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86"/>
  </p:notesMasterIdLst>
  <p:handoutMasterIdLst>
    <p:handoutMasterId r:id="rId87"/>
  </p:handoutMasterIdLst>
  <p:sldIdLst>
    <p:sldId id="258" r:id="rId2"/>
    <p:sldId id="259" r:id="rId3"/>
    <p:sldId id="343" r:id="rId4"/>
    <p:sldId id="344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33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34" r:id="rId72"/>
    <p:sldId id="325" r:id="rId73"/>
    <p:sldId id="326" r:id="rId74"/>
    <p:sldId id="327" r:id="rId75"/>
    <p:sldId id="328" r:id="rId76"/>
    <p:sldId id="329" r:id="rId77"/>
    <p:sldId id="331" r:id="rId78"/>
    <p:sldId id="335" r:id="rId79"/>
    <p:sldId id="336" r:id="rId80"/>
    <p:sldId id="341" r:id="rId81"/>
    <p:sldId id="342" r:id="rId82"/>
    <p:sldId id="338" r:id="rId83"/>
    <p:sldId id="339" r:id="rId84"/>
    <p:sldId id="340" r:id="rId85"/>
  </p:sldIdLst>
  <p:sldSz cx="9144000" cy="6858000" type="screen4x3"/>
  <p:notesSz cx="7104063" cy="10234613"/>
  <p:custDataLst>
    <p:tags r:id="rId8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70" d="100"/>
          <a:sy n="70" d="100"/>
        </p:scale>
        <p:origin x="-366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gs" Target="tags/tag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4047" indent="-184047">
              <a:buFontTx/>
              <a:buChar char="•"/>
            </a:pPr>
            <a:endParaRPr lang="el-GR" altLang="el-GR" dirty="0" smtClean="0">
              <a:solidFill>
                <a:srgbClr val="FF0000"/>
              </a:solidFill>
            </a:endParaRPr>
          </a:p>
        </p:txBody>
      </p:sp>
      <p:sp>
        <p:nvSpPr>
          <p:cNvPr id="7987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4569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945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5322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10698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A41057A5-62F2-4C06-A099-EF5A9F216B2F}" type="slidenum">
              <a:rPr lang="el-GR" altLang="el-GR" smtClean="0"/>
              <a:pPr eaLnBrk="1" hangingPunct="1"/>
              <a:t>0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4569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945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5322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10698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11E827D7-F5C1-49F5-80FD-29D5601153E1}" type="slidenum">
              <a:rPr lang="el-GR" altLang="el-GR" smtClean="0"/>
              <a:pPr eaLnBrk="1" hangingPunct="1"/>
              <a:t>25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4569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945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5322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10698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864207DE-12C0-4279-BE1B-0AB1F1296F1F}" type="slidenum">
              <a:rPr lang="el-GR" altLang="el-GR" smtClean="0"/>
              <a:pPr eaLnBrk="1" hangingPunct="1"/>
              <a:t>26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4569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945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5322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10698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F935C43C-C768-4162-99EE-3EB06A6F7880}" type="slidenum">
              <a:rPr lang="el-GR" altLang="el-GR" smtClean="0"/>
              <a:pPr eaLnBrk="1" hangingPunct="1"/>
              <a:t>27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4569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945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5322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10698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BDB0369E-B5CD-4E2C-BE4C-F38802D8EBF1}" type="slidenum">
              <a:rPr lang="el-GR" altLang="el-GR" smtClean="0"/>
              <a:pPr eaLnBrk="1" hangingPunct="1"/>
              <a:t>28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4569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945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5322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10698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999AD99A-C5CF-4E13-A772-5DD7D2327009}" type="slidenum">
              <a:rPr lang="el-GR" altLang="el-GR" smtClean="0"/>
              <a:pPr eaLnBrk="1" hangingPunct="1"/>
              <a:t>29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8602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4569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945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5322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10698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AB74E647-A12C-4CCB-916F-EA2D3DE180EE}" type="slidenum">
              <a:rPr lang="el-GR" altLang="el-GR" smtClean="0"/>
              <a:pPr eaLnBrk="1" hangingPunct="1"/>
              <a:t>33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8602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4569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945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5322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10698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AB74E647-A12C-4CCB-916F-EA2D3DE180EE}" type="slidenum">
              <a:rPr lang="el-GR" altLang="el-GR" smtClean="0"/>
              <a:pPr eaLnBrk="1" hangingPunct="1"/>
              <a:t>34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8704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4569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945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5322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10698" indent="-24768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EEC737A0-B57D-41E3-AB4B-AF31CEDA51A6}" type="slidenum">
              <a:rPr lang="el-GR" altLang="el-GR" smtClean="0"/>
              <a:pPr eaLnBrk="1" hangingPunct="1"/>
              <a:t>39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34EB9-8D8E-4CDA-A712-18B0D3CD1EF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6296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88A55-183D-4B28-8655-2EA3F5D07FA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253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B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ebmm.ahrq.gov/media/cases/images/case76_fig1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hs.gov/" TargetMode="External"/><Relationship Id="rId4" Type="http://schemas.openxmlformats.org/officeDocument/2006/relationships/hyperlink" Target="http://www.ahrq.gov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asal_cannula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Epolk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digitalphotos.net/images/Medical_Equipment_g280-Oxygen_Mask_Medical_Supply_p13939.html" TargetMode="External"/><Relationship Id="rId7" Type="http://schemas.openxmlformats.org/officeDocument/2006/relationships/hyperlink" Target="http://creativecommons.org/licenses/by-sa/4.0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feinthefastlane.com/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freedigitalphotos.net/images/view_photog.php?photogid=1152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akivrius.deviantart.com/art/Oxygen-13237279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c-nd/3.0/" TargetMode="External"/><Relationship Id="rId4" Type="http://schemas.openxmlformats.org/officeDocument/2006/relationships/hyperlink" Target="http://lakivrius.deviantart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rsingconsult.com/nursing/login?env=PROD&amp;URI=/nursing/books/978-0-7216-0397-1/figure%3Feid%3D4-u1.0-B978-0-7216-0397-1..50011-X--f5%26img_eid%3D4-u1.0-B978-0-7216-0397-1..50011-X..gr5%26isbn%3D978-0-7216-0397-1%26actualeid%3D4-u1.0-B978-0-7216-0397-1..50011-X--cesec1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airworks.com/oxygenrefilling2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alaire.gr/image/photoelement/pj/freelox50258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nrespiratory.com/2014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nrespiratory.com/2014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bleoxygen.co.uk/products/Portable+Oxygen+Concentrators/AirSep%20Freestyle%20Portable%20Oxygen%20Concentrator/3432036817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xygenium.gr/201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mouser-nerdbot/4459890975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2.0/" TargetMode="External"/><Relationship Id="rId4" Type="http://schemas.openxmlformats.org/officeDocument/2006/relationships/hyperlink" Target="http://www.flickr.com/photos/mouser-nerdbot/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morewithoxygen.com/bid/318963/Choosing-the-Portable-Oxygen-Concentrator-That-s-Right-for-You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earch?site:funny+cats+oxygen&amp;source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eople/53326337@N00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commons.wikimedia.org/wiki/File:Pulse_oximeter_sensor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Thinkpaul&amp;action=edit&amp;redlink=1" TargetMode="External"/><Relationship Id="rId4" Type="http://schemas.openxmlformats.org/officeDocument/2006/relationships/hyperlink" Target="http://commons.wikimedia.org/wiki/File:OxyWatch_C20_Pulse_Oximeter.png" TargetMode="External"/><Relationship Id="rId9" Type="http://schemas.openxmlformats.org/officeDocument/2006/relationships/hyperlink" Target="http://creativecommons.org/licenses/by-sa/2.0/deed.en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hw.gov.au/WorkArea/Download" TargetMode="External"/><Relationship Id="rId2" Type="http://schemas.openxmlformats.org/officeDocument/2006/relationships/hyperlink" Target="http://www.thoracic.org/clinical/copd-guidelines/fo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it-thoracic.org.uk/Delivery-ofRespiratory-Care/oxygen-Use-in%20the-Home.aspx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logster.com/alli626/hypoxia/g-6mc5rsl5mldpm9t5btjl0a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4213" y="1341438"/>
            <a:ext cx="7772400" cy="1470025"/>
          </a:xfrm>
        </p:spPr>
        <p:txBody>
          <a:bodyPr rtlCol="0">
            <a:normAutofit/>
          </a:bodyPr>
          <a:lstStyle/>
          <a:p>
            <a:pPr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prstClr val="black"/>
                </a:solidFill>
                <a:latin typeface="Calibri"/>
              </a:rPr>
              <a:t>Κλινική Άσκηση σε Καρδιο-Αναπνευστικές Παθήσεις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(</a:t>
            </a:r>
            <a:r>
              <a:rPr lang="el-GR" sz="3600" b="1" dirty="0">
                <a:solidFill>
                  <a:prstClr val="black"/>
                </a:solidFill>
                <a:latin typeface="Calibri"/>
              </a:rPr>
              <a:t>Θ)</a:t>
            </a:r>
            <a:endParaRPr lang="el-GR" sz="3600" b="1" dirty="0"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0825" y="2781300"/>
            <a:ext cx="8642350" cy="2303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800" b="1" dirty="0" smtClean="0">
                <a:solidFill>
                  <a:schemeClr val="tx1"/>
                </a:solidFill>
              </a:rPr>
              <a:t>Ενότητα 2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H </a:t>
            </a:r>
            <a:r>
              <a:rPr lang="el-GR" sz="2800" dirty="0" smtClean="0">
                <a:solidFill>
                  <a:prstClr val="black"/>
                </a:solidFill>
              </a:rPr>
              <a:t>οξυγονοθεραπεία στη φυσικοθεραπεία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sz="1200" dirty="0" smtClean="0">
              <a:solidFill>
                <a:prstClr val="black"/>
              </a:solidFill>
            </a:endParaRPr>
          </a:p>
          <a:p>
            <a:pPr algn="l">
              <a:defRPr/>
            </a:pPr>
            <a:r>
              <a:rPr lang="el-GR" sz="2400" dirty="0">
                <a:solidFill>
                  <a:prstClr val="black"/>
                </a:solidFill>
              </a:rPr>
              <a:t>	</a:t>
            </a:r>
            <a:r>
              <a:rPr lang="el-GR" sz="2400" dirty="0" smtClean="0">
                <a:solidFill>
                  <a:prstClr val="black"/>
                </a:solidFill>
              </a:rPr>
              <a:t>Ειρήνη Γραμματοπούλου	   Νικόλαος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Τσάμης</a:t>
            </a:r>
            <a:endParaRPr lang="el-GR" sz="2400" dirty="0" smtClean="0">
              <a:solidFill>
                <a:prstClr val="black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	 Αναπληρώτρια Καθηγήτρια  Εργαστηριακός Συνεργάτης</a:t>
            </a:r>
            <a:endParaRPr lang="el-GR" sz="2400" dirty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>
                <a:solidFill>
                  <a:prstClr val="black"/>
                </a:solidFill>
              </a:rPr>
              <a:t>Τμήμα Φυσικοθεραπείας</a:t>
            </a:r>
          </a:p>
        </p:txBody>
      </p:sp>
      <p:pic>
        <p:nvPicPr>
          <p:cNvPr id="9" name="Picture 8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1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79894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dirty="0" smtClean="0"/>
              <a:t>Κλινική εικόνα αρτηριακής υποξαιμίας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250423" y="1040160"/>
            <a:ext cx="4330824" cy="5040560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ts val="1200"/>
              </a:spcBef>
            </a:pPr>
            <a:r>
              <a:rPr lang="el-GR" altLang="el-GR" sz="2400" dirty="0" smtClean="0"/>
              <a:t>Ταχυκαρδία</a:t>
            </a:r>
          </a:p>
          <a:p>
            <a:pPr algn="just" eaLnBrk="1" hangingPunct="1">
              <a:spcBef>
                <a:spcPts val="1200"/>
              </a:spcBef>
            </a:pPr>
            <a:r>
              <a:rPr lang="el-GR" altLang="el-GR" sz="2400" dirty="0" smtClean="0"/>
              <a:t>Ταχύπνοια</a:t>
            </a:r>
          </a:p>
          <a:p>
            <a:pPr algn="just" eaLnBrk="1" hangingPunct="1">
              <a:spcBef>
                <a:spcPts val="1200"/>
              </a:spcBef>
            </a:pPr>
            <a:r>
              <a:rPr lang="el-GR" altLang="el-GR" sz="2400" dirty="0" smtClean="0"/>
              <a:t>Ωχρότητα δέρματος – μυών</a:t>
            </a:r>
          </a:p>
          <a:p>
            <a:pPr algn="just" eaLnBrk="1" hangingPunct="1">
              <a:spcBef>
                <a:spcPts val="1200"/>
              </a:spcBef>
            </a:pPr>
            <a:r>
              <a:rPr lang="el-GR" altLang="el-GR" sz="2400" dirty="0" smtClean="0"/>
              <a:t>Κυάνωση</a:t>
            </a:r>
            <a:endParaRPr lang="en-US" altLang="el-GR" sz="2400" dirty="0" smtClean="0"/>
          </a:p>
          <a:p>
            <a:pPr algn="just" eaLnBrk="1" hangingPunct="1">
              <a:spcBef>
                <a:spcPts val="1200"/>
              </a:spcBef>
            </a:pPr>
            <a:r>
              <a:rPr lang="el-GR" altLang="el-GR" sz="2400" dirty="0" smtClean="0"/>
              <a:t>Κεφαλαλγία</a:t>
            </a:r>
          </a:p>
          <a:p>
            <a:pPr algn="just" eaLnBrk="1" hangingPunct="1">
              <a:spcBef>
                <a:spcPts val="1200"/>
              </a:spcBef>
            </a:pPr>
            <a:r>
              <a:rPr lang="el-GR" altLang="el-GR" sz="2400" dirty="0" smtClean="0"/>
              <a:t>Ανησυχία</a:t>
            </a:r>
          </a:p>
          <a:p>
            <a:pPr algn="just" eaLnBrk="1" hangingPunct="1">
              <a:spcBef>
                <a:spcPts val="1200"/>
              </a:spcBef>
            </a:pPr>
            <a:r>
              <a:rPr lang="el-GR" altLang="el-GR" sz="2400" dirty="0" smtClean="0"/>
              <a:t>Σύγχυση </a:t>
            </a:r>
            <a:endParaRPr lang="en-US" altLang="el-GR" sz="2400" dirty="0" smtClean="0"/>
          </a:p>
          <a:p>
            <a:pPr algn="just" eaLnBrk="1" hangingPunct="1">
              <a:spcBef>
                <a:spcPts val="1200"/>
              </a:spcBef>
            </a:pPr>
            <a:r>
              <a:rPr lang="el-GR" altLang="el-GR" sz="2400" dirty="0" smtClean="0"/>
              <a:t>Κώμα</a:t>
            </a:r>
            <a:r>
              <a:rPr lang="el-GR" altLang="el-GR" sz="2000" dirty="0" smtClean="0"/>
              <a:t>	</a:t>
            </a:r>
            <a:r>
              <a:rPr lang="el-GR" altLang="el-GR" sz="2800" b="1" dirty="0" smtClean="0"/>
              <a:t>	</a:t>
            </a:r>
            <a:endParaRPr lang="el-GR" altLang="el-GR" sz="1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287779" y="6135984"/>
            <a:ext cx="1600631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l-GR" altLang="el-GR" sz="1600" dirty="0">
                <a:latin typeface="+mn-lt"/>
              </a:rPr>
              <a:t>(</a:t>
            </a:r>
            <a:r>
              <a:rPr lang="en-US" altLang="el-GR" sz="1600" dirty="0">
                <a:latin typeface="+mn-lt"/>
              </a:rPr>
              <a:t>Kim et al</a:t>
            </a:r>
            <a:r>
              <a:rPr lang="el-GR" altLang="el-GR" sz="1600" dirty="0">
                <a:latin typeface="+mn-lt"/>
              </a:rPr>
              <a:t>.</a:t>
            </a:r>
            <a:r>
              <a:rPr lang="en-US" altLang="el-GR" sz="1600" dirty="0">
                <a:latin typeface="+mn-lt"/>
              </a:rPr>
              <a:t>, 2008</a:t>
            </a:r>
            <a:r>
              <a:rPr lang="el-GR" altLang="el-GR" sz="16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84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Ενδείξεις άμεσης έναρξης Ο</a:t>
            </a:r>
            <a:r>
              <a:rPr lang="el-GR" altLang="el-GR" sz="4000" b="1" baseline="-25000" dirty="0" smtClean="0"/>
              <a:t>2</a:t>
            </a:r>
            <a:r>
              <a:rPr lang="el-GR" altLang="el-GR" sz="4000" b="1" dirty="0" smtClean="0"/>
              <a:t>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Υποξαιμία (</a:t>
            </a:r>
            <a:r>
              <a:rPr lang="en-US" altLang="el-GR" sz="2400" dirty="0" smtClean="0"/>
              <a:t>PaO</a:t>
            </a:r>
            <a:r>
              <a:rPr lang="en-US" altLang="el-GR" sz="2400" baseline="-25000" dirty="0" smtClean="0"/>
              <a:t>2</a:t>
            </a:r>
            <a:r>
              <a:rPr lang="el-GR" altLang="el-GR" sz="2400" dirty="0" smtClean="0"/>
              <a:t> &lt;60</a:t>
            </a:r>
            <a:r>
              <a:rPr lang="en-US" altLang="el-GR" sz="2400" dirty="0" smtClean="0"/>
              <a:t>mmHg, SatO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&lt; 90%)</a:t>
            </a:r>
            <a:endParaRPr lang="el-GR" altLang="el-GR" sz="2400" dirty="0" smtClean="0"/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Ιστική υποξία με ή χωρίς υποξαιμία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με στόχο την 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PaO</a:t>
            </a:r>
            <a:r>
              <a:rPr lang="en-US" altLang="el-GR" sz="2400" b="1" baseline="-25000" dirty="0" smtClean="0">
                <a:solidFill>
                  <a:srgbClr val="820000"/>
                </a:solidFill>
              </a:rPr>
              <a:t>2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 &gt;60mmHg</a:t>
            </a:r>
            <a:endParaRPr lang="el-GR" altLang="el-GR" sz="2400" b="1" dirty="0" smtClean="0">
              <a:solidFill>
                <a:srgbClr val="820000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Καρδιοαναπνευστική ανακοπή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Υπόταση (Συστολική Αρτηριακή Πίεση &lt;100</a:t>
            </a:r>
            <a:r>
              <a:rPr lang="en-US" altLang="el-GR" sz="2400" dirty="0" smtClean="0"/>
              <a:t>mmHg)</a:t>
            </a:r>
            <a:endParaRPr lang="el-GR" altLang="el-GR" sz="2400" dirty="0" smtClean="0"/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Χαμηλή καρδιακή παροχή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Μεταβολική οξέωση (Συγκέντρωση </a:t>
            </a:r>
            <a:r>
              <a:rPr lang="el-GR" altLang="el-GR" sz="2400" dirty="0" err="1" smtClean="0"/>
              <a:t>Διττανθρακικών</a:t>
            </a:r>
            <a:r>
              <a:rPr lang="el-GR" altLang="el-GR" sz="2400" dirty="0" smtClean="0"/>
              <a:t> ιόντων &lt;18</a:t>
            </a:r>
            <a:r>
              <a:rPr lang="en-US" altLang="el-GR" sz="2400" dirty="0" smtClean="0"/>
              <a:t>mmol/lt)</a:t>
            </a:r>
            <a:endParaRPr lang="el-GR" altLang="el-GR" sz="2400" dirty="0" smtClean="0"/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Αναπνευστική δυσχέρεια (Αναπνευστική  Συχνότητα &gt;24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αναπνοές/λεπτό)</a:t>
            </a:r>
            <a:endParaRPr lang="en-US" altLang="el-GR" sz="2400" dirty="0" smtClean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l-GR" sz="1800" b="1" dirty="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1800" dirty="0" smtClean="0"/>
              <a:t>(</a:t>
            </a:r>
            <a:r>
              <a:rPr lang="en-US" altLang="el-GR" sz="1200" dirty="0" smtClean="0"/>
              <a:t>Guidelines for Acute Oxygen Therapy for Western Australian Hospitals</a:t>
            </a:r>
            <a:r>
              <a:rPr lang="el-GR" altLang="el-GR" sz="1200" dirty="0" smtClean="0"/>
              <a:t>-</a:t>
            </a:r>
            <a:r>
              <a:rPr lang="en-US" altLang="el-GR" sz="1200" dirty="0" smtClean="0"/>
              <a:t>GAOTWAH 2011</a:t>
            </a:r>
            <a:r>
              <a:rPr lang="el-GR" altLang="el-GR" sz="1200" dirty="0" smtClean="0"/>
              <a:t>;</a:t>
            </a:r>
            <a:r>
              <a:rPr lang="en-US" altLang="el-GR" sz="1200" dirty="0" smtClean="0"/>
              <a:t> Bateman </a:t>
            </a:r>
            <a:r>
              <a:rPr lang="el-GR" altLang="el-GR" sz="1200" dirty="0" smtClean="0"/>
              <a:t>,</a:t>
            </a:r>
            <a:r>
              <a:rPr lang="en-US" altLang="el-GR" sz="1200" dirty="0" smtClean="0"/>
              <a:t> 1998</a:t>
            </a:r>
            <a:r>
              <a:rPr lang="el-GR" altLang="el-GR" sz="1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64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Διανομή Ο</a:t>
            </a:r>
            <a:r>
              <a:rPr lang="el-GR" altLang="el-GR" sz="4000" b="1" baseline="-25000" dirty="0" smtClean="0"/>
              <a:t>2 </a:t>
            </a:r>
            <a:r>
              <a:rPr lang="el-GR" altLang="el-GR" sz="4000" b="1" dirty="0" smtClean="0"/>
              <a:t>στο νοσοκομείο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6059016" cy="4824536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Δεξαμενή (1000-20.000</a:t>
            </a:r>
            <a:r>
              <a:rPr lang="en-US" altLang="el-GR" sz="2400" dirty="0" smtClean="0"/>
              <a:t> lt)</a:t>
            </a:r>
            <a:r>
              <a:rPr lang="el-GR" altLang="el-GR" sz="2400" dirty="0" smtClean="0"/>
              <a:t> υγρού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(</a:t>
            </a:r>
            <a:r>
              <a:rPr lang="en-US" altLang="el-GR" sz="2400" dirty="0" smtClean="0"/>
              <a:t>-183</a:t>
            </a:r>
            <a:r>
              <a:rPr lang="en-US" altLang="el-GR" sz="2400" baseline="30000" dirty="0" smtClean="0"/>
              <a:t>o</a:t>
            </a:r>
            <a:r>
              <a:rPr lang="en-US" altLang="el-GR" sz="2400" dirty="0" smtClean="0"/>
              <a:t>C)</a:t>
            </a:r>
            <a:r>
              <a:rPr lang="el-GR" altLang="el-GR" sz="2400" dirty="0" smtClean="0"/>
              <a:t>, όπου μέσω εξαέρωσης το </a:t>
            </a:r>
            <a:r>
              <a:rPr lang="el-GR" altLang="el-GR" sz="2400" dirty="0" smtClean="0">
                <a:sym typeface="Wingdings" pitchFamily="2" charset="2"/>
              </a:rPr>
              <a:t>Ο</a:t>
            </a:r>
            <a:r>
              <a:rPr lang="el-GR" altLang="el-GR" sz="2400" baseline="-25000" dirty="0" smtClean="0">
                <a:sym typeface="Wingdings" pitchFamily="2" charset="2"/>
              </a:rPr>
              <a:t>2 </a:t>
            </a:r>
            <a:r>
              <a:rPr lang="el-GR" altLang="el-GR" sz="2400" dirty="0" smtClean="0"/>
              <a:t>μετατρέπεται σε</a:t>
            </a:r>
            <a:r>
              <a:rPr lang="el-GR" altLang="el-GR" sz="2400" dirty="0" smtClean="0">
                <a:sym typeface="Wingdings" pitchFamily="2" charset="2"/>
              </a:rPr>
              <a:t> αέριο</a:t>
            </a:r>
            <a:endParaRPr lang="el-GR" altLang="el-GR" sz="2400" dirty="0" smtClean="0"/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Ροόμετρο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(0.25-15</a:t>
            </a:r>
            <a:r>
              <a:rPr lang="en-US" altLang="el-GR" sz="2400" dirty="0" smtClean="0"/>
              <a:t>lt/min)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Σύστημα ύγρανσης (50</a:t>
            </a:r>
            <a:r>
              <a:rPr lang="en-US" altLang="el-GR" sz="2400" dirty="0" smtClean="0"/>
              <a:t>mmHg H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O </a:t>
            </a:r>
            <a:r>
              <a:rPr lang="el-GR" altLang="el-GR" sz="2400" dirty="0" smtClean="0"/>
              <a:t>για κάθε </a:t>
            </a:r>
            <a:r>
              <a:rPr lang="en-US" altLang="el-GR" sz="2400" dirty="0" smtClean="0"/>
              <a:t>lt 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</a:t>
            </a:r>
            <a:r>
              <a:rPr lang="en-US" altLang="el-GR" sz="2400" dirty="0" smtClean="0"/>
              <a:t>)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χωρίς ύγρανση για ροή &gt;4</a:t>
            </a:r>
            <a:r>
              <a:rPr lang="en-US" altLang="el-GR" sz="2400" dirty="0" smtClean="0"/>
              <a:t>lt/min</a:t>
            </a:r>
            <a:r>
              <a:rPr lang="el-GR" altLang="el-GR" sz="2400" dirty="0" smtClean="0"/>
              <a:t> με μακρά χρήση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επιφέρει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ερεθισμό, ξηρότητα στον αναπνευστικό βλεννογόνο </a:t>
            </a:r>
          </a:p>
          <a:p>
            <a:pPr algn="just" eaLnBrk="1" hangingPunct="1">
              <a:spcBef>
                <a:spcPts val="1200"/>
              </a:spcBef>
              <a:buFont typeface="Arial" charset="0"/>
              <a:buNone/>
            </a:pPr>
            <a:r>
              <a:rPr lang="el-GR" altLang="el-GR" sz="2400" dirty="0" smtClean="0"/>
              <a:t>	</a:t>
            </a:r>
            <a:r>
              <a:rPr lang="el-GR" altLang="el-GR" sz="1400" dirty="0" smtClean="0"/>
              <a:t>(Οικονόμου</a:t>
            </a:r>
            <a:r>
              <a:rPr lang="en-US" altLang="el-GR" sz="1400" dirty="0" smtClean="0"/>
              <a:t>,</a:t>
            </a:r>
            <a:r>
              <a:rPr lang="el-GR" altLang="el-GR" sz="1400" dirty="0" smtClean="0"/>
              <a:t> 1999)</a:t>
            </a:r>
            <a:endParaRPr lang="el-GR" altLang="el-GR" sz="1400" b="1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1400" b="1" dirty="0" smtClean="0"/>
          </a:p>
        </p:txBody>
      </p:sp>
      <p:pic>
        <p:nvPicPr>
          <p:cNvPr id="5" name="Picture 2" descr="Παροχή οξυγόνου και ροόμετρ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643" y="1340769"/>
            <a:ext cx="1668635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96136" y="5589240"/>
            <a:ext cx="3072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Figure 1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</a:t>
            </a:r>
            <a:r>
              <a:rPr lang="en-US" sz="1200" dirty="0" smtClean="0">
                <a:latin typeface="+mn-lt"/>
                <a:hlinkClick r:id="rId4"/>
              </a:rPr>
              <a:t>Agency </a:t>
            </a:r>
            <a:r>
              <a:rPr lang="en-US" sz="1200" dirty="0">
                <a:latin typeface="+mn-lt"/>
                <a:hlinkClick r:id="rId4"/>
              </a:rPr>
              <a:t>for Healthcare Research and </a:t>
            </a:r>
            <a:r>
              <a:rPr lang="en-US" sz="1200" dirty="0" smtClean="0">
                <a:latin typeface="+mn-lt"/>
                <a:hlinkClick r:id="rId4"/>
              </a:rPr>
              <a:t>Quality</a:t>
            </a:r>
            <a:r>
              <a:rPr lang="en-US" sz="1200" dirty="0" smtClean="0">
                <a:latin typeface="+mn-lt"/>
              </a:rPr>
              <a:t>, </a:t>
            </a:r>
            <a:r>
              <a:rPr lang="en-US" sz="1200" dirty="0" smtClean="0">
                <a:latin typeface="+mn-lt"/>
                <a:hlinkClick r:id="rId5"/>
              </a:rPr>
              <a:t>U.S. Department of  Health and Human Services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31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4000" b="1" dirty="0" smtClean="0"/>
              <a:t>Συστήματα χορήγησης Ο</a:t>
            </a:r>
            <a:r>
              <a:rPr lang="el-GR" altLang="el-GR" sz="4000" b="1" baseline="-25000" dirty="0" smtClean="0"/>
              <a:t>2</a:t>
            </a:r>
            <a:r>
              <a:rPr lang="el-GR" altLang="el-GR" sz="4000" b="1" dirty="0" smtClean="0"/>
              <a:t> χαμηλής ροής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 smtClean="0"/>
              <a:t>Παρεχόμενη ροή Ο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 &lt; Εισπνευστικής ροής ασθενή (30 </a:t>
            </a:r>
            <a:r>
              <a:rPr lang="en-US" sz="2200" dirty="0" smtClean="0"/>
              <a:t>lt/min)</a:t>
            </a:r>
            <a:endParaRPr lang="el-GR" sz="2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2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dirty="0" smtClean="0"/>
              <a:t>				</a:t>
            </a:r>
            <a:r>
              <a:rPr lang="el-GR" sz="2200" dirty="0" smtClean="0"/>
              <a:t>	</a:t>
            </a:r>
            <a:endParaRPr lang="el-GR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 smtClean="0"/>
              <a:t>Εισπνεόμενη </a:t>
            </a:r>
            <a:r>
              <a:rPr lang="en-US" sz="2200" dirty="0" smtClean="0"/>
              <a:t>Fi</a:t>
            </a:r>
            <a:r>
              <a:rPr lang="el-GR" sz="2200" dirty="0" smtClean="0"/>
              <a:t>Ο</a:t>
            </a:r>
            <a:r>
              <a:rPr lang="el-GR" sz="2200" baseline="-25000" dirty="0" smtClean="0"/>
              <a:t>2</a:t>
            </a:r>
            <a:r>
              <a:rPr lang="en-US" sz="2200" dirty="0" smtClean="0"/>
              <a:t> </a:t>
            </a:r>
            <a:r>
              <a:rPr lang="el-GR" sz="2200" dirty="0" smtClean="0"/>
              <a:t>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200" dirty="0" smtClean="0"/>
              <a:t>	εξαρτάται από:		</a:t>
            </a:r>
            <a:endParaRPr lang="el-GR" sz="2200" baseline="-25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200" dirty="0" smtClean="0"/>
              <a:t>	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200" baseline="-250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200" b="1" dirty="0" smtClean="0">
                <a:solidFill>
                  <a:srgbClr val="820000"/>
                </a:solidFill>
              </a:rPr>
              <a:t>(-)</a:t>
            </a:r>
            <a:r>
              <a:rPr lang="el-GR" sz="2200" dirty="0" smtClean="0"/>
              <a:t>	ΟΧΙ σταθερή, αξιόπιστη </a:t>
            </a:r>
            <a:r>
              <a:rPr lang="en-US" sz="2200" dirty="0" smtClean="0"/>
              <a:t>Fi</a:t>
            </a:r>
            <a:r>
              <a:rPr lang="el-GR" sz="2200" dirty="0" smtClean="0"/>
              <a:t>Ο</a:t>
            </a:r>
            <a:r>
              <a:rPr lang="el-GR" sz="2200" baseline="-25000" dirty="0" smtClean="0"/>
              <a:t>2</a:t>
            </a:r>
            <a:r>
              <a:rPr lang="en-US" sz="2200" baseline="-25000" dirty="0" smtClean="0"/>
              <a:t>		</a:t>
            </a:r>
            <a:endParaRPr lang="el-GR" sz="2200" baseline="-250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2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200" b="1" dirty="0" smtClean="0">
                <a:solidFill>
                  <a:srgbClr val="820000"/>
                </a:solidFill>
              </a:rPr>
              <a:t>(-)	ΟΧΙ ελεγχόμενη οξυγονοθεραπεία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200" dirty="0" smtClean="0">
              <a:solidFill>
                <a:schemeClr val="hlin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200" b="1" dirty="0" smtClean="0">
                <a:solidFill>
                  <a:srgbClr val="820000"/>
                </a:solidFill>
              </a:rPr>
              <a:t>(+)</a:t>
            </a:r>
            <a:r>
              <a:rPr lang="el-GR" sz="2200" dirty="0" smtClean="0"/>
              <a:t>	Οικονομία</a:t>
            </a:r>
            <a:endParaRPr lang="el-GR" sz="1400" dirty="0" smtClean="0"/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1400" b="1" dirty="0" smtClean="0"/>
              <a:t>				</a:t>
            </a:r>
            <a:r>
              <a:rPr lang="el-GR" sz="1400" dirty="0" smtClean="0"/>
              <a:t>(Τσάμης, 1999)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3317" y="2252892"/>
            <a:ext cx="51845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200" dirty="0">
                <a:latin typeface="+mn-lt"/>
              </a:rPr>
              <a:t>τύπο αναπνοής ασθενή (συχνότητα, βάθος)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200" dirty="0" smtClean="0">
                <a:latin typeface="+mn-lt"/>
              </a:rPr>
              <a:t>τη </a:t>
            </a:r>
            <a:r>
              <a:rPr lang="el-GR" sz="2200" dirty="0">
                <a:latin typeface="+mn-lt"/>
              </a:rPr>
              <a:t>ροή του παρεχόμενου Ο</a:t>
            </a:r>
            <a:r>
              <a:rPr lang="el-GR" sz="2200" baseline="-25000" dirty="0">
                <a:latin typeface="+mn-lt"/>
              </a:rPr>
              <a:t>2</a:t>
            </a:r>
            <a:endParaRPr lang="el-GR" sz="2200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200" dirty="0" smtClean="0">
                <a:latin typeface="+mn-lt"/>
              </a:rPr>
              <a:t>το </a:t>
            </a:r>
            <a:r>
              <a:rPr lang="el-GR" sz="2200" dirty="0">
                <a:latin typeface="+mn-lt"/>
              </a:rPr>
              <a:t>μέγεθος αποθήκης Ο</a:t>
            </a:r>
            <a:r>
              <a:rPr lang="el-GR" sz="2200" baseline="-25000" dirty="0">
                <a:latin typeface="+mn-lt"/>
              </a:rPr>
              <a:t>2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87824" y="2375090"/>
            <a:ext cx="792088" cy="431800"/>
          </a:xfrm>
          <a:prstGeom prst="straightConnector1">
            <a:avLst/>
          </a:prstGeom>
          <a:ln w="28575">
            <a:solidFill>
              <a:srgbClr val="004B8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87824" y="2806890"/>
            <a:ext cx="792088" cy="0"/>
          </a:xfrm>
          <a:prstGeom prst="straightConnector1">
            <a:avLst/>
          </a:prstGeom>
          <a:ln w="28575">
            <a:solidFill>
              <a:srgbClr val="004B8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87824" y="2806890"/>
            <a:ext cx="792088" cy="431800"/>
          </a:xfrm>
          <a:prstGeom prst="straightConnector1">
            <a:avLst/>
          </a:prstGeom>
          <a:ln w="28575">
            <a:solidFill>
              <a:srgbClr val="004B8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2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3648" y="116632"/>
            <a:ext cx="9157648" cy="908720"/>
          </a:xfrm>
        </p:spPr>
        <p:txBody>
          <a:bodyPr>
            <a:normAutofit fontScale="90000"/>
          </a:bodyPr>
          <a:lstStyle/>
          <a:p>
            <a:r>
              <a:rPr lang="el-GR" altLang="el-GR" b="1" dirty="0" smtClean="0"/>
              <a:t>Συστήματα χορήγησης Ο</a:t>
            </a:r>
            <a:r>
              <a:rPr lang="el-GR" altLang="el-GR" b="1" baseline="-25000" dirty="0" smtClean="0"/>
              <a:t>2 </a:t>
            </a:r>
            <a:r>
              <a:rPr lang="el-GR" altLang="el-GR" b="1" dirty="0" smtClean="0"/>
              <a:t>χαμηλής ροής</a:t>
            </a:r>
            <a:r>
              <a:rPr lang="en-US" altLang="el-GR" b="1" dirty="0" smtClean="0"/>
              <a:t> </a:t>
            </a:r>
            <a:r>
              <a:rPr lang="el-GR" altLang="el-GR" sz="2700" b="0" dirty="0" smtClean="0"/>
              <a:t>(1 </a:t>
            </a:r>
            <a:r>
              <a:rPr lang="el-GR" altLang="el-GR" sz="2700" b="0" dirty="0"/>
              <a:t>από 2)</a:t>
            </a:r>
            <a:r>
              <a:rPr lang="en-US" altLang="el-GR" sz="3100" b="0" dirty="0" smtClean="0"/>
              <a:t/>
            </a:r>
            <a:br>
              <a:rPr lang="en-US" altLang="el-GR" sz="3100" b="0" dirty="0" smtClean="0"/>
            </a:br>
            <a:r>
              <a:rPr lang="el-GR" altLang="el-GR" sz="3100" dirty="0" smtClean="0">
                <a:solidFill>
                  <a:srgbClr val="820000"/>
                </a:solidFill>
              </a:rPr>
              <a:t> ΡΙΝΙΚΗ ΚΑΝΟΥΛΑ</a:t>
            </a:r>
            <a:endParaRPr lang="el-GR" altLang="el-GR" sz="3100" baseline="-25000" dirty="0" smtClean="0">
              <a:solidFill>
                <a:srgbClr val="82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1800" dirty="0" smtClean="0"/>
              <a:t>				</a:t>
            </a:r>
            <a:r>
              <a:rPr lang="el-GR" altLang="el-GR" sz="2400" dirty="0" smtClean="0"/>
              <a:t>	     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Εισπνεόμενη</a:t>
            </a:r>
            <a:r>
              <a:rPr lang="en-US" altLang="el-GR" sz="2400" dirty="0" smtClean="0"/>
              <a:t> Fi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	</a:t>
            </a:r>
            <a:r>
              <a:rPr lang="en-US" altLang="el-GR" sz="2400" dirty="0" smtClean="0"/>
              <a:t>	</a:t>
            </a:r>
            <a:endParaRPr lang="el-GR" altLang="el-GR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l-GR" altLang="el-GR" sz="2400" i="1" dirty="0" smtClean="0"/>
              <a:t>	</a:t>
            </a:r>
            <a:r>
              <a:rPr lang="el-GR" altLang="el-GR" sz="2400" dirty="0" smtClean="0"/>
              <a:t>εξαρτάται από:</a:t>
            </a:r>
            <a:r>
              <a:rPr lang="el-GR" altLang="el-GR" sz="2400" i="1" dirty="0" smtClean="0"/>
              <a:t>	</a:t>
            </a:r>
            <a:endParaRPr lang="el-GR" altLang="el-GR" sz="2400" dirty="0" smtClean="0"/>
          </a:p>
          <a:p>
            <a:pPr eaLnBrk="1" hangingPunct="1">
              <a:spcBef>
                <a:spcPts val="3000"/>
              </a:spcBef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(-)</a:t>
            </a:r>
            <a:r>
              <a:rPr lang="el-GR" altLang="el-GR" sz="2400" dirty="0" smtClean="0"/>
              <a:t>	ΟΧΙ σταθερή, ελεγχόμενη </a:t>
            </a:r>
            <a:r>
              <a:rPr lang="en-US" altLang="el-GR" sz="2400" dirty="0" smtClean="0"/>
              <a:t>Fi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endParaRPr lang="el-GR" altLang="el-GR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(-)</a:t>
            </a:r>
            <a:r>
              <a:rPr lang="el-GR" altLang="el-GR" sz="2400" dirty="0" smtClean="0"/>
              <a:t> Η ρινική δίοδος θα πρέπει να είναι ανοικτή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(-)</a:t>
            </a:r>
            <a:r>
              <a:rPr lang="el-GR" altLang="el-GR" sz="2400" dirty="0" smtClean="0"/>
              <a:t>	Τραυματισμός δέρματος στην κορυφή αυτιών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(-)</a:t>
            </a:r>
            <a:r>
              <a:rPr lang="el-GR" altLang="el-GR" sz="2400" dirty="0" smtClean="0">
                <a:solidFill>
                  <a:schemeClr val="hlink"/>
                </a:solidFill>
              </a:rPr>
              <a:t>	</a:t>
            </a:r>
            <a:r>
              <a:rPr lang="el-GR" altLang="el-GR" sz="2400" dirty="0" smtClean="0"/>
              <a:t>Τραυματισμός ρινικής κοιλότητας, ξήρανση σε ροή</a:t>
            </a:r>
            <a:r>
              <a:rPr lang="el-GR" altLang="el-GR" sz="2400" dirty="0" smtClean="0">
                <a:solidFill>
                  <a:schemeClr val="hlink"/>
                </a:solidFill>
              </a:rPr>
              <a:t>  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 </a:t>
            </a:r>
            <a:r>
              <a:rPr lang="el-GR" altLang="el-GR" sz="2400" dirty="0" smtClean="0"/>
              <a:t>&gt;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4-6 </a:t>
            </a:r>
            <a:r>
              <a:rPr lang="en-US" altLang="el-GR" sz="2400" dirty="0" smtClean="0"/>
              <a:t>lt/min</a:t>
            </a:r>
            <a:r>
              <a:rPr lang="el-GR" altLang="el-GR" sz="2400" dirty="0" smtClean="0"/>
              <a:t> </a:t>
            </a:r>
            <a:r>
              <a:rPr lang="en-US" altLang="el-GR" sz="1400" dirty="0" smtClean="0"/>
              <a:t>(BTS</a:t>
            </a:r>
            <a:r>
              <a:rPr lang="el-GR" altLang="el-GR" sz="1400" dirty="0" smtClean="0"/>
              <a:t>,</a:t>
            </a:r>
            <a:r>
              <a:rPr lang="en-US" altLang="el-GR" sz="1400" dirty="0" smtClean="0"/>
              <a:t> 2008; Aehlert, 2011)</a:t>
            </a:r>
            <a:endParaRPr lang="el-GR" altLang="el-GR" sz="14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27991" y="1711658"/>
            <a:ext cx="792088" cy="431800"/>
          </a:xfrm>
          <a:prstGeom prst="straightConnector1">
            <a:avLst/>
          </a:prstGeom>
          <a:ln w="28575">
            <a:solidFill>
              <a:srgbClr val="004B8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27991" y="2143458"/>
            <a:ext cx="792088" cy="0"/>
          </a:xfrm>
          <a:prstGeom prst="straightConnector1">
            <a:avLst/>
          </a:prstGeom>
          <a:ln w="28575">
            <a:solidFill>
              <a:srgbClr val="004B8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27991" y="2143458"/>
            <a:ext cx="792088" cy="431800"/>
          </a:xfrm>
          <a:prstGeom prst="straightConnector1">
            <a:avLst/>
          </a:prstGeom>
          <a:ln w="28575">
            <a:solidFill>
              <a:srgbClr val="004B8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923928" y="1543293"/>
            <a:ext cx="4609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400" dirty="0" smtClean="0">
                <a:latin typeface="+mn-lt"/>
              </a:rPr>
              <a:t>βάθος, συχνότητα αναπνοής </a:t>
            </a:r>
            <a:endParaRPr lang="en-US" altLang="el-GR" sz="2400" dirty="0" smtClean="0">
              <a:latin typeface="+mn-lt"/>
            </a:endParaRPr>
          </a:p>
          <a:p>
            <a:pPr eaLnBrk="1" hangingPunct="1"/>
            <a:r>
              <a:rPr lang="el-GR" altLang="el-GR" sz="2400" dirty="0" smtClean="0">
                <a:latin typeface="+mn-lt"/>
              </a:rPr>
              <a:t>ροή </a:t>
            </a:r>
            <a:r>
              <a:rPr lang="el-GR" altLang="el-GR" sz="2400" dirty="0">
                <a:latin typeface="+mn-lt"/>
              </a:rPr>
              <a:t>παρεχόμενου </a:t>
            </a:r>
            <a:r>
              <a:rPr lang="el-GR" altLang="el-GR" sz="2400" dirty="0" smtClean="0">
                <a:latin typeface="+mn-lt"/>
              </a:rPr>
              <a:t>Ο</a:t>
            </a:r>
            <a:r>
              <a:rPr lang="el-GR" altLang="el-GR" sz="2400" baseline="-25000" dirty="0" smtClean="0">
                <a:latin typeface="+mn-lt"/>
              </a:rPr>
              <a:t>2</a:t>
            </a:r>
            <a:r>
              <a:rPr lang="el-GR" altLang="el-GR" sz="2400" i="1" dirty="0">
                <a:latin typeface="+mn-lt"/>
              </a:rPr>
              <a:t>	                   </a:t>
            </a:r>
            <a:r>
              <a:rPr lang="el-GR" altLang="el-GR" sz="2400" dirty="0">
                <a:latin typeface="+mn-lt"/>
              </a:rPr>
              <a:t>όγκο ρινοφάρυγγα</a:t>
            </a:r>
          </a:p>
        </p:txBody>
      </p:sp>
      <p:pic>
        <p:nvPicPr>
          <p:cNvPr id="15" name="Εικόνα 4" descr="ρινική κάνουλ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645182"/>
            <a:ext cx="2880810" cy="17435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4681841" y="6581001"/>
            <a:ext cx="4101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da-DK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Nasal cannula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Epolk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68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Συστήματα χορήγησης Ο</a:t>
            </a:r>
            <a:r>
              <a:rPr lang="el-GR" altLang="el-GR" baseline="-25000" dirty="0" smtClean="0"/>
              <a:t>2 </a:t>
            </a:r>
            <a:r>
              <a:rPr lang="el-GR" altLang="el-GR" dirty="0" smtClean="0"/>
              <a:t>χαμηλής ροής</a:t>
            </a:r>
            <a:r>
              <a:rPr lang="en-US" altLang="el-GR" dirty="0" smtClean="0"/>
              <a:t> </a:t>
            </a:r>
            <a:r>
              <a:rPr lang="el-GR" altLang="el-GR" sz="2700" b="0" dirty="0" smtClean="0"/>
              <a:t>(</a:t>
            </a:r>
            <a:r>
              <a:rPr lang="en-US" altLang="el-GR" sz="2700" b="0" dirty="0" smtClean="0"/>
              <a:t>2</a:t>
            </a:r>
            <a:r>
              <a:rPr lang="el-GR" altLang="el-GR" sz="2700" b="0" dirty="0" smtClean="0"/>
              <a:t> </a:t>
            </a:r>
            <a:r>
              <a:rPr lang="el-GR" altLang="el-GR" sz="2700" b="0" dirty="0"/>
              <a:t>από 2)</a:t>
            </a:r>
            <a:r>
              <a:rPr lang="en-US" altLang="el-GR" sz="2700" b="0" dirty="0"/>
              <a:t/>
            </a:r>
            <a:br>
              <a:rPr lang="en-US" altLang="el-GR" sz="2700" b="0" dirty="0"/>
            </a:br>
            <a:r>
              <a:rPr lang="el-GR" altLang="el-GR" sz="2800" dirty="0">
                <a:solidFill>
                  <a:srgbClr val="820000"/>
                </a:solidFill>
              </a:rPr>
              <a:t> </a:t>
            </a:r>
            <a:r>
              <a:rPr lang="el-GR" altLang="el-GR" sz="3100" dirty="0">
                <a:solidFill>
                  <a:srgbClr val="820000"/>
                </a:solidFill>
              </a:rPr>
              <a:t>ΡΙΝΙΚΗ ΚΑΝΟΥΛΑ</a:t>
            </a:r>
            <a:endParaRPr lang="el-GR" altLang="el-GR" sz="4400" b="1" u="sng" baseline="-25000" dirty="0" smtClean="0">
              <a:solidFill>
                <a:schemeClr val="hlink"/>
              </a:solidFill>
            </a:endParaRPr>
          </a:p>
        </p:txBody>
      </p:sp>
      <p:graphicFrame>
        <p:nvGraphicFramePr>
          <p:cNvPr id="70684" name="Group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648647"/>
              </p:ext>
            </p:extLst>
          </p:nvPr>
        </p:nvGraphicFramePr>
        <p:xfrm>
          <a:off x="1331641" y="5373216"/>
          <a:ext cx="6480719" cy="738358"/>
        </p:xfrm>
        <a:graphic>
          <a:graphicData uri="http://schemas.openxmlformats.org/drawingml/2006/table">
            <a:tbl>
              <a:tblPr/>
              <a:tblGrid>
                <a:gridCol w="6480719"/>
              </a:tblGrid>
              <a:tr h="7383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Ροή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2              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6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lt/min   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     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FiO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24 - 44 %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aramond" pitchFamily="18" charset="0"/>
                        <a:sym typeface="Wingdings" pitchFamily="2" charset="2"/>
                      </a:endParaRPr>
                    </a:p>
                  </a:txBody>
                  <a:tcPr marL="124383" marR="124383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57339"/>
            <a:ext cx="8569325" cy="3743870"/>
          </a:xfrm>
          <a:noFill/>
        </p:spPr>
        <p:txBody>
          <a:bodyPr/>
          <a:lstStyle/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l-GR" sz="2400" b="1" dirty="0" smtClean="0">
                <a:solidFill>
                  <a:srgbClr val="820000"/>
                </a:solidFill>
              </a:rPr>
              <a:t>(+) </a:t>
            </a:r>
            <a:r>
              <a:rPr lang="el-GR" altLang="el-GR" sz="2400" dirty="0" smtClean="0"/>
              <a:t>Το πιο σύνηθες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για παροχή χαμηλής-μέσης </a:t>
            </a:r>
            <a:r>
              <a:rPr lang="en-US" altLang="el-GR" sz="2400" dirty="0" smtClean="0"/>
              <a:t>FiO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, </a:t>
            </a:r>
            <a:r>
              <a:rPr lang="el-GR" altLang="el-GR" sz="2400" dirty="0" smtClean="0"/>
              <a:t>συνεχή χρόνια οξυγονοθεραπεία</a:t>
            </a:r>
            <a:endParaRPr lang="en-US" altLang="el-GR" sz="2400" dirty="0" smtClean="0"/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l-GR" sz="2400" b="1" dirty="0" smtClean="0">
                <a:solidFill>
                  <a:srgbClr val="820000"/>
                </a:solidFill>
              </a:rPr>
              <a:t>(+) </a:t>
            </a:r>
            <a:r>
              <a:rPr lang="el-GR" altLang="el-GR" sz="2400" dirty="0" smtClean="0"/>
              <a:t>Το πιο εύκολο, ανεκτό, οικονομικό σύστημα χορήγησης </a:t>
            </a:r>
            <a:r>
              <a:rPr lang="en-US" altLang="el-GR" sz="2400" dirty="0" smtClean="0"/>
              <a:t>O</a:t>
            </a:r>
            <a:r>
              <a:rPr lang="en-US" altLang="el-GR" sz="2400" baseline="-25000" dirty="0" smtClean="0"/>
              <a:t>2</a:t>
            </a:r>
            <a:endParaRPr lang="el-GR" altLang="el-GR" sz="2400" baseline="-25000" dirty="0" smtClean="0"/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(+)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400" dirty="0" smtClean="0"/>
              <a:t>Δίνει τη δυνατότητα σίτισης, ομιλίας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(+)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400" dirty="0" smtClean="0"/>
              <a:t>ΟΧΙ αίσθημα κλειστοφοβίας, δυσφορίας</a:t>
            </a:r>
          </a:p>
          <a:p>
            <a:pPr marL="450850" indent="-45085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(+)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400" dirty="0" smtClean="0"/>
              <a:t>Ελάχιστη αντίσταση στην εισπνοή, αποφυγή κινδύνου επανεισπνοής </a:t>
            </a:r>
            <a:r>
              <a:rPr lang="en-US" altLang="el-GR" sz="2400" dirty="0" smtClean="0"/>
              <a:t>CO</a:t>
            </a:r>
            <a:r>
              <a:rPr lang="en-US" altLang="el-GR" sz="2400" baseline="-25000" dirty="0" smtClean="0"/>
              <a:t>2 </a:t>
            </a:r>
            <a:endParaRPr lang="en-US" altLang="el-GR" sz="2400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1400" dirty="0" smtClean="0"/>
              <a:t>(BTS, 2008; Aehlert, 2011)</a:t>
            </a:r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11738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dirty="0" smtClean="0"/>
              <a:t>Συστήματα χορήγησης Ο</a:t>
            </a:r>
            <a:r>
              <a:rPr lang="el-GR" altLang="el-GR" sz="4000" b="1" baseline="-25000" dirty="0" smtClean="0"/>
              <a:t>2</a:t>
            </a:r>
            <a:r>
              <a:rPr lang="el-GR" altLang="el-GR" sz="4000" b="1" dirty="0" smtClean="0"/>
              <a:t> χαμηλής ροής </a:t>
            </a:r>
            <a:br>
              <a:rPr lang="el-GR" altLang="el-GR" sz="4000" b="1" dirty="0" smtClean="0"/>
            </a:br>
            <a:r>
              <a:rPr lang="el-GR" altLang="el-GR" sz="3100" b="1" dirty="0" smtClean="0">
                <a:solidFill>
                  <a:srgbClr val="820000"/>
                </a:solidFill>
              </a:rPr>
              <a:t>ΑΠΛΗ ΜΑΣΚΑ ΠΡΟΣΩΠΟΥ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b="1" dirty="0" smtClean="0"/>
              <a:t>	</a:t>
            </a:r>
            <a:endParaRPr lang="el-GR" altLang="el-G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dirty="0" smtClean="0"/>
              <a:t>Εισπνεόμενη </a:t>
            </a:r>
            <a:r>
              <a:rPr lang="en-US" altLang="el-GR" sz="2400" dirty="0" smtClean="0"/>
              <a:t>Fi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</a:t>
            </a:r>
            <a:endParaRPr lang="el-GR" altLang="el-G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dirty="0" smtClean="0"/>
              <a:t> εξαρτάται  από:		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l-GR" altLang="el-GR" sz="2400" dirty="0" smtClean="0"/>
              <a:t>(-)	ΟΧΙ σταθερή, ελεγχόμενη </a:t>
            </a:r>
            <a:r>
              <a:rPr lang="en-US" altLang="el-GR" sz="2400" dirty="0" smtClean="0"/>
              <a:t>Fi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	</a:t>
            </a:r>
            <a:endParaRPr lang="en-US" altLang="el-GR" sz="2400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en-US" altLang="el-GR" sz="2400" dirty="0" smtClean="0"/>
              <a:t>(-)	</a:t>
            </a:r>
            <a:r>
              <a:rPr lang="el-GR" altLang="el-GR" sz="2400" dirty="0" smtClean="0"/>
              <a:t>Δυσκολία ομιλίας, σίτισης, αποβολής εκκρίσεων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l-GR" altLang="el-GR" sz="2400" dirty="0" smtClean="0"/>
              <a:t>(-)	Διευκόλυνση εισρόφησης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l-GR" altLang="el-GR" sz="2400" dirty="0" smtClean="0"/>
              <a:t>(-)	Ερεθισμός δέρματος, αίσθημα ασφυξίας - δυσανεξίας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l-GR" altLang="el-GR" sz="2400" dirty="0" smtClean="0"/>
              <a:t>(-)	Ροή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&lt; 5 </a:t>
            </a:r>
            <a:r>
              <a:rPr lang="en-US" altLang="el-GR" sz="2400" dirty="0" smtClean="0"/>
              <a:t>lt/min </a:t>
            </a:r>
            <a:r>
              <a:rPr lang="el-GR" altLang="el-GR" sz="2400" dirty="0" smtClean="0"/>
              <a:t>αυξάνει την αντίσταση στην εισπνοή </a:t>
            </a:r>
          </a:p>
          <a:p>
            <a:pPr indent="1270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l-GR" altLang="el-GR" sz="2400" dirty="0" smtClean="0"/>
              <a:t>και τον κίνδυνο συσσώρευσης-επανεισπνοής </a:t>
            </a:r>
            <a:r>
              <a:rPr lang="en-US" altLang="el-GR" sz="2400" dirty="0" smtClean="0"/>
              <a:t>CO</a:t>
            </a:r>
            <a:r>
              <a:rPr lang="en-US" altLang="el-GR" sz="2400" baseline="-25000" dirty="0" smtClean="0"/>
              <a:t>2</a:t>
            </a:r>
            <a:endParaRPr lang="el-GR" altLang="el-GR" sz="2400" baseline="-25000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1600" dirty="0" smtClean="0"/>
              <a:t>(</a:t>
            </a:r>
            <a:r>
              <a:rPr lang="el-GR" altLang="el-GR" sz="1600" dirty="0" smtClean="0"/>
              <a:t>Οικονόμου</a:t>
            </a:r>
            <a:r>
              <a:rPr lang="en-US" altLang="el-GR" sz="1600" dirty="0" smtClean="0"/>
              <a:t>,</a:t>
            </a:r>
            <a:r>
              <a:rPr lang="el-GR" altLang="el-GR" sz="1600" dirty="0" smtClean="0"/>
              <a:t> 1999)</a:t>
            </a:r>
          </a:p>
        </p:txBody>
      </p:sp>
      <p:graphicFrame>
        <p:nvGraphicFramePr>
          <p:cNvPr id="17423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878747"/>
              </p:ext>
            </p:extLst>
          </p:nvPr>
        </p:nvGraphicFramePr>
        <p:xfrm>
          <a:off x="1475656" y="6237312"/>
          <a:ext cx="5400675" cy="426720"/>
        </p:xfrm>
        <a:graphic>
          <a:graphicData uri="http://schemas.openxmlformats.org/drawingml/2006/table">
            <a:tbl>
              <a:tblPr/>
              <a:tblGrid>
                <a:gridCol w="5400675"/>
              </a:tblGrid>
              <a:tr h="138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Ροή Ο</a:t>
                      </a:r>
                      <a:r>
                        <a:rPr kumimoji="0" lang="el-GR" sz="2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    5-10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lt/min 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  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 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    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FiO</a:t>
                      </a:r>
                      <a:r>
                        <a:rPr kumimoji="0" lang="en-US" sz="2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2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 40 - 60%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2807804" y="1774782"/>
            <a:ext cx="792088" cy="431800"/>
          </a:xfrm>
          <a:prstGeom prst="straightConnector1">
            <a:avLst/>
          </a:prstGeom>
          <a:ln w="28575">
            <a:solidFill>
              <a:srgbClr val="004B8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07804" y="2206582"/>
            <a:ext cx="792088" cy="0"/>
          </a:xfrm>
          <a:prstGeom prst="straightConnector1">
            <a:avLst/>
          </a:prstGeom>
          <a:ln w="28575">
            <a:solidFill>
              <a:srgbClr val="004B8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07804" y="2206582"/>
            <a:ext cx="792088" cy="431800"/>
          </a:xfrm>
          <a:prstGeom prst="straightConnector1">
            <a:avLst/>
          </a:prstGeom>
          <a:ln w="28575">
            <a:solidFill>
              <a:srgbClr val="004B8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741702" y="1484784"/>
            <a:ext cx="51845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l-GR" altLang="el-GR" sz="2400" dirty="0">
                <a:latin typeface="+mn-lt"/>
              </a:rPr>
              <a:t>βάθος, συχνότητα αναπνοής ασθενή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l-GR" altLang="el-GR" sz="2400" dirty="0">
                <a:latin typeface="+mn-lt"/>
              </a:rPr>
              <a:t>ρ</a:t>
            </a:r>
            <a:r>
              <a:rPr lang="el-GR" altLang="el-GR" sz="2400" dirty="0" smtClean="0">
                <a:latin typeface="+mn-lt"/>
              </a:rPr>
              <a:t>οή </a:t>
            </a:r>
            <a:r>
              <a:rPr lang="el-GR" altLang="el-GR" sz="2400" dirty="0">
                <a:latin typeface="+mn-lt"/>
              </a:rPr>
              <a:t>παρεχόμενου Ο</a:t>
            </a:r>
            <a:r>
              <a:rPr lang="el-GR" altLang="el-GR" sz="2400" baseline="-25000" dirty="0">
                <a:latin typeface="+mn-lt"/>
              </a:rPr>
              <a:t>2</a:t>
            </a:r>
            <a:endParaRPr lang="el-GR" altLang="el-GR" sz="2400" dirty="0">
              <a:latin typeface="+mn-lt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l-GR" altLang="el-GR" sz="2400" dirty="0" smtClean="0">
                <a:latin typeface="+mn-lt"/>
              </a:rPr>
              <a:t>ανατομική </a:t>
            </a:r>
            <a:r>
              <a:rPr lang="el-GR" altLang="el-GR" sz="2400" dirty="0">
                <a:latin typeface="+mn-lt"/>
              </a:rPr>
              <a:t>αποθήκη </a:t>
            </a:r>
            <a:r>
              <a:rPr lang="en-US" altLang="el-GR" sz="2400" dirty="0">
                <a:latin typeface="+mn-lt"/>
              </a:rPr>
              <a:t>:</a:t>
            </a:r>
            <a:r>
              <a:rPr lang="el-GR" altLang="el-GR" sz="2400" dirty="0">
                <a:latin typeface="+mn-lt"/>
              </a:rPr>
              <a:t> μύτη, </a:t>
            </a:r>
            <a:r>
              <a:rPr lang="el-GR" altLang="el-GR" sz="2400" dirty="0" smtClean="0">
                <a:latin typeface="+mn-lt"/>
              </a:rPr>
              <a:t>ρινοφάρυγγας, στοματοφάρυγγας </a:t>
            </a:r>
            <a:r>
              <a:rPr lang="el-GR" altLang="el-GR" sz="2400" dirty="0">
                <a:latin typeface="+mn-lt"/>
              </a:rPr>
              <a:t>(100-200</a:t>
            </a:r>
            <a:r>
              <a:rPr lang="en-US" altLang="el-GR" sz="2400" dirty="0">
                <a:latin typeface="+mn-lt"/>
              </a:rPr>
              <a:t>ml)</a:t>
            </a:r>
            <a:endParaRPr lang="el-GR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962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Συστήματα χορήγησης Ο</a:t>
            </a:r>
            <a:r>
              <a:rPr lang="el-GR" b="1" baseline="-25000" dirty="0" smtClean="0"/>
              <a:t>2</a:t>
            </a:r>
            <a:r>
              <a:rPr lang="el-GR" b="1" dirty="0" smtClean="0"/>
              <a:t> χαμηλής ροής</a:t>
            </a:r>
            <a:endParaRPr lang="el-GR" sz="30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8291" y="4222502"/>
            <a:ext cx="8229600" cy="86409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1800" b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1800" b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1800" b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1800" b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1800" b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1800" b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1800" b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1800" b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1800" b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1800" b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1800" b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1800" b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1800" b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1800" b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1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809872" y="1874441"/>
            <a:ext cx="4022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latin typeface="+mn-lt"/>
              </a:rPr>
              <a:t>ΜΑΣΚΑ ΧΩΡΙΣ ΕΠΑΝΕΙΣΠΝΟΗ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872" y="18744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b="1" dirty="0" smtClean="0">
                <a:latin typeface="+mn-lt"/>
              </a:rPr>
              <a:t>ΜΑΣΚΑ</a:t>
            </a:r>
            <a:r>
              <a:rPr lang="en-US" sz="2400" b="1" dirty="0" smtClean="0">
                <a:latin typeface="+mn-lt"/>
              </a:rPr>
              <a:t> </a:t>
            </a:r>
            <a:r>
              <a:rPr lang="el-GR" sz="2400" b="1" dirty="0">
                <a:latin typeface="+mn-lt"/>
              </a:rPr>
              <a:t>ΜΕΡΙΚΗΣ ΕΠΑΝΕΙΣΠΝΟΗΣ</a:t>
            </a:r>
          </a:p>
        </p:txBody>
      </p:sp>
      <p:pic>
        <p:nvPicPr>
          <p:cNvPr id="8" name="Picture 2" descr="μάσκα οξυγόνο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89727"/>
            <a:ext cx="3453005" cy="2158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578467" y="4749431"/>
            <a:ext cx="2503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"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Oxygen Mask Medical Supply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jscreationzs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FreeDigitalPhotos.net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89727"/>
            <a:ext cx="3478733" cy="2887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7872" y="5550333"/>
            <a:ext cx="4118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lifeinthefastlane.com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CC BY-SA 4.0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85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71296" cy="90872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b="1" dirty="0" smtClean="0">
                <a:latin typeface="+mn-lt"/>
              </a:rPr>
              <a:t>Συστήματα χορήγησης Ο</a:t>
            </a:r>
            <a:r>
              <a:rPr lang="el-GR" sz="4000" b="1" baseline="-25000" dirty="0" smtClean="0">
                <a:latin typeface="+mn-lt"/>
              </a:rPr>
              <a:t>2</a:t>
            </a:r>
            <a:r>
              <a:rPr lang="el-GR" sz="4000" b="1" dirty="0" smtClean="0">
                <a:latin typeface="+mn-lt"/>
              </a:rPr>
              <a:t> χαμηλής ροής</a:t>
            </a:r>
            <a:br>
              <a:rPr lang="el-GR" sz="4000" b="1" dirty="0" smtClean="0">
                <a:latin typeface="+mn-lt"/>
              </a:rPr>
            </a:br>
            <a:r>
              <a:rPr lang="el-GR" sz="3600" dirty="0" smtClean="0">
                <a:solidFill>
                  <a:srgbClr val="820000"/>
                </a:solidFill>
                <a:latin typeface="+mn-lt"/>
              </a:rPr>
              <a:t>ΜΑΣΚΑ ΜΕΡΙΚΗΣ ΕΠΑΝΕΙΣΠΝΟΗΣ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l-GR" altLang="el-GR" sz="2400" dirty="0" smtClean="0"/>
              <a:t>Λειτουργία, κατασκευή παρόμοια με την απλή μάσκα προσώπου με προσθήκη ασκού (500-1000</a:t>
            </a:r>
            <a:r>
              <a:rPr lang="en-US" altLang="el-GR" sz="2400" dirty="0" smtClean="0"/>
              <a:t>ml)</a:t>
            </a:r>
            <a:endParaRPr lang="el-GR" altLang="el-GR" sz="2400" dirty="0" smtClean="0"/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en-US" altLang="el-GR" sz="24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400" b="1" dirty="0" smtClean="0">
                <a:solidFill>
                  <a:srgbClr val="820000"/>
                </a:solidFill>
              </a:rPr>
              <a:t>(-)</a:t>
            </a:r>
            <a:r>
              <a:rPr lang="en-US" altLang="el-GR" sz="2400" dirty="0" smtClean="0"/>
              <a:t>	OXI </a:t>
            </a:r>
            <a:r>
              <a:rPr lang="el-GR" altLang="el-GR" sz="2400" dirty="0" smtClean="0"/>
              <a:t>σταθερή, ελεγχόμενη </a:t>
            </a:r>
            <a:r>
              <a:rPr lang="en-US" altLang="el-GR" sz="2400" dirty="0" smtClean="0"/>
              <a:t>FiO</a:t>
            </a:r>
            <a:r>
              <a:rPr lang="en-US" altLang="el-GR" sz="2400" baseline="-25000" dirty="0" smtClean="0"/>
              <a:t>2</a:t>
            </a:r>
            <a:endParaRPr lang="el-GR" altLang="el-GR" sz="2400" baseline="-250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(-)</a:t>
            </a:r>
            <a:r>
              <a:rPr lang="el-GR" altLang="el-GR" sz="2400" dirty="0" smtClean="0"/>
              <a:t>	Αρνητικά απλής μάσκας προσώπου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l-GR" altLang="el-GR" sz="2400" dirty="0" smtClean="0"/>
              <a:t>Χρησιμοποιείται για μικρής διάρκειας οξυγονοθεραπεία υψηλής </a:t>
            </a:r>
            <a:r>
              <a:rPr lang="en-US" altLang="el-GR" sz="2400" dirty="0" smtClean="0"/>
              <a:t>FiO</a:t>
            </a:r>
            <a:r>
              <a:rPr lang="en-US" altLang="el-GR" sz="2400" baseline="-25000" dirty="0" smtClean="0"/>
              <a:t>2</a:t>
            </a:r>
            <a:endParaRPr lang="el-GR" altLang="el-GR" sz="2400" baseline="-25000" dirty="0" smtClean="0"/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2400" baseline="-25000" dirty="0" smtClean="0"/>
          </a:p>
          <a:p>
            <a:pPr algn="just" eaLnBrk="1" hangingPunct="1">
              <a:lnSpc>
                <a:spcPct val="80000"/>
              </a:lnSpc>
            </a:pPr>
            <a:r>
              <a:rPr lang="el-GR" altLang="el-GR" sz="2400" dirty="0" smtClean="0"/>
              <a:t>Ο ασκός πρέπει να διατηρείται φουσκωμένος στην εισπνοή  </a:t>
            </a:r>
            <a:endParaRPr lang="en-US" altLang="el-GR" sz="2400" dirty="0" smtClean="0"/>
          </a:p>
          <a:p>
            <a:pPr algn="just" eaLnBrk="1" hangingPunct="1">
              <a:lnSpc>
                <a:spcPct val="80000"/>
              </a:lnSpc>
            </a:pPr>
            <a:endParaRPr lang="en-US" altLang="el-GR" sz="2400" b="1" dirty="0" smtClean="0"/>
          </a:p>
          <a:p>
            <a:pPr algn="just" eaLnBrk="1" hangingPunct="1">
              <a:lnSpc>
                <a:spcPct val="80000"/>
              </a:lnSpc>
            </a:pPr>
            <a:endParaRPr lang="en-US" altLang="el-GR" sz="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900" b="1" dirty="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400" dirty="0" smtClean="0"/>
              <a:t>(</a:t>
            </a:r>
            <a:r>
              <a:rPr lang="en-US" altLang="el-GR" sz="1400" dirty="0" smtClean="0"/>
              <a:t>Aehlert, 201.)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1200" dirty="0" smtClean="0"/>
          </a:p>
          <a:p>
            <a:pPr algn="just" eaLnBrk="1" hangingPunct="1">
              <a:lnSpc>
                <a:spcPct val="80000"/>
              </a:lnSpc>
            </a:pPr>
            <a:endParaRPr lang="el-GR" altLang="el-GR" sz="900" b="1" dirty="0" smtClean="0"/>
          </a:p>
          <a:p>
            <a:pPr algn="just" eaLnBrk="1" hangingPunct="1">
              <a:lnSpc>
                <a:spcPct val="80000"/>
              </a:lnSpc>
            </a:pPr>
            <a:endParaRPr lang="el-GR" altLang="el-GR" sz="900" b="1" dirty="0" smtClean="0"/>
          </a:p>
          <a:p>
            <a:pPr algn="just" eaLnBrk="1" hangingPunct="1">
              <a:lnSpc>
                <a:spcPct val="80000"/>
              </a:lnSpc>
            </a:pPr>
            <a:endParaRPr lang="el-GR" altLang="el-GR" sz="900" b="1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900" b="1" baseline="-25000" dirty="0" smtClean="0"/>
          </a:p>
          <a:p>
            <a:pPr lvl="2"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endParaRPr lang="el-GR" altLang="el-GR" sz="1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900" b="1" dirty="0" smtClean="0"/>
          </a:p>
        </p:txBody>
      </p:sp>
      <p:graphicFrame>
        <p:nvGraphicFramePr>
          <p:cNvPr id="47114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255976"/>
              </p:ext>
            </p:extLst>
          </p:nvPr>
        </p:nvGraphicFramePr>
        <p:xfrm>
          <a:off x="1524000" y="5589240"/>
          <a:ext cx="6096000" cy="396875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Ροή Ο</a:t>
                      </a:r>
                      <a:r>
                        <a:rPr kumimoji="0" lang="el-G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-1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0 lt/min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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 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FiO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     50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 -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8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0%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2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Συστήματα χορήγησης Ο</a:t>
            </a:r>
            <a:r>
              <a:rPr lang="el-GR" b="1" baseline="-25000" dirty="0" smtClean="0"/>
              <a:t>2 </a:t>
            </a:r>
            <a:r>
              <a:rPr lang="el-GR" dirty="0" smtClean="0"/>
              <a:t>χαμηλής</a:t>
            </a:r>
            <a:r>
              <a:rPr lang="el-GR" b="1" dirty="0" smtClean="0"/>
              <a:t> ροής </a:t>
            </a:r>
            <a:br>
              <a:rPr lang="el-GR" b="1" dirty="0" smtClean="0"/>
            </a:br>
            <a:r>
              <a:rPr lang="el-GR" sz="3600" dirty="0" smtClean="0">
                <a:solidFill>
                  <a:srgbClr val="820000"/>
                </a:solidFill>
              </a:rPr>
              <a:t>ΜΑΣΚΑ ΧΩΡΙΣ ΕΠΑΝΕΙΣΠΝΟΗ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 smtClean="0"/>
              <a:t>Λειτουργία, κατασκευή παρόμοια με τη μάσκα μερικής επανεισπνοής, με προσθήκη βαλβίδων μιας κατεύθυνσης,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el-GR" sz="2200" dirty="0" smtClean="0"/>
              <a:t>δύο στα πλάγια με άνοιγμα στην εκπνοή</a:t>
            </a:r>
            <a:r>
              <a:rPr lang="en-US" sz="2200" dirty="0" smtClean="0"/>
              <a:t> </a:t>
            </a:r>
            <a:r>
              <a:rPr lang="el-GR" sz="2200" dirty="0" smtClean="0"/>
              <a:t>για αποβολή </a:t>
            </a:r>
            <a:r>
              <a:rPr lang="en-US" sz="2200" dirty="0" smtClean="0"/>
              <a:t>CO</a:t>
            </a:r>
            <a:r>
              <a:rPr lang="en-US" sz="2200" baseline="-25000" dirty="0" smtClean="0"/>
              <a:t>2</a:t>
            </a:r>
            <a:r>
              <a:rPr lang="el-GR" sz="2200" dirty="0" smtClean="0"/>
              <a:t> και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el-GR" sz="2200" dirty="0" smtClean="0"/>
              <a:t>μία στη σύνδεσή της με τον ασκό που ανοίγει στην εισπνοή</a:t>
            </a:r>
            <a:r>
              <a:rPr lang="en-US" sz="2200" dirty="0" smtClean="0"/>
              <a:t> </a:t>
            </a:r>
            <a:r>
              <a:rPr lang="el-GR" sz="2200" dirty="0" smtClean="0"/>
              <a:t>για επιπλέον εμπλουτισμένο </a:t>
            </a:r>
            <a:r>
              <a:rPr lang="en-US" sz="2200" dirty="0" smtClean="0"/>
              <a:t>FiO</a:t>
            </a:r>
            <a:r>
              <a:rPr lang="en-US" sz="2200" baseline="-25000" dirty="0" smtClean="0"/>
              <a:t>2</a:t>
            </a:r>
            <a:r>
              <a:rPr lang="el-GR" sz="2200" dirty="0" smtClean="0"/>
              <a:t> από τον ασκό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200" b="1" dirty="0" smtClean="0">
                <a:solidFill>
                  <a:srgbClr val="820000"/>
                </a:solidFill>
              </a:rPr>
              <a:t>(-)</a:t>
            </a:r>
            <a:r>
              <a:rPr lang="el-GR" sz="2200" dirty="0" smtClean="0"/>
              <a:t>	ΟΧΙ σταθερή, ελεγχόμενη </a:t>
            </a:r>
            <a:r>
              <a:rPr lang="en-US" sz="2200" dirty="0" smtClean="0"/>
              <a:t>FiO</a:t>
            </a:r>
            <a:r>
              <a:rPr lang="en-US" sz="2200" baseline="-25000" dirty="0" smtClean="0"/>
              <a:t>2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b="1" dirty="0" smtClean="0">
                <a:solidFill>
                  <a:srgbClr val="820000"/>
                </a:solidFill>
              </a:rPr>
              <a:t>(-)</a:t>
            </a:r>
            <a:r>
              <a:rPr lang="en-US" sz="2200" dirty="0" smtClean="0"/>
              <a:t>	</a:t>
            </a:r>
            <a:r>
              <a:rPr lang="el-GR" sz="2200" dirty="0" smtClean="0"/>
              <a:t>Αρνητικά απλής μάσκας προσώπου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200" b="1" dirty="0" smtClean="0">
                <a:solidFill>
                  <a:srgbClr val="820000"/>
                </a:solidFill>
              </a:rPr>
              <a:t>(-)</a:t>
            </a:r>
            <a:r>
              <a:rPr lang="el-GR" sz="2200" dirty="0" smtClean="0"/>
              <a:t>	Παρενέργειες υψηλής </a:t>
            </a:r>
            <a:r>
              <a:rPr lang="en-US" sz="2200" dirty="0" smtClean="0"/>
              <a:t>FiO</a:t>
            </a:r>
            <a:r>
              <a:rPr lang="en-US" sz="2200" baseline="-25000" dirty="0" smtClean="0"/>
              <a:t>2</a:t>
            </a:r>
            <a:r>
              <a:rPr lang="el-GR" sz="2200" baseline="-25000" dirty="0" smtClean="0"/>
              <a:t> </a:t>
            </a:r>
            <a:r>
              <a:rPr lang="el-GR" sz="2200" dirty="0" smtClean="0"/>
              <a:t>(τοξικότητα Ο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, ατελεκτασία, ξήρανση βλεννογόνου)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 smtClean="0"/>
              <a:t>Χρησιμοποιείται για μικρής διάρκειας οξυγονοθεραπεία υψηλής </a:t>
            </a:r>
            <a:r>
              <a:rPr lang="en-US" sz="2200" dirty="0" smtClean="0"/>
              <a:t>FiO</a:t>
            </a:r>
            <a:r>
              <a:rPr lang="en-US" sz="2200" baseline="-25000" dirty="0" smtClean="0"/>
              <a:t>2</a:t>
            </a:r>
            <a:r>
              <a:rPr lang="el-GR" sz="2200" baseline="-25000" dirty="0" smtClean="0"/>
              <a:t> </a:t>
            </a:r>
            <a:endParaRPr lang="el-GR" sz="2200" dirty="0" smtClean="0"/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 smtClean="0"/>
              <a:t>Ο ασκός πρέπει να διατηρείται φουσκωμένος στην εισπνοή</a:t>
            </a:r>
            <a:endParaRPr lang="en-US" sz="2200" dirty="0" smtClean="0"/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800" b="1" dirty="0" smtClean="0"/>
          </a:p>
        </p:txBody>
      </p:sp>
      <p:graphicFrame>
        <p:nvGraphicFramePr>
          <p:cNvPr id="4609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08711"/>
              </p:ext>
            </p:extLst>
          </p:nvPr>
        </p:nvGraphicFramePr>
        <p:xfrm>
          <a:off x="1547664" y="6093296"/>
          <a:ext cx="5976938" cy="504825"/>
        </p:xfrm>
        <a:graphic>
          <a:graphicData uri="http://schemas.openxmlformats.org/drawingml/2006/table">
            <a:tbl>
              <a:tblPr/>
              <a:tblGrid>
                <a:gridCol w="5976938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Ροή Ο</a:t>
                      </a:r>
                      <a:r>
                        <a:rPr kumimoji="0" lang="el-G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   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6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15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lt/min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 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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  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FiO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       6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0 - 100%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621208" y="5805264"/>
            <a:ext cx="1305164" cy="268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1400" dirty="0">
                <a:latin typeface="+mn-lt"/>
              </a:rPr>
              <a:t>(</a:t>
            </a:r>
            <a:r>
              <a:rPr lang="en-US" sz="1400" dirty="0">
                <a:latin typeface="+mn-lt"/>
              </a:rPr>
              <a:t>Aehlert, 2011)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232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4B82"/>
                </a:solidFill>
              </a:rPr>
              <a:t/>
            </a:r>
            <a:br>
              <a:rPr lang="en-US" sz="4000" dirty="0" smtClean="0">
                <a:solidFill>
                  <a:srgbClr val="004B82"/>
                </a:solidFill>
              </a:rPr>
            </a:br>
            <a:r>
              <a:rPr lang="el-GR" sz="4000" dirty="0" smtClean="0">
                <a:solidFill>
                  <a:srgbClr val="004B82"/>
                </a:solidFill>
              </a:rPr>
              <a:t>Η οξυγονοθεραπεία στη φυσικοθεραπεία</a:t>
            </a:r>
            <a:r>
              <a:rPr lang="en-US" sz="4000" dirty="0" smtClean="0">
                <a:solidFill>
                  <a:srgbClr val="004B82"/>
                </a:solidFill>
              </a:rPr>
              <a:t/>
            </a:r>
            <a:br>
              <a:rPr lang="en-US" sz="4000" dirty="0" smtClean="0">
                <a:solidFill>
                  <a:srgbClr val="004B82"/>
                </a:solidFill>
              </a:rPr>
            </a:br>
            <a:endParaRPr lang="el-GR" sz="4000" dirty="0" smtClean="0">
              <a:solidFill>
                <a:srgbClr val="004B82"/>
              </a:solidFill>
            </a:endParaRPr>
          </a:p>
        </p:txBody>
      </p:sp>
      <p:sp>
        <p:nvSpPr>
          <p:cNvPr id="307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l-GR" sz="1200" dirty="0" smtClean="0"/>
              <a:t> </a:t>
            </a:r>
            <a:endParaRPr lang="el-GR" altLang="el-GR" sz="1200" dirty="0" smtClean="0"/>
          </a:p>
        </p:txBody>
      </p:sp>
      <p:sp>
        <p:nvSpPr>
          <p:cNvPr id="3077" name="4 - TextBox"/>
          <p:cNvSpPr txBox="1">
            <a:spLocks noChangeArrowheads="1"/>
          </p:cNvSpPr>
          <p:nvPr/>
        </p:nvSpPr>
        <p:spPr bwMode="auto">
          <a:xfrm>
            <a:off x="755650" y="5589588"/>
            <a:ext cx="7886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l-GR" altLang="el-GR" sz="2400" b="1" dirty="0">
                <a:solidFill>
                  <a:srgbClr val="004B82"/>
                </a:solidFill>
                <a:latin typeface="Calibri" pitchFamily="34" charset="0"/>
              </a:rPr>
              <a:t>Λέξεις κλειδιά: </a:t>
            </a:r>
            <a:r>
              <a:rPr lang="el-GR" altLang="el-GR" sz="2400" b="1" dirty="0" smtClean="0">
                <a:latin typeface="Calibri" pitchFamily="34" charset="0"/>
              </a:rPr>
              <a:t>Οξυγονοθεραπεία, κατευθυντήριες οδηγίες, συσκευές χορήγησης</a:t>
            </a:r>
            <a:endParaRPr lang="el-GR" altLang="el-GR" sz="2400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65" y="1340768"/>
            <a:ext cx="2755938" cy="3315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3387862" y="4709189"/>
            <a:ext cx="2425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da-D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Oxygen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4"/>
              </a:rPr>
              <a:t>Lakivrius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BY-NC-ND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316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4000" b="1" dirty="0" smtClean="0"/>
              <a:t>Συστήματα χορήγησης Ο</a:t>
            </a:r>
            <a:r>
              <a:rPr lang="el-GR" altLang="el-GR" sz="4000" b="1" baseline="-25000" dirty="0" smtClean="0"/>
              <a:t>2</a:t>
            </a:r>
            <a:r>
              <a:rPr lang="el-GR" altLang="el-GR" sz="4000" b="1" dirty="0" smtClean="0"/>
              <a:t> υψηλής ροής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just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 smtClean="0"/>
              <a:t>Παρεχόμενη ροή Ο</a:t>
            </a:r>
            <a:r>
              <a:rPr lang="el-GR" sz="2600" baseline="-25000" dirty="0" smtClean="0"/>
              <a:t>2 </a:t>
            </a:r>
            <a:r>
              <a:rPr lang="el-GR" sz="2600" dirty="0" smtClean="0"/>
              <a:t>&gt; Εισπνευστικής ροής ασθενή</a:t>
            </a:r>
          </a:p>
          <a:p>
            <a:pPr algn="just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 smtClean="0"/>
              <a:t>Η εισπνεόμενη </a:t>
            </a:r>
            <a:r>
              <a:rPr lang="en-US" sz="2600" dirty="0" smtClean="0"/>
              <a:t>FiO</a:t>
            </a:r>
            <a:r>
              <a:rPr lang="el-GR" sz="2600" baseline="-25000" dirty="0" smtClean="0"/>
              <a:t>2 </a:t>
            </a:r>
            <a:r>
              <a:rPr lang="el-GR" sz="2600" dirty="0" smtClean="0"/>
              <a:t>δεν εξαρτάται από τον τύπο αναπνοής ασθενή</a:t>
            </a:r>
            <a:endParaRPr lang="en-US" sz="2600" dirty="0" smtClean="0"/>
          </a:p>
          <a:p>
            <a:pPr algn="just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 smtClean="0"/>
              <a:t>Σταθερή, ελεγχόμενη </a:t>
            </a:r>
            <a:r>
              <a:rPr lang="en-US" sz="2600" dirty="0" smtClean="0"/>
              <a:t>FiO</a:t>
            </a:r>
            <a:r>
              <a:rPr lang="el-GR" sz="2600" baseline="-25000" dirty="0" smtClean="0"/>
              <a:t>2</a:t>
            </a:r>
            <a:endParaRPr lang="en-US" sz="2600" dirty="0" smtClean="0"/>
          </a:p>
          <a:p>
            <a:pPr algn="just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 smtClean="0"/>
              <a:t>Βασίζεται στο φαινόμενο </a:t>
            </a:r>
            <a:r>
              <a:rPr lang="en-US" sz="2600" dirty="0" smtClean="0"/>
              <a:t>Bernoulli</a:t>
            </a:r>
            <a:endParaRPr lang="el-GR" sz="2600" dirty="0" smtClean="0"/>
          </a:p>
          <a:p>
            <a:pPr algn="just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u="sng" dirty="0" smtClean="0"/>
          </a:p>
          <a:p>
            <a:pPr algn="just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600" b="1" dirty="0" smtClean="0">
                <a:solidFill>
                  <a:srgbClr val="820000"/>
                </a:solidFill>
              </a:rPr>
              <a:t>Συστήματα υψηλής ροής</a:t>
            </a:r>
          </a:p>
          <a:p>
            <a:pPr algn="just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 smtClean="0"/>
              <a:t>Μάσκα </a:t>
            </a:r>
            <a:r>
              <a:rPr lang="en-US" sz="2600" dirty="0" smtClean="0"/>
              <a:t>Venturi</a:t>
            </a:r>
            <a:endParaRPr lang="el-GR" sz="2600" dirty="0" smtClean="0"/>
          </a:p>
          <a:p>
            <a:pPr algn="just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 smtClean="0"/>
              <a:t>Νεφελοποιητές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600" b="1" dirty="0" smtClean="0"/>
              <a:t>	</a:t>
            </a:r>
            <a:r>
              <a:rPr lang="el-GR" sz="1500" dirty="0" smtClean="0"/>
              <a:t>(Οικονόμου, 1999)</a:t>
            </a:r>
            <a:endParaRPr lang="en-US" sz="1500" dirty="0" smtClean="0"/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b="1" dirty="0" smtClean="0"/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l-GR" sz="1200" b="1" dirty="0" smtClean="0"/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l-GR" sz="1200" b="1" dirty="0" smtClean="0"/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b="1" dirty="0" smtClean="0"/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291178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55588" y="5816297"/>
            <a:ext cx="2664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www.nursingconsult.com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08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b="1" dirty="0" smtClean="0"/>
              <a:t>Συστήματα χορήγησης Ο</a:t>
            </a:r>
            <a:r>
              <a:rPr lang="el-GR" altLang="el-GR" b="1" baseline="-25000" dirty="0" smtClean="0"/>
              <a:t>2</a:t>
            </a:r>
            <a:r>
              <a:rPr lang="el-GR" altLang="el-GR" b="1" dirty="0" smtClean="0"/>
              <a:t> υψηλής ροής </a:t>
            </a:r>
            <a:r>
              <a:rPr lang="en-US" altLang="el-GR" b="1" dirty="0" smtClean="0"/>
              <a:t/>
            </a:r>
            <a:br>
              <a:rPr lang="en-US" altLang="el-GR" b="1" dirty="0" smtClean="0"/>
            </a:br>
            <a:r>
              <a:rPr lang="el-GR" altLang="el-GR" sz="3600" b="1" dirty="0" smtClean="0">
                <a:solidFill>
                  <a:srgbClr val="820000"/>
                </a:solidFill>
              </a:rPr>
              <a:t>ΜΑΣΚΑ </a:t>
            </a:r>
            <a:r>
              <a:rPr lang="en-US" altLang="el-GR" sz="3600" b="1" dirty="0" smtClean="0">
                <a:solidFill>
                  <a:srgbClr val="820000"/>
                </a:solidFill>
              </a:rPr>
              <a:t>VENTURI</a:t>
            </a:r>
            <a:endParaRPr lang="el-GR" altLang="el-GR" sz="3600" b="1" dirty="0" smtClean="0">
              <a:solidFill>
                <a:srgbClr val="82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Απλή μάσκα προσώπου με σπειροειδή σωλήνα στο περιφερικό άκρο του οποίου συνδέεται βαλβίδα στενού στομίου διάφορης διαμέτρου/χρώματος με πλάγιες οπές μέσω των οποίων εισέρχεται ατμοσφαιρικός αέρας δημιουργώντας υψηλή ροή μείγματος αέρα-Ο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(39-97 </a:t>
            </a:r>
            <a:r>
              <a:rPr lang="en-US" altLang="el-GR" sz="2400" dirty="0" smtClean="0"/>
              <a:t>lt/min)</a:t>
            </a:r>
            <a:r>
              <a:rPr lang="el-GR" altLang="el-GR" sz="2400" dirty="0" smtClean="0"/>
              <a:t> παράγοντας σταθερή </a:t>
            </a:r>
            <a:r>
              <a:rPr lang="en-US" altLang="el-GR" sz="2400" dirty="0" smtClean="0"/>
              <a:t>Fi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2400" baseline="-25000" dirty="0" smtClean="0"/>
          </a:p>
          <a:p>
            <a:pPr algn="just" eaLnBrk="1" hangingPunct="1">
              <a:lnSpc>
                <a:spcPct val="80000"/>
              </a:lnSpc>
            </a:pPr>
            <a:r>
              <a:rPr lang="el-GR" altLang="el-GR" sz="2400" dirty="0" smtClean="0"/>
              <a:t>Σταθερή</a:t>
            </a:r>
            <a:r>
              <a:rPr lang="en-US" altLang="el-GR" sz="2400" dirty="0" smtClean="0"/>
              <a:t>,</a:t>
            </a:r>
            <a:r>
              <a:rPr lang="el-GR" altLang="el-GR" sz="2400" dirty="0" smtClean="0"/>
              <a:t> προβλέψιμη </a:t>
            </a:r>
            <a:r>
              <a:rPr lang="en-US" altLang="el-GR" sz="2400" dirty="0" smtClean="0"/>
              <a:t>Fi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2, </a:t>
            </a:r>
            <a:r>
              <a:rPr lang="el-GR" altLang="el-GR" sz="2400" dirty="0" smtClean="0"/>
              <a:t>με δυνατότητα εφύγρανσης </a:t>
            </a:r>
          </a:p>
          <a:p>
            <a:pPr algn="just" eaLnBrk="1" hangingPunct="1">
              <a:lnSpc>
                <a:spcPct val="80000"/>
              </a:lnSpc>
            </a:pPr>
            <a:r>
              <a:rPr lang="el-GR" altLang="el-GR" sz="2400" dirty="0" smtClean="0"/>
              <a:t>Ελεγχόμενη οξυγονοθεραπεία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(-)</a:t>
            </a:r>
            <a:r>
              <a:rPr lang="el-GR" altLang="el-GR" sz="2400" dirty="0" smtClean="0"/>
              <a:t>	</a:t>
            </a:r>
            <a:r>
              <a:rPr lang="en-US" altLang="el-GR" sz="2400" b="1" dirty="0" smtClean="0">
                <a:solidFill>
                  <a:srgbClr val="004B82"/>
                </a:solidFill>
              </a:rPr>
              <a:t>vs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Απλής μάσκας προσώπου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(-)	</a:t>
            </a:r>
            <a:r>
              <a:rPr lang="el-GR" altLang="el-GR" sz="2400" dirty="0" smtClean="0"/>
              <a:t>Υψηλό κόστος</a:t>
            </a:r>
            <a:r>
              <a:rPr lang="en-US" altLang="el-GR" sz="2400" dirty="0" smtClean="0"/>
              <a:t>				</a:t>
            </a:r>
            <a:r>
              <a:rPr lang="el-GR" altLang="el-GR" sz="1300" dirty="0" smtClean="0"/>
              <a:t>(Τσάμης, 1999</a:t>
            </a:r>
            <a:r>
              <a:rPr lang="en-US" altLang="el-GR" sz="1300" dirty="0" smtClean="0"/>
              <a:t>)</a:t>
            </a:r>
            <a:endParaRPr lang="el-GR" altLang="el-GR" sz="1300" dirty="0" smtClean="0"/>
          </a:p>
        </p:txBody>
      </p:sp>
      <p:graphicFrame>
        <p:nvGraphicFramePr>
          <p:cNvPr id="21522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890526"/>
              </p:ext>
            </p:extLst>
          </p:nvPr>
        </p:nvGraphicFramePr>
        <p:xfrm>
          <a:off x="1331639" y="5301208"/>
          <a:ext cx="6192838" cy="431800"/>
        </p:xfrm>
        <a:graphic>
          <a:graphicData uri="http://schemas.openxmlformats.org/drawingml/2006/table">
            <a:tbl>
              <a:tblPr/>
              <a:tblGrid>
                <a:gridCol w="6192838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Ιδανική σε Αναπνευστική Ανεπάρκεια τύπου ΙΙ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23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320203"/>
              </p:ext>
            </p:extLst>
          </p:nvPr>
        </p:nvGraphicFramePr>
        <p:xfrm>
          <a:off x="1331640" y="6021288"/>
          <a:ext cx="6192837" cy="427038"/>
        </p:xfrm>
        <a:graphic>
          <a:graphicData uri="http://schemas.openxmlformats.org/drawingml/2006/table">
            <a:tbl>
              <a:tblPr/>
              <a:tblGrid>
                <a:gridCol w="6192837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Ροή Ο</a:t>
                      </a:r>
                      <a:r>
                        <a:rPr kumimoji="0" lang="el-GR" sz="2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4 – 12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lt/min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 FiO</a:t>
                      </a:r>
                      <a:r>
                        <a:rPr kumimoji="0" lang="en-US" sz="2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2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 24 – 60% (± 1 – 2 %)</a:t>
                      </a: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9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3200" b="1" dirty="0" smtClean="0"/>
              <a:t>Επείγουσα/ενδονοσοκομειακή</a:t>
            </a:r>
            <a:r>
              <a:rPr lang="en-US" altLang="el-GR" sz="3200" b="1" dirty="0" smtClean="0"/>
              <a:t> </a:t>
            </a:r>
            <a:r>
              <a:rPr lang="el-GR" altLang="el-GR" sz="3200" b="1" dirty="0" smtClean="0"/>
              <a:t>έναρξη</a:t>
            </a:r>
            <a:r>
              <a:rPr lang="en-US" altLang="el-GR" sz="3200" b="1" dirty="0" smtClean="0"/>
              <a:t> </a:t>
            </a:r>
            <a:r>
              <a:rPr lang="el-GR" altLang="el-GR" sz="3200" b="1" dirty="0" smtClean="0"/>
              <a:t>Ο</a:t>
            </a:r>
            <a:r>
              <a:rPr lang="el-GR" altLang="el-GR" sz="3200" b="1" baseline="-25000" dirty="0" smtClean="0"/>
              <a:t>2</a:t>
            </a:r>
            <a:r>
              <a:rPr lang="el-GR" altLang="el-GR" sz="3200" b="1" dirty="0" smtClean="0"/>
              <a:t>Θ σε </a:t>
            </a:r>
            <a:r>
              <a:rPr lang="el-GR" altLang="el-GR" sz="3200" b="1" dirty="0" smtClean="0">
                <a:solidFill>
                  <a:srgbClr val="820000"/>
                </a:solidFill>
              </a:rPr>
              <a:t>ΒΑΡΕΩΣ ΠΑΣΧΟΝΤΕΣ ΕΠΙΚΥΝΔΙΝΗΣ ΥΠΟΞΑΙΜΙΑΣ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1000" b="1" dirty="0" smtClean="0">
              <a:solidFill>
                <a:schemeClr val="hlink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Καρδιοαναπνευστική Ανακοπή, </a:t>
            </a:r>
            <a:r>
              <a:rPr lang="en-US" altLang="el-GR" sz="2400" dirty="0" smtClean="0"/>
              <a:t>Shock, </a:t>
            </a:r>
            <a:r>
              <a:rPr lang="el-GR" altLang="el-GR" sz="2400" dirty="0" smtClean="0"/>
              <a:t>Σήψη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Μείζων τραυματισμός, Πνευμονική αιμορραγία, Πνευμοθώρακας 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Δηλητηρίαση με </a:t>
            </a:r>
            <a:r>
              <a:rPr lang="en-US" altLang="el-GR" sz="2400" dirty="0" smtClean="0"/>
              <a:t>CO</a:t>
            </a:r>
            <a:r>
              <a:rPr lang="el-GR" altLang="el-GR" sz="2400" dirty="0" smtClean="0"/>
              <a:t> </a:t>
            </a:r>
            <a:r>
              <a:rPr lang="el-GR" altLang="el-GR" sz="2400" b="1" dirty="0" smtClean="0"/>
              <a:t>			</a:t>
            </a:r>
            <a:endParaRPr lang="en-US" altLang="el-GR" sz="24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l-GR" sz="1600" dirty="0" smtClean="0"/>
              <a:t>							</a:t>
            </a:r>
            <a:r>
              <a:rPr lang="en-US" altLang="el-GR" sz="1400" dirty="0" smtClean="0"/>
              <a:t>(BTS</a:t>
            </a:r>
            <a:r>
              <a:rPr lang="el-GR" altLang="el-GR" sz="1400" dirty="0" smtClean="0"/>
              <a:t>, </a:t>
            </a:r>
            <a:r>
              <a:rPr lang="en-US" altLang="el-GR" sz="1400" dirty="0" smtClean="0"/>
              <a:t> 2008)</a:t>
            </a:r>
            <a:endParaRPr lang="el-GR" altLang="el-GR" sz="14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1400" b="1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1800" b="1" dirty="0" smtClean="0"/>
          </a:p>
        </p:txBody>
      </p:sp>
      <p:graphicFrame>
        <p:nvGraphicFramePr>
          <p:cNvPr id="22539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248317"/>
              </p:ext>
            </p:extLst>
          </p:nvPr>
        </p:nvGraphicFramePr>
        <p:xfrm>
          <a:off x="1295400" y="4365104"/>
          <a:ext cx="6553200" cy="896112"/>
        </p:xfrm>
        <a:graphic>
          <a:graphicData uri="http://schemas.openxmlformats.org/drawingml/2006/table">
            <a:tbl>
              <a:tblPr/>
              <a:tblGrid>
                <a:gridCol w="6553200"/>
              </a:tblGrid>
              <a:tr h="7921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Μάσκα χωρίς επανεισπνοή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ροής Ο</a:t>
                      </a:r>
                      <a:r>
                        <a:rPr kumimoji="0" lang="el-GR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 15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lt/min 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με στόχο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SatO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94 – 98%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8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l-GR" altLang="el-GR" sz="3200" b="1" dirty="0" smtClean="0"/>
              <a:t>Επείγουσα/ενδονοσοκομειακή έναρξη Ο</a:t>
            </a:r>
            <a:r>
              <a:rPr lang="el-GR" altLang="el-GR" sz="3200" b="1" baseline="-25000" dirty="0" smtClean="0"/>
              <a:t>2</a:t>
            </a:r>
            <a:r>
              <a:rPr lang="el-GR" altLang="el-GR" sz="3200" b="1" dirty="0" smtClean="0"/>
              <a:t>Θ</a:t>
            </a:r>
            <a:r>
              <a:rPr lang="en-US" altLang="el-GR" sz="3200" b="1" dirty="0" smtClean="0"/>
              <a:t> </a:t>
            </a:r>
            <a:r>
              <a:rPr lang="el-GR" altLang="el-GR" sz="3200" b="1" dirty="0" smtClean="0"/>
              <a:t>σε </a:t>
            </a:r>
            <a:r>
              <a:rPr lang="el-GR" altLang="el-GR" sz="3200" b="1" dirty="0" smtClean="0">
                <a:solidFill>
                  <a:srgbClr val="820000"/>
                </a:solidFill>
              </a:rPr>
              <a:t>ΑΝΑΠΝΕΥΣΤΙΚΗ ΑΝΕΠΑΡΚΕΙΑ τύπου Ι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216024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Άσθμα, Πνευμονία, Καρκίνος πνεύμονα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Μετεγχειρητική δύσπνοια, Διάμεση πνευμονοπάθεια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Πνευμονική εμβολή, Πλευριτικό υγρό, Οξεία καρδιακή ανεπάρκεια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1800" b="1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2000" b="1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1200" b="1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2000" b="1" dirty="0" smtClean="0"/>
          </a:p>
          <a:p>
            <a:pPr eaLnBrk="1" hangingPunct="1">
              <a:lnSpc>
                <a:spcPct val="80000"/>
              </a:lnSpc>
            </a:pPr>
            <a:endParaRPr lang="el-GR" altLang="el-GR" sz="2400" dirty="0" smtClean="0"/>
          </a:p>
        </p:txBody>
      </p:sp>
      <p:graphicFrame>
        <p:nvGraphicFramePr>
          <p:cNvPr id="72717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412489"/>
              </p:ext>
            </p:extLst>
          </p:nvPr>
        </p:nvGraphicFramePr>
        <p:xfrm>
          <a:off x="395288" y="4797425"/>
          <a:ext cx="8353425" cy="790575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Ρινική κάνουλα ροής Ο</a:t>
                      </a:r>
                      <a:r>
                        <a:rPr kumimoji="0" lang="el-G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2 – 6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lt/min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ή Απλή μάσκα ροής Ο</a:t>
                      </a:r>
                      <a:r>
                        <a:rPr kumimoji="0" lang="el-G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2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5 – 10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lt/min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με στόχο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SatO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94 – 98 %</a:t>
                      </a:r>
                      <a:endParaRPr kumimoji="0" lang="el-GR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5" marR="91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139952" y="3271104"/>
            <a:ext cx="4572000" cy="4413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400" dirty="0">
                <a:latin typeface="+mn-lt"/>
              </a:rPr>
              <a:t>(BTS, 2008;</a:t>
            </a:r>
            <a:r>
              <a:rPr lang="el-GR" altLang="el-GR" sz="1400" dirty="0">
                <a:latin typeface="+mn-lt"/>
              </a:rPr>
              <a:t> </a:t>
            </a:r>
            <a:r>
              <a:rPr lang="en-US" altLang="el-GR" sz="1400" dirty="0">
                <a:latin typeface="+mn-lt"/>
              </a:rPr>
              <a:t>Guidelines for Acute Oxygen Therapy for WesterneAustralian Hospitals: GAOTWAH, 2011)</a:t>
            </a:r>
            <a:endParaRPr lang="el-GR" alt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92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3800" b="1" dirty="0" smtClean="0"/>
              <a:t>Επείγουσα/ενδονοσοκομειακή έναρξη Ο</a:t>
            </a:r>
            <a:r>
              <a:rPr lang="el-GR" altLang="el-GR" sz="3800" b="1" baseline="-25000" dirty="0" smtClean="0"/>
              <a:t>2</a:t>
            </a:r>
            <a:r>
              <a:rPr lang="el-GR" altLang="el-GR" sz="3800" b="1" dirty="0" smtClean="0"/>
              <a:t>Θ</a:t>
            </a:r>
            <a:r>
              <a:rPr lang="el-GR" altLang="el-GR" sz="3200" b="1" dirty="0" smtClean="0"/>
              <a:t/>
            </a:r>
            <a:br>
              <a:rPr lang="el-GR" altLang="el-GR" sz="3200" b="1" dirty="0" smtClean="0"/>
            </a:br>
            <a:r>
              <a:rPr lang="el-GR" altLang="el-GR" sz="3200" b="1" dirty="0" smtClean="0">
                <a:solidFill>
                  <a:srgbClr val="820000"/>
                </a:solidFill>
              </a:rPr>
              <a:t>ΑΝΑΠΝΕΥΣΤΙΚΗ ΑΝΕΠΑΡΚΕΙΑ τύπου ΙΙ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1400" b="1" u="sng" dirty="0" smtClean="0"/>
          </a:p>
          <a:p>
            <a:pPr algn="just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Χρόνια Αποφρακτική Πνευμονοπάθεια (ΧΑΠ), Βρογχεκτασία, Κυστική ίνωση</a:t>
            </a:r>
          </a:p>
          <a:p>
            <a:pPr algn="just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Νοσογόνος παχυσαρκία</a:t>
            </a:r>
            <a:r>
              <a:rPr lang="en-US" sz="2400" dirty="0" smtClean="0"/>
              <a:t>, </a:t>
            </a:r>
            <a:r>
              <a:rPr lang="el-GR" sz="2400" dirty="0" smtClean="0"/>
              <a:t>Άπνοια ύπνου</a:t>
            </a:r>
          </a:p>
          <a:p>
            <a:pPr algn="just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Νευρομυϊκή νόσος, Κυφωσκολίωση ή άλλη δυσμορφία θωρακικού τοιχώματος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1800" b="1" dirty="0" smtClean="0"/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400" b="1" dirty="0" smtClean="0"/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b="1" dirty="0" smtClean="0"/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b="1" dirty="0" smtClean="0"/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b="1" dirty="0" smtClean="0"/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b="1" dirty="0" smtClean="0"/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b="1" dirty="0" smtClean="0"/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b="1" dirty="0" smtClean="0"/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b="1" dirty="0" smtClean="0"/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dirty="0" smtClean="0"/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b="1" dirty="0" smtClean="0"/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400" b="1" dirty="0" smtClean="0"/>
              <a:t>(O’Driscoll et al</a:t>
            </a:r>
            <a:r>
              <a:rPr lang="el-GR" sz="1400" b="1" dirty="0" smtClean="0"/>
              <a:t>.</a:t>
            </a:r>
            <a:r>
              <a:rPr lang="en-US" sz="1400" b="1" dirty="0" smtClean="0"/>
              <a:t>, 2011)</a:t>
            </a:r>
            <a:endParaRPr lang="el-GR" sz="1400" b="1" dirty="0" smtClean="0"/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1400" b="1" dirty="0" smtClean="0"/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1600" b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1800" dirty="0" smtClean="0"/>
          </a:p>
        </p:txBody>
      </p:sp>
      <p:graphicFrame>
        <p:nvGraphicFramePr>
          <p:cNvPr id="72717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899262"/>
              </p:ext>
            </p:extLst>
          </p:nvPr>
        </p:nvGraphicFramePr>
        <p:xfrm>
          <a:off x="719931" y="3933825"/>
          <a:ext cx="7704138" cy="822890"/>
        </p:xfrm>
        <a:graphic>
          <a:graphicData uri="http://schemas.openxmlformats.org/drawingml/2006/table">
            <a:tbl>
              <a:tblPr/>
              <a:tblGrid>
                <a:gridCol w="7704138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Μάσκα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Venturi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ροής Ο</a:t>
                      </a:r>
                      <a:r>
                        <a:rPr kumimoji="0" lang="el-GR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– 6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lt/min, FiO</a:t>
                      </a:r>
                      <a:r>
                        <a:rPr kumimoji="0" lang="el-GR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24 – 28 % 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με στόχο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SatO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88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– 9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%</a:t>
                      </a:r>
                      <a:endParaRPr kumimoji="0" lang="el-GR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1" marR="91431"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5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dirty="0" smtClean="0"/>
              <a:t>Επείγουσα/ενδονοσοκομειακή έναρξη </a:t>
            </a:r>
            <a:r>
              <a:rPr lang="el-GR" altLang="el-GR" sz="4000" b="1" baseline="-25000" dirty="0" smtClean="0"/>
              <a:t>2</a:t>
            </a:r>
            <a:r>
              <a:rPr lang="el-GR" altLang="el-GR" sz="4000" b="1" dirty="0" smtClean="0"/>
              <a:t>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800" b="1" dirty="0" smtClean="0">
                <a:solidFill>
                  <a:srgbClr val="820000"/>
                </a:solidFill>
              </a:rPr>
              <a:t>ΚΑΤΑΣΤΑΣΕΙΣ ΠΟΥ ΧΡΗΖΟΥΝ Ο</a:t>
            </a:r>
            <a:r>
              <a:rPr lang="el-GR" altLang="el-GR" sz="2800" b="1" baseline="-25000" dirty="0" smtClean="0">
                <a:solidFill>
                  <a:srgbClr val="820000"/>
                </a:solidFill>
              </a:rPr>
              <a:t>2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Θ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800" b="1" dirty="0" smtClean="0">
                <a:solidFill>
                  <a:srgbClr val="820000"/>
                </a:solidFill>
              </a:rPr>
              <a:t>ΜΟΝΟ ΣΕ ΠΑΡΟΥΣΙΑ ΥΠΟΞΑΙΜΙΑΣ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1800" b="1" u="sng" dirty="0" smtClean="0"/>
          </a:p>
          <a:p>
            <a:pPr algn="just" eaLnBrk="1" hangingPunct="1">
              <a:spcBef>
                <a:spcPts val="1200"/>
              </a:spcBef>
            </a:pPr>
            <a:r>
              <a:rPr lang="el-GR" altLang="el-GR" sz="2400" dirty="0" smtClean="0"/>
              <a:t>Έμφραγμα μυοκαρδίου, Οξύ στεφανιαίο σύνδρομο</a:t>
            </a:r>
          </a:p>
          <a:p>
            <a:pPr algn="just" eaLnBrk="1" hangingPunct="1">
              <a:spcBef>
                <a:spcPts val="1200"/>
              </a:spcBef>
            </a:pPr>
            <a:r>
              <a:rPr lang="el-GR" altLang="el-GR" sz="2400" dirty="0" smtClean="0"/>
              <a:t>Εγκεφαλικό επεισόδιο, Κύηση, Υπεραερισμός</a:t>
            </a:r>
          </a:p>
          <a:p>
            <a:pPr algn="just" eaLnBrk="1" hangingPunct="1">
              <a:spcBef>
                <a:spcPts val="1200"/>
              </a:spcBef>
            </a:pPr>
            <a:r>
              <a:rPr lang="el-GR" altLang="el-GR" sz="2400" dirty="0" smtClean="0"/>
              <a:t>Χρήση οπιοειδών, Κακοήθεια τελικού σταδίου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2000" b="1" dirty="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tabLst>
                <a:tab pos="1882775" algn="l"/>
              </a:tabLst>
            </a:pPr>
            <a:r>
              <a:rPr lang="en-US" altLang="el-GR" sz="1400" dirty="0" smtClean="0"/>
              <a:t>(BTS</a:t>
            </a:r>
            <a:r>
              <a:rPr lang="el-GR" altLang="el-GR" sz="1400" dirty="0" smtClean="0"/>
              <a:t>,</a:t>
            </a:r>
            <a:r>
              <a:rPr lang="en-US" altLang="el-GR" sz="1400" dirty="0" smtClean="0"/>
              <a:t> 2008; GAOTWAH, 2011)</a:t>
            </a:r>
            <a:endParaRPr lang="el-GR" altLang="el-GR" sz="14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1200" b="1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2000" b="1" dirty="0" smtClean="0"/>
          </a:p>
          <a:p>
            <a:pPr eaLnBrk="1" hangingPunct="1">
              <a:lnSpc>
                <a:spcPct val="80000"/>
              </a:lnSpc>
            </a:pPr>
            <a:endParaRPr lang="el-GR" altLang="el-GR" sz="2400" dirty="0" smtClean="0"/>
          </a:p>
        </p:txBody>
      </p:sp>
      <p:graphicFrame>
        <p:nvGraphicFramePr>
          <p:cNvPr id="72717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790842"/>
              </p:ext>
            </p:extLst>
          </p:nvPr>
        </p:nvGraphicFramePr>
        <p:xfrm>
          <a:off x="611188" y="4508500"/>
          <a:ext cx="8029575" cy="896034"/>
        </p:xfrm>
        <a:graphic>
          <a:graphicData uri="http://schemas.openxmlformats.org/drawingml/2006/table">
            <a:tbl>
              <a:tblPr/>
              <a:tblGrid>
                <a:gridCol w="8029575"/>
              </a:tblGrid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Ρινική κάνουλα ροής Ο</a:t>
                      </a:r>
                      <a:r>
                        <a:rPr kumimoji="0" lang="el-GR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2 – 6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lt/min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ή Απλή μάσκα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ροής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O</a:t>
                      </a:r>
                      <a:r>
                        <a:rPr kumimoji="0" lang="el-GR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5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– 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10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lt/min 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με στόχο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SatO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Calibri" pitchFamily="34" charset="0"/>
                        </a:rPr>
                        <a:t> 94 – 98 %</a:t>
                      </a:r>
                      <a:endParaRPr kumimoji="0" lang="el-GR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2" marR="91442" marT="45681" marB="456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9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dirty="0" smtClean="0"/>
              <a:t>Γενικές οδηγίες εφαρμογής </a:t>
            </a:r>
            <a:r>
              <a:rPr lang="en-US" altLang="el-GR" sz="4000" b="1" dirty="0" smtClean="0"/>
              <a:t> </a:t>
            </a:r>
            <a:r>
              <a:rPr lang="el-GR" altLang="el-GR" sz="4000" b="1" dirty="0" smtClean="0"/>
              <a:t>ενδονοσοκομειακής</a:t>
            </a:r>
            <a:r>
              <a:rPr lang="en-US" altLang="el-GR" sz="4000" b="1" dirty="0" smtClean="0"/>
              <a:t> </a:t>
            </a:r>
            <a:r>
              <a:rPr lang="el-GR" altLang="el-GR" sz="4000" b="1" dirty="0" smtClean="0"/>
              <a:t>Ο</a:t>
            </a:r>
            <a:r>
              <a:rPr lang="el-GR" altLang="el-GR" sz="4000" b="1" baseline="-25000" dirty="0" smtClean="0"/>
              <a:t>2</a:t>
            </a:r>
            <a:r>
              <a:rPr lang="el-GR" altLang="el-GR" sz="4000" b="1" dirty="0" smtClean="0"/>
              <a:t>Θ </a:t>
            </a:r>
            <a:r>
              <a:rPr lang="el-GR" altLang="el-GR" sz="3100" b="0" dirty="0" smtClean="0"/>
              <a:t>(1 από 2)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 smtClean="0"/>
              <a:t>Το </a:t>
            </a:r>
            <a:r>
              <a:rPr lang="en-US" sz="2600" dirty="0" smtClean="0"/>
              <a:t>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</a:t>
            </a:r>
            <a:r>
              <a:rPr lang="el-GR" sz="2600" dirty="0" smtClean="0"/>
              <a:t>χρησιμοποιείται ως φάρμακο διόρθωσης της υποξαιμίας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 smtClean="0"/>
              <a:t>Σε Αναπνευστική Ανεπάρκεια τύπου ΙΙ, τα αέρια αίματος κατευθύνουν την </a:t>
            </a:r>
            <a:r>
              <a:rPr lang="en-US" sz="2600" dirty="0" smtClean="0">
                <a:solidFill>
                  <a:schemeClr val="hlink"/>
                </a:solidFill>
              </a:rPr>
              <a:t>O</a:t>
            </a:r>
            <a:r>
              <a:rPr lang="en-US" sz="2600" baseline="-25000" dirty="0" smtClean="0">
                <a:solidFill>
                  <a:schemeClr val="hlink"/>
                </a:solidFill>
              </a:rPr>
              <a:t>2</a:t>
            </a:r>
            <a:r>
              <a:rPr lang="el-GR" sz="2600" dirty="0" smtClean="0">
                <a:solidFill>
                  <a:schemeClr val="hlink"/>
                </a:solidFill>
              </a:rPr>
              <a:t>Θ</a:t>
            </a:r>
            <a:r>
              <a:rPr lang="el-GR" sz="2600" dirty="0" smtClean="0"/>
              <a:t> με την δεύτερη λήψη να επαναλαμβάνεται μετά από 30΄- 60΄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 smtClean="0"/>
              <a:t>Η δόση </a:t>
            </a:r>
            <a:r>
              <a:rPr lang="en-US" sz="2600" dirty="0" smtClean="0"/>
              <a:t>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</a:t>
            </a:r>
            <a:r>
              <a:rPr lang="el-GR" sz="2600" dirty="0" smtClean="0"/>
              <a:t>ελαττώνεται προοδευτικά αν ο ασθενής είναι κλινικά σταθερός με </a:t>
            </a:r>
            <a:r>
              <a:rPr lang="en-US" sz="2600" dirty="0" smtClean="0"/>
              <a:t>SaO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</a:t>
            </a:r>
            <a:r>
              <a:rPr lang="el-GR" sz="2600" dirty="0" smtClean="0"/>
              <a:t>στην ανώτερη επιθυμητή τιμή για 4-8 </a:t>
            </a:r>
            <a:r>
              <a:rPr lang="en-US" sz="2600" dirty="0" smtClean="0"/>
              <a:t>h</a:t>
            </a:r>
            <a:endParaRPr lang="el-GR" sz="2600" dirty="0" smtClean="0"/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 smtClean="0"/>
              <a:t>Σε κάθε μείωση της δόσης </a:t>
            </a:r>
            <a:r>
              <a:rPr lang="en-US" sz="2600" dirty="0" smtClean="0"/>
              <a:t>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</a:t>
            </a:r>
            <a:r>
              <a:rPr lang="el-GR" sz="2600" dirty="0" smtClean="0"/>
              <a:t>, ο </a:t>
            </a:r>
            <a:r>
              <a:rPr lang="en-US" sz="2600" dirty="0" smtClean="0"/>
              <a:t>SatO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</a:t>
            </a:r>
            <a:r>
              <a:rPr lang="el-GR" sz="2600" dirty="0" smtClean="0"/>
              <a:t>ελέγχεται συνεχώς στα πρώτα 5΄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200" dirty="0" smtClean="0"/>
              <a:t>								</a:t>
            </a:r>
            <a:r>
              <a:rPr lang="el-GR" sz="1600" dirty="0" smtClean="0"/>
              <a:t>(</a:t>
            </a:r>
            <a:r>
              <a:rPr lang="en-US" sz="1600" dirty="0" smtClean="0"/>
              <a:t>BTS</a:t>
            </a:r>
            <a:r>
              <a:rPr lang="el-GR" sz="1600" dirty="0" smtClean="0"/>
              <a:t>,</a:t>
            </a:r>
            <a:r>
              <a:rPr lang="en-US" sz="1600" dirty="0" smtClean="0"/>
              <a:t> 2008)</a:t>
            </a:r>
            <a:endParaRPr lang="el-GR" sz="1600" dirty="0" smtClean="0"/>
          </a:p>
        </p:txBody>
      </p:sp>
    </p:spTree>
    <p:extLst>
      <p:ext uri="{BB962C8B-B14F-4D97-AF65-F5344CB8AC3E}">
        <p14:creationId xmlns:p14="http://schemas.microsoft.com/office/powerpoint/2010/main" val="42862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dirty="0" smtClean="0"/>
              <a:t>Γενικές οδηγίες εφαρμογής </a:t>
            </a:r>
            <a:r>
              <a:rPr lang="en-US" altLang="el-GR" sz="4000" b="1" dirty="0" smtClean="0"/>
              <a:t> </a:t>
            </a:r>
            <a:r>
              <a:rPr lang="el-GR" altLang="el-GR" sz="4000" b="1" dirty="0" smtClean="0"/>
              <a:t>ενδονοσοκομειακής</a:t>
            </a:r>
            <a:r>
              <a:rPr lang="en-US" altLang="el-GR" sz="4000" b="1" dirty="0" smtClean="0"/>
              <a:t> O</a:t>
            </a:r>
            <a:r>
              <a:rPr lang="en-US" altLang="el-GR" sz="4000" b="1" baseline="-25000" dirty="0" smtClean="0"/>
              <a:t>2</a:t>
            </a:r>
            <a:r>
              <a:rPr lang="el-GR" altLang="el-GR" sz="4000" b="1" dirty="0" smtClean="0"/>
              <a:t>Θ </a:t>
            </a:r>
            <a:r>
              <a:rPr lang="el-GR" altLang="el-GR" sz="3100" b="0" dirty="0" smtClean="0"/>
              <a:t>(2 από 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/>
              <a:t>Η χαμηλότερη δόση </a:t>
            </a:r>
            <a:r>
              <a:rPr lang="en-US" altLang="el-GR" sz="2400" dirty="0" smtClean="0"/>
              <a:t>O</a:t>
            </a:r>
            <a:r>
              <a:rPr lang="en-US" altLang="el-GR" sz="2400" baseline="-25000" dirty="0" smtClean="0"/>
              <a:t>2</a:t>
            </a:r>
            <a:r>
              <a:rPr lang="el-GR" altLang="el-GR" sz="2400" baseline="-25000" dirty="0" smtClean="0"/>
              <a:t>:</a:t>
            </a:r>
            <a:r>
              <a:rPr lang="el-GR" altLang="el-GR" sz="2400" dirty="0" smtClean="0"/>
              <a:t> </a:t>
            </a:r>
          </a:p>
          <a:p>
            <a:pPr algn="just"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dirty="0" smtClean="0"/>
              <a:t>	α) σε Α.Α. τύπου ΙΙ πριν την διακοπή της 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O</a:t>
            </a:r>
            <a:r>
              <a:rPr lang="en-US" altLang="el-GR" sz="2400" b="1" baseline="-25000" dirty="0" smtClean="0">
                <a:solidFill>
                  <a:srgbClr val="820000"/>
                </a:solidFill>
              </a:rPr>
              <a:t>2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Θ</a:t>
            </a:r>
            <a:r>
              <a:rPr lang="el-GR" altLang="el-GR" sz="2400" dirty="0" smtClean="0"/>
              <a:t> = 1</a:t>
            </a:r>
            <a:r>
              <a:rPr lang="en-US" altLang="el-GR" sz="2400" dirty="0" smtClean="0"/>
              <a:t>lt/min 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μέσω ρινικής κάνουλας ή 24% με μάσκα </a:t>
            </a:r>
            <a:r>
              <a:rPr lang="en-US" altLang="el-GR" sz="2400" dirty="0" smtClean="0"/>
              <a:t>Venturi </a:t>
            </a:r>
            <a:r>
              <a:rPr lang="el-GR" altLang="el-GR" sz="2400" dirty="0" smtClean="0"/>
              <a:t>στα 2</a:t>
            </a:r>
            <a:r>
              <a:rPr lang="en-US" altLang="el-GR" sz="2400" dirty="0" smtClean="0"/>
              <a:t>lt/min 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, </a:t>
            </a:r>
            <a:r>
              <a:rPr lang="el-GR" altLang="el-GR" sz="2400" dirty="0" smtClean="0"/>
              <a:t>ενώ </a:t>
            </a:r>
          </a:p>
          <a:p>
            <a:pPr algn="just" eaLnBrk="1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r>
              <a:rPr lang="el-GR" altLang="el-GR" sz="2400" dirty="0" smtClean="0"/>
              <a:t>	β) στους λοιπούς ασθενείς 2</a:t>
            </a:r>
            <a:r>
              <a:rPr lang="en-US" altLang="el-GR" sz="2400" dirty="0" smtClean="0"/>
              <a:t>lt/min 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με ρινική κάνουλα</a:t>
            </a:r>
          </a:p>
          <a:p>
            <a:pPr algn="just"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/>
              <a:t>Η </a:t>
            </a:r>
            <a:r>
              <a:rPr lang="en-US" altLang="el-GR" sz="2400" dirty="0" smtClean="0"/>
              <a:t>O</a:t>
            </a:r>
            <a:r>
              <a:rPr lang="en-US" altLang="el-GR" sz="2400" baseline="-25000" dirty="0" smtClean="0"/>
              <a:t>2</a:t>
            </a:r>
            <a:r>
              <a:rPr lang="el-GR" altLang="el-GR" sz="2400" dirty="0" smtClean="0"/>
              <a:t>Θ σταματά εφόσον ο ασθενής είναι κλινικά σταθερός στις προαναφερόμενες χαμηλές δόσεις </a:t>
            </a:r>
            <a:r>
              <a:rPr lang="en-US" altLang="el-GR" sz="2400" dirty="0" smtClean="0"/>
              <a:t>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με </a:t>
            </a:r>
            <a:r>
              <a:rPr lang="en-US" altLang="el-GR" sz="2400" dirty="0" smtClean="0"/>
              <a:t>SatO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στ</a:t>
            </a:r>
            <a:r>
              <a:rPr lang="en-US" altLang="el-GR" sz="2400" dirty="0" smtClean="0"/>
              <a:t>o</a:t>
            </a:r>
            <a:r>
              <a:rPr lang="el-GR" altLang="el-GR" sz="2400" dirty="0" smtClean="0"/>
              <a:t> επιθυμητό εύρος τιμών σε δύο διαδοχικές μετρήσεις</a:t>
            </a:r>
          </a:p>
          <a:p>
            <a:pPr algn="just"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/>
              <a:t>Όταν ο ασθενής αναπνέει πλέον ατμοσφαιρικό αέρα, ο </a:t>
            </a:r>
            <a:r>
              <a:rPr lang="en-US" altLang="el-GR" sz="2400" dirty="0" smtClean="0"/>
              <a:t>SatO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ελέγχεται συνεχώς στα πρώτα 5΄και μετά από 1</a:t>
            </a:r>
            <a:r>
              <a:rPr lang="en-US" altLang="el-GR" sz="2400" dirty="0" smtClean="0"/>
              <a:t>h </a:t>
            </a:r>
            <a:endParaRPr lang="el-GR" altLang="el-GR" sz="24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2200" b="1" dirty="0" smtClean="0">
              <a:solidFill>
                <a:schemeClr val="hlink"/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200" b="1" dirty="0" smtClean="0"/>
              <a:t>								</a:t>
            </a:r>
            <a:r>
              <a:rPr lang="el-GR" altLang="el-GR" sz="1600" dirty="0" smtClean="0"/>
              <a:t>(</a:t>
            </a:r>
            <a:r>
              <a:rPr lang="en-US" altLang="el-GR" sz="1600" dirty="0" smtClean="0"/>
              <a:t>BTS</a:t>
            </a:r>
            <a:r>
              <a:rPr lang="el-GR" altLang="el-GR" sz="1600" dirty="0" smtClean="0"/>
              <a:t>,</a:t>
            </a:r>
            <a:r>
              <a:rPr lang="en-US" altLang="el-GR" sz="1600" dirty="0" smtClean="0"/>
              <a:t> 2008)</a:t>
            </a:r>
            <a:endParaRPr lang="el-GR" altLang="el-GR" sz="1600" dirty="0" smtClean="0"/>
          </a:p>
        </p:txBody>
      </p:sp>
    </p:spTree>
    <p:extLst>
      <p:ext uri="{BB962C8B-B14F-4D97-AF65-F5344CB8AC3E}">
        <p14:creationId xmlns:p14="http://schemas.microsoft.com/office/powerpoint/2010/main" val="6490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dirty="0" smtClean="0"/>
              <a:t>Ζωτική οδηγία εφαρμογής άμεσης έναρξης </a:t>
            </a:r>
            <a:r>
              <a:rPr lang="en-US" altLang="el-GR" sz="4000" b="1" dirty="0" smtClean="0"/>
              <a:t>O</a:t>
            </a:r>
            <a:r>
              <a:rPr lang="en-US" altLang="el-GR" sz="4000" b="1" baseline="-25000" dirty="0" smtClean="0"/>
              <a:t>2</a:t>
            </a:r>
            <a:r>
              <a:rPr lang="el-GR" altLang="el-GR" sz="4000" b="1" dirty="0" smtClean="0"/>
              <a:t>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el-GR" altLang="el-GR" sz="2200" b="1" dirty="0" smtClean="0"/>
          </a:p>
          <a:p>
            <a:pPr algn="just" eaLnBrk="1" hangingPunct="1">
              <a:lnSpc>
                <a:spcPct val="90000"/>
              </a:lnSpc>
            </a:pPr>
            <a:r>
              <a:rPr lang="el-GR" altLang="el-GR" sz="2400" dirty="0" smtClean="0"/>
              <a:t>Οι ασθενείς με Αναπνευστική Ανεπάρκεια τύπου ΙΙ πρέπει να φέρουν πάντοτε την Κάρτα Επείγουσας Χρήσης Οξυγόν</a:t>
            </a:r>
            <a:r>
              <a:rPr lang="en-US" altLang="el-GR" sz="2400" dirty="0" smtClean="0"/>
              <a:t>o</a:t>
            </a:r>
            <a:r>
              <a:rPr lang="el-GR" altLang="el-GR" sz="2400" dirty="0" smtClean="0"/>
              <a:t>υ</a:t>
            </a:r>
            <a:r>
              <a:rPr lang="el-GR" altLang="el-GR" sz="2200" b="1" dirty="0" smtClean="0"/>
              <a:t>		</a:t>
            </a:r>
            <a:endParaRPr lang="en-US" altLang="el-GR" sz="2200" b="1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200" b="1" dirty="0" smtClean="0"/>
              <a:t>					</a:t>
            </a:r>
            <a:r>
              <a:rPr lang="el-GR" altLang="el-GR" sz="1400" dirty="0" smtClean="0"/>
              <a:t>(Τροποποιημένο από </a:t>
            </a:r>
            <a:r>
              <a:rPr lang="en-US" altLang="el-GR" sz="1400" dirty="0" smtClean="0"/>
              <a:t>GAOTWAH</a:t>
            </a:r>
            <a:r>
              <a:rPr lang="el-GR" altLang="el-GR" sz="1400" dirty="0" smtClean="0"/>
              <a:t>,</a:t>
            </a:r>
            <a:r>
              <a:rPr lang="en-US" altLang="el-GR" sz="1400" dirty="0" smtClean="0"/>
              <a:t> 2011)</a:t>
            </a:r>
            <a:endParaRPr lang="el-GR" altLang="el-GR" sz="1400" dirty="0" smtClean="0"/>
          </a:p>
        </p:txBody>
      </p:sp>
      <p:graphicFrame>
        <p:nvGraphicFramePr>
          <p:cNvPr id="28683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95531"/>
              </p:ext>
            </p:extLst>
          </p:nvPr>
        </p:nvGraphicFramePr>
        <p:xfrm>
          <a:off x="647700" y="3573016"/>
          <a:ext cx="7848600" cy="1954212"/>
        </p:xfrm>
        <a:graphic>
          <a:graphicData uri="http://schemas.openxmlformats.org/drawingml/2006/table">
            <a:tbl>
              <a:tblPr/>
              <a:tblGrid>
                <a:gridCol w="7848600"/>
              </a:tblGrid>
              <a:tr h="1954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Κάρτα Επείγουσας Χρήσης Οξυγόνου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Όνομα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: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………………………………………………………………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Είμαι σε κίνδυνο Α. Α. τύπου ΙΙ με αύξηση του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Σε έξαρση της νόσου, παρακαλώ χρησιμοποιήστε μάσκα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Venturi 24 % 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ή 28 % με επιθυμητό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SatO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88 – 92 %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B8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4000" b="1" dirty="0" smtClean="0"/>
              <a:t>Συνήθη λάθη ενδονοσοκομειακής</a:t>
            </a:r>
            <a:r>
              <a:rPr lang="en-US" altLang="el-GR" sz="4000" b="1" dirty="0" smtClean="0"/>
              <a:t> O</a:t>
            </a:r>
            <a:r>
              <a:rPr lang="en-US" altLang="el-GR" sz="4000" b="1" baseline="-25000" dirty="0" smtClean="0"/>
              <a:t>2</a:t>
            </a:r>
            <a:r>
              <a:rPr lang="el-GR" altLang="el-GR" sz="4000" b="1" dirty="0" smtClean="0"/>
              <a:t>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Από 7956 ασθενείς: το 22% ήταν υπεροξαιμικό με </a:t>
            </a:r>
            <a:r>
              <a:rPr lang="en-US" altLang="el-GR" sz="2400" dirty="0" smtClean="0"/>
              <a:t>PaO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&gt;112 mmHg </a:t>
            </a:r>
            <a:r>
              <a:rPr lang="el-GR" altLang="el-GR" sz="2400" dirty="0" smtClean="0"/>
              <a:t>και β) το 26% είχε </a:t>
            </a:r>
            <a:r>
              <a:rPr lang="en-US" altLang="el-GR" sz="2400" dirty="0" smtClean="0"/>
              <a:t>SatO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&gt;98 %</a:t>
            </a:r>
            <a:endParaRPr lang="el-GR" altLang="el-GR" sz="2400" dirty="0" smtClean="0"/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Από 85 ασθενείς Α. Α. τύπου ΙΙ, το 73% είχε </a:t>
            </a:r>
            <a:r>
              <a:rPr lang="en-US" altLang="el-GR" sz="2400" dirty="0" smtClean="0"/>
              <a:t>SatO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&gt;88 – 92 %</a:t>
            </a:r>
            <a:endParaRPr lang="el-GR" altLang="el-GR" sz="2400" dirty="0" smtClean="0"/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Από 90 ασθενείς, μόλις το 15% είχε κατάλληλη παρακολούθηση και 12% κατάλληλη θεραπεία μέσω μετρήσεων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Από 206 ασθενείς: α) μόνο στο 44% γινόταν σωστή χορήγηση </a:t>
            </a:r>
            <a:r>
              <a:rPr lang="en-US" altLang="el-GR" sz="2400" dirty="0" smtClean="0"/>
              <a:t>O</a:t>
            </a:r>
            <a:r>
              <a:rPr lang="en-US" altLang="el-GR" sz="2400" baseline="-25000" dirty="0" smtClean="0"/>
              <a:t>2</a:t>
            </a:r>
            <a:r>
              <a:rPr lang="el-GR" altLang="el-GR" sz="2400" dirty="0" smtClean="0"/>
              <a:t>, β) στο 21% το </a:t>
            </a:r>
            <a:r>
              <a:rPr lang="en-US" altLang="el-GR" sz="2400" dirty="0" smtClean="0"/>
              <a:t>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ήταν κλειστό, γ) στο 14% η ροή </a:t>
            </a:r>
            <a:r>
              <a:rPr lang="en-US" altLang="el-GR" sz="2400" dirty="0" smtClean="0"/>
              <a:t>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ήταν λάθος ενώ δ) το 8% χρησιμοποιούσε λάθος σύστημα χορήγησης </a:t>
            </a:r>
            <a:r>
              <a:rPr lang="en-US" altLang="el-GR" sz="2400" dirty="0" smtClean="0"/>
              <a:t>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 </a:t>
            </a:r>
            <a:endParaRPr lang="el-GR" altLang="el-GR" sz="2400" dirty="0" smtClean="0"/>
          </a:p>
          <a:p>
            <a:pPr indent="1444625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1600" b="1" dirty="0" smtClean="0"/>
              <a:t>	</a:t>
            </a:r>
            <a:r>
              <a:rPr lang="el-GR" altLang="el-GR" sz="1600" b="1" dirty="0" smtClean="0"/>
              <a:t>(</a:t>
            </a:r>
            <a:r>
              <a:rPr lang="en-US" altLang="el-GR" sz="1600" b="1" dirty="0" smtClean="0"/>
              <a:t>Fitzgerald et al</a:t>
            </a:r>
            <a:r>
              <a:rPr lang="el-GR" altLang="el-GR" sz="1600" b="1" dirty="0" smtClean="0"/>
              <a:t>.</a:t>
            </a:r>
            <a:r>
              <a:rPr lang="en-US" altLang="el-GR" sz="1600" b="1" dirty="0" smtClean="0"/>
              <a:t>, 1988; Cook et al</a:t>
            </a:r>
            <a:r>
              <a:rPr lang="el-GR" altLang="el-GR" sz="1600" b="1" dirty="0" smtClean="0"/>
              <a:t>.</a:t>
            </a:r>
            <a:r>
              <a:rPr lang="en-US" altLang="el-GR" sz="1600" b="1" dirty="0" smtClean="0"/>
              <a:t>, 1996; Simpson &amp; O’ Driscoll, 2011)</a:t>
            </a:r>
            <a:endParaRPr lang="el-GR" altLang="el-GR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7824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>
            <a:normAutofit fontScale="90000"/>
          </a:bodyPr>
          <a:lstStyle/>
          <a:p>
            <a:r>
              <a:rPr lang="el-GR" altLang="el-GR" smtClean="0"/>
              <a:t>Περιεχόμενα</a:t>
            </a:r>
          </a:p>
        </p:txBody>
      </p:sp>
      <p:sp>
        <p:nvSpPr>
          <p:cNvPr id="4099" name="Θέση περιεχομένου 2"/>
          <p:cNvSpPr>
            <a:spLocks noGrp="1"/>
          </p:cNvSpPr>
          <p:nvPr>
            <p:ph idx="1"/>
          </p:nvPr>
        </p:nvSpPr>
        <p:spPr>
          <a:xfrm>
            <a:off x="179388" y="692150"/>
            <a:ext cx="8785225" cy="5905500"/>
          </a:xfrm>
        </p:spPr>
        <p:txBody>
          <a:bodyPr/>
          <a:lstStyle/>
          <a:p>
            <a:pPr>
              <a:buFontTx/>
              <a:buChar char="-"/>
            </a:pPr>
            <a:r>
              <a:rPr lang="el-GR" altLang="el-GR" sz="2400" dirty="0" smtClean="0"/>
              <a:t>Ιστορική αναδρομή</a:t>
            </a:r>
          </a:p>
          <a:p>
            <a:pPr>
              <a:buFontTx/>
              <a:buChar char="-"/>
            </a:pPr>
            <a:r>
              <a:rPr lang="el-GR" altLang="el-GR" sz="2400" dirty="0" smtClean="0"/>
              <a:t>Μερική πίεση </a:t>
            </a:r>
            <a:r>
              <a:rPr lang="el-GR" altLang="el-GR" sz="2400" dirty="0"/>
              <a:t>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 στο αρτηριακό αίμα</a:t>
            </a:r>
          </a:p>
          <a:p>
            <a:pPr>
              <a:buFontTx/>
              <a:buChar char="-"/>
            </a:pPr>
            <a:r>
              <a:rPr lang="el-GR" altLang="el-GR" sz="2400" dirty="0" smtClean="0"/>
              <a:t>Κορεσμός αιμοσφαιρίνης σε Ο</a:t>
            </a:r>
            <a:r>
              <a:rPr lang="el-GR" altLang="el-GR" sz="2400" baseline="-25000" dirty="0" smtClean="0"/>
              <a:t>2</a:t>
            </a:r>
          </a:p>
          <a:p>
            <a:pPr>
              <a:buFontTx/>
              <a:buChar char="-"/>
            </a:pPr>
            <a:r>
              <a:rPr lang="el-GR" altLang="el-GR" sz="2400" dirty="0" smtClean="0"/>
              <a:t>Αρτηριακή </a:t>
            </a:r>
            <a:r>
              <a:rPr lang="el-GR" altLang="el-GR" sz="2400" dirty="0" err="1" smtClean="0"/>
              <a:t>υποξαιμία</a:t>
            </a:r>
            <a:endParaRPr lang="el-GR" altLang="el-GR" sz="2400" dirty="0" smtClean="0"/>
          </a:p>
          <a:p>
            <a:pPr>
              <a:buFontTx/>
              <a:buChar char="-"/>
            </a:pPr>
            <a:r>
              <a:rPr lang="el-GR" altLang="el-GR" sz="2400" dirty="0" err="1" smtClean="0"/>
              <a:t>Ιστική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υποξία</a:t>
            </a:r>
            <a:endParaRPr lang="el-GR" altLang="el-GR" sz="2400" dirty="0" smtClean="0"/>
          </a:p>
          <a:p>
            <a:pPr>
              <a:buFontTx/>
              <a:buChar char="-"/>
            </a:pPr>
            <a:r>
              <a:rPr lang="el-GR" altLang="el-GR" sz="2400" dirty="0" smtClean="0"/>
              <a:t>Ενδείξεις </a:t>
            </a:r>
            <a:r>
              <a:rPr lang="el-GR" altLang="el-GR" sz="2400" dirty="0"/>
              <a:t>ά</a:t>
            </a:r>
            <a:r>
              <a:rPr lang="el-GR" altLang="el-GR" sz="2400" dirty="0" smtClean="0"/>
              <a:t>μεσης </a:t>
            </a:r>
            <a:r>
              <a:rPr lang="el-GR" altLang="el-GR" sz="2400" dirty="0"/>
              <a:t>έ</a:t>
            </a:r>
            <a:r>
              <a:rPr lang="el-GR" altLang="el-GR" sz="2400" dirty="0" smtClean="0"/>
              <a:t>ναρξης οξυγονοθεραπείας</a:t>
            </a:r>
          </a:p>
          <a:p>
            <a:pPr>
              <a:buFontTx/>
              <a:buChar char="-"/>
            </a:pPr>
            <a:r>
              <a:rPr lang="el-GR" altLang="el-GR" sz="2400" dirty="0" smtClean="0"/>
              <a:t>Διανομή Ο</a:t>
            </a:r>
            <a:r>
              <a:rPr lang="el-GR" altLang="el-GR" sz="2400" baseline="-25000" dirty="0" smtClean="0"/>
              <a:t>2 </a:t>
            </a:r>
            <a:r>
              <a:rPr lang="el-GR" altLang="el-GR" sz="2400" dirty="0" smtClean="0"/>
              <a:t>στο νοσοκομείο</a:t>
            </a:r>
          </a:p>
          <a:p>
            <a:pPr>
              <a:buFontTx/>
              <a:buChar char="-"/>
            </a:pPr>
            <a:r>
              <a:rPr lang="el-GR" altLang="el-GR" sz="2400" dirty="0" smtClean="0"/>
              <a:t>Συστήματα χορήγησης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χαμηλής ροής</a:t>
            </a:r>
          </a:p>
          <a:p>
            <a:pPr>
              <a:buFontTx/>
              <a:buChar char="-"/>
            </a:pPr>
            <a:r>
              <a:rPr lang="el-GR" altLang="el-GR" sz="2400" dirty="0" smtClean="0"/>
              <a:t>Συστήματα χορήγησης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υψηλής ροής</a:t>
            </a:r>
          </a:p>
          <a:p>
            <a:pPr>
              <a:buFontTx/>
              <a:buChar char="-"/>
            </a:pPr>
            <a:r>
              <a:rPr lang="el-GR" altLang="el-GR" sz="2400" dirty="0" smtClean="0"/>
              <a:t>Επείγουσα/</a:t>
            </a:r>
            <a:r>
              <a:rPr lang="el-GR" altLang="el-GR" sz="2400" dirty="0" err="1" smtClean="0"/>
              <a:t>ενδονοσοκομειακή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έ</a:t>
            </a:r>
            <a:r>
              <a:rPr lang="el-GR" altLang="el-GR" sz="2400" dirty="0" smtClean="0"/>
              <a:t>ναρξη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 σε βαρέως πάσχοντες επικίνδυνης </a:t>
            </a:r>
            <a:r>
              <a:rPr lang="el-GR" altLang="el-GR" sz="2400" dirty="0" err="1" smtClean="0"/>
              <a:t>υποξαιμίας</a:t>
            </a:r>
            <a:endParaRPr lang="el-GR" altLang="el-GR" sz="2400" dirty="0" smtClean="0"/>
          </a:p>
          <a:p>
            <a:pPr>
              <a:buFontTx/>
              <a:buChar char="-"/>
            </a:pPr>
            <a:r>
              <a:rPr lang="el-GR" altLang="el-GR" sz="2400" dirty="0" smtClean="0"/>
              <a:t>Επείγουσα/</a:t>
            </a:r>
            <a:r>
              <a:rPr lang="el-GR" altLang="el-GR" sz="2400" dirty="0" err="1" smtClean="0"/>
              <a:t>ενδονοσοκομειακή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έ</a:t>
            </a:r>
            <a:r>
              <a:rPr lang="el-GR" altLang="el-GR" sz="2400" dirty="0" smtClean="0"/>
              <a:t>ναρξη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</a:t>
            </a:r>
            <a:br>
              <a:rPr lang="el-GR" altLang="el-GR" sz="2400" dirty="0" smtClean="0"/>
            </a:br>
            <a:r>
              <a:rPr lang="el-GR" altLang="el-GR" sz="2400" dirty="0" smtClean="0"/>
              <a:t> σε αναπνευστική ανεπάρκεια τύπου Ι</a:t>
            </a:r>
          </a:p>
          <a:p>
            <a:pPr>
              <a:buFontTx/>
              <a:buChar char="-"/>
            </a:pPr>
            <a:endParaRPr lang="el-GR" altLang="el-GR" sz="2000" dirty="0" smtClean="0"/>
          </a:p>
          <a:p>
            <a:pPr>
              <a:buFontTx/>
              <a:buChar char="-"/>
            </a:pPr>
            <a:endParaRPr lang="el-GR" altLang="el-GR" sz="2400" dirty="0" smtClean="0"/>
          </a:p>
          <a:p>
            <a:pPr>
              <a:buFontTx/>
              <a:buChar char="-"/>
            </a:pPr>
            <a:endParaRPr lang="el-GR" altLang="el-GR" sz="2400" dirty="0" smtClean="0"/>
          </a:p>
          <a:p>
            <a:pPr>
              <a:buFontTx/>
              <a:buChar char="-"/>
            </a:pPr>
            <a:endParaRPr lang="el-GR" altLang="el-GR" sz="2400" dirty="0" smtClean="0"/>
          </a:p>
          <a:p>
            <a:pPr>
              <a:buFontTx/>
              <a:buChar char="-"/>
            </a:pP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40662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Παρενέργειες υπεροξαιμίας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Καταστολή αναπνευστικού κέντρου</a:t>
            </a:r>
          </a:p>
          <a:p>
            <a:pPr eaLnBrk="1" hangingPunct="1"/>
            <a:r>
              <a:rPr lang="el-GR" altLang="el-GR" sz="2400" dirty="0" smtClean="0"/>
              <a:t>Ατελεκτασία απορρόφησης</a:t>
            </a:r>
          </a:p>
          <a:p>
            <a:pPr eaLnBrk="1" hangingPunct="1"/>
            <a:r>
              <a:rPr lang="el-GR" altLang="el-GR" sz="2400" dirty="0" smtClean="0"/>
              <a:t>Ελάττωση αερισμού</a:t>
            </a:r>
          </a:p>
          <a:p>
            <a:pPr eaLnBrk="1" hangingPunct="1"/>
            <a:r>
              <a:rPr lang="el-GR" altLang="el-GR" sz="2400" dirty="0" smtClean="0"/>
              <a:t>Επιδείνωση υποξικής πνευμονικής αγγειοσύσπασης </a:t>
            </a:r>
            <a:r>
              <a:rPr lang="el-GR" altLang="el-GR" sz="2400" dirty="0" smtClean="0">
                <a:solidFill>
                  <a:srgbClr val="FF0000"/>
                </a:solidFill>
                <a:sym typeface="Wingdings" pitchFamily="2" charset="2"/>
              </a:rPr>
              <a:t></a:t>
            </a:r>
            <a:r>
              <a:rPr lang="el-GR" altLang="el-GR" sz="2400" dirty="0" smtClean="0"/>
              <a:t> διαταραχή σχέσης αερισμού/αιμάτωσης </a:t>
            </a:r>
            <a:r>
              <a:rPr lang="en-US" altLang="el-GR" sz="2400" dirty="0" smtClean="0"/>
              <a:t>(V/Q)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Τοξικότητα </a:t>
            </a:r>
            <a:r>
              <a:rPr lang="en-US" altLang="el-GR" sz="2400" dirty="0" smtClean="0"/>
              <a:t>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Αγγειοσύσπαση στεφανιαίων αρτηριών</a:t>
            </a:r>
          </a:p>
          <a:p>
            <a:pPr eaLnBrk="1" hangingPunct="1"/>
            <a:r>
              <a:rPr lang="el-GR" altLang="el-GR" sz="2400" dirty="0" smtClean="0"/>
              <a:t>Αύξηση συστηματικών αγγειακών αντιστάσεων</a:t>
            </a:r>
          </a:p>
          <a:p>
            <a:pPr eaLnBrk="1" hangingPunct="1"/>
            <a:r>
              <a:rPr lang="el-GR" altLang="el-GR" sz="2400" dirty="0" smtClean="0"/>
              <a:t>Μείωση καρδιακής παροχής</a:t>
            </a:r>
          </a:p>
          <a:p>
            <a:pPr eaLnBrk="1" hangingPunct="1"/>
            <a:r>
              <a:rPr lang="el-GR" altLang="el-GR" sz="2400" dirty="0" smtClean="0"/>
              <a:t>Αυξημένη θνητότητα σε ελαφριάς/μέσης βαρύτητας εγκεφαλικό επεισόδιο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200" b="1" dirty="0" smtClean="0"/>
              <a:t>				</a:t>
            </a:r>
            <a:r>
              <a:rPr lang="en-US" altLang="el-GR" sz="2200" b="1" dirty="0" smtClean="0"/>
              <a:t> 	</a:t>
            </a:r>
            <a:r>
              <a:rPr lang="el-GR" altLang="el-GR" sz="2200" b="1" dirty="0" smtClean="0"/>
              <a:t>			</a:t>
            </a:r>
            <a:r>
              <a:rPr lang="el-GR" altLang="el-GR" sz="1600" dirty="0" smtClean="0"/>
              <a:t>(</a:t>
            </a:r>
            <a:r>
              <a:rPr lang="en-US" altLang="el-GR" sz="1600" dirty="0" smtClean="0"/>
              <a:t>Howard</a:t>
            </a:r>
            <a:r>
              <a:rPr lang="el-GR" altLang="el-GR" sz="1600" dirty="0" smtClean="0"/>
              <a:t>,</a:t>
            </a:r>
            <a:r>
              <a:rPr lang="en-US" altLang="el-GR" sz="1600" dirty="0" smtClean="0"/>
              <a:t> 2009)</a:t>
            </a:r>
            <a:endParaRPr lang="el-GR" altLang="el-GR" sz="1600" dirty="0" smtClean="0"/>
          </a:p>
        </p:txBody>
      </p:sp>
    </p:spTree>
    <p:extLst>
      <p:ext uri="{BB962C8B-B14F-4D97-AF65-F5344CB8AC3E}">
        <p14:creationId xmlns:p14="http://schemas.microsoft.com/office/powerpoint/2010/main" val="38186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Χρόνια Ο</a:t>
            </a:r>
            <a:r>
              <a:rPr lang="el-GR" altLang="el-GR" sz="4000" b="1" baseline="-25000" dirty="0" smtClean="0"/>
              <a:t>2</a:t>
            </a:r>
            <a:r>
              <a:rPr lang="el-GR" altLang="el-GR" sz="4000" b="1" dirty="0" smtClean="0"/>
              <a:t>Θ </a:t>
            </a:r>
            <a:r>
              <a:rPr lang="el-GR" altLang="el-GR" dirty="0"/>
              <a:t>κ</a:t>
            </a:r>
            <a:r>
              <a:rPr lang="el-GR" altLang="el-GR" sz="4000" b="1" dirty="0" smtClean="0"/>
              <a:t>ατ’ οίκον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ΧΟ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 κατ’ οίκον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η πιο ακριβή αναπνευστική φροντίδα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Αριθμός χρηστών ΧΟ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 ανά 100.000 πληθυσμό</a:t>
            </a:r>
            <a:r>
              <a:rPr lang="en-US" altLang="el-GR" sz="2400" dirty="0" smtClean="0"/>
              <a:t>: </a:t>
            </a:r>
            <a:r>
              <a:rPr lang="el-GR" altLang="el-GR" sz="2400" dirty="0" smtClean="0"/>
              <a:t>ΗΠΑ 241/100,000, Καναδάς 60/100,000, Γαλλία 26/100,000, Αγγλία 20/100.000, Ιαπωνία 19 χρήστες ΧΟ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 ανά 100,000 πληθυσμό</a:t>
            </a:r>
          </a:p>
          <a:p>
            <a:pPr algn="just" eaLnBrk="1" hangingPunct="1">
              <a:buFont typeface="Arial" charset="0"/>
              <a:buNone/>
            </a:pPr>
            <a:endParaRPr lang="el-GR" altLang="el-GR" sz="2200" dirty="0" smtClean="0"/>
          </a:p>
          <a:p>
            <a:pPr algn="r" eaLnBrk="1" hangingPunct="1">
              <a:buFont typeface="Wingdings" pitchFamily="2" charset="2"/>
              <a:buNone/>
            </a:pPr>
            <a:endParaRPr lang="el-GR" altLang="el-GR" sz="1800" b="1" dirty="0" smtClean="0"/>
          </a:p>
          <a:p>
            <a:pPr algn="r" eaLnBrk="1" hangingPunct="1">
              <a:buFont typeface="Wingdings" pitchFamily="2" charset="2"/>
              <a:buNone/>
            </a:pPr>
            <a:endParaRPr lang="el-GR" altLang="el-GR" sz="3600" dirty="0" smtClean="0"/>
          </a:p>
          <a:p>
            <a:pPr algn="r" eaLnBrk="1" hangingPunct="1">
              <a:buFont typeface="Wingdings" pitchFamily="2" charset="2"/>
              <a:buNone/>
            </a:pPr>
            <a:endParaRPr lang="el-GR" altLang="el-GR" sz="3600" dirty="0" smtClean="0"/>
          </a:p>
          <a:p>
            <a:pPr algn="just" eaLnBrk="1" hangingPunct="1">
              <a:buFont typeface="Wingdings" pitchFamily="2" charset="2"/>
              <a:buNone/>
            </a:pPr>
            <a:endParaRPr lang="el-GR" altLang="el-GR" sz="3600" dirty="0" smtClean="0"/>
          </a:p>
          <a:p>
            <a:pPr algn="just" eaLnBrk="1" hangingPunct="1"/>
            <a:endParaRPr lang="el-GR" altLang="el-GR" sz="36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296720"/>
              </p:ext>
            </p:extLst>
          </p:nvPr>
        </p:nvGraphicFramePr>
        <p:xfrm>
          <a:off x="647565" y="3789040"/>
          <a:ext cx="7848871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96144"/>
                <a:gridCol w="2016224"/>
                <a:gridCol w="864096"/>
                <a:gridCol w="1224136"/>
                <a:gridCol w="2448271"/>
              </a:tblGrid>
              <a:tr h="370840">
                <a:tc>
                  <a:txBody>
                    <a:bodyPr/>
                    <a:lstStyle/>
                    <a:p>
                      <a:r>
                        <a:rPr lang="el-GR" altLang="el-GR" sz="1800" b="0" dirty="0" smtClean="0"/>
                        <a:t>ΗΠΑ	</a:t>
                      </a:r>
                      <a:endParaRPr lang="el-GR" b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altLang="el-GR" sz="1800" b="0" dirty="0" smtClean="0"/>
                        <a:t>800,000 ασθενείς </a:t>
                      </a:r>
                      <a:endParaRPr lang="el-GR" b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altLang="el-GR" sz="1800" b="0" dirty="0" smtClean="0"/>
                        <a:t>ΧΟ</a:t>
                      </a:r>
                      <a:r>
                        <a:rPr lang="el-GR" altLang="el-GR" sz="1800" b="0" baseline="-25000" dirty="0" smtClean="0"/>
                        <a:t>2</a:t>
                      </a:r>
                      <a:r>
                        <a:rPr lang="el-GR" altLang="el-GR" sz="1800" b="0" dirty="0" smtClean="0"/>
                        <a:t>Θ </a:t>
                      </a:r>
                      <a:endParaRPr lang="el-GR" b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altLang="el-GR" sz="1800" b="0" dirty="0" smtClean="0"/>
                        <a:t>με κόστος </a:t>
                      </a:r>
                      <a:endParaRPr lang="el-GR" b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altLang="el-GR" sz="1800" b="0" dirty="0" smtClean="0"/>
                        <a:t>$1</a:t>
                      </a:r>
                      <a:r>
                        <a:rPr lang="en-US" altLang="el-GR" sz="1800" b="0" dirty="0" smtClean="0"/>
                        <a:t>.</a:t>
                      </a:r>
                      <a:r>
                        <a:rPr lang="el-GR" altLang="el-GR" sz="1800" b="0" dirty="0" smtClean="0"/>
                        <a:t>8 δισ./χρόνο</a:t>
                      </a:r>
                      <a:endParaRPr lang="el-GR" b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el-GR" sz="1800" dirty="0" smtClean="0"/>
                        <a:t>Αγγλία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altLang="el-GR" sz="1800" dirty="0" smtClean="0"/>
                        <a:t> 85,000	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altLang="el-GR" sz="1800" dirty="0" smtClean="0"/>
                        <a:t>//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altLang="el-GR" sz="1800" dirty="0" smtClean="0"/>
                        <a:t>//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800" dirty="0" smtClean="0"/>
                        <a:t>£</a:t>
                      </a:r>
                      <a:r>
                        <a:rPr lang="el-GR" altLang="el-GR" sz="1800" dirty="0" smtClean="0"/>
                        <a:t>110,000.000/χρόνο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el-GR" sz="1800" dirty="0" smtClean="0"/>
                        <a:t>Ιταλία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800" dirty="0" smtClean="0"/>
                        <a:t> 60,000	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800" dirty="0" smtClean="0"/>
                        <a:t>//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800" dirty="0" smtClean="0"/>
                        <a:t>//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800" dirty="0" smtClean="0"/>
                        <a:t>€250.000.000/χρόνο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el-GR" sz="1800" dirty="0" smtClean="0"/>
                        <a:t>Αυστραλία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800" dirty="0" smtClean="0"/>
                        <a:t>20,127	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800" dirty="0" smtClean="0"/>
                        <a:t>//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800" dirty="0" smtClean="0"/>
                        <a:t>//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800" dirty="0" smtClean="0"/>
                        <a:t> $31.000.000/χρόνο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95936" y="537321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buFont typeface="Wingdings" pitchFamily="2" charset="2"/>
              <a:buNone/>
            </a:pPr>
            <a:r>
              <a:rPr lang="el-GR" altLang="el-GR" sz="1400" dirty="0">
                <a:latin typeface="+mn-lt"/>
              </a:rPr>
              <a:t>(</a:t>
            </a:r>
            <a:r>
              <a:rPr lang="en-US" altLang="el-GR" sz="1400" dirty="0">
                <a:latin typeface="+mn-lt"/>
              </a:rPr>
              <a:t>Corrado et al, 2010; Montani et al, 2012; Mudhar, 2012; Australian Institute of Health &amp; Welfare, 2013)</a:t>
            </a:r>
            <a:r>
              <a:rPr lang="el-GR" altLang="el-GR" sz="1400" dirty="0">
                <a:latin typeface="+mn-lt"/>
              </a:rPr>
              <a:t> </a:t>
            </a:r>
          </a:p>
          <a:p>
            <a:pPr algn="r" eaLnBrk="1" hangingPunct="1">
              <a:buFont typeface="Wingdings" pitchFamily="2" charset="2"/>
              <a:buNone/>
            </a:pPr>
            <a:endParaRPr lang="el-GR" alt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259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200" b="1" dirty="0" smtClean="0"/>
              <a:t>Παθήσεις σοβαρής υποξαιμίας που χρήζουν</a:t>
            </a:r>
            <a:r>
              <a:rPr lang="en-US" altLang="el-GR" sz="3200" b="1" dirty="0" smtClean="0"/>
              <a:t> </a:t>
            </a:r>
            <a:r>
              <a:rPr lang="el-GR" altLang="el-GR" sz="3200" b="1" dirty="0" smtClean="0"/>
              <a:t>συνεχή χρόνια Ο</a:t>
            </a:r>
            <a:r>
              <a:rPr lang="el-GR" altLang="el-GR" sz="3200" b="1" baseline="-25000" dirty="0" smtClean="0"/>
              <a:t>2</a:t>
            </a:r>
            <a:r>
              <a:rPr lang="el-GR" altLang="el-GR" sz="3200" b="1" dirty="0" smtClean="0"/>
              <a:t>Θ κατ’ οίκον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ΧΑΠ (70% του συνόλου ασθενών ΧΟ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Θ)</a:t>
            </a:r>
          </a:p>
          <a:p>
            <a:pPr algn="just" eaLnBrk="1" fontAlgn="auto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Σοβαρό χρόνιο άσθμα</a:t>
            </a:r>
          </a:p>
          <a:p>
            <a:pPr algn="just" eaLnBrk="1" fontAlgn="auto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Κυστική ίνωση</a:t>
            </a:r>
          </a:p>
          <a:p>
            <a:pPr algn="just" eaLnBrk="1" fontAlgn="auto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Βρογχεκτασία</a:t>
            </a:r>
          </a:p>
          <a:p>
            <a:pPr algn="just" eaLnBrk="1" fontAlgn="auto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Διάμεση πνευμονοπάθεια</a:t>
            </a:r>
          </a:p>
          <a:p>
            <a:pPr algn="just" eaLnBrk="1" fontAlgn="auto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Καρκίνος πνεύμονα </a:t>
            </a:r>
          </a:p>
          <a:p>
            <a:pPr algn="just" eaLnBrk="1" fontAlgn="auto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Νόσος πνευμονικών αγγείων</a:t>
            </a:r>
          </a:p>
          <a:p>
            <a:pPr algn="just">
              <a:spcBef>
                <a:spcPts val="1200"/>
              </a:spcBef>
              <a:defRPr/>
            </a:pPr>
            <a:r>
              <a:rPr lang="el-GR" sz="2800" dirty="0" smtClean="0"/>
              <a:t> Πρωτοπαθή πνευμονική υπέρταση </a:t>
            </a:r>
          </a:p>
          <a:p>
            <a:pPr algn="just" eaLnBrk="1" fontAlgn="auto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Χρόνια καρδιακή ανεπάρκεια</a:t>
            </a:r>
            <a:endParaRPr lang="en-US" sz="2800" dirty="0" smtClean="0"/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/>
              <a:t>			</a:t>
            </a:r>
            <a:r>
              <a:rPr lang="en-US" sz="1600" b="1" dirty="0" smtClean="0"/>
              <a:t>			</a:t>
            </a:r>
            <a:endParaRPr lang="en-US" sz="1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148064" y="5661248"/>
            <a:ext cx="1018163" cy="268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1400" dirty="0">
                <a:latin typeface="+mn-lt"/>
              </a:rPr>
              <a:t>(</a:t>
            </a:r>
            <a:r>
              <a:rPr lang="en-US" sz="1400" dirty="0">
                <a:latin typeface="+mn-lt"/>
              </a:rPr>
              <a:t>BTS</a:t>
            </a:r>
            <a:r>
              <a:rPr lang="el-GR" sz="1400" dirty="0">
                <a:latin typeface="+mn-lt"/>
              </a:rPr>
              <a:t>,</a:t>
            </a:r>
            <a:r>
              <a:rPr lang="en-US" sz="1400" dirty="0">
                <a:latin typeface="+mn-lt"/>
              </a:rPr>
              <a:t> 200</a:t>
            </a:r>
            <a:r>
              <a:rPr lang="el-GR" sz="1400" dirty="0">
                <a:latin typeface="+mn-lt"/>
              </a:rPr>
              <a:t>6</a:t>
            </a:r>
            <a:r>
              <a:rPr lang="en-US" sz="14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16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3200" b="1" dirty="0" smtClean="0"/>
              <a:t>Κριτήρια έναρξης συνεχούς χρόνιας Ο</a:t>
            </a:r>
            <a:r>
              <a:rPr lang="el-GR" altLang="el-GR" sz="3200" b="1" baseline="-25000" dirty="0" smtClean="0"/>
              <a:t>2</a:t>
            </a:r>
            <a:r>
              <a:rPr lang="el-GR" altLang="el-GR" sz="3200" b="1" dirty="0" smtClean="0"/>
              <a:t>Θ κατ’ οίκον σε ασθενείς με ΧΑΠ</a:t>
            </a:r>
            <a:r>
              <a:rPr lang="en-US" altLang="el-GR" sz="3200" b="1" dirty="0" smtClean="0"/>
              <a:t> </a:t>
            </a:r>
            <a:r>
              <a:rPr lang="en-US" altLang="el-GR" sz="2800" b="0" dirty="0" smtClean="0"/>
              <a:t>(1 </a:t>
            </a:r>
            <a:r>
              <a:rPr lang="el-GR" altLang="el-GR" sz="2800" b="0" dirty="0" smtClean="0"/>
              <a:t>από </a:t>
            </a:r>
            <a:r>
              <a:rPr lang="en-US" altLang="el-GR" sz="2800" b="0" dirty="0" smtClean="0"/>
              <a:t>4)</a:t>
            </a:r>
            <a:endParaRPr lang="el-GR" altLang="el-GR" sz="2800" b="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Ηνωμένες Πολιτείες Αμερικής</a:t>
            </a:r>
          </a:p>
          <a:p>
            <a:pPr algn="just" eaLnBrk="1" hangingPunct="1"/>
            <a:r>
              <a:rPr lang="en-US" altLang="el-GR" sz="2400" dirty="0" smtClean="0"/>
              <a:t>Pa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</a:t>
            </a:r>
            <a:r>
              <a:rPr lang="en-US" altLang="el-GR" sz="2400" dirty="0" smtClean="0"/>
              <a:t> &lt;55mmHg, Sat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&lt;</a:t>
            </a:r>
            <a:r>
              <a:rPr lang="en-US" altLang="el-GR" sz="2400" dirty="0" smtClean="0"/>
              <a:t>88%</a:t>
            </a:r>
          </a:p>
          <a:p>
            <a:pPr algn="just" eaLnBrk="1" hangingPunct="1"/>
            <a:r>
              <a:rPr lang="en-US" altLang="el-GR" sz="2400" dirty="0" smtClean="0"/>
              <a:t>Pa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 </a:t>
            </a:r>
            <a:r>
              <a:rPr lang="en-US" altLang="el-GR" sz="2400" dirty="0" smtClean="0"/>
              <a:t>5</a:t>
            </a:r>
            <a:r>
              <a:rPr lang="el-GR" altLang="el-GR" sz="2400" dirty="0" smtClean="0"/>
              <a:t>6-59</a:t>
            </a:r>
            <a:r>
              <a:rPr lang="en-US" altLang="el-GR" sz="2400" dirty="0" smtClean="0"/>
              <a:t>mmHg, Sat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 </a:t>
            </a:r>
            <a:r>
              <a:rPr lang="en-US" altLang="el-GR" sz="2400" dirty="0" smtClean="0"/>
              <a:t>89</a:t>
            </a:r>
            <a:r>
              <a:rPr lang="el-GR" altLang="el-GR" sz="2400" dirty="0" smtClean="0"/>
              <a:t>-90%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με ένα ή περισσότερα</a:t>
            </a:r>
            <a:r>
              <a:rPr lang="en-US" altLang="el-GR" sz="2400" dirty="0" smtClean="0"/>
              <a:t>:</a:t>
            </a:r>
            <a:endParaRPr lang="el-GR" altLang="el-GR" sz="2400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el-GR" altLang="el-GR" sz="2400" dirty="0" smtClean="0"/>
              <a:t>	- πνευμονική υπέρταση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l-GR" altLang="el-GR" sz="2400" dirty="0" smtClean="0"/>
              <a:t>	- πνευμονική καρδία ή οίδημα λόγω καρδιακής ανεπάρκειας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l-GR" altLang="el-GR" sz="2400" dirty="0" smtClean="0"/>
              <a:t>	- αιματοκρίτης &gt;56%</a:t>
            </a:r>
            <a:endParaRPr lang="en-US" altLang="el-GR" sz="2400" dirty="0" smtClean="0"/>
          </a:p>
          <a:p>
            <a:pPr algn="just" eaLnBrk="1" hangingPunct="1">
              <a:buFont typeface="Wingdings" pitchFamily="2" charset="2"/>
              <a:buNone/>
            </a:pPr>
            <a:endParaRPr lang="el-GR" altLang="el-GR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Ηνωμένο Βασίλειο</a:t>
            </a:r>
          </a:p>
          <a:p>
            <a:pPr eaLnBrk="1" hangingPunct="1"/>
            <a:r>
              <a:rPr lang="el-GR" altLang="el-GR" sz="2400" dirty="0" smtClean="0"/>
              <a:t>ΧΑΠ (</a:t>
            </a:r>
            <a:r>
              <a:rPr lang="en-US" altLang="el-GR" sz="2400" dirty="0" smtClean="0"/>
              <a:t>FEV</a:t>
            </a:r>
            <a:r>
              <a:rPr lang="en-US" altLang="el-GR" sz="2400" baseline="-25000" dirty="0" smtClean="0"/>
              <a:t>1 </a:t>
            </a:r>
            <a:r>
              <a:rPr lang="en-US" altLang="el-GR" sz="2400" dirty="0" smtClean="0"/>
              <a:t>&lt;1.5L, FVC &lt;2L), Pa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</a:t>
            </a:r>
            <a:r>
              <a:rPr lang="en-US" altLang="el-GR" sz="2400" dirty="0" smtClean="0"/>
              <a:t> &lt;55mmHg</a:t>
            </a:r>
            <a:r>
              <a:rPr lang="el-GR" altLang="el-GR" sz="2400" dirty="0" smtClean="0"/>
              <a:t>, Υπερκαπνία </a:t>
            </a:r>
            <a:r>
              <a:rPr lang="en-US" altLang="el-GR" sz="2400" dirty="0" smtClean="0"/>
              <a:t>PaC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</a:t>
            </a:r>
            <a:r>
              <a:rPr lang="en-US" altLang="el-GR" sz="2400" dirty="0" smtClean="0"/>
              <a:t> &gt;45mmHg, </a:t>
            </a:r>
            <a:r>
              <a:rPr lang="el-GR" altLang="el-GR" sz="2400" dirty="0" smtClean="0"/>
              <a:t>οίδημα με σταθερή κλινική κατάσταση για 3 εβδομάδες</a:t>
            </a:r>
          </a:p>
          <a:p>
            <a:pPr eaLnBrk="1" hangingPunct="1"/>
            <a:r>
              <a:rPr lang="el-GR" altLang="el-GR" sz="2400" dirty="0" smtClean="0"/>
              <a:t>Όπως παραπάνω</a:t>
            </a:r>
            <a:r>
              <a:rPr lang="en-US" altLang="el-GR" sz="2400" dirty="0" smtClean="0"/>
              <a:t>,</a:t>
            </a:r>
            <a:r>
              <a:rPr lang="el-GR" altLang="el-GR" sz="2400" dirty="0" smtClean="0"/>
              <a:t> αλλά χωρίς οίδημα ή</a:t>
            </a:r>
            <a:r>
              <a:rPr lang="en-US" altLang="el-GR" sz="2400" dirty="0" smtClean="0"/>
              <a:t> PaC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&gt;4</a:t>
            </a:r>
            <a:r>
              <a:rPr lang="en-US" altLang="el-GR" sz="2400" dirty="0" smtClean="0"/>
              <a:t>5mmHg </a:t>
            </a:r>
          </a:p>
          <a:p>
            <a:pPr eaLnBrk="1" hangingPunct="1"/>
            <a:r>
              <a:rPr lang="el-GR" altLang="el-GR" sz="2400" dirty="0" smtClean="0"/>
              <a:t>Παρηγορητική ΧΟ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</a:t>
            </a:r>
            <a:r>
              <a:rPr lang="el-GR" altLang="el-GR" sz="2400" b="1" dirty="0" smtClean="0">
                <a:solidFill>
                  <a:schemeClr val="hlink"/>
                </a:solidFill>
              </a:rPr>
              <a:t> </a:t>
            </a:r>
            <a:r>
              <a:rPr lang="en-US" altLang="el-GR" sz="2400" dirty="0" smtClean="0"/>
              <a:t>				</a:t>
            </a:r>
            <a:endParaRPr lang="el-GR" altLang="el-GR" sz="1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5782793" y="6021288"/>
            <a:ext cx="1645707" cy="268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1400" dirty="0">
                <a:latin typeface="+mn-lt"/>
              </a:rPr>
              <a:t>(</a:t>
            </a:r>
            <a:r>
              <a:rPr lang="en-US" altLang="el-GR" sz="1400" dirty="0">
                <a:latin typeface="+mn-lt"/>
              </a:rPr>
              <a:t>Rosa &amp; Rous, 2008)</a:t>
            </a:r>
            <a:endParaRPr lang="el-GR" alt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9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altLang="el-GR" sz="3600" dirty="0"/>
              <a:t>Κριτήρια έναρξης συνεχούς χρόνιας Ο</a:t>
            </a:r>
            <a:r>
              <a:rPr lang="el-GR" altLang="el-GR" sz="3600" baseline="-25000" dirty="0"/>
              <a:t>2</a:t>
            </a:r>
            <a:r>
              <a:rPr lang="el-GR" altLang="el-GR" sz="3600" dirty="0"/>
              <a:t>Θ κατ’ οίκον σε ασθενείς με </a:t>
            </a:r>
            <a:r>
              <a:rPr lang="el-GR" altLang="el-GR" sz="3600" dirty="0" smtClean="0"/>
              <a:t>ΧΑΠ </a:t>
            </a:r>
            <a:r>
              <a:rPr lang="en-US" altLang="el-GR" sz="3100" b="0" dirty="0" smtClean="0"/>
              <a:t>(2 </a:t>
            </a:r>
            <a:r>
              <a:rPr lang="el-GR" altLang="el-GR" sz="3100" b="0" dirty="0"/>
              <a:t>από </a:t>
            </a:r>
            <a:r>
              <a:rPr lang="en-US" altLang="el-GR" sz="3100" b="0" dirty="0" smtClean="0"/>
              <a:t>4)</a:t>
            </a:r>
            <a:endParaRPr lang="el-GR" altLang="el-GR" sz="3600" dirty="0" smtClean="0">
              <a:solidFill>
                <a:schemeClr val="hlin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Ευρώπη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Pa</a:t>
            </a:r>
            <a:r>
              <a:rPr lang="el-GR" sz="2400" dirty="0" smtClean="0"/>
              <a:t>Ο</a:t>
            </a:r>
            <a:r>
              <a:rPr lang="el-GR" sz="2400" baseline="-25000" dirty="0" smtClean="0"/>
              <a:t>2</a:t>
            </a:r>
            <a:r>
              <a:rPr lang="en-US" sz="2400" dirty="0" smtClean="0"/>
              <a:t> &lt; 55mmHg, </a:t>
            </a:r>
            <a:r>
              <a:rPr lang="el-GR" sz="2400" dirty="0" smtClean="0"/>
              <a:t>σταθερή ΧΑΠ</a:t>
            </a:r>
            <a:endParaRPr lang="en-US" sz="2400" dirty="0" smtClean="0"/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Pa</a:t>
            </a:r>
            <a:r>
              <a:rPr lang="el-GR" sz="2400" dirty="0" smtClean="0"/>
              <a:t>Ο</a:t>
            </a:r>
            <a:r>
              <a:rPr lang="el-GR" sz="2400" baseline="-25000" dirty="0" smtClean="0"/>
              <a:t>2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5</a:t>
            </a:r>
            <a:r>
              <a:rPr lang="el-GR" sz="2400" dirty="0" smtClean="0"/>
              <a:t>5-65</a:t>
            </a:r>
            <a:r>
              <a:rPr lang="en-US" sz="2400" dirty="0" smtClean="0"/>
              <a:t>mmHg, </a:t>
            </a:r>
            <a:r>
              <a:rPr lang="el-GR" sz="2400" dirty="0" smtClean="0"/>
              <a:t>με ένα ή περισσότερα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400" dirty="0" smtClean="0"/>
              <a:t>	- πνευμονική υπέρταση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400" dirty="0" smtClean="0"/>
              <a:t>	- πνευμονική καρδία ή οίδημα λόγω καρδιακής ανεπάρκειας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400" dirty="0" smtClean="0"/>
              <a:t>	- αιματοκρίτης &gt; 56%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400" dirty="0" smtClean="0"/>
              <a:t>	- περιοριστική πνευμονοπάθεια με </a:t>
            </a:r>
            <a:r>
              <a:rPr lang="en-US" sz="2400" dirty="0" smtClean="0"/>
              <a:t>Pa</a:t>
            </a:r>
            <a:r>
              <a:rPr lang="el-GR" sz="2400" dirty="0" smtClean="0"/>
              <a:t>Ο</a:t>
            </a:r>
            <a:r>
              <a:rPr lang="el-GR" sz="2400" baseline="-25000" dirty="0" smtClean="0"/>
              <a:t>2</a:t>
            </a:r>
            <a:r>
              <a:rPr lang="en-US" sz="2400" dirty="0" smtClean="0"/>
              <a:t> &lt; 55mmHg</a:t>
            </a:r>
            <a:endParaRPr lang="el-GR" sz="2400" dirty="0" smtClean="0"/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Αυστραλία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Pa</a:t>
            </a:r>
            <a:r>
              <a:rPr lang="el-GR" sz="2400" dirty="0" smtClean="0"/>
              <a:t>Ο</a:t>
            </a:r>
            <a:r>
              <a:rPr lang="el-GR" sz="2400" baseline="-25000" dirty="0" smtClean="0"/>
              <a:t>2</a:t>
            </a:r>
            <a:r>
              <a:rPr lang="en-US" sz="2400" dirty="0" smtClean="0"/>
              <a:t> &lt;5</a:t>
            </a:r>
            <a:r>
              <a:rPr lang="el-GR" sz="2400" dirty="0" smtClean="0"/>
              <a:t>6</a:t>
            </a:r>
            <a:r>
              <a:rPr lang="en-US" sz="2400" dirty="0" smtClean="0"/>
              <a:t>mmHg</a:t>
            </a:r>
            <a:r>
              <a:rPr lang="el-GR" sz="2400" dirty="0" smtClean="0"/>
              <a:t>, ΧΑΠ, Δεξιά κοιλιακή υπερτροφία, πολυερυθραιμία και οίδημα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Αποκορεσμός &lt;90% στην άσκηση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Δύσπνοια λόγω καρδιακής ανεπάρκειας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l-GR" sz="2400" dirty="0" smtClean="0"/>
              <a:t>	</a:t>
            </a:r>
            <a:endParaRPr lang="el-GR" sz="2400" b="1" dirty="0" smtClean="0"/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endParaRPr lang="el-GR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292080" y="6453336"/>
            <a:ext cx="2655342" cy="268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l-GR" sz="1400" dirty="0">
                <a:latin typeface="+mn-lt"/>
              </a:rPr>
              <a:t>(</a:t>
            </a:r>
            <a:r>
              <a:rPr lang="en-US" sz="1400" dirty="0">
                <a:latin typeface="+mn-lt"/>
              </a:rPr>
              <a:t>Rosa &amp; Rous, 2008; </a:t>
            </a:r>
            <a:r>
              <a:rPr lang="el-GR" sz="1400" dirty="0">
                <a:latin typeface="+mn-lt"/>
              </a:rPr>
              <a:t>ΕΟΠΥΥ</a:t>
            </a:r>
            <a:r>
              <a:rPr lang="en-US" sz="1400" dirty="0">
                <a:latin typeface="+mn-lt"/>
              </a:rPr>
              <a:t>,</a:t>
            </a:r>
            <a:r>
              <a:rPr lang="el-GR" sz="1400" dirty="0">
                <a:latin typeface="+mn-lt"/>
              </a:rPr>
              <a:t> 2012)</a:t>
            </a:r>
          </a:p>
        </p:txBody>
      </p:sp>
    </p:spTree>
    <p:extLst>
      <p:ext uri="{BB962C8B-B14F-4D97-AF65-F5344CB8AC3E}">
        <p14:creationId xmlns:p14="http://schemas.microsoft.com/office/powerpoint/2010/main" val="41662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altLang="el-GR" sz="3600" dirty="0"/>
              <a:t>Κριτήρια έναρξης συνεχούς χρόνιας Ο</a:t>
            </a:r>
            <a:r>
              <a:rPr lang="el-GR" altLang="el-GR" sz="3600" baseline="-25000" dirty="0"/>
              <a:t>2</a:t>
            </a:r>
            <a:r>
              <a:rPr lang="el-GR" altLang="el-GR" sz="3600" dirty="0"/>
              <a:t>Θ κατ’ οίκον σε ασθενείς με </a:t>
            </a:r>
            <a:r>
              <a:rPr lang="el-GR" altLang="el-GR" sz="3600" dirty="0" smtClean="0"/>
              <a:t>ΧΑΠ </a:t>
            </a:r>
            <a:r>
              <a:rPr lang="en-US" altLang="el-GR" sz="3100" b="0" dirty="0" smtClean="0"/>
              <a:t>(3 </a:t>
            </a:r>
            <a:r>
              <a:rPr lang="el-GR" altLang="el-GR" sz="3100" b="0" dirty="0"/>
              <a:t>από </a:t>
            </a:r>
            <a:r>
              <a:rPr lang="en-US" altLang="el-GR" sz="3100" b="0" dirty="0" smtClean="0"/>
              <a:t>4)</a:t>
            </a:r>
            <a:endParaRPr lang="el-GR" altLang="el-GR" sz="3600" dirty="0" smtClean="0">
              <a:solidFill>
                <a:schemeClr val="hlin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Ελλάδα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Pa</a:t>
            </a:r>
            <a:r>
              <a:rPr lang="el-GR" sz="2400" dirty="0" smtClean="0"/>
              <a:t>Ο</a:t>
            </a:r>
            <a:r>
              <a:rPr lang="el-GR" sz="2400" baseline="-25000" dirty="0" smtClean="0"/>
              <a:t>2</a:t>
            </a:r>
            <a:r>
              <a:rPr lang="en-US" sz="2400" dirty="0" smtClean="0"/>
              <a:t> &lt; 55mmHg</a:t>
            </a:r>
            <a:r>
              <a:rPr lang="el-GR" sz="2400" dirty="0" smtClean="0"/>
              <a:t>, </a:t>
            </a:r>
            <a:r>
              <a:rPr lang="en-US" sz="2400" dirty="0" smtClean="0"/>
              <a:t>SaO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&lt;88% </a:t>
            </a:r>
            <a:r>
              <a:rPr lang="el-GR" sz="2400" dirty="0" smtClean="0"/>
              <a:t>σε ηρεμία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Pa</a:t>
            </a:r>
            <a:r>
              <a:rPr lang="el-GR" sz="2400" dirty="0" smtClean="0"/>
              <a:t>Ο</a:t>
            </a:r>
            <a:r>
              <a:rPr lang="el-GR" sz="2400" baseline="-25000" dirty="0" smtClean="0"/>
              <a:t>2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5</a:t>
            </a:r>
            <a:r>
              <a:rPr lang="el-GR" sz="2400" dirty="0" smtClean="0"/>
              <a:t>6-59</a:t>
            </a:r>
            <a:r>
              <a:rPr lang="en-US" sz="2400" dirty="0" smtClean="0"/>
              <a:t>mmHg</a:t>
            </a:r>
            <a:r>
              <a:rPr lang="el-GR" sz="2400" dirty="0" smtClean="0"/>
              <a:t>, </a:t>
            </a:r>
            <a:r>
              <a:rPr lang="en-US" sz="2400" dirty="0" smtClean="0"/>
              <a:t>SaO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&lt;89% </a:t>
            </a:r>
            <a:r>
              <a:rPr lang="el-GR" sz="2400" dirty="0" smtClean="0"/>
              <a:t>με σημεία ιστικής υποξίας (πνευμονική καρδία, πολυερυθραιμία, περιφερικά οιδήματα, νοητική σύγχυση</a:t>
            </a:r>
            <a:r>
              <a:rPr lang="en-US" sz="2400" dirty="0" smtClean="0"/>
              <a:t>)</a:t>
            </a:r>
            <a:r>
              <a:rPr lang="el-GR" sz="2400" dirty="0" smtClean="0"/>
              <a:t> 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err="1" smtClean="0"/>
              <a:t>Αποκορεσμός</a:t>
            </a:r>
            <a:r>
              <a:rPr lang="el-GR" sz="2400" dirty="0" smtClean="0"/>
              <a:t> </a:t>
            </a:r>
            <a:r>
              <a:rPr lang="en-US" sz="2400" dirty="0" smtClean="0"/>
              <a:t>SatO2 &lt;88% </a:t>
            </a:r>
            <a:r>
              <a:rPr lang="el-GR" sz="2400" dirty="0" smtClean="0"/>
              <a:t>στην άσκηση ή στον ύπνο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l-GR" sz="2400" dirty="0" smtClean="0"/>
              <a:t>	</a:t>
            </a:r>
            <a:endParaRPr lang="el-GR" sz="2400" b="1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l-GR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364088" y="4365104"/>
            <a:ext cx="2655342" cy="268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l-GR" sz="1400" dirty="0">
                <a:latin typeface="+mn-lt"/>
              </a:rPr>
              <a:t>(</a:t>
            </a:r>
            <a:r>
              <a:rPr lang="en-US" sz="1400" dirty="0">
                <a:latin typeface="+mn-lt"/>
              </a:rPr>
              <a:t>Rosa &amp; Rous, 2008; </a:t>
            </a:r>
            <a:r>
              <a:rPr lang="el-GR" sz="1400" dirty="0">
                <a:latin typeface="+mn-lt"/>
              </a:rPr>
              <a:t>ΕΟΠΥΥ</a:t>
            </a:r>
            <a:r>
              <a:rPr lang="en-US" sz="1400" dirty="0">
                <a:latin typeface="+mn-lt"/>
              </a:rPr>
              <a:t>,</a:t>
            </a:r>
            <a:r>
              <a:rPr lang="el-GR" sz="1400" dirty="0">
                <a:latin typeface="+mn-lt"/>
              </a:rPr>
              <a:t> 2012)</a:t>
            </a:r>
          </a:p>
        </p:txBody>
      </p:sp>
    </p:spTree>
    <p:extLst>
      <p:ext uri="{BB962C8B-B14F-4D97-AF65-F5344CB8AC3E}">
        <p14:creationId xmlns:p14="http://schemas.microsoft.com/office/powerpoint/2010/main" val="38600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altLang="el-GR" sz="3200" dirty="0"/>
              <a:t>Κριτήρια έναρξης συνεχούς χρόνιας Ο</a:t>
            </a:r>
            <a:r>
              <a:rPr lang="el-GR" altLang="el-GR" sz="3200" baseline="-25000" dirty="0"/>
              <a:t>2</a:t>
            </a:r>
            <a:r>
              <a:rPr lang="el-GR" altLang="el-GR" sz="3200" dirty="0"/>
              <a:t>Θ κατ’ οίκον σε ασθενείς με </a:t>
            </a:r>
            <a:r>
              <a:rPr lang="el-GR" altLang="el-GR" sz="3200" dirty="0" smtClean="0"/>
              <a:t>ΧΑΠ </a:t>
            </a:r>
            <a:r>
              <a:rPr lang="en-US" altLang="el-GR" sz="2800" b="0" dirty="0" smtClean="0"/>
              <a:t>(4 </a:t>
            </a:r>
            <a:r>
              <a:rPr lang="el-GR" altLang="el-GR" sz="2800" b="0" dirty="0"/>
              <a:t>από </a:t>
            </a:r>
            <a:r>
              <a:rPr lang="en-US" altLang="el-GR" sz="2800" b="0" dirty="0" smtClean="0"/>
              <a:t>4)</a:t>
            </a:r>
            <a:endParaRPr lang="el-GR" altLang="el-GR" sz="2800" b="1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 smtClean="0"/>
              <a:t>Πριν την οριστική απόφαση για έναρξη ΧΟ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Θ, ο ασθενής πρέπει να είναι κλινικά σταθερός</a:t>
            </a:r>
            <a:r>
              <a:rPr lang="en-US" sz="2200" dirty="0" smtClean="0"/>
              <a:t>,</a:t>
            </a:r>
            <a:r>
              <a:rPr lang="el-GR" sz="2200" dirty="0" smtClean="0"/>
              <a:t> χωρίς έξαρση της αναπνευστικής νόσου, χωρίς λοίμωξη για 4-5 εβδομάδες και να λαμβάνει την μέγιστη αντιμετώπιση</a:t>
            </a:r>
            <a:r>
              <a:rPr lang="en-US" sz="2200" dirty="0" smtClean="0"/>
              <a:t>: </a:t>
            </a:r>
            <a:r>
              <a:rPr lang="el-GR" sz="2200" dirty="0" smtClean="0"/>
              <a:t>διακοπή καπνίσματος, φαρμακευτική αγωγή, πρόγραμμα αποκατάστασης-διατροφής, έλεγχο λοιμώξεων, θεραπεία πνευμονικής καρδίας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 smtClean="0"/>
              <a:t>Με τον ασθενή να αναπνέει ατμοσφαιρικό αέρα για 30΄, γίνεται λήψη Αερίων Αίματος (</a:t>
            </a:r>
            <a:r>
              <a:rPr lang="en-US" sz="2200" dirty="0" smtClean="0"/>
              <a:t>PaO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, PaCO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</a:t>
            </a:r>
            <a:r>
              <a:rPr lang="el-GR" sz="2200" dirty="0" smtClean="0"/>
              <a:t> και στη συνέχεια, μετά από 30΄, η χορήγηση Ο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 ή η λήψη–</a:t>
            </a:r>
            <a:r>
              <a:rPr lang="en-US" sz="2200" dirty="0" smtClean="0"/>
              <a:t> </a:t>
            </a:r>
            <a:r>
              <a:rPr lang="el-GR" sz="2200" dirty="0" smtClean="0"/>
              <a:t>αξιολόγηση επαναλαμβάνεται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 smtClean="0"/>
              <a:t>Η αξιολόγηση (κλινική κατάσταση, Αέρια Αίματος) επαναλαμβάνεται σε 1-2 μήνες μετά και στη συνέχεια, 1 φορά τον χρόνο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 smtClean="0"/>
              <a:t>Στο 38% των ασθενών που αρχικά κρίθηκαν χρήστες ΧΟ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Θ, η ΧΟ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Θ διεκόπη μετά 2 μήνες</a:t>
            </a:r>
            <a:endParaRPr lang="el-GR" sz="1600" b="1" dirty="0" smtClean="0"/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l-GR" sz="18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3995936" y="6011737"/>
            <a:ext cx="4572000" cy="4413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l-GR" sz="1400" dirty="0">
                <a:latin typeface="+mn-lt"/>
              </a:rPr>
              <a:t>(</a:t>
            </a:r>
            <a:r>
              <a:rPr lang="en-US" sz="1400" dirty="0">
                <a:latin typeface="+mn-lt"/>
              </a:rPr>
              <a:t>Thoracic Society of Australia &amp; New Zealand</a:t>
            </a:r>
            <a:r>
              <a:rPr lang="el-GR" sz="1400" dirty="0">
                <a:latin typeface="+mn-lt"/>
              </a:rPr>
              <a:t>-</a:t>
            </a:r>
            <a:r>
              <a:rPr lang="en-US" sz="1400" dirty="0">
                <a:latin typeface="+mn-lt"/>
              </a:rPr>
              <a:t>TSANZ, 2005; BTS, 2006)</a:t>
            </a:r>
          </a:p>
        </p:txBody>
      </p:sp>
    </p:spTree>
    <p:extLst>
      <p:ext uri="{BB962C8B-B14F-4D97-AF65-F5344CB8AC3E}">
        <p14:creationId xmlns:p14="http://schemas.microsoft.com/office/powerpoint/2010/main" val="26199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3200" b="1" dirty="0" smtClean="0"/>
              <a:t>Αντενδείξεις συνεχής χρόνιας Ο</a:t>
            </a:r>
            <a:r>
              <a:rPr lang="el-GR" altLang="el-GR" sz="3200" b="1" baseline="-25000" dirty="0" smtClean="0"/>
              <a:t>2</a:t>
            </a:r>
            <a:r>
              <a:rPr lang="el-GR" altLang="el-GR" sz="3200" b="1" dirty="0" smtClean="0"/>
              <a:t>Θ</a:t>
            </a:r>
            <a:r>
              <a:rPr lang="en-US" altLang="el-GR" sz="3200" b="1" dirty="0" smtClean="0"/>
              <a:t> </a:t>
            </a:r>
            <a:r>
              <a:rPr lang="el-GR" altLang="el-GR" sz="3200" b="1" dirty="0" smtClean="0"/>
              <a:t>κατ’ οίκον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l-GR" altLang="el-GR" sz="2400" dirty="0" smtClean="0"/>
              <a:t>Ασθενείς με σοβαρή απόφραξη αεραγωγών και δύσπνοια, που διατηρούν όμως την </a:t>
            </a:r>
            <a:r>
              <a:rPr lang="en-US" altLang="el-GR" sz="2400" dirty="0" smtClean="0"/>
              <a:t>PaO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&gt;60mmHg (8 kPa)</a:t>
            </a:r>
            <a:r>
              <a:rPr lang="el-GR" altLang="el-GR" sz="2400" dirty="0" smtClean="0"/>
              <a:t>,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χωρίς να εμφανίζουν δευτερογενείς επιπτώσεις χρόνιας υποξίας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400" dirty="0" smtClean="0"/>
              <a:t>Ασθενείς που συνεχίζουν το κάπνισμα 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400" dirty="0" smtClean="0"/>
              <a:t>Όσοι δεν έχουν λάβει την κατάλληλη θεραπεία (βρογχοδιασταλτικά, κορτικοστεροειδή, αντιμετώπιση</a:t>
            </a:r>
            <a:r>
              <a:rPr lang="en-US" altLang="el-GR" sz="2400" dirty="0" smtClean="0"/>
              <a:t>: </a:t>
            </a:r>
            <a:r>
              <a:rPr lang="el-GR" altLang="el-GR" sz="2400" dirty="0" smtClean="0"/>
              <a:t>δεξιάς καρδιακής ανεπάρκειας, αναπνευστικής λοίμωξης)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400" dirty="0" smtClean="0"/>
              <a:t>Όσοι δεν εμφανίζουν την επαρκή πειθαρχία που απαιτεί η ΧΟ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1800" b="1" dirty="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1400" b="1" dirty="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12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l-GR" altLang="el-GR" sz="1400" b="1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l-GR" altLang="el-GR" sz="18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6312175" y="4869160"/>
            <a:ext cx="1233158" cy="268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400" dirty="0">
                <a:latin typeface="+mn-lt"/>
              </a:rPr>
              <a:t>(</a:t>
            </a:r>
            <a:r>
              <a:rPr lang="en-US" altLang="el-GR" sz="1400" dirty="0">
                <a:latin typeface="+mn-lt"/>
              </a:rPr>
              <a:t>TSANZ</a:t>
            </a:r>
            <a:r>
              <a:rPr lang="el-GR" altLang="el-GR" sz="1400" dirty="0">
                <a:latin typeface="+mn-lt"/>
              </a:rPr>
              <a:t>,</a:t>
            </a:r>
            <a:r>
              <a:rPr lang="en-US" altLang="el-GR" sz="1400" dirty="0">
                <a:latin typeface="+mn-lt"/>
              </a:rPr>
              <a:t> 2005)</a:t>
            </a:r>
            <a:endParaRPr lang="el-GR" alt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99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Συνταγογράφηση συνεχούς χρόνιας Ο</a:t>
            </a:r>
            <a:r>
              <a:rPr lang="el-GR" b="1" baseline="-25000" dirty="0" smtClean="0"/>
              <a:t>2</a:t>
            </a:r>
            <a:r>
              <a:rPr lang="el-GR" b="1" dirty="0" smtClean="0"/>
              <a:t>Θ κατ’ οίκον σε ασθενείς ΧΑΠ</a:t>
            </a:r>
            <a:endParaRPr lang="el-GR" b="1" baseline="-25000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496944" cy="720080"/>
          </a:xfrm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marL="182563" lvl="1" indent="-18256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l-GR" sz="1900" b="1" dirty="0" smtClean="0">
                <a:sym typeface="Wingdings" pitchFamily="2" charset="2"/>
              </a:rPr>
              <a:t>Όσο μεγαλύτερη η καθημερινή χρονική εφαρμογή τόσο μεγαλύτερα τα οφέλη </a:t>
            </a:r>
          </a:p>
          <a:p>
            <a:pPr marL="182563" lvl="1" indent="-18256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l-GR" sz="1900" b="1" dirty="0" smtClean="0">
                <a:sym typeface="Wingdings" pitchFamily="2" charset="2"/>
              </a:rPr>
              <a:t>Καθημερινά με διάρκεια &gt; 15 ώρες/ημέρα (ιδανική 18-24 ώρες/ημέρα)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096249" y="2885361"/>
            <a:ext cx="755671" cy="0"/>
          </a:xfrm>
          <a:prstGeom prst="straightConnector1">
            <a:avLst/>
          </a:prstGeom>
          <a:ln w="28575">
            <a:solidFill>
              <a:srgbClr val="004B8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7504" y="6273895"/>
            <a:ext cx="348786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1400" dirty="0">
                <a:latin typeface="+mn-lt"/>
                <a:sym typeface="Wingdings" pitchFamily="2" charset="2"/>
              </a:rPr>
              <a:t>(</a:t>
            </a:r>
            <a:r>
              <a:rPr lang="en-US" sz="1400" dirty="0">
                <a:latin typeface="+mn-lt"/>
                <a:sym typeface="Wingdings" pitchFamily="2" charset="2"/>
              </a:rPr>
              <a:t>BTS, 2006;</a:t>
            </a:r>
            <a:r>
              <a:rPr lang="el-GR" sz="1400" dirty="0">
                <a:latin typeface="+mn-lt"/>
                <a:sym typeface="Wingdings" pitchFamily="2" charset="2"/>
              </a:rPr>
              <a:t> </a:t>
            </a:r>
            <a:r>
              <a:rPr lang="en-US" sz="1400" dirty="0">
                <a:latin typeface="+mn-lt"/>
                <a:sym typeface="Wingdings" pitchFamily="2" charset="2"/>
              </a:rPr>
              <a:t>Rosa &amp; Rous, 2008; American Thoracic Society: ATS, 2014)</a:t>
            </a:r>
            <a:endParaRPr lang="el-GR" sz="1400" dirty="0">
              <a:latin typeface="+mn-lt"/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5936" y="219089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>
                <a:latin typeface="+mn-lt"/>
                <a:sym typeface="Wingdings" pitchFamily="2" charset="2"/>
              </a:rPr>
              <a:t>τόση ώστε </a:t>
            </a:r>
            <a:r>
              <a:rPr lang="en-US" dirty="0">
                <a:latin typeface="+mn-lt"/>
                <a:sym typeface="Wingdings" pitchFamily="2" charset="2"/>
              </a:rPr>
              <a:t>PaO</a:t>
            </a:r>
            <a:r>
              <a:rPr lang="en-US" baseline="-25000" dirty="0">
                <a:latin typeface="+mn-lt"/>
                <a:sym typeface="Wingdings" pitchFamily="2" charset="2"/>
              </a:rPr>
              <a:t>2</a:t>
            </a:r>
            <a:r>
              <a:rPr lang="en-US" dirty="0">
                <a:latin typeface="+mn-lt"/>
                <a:sym typeface="Wingdings" pitchFamily="2" charset="2"/>
              </a:rPr>
              <a:t> &gt;60mmHg, SatO</a:t>
            </a:r>
            <a:r>
              <a:rPr lang="en-US" baseline="-25000" dirty="0">
                <a:latin typeface="+mn-lt"/>
                <a:sym typeface="Wingdings" pitchFamily="2" charset="2"/>
              </a:rPr>
              <a:t>2</a:t>
            </a:r>
            <a:r>
              <a:rPr lang="en-US" dirty="0">
                <a:latin typeface="+mn-lt"/>
                <a:sym typeface="Wingdings" pitchFamily="2" charset="2"/>
              </a:rPr>
              <a:t> ≥90%</a:t>
            </a:r>
          </a:p>
          <a:p>
            <a:pPr marL="0"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sym typeface="Wingdings" pitchFamily="2" charset="2"/>
              </a:rPr>
              <a:t>1-4lt/min</a:t>
            </a:r>
            <a:r>
              <a:rPr lang="en-US" dirty="0">
                <a:latin typeface="+mn-lt"/>
                <a:sym typeface="Wingdings" pitchFamily="2" charset="2"/>
              </a:rPr>
              <a:t>, </a:t>
            </a:r>
            <a:r>
              <a:rPr lang="el-GR" dirty="0">
                <a:latin typeface="+mn-lt"/>
                <a:sym typeface="Wingdings" pitchFamily="2" charset="2"/>
              </a:rPr>
              <a:t>συνήθως 2</a:t>
            </a:r>
            <a:r>
              <a:rPr lang="en-US" dirty="0">
                <a:latin typeface="+mn-lt"/>
                <a:sym typeface="Wingdings" pitchFamily="2" charset="2"/>
              </a:rPr>
              <a:t>lt/min </a:t>
            </a:r>
            <a:r>
              <a:rPr lang="el-GR" dirty="0">
                <a:latin typeface="+mn-lt"/>
                <a:sym typeface="Wingdings" pitchFamily="2" charset="2"/>
              </a:rPr>
              <a:t>με ρινική κάνουλα</a:t>
            </a:r>
            <a:r>
              <a:rPr lang="en-US" dirty="0">
                <a:latin typeface="+mn-lt"/>
                <a:sym typeface="Wingdings" pitchFamily="2" charset="2"/>
              </a:rPr>
              <a:t> </a:t>
            </a:r>
            <a:r>
              <a:rPr lang="el-GR" dirty="0">
                <a:latin typeface="+mn-lt"/>
                <a:sym typeface="Wingdings" pitchFamily="2" charset="2"/>
              </a:rPr>
              <a:t>ή 24% μάσκα </a:t>
            </a:r>
            <a:r>
              <a:rPr lang="en-US" dirty="0" smtClean="0">
                <a:latin typeface="+mn-lt"/>
                <a:sym typeface="Wingdings" pitchFamily="2" charset="2"/>
              </a:rPr>
              <a:t>Venturi</a:t>
            </a:r>
          </a:p>
          <a:p>
            <a:pPr marL="0" lvl="1" eaLnBrk="1" fontAlgn="auto" hangingPunct="1">
              <a:spcAft>
                <a:spcPts val="0"/>
              </a:spcAft>
              <a:defRPr/>
            </a:pPr>
            <a:r>
              <a:rPr lang="el-GR" dirty="0" smtClean="0">
                <a:latin typeface="+mn-lt"/>
                <a:sym typeface="Wingdings" pitchFamily="2" charset="2"/>
              </a:rPr>
              <a:t>Αξιολόγηση</a:t>
            </a:r>
            <a:r>
              <a:rPr lang="en-US" dirty="0">
                <a:latin typeface="+mn-lt"/>
                <a:sym typeface="Wingdings" pitchFamily="2" charset="2"/>
              </a:rPr>
              <a:t>: </a:t>
            </a:r>
            <a:r>
              <a:rPr lang="el-GR" dirty="0">
                <a:latin typeface="+mn-lt"/>
                <a:sym typeface="Wingdings" pitchFamily="2" charset="2"/>
              </a:rPr>
              <a:t>Αέρια Αίματος, παλμική οξυμετρία σε ηρεμία</a:t>
            </a:r>
            <a:endParaRPr lang="en-US" dirty="0">
              <a:latin typeface="+mn-lt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95936" y="503663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>
                <a:latin typeface="+mn-lt"/>
                <a:sym typeface="Wingdings" pitchFamily="2" charset="2"/>
              </a:rPr>
              <a:t>τόση ώστε </a:t>
            </a:r>
            <a:r>
              <a:rPr lang="en-US" dirty="0">
                <a:latin typeface="+mn-lt"/>
                <a:sym typeface="Wingdings" pitchFamily="2" charset="2"/>
              </a:rPr>
              <a:t>PaO</a:t>
            </a:r>
            <a:r>
              <a:rPr lang="en-US" baseline="-25000" dirty="0">
                <a:latin typeface="+mn-lt"/>
                <a:sym typeface="Wingdings" pitchFamily="2" charset="2"/>
              </a:rPr>
              <a:t>2</a:t>
            </a:r>
            <a:r>
              <a:rPr lang="en-US" dirty="0">
                <a:latin typeface="+mn-lt"/>
                <a:sym typeface="Wingdings" pitchFamily="2" charset="2"/>
              </a:rPr>
              <a:t> &gt;60mmHg, SatO</a:t>
            </a:r>
            <a:r>
              <a:rPr lang="en-US" baseline="-25000" dirty="0">
                <a:latin typeface="+mn-lt"/>
                <a:sym typeface="Wingdings" pitchFamily="2" charset="2"/>
              </a:rPr>
              <a:t>2</a:t>
            </a:r>
            <a:r>
              <a:rPr lang="en-US" dirty="0">
                <a:latin typeface="+mn-lt"/>
                <a:sym typeface="Wingdings" pitchFamily="2" charset="2"/>
              </a:rPr>
              <a:t> ≥ 90</a:t>
            </a:r>
            <a:r>
              <a:rPr lang="en-US" dirty="0" smtClean="0">
                <a:latin typeface="+mn-lt"/>
                <a:sym typeface="Wingdings" pitchFamily="2" charset="2"/>
              </a:rPr>
              <a:t>%</a:t>
            </a:r>
            <a:r>
              <a:rPr lang="el-GR" dirty="0" smtClean="0">
                <a:latin typeface="+mn-lt"/>
                <a:sym typeface="Wingdings" pitchFamily="2" charset="2"/>
              </a:rPr>
              <a:t>    </a:t>
            </a:r>
            <a:r>
              <a:rPr lang="el-GR" dirty="0">
                <a:latin typeface="+mn-lt"/>
                <a:sym typeface="Wingdings" pitchFamily="2" charset="2"/>
              </a:rPr>
              <a:t>αύξηση κατά 1-2</a:t>
            </a:r>
            <a:r>
              <a:rPr lang="en-US" dirty="0">
                <a:latin typeface="+mn-lt"/>
                <a:sym typeface="Wingdings" pitchFamily="2" charset="2"/>
              </a:rPr>
              <a:t>lt/min</a:t>
            </a:r>
            <a:r>
              <a:rPr lang="el-GR" dirty="0">
                <a:latin typeface="+mn-lt"/>
                <a:sym typeface="Wingdings" pitchFamily="2" charset="2"/>
              </a:rPr>
              <a:t> </a:t>
            </a:r>
            <a:r>
              <a:rPr lang="en-US" dirty="0">
                <a:latin typeface="+mn-lt"/>
                <a:sym typeface="Wingdings" pitchFamily="2" charset="2"/>
              </a:rPr>
              <a:t>Vs</a:t>
            </a:r>
            <a:r>
              <a:rPr lang="el-GR" dirty="0">
                <a:latin typeface="+mn-lt"/>
                <a:sym typeface="Wingdings" pitchFamily="2" charset="2"/>
              </a:rPr>
              <a:t> ηρεμίας</a:t>
            </a:r>
            <a:endParaRPr lang="en-US" dirty="0">
              <a:latin typeface="+mn-lt"/>
              <a:sym typeface="Wingdings" pitchFamily="2" charset="2"/>
            </a:endParaRPr>
          </a:p>
          <a:p>
            <a:pPr marL="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>
                <a:latin typeface="+mn-lt"/>
                <a:sym typeface="Wingdings" pitchFamily="2" charset="2"/>
              </a:rPr>
              <a:t>διατήρηση </a:t>
            </a:r>
            <a:r>
              <a:rPr lang="el-GR" dirty="0">
                <a:latin typeface="+mn-lt"/>
                <a:sym typeface="Wingdings" pitchFamily="2" charset="2"/>
              </a:rPr>
              <a:t>ροής Ο</a:t>
            </a:r>
            <a:r>
              <a:rPr lang="el-GR" baseline="-25000" dirty="0">
                <a:latin typeface="+mn-lt"/>
                <a:sym typeface="Wingdings" pitchFamily="2" charset="2"/>
              </a:rPr>
              <a:t>2</a:t>
            </a:r>
            <a:r>
              <a:rPr lang="el-GR" dirty="0">
                <a:latin typeface="+mn-lt"/>
                <a:sym typeface="Wingdings" pitchFamily="2" charset="2"/>
              </a:rPr>
              <a:t> ηρεμίας</a:t>
            </a:r>
          </a:p>
          <a:p>
            <a:pPr marL="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>
                <a:latin typeface="+mn-lt"/>
                <a:sym typeface="Wingdings" pitchFamily="2" charset="2"/>
              </a:rPr>
              <a:t>Αξιολόγηση</a:t>
            </a:r>
            <a:r>
              <a:rPr lang="en-US" dirty="0">
                <a:latin typeface="+mn-lt"/>
                <a:sym typeface="Wingdings" pitchFamily="2" charset="2"/>
              </a:rPr>
              <a:t>: </a:t>
            </a:r>
            <a:r>
              <a:rPr lang="el-GR" dirty="0">
                <a:latin typeface="+mn-lt"/>
                <a:sym typeface="Wingdings" pitchFamily="2" charset="2"/>
              </a:rPr>
              <a:t>Νυχτερινή παλμική οξυμετρία, </a:t>
            </a:r>
            <a:r>
              <a:rPr lang="el-GR" dirty="0" smtClean="0">
                <a:latin typeface="+mn-lt"/>
                <a:sym typeface="Wingdings" pitchFamily="2" charset="2"/>
              </a:rPr>
              <a:t>πρωινά </a:t>
            </a:r>
            <a:r>
              <a:rPr lang="el-GR" dirty="0">
                <a:latin typeface="+mn-lt"/>
                <a:sym typeface="Wingdings" pitchFamily="2" charset="2"/>
              </a:rPr>
              <a:t>Αέρια </a:t>
            </a:r>
            <a:r>
              <a:rPr lang="el-GR" dirty="0" smtClean="0">
                <a:latin typeface="+mn-lt"/>
                <a:sym typeface="Wingdings" pitchFamily="2" charset="2"/>
              </a:rPr>
              <a:t>μελέτη ύπνου</a:t>
            </a:r>
            <a:endParaRPr lang="en-US" dirty="0">
              <a:latin typeface="+mn-lt"/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5936" y="378305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>
                <a:latin typeface="+mn-lt"/>
                <a:sym typeface="Wingdings" pitchFamily="2" charset="2"/>
              </a:rPr>
              <a:t>τόση ώστε </a:t>
            </a:r>
            <a:r>
              <a:rPr lang="en-US" dirty="0">
                <a:latin typeface="+mn-lt"/>
                <a:sym typeface="Wingdings" pitchFamily="2" charset="2"/>
              </a:rPr>
              <a:t>PaO</a:t>
            </a:r>
            <a:r>
              <a:rPr lang="en-US" baseline="-25000" dirty="0">
                <a:latin typeface="+mn-lt"/>
                <a:sym typeface="Wingdings" pitchFamily="2" charset="2"/>
              </a:rPr>
              <a:t>2</a:t>
            </a:r>
            <a:r>
              <a:rPr lang="en-US" dirty="0">
                <a:latin typeface="+mn-lt"/>
                <a:sym typeface="Wingdings" pitchFamily="2" charset="2"/>
              </a:rPr>
              <a:t> &gt;60mmHg, SatO</a:t>
            </a:r>
            <a:r>
              <a:rPr lang="en-US" baseline="-25000" dirty="0">
                <a:latin typeface="+mn-lt"/>
                <a:sym typeface="Wingdings" pitchFamily="2" charset="2"/>
              </a:rPr>
              <a:t>2</a:t>
            </a:r>
            <a:r>
              <a:rPr lang="en-US" dirty="0">
                <a:latin typeface="+mn-lt"/>
                <a:sym typeface="Wingdings" pitchFamily="2" charset="2"/>
              </a:rPr>
              <a:t> ≥90%</a:t>
            </a:r>
            <a:endParaRPr lang="el-GR" dirty="0">
              <a:latin typeface="+mn-lt"/>
              <a:sym typeface="Wingdings" pitchFamily="2" charset="2"/>
            </a:endParaRPr>
          </a:p>
          <a:p>
            <a:pPr marL="0" lvl="1" eaLnBrk="1" fontAlgn="auto" hangingPunct="1">
              <a:spcAft>
                <a:spcPts val="0"/>
              </a:spcAft>
              <a:defRPr/>
            </a:pPr>
            <a:r>
              <a:rPr lang="el-GR" dirty="0" smtClean="0">
                <a:latin typeface="+mn-lt"/>
                <a:sym typeface="Wingdings" pitchFamily="2" charset="2"/>
              </a:rPr>
              <a:t>αύξηση </a:t>
            </a:r>
            <a:r>
              <a:rPr lang="el-GR" dirty="0">
                <a:latin typeface="+mn-lt"/>
                <a:sym typeface="Wingdings" pitchFamily="2" charset="2"/>
              </a:rPr>
              <a:t>κατά 1</a:t>
            </a:r>
            <a:r>
              <a:rPr lang="en-US" dirty="0">
                <a:latin typeface="+mn-lt"/>
                <a:sym typeface="Wingdings" pitchFamily="2" charset="2"/>
              </a:rPr>
              <a:t>lt/min</a:t>
            </a:r>
            <a:r>
              <a:rPr lang="el-GR" dirty="0">
                <a:latin typeface="+mn-lt"/>
                <a:sym typeface="Wingdings" pitchFamily="2" charset="2"/>
              </a:rPr>
              <a:t> </a:t>
            </a:r>
            <a:r>
              <a:rPr lang="en-US" dirty="0">
                <a:latin typeface="+mn-lt"/>
                <a:sym typeface="Wingdings" pitchFamily="2" charset="2"/>
              </a:rPr>
              <a:t>Vs</a:t>
            </a:r>
            <a:r>
              <a:rPr lang="el-GR" dirty="0">
                <a:latin typeface="+mn-lt"/>
                <a:sym typeface="Wingdings" pitchFamily="2" charset="2"/>
              </a:rPr>
              <a:t> ηρεμίας</a:t>
            </a:r>
            <a:endParaRPr lang="en-US" dirty="0">
              <a:latin typeface="+mn-lt"/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>
                <a:latin typeface="+mn-lt"/>
                <a:sym typeface="Wingdings" pitchFamily="2" charset="2"/>
              </a:rPr>
              <a:t>διατήρηση </a:t>
            </a:r>
            <a:r>
              <a:rPr lang="el-GR" dirty="0">
                <a:latin typeface="+mn-lt"/>
                <a:sym typeface="Wingdings" pitchFamily="2" charset="2"/>
              </a:rPr>
              <a:t>ροής Ο</a:t>
            </a:r>
            <a:r>
              <a:rPr lang="el-GR" baseline="-25000" dirty="0">
                <a:latin typeface="+mn-lt"/>
                <a:sym typeface="Wingdings" pitchFamily="2" charset="2"/>
              </a:rPr>
              <a:t>2</a:t>
            </a:r>
            <a:r>
              <a:rPr lang="el-GR" dirty="0">
                <a:latin typeface="+mn-lt"/>
                <a:sym typeface="Wingdings" pitchFamily="2" charset="2"/>
              </a:rPr>
              <a:t> ηρεμίας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>
                <a:latin typeface="+mn-lt"/>
                <a:sym typeface="Wingdings" pitchFamily="2" charset="2"/>
              </a:rPr>
              <a:t>Αξιολόγηση</a:t>
            </a:r>
            <a:r>
              <a:rPr lang="en-US" dirty="0">
                <a:latin typeface="+mn-lt"/>
                <a:sym typeface="Wingdings" pitchFamily="2" charset="2"/>
              </a:rPr>
              <a:t>: </a:t>
            </a:r>
            <a:r>
              <a:rPr lang="el-GR" dirty="0">
                <a:latin typeface="+mn-lt"/>
                <a:sym typeface="Wingdings" pitchFamily="2" charset="2"/>
              </a:rPr>
              <a:t>6-</a:t>
            </a:r>
            <a:r>
              <a:rPr lang="en-US" dirty="0">
                <a:latin typeface="+mn-lt"/>
                <a:sym typeface="Wingdings" pitchFamily="2" charset="2"/>
              </a:rPr>
              <a:t>MWT </a:t>
            </a:r>
            <a:r>
              <a:rPr lang="el-GR" dirty="0">
                <a:latin typeface="+mn-lt"/>
                <a:sym typeface="Wingdings" pitchFamily="2" charset="2"/>
              </a:rPr>
              <a:t>με παλμική οξυμετρία </a:t>
            </a:r>
            <a:endParaRPr lang="en-US" dirty="0">
              <a:latin typeface="+mn-lt"/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2660252"/>
            <a:ext cx="2088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latin typeface="+mn-lt"/>
                <a:sym typeface="Wingdings" pitchFamily="2" charset="2"/>
              </a:rPr>
              <a:t>Σε ηρεμία ροή Ο</a:t>
            </a:r>
            <a:r>
              <a:rPr lang="el-GR" sz="2000" b="1" baseline="-25000" dirty="0">
                <a:latin typeface="+mn-lt"/>
                <a:sym typeface="Wingdings" pitchFamily="2" charset="2"/>
              </a:rPr>
              <a:t>2</a:t>
            </a:r>
            <a:r>
              <a:rPr lang="el-GR" sz="2000" b="1" dirty="0">
                <a:latin typeface="+mn-lt"/>
                <a:sym typeface="Wingdings" pitchFamily="2" charset="2"/>
              </a:rPr>
              <a:t> </a:t>
            </a:r>
            <a:endParaRPr lang="el-GR" sz="20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4187375"/>
            <a:ext cx="2175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l-GR" sz="2000" b="1" dirty="0">
                <a:latin typeface="+mn-lt"/>
                <a:sym typeface="Wingdings" pitchFamily="2" charset="2"/>
              </a:rPr>
              <a:t>Στον ύπνο ροή Ο</a:t>
            </a:r>
            <a:r>
              <a:rPr lang="el-GR" sz="2000" b="1" baseline="-25000" dirty="0">
                <a:latin typeface="+mn-lt"/>
                <a:sym typeface="Wingdings" pitchFamily="2" charset="2"/>
              </a:rPr>
              <a:t>2</a:t>
            </a:r>
            <a:r>
              <a:rPr lang="el-GR" sz="2000" b="1" dirty="0">
                <a:latin typeface="+mn-lt"/>
                <a:sym typeface="Wingdings" pitchFamily="2" charset="2"/>
              </a:rPr>
              <a:t> </a:t>
            </a:r>
            <a:endParaRPr lang="en-US" sz="2000" b="1" dirty="0">
              <a:latin typeface="+mn-lt"/>
              <a:sym typeface="Wingdings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5661122"/>
            <a:ext cx="265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l-GR" sz="2000" b="1" dirty="0">
                <a:latin typeface="+mn-lt"/>
                <a:sym typeface="Wingdings" pitchFamily="2" charset="2"/>
              </a:rPr>
              <a:t>Στην άσκηση ροή </a:t>
            </a:r>
            <a:r>
              <a:rPr lang="el-GR" sz="2000" b="1" dirty="0" smtClean="0">
                <a:latin typeface="+mn-lt"/>
                <a:sym typeface="Wingdings" pitchFamily="2" charset="2"/>
              </a:rPr>
              <a:t>Ο</a:t>
            </a:r>
            <a:r>
              <a:rPr lang="el-GR" sz="2000" b="1" baseline="-25000" dirty="0" smtClean="0">
                <a:latin typeface="+mn-lt"/>
                <a:sym typeface="Wingdings" pitchFamily="2" charset="2"/>
              </a:rPr>
              <a:t>2</a:t>
            </a:r>
            <a:r>
              <a:rPr lang="el-GR" sz="2000" b="1" dirty="0" smtClean="0">
                <a:latin typeface="+mn-lt"/>
                <a:sym typeface="Wingdings" pitchFamily="2" charset="2"/>
              </a:rPr>
              <a:t>  </a:t>
            </a:r>
            <a:endParaRPr lang="en-US" sz="2000" b="1" dirty="0">
              <a:latin typeface="+mn-lt"/>
              <a:sym typeface="Wingdings" pitchFamily="2" charset="2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101709" y="4383217"/>
            <a:ext cx="755671" cy="0"/>
          </a:xfrm>
          <a:prstGeom prst="straightConnector1">
            <a:avLst/>
          </a:prstGeom>
          <a:ln w="28575">
            <a:solidFill>
              <a:srgbClr val="004B8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217533" y="5845788"/>
            <a:ext cx="755671" cy="0"/>
          </a:xfrm>
          <a:prstGeom prst="straightConnector1">
            <a:avLst/>
          </a:prstGeom>
          <a:ln w="28575">
            <a:solidFill>
              <a:srgbClr val="004B8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5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dirty="0" smtClean="0"/>
              <a:t>Οφέλη</a:t>
            </a:r>
            <a:r>
              <a:rPr lang="en-US" altLang="el-GR" sz="4000" b="1" dirty="0" smtClean="0"/>
              <a:t> </a:t>
            </a:r>
            <a:r>
              <a:rPr lang="el-GR" altLang="el-GR" sz="4000" b="1" dirty="0" smtClean="0"/>
              <a:t>συνεχούς χρόνιας Ο</a:t>
            </a:r>
            <a:r>
              <a:rPr lang="el-GR" altLang="el-GR" sz="4000" b="1" baseline="-25000" dirty="0" smtClean="0"/>
              <a:t>2</a:t>
            </a:r>
            <a:r>
              <a:rPr lang="el-GR" altLang="el-GR" sz="4000" b="1" dirty="0" smtClean="0"/>
              <a:t>Θ κατ’ οίκον σε ασθενείς ΧΑΠ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32769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Αύξηση της επιβίωσης σε σοβαρή υποξαιμία ΧΑΠ (Επιστημονική τεκμηρίωση </a:t>
            </a:r>
          </a:p>
          <a:p>
            <a:pPr marL="0" indent="354013" eaLnBrk="1" hangingPunct="1">
              <a:lnSpc>
                <a:spcPct val="90000"/>
              </a:lnSpc>
              <a:buNone/>
            </a:pPr>
            <a:r>
              <a:rPr lang="el-GR" altLang="el-GR" sz="2400" dirty="0" smtClean="0"/>
              <a:t>Α): </a:t>
            </a:r>
            <a:r>
              <a:rPr lang="en-US" altLang="el-GR" sz="2400" b="1" dirty="0" smtClean="0"/>
              <a:t>Nocturnal Oxygen Therapy Trial</a:t>
            </a:r>
            <a:r>
              <a:rPr lang="el-GR" altLang="el-GR" sz="2400" b="1" dirty="0" smtClean="0"/>
              <a:t>-</a:t>
            </a:r>
            <a:r>
              <a:rPr lang="en-US" altLang="el-GR" sz="2400" b="1" dirty="0" smtClean="0"/>
              <a:t>NOTT</a:t>
            </a:r>
            <a:r>
              <a:rPr lang="el-GR" altLang="el-GR" sz="2400" b="1" dirty="0" smtClean="0"/>
              <a:t>,</a:t>
            </a:r>
            <a:r>
              <a:rPr lang="en-US" altLang="el-GR" sz="2400" b="1" dirty="0" smtClean="0"/>
              <a:t> 1980</a:t>
            </a:r>
            <a:r>
              <a:rPr lang="el-GR" altLang="el-GR" sz="2400" b="1" dirty="0" smtClean="0"/>
              <a:t>:</a:t>
            </a:r>
            <a:r>
              <a:rPr lang="en-US" altLang="el-GR" sz="2400" b="1" dirty="0" smtClean="0"/>
              <a:t> </a:t>
            </a:r>
            <a:endParaRPr lang="el-GR" altLang="el-GR" sz="2400" b="1" dirty="0" smtClean="0"/>
          </a:p>
          <a:p>
            <a:pPr marL="719138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400" dirty="0" smtClean="0"/>
              <a:t>17</a:t>
            </a:r>
            <a:r>
              <a:rPr lang="el-GR" altLang="el-GR" sz="2400" dirty="0" smtClean="0"/>
              <a:t>.</a:t>
            </a:r>
            <a:r>
              <a:rPr lang="en-US" altLang="el-GR" sz="2400" dirty="0" smtClean="0"/>
              <a:t>7h</a:t>
            </a:r>
            <a:r>
              <a:rPr lang="el-GR" altLang="el-GR" sz="2400" dirty="0" smtClean="0"/>
              <a:t> </a:t>
            </a:r>
            <a:r>
              <a:rPr lang="en-US" altLang="el-GR" sz="2400" dirty="0" smtClean="0">
                <a:solidFill>
                  <a:srgbClr val="820000"/>
                </a:solidFill>
              </a:rPr>
              <a:t>Vs</a:t>
            </a:r>
            <a:r>
              <a:rPr lang="en-US" altLang="el-GR" sz="2400" dirty="0" smtClean="0"/>
              <a:t> 12h </a:t>
            </a:r>
            <a:r>
              <a:rPr lang="el-GR" altLang="el-GR" sz="2400" dirty="0" smtClean="0">
                <a:solidFill>
                  <a:srgbClr val="004B82"/>
                </a:solidFill>
              </a:rPr>
              <a:t>ΧΟ</a:t>
            </a:r>
            <a:r>
              <a:rPr lang="el-GR" altLang="el-GR" sz="2400" baseline="-25000" dirty="0" smtClean="0">
                <a:solidFill>
                  <a:srgbClr val="004B82"/>
                </a:solidFill>
              </a:rPr>
              <a:t>2</a:t>
            </a:r>
            <a:r>
              <a:rPr lang="el-GR" altLang="el-GR" sz="2400" dirty="0" smtClean="0">
                <a:solidFill>
                  <a:srgbClr val="004B82"/>
                </a:solidFill>
              </a:rPr>
              <a:t>Θ</a:t>
            </a:r>
            <a:r>
              <a:rPr lang="el-GR" altLang="el-GR" sz="2400" dirty="0" smtClean="0"/>
              <a:t>  </a:t>
            </a:r>
            <a:r>
              <a:rPr lang="el-GR" altLang="el-GR" sz="2400" dirty="0" smtClean="0">
                <a:solidFill>
                  <a:srgbClr val="820000"/>
                </a:solidFill>
                <a:sym typeface="Wingdings" pitchFamily="2" charset="2"/>
              </a:rPr>
              <a:t></a:t>
            </a:r>
            <a:r>
              <a:rPr lang="el-GR" altLang="el-GR" sz="2400" dirty="0" smtClean="0">
                <a:sym typeface="Wingdings" pitchFamily="2" charset="2"/>
              </a:rPr>
              <a:t> 22.45% </a:t>
            </a:r>
            <a:r>
              <a:rPr lang="en-US" altLang="el-GR" sz="2400" dirty="0" smtClean="0">
                <a:solidFill>
                  <a:srgbClr val="820000"/>
                </a:solidFill>
                <a:sym typeface="Wingdings" pitchFamily="2" charset="2"/>
              </a:rPr>
              <a:t>Vs</a:t>
            </a:r>
            <a:r>
              <a:rPr lang="en-US" altLang="el-GR" sz="2400" dirty="0" smtClean="0">
                <a:sym typeface="Wingdings" pitchFamily="2" charset="2"/>
              </a:rPr>
              <a:t> 40</a:t>
            </a:r>
            <a:r>
              <a:rPr lang="el-GR" altLang="el-GR" sz="2400" dirty="0" smtClean="0">
                <a:sym typeface="Wingdings" pitchFamily="2" charset="2"/>
              </a:rPr>
              <a:t>.</a:t>
            </a:r>
            <a:r>
              <a:rPr lang="en-US" altLang="el-GR" sz="2400" dirty="0" smtClean="0">
                <a:sym typeface="Wingdings" pitchFamily="2" charset="2"/>
              </a:rPr>
              <a:t>8% </a:t>
            </a:r>
            <a:r>
              <a:rPr lang="el-GR" altLang="el-GR" sz="2400" dirty="0" smtClean="0">
                <a:sym typeface="Wingdings" pitchFamily="2" charset="2"/>
              </a:rPr>
              <a:t>θνητότητα</a:t>
            </a:r>
          </a:p>
          <a:p>
            <a:pPr marL="719138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400" b="1" dirty="0" smtClean="0">
                <a:sym typeface="Wingdings" pitchFamily="2" charset="2"/>
              </a:rPr>
              <a:t>Medical Research Council</a:t>
            </a:r>
            <a:r>
              <a:rPr lang="el-GR" altLang="el-GR" sz="2400" b="1" dirty="0" smtClean="0">
                <a:sym typeface="Wingdings" pitchFamily="2" charset="2"/>
              </a:rPr>
              <a:t>-</a:t>
            </a:r>
            <a:r>
              <a:rPr lang="en-US" altLang="el-GR" sz="2400" b="1" dirty="0" smtClean="0">
                <a:sym typeface="Wingdings" pitchFamily="2" charset="2"/>
              </a:rPr>
              <a:t>MRC</a:t>
            </a:r>
            <a:r>
              <a:rPr lang="el-GR" altLang="el-GR" sz="2400" b="1" dirty="0" smtClean="0">
                <a:sym typeface="Wingdings" pitchFamily="2" charset="2"/>
              </a:rPr>
              <a:t>, </a:t>
            </a:r>
            <a:r>
              <a:rPr lang="en-US" altLang="el-GR" sz="2400" b="1" dirty="0" smtClean="0">
                <a:sym typeface="Wingdings" pitchFamily="2" charset="2"/>
              </a:rPr>
              <a:t>1981</a:t>
            </a:r>
            <a:r>
              <a:rPr lang="el-GR" altLang="el-GR" sz="2400" b="1" dirty="0" smtClean="0">
                <a:sym typeface="Wingdings" pitchFamily="2" charset="2"/>
              </a:rPr>
              <a:t>:</a:t>
            </a:r>
            <a:r>
              <a:rPr lang="en-US" altLang="el-GR" sz="2400" b="1" dirty="0" smtClean="0">
                <a:sym typeface="Wingdings" pitchFamily="2" charset="2"/>
              </a:rPr>
              <a:t> </a:t>
            </a:r>
            <a:endParaRPr lang="el-GR" altLang="el-GR" sz="2400" b="1" dirty="0" smtClean="0">
              <a:sym typeface="Wingdings" pitchFamily="2" charset="2"/>
            </a:endParaRPr>
          </a:p>
          <a:p>
            <a:pPr marL="719138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400" dirty="0" smtClean="0">
                <a:sym typeface="Wingdings" pitchFamily="2" charset="2"/>
              </a:rPr>
              <a:t>15h</a:t>
            </a:r>
            <a:r>
              <a:rPr lang="el-GR" altLang="el-GR" sz="2400" dirty="0" smtClean="0">
                <a:sym typeface="Wingdings" pitchFamily="2" charset="2"/>
              </a:rPr>
              <a:t> </a:t>
            </a:r>
            <a:r>
              <a:rPr lang="en-US" altLang="el-GR" sz="2400" dirty="0" smtClean="0">
                <a:solidFill>
                  <a:srgbClr val="820000"/>
                </a:solidFill>
                <a:sym typeface="Wingdings" pitchFamily="2" charset="2"/>
              </a:rPr>
              <a:t>Vs</a:t>
            </a:r>
            <a:r>
              <a:rPr lang="el-GR" altLang="el-GR" sz="2400" dirty="0" smtClean="0">
                <a:sym typeface="Wingdings" pitchFamily="2" charset="2"/>
              </a:rPr>
              <a:t> 0</a:t>
            </a:r>
            <a:r>
              <a:rPr lang="en-US" altLang="el-GR" sz="2400" dirty="0" smtClean="0">
                <a:sym typeface="Wingdings" pitchFamily="2" charset="2"/>
              </a:rPr>
              <a:t>h </a:t>
            </a:r>
            <a:r>
              <a:rPr lang="el-GR" altLang="el-GR" sz="2400" dirty="0" smtClean="0">
                <a:solidFill>
                  <a:srgbClr val="004B82"/>
                </a:solidFill>
              </a:rPr>
              <a:t>ΧΟ</a:t>
            </a:r>
            <a:r>
              <a:rPr lang="el-GR" altLang="el-GR" sz="2400" baseline="-25000" dirty="0" smtClean="0">
                <a:solidFill>
                  <a:srgbClr val="004B82"/>
                </a:solidFill>
              </a:rPr>
              <a:t>2</a:t>
            </a:r>
            <a:r>
              <a:rPr lang="el-GR" altLang="el-GR" sz="2400" dirty="0" smtClean="0">
                <a:solidFill>
                  <a:srgbClr val="004B82"/>
                </a:solidFill>
              </a:rPr>
              <a:t>Θ</a:t>
            </a:r>
            <a:r>
              <a:rPr lang="en-US" altLang="el-GR" sz="2400" dirty="0" smtClean="0">
                <a:solidFill>
                  <a:srgbClr val="004B82"/>
                </a:solidFill>
              </a:rPr>
              <a:t> </a:t>
            </a:r>
            <a:r>
              <a:rPr lang="en-US" altLang="el-GR" sz="2400" dirty="0" smtClean="0">
                <a:solidFill>
                  <a:srgbClr val="820000"/>
                </a:solidFill>
                <a:sym typeface="Wingdings" pitchFamily="2" charset="2"/>
              </a:rPr>
              <a:t></a:t>
            </a:r>
            <a:r>
              <a:rPr lang="en-US" altLang="el-GR" sz="2400" dirty="0" smtClean="0">
                <a:sym typeface="Wingdings" pitchFamily="2" charset="2"/>
              </a:rPr>
              <a:t>45</a:t>
            </a:r>
            <a:r>
              <a:rPr lang="el-GR" altLang="el-GR" sz="2400" dirty="0" smtClean="0">
                <a:sym typeface="Wingdings" pitchFamily="2" charset="2"/>
              </a:rPr>
              <a:t>.</a:t>
            </a:r>
            <a:r>
              <a:rPr lang="en-US" altLang="el-GR" sz="2400" dirty="0" smtClean="0">
                <a:sym typeface="Wingdings" pitchFamily="2" charset="2"/>
              </a:rPr>
              <a:t>2% </a:t>
            </a:r>
            <a:r>
              <a:rPr lang="en-US" altLang="el-GR" sz="2400" dirty="0" smtClean="0">
                <a:solidFill>
                  <a:srgbClr val="820000"/>
                </a:solidFill>
                <a:sym typeface="Wingdings" pitchFamily="2" charset="2"/>
              </a:rPr>
              <a:t>Vs</a:t>
            </a:r>
            <a:r>
              <a:rPr lang="en-US" altLang="el-GR" sz="2400" dirty="0" smtClean="0">
                <a:sym typeface="Wingdings" pitchFamily="2" charset="2"/>
              </a:rPr>
              <a:t> 66</a:t>
            </a:r>
            <a:r>
              <a:rPr lang="el-GR" altLang="el-GR" sz="2400" dirty="0" smtClean="0">
                <a:sym typeface="Wingdings" pitchFamily="2" charset="2"/>
              </a:rPr>
              <a:t>.</a:t>
            </a:r>
            <a:r>
              <a:rPr lang="en-US" altLang="el-GR" sz="2400" dirty="0" smtClean="0">
                <a:sym typeface="Wingdings" pitchFamily="2" charset="2"/>
              </a:rPr>
              <a:t>7% </a:t>
            </a:r>
            <a:r>
              <a:rPr lang="el-GR" altLang="el-GR" sz="2400" dirty="0" smtClean="0">
                <a:sym typeface="Wingdings" pitchFamily="2" charset="2"/>
              </a:rPr>
              <a:t>θνητότητα</a:t>
            </a:r>
            <a:r>
              <a:rPr lang="el-GR" altLang="el-GR" sz="2400" dirty="0" smtClean="0"/>
              <a:t>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2400" dirty="0" smtClean="0"/>
          </a:p>
          <a:p>
            <a:pPr eaLnBrk="1" hangingPunct="1">
              <a:lnSpc>
                <a:spcPct val="110000"/>
              </a:lnSpc>
            </a:pPr>
            <a:r>
              <a:rPr lang="el-GR" altLang="el-GR" sz="2400" dirty="0" smtClean="0"/>
              <a:t>Σταθεροποίηση ή μείωση της πνευμονικής αρτηριακής υπέρτασης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2400" dirty="0" smtClean="0"/>
              <a:t>Μείωση μάζας ερυθροκυττάρων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2400" dirty="0" smtClean="0"/>
              <a:t>Ελάττωση καρδιακών αρρυθμιών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2400" dirty="0" smtClean="0"/>
              <a:t>Βελτίωση νευροψυχιατρικής εικόνας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2400" dirty="0" smtClean="0"/>
              <a:t>Βελτίωση ποιότητας ζωής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2400" dirty="0" smtClean="0"/>
              <a:t>Αύξηση ικανότητας άσκησης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2400" dirty="0" smtClean="0"/>
              <a:t>Μείωση εξάρσεων ΧΑΠ, επανεισαγωγών, κόστους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 νοσηλείας /περίθαλψης 	</a:t>
            </a:r>
            <a:r>
              <a:rPr lang="el-GR" altLang="el-GR" sz="1600" b="1" dirty="0" smtClean="0"/>
              <a:t>	</a:t>
            </a:r>
            <a:endParaRPr lang="el-GR" altLang="el-GR" sz="1400" b="1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l-GR" sz="1200" dirty="0" smtClean="0"/>
          </a:p>
          <a:p>
            <a:pPr algn="just" eaLnBrk="1" hangingPunct="1">
              <a:lnSpc>
                <a:spcPct val="90000"/>
              </a:lnSpc>
            </a:pPr>
            <a:endParaRPr lang="el-GR" altLang="el-GR" sz="1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3995936" y="6095096"/>
            <a:ext cx="4572000" cy="2862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l-GR" altLang="el-GR" sz="1400" dirty="0">
                <a:latin typeface="+mn-lt"/>
              </a:rPr>
              <a:t>(</a:t>
            </a:r>
            <a:r>
              <a:rPr lang="en-US" altLang="el-GR" sz="1400" dirty="0">
                <a:latin typeface="+mn-lt"/>
              </a:rPr>
              <a:t>Rosa </a:t>
            </a:r>
            <a:r>
              <a:rPr lang="el-GR" altLang="el-GR" sz="1400" dirty="0">
                <a:latin typeface="+mn-lt"/>
              </a:rPr>
              <a:t>&amp; </a:t>
            </a:r>
            <a:r>
              <a:rPr lang="en-US" altLang="el-GR" sz="1400" dirty="0">
                <a:latin typeface="+mn-lt"/>
              </a:rPr>
              <a:t>Rous, 2008; Corrado et al, 2010)</a:t>
            </a:r>
            <a:endParaRPr lang="el-GR" alt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51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l-GR" altLang="el-GR" smtClean="0"/>
              <a:t>Περιεχόμενα</a:t>
            </a:r>
          </a:p>
        </p:txBody>
      </p:sp>
      <p:sp>
        <p:nvSpPr>
          <p:cNvPr id="5123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6165850"/>
          </a:xfrm>
        </p:spPr>
        <p:txBody>
          <a:bodyPr/>
          <a:lstStyle/>
          <a:p>
            <a:r>
              <a:rPr lang="el-GR" altLang="el-GR" sz="2400" dirty="0" smtClean="0"/>
              <a:t>Επείγουσα/</a:t>
            </a:r>
            <a:r>
              <a:rPr lang="el-GR" altLang="el-GR" sz="2400" dirty="0" err="1" smtClean="0"/>
              <a:t>ενδονοσοκομειακή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έ</a:t>
            </a:r>
            <a:r>
              <a:rPr lang="el-GR" altLang="el-GR" sz="2400" dirty="0" smtClean="0"/>
              <a:t>ναρξη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</a:t>
            </a:r>
            <a:br>
              <a:rPr lang="el-GR" altLang="el-GR" sz="2400" dirty="0" smtClean="0"/>
            </a:br>
            <a:r>
              <a:rPr lang="el-GR" altLang="el-GR" sz="2400" dirty="0" smtClean="0"/>
              <a:t> σε αναπνευστική ανεπάρκεια τύπου ΙΙ</a:t>
            </a:r>
          </a:p>
          <a:p>
            <a:r>
              <a:rPr lang="el-GR" altLang="el-GR" sz="2400" dirty="0" smtClean="0"/>
              <a:t>Γενικές οδηγίες εφαρμογής  </a:t>
            </a:r>
            <a:r>
              <a:rPr lang="el-GR" altLang="el-GR" sz="2400" dirty="0" err="1" smtClean="0"/>
              <a:t>ενδο</a:t>
            </a:r>
            <a:r>
              <a:rPr lang="el-GR" altLang="el-GR" sz="2400" dirty="0" smtClean="0"/>
              <a:t>-νοσοκομειακής </a:t>
            </a:r>
            <a:r>
              <a:rPr lang="el-GR" altLang="el-GR" sz="2400" dirty="0"/>
              <a:t>Ο</a:t>
            </a:r>
            <a:r>
              <a:rPr lang="el-GR" altLang="el-GR" sz="2400" baseline="-25000" dirty="0"/>
              <a:t>2</a:t>
            </a:r>
            <a:r>
              <a:rPr lang="el-GR" altLang="el-GR" sz="2400" dirty="0"/>
              <a:t>Θ </a:t>
            </a:r>
            <a:endParaRPr lang="el-GR" altLang="el-GR" sz="2400" dirty="0" smtClean="0"/>
          </a:p>
          <a:p>
            <a:r>
              <a:rPr lang="el-GR" altLang="el-GR" sz="2400" dirty="0" smtClean="0"/>
              <a:t>Ζωτική οδηγία εφαρμογής </a:t>
            </a:r>
            <a:r>
              <a:rPr lang="el-GR" altLang="el-GR" sz="2400" dirty="0"/>
              <a:t>ά</a:t>
            </a:r>
            <a:r>
              <a:rPr lang="el-GR" altLang="el-GR" sz="2400" dirty="0" smtClean="0"/>
              <a:t>μεσης </a:t>
            </a:r>
            <a:r>
              <a:rPr lang="el-GR" altLang="el-GR" sz="2400" dirty="0"/>
              <a:t>έ</a:t>
            </a:r>
            <a:r>
              <a:rPr lang="el-GR" altLang="el-GR" sz="2400" dirty="0" smtClean="0"/>
              <a:t>ναρξης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</a:t>
            </a:r>
          </a:p>
          <a:p>
            <a:r>
              <a:rPr lang="el-GR" altLang="el-GR" sz="2400" dirty="0" smtClean="0"/>
              <a:t>Συνήθη λάθη </a:t>
            </a:r>
            <a:r>
              <a:rPr lang="el-GR" altLang="el-GR" sz="2400" dirty="0" err="1" smtClean="0"/>
              <a:t>ενδο</a:t>
            </a:r>
            <a:r>
              <a:rPr lang="el-GR" altLang="el-GR" sz="2400" dirty="0" smtClean="0"/>
              <a:t>-νοσοκομειακής </a:t>
            </a:r>
            <a:r>
              <a:rPr lang="el-GR" altLang="el-GR" sz="2400" dirty="0"/>
              <a:t>Ο</a:t>
            </a:r>
            <a:r>
              <a:rPr lang="el-GR" altLang="el-GR" sz="2400" baseline="-25000" dirty="0"/>
              <a:t>2</a:t>
            </a:r>
            <a:r>
              <a:rPr lang="el-GR" altLang="el-GR" sz="2400" dirty="0"/>
              <a:t>Θ</a:t>
            </a:r>
            <a:endParaRPr lang="el-GR" altLang="el-GR" sz="2400" dirty="0" smtClean="0"/>
          </a:p>
          <a:p>
            <a:r>
              <a:rPr lang="el-GR" altLang="el-GR" sz="2400" dirty="0" smtClean="0"/>
              <a:t>Κριτήρια </a:t>
            </a:r>
            <a:r>
              <a:rPr lang="el-GR" altLang="el-GR" sz="2400" dirty="0"/>
              <a:t>έ</a:t>
            </a:r>
            <a:r>
              <a:rPr lang="el-GR" altLang="el-GR" sz="2400" dirty="0" smtClean="0"/>
              <a:t>ναρξης συνεχούς χρόνιας </a:t>
            </a:r>
            <a:r>
              <a:rPr lang="el-GR" altLang="el-GR" sz="2400" dirty="0"/>
              <a:t>Ο</a:t>
            </a:r>
            <a:r>
              <a:rPr lang="el-GR" altLang="el-GR" sz="2400" baseline="-25000" dirty="0"/>
              <a:t>2</a:t>
            </a:r>
            <a:r>
              <a:rPr lang="el-GR" altLang="el-GR" sz="2400" dirty="0"/>
              <a:t>Θ </a:t>
            </a:r>
            <a:r>
              <a:rPr lang="el-GR" altLang="el-GR" sz="2400" dirty="0" smtClean="0"/>
              <a:t>κατ’ οίκον σε ασθενείς με ΧΑΠ </a:t>
            </a:r>
          </a:p>
          <a:p>
            <a:r>
              <a:rPr lang="el-GR" altLang="el-GR" sz="2400" dirty="0" smtClean="0"/>
              <a:t>Αντενδείξεις συνεχούς χρόνιας </a:t>
            </a:r>
            <a:r>
              <a:rPr lang="el-GR" altLang="el-GR" sz="2400" dirty="0"/>
              <a:t>Ο</a:t>
            </a:r>
            <a:r>
              <a:rPr lang="el-GR" altLang="el-GR" sz="2400" baseline="-25000" dirty="0"/>
              <a:t>2</a:t>
            </a:r>
            <a:r>
              <a:rPr lang="el-GR" altLang="el-GR" sz="2400" dirty="0"/>
              <a:t>Θ </a:t>
            </a:r>
            <a:r>
              <a:rPr lang="el-GR" altLang="el-GR" sz="2400" dirty="0" smtClean="0"/>
              <a:t>κατ’ οίκον</a:t>
            </a:r>
          </a:p>
          <a:p>
            <a:r>
              <a:rPr lang="el-GR" altLang="el-GR" sz="2400" dirty="0" smtClean="0"/>
              <a:t>Νυχτερινή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</a:t>
            </a:r>
          </a:p>
          <a:p>
            <a:r>
              <a:rPr lang="el-GR" altLang="el-GR" sz="2400" dirty="0" smtClean="0"/>
              <a:t>Φορητή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</a:t>
            </a:r>
          </a:p>
          <a:p>
            <a:r>
              <a:rPr lang="el-GR" altLang="el-GR" sz="2400" dirty="0" smtClean="0"/>
              <a:t>Συστήματα διανομής </a:t>
            </a:r>
            <a:r>
              <a:rPr lang="el-GR" altLang="el-GR" sz="2400" dirty="0"/>
              <a:t>Ο</a:t>
            </a:r>
            <a:r>
              <a:rPr lang="el-GR" altLang="el-GR" sz="2400" baseline="-25000" dirty="0"/>
              <a:t>2</a:t>
            </a:r>
            <a:r>
              <a:rPr lang="el-GR" altLang="el-GR" sz="2400" dirty="0"/>
              <a:t>Θ </a:t>
            </a:r>
            <a:r>
              <a:rPr lang="el-GR" altLang="el-GR" sz="2400" dirty="0" smtClean="0"/>
              <a:t>κατ’ οίκον</a:t>
            </a:r>
          </a:p>
          <a:p>
            <a:r>
              <a:rPr lang="el-GR" altLang="el-GR" sz="2400" dirty="0"/>
              <a:t>Συστήματα </a:t>
            </a:r>
            <a:r>
              <a:rPr lang="el-GR" altLang="el-GR" sz="2400" dirty="0" smtClean="0"/>
              <a:t>εξοικονόμησης οξυγόνου(Ο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) κατ’ οίκον</a:t>
            </a:r>
          </a:p>
          <a:p>
            <a:r>
              <a:rPr lang="el-GR" altLang="el-GR" sz="2400" dirty="0" smtClean="0"/>
              <a:t>Ταξιδεύοντας με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στο αυτοκίνητο-πλοίο-τρένο </a:t>
            </a:r>
          </a:p>
          <a:p>
            <a:r>
              <a:rPr lang="el-GR" altLang="el-GR" sz="2400" dirty="0"/>
              <a:t>Π</a:t>
            </a:r>
            <a:r>
              <a:rPr lang="el-GR" altLang="el-GR" sz="2400" dirty="0" smtClean="0"/>
              <a:t>ροτεινόμενη βιβλιογραφία</a:t>
            </a:r>
          </a:p>
          <a:p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3425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3200" b="1" dirty="0" smtClean="0"/>
              <a:t>Συνήθη λάθη</a:t>
            </a:r>
            <a:r>
              <a:rPr lang="en-US" altLang="el-GR" sz="3200" b="1" dirty="0" smtClean="0"/>
              <a:t> </a:t>
            </a:r>
            <a:r>
              <a:rPr lang="el-GR" altLang="el-GR" sz="3200" b="1" dirty="0" smtClean="0"/>
              <a:t>συνεχής χρόνιας Ο</a:t>
            </a:r>
            <a:r>
              <a:rPr lang="el-GR" altLang="el-GR" sz="3200" b="1" baseline="-25000" dirty="0" smtClean="0"/>
              <a:t>2</a:t>
            </a:r>
            <a:r>
              <a:rPr lang="el-GR" altLang="el-GR" sz="3200" b="1" dirty="0" smtClean="0"/>
              <a:t>Θ κατ’ οίκον σε ασθενείς ΧΑΠ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altLang="el-GR" sz="2400" dirty="0" smtClean="0">
                <a:sym typeface="Wingdings" pitchFamily="2" charset="2"/>
              </a:rPr>
              <a:t>το 45-70% των ασθενών </a:t>
            </a:r>
            <a:r>
              <a:rPr lang="el-GR" altLang="el-GR" sz="2400" dirty="0" smtClean="0"/>
              <a:t>ΧΟ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</a:t>
            </a:r>
            <a:r>
              <a:rPr lang="el-GR" altLang="el-GR" sz="2400" dirty="0" smtClean="0">
                <a:sym typeface="Wingdings" pitchFamily="2" charset="2"/>
              </a:rPr>
              <a:t> τη</a:t>
            </a:r>
            <a:r>
              <a:rPr lang="el-GR" altLang="el-GR" sz="2400" dirty="0" smtClean="0"/>
              <a:t>ρούν τις οδηγίες ΧΟ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Από 62 ασθενείς ΧΟ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Θ: το 58% πληρούσε όλα τα κριτήρια ΧΟ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Θ,  ενώ το 80.5% είχε σωστή συνταγογράφηση και διόρθωση της υποξαιμίας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Από 249 ασθενείς ΧΟ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Θ: το 55% δεν είχε πλήρεις γραπτές οδηγίες ΧΟ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Θ, ενώ το 63% δεν γνώριζε τη σημαντικότητα της ΧΟ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Από 531 ασθενείς ΧΟ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Θ: το 36% έκανε χρήση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&lt;15 ωρών/ημέρα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Από 528 ασθενείς ΧΟ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Θ: οι 108 συνέχιζαν το κάπνισμα, ενώ οι 15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από αυτούς έκαναν παράλληλα ΧΟ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       </a:t>
            </a:r>
          </a:p>
          <a:p>
            <a:pPr marL="0" indent="0" algn="r" eaLnBrk="1" hangingPunct="1">
              <a:lnSpc>
                <a:spcPct val="90000"/>
              </a:lnSpc>
              <a:buNone/>
            </a:pPr>
            <a:r>
              <a:rPr lang="el-GR" altLang="el-GR" sz="1200" dirty="0" smtClean="0"/>
              <a:t>(</a:t>
            </a:r>
            <a:r>
              <a:rPr lang="en-US" altLang="el-GR" sz="1200" dirty="0" smtClean="0"/>
              <a:t>Katsenos &amp; Constantopoulos, 2011)</a:t>
            </a:r>
          </a:p>
          <a:p>
            <a:pPr algn="just" eaLnBrk="1" hangingPunct="1">
              <a:lnSpc>
                <a:spcPct val="90000"/>
              </a:lnSpc>
            </a:pPr>
            <a:endParaRPr lang="el-GR" altLang="el-GR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24378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3500" b="1" dirty="0" smtClean="0"/>
              <a:t>Κίνδυνοι</a:t>
            </a:r>
            <a:r>
              <a:rPr lang="en-US" altLang="el-GR" sz="3500" b="1" dirty="0" smtClean="0"/>
              <a:t> </a:t>
            </a:r>
            <a:r>
              <a:rPr lang="el-GR" altLang="el-GR" sz="3500" b="1" dirty="0" smtClean="0"/>
              <a:t>συνεχούς χρόνιας Ο</a:t>
            </a:r>
            <a:r>
              <a:rPr lang="el-GR" altLang="el-GR" sz="3500" b="1" baseline="-25000" dirty="0" smtClean="0"/>
              <a:t>2</a:t>
            </a:r>
            <a:r>
              <a:rPr lang="el-GR" altLang="el-GR" sz="3500" b="1" dirty="0" smtClean="0"/>
              <a:t>Θ κατ’ οίκον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Το 50% ασθενών ΧΟ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 νοιώθει </a:t>
            </a:r>
            <a:r>
              <a:rPr lang="el-GR" altLang="el-GR" sz="2400" b="1" dirty="0" smtClean="0">
                <a:solidFill>
                  <a:srgbClr val="820000"/>
                </a:solidFill>
                <a:sym typeface="Wingdings" pitchFamily="2" charset="2"/>
              </a:rPr>
              <a:t>↓</a:t>
            </a:r>
            <a:r>
              <a:rPr lang="el-GR" altLang="el-GR" sz="2400" dirty="0" smtClean="0">
                <a:sym typeface="Wingdings" pitchFamily="2" charset="2"/>
              </a:rPr>
              <a:t> αυτονομία, ενώ το 38% νοιώθει ντροπή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Υψηλό ποσοστό ανησυχίας για εξάρτηση και εθισμό στο Ο</a:t>
            </a:r>
            <a:r>
              <a:rPr lang="el-GR" altLang="el-GR" sz="2400" baseline="-25000" dirty="0" smtClean="0"/>
              <a:t>2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Ρινική ξηρότητα-αιμορραγία, ζάλη, μερική απώλεια όσφρησης-γεύσης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Κίνδυνος ανάφλεξης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απαγόρευση καπνίσματος, χρήση εύφλεκτων υλικών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Κρυοπαγήματα ή εγκαύματα στο σύστημα φόρτισης υγρού Ο</a:t>
            </a:r>
            <a:r>
              <a:rPr lang="el-GR" altLang="el-GR" sz="2400" baseline="-25000" dirty="0" smtClean="0"/>
              <a:t>2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Τραυματισμοί από πτώση κυλίνδρου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αερίου Ο</a:t>
            </a:r>
            <a:r>
              <a:rPr lang="el-GR" altLang="el-GR" sz="2400" baseline="-25000" dirty="0" smtClean="0"/>
              <a:t>2</a:t>
            </a:r>
            <a:endParaRPr lang="el-GR" altLang="el-GR" sz="2400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000" b="1" dirty="0" smtClean="0"/>
              <a:t>				</a:t>
            </a:r>
            <a:r>
              <a:rPr lang="el-GR" altLang="el-GR" sz="1400" dirty="0" smtClean="0"/>
              <a:t>(Τσάμης</a:t>
            </a:r>
            <a:r>
              <a:rPr lang="en-US" altLang="el-GR" sz="1400" dirty="0" smtClean="0"/>
              <a:t>,</a:t>
            </a:r>
            <a:r>
              <a:rPr lang="el-GR" altLang="el-GR" sz="1400" dirty="0" smtClean="0"/>
              <a:t> 1999</a:t>
            </a:r>
            <a:r>
              <a:rPr lang="en-US" altLang="el-GR" sz="1400" dirty="0" smtClean="0"/>
              <a:t>;</a:t>
            </a:r>
            <a:r>
              <a:rPr lang="el-GR" altLang="el-GR" sz="1400" dirty="0" smtClean="0"/>
              <a:t> </a:t>
            </a:r>
            <a:r>
              <a:rPr lang="en-US" altLang="el-GR" sz="1400" dirty="0" smtClean="0"/>
              <a:t>Katsenos &amp; Constantopoulos, 2011)</a:t>
            </a:r>
            <a:endParaRPr lang="el-GR" altLang="el-GR" sz="1400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1200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l-GR" sz="1400" dirty="0" smtClean="0"/>
          </a:p>
          <a:p>
            <a:pPr algn="just" eaLnBrk="1" hangingPunct="1">
              <a:lnSpc>
                <a:spcPct val="90000"/>
              </a:lnSpc>
            </a:pPr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12544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Νυχτερινή Ο</a:t>
            </a:r>
            <a:r>
              <a:rPr lang="el-GR" altLang="el-GR" sz="4000" b="1" baseline="-25000" dirty="0" smtClean="0"/>
              <a:t>2</a:t>
            </a:r>
            <a:r>
              <a:rPr lang="el-GR" altLang="el-GR" sz="4000" b="1" dirty="0" smtClean="0"/>
              <a:t>Θ</a:t>
            </a:r>
            <a:r>
              <a:rPr lang="en-US" altLang="el-GR" sz="4000" b="1" dirty="0" smtClean="0"/>
              <a:t> </a:t>
            </a:r>
            <a:r>
              <a:rPr lang="el-GR" altLang="el-GR" sz="2800" b="0" dirty="0" smtClean="0"/>
              <a:t>(1 από 2)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Ενδείκνυται εκτός των ασθενών συνεχούς χρόνιας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 </a:t>
            </a:r>
            <a:r>
              <a:rPr lang="el-GR" altLang="el-GR" sz="2400" dirty="0" smtClean="0">
                <a:sym typeface="Wingdings" pitchFamily="2" charset="2"/>
              </a:rPr>
              <a:t>και σε ασθενείς με αποκορεσμό </a:t>
            </a:r>
            <a:r>
              <a:rPr lang="en-US" altLang="el-GR" sz="2400" dirty="0" smtClean="0">
                <a:sym typeface="Wingdings" pitchFamily="2" charset="2"/>
              </a:rPr>
              <a:t>Sat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&lt;88% (Pa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&lt;55mmHg </a:t>
            </a:r>
            <a:r>
              <a:rPr lang="el-GR" altLang="el-GR" sz="2400" dirty="0" smtClean="0"/>
              <a:t>ή 7</a:t>
            </a:r>
            <a:r>
              <a:rPr lang="en-US" altLang="el-GR" sz="2400" dirty="0" smtClean="0"/>
              <a:t>.</a:t>
            </a:r>
            <a:r>
              <a:rPr lang="el-GR" altLang="el-GR" sz="2400" dirty="0" smtClean="0"/>
              <a:t>3 </a:t>
            </a:r>
            <a:r>
              <a:rPr lang="en-US" altLang="el-GR" sz="2400" dirty="0" smtClean="0"/>
              <a:t>kPa) </a:t>
            </a:r>
            <a:r>
              <a:rPr lang="el-GR" altLang="el-GR" sz="2400" dirty="0" smtClean="0"/>
              <a:t>για περισσότερο από το 1/3 της διάρκειας ύπνου ή σε παρουσία σημείων υποξίας (υπερκαπνία ημέρας, πολυερρυθραιμία, πνευμονική υπέρταση, δεξιά καρδιακή ανεπάρκεια)</a:t>
            </a:r>
            <a:endParaRPr lang="en-US" altLang="el-GR" sz="2400" dirty="0" smtClean="0"/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Αξιολόγηση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Νυχτερινή παλμική οξυμετρία, πρωινά Αέρια Αίματος, μελέτη ύπνου</a:t>
            </a:r>
            <a:endParaRPr lang="en-US" altLang="el-GR" sz="2400" dirty="0" smtClean="0"/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Υπάρχουν ενδείξεις για βελτίωση της ποιότητας του ύπνου</a:t>
            </a:r>
          </a:p>
          <a:p>
            <a:pPr algn="r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l-GR" sz="2000" b="1" dirty="0" smtClean="0"/>
              <a:t>							</a:t>
            </a:r>
            <a:r>
              <a:rPr lang="el-GR" altLang="el-GR" sz="1400" dirty="0" smtClean="0"/>
              <a:t>(</a:t>
            </a:r>
            <a:r>
              <a:rPr lang="en-US" altLang="el-GR" sz="1400" dirty="0" smtClean="0"/>
              <a:t>Yang et al., 2008)</a:t>
            </a:r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11154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Νυχτερινή Ο</a:t>
            </a:r>
            <a:r>
              <a:rPr lang="el-GR" altLang="el-GR" sz="4000" b="1" baseline="-25000" dirty="0" smtClean="0"/>
              <a:t>2</a:t>
            </a:r>
            <a:r>
              <a:rPr lang="el-GR" altLang="el-GR" sz="4000" b="1" dirty="0" smtClean="0"/>
              <a:t>Θ</a:t>
            </a:r>
            <a:r>
              <a:rPr lang="el-GR" altLang="el-GR" b="1" dirty="0" smtClean="0"/>
              <a:t> </a:t>
            </a:r>
            <a:r>
              <a:rPr lang="el-GR" altLang="el-GR" sz="2800" b="0" dirty="0" smtClean="0"/>
              <a:t>(</a:t>
            </a:r>
            <a:r>
              <a:rPr lang="en-US" altLang="el-GR" sz="2800" b="0" dirty="0" smtClean="0"/>
              <a:t>2</a:t>
            </a:r>
            <a:r>
              <a:rPr lang="el-GR" altLang="el-GR" sz="2800" b="0" dirty="0" smtClean="0"/>
              <a:t> από 2)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Ιδιαίτερη προσοχή και αξιολόγηση σε παθήσεις με κατακράτηση</a:t>
            </a:r>
            <a:r>
              <a:rPr lang="en-US" altLang="el-GR" sz="2400" dirty="0" smtClean="0"/>
              <a:t> C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(ΧΑΠ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με πρωινό πονοκέφαλο, υποαερισμός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παχυσαρκίας, παθήσεις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νευρομυϊκές/ θώρακα/σπονδυλικής στήλης</a:t>
            </a:r>
            <a:r>
              <a:rPr lang="en-US" altLang="el-GR" sz="2400" dirty="0" smtClean="0"/>
              <a:t>,</a:t>
            </a:r>
            <a:r>
              <a:rPr lang="el-GR" altLang="el-GR" sz="2400" dirty="0" smtClean="0"/>
              <a:t> σύνδρομο αποφρακτικής άπνοιας ύπνου)</a:t>
            </a:r>
          </a:p>
          <a:p>
            <a:pPr eaLnBrk="1" hangingPunct="1">
              <a:spcBef>
                <a:spcPts val="1200"/>
              </a:spcBef>
              <a:buFont typeface="Arial" charset="0"/>
              <a:buNone/>
            </a:pPr>
            <a:r>
              <a:rPr lang="el-GR" altLang="el-GR" sz="2400" dirty="0" smtClean="0">
                <a:sym typeface="Wingdings" pitchFamily="2" charset="2"/>
              </a:rPr>
              <a:t>	</a:t>
            </a:r>
            <a:r>
              <a:rPr lang="el-GR" altLang="el-GR" sz="2400" dirty="0" smtClean="0"/>
              <a:t>Αξιολόγηση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Πολυκεντρική μελέτη ύπνου, πρωινά Αέρια Αίματος, νυχτερινή παλμική οξυμετρία, </a:t>
            </a:r>
            <a:r>
              <a:rPr lang="en-US" altLang="el-GR" sz="2400" dirty="0" smtClean="0"/>
              <a:t>PaCO</a:t>
            </a:r>
            <a:r>
              <a:rPr lang="en-US" altLang="el-GR" sz="2400" baseline="-25000" dirty="0" smtClean="0"/>
              <a:t>2</a:t>
            </a:r>
            <a:endParaRPr lang="el-GR" altLang="el-GR" sz="2400" baseline="-25000" dirty="0" smtClean="0"/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Σε παθήσεις κατακράτησης </a:t>
            </a:r>
            <a:r>
              <a:rPr lang="en-US" altLang="el-GR" sz="2400" dirty="0" smtClean="0"/>
              <a:t>C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</a:t>
            </a:r>
            <a:r>
              <a:rPr lang="en-US" altLang="el-GR" sz="2400" baseline="-25000" dirty="0" smtClean="0"/>
              <a:t> </a:t>
            </a:r>
            <a:r>
              <a:rPr lang="el-GR" altLang="el-GR" sz="2400" dirty="0" smtClean="0"/>
              <a:t>πρώτη επιλογή θεραπείας είναι ο ΜΕΜΑ με εφαρμογή </a:t>
            </a:r>
            <a:r>
              <a:rPr lang="en-US" altLang="el-GR" sz="2400" dirty="0" smtClean="0"/>
              <a:t>CPAP </a:t>
            </a:r>
            <a:r>
              <a:rPr lang="el-GR" altLang="el-GR" sz="2400" dirty="0" smtClean="0"/>
              <a:t>με ή χωρίς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</a:t>
            </a:r>
          </a:p>
          <a:p>
            <a:pPr algn="r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l-GR" altLang="el-GR" sz="1400" dirty="0" smtClean="0"/>
              <a:t>(</a:t>
            </a:r>
            <a:r>
              <a:rPr lang="en-US" altLang="el-GR" sz="1400" dirty="0" smtClean="0"/>
              <a:t>BTS, 2006; Yang et al</a:t>
            </a:r>
            <a:r>
              <a:rPr lang="el-GR" altLang="el-GR" sz="1400" dirty="0" smtClean="0"/>
              <a:t>.</a:t>
            </a:r>
            <a:r>
              <a:rPr lang="en-US" altLang="el-GR" sz="1400" dirty="0" smtClean="0"/>
              <a:t>, 2008)</a:t>
            </a:r>
          </a:p>
          <a:p>
            <a:pPr algn="r" eaLnBrk="1" hangingPunct="1">
              <a:spcBef>
                <a:spcPts val="1200"/>
              </a:spcBef>
              <a:buFont typeface="Wingdings" pitchFamily="2" charset="2"/>
              <a:buNone/>
            </a:pPr>
            <a:endParaRPr lang="en-US" altLang="el-GR" sz="1400" b="1" dirty="0" smtClean="0"/>
          </a:p>
          <a:p>
            <a:pPr algn="just" eaLnBrk="1" hangingPunct="1">
              <a:spcBef>
                <a:spcPts val="1200"/>
              </a:spcBef>
            </a:pPr>
            <a:endParaRPr lang="el-GR" altLang="el-GR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2966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Φορητή Ο</a:t>
            </a:r>
            <a:r>
              <a:rPr lang="el-GR" altLang="el-GR" sz="4000" b="1" baseline="-25000" dirty="0" smtClean="0"/>
              <a:t>2</a:t>
            </a:r>
            <a:r>
              <a:rPr lang="el-GR" altLang="el-GR" sz="4000" b="1" dirty="0" smtClean="0"/>
              <a:t>Θ </a:t>
            </a:r>
            <a:r>
              <a:rPr lang="el-GR" altLang="el-GR" sz="2800" b="0" dirty="0" smtClean="0"/>
              <a:t>(1 από 3)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Εκτός από τους ασθενείς συνεχής χρόνιας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 ενδείκνυται σε ασθενείς με αποκορεσμό </a:t>
            </a:r>
            <a:r>
              <a:rPr lang="en-US" altLang="el-GR" sz="2400" dirty="0" smtClean="0"/>
              <a:t>Sat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</a:t>
            </a:r>
            <a:r>
              <a:rPr lang="en-US" altLang="el-GR" sz="2400" dirty="0" smtClean="0"/>
              <a:t> &lt;88-90% </a:t>
            </a:r>
            <a:r>
              <a:rPr lang="el-GR" altLang="el-GR" sz="2400" dirty="0" smtClean="0"/>
              <a:t>ή πτώση </a:t>
            </a:r>
            <a:r>
              <a:rPr lang="en-US" altLang="el-GR" sz="2400" dirty="0" smtClean="0"/>
              <a:t>Sat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 </a:t>
            </a:r>
            <a:r>
              <a:rPr lang="el-GR" altLang="el-GR" sz="2400" dirty="0" smtClean="0"/>
              <a:t>κατά 4% στη διάρκεια άσκησης, φυσικής δραστηριότητας με στόχο </a:t>
            </a:r>
            <a:r>
              <a:rPr lang="en-US" altLang="el-GR" sz="2400" dirty="0" smtClean="0"/>
              <a:t>Sat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</a:t>
            </a:r>
            <a:r>
              <a:rPr lang="en-US" altLang="el-GR" sz="2400" baseline="-25000" dirty="0" smtClean="0"/>
              <a:t> </a:t>
            </a:r>
            <a:r>
              <a:rPr lang="en-US" altLang="el-GR" sz="2400" dirty="0" smtClean="0"/>
              <a:t>&gt; 90%</a:t>
            </a:r>
            <a:endParaRPr lang="el-GR" altLang="el-GR" sz="2400" dirty="0" smtClean="0"/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Αξιολόγηση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Παλμική οξυμετρία στο 6-</a:t>
            </a:r>
            <a:r>
              <a:rPr lang="en-US" altLang="el-GR" sz="2400" dirty="0" smtClean="0"/>
              <a:t>MWT, shuttle walk test </a:t>
            </a:r>
            <a:r>
              <a:rPr lang="el-GR" altLang="el-GR" sz="2400" dirty="0" smtClean="0"/>
              <a:t> και χρήση της κλίμακας δύσπνοιας </a:t>
            </a:r>
            <a:r>
              <a:rPr lang="en-US" altLang="el-GR" sz="2400" dirty="0" smtClean="0"/>
              <a:t>Borg</a:t>
            </a:r>
            <a:r>
              <a:rPr lang="el-GR" altLang="el-GR" sz="2400" dirty="0" smtClean="0"/>
              <a:t> με, χωρίς</a:t>
            </a:r>
            <a:r>
              <a:rPr lang="en-US" altLang="el-GR" sz="2400" dirty="0" smtClean="0"/>
              <a:t> 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και επανέλεγχο μετά από δύο μήνες</a:t>
            </a:r>
          </a:p>
          <a:p>
            <a:pPr algn="r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l-GR" sz="2800" dirty="0" smtClean="0"/>
              <a:t>						</a:t>
            </a:r>
            <a:r>
              <a:rPr lang="el-GR" altLang="el-GR" sz="1400" dirty="0" smtClean="0"/>
              <a:t>(</a:t>
            </a:r>
            <a:r>
              <a:rPr lang="en-US" altLang="el-GR" sz="1400" dirty="0" smtClean="0"/>
              <a:t>BTS, 2006; Yang et al, 2008)</a:t>
            </a:r>
            <a:endParaRPr lang="el-GR" altLang="el-GR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79658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Φορητή </a:t>
            </a:r>
            <a:r>
              <a:rPr lang="el-GR" altLang="el-GR" sz="4000" b="1" dirty="0" smtClean="0"/>
              <a:t>Ο</a:t>
            </a:r>
            <a:r>
              <a:rPr lang="el-GR" altLang="el-GR" sz="4000" b="1" baseline="-25000" dirty="0" smtClean="0"/>
              <a:t>2</a:t>
            </a:r>
            <a:r>
              <a:rPr lang="el-GR" altLang="el-GR" sz="4000" b="1" dirty="0" smtClean="0"/>
              <a:t>Θ </a:t>
            </a:r>
            <a:r>
              <a:rPr lang="el-GR" altLang="el-GR" sz="2800" b="0" dirty="0" smtClean="0"/>
              <a:t>(2 από 3)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sz="2400" dirty="0" smtClean="0"/>
              <a:t>Βελτιώνει την ποιότητα ζωής, την ικανότητα άσκησης, τις καθημερινές δραστηριότητες, τον χρόνο εφαρμογής σε ασθενείς χρόνιας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 και μειώνει τη δύσπνοια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z="2400" dirty="0" smtClean="0"/>
              <a:t>Ενδείκνυται σε ασθενείς που συμμετέχουν σε πρόγραμμα αποκατάστασης, συμπεριλαμβανομένων των ασθενών που βρίσκονται σε λίστα μεταμόσχευσης πνεύμονα/ων ή που πρόκειται να υποστούν  χειρουργική μείωση του πνευμονικού όγκου, προκειμένου να διατηρήσουν ή να αυξήσουν τη φυσική τους κατάσταση και να έχουν καλή μετεγχειρητική πρόγνωση	</a:t>
            </a:r>
            <a:r>
              <a:rPr lang="el-GR" altLang="el-GR" dirty="0" smtClean="0"/>
              <a:t>	</a:t>
            </a:r>
            <a:r>
              <a:rPr lang="el-GR" altLang="el-GR" sz="1400" dirty="0" smtClean="0"/>
              <a:t>(</a:t>
            </a:r>
            <a:r>
              <a:rPr lang="en-US" altLang="el-GR" sz="1400" dirty="0" smtClean="0"/>
              <a:t>Yang et al</a:t>
            </a:r>
            <a:r>
              <a:rPr lang="el-GR" altLang="el-GR" sz="1400" dirty="0" smtClean="0"/>
              <a:t>.</a:t>
            </a:r>
            <a:r>
              <a:rPr lang="en-US" altLang="el-GR" sz="1400" dirty="0" smtClean="0"/>
              <a:t>, 2008</a:t>
            </a:r>
            <a:r>
              <a:rPr lang="el-GR" altLang="el-GR" sz="1400" dirty="0" smtClean="0"/>
              <a:t>)</a:t>
            </a:r>
          </a:p>
          <a:p>
            <a:pPr algn="r" eaLnBrk="1" hangingPunct="1">
              <a:spcBef>
                <a:spcPts val="1800"/>
              </a:spcBef>
              <a:buFont typeface="Wingdings" pitchFamily="2" charset="2"/>
              <a:buNone/>
            </a:pPr>
            <a:endParaRPr lang="el-GR" altLang="el-GR" sz="1400" b="1" dirty="0" smtClean="0"/>
          </a:p>
          <a:p>
            <a:pPr algn="r" eaLnBrk="1" hangingPunct="1">
              <a:spcBef>
                <a:spcPts val="1800"/>
              </a:spcBef>
              <a:buFont typeface="Wingdings" pitchFamily="2" charset="2"/>
              <a:buNone/>
            </a:pPr>
            <a:endParaRPr lang="el-GR" altLang="el-GR" sz="1200" dirty="0" smtClean="0"/>
          </a:p>
          <a:p>
            <a:pPr algn="r" eaLnBrk="1" hangingPunct="1">
              <a:spcBef>
                <a:spcPts val="1800"/>
              </a:spcBef>
              <a:buFont typeface="Wingdings" pitchFamily="2" charset="2"/>
              <a:buNone/>
            </a:pPr>
            <a:endParaRPr lang="el-GR" altLang="el-GR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5416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Φορητή </a:t>
            </a:r>
            <a:r>
              <a:rPr lang="el-GR" altLang="el-GR" sz="4000" b="1" dirty="0" smtClean="0"/>
              <a:t>Ο</a:t>
            </a:r>
            <a:r>
              <a:rPr lang="el-GR" altLang="el-GR" sz="4000" b="1" baseline="-25000" dirty="0" smtClean="0"/>
              <a:t>2</a:t>
            </a:r>
            <a:r>
              <a:rPr lang="el-GR" altLang="el-GR" sz="4000" b="1" dirty="0" smtClean="0"/>
              <a:t>Θ </a:t>
            </a:r>
            <a:r>
              <a:rPr lang="el-GR" altLang="el-GR" sz="2800" b="0" dirty="0" smtClean="0"/>
              <a:t>(3 από 3)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sz="2400" dirty="0" smtClean="0"/>
              <a:t>Φορητά συστήματα διανομή Ο</a:t>
            </a:r>
            <a:r>
              <a:rPr lang="el-GR" altLang="el-GR" sz="2400" baseline="-25000" dirty="0" smtClean="0"/>
              <a:t>2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Φιάλη/ες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αερίου, υγρού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, φορητός συμπυκνωτής Ο</a:t>
            </a:r>
            <a:r>
              <a:rPr lang="el-GR" altLang="el-GR" sz="2400" baseline="-25000" dirty="0" smtClean="0"/>
              <a:t>2</a:t>
            </a:r>
            <a:endParaRPr lang="el-GR" altLang="el-GR" sz="2400" dirty="0" smtClean="0"/>
          </a:p>
          <a:p>
            <a:pPr eaLnBrk="1" hangingPunct="1">
              <a:lnSpc>
                <a:spcPct val="110000"/>
              </a:lnSpc>
            </a:pPr>
            <a:r>
              <a:rPr lang="el-GR" altLang="el-GR" sz="2400" dirty="0" smtClean="0"/>
              <a:t>Ιδεώδες για ασθενείς συνεχούς χρόνιας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Θ, με αυξημένη φυσική δραστηριότητα και συμμετοχή σε πρόγραμμα αποκατάστασης </a:t>
            </a: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Ιδανικό φορητό σύστημα διανομής Ο</a:t>
            </a:r>
            <a:r>
              <a:rPr lang="el-GR" altLang="el-GR" sz="2400" b="1" baseline="-25000" dirty="0" smtClean="0">
                <a:solidFill>
                  <a:srgbClr val="820000"/>
                </a:solidFill>
              </a:rPr>
              <a:t>2</a:t>
            </a:r>
            <a:endParaRPr lang="el-GR" altLang="el-GR" sz="2400" b="1" dirty="0" smtClean="0">
              <a:solidFill>
                <a:srgbClr val="82000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l-GR" altLang="el-GR" sz="2400" dirty="0" smtClean="0"/>
              <a:t>Ελαφρύ </a:t>
            </a:r>
            <a:r>
              <a:rPr lang="en-US" altLang="el-GR" sz="2400" dirty="0" smtClean="0"/>
              <a:t>B &lt;4</a:t>
            </a:r>
            <a:r>
              <a:rPr lang="el-GR" altLang="el-GR" sz="2400" dirty="0" smtClean="0"/>
              <a:t>.</a:t>
            </a:r>
            <a:r>
              <a:rPr lang="en-US" altLang="el-GR" sz="2400" dirty="0" smtClean="0"/>
              <a:t>5kg</a:t>
            </a:r>
            <a:r>
              <a:rPr lang="el-GR" altLang="el-GR" sz="2400" dirty="0" smtClean="0"/>
              <a:t> με διάρκεια παροχής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&gt;4.6</a:t>
            </a:r>
            <a:r>
              <a:rPr lang="en-US" altLang="el-GR" sz="2400" dirty="0" smtClean="0"/>
              <a:t>h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2400" dirty="0" smtClean="0"/>
              <a:t>Εύκολη, γρήγορη επανατροφοδότηση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από την στατική πηγή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κατ’ οίκον (από τον ίδιο τον ασθενή) ή μέσω ηλεκτρικής ενέργειας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2400" dirty="0" smtClean="0"/>
              <a:t>Παροχή επαρκούς ροής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&gt;2</a:t>
            </a:r>
            <a:r>
              <a:rPr lang="en-US" altLang="el-GR" sz="2400" dirty="0" smtClean="0"/>
              <a:t>lt/min, </a:t>
            </a:r>
            <a:r>
              <a:rPr lang="el-GR" altLang="el-GR" sz="2400" dirty="0" smtClean="0"/>
              <a:t>περιεκτικότητας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με στόχο </a:t>
            </a:r>
            <a:r>
              <a:rPr lang="en-US" altLang="el-GR" sz="2400" dirty="0" smtClean="0"/>
              <a:t>Pa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</a:t>
            </a:r>
            <a:r>
              <a:rPr lang="en-US" altLang="el-GR" sz="2400" dirty="0" smtClean="0"/>
              <a:t> &gt;60mmHg, Sat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</a:t>
            </a:r>
            <a:r>
              <a:rPr lang="en-US" altLang="el-GR" sz="2400" dirty="0" smtClean="0"/>
              <a:t> &gt;90% </a:t>
            </a:r>
            <a:r>
              <a:rPr lang="el-GR" altLang="el-GR" sz="2400" dirty="0" smtClean="0"/>
              <a:t>κατά τη θεραπευτική άσκηση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	</a:t>
            </a:r>
            <a:r>
              <a:rPr lang="el-GR" altLang="el-GR" sz="2000" b="1" dirty="0" smtClean="0"/>
              <a:t>		</a:t>
            </a:r>
          </a:p>
          <a:p>
            <a:pPr marL="0" indent="0" algn="r" eaLnBrk="1" hangingPunct="1">
              <a:buNone/>
            </a:pPr>
            <a:r>
              <a:rPr lang="el-GR" altLang="el-GR" sz="1400" dirty="0" smtClean="0"/>
              <a:t>(Τσάμης Ν, 1999</a:t>
            </a:r>
            <a:r>
              <a:rPr lang="en-US" altLang="el-GR" sz="1400" dirty="0" smtClean="0"/>
              <a:t>; ATS, 2014</a:t>
            </a:r>
            <a:r>
              <a:rPr lang="el-GR" altLang="el-GR" sz="1400" dirty="0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sz="1400" b="1" dirty="0" smtClean="0"/>
          </a:p>
          <a:p>
            <a:pPr algn="r" eaLnBrk="1" hangingPunct="1">
              <a:buFont typeface="Wingdings" pitchFamily="2" charset="2"/>
              <a:buNone/>
            </a:pPr>
            <a:endParaRPr lang="el-GR" altLang="el-GR" sz="1200" dirty="0" smtClean="0"/>
          </a:p>
          <a:p>
            <a:pPr algn="r" eaLnBrk="1" hangingPunct="1">
              <a:buFont typeface="Wingdings" pitchFamily="2" charset="2"/>
              <a:buNone/>
            </a:pPr>
            <a:endParaRPr lang="el-GR" altLang="el-GR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5878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b="1" dirty="0" smtClean="0"/>
              <a:t>Διαλειμματική μικρής διάρκειας Ο</a:t>
            </a:r>
            <a:r>
              <a:rPr lang="el-GR" altLang="el-GR" sz="4000" b="1" baseline="-25000" dirty="0" smtClean="0"/>
              <a:t>2</a:t>
            </a:r>
            <a:r>
              <a:rPr lang="el-GR" altLang="el-GR" sz="4000" b="1" dirty="0" smtClean="0"/>
              <a:t>Θ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Η χορήγηση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επί 10΄-20΄πριν ή μετά την άσκηση-φυσική δραστηριότητα για ανακούφιση από τη δύσπνοια ή για παρηγορητικό έλεγχο της δύσπνοιας σε ηρεμία, σε ασθενείς με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σοβαρή ΧΑΠ, διάμεση πνευμονοπάθεια, καρδιακή ανεπάρκεια, παρηγορητική φροντίδα </a:t>
            </a:r>
            <a:r>
              <a:rPr lang="el-GR" altLang="el-GR" sz="2400" u="sng" dirty="0" smtClean="0"/>
              <a:t>στερείται επιστημονικής τεκμηρίωσης</a:t>
            </a:r>
            <a:endParaRPr lang="en-US" altLang="el-GR" sz="2400" u="sng" dirty="0" smtClean="0"/>
          </a:p>
          <a:p>
            <a:pPr eaLnBrk="1" hangingPunct="1">
              <a:buFont typeface="Arial" charset="0"/>
              <a:buNone/>
            </a:pP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Η μορφή αυτή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 δεν έχει σχέση με τη φορητή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Θ,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στερείται μεθοδολογίας αξιολόγησης και χορηγείται μόνο αν υφίσταται βελτίωση της δύσπνοιας με ή χωρίς αύξηση της ικανότητας άσκησης 			</a:t>
            </a:r>
            <a:endParaRPr lang="el-GR" altLang="el-GR" sz="2000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en-US" altLang="el-GR" sz="2000" dirty="0" smtClean="0"/>
              <a:t>						</a:t>
            </a:r>
            <a:r>
              <a:rPr lang="el-GR" altLang="el-GR" sz="2000" dirty="0" smtClean="0"/>
              <a:t>		</a:t>
            </a:r>
            <a:r>
              <a:rPr lang="el-GR" altLang="el-GR" sz="1400" dirty="0" smtClean="0"/>
              <a:t>(</a:t>
            </a:r>
            <a:r>
              <a:rPr lang="en-US" altLang="el-GR" sz="1400" dirty="0" smtClean="0"/>
              <a:t>BTS, 2006)</a:t>
            </a:r>
            <a:endParaRPr lang="el-GR" altLang="el-GR" sz="1400" dirty="0" smtClean="0"/>
          </a:p>
          <a:p>
            <a:pPr algn="r" eaLnBrk="1" hangingPunct="1">
              <a:buFont typeface="Wingdings" pitchFamily="2" charset="2"/>
              <a:buNone/>
            </a:pPr>
            <a:endParaRPr lang="el-GR" altLang="el-GR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2786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latin typeface="+mn-lt"/>
              </a:rPr>
              <a:t>Συστήματα διανομής Ο</a:t>
            </a:r>
            <a:r>
              <a:rPr lang="el-GR" altLang="el-GR" baseline="-25000" dirty="0" smtClean="0">
                <a:latin typeface="+mn-lt"/>
              </a:rPr>
              <a:t>2</a:t>
            </a:r>
            <a:r>
              <a:rPr lang="el-GR" altLang="el-GR" dirty="0" smtClean="0">
                <a:latin typeface="+mn-lt"/>
              </a:rPr>
              <a:t> κατ’ οίκον</a:t>
            </a:r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22033"/>
            <a:ext cx="518477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27983" y="5038166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americanairworks.com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839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Συστήματα διανομής Ο</a:t>
            </a:r>
            <a:r>
              <a:rPr lang="el-GR" altLang="el-GR" sz="4000" baseline="-25000" dirty="0" smtClean="0"/>
              <a:t>2 </a:t>
            </a:r>
            <a:r>
              <a:rPr lang="el-GR" altLang="el-GR" sz="4000" dirty="0" smtClean="0"/>
              <a:t>κατ’ οίκον</a:t>
            </a:r>
            <a:br>
              <a:rPr lang="el-GR" altLang="el-GR" sz="4000" dirty="0" smtClean="0"/>
            </a:br>
            <a:r>
              <a:rPr lang="el-GR" altLang="el-GR" sz="4000" dirty="0" smtClean="0"/>
              <a:t>φιάλες συμπιεσμένου αερίου Ο</a:t>
            </a:r>
            <a:r>
              <a:rPr lang="el-GR" altLang="el-GR" sz="4000" baseline="-25000" dirty="0" smtClean="0"/>
              <a:t>2</a:t>
            </a:r>
            <a:r>
              <a:rPr lang="el-GR" altLang="el-GR" dirty="0" smtClean="0"/>
              <a:t> </a:t>
            </a:r>
            <a:r>
              <a:rPr lang="el-GR" altLang="el-GR" sz="3100" b="0" dirty="0" smtClean="0"/>
              <a:t>(1 από 2)</a:t>
            </a:r>
            <a:endParaRPr lang="el-GR" altLang="el-GR" sz="2700" b="0" baseline="-25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135848"/>
              </p:ext>
            </p:extLst>
          </p:nvPr>
        </p:nvGraphicFramePr>
        <p:xfrm>
          <a:off x="1403648" y="1412776"/>
          <a:ext cx="201622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altLang="el-GR" sz="1800" b="1" u="none" dirty="0" smtClean="0"/>
                        <a:t>Βάρος Φιαλών Χάλυβα</a:t>
                      </a:r>
                      <a:r>
                        <a:rPr lang="en-US" altLang="el-GR" sz="1800" b="1" u="none" dirty="0" smtClean="0"/>
                        <a:t> </a:t>
                      </a:r>
                      <a:r>
                        <a:rPr lang="el-GR" altLang="el-GR" sz="1800" b="1" u="none" dirty="0" smtClean="0"/>
                        <a:t>Ο</a:t>
                      </a:r>
                      <a:r>
                        <a:rPr lang="el-GR" altLang="el-GR" sz="1800" b="1" u="none" baseline="-25000" dirty="0" smtClean="0"/>
                        <a:t>2 </a:t>
                      </a:r>
                      <a:endParaRPr lang="el-GR" u="none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l-GR" sz="1800" dirty="0" smtClean="0"/>
                        <a:t>91</a:t>
                      </a:r>
                      <a:r>
                        <a:rPr lang="el-GR" altLang="el-GR" sz="1800" dirty="0" smtClean="0"/>
                        <a:t> </a:t>
                      </a:r>
                      <a:r>
                        <a:rPr lang="en-US" altLang="el-GR" sz="1800" dirty="0" smtClean="0"/>
                        <a:t>kg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el-GR" sz="1800" dirty="0" smtClean="0"/>
                        <a:t>7 </a:t>
                      </a:r>
                      <a:r>
                        <a:rPr lang="en-US" altLang="el-GR" sz="1800" dirty="0" smtClean="0"/>
                        <a:t>kg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l-GR" sz="1800" dirty="0" smtClean="0"/>
                        <a:t>4</a:t>
                      </a:r>
                      <a:r>
                        <a:rPr lang="el-GR" altLang="el-GR" sz="1800" dirty="0" smtClean="0"/>
                        <a:t> </a:t>
                      </a:r>
                      <a:r>
                        <a:rPr lang="en-US" altLang="el-GR" sz="1800" dirty="0" smtClean="0"/>
                        <a:t>kg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l-GR" sz="1800" dirty="0" smtClean="0"/>
                        <a:t>1</a:t>
                      </a:r>
                      <a:r>
                        <a:rPr lang="el-GR" altLang="el-GR" sz="1800" dirty="0" smtClean="0"/>
                        <a:t>.</a:t>
                      </a:r>
                      <a:r>
                        <a:rPr lang="en-US" altLang="el-GR" sz="1800" dirty="0" smtClean="0"/>
                        <a:t>4</a:t>
                      </a:r>
                      <a:r>
                        <a:rPr lang="el-GR" altLang="el-GR" sz="1800" dirty="0" smtClean="0"/>
                        <a:t> </a:t>
                      </a:r>
                      <a:r>
                        <a:rPr lang="en-US" altLang="el-GR" sz="1800" dirty="0" smtClean="0"/>
                        <a:t>kg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787760"/>
              </p:ext>
            </p:extLst>
          </p:nvPr>
        </p:nvGraphicFramePr>
        <p:xfrm>
          <a:off x="5004048" y="1412776"/>
          <a:ext cx="2016224" cy="216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568943"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r>
                        <a:rPr lang="el-GR" altLang="el-GR" sz="1800" b="1" u="none" dirty="0" smtClean="0"/>
                        <a:t>Διάρκεια με ροή Ο</a:t>
                      </a:r>
                      <a:r>
                        <a:rPr lang="el-GR" altLang="el-GR" sz="1800" b="1" u="none" baseline="-25000" dirty="0" smtClean="0"/>
                        <a:t>2</a:t>
                      </a:r>
                      <a:r>
                        <a:rPr lang="el-GR" altLang="el-GR" sz="1800" b="1" u="none" dirty="0" smtClean="0"/>
                        <a:t> </a:t>
                      </a:r>
                      <a:r>
                        <a:rPr lang="en-US" altLang="el-GR" sz="1800" b="1" u="none" dirty="0" smtClean="0"/>
                        <a:t>2lt/min</a:t>
                      </a: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397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800" dirty="0" smtClean="0"/>
                        <a:t>2</a:t>
                      </a:r>
                      <a:r>
                        <a:rPr lang="el-GR" altLang="el-GR" sz="1800" dirty="0" smtClean="0"/>
                        <a:t>.</a:t>
                      </a:r>
                      <a:r>
                        <a:rPr lang="en-US" altLang="el-GR" sz="1800" dirty="0" smtClean="0"/>
                        <a:t>4</a:t>
                      </a:r>
                      <a:r>
                        <a:rPr lang="el-GR" altLang="el-GR" sz="1800" dirty="0" smtClean="0"/>
                        <a:t> ημέρες</a:t>
                      </a:r>
                      <a:endParaRPr lang="el-GR" dirty="0"/>
                    </a:p>
                  </a:txBody>
                  <a:tcPr/>
                </a:tc>
              </a:tr>
              <a:tr h="397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dirty="0" smtClean="0"/>
                        <a:t>5.2 ώρες</a:t>
                      </a:r>
                      <a:endParaRPr lang="el-GR" dirty="0"/>
                    </a:p>
                  </a:txBody>
                  <a:tcPr/>
                </a:tc>
              </a:tr>
              <a:tr h="397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dirty="0" smtClean="0"/>
                        <a:t>2 ώρες</a:t>
                      </a:r>
                      <a:endParaRPr lang="el-GR" dirty="0"/>
                    </a:p>
                  </a:txBody>
                  <a:tcPr/>
                </a:tc>
              </a:tr>
              <a:tr h="397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dirty="0" smtClean="0"/>
                        <a:t>1.2 ώρες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683474"/>
              </p:ext>
            </p:extLst>
          </p:nvPr>
        </p:nvGraphicFramePr>
        <p:xfrm>
          <a:off x="1403648" y="3789040"/>
          <a:ext cx="201622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altLang="el-GR" sz="1800" b="1" u="none" dirty="0" smtClean="0"/>
                        <a:t>Βάρος Φιαλών Αλουμινίου</a:t>
                      </a:r>
                      <a:r>
                        <a:rPr lang="en-US" altLang="el-GR" sz="1800" b="1" u="none" dirty="0" smtClean="0"/>
                        <a:t> </a:t>
                      </a:r>
                      <a:r>
                        <a:rPr lang="el-GR" altLang="el-GR" sz="1800" b="1" u="none" dirty="0" smtClean="0"/>
                        <a:t>Ο</a:t>
                      </a:r>
                      <a:r>
                        <a:rPr lang="el-GR" altLang="el-GR" sz="1800" b="1" u="none" baseline="-25000" dirty="0" smtClean="0"/>
                        <a:t>2 </a:t>
                      </a:r>
                      <a:endParaRPr lang="el-GR" b="1" u="none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el-GR" sz="1800" dirty="0" smtClean="0"/>
                        <a:t>10.20 </a:t>
                      </a:r>
                      <a:r>
                        <a:rPr lang="en-US" altLang="el-GR" sz="1800" dirty="0" smtClean="0"/>
                        <a:t>kg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l-GR" sz="1800" dirty="0" smtClean="0"/>
                        <a:t> 3</a:t>
                      </a:r>
                      <a:r>
                        <a:rPr lang="el-GR" altLang="el-GR" sz="1800" dirty="0" smtClean="0"/>
                        <a:t>.</a:t>
                      </a:r>
                      <a:r>
                        <a:rPr lang="en-US" altLang="el-GR" sz="1800" dirty="0" smtClean="0"/>
                        <a:t>63</a:t>
                      </a:r>
                      <a:r>
                        <a:rPr lang="el-GR" altLang="el-GR" sz="1800" dirty="0" smtClean="0"/>
                        <a:t> </a:t>
                      </a:r>
                      <a:r>
                        <a:rPr lang="en-US" altLang="el-GR" sz="1800" dirty="0" smtClean="0"/>
                        <a:t>kg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l-GR" sz="1800" dirty="0" smtClean="0"/>
                        <a:t> 2</a:t>
                      </a:r>
                      <a:r>
                        <a:rPr lang="el-GR" altLang="el-GR" sz="1800" dirty="0" smtClean="0"/>
                        <a:t>.</a:t>
                      </a:r>
                      <a:r>
                        <a:rPr lang="en-US" altLang="el-GR" sz="1800" dirty="0" smtClean="0"/>
                        <a:t>47</a:t>
                      </a:r>
                      <a:r>
                        <a:rPr lang="el-GR" altLang="el-GR" sz="1800" dirty="0" smtClean="0"/>
                        <a:t> </a:t>
                      </a:r>
                      <a:r>
                        <a:rPr lang="en-US" altLang="el-GR" sz="1800" dirty="0" smtClean="0"/>
                        <a:t>kg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l-GR" sz="1800" dirty="0" smtClean="0"/>
                        <a:t> 1</a:t>
                      </a:r>
                      <a:r>
                        <a:rPr lang="el-GR" altLang="el-GR" sz="1800" dirty="0" smtClean="0"/>
                        <a:t>.</a:t>
                      </a:r>
                      <a:r>
                        <a:rPr lang="en-US" altLang="el-GR" sz="1800" dirty="0" smtClean="0"/>
                        <a:t>74</a:t>
                      </a:r>
                      <a:r>
                        <a:rPr lang="el-GR" altLang="el-GR" sz="1800" dirty="0" smtClean="0"/>
                        <a:t> </a:t>
                      </a:r>
                      <a:r>
                        <a:rPr lang="en-US" altLang="el-GR" sz="1800" dirty="0" smtClean="0"/>
                        <a:t>kg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l-GR" sz="1800" dirty="0" smtClean="0"/>
                        <a:t>1</a:t>
                      </a:r>
                      <a:r>
                        <a:rPr lang="el-GR" altLang="el-GR" sz="1800" dirty="0" smtClean="0"/>
                        <a:t>.</a:t>
                      </a:r>
                      <a:r>
                        <a:rPr lang="en-US" altLang="el-GR" sz="1800" dirty="0" smtClean="0"/>
                        <a:t>07</a:t>
                      </a:r>
                      <a:r>
                        <a:rPr lang="el-GR" altLang="el-GR" sz="1800" dirty="0" smtClean="0"/>
                        <a:t> </a:t>
                      </a:r>
                      <a:r>
                        <a:rPr lang="en-US" altLang="el-GR" sz="1800" dirty="0" smtClean="0"/>
                        <a:t>kg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473933"/>
              </p:ext>
            </p:extLst>
          </p:nvPr>
        </p:nvGraphicFramePr>
        <p:xfrm>
          <a:off x="5004048" y="3861048"/>
          <a:ext cx="2016224" cy="2384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r>
                        <a:rPr lang="el-GR" altLang="el-GR" sz="1800" b="1" u="none" dirty="0" smtClean="0"/>
                        <a:t>Διάρκεια με ροή Ο</a:t>
                      </a:r>
                      <a:r>
                        <a:rPr lang="el-GR" altLang="el-GR" sz="1800" b="1" u="none" baseline="-25000" dirty="0" smtClean="0"/>
                        <a:t>2</a:t>
                      </a:r>
                      <a:r>
                        <a:rPr lang="el-GR" altLang="el-GR" sz="1800" b="1" u="none" dirty="0" smtClean="0"/>
                        <a:t> </a:t>
                      </a:r>
                      <a:r>
                        <a:rPr lang="en-US" altLang="el-GR" sz="1800" b="1" u="none" dirty="0" smtClean="0"/>
                        <a:t>2lt/min</a:t>
                      </a: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r>
                        <a:rPr lang="en-US" altLang="el-GR" sz="1800" dirty="0" smtClean="0"/>
                        <a:t>14</a:t>
                      </a:r>
                      <a:r>
                        <a:rPr lang="el-GR" altLang="el-GR" sz="1800" dirty="0" smtClean="0"/>
                        <a:t>.</a:t>
                      </a:r>
                      <a:r>
                        <a:rPr lang="en-US" altLang="el-GR" sz="1800" dirty="0" smtClean="0"/>
                        <a:t>5</a:t>
                      </a:r>
                      <a:r>
                        <a:rPr lang="el-GR" altLang="el-GR" sz="1800" dirty="0" smtClean="0"/>
                        <a:t> ώρες</a:t>
                      </a:r>
                      <a:endParaRPr lang="en-US" altLang="el-GR" sz="18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l-GR" sz="1800" dirty="0" smtClean="0"/>
                        <a:t>5</a:t>
                      </a:r>
                      <a:r>
                        <a:rPr lang="el-GR" altLang="el-GR" sz="1800" dirty="0" smtClean="0"/>
                        <a:t>.</a:t>
                      </a:r>
                      <a:r>
                        <a:rPr lang="en-US" altLang="el-GR" sz="1800" dirty="0" smtClean="0"/>
                        <a:t>7</a:t>
                      </a:r>
                      <a:r>
                        <a:rPr lang="el-GR" altLang="el-GR" sz="1800" dirty="0" smtClean="0"/>
                        <a:t> ώρες</a:t>
                      </a:r>
                      <a:endParaRPr lang="el-G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r>
                        <a:rPr lang="el-GR" altLang="el-GR" sz="1800" dirty="0" smtClean="0"/>
                        <a:t>3.5 ώρες</a:t>
                      </a:r>
                      <a:endParaRPr lang="en-US" altLang="el-GR" sz="18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el-GR" sz="1800" dirty="0" smtClean="0"/>
                        <a:t>2 ώρες	</a:t>
                      </a:r>
                      <a:endParaRPr lang="el-G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r>
                        <a:rPr lang="el-GR" altLang="el-GR" sz="1800" dirty="0" smtClean="0"/>
                        <a:t>1.2 ώρες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Ιστορική ανάδρομη οξυγονοθεραπείας (</a:t>
            </a:r>
            <a:r>
              <a:rPr lang="el-GR" dirty="0"/>
              <a:t>Ο</a:t>
            </a:r>
            <a:r>
              <a:rPr lang="el-GR" baseline="-25000" dirty="0"/>
              <a:t>2</a:t>
            </a:r>
            <a:r>
              <a:rPr lang="el-GR" dirty="0"/>
              <a:t>Θ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b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1774: </a:t>
            </a:r>
            <a:r>
              <a:rPr lang="el-GR" sz="2000" dirty="0" smtClean="0"/>
              <a:t>Ανακάλυψη οξυγόνου (Ο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)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 smtClean="0"/>
              <a:t>1775 </a:t>
            </a:r>
            <a:r>
              <a:rPr lang="en-US" sz="2000" dirty="0" smtClean="0"/>
              <a:t>: </a:t>
            </a:r>
            <a:r>
              <a:rPr lang="el-GR" sz="2000" dirty="0" smtClean="0"/>
              <a:t>Ορισμός Οξυγόνου</a:t>
            </a:r>
            <a:r>
              <a:rPr lang="en-US" sz="2000" dirty="0" smtClean="0"/>
              <a:t>: </a:t>
            </a:r>
            <a:r>
              <a:rPr lang="el-GR" sz="2000" dirty="0" smtClean="0"/>
              <a:t>οξύ + γεννώ</a:t>
            </a:r>
            <a:endParaRPr lang="en-US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 smtClean="0"/>
              <a:t>1798 </a:t>
            </a:r>
            <a:r>
              <a:rPr lang="en-US" sz="2000" dirty="0" smtClean="0"/>
              <a:t>:</a:t>
            </a:r>
            <a:r>
              <a:rPr lang="el-GR" sz="2000" dirty="0" smtClean="0"/>
              <a:t> Εφαρμογή Ο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 στην ιατρική</a:t>
            </a:r>
            <a:endParaRPr lang="en-US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 smtClean="0"/>
              <a:t>1885	</a:t>
            </a:r>
            <a:r>
              <a:rPr lang="en-US" sz="2000" dirty="0" smtClean="0"/>
              <a:t>: </a:t>
            </a:r>
            <a:r>
              <a:rPr lang="el-GR" sz="2000" dirty="0" smtClean="0"/>
              <a:t>Πρώτη επιτυχή ιατρική χρήση Ο</a:t>
            </a:r>
            <a:r>
              <a:rPr lang="el-GR" sz="2000" baseline="-25000" dirty="0" smtClean="0"/>
              <a:t>2</a:t>
            </a:r>
            <a:endParaRPr lang="en-US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191</a:t>
            </a:r>
            <a:r>
              <a:rPr lang="el-GR" sz="2000" dirty="0" smtClean="0"/>
              <a:t>1</a:t>
            </a:r>
            <a:r>
              <a:rPr lang="en-US" sz="2000" dirty="0" smtClean="0"/>
              <a:t>	: </a:t>
            </a:r>
            <a:r>
              <a:rPr lang="el-GR" sz="2000" dirty="0" smtClean="0"/>
              <a:t>Πρώτη έρευνα υποξαιμίας </a:t>
            </a:r>
            <a:endParaRPr lang="en-US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1922	: </a:t>
            </a:r>
            <a:r>
              <a:rPr lang="el-GR" sz="2000" dirty="0" smtClean="0"/>
              <a:t>Πρώτη αναφορά φορητής Ο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Θ</a:t>
            </a:r>
            <a:endParaRPr lang="en-US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1960-1990: </a:t>
            </a:r>
            <a:r>
              <a:rPr lang="el-GR" sz="2000" dirty="0" smtClean="0"/>
              <a:t>Μέθοδοι ελέγχου ροής, συγκέντρωσης Ο</a:t>
            </a:r>
            <a:r>
              <a:rPr lang="el-GR" sz="2000" baseline="-25000" dirty="0" smtClean="0"/>
              <a:t>2</a:t>
            </a:r>
            <a:endParaRPr lang="en-US" sz="2000" baseline="-25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aseline="-25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1980	: </a:t>
            </a:r>
            <a:r>
              <a:rPr lang="el-GR" sz="2000" dirty="0" smtClean="0"/>
              <a:t>Πολυκεντρικές μελέτες χρόνιας οξυγονοθεραπείας [</a:t>
            </a:r>
            <a:r>
              <a:rPr lang="en-US" sz="2000" dirty="0" smtClean="0"/>
              <a:t>British Medical </a:t>
            </a:r>
            <a:endParaRPr lang="el-GR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smtClean="0"/>
              <a:t>	</a:t>
            </a:r>
            <a:r>
              <a:rPr lang="en-US" sz="2000" dirty="0" smtClean="0"/>
              <a:t>Research Council</a:t>
            </a:r>
            <a:r>
              <a:rPr lang="el-GR" sz="2000" dirty="0" smtClean="0"/>
              <a:t> (</a:t>
            </a:r>
            <a:r>
              <a:rPr lang="en-US" sz="2000" dirty="0" smtClean="0"/>
              <a:t>MRC), Nocturnal Oxygen Therapy Trial (NOTT)]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1970-1990: </a:t>
            </a:r>
            <a:r>
              <a:rPr lang="el-GR" sz="2000" dirty="0" smtClean="0"/>
              <a:t>Κανόνες, οδηγίες εφαρμογής Ο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Θ</a:t>
            </a:r>
            <a:r>
              <a:rPr lang="en-US" sz="2000" dirty="0" smtClean="0"/>
              <a:t>		</a:t>
            </a:r>
            <a:r>
              <a:rPr lang="el-GR" sz="1700" dirty="0" smtClean="0"/>
              <a:t>(</a:t>
            </a:r>
            <a:r>
              <a:rPr lang="en-US" sz="1700" dirty="0" smtClean="0"/>
              <a:t>Heffner</a:t>
            </a:r>
            <a:r>
              <a:rPr lang="el-GR" sz="1700" dirty="0" smtClean="0"/>
              <a:t>, </a:t>
            </a:r>
            <a:r>
              <a:rPr lang="en-US" sz="1700" dirty="0" smtClean="0"/>
              <a:t>2013)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14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10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Συστήματα διανομής Ο</a:t>
            </a:r>
            <a:r>
              <a:rPr lang="el-GR" altLang="el-GR" baseline="-25000" dirty="0"/>
              <a:t>2 </a:t>
            </a:r>
            <a:r>
              <a:rPr lang="el-GR" altLang="el-GR" dirty="0"/>
              <a:t>κατ’ οίκον</a:t>
            </a:r>
            <a:br>
              <a:rPr lang="el-GR" altLang="el-GR" dirty="0"/>
            </a:br>
            <a:r>
              <a:rPr lang="el-GR" altLang="el-GR" dirty="0"/>
              <a:t>φιάλες συμπιεσμένου αερίου </a:t>
            </a:r>
            <a:r>
              <a:rPr lang="el-GR" altLang="el-GR" dirty="0" smtClean="0"/>
              <a:t>Ο</a:t>
            </a:r>
            <a:r>
              <a:rPr lang="el-GR" altLang="el-GR" baseline="-25000" dirty="0" smtClean="0"/>
              <a:t>2 </a:t>
            </a:r>
            <a:r>
              <a:rPr lang="el-GR" altLang="el-GR" sz="3100" b="0" dirty="0" smtClean="0"/>
              <a:t>(2 </a:t>
            </a:r>
            <a:r>
              <a:rPr lang="el-GR" altLang="el-GR" sz="3100" b="0" dirty="0"/>
              <a:t>από 2)</a:t>
            </a:r>
            <a:endParaRPr lang="el-GR" altLang="el-GR" sz="4000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l-GR" altLang="el-GR" sz="2200" dirty="0" smtClean="0"/>
              <a:t>(-)	Μεγάλο βάρος – όγκος </a:t>
            </a:r>
            <a:r>
              <a:rPr lang="el-GR" altLang="el-GR" sz="2200" dirty="0" smtClean="0">
                <a:sym typeface="Wingdings" pitchFamily="2" charset="2"/>
              </a:rPr>
              <a:t>με μικρή ποσότητα – διάρκεια παροχής Ο</a:t>
            </a:r>
            <a:r>
              <a:rPr lang="el-GR" altLang="el-GR" sz="2200" baseline="-25000" dirty="0" smtClean="0">
                <a:sym typeface="Wingdings" pitchFamily="2" charset="2"/>
              </a:rPr>
              <a:t>2 </a:t>
            </a:r>
            <a:r>
              <a:rPr lang="en-US" altLang="el-GR" sz="2200" b="1" dirty="0" smtClean="0">
                <a:solidFill>
                  <a:srgbClr val="820000"/>
                </a:solidFill>
                <a:sym typeface="Wingdings" pitchFamily="2" charset="2"/>
              </a:rPr>
              <a:t>Vs</a:t>
            </a:r>
            <a:r>
              <a:rPr lang="en-US" altLang="el-GR" sz="2200" dirty="0" smtClean="0">
                <a:sym typeface="Wingdings" pitchFamily="2" charset="2"/>
              </a:rPr>
              <a:t> </a:t>
            </a:r>
            <a:r>
              <a:rPr lang="el-GR" altLang="el-GR" sz="2200" dirty="0" smtClean="0">
                <a:sym typeface="Wingdings" pitchFamily="2" charset="2"/>
              </a:rPr>
              <a:t>υγρού Ο</a:t>
            </a:r>
            <a:r>
              <a:rPr lang="el-GR" altLang="el-GR" sz="2200" baseline="-25000" dirty="0" smtClean="0">
                <a:sym typeface="Wingdings" pitchFamily="2" charset="2"/>
              </a:rPr>
              <a:t>2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l-GR" altLang="el-GR" sz="2200" dirty="0" smtClean="0">
                <a:sym typeface="Wingdings" pitchFamily="2" charset="2"/>
              </a:rPr>
              <a:t>(-)	Συχνή επανατροφοδότηση από την εταιρεία, γεγονός που αυξάνει το κόστος και δίνει αρνητική κοινωνική διάσταση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l-GR" altLang="el-GR" sz="2200" dirty="0" smtClean="0"/>
              <a:t>(-)	Άβολο για το σπίτι με αντιαισθητικό εξοπλισμό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l-GR" altLang="el-GR" sz="2200" dirty="0" smtClean="0">
                <a:sym typeface="Wingdings" pitchFamily="2" charset="2"/>
              </a:rPr>
              <a:t>(-)	Φορητή φιάλη που δεν ανανεώνεται από τη στατική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l-GR" altLang="el-GR" sz="2200" dirty="0" smtClean="0"/>
              <a:t>(+)	Δοκιμασμένο, αξιόπιστο ευρείας διάθεσης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σύστημα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l-GR" altLang="el-GR" sz="2200" dirty="0" smtClean="0"/>
              <a:t>(+)	Παροχή υψηλής περιεκτικότητας Ο</a:t>
            </a:r>
            <a:r>
              <a:rPr lang="el-GR" altLang="el-GR" sz="2200" baseline="-25000" dirty="0" smtClean="0"/>
              <a:t>2</a:t>
            </a:r>
            <a:r>
              <a:rPr lang="el-GR" altLang="el-GR" sz="2200" dirty="0" smtClean="0"/>
              <a:t> 100%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l-GR" altLang="el-GR" sz="2200" dirty="0" smtClean="0"/>
              <a:t>(+)	Δεν εξαρτάται από την ηλεκτρική ενέργεια, είναι αθόρυβο με ελάχιστη συντήρηση</a:t>
            </a:r>
            <a:endParaRPr lang="el-GR" altLang="el-GR" sz="2200" dirty="0" smtClean="0">
              <a:sym typeface="Wingdings" pitchFamily="2" charset="2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400" dirty="0" smtClean="0">
                <a:sym typeface="Wingdings" pitchFamily="2" charset="2"/>
              </a:rPr>
              <a:t>(</a:t>
            </a:r>
            <a:r>
              <a:rPr lang="en-US" altLang="el-GR" sz="1400" dirty="0" smtClean="0">
                <a:sym typeface="Wingdings" pitchFamily="2" charset="2"/>
              </a:rPr>
              <a:t>TSANZ</a:t>
            </a:r>
            <a:r>
              <a:rPr lang="el-GR" altLang="el-GR" sz="1400" dirty="0" smtClean="0">
                <a:sym typeface="Wingdings" pitchFamily="2" charset="2"/>
              </a:rPr>
              <a:t>,</a:t>
            </a:r>
            <a:r>
              <a:rPr lang="en-US" altLang="el-GR" sz="1400" dirty="0" smtClean="0">
                <a:sym typeface="Wingdings" pitchFamily="2" charset="2"/>
              </a:rPr>
              <a:t> 2005)</a:t>
            </a:r>
            <a:endParaRPr lang="el-GR" altLang="el-GR" sz="14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230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dirty="0" smtClean="0"/>
              <a:t>Συστήματα διανομής ο</a:t>
            </a:r>
            <a:r>
              <a:rPr lang="el-GR" altLang="el-GR" sz="4000" b="1" baseline="-25000" dirty="0" smtClean="0"/>
              <a:t>2</a:t>
            </a:r>
            <a:r>
              <a:rPr lang="el-GR" altLang="el-GR" sz="4000" b="1" dirty="0" smtClean="0"/>
              <a:t> κατ’ οίκον φιάλες υγρού Ο</a:t>
            </a:r>
            <a:r>
              <a:rPr lang="el-GR" altLang="el-GR" sz="4000" b="1" baseline="-25000" dirty="0" smtClean="0"/>
              <a:t>2</a:t>
            </a:r>
            <a:r>
              <a:rPr lang="el-GR" altLang="el-GR" sz="4000" b="1" dirty="0" smtClean="0"/>
              <a:t> </a:t>
            </a:r>
            <a:r>
              <a:rPr lang="el-GR" altLang="el-GR" sz="3100" b="0" dirty="0" smtClean="0"/>
              <a:t>(1 από 3)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291" y="1628800"/>
            <a:ext cx="4823418" cy="375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537966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vitalaire.gr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8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Συστήματα διανομής ο</a:t>
            </a:r>
            <a:r>
              <a:rPr lang="el-GR" altLang="el-GR" baseline="-25000" dirty="0"/>
              <a:t>2</a:t>
            </a:r>
            <a:r>
              <a:rPr lang="el-GR" altLang="el-GR" dirty="0"/>
              <a:t> κατ’ οίκον φιάλες υγρού </a:t>
            </a:r>
            <a:r>
              <a:rPr lang="el-GR" altLang="el-GR" dirty="0" smtClean="0"/>
              <a:t>Ο</a:t>
            </a:r>
            <a:r>
              <a:rPr lang="el-GR" altLang="el-GR" baseline="-25000" dirty="0" smtClean="0"/>
              <a:t>2  </a:t>
            </a:r>
            <a:r>
              <a:rPr lang="el-GR" altLang="el-GR" sz="3100" b="0" dirty="0" smtClean="0"/>
              <a:t>(2 </a:t>
            </a:r>
            <a:r>
              <a:rPr lang="el-GR" altLang="el-GR" sz="3100" b="0" dirty="0"/>
              <a:t>από 3)</a:t>
            </a:r>
            <a:endParaRPr lang="el-GR" altLang="el-GR" sz="3200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spcBef>
                <a:spcPts val="1200"/>
              </a:spcBef>
            </a:pPr>
            <a:r>
              <a:rPr lang="el-GR" altLang="el-GR" sz="2400" dirty="0" smtClean="0">
                <a:sym typeface="Wingdings" pitchFamily="2" charset="2"/>
              </a:rPr>
              <a:t>Υψηλή ψύξη</a:t>
            </a:r>
            <a:r>
              <a:rPr lang="en-US" altLang="el-GR" sz="2400" dirty="0" smtClean="0">
                <a:sym typeface="Wingdings" pitchFamily="2" charset="2"/>
              </a:rPr>
              <a:t> </a:t>
            </a:r>
            <a:r>
              <a:rPr lang="el-GR" altLang="el-GR" sz="2400" dirty="0" smtClean="0">
                <a:sym typeface="Wingdings" pitchFamily="2" charset="2"/>
              </a:rPr>
              <a:t>αερίου Ο</a:t>
            </a:r>
            <a:r>
              <a:rPr lang="el-GR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dirty="0" smtClean="0">
                <a:sym typeface="Wingdings" pitchFamily="2" charset="2"/>
              </a:rPr>
              <a:t> (-183</a:t>
            </a:r>
            <a:r>
              <a:rPr lang="el-GR" altLang="el-GR" sz="2400" baseline="30000" dirty="0" smtClean="0">
                <a:sym typeface="Wingdings" pitchFamily="2" charset="2"/>
              </a:rPr>
              <a:t>ο</a:t>
            </a:r>
            <a:r>
              <a:rPr lang="el-GR" altLang="el-GR" sz="2400" dirty="0" smtClean="0">
                <a:sym typeface="Wingdings" pitchFamily="2" charset="2"/>
              </a:rPr>
              <a:t>) → υγρό (μείωση όγκου)</a:t>
            </a:r>
          </a:p>
          <a:p>
            <a:pPr algn="just" eaLnBrk="1" hangingPunct="1">
              <a:spcBef>
                <a:spcPts val="1200"/>
              </a:spcBef>
            </a:pPr>
            <a:r>
              <a:rPr lang="el-GR" altLang="el-GR" sz="2400" dirty="0" smtClean="0">
                <a:sym typeface="Wingdings" pitchFamily="2" charset="2"/>
              </a:rPr>
              <a:t>1</a:t>
            </a:r>
            <a:r>
              <a:rPr lang="en-US" altLang="el-GR" sz="2400" dirty="0" smtClean="0">
                <a:sym typeface="Wingdings" pitchFamily="2" charset="2"/>
              </a:rPr>
              <a:t>lt </a:t>
            </a:r>
            <a:r>
              <a:rPr lang="el-GR" altLang="el-GR" sz="2400" dirty="0" smtClean="0">
                <a:sym typeface="Wingdings" pitchFamily="2" charset="2"/>
              </a:rPr>
              <a:t>υγρού Ο</a:t>
            </a:r>
            <a:r>
              <a:rPr lang="el-GR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dirty="0" smtClean="0">
                <a:sym typeface="Wingdings" pitchFamily="2" charset="2"/>
              </a:rPr>
              <a:t> αντιστοιχεί σε 860</a:t>
            </a:r>
            <a:r>
              <a:rPr lang="en-US" altLang="el-GR" sz="2400" dirty="0" smtClean="0">
                <a:sym typeface="Wingdings" pitchFamily="2" charset="2"/>
              </a:rPr>
              <a:t>lt </a:t>
            </a:r>
            <a:r>
              <a:rPr lang="el-GR" altLang="el-GR" sz="2400" dirty="0" smtClean="0">
                <a:sym typeface="Wingdings" pitchFamily="2" charset="2"/>
              </a:rPr>
              <a:t>αερίου Ο</a:t>
            </a:r>
            <a:r>
              <a:rPr lang="el-GR" altLang="el-GR" sz="2400" baseline="-25000" dirty="0" smtClean="0">
                <a:sym typeface="Wingdings" pitchFamily="2" charset="2"/>
              </a:rPr>
              <a:t>2</a:t>
            </a:r>
            <a:endParaRPr lang="el-GR" altLang="el-GR" sz="2400" dirty="0" smtClean="0">
              <a:sym typeface="Wingdings" pitchFamily="2" charset="2"/>
            </a:endParaRPr>
          </a:p>
          <a:p>
            <a:pPr algn="just" eaLnBrk="1" hangingPunct="1">
              <a:spcBef>
                <a:spcPts val="1200"/>
              </a:spcBef>
            </a:pPr>
            <a:r>
              <a:rPr lang="el-GR" altLang="el-GR" sz="2400" dirty="0" smtClean="0">
                <a:sym typeface="Wingdings" pitchFamily="2" charset="2"/>
              </a:rPr>
              <a:t>4πλάσια διάρκεια φιάλης υγρού Ο</a:t>
            </a:r>
            <a:r>
              <a:rPr lang="el-GR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dirty="0" smtClean="0">
                <a:sym typeface="Wingdings" pitchFamily="2" charset="2"/>
              </a:rPr>
              <a:t> </a:t>
            </a:r>
            <a:r>
              <a:rPr lang="en-US" altLang="el-GR" sz="2400" b="1" dirty="0" smtClean="0">
                <a:solidFill>
                  <a:srgbClr val="820000"/>
                </a:solidFill>
                <a:sym typeface="Wingdings" pitchFamily="2" charset="2"/>
              </a:rPr>
              <a:t>Vs</a:t>
            </a:r>
            <a:r>
              <a:rPr lang="el-GR" altLang="el-GR" sz="2400" dirty="0" smtClean="0">
                <a:sym typeface="Wingdings" pitchFamily="2" charset="2"/>
              </a:rPr>
              <a:t> αέριο Ο</a:t>
            </a:r>
            <a:r>
              <a:rPr lang="el-GR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dirty="0" smtClean="0">
                <a:sym typeface="Wingdings" pitchFamily="2" charset="2"/>
              </a:rPr>
              <a:t> του ίδιου βάρους</a:t>
            </a:r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l-GR" altLang="el-GR" sz="2400" dirty="0" smtClean="0">
                <a:sym typeface="Wingdings" pitchFamily="2" charset="2"/>
              </a:rPr>
              <a:t>		</a:t>
            </a:r>
            <a:endParaRPr lang="el-GR" altLang="el-GR" sz="2000" dirty="0" smtClean="0">
              <a:sym typeface="Wingdings" pitchFamily="2" charset="2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400" dirty="0" smtClean="0">
                <a:sym typeface="Wingdings" pitchFamily="2" charset="2"/>
              </a:rPr>
              <a:t>(Τσάμης, 1999)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256392"/>
              </p:ext>
            </p:extLst>
          </p:nvPr>
        </p:nvGraphicFramePr>
        <p:xfrm>
          <a:off x="1691680" y="3573016"/>
          <a:ext cx="201622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altLang="el-GR" sz="1800" b="1" i="0" u="none" dirty="0" smtClean="0"/>
                        <a:t>Βάρος Φιαλών </a:t>
                      </a:r>
                      <a:r>
                        <a:rPr lang="el-GR" altLang="el-GR" sz="1800" i="0" u="none" dirty="0" smtClean="0">
                          <a:sym typeface="Wingdings" pitchFamily="2" charset="2"/>
                        </a:rPr>
                        <a:t>Υγρού</a:t>
                      </a:r>
                      <a:r>
                        <a:rPr lang="en-US" altLang="el-GR" sz="1800" i="0" u="none" dirty="0" smtClean="0">
                          <a:sym typeface="Wingdings" pitchFamily="2" charset="2"/>
                        </a:rPr>
                        <a:t> </a:t>
                      </a:r>
                      <a:r>
                        <a:rPr lang="el-GR" altLang="el-GR" sz="1800" i="0" u="none" dirty="0" smtClean="0"/>
                        <a:t>Ο</a:t>
                      </a:r>
                      <a:r>
                        <a:rPr lang="el-GR" altLang="el-GR" sz="1800" i="0" u="none" baseline="-25000" dirty="0" smtClean="0"/>
                        <a:t>2 </a:t>
                      </a:r>
                      <a:endParaRPr lang="el-GR" b="1" i="0" u="none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l-GR" sz="1800" dirty="0" smtClean="0">
                          <a:sym typeface="Wingdings" pitchFamily="2" charset="2"/>
                        </a:rPr>
                        <a:t>26</a:t>
                      </a:r>
                      <a:r>
                        <a:rPr lang="el-GR" altLang="el-GR" sz="180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altLang="el-GR" sz="1800" dirty="0" smtClean="0">
                          <a:sym typeface="Wingdings" pitchFamily="2" charset="2"/>
                        </a:rPr>
                        <a:t>kg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el-GR" sz="1800" dirty="0" smtClean="0">
                          <a:sym typeface="Wingdings" pitchFamily="2" charset="2"/>
                        </a:rPr>
                        <a:t>22 </a:t>
                      </a:r>
                      <a:r>
                        <a:rPr lang="en-US" altLang="el-GR" sz="1800" dirty="0" smtClean="0">
                          <a:sym typeface="Wingdings" pitchFamily="2" charset="2"/>
                        </a:rPr>
                        <a:t>kg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l-GR" sz="1800" dirty="0" smtClean="0"/>
                        <a:t>2</a:t>
                      </a:r>
                      <a:r>
                        <a:rPr lang="el-GR" altLang="el-GR" sz="1800" dirty="0" smtClean="0"/>
                        <a:t>.</a:t>
                      </a:r>
                      <a:r>
                        <a:rPr lang="en-US" altLang="el-GR" sz="1800" dirty="0" smtClean="0"/>
                        <a:t>47</a:t>
                      </a:r>
                      <a:r>
                        <a:rPr lang="el-GR" altLang="el-GR" sz="1800" dirty="0" smtClean="0"/>
                        <a:t> </a:t>
                      </a:r>
                      <a:r>
                        <a:rPr lang="en-US" altLang="el-GR" sz="1800" dirty="0" smtClean="0"/>
                        <a:t>kg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l-GR" sz="1800" dirty="0" smtClean="0"/>
                        <a:t>1</a:t>
                      </a:r>
                      <a:r>
                        <a:rPr lang="el-GR" altLang="el-GR" sz="1800" dirty="0" smtClean="0"/>
                        <a:t>.</a:t>
                      </a:r>
                      <a:r>
                        <a:rPr lang="en-US" altLang="el-GR" sz="1800" dirty="0" smtClean="0"/>
                        <a:t>74</a:t>
                      </a:r>
                      <a:r>
                        <a:rPr lang="el-GR" altLang="el-GR" sz="1800" dirty="0" smtClean="0"/>
                        <a:t> </a:t>
                      </a:r>
                      <a:r>
                        <a:rPr lang="en-US" altLang="el-GR" sz="1800" dirty="0" smtClean="0"/>
                        <a:t>kg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l-GR" sz="1800" dirty="0" smtClean="0"/>
                        <a:t>1</a:t>
                      </a:r>
                      <a:r>
                        <a:rPr lang="el-GR" altLang="el-GR" sz="1800" dirty="0" smtClean="0"/>
                        <a:t>.</a:t>
                      </a:r>
                      <a:r>
                        <a:rPr lang="en-US" altLang="el-GR" sz="1800" dirty="0" smtClean="0"/>
                        <a:t>07</a:t>
                      </a:r>
                      <a:r>
                        <a:rPr lang="el-GR" altLang="el-GR" sz="1800" dirty="0" smtClean="0"/>
                        <a:t> </a:t>
                      </a:r>
                      <a:r>
                        <a:rPr lang="en-US" altLang="el-GR" sz="1800" dirty="0" smtClean="0"/>
                        <a:t>kg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305101"/>
              </p:ext>
            </p:extLst>
          </p:nvPr>
        </p:nvGraphicFramePr>
        <p:xfrm>
          <a:off x="4355976" y="3573016"/>
          <a:ext cx="201622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208032">
                <a:tc>
                  <a:txBody>
                    <a:bodyPr/>
                    <a:lstStyle/>
                    <a:p>
                      <a:r>
                        <a:rPr lang="el-GR" altLang="el-GR" sz="1800" u="none" dirty="0" smtClean="0">
                          <a:sym typeface="Wingdings" pitchFamily="2" charset="2"/>
                        </a:rPr>
                        <a:t>Διάρκεια με ροή</a:t>
                      </a:r>
                      <a:r>
                        <a:rPr lang="en-US" altLang="el-GR" sz="1800" u="none" dirty="0" smtClean="0">
                          <a:sym typeface="Wingdings" pitchFamily="2" charset="2"/>
                        </a:rPr>
                        <a:t> </a:t>
                      </a:r>
                      <a:r>
                        <a:rPr lang="el-GR" altLang="el-GR" sz="1800" u="none" dirty="0" smtClean="0"/>
                        <a:t>Ο</a:t>
                      </a:r>
                      <a:r>
                        <a:rPr lang="el-GR" altLang="el-GR" sz="1800" u="none" baseline="-25000" dirty="0" smtClean="0"/>
                        <a:t>2</a:t>
                      </a:r>
                      <a:r>
                        <a:rPr lang="el-GR" altLang="el-GR" sz="1800" u="none" dirty="0" smtClean="0">
                          <a:sym typeface="Wingdings" pitchFamily="2" charset="2"/>
                        </a:rPr>
                        <a:t> 2</a:t>
                      </a:r>
                      <a:r>
                        <a:rPr lang="en-US" altLang="el-GR" sz="1800" u="none" dirty="0" smtClean="0">
                          <a:sym typeface="Wingdings" pitchFamily="2" charset="2"/>
                        </a:rPr>
                        <a:t>lt/min</a:t>
                      </a:r>
                      <a:endParaRPr lang="el-GR" b="1" i="0" u="none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r>
                        <a:rPr lang="en-US" altLang="el-GR" sz="1800" dirty="0" smtClean="0">
                          <a:sym typeface="Wingdings" pitchFamily="2" charset="2"/>
                        </a:rPr>
                        <a:t>11	</a:t>
                      </a:r>
                      <a:r>
                        <a:rPr lang="el-GR" altLang="el-GR" sz="1800" dirty="0" smtClean="0">
                          <a:sym typeface="Wingdings" pitchFamily="2" charset="2"/>
                        </a:rPr>
                        <a:t>ημέρες</a:t>
                      </a:r>
                      <a:endParaRPr lang="en-US" altLang="el-GR" sz="1800" dirty="0" smtClean="0">
                        <a:sym typeface="Wingdings" pitchFamily="2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l-GR" sz="1800" dirty="0" smtClean="0">
                          <a:sym typeface="Wingdings" pitchFamily="2" charset="2"/>
                        </a:rPr>
                        <a:t> 8	</a:t>
                      </a:r>
                      <a:r>
                        <a:rPr lang="el-GR" altLang="el-GR" sz="1800" dirty="0" smtClean="0">
                          <a:sym typeface="Wingdings" pitchFamily="2" charset="2"/>
                        </a:rPr>
                        <a:t>ημέρες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el-GR" sz="1800" dirty="0" smtClean="0">
                          <a:sym typeface="Wingdings" pitchFamily="2" charset="2"/>
                        </a:rPr>
                        <a:t>5	ημέρες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r>
                        <a:rPr lang="el-GR" altLang="el-GR" sz="1800" dirty="0" smtClean="0">
                          <a:sym typeface="Wingdings" pitchFamily="2" charset="2"/>
                        </a:rPr>
                        <a:t>7	ώρες</a:t>
                      </a:r>
                      <a:endParaRPr lang="en-US" altLang="el-GR" sz="1800" dirty="0" smtClean="0">
                        <a:sym typeface="Wingdings" pitchFamily="2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r>
                        <a:rPr lang="el-GR" altLang="el-GR" sz="1800" dirty="0" smtClean="0">
                          <a:sym typeface="Wingdings" pitchFamily="2" charset="2"/>
                        </a:rPr>
                        <a:t>3	ώρες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Συστήματα διανομής ο</a:t>
            </a:r>
            <a:r>
              <a:rPr lang="el-GR" altLang="el-GR" baseline="-25000" dirty="0"/>
              <a:t>2</a:t>
            </a:r>
            <a:r>
              <a:rPr lang="el-GR" altLang="el-GR" dirty="0"/>
              <a:t> κατ’ οίκον φιάλες υγρού </a:t>
            </a:r>
            <a:r>
              <a:rPr lang="el-GR" altLang="el-GR" dirty="0" smtClean="0"/>
              <a:t>Ο</a:t>
            </a:r>
            <a:r>
              <a:rPr lang="el-GR" altLang="el-GR" baseline="-25000" dirty="0" smtClean="0"/>
              <a:t>2  </a:t>
            </a:r>
            <a:r>
              <a:rPr lang="el-GR" altLang="el-GR" sz="3100" b="0" dirty="0" smtClean="0"/>
              <a:t>(3 </a:t>
            </a:r>
            <a:r>
              <a:rPr lang="el-GR" altLang="el-GR" sz="3100" b="0" dirty="0"/>
              <a:t>από 3)</a:t>
            </a:r>
            <a:endParaRPr lang="el-GR" altLang="el-GR" sz="3200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 rtlCol="0">
            <a:normAutofit fontScale="70000" lnSpcReduction="20000"/>
          </a:bodyPr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600" dirty="0" smtClean="0">
                <a:sym typeface="Wingdings" pitchFamily="2" charset="2"/>
              </a:rPr>
              <a:t>(-)	Υψηλό κόστος με περιορισμένη διαθεσιμότητα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600" dirty="0" smtClean="0">
              <a:sym typeface="Wingdings" pitchFamily="2" charset="2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600" dirty="0" smtClean="0">
                <a:sym typeface="Wingdings" pitchFamily="2" charset="2"/>
              </a:rPr>
              <a:t>(-)	Συχνή επανατροφοδότηση από την εταιρεία, γεγονός που αυξάνει το κόστος και  δίνει αρνητική κοινωνική διάσταση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600" dirty="0" smtClean="0"/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600" dirty="0" smtClean="0"/>
              <a:t>(-)	Απώλεια</a:t>
            </a:r>
            <a:r>
              <a:rPr lang="el-GR" sz="2600" dirty="0" smtClean="0">
                <a:sym typeface="Wingdings" pitchFamily="2" charset="2"/>
              </a:rPr>
              <a:t> Ο</a:t>
            </a:r>
            <a:r>
              <a:rPr lang="el-GR" sz="2600" baseline="-25000" dirty="0" smtClean="0">
                <a:sym typeface="Wingdings" pitchFamily="2" charset="2"/>
              </a:rPr>
              <a:t>2  </a:t>
            </a:r>
            <a:r>
              <a:rPr lang="el-GR" sz="2600" dirty="0" smtClean="0">
                <a:sym typeface="Wingdings" pitchFamily="2" charset="2"/>
              </a:rPr>
              <a:t>στην ατμόσφαιρα όταν δεν λειτουργεί 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600" dirty="0" smtClean="0"/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600" dirty="0" smtClean="0"/>
              <a:t>(-)	Μικρός κίνδυνος κρυοπαγημάτων των δακτύλων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600" dirty="0" smtClean="0"/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600" dirty="0" smtClean="0"/>
              <a:t>(+)	Μικρό βάρος –όγκος με μεγάλη ποσότητα-διάρκεια παροχής  </a:t>
            </a:r>
            <a:r>
              <a:rPr lang="el-GR" sz="2600" dirty="0" smtClean="0">
                <a:sym typeface="Wingdings" pitchFamily="2" charset="2"/>
              </a:rPr>
              <a:t>Ο</a:t>
            </a:r>
            <a:r>
              <a:rPr lang="el-GR" sz="2600" baseline="-25000" dirty="0" smtClean="0">
                <a:sym typeface="Wingdings" pitchFamily="2" charset="2"/>
              </a:rPr>
              <a:t>2 </a:t>
            </a:r>
            <a:r>
              <a:rPr lang="en-US" sz="2600" b="1" dirty="0" smtClean="0">
                <a:solidFill>
                  <a:srgbClr val="820000"/>
                </a:solidFill>
                <a:sym typeface="Wingdings" pitchFamily="2" charset="2"/>
              </a:rPr>
              <a:t>Vs </a:t>
            </a:r>
            <a:r>
              <a:rPr lang="el-GR" sz="2600" dirty="0" smtClean="0">
                <a:sym typeface="Wingdings" pitchFamily="2" charset="2"/>
              </a:rPr>
              <a:t>αέριο Ο</a:t>
            </a:r>
            <a:r>
              <a:rPr lang="el-GR" sz="2600" baseline="-25000" dirty="0" smtClean="0">
                <a:sym typeface="Wingdings" pitchFamily="2" charset="2"/>
              </a:rPr>
              <a:t>2</a:t>
            </a:r>
            <a:r>
              <a:rPr lang="el-GR" sz="2600" dirty="0" smtClean="0"/>
              <a:t> 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600" dirty="0" smtClean="0"/>
              <a:t> 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600" dirty="0" smtClean="0"/>
              <a:t>(+)	Βολική οικιακή χρήση, πολύ πρακτικό για φυσική δραστηριότητα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600" dirty="0" smtClean="0"/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600" dirty="0" smtClean="0"/>
              <a:t>(+)	Παροχή υψηλής περιεκτικότητας Ο</a:t>
            </a:r>
            <a:r>
              <a:rPr lang="el-GR" sz="2600" baseline="-25000" dirty="0" smtClean="0"/>
              <a:t>2</a:t>
            </a:r>
            <a:r>
              <a:rPr lang="el-GR" sz="2600" dirty="0" smtClean="0"/>
              <a:t> 100%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600" baseline="-25000" dirty="0" smtClean="0">
              <a:sym typeface="Wingdings" pitchFamily="2" charset="2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600" dirty="0" smtClean="0"/>
              <a:t>(+)	Δεν εξαρτάται από την ηλεκτρική ενέργεια, θέλει μόνο απλή συντήρηση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600" dirty="0" smtClean="0">
              <a:sym typeface="Wingdings" pitchFamily="2" charset="2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600" dirty="0" smtClean="0"/>
              <a:t>(+)	Γρήγορη ανανέωση φορητής φιάλης από στατική οικίας 		</a:t>
            </a:r>
          </a:p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600" dirty="0" smtClean="0">
                <a:sym typeface="Wingdings" pitchFamily="2" charset="2"/>
              </a:rPr>
              <a:t>								</a:t>
            </a:r>
            <a:r>
              <a:rPr lang="el-GR" sz="1400" b="1" dirty="0" smtClean="0">
                <a:sym typeface="Wingdings" pitchFamily="2" charset="2"/>
              </a:rPr>
              <a:t>(</a:t>
            </a:r>
            <a:r>
              <a:rPr lang="en-US" sz="1400" b="1" dirty="0" smtClean="0">
                <a:sym typeface="Wingdings" pitchFamily="2" charset="2"/>
              </a:rPr>
              <a:t>TSANZ</a:t>
            </a:r>
            <a:r>
              <a:rPr lang="el-GR" sz="1400" b="1" dirty="0" smtClean="0">
                <a:sym typeface="Wingdings" pitchFamily="2" charset="2"/>
              </a:rPr>
              <a:t>,</a:t>
            </a:r>
            <a:r>
              <a:rPr lang="en-US" sz="1400" b="1" dirty="0" smtClean="0">
                <a:sym typeface="Wingdings" pitchFamily="2" charset="2"/>
              </a:rPr>
              <a:t> 2005)</a:t>
            </a:r>
            <a:endParaRPr lang="el-GR" sz="1400" b="1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623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dirty="0" smtClean="0"/>
              <a:t>Συστήματα διανομής Ο</a:t>
            </a:r>
            <a:r>
              <a:rPr lang="el-GR" altLang="el-GR" sz="4000" b="1" baseline="-25000" dirty="0" smtClean="0"/>
              <a:t>2</a:t>
            </a:r>
            <a:r>
              <a:rPr lang="el-GR" altLang="el-GR" sz="4000" b="1" dirty="0" smtClean="0"/>
              <a:t> κατ’ οίκον συμπυκνωτής Ο</a:t>
            </a:r>
            <a:r>
              <a:rPr lang="el-GR" altLang="el-GR" sz="4000" b="1" baseline="-25000" dirty="0" smtClean="0"/>
              <a:t>2 </a:t>
            </a:r>
            <a:r>
              <a:rPr lang="en-US" altLang="el-GR" sz="3200" b="0" dirty="0" smtClean="0"/>
              <a:t>(1 </a:t>
            </a:r>
            <a:r>
              <a:rPr lang="el-GR" altLang="el-GR" sz="3200" b="0" dirty="0" smtClean="0"/>
              <a:t>από 2</a:t>
            </a:r>
            <a:r>
              <a:rPr lang="en-US" altLang="el-GR" sz="3200" b="0" dirty="0" smtClean="0"/>
              <a:t>)</a:t>
            </a:r>
            <a:endParaRPr lang="el-GR" altLang="el-GR" sz="3200" b="0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2160240"/>
          </a:xfrm>
        </p:spPr>
        <p:txBody>
          <a:bodyPr/>
          <a:lstStyle/>
          <a:p>
            <a:pPr eaLnBrk="1" hangingPunct="1"/>
            <a:r>
              <a:rPr lang="el-GR" altLang="el-GR" sz="2400" dirty="0" smtClean="0"/>
              <a:t>Ηλεκτρική συσκευή με Β</a:t>
            </a:r>
            <a:r>
              <a:rPr lang="en-US" altLang="el-GR" sz="2400" dirty="0" smtClean="0"/>
              <a:t> ≈</a:t>
            </a:r>
            <a:r>
              <a:rPr lang="el-GR" altLang="el-GR" sz="2400" dirty="0" smtClean="0"/>
              <a:t> 15.8-22.67 </a:t>
            </a:r>
            <a:r>
              <a:rPr lang="en-US" altLang="el-GR" sz="2400" dirty="0" smtClean="0"/>
              <a:t>kg</a:t>
            </a:r>
            <a:r>
              <a:rPr lang="el-GR" altLang="el-GR" sz="2400" dirty="0" smtClean="0"/>
              <a:t>,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η οποία διαχωρίζει το </a:t>
            </a:r>
            <a:r>
              <a:rPr lang="en-US" altLang="el-GR" sz="2400" dirty="0" smtClean="0">
                <a:sym typeface="Wingdings" pitchFamily="2" charset="2"/>
              </a:rPr>
              <a:t>O</a:t>
            </a:r>
            <a:r>
              <a:rPr lang="en-US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dirty="0" smtClean="0"/>
              <a:t> από το άζωτο του ατμοσφαιρικού αέρα μέσω στήλης ζεόλιθου</a:t>
            </a:r>
          </a:p>
          <a:p>
            <a:pPr algn="just" eaLnBrk="1" hangingPunct="1">
              <a:buFont typeface="Wingdings" pitchFamily="2" charset="2"/>
              <a:buNone/>
            </a:pPr>
            <a:endParaRPr lang="el-GR" altLang="el-GR" sz="2400" baseline="-25000" dirty="0" smtClean="0">
              <a:sym typeface="Wingdings" pitchFamily="2" charset="2"/>
            </a:endParaRPr>
          </a:p>
          <a:p>
            <a:pPr algn="just" eaLnBrk="1" hangingPunct="1"/>
            <a:r>
              <a:rPr lang="el-GR" altLang="el-GR" sz="2400" dirty="0" smtClean="0">
                <a:sym typeface="Wingdings" pitchFamily="2" charset="2"/>
              </a:rPr>
              <a:t>Η παρεχόμενη περιεκτικότητα</a:t>
            </a:r>
            <a:r>
              <a:rPr lang="en-US" altLang="el-GR" sz="2400" dirty="0" smtClean="0">
                <a:sym typeface="Wingdings" pitchFamily="2" charset="2"/>
              </a:rPr>
              <a:t> O</a:t>
            </a:r>
            <a:r>
              <a:rPr lang="en-US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baseline="-25000" dirty="0" smtClean="0">
                <a:sym typeface="Wingdings" pitchFamily="2" charset="2"/>
              </a:rPr>
              <a:t> </a:t>
            </a:r>
            <a:r>
              <a:rPr lang="el-GR" altLang="el-GR" sz="2400" dirty="0" smtClean="0">
                <a:sym typeface="Wingdings" pitchFamily="2" charset="2"/>
              </a:rPr>
              <a:t>εξαρτάται από τη ροή Ο</a:t>
            </a:r>
            <a:r>
              <a:rPr lang="el-GR" altLang="el-GR" sz="2400" baseline="-25000" dirty="0" smtClean="0">
                <a:sym typeface="Wingdings" pitchFamily="2" charset="2"/>
              </a:rPr>
              <a:t>2</a:t>
            </a:r>
            <a:r>
              <a:rPr lang="en-US" altLang="el-GR" sz="2400" dirty="0" smtClean="0">
                <a:sym typeface="Wingdings" pitchFamily="2" charset="2"/>
              </a:rPr>
              <a:t> </a:t>
            </a:r>
            <a:endParaRPr lang="el-GR" altLang="el-GR" sz="2400" dirty="0" smtClean="0">
              <a:sym typeface="Wingdings" pitchFamily="2" charset="2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l-GR" altLang="el-GR" sz="2000" dirty="0" smtClean="0">
              <a:sym typeface="Wingdings" pitchFamily="2" charset="2"/>
            </a:endParaRPr>
          </a:p>
          <a:p>
            <a:pPr algn="r" eaLnBrk="1" hangingPunct="1">
              <a:buFont typeface="Wingdings" pitchFamily="2" charset="2"/>
              <a:buNone/>
            </a:pPr>
            <a:endParaRPr lang="el-GR" altLang="el-GR" sz="1400" b="1" dirty="0" smtClean="0">
              <a:sym typeface="Wingdings" pitchFamily="2" charset="2"/>
            </a:endParaRPr>
          </a:p>
          <a:p>
            <a:pPr algn="r" eaLnBrk="1" hangingPunct="1">
              <a:buFont typeface="Wingdings" pitchFamily="2" charset="2"/>
              <a:buNone/>
            </a:pPr>
            <a:endParaRPr lang="el-GR" altLang="el-GR" sz="1200" dirty="0" smtClean="0"/>
          </a:p>
          <a:p>
            <a:pPr algn="r" eaLnBrk="1" hangingPunct="1">
              <a:buFont typeface="Wingdings" pitchFamily="2" charset="2"/>
              <a:buNone/>
            </a:pPr>
            <a:endParaRPr lang="el-GR" altLang="el-GR" sz="12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914267"/>
              </p:ext>
            </p:extLst>
          </p:nvPr>
        </p:nvGraphicFramePr>
        <p:xfrm>
          <a:off x="1115616" y="3501008"/>
          <a:ext cx="655272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728192"/>
                <a:gridCol w="3024337"/>
              </a:tblGrid>
              <a:tr h="370840">
                <a:tc gridSpan="3">
                  <a:txBody>
                    <a:bodyPr/>
                    <a:lstStyle/>
                    <a:p>
                      <a:pPr algn="just" eaLnBrk="1" hangingPunct="1"/>
                      <a:r>
                        <a:rPr lang="el-GR" altLang="el-GR" sz="1800" dirty="0" smtClean="0">
                          <a:sym typeface="Wingdings" pitchFamily="2" charset="2"/>
                        </a:rPr>
                        <a:t>Η παρεχόμενη περιεκτικότητα</a:t>
                      </a:r>
                      <a:r>
                        <a:rPr lang="en-US" altLang="el-GR" sz="1800" dirty="0" smtClean="0">
                          <a:sym typeface="Wingdings" pitchFamily="2" charset="2"/>
                        </a:rPr>
                        <a:t> O</a:t>
                      </a:r>
                      <a:r>
                        <a:rPr lang="en-US" altLang="el-GR" sz="1800" baseline="-25000" dirty="0" smtClean="0">
                          <a:sym typeface="Wingdings" pitchFamily="2" charset="2"/>
                        </a:rPr>
                        <a:t>2</a:t>
                      </a:r>
                      <a:r>
                        <a:rPr lang="el-GR" altLang="el-GR" sz="1800" baseline="-25000" dirty="0" smtClean="0">
                          <a:sym typeface="Wingdings" pitchFamily="2" charset="2"/>
                        </a:rPr>
                        <a:t> </a:t>
                      </a:r>
                      <a:r>
                        <a:rPr lang="el-GR" altLang="el-GR" sz="1800" dirty="0" smtClean="0">
                          <a:sym typeface="Wingdings" pitchFamily="2" charset="2"/>
                        </a:rPr>
                        <a:t>εξαρτάται από τη ροή Ο</a:t>
                      </a:r>
                      <a:r>
                        <a:rPr lang="el-GR" altLang="el-GR" sz="1800" baseline="-25000" dirty="0" smtClean="0">
                          <a:sym typeface="Wingdings" pitchFamily="2" charset="2"/>
                        </a:rPr>
                        <a:t>2</a:t>
                      </a:r>
                      <a:r>
                        <a:rPr lang="en-US" altLang="el-GR" sz="1800" dirty="0" smtClean="0">
                          <a:sym typeface="Wingdings" pitchFamily="2" charset="2"/>
                        </a:rPr>
                        <a:t> </a:t>
                      </a:r>
                      <a:endParaRPr lang="el-GR" altLang="el-GR" sz="1800" dirty="0" smtClean="0">
                        <a:sym typeface="Wingdings" pitchFamily="2" charset="2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eaLnBrk="1" hangingPunct="1"/>
                      <a:endParaRPr lang="el-GR" altLang="el-GR" sz="1800" dirty="0" smtClean="0">
                        <a:sym typeface="Wingdings" pitchFamily="2" charset="2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eaLnBrk="1" hangingPunct="1"/>
                      <a:endParaRPr lang="el-GR" altLang="el-GR" sz="1800" dirty="0" smtClean="0">
                        <a:sym typeface="Wingdings" pitchFamily="2" charset="2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el-GR" sz="1800" dirty="0" smtClean="0">
                          <a:sym typeface="Wingdings" pitchFamily="2" charset="2"/>
                        </a:rPr>
                        <a:t>≥95%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el-GR" sz="1800" dirty="0" smtClean="0">
                          <a:sym typeface="Wingdings" pitchFamily="2" charset="2"/>
                        </a:rPr>
                        <a:t>//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dirty="0" smtClean="0">
                          <a:sym typeface="Wingdings" pitchFamily="2" charset="2"/>
                        </a:rPr>
                        <a:t> για	</a:t>
                      </a:r>
                      <a:r>
                        <a:rPr lang="en-US" altLang="el-GR" sz="1800" dirty="0" smtClean="0">
                          <a:sym typeface="Wingdings" pitchFamily="2" charset="2"/>
                        </a:rPr>
                        <a:t> </a:t>
                      </a:r>
                      <a:r>
                        <a:rPr lang="el-GR" altLang="el-GR" sz="1800" dirty="0" smtClean="0">
                          <a:sym typeface="Wingdings" pitchFamily="2" charset="2"/>
                        </a:rPr>
                        <a:t> //	≤2</a:t>
                      </a:r>
                      <a:r>
                        <a:rPr lang="en-US" altLang="el-GR" sz="1800" dirty="0" smtClean="0">
                          <a:sym typeface="Wingdings" pitchFamily="2" charset="2"/>
                        </a:rPr>
                        <a:t>lt/min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el-GR" sz="1800" dirty="0" smtClean="0">
                          <a:sym typeface="Wingdings" pitchFamily="2" charset="2"/>
                        </a:rPr>
                        <a:t>≥9</a:t>
                      </a:r>
                      <a:r>
                        <a:rPr lang="en-US" altLang="el-GR" sz="1800" dirty="0" smtClean="0">
                          <a:sym typeface="Wingdings" pitchFamily="2" charset="2"/>
                        </a:rPr>
                        <a:t>0</a:t>
                      </a:r>
                      <a:r>
                        <a:rPr lang="el-GR" altLang="el-GR" sz="1800" dirty="0" smtClean="0">
                          <a:sym typeface="Wingdings" pitchFamily="2" charset="2"/>
                        </a:rPr>
                        <a:t>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el-GR" sz="1800" dirty="0" smtClean="0">
                          <a:sym typeface="Wingdings" pitchFamily="2" charset="2"/>
                        </a:rPr>
                        <a:t>//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800" dirty="0" smtClean="0">
                          <a:sym typeface="Wingdings" pitchFamily="2" charset="2"/>
                        </a:rPr>
                        <a:t>για</a:t>
                      </a:r>
                      <a:r>
                        <a:rPr lang="en-US" altLang="el-GR" sz="1800" dirty="0" smtClean="0">
                          <a:sym typeface="Wingdings" pitchFamily="2" charset="2"/>
                        </a:rPr>
                        <a:t>	</a:t>
                      </a:r>
                      <a:r>
                        <a:rPr lang="el-GR" altLang="el-GR" sz="1800" dirty="0" smtClean="0">
                          <a:sym typeface="Wingdings" pitchFamily="2" charset="2"/>
                        </a:rPr>
                        <a:t> //	</a:t>
                      </a:r>
                      <a:r>
                        <a:rPr lang="en-US" altLang="el-GR" sz="1800" dirty="0" smtClean="0">
                          <a:sym typeface="Wingdings" pitchFamily="2" charset="2"/>
                        </a:rPr>
                        <a:t>3-5lt/min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l-GR" sz="1800" dirty="0" smtClean="0">
                          <a:sym typeface="Wingdings" pitchFamily="2" charset="2"/>
                        </a:rPr>
                        <a:t>&lt;</a:t>
                      </a:r>
                      <a:r>
                        <a:rPr lang="el-GR" altLang="el-GR" sz="1800" dirty="0" smtClean="0">
                          <a:sym typeface="Wingdings" pitchFamily="2" charset="2"/>
                        </a:rPr>
                        <a:t>9</a:t>
                      </a:r>
                      <a:r>
                        <a:rPr lang="en-US" altLang="el-GR" sz="1800" dirty="0" smtClean="0">
                          <a:sym typeface="Wingdings" pitchFamily="2" charset="2"/>
                        </a:rPr>
                        <a:t>0</a:t>
                      </a:r>
                      <a:r>
                        <a:rPr lang="el-GR" altLang="el-GR" sz="1800" dirty="0" smtClean="0">
                          <a:sym typeface="Wingdings" pitchFamily="2" charset="2"/>
                        </a:rPr>
                        <a:t>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el-GR" sz="1800" dirty="0" smtClean="0">
                          <a:sym typeface="Wingdings" pitchFamily="2" charset="2"/>
                        </a:rPr>
                        <a:t>//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800" dirty="0" smtClean="0">
                          <a:sym typeface="Wingdings" pitchFamily="2" charset="2"/>
                        </a:rPr>
                        <a:t>για	</a:t>
                      </a:r>
                      <a:r>
                        <a:rPr lang="en-US" altLang="el-GR" sz="1800" dirty="0" smtClean="0">
                          <a:sym typeface="Wingdings" pitchFamily="2" charset="2"/>
                        </a:rPr>
                        <a:t>/</a:t>
                      </a:r>
                      <a:r>
                        <a:rPr lang="el-GR" altLang="el-GR" sz="1800" dirty="0" smtClean="0">
                          <a:sym typeface="Wingdings" pitchFamily="2" charset="2"/>
                        </a:rPr>
                        <a:t>/	</a:t>
                      </a:r>
                      <a:r>
                        <a:rPr lang="en-US" altLang="el-GR" sz="1800" dirty="0" smtClean="0">
                          <a:sym typeface="Wingdings" pitchFamily="2" charset="2"/>
                        </a:rPr>
                        <a:t>  &gt;5lt/min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724128" y="5404111"/>
            <a:ext cx="1925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buFont typeface="Wingdings" pitchFamily="2" charset="2"/>
              <a:buNone/>
            </a:pPr>
            <a:r>
              <a:rPr lang="en-US" altLang="el-GR" sz="1400" dirty="0">
                <a:latin typeface="+mn-lt"/>
                <a:sym typeface="Wingdings" pitchFamily="2" charset="2"/>
              </a:rPr>
              <a:t>(Adde, 2013; ATS, 2014)</a:t>
            </a:r>
            <a:endParaRPr lang="el-GR" altLang="el-GR" sz="1400" dirty="0">
              <a:latin typeface="+mn-lt"/>
              <a:sym typeface="Wingdings" pitchFamily="2" charset="2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051720" y="2636912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051719" y="314096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051720" y="4077072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42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Συστήματα διανομής Ο</a:t>
            </a:r>
            <a:r>
              <a:rPr lang="el-GR" altLang="el-GR" baseline="-25000" dirty="0"/>
              <a:t>2</a:t>
            </a:r>
            <a:r>
              <a:rPr lang="el-GR" altLang="el-GR" dirty="0"/>
              <a:t> κατ’ οίκον συμπυκνωτής </a:t>
            </a:r>
            <a:r>
              <a:rPr lang="el-GR" altLang="el-GR" dirty="0" smtClean="0"/>
              <a:t>Ο</a:t>
            </a:r>
            <a:r>
              <a:rPr lang="el-GR" altLang="el-GR" baseline="-25000" dirty="0" smtClean="0"/>
              <a:t>2 </a:t>
            </a:r>
            <a:r>
              <a:rPr lang="en-US" altLang="el-GR" sz="3200" b="0" dirty="0" smtClean="0"/>
              <a:t>(</a:t>
            </a:r>
            <a:r>
              <a:rPr lang="el-GR" altLang="el-GR" sz="3200" b="0" dirty="0" smtClean="0"/>
              <a:t>2</a:t>
            </a:r>
            <a:r>
              <a:rPr lang="en-US" altLang="el-GR" sz="3200" b="0" dirty="0" smtClean="0"/>
              <a:t> </a:t>
            </a:r>
            <a:r>
              <a:rPr lang="el-GR" altLang="el-GR" sz="3200" b="0" dirty="0"/>
              <a:t>από 2</a:t>
            </a:r>
            <a:r>
              <a:rPr lang="en-US" altLang="el-GR" sz="3200" b="0" dirty="0"/>
              <a:t>)</a:t>
            </a:r>
            <a:endParaRPr lang="el-GR" altLang="el-GR" sz="3200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l-GR" sz="2400" dirty="0" smtClean="0"/>
              <a:t>(-)	</a:t>
            </a:r>
            <a:r>
              <a:rPr lang="el-GR" altLang="el-GR" sz="2400" dirty="0" smtClean="0"/>
              <a:t>Απαιτείται ηλεκτρική ενέργεια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l-GR" altLang="el-GR" sz="2400" dirty="0" smtClean="0"/>
              <a:t>(-)	Αρνητικά χαρακτηριστικά ηλεκτρικών συσκευών (διακοπή ηλεκτρικού ρεύματος, μηχανική βλάβη, συχνή συντήρηση)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l-GR" altLang="el-GR" sz="2400" dirty="0" smtClean="0"/>
              <a:t>(-)	Εφεδρικό σύστημα διανομής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 (φιάλη αερίου ή υγρού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) σε περίπτωση διακοπής ηλεκτρικού ρεύματος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l-GR" altLang="el-GR" sz="2400" dirty="0" smtClean="0"/>
              <a:t>(-)	Προκαλεί θόρυβο, κραδασμούς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l-GR" altLang="el-GR" sz="2400" dirty="0" smtClean="0"/>
              <a:t>(-)	Αναξιόπιστο σε υψηλές ροές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, δεν παρέχει περιεκτικότητα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100%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l-GR" altLang="el-GR" sz="2400" dirty="0" smtClean="0"/>
              <a:t>(+) Βολικό, ασφαλές για οικιακή, απεριόριστη χρήση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l-GR" altLang="el-GR" sz="2400" dirty="0" smtClean="0"/>
              <a:t>(+)	Χαμηλό κόστος με ευρεία διάθεση χωρίς προβλήματα παράδοσης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l-GR" altLang="el-GR" sz="2400" dirty="0" smtClean="0"/>
              <a:t>(+)	Δεν απαιτείται δίκτυο διανομής επανατροφοδότησης, κοινωνικά αποδεκτό</a:t>
            </a:r>
            <a:endParaRPr lang="en-US" altLang="el-GR" sz="2400" dirty="0" smtClean="0">
              <a:sym typeface="Wingdings" pitchFamily="2" charset="2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2000" b="1" dirty="0" smtClean="0">
              <a:sym typeface="Wingdings" pitchFamily="2" charset="2"/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1400" dirty="0" smtClean="0">
                <a:sym typeface="Wingdings" pitchFamily="2" charset="2"/>
              </a:rPr>
              <a:t>(Mudhar, 2012; Adde, 2013)</a:t>
            </a:r>
            <a:endParaRPr lang="el-GR" altLang="el-GR" sz="14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135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3600" b="1" dirty="0" smtClean="0"/>
              <a:t>Συστήματα διανομής Ο</a:t>
            </a:r>
            <a:r>
              <a:rPr lang="el-GR" altLang="el-GR" sz="3600" b="1" baseline="-25000" dirty="0" smtClean="0"/>
              <a:t>2</a:t>
            </a:r>
            <a:r>
              <a:rPr lang="el-GR" altLang="el-GR" sz="3600" b="1" dirty="0" smtClean="0"/>
              <a:t> κατ’ οίκον</a:t>
            </a:r>
            <a:endParaRPr lang="el-GR" altLang="el-GR" sz="2000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93204" y="2132856"/>
            <a:ext cx="8229600" cy="388843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altLang="el-GR" sz="2400" b="1" dirty="0" smtClean="0">
                <a:sym typeface="Wingdings" pitchFamily="2" charset="2"/>
              </a:rPr>
              <a:t>Συμπυκνωτής με:</a:t>
            </a:r>
          </a:p>
          <a:p>
            <a:pPr eaLnBrk="1" hangingPunct="1"/>
            <a:r>
              <a:rPr lang="el-GR" altLang="el-GR" sz="2400" dirty="0" smtClean="0">
                <a:sym typeface="Wingdings" pitchFamily="2" charset="2"/>
              </a:rPr>
              <a:t>Ροή</a:t>
            </a:r>
            <a:r>
              <a:rPr lang="en-US" altLang="el-GR" sz="2400" dirty="0" smtClean="0">
                <a:sym typeface="Wingdings" pitchFamily="2" charset="2"/>
              </a:rPr>
              <a:t> O</a:t>
            </a:r>
            <a:r>
              <a:rPr lang="en-US" altLang="el-GR" sz="2400" baseline="-25000" dirty="0" smtClean="0">
                <a:sym typeface="Wingdings" pitchFamily="2" charset="2"/>
              </a:rPr>
              <a:t>2</a:t>
            </a:r>
            <a:r>
              <a:rPr lang="en-US" altLang="el-GR" sz="2400" dirty="0" smtClean="0">
                <a:sym typeface="Wingdings" pitchFamily="2" charset="2"/>
              </a:rPr>
              <a:t> </a:t>
            </a:r>
            <a:r>
              <a:rPr lang="el-GR" altLang="el-GR" sz="2400" dirty="0" smtClean="0">
                <a:sym typeface="Wingdings" pitchFamily="2" charset="2"/>
              </a:rPr>
              <a:t>0.</a:t>
            </a:r>
            <a:r>
              <a:rPr lang="en-US" altLang="el-GR" sz="2400" dirty="0" smtClean="0">
                <a:sym typeface="Wingdings" pitchFamily="2" charset="2"/>
              </a:rPr>
              <a:t>5</a:t>
            </a:r>
            <a:r>
              <a:rPr lang="el-GR" altLang="el-GR" sz="2400" dirty="0" smtClean="0">
                <a:sym typeface="Wingdings" pitchFamily="2" charset="2"/>
              </a:rPr>
              <a:t>-35</a:t>
            </a:r>
            <a:r>
              <a:rPr lang="en-US" altLang="el-GR" sz="2400" dirty="0" smtClean="0">
                <a:sym typeface="Wingdings" pitchFamily="2" charset="2"/>
              </a:rPr>
              <a:t> lt/min</a:t>
            </a:r>
            <a:r>
              <a:rPr lang="el-GR" altLang="el-GR" sz="2400" dirty="0" smtClean="0">
                <a:sym typeface="Wingdings" pitchFamily="2" charset="2"/>
              </a:rPr>
              <a:t>, </a:t>
            </a:r>
          </a:p>
          <a:p>
            <a:pPr eaLnBrk="1" hangingPunct="1"/>
            <a:r>
              <a:rPr lang="el-GR" altLang="el-GR" sz="2400" dirty="0" smtClean="0">
                <a:latin typeface="Arial" charset="0"/>
                <a:sym typeface="Wingdings" pitchFamily="2" charset="2"/>
              </a:rPr>
              <a:t>Περιεκτικότητα</a:t>
            </a:r>
            <a:r>
              <a:rPr lang="en-US" altLang="el-GR" sz="2400" dirty="0" smtClean="0">
                <a:sym typeface="Wingdings" pitchFamily="2" charset="2"/>
              </a:rPr>
              <a:t> O</a:t>
            </a:r>
            <a:r>
              <a:rPr lang="en-US" altLang="el-GR" sz="2400" baseline="-25000" dirty="0" smtClean="0">
                <a:sym typeface="Wingdings" pitchFamily="2" charset="2"/>
              </a:rPr>
              <a:t>2  </a:t>
            </a:r>
            <a:r>
              <a:rPr lang="el-GR" altLang="el-GR" sz="2400" dirty="0" smtClean="0">
                <a:latin typeface="Arial" charset="0"/>
                <a:sym typeface="Wingdings" pitchFamily="2" charset="2"/>
              </a:rPr>
              <a:t>87-95</a:t>
            </a:r>
            <a:r>
              <a:rPr lang="en-US" altLang="el-GR" sz="2400" dirty="0" smtClean="0">
                <a:sym typeface="Wingdings" pitchFamily="2" charset="2"/>
              </a:rPr>
              <a:t>%, </a:t>
            </a:r>
            <a:endParaRPr lang="el-GR" altLang="el-GR" sz="2400" dirty="0" smtClean="0">
              <a:sym typeface="Wingdings" pitchFamily="2" charset="2"/>
            </a:endParaRPr>
          </a:p>
          <a:p>
            <a:pPr eaLnBrk="1" hangingPunct="1"/>
            <a:r>
              <a:rPr lang="el-GR" altLang="el-GR" sz="2400" dirty="0" smtClean="0">
                <a:sym typeface="Wingdings" pitchFamily="2" charset="2"/>
              </a:rPr>
              <a:t>Β ≈ 1</a:t>
            </a:r>
            <a:r>
              <a:rPr lang="en-US" altLang="el-GR" sz="2400" dirty="0" smtClean="0">
                <a:sym typeface="Wingdings" pitchFamily="2" charset="2"/>
              </a:rPr>
              <a:t>5</a:t>
            </a:r>
            <a:r>
              <a:rPr lang="el-GR" altLang="el-GR" sz="2400" dirty="0" smtClean="0">
                <a:sym typeface="Wingdings" pitchFamily="2" charset="2"/>
              </a:rPr>
              <a:t> </a:t>
            </a:r>
            <a:r>
              <a:rPr lang="en-US" altLang="el-GR" sz="2400" dirty="0" smtClean="0">
                <a:sym typeface="Wingdings" pitchFamily="2" charset="2"/>
              </a:rPr>
              <a:t>Kg </a:t>
            </a:r>
            <a:endParaRPr lang="el-GR" altLang="el-GR" sz="2400" dirty="0" smtClean="0">
              <a:sym typeface="Wingdings" pitchFamily="2" charset="2"/>
            </a:endParaRPr>
          </a:p>
          <a:p>
            <a:pPr eaLnBrk="1" hangingPunct="1"/>
            <a:r>
              <a:rPr lang="el-GR" altLang="el-GR" sz="2400" dirty="0" smtClean="0">
                <a:sym typeface="Wingdings" pitchFamily="2" charset="2"/>
              </a:rPr>
              <a:t>Δυνατότητα Τροφοδοσίας φιαλών αερίου </a:t>
            </a:r>
            <a:r>
              <a:rPr lang="en-US" altLang="el-GR" sz="2400" dirty="0" smtClean="0">
                <a:sym typeface="Wingdings" pitchFamily="2" charset="2"/>
              </a:rPr>
              <a:t>O</a:t>
            </a:r>
            <a:r>
              <a:rPr lang="en-US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baseline="-25000" dirty="0" smtClean="0">
                <a:sym typeface="Wingdings" pitchFamily="2" charset="2"/>
              </a:rPr>
              <a:t>  </a:t>
            </a:r>
            <a:r>
              <a:rPr lang="el-GR" altLang="el-GR" sz="2400" dirty="0" smtClean="0">
                <a:sym typeface="Wingdings" pitchFamily="2" charset="2"/>
              </a:rPr>
              <a:t>Μ</a:t>
            </a:r>
            <a:r>
              <a:rPr lang="en-US" altLang="el-GR" sz="2400" dirty="0" smtClean="0">
                <a:sym typeface="Wingdings" pitchFamily="2" charset="2"/>
              </a:rPr>
              <a:t>L</a:t>
            </a:r>
            <a:r>
              <a:rPr lang="el-GR" altLang="el-GR" sz="2400" dirty="0" smtClean="0">
                <a:sym typeface="Wingdings" pitchFamily="2" charset="2"/>
              </a:rPr>
              <a:t>6 (1.8</a:t>
            </a:r>
            <a:r>
              <a:rPr lang="en-US" altLang="el-GR" sz="2400" dirty="0" smtClean="0">
                <a:sym typeface="Wingdings" pitchFamily="2" charset="2"/>
              </a:rPr>
              <a:t>1</a:t>
            </a:r>
            <a:r>
              <a:rPr lang="el-GR" altLang="el-GR" sz="2400" dirty="0" smtClean="0">
                <a:sym typeface="Wingdings" pitchFamily="2" charset="2"/>
              </a:rPr>
              <a:t> </a:t>
            </a:r>
            <a:r>
              <a:rPr lang="en-US" altLang="el-GR" sz="2400" dirty="0" smtClean="0">
                <a:sym typeface="Wingdings" pitchFamily="2" charset="2"/>
              </a:rPr>
              <a:t>Kg) </a:t>
            </a:r>
            <a:endParaRPr lang="el-GR" altLang="el-GR" sz="2400" dirty="0" smtClean="0">
              <a:sym typeface="Wingdings" pitchFamily="2" charset="2"/>
            </a:endParaRPr>
          </a:p>
          <a:p>
            <a:pPr eaLnBrk="1" hangingPunct="1">
              <a:buFont typeface="Arial" charset="0"/>
              <a:buNone/>
            </a:pPr>
            <a:r>
              <a:rPr lang="el-GR" altLang="el-GR" sz="2400" dirty="0" smtClean="0">
                <a:sym typeface="Wingdings" pitchFamily="2" charset="2"/>
              </a:rPr>
              <a:t>	σε </a:t>
            </a:r>
            <a:r>
              <a:rPr lang="en-US" altLang="el-GR" sz="2400" dirty="0" smtClean="0">
                <a:sym typeface="Wingdings" pitchFamily="2" charset="2"/>
              </a:rPr>
              <a:t>8</a:t>
            </a:r>
            <a:r>
              <a:rPr lang="el-GR" altLang="el-GR" sz="2400" dirty="0" smtClean="0">
                <a:sym typeface="Wingdings" pitchFamily="2" charset="2"/>
              </a:rPr>
              <a:t>5΄, Μ</a:t>
            </a:r>
            <a:r>
              <a:rPr lang="en-US" altLang="el-GR" sz="2400" dirty="0" smtClean="0">
                <a:sym typeface="Wingdings" pitchFamily="2" charset="2"/>
              </a:rPr>
              <a:t>L</a:t>
            </a:r>
            <a:r>
              <a:rPr lang="el-GR" altLang="el-GR" sz="2400" dirty="0" smtClean="0">
                <a:sym typeface="Wingdings" pitchFamily="2" charset="2"/>
              </a:rPr>
              <a:t>9 (2.</a:t>
            </a:r>
            <a:r>
              <a:rPr lang="en-US" altLang="el-GR" sz="2400" dirty="0" smtClean="0">
                <a:sym typeface="Wingdings" pitchFamily="2" charset="2"/>
              </a:rPr>
              <a:t>27</a:t>
            </a:r>
            <a:r>
              <a:rPr lang="el-GR" altLang="el-GR" sz="2400" dirty="0" smtClean="0">
                <a:sym typeface="Wingdings" pitchFamily="2" charset="2"/>
              </a:rPr>
              <a:t> </a:t>
            </a:r>
            <a:r>
              <a:rPr lang="en-US" altLang="el-GR" sz="2400" dirty="0" smtClean="0">
                <a:sym typeface="Wingdings" pitchFamily="2" charset="2"/>
              </a:rPr>
              <a:t>Kg) </a:t>
            </a:r>
            <a:r>
              <a:rPr lang="el-GR" altLang="el-GR" sz="2400" dirty="0" smtClean="0">
                <a:sym typeface="Wingdings" pitchFamily="2" charset="2"/>
              </a:rPr>
              <a:t>σε 2</a:t>
            </a:r>
            <a:r>
              <a:rPr lang="en-US" altLang="el-GR" sz="2400" dirty="0" smtClean="0">
                <a:sym typeface="Wingdings" pitchFamily="2" charset="2"/>
              </a:rPr>
              <a:t>h </a:t>
            </a:r>
            <a:r>
              <a:rPr lang="el-GR" altLang="el-GR" sz="2400" dirty="0" smtClean="0">
                <a:sym typeface="Wingdings" pitchFamily="2" charset="2"/>
              </a:rPr>
              <a:t>και 20΄</a:t>
            </a:r>
            <a:r>
              <a:rPr lang="en-US" altLang="el-GR" sz="2400" dirty="0" smtClean="0">
                <a:sym typeface="Wingdings" pitchFamily="2" charset="2"/>
              </a:rPr>
              <a:t>, MLD (2</a:t>
            </a:r>
            <a:r>
              <a:rPr lang="el-GR" altLang="el-GR" sz="2400" dirty="0" smtClean="0">
                <a:sym typeface="Wingdings" pitchFamily="2" charset="2"/>
              </a:rPr>
              <a:t>.</a:t>
            </a:r>
            <a:r>
              <a:rPr lang="en-US" altLang="el-GR" sz="2400" dirty="0" smtClean="0">
                <a:sym typeface="Wingdings" pitchFamily="2" charset="2"/>
              </a:rPr>
              <a:t>85 Kg) </a:t>
            </a:r>
            <a:r>
              <a:rPr lang="el-GR" altLang="el-GR" sz="2400" dirty="0" smtClean="0">
                <a:sym typeface="Wingdings" pitchFamily="2" charset="2"/>
              </a:rPr>
              <a:t>σε </a:t>
            </a:r>
            <a:r>
              <a:rPr lang="en-US" altLang="el-GR" sz="2400" dirty="0" smtClean="0">
                <a:sym typeface="Wingdings" pitchFamily="2" charset="2"/>
              </a:rPr>
              <a:t>3h </a:t>
            </a:r>
            <a:r>
              <a:rPr lang="el-GR" altLang="el-GR" sz="2400" dirty="0" smtClean="0">
                <a:sym typeface="Wingdings" pitchFamily="2" charset="2"/>
              </a:rPr>
              <a:t>και 20΄				</a:t>
            </a:r>
          </a:p>
          <a:p>
            <a:pPr algn="just" eaLnBrk="1" hangingPunct="1">
              <a:buFont typeface="Arial" charset="0"/>
              <a:buNone/>
            </a:pPr>
            <a:r>
              <a:rPr lang="el-GR" altLang="el-GR" sz="2400" dirty="0" smtClean="0">
                <a:sym typeface="Wingdings" pitchFamily="2" charset="2"/>
              </a:rPr>
              <a:t>					</a:t>
            </a:r>
            <a:r>
              <a:rPr lang="el-GR" altLang="el-GR" sz="1600" dirty="0" smtClean="0">
                <a:sym typeface="Wingdings" pitchFamily="2" charset="2"/>
              </a:rPr>
              <a:t> (</a:t>
            </a:r>
            <a:r>
              <a:rPr lang="en-US" altLang="el-GR" sz="1600" dirty="0" smtClean="0">
                <a:sym typeface="Wingdings" pitchFamily="2" charset="2"/>
              </a:rPr>
              <a:t>Dunne</a:t>
            </a:r>
            <a:r>
              <a:rPr lang="el-GR" altLang="el-GR" sz="1600" dirty="0" smtClean="0">
                <a:sym typeface="Wingdings" pitchFamily="2" charset="2"/>
              </a:rPr>
              <a:t>,</a:t>
            </a:r>
            <a:r>
              <a:rPr lang="en-US" altLang="el-GR" sz="1600" dirty="0" smtClean="0">
                <a:sym typeface="Wingdings" pitchFamily="2" charset="2"/>
              </a:rPr>
              <a:t> 2009; </a:t>
            </a:r>
            <a:r>
              <a:rPr lang="en-US" altLang="el-GR" sz="1600" dirty="0" smtClean="0">
                <a:sym typeface="Wingdings" pitchFamily="2" charset="2"/>
                <a:hlinkClick r:id="rId2"/>
              </a:rPr>
              <a:t>www.nbnrespiratory.com/2014</a:t>
            </a:r>
            <a:r>
              <a:rPr lang="en-US" altLang="el-GR" sz="1600" dirty="0" smtClean="0">
                <a:sym typeface="Wingdings" pitchFamily="2" charset="2"/>
              </a:rPr>
              <a:t>)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altLang="el-GR" sz="1600" dirty="0" smtClean="0">
              <a:sym typeface="Wingdings" pitchFamily="2" charset="2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US" altLang="el-GR" b="1" dirty="0" smtClean="0">
              <a:sym typeface="Wingdings" pitchFamily="2" charset="2"/>
            </a:endParaRPr>
          </a:p>
          <a:p>
            <a:pPr algn="r" eaLnBrk="1" hangingPunct="1">
              <a:buFont typeface="Arial" charset="0"/>
              <a:buNone/>
            </a:pPr>
            <a:endParaRPr lang="el-GR" altLang="el-GR" b="1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124743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400" b="1" dirty="0">
                <a:solidFill>
                  <a:srgbClr val="820000"/>
                </a:solidFill>
                <a:latin typeface="+mn-lt"/>
              </a:rPr>
              <a:t>ΣΥΜΠΥΚΝΩΤΗΣ Ο</a:t>
            </a:r>
            <a:r>
              <a:rPr lang="el-GR" altLang="el-GR" sz="2400" b="1" baseline="-25000" dirty="0">
                <a:solidFill>
                  <a:srgbClr val="820000"/>
                </a:solidFill>
                <a:latin typeface="+mn-lt"/>
              </a:rPr>
              <a:t>2</a:t>
            </a:r>
            <a:r>
              <a:rPr lang="el-GR" altLang="el-GR" sz="2400" b="1" dirty="0">
                <a:solidFill>
                  <a:srgbClr val="820000"/>
                </a:solidFill>
                <a:latin typeface="+mn-lt"/>
              </a:rPr>
              <a:t> ΜΕ ΕΠΙΠΛΕΩΝ ΔΥΝΑΤΟΤΗΤΑ ΤΡΟΦΟΔΟΣΙΑΣ</a:t>
            </a:r>
            <a:r>
              <a:rPr lang="en-US" altLang="el-GR" sz="2400" b="1" dirty="0">
                <a:solidFill>
                  <a:srgbClr val="820000"/>
                </a:solidFill>
                <a:latin typeface="+mn-lt"/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  <a:latin typeface="+mn-lt"/>
              </a:rPr>
              <a:t>ΦΟΡΗΤΗΣ ΦΙΑΛΗΣ ΑΕΡΙΟΥ Ο</a:t>
            </a:r>
            <a:r>
              <a:rPr lang="el-GR" altLang="el-GR" sz="2400" b="1" baseline="-25000" dirty="0">
                <a:solidFill>
                  <a:srgbClr val="820000"/>
                </a:solidFill>
                <a:latin typeface="+mn-lt"/>
              </a:rPr>
              <a:t>2</a:t>
            </a:r>
            <a:r>
              <a:rPr lang="el-GR" altLang="el-GR" sz="2400" b="1" dirty="0">
                <a:solidFill>
                  <a:srgbClr val="820000"/>
                </a:solidFill>
                <a:latin typeface="+mn-lt"/>
              </a:rPr>
              <a:t> </a:t>
            </a:r>
            <a:endParaRPr lang="el-GR" sz="2400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20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Συστήματα διανομής Ο</a:t>
            </a:r>
            <a:r>
              <a:rPr lang="el-GR" altLang="el-GR" sz="3600" baseline="-25000" dirty="0"/>
              <a:t>2</a:t>
            </a:r>
            <a:r>
              <a:rPr lang="el-GR" altLang="el-GR" sz="3600" dirty="0"/>
              <a:t> κατ’ οίκον</a:t>
            </a:r>
            <a:endParaRPr lang="el-GR" altLang="el-GR" sz="3600" b="1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856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l-GR" altLang="el-GR" sz="2400" b="1" dirty="0" smtClean="0">
                <a:sym typeface="Wingdings" pitchFamily="2" charset="2"/>
              </a:rPr>
              <a:t>Συμπυκνωτής παραγωγής αερίου</a:t>
            </a:r>
            <a:r>
              <a:rPr lang="en-US" altLang="el-GR" sz="2400" b="1" dirty="0" smtClean="0">
                <a:sym typeface="Wingdings" pitchFamily="2" charset="2"/>
              </a:rPr>
              <a:t> O</a:t>
            </a:r>
            <a:r>
              <a:rPr lang="en-US" altLang="el-GR" sz="2400" b="1" baseline="-25000" dirty="0" smtClean="0">
                <a:sym typeface="Wingdings" pitchFamily="2" charset="2"/>
              </a:rPr>
              <a:t>2</a:t>
            </a:r>
            <a:r>
              <a:rPr lang="el-GR" altLang="el-GR" sz="2400" b="1" dirty="0" smtClean="0">
                <a:sym typeface="Wingdings" pitchFamily="2" charset="2"/>
              </a:rPr>
              <a:t> με:</a:t>
            </a:r>
          </a:p>
          <a:p>
            <a:pPr eaLnBrk="1" hangingPunct="1"/>
            <a:r>
              <a:rPr lang="el-GR" altLang="el-GR" sz="2400" dirty="0" smtClean="0">
                <a:sym typeface="Wingdings" pitchFamily="2" charset="2"/>
              </a:rPr>
              <a:t>Ροή </a:t>
            </a:r>
            <a:r>
              <a:rPr lang="en-US" altLang="el-GR" sz="2400" dirty="0" smtClean="0">
                <a:sym typeface="Wingdings" pitchFamily="2" charset="2"/>
              </a:rPr>
              <a:t>5lt/min</a:t>
            </a:r>
            <a:endParaRPr lang="el-GR" altLang="el-GR" sz="2400" dirty="0" smtClean="0">
              <a:sym typeface="Wingdings" pitchFamily="2" charset="2"/>
            </a:endParaRPr>
          </a:p>
          <a:p>
            <a:pPr eaLnBrk="1" hangingPunct="1"/>
            <a:r>
              <a:rPr lang="el-GR" altLang="el-GR" sz="2400" dirty="0" smtClean="0">
                <a:sym typeface="Wingdings" pitchFamily="2" charset="2"/>
              </a:rPr>
              <a:t>Συνδέεται με </a:t>
            </a:r>
            <a:r>
              <a:rPr lang="el-GR" altLang="el-GR" sz="2400" b="1" dirty="0" smtClean="0">
                <a:solidFill>
                  <a:srgbClr val="820000"/>
                </a:solidFill>
                <a:sym typeface="Wingdings" pitchFamily="2" charset="2"/>
              </a:rPr>
              <a:t>Συσκευή Μετατροπής </a:t>
            </a:r>
            <a:r>
              <a:rPr lang="el-GR" altLang="el-GR" sz="2400" dirty="0" smtClean="0">
                <a:sym typeface="Wingdings" pitchFamily="2" charset="2"/>
              </a:rPr>
              <a:t>του αερίου Ο</a:t>
            </a:r>
            <a:r>
              <a:rPr lang="el-GR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dirty="0" smtClean="0">
                <a:sym typeface="Wingdings" pitchFamily="2" charset="2"/>
              </a:rPr>
              <a:t> σε υγρό </a:t>
            </a:r>
            <a:r>
              <a:rPr lang="en-US" altLang="el-GR" sz="2400" dirty="0" smtClean="0">
                <a:sym typeface="Wingdings" pitchFamily="2" charset="2"/>
              </a:rPr>
              <a:t>O</a:t>
            </a:r>
            <a:r>
              <a:rPr lang="en-US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dirty="0" smtClean="0">
                <a:sym typeface="Wingdings" pitchFamily="2" charset="2"/>
              </a:rPr>
              <a:t> </a:t>
            </a:r>
          </a:p>
          <a:p>
            <a:pPr eaLnBrk="1" hangingPunct="1"/>
            <a:r>
              <a:rPr lang="el-GR" altLang="el-GR" sz="2400" dirty="0" smtClean="0">
                <a:sym typeface="Wingdings" pitchFamily="2" charset="2"/>
              </a:rPr>
              <a:t>Β ≈ 84</a:t>
            </a:r>
            <a:r>
              <a:rPr lang="en-US" altLang="el-GR" sz="2400" dirty="0" smtClean="0">
                <a:sym typeface="Wingdings" pitchFamily="2" charset="2"/>
              </a:rPr>
              <a:t> kg</a:t>
            </a:r>
            <a:r>
              <a:rPr lang="el-GR" altLang="el-GR" sz="2400" dirty="0" smtClean="0">
                <a:sym typeface="Wingdings" pitchFamily="2" charset="2"/>
              </a:rPr>
              <a:t> </a:t>
            </a:r>
          </a:p>
          <a:p>
            <a:pPr eaLnBrk="1" hangingPunct="1"/>
            <a:r>
              <a:rPr lang="el-GR" altLang="el-GR" sz="2400" dirty="0" smtClean="0">
                <a:sym typeface="Wingdings" pitchFamily="2" charset="2"/>
              </a:rPr>
              <a:t>Συχνότητα υγροποίησης </a:t>
            </a:r>
            <a:r>
              <a:rPr lang="en-US" altLang="el-GR" sz="2400" dirty="0" smtClean="0">
                <a:sym typeface="Wingdings" pitchFamily="2" charset="2"/>
              </a:rPr>
              <a:t>O</a:t>
            </a:r>
            <a:r>
              <a:rPr lang="en-US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dirty="0" smtClean="0">
                <a:sym typeface="Wingdings" pitchFamily="2" charset="2"/>
              </a:rPr>
              <a:t> 0.16</a:t>
            </a:r>
            <a:r>
              <a:rPr lang="en-US" altLang="el-GR" sz="2400" dirty="0" smtClean="0">
                <a:sym typeface="Wingdings" pitchFamily="2" charset="2"/>
              </a:rPr>
              <a:t>lt/h </a:t>
            </a:r>
            <a:endParaRPr lang="el-GR" altLang="el-GR" sz="2400" dirty="0" smtClean="0">
              <a:sym typeface="Wingdings" pitchFamily="2" charset="2"/>
            </a:endParaRPr>
          </a:p>
          <a:p>
            <a:pPr eaLnBrk="1" hangingPunct="1"/>
            <a:r>
              <a:rPr lang="el-GR" altLang="el-GR" sz="2400" dirty="0" smtClean="0">
                <a:sym typeface="Wingdings" pitchFamily="2" charset="2"/>
              </a:rPr>
              <a:t>Παρεχόμενη περιεκτικότητα </a:t>
            </a:r>
            <a:r>
              <a:rPr lang="en-US" altLang="el-GR" sz="2400" dirty="0" smtClean="0">
                <a:sym typeface="Wingdings" pitchFamily="2" charset="2"/>
              </a:rPr>
              <a:t>O</a:t>
            </a:r>
            <a:r>
              <a:rPr lang="en-US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dirty="0" smtClean="0">
                <a:sym typeface="Wingdings" pitchFamily="2" charset="2"/>
              </a:rPr>
              <a:t> 93%</a:t>
            </a:r>
          </a:p>
          <a:p>
            <a:pPr eaLnBrk="1" hangingPunct="1"/>
            <a:r>
              <a:rPr lang="el-GR" altLang="el-GR" sz="2400" dirty="0" smtClean="0">
                <a:sym typeface="Wingdings" pitchFamily="2" charset="2"/>
              </a:rPr>
              <a:t>Η συσκευή μετατροπής στη κορυφή της φέρει εντομή σύνδεσης τροφοδοσίας φορητής φιάλης υγρού </a:t>
            </a:r>
            <a:r>
              <a:rPr lang="en-US" altLang="el-GR" sz="2400" dirty="0" smtClean="0">
                <a:sym typeface="Wingdings" pitchFamily="2" charset="2"/>
              </a:rPr>
              <a:t>O</a:t>
            </a:r>
            <a:r>
              <a:rPr lang="en-US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dirty="0" smtClean="0">
                <a:sym typeface="Wingdings" pitchFamily="2" charset="2"/>
              </a:rPr>
              <a:t> την 600</a:t>
            </a:r>
            <a:r>
              <a:rPr lang="en-US" altLang="el-GR" sz="2400" dirty="0" smtClean="0">
                <a:sym typeface="Wingdings" pitchFamily="2" charset="2"/>
              </a:rPr>
              <a:t>P: </a:t>
            </a:r>
            <a:r>
              <a:rPr lang="el-GR" altLang="el-GR" sz="2400" dirty="0" smtClean="0">
                <a:sym typeface="Wingdings" pitchFamily="2" charset="2"/>
              </a:rPr>
              <a:t>Β ≈ 2.26 </a:t>
            </a:r>
            <a:r>
              <a:rPr lang="en-US" altLang="el-GR" sz="2400" dirty="0" smtClean="0">
                <a:sym typeface="Wingdings" pitchFamily="2" charset="2"/>
              </a:rPr>
              <a:t>kg</a:t>
            </a:r>
            <a:r>
              <a:rPr lang="el-GR" altLang="el-GR" sz="2400" dirty="0" smtClean="0">
                <a:sym typeface="Wingdings" pitchFamily="2" charset="2"/>
              </a:rPr>
              <a:t> ή την 300</a:t>
            </a:r>
            <a:r>
              <a:rPr lang="en-US" altLang="el-GR" sz="2400" dirty="0" smtClean="0">
                <a:sym typeface="Wingdings" pitchFamily="2" charset="2"/>
              </a:rPr>
              <a:t>P:</a:t>
            </a:r>
            <a:r>
              <a:rPr lang="el-GR" altLang="el-GR" sz="2400" dirty="0" smtClean="0">
                <a:sym typeface="Wingdings" pitchFamily="2" charset="2"/>
              </a:rPr>
              <a:t> Β ≈ 1.81 </a:t>
            </a:r>
            <a:r>
              <a:rPr lang="en-US" altLang="el-GR" sz="2400" dirty="0" smtClean="0">
                <a:sym typeface="Wingdings" pitchFamily="2" charset="2"/>
              </a:rPr>
              <a:t>kg</a:t>
            </a:r>
            <a:r>
              <a:rPr lang="el-GR" altLang="el-GR" sz="2400" dirty="0" smtClean="0">
                <a:sym typeface="Wingdings" pitchFamily="2" charset="2"/>
              </a:rPr>
              <a:t>, η οποία γεμίζει σε 1΄ και έχει διάρκεια παροχής Ο</a:t>
            </a:r>
            <a:r>
              <a:rPr lang="el-GR" altLang="el-GR" sz="2400" baseline="-25000" dirty="0" smtClean="0">
                <a:sym typeface="Wingdings" pitchFamily="2" charset="2"/>
              </a:rPr>
              <a:t>2 </a:t>
            </a:r>
            <a:r>
              <a:rPr lang="el-GR" altLang="el-GR" sz="2400" dirty="0" smtClean="0">
                <a:sym typeface="Wingdings" pitchFamily="2" charset="2"/>
              </a:rPr>
              <a:t>6-8</a:t>
            </a:r>
            <a:r>
              <a:rPr lang="en-US" altLang="el-GR" sz="2400" dirty="0" smtClean="0">
                <a:sym typeface="Wingdings" pitchFamily="2" charset="2"/>
              </a:rPr>
              <a:t>h</a:t>
            </a:r>
            <a:r>
              <a:rPr lang="en-US" altLang="el-GR" sz="2000" b="1" dirty="0" smtClean="0">
                <a:sym typeface="Wingdings" pitchFamily="2" charset="2"/>
              </a:rPr>
              <a:t>					</a:t>
            </a:r>
          </a:p>
          <a:p>
            <a:pPr algn="r" eaLnBrk="1" hangingPunct="1">
              <a:buFont typeface="Wingdings" pitchFamily="2" charset="2"/>
              <a:buNone/>
            </a:pPr>
            <a:endParaRPr lang="en-US" altLang="el-GR" sz="2000" b="1" dirty="0" smtClean="0">
              <a:sym typeface="Wingdings" pitchFamily="2" charset="2"/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el-GR" altLang="el-GR" sz="1400" b="1" dirty="0" smtClean="0">
                <a:sym typeface="Wingdings" pitchFamily="2" charset="2"/>
              </a:rPr>
              <a:t>(</a:t>
            </a:r>
            <a:r>
              <a:rPr lang="en-US" altLang="el-GR" sz="1400" b="1" dirty="0" smtClean="0">
                <a:sym typeface="Wingdings" pitchFamily="2" charset="2"/>
              </a:rPr>
              <a:t>Dunne</a:t>
            </a:r>
            <a:r>
              <a:rPr lang="el-GR" altLang="el-GR" sz="1400" b="1" dirty="0" smtClean="0">
                <a:sym typeface="Wingdings" pitchFamily="2" charset="2"/>
              </a:rPr>
              <a:t>,</a:t>
            </a:r>
            <a:r>
              <a:rPr lang="en-US" altLang="el-GR" sz="1400" b="1" dirty="0" smtClean="0">
                <a:sym typeface="Wingdings" pitchFamily="2" charset="2"/>
              </a:rPr>
              <a:t> 2009; </a:t>
            </a:r>
            <a:r>
              <a:rPr lang="en-US" altLang="el-GR" sz="1400" b="1" dirty="0" smtClean="0">
                <a:sym typeface="Wingdings" pitchFamily="2" charset="2"/>
                <a:hlinkClick r:id="rId2"/>
              </a:rPr>
              <a:t>www.nbnrespiratory.com/2014</a:t>
            </a:r>
            <a:r>
              <a:rPr lang="en-US" altLang="el-GR" sz="1400" b="1" dirty="0" smtClean="0">
                <a:sym typeface="Wingdings" pitchFamily="2" charset="2"/>
              </a:rPr>
              <a:t>)</a:t>
            </a:r>
          </a:p>
          <a:p>
            <a:pPr algn="r" eaLnBrk="1" hangingPunct="1">
              <a:buFont typeface="Wingdings" pitchFamily="2" charset="2"/>
              <a:buNone/>
            </a:pPr>
            <a:endParaRPr lang="en-US" altLang="el-GR" sz="1400" b="1" dirty="0" smtClean="0"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24743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400" b="1" dirty="0">
                <a:solidFill>
                  <a:srgbClr val="820000"/>
                </a:solidFill>
                <a:latin typeface="+mn-lt"/>
              </a:rPr>
              <a:t>ΣΥΣΚΕΥΗ ΜΕΤΑΤΡΟΠΗΣ ΑΕΡΙΟΥ Ο2  ΣΕ ΥΓΡΟ Ο2  ΜΕ ΕΠΙΠΛΕΟΝ ΔΥΝΑΤΟΤΗΤΑ ΤΡΟΦΟΔΟΣΙΑΣ ΦΟΡΗΤΗΣ ΦΙΑΛΗΣ ΥΓΡΟΥ Ο2 </a:t>
            </a:r>
            <a:endParaRPr lang="el-GR" sz="2400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43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Συστήματα διανομής Ο</a:t>
            </a:r>
            <a:r>
              <a:rPr lang="el-GR" altLang="el-GR" sz="3600" baseline="-25000" dirty="0"/>
              <a:t>2</a:t>
            </a:r>
            <a:r>
              <a:rPr lang="el-GR" altLang="el-GR" sz="3600" dirty="0"/>
              <a:t> κατ’ οίκον</a:t>
            </a:r>
            <a:r>
              <a:rPr lang="el-GR" altLang="el-GR" sz="3600" dirty="0" smtClean="0"/>
              <a:t/>
            </a:r>
            <a:br>
              <a:rPr lang="el-GR" altLang="el-GR" sz="3600" dirty="0" smtClean="0"/>
            </a:br>
            <a:r>
              <a:rPr lang="el-GR" altLang="el-GR" sz="2800" dirty="0" smtClean="0">
                <a:solidFill>
                  <a:srgbClr val="820000"/>
                </a:solidFill>
              </a:rPr>
              <a:t>ΦΟΡΗΤΟΙ ΣΥΜΠΥΚΝΩΤΕΣ  Ο</a:t>
            </a:r>
            <a:r>
              <a:rPr lang="el-GR" altLang="el-GR" sz="2800" baseline="-25000" dirty="0" smtClean="0">
                <a:solidFill>
                  <a:srgbClr val="820000"/>
                </a:solidFill>
              </a:rPr>
              <a:t>2</a:t>
            </a:r>
            <a:r>
              <a:rPr lang="el-GR" altLang="el-GR" sz="2800" dirty="0" smtClean="0">
                <a:solidFill>
                  <a:srgbClr val="820000"/>
                </a:solidFill>
              </a:rPr>
              <a:t> </a:t>
            </a: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060575"/>
            <a:ext cx="42291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25638" y="490952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portableoxygen.co.uk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59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Συστήματα διανομής Ο</a:t>
            </a:r>
            <a:r>
              <a:rPr lang="el-GR" altLang="el-GR" baseline="-25000" dirty="0"/>
              <a:t>2</a:t>
            </a:r>
            <a:r>
              <a:rPr lang="el-GR" altLang="el-GR" dirty="0"/>
              <a:t> κατ’ οίκον</a:t>
            </a:r>
            <a:br>
              <a:rPr lang="el-GR" altLang="el-GR" dirty="0"/>
            </a:br>
            <a:r>
              <a:rPr lang="el-GR" altLang="el-GR" sz="3100" dirty="0">
                <a:solidFill>
                  <a:srgbClr val="820000"/>
                </a:solidFill>
              </a:rPr>
              <a:t>ΦΟΡΗΤΟΙ ΣΥΜΠΥΚΝΩΤΕΣ  Ο</a:t>
            </a:r>
            <a:r>
              <a:rPr lang="el-GR" altLang="el-GR" sz="3100" baseline="-25000" dirty="0">
                <a:solidFill>
                  <a:srgbClr val="820000"/>
                </a:solidFill>
              </a:rPr>
              <a:t>2</a:t>
            </a:r>
            <a:r>
              <a:rPr lang="el-GR" altLang="el-GR" sz="3100" dirty="0">
                <a:solidFill>
                  <a:srgbClr val="820000"/>
                </a:solidFill>
              </a:rPr>
              <a:t> </a:t>
            </a:r>
            <a:endParaRPr lang="el-GR" altLang="el-GR" sz="3600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>
                <a:sym typeface="Wingdings" pitchFamily="2" charset="2"/>
              </a:rPr>
              <a:t>Ευπαρουσίαστοι, μικρού βάρους με εύκολη μεταφορά</a:t>
            </a:r>
            <a:r>
              <a:rPr lang="en-US" altLang="el-GR" sz="2400" dirty="0" smtClean="0">
                <a:sym typeface="Wingdings" pitchFamily="2" charset="2"/>
              </a:rPr>
              <a:t> - </a:t>
            </a:r>
            <a:r>
              <a:rPr lang="el-GR" altLang="el-GR" sz="2400" dirty="0" smtClean="0">
                <a:sym typeface="Wingdings" pitchFamily="2" charset="2"/>
              </a:rPr>
              <a:t>χρήση</a:t>
            </a:r>
            <a:endParaRPr lang="en-US" altLang="el-GR" sz="2400" dirty="0" smtClean="0">
              <a:sym typeface="Wingdings" pitchFamily="2" charset="2"/>
            </a:endParaRPr>
          </a:p>
          <a:p>
            <a:pPr eaLnBrk="1" hangingPunct="1"/>
            <a:r>
              <a:rPr lang="el-GR" altLang="el-GR" sz="2400" dirty="0" smtClean="0">
                <a:sym typeface="Wingdings" pitchFamily="2" charset="2"/>
              </a:rPr>
              <a:t>Β ≈ </a:t>
            </a:r>
            <a:r>
              <a:rPr lang="en-US" altLang="el-GR" sz="2400" dirty="0" smtClean="0">
                <a:sym typeface="Wingdings" pitchFamily="2" charset="2"/>
              </a:rPr>
              <a:t>1</a:t>
            </a:r>
            <a:r>
              <a:rPr lang="el-GR" altLang="el-GR" sz="2400" dirty="0" smtClean="0">
                <a:sym typeface="Wingdings" pitchFamily="2" charset="2"/>
              </a:rPr>
              <a:t>-5 </a:t>
            </a:r>
            <a:r>
              <a:rPr lang="en-US" altLang="el-GR" sz="2400" dirty="0" smtClean="0">
                <a:sym typeface="Wingdings" pitchFamily="2" charset="2"/>
              </a:rPr>
              <a:t>kg, </a:t>
            </a:r>
            <a:r>
              <a:rPr lang="el-GR" altLang="el-GR" sz="2400" dirty="0" smtClean="0">
                <a:sym typeface="Wingdings" pitchFamily="2" charset="2"/>
              </a:rPr>
              <a:t>ροή </a:t>
            </a:r>
            <a:r>
              <a:rPr lang="en-US" altLang="el-GR" sz="2400" dirty="0" smtClean="0">
                <a:sym typeface="Wingdings" pitchFamily="2" charset="2"/>
              </a:rPr>
              <a:t>O</a:t>
            </a:r>
            <a:r>
              <a:rPr lang="en-US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baseline="-25000" dirty="0" smtClean="0">
                <a:sym typeface="Wingdings" pitchFamily="2" charset="2"/>
              </a:rPr>
              <a:t> </a:t>
            </a:r>
            <a:r>
              <a:rPr lang="el-GR" altLang="el-GR" sz="2400" dirty="0" smtClean="0">
                <a:sym typeface="Wingdings" pitchFamily="2" charset="2"/>
              </a:rPr>
              <a:t>συνεχής ή διαλειμματική</a:t>
            </a:r>
            <a:r>
              <a:rPr lang="en-US" altLang="el-GR" sz="2400" dirty="0" smtClean="0">
                <a:sym typeface="Wingdings" pitchFamily="2" charset="2"/>
              </a:rPr>
              <a:t>:</a:t>
            </a:r>
            <a:r>
              <a:rPr lang="el-GR" altLang="el-GR" sz="2400" dirty="0" smtClean="0">
                <a:sym typeface="Wingdings" pitchFamily="2" charset="2"/>
              </a:rPr>
              <a:t> 1-5 </a:t>
            </a:r>
            <a:r>
              <a:rPr lang="en-US" altLang="el-GR" sz="2400" dirty="0" smtClean="0">
                <a:sym typeface="Wingdings" pitchFamily="2" charset="2"/>
              </a:rPr>
              <a:t>lt/min,</a:t>
            </a:r>
            <a:r>
              <a:rPr lang="el-GR" altLang="el-GR" sz="2400" dirty="0" smtClean="0">
                <a:sym typeface="Wingdings" pitchFamily="2" charset="2"/>
              </a:rPr>
              <a:t> παρεχόμενη περιεκτικότητα</a:t>
            </a:r>
            <a:r>
              <a:rPr lang="en-US" altLang="el-GR" sz="2400" dirty="0" smtClean="0">
                <a:sym typeface="Wingdings" pitchFamily="2" charset="2"/>
              </a:rPr>
              <a:t> O</a:t>
            </a:r>
            <a:r>
              <a:rPr lang="en-US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baseline="-25000" dirty="0" smtClean="0">
                <a:sym typeface="Wingdings" pitchFamily="2" charset="2"/>
              </a:rPr>
              <a:t> </a:t>
            </a:r>
            <a:r>
              <a:rPr lang="el-GR" altLang="el-GR" sz="2400" dirty="0" smtClean="0">
                <a:sym typeface="Wingdings" pitchFamily="2" charset="2"/>
              </a:rPr>
              <a:t> </a:t>
            </a:r>
            <a:r>
              <a:rPr lang="en-US" altLang="el-GR" sz="2400" dirty="0" smtClean="0">
                <a:sym typeface="Wingdings" pitchFamily="2" charset="2"/>
              </a:rPr>
              <a:t>90±3%</a:t>
            </a:r>
            <a:endParaRPr lang="el-GR" altLang="el-GR" sz="2400" dirty="0" smtClean="0">
              <a:sym typeface="Wingdings" pitchFamily="2" charset="2"/>
            </a:endParaRPr>
          </a:p>
          <a:p>
            <a:pPr eaLnBrk="1" hangingPunct="1"/>
            <a:r>
              <a:rPr lang="el-GR" altLang="el-GR" sz="2400" dirty="0" smtClean="0">
                <a:sym typeface="Wingdings" pitchFamily="2" charset="2"/>
              </a:rPr>
              <a:t>Λειτουργούν ανεξάρτητα, με επαναφορτιζόμενη/ες μπαταρία/ες λιθίου διάρκειας 1-10</a:t>
            </a:r>
            <a:r>
              <a:rPr lang="en-US" altLang="el-GR" sz="2400" dirty="0" smtClean="0">
                <a:sym typeface="Wingdings" pitchFamily="2" charset="2"/>
              </a:rPr>
              <a:t>h</a:t>
            </a:r>
          </a:p>
          <a:p>
            <a:pPr eaLnBrk="1" hangingPunct="1"/>
            <a:r>
              <a:rPr lang="el-GR" altLang="el-GR" sz="2400" dirty="0" smtClean="0">
                <a:sym typeface="Wingdings" pitchFamily="2" charset="2"/>
              </a:rPr>
              <a:t>Λειτουργούν και με οικιακό ρεύμα, με γεννήτρια αυτοκινήτου-τρένου-πλοίου ενώ οι περισσότεροι πλέον διαθέτουν και πιστοποίηση χρήσης για αεροπορικό ταξίδι</a:t>
            </a:r>
          </a:p>
          <a:p>
            <a:pPr algn="just" eaLnBrk="1" hangingPunct="1">
              <a:buFont typeface="Wingdings" pitchFamily="2" charset="2"/>
              <a:buNone/>
            </a:pPr>
            <a:endParaRPr lang="el-GR" altLang="el-GR" sz="2000" b="1" dirty="0" smtClean="0">
              <a:sym typeface="Wingdings" pitchFamily="2" charset="2"/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en-US" altLang="el-GR" sz="2000" b="1" dirty="0" smtClean="0">
                <a:sym typeface="Wingdings" pitchFamily="2" charset="2"/>
              </a:rPr>
              <a:t>						 </a:t>
            </a:r>
            <a:r>
              <a:rPr lang="el-GR" altLang="el-GR" sz="1400" b="1" dirty="0" smtClean="0">
                <a:sym typeface="Wingdings" pitchFamily="2" charset="2"/>
              </a:rPr>
              <a:t>(</a:t>
            </a:r>
            <a:r>
              <a:rPr lang="en-US" altLang="el-GR" sz="1400" b="1" dirty="0" smtClean="0">
                <a:sym typeface="Wingdings" pitchFamily="2" charset="2"/>
              </a:rPr>
              <a:t>Dunne</a:t>
            </a:r>
            <a:r>
              <a:rPr lang="el-GR" altLang="el-GR" sz="1400" b="1" dirty="0" smtClean="0">
                <a:sym typeface="Wingdings" pitchFamily="2" charset="2"/>
              </a:rPr>
              <a:t>, </a:t>
            </a:r>
            <a:r>
              <a:rPr lang="en-US" altLang="el-GR" sz="1400" b="1" dirty="0" smtClean="0">
                <a:sym typeface="Wingdings" pitchFamily="2" charset="2"/>
              </a:rPr>
              <a:t>2009; </a:t>
            </a:r>
            <a:r>
              <a:rPr lang="en-US" altLang="el-GR" sz="1400" b="1" dirty="0" smtClean="0">
                <a:sym typeface="Wingdings" pitchFamily="2" charset="2"/>
                <a:hlinkClick r:id="rId2"/>
              </a:rPr>
              <a:t>www.oxygenium.gr</a:t>
            </a:r>
            <a:r>
              <a:rPr lang="el-GR" altLang="el-GR" sz="1400" b="1" dirty="0" smtClean="0">
                <a:sym typeface="Wingdings" pitchFamily="2" charset="2"/>
                <a:hlinkClick r:id="rId2"/>
              </a:rPr>
              <a:t>/</a:t>
            </a:r>
            <a:r>
              <a:rPr lang="en-US" altLang="el-GR" sz="1400" b="1" dirty="0" smtClean="0">
                <a:sym typeface="Wingdings" pitchFamily="2" charset="2"/>
                <a:hlinkClick r:id="rId2"/>
              </a:rPr>
              <a:t>2014</a:t>
            </a:r>
            <a:r>
              <a:rPr lang="en-US" altLang="el-GR" sz="1400" b="1" dirty="0" smtClean="0">
                <a:sym typeface="Wingdings" pitchFamily="2" charset="2"/>
              </a:rPr>
              <a:t>)</a:t>
            </a:r>
            <a:endParaRPr lang="el-GR" altLang="el-GR" sz="1400" b="1" dirty="0" smtClean="0">
              <a:sym typeface="Wingdings" pitchFamily="2" charset="2"/>
            </a:endParaRPr>
          </a:p>
          <a:p>
            <a:pPr algn="r" eaLnBrk="1" hangingPunct="1">
              <a:buFont typeface="Wingdings" pitchFamily="2" charset="2"/>
              <a:buNone/>
            </a:pPr>
            <a:endParaRPr lang="el-GR" altLang="el-GR" sz="1400" b="1" dirty="0" smtClean="0">
              <a:sym typeface="Wingdings" pitchFamily="2" charset="2"/>
            </a:endParaRPr>
          </a:p>
          <a:p>
            <a:pPr algn="r" eaLnBrk="1" hangingPunct="1">
              <a:buFont typeface="Wingdings" pitchFamily="2" charset="2"/>
              <a:buNone/>
            </a:pPr>
            <a:endParaRPr lang="el-GR" altLang="el-GR" sz="1200" b="1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046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dirty="0" smtClean="0"/>
              <a:t>Μερική πίεση Ο</a:t>
            </a:r>
            <a:r>
              <a:rPr lang="el-GR" altLang="el-GR" sz="4000" b="1" baseline="-25000" dirty="0" smtClean="0"/>
              <a:t>2</a:t>
            </a:r>
            <a:r>
              <a:rPr lang="el-GR" altLang="el-GR" sz="4000" b="1" dirty="0" smtClean="0"/>
              <a:t> </a:t>
            </a:r>
            <a:r>
              <a:rPr lang="el-GR" altLang="el-GR" dirty="0"/>
              <a:t>σ</a:t>
            </a:r>
            <a:r>
              <a:rPr lang="el-GR" altLang="el-GR" sz="4000" b="1" dirty="0" smtClean="0"/>
              <a:t>το αρτηριακό αίμα (</a:t>
            </a:r>
            <a:r>
              <a:rPr lang="en-US" altLang="el-GR" sz="4000" b="1" dirty="0" smtClean="0"/>
              <a:t>PaO</a:t>
            </a:r>
            <a:r>
              <a:rPr lang="en-US" altLang="el-GR" sz="4000" b="1" baseline="-25000" dirty="0" smtClean="0"/>
              <a:t>2</a:t>
            </a:r>
            <a:r>
              <a:rPr lang="en-US" altLang="el-GR" sz="4000" b="1" dirty="0" smtClean="0"/>
              <a:t>)</a:t>
            </a:r>
            <a:endParaRPr lang="el-GR" altLang="el-GR" sz="4000" b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400" dirty="0" smtClean="0"/>
              <a:t>					</a:t>
            </a:r>
            <a:r>
              <a:rPr lang="en-US" sz="2400" dirty="0" smtClean="0"/>
              <a:t>P</a:t>
            </a:r>
            <a:r>
              <a:rPr lang="el-GR" sz="2400" baseline="-25000" dirty="0" smtClean="0"/>
              <a:t>Α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l-GR" sz="2400" dirty="0" smtClean="0"/>
              <a:t>στον κυψελιδικό αέρα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PaO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l-GR" sz="2400" dirty="0" smtClean="0"/>
              <a:t>εξαρτάται 		Θέση σώματος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400" dirty="0" smtClean="0"/>
              <a:t>					Ηλικία</a:t>
            </a: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PaO</a:t>
            </a:r>
            <a:r>
              <a:rPr lang="en-US" sz="2400" baseline="-25000" dirty="0" smtClean="0"/>
              <a:t>2</a:t>
            </a:r>
            <a:r>
              <a:rPr lang="el-GR" sz="2400" baseline="-25000" dirty="0" smtClean="0"/>
              <a:t> </a:t>
            </a:r>
            <a:r>
              <a:rPr lang="el-GR" sz="2400" dirty="0" smtClean="0"/>
              <a:t>= 10</a:t>
            </a:r>
            <a:r>
              <a:rPr lang="en-US" sz="2400" dirty="0" smtClean="0"/>
              <a:t>0 - (</a:t>
            </a:r>
            <a:r>
              <a:rPr lang="el-GR" sz="2400" dirty="0" smtClean="0"/>
              <a:t>ηλικία</a:t>
            </a:r>
            <a:r>
              <a:rPr lang="en-US" sz="2400" dirty="0" smtClean="0"/>
              <a:t> x</a:t>
            </a:r>
            <a:r>
              <a:rPr lang="el-GR" sz="2400" dirty="0" smtClean="0"/>
              <a:t> 0.25)</a:t>
            </a:r>
            <a:r>
              <a:rPr lang="en-US" sz="2400" dirty="0" smtClean="0"/>
              <a:t>	</a:t>
            </a:r>
            <a:endParaRPr lang="el-GR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Εύρος φυσιολογικών τιμών</a:t>
            </a:r>
            <a:r>
              <a:rPr lang="en-US" sz="2400" dirty="0" smtClean="0"/>
              <a:t>:</a:t>
            </a:r>
            <a:r>
              <a:rPr lang="el-GR" sz="2400" dirty="0" smtClean="0"/>
              <a:t> 8</a:t>
            </a:r>
            <a:r>
              <a:rPr lang="en-US" sz="2400" dirty="0" smtClean="0"/>
              <a:t>0</a:t>
            </a:r>
            <a:r>
              <a:rPr lang="el-GR" sz="2400" dirty="0" smtClean="0"/>
              <a:t>-100</a:t>
            </a:r>
            <a:r>
              <a:rPr lang="en-US" sz="2400" dirty="0" smtClean="0"/>
              <a:t>mmHg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Η πιο αξιόπιστη μέτρηση μέσω των Αερίων Αίματος (Βαρέως πάσχοντες, </a:t>
            </a:r>
            <a:r>
              <a:rPr lang="en-US" sz="2400" dirty="0" smtClean="0"/>
              <a:t>Shock, </a:t>
            </a:r>
            <a:r>
              <a:rPr lang="el-GR" sz="2400" dirty="0" smtClean="0"/>
              <a:t>Υπόταση, Αναπνευστική Ανεπάρκεια τύπου ΙΙ) 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dirty="0" smtClean="0"/>
              <a:t>(Verma</a:t>
            </a:r>
            <a:r>
              <a:rPr lang="el-GR" sz="1600" dirty="0" smtClean="0"/>
              <a:t> &amp;</a:t>
            </a:r>
            <a:r>
              <a:rPr lang="en-US" sz="1600" dirty="0" smtClean="0"/>
              <a:t> Roach, 2010; O’ Driscoll et al</a:t>
            </a:r>
            <a:r>
              <a:rPr lang="el-GR" sz="1600" dirty="0" smtClean="0"/>
              <a:t>.</a:t>
            </a:r>
            <a:r>
              <a:rPr lang="en-US" sz="1600" dirty="0" smtClean="0"/>
              <a:t>, 2011)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43808" y="1448653"/>
            <a:ext cx="1152525" cy="431800"/>
          </a:xfrm>
          <a:prstGeom prst="straightConnector1">
            <a:avLst/>
          </a:prstGeom>
          <a:ln w="28575">
            <a:solidFill>
              <a:srgbClr val="004B8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43808" y="1880453"/>
            <a:ext cx="1152525" cy="0"/>
          </a:xfrm>
          <a:prstGeom prst="straightConnector1">
            <a:avLst/>
          </a:prstGeom>
          <a:ln w="28575">
            <a:solidFill>
              <a:srgbClr val="004B8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43808" y="1880453"/>
            <a:ext cx="1152525" cy="431800"/>
          </a:xfrm>
          <a:prstGeom prst="straightConnector1">
            <a:avLst/>
          </a:prstGeom>
          <a:ln w="28575">
            <a:solidFill>
              <a:srgbClr val="004B8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2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3600" dirty="0" smtClean="0"/>
              <a:t>Συστήματα χορήγησης</a:t>
            </a:r>
            <a:r>
              <a:rPr lang="en-US" sz="3600" dirty="0" smtClean="0"/>
              <a:t> </a:t>
            </a:r>
            <a:r>
              <a:rPr lang="el-GR" sz="3600" dirty="0" smtClean="0"/>
              <a:t>Ο</a:t>
            </a:r>
            <a:r>
              <a:rPr lang="el-GR" sz="3600" baseline="-25000" dirty="0" smtClean="0"/>
              <a:t>2</a:t>
            </a:r>
            <a:r>
              <a:rPr lang="el-GR" sz="3600" dirty="0" smtClean="0"/>
              <a:t> για συνεχή χρόνια οξυγονοθεραπεία (ΧΟ</a:t>
            </a:r>
            <a:r>
              <a:rPr lang="el-GR" sz="3600" baseline="-25000" dirty="0" smtClean="0"/>
              <a:t>2</a:t>
            </a:r>
            <a:r>
              <a:rPr lang="el-GR" sz="3600" dirty="0" smtClean="0"/>
              <a:t>Θ) κατ’ οίκον </a:t>
            </a:r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altLang="el-GR" sz="2400" dirty="0" smtClean="0">
                <a:sym typeface="Wingdings" pitchFamily="2" charset="2"/>
              </a:rPr>
              <a:t>Συνήθως χρησιμοποιείται η ρινική κάνουλα, η οποία όμως σε συνεχή ροή Ο</a:t>
            </a:r>
            <a:r>
              <a:rPr lang="el-GR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dirty="0" smtClean="0">
                <a:sym typeface="Wingdings" pitchFamily="2" charset="2"/>
              </a:rPr>
              <a:t> έχει ουσιαστική προσφορά μόλις στο 15-20% του αναπνευστικού κύκλου, με απώλεια Ο</a:t>
            </a:r>
            <a:r>
              <a:rPr lang="el-GR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dirty="0" smtClean="0">
                <a:sym typeface="Wingdings" pitchFamily="2" charset="2"/>
              </a:rPr>
              <a:t> &gt;80%</a:t>
            </a:r>
          </a:p>
          <a:p>
            <a:pPr>
              <a:spcBef>
                <a:spcPts val="1800"/>
              </a:spcBef>
            </a:pPr>
            <a:r>
              <a:rPr lang="el-GR" altLang="el-GR" sz="2400" dirty="0" smtClean="0">
                <a:sym typeface="Wingdings" pitchFamily="2" charset="2"/>
              </a:rPr>
              <a:t>Χρήζει αντικατάστασης κάθε μήνα, με δυνατότητα προσθήκης επιπλέον σωλήνων παροχής Ο</a:t>
            </a:r>
            <a:r>
              <a:rPr lang="el-GR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dirty="0" smtClean="0">
                <a:sym typeface="Wingdings" pitchFamily="2" charset="2"/>
              </a:rPr>
              <a:t> έως 15-20</a:t>
            </a:r>
            <a:r>
              <a:rPr lang="en-US" altLang="el-GR" sz="2400" dirty="0" smtClean="0">
                <a:sym typeface="Wingdings" pitchFamily="2" charset="2"/>
              </a:rPr>
              <a:t>m</a:t>
            </a:r>
            <a:endParaRPr lang="el-GR" altLang="el-GR" sz="2400" dirty="0" smtClean="0"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r>
              <a:rPr lang="el-GR" altLang="el-GR" sz="2400" dirty="0" smtClean="0">
                <a:sym typeface="Wingdings" pitchFamily="2" charset="2"/>
              </a:rPr>
              <a:t>Μάσκα </a:t>
            </a:r>
            <a:r>
              <a:rPr lang="en-US" altLang="el-GR" sz="2400" dirty="0" smtClean="0">
                <a:sym typeface="Wingdings" pitchFamily="2" charset="2"/>
              </a:rPr>
              <a:t>Venturi</a:t>
            </a:r>
            <a:r>
              <a:rPr lang="el-GR" altLang="el-GR" sz="2400" dirty="0" smtClean="0">
                <a:sym typeface="Wingdings" pitchFamily="2" charset="2"/>
              </a:rPr>
              <a:t> 24% σε</a:t>
            </a:r>
            <a:r>
              <a:rPr lang="en-US" altLang="el-GR" sz="2400" dirty="0" smtClean="0">
                <a:sym typeface="Wingdings" pitchFamily="2" charset="2"/>
              </a:rPr>
              <a:t> </a:t>
            </a:r>
            <a:r>
              <a:rPr lang="el-GR" altLang="el-GR" sz="2400" dirty="0" smtClean="0">
                <a:sym typeface="Wingdings" pitchFamily="2" charset="2"/>
              </a:rPr>
              <a:t>καταστάσεις κατακράτησης </a:t>
            </a:r>
            <a:r>
              <a:rPr lang="en-US" altLang="el-GR" sz="2400" dirty="0" smtClean="0">
                <a:sym typeface="Wingdings" pitchFamily="2" charset="2"/>
              </a:rPr>
              <a:t>CO</a:t>
            </a:r>
            <a:r>
              <a:rPr lang="en-US" altLang="el-GR" sz="2400" baseline="-25000" dirty="0" smtClean="0">
                <a:sym typeface="Wingdings" pitchFamily="2" charset="2"/>
              </a:rPr>
              <a:t>2</a:t>
            </a:r>
            <a:endParaRPr lang="en-US" altLang="el-GR" sz="2400" dirty="0" smtClean="0">
              <a:sym typeface="Wingdings" pitchFamily="2" charset="2"/>
            </a:endParaRPr>
          </a:p>
          <a:p>
            <a:pPr marL="609600" indent="-609600" algn="r" eaLnBrk="1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altLang="el-GR" sz="800" b="1" dirty="0" smtClean="0">
                <a:sym typeface="Wingdings" pitchFamily="2" charset="2"/>
              </a:rPr>
              <a:t>			</a:t>
            </a:r>
            <a:r>
              <a:rPr lang="en-US" altLang="el-GR" sz="1400" dirty="0" smtClean="0">
                <a:sym typeface="Wingdings" pitchFamily="2" charset="2"/>
              </a:rPr>
              <a:t>(BTS</a:t>
            </a:r>
            <a:r>
              <a:rPr lang="el-GR" altLang="el-GR" sz="1400" dirty="0" smtClean="0">
                <a:sym typeface="Wingdings" pitchFamily="2" charset="2"/>
              </a:rPr>
              <a:t>,</a:t>
            </a:r>
            <a:r>
              <a:rPr lang="en-US" altLang="el-GR" sz="1400" dirty="0" smtClean="0">
                <a:sym typeface="Wingdings" pitchFamily="2" charset="2"/>
              </a:rPr>
              <a:t> 2006; Jindal, 2008; Lobato &amp; Alises, 2012; ATS</a:t>
            </a:r>
            <a:r>
              <a:rPr lang="el-GR" altLang="el-GR" sz="1400" dirty="0" smtClean="0">
                <a:sym typeface="Wingdings" pitchFamily="2" charset="2"/>
              </a:rPr>
              <a:t>,</a:t>
            </a:r>
            <a:r>
              <a:rPr lang="en-US" altLang="el-GR" sz="1400" dirty="0" smtClean="0">
                <a:sym typeface="Wingdings" pitchFamily="2" charset="2"/>
              </a:rPr>
              <a:t> 2014)</a:t>
            </a:r>
            <a:endParaRPr lang="el-GR" altLang="el-GR" sz="1400" dirty="0" smtClean="0">
              <a:sym typeface="Wingdings" pitchFamily="2" charset="2"/>
            </a:endParaRPr>
          </a:p>
          <a:p>
            <a:pPr marL="609600" indent="-609600" eaLnBrk="1" hangingPunct="1">
              <a:spcBef>
                <a:spcPts val="1800"/>
              </a:spcBef>
              <a:buFont typeface="Wingdings" pitchFamily="2" charset="2"/>
              <a:buNone/>
            </a:pPr>
            <a:endParaRPr lang="el-GR" altLang="el-GR" sz="1400" b="1" dirty="0" smtClean="0">
              <a:sym typeface="Wingdings" pitchFamily="2" charset="2"/>
            </a:endParaRPr>
          </a:p>
          <a:p>
            <a:pPr marL="609600" indent="-609600" eaLnBrk="1" hangingPunct="1">
              <a:spcBef>
                <a:spcPts val="1800"/>
              </a:spcBef>
              <a:buFont typeface="Wingdings" pitchFamily="2" charset="2"/>
              <a:buNone/>
            </a:pPr>
            <a:endParaRPr lang="el-GR" altLang="el-GR" sz="1400" b="1" dirty="0" smtClean="0">
              <a:sym typeface="Wingdings" pitchFamily="2" charset="2"/>
            </a:endParaRPr>
          </a:p>
          <a:p>
            <a:pPr marL="609600" indent="-609600" eaLnBrk="1" hangingPunct="1">
              <a:spcBef>
                <a:spcPts val="1800"/>
              </a:spcBef>
              <a:buFont typeface="Wingdings" pitchFamily="2" charset="2"/>
              <a:buNone/>
            </a:pPr>
            <a:endParaRPr lang="el-GR" altLang="el-GR" sz="1400" b="1" dirty="0" smtClean="0">
              <a:sym typeface="Wingdings" pitchFamily="2" charset="2"/>
            </a:endParaRPr>
          </a:p>
          <a:p>
            <a:pPr marL="609600" indent="-609600" eaLnBrk="1" hangingPunct="1">
              <a:spcBef>
                <a:spcPts val="1800"/>
              </a:spcBef>
              <a:buFont typeface="Wingdings" pitchFamily="2" charset="2"/>
              <a:buNone/>
            </a:pPr>
            <a:endParaRPr lang="el-GR" altLang="el-GR" sz="1400" b="1" dirty="0" smtClean="0">
              <a:sym typeface="Wingdings" pitchFamily="2" charset="2"/>
            </a:endParaRPr>
          </a:p>
          <a:p>
            <a:pPr marL="609600" indent="-609600" eaLnBrk="1" hangingPunct="1">
              <a:spcBef>
                <a:spcPts val="1800"/>
              </a:spcBef>
              <a:buFont typeface="Wingdings" pitchFamily="2" charset="2"/>
              <a:buNone/>
            </a:pPr>
            <a:endParaRPr lang="el-GR" altLang="el-GR" sz="1400" b="1" dirty="0" smtClean="0">
              <a:sym typeface="Wingdings" pitchFamily="2" charset="2"/>
            </a:endParaRPr>
          </a:p>
          <a:p>
            <a:pPr marL="609600" indent="-609600" eaLnBrk="1" hangingPunct="1">
              <a:spcBef>
                <a:spcPts val="1800"/>
              </a:spcBef>
              <a:buFont typeface="Wingdings" pitchFamily="2" charset="2"/>
              <a:buNone/>
            </a:pPr>
            <a:endParaRPr lang="el-GR" altLang="el-GR" sz="1400" b="1" dirty="0" smtClean="0">
              <a:sym typeface="Wingdings" pitchFamily="2" charset="2"/>
            </a:endParaRPr>
          </a:p>
          <a:p>
            <a:pPr marL="609600" indent="-609600" eaLnBrk="1" hangingPunct="1">
              <a:spcBef>
                <a:spcPts val="1800"/>
              </a:spcBef>
              <a:buFont typeface="Wingdings" pitchFamily="2" charset="2"/>
              <a:buNone/>
            </a:pPr>
            <a:endParaRPr lang="en-US" altLang="el-GR" sz="1200" dirty="0" smtClean="0">
              <a:sym typeface="Wingdings" pitchFamily="2" charset="2"/>
            </a:endParaRPr>
          </a:p>
          <a:p>
            <a:pPr marL="609600" indent="-609600" eaLnBrk="1" hangingPunct="1">
              <a:spcBef>
                <a:spcPts val="1800"/>
              </a:spcBef>
              <a:buFont typeface="Wingdings" pitchFamily="2" charset="2"/>
              <a:buNone/>
            </a:pPr>
            <a:endParaRPr lang="el-GR" altLang="el-GR" sz="2000" b="1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069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116632"/>
            <a:ext cx="8640960" cy="9087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/>
              <a:t>Συστήματα εξοικονόμησης οξυγόνου</a:t>
            </a:r>
            <a:br>
              <a:rPr lang="el-GR" sz="3600" dirty="0" smtClean="0"/>
            </a:br>
            <a:r>
              <a:rPr lang="el-GR" sz="3600" dirty="0" smtClean="0"/>
              <a:t>(Ο</a:t>
            </a:r>
            <a:r>
              <a:rPr lang="el-GR" sz="3600" baseline="-25000" dirty="0" smtClean="0"/>
              <a:t>2</a:t>
            </a:r>
            <a:r>
              <a:rPr lang="el-GR" sz="3600" dirty="0" smtClean="0"/>
              <a:t>) κατ’ οίκον</a:t>
            </a:r>
            <a:endParaRPr lang="el-GR" sz="2400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856"/>
            <a:ext cx="8229600" cy="4104456"/>
          </a:xfrm>
        </p:spPr>
        <p:txBody>
          <a:bodyPr>
            <a:normAutofit fontScale="92500"/>
          </a:bodyPr>
          <a:lstStyle/>
          <a:p>
            <a:pPr marL="609600" indent="-609600" algn="just" eaLnBrk="1" hangingPunct="1"/>
            <a:r>
              <a:rPr lang="el-GR" altLang="el-GR" sz="2400" dirty="0" smtClean="0">
                <a:sym typeface="Wingdings" pitchFamily="2" charset="2"/>
              </a:rPr>
              <a:t>Ηλεκτρονικές συσκευές που εφαρμόζονται στη φιάλη Ο</a:t>
            </a:r>
            <a:r>
              <a:rPr lang="el-GR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dirty="0" smtClean="0">
                <a:sym typeface="Wingdings" pitchFamily="2" charset="2"/>
              </a:rPr>
              <a:t> ανιχνεύοντας την εισπνοή μέσω αισθητήρα προσαρμογής στην ρινική κάνουλα δίνοντας Ο</a:t>
            </a:r>
            <a:r>
              <a:rPr lang="el-GR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dirty="0" smtClean="0">
                <a:sym typeface="Wingdings" pitchFamily="2" charset="2"/>
              </a:rPr>
              <a:t> (15-35 </a:t>
            </a:r>
            <a:r>
              <a:rPr lang="en-US" altLang="el-GR" sz="2400" dirty="0" smtClean="0">
                <a:sym typeface="Wingdings" pitchFamily="2" charset="2"/>
              </a:rPr>
              <a:t>ml)</a:t>
            </a:r>
            <a:r>
              <a:rPr lang="el-GR" altLang="el-GR" sz="2400" dirty="0" smtClean="0">
                <a:sym typeface="Wingdings" pitchFamily="2" charset="2"/>
              </a:rPr>
              <a:t> μόνο στη πρώιμη εισπνοή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el-GR" altLang="el-GR" sz="2400" dirty="0" smtClean="0">
                <a:sym typeface="Wingdings" pitchFamily="2" charset="2"/>
              </a:rPr>
              <a:t>(-)	Υψηλό κόστος, μηχανικά περίπλοκα, μηχανική κάμψη αισθητήρα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el-GR" altLang="el-GR" sz="2400" dirty="0" smtClean="0">
                <a:sym typeface="Wingdings" pitchFamily="2" charset="2"/>
              </a:rPr>
              <a:t>(+)	Ελαττώνουν την κατανάλωση Ο</a:t>
            </a:r>
            <a:r>
              <a:rPr lang="el-GR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dirty="0" smtClean="0">
                <a:sym typeface="Wingdings" pitchFamily="2" charset="2"/>
              </a:rPr>
              <a:t> κατά 35-75%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el-GR" altLang="el-GR" sz="2400" dirty="0" smtClean="0">
                <a:sym typeface="Wingdings" pitchFamily="2" charset="2"/>
              </a:rPr>
              <a:t>(+)	Αυξάνουν την αποδοτικότητα/διάρκεια φορητών φιαλών Ο</a:t>
            </a:r>
            <a:r>
              <a:rPr lang="el-GR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dirty="0" smtClean="0">
                <a:sym typeface="Wingdings" pitchFamily="2" charset="2"/>
              </a:rPr>
              <a:t> κατά 2</a:t>
            </a:r>
            <a:r>
              <a:rPr lang="en-US" altLang="el-GR" sz="2400" dirty="0" smtClean="0">
                <a:sym typeface="Wingdings" pitchFamily="2" charset="2"/>
              </a:rPr>
              <a:t>:1-7:1  </a:t>
            </a:r>
            <a:r>
              <a:rPr lang="en-US" altLang="el-GR" sz="2400" dirty="0" smtClean="0">
                <a:solidFill>
                  <a:srgbClr val="FF0000"/>
                </a:solidFill>
                <a:sym typeface="Wingdings" pitchFamily="2" charset="2"/>
              </a:rPr>
              <a:t>Vs</a:t>
            </a:r>
            <a:r>
              <a:rPr lang="en-US" altLang="el-GR" sz="2400" dirty="0" smtClean="0">
                <a:sym typeface="Wingdings" pitchFamily="2" charset="2"/>
              </a:rPr>
              <a:t> </a:t>
            </a:r>
            <a:r>
              <a:rPr lang="el-GR" altLang="el-GR" sz="2400" dirty="0" smtClean="0">
                <a:sym typeface="Wingdings" pitchFamily="2" charset="2"/>
              </a:rPr>
              <a:t>συνεχής ροής Ο</a:t>
            </a:r>
            <a:r>
              <a:rPr lang="el-GR" altLang="el-GR" sz="2400" baseline="-25000" dirty="0" smtClean="0">
                <a:sym typeface="Wingdings" pitchFamily="2" charset="2"/>
              </a:rPr>
              <a:t>2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el-GR" altLang="el-GR" sz="2400" dirty="0" smtClean="0">
                <a:sym typeface="Wingdings" pitchFamily="2" charset="2"/>
              </a:rPr>
              <a:t>(+)	Επιτυγχάνουν προγραμματισμένα την μεγαλύτερη εξοικονόμηση Ο</a:t>
            </a:r>
            <a:r>
              <a:rPr lang="el-GR" altLang="el-GR" sz="2400" baseline="-25000" dirty="0" smtClean="0">
                <a:sym typeface="Wingdings" pitchFamily="2" charset="2"/>
              </a:rPr>
              <a:t>2</a:t>
            </a:r>
            <a:endParaRPr lang="el-GR" altLang="el-GR" sz="1800" b="1" dirty="0" smtClean="0">
              <a:sym typeface="Wingdings" pitchFamily="2" charset="2"/>
            </a:endParaRPr>
          </a:p>
          <a:p>
            <a:pPr marL="609600" indent="-609600" algn="r" eaLnBrk="1" hangingPunct="1">
              <a:buFont typeface="Wingdings" pitchFamily="2" charset="2"/>
              <a:buNone/>
            </a:pPr>
            <a:r>
              <a:rPr lang="el-GR" altLang="el-GR" sz="1400" dirty="0" smtClean="0">
                <a:sym typeface="Wingdings" pitchFamily="2" charset="2"/>
              </a:rPr>
              <a:t>(</a:t>
            </a:r>
            <a:r>
              <a:rPr lang="en-US" altLang="el-GR" sz="1400" dirty="0" smtClean="0">
                <a:sym typeface="Wingdings" pitchFamily="2" charset="2"/>
              </a:rPr>
              <a:t>Jindal, 2008; ATS, 2014)</a:t>
            </a:r>
            <a:endParaRPr lang="el-GR" altLang="el-GR" sz="1400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268759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820000"/>
                </a:solidFill>
                <a:latin typeface="+mn-lt"/>
              </a:rPr>
              <a:t>ΣΥΣΤΗΜΑΤΑ ΠΑΡΟΧΗΣ (Ο</a:t>
            </a:r>
            <a:r>
              <a:rPr lang="el-GR" sz="2800" b="1" baseline="-25000" dirty="0">
                <a:solidFill>
                  <a:srgbClr val="820000"/>
                </a:solidFill>
                <a:latin typeface="+mn-lt"/>
              </a:rPr>
              <a:t>2</a:t>
            </a:r>
            <a:r>
              <a:rPr lang="el-GR" sz="2800" b="1" dirty="0">
                <a:solidFill>
                  <a:srgbClr val="820000"/>
                </a:solidFill>
                <a:latin typeface="+mn-lt"/>
              </a:rPr>
              <a:t>) ΚΑΤΑ ΩΣΕΙΣ ΜΕ ΗΛΕΚΤΡΟΝΙΚΟ ΣΗΜΑ</a:t>
            </a:r>
          </a:p>
        </p:txBody>
      </p:sp>
    </p:spTree>
    <p:extLst>
      <p:ext uri="{BB962C8B-B14F-4D97-AF65-F5344CB8AC3E}">
        <p14:creationId xmlns:p14="http://schemas.microsoft.com/office/powerpoint/2010/main" val="32211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560" y="116632"/>
            <a:ext cx="7920880" cy="9087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3600" dirty="0" smtClean="0"/>
              <a:t>Συστήματα εξοικονόμησης οξυγόνου (Ο</a:t>
            </a:r>
            <a:r>
              <a:rPr lang="el-GR" altLang="el-GR" sz="3600" baseline="-25000" dirty="0" smtClean="0"/>
              <a:t>2</a:t>
            </a:r>
            <a:r>
              <a:rPr lang="el-GR" altLang="el-GR" sz="3600" dirty="0" smtClean="0"/>
              <a:t>)</a:t>
            </a:r>
            <a:r>
              <a:rPr lang="en-US" altLang="el-GR" sz="3600" dirty="0" smtClean="0"/>
              <a:t> </a:t>
            </a:r>
            <a:r>
              <a:rPr lang="el-GR" altLang="el-GR" sz="3600" dirty="0" smtClean="0"/>
              <a:t>κατ’ οίκον</a:t>
            </a:r>
            <a:endParaRPr lang="el-GR" altLang="el-GR" sz="3600" u="sng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6" y="2060848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79779" y="5203803"/>
            <a:ext cx="3984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Oxymizer Cannulas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Go to Mouser Williams's photostream"/>
              </a:rPr>
              <a:t>Mouser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Go to Mouser Williams's photostream"/>
              </a:rPr>
              <a:t>Williams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BY-NC-ND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26876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800" b="1" dirty="0">
                <a:solidFill>
                  <a:srgbClr val="820000"/>
                </a:solidFill>
                <a:latin typeface="+mn-lt"/>
              </a:rPr>
              <a:t>ΡΙΝΙΚΗ </a:t>
            </a:r>
            <a:r>
              <a:rPr lang="el-GR" altLang="el-GR" sz="2800" b="1" dirty="0" smtClean="0">
                <a:solidFill>
                  <a:srgbClr val="820000"/>
                </a:solidFill>
                <a:latin typeface="+mn-lt"/>
              </a:rPr>
              <a:t>ΚΑΝΟΥΛΑ ΜΕ ΑΠΟΘΗΚΕΥΤΙΚΟ ΧΩΡΟ </a:t>
            </a:r>
            <a:r>
              <a:rPr lang="el-GR" altLang="el-GR" sz="2400" dirty="0">
                <a:solidFill>
                  <a:srgbClr val="820000"/>
                </a:solidFill>
                <a:latin typeface="+mn-lt"/>
              </a:rPr>
              <a:t>(1/2)</a:t>
            </a:r>
            <a:endParaRPr lang="el-GR" sz="2400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76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Συστήματα εξοικονόμησης οξυγόνου </a:t>
            </a:r>
            <a:r>
              <a:rPr lang="el-GR" altLang="el-GR" sz="3600" dirty="0" smtClean="0"/>
              <a:t/>
            </a:r>
            <a:br>
              <a:rPr lang="el-GR" altLang="el-GR" sz="3600" dirty="0" smtClean="0"/>
            </a:br>
            <a:r>
              <a:rPr lang="el-GR" altLang="el-GR" sz="3600" dirty="0" smtClean="0"/>
              <a:t>(</a:t>
            </a:r>
            <a:r>
              <a:rPr lang="el-GR" altLang="el-GR" sz="3600" dirty="0"/>
              <a:t>Ο</a:t>
            </a:r>
            <a:r>
              <a:rPr lang="el-GR" altLang="el-GR" sz="3600" baseline="-25000" dirty="0"/>
              <a:t>2</a:t>
            </a:r>
            <a:r>
              <a:rPr lang="el-GR" altLang="el-GR" sz="3600" dirty="0"/>
              <a:t>)</a:t>
            </a:r>
            <a:r>
              <a:rPr lang="en-US" altLang="el-GR" sz="3600" dirty="0"/>
              <a:t> </a:t>
            </a:r>
            <a:r>
              <a:rPr lang="el-GR" altLang="el-GR" sz="3600" dirty="0"/>
              <a:t>κατ’ οίκον</a:t>
            </a:r>
            <a:endParaRPr lang="el-GR" altLang="el-GR" sz="3600" u="sng" dirty="0" smtClean="0">
              <a:solidFill>
                <a:schemeClr val="hlink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392488"/>
          </a:xfrm>
        </p:spPr>
        <p:txBody>
          <a:bodyPr>
            <a:normAutofit fontScale="92500"/>
          </a:bodyPr>
          <a:lstStyle/>
          <a:p>
            <a:pPr marL="609600" indent="-609600" algn="just" eaLnBrk="1" hangingPunct="1"/>
            <a:r>
              <a:rPr lang="el-GR" altLang="el-GR" sz="2400" dirty="0" smtClean="0">
                <a:sym typeface="Wingdings" pitchFamily="2" charset="2"/>
              </a:rPr>
              <a:t>Δεξαμενή αποθήκευσης εκπνεόμενου Ο</a:t>
            </a:r>
            <a:r>
              <a:rPr lang="el-GR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dirty="0" smtClean="0">
                <a:sym typeface="Wingdings" pitchFamily="2" charset="2"/>
              </a:rPr>
              <a:t> </a:t>
            </a:r>
            <a:r>
              <a:rPr lang="en-US" altLang="el-GR" sz="2400" dirty="0" smtClean="0">
                <a:sym typeface="Wingdings" pitchFamily="2" charset="2"/>
              </a:rPr>
              <a:t>(</a:t>
            </a:r>
            <a:r>
              <a:rPr lang="el-GR" altLang="el-GR" sz="2400" dirty="0" smtClean="0">
                <a:sym typeface="Wingdings" pitchFamily="2" charset="2"/>
              </a:rPr>
              <a:t>20</a:t>
            </a:r>
            <a:r>
              <a:rPr lang="en-US" altLang="el-GR" sz="2400" dirty="0" smtClean="0">
                <a:sym typeface="Wingdings" pitchFamily="2" charset="2"/>
              </a:rPr>
              <a:t>ml), </a:t>
            </a:r>
            <a:r>
              <a:rPr lang="el-GR" altLang="el-GR" sz="2400" dirty="0" smtClean="0">
                <a:sym typeface="Wingdings" pitchFamily="2" charset="2"/>
              </a:rPr>
              <a:t>το οποίο  αποδίδεται στην επόμενη πρώιμη εισπνοή</a:t>
            </a:r>
          </a:p>
          <a:p>
            <a:pPr marL="609600" indent="-609600" algn="just" eaLnBrk="1" hangingPunct="1"/>
            <a:r>
              <a:rPr lang="el-GR" altLang="el-GR" sz="2400" dirty="0" smtClean="0">
                <a:sym typeface="Wingdings" pitchFamily="2" charset="2"/>
              </a:rPr>
              <a:t>Δεξαμενή αποθήκης, συνδεδεμένη με τη ρινική κάνουλα στο άνω χείλος</a:t>
            </a:r>
            <a:r>
              <a:rPr lang="en-US" altLang="el-GR" sz="2400" dirty="0" smtClean="0">
                <a:sym typeface="Wingdings" pitchFamily="2" charset="2"/>
              </a:rPr>
              <a:t> </a:t>
            </a:r>
            <a:r>
              <a:rPr lang="el-GR" altLang="el-GR" sz="2400" dirty="0" smtClean="0">
                <a:sym typeface="Wingdings" pitchFamily="2" charset="2"/>
              </a:rPr>
              <a:t>του προσώπου (</a:t>
            </a:r>
            <a:r>
              <a:rPr lang="en-US" altLang="el-GR" sz="2400" dirty="0" smtClean="0">
                <a:sym typeface="Wingdings" pitchFamily="2" charset="2"/>
              </a:rPr>
              <a:t>Oxymizer)</a:t>
            </a:r>
          </a:p>
          <a:p>
            <a:pPr marL="609600" indent="-609600" algn="just" eaLnBrk="1" hangingPunct="1"/>
            <a:r>
              <a:rPr lang="el-GR" altLang="el-GR" sz="2400" dirty="0" smtClean="0">
                <a:sym typeface="Wingdings" pitchFamily="2" charset="2"/>
              </a:rPr>
              <a:t>Δεξαμενή αποθήκης, η οποία κρέμεται μπροστά στο θώρακα κάτω από τη ρινική κάνουλα (</a:t>
            </a:r>
            <a:r>
              <a:rPr lang="en-US" altLang="el-GR" sz="2400" dirty="0" smtClean="0">
                <a:sym typeface="Wingdings" pitchFamily="2" charset="2"/>
              </a:rPr>
              <a:t>Oxymizer Pendant)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en-US" altLang="el-GR" sz="2400" dirty="0" smtClean="0">
                <a:sym typeface="Wingdings" pitchFamily="2" charset="2"/>
              </a:rPr>
              <a:t>(-)	</a:t>
            </a:r>
            <a:r>
              <a:rPr lang="el-GR" altLang="el-GR" sz="2400" dirty="0" smtClean="0">
                <a:sym typeface="Wingdings" pitchFamily="2" charset="2"/>
              </a:rPr>
              <a:t>Μέτρια εμφάνιση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el-GR" altLang="el-GR" sz="2400" dirty="0" smtClean="0">
                <a:sym typeface="Wingdings" pitchFamily="2" charset="2"/>
              </a:rPr>
              <a:t>(+)	Αυξάνουν την αποδοτικότητα/διάρκεια των φορητών φιαλών Ο</a:t>
            </a:r>
            <a:r>
              <a:rPr lang="el-GR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dirty="0" smtClean="0">
                <a:sym typeface="Wingdings" pitchFamily="2" charset="2"/>
              </a:rPr>
              <a:t> κατά 2</a:t>
            </a:r>
            <a:r>
              <a:rPr lang="en-US" altLang="el-GR" sz="2400" dirty="0" smtClean="0">
                <a:sym typeface="Wingdings" pitchFamily="2" charset="2"/>
              </a:rPr>
              <a:t>:1-4:1</a:t>
            </a:r>
            <a:r>
              <a:rPr lang="el-GR" altLang="el-GR" sz="2400" dirty="0" smtClean="0">
                <a:sym typeface="Wingdings" pitchFamily="2" charset="2"/>
              </a:rPr>
              <a:t> σε ηρεμία, 3</a:t>
            </a:r>
            <a:r>
              <a:rPr lang="en-US" altLang="el-GR" sz="2400" dirty="0" smtClean="0">
                <a:sym typeface="Wingdings" pitchFamily="2" charset="2"/>
              </a:rPr>
              <a:t>:1-4:1 </a:t>
            </a:r>
            <a:r>
              <a:rPr lang="el-GR" altLang="el-GR" sz="2400" dirty="0" smtClean="0">
                <a:sym typeface="Wingdings" pitchFamily="2" charset="2"/>
              </a:rPr>
              <a:t>σε άσκηση </a:t>
            </a:r>
            <a:r>
              <a:rPr lang="en-US" altLang="el-GR" sz="2400" b="1" dirty="0" smtClean="0">
                <a:solidFill>
                  <a:srgbClr val="820000"/>
                </a:solidFill>
                <a:sym typeface="Wingdings" pitchFamily="2" charset="2"/>
              </a:rPr>
              <a:t>Vs</a:t>
            </a:r>
            <a:r>
              <a:rPr lang="en-US" altLang="el-GR" sz="2400" dirty="0" smtClean="0">
                <a:sym typeface="Wingdings" pitchFamily="2" charset="2"/>
              </a:rPr>
              <a:t> </a:t>
            </a:r>
            <a:r>
              <a:rPr lang="el-GR" altLang="el-GR" sz="2400" dirty="0" smtClean="0">
                <a:sym typeface="Wingdings" pitchFamily="2" charset="2"/>
              </a:rPr>
              <a:t>συνεχής ροής Ο</a:t>
            </a:r>
            <a:r>
              <a:rPr lang="el-GR" altLang="el-GR" sz="2400" baseline="-25000" dirty="0" smtClean="0">
                <a:sym typeface="Wingdings" pitchFamily="2" charset="2"/>
              </a:rPr>
              <a:t>2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el-GR" altLang="el-GR" sz="2400" dirty="0" smtClean="0">
                <a:sym typeface="Wingdings" pitchFamily="2" charset="2"/>
              </a:rPr>
              <a:t>(+)	Χαμηλό κόστος, εύκολη χρήση, αξιόπιστα σε ηρεμία-άσκηση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endParaRPr lang="el-GR" altLang="el-GR" sz="2000" b="1" dirty="0" smtClean="0">
              <a:sym typeface="Wingdings" pitchFamily="2" charset="2"/>
            </a:endParaRPr>
          </a:p>
          <a:p>
            <a:pPr marL="609600" indent="-609600" algn="r" eaLnBrk="1" hangingPunct="1">
              <a:buFont typeface="Wingdings" pitchFamily="2" charset="2"/>
              <a:buNone/>
            </a:pPr>
            <a:r>
              <a:rPr lang="el-GR" altLang="el-GR" sz="1400" dirty="0" smtClean="0">
                <a:sym typeface="Wingdings" pitchFamily="2" charset="2"/>
              </a:rPr>
              <a:t>(</a:t>
            </a:r>
            <a:r>
              <a:rPr lang="en-US" altLang="el-GR" sz="1400" dirty="0" smtClean="0">
                <a:sym typeface="Wingdings" pitchFamily="2" charset="2"/>
              </a:rPr>
              <a:t>Jindal, 2008; ATS</a:t>
            </a:r>
            <a:r>
              <a:rPr lang="el-GR" altLang="el-GR" sz="1400" dirty="0" smtClean="0">
                <a:sym typeface="Wingdings" pitchFamily="2" charset="2"/>
              </a:rPr>
              <a:t>,</a:t>
            </a:r>
            <a:r>
              <a:rPr lang="en-US" altLang="el-GR" sz="1400" dirty="0" smtClean="0">
                <a:sym typeface="Wingdings" pitchFamily="2" charset="2"/>
              </a:rPr>
              <a:t> 2014)</a:t>
            </a:r>
            <a:endParaRPr lang="el-GR" altLang="el-GR" sz="1400" dirty="0" smtClean="0"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26876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altLang="el-GR" sz="2800" b="1" dirty="0" smtClean="0">
                <a:solidFill>
                  <a:srgbClr val="820000"/>
                </a:solidFill>
                <a:latin typeface="+mn-lt"/>
              </a:rPr>
              <a:t>ΡΙΝΙΚΗ ΚΑΝΟΥΛΑ ΜΕ ΑΠΟΘΗΚΕΥΤΙΚΟ ΧΩΡΟ </a:t>
            </a:r>
            <a:r>
              <a:rPr lang="el-GR" altLang="el-GR" sz="2400" dirty="0" smtClean="0">
                <a:solidFill>
                  <a:srgbClr val="820000"/>
                </a:solidFill>
                <a:latin typeface="Calibri"/>
              </a:rPr>
              <a:t>(2/2)</a:t>
            </a:r>
            <a:endParaRPr lang="el-GR" sz="2800" b="1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4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l-GR" altLang="el-GR" sz="3600" dirty="0"/>
              <a:t>Συστήματα εξοικονόμησης οξυγόνου </a:t>
            </a:r>
            <a:r>
              <a:rPr lang="el-GR" altLang="el-GR" sz="3600" dirty="0" smtClean="0"/>
              <a:t/>
            </a:r>
            <a:br>
              <a:rPr lang="el-GR" altLang="el-GR" sz="3600" dirty="0" smtClean="0"/>
            </a:br>
            <a:r>
              <a:rPr lang="el-GR" altLang="el-GR" sz="3600" dirty="0" smtClean="0"/>
              <a:t>(</a:t>
            </a:r>
            <a:r>
              <a:rPr lang="el-GR" altLang="el-GR" sz="3600" dirty="0"/>
              <a:t>Ο</a:t>
            </a:r>
            <a:r>
              <a:rPr lang="el-GR" altLang="el-GR" sz="3600" baseline="-25000" dirty="0"/>
              <a:t>2</a:t>
            </a:r>
            <a:r>
              <a:rPr lang="el-GR" altLang="el-GR" sz="3600" dirty="0"/>
              <a:t>)</a:t>
            </a:r>
            <a:r>
              <a:rPr lang="en-US" altLang="el-GR" sz="3600" dirty="0"/>
              <a:t> </a:t>
            </a:r>
            <a:r>
              <a:rPr lang="el-GR" altLang="el-GR" sz="3600" dirty="0"/>
              <a:t>κατ’ οίκον</a:t>
            </a:r>
            <a:endParaRPr lang="el-GR" sz="2400" u="sng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marL="609600" indent="-609600" algn="just" eaLnBrk="1" hangingPunct="1"/>
            <a:endParaRPr lang="el-GR" altLang="el-GR" sz="2800" dirty="0" smtClean="0">
              <a:sym typeface="Wingdings" pitchFamily="2" charset="2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l-GR" altLang="el-GR" sz="2400" dirty="0" smtClean="0">
                <a:sym typeface="Wingdings" pitchFamily="2" charset="2"/>
              </a:rPr>
              <a:t>Χειρουργική τοποθέτηση καθετήρα μεταξύ 2</a:t>
            </a:r>
            <a:r>
              <a:rPr lang="el-GR" altLang="el-GR" sz="2400" baseline="30000" dirty="0" smtClean="0">
                <a:sym typeface="Wingdings" pitchFamily="2" charset="2"/>
              </a:rPr>
              <a:t>ου</a:t>
            </a:r>
            <a:r>
              <a:rPr lang="el-GR" altLang="el-GR" sz="2400" dirty="0" smtClean="0">
                <a:sym typeface="Wingdings" pitchFamily="2" charset="2"/>
              </a:rPr>
              <a:t>-3</a:t>
            </a:r>
            <a:r>
              <a:rPr lang="el-GR" altLang="el-GR" sz="2400" baseline="30000" dirty="0" smtClean="0">
                <a:sym typeface="Wingdings" pitchFamily="2" charset="2"/>
              </a:rPr>
              <a:t>ου</a:t>
            </a:r>
            <a:r>
              <a:rPr lang="el-GR" altLang="el-GR" sz="2400" dirty="0" smtClean="0">
                <a:sym typeface="Wingdings" pitchFamily="2" charset="2"/>
              </a:rPr>
              <a:t> κρικοειδή χόνδρου, με παράκαμψη του νεκρού ανατομικού χώρου. Οι ανώτεροι αεραγωγοί γίνονται αποθήκη Ο</a:t>
            </a:r>
            <a:r>
              <a:rPr lang="el-GR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dirty="0" smtClean="0">
                <a:sym typeface="Wingdings" pitchFamily="2" charset="2"/>
              </a:rPr>
              <a:t> στο τέλος εκπνοής, παρέχοντας υψηλή </a:t>
            </a:r>
            <a:r>
              <a:rPr lang="en-US" altLang="el-GR" sz="2400" dirty="0" smtClean="0">
                <a:sym typeface="Wingdings" pitchFamily="2" charset="2"/>
              </a:rPr>
              <a:t>Fi</a:t>
            </a:r>
            <a:r>
              <a:rPr lang="el-GR" altLang="el-GR" sz="2400" dirty="0" smtClean="0">
                <a:sym typeface="Wingdings" pitchFamily="2" charset="2"/>
              </a:rPr>
              <a:t>Ο</a:t>
            </a:r>
            <a:r>
              <a:rPr lang="el-GR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dirty="0" smtClean="0">
                <a:sym typeface="Wingdings" pitchFamily="2" charset="2"/>
              </a:rPr>
              <a:t> στην επόμενη εισπνοή</a:t>
            </a:r>
          </a:p>
          <a:p>
            <a:pPr marL="609600" indent="-609600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l-GR" altLang="el-GR" sz="2400" dirty="0" smtClean="0">
                <a:sym typeface="Wingdings" pitchFamily="2" charset="2"/>
              </a:rPr>
              <a:t>(-)	Υψηλό κόστος, καθημερινή φροντίδα-καθαριότητα</a:t>
            </a:r>
          </a:p>
          <a:p>
            <a:pPr marL="609600" indent="-609600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l-GR" altLang="el-GR" sz="2400" dirty="0" smtClean="0">
                <a:sym typeface="Wingdings" pitchFamily="2" charset="2"/>
              </a:rPr>
              <a:t>(-)	Μετεγχειρητικές επιπλοκές</a:t>
            </a:r>
            <a:r>
              <a:rPr lang="en-US" altLang="el-GR" sz="2400" dirty="0" smtClean="0">
                <a:sym typeface="Wingdings" pitchFamily="2" charset="2"/>
              </a:rPr>
              <a:t>:</a:t>
            </a:r>
            <a:r>
              <a:rPr lang="el-GR" altLang="el-GR" sz="2400" dirty="0" smtClean="0">
                <a:sym typeface="Wingdings" pitchFamily="2" charset="2"/>
              </a:rPr>
              <a:t> υποδόριο εμφύσημα, αιμόπτυση, στοματική μόλυνση, παρεκτόπιση-κάμψη –απόφραξη από βύσμα βλέννης του διατραχειακού καθετήρα Ο</a:t>
            </a:r>
            <a:r>
              <a:rPr lang="el-GR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dirty="0" smtClean="0">
                <a:sym typeface="Wingdings" pitchFamily="2" charset="2"/>
              </a:rPr>
              <a:t> </a:t>
            </a:r>
            <a:endParaRPr lang="el-GR" altLang="el-GR" sz="1800" b="1" dirty="0" smtClean="0">
              <a:sym typeface="Wingdings" pitchFamily="2" charset="2"/>
            </a:endParaRPr>
          </a:p>
          <a:p>
            <a:pPr marL="609600" indent="-609600" algn="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l-GR" altLang="el-GR" sz="1400" dirty="0" smtClean="0">
                <a:sym typeface="Wingdings" pitchFamily="2" charset="2"/>
              </a:rPr>
              <a:t>(</a:t>
            </a:r>
            <a:r>
              <a:rPr lang="en-US" altLang="el-GR" sz="1400" dirty="0" smtClean="0">
                <a:sym typeface="Wingdings" pitchFamily="2" charset="2"/>
              </a:rPr>
              <a:t>Christopher </a:t>
            </a:r>
            <a:r>
              <a:rPr lang="el-GR" altLang="el-GR" sz="1400" dirty="0" smtClean="0">
                <a:sym typeface="Wingdings" pitchFamily="2" charset="2"/>
              </a:rPr>
              <a:t>&amp; </a:t>
            </a:r>
            <a:r>
              <a:rPr lang="en-US" altLang="el-GR" sz="1400" dirty="0" smtClean="0">
                <a:sym typeface="Wingdings" pitchFamily="2" charset="2"/>
              </a:rPr>
              <a:t>Schwartz, 2011; ATS, 2014)</a:t>
            </a:r>
          </a:p>
          <a:p>
            <a:pPr marL="609600" indent="-609600" algn="r" eaLnBrk="1" hangingPunct="1">
              <a:buFont typeface="Wingdings" pitchFamily="2" charset="2"/>
              <a:buNone/>
            </a:pPr>
            <a:endParaRPr lang="en-US" altLang="el-GR" sz="1200" b="1" dirty="0" smtClean="0">
              <a:sym typeface="Wingdings" pitchFamily="2" charset="2"/>
            </a:endParaRPr>
          </a:p>
          <a:p>
            <a:pPr marL="609600" indent="-609600" algn="just" eaLnBrk="1" hangingPunct="1">
              <a:buFont typeface="Wingdings" pitchFamily="2" charset="2"/>
              <a:buNone/>
            </a:pPr>
            <a:endParaRPr lang="el-GR" altLang="el-GR" sz="1400" b="1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8619" y="1147310"/>
            <a:ext cx="5223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820000"/>
                </a:solidFill>
                <a:latin typeface="+mn-lt"/>
              </a:rPr>
              <a:t>ΔΙΑΤΡΑΧΕΙΑΚΗ ΧΟΡΗΓΗΣΗ </a:t>
            </a:r>
            <a:r>
              <a:rPr lang="el-GR" sz="2800" b="1" dirty="0" smtClean="0">
                <a:solidFill>
                  <a:srgbClr val="820000"/>
                </a:solidFill>
                <a:latin typeface="+mn-lt"/>
              </a:rPr>
              <a:t>Ο</a:t>
            </a:r>
            <a:r>
              <a:rPr lang="el-GR" sz="2800" b="1" baseline="-25000" dirty="0" smtClean="0">
                <a:solidFill>
                  <a:srgbClr val="820000"/>
                </a:solidFill>
                <a:latin typeface="+mn-lt"/>
              </a:rPr>
              <a:t>2 </a:t>
            </a:r>
            <a:r>
              <a:rPr lang="el-GR" altLang="el-GR" sz="2400" dirty="0">
                <a:solidFill>
                  <a:srgbClr val="820000"/>
                </a:solidFill>
                <a:latin typeface="+mn-lt"/>
              </a:rPr>
              <a:t>(</a:t>
            </a:r>
            <a:r>
              <a:rPr lang="el-GR" altLang="el-GR" sz="2400" dirty="0" smtClean="0">
                <a:solidFill>
                  <a:srgbClr val="820000"/>
                </a:solidFill>
                <a:latin typeface="+mn-lt"/>
              </a:rPr>
              <a:t>1/3)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 </a:t>
            </a:r>
            <a:endParaRPr lang="el-GR" sz="2400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48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l-GR" altLang="el-GR" sz="3600" dirty="0"/>
              <a:t>Συστήματα εξοικονόμησης οξυγόνου </a:t>
            </a:r>
            <a:br>
              <a:rPr lang="el-GR" altLang="el-GR" sz="3600" dirty="0"/>
            </a:br>
            <a:r>
              <a:rPr lang="el-GR" altLang="el-GR" sz="3600" dirty="0"/>
              <a:t>(Ο</a:t>
            </a:r>
            <a:r>
              <a:rPr lang="el-GR" altLang="el-GR" sz="3600" baseline="-25000" dirty="0"/>
              <a:t>2</a:t>
            </a:r>
            <a:r>
              <a:rPr lang="el-GR" altLang="el-GR" sz="3600" dirty="0"/>
              <a:t>)</a:t>
            </a:r>
            <a:r>
              <a:rPr lang="en-US" altLang="el-GR" sz="3600" dirty="0"/>
              <a:t> </a:t>
            </a:r>
            <a:r>
              <a:rPr lang="el-GR" altLang="el-GR" sz="3600" dirty="0"/>
              <a:t>κατ’ οίκον</a:t>
            </a:r>
            <a:endParaRPr lang="el-GR" sz="3600" b="1" dirty="0" smtClean="0">
              <a:solidFill>
                <a:schemeClr val="hlink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l-GR" altLang="el-GR" sz="1800" b="1" dirty="0" smtClean="0">
                <a:sym typeface="Wingdings" pitchFamily="2" charset="2"/>
              </a:rPr>
              <a:t>(+)	</a:t>
            </a:r>
            <a:r>
              <a:rPr lang="el-GR" altLang="el-GR" sz="2400" dirty="0" smtClean="0">
                <a:sym typeface="Wingdings" pitchFamily="2" charset="2"/>
              </a:rPr>
              <a:t>Ελαττώνει τον κατά λεπτό αερισμό, τον αναπνεόμενο όγκο, το έργο αναπνοής, τη δύσπνοια και αυξάνει την ικανότητα άσκησης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l-GR" altLang="el-GR" sz="2400" dirty="0" smtClean="0">
                <a:sym typeface="Wingdings" pitchFamily="2" charset="2"/>
              </a:rPr>
              <a:t>(+)	Μειώνει την απαιτούμενη ροή Ο</a:t>
            </a:r>
            <a:r>
              <a:rPr lang="el-GR" altLang="el-GR" sz="2400" baseline="-25000" dirty="0" smtClean="0">
                <a:sym typeface="Wingdings" pitchFamily="2" charset="2"/>
              </a:rPr>
              <a:t>2</a:t>
            </a:r>
            <a:r>
              <a:rPr lang="el-GR" altLang="el-GR" sz="2400" dirty="0" smtClean="0">
                <a:sym typeface="Wingdings" pitchFamily="2" charset="2"/>
              </a:rPr>
              <a:t> σε ηρεμία κατά 55% και 30% στην άσκηση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l-GR" altLang="el-GR" sz="2400" dirty="0" smtClean="0">
                <a:sym typeface="Wingdings" pitchFamily="2" charset="2"/>
              </a:rPr>
              <a:t>(+)	Ελαττώνει τον αιματοκρίτη, την πνευμονική καρδία, τις πνευμονικές αγγειακές αντιστάσεις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l-GR" altLang="el-GR" sz="2400" dirty="0" smtClean="0">
                <a:sym typeface="Wingdings" pitchFamily="2" charset="2"/>
              </a:rPr>
              <a:t>(+)	Αυξάνει τη διάρκεια οξυγονοθεραπείας με τέλεια συνεργασία και  εμφάνιση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l-GR" altLang="el-GR" sz="2400" dirty="0" smtClean="0">
                <a:sym typeface="Wingdings" pitchFamily="2" charset="2"/>
              </a:rPr>
              <a:t>(+)	Δεν προκαλεί ερεθισμός δέρματος, αυτιών-μύτης, όπως η ρινική κάνουλα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l-GR" altLang="el-GR" sz="2400" dirty="0" smtClean="0">
                <a:sym typeface="Wingdings" pitchFamily="2" charset="2"/>
              </a:rPr>
              <a:t>(+)	Μειώνει τις ημέρες νοσηλείας και βελτιώνει την ψυχολογική και κοινωνική εικόνα	</a:t>
            </a:r>
            <a:endParaRPr lang="en-US" altLang="el-GR" sz="2400" dirty="0" smtClean="0">
              <a:sym typeface="Wingdings" pitchFamily="2" charset="2"/>
            </a:endParaRPr>
          </a:p>
          <a:p>
            <a:pPr marL="609600" indent="-609600" algn="r" eaLnBrk="1" hangingPunct="1">
              <a:buFont typeface="Wingdings" pitchFamily="2" charset="2"/>
              <a:buNone/>
            </a:pPr>
            <a:r>
              <a:rPr lang="el-GR" altLang="el-GR" sz="1400" dirty="0" smtClean="0">
                <a:sym typeface="Wingdings" pitchFamily="2" charset="2"/>
              </a:rPr>
              <a:t>(</a:t>
            </a:r>
            <a:r>
              <a:rPr lang="en-US" altLang="el-GR" sz="1400" dirty="0" smtClean="0">
                <a:sym typeface="Wingdings" pitchFamily="2" charset="2"/>
              </a:rPr>
              <a:t>Christopher &amp; Shwartz, 2011)</a:t>
            </a:r>
            <a:endParaRPr lang="el-GR" altLang="el-GR" sz="1200" dirty="0" smtClean="0"/>
          </a:p>
          <a:p>
            <a:pPr marL="609600" indent="-609600" algn="r" eaLnBrk="1" hangingPunct="1">
              <a:buFont typeface="Wingdings" pitchFamily="2" charset="2"/>
              <a:buNone/>
            </a:pPr>
            <a:endParaRPr lang="en-US" altLang="el-GR" sz="1200" b="1" dirty="0" smtClean="0">
              <a:sym typeface="Wingdings" pitchFamily="2" charset="2"/>
            </a:endParaRPr>
          </a:p>
          <a:p>
            <a:pPr marL="609600" indent="-609600" algn="just" eaLnBrk="1" hangingPunct="1">
              <a:buFont typeface="Wingdings" pitchFamily="2" charset="2"/>
              <a:buNone/>
            </a:pPr>
            <a:endParaRPr lang="el-GR" altLang="el-GR" sz="1400" b="1" dirty="0" smtClean="0"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8619" y="1147310"/>
            <a:ext cx="5236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820000"/>
                </a:solidFill>
                <a:latin typeface="+mn-lt"/>
              </a:rPr>
              <a:t>ΔΙΑΤΡΑΧΕΙΑΚΗ ΧΟΡΗΓΗΣΗ </a:t>
            </a:r>
            <a:r>
              <a:rPr lang="el-GR" sz="2800" b="1" dirty="0" smtClean="0">
                <a:solidFill>
                  <a:srgbClr val="820000"/>
                </a:solidFill>
                <a:latin typeface="+mn-lt"/>
              </a:rPr>
              <a:t>Ο</a:t>
            </a:r>
            <a:r>
              <a:rPr lang="el-GR" sz="2800" b="1" baseline="-25000" dirty="0" smtClean="0">
                <a:solidFill>
                  <a:srgbClr val="820000"/>
                </a:solidFill>
                <a:latin typeface="+mn-lt"/>
              </a:rPr>
              <a:t>2 </a:t>
            </a:r>
            <a:r>
              <a:rPr lang="el-GR" altLang="el-GR" sz="2400" dirty="0" smtClean="0">
                <a:solidFill>
                  <a:srgbClr val="820000"/>
                </a:solidFill>
                <a:latin typeface="Calibri"/>
              </a:rPr>
              <a:t>(</a:t>
            </a:r>
            <a:r>
              <a:rPr lang="el-GR" altLang="el-GR" sz="2400" dirty="0">
                <a:solidFill>
                  <a:srgbClr val="820000"/>
                </a:solidFill>
                <a:latin typeface="Calibri"/>
              </a:rPr>
              <a:t>2</a:t>
            </a:r>
            <a:r>
              <a:rPr lang="el-GR" altLang="el-GR" sz="2400" dirty="0" smtClean="0">
                <a:solidFill>
                  <a:srgbClr val="820000"/>
                </a:solidFill>
                <a:latin typeface="Calibri"/>
              </a:rPr>
              <a:t>/3</a:t>
            </a:r>
            <a:r>
              <a:rPr lang="el-GR" altLang="el-GR" sz="2400" dirty="0">
                <a:solidFill>
                  <a:srgbClr val="820000"/>
                </a:solidFill>
                <a:latin typeface="Calibri"/>
              </a:rPr>
              <a:t>)</a:t>
            </a:r>
            <a:r>
              <a:rPr lang="el-GR" sz="2800" b="1" dirty="0" smtClean="0">
                <a:solidFill>
                  <a:srgbClr val="820000"/>
                </a:solidFill>
                <a:latin typeface="+mn-lt"/>
              </a:rPr>
              <a:t> </a:t>
            </a:r>
            <a:endParaRPr lang="el-GR" sz="2800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201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l-GR" altLang="el-GR" sz="3600" dirty="0"/>
              <a:t>Συστήματα εξοικονόμησης οξυγόνου </a:t>
            </a:r>
            <a:br>
              <a:rPr lang="el-GR" altLang="el-GR" sz="3600" dirty="0"/>
            </a:br>
            <a:r>
              <a:rPr lang="el-GR" altLang="el-GR" sz="3600" dirty="0"/>
              <a:t>(Ο</a:t>
            </a:r>
            <a:r>
              <a:rPr lang="el-GR" altLang="el-GR" sz="3600" baseline="-25000" dirty="0"/>
              <a:t>2</a:t>
            </a:r>
            <a:r>
              <a:rPr lang="el-GR" altLang="el-GR" sz="3600" dirty="0"/>
              <a:t>)</a:t>
            </a:r>
            <a:r>
              <a:rPr lang="en-US" altLang="el-GR" sz="3600" dirty="0"/>
              <a:t> </a:t>
            </a:r>
            <a:r>
              <a:rPr lang="el-GR" altLang="el-GR" sz="3600" dirty="0"/>
              <a:t>κατ’ οίκον</a:t>
            </a:r>
            <a:endParaRPr lang="el-GR" sz="2800" u="sng" dirty="0" smtClean="0">
              <a:solidFill>
                <a:schemeClr val="hlink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0530"/>
            <a:ext cx="8229600" cy="4926822"/>
          </a:xfrm>
        </p:spPr>
        <p:txBody>
          <a:bodyPr>
            <a:normAutofit fontScale="92500" lnSpcReduction="10000"/>
          </a:bodyPr>
          <a:lstStyle/>
          <a:p>
            <a:pPr marL="354013" indent="-354013" eaLnBrk="1" hangingPunct="1">
              <a:lnSpc>
                <a:spcPct val="110000"/>
              </a:lnSpc>
            </a:pPr>
            <a:r>
              <a:rPr lang="el-GR" altLang="el-GR" sz="2400" dirty="0" smtClean="0">
                <a:sym typeface="Wingdings" pitchFamily="2" charset="2"/>
              </a:rPr>
              <a:t>Ιδανικό για νέους, δραστήριους ασθενείς που έχουν ανάγκη τη συνεχή</a:t>
            </a:r>
            <a:r>
              <a:rPr lang="en-US" altLang="el-GR" sz="2400" dirty="0" smtClean="0">
                <a:sym typeface="Wingdings" pitchFamily="2" charset="2"/>
              </a:rPr>
              <a:t> </a:t>
            </a:r>
            <a:r>
              <a:rPr lang="el-GR" altLang="el-GR" sz="2400" dirty="0" smtClean="0">
                <a:sym typeface="Wingdings" pitchFamily="2" charset="2"/>
              </a:rPr>
              <a:t>χρόνια οξυγονοθεραπεία, είναι συνεργάσιμοι και δεν τους ταιριάζει η ρινική κάνουλα</a:t>
            </a:r>
          </a:p>
          <a:p>
            <a:pPr marL="354013" indent="-354013" eaLnBrk="1" hangingPunct="1">
              <a:lnSpc>
                <a:spcPct val="110000"/>
              </a:lnSpc>
            </a:pPr>
            <a:endParaRPr lang="el-GR" altLang="el-GR" sz="2400" dirty="0" smtClean="0">
              <a:sym typeface="Wingdings" pitchFamily="2" charset="2"/>
            </a:endParaRPr>
          </a:p>
          <a:p>
            <a:pPr marL="354013" indent="-354013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820000"/>
                </a:solidFill>
                <a:sym typeface="Wingdings" pitchFamily="2" charset="2"/>
              </a:rPr>
              <a:t>ΑΠΟΛΥΤΕΣ ΑΝΤΕΝΔΕΙΞΕΙΣ ΔΙΑΤΡΑΧΕΙΑΚΗΣ ΧΟΡΗΓΗΣΗΣ Ο</a:t>
            </a:r>
            <a:r>
              <a:rPr lang="el-GR" altLang="el-GR" sz="2400" b="1" baseline="-25000" dirty="0" smtClean="0">
                <a:solidFill>
                  <a:srgbClr val="820000"/>
                </a:solidFill>
                <a:sym typeface="Wingdings" pitchFamily="2" charset="2"/>
              </a:rPr>
              <a:t>2 </a:t>
            </a:r>
          </a:p>
          <a:p>
            <a:pPr marL="354013" indent="-354013" eaLnBrk="1" hangingPunct="1">
              <a:lnSpc>
                <a:spcPct val="110000"/>
              </a:lnSpc>
            </a:pPr>
            <a:r>
              <a:rPr lang="el-GR" altLang="el-GR" sz="2400" dirty="0" smtClean="0">
                <a:sym typeface="Wingdings" pitchFamily="2" charset="2"/>
              </a:rPr>
              <a:t>Μη συμμόρφωση του ασθενή, σοβαρή αγχωτική νεύρωση  </a:t>
            </a:r>
          </a:p>
          <a:p>
            <a:pPr marL="354013" indent="-354013" eaLnBrk="1" hangingPunct="1">
              <a:lnSpc>
                <a:spcPct val="110000"/>
              </a:lnSpc>
            </a:pPr>
            <a:r>
              <a:rPr lang="el-GR" altLang="el-GR" sz="2400" dirty="0" smtClean="0">
                <a:sym typeface="Wingdings" pitchFamily="2" charset="2"/>
              </a:rPr>
              <a:t>Μη αντιρροπούμενη αναπνευστική οξέωση</a:t>
            </a:r>
          </a:p>
          <a:p>
            <a:pPr marL="354013" indent="-354013" eaLnBrk="1" hangingPunct="1">
              <a:lnSpc>
                <a:spcPct val="110000"/>
              </a:lnSpc>
            </a:pPr>
            <a:r>
              <a:rPr lang="el-GR" altLang="el-GR" sz="2400" dirty="0" smtClean="0">
                <a:sym typeface="Wingdings" pitchFamily="2" charset="2"/>
              </a:rPr>
              <a:t>Σοβαρή διαταραχή πηκτικότητας αίματος</a:t>
            </a:r>
          </a:p>
          <a:p>
            <a:pPr marL="354013" indent="-354013" eaLnBrk="1" hangingPunct="1">
              <a:lnSpc>
                <a:spcPct val="110000"/>
              </a:lnSpc>
            </a:pPr>
            <a:r>
              <a:rPr lang="el-GR" altLang="el-GR" sz="2400" dirty="0" smtClean="0">
                <a:sym typeface="Wingdings" pitchFamily="2" charset="2"/>
              </a:rPr>
              <a:t>Ρήξη υπεζωκότα </a:t>
            </a:r>
          </a:p>
          <a:p>
            <a:pPr marL="354013" indent="-354013" eaLnBrk="1" hangingPunct="1">
              <a:lnSpc>
                <a:spcPct val="110000"/>
              </a:lnSpc>
            </a:pPr>
            <a:r>
              <a:rPr lang="el-GR" altLang="el-GR" sz="2400" dirty="0" smtClean="0">
                <a:sym typeface="Wingdings" pitchFamily="2" charset="2"/>
              </a:rPr>
              <a:t>Απόφραξη ανώτερων αεραγωγών (υπογλωττιδική στένωση, αμφοτερόπλευρη παράλυση φωνητικών χορδών)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1800" b="1" dirty="0" smtClean="0">
              <a:sym typeface="Wingdings" pitchFamily="2" charset="2"/>
            </a:endParaRPr>
          </a:p>
          <a:p>
            <a:pPr marL="609600" indent="-609600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1400" dirty="0" smtClean="0">
                <a:sym typeface="Wingdings" pitchFamily="2" charset="2"/>
              </a:rPr>
              <a:t>(</a:t>
            </a:r>
            <a:r>
              <a:rPr lang="en-US" altLang="el-GR" sz="1400" dirty="0" smtClean="0">
                <a:sym typeface="Wingdings" pitchFamily="2" charset="2"/>
              </a:rPr>
              <a:t>Christopher </a:t>
            </a:r>
            <a:r>
              <a:rPr lang="el-GR" altLang="el-GR" sz="1400" dirty="0" smtClean="0">
                <a:sym typeface="Wingdings" pitchFamily="2" charset="2"/>
              </a:rPr>
              <a:t>&amp; </a:t>
            </a:r>
            <a:r>
              <a:rPr lang="en-US" altLang="el-GR" sz="1400" dirty="0" smtClean="0">
                <a:sym typeface="Wingdings" pitchFamily="2" charset="2"/>
              </a:rPr>
              <a:t>Shwartz, 2011)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1400" b="1" dirty="0" smtClean="0"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8619" y="1147310"/>
            <a:ext cx="5182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820000"/>
                </a:solidFill>
                <a:latin typeface="+mn-lt"/>
              </a:rPr>
              <a:t>ΔΙΑΤΡΑΧΕΙΑΚΗ ΧΟΡΗΓΗΣΗ Ο</a:t>
            </a:r>
            <a:r>
              <a:rPr lang="el-GR" sz="2800" b="1" baseline="-25000" dirty="0">
                <a:solidFill>
                  <a:srgbClr val="820000"/>
                </a:solidFill>
                <a:latin typeface="+mn-lt"/>
              </a:rPr>
              <a:t>2</a:t>
            </a:r>
            <a:r>
              <a:rPr lang="el-GR" sz="2800" b="1" dirty="0">
                <a:solidFill>
                  <a:srgbClr val="820000"/>
                </a:solidFill>
                <a:latin typeface="+mn-lt"/>
              </a:rPr>
              <a:t> </a:t>
            </a:r>
            <a:r>
              <a:rPr lang="el-GR" altLang="el-GR" sz="2400" dirty="0" smtClean="0">
                <a:solidFill>
                  <a:srgbClr val="820000"/>
                </a:solidFill>
                <a:latin typeface="Calibri"/>
              </a:rPr>
              <a:t>(3/3</a:t>
            </a:r>
            <a:r>
              <a:rPr lang="el-GR" altLang="el-GR" sz="2400" dirty="0">
                <a:solidFill>
                  <a:srgbClr val="820000"/>
                </a:solidFill>
                <a:latin typeface="Calibri"/>
              </a:rPr>
              <a:t>)</a:t>
            </a:r>
            <a:endParaRPr lang="el-GR" sz="2800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50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600" b="1" dirty="0" smtClean="0"/>
              <a:t>Ταξιδεύοντας με Ο</a:t>
            </a:r>
            <a:r>
              <a:rPr lang="el-GR" altLang="el-GR" sz="3600" b="1" baseline="-25000" dirty="0" smtClean="0"/>
              <a:t>2 </a:t>
            </a:r>
            <a:r>
              <a:rPr lang="el-GR" altLang="el-GR" sz="3600" b="1" dirty="0" smtClean="0"/>
              <a:t>στο αυτοκίνητο-πλοίο-τρένο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2016224"/>
          </a:xfrm>
        </p:spPr>
        <p:txBody>
          <a:bodyPr/>
          <a:lstStyle/>
          <a:p>
            <a:pPr eaLnBrk="1" hangingPunct="1"/>
            <a:r>
              <a:rPr lang="el-GR" altLang="el-GR" sz="2200" dirty="0" smtClean="0"/>
              <a:t>Φορητός συμπυκνωτής Ο</a:t>
            </a:r>
            <a:r>
              <a:rPr lang="el-GR" altLang="el-GR" sz="2200" baseline="-25000" dirty="0" smtClean="0"/>
              <a:t>2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sz="2200" dirty="0" smtClean="0"/>
          </a:p>
          <a:p>
            <a:pPr eaLnBrk="1" hangingPunct="1"/>
            <a:r>
              <a:rPr lang="el-GR" altLang="el-GR" sz="2200" dirty="0" smtClean="0"/>
              <a:t>Φιάλη αερίου – υγρού Ο</a:t>
            </a:r>
            <a:r>
              <a:rPr lang="el-GR" altLang="el-GR" sz="2200" baseline="-25000" dirty="0" smtClean="0"/>
              <a:t>2, </a:t>
            </a:r>
            <a:r>
              <a:rPr lang="el-GR" altLang="el-GR" sz="2200" dirty="0" smtClean="0"/>
              <a:t>κάθετα στερεωμένη με ανοιχτό παράθυρο σε συνδυασμό με σύστημα/-τα εξοικονόμησης Ο</a:t>
            </a:r>
            <a:r>
              <a:rPr lang="el-GR" altLang="el-GR" sz="2200" baseline="-25000" dirty="0" smtClean="0"/>
              <a:t>2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l-GR" altLang="el-GR" sz="2200" dirty="0" smtClean="0"/>
              <a:t>  </a:t>
            </a:r>
            <a:r>
              <a:rPr lang="el-GR" altLang="el-GR" sz="1600" dirty="0" smtClean="0"/>
              <a:t>(</a:t>
            </a:r>
            <a:r>
              <a:rPr lang="en-US" altLang="el-GR" sz="1600" dirty="0" smtClean="0"/>
              <a:t>Lobato </a:t>
            </a:r>
            <a:r>
              <a:rPr lang="el-GR" altLang="el-GR" sz="1600" dirty="0" smtClean="0"/>
              <a:t>&amp; </a:t>
            </a:r>
            <a:r>
              <a:rPr lang="en-US" altLang="el-GR" sz="1600" dirty="0" smtClean="0"/>
              <a:t>Alises, 2012)</a:t>
            </a:r>
            <a:endParaRPr lang="el-GR" altLang="el-GR" sz="1200" b="1" dirty="0" smtClean="0"/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924944"/>
            <a:ext cx="201622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5949280"/>
            <a:ext cx="2736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u="sng" dirty="0" smtClean="0">
                <a:latin typeface="+mn-lt"/>
                <a:hlinkClick r:id="rId3"/>
              </a:rPr>
              <a:t>domorewithoxygen.com</a:t>
            </a:r>
            <a:endParaRPr lang="el-GR" sz="12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44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600" b="1" dirty="0" smtClean="0"/>
              <a:t>Ταξιδεύοντας με Ο</a:t>
            </a:r>
            <a:r>
              <a:rPr lang="el-GR" altLang="el-GR" sz="3600" b="1" baseline="-25000" dirty="0" smtClean="0"/>
              <a:t>2 </a:t>
            </a:r>
            <a:r>
              <a:rPr lang="el-GR" altLang="el-GR" sz="3600" b="1" dirty="0" smtClean="0"/>
              <a:t>στο αεροπλάνο</a:t>
            </a:r>
            <a:r>
              <a:rPr lang="el-GR" altLang="el-GR" sz="3200" b="1" dirty="0" smtClean="0"/>
              <a:t> </a:t>
            </a:r>
            <a:r>
              <a:rPr lang="el-GR" altLang="el-GR" sz="2400" b="0" dirty="0" smtClean="0"/>
              <a:t>(1 από </a:t>
            </a:r>
            <a:r>
              <a:rPr lang="en-US" altLang="el-GR" sz="2400" b="0" dirty="0" smtClean="0"/>
              <a:t>7</a:t>
            </a:r>
            <a:r>
              <a:rPr lang="el-GR" altLang="el-GR" sz="2400" b="0" dirty="0" smtClean="0"/>
              <a:t>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en-US" altLang="el-GR" sz="3500" dirty="0" smtClean="0">
              <a:sym typeface="Wingdings" pitchFamily="2" charset="2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US" altLang="el-GR" sz="3500" dirty="0" smtClean="0">
              <a:sym typeface="Wingdings" pitchFamily="2" charset="2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US" altLang="el-GR" sz="3500" dirty="0" smtClean="0">
              <a:sym typeface="Wingdings" pitchFamily="2" charset="2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US" altLang="el-GR" sz="3500" dirty="0" smtClean="0">
              <a:sym typeface="Wingdings" pitchFamily="2" charset="2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US" altLang="el-GR" sz="3500" dirty="0" smtClean="0">
              <a:sym typeface="Wingdings" pitchFamily="2" charset="2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US" altLang="el-GR" sz="3500" dirty="0" smtClean="0">
              <a:sym typeface="Wingdings" pitchFamily="2" charset="2"/>
            </a:endParaRPr>
          </a:p>
          <a:p>
            <a:pPr algn="r" eaLnBrk="1" hangingPunct="1">
              <a:buFont typeface="Wingdings" pitchFamily="2" charset="2"/>
              <a:buNone/>
            </a:pPr>
            <a:endParaRPr lang="el-GR" altLang="el-GR" sz="1200" dirty="0" smtClean="0"/>
          </a:p>
        </p:txBody>
      </p:sp>
      <p:pic>
        <p:nvPicPr>
          <p:cNvPr id="675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89138"/>
            <a:ext cx="5113337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4 - Ορθογώνιο"/>
          <p:cNvSpPr>
            <a:spLocks noChangeArrowheads="1"/>
          </p:cNvSpPr>
          <p:nvPr/>
        </p:nvSpPr>
        <p:spPr bwMode="auto">
          <a:xfrm>
            <a:off x="2250281" y="5156200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l-GR" sz="1200" dirty="0" smtClean="0">
                <a:latin typeface="Calibri" pitchFamily="34" charset="0"/>
                <a:hlinkClick r:id="rId3"/>
              </a:rPr>
              <a:t>oxygen&amp;source</a:t>
            </a:r>
            <a:endParaRPr lang="el-GR" altLang="el-GR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8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Ταξιδεύοντας με Ο</a:t>
            </a:r>
            <a:r>
              <a:rPr lang="el-GR" altLang="el-GR" sz="3600" baseline="-25000" dirty="0"/>
              <a:t>2 </a:t>
            </a:r>
            <a:r>
              <a:rPr lang="el-GR" altLang="el-GR" sz="3600" dirty="0"/>
              <a:t>στο </a:t>
            </a:r>
            <a:r>
              <a:rPr lang="el-GR" altLang="el-GR" sz="3600" dirty="0" smtClean="0"/>
              <a:t>αεροπλάνο </a:t>
            </a:r>
            <a:r>
              <a:rPr lang="el-GR" altLang="el-GR" sz="2400" b="0" dirty="0" smtClean="0"/>
              <a:t>(2 από </a:t>
            </a:r>
            <a:r>
              <a:rPr lang="en-US" altLang="el-GR" sz="2400" b="0" dirty="0" smtClean="0"/>
              <a:t>7</a:t>
            </a:r>
            <a:r>
              <a:rPr lang="el-GR" altLang="el-GR" sz="2400" b="0" dirty="0" smtClean="0"/>
              <a:t>)</a:t>
            </a:r>
            <a:endParaRPr lang="el-GR" altLang="el-GR" sz="2800" b="0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sz="2400" dirty="0" smtClean="0"/>
              <a:t>Στο σύνολο των εναέριων εκτάκτων ιατρικών συμβάντων, το 9-11% είναι αναπνευστικής αιτιολογίας</a:t>
            </a:r>
          </a:p>
          <a:p>
            <a:pPr eaLnBrk="1" hangingPunct="1">
              <a:buFont typeface="Arial" charset="0"/>
              <a:buNone/>
            </a:pP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Σε αεροπορική πτήση στα 12,500 μέτρα, η εσωτερική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ατμοσφαιρική πίεση καμπίνας αεροσκάφους είναι αντίστοιχη των 2,438 μέτρων (8,000 </a:t>
            </a:r>
            <a:r>
              <a:rPr lang="en-US" altLang="el-GR" sz="2400" dirty="0" smtClean="0"/>
              <a:t>ft)</a:t>
            </a:r>
            <a:r>
              <a:rPr lang="el-GR" altLang="el-GR" sz="2400" dirty="0" smtClean="0"/>
              <a:t> με εισπνεόμενο </a:t>
            </a:r>
            <a:r>
              <a:rPr lang="en-US" altLang="el-GR" sz="2400" dirty="0" smtClean="0">
                <a:sym typeface="Wingdings" pitchFamily="2" charset="2"/>
              </a:rPr>
              <a:t>Fi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</a:t>
            </a:r>
            <a:r>
              <a:rPr lang="en-US" altLang="el-GR" sz="2400" dirty="0" smtClean="0">
                <a:sym typeface="Wingdings" pitchFamily="2" charset="2"/>
              </a:rPr>
              <a:t> 15</a:t>
            </a:r>
            <a:r>
              <a:rPr lang="el-GR" altLang="el-GR" sz="2400" dirty="0" smtClean="0">
                <a:sym typeface="Wingdings" pitchFamily="2" charset="2"/>
              </a:rPr>
              <a:t>%</a:t>
            </a:r>
          </a:p>
          <a:p>
            <a:pPr eaLnBrk="1" hangingPunct="1">
              <a:buFont typeface="Arial" charset="0"/>
              <a:buNone/>
            </a:pPr>
            <a:endParaRPr lang="en-US" altLang="el-GR" sz="2400" dirty="0" smtClean="0"/>
          </a:p>
          <a:p>
            <a:pPr eaLnBrk="1" hangingPunct="1"/>
            <a:r>
              <a:rPr lang="el-GR" altLang="el-GR" sz="2400" dirty="0" smtClean="0">
                <a:sym typeface="Wingdings" pitchFamily="2" charset="2"/>
              </a:rPr>
              <a:t>Υγιής εν πτήση έχει </a:t>
            </a:r>
            <a:r>
              <a:rPr lang="en-US" altLang="el-GR" sz="2400" dirty="0" smtClean="0">
                <a:sym typeface="Wingdings" pitchFamily="2" charset="2"/>
              </a:rPr>
              <a:t>Pa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</a:t>
            </a:r>
            <a:r>
              <a:rPr lang="en-US" altLang="el-GR" sz="2400" dirty="0" smtClean="0">
                <a:sym typeface="Wingdings" pitchFamily="2" charset="2"/>
              </a:rPr>
              <a:t> = </a:t>
            </a:r>
            <a:r>
              <a:rPr lang="el-GR" altLang="el-GR" sz="2400" dirty="0" smtClean="0">
                <a:sym typeface="Wingdings" pitchFamily="2" charset="2"/>
              </a:rPr>
              <a:t>53-64</a:t>
            </a:r>
            <a:r>
              <a:rPr lang="en-US" altLang="el-GR" sz="2400" dirty="0" smtClean="0">
                <a:sym typeface="Wingdings" pitchFamily="2" charset="2"/>
              </a:rPr>
              <a:t>mmHg, Sat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</a:t>
            </a:r>
            <a:r>
              <a:rPr lang="en-US" altLang="el-GR" sz="2400" dirty="0" smtClean="0">
                <a:sym typeface="Wingdings" pitchFamily="2" charset="2"/>
              </a:rPr>
              <a:t> </a:t>
            </a:r>
            <a:r>
              <a:rPr lang="el-GR" altLang="el-GR" sz="2400" dirty="0" smtClean="0">
                <a:sym typeface="Wingdings" pitchFamily="2" charset="2"/>
              </a:rPr>
              <a:t>= 8</a:t>
            </a:r>
            <a:r>
              <a:rPr lang="en-US" altLang="el-GR" sz="2400" dirty="0" smtClean="0">
                <a:sym typeface="Wingdings" pitchFamily="2" charset="2"/>
              </a:rPr>
              <a:t>5</a:t>
            </a:r>
            <a:r>
              <a:rPr lang="el-GR" altLang="el-GR" sz="2400" dirty="0" smtClean="0">
                <a:sym typeface="Wingdings" pitchFamily="2" charset="2"/>
              </a:rPr>
              <a:t> - 91%</a:t>
            </a:r>
          </a:p>
          <a:p>
            <a:pPr eaLnBrk="1" hangingPunct="1">
              <a:buFont typeface="Arial" charset="0"/>
              <a:buNone/>
            </a:pPr>
            <a:endParaRPr lang="en-US" altLang="el-GR" sz="2400" dirty="0" smtClean="0">
              <a:sym typeface="Wingdings" pitchFamily="2" charset="2"/>
            </a:endParaRPr>
          </a:p>
          <a:p>
            <a:pPr eaLnBrk="1" hangingPunct="1"/>
            <a:r>
              <a:rPr lang="el-GR" altLang="el-GR" sz="2400" dirty="0" smtClean="0">
                <a:sym typeface="Wingdings" pitchFamily="2" charset="2"/>
              </a:rPr>
              <a:t>ΧΑΠίτης εν πτήση έχει</a:t>
            </a:r>
            <a:r>
              <a:rPr lang="en-US" altLang="el-GR" sz="2400" dirty="0" smtClean="0">
                <a:sym typeface="Wingdings" pitchFamily="2" charset="2"/>
              </a:rPr>
              <a:t> Pa</a:t>
            </a:r>
            <a:r>
              <a:rPr lang="el-GR" altLang="el-GR" sz="2400" dirty="0" smtClean="0"/>
              <a:t>Ο</a:t>
            </a:r>
            <a:r>
              <a:rPr lang="el-GR" altLang="el-GR" sz="2400" baseline="-25000" dirty="0" smtClean="0"/>
              <a:t>2</a:t>
            </a:r>
            <a:r>
              <a:rPr lang="en-US" altLang="el-GR" sz="2400" dirty="0" smtClean="0">
                <a:sym typeface="Wingdings" pitchFamily="2" charset="2"/>
              </a:rPr>
              <a:t> ≈ 40mmHg</a:t>
            </a:r>
          </a:p>
          <a:p>
            <a:pPr algn="just" eaLnBrk="1" hangingPunct="1"/>
            <a:endParaRPr lang="en-US" altLang="el-GR" sz="2000" dirty="0" smtClean="0">
              <a:sym typeface="Wingdings" pitchFamily="2" charset="2"/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el-GR" altLang="el-GR" sz="3500" dirty="0" smtClean="0"/>
              <a:t>					</a:t>
            </a:r>
            <a:r>
              <a:rPr lang="el-GR" altLang="el-GR" sz="1400" dirty="0" smtClean="0"/>
              <a:t>(Τσάμης, 199</a:t>
            </a:r>
            <a:r>
              <a:rPr lang="en-US" altLang="el-GR" sz="1400" dirty="0" smtClean="0"/>
              <a:t>9;</a:t>
            </a:r>
            <a:r>
              <a:rPr lang="el-GR" altLang="el-GR" sz="1400" dirty="0" smtClean="0"/>
              <a:t> </a:t>
            </a:r>
            <a:r>
              <a:rPr lang="en-US" altLang="el-GR" sz="1400" dirty="0" smtClean="0"/>
              <a:t>TSANZ, 2005; BTS, 2013)</a:t>
            </a:r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24991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dirty="0" smtClean="0"/>
              <a:t>Κορεσμός αιμοσφαιρίνης σε Ο</a:t>
            </a:r>
            <a:r>
              <a:rPr lang="el-GR" altLang="el-GR" sz="4000" b="1" baseline="-25000" dirty="0" smtClean="0"/>
              <a:t>2</a:t>
            </a:r>
            <a:r>
              <a:rPr lang="el-GR" altLang="el-GR" sz="4000" b="1" dirty="0" smtClean="0"/>
              <a:t> (</a:t>
            </a:r>
            <a:r>
              <a:rPr lang="en-US" altLang="el-GR" sz="4000" b="1" dirty="0" smtClean="0"/>
              <a:t>SatO</a:t>
            </a:r>
            <a:r>
              <a:rPr lang="en-US" altLang="el-GR" sz="4000" b="1" baseline="-25000" dirty="0" smtClean="0"/>
              <a:t>2</a:t>
            </a:r>
            <a:r>
              <a:rPr lang="en-US" altLang="el-GR" sz="4000" b="1" dirty="0" smtClean="0"/>
              <a:t>)</a:t>
            </a:r>
            <a:endParaRPr lang="el-GR" altLang="el-GR" sz="40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672111"/>
          </a:xfrm>
        </p:spPr>
        <p:txBody>
          <a:bodyPr/>
          <a:lstStyle/>
          <a:p>
            <a:pPr eaLnBrk="1" hangingPunct="1"/>
            <a:r>
              <a:rPr lang="el-GR" altLang="el-GR" sz="2400" dirty="0" smtClean="0"/>
              <a:t>Κατά προσέγγιση εκτίμηση </a:t>
            </a:r>
            <a:r>
              <a:rPr lang="en-US" altLang="el-GR" sz="2400" dirty="0" smtClean="0"/>
              <a:t>PaO</a:t>
            </a:r>
            <a:r>
              <a:rPr lang="en-US" altLang="el-GR" sz="2400" baseline="-25000" dirty="0" smtClean="0"/>
              <a:t>2 </a:t>
            </a:r>
            <a:r>
              <a:rPr lang="el-GR" altLang="el-GR" sz="2400" dirty="0" smtClean="0"/>
              <a:t>από την οποία και εξαρτάται</a:t>
            </a:r>
          </a:p>
          <a:p>
            <a:pPr eaLnBrk="1" hangingPunct="1"/>
            <a:r>
              <a:rPr lang="el-GR" altLang="el-GR" sz="2400" dirty="0" smtClean="0"/>
              <a:t>Όχι μέτρηση </a:t>
            </a:r>
            <a:r>
              <a:rPr lang="en-US" altLang="el-GR" sz="2400" dirty="0" smtClean="0"/>
              <a:t>pH,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PaCO</a:t>
            </a:r>
            <a:r>
              <a:rPr lang="en-US" altLang="el-GR" sz="2400" baseline="-25000" dirty="0" smtClean="0"/>
              <a:t>2</a:t>
            </a:r>
          </a:p>
          <a:p>
            <a:pPr eaLnBrk="1" hangingPunct="1"/>
            <a:r>
              <a:rPr lang="el-GR" altLang="el-GR" sz="2400" dirty="0" smtClean="0"/>
              <a:t>Εύρος φυσιολογικών τιμών: 96-98%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Για </a:t>
            </a:r>
            <a:r>
              <a:rPr lang="en-US" altLang="el-GR" sz="2400" dirty="0" smtClean="0"/>
              <a:t>PaO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: 50/60/100mmHg </a:t>
            </a:r>
            <a:r>
              <a:rPr lang="el-GR" altLang="el-GR" sz="2400" dirty="0" smtClean="0"/>
              <a:t>αντιστοιχεί </a:t>
            </a:r>
            <a:r>
              <a:rPr lang="en-US" altLang="el-GR" sz="2400" dirty="0" smtClean="0"/>
              <a:t>SatO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: </a:t>
            </a:r>
            <a:r>
              <a:rPr lang="el-GR" altLang="el-GR" sz="2400" dirty="0" smtClean="0"/>
              <a:t>80</a:t>
            </a:r>
            <a:r>
              <a:rPr lang="en-US" altLang="el-GR" sz="2400" dirty="0" smtClean="0"/>
              <a:t>/90/</a:t>
            </a:r>
            <a:r>
              <a:rPr lang="el-GR" altLang="el-GR" sz="2400" dirty="0" smtClean="0"/>
              <a:t>98</a:t>
            </a:r>
            <a:r>
              <a:rPr lang="en-US" altLang="el-GR" sz="2400" dirty="0" smtClean="0"/>
              <a:t>%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Μέτρηση με παλμική οξυμετρία </a:t>
            </a:r>
          </a:p>
          <a:p>
            <a:pPr eaLnBrk="1" hangingPunct="1"/>
            <a:r>
              <a:rPr lang="el-GR" altLang="el-GR" sz="2400" dirty="0" smtClean="0"/>
              <a:t>Παλμική οξυμετρία παρούσα σε όλα τα σημεία παροχής </a:t>
            </a:r>
            <a:r>
              <a:rPr lang="en-US" altLang="el-GR" sz="2400" dirty="0" smtClean="0"/>
              <a:t>O</a:t>
            </a:r>
            <a:r>
              <a:rPr lang="en-US" altLang="el-GR" sz="2400" baseline="-25000" dirty="0" smtClean="0"/>
              <a:t>2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Δυσκολία λήψης σε κρύα χέρια, χαμηλή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καρδιακή παροχή-υπόταση, βαμμένα νύχια </a:t>
            </a:r>
            <a:r>
              <a:rPr lang="en-US" altLang="el-GR" sz="2400" dirty="0" smtClean="0"/>
              <a:t>(British Thoracic Society</a:t>
            </a:r>
            <a:r>
              <a:rPr lang="el-GR" altLang="el-GR" sz="2400" dirty="0" smtClean="0"/>
              <a:t> -</a:t>
            </a:r>
            <a:r>
              <a:rPr lang="en-US" altLang="el-GR" sz="2400" dirty="0" smtClean="0"/>
              <a:t>BTS, 2008)</a:t>
            </a:r>
          </a:p>
          <a:p>
            <a:pPr algn="r" eaLnBrk="1" hangingPunct="1">
              <a:buFont typeface="Wingdings" pitchFamily="2" charset="2"/>
              <a:buNone/>
            </a:pPr>
            <a:endParaRPr lang="en-US" altLang="el-GR" sz="12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2555503" cy="170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44668"/>
            <a:ext cx="1917167" cy="158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18515" y="6350168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OxyWatch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C20 Pulse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Oximeter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tooltip="User:Thinkpaul (page does not exist)"/>
              </a:rPr>
              <a:t>Thinkpaul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171" y="6427748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Pulse oximeter </a:t>
            </a:r>
            <a:r>
              <a:rPr lang="en-US" sz="1200" dirty="0" smtClean="0">
                <a:latin typeface="+mn-lt"/>
                <a:hlinkClick r:id="rId7"/>
              </a:rPr>
              <a:t>sensor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8"/>
              </a:rPr>
              <a:t>Quinn </a:t>
            </a:r>
            <a:r>
              <a:rPr lang="en-US" sz="1200" dirty="0" smtClean="0">
                <a:latin typeface="+mn-lt"/>
                <a:hlinkClick r:id="rId8"/>
              </a:rPr>
              <a:t>Dombrowski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9"/>
              </a:rPr>
              <a:t>CC </a:t>
            </a:r>
            <a:r>
              <a:rPr lang="en-US" sz="1200" dirty="0">
                <a:latin typeface="+mn-lt"/>
                <a:hlinkClick r:id="rId9"/>
              </a:rPr>
              <a:t>BY-SA 2.0</a:t>
            </a:r>
            <a:endParaRPr lang="en-US" sz="1200" dirty="0">
              <a:latin typeface="+mn-lt"/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188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Ταξιδεύοντας με Ο</a:t>
            </a:r>
            <a:r>
              <a:rPr lang="el-GR" altLang="el-GR" sz="3600" baseline="-25000" dirty="0"/>
              <a:t>2 </a:t>
            </a:r>
            <a:r>
              <a:rPr lang="el-GR" altLang="el-GR" sz="3600" dirty="0"/>
              <a:t>στο </a:t>
            </a:r>
            <a:r>
              <a:rPr lang="el-GR" altLang="el-GR" sz="3600" dirty="0" smtClean="0"/>
              <a:t>αεροπλάνο </a:t>
            </a:r>
            <a:r>
              <a:rPr lang="el-GR" altLang="el-GR" sz="2400" b="0" dirty="0" smtClean="0"/>
              <a:t>(3 από </a:t>
            </a:r>
            <a:r>
              <a:rPr lang="en-US" altLang="el-GR" sz="2400" b="0" dirty="0" smtClean="0"/>
              <a:t>7</a:t>
            </a:r>
            <a:r>
              <a:rPr lang="el-GR" altLang="el-GR" sz="2400" b="0" dirty="0" smtClean="0"/>
              <a:t>)</a:t>
            </a:r>
            <a:endParaRPr lang="el-GR" altLang="el-GR" sz="3200" b="0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altLang="el-GR" sz="2000" b="1" dirty="0" smtClean="0">
                <a:solidFill>
                  <a:srgbClr val="820000"/>
                </a:solidFill>
              </a:rPr>
              <a:t>ΑΠΟΛΥΤΕΣ ΑΝΤΕΝΔΕΙΞΕΙΣ ΓΙΑ ΑΕΡΟΠΟΡΙΚΗ ΠΤΗΣΗ ΑΝΑΠΝΕΥΣΤΙΚΩΝ ΑΣΘΕΝΩΝ</a:t>
            </a:r>
            <a:endParaRPr lang="en-US" altLang="el-GR" sz="2000" b="1" dirty="0" smtClean="0">
              <a:solidFill>
                <a:srgbClr val="820000"/>
              </a:solidFill>
            </a:endParaRPr>
          </a:p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el-GR" altLang="el-GR" sz="2200" dirty="0" smtClean="0"/>
              <a:t>Ενεργή φυματίωση</a:t>
            </a:r>
          </a:p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el-GR" altLang="el-GR" sz="2200" dirty="0" smtClean="0"/>
              <a:t>Πνευμονοθώρακας με διαφυγή αέρα</a:t>
            </a:r>
          </a:p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el-GR" altLang="el-GR" sz="2200" dirty="0" smtClean="0"/>
              <a:t>Μεγάλη αιμόπτυση</a:t>
            </a:r>
          </a:p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el-GR" altLang="el-GR" sz="2200" dirty="0" smtClean="0"/>
              <a:t>Ασθενείς χρόνιας οξυγονοθεραπείας που χρήζουν ροή Ο</a:t>
            </a:r>
            <a:r>
              <a:rPr lang="el-GR" altLang="el-GR" sz="2200" baseline="-25000" dirty="0" smtClean="0"/>
              <a:t>2</a:t>
            </a:r>
            <a:r>
              <a:rPr lang="el-GR" altLang="el-GR" sz="2200" dirty="0" smtClean="0"/>
              <a:t> ≈ 4</a:t>
            </a:r>
            <a:r>
              <a:rPr lang="en-US" altLang="el-GR" sz="2200" dirty="0" smtClean="0"/>
              <a:t>lt/min </a:t>
            </a:r>
            <a:r>
              <a:rPr lang="el-GR" altLang="el-GR" sz="2200" dirty="0" smtClean="0"/>
              <a:t>επίγεια</a:t>
            </a:r>
            <a:endParaRPr lang="en-US" altLang="el-GR" sz="2200" dirty="0" smtClean="0"/>
          </a:p>
          <a:p>
            <a:pPr marL="0" indent="0" algn="r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altLang="el-GR" sz="1400" dirty="0"/>
              <a:t>(</a:t>
            </a:r>
            <a:r>
              <a:rPr lang="en-US" altLang="el-GR" sz="1400" dirty="0"/>
              <a:t>BTS</a:t>
            </a:r>
            <a:r>
              <a:rPr lang="el-GR" altLang="el-GR" sz="1400" dirty="0"/>
              <a:t>,</a:t>
            </a:r>
            <a:r>
              <a:rPr lang="en-US" altLang="el-GR" sz="1400" dirty="0"/>
              <a:t> 2013)</a:t>
            </a:r>
            <a:endParaRPr lang="el-GR" altLang="el-GR" sz="1400" dirty="0"/>
          </a:p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endParaRPr lang="en-US" altLang="el-GR" sz="2200" dirty="0"/>
          </a:p>
        </p:txBody>
      </p:sp>
    </p:spTree>
    <p:extLst>
      <p:ext uri="{BB962C8B-B14F-4D97-AF65-F5344CB8AC3E}">
        <p14:creationId xmlns:p14="http://schemas.microsoft.com/office/powerpoint/2010/main" val="36050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Ταξιδεύοντας με Ο</a:t>
            </a:r>
            <a:r>
              <a:rPr lang="el-GR" altLang="el-GR" sz="3600" baseline="-25000" dirty="0"/>
              <a:t>2 </a:t>
            </a:r>
            <a:r>
              <a:rPr lang="el-GR" altLang="el-GR" sz="3600" dirty="0"/>
              <a:t>στο </a:t>
            </a:r>
            <a:r>
              <a:rPr lang="el-GR" altLang="el-GR" sz="3600" dirty="0" smtClean="0"/>
              <a:t>αεροπλάνο </a:t>
            </a:r>
            <a:r>
              <a:rPr lang="el-GR" altLang="el-GR" sz="2400" b="0" dirty="0" smtClean="0"/>
              <a:t>(4 από </a:t>
            </a:r>
            <a:r>
              <a:rPr lang="en-US" altLang="el-GR" sz="2400" b="0" dirty="0" smtClean="0"/>
              <a:t>7</a:t>
            </a:r>
            <a:r>
              <a:rPr lang="el-GR" altLang="el-GR" sz="2400" b="0" dirty="0" smtClean="0"/>
              <a:t>)</a:t>
            </a:r>
            <a:endParaRPr lang="el-GR" altLang="el-GR" sz="2800" b="0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altLang="el-GR" sz="2000" b="1" dirty="0" smtClean="0">
                <a:solidFill>
                  <a:srgbClr val="820000"/>
                </a:solidFill>
              </a:rPr>
              <a:t>ΑΣΘΕΝΕΙΣ ΥΨΗΛΟΥ ΚΙΝΔΥΝΟΥ ΚΑΤΑ ΤΗΝ ΑΕΡΟΠΟΡΙΚΗ ΠΤΗΣΗ ΠΟΥ ΧΡΗΖΟΥΝ ΣΧΟΛΑΣΤΙΚΗΣ ΑΞΙΟΛΟΓΗΣΗΣ</a:t>
            </a:r>
            <a:endParaRPr lang="en-US" altLang="el-GR" sz="2000" b="1" dirty="0" smtClean="0">
              <a:solidFill>
                <a:srgbClr val="8200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l-GR" altLang="el-GR" sz="2200" dirty="0" smtClean="0"/>
              <a:t>Ιστορικό αναπνευστικών συμπτωμάτων εν πτήση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l-GR" altLang="el-GR" sz="2200" dirty="0" smtClean="0"/>
              <a:t>Σοβαρή ΧΑΠ (</a:t>
            </a:r>
            <a:r>
              <a:rPr lang="en-US" altLang="el-GR" sz="2200" dirty="0" smtClean="0"/>
              <a:t>FEV</a:t>
            </a:r>
            <a:r>
              <a:rPr lang="en-US" altLang="el-GR" sz="2200" baseline="-25000" dirty="0" smtClean="0"/>
              <a:t>1</a:t>
            </a:r>
            <a:r>
              <a:rPr lang="en-US" altLang="el-GR" sz="2200" dirty="0" smtClean="0"/>
              <a:t>&lt;30%), </a:t>
            </a:r>
            <a:r>
              <a:rPr lang="el-GR" altLang="el-GR" sz="2200" dirty="0" smtClean="0"/>
              <a:t>εμφυσηματικές φυσαλίδες, δυσκολία ελέγχου άσθματος, κυστική ίνωση, φυματίωση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l-GR" altLang="el-GR" sz="2200" dirty="0" smtClean="0"/>
              <a:t>Σοβαρή περιοριστικού τύπου πνευμονοπάθεια (</a:t>
            </a:r>
            <a:r>
              <a:rPr lang="en-US" altLang="el-GR" sz="2200" dirty="0" smtClean="0"/>
              <a:t>VC &lt;1 L)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l-GR" altLang="el-GR" sz="2200" dirty="0" smtClean="0"/>
              <a:t>Παθήσεις που επιδεινώνονται με την υποξαιμία (πνευμονική υπέρταση, εγκεφαλικό επεισόδιο, καρδιακές παθήσεις)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l-GR" altLang="el-GR" sz="2200" dirty="0" smtClean="0"/>
              <a:t>Ιστορικό πνευμοθώρακα, πρόσφατη αναπνευστική λοίμωξη (έως και πριν από 6 εβδομάδες)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l-GR" altLang="el-GR" sz="2200" dirty="0" smtClean="0"/>
              <a:t>Κίνδυνος /ιστορικό εν τω βάθει φλεβικής θρόμβωσης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l-GR" altLang="el-GR" sz="2200" dirty="0" smtClean="0"/>
              <a:t>Προηγούμενη χρήση μηχανικού αερισμού επεμβατικού ή μη   </a:t>
            </a:r>
            <a:r>
              <a:rPr lang="el-GR" altLang="el-GR" sz="2200" b="1" dirty="0" smtClean="0"/>
              <a:t>     </a:t>
            </a:r>
            <a:endParaRPr lang="en-US" altLang="el-GR" sz="2200" b="1" dirty="0" smtClean="0"/>
          </a:p>
          <a:p>
            <a:pPr marL="0" indent="0" algn="r" eaLnBrk="1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altLang="el-GR" sz="1400" dirty="0" smtClean="0"/>
              <a:t>(</a:t>
            </a:r>
            <a:r>
              <a:rPr lang="en-US" altLang="el-GR" sz="1400" dirty="0" smtClean="0"/>
              <a:t>BTS</a:t>
            </a:r>
            <a:r>
              <a:rPr lang="el-GR" altLang="el-GR" sz="1400" dirty="0" smtClean="0"/>
              <a:t>,</a:t>
            </a:r>
            <a:r>
              <a:rPr lang="en-US" altLang="el-GR" sz="1400" dirty="0" smtClean="0"/>
              <a:t> 2013)</a:t>
            </a:r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319270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Ταξιδεύοντας με Ο</a:t>
            </a:r>
            <a:r>
              <a:rPr lang="el-GR" altLang="el-GR" sz="3600" baseline="-25000" dirty="0"/>
              <a:t>2 </a:t>
            </a:r>
            <a:r>
              <a:rPr lang="el-GR" altLang="el-GR" sz="3600" dirty="0"/>
              <a:t>στο </a:t>
            </a:r>
            <a:r>
              <a:rPr lang="el-GR" altLang="el-GR" sz="3600" dirty="0" smtClean="0"/>
              <a:t>αεροπλάνο </a:t>
            </a:r>
            <a:r>
              <a:rPr lang="el-GR" altLang="el-GR" sz="2400" b="0" dirty="0" smtClean="0"/>
              <a:t>(5 από </a:t>
            </a:r>
            <a:r>
              <a:rPr lang="en-US" altLang="el-GR" sz="2400" b="0" dirty="0" smtClean="0"/>
              <a:t>7</a:t>
            </a:r>
            <a:r>
              <a:rPr lang="el-GR" altLang="el-GR" sz="2400" b="0" dirty="0" smtClean="0"/>
              <a:t>)</a:t>
            </a:r>
            <a:endParaRPr lang="el-GR" altLang="el-GR" sz="2800" b="0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ΑΞΙΟΛΟΓΗΣΗ ΑΝΑΠΝΕΥΣΤΙΚΩΝ ΑΣΘΕΝΩΝ ΠΡΟΣ ΑΕΡΟΠΟΡΙΚΗ ΠΤΗΣΗ</a:t>
            </a:r>
            <a:endParaRPr lang="en-US" altLang="el-GR" sz="2400" b="1" dirty="0" smtClean="0">
              <a:solidFill>
                <a:srgbClr val="820000"/>
              </a:solidFill>
            </a:endParaRPr>
          </a:p>
          <a:p>
            <a:pPr eaLnBrk="1" hangingPunct="1"/>
            <a:r>
              <a:rPr lang="el-GR" altLang="el-GR" sz="2400" dirty="0" smtClean="0"/>
              <a:t>6-</a:t>
            </a:r>
            <a:r>
              <a:rPr lang="en-US" altLang="el-GR" sz="2400" dirty="0" smtClean="0"/>
              <a:t>MWT</a:t>
            </a:r>
            <a:r>
              <a:rPr lang="el-GR" altLang="el-GR" sz="2400" dirty="0" smtClean="0"/>
              <a:t> με παλμική οξυμετρία</a:t>
            </a:r>
          </a:p>
          <a:p>
            <a:pPr eaLnBrk="1" hangingPunct="1"/>
            <a:r>
              <a:rPr lang="el-GR" altLang="el-GR" sz="2400" dirty="0" smtClean="0"/>
              <a:t>Σε νορμοκαπνικούς ΧΑΠ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PaO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στα 2438 μέτρα (8,000</a:t>
            </a:r>
            <a:r>
              <a:rPr lang="en-US" altLang="el-GR" sz="2400" dirty="0" smtClean="0"/>
              <a:t>ft</a:t>
            </a:r>
            <a:r>
              <a:rPr lang="el-GR" altLang="el-GR" sz="2400" dirty="0" smtClean="0"/>
              <a:t>)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= [0.238 </a:t>
            </a:r>
            <a:r>
              <a:rPr lang="en-US" altLang="el-GR" sz="2400" dirty="0" smtClean="0"/>
              <a:t>x</a:t>
            </a:r>
            <a:r>
              <a:rPr lang="el-GR" altLang="el-GR" sz="2400" dirty="0" smtClean="0"/>
              <a:t>(</a:t>
            </a:r>
            <a:r>
              <a:rPr lang="en-US" altLang="el-GR" sz="2400" dirty="0" smtClean="0"/>
              <a:t>PaO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επίπεδο θαλάσσης )]+[20.098 </a:t>
            </a:r>
            <a:r>
              <a:rPr lang="en-US" altLang="el-GR" sz="2400" dirty="0" smtClean="0"/>
              <a:t>x</a:t>
            </a:r>
            <a:r>
              <a:rPr lang="el-GR" altLang="el-GR" sz="2400" dirty="0" smtClean="0"/>
              <a:t>(</a:t>
            </a:r>
            <a:r>
              <a:rPr lang="en-US" altLang="el-GR" sz="2400" dirty="0" smtClean="0"/>
              <a:t>FEV</a:t>
            </a:r>
            <a:r>
              <a:rPr lang="en-US" altLang="el-GR" sz="2400" baseline="-25000" dirty="0" smtClean="0"/>
              <a:t>1</a:t>
            </a:r>
            <a:r>
              <a:rPr lang="en-US" altLang="el-GR" sz="2400" dirty="0" smtClean="0"/>
              <a:t>/FVC)]+22</a:t>
            </a:r>
            <a:r>
              <a:rPr lang="el-GR" altLang="el-GR" sz="2400" dirty="0" smtClean="0"/>
              <a:t>.</a:t>
            </a:r>
            <a:r>
              <a:rPr lang="en-US" altLang="el-GR" sz="2400" dirty="0" smtClean="0"/>
              <a:t>258</a:t>
            </a:r>
          </a:p>
          <a:p>
            <a:pPr eaLnBrk="1" hangingPunct="1"/>
            <a:r>
              <a:rPr lang="el-GR" altLang="el-GR" sz="2400" dirty="0" smtClean="0"/>
              <a:t>Δοκιμασία υποξίας σε απομίμηση συνθηκών μεγάλου υψομέτρου</a:t>
            </a:r>
          </a:p>
          <a:p>
            <a:pPr marL="719138" indent="-365125" eaLnBrk="1" hangingPunct="1">
              <a:buFont typeface="Wingdings" pitchFamily="2" charset="2"/>
              <a:buNone/>
            </a:pPr>
            <a:r>
              <a:rPr lang="el-GR" altLang="el-GR" sz="2400" dirty="0" smtClean="0"/>
              <a:t>-	Για 20΄ ο ασθενής αναπνέει υποξικό μείγμα αερίων: αζώτου με </a:t>
            </a:r>
            <a:r>
              <a:rPr lang="en-US" altLang="el-GR" sz="2400" dirty="0" smtClean="0"/>
              <a:t>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συγκέντρωσης </a:t>
            </a:r>
            <a:r>
              <a:rPr lang="en-US" altLang="el-GR" sz="2400" dirty="0" smtClean="0"/>
              <a:t>FiO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15%</a:t>
            </a:r>
          </a:p>
          <a:p>
            <a:pPr marL="719138" indent="-365125" eaLnBrk="1" hangingPunct="1">
              <a:buFontTx/>
              <a:buChar char="-"/>
            </a:pPr>
            <a:r>
              <a:rPr lang="el-GR" altLang="el-GR" sz="2400" dirty="0" smtClean="0"/>
              <a:t>Η πιο αξιόπιστη και απαραίτητη για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τους προαναφερόμενους ασθενείς υψηλού κινδύνου που δεν είναι σε χρόνια οξυγονοθεραπεία, αλλά παρουσιάζουν </a:t>
            </a:r>
            <a:r>
              <a:rPr lang="en-US" altLang="el-GR" sz="2400" dirty="0" smtClean="0"/>
              <a:t>SatO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&lt;95% </a:t>
            </a:r>
            <a:r>
              <a:rPr lang="el-GR" altLang="el-GR" sz="2400" dirty="0" smtClean="0"/>
              <a:t>σε ηρεμία, επίγεια 		</a:t>
            </a:r>
            <a:endParaRPr lang="en-US" altLang="el-GR" sz="2400" dirty="0" smtClean="0"/>
          </a:p>
          <a:p>
            <a:pPr marL="0" indent="0" algn="r" eaLnBrk="1" hangingPunct="1">
              <a:buNone/>
            </a:pPr>
            <a:r>
              <a:rPr lang="el-GR" altLang="el-GR" sz="1600" dirty="0" smtClean="0"/>
              <a:t>(</a:t>
            </a:r>
            <a:r>
              <a:rPr lang="en-US" altLang="el-GR" sz="1600" dirty="0" smtClean="0"/>
              <a:t>Kim et al</a:t>
            </a:r>
            <a:r>
              <a:rPr lang="el-GR" altLang="el-GR" sz="1600" dirty="0" smtClean="0"/>
              <a:t>.</a:t>
            </a:r>
            <a:r>
              <a:rPr lang="en-US" altLang="el-GR" sz="1600" dirty="0" smtClean="0"/>
              <a:t>, 2008; BTS, 2013)</a:t>
            </a:r>
            <a:endParaRPr lang="el-GR" altLang="el-GR" sz="1600" dirty="0" smtClean="0"/>
          </a:p>
        </p:txBody>
      </p:sp>
    </p:spTree>
    <p:extLst>
      <p:ext uri="{BB962C8B-B14F-4D97-AF65-F5344CB8AC3E}">
        <p14:creationId xmlns:p14="http://schemas.microsoft.com/office/powerpoint/2010/main" val="36686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Ταξιδεύοντας με Ο</a:t>
            </a:r>
            <a:r>
              <a:rPr lang="el-GR" altLang="el-GR" sz="3600" baseline="-25000" dirty="0"/>
              <a:t>2 </a:t>
            </a:r>
            <a:r>
              <a:rPr lang="el-GR" altLang="el-GR" sz="3600" dirty="0"/>
              <a:t>στο </a:t>
            </a:r>
            <a:r>
              <a:rPr lang="el-GR" altLang="el-GR" sz="3600" dirty="0" smtClean="0"/>
              <a:t>αεροπλάνο </a:t>
            </a:r>
            <a:r>
              <a:rPr lang="el-GR" altLang="el-GR" sz="2400" b="0" dirty="0" smtClean="0"/>
              <a:t>(6 από </a:t>
            </a:r>
            <a:r>
              <a:rPr lang="en-US" altLang="el-GR" sz="2400" b="0" dirty="0" smtClean="0"/>
              <a:t>7</a:t>
            </a:r>
            <a:r>
              <a:rPr lang="el-GR" altLang="el-GR" sz="2400" b="0" dirty="0" smtClean="0"/>
              <a:t>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Οι ασθενείς </a:t>
            </a:r>
            <a:r>
              <a:rPr lang="el-GR" altLang="el-GR" sz="2400" dirty="0" smtClean="0">
                <a:solidFill>
                  <a:schemeClr val="hlink"/>
                </a:solidFill>
              </a:rPr>
              <a:t>ΧΟ</a:t>
            </a:r>
            <a:r>
              <a:rPr lang="el-GR" altLang="el-GR" sz="2400" baseline="-25000" dirty="0" smtClean="0">
                <a:solidFill>
                  <a:schemeClr val="hlink"/>
                </a:solidFill>
              </a:rPr>
              <a:t>2</a:t>
            </a:r>
            <a:r>
              <a:rPr lang="el-GR" altLang="el-GR" sz="2400" dirty="0" smtClean="0">
                <a:solidFill>
                  <a:schemeClr val="hlink"/>
                </a:solidFill>
              </a:rPr>
              <a:t>Θ </a:t>
            </a:r>
            <a:r>
              <a:rPr lang="el-GR" altLang="el-GR" sz="2400" dirty="0" smtClean="0"/>
              <a:t>με </a:t>
            </a:r>
            <a:r>
              <a:rPr lang="en-US" altLang="el-GR" sz="2400" dirty="0" smtClean="0"/>
              <a:t>SatO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≤88% </a:t>
            </a:r>
            <a:r>
              <a:rPr lang="el-GR" altLang="el-GR" sz="2400" dirty="0" smtClean="0"/>
              <a:t>σε επίγεια ηρεμία, χρειάζονται </a:t>
            </a:r>
            <a:r>
              <a:rPr lang="en-US" altLang="el-GR" sz="2400" dirty="0" smtClean="0"/>
              <a:t>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εν πτήση με ροή 2πλάσια συγκριτικά με την ροή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κατ’ οίκον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altLang="el-GR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Οι ασθενείς με </a:t>
            </a:r>
            <a:r>
              <a:rPr lang="en-US" altLang="el-GR" sz="2400" dirty="0" smtClean="0"/>
              <a:t>PaO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&gt;72mmHg, SatO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≥95% </a:t>
            </a:r>
            <a:r>
              <a:rPr lang="el-GR" altLang="el-GR" sz="2400" dirty="0" smtClean="0"/>
              <a:t>σε επίπεδο θαλάσσης δεν χρειάζονται </a:t>
            </a:r>
            <a:r>
              <a:rPr lang="en-US" altLang="el-GR" sz="2400" dirty="0" smtClean="0"/>
              <a:t>O</a:t>
            </a:r>
            <a:r>
              <a:rPr lang="en-US" altLang="el-GR" sz="2400" baseline="-25000" dirty="0" smtClean="0"/>
              <a:t>2</a:t>
            </a:r>
            <a:r>
              <a:rPr lang="el-GR" altLang="el-GR" sz="2400" baseline="-25000" dirty="0" smtClean="0"/>
              <a:t> </a:t>
            </a:r>
            <a:r>
              <a:rPr lang="el-GR" altLang="el-GR" sz="2400" dirty="0" smtClean="0"/>
              <a:t>κατά την πτήση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l-GR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Στους ασθενείς υψηλού κινδύνου εν πτήση με </a:t>
            </a:r>
            <a:r>
              <a:rPr lang="en-US" altLang="el-GR" sz="2400" dirty="0" smtClean="0"/>
              <a:t>SatO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&lt;</a:t>
            </a:r>
            <a:r>
              <a:rPr lang="en-US" altLang="el-GR" sz="2400" dirty="0" smtClean="0"/>
              <a:t>95%</a:t>
            </a:r>
            <a:r>
              <a:rPr lang="el-GR" altLang="el-GR" sz="2400" dirty="0" smtClean="0"/>
              <a:t> επίπεδο θαλάσσης εκτελείται η προαναφερθείσα δοκιμασία υποξίας υψομέτρου, στην οποία</a:t>
            </a:r>
            <a:r>
              <a:rPr lang="en-US" altLang="el-GR" sz="2400" dirty="0" smtClean="0"/>
              <a:t>:</a:t>
            </a:r>
            <a:endParaRPr lang="el-GR" altLang="el-G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dirty="0" smtClean="0"/>
              <a:t>	(α) Αν </a:t>
            </a:r>
            <a:r>
              <a:rPr lang="en-US" altLang="el-GR" sz="2400" dirty="0" smtClean="0"/>
              <a:t>PaO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≥</a:t>
            </a:r>
            <a:r>
              <a:rPr lang="el-GR" altLang="el-GR" sz="2400" dirty="0" smtClean="0"/>
              <a:t>50</a:t>
            </a:r>
            <a:r>
              <a:rPr lang="en-US" altLang="el-GR" sz="2400" dirty="0" smtClean="0"/>
              <a:t>mmHg</a:t>
            </a:r>
            <a:r>
              <a:rPr lang="el-GR" altLang="el-GR" sz="2400" dirty="0" smtClean="0"/>
              <a:t> (6.6 </a:t>
            </a:r>
            <a:r>
              <a:rPr lang="en-US" altLang="el-GR" sz="2400" dirty="0" smtClean="0"/>
              <a:t>kPa), SatO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≥85%, </a:t>
            </a:r>
            <a:r>
              <a:rPr lang="el-GR" altLang="el-GR" sz="2400" dirty="0" smtClean="0"/>
              <a:t>τότε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δεν χρειάζεται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χορήγηση </a:t>
            </a:r>
            <a:r>
              <a:rPr lang="en-US" altLang="el-GR" sz="2400" dirty="0" smtClean="0"/>
              <a:t>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εν πτήση</a:t>
            </a:r>
            <a:r>
              <a:rPr lang="en-US" altLang="el-GR" sz="2400" dirty="0" smtClean="0"/>
              <a:t> </a:t>
            </a:r>
            <a:endParaRPr lang="el-GR" altLang="el-G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dirty="0" smtClean="0"/>
              <a:t>	 (β) Αν η </a:t>
            </a:r>
            <a:r>
              <a:rPr lang="en-US" altLang="el-GR" sz="2400" dirty="0" smtClean="0"/>
              <a:t>PaO</a:t>
            </a:r>
            <a:r>
              <a:rPr lang="en-US" altLang="el-GR" sz="2400" baseline="-25000" dirty="0" smtClean="0"/>
              <a:t>2</a:t>
            </a:r>
            <a:r>
              <a:rPr lang="el-GR" altLang="el-GR" sz="2400" dirty="0" smtClean="0"/>
              <a:t>&lt;50</a:t>
            </a:r>
            <a:r>
              <a:rPr lang="en-US" altLang="el-GR" sz="2400" dirty="0" smtClean="0"/>
              <a:t>mmHg</a:t>
            </a:r>
            <a:r>
              <a:rPr lang="el-GR" altLang="el-GR" sz="2400" dirty="0" smtClean="0"/>
              <a:t> (6,6 </a:t>
            </a:r>
            <a:r>
              <a:rPr lang="en-US" altLang="el-GR" sz="2400" dirty="0" smtClean="0"/>
              <a:t>kPa), SatO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&lt;</a:t>
            </a:r>
            <a:r>
              <a:rPr lang="en-US" altLang="el-GR" sz="2400" dirty="0" smtClean="0"/>
              <a:t>85%, </a:t>
            </a:r>
            <a:r>
              <a:rPr lang="el-GR" altLang="el-GR" sz="2400" dirty="0" smtClean="0"/>
              <a:t>τότε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χρειάζεται χορήγηση </a:t>
            </a:r>
            <a:r>
              <a:rPr lang="en-US" altLang="el-GR" sz="2400" dirty="0" smtClean="0"/>
              <a:t>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εν πτήση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μέσω  ρινικής κάνουλας με ροή Ο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 2</a:t>
            </a:r>
            <a:r>
              <a:rPr lang="en-US" altLang="el-GR" sz="2400" dirty="0" smtClean="0"/>
              <a:t>lt/min</a:t>
            </a:r>
            <a:endParaRPr lang="el-GR" altLang="el-G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400" b="1" dirty="0" smtClean="0">
                <a:solidFill>
                  <a:srgbClr val="820000"/>
                </a:solidFill>
              </a:rPr>
              <a:t>Στόχος →</a:t>
            </a:r>
            <a:r>
              <a:rPr lang="en-US" altLang="el-GR" sz="2400" dirty="0" smtClean="0"/>
              <a:t>PaO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&gt;50</a:t>
            </a:r>
            <a:r>
              <a:rPr lang="en-US" altLang="el-GR" sz="2400" dirty="0" smtClean="0"/>
              <a:t>mmHg</a:t>
            </a:r>
            <a:r>
              <a:rPr lang="el-GR" altLang="el-GR" sz="2400" dirty="0" smtClean="0"/>
              <a:t> (6.6 </a:t>
            </a:r>
            <a:r>
              <a:rPr lang="en-US" altLang="el-GR" sz="2400" dirty="0" smtClean="0"/>
              <a:t>kPa), SatO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&gt;</a:t>
            </a:r>
            <a:r>
              <a:rPr lang="en-US" altLang="el-GR" sz="2400" dirty="0" smtClean="0"/>
              <a:t>85%</a:t>
            </a:r>
            <a:r>
              <a:rPr lang="el-GR" altLang="el-GR" sz="2400" dirty="0" smtClean="0"/>
              <a:t> </a:t>
            </a: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el-GR" altLang="el-GR" sz="2400" dirty="0" smtClean="0"/>
              <a:t>							</a:t>
            </a:r>
            <a:r>
              <a:rPr lang="el-GR" altLang="el-GR" sz="1600" dirty="0" smtClean="0"/>
              <a:t>(</a:t>
            </a:r>
            <a:r>
              <a:rPr lang="en-US" altLang="el-GR" sz="1600" dirty="0" smtClean="0"/>
              <a:t>Kim et al</a:t>
            </a:r>
            <a:r>
              <a:rPr lang="el-GR" altLang="el-GR" sz="1600" dirty="0" smtClean="0"/>
              <a:t>.</a:t>
            </a:r>
            <a:r>
              <a:rPr lang="en-US" altLang="el-GR" sz="1600" dirty="0" smtClean="0"/>
              <a:t>, 2008; BTS, 2013)</a:t>
            </a:r>
            <a:endParaRPr lang="el-GR" altLang="el-GR" sz="1600" dirty="0" smtClean="0"/>
          </a:p>
        </p:txBody>
      </p:sp>
    </p:spTree>
    <p:extLst>
      <p:ext uri="{BB962C8B-B14F-4D97-AF65-F5344CB8AC3E}">
        <p14:creationId xmlns:p14="http://schemas.microsoft.com/office/powerpoint/2010/main" val="42643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Ταξιδεύοντας με Ο</a:t>
            </a:r>
            <a:r>
              <a:rPr lang="el-GR" altLang="el-GR" sz="3600" baseline="-25000" dirty="0"/>
              <a:t>2 </a:t>
            </a:r>
            <a:r>
              <a:rPr lang="el-GR" altLang="el-GR" sz="3600" dirty="0"/>
              <a:t>στο </a:t>
            </a:r>
            <a:r>
              <a:rPr lang="el-GR" altLang="el-GR" sz="3600" dirty="0" smtClean="0"/>
              <a:t>αεροπλάνο </a:t>
            </a:r>
            <a:r>
              <a:rPr lang="el-GR" altLang="el-GR" sz="2400" b="0" dirty="0" smtClean="0"/>
              <a:t>(7 από </a:t>
            </a:r>
            <a:r>
              <a:rPr lang="en-US" altLang="el-GR" sz="2400" b="0" dirty="0" smtClean="0"/>
              <a:t>7</a:t>
            </a:r>
            <a:r>
              <a:rPr lang="el-GR" altLang="el-GR" sz="2400" b="0" dirty="0" smtClean="0"/>
              <a:t>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sz="2400" dirty="0" smtClean="0"/>
              <a:t>Ο ασθενής πρέπει να γνωρίζει τη διάρκεια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και το ύψος της πτήσης, να ενημερώνει έγκαιρα την αεροπορική εταιρεία σχετικά με το πρόβλημά του, να φέρει κατά το ταξίδι την φαρμακευτική του αγωγή-προσωπική του ρινική κάνουλα με σύστημα/-τα εξοικονόμησης Ο</a:t>
            </a:r>
            <a:r>
              <a:rPr lang="el-GR" altLang="el-GR" sz="2400" baseline="-25000" dirty="0" smtClean="0"/>
              <a:t>2</a:t>
            </a:r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endParaRPr lang="en-US" altLang="el-GR" sz="2400" baseline="-25000" dirty="0" smtClean="0"/>
          </a:p>
          <a:p>
            <a:pPr eaLnBrk="1" hangingPunct="1">
              <a:lnSpc>
                <a:spcPct val="110000"/>
              </a:lnSpc>
            </a:pPr>
            <a:r>
              <a:rPr lang="el-GR" altLang="el-GR" sz="2400" dirty="0" smtClean="0"/>
              <a:t>Δεν μπορεί να χρησιμοποιήσει δικές του φορητές φιάλες υγρού ή αερίου </a:t>
            </a:r>
            <a:r>
              <a:rPr lang="en-US" altLang="el-GR" sz="2400" dirty="0" smtClean="0"/>
              <a:t>O</a:t>
            </a:r>
            <a:r>
              <a:rPr lang="en-US" altLang="el-GR" sz="2400" baseline="-25000" dirty="0" smtClean="0"/>
              <a:t>2</a:t>
            </a:r>
            <a:r>
              <a:rPr lang="el-GR" altLang="el-GR" sz="2400" baseline="-25000" dirty="0" smtClean="0"/>
              <a:t>, </a:t>
            </a:r>
            <a:r>
              <a:rPr lang="el-GR" altLang="el-GR" sz="2400" dirty="0" smtClean="0"/>
              <a:t>ενώ όλο και περισσότερες αεροπορικές εταιρείες επιτρέπουν την χρήση φορητού συμπυκνωτή </a:t>
            </a:r>
            <a:r>
              <a:rPr lang="en-US" altLang="el-GR" sz="2400" dirty="0" smtClean="0"/>
              <a:t>O</a:t>
            </a:r>
            <a:r>
              <a:rPr lang="en-US" altLang="el-GR" sz="2400" baseline="-25000" dirty="0" smtClean="0"/>
              <a:t>2</a:t>
            </a:r>
            <a:r>
              <a:rPr lang="el-GR" altLang="el-GR" sz="2400" baseline="-25000" dirty="0" smtClean="0"/>
              <a:t> </a:t>
            </a:r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endParaRPr lang="el-GR" altLang="el-GR" sz="2400" dirty="0" smtClean="0"/>
          </a:p>
          <a:p>
            <a:pPr eaLnBrk="1" hangingPunct="1">
              <a:lnSpc>
                <a:spcPct val="110000"/>
              </a:lnSpc>
            </a:pPr>
            <a:r>
              <a:rPr lang="el-GR" altLang="el-GR" sz="2400" dirty="0" smtClean="0"/>
              <a:t>Οι αεροπορικές εταιρείες συνήθως παρέχουν μετά από ενημέρωση απλές φιάλες αερίου </a:t>
            </a:r>
            <a:r>
              <a:rPr lang="en-US" altLang="el-GR" sz="2400" dirty="0" smtClean="0"/>
              <a:t>O</a:t>
            </a:r>
            <a:r>
              <a:rPr lang="en-US" altLang="el-GR" sz="2400" baseline="-25000" dirty="0" smtClean="0"/>
              <a:t>2</a:t>
            </a:r>
            <a:r>
              <a:rPr lang="el-GR" altLang="el-GR" sz="2400" dirty="0" smtClean="0"/>
              <a:t> (3,000</a:t>
            </a:r>
            <a:r>
              <a:rPr lang="en-US" altLang="el-GR" sz="2400" dirty="0" smtClean="0"/>
              <a:t>lt </a:t>
            </a:r>
            <a:r>
              <a:rPr lang="el-GR" altLang="el-GR" sz="2400" dirty="0" smtClean="0"/>
              <a:t>ή </a:t>
            </a:r>
            <a:r>
              <a:rPr lang="en-US" altLang="el-GR" sz="2400" dirty="0" smtClean="0"/>
              <a:t>300lt)</a:t>
            </a:r>
            <a:endParaRPr lang="el-GR" altLang="el-GR" sz="2400" baseline="-25000" dirty="0" smtClean="0"/>
          </a:p>
          <a:p>
            <a:pPr algn="r" eaLnBrk="1" hangingPunct="1">
              <a:buFont typeface="Wingdings" pitchFamily="2" charset="2"/>
              <a:buNone/>
            </a:pPr>
            <a:endParaRPr lang="en-US" altLang="el-GR" sz="2400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el-GR" altLang="el-GR" sz="1400" dirty="0" smtClean="0"/>
              <a:t>(Τσάμης</a:t>
            </a:r>
            <a:r>
              <a:rPr lang="en-US" altLang="el-GR" sz="1400" dirty="0" smtClean="0"/>
              <a:t>,</a:t>
            </a:r>
            <a:r>
              <a:rPr lang="el-GR" altLang="el-GR" sz="1400" dirty="0" smtClean="0"/>
              <a:t> 1999</a:t>
            </a:r>
            <a:r>
              <a:rPr lang="en-US" altLang="el-GR" sz="1400" dirty="0" smtClean="0"/>
              <a:t>;</a:t>
            </a:r>
            <a:r>
              <a:rPr lang="el-GR" altLang="el-GR" sz="1400" dirty="0" smtClean="0"/>
              <a:t> </a:t>
            </a:r>
            <a:r>
              <a:rPr lang="en-US" altLang="el-GR" sz="1400" dirty="0" smtClean="0"/>
              <a:t>Lobato &amp; Alises, 2012)</a:t>
            </a:r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28661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dirty="0" smtClean="0"/>
              <a:t>Συμπέρασμα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l-GR" altLang="el-GR" sz="2400" dirty="0" smtClean="0"/>
              <a:t>	Για τον Φυσικοθεραπευτή, το Ο</a:t>
            </a:r>
            <a:r>
              <a:rPr lang="el-GR" altLang="el-GR" sz="2400" baseline="-25000" dirty="0" smtClean="0"/>
              <a:t>2 </a:t>
            </a:r>
            <a:r>
              <a:rPr lang="el-GR" altLang="el-GR" sz="2400" dirty="0" smtClean="0"/>
              <a:t>τόσο στην επείγουσα-ενδονοσοκομειακή όσο και στη χρόνια χορήγηση είναι φάρμακο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διόρθωσης της υποξαιμίας με σαφείς ενδείξεις, αντενδείξεις, επιπλοκές, δόσεις και τρόπους χορήγησης έχοντας τα δικά του κριτήρια αξιολόγησης-τροποποίησης-διακοπής</a:t>
            </a:r>
          </a:p>
          <a:p>
            <a:pPr algn="r" eaLnBrk="1" hangingPunct="1">
              <a:buFont typeface="Wingdings" pitchFamily="2" charset="2"/>
              <a:buNone/>
            </a:pPr>
            <a:endParaRPr lang="el-GR" altLang="el-GR" sz="2400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el-GR" altLang="el-GR" sz="1600" dirty="0" smtClean="0"/>
              <a:t>(</a:t>
            </a:r>
            <a:r>
              <a:rPr lang="en-US" altLang="el-GR" sz="1600" dirty="0" smtClean="0"/>
              <a:t>BTS</a:t>
            </a:r>
            <a:r>
              <a:rPr lang="el-GR" altLang="el-GR" sz="1600" dirty="0" smtClean="0"/>
              <a:t>,</a:t>
            </a:r>
            <a:r>
              <a:rPr lang="en-US" altLang="el-GR" sz="1600" dirty="0" smtClean="0"/>
              <a:t> 2008)</a:t>
            </a:r>
          </a:p>
        </p:txBody>
      </p:sp>
    </p:spTree>
    <p:extLst>
      <p:ext uri="{BB962C8B-B14F-4D97-AF65-F5344CB8AC3E}">
        <p14:creationId xmlns:p14="http://schemas.microsoft.com/office/powerpoint/2010/main" val="3085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dirty="0" smtClean="0"/>
              <a:t>Προτεινόμενη βιβλιογραφία </a:t>
            </a:r>
            <a:r>
              <a:rPr lang="el-GR" altLang="el-GR" sz="2800" b="0" dirty="0" smtClean="0"/>
              <a:t>(1 από </a:t>
            </a:r>
            <a:r>
              <a:rPr lang="en-US" altLang="el-GR" sz="2800" b="0" dirty="0" smtClean="0"/>
              <a:t>2</a:t>
            </a:r>
            <a:r>
              <a:rPr lang="el-GR" altLang="el-GR" sz="2800" b="0" dirty="0" smtClean="0"/>
              <a:t>)</a:t>
            </a:r>
          </a:p>
        </p:txBody>
      </p:sp>
      <p:sp>
        <p:nvSpPr>
          <p:cNvPr id="74755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l-GR" sz="2400" dirty="0" smtClean="0"/>
              <a:t>Adde F, Alvarez A, Barbisan B, Guimaraes B: Recommendations for long-term home oxygen therapy in children and adolescents. J Pediatr (Rio J)</a:t>
            </a:r>
            <a:r>
              <a:rPr lang="el-GR" altLang="el-GR" sz="2400" dirty="0" smtClean="0"/>
              <a:t>,</a:t>
            </a:r>
            <a:r>
              <a:rPr lang="en-US" altLang="el-GR" sz="2400" dirty="0" smtClean="0"/>
              <a:t> 2013; 89(1): 6-17</a:t>
            </a:r>
            <a:r>
              <a:rPr lang="el-GR" altLang="el-GR" sz="2400" dirty="0" smtClean="0"/>
              <a:t>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l-GR" sz="2400" dirty="0" smtClean="0">
                <a:hlinkClick r:id="rId2"/>
              </a:rPr>
              <a:t>American Thoracic Society: ATS: Oxygen Sources and Delivery Devices/Home Oxygen Therapy</a:t>
            </a:r>
            <a:r>
              <a:rPr lang="en-US" altLang="el-GR" sz="2400" dirty="0" smtClean="0"/>
              <a:t>.</a:t>
            </a:r>
            <a:r>
              <a:rPr lang="el-GR" altLang="el-GR" sz="2400" dirty="0" smtClean="0"/>
              <a:t> </a:t>
            </a:r>
            <a:endParaRPr lang="en-US" altLang="el-GR" sz="2400" dirty="0" smtClean="0"/>
          </a:p>
          <a:p>
            <a:pPr>
              <a:spcBef>
                <a:spcPts val="1200"/>
              </a:spcBef>
            </a:pPr>
            <a:r>
              <a:rPr lang="en-US" altLang="el-GR" sz="2400" dirty="0" smtClean="0">
                <a:hlinkClick r:id="rId3"/>
              </a:rPr>
              <a:t>Australian </a:t>
            </a:r>
            <a:r>
              <a:rPr lang="en-US" altLang="el-GR" sz="2400" dirty="0">
                <a:hlinkClick r:id="rId3"/>
              </a:rPr>
              <a:t>Institute of Health and Welfare: Monitoring pulmonary rehabilitation and long-term oxygen therapy for people with chronic obstructive pulmonary disease (COPD) in Australia</a:t>
            </a:r>
            <a:r>
              <a:rPr lang="en-US" altLang="el-GR" sz="2400" dirty="0"/>
              <a:t>.</a:t>
            </a:r>
            <a:endParaRPr lang="el-GR" altLang="el-GR" sz="2400" dirty="0"/>
          </a:p>
          <a:p>
            <a:pPr>
              <a:spcBef>
                <a:spcPts val="1200"/>
              </a:spcBef>
            </a:pPr>
            <a:r>
              <a:rPr lang="en-US" altLang="el-GR" sz="2400" dirty="0" smtClean="0">
                <a:hlinkClick r:id="rId4"/>
              </a:rPr>
              <a:t>British </a:t>
            </a:r>
            <a:r>
              <a:rPr lang="en-US" altLang="el-GR" sz="2400" dirty="0">
                <a:hlinkClick r:id="rId4"/>
              </a:rPr>
              <a:t>Thoracic Society: BTS: Clinical Component for the Home Oxygen Service in England and Wales</a:t>
            </a:r>
            <a:r>
              <a:rPr lang="en-US" altLang="el-GR" sz="2400" dirty="0"/>
              <a:t>.</a:t>
            </a:r>
            <a:endParaRPr lang="el-GR" altLang="el-GR" sz="2400" dirty="0"/>
          </a:p>
          <a:p>
            <a:pPr eaLnBrk="1" hangingPunct="1"/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5894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/>
              <a:t>Προτεινόμενη βιβλιογραφία </a:t>
            </a:r>
            <a:r>
              <a:rPr lang="el-GR" altLang="el-GR" sz="2800" b="0" dirty="0" smtClean="0"/>
              <a:t>(</a:t>
            </a:r>
            <a:r>
              <a:rPr lang="en-US" altLang="el-GR" sz="2800" b="0" dirty="0" smtClean="0"/>
              <a:t>2</a:t>
            </a:r>
            <a:r>
              <a:rPr lang="el-GR" altLang="el-GR" sz="2800" b="0" dirty="0" smtClean="0"/>
              <a:t> από </a:t>
            </a:r>
            <a:r>
              <a:rPr lang="en-US" altLang="el-GR" sz="2800" b="0" dirty="0" smtClean="0"/>
              <a:t>2</a:t>
            </a:r>
            <a:r>
              <a:rPr lang="el-GR" altLang="el-GR" sz="2800" b="0" dirty="0" smtClean="0"/>
              <a:t>)</a:t>
            </a:r>
          </a:p>
        </p:txBody>
      </p:sp>
      <p:sp>
        <p:nvSpPr>
          <p:cNvPr id="7680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l-GR" sz="1200" dirty="0" smtClean="0"/>
              <a:t> </a:t>
            </a:r>
            <a:endParaRPr lang="el-GR" altLang="el-GR" sz="1200" dirty="0" smtClean="0"/>
          </a:p>
          <a:p>
            <a:pPr eaLnBrk="1" hangingPunct="1"/>
            <a:r>
              <a:rPr lang="en-US" altLang="el-GR" sz="2400" dirty="0" smtClean="0"/>
              <a:t>BTS: O</a:t>
            </a:r>
            <a:r>
              <a:rPr lang="el-GR" altLang="el-GR" sz="2400" dirty="0" smtClean="0"/>
              <a:t>΄</a:t>
            </a:r>
            <a:r>
              <a:rPr lang="en-US" altLang="el-GR" sz="2400" dirty="0" smtClean="0"/>
              <a:t> Driscoll BR, Howard LS, Davison AG. BTS guideline for emergency oxygen use in adult patients. Thorax </a:t>
            </a:r>
            <a:r>
              <a:rPr lang="el-GR" altLang="el-GR" sz="2400" dirty="0" smtClean="0"/>
              <a:t>,</a:t>
            </a:r>
            <a:r>
              <a:rPr lang="en-US" altLang="el-GR" sz="2400" dirty="0" smtClean="0"/>
              <a:t>2008; 63(Sup.VI): 1-73</a:t>
            </a:r>
            <a:r>
              <a:rPr lang="el-GR" altLang="el-GR" sz="2400" dirty="0" smtClean="0"/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altLang="el-GR" sz="2400" dirty="0" smtClean="0"/>
              <a:t> </a:t>
            </a:r>
            <a:endParaRPr lang="el-GR" altLang="el-GR" sz="2400" dirty="0" smtClean="0"/>
          </a:p>
          <a:p>
            <a:pPr eaLnBrk="1" hangingPunct="1"/>
            <a:r>
              <a:rPr lang="en-US" altLang="el-GR" sz="2400" dirty="0" smtClean="0"/>
              <a:t>BTS: Josephs L, Coker R, Thomas M. Managing patients with stable respiratory disease planning air travel: A primary care summary of the British Thoracic Society recommendations. Prim Care Respir J, 2013; 22(2): 234-238.</a:t>
            </a:r>
            <a:endParaRPr lang="el-GR" altLang="el-GR" sz="2400" dirty="0" smtClean="0"/>
          </a:p>
          <a:p>
            <a:pPr eaLnBrk="1" hangingPunct="1"/>
            <a:endParaRPr lang="el-GR" altLang="el-GR" sz="2400" dirty="0" smtClean="0"/>
          </a:p>
          <a:p>
            <a:pPr eaLnBrk="1" hangingPunct="1"/>
            <a:r>
              <a:rPr lang="en-US" altLang="el-GR" sz="2400" dirty="0" smtClean="0"/>
              <a:t>Christopher K, Schwartz M. Transtracheal Oxygen Therapy. Chest 2011; 139(2): 435-440.</a:t>
            </a:r>
            <a:endParaRPr lang="el-GR" altLang="el-GR" sz="2400" dirty="0" smtClean="0"/>
          </a:p>
          <a:p>
            <a:pPr eaLnBrk="1" hangingPunct="1">
              <a:buFont typeface="Arial" charset="0"/>
              <a:buNone/>
            </a:pP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2499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50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Ειρήνη Γραμματοπούλου </a:t>
            </a:r>
            <a:r>
              <a:rPr lang="en-US" sz="2000" dirty="0" smtClean="0"/>
              <a:t>, </a:t>
            </a:r>
            <a:r>
              <a:rPr lang="el-GR" sz="2000" dirty="0">
                <a:solidFill>
                  <a:prstClr val="black"/>
                </a:solidFill>
              </a:rPr>
              <a:t>Νικόλαος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Τσάμης </a:t>
            </a:r>
            <a:r>
              <a:rPr lang="el-GR" sz="2000" dirty="0" smtClean="0"/>
              <a:t>2014. Ειρήνη Γραμματοπούλου</a:t>
            </a:r>
            <a:r>
              <a:rPr lang="en-US" sz="2000" dirty="0" smtClean="0"/>
              <a:t>, </a:t>
            </a:r>
            <a:r>
              <a:rPr lang="el-GR" sz="2000" dirty="0">
                <a:solidFill>
                  <a:prstClr val="black"/>
                </a:solidFill>
              </a:rPr>
              <a:t>Νικόλαος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Τσάμης</a:t>
            </a:r>
            <a:r>
              <a:rPr lang="en-US" sz="2000" dirty="0" smtClean="0"/>
              <a:t>. </a:t>
            </a:r>
            <a:r>
              <a:rPr lang="el-GR" sz="2000" dirty="0"/>
              <a:t>«Κλινική Άσκηση σε Καρδιο-Αναπνευστικές Παθήσεις (Θ). Ενότητα 2: H οξυγονοθεραπεία στη </a:t>
            </a:r>
            <a:r>
              <a:rPr lang="el-GR" sz="2000" dirty="0" smtClean="0"/>
              <a:t>φυσικοθεραπεία».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624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Αρτηριακή υποξαιμία</a:t>
            </a:r>
            <a:endParaRPr lang="el-GR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PaO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l-GR" sz="2400" dirty="0" smtClean="0"/>
              <a:t>σε επίπεδα χαμηλότερα των φυσιολογικών: </a:t>
            </a:r>
            <a:r>
              <a:rPr lang="en-US" sz="2400" dirty="0" smtClean="0"/>
              <a:t>PaO</a:t>
            </a:r>
            <a:r>
              <a:rPr lang="en-US" sz="2400" baseline="-25000" dirty="0" smtClean="0"/>
              <a:t>2</a:t>
            </a:r>
            <a:r>
              <a:rPr lang="el-GR" sz="2400" baseline="-25000" dirty="0" smtClean="0"/>
              <a:t> </a:t>
            </a:r>
            <a:r>
              <a:rPr lang="en-US" sz="2400" dirty="0" smtClean="0"/>
              <a:t>&lt;60mmHg,</a:t>
            </a:r>
            <a:r>
              <a:rPr lang="el-GR" sz="2400" dirty="0" smtClean="0"/>
              <a:t> </a:t>
            </a:r>
            <a:r>
              <a:rPr lang="en-US" sz="2400" dirty="0" smtClean="0"/>
              <a:t>SatO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&lt;90%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rgbClr val="820000"/>
                </a:solidFill>
              </a:rPr>
              <a:t>AITIA</a:t>
            </a:r>
            <a:endParaRPr lang="el-GR" sz="2400" b="1" dirty="0" smtClean="0">
              <a:solidFill>
                <a:srgbClr val="820000"/>
              </a:solidFill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Χαμηλή συγκέντρωση εισπνεόμενου οξυγόνου (</a:t>
            </a:r>
            <a:r>
              <a:rPr lang="en-US" sz="2400" dirty="0" smtClean="0"/>
              <a:t>FiO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Υποαερισμός</a:t>
            </a: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Διαταραχή της διάχυσης του 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endParaRPr lang="el-GR" sz="2400" baseline="-25000" dirty="0" smtClean="0"/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Διαταραχή της σχέσης αερισμού – αιμάτωσης (</a:t>
            </a:r>
            <a:r>
              <a:rPr lang="en-US" sz="2400" dirty="0" smtClean="0"/>
              <a:t>V/Q)</a:t>
            </a: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Παράκαμψη αίματος εκ δεξιών προς τα αριστερά (</a:t>
            </a:r>
            <a:r>
              <a:rPr lang="en-US" sz="2400" dirty="0" smtClean="0"/>
              <a:t>Shunt)</a:t>
            </a: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400" dirty="0" smtClean="0"/>
              <a:t>*	</a:t>
            </a:r>
            <a:r>
              <a:rPr lang="en-US" sz="2400" dirty="0" smtClean="0"/>
              <a:t>FiO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</a:t>
            </a:r>
            <a:r>
              <a:rPr lang="el-GR" sz="2400" dirty="0" smtClean="0"/>
              <a:t> η συγκέντρωση Ο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 στον ατμοσφαιρικό αέρα (σε επίπεδο θαλάσσης = 21% ή 0.21)</a:t>
            </a:r>
            <a:endParaRPr lang="en-US" sz="2400" dirty="0" smtClean="0"/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ΚΛΙΝΙΚΟΙ ΧΑΡΑΚΤΗΡΙΣΜΟΙ</a:t>
            </a: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Αναπνευστική Ανεπάρκεια τύπου Ι (υποξαιμία)</a:t>
            </a: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Αναπνευστική Ανεπάρκεια τύπου ΙΙ (υποξαιμία &amp; υπερκαπνία </a:t>
            </a:r>
            <a:r>
              <a:rPr lang="en-US" sz="2400" dirty="0" smtClean="0"/>
              <a:t>PaCO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&gt;45mmHg)</a:t>
            </a:r>
            <a:r>
              <a:rPr lang="el-GR" sz="2400" dirty="0" smtClean="0"/>
              <a:t>	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/>
              <a:t>	</a:t>
            </a:r>
            <a:r>
              <a:rPr lang="el-GR" sz="1600" dirty="0" smtClean="0"/>
              <a:t>(</a:t>
            </a:r>
            <a:r>
              <a:rPr lang="en-US" sz="1600" dirty="0" smtClean="0"/>
              <a:t>Markou et al</a:t>
            </a:r>
            <a:r>
              <a:rPr lang="el-GR" sz="1600" dirty="0" smtClean="0"/>
              <a:t>.</a:t>
            </a:r>
            <a:r>
              <a:rPr lang="en-US" sz="1600" dirty="0" smtClean="0"/>
              <a:t>, 2004)</a:t>
            </a:r>
            <a:endParaRPr lang="el-GR" sz="1600" dirty="0" smtClean="0"/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36916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5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776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Χρήσης Έργων </a:t>
            </a:r>
            <a:r>
              <a:rPr lang="el-GR" dirty="0" smtClean="0">
                <a:solidFill>
                  <a:schemeClr val="tx1"/>
                </a:solidFill>
              </a:rPr>
              <a:t>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el-GR" sz="2000" dirty="0" smtClean="0"/>
              <a:t>Weiner </a:t>
            </a:r>
            <a:r>
              <a:rPr lang="en-US" altLang="el-GR" sz="2000" dirty="0"/>
              <a:t>P, Magadle R, Beckerman M, Weiner, M and Berar-Yanay N. Comparison of Specific Expiratory, Inspiratory, and Combined Muscle Training Programs in COPD. CHEST 2003; 124:1357–1364. </a:t>
            </a:r>
            <a:r>
              <a:rPr lang="el-GR" altLang="el-GR" sz="2000" dirty="0"/>
              <a:t>Σελίδες σχημάτων: 1360 και 1361</a:t>
            </a:r>
            <a:endParaRPr lang="en-US" altLang="el-GR" sz="2000" dirty="0"/>
          </a:p>
          <a:p>
            <a:pPr marL="457200" indent="-457200">
              <a:buFont typeface="+mj-lt"/>
              <a:buAutoNum type="arabicPeriod"/>
            </a:pPr>
            <a:r>
              <a:rPr lang="en-US" altLang="el-GR" sz="2000" dirty="0" smtClean="0"/>
              <a:t>Weiner</a:t>
            </a:r>
            <a:r>
              <a:rPr lang="en-US" altLang="el-GR" sz="2000" dirty="0"/>
              <a:t>, P., Azgad, Y., Ganam, R. (1992). Inspiratory muscle training combined with general reconditioning in patients with COPD. Chest, 102(5), 1351-1356.</a:t>
            </a:r>
            <a:r>
              <a:rPr lang="el-GR" altLang="el-GR" sz="2000" dirty="0"/>
              <a:t> Σελίδα σχημάτων: 1354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l-GR" sz="2000" dirty="0" smtClean="0"/>
              <a:t>Riera</a:t>
            </a:r>
            <a:r>
              <a:rPr lang="en-US" altLang="el-GR" sz="2000" dirty="0"/>
              <a:t>, H.S., Rubio, T. M., Ruiz, F.O., Ramos, P.C., Otero, D., Hernandez, T.E., &amp; Gomez, J.C. (2001). Inspiratory muscle training in patients with COPD. Chest, 120, 748-756. </a:t>
            </a:r>
            <a:r>
              <a:rPr lang="el-GR" altLang="el-GR" sz="2000" dirty="0"/>
              <a:t>Σελίδα σχήματος: 753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l-GR" sz="2000" dirty="0" smtClean="0"/>
              <a:t>Bernard </a:t>
            </a:r>
            <a:r>
              <a:rPr lang="en-US" altLang="el-GR" sz="2000" dirty="0"/>
              <a:t>S, Whittom F, Leblanc P, Jobin J, Belleau R, Bérubé C, Carrier G, Maltais F. Aerobic and strength training in patients with chronic obstructive pulmonary disease.</a:t>
            </a:r>
            <a:r>
              <a:rPr lang="el-GR" altLang="el-GR" sz="2000" dirty="0"/>
              <a:t> </a:t>
            </a:r>
            <a:r>
              <a:rPr lang="en-US" altLang="el-GR" sz="2000" dirty="0"/>
              <a:t>American Journal of Respiratory and Critical Care Medicine, 1999 Mar;159(3):896-901.  </a:t>
            </a:r>
            <a:endParaRPr lang="el-GR" altLang="el-GR" sz="2000" dirty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636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Ιστική υποξία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970338" cy="504056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ΑΙΤΙΑ</a:t>
            </a:r>
          </a:p>
          <a:p>
            <a:pPr algn="just" eaLnBrk="1" hangingPunct="1">
              <a:spcBef>
                <a:spcPts val="1200"/>
              </a:spcBef>
            </a:pPr>
            <a:r>
              <a:rPr lang="el-GR" altLang="el-GR" sz="2400" dirty="0" smtClean="0"/>
              <a:t>Υποξαιμική υποξία</a:t>
            </a:r>
          </a:p>
          <a:p>
            <a:pPr algn="just" eaLnBrk="1" hangingPunct="1">
              <a:spcBef>
                <a:spcPts val="1200"/>
              </a:spcBef>
            </a:pPr>
            <a:r>
              <a:rPr lang="el-GR" altLang="el-GR" sz="2400" dirty="0" smtClean="0"/>
              <a:t>Κυκλοφορική υποξία</a:t>
            </a:r>
          </a:p>
          <a:p>
            <a:pPr algn="just" eaLnBrk="1" hangingPunct="1">
              <a:spcBef>
                <a:spcPts val="1200"/>
              </a:spcBef>
            </a:pPr>
            <a:r>
              <a:rPr lang="el-GR" altLang="el-GR" sz="2400" dirty="0" smtClean="0"/>
              <a:t>Αναιμική υποξία</a:t>
            </a:r>
          </a:p>
          <a:p>
            <a:pPr algn="just" eaLnBrk="1" hangingPunct="1">
              <a:spcBef>
                <a:spcPts val="1200"/>
              </a:spcBef>
            </a:pPr>
            <a:r>
              <a:rPr lang="el-GR" altLang="el-GR" sz="2400" dirty="0" smtClean="0"/>
              <a:t>Κυτταροτοξική υποξία</a:t>
            </a:r>
          </a:p>
          <a:p>
            <a:pPr algn="just" eaLnBrk="1" hangingPunct="1">
              <a:spcBef>
                <a:spcPts val="1200"/>
              </a:spcBef>
            </a:pPr>
            <a:r>
              <a:rPr lang="en-US" altLang="el-GR" sz="2400" dirty="0" smtClean="0"/>
              <a:t>A</a:t>
            </a:r>
            <a:r>
              <a:rPr lang="el-GR" altLang="el-GR" sz="2400" dirty="0" smtClean="0"/>
              <a:t>υξημένες απαιτήσεις</a:t>
            </a:r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l-GR" altLang="el-GR" sz="2400" dirty="0" smtClean="0"/>
              <a:t>	</a:t>
            </a:r>
            <a:r>
              <a:rPr lang="en-US" altLang="el-GR" sz="1600" dirty="0" smtClean="0"/>
              <a:t>(Samuel &amp; Franklin, 2008</a:t>
            </a:r>
            <a:r>
              <a:rPr lang="el-GR" altLang="el-GR" sz="1600" dirty="0" smtClean="0"/>
              <a:t>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2400" dirty="0" smtClean="0"/>
          </a:p>
        </p:txBody>
      </p:sp>
      <p:sp>
        <p:nvSpPr>
          <p:cNvPr id="8197" name="4 - Ορθογώνιο"/>
          <p:cNvSpPr>
            <a:spLocks noChangeArrowheads="1"/>
          </p:cNvSpPr>
          <p:nvPr/>
        </p:nvSpPr>
        <p:spPr bwMode="auto">
          <a:xfrm>
            <a:off x="5416151" y="4656083"/>
            <a:ext cx="23582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sz="1200" dirty="0" smtClean="0">
                <a:latin typeface="+mn-lt"/>
                <a:hlinkClick r:id="rId2"/>
              </a:rPr>
              <a:t>glogster.com</a:t>
            </a:r>
            <a:endParaRPr lang="el-GR" altLang="el-GR" sz="12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453" y="1632377"/>
            <a:ext cx="4009628" cy="302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39552" y="1632377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3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2c8d39928e37016d0bcc9837f9ba6bfeb6723c"/>
  <p:tag name="ARTICULATE_PROJECT_OPEN" val="0"/>
  <p:tag name="ISPRING_RESOURCE_PATHS_HASH_PRESENTER" val="85527ddd4ecbe9fcefe96a0e87f3c6c6881e1ce"/>
</p:tagLst>
</file>

<file path=ppt/theme/theme1.xml><?xml version="1.0" encoding="utf-8"?>
<a:theme xmlns:a="http://schemas.openxmlformats.org/drawingml/2006/main" name="OC_template_updated">
  <a:themeElements>
    <a:clrScheme name="Custom 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5093</Words>
  <Application>Microsoft Office PowerPoint</Application>
  <PresentationFormat>On-screen Show (4:3)</PresentationFormat>
  <Paragraphs>861</Paragraphs>
  <Slides>84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OC_template_updated</vt:lpstr>
      <vt:lpstr>Κλινική Άσκηση σε Καρδιο-Αναπνευστικές Παθήσεις (Θ)</vt:lpstr>
      <vt:lpstr> Η οξυγονοθεραπεία στη φυσικοθεραπεία </vt:lpstr>
      <vt:lpstr>Περιεχόμενα</vt:lpstr>
      <vt:lpstr>Περιεχόμενα</vt:lpstr>
      <vt:lpstr>Ιστορική ανάδρομη οξυγονοθεραπείας (Ο2Θ)</vt:lpstr>
      <vt:lpstr>Μερική πίεση Ο2 στο αρτηριακό αίμα (PaO2)</vt:lpstr>
      <vt:lpstr>Κορεσμός αιμοσφαιρίνης σε Ο2 (SatO2)</vt:lpstr>
      <vt:lpstr>Αρτηριακή υποξαιμία</vt:lpstr>
      <vt:lpstr>Ιστική υποξία</vt:lpstr>
      <vt:lpstr>Κλινική εικόνα αρτηριακής υποξαιμίας</vt:lpstr>
      <vt:lpstr>Ενδείξεις άμεσης έναρξης Ο2Θ</vt:lpstr>
      <vt:lpstr>Διανομή Ο2 στο νοσοκομείο</vt:lpstr>
      <vt:lpstr>Συστήματα χορήγησης Ο2 χαμηλής ροής</vt:lpstr>
      <vt:lpstr>Συστήματα χορήγησης Ο2 χαμηλής ροής (1 από 2)  ΡΙΝΙΚΗ ΚΑΝΟΥΛΑ</vt:lpstr>
      <vt:lpstr>Συστήματα χορήγησης Ο2 χαμηλής ροής (2 από 2)  ΡΙΝΙΚΗ ΚΑΝΟΥΛΑ</vt:lpstr>
      <vt:lpstr>Συστήματα χορήγησης Ο2 χαμηλής ροής  ΑΠΛΗ ΜΑΣΚΑ ΠΡΟΣΩΠΟΥ </vt:lpstr>
      <vt:lpstr>Συστήματα χορήγησης Ο2 χαμηλής ροής</vt:lpstr>
      <vt:lpstr>Συστήματα χορήγησης Ο2 χαμηλής ροής ΜΑΣΚΑ ΜΕΡΙΚΗΣ ΕΠΑΝΕΙΣΠΝΟΗΣ </vt:lpstr>
      <vt:lpstr>Συστήματα χορήγησης Ο2 χαμηλής ροής  ΜΑΣΚΑ ΧΩΡΙΣ ΕΠΑΝΕΙΣΠΝΟΗ </vt:lpstr>
      <vt:lpstr>Συστήματα χορήγησης Ο2 υψηλής ροής</vt:lpstr>
      <vt:lpstr>Συστήματα χορήγησης Ο2 υψηλής ροής  ΜΑΣΚΑ VENTURI</vt:lpstr>
      <vt:lpstr>Επείγουσα/ενδονοσοκομειακή έναρξη Ο2Θ σε ΒΑΡΕΩΣ ΠΑΣΧΟΝΤΕΣ ΕΠΙΚΥΝΔΙΝΗΣ ΥΠΟΞΑΙΜΙΑΣ </vt:lpstr>
      <vt:lpstr>Επείγουσα/ενδονοσοκομειακή έναρξη Ο2Θ σε ΑΝΑΠΝΕΥΣΤΙΚΗ ΑΝΕΠΑΡΚΕΙΑ τύπου Ι</vt:lpstr>
      <vt:lpstr>Επείγουσα/ενδονοσοκομειακή έναρξη Ο2Θ ΑΝΑΠΝΕΥΣΤΙΚΗ ΑΝΕΠΑΡΚΕΙΑ τύπου ΙΙ</vt:lpstr>
      <vt:lpstr>Επείγουσα/ενδονοσοκομειακή έναρξη 2Θ</vt:lpstr>
      <vt:lpstr>Γενικές οδηγίες εφαρμογής  ενδονοσοκομειακής Ο2Θ (1 από 2)</vt:lpstr>
      <vt:lpstr>Γενικές οδηγίες εφαρμογής  ενδονοσοκομειακής O2Θ (2 από 2)</vt:lpstr>
      <vt:lpstr>Ζωτική οδηγία εφαρμογής άμεσης έναρξης O2Θ</vt:lpstr>
      <vt:lpstr>Συνήθη λάθη ενδονοσοκομειακής O2Θ</vt:lpstr>
      <vt:lpstr>Παρενέργειες υπεροξαιμίας</vt:lpstr>
      <vt:lpstr>Χρόνια Ο2Θ κατ’ οίκον</vt:lpstr>
      <vt:lpstr>Παθήσεις σοβαρής υποξαιμίας που χρήζουν συνεχή χρόνια Ο2Θ κατ’ οίκον</vt:lpstr>
      <vt:lpstr>Κριτήρια έναρξης συνεχούς χρόνιας Ο2Θ κατ’ οίκον σε ασθενείς με ΧΑΠ (1 από 4)</vt:lpstr>
      <vt:lpstr>Κριτήρια έναρξης συνεχούς χρόνιας Ο2Θ κατ’ οίκον σε ασθενείς με ΧΑΠ (2 από 4)</vt:lpstr>
      <vt:lpstr>Κριτήρια έναρξης συνεχούς χρόνιας Ο2Θ κατ’ οίκον σε ασθενείς με ΧΑΠ (3 από 4)</vt:lpstr>
      <vt:lpstr>Κριτήρια έναρξης συνεχούς χρόνιας Ο2Θ κατ’ οίκον σε ασθενείς με ΧΑΠ (4 από 4)</vt:lpstr>
      <vt:lpstr>Αντενδείξεις συνεχής χρόνιας Ο2Θ κατ’ οίκον</vt:lpstr>
      <vt:lpstr>Συνταγογράφηση συνεχούς χρόνιας Ο2Θ κατ’ οίκον σε ασθενείς ΧΑΠ</vt:lpstr>
      <vt:lpstr>Οφέλη συνεχούς χρόνιας Ο2Θ κατ’ οίκον σε ασθενείς ΧΑΠ</vt:lpstr>
      <vt:lpstr>Συνήθη λάθη συνεχής χρόνιας Ο2Θ κατ’ οίκον σε ασθενείς ΧΑΠ</vt:lpstr>
      <vt:lpstr>Κίνδυνοι συνεχούς χρόνιας Ο2Θ κατ’ οίκον</vt:lpstr>
      <vt:lpstr>Νυχτερινή Ο2Θ (1 από 2)</vt:lpstr>
      <vt:lpstr>Νυχτερινή Ο2Θ (2 από 2)</vt:lpstr>
      <vt:lpstr>Φορητή Ο2Θ (1 από 3)</vt:lpstr>
      <vt:lpstr>Φορητή Ο2Θ (2 από 3)</vt:lpstr>
      <vt:lpstr>Φορητή Ο2Θ (3 από 3)</vt:lpstr>
      <vt:lpstr>Διαλειμματική μικρής διάρκειας Ο2Θ</vt:lpstr>
      <vt:lpstr>Συστήματα διανομής Ο2 κατ’ οίκον</vt:lpstr>
      <vt:lpstr>Συστήματα διανομής Ο2 κατ’ οίκον φιάλες συμπιεσμένου αερίου Ο2 (1 από 2)</vt:lpstr>
      <vt:lpstr>Συστήματα διανομής Ο2 κατ’ οίκον φιάλες συμπιεσμένου αερίου Ο2 (2 από 2)</vt:lpstr>
      <vt:lpstr>Συστήματα διανομής ο2 κατ’ οίκον φιάλες υγρού Ο2 (1 από 3)</vt:lpstr>
      <vt:lpstr>Συστήματα διανομής ο2 κατ’ οίκον φιάλες υγρού Ο2  (2 από 3)</vt:lpstr>
      <vt:lpstr>Συστήματα διανομής ο2 κατ’ οίκον φιάλες υγρού Ο2  (3 από 3)</vt:lpstr>
      <vt:lpstr>Συστήματα διανομής Ο2 κατ’ οίκον συμπυκνωτής Ο2 (1 από 2)</vt:lpstr>
      <vt:lpstr>Συστήματα διανομής Ο2 κατ’ οίκον συμπυκνωτής Ο2 (2 από 2)</vt:lpstr>
      <vt:lpstr>Συστήματα διανομής Ο2 κατ’ οίκον</vt:lpstr>
      <vt:lpstr>Συστήματα διανομής Ο2 κατ’ οίκον</vt:lpstr>
      <vt:lpstr>Συστήματα διανομής Ο2 κατ’ οίκον ΦΟΡΗΤΟΙ ΣΥΜΠΥΚΝΩΤΕΣ  Ο2 </vt:lpstr>
      <vt:lpstr>Συστήματα διανομής Ο2 κατ’ οίκον ΦΟΡΗΤΟΙ ΣΥΜΠΥΚΝΩΤΕΣ  Ο2 </vt:lpstr>
      <vt:lpstr> Συστήματα χορήγησης Ο2 για συνεχή χρόνια οξυγονοθεραπεία (ΧΟ2Θ) κατ’ οίκον  </vt:lpstr>
      <vt:lpstr>Συστήματα εξοικονόμησης οξυγόνου (Ο2) κατ’ οίκον</vt:lpstr>
      <vt:lpstr>Συστήματα εξοικονόμησης οξυγόνου (Ο2) κατ’ οίκον</vt:lpstr>
      <vt:lpstr>Συστήματα εξοικονόμησης οξυγόνου  (Ο2) κατ’ οίκον</vt:lpstr>
      <vt:lpstr>Συστήματα εξοικονόμησης οξυγόνου  (Ο2) κατ’ οίκον</vt:lpstr>
      <vt:lpstr>Συστήματα εξοικονόμησης οξυγόνου  (Ο2) κατ’ οίκον</vt:lpstr>
      <vt:lpstr>Συστήματα εξοικονόμησης οξυγόνου  (Ο2) κατ’ οίκον</vt:lpstr>
      <vt:lpstr>Ταξιδεύοντας με Ο2 στο αυτοκίνητο-πλοίο-τρένο</vt:lpstr>
      <vt:lpstr>Ταξιδεύοντας με Ο2 στο αεροπλάνο (1 από 7)</vt:lpstr>
      <vt:lpstr>Ταξιδεύοντας με Ο2 στο αεροπλάνο (2 από 7)</vt:lpstr>
      <vt:lpstr>Ταξιδεύοντας με Ο2 στο αεροπλάνο (3 από 7)</vt:lpstr>
      <vt:lpstr>Ταξιδεύοντας με Ο2 στο αεροπλάνο (4 από 7)</vt:lpstr>
      <vt:lpstr>Ταξιδεύοντας με Ο2 στο αεροπλάνο (5 από 7)</vt:lpstr>
      <vt:lpstr>Ταξιδεύοντας με Ο2 στο αεροπλάνο (6 από 7)</vt:lpstr>
      <vt:lpstr>Ταξιδεύοντας με Ο2 στο αεροπλάνο (7 από 7)</vt:lpstr>
      <vt:lpstr>Συμπέρασμα</vt:lpstr>
      <vt:lpstr>Προτεινόμενη βιβλιογραφία (1 από 2)</vt:lpstr>
      <vt:lpstr>Προτεινόμενη βιβλιογραφία (2 από 2)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71</cp:revision>
  <dcterms:created xsi:type="dcterms:W3CDTF">2013-03-04T13:35:19Z</dcterms:created>
  <dcterms:modified xsi:type="dcterms:W3CDTF">2015-09-28T10:36:49Z</dcterms:modified>
</cp:coreProperties>
</file>