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39"/>
  </p:notesMasterIdLst>
  <p:handoutMasterIdLst>
    <p:handoutMasterId r:id="rId40"/>
  </p:handoutMasterIdLst>
  <p:sldIdLst>
    <p:sldId id="310" r:id="rId4"/>
    <p:sldId id="311" r:id="rId5"/>
    <p:sldId id="312" r:id="rId6"/>
    <p:sldId id="313" r:id="rId7"/>
    <p:sldId id="315" r:id="rId8"/>
    <p:sldId id="316" r:id="rId9"/>
    <p:sldId id="314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30" r:id="rId23"/>
    <p:sldId id="329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257" r:id="rId32"/>
    <p:sldId id="262" r:id="rId33"/>
    <p:sldId id="309" r:id="rId34"/>
    <p:sldId id="269" r:id="rId35"/>
    <p:sldId id="270" r:id="rId36"/>
    <p:sldId id="266" r:id="rId37"/>
    <p:sldId id="261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A59"/>
    <a:srgbClr val="AD1F5C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3" d="100"/>
          <a:sy n="113" d="100"/>
        </p:scale>
        <p:origin x="-175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923A59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latin typeface="+mn-lt"/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latin typeface="+mn-lt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6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59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7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4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4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7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23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37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9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0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3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7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Μέθοδοι προσωρινής αποτρίχωσης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 smtClean="0"/>
              <a:t>Ενότητα </a:t>
            </a:r>
            <a:r>
              <a:rPr lang="en-US" sz="2400" b="1" dirty="0" smtClean="0"/>
              <a:t>9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Διαταραχές έκκρισης ορμονών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Ιωάννα Γκρεκ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Αισθητικής και Κοσμητολογίας</a:t>
            </a:r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7363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8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εικόνα </a:t>
            </a:r>
            <a:r>
              <a:rPr lang="el-GR" dirty="0" smtClean="0"/>
              <a:t>στον άνδρα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Υπολειτουργία όρχεων</a:t>
            </a:r>
            <a:r>
              <a:rPr lang="en-US" dirty="0" smtClean="0"/>
              <a:t>:</a:t>
            </a:r>
          </a:p>
          <a:p>
            <a:r>
              <a:rPr lang="el-GR" dirty="0" smtClean="0"/>
              <a:t>Μείωση ή εξαφάνιση γενετήσιας επιθυμίας/ ικανότητας</a:t>
            </a:r>
          </a:p>
          <a:p>
            <a:r>
              <a:rPr lang="el-GR" dirty="0" smtClean="0"/>
              <a:t>Μικραίνουν οι όρχεις και η ποσότητα σπέρματος</a:t>
            </a:r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16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Κοινά χαρακτηριστικά και στα δύο φύλα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Αραίωση και πτώση στις τρίχες μασχάλης, εφηβαίου και </a:t>
            </a:r>
            <a:r>
              <a:rPr lang="el-GR" dirty="0" smtClean="0"/>
              <a:t>του κορμού</a:t>
            </a:r>
            <a:endParaRPr lang="el-GR" dirty="0" smtClean="0"/>
          </a:p>
          <a:p>
            <a:r>
              <a:rPr lang="el-GR" dirty="0" smtClean="0"/>
              <a:t>Οι τρίχες κεφαλής γίνονται λεπτότερες </a:t>
            </a:r>
          </a:p>
          <a:p>
            <a:r>
              <a:rPr lang="el-GR" dirty="0" smtClean="0"/>
              <a:t>Το δέρμα προσώπου εμφανίζει μικρορυτίδωση με ωχρή όψη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Υπολειτουργία </a:t>
            </a:r>
            <a:r>
              <a:rPr lang="el-GR" dirty="0" smtClean="0"/>
              <a:t>θυρεοειδή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el-GR" dirty="0" smtClean="0"/>
              <a:t>Ξηρότητα</a:t>
            </a:r>
          </a:p>
          <a:p>
            <a:r>
              <a:rPr lang="el-GR" dirty="0" smtClean="0"/>
              <a:t>Ψυχρά άκρα</a:t>
            </a:r>
          </a:p>
          <a:p>
            <a:r>
              <a:rPr lang="el-GR" dirty="0" smtClean="0"/>
              <a:t>Κακή ανοχή ψύχους</a:t>
            </a:r>
          </a:p>
          <a:p>
            <a:r>
              <a:rPr lang="el-GR" dirty="0" smtClean="0"/>
              <a:t>Δυσκοιλιότητα</a:t>
            </a:r>
          </a:p>
          <a:p>
            <a:r>
              <a:rPr lang="el-GR" dirty="0" smtClean="0"/>
              <a:t>Εύκολη κόπωση</a:t>
            </a:r>
          </a:p>
          <a:p>
            <a:r>
              <a:rPr lang="el-GR" dirty="0" smtClean="0"/>
              <a:t>βραδυψυχισμός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51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Μεγαλακρία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Καλείται η κλινική εικόνα από την υπερέκκριση της αυξητικής ορμόνης (</a:t>
            </a:r>
            <a:r>
              <a:rPr lang="en-US" dirty="0" smtClean="0"/>
              <a:t>GH)</a:t>
            </a:r>
            <a:r>
              <a:rPr lang="el-GR" dirty="0" smtClean="0"/>
              <a:t> μετά την ολοκλήρωση της ανάπτυξης του οργανισμού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Αιτιολογία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l-GR" dirty="0" smtClean="0"/>
              <a:t>Οφείλεται στην ανάπτυξη αδενώματος στην υπόφυση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56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Εκδηλώσεις μεγαλακρίας </a:t>
            </a:r>
            <a:r>
              <a:rPr lang="el-GR" dirty="0"/>
              <a:t>σ</a:t>
            </a:r>
            <a:r>
              <a:rPr lang="el-GR" dirty="0" smtClean="0"/>
              <a:t>το </a:t>
            </a:r>
            <a:r>
              <a:rPr lang="el-GR" dirty="0" smtClean="0"/>
              <a:t>δέρμα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Αύξηση εύρους άνω και κάτω άκρων</a:t>
            </a:r>
          </a:p>
          <a:p>
            <a:r>
              <a:rPr lang="el-GR" dirty="0" smtClean="0"/>
              <a:t>Τραχύτητα χαρακτηριστικών του προσώπου</a:t>
            </a:r>
          </a:p>
          <a:p>
            <a:r>
              <a:rPr lang="el-GR" dirty="0" smtClean="0"/>
              <a:t>Υπερλειτουργία σμηγματογόνων και ιδρωτοποιών </a:t>
            </a:r>
            <a:r>
              <a:rPr lang="el-GR" dirty="0" smtClean="0"/>
              <a:t>αδένων</a:t>
            </a:r>
            <a:endParaRPr lang="el-GR" dirty="0" smtClean="0"/>
          </a:p>
          <a:p>
            <a:r>
              <a:rPr lang="el-GR" dirty="0" smtClean="0"/>
              <a:t>Βαθύτερη ρυτίδωση</a:t>
            </a:r>
          </a:p>
          <a:p>
            <a:r>
              <a:rPr lang="el-GR" dirty="0" smtClean="0"/>
              <a:t>Πάχυνση των ονύχων</a:t>
            </a:r>
          </a:p>
          <a:p>
            <a:r>
              <a:rPr lang="el-GR" dirty="0" smtClean="0"/>
              <a:t>Μελανίζουσα ακάνθωση</a:t>
            </a:r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14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Γενικότερες εκδηλώσεις </a:t>
            </a:r>
            <a:r>
              <a:rPr lang="el-GR" dirty="0" smtClean="0"/>
              <a:t>της μεγαλακρίας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24000">
              <a:spcBef>
                <a:spcPts val="600"/>
              </a:spcBef>
            </a:pPr>
            <a:r>
              <a:rPr lang="el-GR" dirty="0" smtClean="0"/>
              <a:t>Γενικές επιδράσεις</a:t>
            </a:r>
            <a:r>
              <a:rPr lang="en-US" dirty="0" smtClean="0"/>
              <a:t>: </a:t>
            </a:r>
            <a:r>
              <a:rPr lang="el-GR" dirty="0" smtClean="0"/>
              <a:t>αύξηση μαλακών μορίων, μεγέθυνση των άκρων</a:t>
            </a:r>
          </a:p>
          <a:p>
            <a:pPr marL="324000">
              <a:spcBef>
                <a:spcPts val="600"/>
              </a:spcBef>
            </a:pPr>
            <a:r>
              <a:rPr lang="el-GR" dirty="0" smtClean="0"/>
              <a:t>Μυοσκελετικό/νευρικό σύστημα</a:t>
            </a:r>
            <a:r>
              <a:rPr lang="en-US" dirty="0" smtClean="0"/>
              <a:t>: </a:t>
            </a:r>
            <a:r>
              <a:rPr lang="el-GR" dirty="0" smtClean="0"/>
              <a:t>Αρθραλγίες, προγναθισμός, παραισθησίες, σύνδρομο καρπιαίου σωλήνα</a:t>
            </a:r>
          </a:p>
          <a:p>
            <a:pPr marL="324000">
              <a:spcBef>
                <a:spcPts val="600"/>
              </a:spcBef>
            </a:pPr>
            <a:r>
              <a:rPr lang="el-GR" dirty="0" smtClean="0"/>
              <a:t>Τοπικές εκδηλώσεις αδενώματος</a:t>
            </a:r>
            <a:r>
              <a:rPr lang="en-US" dirty="0" smtClean="0"/>
              <a:t>: </a:t>
            </a:r>
            <a:r>
              <a:rPr lang="el-GR" dirty="0" smtClean="0"/>
              <a:t>Διαταραχές οράσεως, κεφαλαλγία, έμφρακτο υπόφυσης, πίεση εγκεφαλικών συζυγιών</a:t>
            </a:r>
          </a:p>
          <a:p>
            <a:pPr marL="324000">
              <a:spcBef>
                <a:spcPts val="600"/>
              </a:spcBef>
            </a:pPr>
            <a:r>
              <a:rPr lang="el-GR" dirty="0" smtClean="0"/>
              <a:t>Μεταβολικές και ενδοκρινολογικές διαταραχές</a:t>
            </a:r>
            <a:r>
              <a:rPr lang="en-US" dirty="0" smtClean="0"/>
              <a:t>: </a:t>
            </a:r>
            <a:r>
              <a:rPr lang="el-GR" dirty="0" smtClean="0"/>
              <a:t>διαταραχή μεταβολισμού υδατανθράκων, σακχαρώδης διαβήτης, υπερφωσφαιταμία/υπερασβεστιουρία, υπερλιπιδαιμία, βρογχοκήλη, υπερπρολακτιναιμία</a:t>
            </a:r>
          </a:p>
          <a:p>
            <a:pPr marL="324000">
              <a:spcBef>
                <a:spcPts val="600"/>
              </a:spcBef>
            </a:pPr>
            <a:r>
              <a:rPr lang="el-GR" dirty="0" smtClean="0"/>
              <a:t>Καρδιαγγειακό/αναπνευστικό σύστημα</a:t>
            </a:r>
            <a:r>
              <a:rPr lang="en-US" dirty="0" smtClean="0"/>
              <a:t>: </a:t>
            </a:r>
            <a:r>
              <a:rPr lang="el-GR" dirty="0" smtClean="0"/>
              <a:t>αρτηριακή υπέρταση, καρδιομεγαλία, εύκολη κόπωση, μεγ</a:t>
            </a:r>
            <a:r>
              <a:rPr lang="el-GR" dirty="0"/>
              <a:t>έ</a:t>
            </a:r>
            <a:r>
              <a:rPr lang="el-GR" dirty="0" smtClean="0"/>
              <a:t>νθυση γλώσσας, άπνοια, υπνηλία κατά την ημέρα, μεταβολή χροιάς φωνής</a:t>
            </a:r>
          </a:p>
          <a:p>
            <a:pPr marL="324000">
              <a:spcBef>
                <a:spcPts val="600"/>
              </a:spcBef>
            </a:pPr>
            <a:r>
              <a:rPr lang="el-GR" dirty="0" smtClean="0"/>
              <a:t>Γαστρεντερικό σύστημα</a:t>
            </a:r>
            <a:r>
              <a:rPr lang="en-US" dirty="0" smtClean="0"/>
              <a:t>: </a:t>
            </a:r>
            <a:r>
              <a:rPr lang="el-GR" dirty="0" smtClean="0"/>
              <a:t>πολύποδες παχέος εντέρου, σπλαγχνομεγαλία</a:t>
            </a:r>
          </a:p>
          <a:p>
            <a:pPr marL="324000">
              <a:spcBef>
                <a:spcPts val="600"/>
              </a:spcBef>
            </a:pPr>
            <a:r>
              <a:rPr lang="el-GR" dirty="0" smtClean="0"/>
              <a:t>Ψυχοσεξουαλική συμπεριφορά</a:t>
            </a:r>
            <a:r>
              <a:rPr lang="en-US" dirty="0" smtClean="0"/>
              <a:t>: </a:t>
            </a:r>
            <a:r>
              <a:rPr lang="el-GR" dirty="0" smtClean="0"/>
              <a:t>μείωση της </a:t>
            </a:r>
            <a:r>
              <a:rPr lang="en-US" dirty="0" smtClean="0"/>
              <a:t>libido, </a:t>
            </a:r>
            <a:r>
              <a:rPr lang="el-GR" dirty="0" smtClean="0"/>
              <a:t>διαταραχές έμμηνου ρύσεως, ανικανότητα, κατάθλιψη, μειωμένη ζωτικότητα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19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Διάγνωση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κλινική εξέταση </a:t>
            </a:r>
          </a:p>
          <a:p>
            <a:r>
              <a:rPr lang="el-GR" dirty="0" smtClean="0"/>
              <a:t>Εργαστηριακή εξέταση με τη μέτρηση της αυξητικής ορμόνης</a:t>
            </a:r>
          </a:p>
          <a:p>
            <a:r>
              <a:rPr lang="el-GR" dirty="0" smtClean="0"/>
              <a:t>Ακτινολογική εξέταση για την παραμόρφωση του τούρκικου εφιππίου και υπερπλασία κάτω γνάθου</a:t>
            </a:r>
          </a:p>
          <a:p>
            <a:r>
              <a:rPr lang="el-GR" dirty="0" smtClean="0"/>
              <a:t>Μέτρηση υποφυσιακών ορμονών</a:t>
            </a:r>
          </a:p>
          <a:p>
            <a:r>
              <a:rPr lang="el-GR" dirty="0" smtClean="0"/>
              <a:t>Οφθαλμολογική εξέταση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15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Χειρουργική αφαίρεση αδενώματος</a:t>
            </a:r>
          </a:p>
          <a:p>
            <a:r>
              <a:rPr lang="el-GR" dirty="0" smtClean="0"/>
              <a:t>Ακτινοβόληση </a:t>
            </a:r>
            <a:r>
              <a:rPr lang="el-GR" dirty="0"/>
              <a:t>αδενώματος</a:t>
            </a:r>
          </a:p>
          <a:p>
            <a:r>
              <a:rPr lang="el-GR" dirty="0"/>
              <a:t>Φ</a:t>
            </a:r>
            <a:r>
              <a:rPr lang="el-GR" dirty="0" smtClean="0"/>
              <a:t>αρμακευτική αγωγή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90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Διαταραχές της λειτουργία του </a:t>
            </a:r>
            <a:r>
              <a:rPr lang="el-GR" dirty="0" smtClean="0"/>
              <a:t>θυρεοειδή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Υπολειτουργία- </a:t>
            </a:r>
            <a:r>
              <a:rPr lang="el-GR" i="1" dirty="0" smtClean="0"/>
              <a:t>υποθυρεοειδισμός</a:t>
            </a:r>
          </a:p>
          <a:p>
            <a:r>
              <a:rPr lang="el-GR" dirty="0" smtClean="0"/>
              <a:t>Υπερλειτουργία-</a:t>
            </a:r>
            <a:r>
              <a:rPr lang="el-GR" i="1" dirty="0" smtClean="0"/>
              <a:t>υπερθυρεοειδισμός</a:t>
            </a:r>
          </a:p>
          <a:p>
            <a:endParaRPr lang="el-GR" dirty="0"/>
          </a:p>
          <a:p>
            <a:r>
              <a:rPr lang="el-GR" dirty="0" smtClean="0"/>
              <a:t>Συχνή πάθηση στη χώρα μας</a:t>
            </a:r>
            <a:r>
              <a:rPr lang="en-US" dirty="0" smtClean="0"/>
              <a:t>: </a:t>
            </a:r>
            <a:r>
              <a:rPr lang="el-GR" dirty="0" smtClean="0"/>
              <a:t>βρογχοκήλη</a:t>
            </a:r>
          </a:p>
          <a:p>
            <a:r>
              <a:rPr lang="el-GR" dirty="0" smtClean="0"/>
              <a:t>Συνίσταται στην αύξηση μεγέθους </a:t>
            </a:r>
            <a:r>
              <a:rPr lang="el-GR" dirty="0" smtClean="0"/>
              <a:t>του αδένα </a:t>
            </a:r>
            <a:r>
              <a:rPr lang="el-GR" dirty="0" smtClean="0"/>
              <a:t>χωρίς διαταραχές </a:t>
            </a:r>
            <a:r>
              <a:rPr lang="el-GR" dirty="0" smtClean="0"/>
              <a:t>της λειτουργίας </a:t>
            </a:r>
            <a:r>
              <a:rPr lang="el-GR" dirty="0" smtClean="0"/>
              <a:t>του.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674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Υποθυρεοειδισμός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Κυκλοφορεί στον οργανισμό μειωμένη ποσότητα </a:t>
            </a:r>
            <a:r>
              <a:rPr lang="el-GR" dirty="0" smtClean="0"/>
              <a:t>θυρεοειδικών ορμονών</a:t>
            </a:r>
            <a:endParaRPr lang="el-GR" dirty="0" smtClean="0"/>
          </a:p>
          <a:p>
            <a:r>
              <a:rPr lang="el-GR" dirty="0" smtClean="0"/>
              <a:t>Διακρίνεται σε δύο κατηγορίες</a:t>
            </a:r>
            <a:r>
              <a:rPr lang="en-US" dirty="0" smtClean="0"/>
              <a:t>:</a:t>
            </a:r>
          </a:p>
          <a:p>
            <a:pPr lvl="1"/>
            <a:r>
              <a:rPr lang="el-GR" i="1" dirty="0" smtClean="0"/>
              <a:t>Πρωτοπαθής </a:t>
            </a:r>
            <a:r>
              <a:rPr lang="el-GR" dirty="0" smtClean="0"/>
              <a:t>– βλάβη του αδένα</a:t>
            </a:r>
          </a:p>
          <a:p>
            <a:pPr lvl="1"/>
            <a:r>
              <a:rPr lang="el-GR" i="1" dirty="0" smtClean="0"/>
              <a:t>Δευτεροπαθής</a:t>
            </a:r>
            <a:r>
              <a:rPr lang="el-GR" dirty="0" smtClean="0"/>
              <a:t> – ελάττωση ή πλήρη αναστολή της διέγερσης του αδένα από την υπόφυση</a:t>
            </a:r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64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Συμπτωματολογία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Αλλοιώσεις </a:t>
            </a:r>
            <a:r>
              <a:rPr lang="el-GR" dirty="0" smtClean="0"/>
              <a:t>στο δέρμα</a:t>
            </a:r>
            <a:endParaRPr lang="el-GR" dirty="0" smtClean="0"/>
          </a:p>
          <a:p>
            <a:r>
              <a:rPr lang="el-GR" dirty="0" smtClean="0"/>
              <a:t>Υποθερμία</a:t>
            </a:r>
          </a:p>
          <a:p>
            <a:r>
              <a:rPr lang="el-GR" dirty="0" smtClean="0"/>
              <a:t>Μυϊκή αδυναμία</a:t>
            </a:r>
          </a:p>
          <a:p>
            <a:r>
              <a:rPr lang="el-GR" dirty="0" smtClean="0"/>
              <a:t>Γαστρεντερικές διαταραχές</a:t>
            </a:r>
          </a:p>
          <a:p>
            <a:r>
              <a:rPr lang="el-GR" dirty="0" smtClean="0"/>
              <a:t>Ψυχοδιανοητικές διαταραχές</a:t>
            </a:r>
          </a:p>
          <a:p>
            <a:r>
              <a:rPr lang="el-GR" dirty="0" smtClean="0"/>
              <a:t>Βραδυκαρδία</a:t>
            </a:r>
          </a:p>
          <a:p>
            <a:r>
              <a:rPr lang="el-GR" dirty="0" smtClean="0"/>
              <a:t>Βραδύτητα ομιλίας</a:t>
            </a:r>
          </a:p>
          <a:p>
            <a:r>
              <a:rPr lang="el-GR" dirty="0" smtClean="0"/>
              <a:t>Βράγχος φωνής </a:t>
            </a:r>
          </a:p>
          <a:p>
            <a:r>
              <a:rPr lang="el-GR" dirty="0" smtClean="0"/>
              <a:t>Βαρηκοΐα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0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Διαταραχές λειτουργίας υπόφυσης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Η ανεπάρκεια υπόφυσης χαρακτηρίζεται από</a:t>
            </a:r>
            <a:r>
              <a:rPr lang="en-US" dirty="0" smtClean="0"/>
              <a:t>:</a:t>
            </a:r>
          </a:p>
          <a:p>
            <a:r>
              <a:rPr lang="el-GR" dirty="0" smtClean="0"/>
              <a:t>Μείωση έκκρισης </a:t>
            </a:r>
            <a:r>
              <a:rPr lang="el-GR" dirty="0" smtClean="0"/>
              <a:t>μ</a:t>
            </a:r>
            <a:r>
              <a:rPr lang="el-GR" dirty="0"/>
              <a:t>ι</a:t>
            </a:r>
            <a:r>
              <a:rPr lang="el-GR" dirty="0" smtClean="0"/>
              <a:t>ας </a:t>
            </a:r>
            <a:r>
              <a:rPr lang="el-GR" dirty="0" smtClean="0"/>
              <a:t>ή περισσότερων υποφυσιακών ορμονών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Διακρίνεται σε</a:t>
            </a:r>
            <a:r>
              <a:rPr lang="en-US" dirty="0" smtClean="0"/>
              <a:t>:</a:t>
            </a:r>
          </a:p>
          <a:p>
            <a:pPr lvl="2"/>
            <a:r>
              <a:rPr lang="el-GR" dirty="0" smtClean="0"/>
              <a:t>Υποφυσιακή</a:t>
            </a:r>
          </a:p>
          <a:p>
            <a:pPr lvl="2"/>
            <a:r>
              <a:rPr lang="el-GR" dirty="0"/>
              <a:t>Υ</a:t>
            </a:r>
            <a:r>
              <a:rPr lang="el-GR" dirty="0" smtClean="0"/>
              <a:t>ποθαλαμική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Συμπτωματολογία </a:t>
            </a:r>
            <a:r>
              <a:rPr lang="el-GR" sz="32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Τρίχες εύθραυστες, τραχείς και </a:t>
            </a:r>
            <a:r>
              <a:rPr lang="el-GR" dirty="0" smtClean="0"/>
              <a:t>ξηρές πέφτουν </a:t>
            </a:r>
            <a:r>
              <a:rPr lang="el-GR" dirty="0" smtClean="0"/>
              <a:t>εύκολα</a:t>
            </a:r>
          </a:p>
          <a:p>
            <a:r>
              <a:rPr lang="el-GR" dirty="0" smtClean="0"/>
              <a:t>Αραίωση τριχωτού κεφαλής, φρυδιών, μασχάλης και εφηβαίου</a:t>
            </a:r>
          </a:p>
          <a:p>
            <a:r>
              <a:rPr lang="el-GR" dirty="0" smtClean="0"/>
              <a:t>Εύθραυστα, παχιά νύχια με ραβδώσεις</a:t>
            </a:r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42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Αλλοιώσεις </a:t>
            </a:r>
            <a:r>
              <a:rPr lang="el-GR" dirty="0" smtClean="0"/>
              <a:t>στο δέρμα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Δέρμα ξηρό</a:t>
            </a:r>
          </a:p>
          <a:p>
            <a:r>
              <a:rPr lang="el-GR" dirty="0" smtClean="0"/>
              <a:t>Ελαττωμένη θερμοκρασία</a:t>
            </a:r>
          </a:p>
          <a:p>
            <a:r>
              <a:rPr lang="el-GR" dirty="0" smtClean="0"/>
              <a:t>Τραχύ</a:t>
            </a:r>
          </a:p>
          <a:p>
            <a:r>
              <a:rPr lang="el-GR" dirty="0" smtClean="0"/>
              <a:t>Διηθημένο</a:t>
            </a:r>
          </a:p>
          <a:p>
            <a:r>
              <a:rPr lang="el-GR" dirty="0" smtClean="0"/>
              <a:t>Κέρινη χροιά</a:t>
            </a:r>
          </a:p>
          <a:p>
            <a:r>
              <a:rPr lang="el-GR" dirty="0" smtClean="0"/>
              <a:t>Υπερκεράτωση στα σημεία τριβής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25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Αλλοιώσεις </a:t>
            </a:r>
            <a:r>
              <a:rPr lang="el-GR" dirty="0" smtClean="0"/>
              <a:t>στο δέρμα του προσώπο</a:t>
            </a:r>
            <a:r>
              <a:rPr lang="el-GR" dirty="0"/>
              <a:t>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Μυξοιδηματικό προσωπείο</a:t>
            </a:r>
          </a:p>
          <a:p>
            <a:r>
              <a:rPr lang="el-GR" dirty="0" smtClean="0"/>
              <a:t>Διηθημένα βλέφαρα</a:t>
            </a:r>
          </a:p>
          <a:p>
            <a:r>
              <a:rPr lang="el-GR" dirty="0" smtClean="0"/>
              <a:t>Παχιά χείλη και αυτιά</a:t>
            </a:r>
          </a:p>
          <a:p>
            <a:r>
              <a:rPr lang="el-GR" dirty="0" smtClean="0"/>
              <a:t>Παχιά και πλατιά μύτη</a:t>
            </a:r>
          </a:p>
          <a:p>
            <a:r>
              <a:rPr lang="el-GR" dirty="0" smtClean="0"/>
              <a:t>Αραίωση τριχών στα φρύδια</a:t>
            </a:r>
          </a:p>
          <a:p>
            <a:r>
              <a:rPr lang="el-GR" dirty="0" smtClean="0"/>
              <a:t>Βαθιές ρυτίδες προσώπου</a:t>
            </a:r>
          </a:p>
          <a:p>
            <a:r>
              <a:rPr lang="el-GR" dirty="0" smtClean="0"/>
              <a:t>Διηθημένες και κυανωπές παρειές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25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Διάγνωση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Όταν η συμπτωματολογία είναι ολοκληρωμένη η κλινική διάγνωση είναι εύκολη</a:t>
            </a:r>
          </a:p>
          <a:p>
            <a:r>
              <a:rPr lang="el-GR" dirty="0" smtClean="0"/>
              <a:t>Οι δυσκολίες διάγνωσης προκύπτουν από </a:t>
            </a:r>
            <a:r>
              <a:rPr lang="el-GR" dirty="0" smtClean="0"/>
              <a:t>δύο </a:t>
            </a:r>
            <a:r>
              <a:rPr lang="el-GR" dirty="0" smtClean="0"/>
              <a:t>περιπτώσεις</a:t>
            </a:r>
            <a:r>
              <a:rPr lang="en-US" dirty="0" smtClean="0"/>
              <a:t>:</a:t>
            </a:r>
          </a:p>
          <a:p>
            <a:pPr lvl="1"/>
            <a:r>
              <a:rPr lang="el-GR" dirty="0" smtClean="0"/>
              <a:t>Όταν τα συμπτώματα εμφανίζονται με αργό ρυθμό και μικρή ένταση</a:t>
            </a:r>
          </a:p>
          <a:p>
            <a:pPr lvl="1"/>
            <a:r>
              <a:rPr lang="el-GR" dirty="0" smtClean="0"/>
              <a:t>Όταν έχουμε μονομερή εμφάνιση συμπτωμάτων με έντονη </a:t>
            </a:r>
            <a:r>
              <a:rPr lang="el-GR" dirty="0" smtClean="0"/>
              <a:t>μορφή, </a:t>
            </a:r>
            <a:r>
              <a:rPr lang="el-GR" dirty="0" smtClean="0"/>
              <a:t>επισκιάζοντας άλλες εκδηλώσεις της νόσου</a:t>
            </a:r>
          </a:p>
          <a:p>
            <a:r>
              <a:rPr lang="el-GR" dirty="0" smtClean="0"/>
              <a:t>Όταν υπάρχουν </a:t>
            </a:r>
            <a:r>
              <a:rPr lang="el-GR" dirty="0" smtClean="0"/>
              <a:t>αμφιβολίες, </a:t>
            </a:r>
            <a:r>
              <a:rPr lang="el-GR" dirty="0" smtClean="0"/>
              <a:t>το πρόβλημα λύνουν οι εργαστηριακές εξετάσεις.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98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Χορήγηση </a:t>
            </a:r>
            <a:r>
              <a:rPr lang="el-GR" dirty="0" smtClean="0"/>
              <a:t>θυρεοειδικών </a:t>
            </a:r>
            <a:r>
              <a:rPr lang="el-GR" dirty="0" smtClean="0"/>
              <a:t>ορμονών σε δόσεις υποκαταστάσεως</a:t>
            </a:r>
          </a:p>
          <a:p>
            <a:r>
              <a:rPr lang="el-GR" dirty="0" smtClean="0"/>
              <a:t>Η επάνοδος του υποθυρεοειδικού </a:t>
            </a:r>
            <a:r>
              <a:rPr lang="el-GR" dirty="0" smtClean="0"/>
              <a:t>ασθενούς πρέπει </a:t>
            </a:r>
            <a:r>
              <a:rPr lang="el-GR" dirty="0" smtClean="0"/>
              <a:t>να γίνεται προοδευτικά και με αργούς ρυθμούς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94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Υπερθυρεοειδισμός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Καλείται η κατάσταση που προκύπτει από την υπερπαραγωγή θυρεοειδικών ορμονών</a:t>
            </a:r>
          </a:p>
          <a:p>
            <a:r>
              <a:rPr lang="el-GR" dirty="0" smtClean="0"/>
              <a:t>Οφείλεται είτε σε υπερλειτουργία και υπερεκκριση ολόκληρου του θυρεοειδή αδένα – διάχυτη τοξική βρογχοκήλη ή νόσος του </a:t>
            </a:r>
            <a:r>
              <a:rPr lang="en-US" dirty="0" smtClean="0"/>
              <a:t>Basedow </a:t>
            </a:r>
            <a:r>
              <a:rPr lang="el-GR" dirty="0" smtClean="0"/>
              <a:t>ή νόσος του </a:t>
            </a:r>
            <a:r>
              <a:rPr lang="en-US" dirty="0" smtClean="0"/>
              <a:t>Graves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είτε σε υπερλειτουργία ενός τμήματος του αδένα στο οποίο αναπτύχθηκε ένα και ή και περισσότερα αυτόνομα τοξικά αδενώματα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63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Συμπτωματολογία </a:t>
            </a:r>
            <a:r>
              <a:rPr lang="el-GR" b="0" dirty="0"/>
              <a:t>1/2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Πέντε</a:t>
            </a:r>
            <a:r>
              <a:rPr lang="el-GR" dirty="0" smtClean="0"/>
              <a:t> </a:t>
            </a:r>
            <a:r>
              <a:rPr lang="el-GR" dirty="0" smtClean="0"/>
              <a:t>κύρια συμπτώματα</a:t>
            </a:r>
            <a:r>
              <a:rPr lang="en-US" dirty="0" smtClean="0"/>
              <a:t>:</a:t>
            </a:r>
          </a:p>
          <a:p>
            <a:r>
              <a:rPr lang="el-GR" dirty="0" smtClean="0"/>
              <a:t>του εξόφθαλμου</a:t>
            </a:r>
          </a:p>
          <a:p>
            <a:r>
              <a:rPr lang="el-GR" dirty="0"/>
              <a:t>τ</a:t>
            </a:r>
            <a:r>
              <a:rPr lang="el-GR" dirty="0" smtClean="0"/>
              <a:t>ης βρογχοκήλης</a:t>
            </a:r>
          </a:p>
          <a:p>
            <a:r>
              <a:rPr lang="el-GR" dirty="0"/>
              <a:t>τ</a:t>
            </a:r>
            <a:r>
              <a:rPr lang="el-GR" dirty="0" smtClean="0"/>
              <a:t>ης ταχυκαρδίας</a:t>
            </a:r>
          </a:p>
          <a:p>
            <a:r>
              <a:rPr lang="el-GR" dirty="0"/>
              <a:t>τ</a:t>
            </a:r>
            <a:r>
              <a:rPr lang="el-GR" dirty="0" smtClean="0"/>
              <a:t>ου τρόμου</a:t>
            </a:r>
          </a:p>
          <a:p>
            <a:r>
              <a:rPr lang="el-GR" dirty="0"/>
              <a:t>τ</a:t>
            </a:r>
            <a:r>
              <a:rPr lang="el-GR" dirty="0" smtClean="0"/>
              <a:t>ης απώλειας βάρους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38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Συμπτωματολογία </a:t>
            </a:r>
            <a:r>
              <a:rPr lang="el-GR" sz="32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Επιπλέον συμπτώματα</a:t>
            </a:r>
            <a:r>
              <a:rPr lang="en-US" dirty="0" smtClean="0"/>
              <a:t>:</a:t>
            </a:r>
          </a:p>
          <a:p>
            <a:r>
              <a:rPr lang="el-GR" dirty="0" smtClean="0"/>
              <a:t>Μυική αδυναμία</a:t>
            </a:r>
          </a:p>
          <a:p>
            <a:r>
              <a:rPr lang="el-GR" dirty="0" smtClean="0"/>
              <a:t>Θερμοφοβία</a:t>
            </a:r>
          </a:p>
          <a:p>
            <a:r>
              <a:rPr lang="el-GR" dirty="0" smtClean="0"/>
              <a:t>Νευρικότητα, ευερεθιστότητα, υπεκινητικότητα</a:t>
            </a:r>
            <a:r>
              <a:rPr lang="el-GR" smtClean="0"/>
              <a:t>, </a:t>
            </a:r>
            <a:r>
              <a:rPr lang="el-GR" smtClean="0"/>
              <a:t>ευσυγκινησία</a:t>
            </a:r>
            <a:endParaRPr lang="el-GR" dirty="0" smtClean="0"/>
          </a:p>
          <a:p>
            <a:r>
              <a:rPr lang="el-GR" dirty="0" smtClean="0"/>
              <a:t>Σε ένα σημαντικό ποσοστό εμφανίζεται υπεκινητικότητα εντέρου και εμφάνιση συχνών κενώσεων</a:t>
            </a:r>
          </a:p>
          <a:p>
            <a:pPr marL="0" indent="0">
              <a:buNone/>
            </a:pPr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89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Διάγνωση- Θεραπεία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Διάγνωση</a:t>
            </a:r>
          </a:p>
          <a:p>
            <a:r>
              <a:rPr lang="el-GR" dirty="0" smtClean="0"/>
              <a:t>Κλινική εικόνα</a:t>
            </a:r>
          </a:p>
          <a:p>
            <a:r>
              <a:rPr lang="el-GR" dirty="0" smtClean="0"/>
              <a:t>Εργαστηριακές εξετάσεις</a:t>
            </a:r>
          </a:p>
          <a:p>
            <a:pPr lvl="1"/>
            <a:r>
              <a:rPr lang="el-GR" dirty="0" smtClean="0"/>
              <a:t>Αυξημένες θυρεοειδικές ορμόνες (Τ</a:t>
            </a:r>
            <a:r>
              <a:rPr lang="el-GR" baseline="-25000" dirty="0" smtClean="0"/>
              <a:t>3</a:t>
            </a:r>
            <a:r>
              <a:rPr lang="el-GR" dirty="0" smtClean="0"/>
              <a:t> και Τ</a:t>
            </a:r>
            <a:r>
              <a:rPr lang="el-GR" baseline="-25000" dirty="0" smtClean="0"/>
              <a:t>4</a:t>
            </a:r>
            <a:r>
              <a:rPr lang="el-GR" dirty="0" smtClean="0"/>
              <a:t>)</a:t>
            </a:r>
          </a:p>
          <a:p>
            <a:pPr marL="0" indent="-39688">
              <a:buNone/>
            </a:pPr>
            <a:endParaRPr lang="el-GR" dirty="0"/>
          </a:p>
          <a:p>
            <a:pPr marL="0" indent="-39688">
              <a:buNone/>
            </a:pPr>
            <a:r>
              <a:rPr lang="el-GR" dirty="0" smtClean="0"/>
              <a:t>Θεραπεία</a:t>
            </a:r>
          </a:p>
          <a:p>
            <a:pPr marL="303212"/>
            <a:r>
              <a:rPr lang="el-GR" dirty="0" smtClean="0"/>
              <a:t>Χορήγηση αντιθυρεοειδικών φαρμάκων</a:t>
            </a:r>
          </a:p>
          <a:p>
            <a:pPr marL="303212"/>
            <a:r>
              <a:rPr lang="el-GR" dirty="0" smtClean="0"/>
              <a:t>Καταστροφή αδένα με ραδιενεργό ιώδιο</a:t>
            </a:r>
          </a:p>
          <a:p>
            <a:pPr marL="303212"/>
            <a:r>
              <a:rPr lang="el-GR" dirty="0" smtClean="0"/>
              <a:t>Χειρουργική αφαίρεση αδένα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63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Ανεπάρκεια </a:t>
            </a:r>
            <a:r>
              <a:rPr lang="el-GR" dirty="0"/>
              <a:t>υπόφυσης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Είναι συγγενής ή επίκτητη με τα</a:t>
            </a:r>
            <a:r>
              <a:rPr lang="en-US" dirty="0" smtClean="0"/>
              <a:t>:</a:t>
            </a:r>
          </a:p>
          <a:p>
            <a:r>
              <a:rPr lang="el-GR" dirty="0" smtClean="0"/>
              <a:t>Αδενώματα υπόφυσης</a:t>
            </a:r>
          </a:p>
          <a:p>
            <a:r>
              <a:rPr lang="el-GR" dirty="0" smtClean="0"/>
              <a:t>Παραεφιππιακοί και υπερεφιππιακοί όγκοι</a:t>
            </a:r>
          </a:p>
          <a:p>
            <a:r>
              <a:rPr lang="el-GR" dirty="0" smtClean="0"/>
              <a:t>Ακτινοβολία</a:t>
            </a:r>
          </a:p>
          <a:p>
            <a:r>
              <a:rPr lang="el-GR" dirty="0" smtClean="0"/>
              <a:t>Αποπληξία της υπόφυσης</a:t>
            </a:r>
          </a:p>
          <a:p>
            <a:r>
              <a:rPr lang="el-GR" dirty="0" smtClean="0"/>
              <a:t>Διηθητικά νοσήματα</a:t>
            </a:r>
          </a:p>
          <a:p>
            <a:r>
              <a:rPr lang="el-GR" dirty="0" smtClean="0"/>
              <a:t>Διάφορα (κενό τούρκικο εφίππιο, τραύμα)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87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Ιωάννα Γκρεκ 2014. Ιωάννα Γκρεκ. «Μέθοδοι προσωρινής αποτρίχωσης. Ενότητα </a:t>
            </a:r>
            <a:r>
              <a:rPr lang="el-GR" sz="2000" dirty="0"/>
              <a:t>9</a:t>
            </a:r>
            <a:r>
              <a:rPr lang="en-US" sz="2000" dirty="0" smtClean="0"/>
              <a:t>:</a:t>
            </a:r>
            <a:r>
              <a:rPr lang="el-GR" sz="2000" dirty="0"/>
              <a:t> Διαταραχές </a:t>
            </a:r>
            <a:r>
              <a:rPr lang="el-GR" sz="2000"/>
              <a:t>έκκρισης </a:t>
            </a:r>
            <a:r>
              <a:rPr lang="el-GR" sz="2000" smtClean="0"/>
              <a:t>ορμονών».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115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Διαταραχές υποφυσιακής λειτουργίας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Διακρίνονται σε</a:t>
            </a:r>
            <a:r>
              <a:rPr lang="en-US" dirty="0" smtClean="0"/>
              <a:t>:</a:t>
            </a:r>
          </a:p>
          <a:p>
            <a:r>
              <a:rPr lang="el-GR" dirty="0" smtClean="0"/>
              <a:t>Καταστάσεις υπολειτουργίας</a:t>
            </a:r>
          </a:p>
          <a:p>
            <a:r>
              <a:rPr lang="el-GR" dirty="0" smtClean="0"/>
              <a:t>Προ της ήβης</a:t>
            </a:r>
          </a:p>
          <a:p>
            <a:r>
              <a:rPr lang="el-GR" dirty="0" smtClean="0"/>
              <a:t>Πολλαπλή (έλλειψη αυξητικής και άλλων ορμονών)</a:t>
            </a:r>
          </a:p>
          <a:p>
            <a:r>
              <a:rPr lang="el-GR" dirty="0" smtClean="0"/>
              <a:t>Μερική</a:t>
            </a:r>
          </a:p>
          <a:p>
            <a:pPr lvl="3"/>
            <a:r>
              <a:rPr lang="el-GR" dirty="0" smtClean="0"/>
              <a:t>Έλλειψη μόνο </a:t>
            </a:r>
            <a:r>
              <a:rPr lang="el-GR" dirty="0" smtClean="0"/>
              <a:t>αυξητικής ορμόνης</a:t>
            </a:r>
            <a:endParaRPr lang="el-GR" dirty="0" smtClean="0"/>
          </a:p>
          <a:p>
            <a:pPr lvl="3"/>
            <a:r>
              <a:rPr lang="el-GR" dirty="0" smtClean="0"/>
              <a:t>Έλλειψη μόνο </a:t>
            </a:r>
            <a:r>
              <a:rPr lang="el-GR" dirty="0" smtClean="0"/>
              <a:t>γοναδοτροφινών ορμονών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16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Πολλαπλή διαταραχή –κλινική εικόνα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Υποφυσιακός νανισμός</a:t>
            </a:r>
          </a:p>
          <a:p>
            <a:r>
              <a:rPr lang="el-GR" dirty="0" smtClean="0"/>
              <a:t>Βραχυσωμία</a:t>
            </a:r>
          </a:p>
          <a:p>
            <a:r>
              <a:rPr lang="el-GR" dirty="0" smtClean="0"/>
              <a:t>Μικρό στρογγυλό πρόσωπο με ωριμότερη όψη</a:t>
            </a:r>
          </a:p>
          <a:p>
            <a:r>
              <a:rPr lang="el-GR" dirty="0" smtClean="0"/>
              <a:t>Κανονικές σωματικές αναλογίες</a:t>
            </a:r>
          </a:p>
          <a:p>
            <a:r>
              <a:rPr lang="el-GR" dirty="0" smtClean="0"/>
              <a:t>Ωχρό δέρμα προσώπου και σώματος</a:t>
            </a:r>
          </a:p>
          <a:p>
            <a:r>
              <a:rPr lang="el-GR" dirty="0" smtClean="0"/>
              <a:t>Λεπτός σκελετός, μικρά άκρα</a:t>
            </a:r>
          </a:p>
          <a:p>
            <a:r>
              <a:rPr lang="el-GR" dirty="0" smtClean="0"/>
              <a:t>Υποανάπτυκτοι μύες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94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Μερική διαταραχή –κλινική εικόνα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Όταν υπάρχει έλλειψη αυξητικής ορμόνης  παρατηρείται καθυστέρηση της σωματικής ανάπτυξης</a:t>
            </a:r>
          </a:p>
          <a:p>
            <a:r>
              <a:rPr lang="el-GR" dirty="0" smtClean="0"/>
              <a:t>Όταν υπάρχει έλλειψη γοναδοτροφινών η κλινική εικόνα είναι εκείνη του υπογοναδοτροφικού υπογοναδισμού.</a:t>
            </a:r>
          </a:p>
          <a:p>
            <a:pPr lvl="1"/>
            <a:r>
              <a:rPr lang="el-GR" dirty="0" smtClean="0"/>
              <a:t>Στα κορίτσια δεν αναπτύσσονται οι μαστοί </a:t>
            </a:r>
          </a:p>
          <a:p>
            <a:pPr lvl="1"/>
            <a:r>
              <a:rPr lang="el-GR" dirty="0" smtClean="0"/>
              <a:t>Εμφανίζουν πρωτοπαθή αμηνόρροια</a:t>
            </a:r>
          </a:p>
          <a:p>
            <a:pPr lvl="1"/>
            <a:r>
              <a:rPr lang="el-GR" dirty="0" smtClean="0"/>
              <a:t>Τα αγόρια δεν εμφανίζουν τριχοφυΐα και τα γεννητικά τους όργανα παραμένουν υποπλαστικά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9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Διαταραχές υποφυσιακής λειτουργίας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Διακρίνονται σε</a:t>
            </a:r>
            <a:r>
              <a:rPr lang="en-US" dirty="0"/>
              <a:t>:</a:t>
            </a:r>
          </a:p>
          <a:p>
            <a:r>
              <a:rPr lang="el-GR" dirty="0"/>
              <a:t>Καταστάσεις υπολειτουργίας</a:t>
            </a:r>
          </a:p>
          <a:p>
            <a:pPr lvl="1"/>
            <a:r>
              <a:rPr lang="el-GR" dirty="0" smtClean="0"/>
              <a:t>Μετά την ήβη</a:t>
            </a:r>
          </a:p>
          <a:p>
            <a:pPr marL="360362" lvl="1" indent="0">
              <a:buNone/>
            </a:pPr>
            <a:r>
              <a:rPr lang="el-GR" dirty="0" smtClean="0"/>
              <a:t>Πολλαπλή ή μερική έλλειψη </a:t>
            </a:r>
            <a:r>
              <a:rPr lang="el-GR" dirty="0" smtClean="0"/>
              <a:t>μιας </a:t>
            </a:r>
            <a:r>
              <a:rPr lang="el-GR" dirty="0" smtClean="0"/>
              <a:t>ή περισσότερων ορμονών της υπόφυσης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4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εικόνα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κλινική εικόνα εξαρτάται από το βαθμό </a:t>
            </a:r>
            <a:r>
              <a:rPr lang="el-GR" dirty="0" smtClean="0"/>
              <a:t>της </a:t>
            </a:r>
            <a:r>
              <a:rPr lang="el-GR" dirty="0" smtClean="0"/>
              <a:t>ανεπάρκειας των γονάδων, του </a:t>
            </a:r>
            <a:r>
              <a:rPr lang="el-GR" dirty="0" smtClean="0"/>
              <a:t>θυρεοειδή </a:t>
            </a:r>
            <a:r>
              <a:rPr lang="el-GR" dirty="0" smtClean="0"/>
              <a:t>και των επινεφριδίων σε ένταση και έκταση.</a:t>
            </a:r>
          </a:p>
          <a:p>
            <a:r>
              <a:rPr lang="el-GR" dirty="0" smtClean="0"/>
              <a:t>Τα συμπτώματα </a:t>
            </a:r>
            <a:r>
              <a:rPr lang="el-GR" dirty="0" smtClean="0"/>
              <a:t>«εγκαθίστανται» </a:t>
            </a:r>
            <a:r>
              <a:rPr lang="el-GR" dirty="0" smtClean="0"/>
              <a:t>βραδέως, προοδευτικά και ασύγχρονα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63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εικόνα </a:t>
            </a:r>
            <a:r>
              <a:rPr lang="el-GR" dirty="0" smtClean="0"/>
              <a:t>στη γυναίκα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Υπολειτουργία γοναδοτροφινών</a:t>
            </a:r>
            <a:r>
              <a:rPr lang="en-US" dirty="0" smtClean="0"/>
              <a:t>:</a:t>
            </a:r>
          </a:p>
          <a:p>
            <a:r>
              <a:rPr lang="el-GR" dirty="0" smtClean="0"/>
              <a:t>Αμηνόρροια</a:t>
            </a:r>
          </a:p>
          <a:p>
            <a:r>
              <a:rPr lang="el-GR" dirty="0" smtClean="0"/>
              <a:t>Ατροφία γεννητικού συστήματος</a:t>
            </a:r>
          </a:p>
          <a:p>
            <a:r>
              <a:rPr lang="el-GR" dirty="0" smtClean="0"/>
              <a:t>Ατροφία μαστών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1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189</TotalTime>
  <Words>1445</Words>
  <Application>Microsoft Office PowerPoint</Application>
  <PresentationFormat>Προβολή στην οθόνη (4:3)</PresentationFormat>
  <Paragraphs>265</Paragraphs>
  <Slides>35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35</vt:i4>
      </vt:variant>
    </vt:vector>
  </HeadingPairs>
  <TitlesOfParts>
    <vt:vector size="38" baseType="lpstr">
      <vt:lpstr>template</vt:lpstr>
      <vt:lpstr>OC_template_updated</vt:lpstr>
      <vt:lpstr>2_OC_template_updated</vt:lpstr>
      <vt:lpstr>Μέθοδοι προσωρινής αποτρίχωσης</vt:lpstr>
      <vt:lpstr>Διαταραχές λειτουργίας υπόφυσης</vt:lpstr>
      <vt:lpstr>Ανεπάρκεια υπόφυσης</vt:lpstr>
      <vt:lpstr>Διαταραχές υποφυσιακής λειτουργίας</vt:lpstr>
      <vt:lpstr>Πολλαπλή διαταραχή –κλινική εικόνα</vt:lpstr>
      <vt:lpstr>Μερική διαταραχή –κλινική εικόνα</vt:lpstr>
      <vt:lpstr>Διαταραχές υποφυσιακής λειτουργίας</vt:lpstr>
      <vt:lpstr>Κλινική εικόνα</vt:lpstr>
      <vt:lpstr>Κλινική εικόνα στη γυναίκα</vt:lpstr>
      <vt:lpstr>Κλινική εικόνα στον άνδρα</vt:lpstr>
      <vt:lpstr>Κοινά χαρακτηριστικά και στα δύο φύλα</vt:lpstr>
      <vt:lpstr>Μεγαλακρία</vt:lpstr>
      <vt:lpstr>Εκδηλώσεις μεγαλακρίας στο δέρμα</vt:lpstr>
      <vt:lpstr>Γενικότερες εκδηλώσεις της μεγαλακρίας</vt:lpstr>
      <vt:lpstr>Διάγνωση</vt:lpstr>
      <vt:lpstr>Θεραπεία</vt:lpstr>
      <vt:lpstr>Διαταραχές της λειτουργία του θυρεοειδή</vt:lpstr>
      <vt:lpstr>Υποθυρεοειδισμός</vt:lpstr>
      <vt:lpstr>Συμπτωματολογία 1/2</vt:lpstr>
      <vt:lpstr>Συμπτωματολογία 2/2</vt:lpstr>
      <vt:lpstr>Αλλοιώσεις στο δέρμα</vt:lpstr>
      <vt:lpstr>Αλλοιώσεις στο δέρμα του προσώπου</vt:lpstr>
      <vt:lpstr>Διάγνωση</vt:lpstr>
      <vt:lpstr>Θεραπεία</vt:lpstr>
      <vt:lpstr>Υπερθυρεοειδισμός</vt:lpstr>
      <vt:lpstr>Συμπτωματολογία 1/2</vt:lpstr>
      <vt:lpstr>Συμπτωματολογία 2/2</vt:lpstr>
      <vt:lpstr>Διάγνωση- Θεραπεία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52</cp:revision>
  <dcterms:created xsi:type="dcterms:W3CDTF">2015-05-12T06:58:27Z</dcterms:created>
  <dcterms:modified xsi:type="dcterms:W3CDTF">2015-07-08T09:48:51Z</dcterms:modified>
</cp:coreProperties>
</file>