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57" r:id="rId34"/>
    <p:sldId id="262" r:id="rId35"/>
    <p:sldId id="264" r:id="rId36"/>
    <p:sldId id="298" r:id="rId37"/>
    <p:sldId id="299" r:id="rId38"/>
    <p:sldId id="300" r:id="rId39"/>
    <p:sldId id="301" r:id="rId40"/>
  </p:sldIdLst>
  <p:sldSz cx="9144000" cy="6858000" type="screen4x3"/>
  <p:notesSz cx="6797675" cy="9928225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850750" y="1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80527" y="4715406"/>
            <a:ext cx="5438140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9430813"/>
            <a:ext cx="2945406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defTabSz="955533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850750" y="9430813"/>
            <a:ext cx="2945405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533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90" indent="-17919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73" indent="-17917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9CCC-BABA-4A9C-AB39-F3810C92BF1E}" type="datetimeFigureOut">
              <a:rPr lang="el-GR" smtClean="0"/>
              <a:pPr/>
              <a:t>17/7/2015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8AF4-5EC3-40D4-A4CC-56DCDB53DFB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Μεθοδολογία έρευνας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 Θεωρία και πράξη της επιστημονικής μεθόδου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Παράμετροι για την αξιοπιστία των 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Συνέπεια και συνοχή </a:t>
            </a:r>
            <a:r>
              <a:rPr lang="el-GR" dirty="0" smtClean="0"/>
              <a:t>δεδομένων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Έλεγχος για αντιπροσωπευτικότητα δείγματος σε κάθε </a:t>
            </a:r>
            <a:r>
              <a:rPr lang="el-GR" dirty="0" smtClean="0"/>
              <a:t>στάδιο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Πληροφορίες, αποκλίσεις, μεταβλητές θα πρέπει να έχουν ληφθεί με ομοιότυπη </a:t>
            </a:r>
            <a:r>
              <a:rPr lang="el-GR" dirty="0" smtClean="0"/>
              <a:t>τακτική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έρευνας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Αξιολόγηση, συσχέτιση και ερμηνεία ευρημάτων με τις ισχύουσες </a:t>
            </a:r>
            <a:r>
              <a:rPr lang="el-GR" dirty="0" smtClean="0"/>
              <a:t>θεωρίες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Διατύπωση συμπερασμάτων με τρόπο </a:t>
            </a:r>
            <a:r>
              <a:rPr lang="el-GR" dirty="0" smtClean="0"/>
              <a:t>σαφή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συμπερασμάτων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Συνοπτικά, όχι μεγαλύτερα από το 5% </a:t>
            </a:r>
            <a:r>
              <a:rPr lang="el-GR" dirty="0" smtClean="0"/>
              <a:t>εργασίας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Ουσιαστικό </a:t>
            </a:r>
            <a:r>
              <a:rPr lang="el-GR" dirty="0" smtClean="0"/>
              <a:t>περιεχόμενο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Συνδεδεμένα με το θέμα της </a:t>
            </a:r>
            <a:r>
              <a:rPr lang="el-GR" dirty="0" smtClean="0"/>
              <a:t>εργασίας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Διατυπωμένα με σαφήνεια και </a:t>
            </a:r>
            <a:r>
              <a:rPr lang="el-GR" dirty="0" smtClean="0"/>
              <a:t>αμεσότητα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Συνοπτική παρουσίαση όλης της διάρθρωσης </a:t>
            </a:r>
            <a:r>
              <a:rPr lang="el-GR" dirty="0" smtClean="0"/>
              <a:t>εργασίας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Συσχετισμός έρευνας και δεδομένων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Ποιότητα έρευνας στηρίζεται αποκλειστικά και μόνο στην ποιότητα και το περιεχόμενο των εμπειρικών </a:t>
            </a:r>
            <a:r>
              <a:rPr lang="el-GR" dirty="0" smtClean="0"/>
              <a:t>δεδομένων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Σε περίπτωση κακής ανάλυσης δεδομένων όλα τα στάδια έρευνας θα παρουσιάσουν ανακρίβειες, ελλείψεις και </a:t>
            </a:r>
            <a:r>
              <a:rPr lang="el-GR" dirty="0" smtClean="0"/>
              <a:t>κενά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Καμιά άλλη παρέμβαση δεν μπορεί να διορθώσει τις ερμηνευτικές ανακρίβειες που πηγάζουν από εσφαλμένα </a:t>
            </a:r>
            <a:r>
              <a:rPr lang="el-GR" dirty="0" smtClean="0"/>
              <a:t>δεδομένα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Ανάλυση-σύνθεση και επισκόπηση μεθόδου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Μέθοδος</a:t>
            </a:r>
            <a:r>
              <a:rPr lang="en-US" dirty="0" smtClean="0"/>
              <a:t>: </a:t>
            </a:r>
            <a:r>
              <a:rPr lang="el-GR" dirty="0" smtClean="0"/>
              <a:t>τρόπος, σειρά ενεργειών, μέσο για να προσεγγιστεί και να επιτευχθεί ένας σκοπός ή επιθυμητό </a:t>
            </a:r>
            <a:r>
              <a:rPr lang="el-GR" dirty="0" smtClean="0"/>
              <a:t>αποτέλεσμα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Στην επιστήμη</a:t>
            </a:r>
            <a:r>
              <a:rPr lang="en-US" dirty="0" smtClean="0"/>
              <a:t>: </a:t>
            </a:r>
            <a:r>
              <a:rPr lang="el-GR" dirty="0" smtClean="0"/>
              <a:t>μέθοδος είναι η προγραμματική και συστηματική πορεία που ακολουθείται διαδοχικά για να αποκτηθεί έγκυρη γνώση.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Διαλεκτική ή </a:t>
            </a:r>
            <a:r>
              <a:rPr lang="el-GR" dirty="0" err="1" smtClean="0"/>
              <a:t>ανακαλυπτική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Επαγωγική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Μέθοδος της λογικής ή </a:t>
            </a:r>
            <a:r>
              <a:rPr lang="el-GR" dirty="0" smtClean="0"/>
              <a:t>απαγωγική-παραγωγική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Μέθοδος της </a:t>
            </a:r>
            <a:r>
              <a:rPr lang="el-GR" dirty="0" smtClean="0"/>
              <a:t>υπόθεσης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Μέθοδος της </a:t>
            </a:r>
            <a:r>
              <a:rPr lang="el-GR" dirty="0" smtClean="0"/>
              <a:t>διάψευσης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Εμπειρική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Διαλεκτική ή ανακαλυπτική μέθοδος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Βασίζεται στην αμφισβήτηση, θέτοντας ερωτήματα για την αποκάλυψη της </a:t>
            </a:r>
            <a:r>
              <a:rPr lang="el-GR" dirty="0" smtClean="0"/>
              <a:t>αλήθειας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Επαγωγική μέθοδος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Ξεκινά από ένα ατομικό γεγονός για να οδηγηθεί στο ενιαίο, στο γενικό, στο </a:t>
            </a:r>
            <a:r>
              <a:rPr lang="el-GR" dirty="0" smtClean="0"/>
              <a:t>συνολικό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Μέθοδος της λογικής ή απαγωγική-παραγωγική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Ξεκινά από ορισμένες γνώμες-εικασίες για να καταλήξει , διαμέσου ορισμένων συγκεκριμένων συλλογισμών, προς ένα ορισμένο εξειδικευμένο </a:t>
            </a:r>
            <a:r>
              <a:rPr lang="el-GR" dirty="0" smtClean="0"/>
              <a:t>συμπέρασμα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της υπόθεσης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Πρόκειται για τη μέθοδο με τη μεγαλύτερη </a:t>
            </a:r>
            <a:r>
              <a:rPr lang="el-GR" dirty="0" smtClean="0"/>
              <a:t>αποδοχή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Ξεκινά με υποθέσεις οι οποίες ελέγχονται με βάση τις εμπειρικές συνέπειες τους και σε σχέση με τα πραγματικά </a:t>
            </a:r>
            <a:r>
              <a:rPr lang="el-GR" dirty="0" smtClean="0"/>
              <a:t>γεγονότα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Μέρη επιστημονικής μελέτης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</a:p>
          <a:p>
            <a:r>
              <a:rPr lang="el-GR" dirty="0" smtClean="0"/>
              <a:t>Εμπειρική έρευνα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της διάψευσης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Έλεγχος της αλήθειας ή του ψεύδους των προτάσεων με βάση τα εμπειρικά δεδομένα ή τα </a:t>
            </a:r>
            <a:r>
              <a:rPr lang="el-GR" dirty="0" smtClean="0"/>
              <a:t>αναμφισβήτητα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Εμπειρική μέθοδος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η πιο </a:t>
            </a:r>
            <a:r>
              <a:rPr lang="el-GR" dirty="0" smtClean="0"/>
              <a:t>ολοκληρωμένη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Προσεγγίζεται ολοκληρωμένα η διαλεκτική δομική σχέση όλων των επιμέρους όψεων επιστημονικής </a:t>
            </a:r>
            <a:r>
              <a:rPr lang="el-GR" dirty="0" smtClean="0"/>
              <a:t>πρακτικής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Αναλύονται διαδοχικά όλα τα στάδια της </a:t>
            </a:r>
            <a:r>
              <a:rPr lang="el-GR" dirty="0" smtClean="0"/>
              <a:t>μεθόδου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Προδιαγράφονται ευκρινώς όλα τα επιμέρους ερευνητέα κείμενα κάθε </a:t>
            </a:r>
            <a:r>
              <a:rPr lang="el-GR" dirty="0" smtClean="0"/>
              <a:t>θέματος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Εργαλείο </a:t>
            </a:r>
            <a:r>
              <a:rPr lang="el-GR" dirty="0" smtClean="0"/>
              <a:t>έρευνας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Ελέγχει τη συλλογή των </a:t>
            </a:r>
            <a:r>
              <a:rPr lang="el-GR" dirty="0" smtClean="0"/>
              <a:t>στοιχείων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Εντάσσει τα στοιχεία στην αντίστοιχη </a:t>
            </a:r>
            <a:r>
              <a:rPr lang="el-GR" dirty="0" smtClean="0"/>
              <a:t>θεωρία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Απαιτεί </a:t>
            </a:r>
            <a:r>
              <a:rPr lang="el-GR" dirty="0" smtClean="0"/>
              <a:t>ακρίβεια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 επιλογής έρευνας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Αποδοχή από επιστημονική </a:t>
            </a:r>
            <a:r>
              <a:rPr lang="el-GR" dirty="0" smtClean="0"/>
              <a:t>κοινότητα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Επαρκής γνώση της από τον </a:t>
            </a:r>
            <a:r>
              <a:rPr lang="el-GR" dirty="0" smtClean="0"/>
              <a:t>ερευνητή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Καταλληλότητα για το συγκεκριμένο </a:t>
            </a:r>
            <a:r>
              <a:rPr lang="el-GR" dirty="0" smtClean="0"/>
              <a:t>θέμα-πρόβλημα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θέματος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Ανάπτυξη θέματος περιλαμβάνει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Ερώτηση</a:t>
            </a:r>
          </a:p>
          <a:p>
            <a:pPr lvl="1"/>
            <a:r>
              <a:rPr lang="el-GR" dirty="0" smtClean="0"/>
              <a:t>Απάντηση</a:t>
            </a:r>
          </a:p>
          <a:p>
            <a:pPr lvl="1"/>
            <a:r>
              <a:rPr lang="el-GR" dirty="0" smtClean="0"/>
              <a:t>Απόδειξη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Αφετηρία θέματος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Ανάγνωση </a:t>
            </a:r>
            <a:r>
              <a:rPr lang="el-GR" dirty="0" smtClean="0"/>
              <a:t>άρθρου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Επιστημονική </a:t>
            </a:r>
            <a:r>
              <a:rPr lang="el-GR" dirty="0" smtClean="0"/>
              <a:t>συζήτηση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Παρακολούθηση </a:t>
            </a:r>
            <a:r>
              <a:rPr lang="el-GR" dirty="0" smtClean="0"/>
              <a:t>σεμιναρίου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Επίκαιρα θέματα επιστημονικού </a:t>
            </a:r>
            <a:r>
              <a:rPr lang="el-GR" dirty="0" smtClean="0"/>
              <a:t>κλάδου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Συζητήσεις με </a:t>
            </a:r>
            <a:r>
              <a:rPr lang="el-GR" dirty="0" smtClean="0"/>
              <a:t>συναδέλφους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Μέσα </a:t>
            </a:r>
            <a:r>
              <a:rPr lang="el-GR" dirty="0" smtClean="0"/>
              <a:t>ενημέρωσης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Προσωπική </a:t>
            </a:r>
            <a:r>
              <a:rPr lang="el-GR" dirty="0" smtClean="0"/>
              <a:t>αμφιβολία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Τυχαίο </a:t>
            </a:r>
            <a:r>
              <a:rPr lang="el-GR" dirty="0" smtClean="0"/>
              <a:t>γεγονός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ερωτήματα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επίκαιρο και σημαντικό το θέμα;</a:t>
            </a:r>
          </a:p>
          <a:p>
            <a:r>
              <a:rPr lang="el-GR" dirty="0" smtClean="0"/>
              <a:t>Είναι μέσα στις δυνατότητές μου;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οδηγίες για επιλογή θέματος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6124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Εκτίμηση χρόνου και χρήματος που θα </a:t>
            </a:r>
            <a:r>
              <a:rPr lang="el-GR" dirty="0" smtClean="0"/>
              <a:t>χρειαστούν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 θέμα θα πρέπει να ενδιαφέρει την επιστημονική </a:t>
            </a:r>
            <a:r>
              <a:rPr lang="el-GR" dirty="0" smtClean="0"/>
              <a:t>κοινότητα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Να κινείται στο πλαίσιο ικανοτήτων </a:t>
            </a:r>
            <a:r>
              <a:rPr lang="el-GR" dirty="0" smtClean="0"/>
              <a:t>ερευνητή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Να υπάρχει δυνατότητα </a:t>
            </a:r>
            <a:r>
              <a:rPr lang="el-GR" dirty="0" smtClean="0"/>
              <a:t>πραγματοποίησης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Να καλύπτει κενό στη </a:t>
            </a:r>
            <a:r>
              <a:rPr lang="el-GR" dirty="0" smtClean="0"/>
              <a:t>βιβλιογραφία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Να μπορεί να εξεταστεί με επιστημονική </a:t>
            </a:r>
            <a:r>
              <a:rPr lang="el-GR" dirty="0" smtClean="0"/>
              <a:t>μέθοδο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Να οριοθετηθεί η έρευνα για να μην «χαθεί</a:t>
            </a:r>
            <a:r>
              <a:rPr lang="el-GR" dirty="0" smtClean="0"/>
              <a:t>»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Να διερευνηθεί η δυνατότητα συγκέντρωσης του </a:t>
            </a:r>
            <a:r>
              <a:rPr lang="el-GR" dirty="0" smtClean="0"/>
              <a:t>υλικού</a:t>
            </a:r>
            <a:r>
              <a:rPr lang="en-US" dirty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στοιχείων έρευνας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Προσωπική βιβλιοθήκη</a:t>
            </a:r>
          </a:p>
          <a:p>
            <a:pPr lvl="1"/>
            <a:r>
              <a:rPr lang="el-GR" dirty="0" smtClean="0"/>
              <a:t>Απαραίτητα βιβλία και </a:t>
            </a:r>
            <a:r>
              <a:rPr lang="el-GR" dirty="0" smtClean="0"/>
              <a:t>βοηθήματα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Θεματικοί φάκελοι</a:t>
            </a:r>
          </a:p>
          <a:p>
            <a:pPr lvl="1"/>
            <a:r>
              <a:rPr lang="el-GR" dirty="0" smtClean="0"/>
              <a:t>Στοιχεία και πληροφορίες που θα χρησιμοποιηθούν για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Δευτερεύοντες φάκελοι </a:t>
            </a:r>
          </a:p>
          <a:p>
            <a:pPr lvl="1"/>
            <a:r>
              <a:rPr lang="el-GR" dirty="0" smtClean="0"/>
              <a:t>Υλικό για κάθε ενέργεια και μέρος </a:t>
            </a:r>
            <a:r>
              <a:rPr lang="el-GR" dirty="0" smtClean="0"/>
              <a:t>εργασίας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Ημερολόγιο μελέτης</a:t>
            </a:r>
          </a:p>
          <a:p>
            <a:pPr lvl="1"/>
            <a:r>
              <a:rPr lang="el-GR" dirty="0" smtClean="0"/>
              <a:t>Καταγραφή αξιοσημείωτων </a:t>
            </a:r>
            <a:r>
              <a:rPr lang="el-GR" dirty="0" smtClean="0"/>
              <a:t>περιστατικών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Πρόγραμμα </a:t>
            </a:r>
            <a:r>
              <a:rPr lang="el-GR" dirty="0" smtClean="0"/>
              <a:t>μελέτης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Φάκελοι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Φάκελος βιβλιογραφίας</a:t>
            </a:r>
          </a:p>
          <a:p>
            <a:pPr lvl="1"/>
            <a:r>
              <a:rPr lang="el-GR" dirty="0" smtClean="0"/>
              <a:t>Περιλαμβάνει βιβλιογραφικά δελτία και </a:t>
            </a:r>
            <a:r>
              <a:rPr lang="el-GR" dirty="0" smtClean="0"/>
              <a:t>αναφορές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Φάκελος ανάγνωσης</a:t>
            </a:r>
          </a:p>
          <a:p>
            <a:pPr lvl="1"/>
            <a:r>
              <a:rPr lang="el-GR" dirty="0" smtClean="0"/>
              <a:t>Περιλαμβάνει τις σημειώσεις που κρατά ο </a:t>
            </a:r>
            <a:r>
              <a:rPr lang="el-GR" dirty="0" smtClean="0"/>
              <a:t>συγγραφέας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Φάκελος εργασίας</a:t>
            </a:r>
          </a:p>
          <a:p>
            <a:pPr lvl="1"/>
            <a:r>
              <a:rPr lang="el-GR" dirty="0" smtClean="0"/>
              <a:t>Περιλαμβάνει δελτία που θα αποτελέσουν το πλάνο της </a:t>
            </a:r>
            <a:r>
              <a:rPr lang="el-GR" dirty="0" smtClean="0"/>
              <a:t>μελέτης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Παρουσίαση καταγεγραμμένης και συγκεντρωμένης γνώσης για το </a:t>
            </a:r>
            <a:r>
              <a:rPr lang="el-GR" dirty="0" smtClean="0"/>
              <a:t>θέμα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Στο θεωρητικό μέρος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Συγκεντρώνονται </a:t>
            </a:r>
            <a:r>
              <a:rPr lang="el-GR" dirty="0" smtClean="0"/>
              <a:t>πληροφορίες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Διατυπώνονται </a:t>
            </a:r>
            <a:r>
              <a:rPr lang="el-GR" dirty="0" smtClean="0"/>
              <a:t>συμπεράσματα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Επιχειρείται κατανόηση ερευνητικού </a:t>
            </a:r>
            <a:r>
              <a:rPr lang="el-GR" dirty="0" smtClean="0"/>
              <a:t>πλαισίου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Μελέτη βιβλιογραφίας</a:t>
            </a:r>
          </a:p>
          <a:p>
            <a:pPr lvl="1"/>
            <a:r>
              <a:rPr lang="el-GR" dirty="0" smtClean="0"/>
              <a:t>Καθορισμός και εξειδίκευση </a:t>
            </a:r>
            <a:r>
              <a:rPr lang="el-GR" dirty="0" smtClean="0"/>
              <a:t>θέματος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Αναζήτηση άγνωστων στον ερευνητή </a:t>
            </a:r>
            <a:r>
              <a:rPr lang="el-GR" dirty="0" smtClean="0"/>
              <a:t>στοιχείων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Αποκτάται συνείδηση της έκτασης στην οποία </a:t>
            </a:r>
            <a:r>
              <a:rPr lang="el-GR" dirty="0" smtClean="0"/>
              <a:t>χρειάζεται </a:t>
            </a:r>
            <a:r>
              <a:rPr lang="el-GR" dirty="0" smtClean="0"/>
              <a:t>να ερευνηθεί το </a:t>
            </a:r>
            <a:r>
              <a:rPr lang="el-GR" dirty="0" smtClean="0"/>
              <a:t>θέμα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Θα βασιστεί συχνά σε συμπεράσματα </a:t>
            </a:r>
            <a:r>
              <a:rPr lang="el-GR" dirty="0" smtClean="0"/>
              <a:t>άλλων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Βοηθά στην επιλογή μεθόδου </a:t>
            </a:r>
            <a:r>
              <a:rPr lang="el-GR" dirty="0" smtClean="0"/>
              <a:t>εργασίας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Χώροι πρόσβασης πηγών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Βιβλιοθήκες</a:t>
            </a:r>
          </a:p>
          <a:p>
            <a:r>
              <a:rPr lang="el-GR" dirty="0" smtClean="0"/>
              <a:t>Αρχεία</a:t>
            </a:r>
          </a:p>
          <a:p>
            <a:r>
              <a:rPr lang="el-GR" dirty="0" smtClean="0"/>
              <a:t>Δίκτυα πληροφοριών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</a:t>
            </a:r>
            <a:r>
              <a:rPr lang="en-US" sz="2000" smtClean="0"/>
              <a:t>5</a:t>
            </a:r>
            <a:r>
              <a:rPr lang="el-GR" sz="2000" smtClean="0"/>
              <a:t>. </a:t>
            </a:r>
            <a:r>
              <a:rPr lang="el-GR" sz="2000" dirty="0" smtClean="0"/>
              <a:t>Ιωάννα Γκρεκ. «Μεθοδολογία έρευνας</a:t>
            </a:r>
            <a:r>
              <a:rPr lang="en-US" sz="2000" dirty="0" smtClean="0"/>
              <a:t>.</a:t>
            </a:r>
            <a:r>
              <a:rPr lang="el-GR" sz="2000" dirty="0" smtClean="0"/>
              <a:t> 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Θεωρία και πράξη της επιστημονικής μεθόδου».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0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056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r>
              <a:rPr lang="en-US" dirty="0" smtClean="0"/>
              <a:t> </a:t>
            </a:r>
            <a:r>
              <a:rPr lang="en-US" sz="3600" b="0" dirty="0" smtClean="0"/>
              <a:t>2/2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Προσέγγιση έρευνας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Περιγραφική χρήση </a:t>
            </a:r>
            <a:r>
              <a:rPr lang="el-GR" dirty="0" smtClean="0"/>
              <a:t>επιχειρημάτων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Μαθηματική </a:t>
            </a:r>
            <a:r>
              <a:rPr lang="el-GR" dirty="0" smtClean="0"/>
              <a:t>ανάλυση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Λογική </a:t>
            </a:r>
            <a:r>
              <a:rPr lang="el-GR" dirty="0" smtClean="0"/>
              <a:t>επεξεργασία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Εμπειρική έρευνα</a:t>
            </a:r>
            <a:r>
              <a:rPr lang="en-US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Συλλογή πληροφοριών υπό συνθήκες αυστηρού επιστημονικού </a:t>
            </a:r>
            <a:r>
              <a:rPr lang="el-GR" dirty="0" smtClean="0"/>
              <a:t>ελέγχου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Ανάλυση πληροφοριών με τη χρήση σύγχρονων επιστημονικών </a:t>
            </a:r>
            <a:r>
              <a:rPr lang="el-GR" dirty="0" smtClean="0"/>
              <a:t>μεθόδων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Εμπειρική έρευνα</a:t>
            </a:r>
            <a:r>
              <a:rPr lang="en-US" dirty="0" smtClean="0"/>
              <a:t> </a:t>
            </a:r>
            <a:r>
              <a:rPr lang="en-US" sz="3600" b="0" dirty="0" smtClean="0"/>
              <a:t>2/2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Άντληση στοιχείων από τις </a:t>
            </a:r>
            <a:r>
              <a:rPr lang="el-GR" dirty="0" smtClean="0"/>
              <a:t>πηγές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Παρατήρηση </a:t>
            </a:r>
            <a:r>
              <a:rPr lang="el-GR" dirty="0" smtClean="0"/>
              <a:t>γεγονότων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Εργαστηριακά </a:t>
            </a:r>
            <a:r>
              <a:rPr lang="el-GR" dirty="0" smtClean="0"/>
              <a:t>πειράματα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Στατιστικές </a:t>
            </a:r>
            <a:r>
              <a:rPr lang="el-GR" dirty="0" smtClean="0"/>
              <a:t>μετρήσεις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Συνεντεύξεις </a:t>
            </a:r>
            <a:r>
              <a:rPr lang="el-GR" dirty="0" smtClean="0"/>
              <a:t>εμπειρογνωμόνων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Έκθεση </a:t>
            </a:r>
            <a:r>
              <a:rPr lang="el-GR" dirty="0" smtClean="0"/>
              <a:t>συμβάντων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στοιχεία καταγράφονται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smtClean="0"/>
              <a:t>συμβάν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Πο</a:t>
            </a:r>
            <a:r>
              <a:rPr lang="el-GR" dirty="0"/>
              <a:t>ύ</a:t>
            </a:r>
            <a:r>
              <a:rPr lang="el-GR" dirty="0" smtClean="0"/>
              <a:t> και πότε </a:t>
            </a:r>
            <a:r>
              <a:rPr lang="el-GR" dirty="0" smtClean="0"/>
              <a:t>έγινε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Ποιοι </a:t>
            </a:r>
            <a:r>
              <a:rPr lang="el-GR" dirty="0" smtClean="0"/>
              <a:t>συμμετείχαν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Τα αίτια που το </a:t>
            </a:r>
            <a:r>
              <a:rPr lang="el-GR" dirty="0" smtClean="0"/>
              <a:t>προκάλεσαν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Παρατηρήσεις-πορίσματα-συμπεράσματα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 εμπειρικά δεδομένα βασίζονται στην </a:t>
            </a:r>
            <a:r>
              <a:rPr lang="el-GR" dirty="0" smtClean="0"/>
              <a:t>πραγματικότητα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Εμπειρική έρευνα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Συγκέντρωση του πειραματικού και άλλου </a:t>
            </a:r>
            <a:r>
              <a:rPr lang="el-GR" dirty="0" smtClean="0"/>
              <a:t>υλικού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Ακολουθεί επιλογή, κατηγοριοποίηση και παρουσίασή </a:t>
            </a:r>
            <a:r>
              <a:rPr lang="el-GR" dirty="0" smtClean="0"/>
              <a:t>του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Στατιστικές </a:t>
            </a:r>
            <a:r>
              <a:rPr lang="el-GR" dirty="0" smtClean="0"/>
              <a:t>αναλύσεις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Επιλογή του τελικού </a:t>
            </a:r>
            <a:r>
              <a:rPr lang="el-GR" dirty="0" smtClean="0"/>
              <a:t>δείγματος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Τυχαίο δείγμα παρέχει τα εγκυρότερα </a:t>
            </a:r>
            <a:r>
              <a:rPr lang="el-GR" dirty="0" smtClean="0"/>
              <a:t>αποτελέσματα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Δεν μπορεί να </a:t>
            </a:r>
            <a:r>
              <a:rPr lang="el-GR" dirty="0" smtClean="0"/>
              <a:t>αμφισβητηθεί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Δύσκολη η συγκέντρωση τυχαίου </a:t>
            </a:r>
            <a:r>
              <a:rPr lang="el-GR" dirty="0" smtClean="0"/>
              <a:t>δείγματος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Τυχαία δειγματοληψία</a:t>
            </a:r>
            <a:r>
              <a:rPr lang="en-US" dirty="0" smtClean="0"/>
              <a:t>: </a:t>
            </a:r>
            <a:r>
              <a:rPr lang="el-GR" dirty="0" smtClean="0"/>
              <a:t>δυναμική </a:t>
            </a:r>
            <a:r>
              <a:rPr lang="el-GR" dirty="0" smtClean="0"/>
              <a:t>τεχνική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1431</Words>
  <Application>Microsoft Office PowerPoint</Application>
  <PresentationFormat>Προβολή στην οθόνη (4:3)</PresentationFormat>
  <Paragraphs>243</Paragraphs>
  <Slides>38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OC_template_updated</vt:lpstr>
      <vt:lpstr>Προσαρμοσμένη σχεδίαση</vt:lpstr>
      <vt:lpstr>Μεθοδολογία έρευνας</vt:lpstr>
      <vt:lpstr>Μέρη επιστημονικής μελέτης</vt:lpstr>
      <vt:lpstr>Θεωρητικό υπόβαθρο 1/2</vt:lpstr>
      <vt:lpstr>Θεωρητικό υπόβαθρο 2/2</vt:lpstr>
      <vt:lpstr>Εμπειρική έρευνα 1/2</vt:lpstr>
      <vt:lpstr>Εμπειρική έρευνα 2/2</vt:lpstr>
      <vt:lpstr>Ποια στοιχεία καταγράφονται</vt:lpstr>
      <vt:lpstr>Εμπειρική έρευνα</vt:lpstr>
      <vt:lpstr>Δείγμα</vt:lpstr>
      <vt:lpstr>Παράμετροι για την αξιοπιστία των δεδομένων</vt:lpstr>
      <vt:lpstr>Πορεία έρευνας</vt:lpstr>
      <vt:lpstr>Στοιχεία συμπερασμάτων</vt:lpstr>
      <vt:lpstr>Συσχετισμός έρευνας και δεδομένων</vt:lpstr>
      <vt:lpstr>Ανάλυση-σύνθεση και επισκόπηση μεθόδου</vt:lpstr>
      <vt:lpstr>Μέθοδοι</vt:lpstr>
      <vt:lpstr>Διαλεκτική ή ανακαλυπτική μέθοδος</vt:lpstr>
      <vt:lpstr>Επαγωγική μέθοδος</vt:lpstr>
      <vt:lpstr>Μέθοδος της λογικής ή απαγωγική-παραγωγική</vt:lpstr>
      <vt:lpstr>Μέθοδος της υπόθεσης</vt:lpstr>
      <vt:lpstr>Μέθοδος της διάψευσης</vt:lpstr>
      <vt:lpstr>Εμπειρική μέθοδος</vt:lpstr>
      <vt:lpstr>Τεχνική</vt:lpstr>
      <vt:lpstr>Κριτήρια επιλογής έρευνας</vt:lpstr>
      <vt:lpstr>Επιλογή θέματος</vt:lpstr>
      <vt:lpstr>Αφετηρία θέματος</vt:lpstr>
      <vt:lpstr>Βασικά ερωτήματα</vt:lpstr>
      <vt:lpstr>Βασικές οδηγίες για επιλογή θέματος</vt:lpstr>
      <vt:lpstr>Οργάνωση στοιχείων έρευνας</vt:lpstr>
      <vt:lpstr>Φάκελοι</vt:lpstr>
      <vt:lpstr>Πηγές</vt:lpstr>
      <vt:lpstr>Χώροι πρόσβασης πηγών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109</cp:revision>
  <cp:lastPrinted>2014-11-05T09:22:41Z</cp:lastPrinted>
  <dcterms:created xsi:type="dcterms:W3CDTF">2013-03-04T13:35:19Z</dcterms:created>
  <dcterms:modified xsi:type="dcterms:W3CDTF">2015-07-17T06:47:04Z</dcterms:modified>
</cp:coreProperties>
</file>