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7"/>
  </p:notesMasterIdLst>
  <p:handoutMasterIdLst>
    <p:handoutMasterId r:id="rId28"/>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57" r:id="rId20"/>
    <p:sldId id="262" r:id="rId21"/>
    <p:sldId id="264" r:id="rId22"/>
    <p:sldId id="283" r:id="rId23"/>
    <p:sldId id="284" r:id="rId24"/>
    <p:sldId id="266" r:id="rId25"/>
    <p:sldId id="261" r:id="rId26"/>
  </p:sldIdLst>
  <p:sldSz cx="9144000" cy="6858000" type="screen4x3"/>
  <p:notesSz cx="7104063" cy="10234613"/>
  <p:custDataLst>
    <p:tags r:id="rId2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65" d="100"/>
          <a:sy n="65" d="100"/>
        </p:scale>
        <p:origin x="-69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_____________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lang val="el-GR"/>
  <c:chart>
    <c:title>
      <c:layout/>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l-GR"/>
        </a:p>
      </c:txPr>
    </c:title>
    <c:plotArea>
      <c:layout/>
      <c:pieChart>
        <c:varyColors val="1"/>
        <c:ser>
          <c:idx val="0"/>
          <c:order val="0"/>
          <c:tx>
            <c:strRef>
              <c:f>Φύλλο1!$B$1</c:f>
              <c:strCache>
                <c:ptCount val="1"/>
                <c:pt idx="0">
                  <c:v>   </c:v>
                </c:pt>
              </c:strCache>
            </c:strRef>
          </c:tx>
          <c:dPt>
            <c:idx val="0"/>
            <c:spPr>
              <a:solidFill>
                <a:schemeClr val="accent1"/>
              </a:solidFill>
              <a:ln w="19050">
                <a:solidFill>
                  <a:schemeClr val="lt1"/>
                </a:solidFill>
              </a:ln>
              <a:effectLst/>
            </c:spPr>
          </c:dPt>
          <c:dPt>
            <c:idx val="1"/>
            <c:spPr>
              <a:solidFill>
                <a:schemeClr val="accent2"/>
              </a:solidFill>
              <a:ln w="19050">
                <a:solidFill>
                  <a:schemeClr val="lt1"/>
                </a:solidFill>
              </a:ln>
              <a:effectLst/>
            </c:spPr>
          </c:dPt>
          <c:dPt>
            <c:idx val="2"/>
            <c:spPr>
              <a:solidFill>
                <a:schemeClr val="accent3"/>
              </a:solidFill>
              <a:ln w="19050">
                <a:solidFill>
                  <a:schemeClr val="lt1"/>
                </a:solidFill>
              </a:ln>
              <a:effectLst/>
            </c:spPr>
          </c:dPt>
          <c:dPt>
            <c:idx val="3"/>
            <c:spPr>
              <a:solidFill>
                <a:schemeClr val="accent4"/>
              </a:solidFill>
              <a:ln w="19050">
                <a:solidFill>
                  <a:schemeClr val="lt1"/>
                </a:solidFill>
              </a:ln>
              <a:effectLst/>
            </c:spPr>
          </c:dPt>
          <c:cat>
            <c:strRef>
              <c:f>Φύλλο1!$A$2:$A$5</c:f>
              <c:strCache>
                <c:ptCount val="4"/>
                <c:pt idx="0">
                  <c:v>1ο Τρ.</c:v>
                </c:pt>
                <c:pt idx="1">
                  <c:v>2ο Τρ.</c:v>
                </c:pt>
                <c:pt idx="2">
                  <c:v>3ο Τρ.</c:v>
                </c:pt>
                <c:pt idx="3">
                  <c:v>4ο Τρ.</c:v>
                </c:pt>
              </c:strCache>
            </c:strRef>
          </c:cat>
          <c:val>
            <c:numRef>
              <c:f>Φύλλο1!$B$2:$B$5</c:f>
              <c:numCache>
                <c:formatCode>0%</c:formatCode>
                <c:ptCount val="4"/>
                <c:pt idx="0">
                  <c:v>0.25</c:v>
                </c:pt>
                <c:pt idx="1">
                  <c:v>0.25</c:v>
                </c:pt>
                <c:pt idx="2">
                  <c:v>0.25</c:v>
                </c:pt>
                <c:pt idx="3">
                  <c:v>0.25</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el-GR"/>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0.27866</cdr:x>
      <cdr:y>0.60901</cdr:y>
    </cdr:from>
    <cdr:to>
      <cdr:x>0.49873</cdr:x>
      <cdr:y>0.81417</cdr:y>
    </cdr:to>
    <cdr:sp macro="" textlink="">
      <cdr:nvSpPr>
        <cdr:cNvPr id="2" name="TextBox 20"/>
        <cdr:cNvSpPr txBox="1"/>
      </cdr:nvSpPr>
      <cdr:spPr>
        <a:xfrm xmlns:a="http://schemas.openxmlformats.org/drawingml/2006/main">
          <a:off x="2370673" y="3289005"/>
          <a:ext cx="1872208" cy="110799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xmlns:a="http://schemas.openxmlformats.org/drawingml/2006/main">
          <a:r>
            <a:rPr lang="el-GR" sz="2200" dirty="0" smtClean="0">
              <a:latin typeface="+mn-lt"/>
            </a:rPr>
            <a:t>Εργασίες κατά τη διάρκεια της χρήσης</a:t>
          </a:r>
          <a:endParaRPr lang="el-GR" sz="2200" dirty="0">
            <a:latin typeface="+mn-lt"/>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08/03/2015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xmlns=""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08/03/2015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xmlns=""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xmlns=""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17</a:t>
            </a:fld>
            <a:endParaRPr lang="el-GR" dirty="0"/>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18</a:t>
            </a:fld>
            <a:endParaRPr lang="el-GR" dirty="0"/>
          </a:p>
        </p:txBody>
      </p:sp>
    </p:spTree>
    <p:extLst>
      <p:ext uri="{BB962C8B-B14F-4D97-AF65-F5344CB8AC3E}">
        <p14:creationId xmlns:p14="http://schemas.microsoft.com/office/powerpoint/2010/main" xmlns=""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19</a:t>
            </a:fld>
            <a:endParaRPr lang="el-GR" dirty="0"/>
          </a:p>
        </p:txBody>
      </p:sp>
    </p:spTree>
    <p:extLst>
      <p:ext uri="{BB962C8B-B14F-4D97-AF65-F5344CB8AC3E}">
        <p14:creationId xmlns:p14="http://schemas.microsoft.com/office/powerpoint/2010/main" xmlns=""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dirty="0"/>
          </a:p>
        </p:txBody>
      </p:sp>
    </p:spTree>
    <p:extLst>
      <p:ext uri="{BB962C8B-B14F-4D97-AF65-F5344CB8AC3E}">
        <p14:creationId xmlns:p14="http://schemas.microsoft.com/office/powerpoint/2010/main" xmlns=""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22</a:t>
            </a:fld>
            <a:endParaRPr lang="el-GR" dirty="0"/>
          </a:p>
        </p:txBody>
      </p:sp>
    </p:spTree>
    <p:extLst>
      <p:ext uri="{BB962C8B-B14F-4D97-AF65-F5344CB8AC3E}">
        <p14:creationId xmlns:p14="http://schemas.microsoft.com/office/powerpoint/2010/main" xmlns=""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dirty="0"/>
          </a:p>
        </p:txBody>
      </p:sp>
    </p:spTree>
    <p:extLst>
      <p:ext uri="{BB962C8B-B14F-4D97-AF65-F5344CB8AC3E}">
        <p14:creationId xmlns:p14="http://schemas.microsoft.com/office/powerpoint/2010/main" xmlns=""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534407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7"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16632"/>
            <a:ext cx="7776864" cy="908720"/>
          </a:xfrm>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lvl1pPr>
              <a:defRPr sz="2400"/>
            </a:lvl1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6655467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4662541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6177661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35312203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6" name="Picture 2" descr="C:\Users\alex\Desktop\light-lines-colors-powerpoint-backgrounds-light-lines-colors-design.jpg"/>
          <p:cNvPicPr>
            <a:picLocks noChangeAspect="1" noChangeArrowheads="1"/>
          </p:cNvPicPr>
          <p:nvPr userDrawn="1"/>
        </p:nvPicPr>
        <p:blipFill>
          <a:blip r:embed="rId2" cstate="print">
            <a:duotone>
              <a:schemeClr val="accent1">
                <a:shade val="45000"/>
                <a:satMod val="135000"/>
              </a:schemeClr>
              <a:prstClr val="white"/>
            </a:duotone>
            <a:extLst>
              <a:ext uri="{28A0092B-C50C-407E-A947-70E740481C1C}">
                <a14:useLocalDpi xmlns:a14="http://schemas.microsoft.com/office/drawing/2010/main" xmlns="" val="0"/>
              </a:ext>
            </a:extLst>
          </a:blip>
          <a:srcRect/>
          <a:stretch>
            <a:fillRect/>
          </a:stretch>
        </p:blipFill>
        <p:spPr bwMode="auto">
          <a:xfrm>
            <a:off x="-1" y="-22538"/>
            <a:ext cx="9174051" cy="6880538"/>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3"/>
          <p:cNvSpPr/>
          <p:nvPr userDrawn="1"/>
        </p:nvSpPr>
        <p:spPr>
          <a:xfrm>
            <a:off x="0" y="-22538"/>
            <a:ext cx="5508104" cy="6880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8" name="Rounded Rectangle 2"/>
          <p:cNvSpPr/>
          <p:nvPr userDrawn="1"/>
        </p:nvSpPr>
        <p:spPr>
          <a:xfrm>
            <a:off x="251520" y="-22538"/>
            <a:ext cx="8712968" cy="6880538"/>
          </a:xfrm>
          <a:prstGeom prst="roundRect">
            <a:avLst>
              <a:gd name="adj" fmla="val 2428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2" name="Title 1"/>
          <p:cNvSpPr>
            <a:spLocks noGrp="1"/>
          </p:cNvSpPr>
          <p:nvPr>
            <p:ph type="title"/>
          </p:nvPr>
        </p:nvSpPr>
        <p:spPr>
          <a:xfrm>
            <a:off x="467544" y="116632"/>
            <a:ext cx="8229600" cy="907200"/>
          </a:xfrm>
        </p:spPr>
        <p:txBody>
          <a:bodyPr/>
          <a:lstStyle>
            <a:lvl1pPr>
              <a:defRPr>
                <a:solidFill>
                  <a:srgbClr val="004A82"/>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11403772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05881020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0210677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17497151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5511611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xmlns=""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xmlns="" val="26692984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kumimoji="0" lang="el-GR" sz="4400" b="1" i="0" u="none" strike="noStrike" kern="0" cap="none" spc="0" normalizeH="0" baseline="0" noProof="0" dirty="0" smtClean="0">
                <a:ln>
                  <a:noFill/>
                </a:ln>
                <a:solidFill>
                  <a:prstClr val="black"/>
                </a:solidFill>
                <a:effectLst/>
                <a:uLnTx/>
                <a:uFillTx/>
                <a:latin typeface="Calibri"/>
              </a:rPr>
              <a:t>Αρχές Γενικής Λογιστικής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10000"/>
          </a:bodyPr>
          <a:lstStyle/>
          <a:p>
            <a:pPr>
              <a:spcBef>
                <a:spcPts val="0"/>
              </a:spcBef>
              <a:spcAft>
                <a:spcPts val="1200"/>
              </a:spcAft>
            </a:pPr>
            <a:r>
              <a:rPr lang="el-GR" sz="2800" b="1" dirty="0" smtClean="0"/>
              <a:t>Ενότητα 10</a:t>
            </a:r>
            <a:r>
              <a:rPr lang="el-GR" sz="2800" dirty="0" smtClean="0"/>
              <a:t>:</a:t>
            </a:r>
            <a:r>
              <a:rPr lang="en-US" sz="2800" dirty="0" smtClean="0"/>
              <a:t> </a:t>
            </a:r>
            <a:r>
              <a:rPr lang="el-GR" sz="2800" dirty="0"/>
              <a:t>Ο Λογιστικός </a:t>
            </a:r>
            <a:r>
              <a:rPr lang="el-GR" sz="2800" dirty="0" smtClean="0"/>
              <a:t>Κύκλος</a:t>
            </a:r>
          </a:p>
          <a:p>
            <a:r>
              <a:rPr lang="el-GR" sz="2400" dirty="0"/>
              <a:t>Κωνσταντίνος Πολίτης, Οικονομολόγος</a:t>
            </a:r>
            <a:r>
              <a:rPr lang="en-US" sz="2400" dirty="0"/>
              <a:t>, MEd, MBA</a:t>
            </a:r>
            <a:r>
              <a:rPr lang="el-GR" sz="2400" dirty="0"/>
              <a:t> </a:t>
            </a:r>
            <a:endParaRPr lang="en-US" sz="2400" dirty="0"/>
          </a:p>
          <a:p>
            <a:r>
              <a:rPr lang="el-GR" sz="2400" dirty="0" smtClean="0"/>
              <a:t>Καθηγητής</a:t>
            </a:r>
            <a:r>
              <a:rPr lang="en-US" sz="2400" dirty="0" smtClean="0"/>
              <a:t> </a:t>
            </a:r>
            <a:r>
              <a:rPr lang="el-GR" sz="2400" dirty="0" smtClean="0"/>
              <a:t> </a:t>
            </a:r>
            <a:r>
              <a:rPr lang="el-GR" sz="2400" dirty="0"/>
              <a:t>Εφαρμογών</a:t>
            </a:r>
          </a:p>
          <a:p>
            <a:r>
              <a:rPr lang="el-GR" sz="2400" dirty="0"/>
              <a:t>Τμήμα Διοίκησης Τουριστικών Επιχειρήσεων</a:t>
            </a:r>
            <a:r>
              <a:rPr lang="el-GR" sz="2400" b="1" dirty="0"/>
              <a:t> </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xmlns=""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16416" cy="908720"/>
          </a:xfrm>
        </p:spPr>
        <p:txBody>
          <a:bodyPr>
            <a:normAutofit fontScale="90000"/>
          </a:bodyPr>
          <a:lstStyle/>
          <a:p>
            <a:r>
              <a:rPr lang="el-GR" sz="4400" dirty="0"/>
              <a:t>Λογιστικές εργασίες κατά τη διάρκεια της χρήσης </a:t>
            </a: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4254" y="1340768"/>
            <a:ext cx="8229600" cy="936104"/>
          </a:xfrm>
        </p:spPr>
        <p:txBody>
          <a:bodyPr/>
          <a:lstStyle/>
          <a:p>
            <a:pPr marL="0" indent="0">
              <a:buNone/>
            </a:pPr>
            <a:r>
              <a:rPr lang="el-GR" dirty="0" smtClean="0"/>
              <a:t>Σχηματικά οι λογιστικές εργασίες κατά τη διάρκεια της χρήσης παρουσιάζονται στο Σχήμα 3 που ακολουθεί</a:t>
            </a:r>
            <a:r>
              <a:rPr lang="en-US"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
        <p:nvSpPr>
          <p:cNvPr id="5" name="TextBox 4"/>
          <p:cNvSpPr txBox="1"/>
          <p:nvPr/>
        </p:nvSpPr>
        <p:spPr>
          <a:xfrm>
            <a:off x="179512" y="3501008"/>
            <a:ext cx="2016224" cy="1107996"/>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Έκδοση ή Λήψη Παραστατικού Στοιχείου</a:t>
            </a:r>
            <a:endParaRPr lang="el-GR" sz="2200" dirty="0">
              <a:solidFill>
                <a:prstClr val="black"/>
              </a:solidFill>
              <a:latin typeface="Calibri"/>
            </a:endParaRPr>
          </a:p>
        </p:txBody>
      </p:sp>
      <p:cxnSp>
        <p:nvCxnSpPr>
          <p:cNvPr id="6" name="Ευθύγραμμο βέλος σύνδεσης 5"/>
          <p:cNvCxnSpPr>
            <a:stCxn id="5" idx="3"/>
            <a:endCxn id="9" idx="1"/>
          </p:cNvCxnSpPr>
          <p:nvPr/>
        </p:nvCxnSpPr>
        <p:spPr>
          <a:xfrm>
            <a:off x="2195736" y="4055006"/>
            <a:ext cx="180019" cy="37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375755" y="2996952"/>
            <a:ext cx="1944216" cy="2123658"/>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Καταχώρηση Οικονομικού γεγονότος στο Ημερολόγιο με βάση το παραστατικό</a:t>
            </a:r>
            <a:endParaRPr lang="el-GR" sz="2200" dirty="0">
              <a:solidFill>
                <a:prstClr val="black"/>
              </a:solidFill>
              <a:latin typeface="Calibri"/>
            </a:endParaRPr>
          </a:p>
        </p:txBody>
      </p:sp>
      <p:cxnSp>
        <p:nvCxnSpPr>
          <p:cNvPr id="12" name="Ευθύγραμμο βέλος σύνδεσης 11"/>
          <p:cNvCxnSpPr>
            <a:stCxn id="9" idx="3"/>
          </p:cNvCxnSpPr>
          <p:nvPr/>
        </p:nvCxnSpPr>
        <p:spPr>
          <a:xfrm flipV="1">
            <a:off x="4319971" y="4055006"/>
            <a:ext cx="180019" cy="37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Γωνιακή σύνδεση 15"/>
          <p:cNvCxnSpPr>
            <a:stCxn id="17" idx="1"/>
            <a:endCxn id="26" idx="1"/>
          </p:cNvCxnSpPr>
          <p:nvPr/>
        </p:nvCxnSpPr>
        <p:spPr>
          <a:xfrm rot="10800000" flipV="1">
            <a:off x="4711932" y="3207268"/>
            <a:ext cx="12700" cy="1552609"/>
          </a:xfrm>
          <a:prstGeom prst="bentConnector3">
            <a:avLst>
              <a:gd name="adj1" fmla="val 180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11932" y="2483994"/>
            <a:ext cx="1872208" cy="1446550"/>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Ενημέρωση Λογαριασμών Γενικού Καθολικού</a:t>
            </a:r>
            <a:endParaRPr lang="el-GR" sz="2200" dirty="0">
              <a:solidFill>
                <a:prstClr val="black"/>
              </a:solidFill>
              <a:latin typeface="Calibri"/>
            </a:endParaRPr>
          </a:p>
        </p:txBody>
      </p:sp>
      <p:sp>
        <p:nvSpPr>
          <p:cNvPr id="26" name="TextBox 25"/>
          <p:cNvSpPr txBox="1"/>
          <p:nvPr/>
        </p:nvSpPr>
        <p:spPr>
          <a:xfrm>
            <a:off x="4711932" y="4036603"/>
            <a:ext cx="1872208" cy="1446550"/>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Ενημέρωση Λογαριασμών Αναλυτικών Καθολικών</a:t>
            </a:r>
            <a:endParaRPr lang="el-GR" sz="2200" dirty="0">
              <a:solidFill>
                <a:prstClr val="black"/>
              </a:solidFill>
              <a:latin typeface="Calibri"/>
            </a:endParaRPr>
          </a:p>
        </p:txBody>
      </p:sp>
      <p:cxnSp>
        <p:nvCxnSpPr>
          <p:cNvPr id="32" name="Ευθύγραμμο βέλος σύνδεσης 31"/>
          <p:cNvCxnSpPr>
            <a:stCxn id="17" idx="3"/>
            <a:endCxn id="39" idx="1"/>
          </p:cNvCxnSpPr>
          <p:nvPr/>
        </p:nvCxnSpPr>
        <p:spPr>
          <a:xfrm>
            <a:off x="6584140" y="3207269"/>
            <a:ext cx="502249" cy="7029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a:stCxn id="26" idx="3"/>
            <a:endCxn id="39" idx="1"/>
          </p:cNvCxnSpPr>
          <p:nvPr/>
        </p:nvCxnSpPr>
        <p:spPr>
          <a:xfrm flipV="1">
            <a:off x="6584140" y="3910227"/>
            <a:ext cx="502249" cy="849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7086389" y="2679120"/>
            <a:ext cx="1872208" cy="2462213"/>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Περιοδική Σύνταξη Ισοζυγίων και Έλεγχος ορθής Μεταφοράς από Ημερολόγιο</a:t>
            </a:r>
            <a:endParaRPr lang="el-GR" sz="2200" dirty="0">
              <a:solidFill>
                <a:prstClr val="black"/>
              </a:solidFill>
              <a:latin typeface="Calibri"/>
            </a:endParaRPr>
          </a:p>
        </p:txBody>
      </p:sp>
      <p:sp>
        <p:nvSpPr>
          <p:cNvPr id="42" name="Αριστερό άγκιστρο 41"/>
          <p:cNvSpPr/>
          <p:nvPr/>
        </p:nvSpPr>
        <p:spPr>
          <a:xfrm rot="16200000">
            <a:off x="4357721" y="1336589"/>
            <a:ext cx="422666" cy="8779085"/>
          </a:xfrm>
          <a:prstGeom prst="leftBrace">
            <a:avLst>
              <a:gd name="adj1" fmla="val 8333"/>
              <a:gd name="adj2" fmla="val 508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43" name="TextBox 42"/>
          <p:cNvSpPr txBox="1"/>
          <p:nvPr/>
        </p:nvSpPr>
        <p:spPr>
          <a:xfrm>
            <a:off x="2814377" y="5863576"/>
            <a:ext cx="3820509" cy="430887"/>
          </a:xfrm>
          <a:prstGeom prst="rect">
            <a:avLst/>
          </a:prstGeom>
          <a:noFill/>
          <a:ln>
            <a:noFill/>
          </a:ln>
        </p:spPr>
        <p:txBody>
          <a:bodyPr wrap="square" rtlCol="0">
            <a:spAutoFit/>
          </a:bodyPr>
          <a:lstStyle/>
          <a:p>
            <a:pPr algn="ctr"/>
            <a:r>
              <a:rPr lang="el-GR" sz="2200" dirty="0" smtClean="0">
                <a:solidFill>
                  <a:prstClr val="black"/>
                </a:solidFill>
                <a:latin typeface="Calibri"/>
              </a:rPr>
              <a:t>Κατά τη διάρκεια της χρήσης</a:t>
            </a:r>
            <a:endParaRPr lang="el-GR" sz="2200" dirty="0">
              <a:solidFill>
                <a:prstClr val="black"/>
              </a:solidFill>
              <a:latin typeface="Calibri"/>
            </a:endParaRPr>
          </a:p>
        </p:txBody>
      </p:sp>
      <p:sp>
        <p:nvSpPr>
          <p:cNvPr id="44" name="TextBox 43"/>
          <p:cNvSpPr txBox="1"/>
          <p:nvPr/>
        </p:nvSpPr>
        <p:spPr>
          <a:xfrm>
            <a:off x="3375216" y="6412823"/>
            <a:ext cx="2448272" cy="400110"/>
          </a:xfrm>
          <a:prstGeom prst="rect">
            <a:avLst/>
          </a:prstGeom>
          <a:noFill/>
          <a:ln>
            <a:noFill/>
          </a:ln>
        </p:spPr>
        <p:txBody>
          <a:bodyPr wrap="square" rtlCol="0">
            <a:spAutoFit/>
          </a:bodyPr>
          <a:lstStyle/>
          <a:p>
            <a:pPr algn="ctr"/>
            <a:r>
              <a:rPr lang="el-GR" sz="2000" dirty="0" smtClean="0">
                <a:solidFill>
                  <a:prstClr val="black"/>
                </a:solidFill>
                <a:latin typeface="Calibri"/>
              </a:rPr>
              <a:t>Σχήμα 3</a:t>
            </a:r>
            <a:endParaRPr lang="el-GR" sz="2000" dirty="0">
              <a:solidFill>
                <a:prstClr val="black"/>
              </a:solidFill>
              <a:latin typeface="Calibri"/>
            </a:endParaRPr>
          </a:p>
        </p:txBody>
      </p:sp>
    </p:spTree>
    <p:extLst>
      <p:ext uri="{BB962C8B-B14F-4D97-AF65-F5344CB8AC3E}">
        <p14:creationId xmlns:p14="http://schemas.microsoft.com/office/powerpoint/2010/main" xmlns="" val="3807259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88424" cy="908720"/>
          </a:xfrm>
        </p:spPr>
        <p:txBody>
          <a:bodyPr>
            <a:normAutofit fontScale="90000"/>
          </a:bodyPr>
          <a:lstStyle/>
          <a:p>
            <a:r>
              <a:rPr lang="el-GR" sz="4400" dirty="0"/>
              <a:t>Λογιστικές εργασίες κατά τη </a:t>
            </a:r>
            <a:r>
              <a:rPr lang="el-GR" sz="4400" dirty="0" smtClean="0"/>
              <a:t>λήξη </a:t>
            </a:r>
            <a:r>
              <a:rPr lang="el-GR" sz="4400" dirty="0"/>
              <a:t>της χρήσης </a:t>
            </a:r>
            <a:r>
              <a:rPr lang="el-GR" sz="3600" b="0" dirty="0" smtClean="0"/>
              <a:t>(1 από 7)</a:t>
            </a:r>
            <a:endParaRPr lang="el-GR" sz="3600" dirty="0"/>
          </a:p>
        </p:txBody>
      </p:sp>
      <p:sp>
        <p:nvSpPr>
          <p:cNvPr id="3" name="Θέση περιεχομένου 2"/>
          <p:cNvSpPr>
            <a:spLocks noGrp="1"/>
          </p:cNvSpPr>
          <p:nvPr>
            <p:ph idx="1"/>
          </p:nvPr>
        </p:nvSpPr>
        <p:spPr>
          <a:xfrm>
            <a:off x="457200" y="1484784"/>
            <a:ext cx="8229600" cy="4752528"/>
          </a:xfrm>
        </p:spPr>
        <p:txBody>
          <a:bodyPr/>
          <a:lstStyle/>
          <a:p>
            <a:pPr marL="0" indent="0">
              <a:lnSpc>
                <a:spcPct val="114000"/>
              </a:lnSpc>
              <a:spcBef>
                <a:spcPts val="1200"/>
              </a:spcBef>
              <a:buNone/>
            </a:pPr>
            <a:r>
              <a:rPr lang="el-GR" dirty="0" smtClean="0"/>
              <a:t>Στο τέλος της χρήσης, μετά την τελευταία καταχώρηση του οικονομικού γεγονότος αυτής, συντάσσεται το μηνιαίο ισοζύγιο που ονομάζεται και </a:t>
            </a:r>
            <a:r>
              <a:rPr lang="el-GR" b="1" dirty="0" smtClean="0"/>
              <a:t>Ά προσωρινό Ισοζύγιο, </a:t>
            </a:r>
            <a:r>
              <a:rPr lang="el-GR" dirty="0" smtClean="0"/>
              <a:t>το οποίο και απεικονίζει τη λογιστική εικόνα της οικονομικής μονάδας κατά το τέλος της χρήσης.</a:t>
            </a:r>
          </a:p>
          <a:p>
            <a:pPr marL="0" indent="0">
              <a:lnSpc>
                <a:spcPct val="114000"/>
              </a:lnSpc>
              <a:spcBef>
                <a:spcPts val="1200"/>
              </a:spcBef>
              <a:buNone/>
            </a:pPr>
            <a:r>
              <a:rPr lang="el-GR" dirty="0" smtClean="0"/>
              <a:t>Συγκεκριμένα, στο Ά προσωρινό Ισοζύγιο, εμφανίζονται όλοι οι λογαριασμοί με τα υπόλοιπά τους, έτσι όπως υπάρχουν στο Γενικό και Αναλυτικά Καθολικά.</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xmlns="" val="41455630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244408" cy="908720"/>
          </a:xfrm>
        </p:spPr>
        <p:txBody>
          <a:bodyPr>
            <a:normAutofit fontScale="90000"/>
          </a:bodyPr>
          <a:lstStyle/>
          <a:p>
            <a:r>
              <a:rPr lang="el-GR" sz="4400" dirty="0"/>
              <a:t>Λογιστικές εργασίες κατά τη λήξη της χρήσης </a:t>
            </a:r>
            <a:r>
              <a:rPr lang="el-GR" sz="3600" b="0" dirty="0" smtClean="0"/>
              <a:t>(2 από 7)</a:t>
            </a:r>
            <a:endParaRPr lang="el-GR" sz="3600" dirty="0"/>
          </a:p>
        </p:txBody>
      </p:sp>
      <p:sp>
        <p:nvSpPr>
          <p:cNvPr id="3" name="Θέση περιεχομένου 2"/>
          <p:cNvSpPr>
            <a:spLocks noGrp="1"/>
          </p:cNvSpPr>
          <p:nvPr>
            <p:ph idx="1"/>
          </p:nvPr>
        </p:nvSpPr>
        <p:spPr>
          <a:xfrm>
            <a:off x="467544" y="1340768"/>
            <a:ext cx="8229600" cy="5040560"/>
          </a:xfrm>
        </p:spPr>
        <p:txBody>
          <a:bodyPr/>
          <a:lstStyle/>
          <a:p>
            <a:pPr marL="0" indent="0">
              <a:lnSpc>
                <a:spcPct val="114000"/>
              </a:lnSpc>
              <a:spcBef>
                <a:spcPts val="1200"/>
              </a:spcBef>
              <a:buNone/>
            </a:pPr>
            <a:r>
              <a:rPr lang="el-GR" dirty="0" smtClean="0"/>
              <a:t>Στην πράξη όμως, συμβαίνει η λογιστική αυτή απεικόνιση της οικονομικής κατάστασης να διαφέρει από την πραγματική για διάφορους λόγους (βλ. αναλυτικά στην επόμενη ενότητα).</a:t>
            </a:r>
          </a:p>
          <a:p>
            <a:pPr marL="0" indent="0">
              <a:lnSpc>
                <a:spcPct val="114000"/>
              </a:lnSpc>
              <a:spcBef>
                <a:spcPts val="1200"/>
              </a:spcBef>
              <a:buNone/>
            </a:pPr>
            <a:r>
              <a:rPr lang="el-GR" dirty="0" smtClean="0"/>
              <a:t>Για να διαπιστωθεί η πραγματική κατάσταση, διεξάγεται και συντάσσεται απογραφή. </a:t>
            </a:r>
          </a:p>
          <a:p>
            <a:pPr marL="0" indent="0">
              <a:lnSpc>
                <a:spcPct val="114000"/>
              </a:lnSpc>
              <a:spcBef>
                <a:spcPts val="1200"/>
              </a:spcBef>
              <a:buNone/>
            </a:pPr>
            <a:r>
              <a:rPr lang="el-GR" dirty="0" smtClean="0"/>
              <a:t>Στη συνέχεια, όπου παρατηρηθούν διαφορές μεταξύ των υπολοίπων των λογαριασμών του Ά προσωρινού Ισοζυγίου και της Απογραφής, γίνεται η ταυτοποίηση των λογαριασμών με τα δεδομένα της απογραφής, με βάση σχετικές εγγραφές προσαρμογής (βλ. αναλυτικά στην επόμενη ενότητα).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xmlns="" val="12483034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460432" cy="908720"/>
          </a:xfrm>
        </p:spPr>
        <p:txBody>
          <a:bodyPr>
            <a:normAutofit fontScale="90000"/>
          </a:bodyPr>
          <a:lstStyle/>
          <a:p>
            <a:r>
              <a:rPr lang="el-GR" sz="4400" dirty="0"/>
              <a:t>Λογιστικές εργασίες κατά τη λήξη της χρήσης </a:t>
            </a:r>
            <a:r>
              <a:rPr lang="el-GR" sz="3600" b="0" dirty="0" smtClean="0"/>
              <a:t>(3 από 7)</a:t>
            </a:r>
            <a:endParaRPr lang="el-GR" sz="3600" dirty="0"/>
          </a:p>
        </p:txBody>
      </p:sp>
      <p:sp>
        <p:nvSpPr>
          <p:cNvPr id="3" name="Θέση περιεχομένου 2"/>
          <p:cNvSpPr>
            <a:spLocks noGrp="1"/>
          </p:cNvSpPr>
          <p:nvPr>
            <p:ph idx="1"/>
          </p:nvPr>
        </p:nvSpPr>
        <p:spPr>
          <a:xfrm>
            <a:off x="395536" y="1412776"/>
            <a:ext cx="8229600" cy="5040560"/>
          </a:xfrm>
        </p:spPr>
        <p:txBody>
          <a:bodyPr>
            <a:normAutofit lnSpcReduction="10000"/>
          </a:bodyPr>
          <a:lstStyle/>
          <a:p>
            <a:pPr marL="0" indent="0">
              <a:lnSpc>
                <a:spcPct val="114000"/>
              </a:lnSpc>
              <a:spcBef>
                <a:spcPts val="1200"/>
              </a:spcBef>
              <a:buNone/>
            </a:pPr>
            <a:r>
              <a:rPr lang="el-GR" dirty="0" smtClean="0"/>
              <a:t>Στη συνέχεια ακολουθεί η σύνταξη του </a:t>
            </a:r>
            <a:r>
              <a:rPr lang="el-GR" b="1" dirty="0" smtClean="0"/>
              <a:t>Β΄ προσωρινού Ισοζυγίου </a:t>
            </a:r>
            <a:r>
              <a:rPr lang="el-GR" dirty="0" smtClean="0"/>
              <a:t>το οποίο περιέχει λογαριασμούς Αποτελεσμάτων και Ισολογισμού, ταυτοποιημένους σύμφωνα με τα δεδομένα της απογραφής.</a:t>
            </a:r>
          </a:p>
          <a:p>
            <a:pPr marL="0" indent="0">
              <a:lnSpc>
                <a:spcPct val="114000"/>
              </a:lnSpc>
              <a:spcBef>
                <a:spcPts val="1200"/>
              </a:spcBef>
              <a:buNone/>
            </a:pPr>
            <a:r>
              <a:rPr lang="el-GR" dirty="0" smtClean="0"/>
              <a:t>Ακολουθούν οι ημερολογιακές  εγγραφές προσδιορισμού</a:t>
            </a:r>
            <a:r>
              <a:rPr lang="en-US" dirty="0" smtClean="0"/>
              <a:t>: </a:t>
            </a:r>
          </a:p>
          <a:p>
            <a:pPr marL="457200" indent="-457200">
              <a:lnSpc>
                <a:spcPct val="114000"/>
              </a:lnSpc>
              <a:spcBef>
                <a:spcPts val="1200"/>
              </a:spcBef>
              <a:buFont typeface="+mj-lt"/>
              <a:buAutoNum type="arabicPeriod"/>
            </a:pPr>
            <a:r>
              <a:rPr lang="el-GR" dirty="0" smtClean="0"/>
              <a:t>Των οργανικών αποτελεσμάτων (λογαριασμός Γενική Εκμετάλλευση),</a:t>
            </a:r>
          </a:p>
          <a:p>
            <a:pPr marL="457200" indent="-457200">
              <a:lnSpc>
                <a:spcPct val="114000"/>
              </a:lnSpc>
              <a:spcBef>
                <a:spcPts val="1200"/>
              </a:spcBef>
              <a:buFont typeface="+mj-lt"/>
              <a:buAutoNum type="arabicPeriod"/>
            </a:pPr>
            <a:r>
              <a:rPr lang="el-GR" dirty="0" smtClean="0"/>
              <a:t>Των μεικτών αποτελεσμάτων (λογαριασμός Μεικτά Αποτελέσματα Εκμετάλλευσης),</a:t>
            </a:r>
          </a:p>
          <a:p>
            <a:pPr marL="457200" indent="-457200">
              <a:lnSpc>
                <a:spcPct val="114000"/>
              </a:lnSpc>
              <a:spcBef>
                <a:spcPts val="1200"/>
              </a:spcBef>
              <a:buFont typeface="+mj-lt"/>
              <a:buAutoNum type="arabicPeriod"/>
            </a:pPr>
            <a:r>
              <a:rPr lang="el-GR" dirty="0" smtClean="0"/>
              <a:t>Του καθαρού αποτελέσματος χρήσης (λογαριασμός Αποτελέσματα Χρήσης).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xmlns="" val="3878298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460432" cy="908720"/>
          </a:xfrm>
        </p:spPr>
        <p:txBody>
          <a:bodyPr>
            <a:normAutofit fontScale="90000"/>
          </a:bodyPr>
          <a:lstStyle/>
          <a:p>
            <a:r>
              <a:rPr lang="el-GR" sz="4400" dirty="0"/>
              <a:t>Λογιστικές εργασίες κατά τη λήξη της χρήσης </a:t>
            </a:r>
            <a:r>
              <a:rPr lang="el-GR" sz="3600" b="0" dirty="0" smtClean="0"/>
              <a:t>(4 από 7)</a:t>
            </a:r>
            <a:endParaRPr lang="el-GR" sz="3600" dirty="0"/>
          </a:p>
        </p:txBody>
      </p:sp>
      <p:sp>
        <p:nvSpPr>
          <p:cNvPr id="3" name="Θέση περιεχομένου 2"/>
          <p:cNvSpPr>
            <a:spLocks noGrp="1"/>
          </p:cNvSpPr>
          <p:nvPr>
            <p:ph idx="1"/>
          </p:nvPr>
        </p:nvSpPr>
        <p:spPr>
          <a:xfrm>
            <a:off x="395536" y="1412776"/>
            <a:ext cx="8229600" cy="5040560"/>
          </a:xfrm>
        </p:spPr>
        <p:txBody>
          <a:bodyPr>
            <a:normAutofit lnSpcReduction="10000"/>
          </a:bodyPr>
          <a:lstStyle/>
          <a:p>
            <a:pPr marL="0" indent="0">
              <a:lnSpc>
                <a:spcPct val="110000"/>
              </a:lnSpc>
              <a:spcBef>
                <a:spcPts val="1200"/>
              </a:spcBef>
              <a:buNone/>
            </a:pPr>
            <a:r>
              <a:rPr lang="el-GR" dirty="0" smtClean="0"/>
              <a:t>Το καθαρό αποτέλεσμα της χρήσης ανάλογα με τη μορφή της επιχείρησης και τις διατάξεις του καταστατικού της, διανέμεται  στον επιχειρηματία, ή στους εταίρους ή στους μετόχους ή στο αποθεματικό ή μεταφέρεται στο λογαριασμό του ισολογισμού </a:t>
            </a:r>
            <a:r>
              <a:rPr lang="el-GR" b="1" dirty="0" smtClean="0"/>
              <a:t>«Αποτελέσματα εις Νέον».</a:t>
            </a:r>
          </a:p>
          <a:p>
            <a:pPr marL="0" indent="0">
              <a:lnSpc>
                <a:spcPct val="110000"/>
              </a:lnSpc>
              <a:spcBef>
                <a:spcPts val="1200"/>
              </a:spcBef>
              <a:buNone/>
            </a:pPr>
            <a:r>
              <a:rPr lang="el-GR" dirty="0" smtClean="0"/>
              <a:t>Κατά τον τρόπο αυτό, με βάση τις παραπάνω εγγραφές, όλοι οι αποτελεσματικοί λογαριασμοί έχουν τώρα κλείσει, δηλαδή έχουν υπόλοιπο μηδέν, και έτσι τώρα συντάσσεται το </a:t>
            </a:r>
            <a:r>
              <a:rPr lang="el-GR" b="1" dirty="0" smtClean="0"/>
              <a:t>Οριστικό Ισοζύγιο</a:t>
            </a:r>
            <a:r>
              <a:rPr lang="el-GR" dirty="0" smtClean="0"/>
              <a:t> το οποίο περιλαμβάνει μόνο λογαριασμούς ισολογισμού.</a:t>
            </a:r>
          </a:p>
          <a:p>
            <a:pPr marL="0" indent="0">
              <a:lnSpc>
                <a:spcPct val="110000"/>
              </a:lnSpc>
              <a:spcBef>
                <a:spcPts val="1200"/>
              </a:spcBef>
              <a:buNone/>
            </a:pPr>
            <a:r>
              <a:rPr lang="el-GR" dirty="0" smtClean="0"/>
              <a:t>Με βάση τα υπόλοιπα αυτών των λογαριασμών καθορίζεται στη συνέχεια ο </a:t>
            </a:r>
            <a:r>
              <a:rPr lang="el-GR" b="1" dirty="0" smtClean="0"/>
              <a:t>Ισολογισμός τέλους χρήσης.</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xmlns="" val="38158488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88424" cy="908720"/>
          </a:xfrm>
        </p:spPr>
        <p:txBody>
          <a:bodyPr>
            <a:normAutofit fontScale="90000"/>
          </a:bodyPr>
          <a:lstStyle/>
          <a:p>
            <a:r>
              <a:rPr lang="el-GR" sz="4400" dirty="0"/>
              <a:t>Λογιστικές εργασίες κατά τη λήξη της χρήσης </a:t>
            </a:r>
            <a:r>
              <a:rPr lang="el-GR" sz="3600" b="0" dirty="0" smtClean="0"/>
              <a:t>(5 από 7)</a:t>
            </a:r>
            <a:endParaRPr lang="el-GR" sz="3600" dirty="0"/>
          </a:p>
        </p:txBody>
      </p:sp>
      <p:sp>
        <p:nvSpPr>
          <p:cNvPr id="3" name="Θέση περιεχομένου 2"/>
          <p:cNvSpPr>
            <a:spLocks noGrp="1"/>
          </p:cNvSpPr>
          <p:nvPr>
            <p:ph idx="1"/>
          </p:nvPr>
        </p:nvSpPr>
        <p:spPr>
          <a:xfrm>
            <a:off x="467544" y="1268760"/>
            <a:ext cx="8229600" cy="5472608"/>
          </a:xfrm>
        </p:spPr>
        <p:txBody>
          <a:bodyPr>
            <a:normAutofit fontScale="92500"/>
          </a:bodyPr>
          <a:lstStyle/>
          <a:p>
            <a:pPr marL="0" indent="0">
              <a:lnSpc>
                <a:spcPct val="120000"/>
              </a:lnSpc>
              <a:spcBef>
                <a:spcPts val="600"/>
              </a:spcBef>
              <a:buNone/>
            </a:pPr>
            <a:r>
              <a:rPr lang="el-GR" dirty="0" smtClean="0"/>
              <a:t>Με βάση άλλα οικονομικά στοιχεία και λογιστικές πληροφορίες καταρτίζονται επίσης</a:t>
            </a:r>
            <a:r>
              <a:rPr lang="en-US" dirty="0" smtClean="0"/>
              <a:t> : </a:t>
            </a:r>
            <a:endParaRPr lang="el-GR" dirty="0" smtClean="0"/>
          </a:p>
          <a:p>
            <a:pPr marL="457200" indent="-457200">
              <a:lnSpc>
                <a:spcPct val="120000"/>
              </a:lnSpc>
              <a:spcBef>
                <a:spcPts val="600"/>
              </a:spcBef>
              <a:buFont typeface="+mj-lt"/>
              <a:buAutoNum type="alphaLcParenR"/>
            </a:pPr>
            <a:r>
              <a:rPr lang="el-GR" dirty="0" smtClean="0"/>
              <a:t>Η κατάσταση αποτελεσμάτων χρήσης,</a:t>
            </a:r>
          </a:p>
          <a:p>
            <a:pPr marL="457200" indent="-457200">
              <a:lnSpc>
                <a:spcPct val="120000"/>
              </a:lnSpc>
              <a:spcBef>
                <a:spcPts val="600"/>
              </a:spcBef>
              <a:buFont typeface="+mj-lt"/>
              <a:buAutoNum type="alphaLcParenR"/>
            </a:pPr>
            <a:r>
              <a:rPr lang="el-GR" dirty="0" smtClean="0"/>
              <a:t>Ο λογαριασμός της γενικής εκμετάλλευσης,</a:t>
            </a:r>
          </a:p>
          <a:p>
            <a:pPr marL="457200" indent="-457200">
              <a:lnSpc>
                <a:spcPct val="120000"/>
              </a:lnSpc>
              <a:spcBef>
                <a:spcPts val="600"/>
              </a:spcBef>
              <a:buFont typeface="+mj-lt"/>
              <a:buAutoNum type="alphaLcParenR"/>
            </a:pPr>
            <a:r>
              <a:rPr lang="el-GR" dirty="0" smtClean="0"/>
              <a:t>Ο πίνακας διάθεσης αποτελεσμάτων,</a:t>
            </a:r>
          </a:p>
          <a:p>
            <a:pPr marL="457200" indent="-457200">
              <a:lnSpc>
                <a:spcPct val="120000"/>
              </a:lnSpc>
              <a:spcBef>
                <a:spcPts val="600"/>
              </a:spcBef>
              <a:buFont typeface="+mj-lt"/>
              <a:buAutoNum type="alphaLcParenR"/>
            </a:pPr>
            <a:r>
              <a:rPr lang="el-GR" dirty="0" smtClean="0"/>
              <a:t>Το προσάρτημα του ισολογισμού και των Αποτελεσμάτων χρήσης.</a:t>
            </a:r>
          </a:p>
          <a:p>
            <a:pPr marL="0" indent="0">
              <a:lnSpc>
                <a:spcPct val="120000"/>
              </a:lnSpc>
              <a:spcBef>
                <a:spcPts val="600"/>
              </a:spcBef>
              <a:buNone/>
            </a:pPr>
            <a:r>
              <a:rPr lang="el-GR" dirty="0" smtClean="0"/>
              <a:t>Στο Ημερολόγιο γίνονται οι εγγραφές κλεισίματος, για το κλείσιμο  των βιβλίων της οικονομικής μονάδας για αυτή τη συγκεκριμένη χρήση.</a:t>
            </a:r>
          </a:p>
          <a:p>
            <a:pPr marL="0" indent="0">
              <a:lnSpc>
                <a:spcPct val="120000"/>
              </a:lnSpc>
              <a:spcBef>
                <a:spcPts val="600"/>
              </a:spcBef>
              <a:buNone/>
            </a:pPr>
            <a:r>
              <a:rPr lang="el-GR" dirty="0" smtClean="0"/>
              <a:t>Για την έναρξη της νέας χρήσης γίνονται οι εργασίες που περιγράφονται κατά το στάδιο της έναρξης της χρήσης και ο λογιστικός κύκλος συνεχίζεται.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xmlns="" val="2819716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460432" cy="908720"/>
          </a:xfrm>
        </p:spPr>
        <p:txBody>
          <a:bodyPr>
            <a:normAutofit fontScale="90000"/>
          </a:bodyPr>
          <a:lstStyle/>
          <a:p>
            <a:r>
              <a:rPr lang="el-GR" sz="4400" dirty="0"/>
              <a:t>Λογιστικές εργασίες κατά τη λήξη της χρήσης </a:t>
            </a:r>
            <a:r>
              <a:rPr lang="el-GR" sz="3600" b="0" dirty="0" smtClean="0"/>
              <a:t>(6 από 7)</a:t>
            </a:r>
            <a:endParaRPr lang="el-GR" sz="3600" dirty="0"/>
          </a:p>
        </p:txBody>
      </p:sp>
      <p:sp>
        <p:nvSpPr>
          <p:cNvPr id="3" name="Θέση περιεχομένου 2"/>
          <p:cNvSpPr>
            <a:spLocks noGrp="1"/>
          </p:cNvSpPr>
          <p:nvPr>
            <p:ph idx="1"/>
          </p:nvPr>
        </p:nvSpPr>
        <p:spPr>
          <a:xfrm>
            <a:off x="457200" y="1196752"/>
            <a:ext cx="8229600" cy="5472608"/>
          </a:xfrm>
        </p:spPr>
        <p:txBody>
          <a:bodyPr>
            <a:normAutofit/>
          </a:bodyPr>
          <a:lstStyle/>
          <a:p>
            <a:pPr marL="0" indent="0">
              <a:spcBef>
                <a:spcPts val="1800"/>
              </a:spcBef>
              <a:buNone/>
            </a:pPr>
            <a:r>
              <a:rPr lang="el-GR" dirty="0" smtClean="0"/>
              <a:t>Συνοπτικά οι λογιστικές εργασίες  τέλους χρήσης περιλαμβάνουν</a:t>
            </a:r>
            <a:r>
              <a:rPr lang="en-US" dirty="0" smtClean="0"/>
              <a:t>:</a:t>
            </a:r>
            <a:endParaRPr lang="el-GR" dirty="0" smtClean="0"/>
          </a:p>
          <a:p>
            <a:pPr marL="457200" indent="-457200">
              <a:spcBef>
                <a:spcPts val="1200"/>
              </a:spcBef>
              <a:buFont typeface="+mj-lt"/>
              <a:buAutoNum type="arabicPeriod"/>
            </a:pPr>
            <a:r>
              <a:rPr lang="el-GR" dirty="0" smtClean="0"/>
              <a:t>Σύνταξη του Ά προσωρινού Ισοζυγίου,</a:t>
            </a:r>
          </a:p>
          <a:p>
            <a:pPr marL="457200" indent="-457200">
              <a:spcBef>
                <a:spcPts val="1200"/>
              </a:spcBef>
              <a:buFont typeface="+mj-lt"/>
              <a:buAutoNum type="arabicPeriod"/>
            </a:pPr>
            <a:r>
              <a:rPr lang="el-GR" dirty="0" smtClean="0"/>
              <a:t>Διενέργεια γενικής φυσικής απογραφής,</a:t>
            </a:r>
          </a:p>
          <a:p>
            <a:pPr marL="457200" indent="-457200">
              <a:spcBef>
                <a:spcPts val="1200"/>
              </a:spcBef>
              <a:buFont typeface="+mj-lt"/>
              <a:buAutoNum type="arabicPeriod"/>
            </a:pPr>
            <a:r>
              <a:rPr lang="el-GR" dirty="0" smtClean="0"/>
              <a:t>Ταυτοποίηση λογαριασμών και προσαρμογή των υπολοίπων τους στα δεδομένα της Απογραφής διαμέσου κατάλληλων ημερολογιακών εγγραφών,</a:t>
            </a:r>
          </a:p>
          <a:p>
            <a:pPr marL="457200" indent="-457200">
              <a:spcBef>
                <a:spcPts val="1200"/>
              </a:spcBef>
              <a:buFont typeface="+mj-lt"/>
              <a:buAutoNum type="arabicPeriod"/>
            </a:pPr>
            <a:r>
              <a:rPr lang="el-GR" dirty="0" smtClean="0"/>
              <a:t>Σύνταξη του Β΄ προσωρινού Ισοζυγίου</a:t>
            </a:r>
          </a:p>
          <a:p>
            <a:pPr marL="457200" indent="-457200">
              <a:spcBef>
                <a:spcPts val="1200"/>
              </a:spcBef>
              <a:buFont typeface="+mj-lt"/>
              <a:buAutoNum type="arabicPeriod"/>
            </a:pPr>
            <a:r>
              <a:rPr lang="el-GR" dirty="0" smtClean="0"/>
              <a:t>Προσδιορισμός των Οργανικών Αποτελεσμάτων, των Μικτών Αποτελεσμάτων Εκμετάλλευσης και του </a:t>
            </a:r>
            <a:r>
              <a:rPr lang="el-GR" dirty="0"/>
              <a:t>Κ</a:t>
            </a:r>
            <a:r>
              <a:rPr lang="el-GR" dirty="0" smtClean="0"/>
              <a:t>αθαρού Αποτελέσματος της χρήσης δια μέσου κατάλληλων ημερολογιακών εγγραφών,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xmlns="" val="24352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88424" cy="908720"/>
          </a:xfrm>
        </p:spPr>
        <p:txBody>
          <a:bodyPr>
            <a:normAutofit fontScale="90000"/>
          </a:bodyPr>
          <a:lstStyle/>
          <a:p>
            <a:r>
              <a:rPr lang="el-GR" sz="4400" dirty="0"/>
              <a:t>Λογιστικές εργασίες κατά τη λήξη της χρήσης </a:t>
            </a:r>
            <a:r>
              <a:rPr lang="el-GR" sz="3600" b="0" dirty="0" smtClean="0"/>
              <a:t>(7 από 7)</a:t>
            </a:r>
            <a:endParaRPr lang="el-GR" sz="3600" dirty="0"/>
          </a:p>
        </p:txBody>
      </p:sp>
      <p:sp>
        <p:nvSpPr>
          <p:cNvPr id="3" name="Θέση περιεχομένου 2"/>
          <p:cNvSpPr>
            <a:spLocks noGrp="1"/>
          </p:cNvSpPr>
          <p:nvPr>
            <p:ph idx="1"/>
          </p:nvPr>
        </p:nvSpPr>
        <p:spPr>
          <a:xfrm>
            <a:off x="457200" y="1556792"/>
            <a:ext cx="8229600" cy="2880320"/>
          </a:xfrm>
        </p:spPr>
        <p:txBody>
          <a:bodyPr>
            <a:normAutofit/>
          </a:bodyPr>
          <a:lstStyle/>
          <a:p>
            <a:pPr marL="457200" indent="-457200">
              <a:spcBef>
                <a:spcPts val="1800"/>
              </a:spcBef>
              <a:buFont typeface="+mj-lt"/>
              <a:buAutoNum type="arabicPeriod" startAt="6"/>
            </a:pPr>
            <a:r>
              <a:rPr lang="el-GR" dirty="0" smtClean="0"/>
              <a:t>Εγγραφές διάθεσης  αποτελεσμάτων,</a:t>
            </a:r>
          </a:p>
          <a:p>
            <a:pPr marL="457200" indent="-457200">
              <a:spcBef>
                <a:spcPts val="1800"/>
              </a:spcBef>
              <a:buFont typeface="+mj-lt"/>
              <a:buAutoNum type="arabicPeriod" startAt="6"/>
            </a:pPr>
            <a:r>
              <a:rPr lang="el-GR" dirty="0" smtClean="0"/>
              <a:t>Σύνταξη </a:t>
            </a:r>
            <a:r>
              <a:rPr lang="el-GR" dirty="0"/>
              <a:t>Ο</a:t>
            </a:r>
            <a:r>
              <a:rPr lang="el-GR" dirty="0" smtClean="0"/>
              <a:t>ριστικού Ισοζυγίου,</a:t>
            </a:r>
          </a:p>
          <a:p>
            <a:pPr marL="457200" indent="-457200">
              <a:spcBef>
                <a:spcPts val="1800"/>
              </a:spcBef>
              <a:buFont typeface="+mj-lt"/>
              <a:buAutoNum type="arabicPeriod" startAt="6"/>
            </a:pPr>
            <a:r>
              <a:rPr lang="el-GR" dirty="0" smtClean="0"/>
              <a:t>Κατάρτηση Οικονομικών Καταστάσεων τέλους χρήσης (Ισολογισμός, Αποτελέσματα χρήσης και Διανομή κερδών),</a:t>
            </a:r>
          </a:p>
          <a:p>
            <a:pPr marL="457200" indent="-457200">
              <a:spcBef>
                <a:spcPts val="1800"/>
              </a:spcBef>
              <a:buFont typeface="+mj-lt"/>
              <a:buAutoNum type="arabicPeriod" startAt="6"/>
            </a:pPr>
            <a:r>
              <a:rPr lang="el-GR" dirty="0" smtClean="0"/>
              <a:t>Κλείσιμο και εκ νέου άνοιγμα βιβλίων.</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xmlns="" val="12113392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Σας ευχαριστώ πολύ</a:t>
            </a:r>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xmlns="" val="20867910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xmlns="" val="11813368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Εισαγωγή</a:t>
            </a:r>
            <a:r>
              <a:rPr lang="en-US" dirty="0" smtClean="0"/>
              <a:t> </a:t>
            </a:r>
            <a:r>
              <a:rPr lang="en-US" sz="3200" b="0" dirty="0" smtClean="0"/>
              <a:t>(1 </a:t>
            </a:r>
            <a:r>
              <a:rPr lang="el-GR" sz="3200" b="0" dirty="0" smtClean="0"/>
              <a:t>από 2) </a:t>
            </a:r>
            <a:endParaRPr lang="el-GR" sz="3200" b="0" dirty="0"/>
          </a:p>
        </p:txBody>
      </p:sp>
      <p:sp>
        <p:nvSpPr>
          <p:cNvPr id="3" name="Θέση περιεχομένου 2"/>
          <p:cNvSpPr>
            <a:spLocks noGrp="1"/>
          </p:cNvSpPr>
          <p:nvPr>
            <p:ph idx="1"/>
          </p:nvPr>
        </p:nvSpPr>
        <p:spPr>
          <a:xfrm>
            <a:off x="395536" y="1268760"/>
            <a:ext cx="8229600" cy="2736304"/>
          </a:xfrm>
        </p:spPr>
        <p:txBody>
          <a:bodyPr>
            <a:normAutofit lnSpcReduction="10000"/>
          </a:bodyPr>
          <a:lstStyle/>
          <a:p>
            <a:pPr marL="0" indent="0">
              <a:lnSpc>
                <a:spcPct val="120000"/>
              </a:lnSpc>
              <a:spcBef>
                <a:spcPts val="1200"/>
              </a:spcBef>
              <a:buNone/>
            </a:pPr>
            <a:r>
              <a:rPr lang="el-GR" dirty="0" smtClean="0"/>
              <a:t>Ο λογιστικός κύκλος, είναι η διαδικασία σύνθεσης λογιστικών εργασιών που οδηγεί στο τέλος της χρήσης, στην έκδοση του αποτελέσματος, για κάθε οικονομική μονάδα, καθώς και στην παραγωγή και παρουσίαση των οικονομικών της καταστάσεων. </a:t>
            </a:r>
            <a:endParaRPr lang="en-US" dirty="0" smtClean="0"/>
          </a:p>
          <a:p>
            <a:pPr marL="0" indent="0">
              <a:lnSpc>
                <a:spcPct val="120000"/>
              </a:lnSpc>
              <a:spcBef>
                <a:spcPts val="1200"/>
              </a:spcBef>
              <a:buNone/>
            </a:pPr>
            <a:r>
              <a:rPr lang="el-GR" dirty="0" smtClean="0"/>
              <a:t>Οι λογιστικές εργασίες που περιλαμβάνονται σε αυτόν, εμφανίζονται στο σχήμα 1 που ακολουθεί</a:t>
            </a:r>
            <a:r>
              <a:rPr lang="en-US" dirty="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xmlns="" val="22144373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Κωνσταντίνος Πολίτης 2014. Κωνσταντίνος Πολίτης. «Αρχές Γενικής Λογιστικής. Ενότητα 10</a:t>
            </a:r>
            <a:r>
              <a:rPr lang="en-US" sz="2000" dirty="0" smtClean="0"/>
              <a:t>:</a:t>
            </a:r>
            <a:r>
              <a:rPr lang="el-GR" sz="2000" dirty="0"/>
              <a:t> Ο Λογιστικός </a:t>
            </a:r>
            <a:r>
              <a:rPr lang="el-GR" sz="2000" dirty="0" smtClean="0"/>
              <a:t>Κύκλος».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xmlns="" val="27666537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xmlns="" val="34202148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754862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xmlns="" val="41719279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xmlns=""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a:t>
            </a:r>
            <a:r>
              <a:rPr lang="en-US" dirty="0"/>
              <a:t> </a:t>
            </a:r>
            <a:r>
              <a:rPr lang="en-US" sz="3200" b="0" dirty="0"/>
              <a:t>(</a:t>
            </a:r>
            <a:r>
              <a:rPr lang="el-GR" sz="3200" b="0" dirty="0"/>
              <a:t>2</a:t>
            </a:r>
            <a:r>
              <a:rPr lang="en-US" sz="3200" b="0" dirty="0"/>
              <a:t> </a:t>
            </a:r>
            <a:r>
              <a:rPr lang="el-GR" sz="3200" b="0" dirty="0"/>
              <a:t>από </a:t>
            </a:r>
            <a:r>
              <a:rPr lang="el-GR" sz="3200" b="0" dirty="0" smtClean="0"/>
              <a:t>2) </a:t>
            </a:r>
            <a:endParaRPr lang="el-GR" dirty="0"/>
          </a:p>
        </p:txBody>
      </p:sp>
      <p:graphicFrame>
        <p:nvGraphicFramePr>
          <p:cNvPr id="8" name="Θέση περιεχομένου 7"/>
          <p:cNvGraphicFramePr>
            <a:graphicFrameLocks noGrp="1"/>
          </p:cNvGraphicFramePr>
          <p:nvPr>
            <p:ph idx="1"/>
            <p:extLst>
              <p:ext uri="{D42A27DB-BD31-4B8C-83A1-F6EECF244321}">
                <p14:modId xmlns:p14="http://schemas.microsoft.com/office/powerpoint/2010/main" xmlns="" val="1157010744"/>
              </p:ext>
            </p:extLst>
          </p:nvPr>
        </p:nvGraphicFramePr>
        <p:xfrm>
          <a:off x="328700" y="1030791"/>
          <a:ext cx="8507288" cy="5400577"/>
        </p:xfrm>
        <a:graphic>
          <a:graphicData uri="http://schemas.openxmlformats.org/drawingml/2006/chart">
            <c:chart xmlns:c="http://schemas.openxmlformats.org/drawingml/2006/chart" xmlns:r="http://schemas.openxmlformats.org/officeDocument/2006/relationships" r:id="rId2"/>
          </a:graphicData>
        </a:graphic>
      </p:graphicFrame>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
        <p:nvSpPr>
          <p:cNvPr id="21" name="TextBox 20"/>
          <p:cNvSpPr txBox="1"/>
          <p:nvPr/>
        </p:nvSpPr>
        <p:spPr>
          <a:xfrm>
            <a:off x="2627784" y="2683657"/>
            <a:ext cx="1872208" cy="1107996"/>
          </a:xfrm>
          <a:prstGeom prst="rect">
            <a:avLst/>
          </a:prstGeom>
          <a:noFill/>
        </p:spPr>
        <p:txBody>
          <a:bodyPr wrap="square" rtlCol="0">
            <a:spAutoFit/>
          </a:bodyPr>
          <a:lstStyle/>
          <a:p>
            <a:r>
              <a:rPr lang="el-GR" sz="2200" dirty="0" smtClean="0">
                <a:solidFill>
                  <a:prstClr val="black"/>
                </a:solidFill>
                <a:latin typeface="Calibri"/>
              </a:rPr>
              <a:t>Εργασίες κατά τη λήξη της χρήσης</a:t>
            </a:r>
            <a:endParaRPr lang="el-GR" sz="2200" dirty="0">
              <a:solidFill>
                <a:prstClr val="black"/>
              </a:solidFill>
              <a:latin typeface="Calibri"/>
            </a:endParaRPr>
          </a:p>
        </p:txBody>
      </p:sp>
      <p:sp>
        <p:nvSpPr>
          <p:cNvPr id="22" name="TextBox 21"/>
          <p:cNvSpPr txBox="1"/>
          <p:nvPr/>
        </p:nvSpPr>
        <p:spPr>
          <a:xfrm>
            <a:off x="4668563" y="2683657"/>
            <a:ext cx="1861864" cy="1107996"/>
          </a:xfrm>
          <a:prstGeom prst="rect">
            <a:avLst/>
          </a:prstGeom>
          <a:noFill/>
        </p:spPr>
        <p:txBody>
          <a:bodyPr wrap="square" rtlCol="0">
            <a:spAutoFit/>
          </a:bodyPr>
          <a:lstStyle/>
          <a:p>
            <a:r>
              <a:rPr lang="el-GR" sz="2200" dirty="0" smtClean="0">
                <a:solidFill>
                  <a:prstClr val="black"/>
                </a:solidFill>
                <a:latin typeface="Calibri"/>
              </a:rPr>
              <a:t>Εργασίες κατά την έναρξη της χρήσης</a:t>
            </a:r>
            <a:endParaRPr lang="el-GR" sz="2200" dirty="0">
              <a:solidFill>
                <a:prstClr val="black"/>
              </a:solidFill>
              <a:latin typeface="Calibri"/>
            </a:endParaRPr>
          </a:p>
        </p:txBody>
      </p:sp>
      <p:sp>
        <p:nvSpPr>
          <p:cNvPr id="23" name="TextBox 22"/>
          <p:cNvSpPr txBox="1"/>
          <p:nvPr/>
        </p:nvSpPr>
        <p:spPr>
          <a:xfrm>
            <a:off x="4788024" y="4341962"/>
            <a:ext cx="1861864" cy="1107996"/>
          </a:xfrm>
          <a:prstGeom prst="rect">
            <a:avLst/>
          </a:prstGeom>
          <a:noFill/>
        </p:spPr>
        <p:txBody>
          <a:bodyPr wrap="square" rtlCol="0">
            <a:spAutoFit/>
          </a:bodyPr>
          <a:lstStyle/>
          <a:p>
            <a:r>
              <a:rPr lang="el-GR" sz="2200" dirty="0" smtClean="0">
                <a:solidFill>
                  <a:prstClr val="black"/>
                </a:solidFill>
                <a:latin typeface="Calibri"/>
              </a:rPr>
              <a:t>Εργασίες μετά την έναρξη της χρήσης</a:t>
            </a:r>
            <a:endParaRPr lang="el-GR" sz="2200" dirty="0">
              <a:solidFill>
                <a:prstClr val="black"/>
              </a:solidFill>
              <a:latin typeface="Calibri"/>
            </a:endParaRPr>
          </a:p>
        </p:txBody>
      </p:sp>
      <p:sp>
        <p:nvSpPr>
          <p:cNvPr id="24" name="Θέση περιεχομένου 2"/>
          <p:cNvSpPr txBox="1">
            <a:spLocks/>
          </p:cNvSpPr>
          <p:nvPr/>
        </p:nvSpPr>
        <p:spPr>
          <a:xfrm>
            <a:off x="553763" y="973887"/>
            <a:ext cx="8229600" cy="6480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pPr>
            <a:r>
              <a:rPr lang="el-GR" b="1" dirty="0" smtClean="0">
                <a:solidFill>
                  <a:prstClr val="black"/>
                </a:solidFill>
              </a:rPr>
              <a:t>Ο λογιστικός κύκλος με τις εργασίες του</a:t>
            </a:r>
          </a:p>
          <a:p>
            <a:pPr marL="0" indent="0" algn="ctr" fontAlgn="auto">
              <a:spcAft>
                <a:spcPts val="0"/>
              </a:spcAft>
              <a:buFont typeface="Arial" pitchFamily="34" charset="0"/>
              <a:buNone/>
            </a:pPr>
            <a:endParaRPr lang="el-GR" b="1" dirty="0">
              <a:solidFill>
                <a:prstClr val="black"/>
              </a:solidFill>
            </a:endParaRPr>
          </a:p>
        </p:txBody>
      </p:sp>
      <p:sp>
        <p:nvSpPr>
          <p:cNvPr id="25" name="TextBox 24"/>
          <p:cNvSpPr txBox="1"/>
          <p:nvPr/>
        </p:nvSpPr>
        <p:spPr>
          <a:xfrm>
            <a:off x="4152229" y="6356350"/>
            <a:ext cx="1032667" cy="400110"/>
          </a:xfrm>
          <a:prstGeom prst="rect">
            <a:avLst/>
          </a:prstGeom>
          <a:noFill/>
        </p:spPr>
        <p:txBody>
          <a:bodyPr wrap="square" rtlCol="0">
            <a:spAutoFit/>
          </a:bodyPr>
          <a:lstStyle/>
          <a:p>
            <a:r>
              <a:rPr lang="el-GR" sz="2000" dirty="0" smtClean="0">
                <a:solidFill>
                  <a:prstClr val="black"/>
                </a:solidFill>
                <a:latin typeface="Calibri"/>
              </a:rPr>
              <a:t>Σχήμα 1</a:t>
            </a:r>
            <a:endParaRPr lang="el-GR" sz="2000" dirty="0">
              <a:solidFill>
                <a:prstClr val="black"/>
              </a:solidFill>
              <a:latin typeface="Calibri"/>
            </a:endParaRPr>
          </a:p>
        </p:txBody>
      </p:sp>
    </p:spTree>
    <p:extLst>
      <p:ext uri="{BB962C8B-B14F-4D97-AF65-F5344CB8AC3E}">
        <p14:creationId xmlns:p14="http://schemas.microsoft.com/office/powerpoint/2010/main" xmlns="" val="2931123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16416" cy="908720"/>
          </a:xfrm>
        </p:spPr>
        <p:txBody>
          <a:bodyPr>
            <a:noAutofit/>
          </a:bodyPr>
          <a:lstStyle/>
          <a:p>
            <a:r>
              <a:rPr lang="el-GR" dirty="0" smtClean="0"/>
              <a:t>Λογιστικές εργασίες πριν την έναρξη της χρήσης </a:t>
            </a:r>
            <a:r>
              <a:rPr lang="el-GR" sz="3200" b="0" dirty="0" smtClean="0"/>
              <a:t>(1 από 2)</a:t>
            </a:r>
            <a:endParaRPr lang="el-GR" sz="3200" b="0" dirty="0"/>
          </a:p>
        </p:txBody>
      </p:sp>
      <p:sp>
        <p:nvSpPr>
          <p:cNvPr id="3" name="Θέση περιεχομένου 2"/>
          <p:cNvSpPr>
            <a:spLocks noGrp="1"/>
          </p:cNvSpPr>
          <p:nvPr>
            <p:ph idx="1"/>
          </p:nvPr>
        </p:nvSpPr>
        <p:spPr>
          <a:xfrm>
            <a:off x="457200" y="1196752"/>
            <a:ext cx="8229600" cy="5472608"/>
          </a:xfrm>
        </p:spPr>
        <p:txBody>
          <a:bodyPr>
            <a:normAutofit fontScale="92500" lnSpcReduction="10000"/>
          </a:bodyPr>
          <a:lstStyle/>
          <a:p>
            <a:pPr marL="0" indent="0">
              <a:lnSpc>
                <a:spcPct val="120000"/>
              </a:lnSpc>
              <a:buNone/>
            </a:pPr>
            <a:r>
              <a:rPr lang="el-GR" dirty="0" smtClean="0"/>
              <a:t>Διακρίνουμε τις εξής δύο περιπτώσεις</a:t>
            </a:r>
            <a:r>
              <a:rPr lang="en-US" dirty="0" smtClean="0"/>
              <a:t>: </a:t>
            </a:r>
            <a:endParaRPr lang="el-GR" dirty="0" smtClean="0"/>
          </a:p>
          <a:p>
            <a:pPr marL="457200" indent="-457200">
              <a:lnSpc>
                <a:spcPct val="120000"/>
              </a:lnSpc>
              <a:spcBef>
                <a:spcPts val="1200"/>
              </a:spcBef>
              <a:buFont typeface="+mj-lt"/>
              <a:buAutoNum type="alphaUcPeriod"/>
            </a:pPr>
            <a:r>
              <a:rPr lang="el-GR" b="1" dirty="0" smtClean="0"/>
              <a:t>Λειτουργία για πρώτη φορά</a:t>
            </a:r>
            <a:r>
              <a:rPr lang="en-US" b="1" dirty="0" smtClean="0"/>
              <a:t> :</a:t>
            </a:r>
            <a:r>
              <a:rPr lang="el-GR" dirty="0" smtClean="0"/>
              <a:t> Όταν μία οικονομική μονάδα ξεκινά τις εργασίες της για πρώτη φορά λόγω ίδρυσης, μετατροπής, συγχώνευσης ή  άλλης αιτίας, οφείλει να διαπιστώσει ποια είναι η ακριβής οικονομική της κατάσταση. Δηλαδή, οφείλει να αποτιμήσει με λεπτομέρεια τα περιουσιακά της στοιχεία και τις υποχρεώσεις της πριν από την έναρξη της δραστηριότητάς της. Για το λόγο αυτό πριν από την έναρξη της χρήσης της, πραγματοποιεί </a:t>
            </a:r>
            <a:r>
              <a:rPr lang="el-GR" b="1" dirty="0" smtClean="0"/>
              <a:t>απογραφή, </a:t>
            </a:r>
            <a:r>
              <a:rPr lang="el-GR" dirty="0" smtClean="0"/>
              <a:t>την οποία αποτυπώνει στο βιβλίο απογραφής και ισολογισμών και με βάση τα δεδομένα της καθορίζει έναν ισολογισμό. Τόσο η απογραφή όσο και ο ισολογισμός  ονομάζονται αντίστοιχα </a:t>
            </a:r>
            <a:r>
              <a:rPr lang="el-GR" b="1" dirty="0" smtClean="0"/>
              <a:t>Απογραφή</a:t>
            </a:r>
            <a:r>
              <a:rPr lang="el-GR" dirty="0" smtClean="0"/>
              <a:t> και </a:t>
            </a:r>
            <a:r>
              <a:rPr lang="el-GR" b="1" dirty="0" smtClean="0"/>
              <a:t>Ισολογισμός</a:t>
            </a:r>
            <a:r>
              <a:rPr lang="el-GR" dirty="0" smtClean="0"/>
              <a:t> έναρξης.</a:t>
            </a:r>
            <a:endParaRPr lang="el-GR" b="1"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xmlns="" val="150621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16416" cy="908720"/>
          </a:xfrm>
        </p:spPr>
        <p:txBody>
          <a:bodyPr>
            <a:normAutofit fontScale="90000"/>
          </a:bodyPr>
          <a:lstStyle/>
          <a:p>
            <a:r>
              <a:rPr lang="el-GR" sz="4400" dirty="0"/>
              <a:t>Λογιστικές εργασίες πριν την έναρξη της χρήσης </a:t>
            </a:r>
            <a:r>
              <a:rPr lang="el-GR" sz="3600" b="0" dirty="0" smtClean="0"/>
              <a:t>(2 </a:t>
            </a:r>
            <a:r>
              <a:rPr lang="el-GR" sz="3600" b="0" dirty="0"/>
              <a:t>από </a:t>
            </a:r>
            <a:r>
              <a:rPr lang="el-GR" sz="3600" b="0" dirty="0" smtClean="0"/>
              <a:t>2)</a:t>
            </a:r>
            <a:endParaRPr lang="el-GR" sz="3600" dirty="0"/>
          </a:p>
        </p:txBody>
      </p:sp>
      <p:sp>
        <p:nvSpPr>
          <p:cNvPr id="3" name="Θέση περιεχομένου 2"/>
          <p:cNvSpPr>
            <a:spLocks noGrp="1"/>
          </p:cNvSpPr>
          <p:nvPr>
            <p:ph idx="1"/>
          </p:nvPr>
        </p:nvSpPr>
        <p:spPr>
          <a:xfrm>
            <a:off x="457200" y="1412776"/>
            <a:ext cx="8229600" cy="4824536"/>
          </a:xfrm>
        </p:spPr>
        <p:txBody>
          <a:bodyPr/>
          <a:lstStyle/>
          <a:p>
            <a:pPr marL="457200" indent="-457200">
              <a:lnSpc>
                <a:spcPct val="110000"/>
              </a:lnSpc>
              <a:buFont typeface="+mj-lt"/>
              <a:buAutoNum type="alphaUcPeriod" startAt="2"/>
            </a:pPr>
            <a:r>
              <a:rPr lang="el-GR" b="1" dirty="0" smtClean="0"/>
              <a:t>Οικονομική μονάδα που ήδη λειτουργεί</a:t>
            </a:r>
            <a:r>
              <a:rPr lang="en-US" b="1" dirty="0" smtClean="0"/>
              <a:t> :</a:t>
            </a:r>
            <a:r>
              <a:rPr lang="el-GR" b="1" dirty="0" smtClean="0"/>
              <a:t> </a:t>
            </a:r>
            <a:r>
              <a:rPr lang="el-GR" dirty="0"/>
              <a:t>Α</a:t>
            </a:r>
            <a:r>
              <a:rPr lang="el-GR" dirty="0" smtClean="0"/>
              <a:t>ν η δραστηριότητα της οικονομικής μονάδας έχει αρχίσει σε προηγούμενη ή προηγούμενες χρήσεις, τότε η </a:t>
            </a:r>
            <a:r>
              <a:rPr lang="el-GR" b="1" dirty="0" smtClean="0"/>
              <a:t>απογραφή </a:t>
            </a:r>
            <a:r>
              <a:rPr lang="el-GR" dirty="0" smtClean="0"/>
              <a:t>και ο </a:t>
            </a:r>
            <a:r>
              <a:rPr lang="el-GR" b="1" dirty="0" smtClean="0"/>
              <a:t>ισολογισμός έναρξης, </a:t>
            </a:r>
            <a:r>
              <a:rPr lang="el-GR" dirty="0" smtClean="0"/>
              <a:t>συμπίπτουν με την </a:t>
            </a:r>
            <a:r>
              <a:rPr lang="el-GR" b="1" dirty="0" smtClean="0"/>
              <a:t>απογραφή και τον ισολογισμό τέλους</a:t>
            </a:r>
            <a:r>
              <a:rPr lang="el-GR" dirty="0" smtClean="0"/>
              <a:t>  χρήσης που συντάχθηκαν στο τέλος της προηγούμενης χρήσης (διαχειριστικής περιόδου). Η έννοια συμπίπτουν σημαίνει απλά, ότι η απογραφή και ο ισολογισμός τέλους χρήσης θεωρούνται ως η απογραφή και ο ισολογισμός έναρξης για τη νέα χρήση. Και σ αυτή την περίπτωση καταχωρούνται στο </a:t>
            </a:r>
            <a:r>
              <a:rPr lang="el-GR" b="1" dirty="0" smtClean="0"/>
              <a:t>Βιβλίο Απογραφών και Ισολογισμών.</a:t>
            </a:r>
            <a:endParaRPr lang="el-GR" b="1"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xmlns="" val="38813173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460432" cy="908720"/>
          </a:xfrm>
        </p:spPr>
        <p:txBody>
          <a:bodyPr>
            <a:normAutofit fontScale="90000"/>
          </a:bodyPr>
          <a:lstStyle/>
          <a:p>
            <a:r>
              <a:rPr lang="el-GR" sz="4400" dirty="0"/>
              <a:t>Λογιστικές εργασίες </a:t>
            </a:r>
            <a:r>
              <a:rPr lang="el-GR" sz="4400" dirty="0" smtClean="0"/>
              <a:t>κατά </a:t>
            </a:r>
            <a:r>
              <a:rPr lang="el-GR" sz="4400" dirty="0"/>
              <a:t>την έναρξη της χρήσης </a:t>
            </a:r>
            <a:r>
              <a:rPr lang="el-GR" sz="3600" b="0" dirty="0"/>
              <a:t>(1 από 2)</a:t>
            </a:r>
            <a:endParaRPr lang="el-GR" sz="3600" dirty="0"/>
          </a:p>
        </p:txBody>
      </p:sp>
      <p:sp>
        <p:nvSpPr>
          <p:cNvPr id="3" name="Θέση περιεχομένου 2"/>
          <p:cNvSpPr>
            <a:spLocks noGrp="1"/>
          </p:cNvSpPr>
          <p:nvPr>
            <p:ph idx="1"/>
          </p:nvPr>
        </p:nvSpPr>
        <p:spPr>
          <a:xfrm>
            <a:off x="457200" y="1412776"/>
            <a:ext cx="8229600" cy="4824536"/>
          </a:xfrm>
        </p:spPr>
        <p:txBody>
          <a:bodyPr/>
          <a:lstStyle/>
          <a:p>
            <a:pPr marL="0" indent="0">
              <a:lnSpc>
                <a:spcPct val="114000"/>
              </a:lnSpc>
              <a:spcBef>
                <a:spcPts val="1200"/>
              </a:spcBef>
              <a:buNone/>
            </a:pPr>
            <a:r>
              <a:rPr lang="el-GR" dirty="0" smtClean="0"/>
              <a:t>Με την έναρξη της χρήσης, συνήθως 1/1/… ή 1/7/…, και στις δύο περιπτώσεις ο ισολογισμός καταχωρείται στο </a:t>
            </a:r>
            <a:r>
              <a:rPr lang="el-GR" b="1" dirty="0" smtClean="0"/>
              <a:t>Ημερολόγιο, </a:t>
            </a:r>
            <a:r>
              <a:rPr lang="el-GR" dirty="0" smtClean="0"/>
              <a:t>ως η πρώτη ημερολογιακή εγγραφή της οικονομικής μονάδας για το άνοιγμα των βιβλίων της.</a:t>
            </a:r>
          </a:p>
          <a:p>
            <a:pPr marL="0" indent="0">
              <a:lnSpc>
                <a:spcPct val="114000"/>
              </a:lnSpc>
              <a:spcBef>
                <a:spcPts val="1200"/>
              </a:spcBef>
              <a:buNone/>
            </a:pPr>
            <a:r>
              <a:rPr lang="el-GR" dirty="0" smtClean="0"/>
              <a:t>Στη συνέχεια με βάση τις εγγραφές ανοίγματος και τα στοιχεία αναλυτικά της απογραφής, ανοίγονται οι λογαριασμοί στο </a:t>
            </a:r>
            <a:r>
              <a:rPr lang="el-GR" b="1" dirty="0" smtClean="0"/>
              <a:t>Γενικό </a:t>
            </a:r>
            <a:r>
              <a:rPr lang="el-GR" b="1" dirty="0"/>
              <a:t>Κ</a:t>
            </a:r>
            <a:r>
              <a:rPr lang="el-GR" b="1" dirty="0" smtClean="0"/>
              <a:t>αθολικό </a:t>
            </a:r>
            <a:r>
              <a:rPr lang="el-GR" dirty="0" smtClean="0"/>
              <a:t>και στο </a:t>
            </a:r>
            <a:r>
              <a:rPr lang="el-GR" b="1" dirty="0" smtClean="0"/>
              <a:t>Αναλυτικά Καθολικά.</a:t>
            </a:r>
          </a:p>
          <a:p>
            <a:pPr marL="0" indent="0">
              <a:lnSpc>
                <a:spcPct val="114000"/>
              </a:lnSpc>
              <a:spcBef>
                <a:spcPts val="1200"/>
              </a:spcBef>
              <a:buNone/>
            </a:pPr>
            <a:r>
              <a:rPr lang="el-GR" dirty="0" smtClean="0"/>
              <a:t>Σχηματικά οι λογιστικές εργασίες πριν και μετά την έναρξη της χρήσης παρουσιάζονται στο Σχήμα 2</a:t>
            </a:r>
            <a:r>
              <a:rPr lang="en-US"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xmlns="" val="34439364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88424" cy="908720"/>
          </a:xfrm>
        </p:spPr>
        <p:txBody>
          <a:bodyPr>
            <a:normAutofit fontScale="90000"/>
          </a:bodyPr>
          <a:lstStyle/>
          <a:p>
            <a:r>
              <a:rPr lang="el-GR" sz="4400" dirty="0"/>
              <a:t>Λογιστικές εργασίες κατά την έναρξη της χρήσης </a:t>
            </a:r>
            <a:r>
              <a:rPr lang="el-GR" sz="3600" b="0" dirty="0" smtClean="0"/>
              <a:t>(2 </a:t>
            </a:r>
            <a:r>
              <a:rPr lang="el-GR" sz="3600" b="0" dirty="0"/>
              <a:t>από 2)</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
        <p:nvSpPr>
          <p:cNvPr id="5" name="Ορθογώνιο 4"/>
          <p:cNvSpPr/>
          <p:nvPr/>
        </p:nvSpPr>
        <p:spPr>
          <a:xfrm>
            <a:off x="65050" y="1679977"/>
            <a:ext cx="3096344" cy="3960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sp>
        <p:nvSpPr>
          <p:cNvPr id="6" name="TextBox 5"/>
          <p:cNvSpPr txBox="1"/>
          <p:nvPr/>
        </p:nvSpPr>
        <p:spPr>
          <a:xfrm>
            <a:off x="389086" y="1751985"/>
            <a:ext cx="2448272" cy="1107996"/>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Διενέργεια Σύνταξης Φυσικής Απογραφής</a:t>
            </a:r>
            <a:endParaRPr lang="el-GR" sz="2200" dirty="0">
              <a:solidFill>
                <a:prstClr val="black"/>
              </a:solidFill>
              <a:latin typeface="Calibri"/>
            </a:endParaRPr>
          </a:p>
        </p:txBody>
      </p:sp>
      <p:cxnSp>
        <p:nvCxnSpPr>
          <p:cNvPr id="8" name="Ευθύγραμμο βέλος σύνδεσης 7"/>
          <p:cNvCxnSpPr>
            <a:stCxn id="6" idx="2"/>
            <a:endCxn id="9" idx="0"/>
          </p:cNvCxnSpPr>
          <p:nvPr/>
        </p:nvCxnSpPr>
        <p:spPr>
          <a:xfrm>
            <a:off x="1613222" y="2859981"/>
            <a:ext cx="0" cy="12682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9086" y="4128249"/>
            <a:ext cx="2448272" cy="1107996"/>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Κατάργηση Ισολογισμού Έναρξης</a:t>
            </a:r>
            <a:endParaRPr lang="el-GR" sz="2200" dirty="0">
              <a:solidFill>
                <a:prstClr val="black"/>
              </a:solidFill>
              <a:latin typeface="Calibri"/>
            </a:endParaRPr>
          </a:p>
        </p:txBody>
      </p:sp>
      <p:sp>
        <p:nvSpPr>
          <p:cNvPr id="15" name="Αριστερό άγκιστρο 14"/>
          <p:cNvSpPr/>
          <p:nvPr/>
        </p:nvSpPr>
        <p:spPr>
          <a:xfrm rot="16200000">
            <a:off x="1490484" y="4819742"/>
            <a:ext cx="422666" cy="2208032"/>
          </a:xfrm>
          <a:prstGeom prst="leftBrace">
            <a:avLst>
              <a:gd name="adj1" fmla="val 8333"/>
              <a:gd name="adj2" fmla="val 508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16" name="TextBox 15"/>
          <p:cNvSpPr txBox="1"/>
          <p:nvPr/>
        </p:nvSpPr>
        <p:spPr>
          <a:xfrm>
            <a:off x="597801" y="6135091"/>
            <a:ext cx="2448272" cy="430887"/>
          </a:xfrm>
          <a:prstGeom prst="rect">
            <a:avLst/>
          </a:prstGeom>
          <a:noFill/>
          <a:ln>
            <a:noFill/>
          </a:ln>
        </p:spPr>
        <p:txBody>
          <a:bodyPr wrap="square" rtlCol="0">
            <a:spAutoFit/>
          </a:bodyPr>
          <a:lstStyle/>
          <a:p>
            <a:pPr algn="ctr"/>
            <a:r>
              <a:rPr lang="el-GR" sz="2200" dirty="0" smtClean="0">
                <a:solidFill>
                  <a:prstClr val="black"/>
                </a:solidFill>
                <a:latin typeface="Calibri"/>
              </a:rPr>
              <a:t>Πριν την Έναρξη</a:t>
            </a:r>
            <a:endParaRPr lang="el-GR" sz="2200" dirty="0">
              <a:solidFill>
                <a:prstClr val="black"/>
              </a:solidFill>
              <a:latin typeface="Calibri"/>
            </a:endParaRPr>
          </a:p>
        </p:txBody>
      </p:sp>
      <p:sp>
        <p:nvSpPr>
          <p:cNvPr id="17" name="Ορθογώνιο 16"/>
          <p:cNvSpPr/>
          <p:nvPr/>
        </p:nvSpPr>
        <p:spPr>
          <a:xfrm>
            <a:off x="3275856" y="1679977"/>
            <a:ext cx="5753682" cy="39604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solidFill>
                <a:prstClr val="white"/>
              </a:solidFill>
            </a:endParaRPr>
          </a:p>
        </p:txBody>
      </p:sp>
      <p:cxnSp>
        <p:nvCxnSpPr>
          <p:cNvPr id="18" name="Ευθύγραμμο βέλος σύνδεσης 17"/>
          <p:cNvCxnSpPr>
            <a:stCxn id="6" idx="3"/>
            <a:endCxn id="17" idx="1"/>
          </p:cNvCxnSpPr>
          <p:nvPr/>
        </p:nvCxnSpPr>
        <p:spPr>
          <a:xfrm>
            <a:off x="2837358" y="2305983"/>
            <a:ext cx="438498" cy="1354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Ευθύγραμμο βέλος σύνδεσης 20"/>
          <p:cNvCxnSpPr>
            <a:stCxn id="9" idx="3"/>
            <a:endCxn id="17" idx="1"/>
          </p:cNvCxnSpPr>
          <p:nvPr/>
        </p:nvCxnSpPr>
        <p:spPr>
          <a:xfrm flipV="1">
            <a:off x="2837358" y="3660197"/>
            <a:ext cx="438498" cy="1022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316973" y="2213641"/>
            <a:ext cx="2137111" cy="2462213"/>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Καταχώρηση Απογραφής και Ισολογισμού Έναρξης στο Βιβλίο Απογραφών και Ισολογισμού</a:t>
            </a:r>
            <a:endParaRPr lang="el-GR" sz="2200" dirty="0">
              <a:solidFill>
                <a:prstClr val="black"/>
              </a:solidFill>
              <a:latin typeface="Calibri"/>
            </a:endParaRPr>
          </a:p>
        </p:txBody>
      </p:sp>
      <p:sp>
        <p:nvSpPr>
          <p:cNvPr id="25" name="TextBox 24"/>
          <p:cNvSpPr txBox="1"/>
          <p:nvPr/>
        </p:nvSpPr>
        <p:spPr>
          <a:xfrm>
            <a:off x="5495201" y="2213641"/>
            <a:ext cx="1698641" cy="2462213"/>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Καταχώρηση του Ισολογισμού Έναρξης στο Ημερολόγιο (Άνοιγμα των Βιβλίων)</a:t>
            </a:r>
            <a:endParaRPr lang="el-GR" sz="2200" dirty="0">
              <a:solidFill>
                <a:prstClr val="black"/>
              </a:solidFill>
              <a:latin typeface="Calibri"/>
            </a:endParaRPr>
          </a:p>
        </p:txBody>
      </p:sp>
      <p:cxnSp>
        <p:nvCxnSpPr>
          <p:cNvPr id="30" name="Ευθύγραμμο βέλος σύνδεσης 29"/>
          <p:cNvCxnSpPr>
            <a:stCxn id="25" idx="3"/>
          </p:cNvCxnSpPr>
          <p:nvPr/>
        </p:nvCxnSpPr>
        <p:spPr>
          <a:xfrm flipV="1">
            <a:off x="7193842" y="3444747"/>
            <a:ext cx="114462"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Γωνιακή σύνδεση 35"/>
          <p:cNvCxnSpPr>
            <a:stCxn id="37" idx="1"/>
            <a:endCxn id="43" idx="1"/>
          </p:cNvCxnSpPr>
          <p:nvPr/>
        </p:nvCxnSpPr>
        <p:spPr>
          <a:xfrm rot="10800000" flipV="1">
            <a:off x="7505538" y="2689954"/>
            <a:ext cx="12700" cy="1601180"/>
          </a:xfrm>
          <a:prstGeom prst="bentConnector3">
            <a:avLst>
              <a:gd name="adj1" fmla="val 1800000"/>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05538" y="2305233"/>
            <a:ext cx="1394798" cy="769441"/>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Γενικό Καθολικό</a:t>
            </a:r>
            <a:endParaRPr lang="el-GR" sz="2200" dirty="0">
              <a:solidFill>
                <a:prstClr val="black"/>
              </a:solidFill>
              <a:latin typeface="Calibri"/>
            </a:endParaRPr>
          </a:p>
        </p:txBody>
      </p:sp>
      <p:sp>
        <p:nvSpPr>
          <p:cNvPr id="43" name="TextBox 42"/>
          <p:cNvSpPr txBox="1"/>
          <p:nvPr/>
        </p:nvSpPr>
        <p:spPr>
          <a:xfrm>
            <a:off x="7505538" y="3906413"/>
            <a:ext cx="1394798" cy="769441"/>
          </a:xfrm>
          <a:prstGeom prst="rect">
            <a:avLst/>
          </a:prstGeom>
          <a:noFill/>
          <a:ln>
            <a:solidFill>
              <a:schemeClr val="tx1"/>
            </a:solidFill>
          </a:ln>
        </p:spPr>
        <p:txBody>
          <a:bodyPr wrap="square" rtlCol="0">
            <a:spAutoFit/>
          </a:bodyPr>
          <a:lstStyle/>
          <a:p>
            <a:pPr algn="ctr"/>
            <a:r>
              <a:rPr lang="el-GR" sz="2200" dirty="0" smtClean="0">
                <a:solidFill>
                  <a:prstClr val="black"/>
                </a:solidFill>
                <a:latin typeface="Calibri"/>
              </a:rPr>
              <a:t>Αναλυτικά  Καθολικά</a:t>
            </a:r>
            <a:endParaRPr lang="el-GR" sz="2200" dirty="0">
              <a:solidFill>
                <a:prstClr val="black"/>
              </a:solidFill>
              <a:latin typeface="Calibri"/>
            </a:endParaRPr>
          </a:p>
        </p:txBody>
      </p:sp>
      <p:cxnSp>
        <p:nvCxnSpPr>
          <p:cNvPr id="49" name="Ευθύγραμμο βέλος σύνδεσης 48"/>
          <p:cNvCxnSpPr>
            <a:stCxn id="37" idx="2"/>
            <a:endCxn id="43" idx="0"/>
          </p:cNvCxnSpPr>
          <p:nvPr/>
        </p:nvCxnSpPr>
        <p:spPr>
          <a:xfrm>
            <a:off x="8202937" y="3074674"/>
            <a:ext cx="0" cy="8317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Γωνιακή σύνδεση 56"/>
          <p:cNvCxnSpPr>
            <a:stCxn id="9" idx="2"/>
            <a:endCxn id="25" idx="2"/>
          </p:cNvCxnSpPr>
          <p:nvPr/>
        </p:nvCxnSpPr>
        <p:spPr>
          <a:xfrm rot="5400000" flipH="1" flipV="1">
            <a:off x="3698676" y="2590400"/>
            <a:ext cx="560391" cy="4731300"/>
          </a:xfrm>
          <a:prstGeom prst="bentConnector3">
            <a:avLst>
              <a:gd name="adj1" fmla="val -40793"/>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1" name="Αριστερό άγκιστρο 60"/>
          <p:cNvSpPr/>
          <p:nvPr/>
        </p:nvSpPr>
        <p:spPr>
          <a:xfrm rot="16200000">
            <a:off x="5803652" y="3362856"/>
            <a:ext cx="422666" cy="5112568"/>
          </a:xfrm>
          <a:prstGeom prst="leftBrace">
            <a:avLst>
              <a:gd name="adj1" fmla="val 8333"/>
              <a:gd name="adj2" fmla="val 5081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dirty="0">
              <a:solidFill>
                <a:prstClr val="black"/>
              </a:solidFill>
            </a:endParaRPr>
          </a:p>
        </p:txBody>
      </p:sp>
      <p:sp>
        <p:nvSpPr>
          <p:cNvPr id="62" name="TextBox 61"/>
          <p:cNvSpPr txBox="1"/>
          <p:nvPr/>
        </p:nvSpPr>
        <p:spPr>
          <a:xfrm>
            <a:off x="4737938" y="6130473"/>
            <a:ext cx="2448272" cy="430887"/>
          </a:xfrm>
          <a:prstGeom prst="rect">
            <a:avLst/>
          </a:prstGeom>
          <a:noFill/>
          <a:ln>
            <a:noFill/>
          </a:ln>
        </p:spPr>
        <p:txBody>
          <a:bodyPr wrap="square" rtlCol="0">
            <a:spAutoFit/>
          </a:bodyPr>
          <a:lstStyle/>
          <a:p>
            <a:pPr algn="ctr"/>
            <a:r>
              <a:rPr lang="el-GR" sz="2200" dirty="0" smtClean="0">
                <a:solidFill>
                  <a:prstClr val="black"/>
                </a:solidFill>
                <a:latin typeface="Calibri"/>
              </a:rPr>
              <a:t>Κατά την Έναρξη</a:t>
            </a:r>
            <a:endParaRPr lang="el-GR" sz="2200" dirty="0">
              <a:solidFill>
                <a:prstClr val="black"/>
              </a:solidFill>
              <a:latin typeface="Calibri"/>
            </a:endParaRPr>
          </a:p>
        </p:txBody>
      </p:sp>
      <p:sp>
        <p:nvSpPr>
          <p:cNvPr id="63" name="TextBox 62"/>
          <p:cNvSpPr txBox="1"/>
          <p:nvPr/>
        </p:nvSpPr>
        <p:spPr>
          <a:xfrm>
            <a:off x="3005812" y="6456019"/>
            <a:ext cx="2448272" cy="400110"/>
          </a:xfrm>
          <a:prstGeom prst="rect">
            <a:avLst/>
          </a:prstGeom>
          <a:noFill/>
          <a:ln>
            <a:noFill/>
          </a:ln>
        </p:spPr>
        <p:txBody>
          <a:bodyPr wrap="square" rtlCol="0">
            <a:spAutoFit/>
          </a:bodyPr>
          <a:lstStyle/>
          <a:p>
            <a:pPr algn="ctr"/>
            <a:r>
              <a:rPr lang="el-GR" sz="2000" dirty="0" smtClean="0">
                <a:solidFill>
                  <a:prstClr val="black"/>
                </a:solidFill>
                <a:latin typeface="Calibri"/>
              </a:rPr>
              <a:t>Σχήμα 2</a:t>
            </a:r>
            <a:endParaRPr lang="el-GR" sz="2000" dirty="0">
              <a:solidFill>
                <a:prstClr val="black"/>
              </a:solidFill>
              <a:latin typeface="Calibri"/>
            </a:endParaRPr>
          </a:p>
        </p:txBody>
      </p:sp>
    </p:spTree>
    <p:extLst>
      <p:ext uri="{BB962C8B-B14F-4D97-AF65-F5344CB8AC3E}">
        <p14:creationId xmlns:p14="http://schemas.microsoft.com/office/powerpoint/2010/main" xmlns="" val="32210099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16416" cy="908720"/>
          </a:xfrm>
        </p:spPr>
        <p:txBody>
          <a:bodyPr>
            <a:normAutofit fontScale="90000"/>
          </a:bodyPr>
          <a:lstStyle/>
          <a:p>
            <a:r>
              <a:rPr lang="el-GR" sz="4400" dirty="0"/>
              <a:t>Λογιστικές εργασίες κατά </a:t>
            </a:r>
            <a:r>
              <a:rPr lang="el-GR" sz="4400" dirty="0" smtClean="0"/>
              <a:t>τη διάρκεια </a:t>
            </a:r>
            <a:r>
              <a:rPr lang="el-GR" sz="4400" dirty="0"/>
              <a:t>της χρήσης </a:t>
            </a:r>
            <a:r>
              <a:rPr lang="el-GR" sz="3600" b="0" dirty="0" smtClean="0"/>
              <a:t>(1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57200" y="1412776"/>
            <a:ext cx="8229600" cy="5040560"/>
          </a:xfrm>
        </p:spPr>
        <p:txBody>
          <a:bodyPr>
            <a:normAutofit/>
          </a:bodyPr>
          <a:lstStyle/>
          <a:p>
            <a:pPr marL="0" indent="0">
              <a:lnSpc>
                <a:spcPct val="114000"/>
              </a:lnSpc>
              <a:spcBef>
                <a:spcPts val="1200"/>
              </a:spcBef>
              <a:buNone/>
            </a:pPr>
            <a:r>
              <a:rPr lang="el-GR" dirty="0" smtClean="0"/>
              <a:t>Μετά την έναρξη της χρήσης η λογιστική, μέσα από τους λογαριασμούς, παρακολουθεί και καταγράφει με λεπτομέρεια και με χρονολογική σειρά, όλα εκείνα τα οικονομικά γεγονότα που που είναι σχετικά με τη δράση και το σκοπό της οικονομικής μονάδας και τα οποία επιφέρουν μεταβολές στην οικονομική της κατάσταση, κατά τη διάρκεια μιας συγκεκριμένης αυτοτελούς χρήσης.</a:t>
            </a:r>
          </a:p>
          <a:p>
            <a:pPr marL="0" indent="0">
              <a:lnSpc>
                <a:spcPct val="114000"/>
              </a:lnSpc>
              <a:spcBef>
                <a:spcPts val="1200"/>
              </a:spcBef>
              <a:buNone/>
            </a:pPr>
            <a:r>
              <a:rPr lang="el-GR" dirty="0" smtClean="0"/>
              <a:t>Για την καταγραφή απαιτείται δικαιολογητικό έγγραφο, παραστατικό, το οποίο αποδεικνύει την συναλλαγή και εκδίδεται είτε από την ίδια την οικονομική μονάδα, είτε από τρίτους που συναλλάσσονται με αυτή.</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xmlns="" val="1323157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8316416" cy="908720"/>
          </a:xfrm>
        </p:spPr>
        <p:txBody>
          <a:bodyPr>
            <a:normAutofit fontScale="90000"/>
          </a:bodyPr>
          <a:lstStyle/>
          <a:p>
            <a:r>
              <a:rPr lang="el-GR" sz="4400" dirty="0"/>
              <a:t>Λογιστικές εργασίες κατά τη διάρκεια της χρήσης </a:t>
            </a:r>
            <a:r>
              <a:rPr lang="el-GR" sz="3600" b="0" dirty="0" smtClean="0"/>
              <a:t>(2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67544" y="1340768"/>
            <a:ext cx="8229600" cy="5040560"/>
          </a:xfrm>
        </p:spPr>
        <p:txBody>
          <a:bodyPr>
            <a:normAutofit/>
          </a:bodyPr>
          <a:lstStyle/>
          <a:p>
            <a:pPr marL="0" indent="0">
              <a:lnSpc>
                <a:spcPct val="114000"/>
              </a:lnSpc>
              <a:spcBef>
                <a:spcPts val="1200"/>
              </a:spcBef>
              <a:buNone/>
            </a:pPr>
            <a:r>
              <a:rPr lang="el-GR" sz="2200" dirty="0" smtClean="0"/>
              <a:t>Με βάση τα δικαιολογητικά έγγραφα, όπως τιμολόγια, αποδείξεις δαπανών, μισθοδοτικές καταστάσεις, πιστωτικά ή χρεωστικά σημειώματα κ.α, οι συναλλαγές καταχωρούνται πρώτα στο Ημερολόγιο της οικονομικής μονάδας, με ορισμένο τρόπο σύμφωνα με τη διαδικασία του </a:t>
            </a:r>
            <a:r>
              <a:rPr lang="el-GR" sz="2200" b="1" dirty="0" smtClean="0"/>
              <a:t>Ημερολογιακού Άρθρου.  </a:t>
            </a:r>
            <a:r>
              <a:rPr lang="el-GR" sz="2200" dirty="0" smtClean="0"/>
              <a:t>Από τα στοιχεία που περιλαμβάνει κάθε Ημερολογιακό Άρθρο, στη συνέχεια, γίνεται η ενημέρωση του Γενικού και των Αναλυτικών Καθολικών.</a:t>
            </a:r>
          </a:p>
          <a:p>
            <a:pPr marL="0" indent="0">
              <a:lnSpc>
                <a:spcPct val="114000"/>
              </a:lnSpc>
              <a:spcBef>
                <a:spcPts val="1200"/>
              </a:spcBef>
              <a:buNone/>
            </a:pPr>
            <a:r>
              <a:rPr lang="el-GR" sz="2200" dirty="0" smtClean="0"/>
              <a:t>Για τον έλεγχο της σωστής μεταφοράς και καταχώρησης των στοιχείων από το Ημερολόγιο στα καθολικά, στο τέλος κάθε μήνα συντάσσεται το μηνιαίο ισοζύγιο. Τα μηνιαία ισοζύγια διακρίνονται σε </a:t>
            </a:r>
            <a:r>
              <a:rPr lang="el-GR" sz="2200" b="1" dirty="0" smtClean="0"/>
              <a:t>Ισοζύγια Γενικού Καθολικού </a:t>
            </a:r>
            <a:r>
              <a:rPr lang="el-GR" sz="2200" dirty="0" smtClean="0"/>
              <a:t>και σε </a:t>
            </a:r>
            <a:r>
              <a:rPr lang="el-GR" sz="2200" b="1" dirty="0" smtClean="0"/>
              <a:t>Ισοζύγια Αναλυτικών Καθολικών</a:t>
            </a:r>
            <a:r>
              <a:rPr lang="el-GR" sz="2200" dirty="0" smtClean="0"/>
              <a:t> με βάση τον έλεγχο συμφωνίας που επιτελούν.</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xmlns="" val="37552461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Αρχές Γενικής Λογιστική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Αρχές Γενικής Λογιστικής</Template>
  <TotalTime>0</TotalTime>
  <Words>1930</Words>
  <Application>Microsoft Office PowerPoint</Application>
  <PresentationFormat>Προβολή στην οθόνη (4:3)</PresentationFormat>
  <Paragraphs>166</Paragraphs>
  <Slides>24</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24</vt:i4>
      </vt:variant>
    </vt:vector>
  </HeadingPairs>
  <TitlesOfParts>
    <vt:vector size="26" baseType="lpstr">
      <vt:lpstr>Αρχές Γενικής Λογιστικής</vt:lpstr>
      <vt:lpstr>OC_template_updated</vt:lpstr>
      <vt:lpstr>Αρχές Γενικής Λογιστικής</vt:lpstr>
      <vt:lpstr>Εισαγωγή (1 από 2) </vt:lpstr>
      <vt:lpstr>Εισαγωγή (2 από 2) </vt:lpstr>
      <vt:lpstr>Λογιστικές εργασίες πριν την έναρξη της χρήσης (1 από 2)</vt:lpstr>
      <vt:lpstr>Λογιστικές εργασίες πριν την έναρξη της χρήσης (2 από 2)</vt:lpstr>
      <vt:lpstr>Λογιστικές εργασίες κατά την έναρξη της χρήσης (1 από 2)</vt:lpstr>
      <vt:lpstr>Λογιστικές εργασίες κατά την έναρξη της χρήσης (2 από 2)</vt:lpstr>
      <vt:lpstr>Λογιστικές εργασίες κατά τη διάρκεια της χρήσης (1 από 3)</vt:lpstr>
      <vt:lpstr>Λογιστικές εργασίες κατά τη διάρκεια της χρήσης (2 από 3)</vt:lpstr>
      <vt:lpstr>Λογιστικές εργασίες κατά τη διάρκεια της χρήσης (3 από 3)</vt:lpstr>
      <vt:lpstr>Λογιστικές εργασίες κατά τη λήξη της χρήσης (1 από 7)</vt:lpstr>
      <vt:lpstr>Λογιστικές εργασίες κατά τη λήξη της χρήσης (2 από 7)</vt:lpstr>
      <vt:lpstr>Λογιστικές εργασίες κατά τη λήξη της χρήσης (3 από 7)</vt:lpstr>
      <vt:lpstr>Λογιστικές εργασίες κατά τη λήξη της χρήσης (4 από 7)</vt:lpstr>
      <vt:lpstr>Λογιστικές εργασίες κατά τη λήξη της χρήσης (5 από 7)</vt:lpstr>
      <vt:lpstr>Λογιστικές εργασίες κατά τη λήξη της χρήσης (6 από 7)</vt:lpstr>
      <vt:lpstr>Λογιστικές εργασίες κατά τη λήξη της χρήσης (7 από 7)</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Αρχές Γενικής Λογιστικής</dc:title>
  <dc:creator>opencourses@teiath.gr</dc:creator>
  <cp:lastModifiedBy>OWNER</cp:lastModifiedBy>
  <cp:revision>5</cp:revision>
  <dcterms:created xsi:type="dcterms:W3CDTF">2014-10-06T12:04:44Z</dcterms:created>
  <dcterms:modified xsi:type="dcterms:W3CDTF">2015-03-08T16:52:02Z</dcterms:modified>
</cp:coreProperties>
</file>