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8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99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302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305" r:id="rId40"/>
    <p:sldId id="306" r:id="rId41"/>
    <p:sldId id="300" r:id="rId42"/>
    <p:sldId id="308" r:id="rId43"/>
    <p:sldId id="309" r:id="rId44"/>
    <p:sldId id="314" r:id="rId45"/>
    <p:sldId id="315" r:id="rId46"/>
    <p:sldId id="316" r:id="rId47"/>
    <p:sldId id="313" r:id="rId48"/>
  </p:sldIdLst>
  <p:sldSz cx="9144000" cy="6858000" type="screen4x3"/>
  <p:notesSz cx="7104063" cy="10234613"/>
  <p:custDataLst>
    <p:tags r:id="rId5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Ειρήνη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2"/>
    <a:srgbClr val="008000"/>
    <a:srgbClr val="820000"/>
    <a:srgbClr val="FFFF99"/>
    <a:srgbClr val="CC3300"/>
    <a:srgbClr val="C06000"/>
    <a:srgbClr val="FF6600"/>
    <a:srgbClr val="933837"/>
    <a:srgbClr val="395F90"/>
    <a:srgbClr val="004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86559" autoAdjust="0"/>
  </p:normalViewPr>
  <p:slideViewPr>
    <p:cSldViewPr>
      <p:cViewPr>
        <p:scale>
          <a:sx n="80" d="100"/>
          <a:sy n="80" d="100"/>
        </p:scale>
        <p:origin x="-72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28/9/2015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28/9/2015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7210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1986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1772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5850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2661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6230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B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B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sa/3.0/deed.en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commons.wikimedia.org/wiki/User:Open_courses_tei_athina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hyperlink" Target="http://commons.wikimedia.org/wiki/File:%CE%9A%CF%8D%CF%84%CF%84%CE%B1%CF%81%CE%BF-%CE%91%CE%AF%CE%BC%CE%B1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://www.acute-care.jp/document/bloodgas-museum/hass308a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library.hbs.edu/hc/hawthorne/rl-guides.html" TargetMode="Externa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farm9.staticflickr.com/8391/8503154722_1481b9d1fb_h.jpg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hyperlink" Target="http://creativecommons.org/licenses/by-nd/2.0/" TargetMode="External"/><Relationship Id="rId4" Type="http://schemas.openxmlformats.org/officeDocument/2006/relationships/hyperlink" Target="http://www.flickr.com/photos/what-is-updog/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Αναπνευστική Φυσικοθεραπεία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720080"/>
          </a:xfrm>
        </p:spPr>
        <p:txBody>
          <a:bodyPr>
            <a:normAutofit/>
          </a:bodyPr>
          <a:lstStyle/>
          <a:p>
            <a:r>
              <a:rPr lang="el-GR" sz="2700" b="1" dirty="0" smtClean="0"/>
              <a:t>Ενότητα 2</a:t>
            </a:r>
            <a:r>
              <a:rPr lang="el-GR" sz="2700" dirty="0" smtClean="0"/>
              <a:t>:</a:t>
            </a:r>
            <a:r>
              <a:rPr lang="en-US" sz="2700" dirty="0" smtClean="0"/>
              <a:t> </a:t>
            </a:r>
            <a:r>
              <a:rPr lang="el-GR" sz="2700" dirty="0" smtClean="0"/>
              <a:t>Ανταλλαγή Αερίων</a:t>
            </a:r>
            <a:endParaRPr lang="en-US" sz="2700" dirty="0" smtClean="0"/>
          </a:p>
        </p:txBody>
      </p:sp>
      <p:sp>
        <p:nvSpPr>
          <p:cNvPr id="11" name="Ορθογώνιο 10"/>
          <p:cNvSpPr/>
          <p:nvPr/>
        </p:nvSpPr>
        <p:spPr>
          <a:xfrm>
            <a:off x="4283968" y="3307841"/>
            <a:ext cx="48407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prstClr val="black"/>
                </a:solidFill>
                <a:latin typeface="Calibri"/>
              </a:rPr>
              <a:t>Αικατερίνη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Χανιώτου,Πνευμονολόγος, </a:t>
            </a:r>
          </a:p>
          <a:p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Διευθύντρια Πνευμονολογικής κλινικής Ογκολογικού Νοσ. «Οι Άγιοι Ανάργυροι»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708559" y="3311166"/>
            <a:ext cx="38019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prstClr val="black"/>
                </a:solidFill>
                <a:latin typeface="Calibri"/>
              </a:rPr>
              <a:t>Ειρήνη Γραμματοπούλου, Αναπληρώτρια Καθηγήτρια </a:t>
            </a:r>
          </a:p>
          <a:p>
            <a:r>
              <a:rPr lang="el-GR" sz="2200" dirty="0">
                <a:solidFill>
                  <a:prstClr val="black"/>
                </a:solidFill>
                <a:latin typeface="Calibri"/>
              </a:rPr>
              <a:t>Τμήμα Φυσικοθεραπείας</a:t>
            </a:r>
          </a:p>
        </p:txBody>
      </p:sp>
      <p:pic>
        <p:nvPicPr>
          <p:cNvPr id="13" name="Picture 12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4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63579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7" name="Picture 1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8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Αντιστοίχηση </a:t>
            </a:r>
            <a:r>
              <a:rPr lang="en-US" dirty="0" smtClean="0"/>
              <a:t>SatO2</a:t>
            </a:r>
            <a:r>
              <a:rPr lang="el-GR" dirty="0" smtClean="0"/>
              <a:t> - </a:t>
            </a:r>
            <a:r>
              <a:rPr lang="en-US" dirty="0" smtClean="0"/>
              <a:t>PaO2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4" y="1484784"/>
            <a:ext cx="3960440" cy="3168352"/>
          </a:xfrm>
        </p:spPr>
        <p:txBody>
          <a:bodyPr/>
          <a:lstStyle/>
          <a:p>
            <a:pPr>
              <a:spcBef>
                <a:spcPts val="3600"/>
              </a:spcBef>
              <a:buClr>
                <a:srgbClr val="004B82"/>
              </a:buClr>
              <a:buFont typeface="Wingdings" panose="05000000000000000000" pitchFamily="2" charset="2"/>
              <a:buChar char="q"/>
            </a:pPr>
            <a:r>
              <a:rPr lang="en-US" sz="2400" dirty="0" smtClean="0"/>
              <a:t>97</a:t>
            </a:r>
            <a:r>
              <a:rPr lang="en-US" sz="2400" dirty="0"/>
              <a:t>% </a:t>
            </a:r>
            <a:r>
              <a:rPr lang="el-GR" sz="2400" dirty="0" smtClean="0"/>
              <a:t>	</a:t>
            </a:r>
            <a:r>
              <a:rPr lang="en-US" sz="2400" dirty="0" smtClean="0"/>
              <a:t>100mmHg</a:t>
            </a:r>
            <a:endParaRPr lang="en-US" sz="2400" dirty="0"/>
          </a:p>
          <a:p>
            <a:pPr>
              <a:spcBef>
                <a:spcPts val="3600"/>
              </a:spcBef>
              <a:buClr>
                <a:srgbClr val="004B82"/>
              </a:buClr>
              <a:buFont typeface="Wingdings" panose="05000000000000000000" pitchFamily="2" charset="2"/>
              <a:buChar char="q"/>
            </a:pPr>
            <a:r>
              <a:rPr lang="en-US" sz="2400" dirty="0" smtClean="0"/>
              <a:t>90</a:t>
            </a:r>
            <a:r>
              <a:rPr lang="en-US" sz="2400" dirty="0"/>
              <a:t>% </a:t>
            </a:r>
            <a:r>
              <a:rPr lang="el-GR" sz="2400" dirty="0" smtClean="0"/>
              <a:t>	</a:t>
            </a:r>
            <a:r>
              <a:rPr lang="en-US" sz="2400" dirty="0" smtClean="0"/>
              <a:t>60mmHg</a:t>
            </a:r>
            <a:endParaRPr lang="en-US" sz="2400" dirty="0"/>
          </a:p>
          <a:p>
            <a:pPr>
              <a:spcBef>
                <a:spcPts val="3600"/>
              </a:spcBef>
              <a:buClr>
                <a:srgbClr val="004B82"/>
              </a:buClr>
              <a:buFont typeface="Wingdings" panose="05000000000000000000" pitchFamily="2" charset="2"/>
              <a:buChar char="q"/>
            </a:pPr>
            <a:r>
              <a:rPr lang="en-US" sz="2400" dirty="0" smtClean="0"/>
              <a:t>80</a:t>
            </a:r>
            <a:r>
              <a:rPr lang="en-US" sz="2400" dirty="0"/>
              <a:t>% </a:t>
            </a:r>
            <a:r>
              <a:rPr lang="el-GR" sz="2400" dirty="0" smtClean="0"/>
              <a:t>	</a:t>
            </a:r>
            <a:r>
              <a:rPr lang="en-US" sz="2400" dirty="0" smtClean="0"/>
              <a:t>50mmHg</a:t>
            </a:r>
            <a:endParaRPr lang="en-US" sz="2400" dirty="0"/>
          </a:p>
          <a:p>
            <a:pPr>
              <a:spcBef>
                <a:spcPts val="3600"/>
              </a:spcBef>
              <a:buClr>
                <a:srgbClr val="004B82"/>
              </a:buClr>
              <a:buFont typeface="Wingdings" panose="05000000000000000000" pitchFamily="2" charset="2"/>
              <a:buChar char="q"/>
            </a:pPr>
            <a:r>
              <a:rPr lang="en-US" sz="2400" dirty="0" smtClean="0"/>
              <a:t>75</a:t>
            </a:r>
            <a:r>
              <a:rPr lang="en-US" sz="2400" dirty="0"/>
              <a:t>% </a:t>
            </a:r>
            <a:r>
              <a:rPr lang="el-GR" sz="2400" dirty="0" smtClean="0"/>
              <a:t>	</a:t>
            </a:r>
            <a:r>
              <a:rPr lang="en-US" sz="2400" dirty="0" smtClean="0"/>
              <a:t>40mmHg</a:t>
            </a:r>
            <a:endParaRPr lang="en-US" sz="2400" dirty="0"/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-21280" y="6488668"/>
            <a:ext cx="4221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(West, 1999; Mangat, 1993; Morgan, 1996)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641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Μέτρηση </a:t>
            </a:r>
            <a:r>
              <a:rPr lang="en-US" dirty="0"/>
              <a:t>PaO2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4221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(West, 1999; Mangat, 1993; Morgan, 1996)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728192"/>
          </a:xfrm>
        </p:spPr>
        <p:txBody>
          <a:bodyPr/>
          <a:lstStyle/>
          <a:p>
            <a:pPr>
              <a:spcBef>
                <a:spcPts val="1800"/>
              </a:spcBef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/>
              <a:t>Η πιο αξιόπιστη μέτρηση : Αέρα </a:t>
            </a:r>
            <a:r>
              <a:rPr lang="el-GR" sz="2400" dirty="0" smtClean="0"/>
              <a:t>Αίματος</a:t>
            </a:r>
            <a:endParaRPr lang="el-GR" sz="2400" dirty="0"/>
          </a:p>
          <a:p>
            <a:pPr>
              <a:spcBef>
                <a:spcPts val="1800"/>
              </a:spcBef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 smtClean="0"/>
              <a:t>1960 πρώτη </a:t>
            </a:r>
            <a:r>
              <a:rPr lang="el-GR" sz="2400" dirty="0"/>
              <a:t>μέτρηση pH, SaO2 στην </a:t>
            </a:r>
            <a:r>
              <a:rPr lang="el-GR" sz="2400" dirty="0" smtClean="0"/>
              <a:t>Ελλάδα</a:t>
            </a:r>
            <a:endParaRPr lang="el-GR" sz="2400" dirty="0"/>
          </a:p>
          <a:p>
            <a:pPr>
              <a:spcBef>
                <a:spcPts val="1800"/>
              </a:spcBef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 smtClean="0"/>
              <a:t>1970 πρώτοι </a:t>
            </a:r>
            <a:r>
              <a:rPr lang="el-GR" sz="2400" dirty="0"/>
              <a:t>αναλυτές αερίων αίματος στην Ελλάδα</a:t>
            </a:r>
          </a:p>
          <a:p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95"/>
          <a:stretch/>
        </p:blipFill>
        <p:spPr bwMode="auto">
          <a:xfrm>
            <a:off x="2043100" y="3140968"/>
            <a:ext cx="5057800" cy="2684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43100" y="5826118"/>
            <a:ext cx="49685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pcca.net</a:t>
            </a:r>
            <a:endParaRPr lang="el-GR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98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Κορεσμός Αιμοσφαιρίνης Σε Ο2 </a:t>
            </a:r>
            <a:r>
              <a:rPr lang="el-GR" dirty="0"/>
              <a:t>(SatO2)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32" y="1412776"/>
            <a:ext cx="5842992" cy="3456384"/>
          </a:xfrm>
        </p:spPr>
        <p:txBody>
          <a:bodyPr/>
          <a:lstStyle/>
          <a:p>
            <a:pPr>
              <a:spcBef>
                <a:spcPts val="4200"/>
              </a:spcBef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/>
              <a:t>Κατά προσέγγιση εκτίμηση </a:t>
            </a:r>
            <a:r>
              <a:rPr lang="el-GR" sz="2400" dirty="0" smtClean="0"/>
              <a:t>PaO2</a:t>
            </a:r>
            <a:endParaRPr lang="el-GR" sz="2400" dirty="0"/>
          </a:p>
          <a:p>
            <a:pPr>
              <a:spcBef>
                <a:spcPts val="4200"/>
              </a:spcBef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/>
              <a:t>Εξαρτάται από </a:t>
            </a:r>
            <a:r>
              <a:rPr lang="el-GR" sz="2400" dirty="0" smtClean="0"/>
              <a:t>PaO2</a:t>
            </a:r>
            <a:endParaRPr lang="el-GR" sz="2400" dirty="0"/>
          </a:p>
          <a:p>
            <a:pPr>
              <a:spcBef>
                <a:spcPts val="4200"/>
              </a:spcBef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/>
              <a:t>Εύρος φυσιολογικών τιμών : 95-100</a:t>
            </a:r>
            <a:r>
              <a:rPr lang="el-GR" sz="2400" dirty="0" smtClean="0"/>
              <a:t>%</a:t>
            </a:r>
            <a:endParaRPr lang="el-GR" sz="2400" dirty="0"/>
          </a:p>
          <a:p>
            <a:pPr>
              <a:spcBef>
                <a:spcPts val="4200"/>
              </a:spcBef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/>
              <a:t>Μέτρηση: με παλμική οξυμετρία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6494112"/>
            <a:ext cx="4221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(West, 1999; Mangat, 1993; Morgan, 1996)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11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el-GR" dirty="0" smtClean="0"/>
              <a:t>Αρτηριακή Υποξυγοναιμία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892480" cy="496855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sz="2400" dirty="0"/>
              <a:t>Ελάττωση PaO2 σε επίπεδα χαμηλότερα των φυσ/κών με </a:t>
            </a:r>
            <a:r>
              <a:rPr lang="el-GR" sz="2400" dirty="0" smtClean="0"/>
              <a:t>SaO2 </a:t>
            </a:r>
            <a:r>
              <a:rPr lang="el-GR" sz="2400" dirty="0"/>
              <a:t>&lt; 90%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l-GR" sz="2400" b="1" dirty="0">
                <a:solidFill>
                  <a:srgbClr val="820000"/>
                </a:solidFill>
              </a:rPr>
              <a:t>Αίτια</a:t>
            </a:r>
          </a:p>
          <a:p>
            <a:pPr>
              <a:spcBef>
                <a:spcPts val="600"/>
              </a:spcBef>
            </a:pPr>
            <a:r>
              <a:rPr lang="el-GR" sz="2400" dirty="0"/>
              <a:t>Ελάττωση βαρομετρικής πίεσης</a:t>
            </a:r>
          </a:p>
          <a:p>
            <a:pPr>
              <a:spcBef>
                <a:spcPts val="600"/>
              </a:spcBef>
            </a:pPr>
            <a:r>
              <a:rPr lang="el-GR" sz="2400" dirty="0"/>
              <a:t>Υποαερισμός</a:t>
            </a:r>
          </a:p>
          <a:p>
            <a:pPr>
              <a:spcBef>
                <a:spcPts val="600"/>
              </a:spcBef>
            </a:pPr>
            <a:r>
              <a:rPr lang="el-GR" sz="2400" dirty="0"/>
              <a:t>Διαταραχή της διάχυσης του O2</a:t>
            </a:r>
          </a:p>
          <a:p>
            <a:pPr>
              <a:spcBef>
                <a:spcPts val="600"/>
              </a:spcBef>
            </a:pPr>
            <a:r>
              <a:rPr lang="el-GR" sz="2400" dirty="0"/>
              <a:t>Διαταραχή της σχέσης Αερισμού – Αιμάτωσης (V/Q)</a:t>
            </a:r>
          </a:p>
          <a:p>
            <a:pPr>
              <a:spcBef>
                <a:spcPts val="600"/>
              </a:spcBef>
            </a:pPr>
            <a:r>
              <a:rPr lang="el-GR" sz="2400" dirty="0"/>
              <a:t>Παράκαμψη αίματος εκ δεξιών προς τα αριστερά (Shunt)</a:t>
            </a:r>
          </a:p>
          <a:p>
            <a:pPr marL="0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el-GR" sz="2400" b="1" dirty="0">
                <a:solidFill>
                  <a:srgbClr val="820000"/>
                </a:solidFill>
              </a:rPr>
              <a:t>Κλινικοί Χαρακτηρισμοί</a:t>
            </a:r>
          </a:p>
          <a:p>
            <a:pPr>
              <a:spcBef>
                <a:spcPts val="600"/>
              </a:spcBef>
            </a:pPr>
            <a:r>
              <a:rPr lang="el-GR" sz="2400" dirty="0"/>
              <a:t>Αναπνευστική Ανεπάρκεια Τύπου Ι (υποξαιμία)</a:t>
            </a:r>
          </a:p>
          <a:p>
            <a:pPr>
              <a:spcBef>
                <a:spcPts val="600"/>
              </a:spcBef>
            </a:pPr>
            <a:r>
              <a:rPr lang="el-GR" sz="2400" dirty="0"/>
              <a:t>Αναπνευστική Ανεπάρκεια Τύπου ΙΙ (υποξαιμία &amp; υπερκαπνία)</a:t>
            </a:r>
          </a:p>
        </p:txBody>
      </p:sp>
      <p:sp>
        <p:nvSpPr>
          <p:cNvPr id="5" name="Rectangle 4"/>
          <p:cNvSpPr/>
          <p:nvPr/>
        </p:nvSpPr>
        <p:spPr>
          <a:xfrm>
            <a:off x="-2648" y="6500967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(McArdle, Katch &amp; Katch, 2001; West, 1999; Mangat, 1993; Morgan, 1996)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79202" y="4941168"/>
            <a:ext cx="82816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9202" y="2060848"/>
            <a:ext cx="83703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37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Υποαερισμός </a:t>
            </a:r>
            <a:r>
              <a:rPr lang="el-GR" sz="3200" b="0" dirty="0"/>
              <a:t>(1 από 4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1080120"/>
          </a:xfrm>
          <a:ln>
            <a:solidFill>
              <a:srgbClr val="820000"/>
            </a:solidFill>
          </a:ln>
        </p:spPr>
        <p:txBody>
          <a:bodyPr>
            <a:normAutofit/>
          </a:bodyPr>
          <a:lstStyle/>
          <a:p>
            <a:r>
              <a:rPr lang="el-GR" sz="2400" dirty="0" smtClean="0"/>
              <a:t>Μειωμένος κυψελιδικός αερισμός</a:t>
            </a:r>
            <a:endParaRPr lang="el-GR" sz="2400" dirty="0"/>
          </a:p>
          <a:p>
            <a:r>
              <a:rPr lang="el-GR" sz="2400" dirty="0"/>
              <a:t>Προκαλείται από εξωπνευμονικές  </a:t>
            </a:r>
            <a:r>
              <a:rPr lang="el-GR" sz="2400" dirty="0" smtClean="0"/>
              <a:t>παθήσεις </a:t>
            </a:r>
            <a:r>
              <a:rPr lang="el-GR" sz="2400" dirty="0"/>
              <a:t>(υγιής </a:t>
            </a:r>
            <a:r>
              <a:rPr lang="el-GR" sz="2400" dirty="0" smtClean="0"/>
              <a:t>ο πνεύμων)</a:t>
            </a:r>
            <a:endParaRPr lang="el-GR" sz="2400" b="1" dirty="0" smtClean="0">
              <a:solidFill>
                <a:srgbClr val="82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67544" y="3429503"/>
                <a:ext cx="2304256" cy="662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𝑃</m:t>
                        </m:r>
                      </m:e>
                      <m:sub>
                        <m:r>
                          <a:rPr lang="el-GR" sz="2400" i="1">
                            <a:latin typeface="Cambria Math" pitchFamily="18" charset="0"/>
                            <a:ea typeface="Cambria Math" pitchFamily="18" charset="0"/>
                          </a:rPr>
                          <m:t>𝑐</m:t>
                        </m:r>
                        <m:sSub>
                          <m:sSubPr>
                            <m:ctrlPr>
                              <a:rPr lang="el-GR" sz="2400" i="1"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 pitchFamily="18" charset="0"/>
                                <a:ea typeface="Cambria Math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l-GR" sz="2400">
                                <a:latin typeface="Cambria Math" pitchFamily="18" charset="0"/>
                                <a:ea typeface="Cambria Math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400" i="1" dirty="0" smtClean="0">
                        <a:latin typeface="Cambria Math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ea typeface="Cambria Math" pitchFamily="18" charset="0"/>
                          </a:rPr>
                          <m:t>𝑣𝐶𝑂</m:t>
                        </m:r>
                        <m:r>
                          <a:rPr lang="en-US" sz="2400" i="1" dirty="0" smtClean="0">
                            <a:latin typeface="Cambria Math"/>
                            <a:ea typeface="Cambria Math" pitchFamily="18" charset="0"/>
                          </a:rPr>
                          <m:t>₂</m:t>
                        </m:r>
                        <m:r>
                          <a:rPr lang="en-US" sz="2400" i="1" dirty="0">
                            <a:latin typeface="Cambria Math"/>
                            <a:ea typeface="Cambria Math" pitchFamily="18" charset="0"/>
                          </a:rPr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400" dirty="0" smtClean="0">
                    <a:latin typeface="Cambria Math" pitchFamily="18" charset="0"/>
                    <a:ea typeface="Cambria Math" pitchFamily="18" charset="0"/>
                  </a:rPr>
                  <a:t> . </a:t>
                </a:r>
                <a:r>
                  <a:rPr lang="en-US" sz="2400" dirty="0">
                    <a:latin typeface="Cambria Math" pitchFamily="18" charset="0"/>
                    <a:ea typeface="Cambria Math" pitchFamily="18" charset="0"/>
                  </a:rPr>
                  <a:t>k</a:t>
                </a:r>
                <a:endParaRPr lang="el-GR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429503"/>
                <a:ext cx="2304256" cy="66274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b="-9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987824" y="3268434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V</a:t>
            </a:r>
            <a:r>
              <a:rPr lang="en-US" sz="2400" dirty="0">
                <a:latin typeface="+mn-lt"/>
              </a:rPr>
              <a:t>CO</a:t>
            </a:r>
            <a:r>
              <a:rPr lang="el-GR" sz="2400" baseline="-25000" dirty="0" smtClean="0">
                <a:latin typeface="+mn-lt"/>
              </a:rPr>
              <a:t>2</a:t>
            </a:r>
            <a:r>
              <a:rPr lang="el-GR" sz="2400" dirty="0" smtClean="0">
                <a:latin typeface="+mn-lt"/>
              </a:rPr>
              <a:t>= </a:t>
            </a:r>
            <a:r>
              <a:rPr lang="el-GR" sz="2400" dirty="0">
                <a:latin typeface="+mn-lt"/>
              </a:rPr>
              <a:t>παραγωγή CO2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VA = κυψελιδικός αερισμός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4780602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latin typeface="+mn-lt"/>
              </a:rPr>
              <a:t>Αν ο ασθενής δεν έχει αυξημένη PCO2, τότε δεν υποαερίζεται!</a:t>
            </a:r>
          </a:p>
          <a:p>
            <a:endParaRPr lang="el-GR" sz="24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536" y="6488668"/>
            <a:ext cx="334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West, 1999; 2001; 2008; 2011</a:t>
            </a:r>
            <a:endParaRPr lang="el-GR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457200" y="2708920"/>
            <a:ext cx="5054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ts val="2400"/>
              </a:spcBef>
              <a:buAutoNum type="arabicPeriod"/>
            </a:pPr>
            <a:r>
              <a:rPr lang="el-GR" sz="2400" b="1" dirty="0">
                <a:solidFill>
                  <a:srgbClr val="820000"/>
                </a:solidFill>
                <a:latin typeface="+mn-lt"/>
              </a:rPr>
              <a:t>Προκαλεί πάντα αύξηση του PCO2</a:t>
            </a:r>
          </a:p>
        </p:txBody>
      </p:sp>
    </p:spTree>
    <p:extLst>
      <p:ext uri="{BB962C8B-B14F-4D97-AF65-F5344CB8AC3E}">
        <p14:creationId xmlns:p14="http://schemas.microsoft.com/office/powerpoint/2010/main" val="82592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Υποαερισμ</a:t>
            </a:r>
            <a:r>
              <a:rPr lang="el-GR" dirty="0"/>
              <a:t>ό</a:t>
            </a:r>
            <a:r>
              <a:rPr lang="el-GR" dirty="0" smtClean="0"/>
              <a:t>ς </a:t>
            </a:r>
            <a:r>
              <a:rPr lang="el-GR" sz="3200" b="0" dirty="0"/>
              <a:t>(2 από </a:t>
            </a:r>
            <a:r>
              <a:rPr lang="el-GR" sz="3200" b="0" dirty="0" smtClean="0"/>
              <a:t>4)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93610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l-GR" sz="2400" b="1" dirty="0">
                <a:solidFill>
                  <a:srgbClr val="820000"/>
                </a:solidFill>
              </a:rPr>
              <a:t>Προκαλεί υποξαιμία, η οποία εύκολα μπορεί να αναταχθεί αυξάνοντας την εισπνεόμενη PΟ2 (μάσκα Ο2)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05928" y="2228112"/>
                <a:ext cx="6408712" cy="648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/>
                          </a:rPr>
                          <m:t>Ρ</m:t>
                        </m:r>
                      </m:e>
                      <m:sub>
                        <m:r>
                          <a:rPr lang="el-GR" sz="2400" b="0" i="1" smtClean="0">
                            <a:latin typeface="Cambria Math"/>
                          </a:rPr>
                          <m:t>𝜅𝜐𝜓</m:t>
                        </m:r>
                      </m:sub>
                    </m:sSub>
                  </m:oMath>
                </a14:m>
                <a:r>
                  <a:rPr lang="el-GR" sz="2400" dirty="0" smtClean="0">
                    <a:latin typeface="+mn-lt"/>
                  </a:rPr>
                  <a:t> . </a:t>
                </a:r>
                <a:r>
                  <a:rPr lang="el-GR" sz="2400" dirty="0" smtClean="0">
                    <a:latin typeface="+mn-lt"/>
                    <a:ea typeface="Cambria Math" pitchFamily="18" charset="0"/>
                  </a:rPr>
                  <a:t>Ο₂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>
                            <a:latin typeface="Cambria Math"/>
                          </a:rPr>
                          <m:t>Ρ</m:t>
                        </m:r>
                      </m:e>
                      <m:sub>
                        <m:r>
                          <a:rPr lang="el-GR" sz="2400" b="0" i="1" smtClean="0">
                            <a:latin typeface="Cambria Math"/>
                          </a:rPr>
                          <m:t>𝜀𝜄𝜎𝜋𝜈𝜀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/>
                          </a:rPr>
                          <m:t>ό</m:t>
                        </m:r>
                        <m:r>
                          <a:rPr lang="el-GR" sz="2400" b="0" i="1" smtClean="0">
                            <a:latin typeface="Cambria Math"/>
                          </a:rPr>
                          <m:t>𝜇𝜀𝜈𝜊</m:t>
                        </m:r>
                      </m:sub>
                    </m:sSub>
                    <m:r>
                      <a:rPr lang="el-GR" sz="2400" b="0" i="1" smtClean="0">
                        <a:latin typeface="Cambria Math"/>
                      </a:rPr>
                      <m:t> − 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>
                                <a:latin typeface="Cambria Math"/>
                              </a:rPr>
                              <m:t>Ρ</m:t>
                            </m:r>
                          </m:e>
                          <m:sub>
                            <m:r>
                              <a:rPr lang="el-GR" sz="2400" b="0" i="1" smtClean="0">
                                <a:latin typeface="Cambria Math"/>
                              </a:rPr>
                              <m:t>𝛼𝜌𝜏𝜂𝜌</m:t>
                            </m:r>
                            <m:r>
                              <a:rPr lang="el-GR" sz="2400" b="0" i="1" smtClean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l-GR" sz="2400" b="0" i="1" smtClean="0">
                            <a:latin typeface="Cambria Math"/>
                          </a:rPr>
                          <m:t>.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CO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₂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R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smtClean="0">
                    <a:latin typeface="+mn-lt"/>
                    <a:ea typeface="Cambria Math" pitchFamily="18" charset="0"/>
                  </a:rPr>
                  <a:t>+ F</a:t>
                </a:r>
                <a:endParaRPr lang="el-GR" sz="2400" dirty="0">
                  <a:latin typeface="+mn-lt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928" y="2228112"/>
                <a:ext cx="6408712" cy="64870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23840" y="4653136"/>
            <a:ext cx="8468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n-lt"/>
              </a:rPr>
              <a:t>T</a:t>
            </a:r>
            <a:r>
              <a:rPr lang="el-GR" sz="2400" dirty="0" smtClean="0">
                <a:latin typeface="+mn-lt"/>
              </a:rPr>
              <a:t>ο </a:t>
            </a:r>
            <a:r>
              <a:rPr lang="el-GR" sz="2400" dirty="0">
                <a:latin typeface="+mn-lt"/>
              </a:rPr>
              <a:t>ΡΟ2 δεν μπορεί εύκολα να πέσει σε πολύ χαμηλά επίπεδα από καθαρό υποαερισμό</a:t>
            </a:r>
          </a:p>
        </p:txBody>
      </p:sp>
      <p:sp>
        <p:nvSpPr>
          <p:cNvPr id="9" name="Rectangle 8"/>
          <p:cNvSpPr/>
          <p:nvPr/>
        </p:nvSpPr>
        <p:spPr>
          <a:xfrm>
            <a:off x="-8792" y="6508654"/>
            <a:ext cx="3131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(West, 1999; 2001; 2008; 2011)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87624" y="3284984"/>
                <a:ext cx="6532622" cy="752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400" dirty="0">
                    <a:latin typeface="+mn-lt"/>
                  </a:rPr>
                  <a:t>R= αναπνευστικό πηλίκο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sz="24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l-GR" sz="2400" dirty="0">
                                <a:latin typeface="+mn-lt"/>
                              </a:rPr>
                              <m:t>PCO</m:t>
                            </m:r>
                            <m:r>
                              <m:rPr>
                                <m:nor/>
                              </m:rPr>
                              <a:rPr lang="el-GR" sz="2400" dirty="0">
                                <a:latin typeface="+mn-lt"/>
                              </a:rPr>
                              <m:t>2 </m:t>
                            </m:r>
                            <m:r>
                              <m:rPr>
                                <m:nor/>
                              </m:rPr>
                              <a:rPr lang="el-GR" sz="2400" dirty="0">
                                <a:latin typeface="+mn-lt"/>
                              </a:rPr>
                              <m:t>παραγόμενο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l-GR" sz="2400" dirty="0">
                                <a:latin typeface="+mn-lt"/>
                              </a:rPr>
                              <m:t>PO</m:t>
                            </m:r>
                            <m:r>
                              <m:rPr>
                                <m:nor/>
                              </m:rPr>
                              <a:rPr lang="el-GR" sz="2400" dirty="0">
                                <a:latin typeface="+mn-lt"/>
                              </a:rPr>
                              <m:t>2 </m:t>
                            </m:r>
                            <m:r>
                              <m:rPr>
                                <m:nor/>
                              </m:rPr>
                              <a:rPr lang="el-GR" sz="2400" dirty="0">
                                <a:latin typeface="+mn-lt"/>
                              </a:rPr>
                              <m:t>προσλαμβανόμενο</m:t>
                            </m:r>
                          </m:den>
                        </m:f>
                      </m:e>
                    </m:d>
                  </m:oMath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284984"/>
                <a:ext cx="6532622" cy="75283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49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04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507288" cy="4680520"/>
              </a:xfrm>
            </p:spPr>
            <p:txBody>
              <a:bodyPr rtlCol="0">
                <a:normAutofit/>
              </a:bodyPr>
              <a:lstStyle/>
              <a:p>
                <a:pPr marL="0" indent="0" algn="just" eaLnBrk="1" fontAlgn="auto" hangingPunct="1">
                  <a:spcAft>
                    <a:spcPts val="0"/>
                  </a:spcAft>
                  <a:buFont typeface="Wingdings 2" pitchFamily="18" charset="2"/>
                  <a:buNone/>
                  <a:defRPr/>
                </a:pPr>
                <a:r>
                  <a:rPr lang="el-GR" sz="2600" b="1" dirty="0" smtClean="0">
                    <a:solidFill>
                      <a:srgbClr val="820000"/>
                    </a:solidFill>
                  </a:rPr>
                  <a:t>Σε σοβαρό υποαερισμό:</a:t>
                </a:r>
              </a:p>
              <a:p>
                <a:pPr algn="just" eaLnBrk="1" fontAlgn="auto" hangingPunct="1">
                  <a:spcAft>
                    <a:spcPts val="0"/>
                  </a:spcAft>
                  <a:buFont typeface="Wingdings 2" pitchFamily="18" charset="2"/>
                  <a:buNone/>
                  <a:defRPr/>
                </a:pPr>
                <a:r>
                  <a:rPr lang="el-GR" sz="2400" b="1" dirty="0" smtClean="0"/>
                  <a:t> </a:t>
                </a:r>
              </a:p>
              <a:p>
                <a:pPr algn="just" eaLnBrk="1" fontAlgn="auto" hangingPunct="1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2400" dirty="0" smtClean="0"/>
                  <a:t>PCO2: 	4</a:t>
                </a:r>
                <a:r>
                  <a:rPr lang="el-GR" sz="2400" dirty="0" smtClean="0"/>
                  <a:t>0</a:t>
                </a:r>
                <a:r>
                  <a:rPr lang="en-US" sz="2400" dirty="0" smtClean="0"/>
                  <a:t>mmHg</a:t>
                </a:r>
                <a:r>
                  <a:rPr lang="el-GR" sz="2400" dirty="0" smtClean="0"/>
                  <a:t>             </a:t>
                </a:r>
              </a:p>
              <a:p>
                <a:pPr algn="just" eaLnBrk="1" fontAlgn="auto" hangingPunct="1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l-GR" sz="2400" dirty="0" smtClean="0"/>
                  <a:t>ΡΟ2</a:t>
                </a:r>
                <a:r>
                  <a:rPr lang="en-US" sz="2400" dirty="0" smtClean="0"/>
                  <a:t>:	</a:t>
                </a:r>
                <a:r>
                  <a:rPr lang="el-GR" sz="2400" dirty="0" smtClean="0"/>
                  <a:t>100</a:t>
                </a:r>
                <a:r>
                  <a:rPr lang="en-US" sz="2400" dirty="0" smtClean="0"/>
                  <a:t> mmHg</a:t>
                </a:r>
                <a:endParaRPr lang="el-GR" sz="2400" dirty="0" smtClean="0"/>
              </a:p>
              <a:p>
                <a:pPr algn="just" eaLnBrk="1" fontAlgn="auto" hangingPunct="1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endParaRPr lang="el-GR" sz="2400" dirty="0" smtClean="0"/>
              </a:p>
              <a:p>
                <a:pPr eaLnBrk="1" fontAlgn="auto" hangingPunct="1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r>
                  <a:rPr lang="en-US" sz="2400" dirty="0" smtClean="0"/>
                  <a:t>Sat</a:t>
                </a:r>
                <a:r>
                  <a:rPr lang="el-GR" sz="2400" dirty="0" smtClean="0"/>
                  <a:t>Ο2 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≅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l-GR" sz="2400" dirty="0" smtClean="0"/>
                  <a:t>80%</a:t>
                </a:r>
                <a:endParaRPr lang="en-US" sz="2400" dirty="0" smtClean="0"/>
              </a:p>
              <a:p>
                <a:pPr eaLnBrk="1" fontAlgn="auto" hangingPunct="1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endParaRPr lang="el-GR" sz="2400" dirty="0" smtClean="0"/>
              </a:p>
              <a:p>
                <a:pPr marL="354013" indent="-354013" algn="just">
                  <a:defRPr/>
                </a:pPr>
                <a:r>
                  <a:rPr lang="en-US" sz="2400" dirty="0" smtClean="0"/>
                  <a:t>O </a:t>
                </a:r>
                <a:r>
                  <a:rPr lang="el-GR" sz="2400" dirty="0" smtClean="0"/>
                  <a:t>ασθενής σε κρίσιμη κατάσταση με </a:t>
                </a:r>
                <a:r>
                  <a:rPr lang="el-GR" sz="2400" b="1" dirty="0" smtClean="0"/>
                  <a:t>σοβαρή κατακράτηση </a:t>
                </a:r>
                <a:r>
                  <a:rPr lang="en-US" sz="2400" b="1" dirty="0" smtClean="0"/>
                  <a:t>CO2</a:t>
                </a:r>
                <a:r>
                  <a:rPr lang="en-US" sz="2400" dirty="0" smtClean="0"/>
                  <a:t> </a:t>
                </a:r>
              </a:p>
              <a:p>
                <a:pPr marL="354013" indent="-354013" algn="just" eaLnBrk="1" fontAlgn="auto" hangingPunct="1">
                  <a:spcAft>
                    <a:spcPts val="0"/>
                  </a:spcAft>
                  <a:buFont typeface="Wingdings 2" pitchFamily="18" charset="2"/>
                  <a:buNone/>
                  <a:defRPr/>
                </a:pPr>
                <a:endParaRPr lang="en-US" sz="2400" b="1" dirty="0">
                  <a:solidFill>
                    <a:srgbClr val="820000"/>
                  </a:solidFill>
                </a:endParaRPr>
              </a:p>
              <a:p>
                <a:pPr marL="354013" indent="-354013" algn="just">
                  <a:defRPr/>
                </a:pPr>
                <a:r>
                  <a:rPr lang="en-US" sz="2400" b="1" dirty="0" smtClean="0">
                    <a:solidFill>
                      <a:srgbClr val="820000"/>
                    </a:solidFill>
                  </a:rPr>
                  <a:t>Ph = </a:t>
                </a:r>
                <a:r>
                  <a:rPr lang="el-GR" sz="2400" b="1" dirty="0" smtClean="0">
                    <a:solidFill>
                      <a:srgbClr val="820000"/>
                    </a:solidFill>
                  </a:rPr>
                  <a:t>7.2 (αναπνευστική οξέωση)</a:t>
                </a:r>
                <a:endParaRPr lang="en-US" sz="2400" b="1" dirty="0" smtClean="0">
                  <a:solidFill>
                    <a:srgbClr val="820000"/>
                  </a:solidFill>
                </a:endParaRPr>
              </a:p>
              <a:p>
                <a:pPr algn="just" eaLnBrk="1" fontAlgn="auto" hangingPunct="1">
                  <a:spcAft>
                    <a:spcPts val="0"/>
                  </a:spcAft>
                  <a:buFont typeface="Wingdings 2" pitchFamily="18" charset="2"/>
                  <a:buNone/>
                  <a:defRPr/>
                </a:pPr>
                <a:endParaRPr lang="el-GR" sz="1600" b="1" dirty="0" smtClean="0"/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507288" cy="4680520"/>
              </a:xfrm>
              <a:blipFill rotWithShape="1">
                <a:blip r:embed="rId2" cstate="print"/>
                <a:stretch>
                  <a:fillRect l="-1218" t="-1042" r="-931" b="-10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Υποαερισμ</a:t>
            </a:r>
            <a:r>
              <a:rPr lang="el-GR" dirty="0"/>
              <a:t>ό</a:t>
            </a:r>
            <a:r>
              <a:rPr lang="el-GR" dirty="0" smtClean="0"/>
              <a:t>ς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l-GR" sz="3200" b="0" dirty="0" smtClean="0"/>
              <a:t>4)</a:t>
            </a:r>
            <a:endParaRPr lang="el-GR" sz="3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sp>
        <p:nvSpPr>
          <p:cNvPr id="11" name="Rectangle 10"/>
          <p:cNvSpPr/>
          <p:nvPr/>
        </p:nvSpPr>
        <p:spPr>
          <a:xfrm>
            <a:off x="-8792" y="6508654"/>
            <a:ext cx="3131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(West, 1999; 2001; 2008; 2011)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21511" y="2102339"/>
            <a:ext cx="1391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latin typeface="+mn-lt"/>
              </a:rPr>
              <a:t>80mmHg</a:t>
            </a:r>
            <a:r>
              <a:rPr lang="el-GR" sz="2400" dirty="0" smtClean="0">
                <a:latin typeface="+mn-lt"/>
              </a:rPr>
              <a:t> </a:t>
            </a:r>
            <a:endParaRPr lang="el-GR" sz="2400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44008" y="2625648"/>
            <a:ext cx="1322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50mmHg</a:t>
            </a:r>
            <a:endParaRPr lang="el-GR" sz="2400" dirty="0">
              <a:latin typeface="+mn-lt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923928" y="2210832"/>
            <a:ext cx="504056" cy="353172"/>
          </a:xfrm>
          <a:prstGeom prst="rightArrow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6" name="Right Arrow 15"/>
          <p:cNvSpPr/>
          <p:nvPr/>
        </p:nvSpPr>
        <p:spPr>
          <a:xfrm>
            <a:off x="3923928" y="2679895"/>
            <a:ext cx="504056" cy="353172"/>
          </a:xfrm>
          <a:prstGeom prst="rightArrow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891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Υποαερισμ</a:t>
            </a:r>
            <a:r>
              <a:rPr lang="el-GR" dirty="0"/>
              <a:t>ό</a:t>
            </a:r>
            <a:r>
              <a:rPr lang="el-GR" dirty="0" smtClean="0"/>
              <a:t>ς </a:t>
            </a:r>
            <a:r>
              <a:rPr lang="el-GR" sz="3200" b="0" dirty="0"/>
              <a:t>(4 από 4)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l-GR" sz="4000" b="1" dirty="0">
                <a:solidFill>
                  <a:srgbClr val="820000"/>
                </a:solidFill>
              </a:rPr>
              <a:t>Αίτια</a:t>
            </a:r>
            <a:r>
              <a:rPr lang="el-GR" sz="3400" b="1" dirty="0">
                <a:solidFill>
                  <a:srgbClr val="004A82"/>
                </a:solidFill>
              </a:rPr>
              <a:t> </a:t>
            </a:r>
            <a:endParaRPr lang="el-GR" sz="3400" b="1" dirty="0" smtClean="0">
              <a:solidFill>
                <a:srgbClr val="004A82"/>
              </a:solidFill>
            </a:endParaRPr>
          </a:p>
          <a:p>
            <a:pPr>
              <a:spcBef>
                <a:spcPts val="1200"/>
              </a:spcBef>
              <a:buClr>
                <a:srgbClr val="820000"/>
              </a:buClr>
            </a:pPr>
            <a:r>
              <a:rPr lang="el-GR" sz="3400" dirty="0" smtClean="0"/>
              <a:t>Καταστολή </a:t>
            </a:r>
            <a:r>
              <a:rPr lang="el-GR" sz="3400" dirty="0"/>
              <a:t>αναπνευστικού κέντρου από φάρμακα</a:t>
            </a:r>
          </a:p>
          <a:p>
            <a:pPr>
              <a:spcBef>
                <a:spcPts val="1200"/>
              </a:spcBef>
              <a:buClr>
                <a:srgbClr val="820000"/>
              </a:buClr>
            </a:pPr>
            <a:r>
              <a:rPr lang="el-GR" sz="3400" dirty="0"/>
              <a:t>Παθήσεις του προμήκη</a:t>
            </a:r>
          </a:p>
          <a:p>
            <a:pPr>
              <a:spcBef>
                <a:spcPts val="1200"/>
              </a:spcBef>
              <a:buClr>
                <a:srgbClr val="820000"/>
              </a:buClr>
            </a:pPr>
            <a:r>
              <a:rPr lang="el-GR" sz="3400" dirty="0"/>
              <a:t>Παθήσεις των προσθίων κεράτων Ν.Μ. (πολυομυελίτιδα)</a:t>
            </a:r>
          </a:p>
          <a:p>
            <a:pPr>
              <a:spcBef>
                <a:spcPts val="1200"/>
              </a:spcBef>
              <a:buClr>
                <a:srgbClr val="820000"/>
              </a:buClr>
            </a:pPr>
            <a:r>
              <a:rPr lang="el-GR" sz="3400" dirty="0"/>
              <a:t>Παθήσεις των νεύρων των αναπνευστικών μυών (Guillain Barre)</a:t>
            </a:r>
          </a:p>
          <a:p>
            <a:pPr>
              <a:spcBef>
                <a:spcPts val="1200"/>
              </a:spcBef>
              <a:buClr>
                <a:srgbClr val="820000"/>
              </a:buClr>
            </a:pPr>
            <a:r>
              <a:rPr lang="el-GR" sz="3400" dirty="0"/>
              <a:t>Παθήσεις της νευρομυϊκής σύναψης (μυασθένεια Gravis)</a:t>
            </a:r>
          </a:p>
          <a:p>
            <a:pPr>
              <a:spcBef>
                <a:spcPts val="1200"/>
              </a:spcBef>
              <a:buClr>
                <a:srgbClr val="820000"/>
              </a:buClr>
            </a:pPr>
            <a:r>
              <a:rPr lang="el-GR" sz="3400" dirty="0"/>
              <a:t>Παθήσεις αναπνευστικών μυών (μυϊκή δυστροφία)</a:t>
            </a:r>
          </a:p>
          <a:p>
            <a:pPr>
              <a:spcBef>
                <a:spcPts val="1200"/>
              </a:spcBef>
              <a:buClr>
                <a:srgbClr val="820000"/>
              </a:buClr>
            </a:pPr>
            <a:r>
              <a:rPr lang="el-GR" sz="3400" dirty="0"/>
              <a:t>Ανωμαλίες θωρακικού τοιχώματος: σύνθλιψη  θώρακα</a:t>
            </a:r>
          </a:p>
          <a:p>
            <a:pPr>
              <a:spcBef>
                <a:spcPts val="1200"/>
              </a:spcBef>
              <a:buClr>
                <a:srgbClr val="820000"/>
              </a:buClr>
            </a:pPr>
            <a:r>
              <a:rPr lang="el-GR" sz="3400" dirty="0"/>
              <a:t>Απόφραξη ανώτερων αεραγωγών</a:t>
            </a:r>
          </a:p>
          <a:p>
            <a:pPr>
              <a:spcBef>
                <a:spcPts val="1200"/>
              </a:spcBef>
              <a:buClr>
                <a:srgbClr val="820000"/>
              </a:buClr>
            </a:pPr>
            <a:r>
              <a:rPr lang="el-GR" sz="3400" dirty="0"/>
              <a:t>Υπερβολική Παχυσαρκία </a:t>
            </a:r>
          </a:p>
          <a:p>
            <a:pPr>
              <a:spcBef>
                <a:spcPts val="1200"/>
              </a:spcBef>
              <a:buClr>
                <a:srgbClr val="820000"/>
              </a:buClr>
            </a:pPr>
            <a:r>
              <a:rPr lang="el-GR" sz="3400" dirty="0"/>
              <a:t>Υπνική άπνοια (κεντρική-αποφρακτική)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9552" y="1484784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60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Ανεπάρκεια Διάχυσης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368" y="4372000"/>
            <a:ext cx="1512168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 smtClean="0"/>
              <a:t>Παθήσεις </a:t>
            </a:r>
            <a:endParaRPr lang="el-GR" sz="2400" b="1" dirty="0"/>
          </a:p>
        </p:txBody>
      </p:sp>
      <p:sp>
        <p:nvSpPr>
          <p:cNvPr id="5" name="Right Brace 4"/>
          <p:cNvSpPr/>
          <p:nvPr/>
        </p:nvSpPr>
        <p:spPr>
          <a:xfrm>
            <a:off x="5728276" y="3850752"/>
            <a:ext cx="333272" cy="1546902"/>
          </a:xfrm>
          <a:prstGeom prst="rightBrace">
            <a:avLst>
              <a:gd name="adj1" fmla="val 41258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6047656" y="4393371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+mn-lt"/>
              </a:rPr>
              <a:t>Ιδιαίτερα στην άσκηση</a:t>
            </a:r>
            <a:endParaRPr lang="el-GR" sz="24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500" y="5673422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+mn-lt"/>
              </a:rPr>
              <a:t>Η υποξυγοναιμία μπορεί αμέσως να διορθωθεί με 100% Ο2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83361"/>
            <a:ext cx="3131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(West, 1999; 2001; 2008; 2011)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251520" y="980728"/>
            <a:ext cx="8532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400" dirty="0" smtClean="0">
                <a:latin typeface="+mn-lt"/>
              </a:rPr>
              <a:t>Δεν υπάρχει </a:t>
            </a:r>
            <a:r>
              <a:rPr lang="el-GR" sz="2400" dirty="0">
                <a:latin typeface="+mn-lt"/>
              </a:rPr>
              <a:t>ισορροπία μεταξύ ΡΟ2 τριχοειδούς &amp; ΡΟ2 κυψελίδων (π.χ. λόγω πάχυνσης της κυψελιδοτριχοειδικής μεμβράνης)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7514" y="2132856"/>
            <a:ext cx="846094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400" b="1" dirty="0">
                <a:solidFill>
                  <a:srgbClr val="820000"/>
                </a:solidFill>
                <a:latin typeface="+mn-lt"/>
              </a:rPr>
              <a:t>Ηρεμία: </a:t>
            </a:r>
            <a:r>
              <a:rPr lang="el-GR" sz="2400" b="1" dirty="0">
                <a:latin typeface="+mn-lt"/>
              </a:rPr>
              <a:t>Χρειάζεται 1/3 του ολικού χρόνου επαφής (¾ του sec) για να εξισωθούν οι PO2 τριχοειδούς και PO2 κυψελίδων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400" b="1" dirty="0">
                <a:solidFill>
                  <a:srgbClr val="820000"/>
                </a:solidFill>
                <a:latin typeface="+mn-lt"/>
              </a:rPr>
              <a:t>Έντονη Άσκηση: </a:t>
            </a:r>
            <a:r>
              <a:rPr lang="el-GR" sz="2400" b="1" dirty="0">
                <a:latin typeface="+mn-lt"/>
              </a:rPr>
              <a:t>Χρόνος επαφής: ¼ του sec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95676" y="386104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Σαρκοείδωση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Διάχυτη πνευμονική ίνωση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Διάχυτη πνευμονία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Παθήσεις του Κολλαγόνου</a:t>
            </a:r>
          </a:p>
        </p:txBody>
      </p:sp>
      <p:sp>
        <p:nvSpPr>
          <p:cNvPr id="12" name="Right Brace 11"/>
          <p:cNvSpPr/>
          <p:nvPr/>
        </p:nvSpPr>
        <p:spPr>
          <a:xfrm flipH="1">
            <a:off x="1604716" y="3850753"/>
            <a:ext cx="425608" cy="1552926"/>
          </a:xfrm>
          <a:prstGeom prst="rightBrace">
            <a:avLst>
              <a:gd name="adj1" fmla="val 22656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85232" y="1988840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17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Παράκαμψη (</a:t>
            </a:r>
            <a:r>
              <a:rPr lang="en-US" dirty="0"/>
              <a:t>Shunt)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79208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400" dirty="0" smtClean="0"/>
              <a:t>Ορισμένη </a:t>
            </a:r>
            <a:r>
              <a:rPr lang="el-GR" sz="2400" dirty="0"/>
              <a:t>ποσότητα αίματος φτάνει στο αρτηριακό αίμα χωρίς να περνά από αεριζόμενες περιοχές του </a:t>
            </a:r>
            <a:r>
              <a:rPr lang="el-GR" sz="2400" dirty="0" smtClean="0"/>
              <a:t>πνεύμονα</a:t>
            </a: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>
                <a:solidFill>
                  <a:srgbClr val="FFFF66"/>
                </a:solidFill>
                <a:latin typeface="+mn-lt"/>
              </a:rPr>
              <a:t> </a:t>
            </a:r>
            <a:r>
              <a:rPr lang="en-US" dirty="0">
                <a:latin typeface="+mn-lt"/>
              </a:rPr>
              <a:t>(West, 1999</a:t>
            </a:r>
            <a:r>
              <a:rPr lang="el-GR" dirty="0">
                <a:latin typeface="+mn-lt"/>
              </a:rPr>
              <a:t>; 2001; 2008; 2011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08384" y="2875362"/>
            <a:ext cx="151216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400" b="1" dirty="0" smtClean="0"/>
              <a:t>Παθήσεις </a:t>
            </a:r>
            <a:endParaRPr lang="el-GR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3025692" y="236441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Πνευμονία</a:t>
            </a:r>
            <a:endParaRPr lang="el-GR" sz="24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A.R.D.S.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Συγγενείς </a:t>
            </a:r>
            <a:r>
              <a:rPr lang="el-GR" sz="2400" dirty="0" smtClean="0">
                <a:latin typeface="+mn-lt"/>
              </a:rPr>
              <a:t>καρδιοπάθειες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κ.α. </a:t>
            </a:r>
            <a:endParaRPr lang="el-GR" sz="2400" dirty="0">
              <a:latin typeface="+mn-lt"/>
            </a:endParaRPr>
          </a:p>
        </p:txBody>
      </p:sp>
      <p:sp>
        <p:nvSpPr>
          <p:cNvPr id="8" name="Right Brace 7"/>
          <p:cNvSpPr/>
          <p:nvPr/>
        </p:nvSpPr>
        <p:spPr>
          <a:xfrm flipH="1">
            <a:off x="2634732" y="2354115"/>
            <a:ext cx="425608" cy="1552926"/>
          </a:xfrm>
          <a:prstGeom prst="rightBrace">
            <a:avLst>
              <a:gd name="adj1" fmla="val 22656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457200" y="4591357"/>
            <a:ext cx="82557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400" dirty="0">
                <a:latin typeface="+mn-lt"/>
              </a:rPr>
              <a:t>Ακόμη κ αν δοθεί 100% FiO2, το ΡΟ2 δεν μπορεί να αυξηθεί στα φυσιολογικά επίπεδα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" y="1988840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42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Ανταλλαγή Αερίων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798110" y="4070971"/>
            <a:ext cx="2134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latin typeface="+mn-lt"/>
              </a:rPr>
              <a:t>Αίμα - Κύτταρο</a:t>
            </a:r>
            <a:endParaRPr lang="el-GR" sz="24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grpSp>
        <p:nvGrpSpPr>
          <p:cNvPr id="28" name="Group 27"/>
          <p:cNvGrpSpPr/>
          <p:nvPr/>
        </p:nvGrpSpPr>
        <p:grpSpPr>
          <a:xfrm>
            <a:off x="83200" y="836714"/>
            <a:ext cx="5904014" cy="2639770"/>
            <a:chOff x="220554" y="1177044"/>
            <a:chExt cx="6295020" cy="2805410"/>
          </a:xfrm>
        </p:grpSpPr>
        <p:grpSp>
          <p:nvGrpSpPr>
            <p:cNvPr id="11" name="Group 10"/>
            <p:cNvGrpSpPr/>
            <p:nvPr/>
          </p:nvGrpSpPr>
          <p:grpSpPr>
            <a:xfrm>
              <a:off x="220554" y="1177044"/>
              <a:ext cx="5099741" cy="2805410"/>
              <a:chOff x="143508" y="1027766"/>
              <a:chExt cx="5099741" cy="280541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731081" y="2382571"/>
                <a:ext cx="1512168" cy="329913"/>
              </a:xfrm>
              <a:prstGeom prst="rect">
                <a:avLst/>
              </a:prstGeom>
              <a:solidFill>
                <a:srgbClr val="9338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43508" y="2372982"/>
                <a:ext cx="1512168" cy="329914"/>
              </a:xfrm>
              <a:prstGeom prst="rect">
                <a:avLst/>
              </a:prstGeom>
              <a:solidFill>
                <a:srgbClr val="395F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 rot="16200000">
                <a:off x="1439652" y="1276892"/>
                <a:ext cx="2520280" cy="259228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0">
                    <a:schemeClr val="tx2">
                      <a:lumMod val="75000"/>
                    </a:schemeClr>
                  </a:gs>
                  <a:gs pos="0">
                    <a:srgbClr val="153356"/>
                  </a:gs>
                  <a:gs pos="0">
                    <a:schemeClr val="accent1">
                      <a:lumMod val="7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655675" y="1628799"/>
                <a:ext cx="2052000" cy="1908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5400000">
                <a:off x="2093239" y="1346286"/>
                <a:ext cx="1213103" cy="57606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 flipH="1">
              <a:off x="2092760" y="2522260"/>
              <a:ext cx="1494071" cy="457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dirty="0" smtClean="0">
                  <a:latin typeface="+mn-lt"/>
                </a:rPr>
                <a:t>Κυψελίδα</a:t>
              </a:r>
              <a:endParaRPr lang="el-GR" sz="2200" dirty="0"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 flipH="1">
                  <a:off x="2760563" y="2854705"/>
                  <a:ext cx="826268" cy="4579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b="1" dirty="0" smtClean="0">
                      <a:latin typeface="+mn-lt"/>
                    </a:rPr>
                    <a:t>C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0" smtClean="0">
                              <a:latin typeface="Cambria Math"/>
                            </a:rPr>
                            <m:t>𝐎</m:t>
                          </m:r>
                        </m:e>
                        <m:sub>
                          <m:r>
                            <a:rPr lang="en-US" sz="2200" b="1" i="0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a14:m>
                  <a:endParaRPr lang="el-GR" sz="2200" b="1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760563" y="2854705"/>
                  <a:ext cx="826268" cy="457924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 l="-9375" t="-8451" b="-2676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 flipH="1">
                  <a:off x="2120636" y="2841316"/>
                  <a:ext cx="68407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1" i="0" smtClean="0">
                                <a:latin typeface="Cambria Math"/>
                              </a:rPr>
                              <m:t>𝐎</m:t>
                            </m:r>
                          </m:e>
                          <m:sub>
                            <m:r>
                              <a:rPr lang="en-US" sz="2200" b="1" i="0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l-GR" sz="2200" b="1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120636" y="2841316"/>
                  <a:ext cx="684076" cy="430887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b="-597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Oval 14"/>
            <p:cNvSpPr/>
            <p:nvPr/>
          </p:nvSpPr>
          <p:spPr>
            <a:xfrm>
              <a:off x="2883884" y="3745150"/>
              <a:ext cx="288032" cy="10801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2344788" y="3745150"/>
              <a:ext cx="288032" cy="10801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3640705" y="3206828"/>
              <a:ext cx="288032" cy="10801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710862" y="2579495"/>
              <a:ext cx="432048" cy="21544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4577038" y="2587593"/>
              <a:ext cx="432048" cy="21544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25" name="Right Arrow 24"/>
            <p:cNvSpPr/>
            <p:nvPr/>
          </p:nvSpPr>
          <p:spPr>
            <a:xfrm rot="7597700">
              <a:off x="2057446" y="3382704"/>
              <a:ext cx="432048" cy="215442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26" name="Right Arrow 25"/>
            <p:cNvSpPr/>
            <p:nvPr/>
          </p:nvSpPr>
          <p:spPr>
            <a:xfrm rot="14118530">
              <a:off x="3012659" y="3370194"/>
              <a:ext cx="432048" cy="215442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9" name="Left-Right Arrow 18"/>
            <p:cNvSpPr/>
            <p:nvPr/>
          </p:nvSpPr>
          <p:spPr>
            <a:xfrm rot="5400000">
              <a:off x="2326673" y="1629890"/>
              <a:ext cx="864096" cy="296377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0554" y="2907216"/>
              <a:ext cx="13249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Αίμα από </a:t>
              </a:r>
            </a:p>
            <a:p>
              <a:r>
                <a:rPr lang="el-GR" sz="2000" dirty="0" smtClean="0">
                  <a:latin typeface="+mn-lt"/>
                </a:rPr>
                <a:t>την καρδιά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72982" y="2931649"/>
              <a:ext cx="24425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Αίμα που επιστρέφει </a:t>
              </a:r>
            </a:p>
            <a:p>
              <a:r>
                <a:rPr lang="el-GR" sz="2000" dirty="0" smtClean="0">
                  <a:latin typeface="+mn-lt"/>
                </a:rPr>
                <a:t>στην καρδιά</a:t>
              </a:r>
              <a:endParaRPr lang="el-GR" sz="2000" dirty="0">
                <a:latin typeface="+mn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135637" y="3120181"/>
            <a:ext cx="5981935" cy="2412070"/>
            <a:chOff x="232258" y="4234073"/>
            <a:chExt cx="6263020" cy="2520280"/>
          </a:xfrm>
        </p:grpSpPr>
        <p:grpSp>
          <p:nvGrpSpPr>
            <p:cNvPr id="31" name="Group 30"/>
            <p:cNvGrpSpPr/>
            <p:nvPr/>
          </p:nvGrpSpPr>
          <p:grpSpPr>
            <a:xfrm>
              <a:off x="232258" y="4234073"/>
              <a:ext cx="5099741" cy="2520280"/>
              <a:chOff x="143508" y="1312896"/>
              <a:chExt cx="5099741" cy="252028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3731081" y="2382571"/>
                <a:ext cx="1512168" cy="329913"/>
              </a:xfrm>
              <a:prstGeom prst="rect">
                <a:avLst/>
              </a:prstGeom>
              <a:solidFill>
                <a:srgbClr val="9338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43508" y="2372982"/>
                <a:ext cx="1512168" cy="329914"/>
              </a:xfrm>
              <a:prstGeom prst="rect">
                <a:avLst/>
              </a:prstGeom>
              <a:solidFill>
                <a:srgbClr val="395F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 rot="16200000">
                <a:off x="1439652" y="1276892"/>
                <a:ext cx="2520280" cy="259228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0">
                    <a:schemeClr val="tx2">
                      <a:lumMod val="75000"/>
                    </a:schemeClr>
                  </a:gs>
                  <a:gs pos="0">
                    <a:srgbClr val="153356"/>
                  </a:gs>
                  <a:gs pos="0">
                    <a:schemeClr val="accent1">
                      <a:lumMod val="7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655675" y="1628799"/>
                <a:ext cx="2052000" cy="19080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 flipH="1">
              <a:off x="2104465" y="5294158"/>
              <a:ext cx="136815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200" dirty="0" smtClean="0">
                  <a:latin typeface="+mn-lt"/>
                </a:rPr>
                <a:t>Κύτταρο</a:t>
              </a:r>
              <a:endParaRPr lang="el-GR" sz="2200" dirty="0"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 flipH="1">
                  <a:off x="2772266" y="5626604"/>
                  <a:ext cx="771012" cy="4502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b="1" dirty="0" smtClean="0">
                      <a:latin typeface="+mn-lt"/>
                    </a:rPr>
                    <a:t>C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0" smtClean="0">
                              <a:latin typeface="Cambria Math"/>
                            </a:rPr>
                            <m:t>𝐎</m:t>
                          </m:r>
                        </m:e>
                        <m:sub>
                          <m:r>
                            <a:rPr lang="en-US" sz="2200" b="1" i="0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a14:m>
                  <a:endParaRPr lang="el-GR" sz="2200" b="1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772266" y="5626604"/>
                  <a:ext cx="771012" cy="450217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 l="-9917" t="-8451" b="-2676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 flipH="1">
                  <a:off x="2132340" y="5613215"/>
                  <a:ext cx="68407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1" i="0" smtClean="0">
                                <a:latin typeface="Cambria Math"/>
                              </a:rPr>
                              <m:t>𝐎</m:t>
                            </m:r>
                          </m:e>
                          <m:sub>
                            <m:r>
                              <a:rPr lang="en-US" sz="2200" b="1" i="0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l-GR" sz="2200" b="1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132340" y="5613215"/>
                  <a:ext cx="684076" cy="430887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 b="-441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ight Arrow 42"/>
            <p:cNvSpPr/>
            <p:nvPr/>
          </p:nvSpPr>
          <p:spPr>
            <a:xfrm>
              <a:off x="672220" y="5351394"/>
              <a:ext cx="432048" cy="21544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44" name="Right Arrow 43"/>
            <p:cNvSpPr/>
            <p:nvPr/>
          </p:nvSpPr>
          <p:spPr>
            <a:xfrm>
              <a:off x="4511721" y="5351394"/>
              <a:ext cx="432048" cy="21544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45" name="Right Arrow 44"/>
            <p:cNvSpPr/>
            <p:nvPr/>
          </p:nvSpPr>
          <p:spPr>
            <a:xfrm rot="18324782">
              <a:off x="2071513" y="6121658"/>
              <a:ext cx="432048" cy="215442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46" name="Right Arrow 45"/>
            <p:cNvSpPr/>
            <p:nvPr/>
          </p:nvSpPr>
          <p:spPr>
            <a:xfrm rot="3504904">
              <a:off x="3024363" y="6142093"/>
              <a:ext cx="432048" cy="215442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32258" y="5679115"/>
              <a:ext cx="13249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Αίμα από </a:t>
              </a:r>
            </a:p>
            <a:p>
              <a:r>
                <a:rPr lang="el-GR" sz="2000" dirty="0" smtClean="0">
                  <a:latin typeface="+mn-lt"/>
                </a:rPr>
                <a:t>την καρδιά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052686" y="5636957"/>
              <a:ext cx="24425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Αίμα που επιστρέφει </a:t>
              </a:r>
            </a:p>
            <a:p>
              <a:r>
                <a:rPr lang="el-GR" sz="2000" dirty="0" smtClean="0">
                  <a:latin typeface="+mn-lt"/>
                </a:rPr>
                <a:t>στην καρδιά</a:t>
              </a:r>
              <a:endParaRPr lang="el-GR" sz="2000" dirty="0">
                <a:latin typeface="+mn-lt"/>
              </a:endParaRPr>
            </a:p>
          </p:txBody>
        </p:sp>
      </p:grpSp>
      <p:sp>
        <p:nvSpPr>
          <p:cNvPr id="52" name="9 - TextBox"/>
          <p:cNvSpPr txBox="1"/>
          <p:nvPr/>
        </p:nvSpPr>
        <p:spPr>
          <a:xfrm>
            <a:off x="77153" y="5965568"/>
            <a:ext cx="82392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74850" indent="-1974850">
              <a:defRPr/>
            </a:pPr>
            <a:r>
              <a:rPr lang="el-GR" sz="2400" b="1" dirty="0">
                <a:latin typeface="+mn-lt"/>
              </a:rPr>
              <a:t>Λέξεις κλειδιά: </a:t>
            </a:r>
            <a:r>
              <a:rPr lang="el-GR" sz="2400" b="1" dirty="0" smtClean="0">
                <a:solidFill>
                  <a:srgbClr val="004B82"/>
                </a:solidFill>
                <a:latin typeface="+mn-lt"/>
              </a:rPr>
              <a:t>Ανταλλαγή </a:t>
            </a:r>
            <a:r>
              <a:rPr lang="el-GR" sz="2400" b="1" dirty="0">
                <a:solidFill>
                  <a:srgbClr val="004B82"/>
                </a:solidFill>
                <a:latin typeface="+mn-lt"/>
              </a:rPr>
              <a:t>αερίων, </a:t>
            </a:r>
            <a:r>
              <a:rPr lang="en-US" sz="2400" b="1" dirty="0">
                <a:solidFill>
                  <a:srgbClr val="004B82"/>
                </a:solidFill>
                <a:latin typeface="+mn-lt"/>
              </a:rPr>
              <a:t>PO2, PCO2, PH, </a:t>
            </a:r>
            <a:r>
              <a:rPr lang="el-GR" sz="2400" b="1" dirty="0" smtClean="0">
                <a:solidFill>
                  <a:srgbClr val="004B82"/>
                </a:solidFill>
                <a:latin typeface="+mn-lt"/>
              </a:rPr>
              <a:t>Υποξυγοναιμία</a:t>
            </a:r>
            <a:r>
              <a:rPr lang="el-GR" sz="2400" b="1" dirty="0">
                <a:solidFill>
                  <a:srgbClr val="004B82"/>
                </a:solidFill>
                <a:latin typeface="+mn-lt"/>
              </a:rPr>
              <a:t>, </a:t>
            </a:r>
            <a:r>
              <a:rPr lang="el-GR" sz="2400" b="1" dirty="0" smtClean="0">
                <a:solidFill>
                  <a:srgbClr val="004B82"/>
                </a:solidFill>
                <a:latin typeface="+mn-lt"/>
              </a:rPr>
              <a:t>Υπερκαπνία</a:t>
            </a:r>
            <a:endParaRPr lang="el-GR" sz="2400" b="1" dirty="0">
              <a:solidFill>
                <a:srgbClr val="004B82"/>
              </a:solidFill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57295" y="3481042"/>
            <a:ext cx="3197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Κυψελίδα-Αίμα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 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7"/>
              </a:rPr>
              <a:t>Open courses tei athinas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8"/>
              </a:rPr>
              <a:t>CC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8"/>
              </a:rPr>
              <a:t>BY-SA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8"/>
              </a:rPr>
              <a:t>3.0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087330" y="5532251"/>
            <a:ext cx="3197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9" tooltip="Κύτταρο-Αίμα.jpg"/>
              </a:rPr>
              <a:t>Κύτταρο-Αίμα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 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7"/>
              </a:rPr>
              <a:t>Open courses tei athinas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8"/>
              </a:rPr>
              <a:t>CC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8"/>
              </a:rPr>
              <a:t>BY-SA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8"/>
              </a:rPr>
              <a:t>3.0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029324" y="2026057"/>
            <a:ext cx="3185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latin typeface="+mn-lt"/>
              </a:rPr>
              <a:t>Αίμα - Κυψελίδα</a:t>
            </a:r>
            <a:endParaRPr lang="el-GR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17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 smtClean="0"/>
              <a:t>Ανισότητα Σχέσης Αερισμού - Αιμάτωσης(</a:t>
            </a:r>
            <a:r>
              <a:rPr lang="en-US" sz="3600" dirty="0"/>
              <a:t>V/Q)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" y="1030886"/>
            <a:ext cx="8229600" cy="3046186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400" dirty="0" smtClean="0"/>
              <a:t>Ο αερισμός </a:t>
            </a:r>
            <a:r>
              <a:rPr lang="el-GR" sz="2400" dirty="0"/>
              <a:t>και η αιματική ροή είναι ανισότιμα σε διάφορες πνευμονικές περιοχές, με αποτέλεσμα ανεπαρκή ανταλλαγή των </a:t>
            </a:r>
            <a:r>
              <a:rPr lang="el-GR" sz="2400" dirty="0" smtClean="0"/>
              <a:t>αερίων.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l-GR" sz="2400" dirty="0" smtClean="0"/>
              <a:t>Προκαλείται </a:t>
            </a:r>
            <a:r>
              <a:rPr lang="el-GR" sz="2400" dirty="0"/>
              <a:t>υποξυγοναιμία και </a:t>
            </a:r>
            <a:r>
              <a:rPr lang="el-GR" sz="2400" dirty="0" smtClean="0"/>
              <a:t>υπερκαπνία.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 smtClean="0"/>
              <a:t>Η </a:t>
            </a:r>
            <a:r>
              <a:rPr lang="el-GR" sz="2400" dirty="0"/>
              <a:t>υποξυγοναιμία σε ανισότητα V/Q είναι σοβαρότερη </a:t>
            </a:r>
            <a:r>
              <a:rPr lang="el-GR" sz="2400" b="1" dirty="0">
                <a:solidFill>
                  <a:srgbClr val="820000"/>
                </a:solidFill>
              </a:rPr>
              <a:t>vs</a:t>
            </a:r>
            <a:r>
              <a:rPr lang="el-GR" sz="2400" dirty="0"/>
              <a:t> στον </a:t>
            </a:r>
            <a:r>
              <a:rPr lang="el-GR" sz="2400" dirty="0" smtClean="0"/>
              <a:t>υποαερισμό.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3131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(West, 1999; 2001; 2008; 2011)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53789" y="4746194"/>
            <a:ext cx="151216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400" b="1" dirty="0" smtClean="0"/>
              <a:t>Παθήσεις </a:t>
            </a:r>
            <a:endParaRPr lang="el-GR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3371097" y="4235242"/>
            <a:ext cx="5089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ΧΑΠ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Διάμεση πνευμονία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Αγγειακές παθήσεις (π.χ. πνευμονική </a:t>
            </a:r>
            <a:r>
              <a:rPr lang="el-GR" sz="2400" dirty="0" smtClean="0">
                <a:latin typeface="+mn-lt"/>
              </a:rPr>
              <a:t>εμβολή)</a:t>
            </a:r>
            <a:endParaRPr lang="el-GR" sz="2400" dirty="0">
              <a:latin typeface="+mn-lt"/>
            </a:endParaRPr>
          </a:p>
        </p:txBody>
      </p:sp>
      <p:sp>
        <p:nvSpPr>
          <p:cNvPr id="9" name="Right Brace 8"/>
          <p:cNvSpPr/>
          <p:nvPr/>
        </p:nvSpPr>
        <p:spPr>
          <a:xfrm flipH="1">
            <a:off x="2980137" y="4224947"/>
            <a:ext cx="425608" cy="1552926"/>
          </a:xfrm>
          <a:prstGeom prst="rightBrace">
            <a:avLst>
              <a:gd name="adj1" fmla="val 22656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11560" y="2403376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51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84" y="332656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Β. </a:t>
            </a:r>
            <a:r>
              <a:rPr lang="el-GR" dirty="0" smtClean="0"/>
              <a:t>Μερική Πίεση C</a:t>
            </a:r>
            <a:r>
              <a:rPr lang="en-US" dirty="0" smtClean="0"/>
              <a:t>O</a:t>
            </a:r>
            <a:r>
              <a:rPr lang="el-GR" dirty="0" smtClean="0"/>
              <a:t>2 Στο Αρτηριακό Αίμα (</a:t>
            </a:r>
            <a:r>
              <a:rPr lang="el-GR" dirty="0"/>
              <a:t>PaCO2)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42" y="1484784"/>
            <a:ext cx="8229600" cy="439248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b="1" dirty="0">
                <a:solidFill>
                  <a:srgbClr val="820000"/>
                </a:solidFill>
              </a:rPr>
              <a:t>PaCO2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Φυσιολογικές τιμές PCO2 = 3</a:t>
            </a:r>
            <a:r>
              <a:rPr lang="en-US" sz="2400" dirty="0"/>
              <a:t>7</a:t>
            </a:r>
            <a:r>
              <a:rPr lang="el-GR" sz="2400" dirty="0"/>
              <a:t>-4</a:t>
            </a:r>
            <a:r>
              <a:rPr lang="en-US" sz="2400" dirty="0"/>
              <a:t>3</a:t>
            </a:r>
            <a:r>
              <a:rPr lang="el-GR" sz="2400" dirty="0"/>
              <a:t> </a:t>
            </a:r>
            <a:r>
              <a:rPr lang="el-GR" sz="2400" dirty="0" smtClean="0"/>
              <a:t>mmHg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Ανεπηρέαστες από την ηλικία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Μειώνεται με τον υπεραερισμό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l-GR" sz="2400" b="1" dirty="0">
                <a:solidFill>
                  <a:srgbClr val="820000"/>
                </a:solidFill>
              </a:rPr>
              <a:t>Αιτίες υπερκαπνίας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Υποαερισμός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Ανισότητα  </a:t>
            </a:r>
            <a:r>
              <a:rPr lang="en-US" sz="2400" dirty="0"/>
              <a:t>V/Q</a:t>
            </a:r>
            <a:endParaRPr lang="el-GR" sz="2400" dirty="0"/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6457890"/>
            <a:ext cx="35162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(West, 1999; 2001; 2008; 2011)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92340" y="4509120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92340" y="1916832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1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Μέτρηση </a:t>
            </a:r>
            <a:r>
              <a:rPr lang="en-US" dirty="0"/>
              <a:t>PaCO2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7848872" cy="4741080"/>
          </a:xfrm>
        </p:spPr>
        <p:txBody>
          <a:bodyPr/>
          <a:lstStyle/>
          <a:p>
            <a:r>
              <a:rPr lang="el-GR" sz="2400" b="1" dirty="0"/>
              <a:t>Καπνογράφος</a:t>
            </a:r>
            <a:r>
              <a:rPr lang="el-GR" sz="2400" dirty="0"/>
              <a:t>: </a:t>
            </a:r>
          </a:p>
          <a:p>
            <a:pPr marL="354013" indent="0">
              <a:buNone/>
            </a:pPr>
            <a:r>
              <a:rPr lang="el-GR" sz="2400" dirty="0"/>
              <a:t>Αναλύει τον εκπνεόμενο αέρα μέσω ρινικού καθετήρα και μετράει τη συγκέντρωση του CO2, την Α.Σ. και τον SatO2 μέσω ενός δια-δερματικού ηλεκτροδίου (έγκυρη μέτρηση: 10 λεπτά)</a:t>
            </a:r>
          </a:p>
          <a:p>
            <a:pPr marL="354013" indent="0">
              <a:buNone/>
            </a:pPr>
            <a:endParaRPr lang="el-GR" sz="2400" dirty="0"/>
          </a:p>
          <a:p>
            <a:pPr marL="354013" indent="-354013"/>
            <a:r>
              <a:rPr lang="el-GR" sz="2400" b="1" dirty="0"/>
              <a:t>Αέρια Αίματος</a:t>
            </a:r>
          </a:p>
          <a:p>
            <a:pPr marL="354013" indent="0">
              <a:buNone/>
            </a:pPr>
            <a:endParaRPr lang="el-GR" sz="2400" dirty="0"/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6516208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(Holloway &amp; West, 2007 West, 1999; Mangat, 1993; Morgan, 1996)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679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Υποαερισμός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5122912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>
                <a:solidFill>
                  <a:srgbClr val="820000"/>
                </a:solidFill>
              </a:rPr>
              <a:t>Προκαλεί πάντα αύξηση του </a:t>
            </a:r>
            <a:r>
              <a:rPr lang="el-GR" sz="2400" b="1" dirty="0" smtClean="0">
                <a:solidFill>
                  <a:srgbClr val="820000"/>
                </a:solidFill>
              </a:rPr>
              <a:t>PCO2</a:t>
            </a:r>
            <a:r>
              <a:rPr lang="el-GR" sz="2400" b="1" dirty="0">
                <a:solidFill>
                  <a:srgbClr val="820000"/>
                </a:solidFill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1560" y="2060848"/>
                <a:ext cx="2304256" cy="662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𝑃</m:t>
                        </m:r>
                      </m:e>
                      <m:sub>
                        <m:r>
                          <a:rPr lang="el-GR" sz="2400" i="1">
                            <a:latin typeface="Cambria Math" pitchFamily="18" charset="0"/>
                            <a:ea typeface="Cambria Math" pitchFamily="18" charset="0"/>
                          </a:rPr>
                          <m:t>𝑐</m:t>
                        </m:r>
                        <m:sSub>
                          <m:sSubPr>
                            <m:ctrlPr>
                              <a:rPr lang="el-GR" sz="2400" i="1"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 pitchFamily="18" charset="0"/>
                                <a:ea typeface="Cambria Math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l-GR" sz="2400">
                                <a:latin typeface="Cambria Math" pitchFamily="18" charset="0"/>
                                <a:ea typeface="Cambria Math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400" i="1" dirty="0" smtClean="0">
                        <a:latin typeface="Cambria Math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ea typeface="Cambria Math" pitchFamily="18" charset="0"/>
                          </a:rPr>
                          <m:t>𝑣𝐶𝑂</m:t>
                        </m:r>
                        <m:r>
                          <a:rPr lang="en-US" sz="2400" i="1" dirty="0" smtClean="0">
                            <a:latin typeface="Cambria Math"/>
                            <a:ea typeface="Cambria Math" pitchFamily="18" charset="0"/>
                          </a:rPr>
                          <m:t>₂</m:t>
                        </m:r>
                        <m:r>
                          <a:rPr lang="en-US" sz="2400" i="1" dirty="0">
                            <a:latin typeface="Cambria Math"/>
                            <a:ea typeface="Cambria Math" pitchFamily="18" charset="0"/>
                          </a:rPr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400" dirty="0" smtClean="0">
                    <a:latin typeface="Cambria Math" pitchFamily="18" charset="0"/>
                    <a:ea typeface="Cambria Math" pitchFamily="18" charset="0"/>
                  </a:rPr>
                  <a:t> . </a:t>
                </a:r>
                <a:r>
                  <a:rPr lang="en-US" sz="2400" dirty="0">
                    <a:latin typeface="Cambria Math" pitchFamily="18" charset="0"/>
                    <a:ea typeface="Cambria Math" pitchFamily="18" charset="0"/>
                  </a:rPr>
                  <a:t>k</a:t>
                </a:r>
                <a:endParaRPr lang="el-GR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060848"/>
                <a:ext cx="2304256" cy="66274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67544" y="3356992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Η κατακράτηση του CO2 μπορεί να αντιμετωπισθεί μόνο με αύξηση του αερισμού</a:t>
            </a:r>
          </a:p>
        </p:txBody>
      </p:sp>
      <p:sp>
        <p:nvSpPr>
          <p:cNvPr id="7" name="Rectangle 6"/>
          <p:cNvSpPr/>
          <p:nvPr/>
        </p:nvSpPr>
        <p:spPr>
          <a:xfrm>
            <a:off x="3792" y="6488668"/>
            <a:ext cx="3131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(West, 1999; 2001; 2008; 2011)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225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/>
              <a:t>Ανισότητα Σχέσης Αερισμού - Αιμάτωσης(</a:t>
            </a:r>
            <a:r>
              <a:rPr lang="en-US" sz="3600" dirty="0"/>
              <a:t>V/Q</a:t>
            </a:r>
            <a:r>
              <a:rPr lang="en-US" sz="3600" dirty="0" smtClean="0"/>
              <a:t>)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2800" b="0" dirty="0" smtClean="0"/>
              <a:t>(</a:t>
            </a:r>
            <a:r>
              <a:rPr lang="en-US" sz="2800" b="0" dirty="0" smtClean="0"/>
              <a:t>2</a:t>
            </a:r>
            <a:r>
              <a:rPr lang="el-GR" sz="2800" b="0" dirty="0" smtClean="0"/>
              <a:t> από 3)</a:t>
            </a:r>
            <a:endParaRPr lang="el-GR" sz="2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sp>
        <p:nvSpPr>
          <p:cNvPr id="6" name="Oval 5"/>
          <p:cNvSpPr/>
          <p:nvPr/>
        </p:nvSpPr>
        <p:spPr>
          <a:xfrm>
            <a:off x="611560" y="2792736"/>
            <a:ext cx="1872208" cy="1944216"/>
          </a:xfrm>
          <a:prstGeom prst="ellipse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PO2   100mm Hg	</a:t>
            </a:r>
          </a:p>
          <a:p>
            <a:pPr algn="ctr"/>
            <a:r>
              <a:rPr lang="en-US" dirty="0" smtClean="0"/>
              <a:t>PCO2</a:t>
            </a:r>
          </a:p>
          <a:p>
            <a:pPr algn="ctr"/>
            <a:r>
              <a:rPr lang="en-US" dirty="0" smtClean="0"/>
              <a:t>40mmHg</a:t>
            </a:r>
            <a:endParaRPr lang="el-GR" dirty="0"/>
          </a:p>
        </p:txBody>
      </p:sp>
      <p:sp>
        <p:nvSpPr>
          <p:cNvPr id="10" name="Oval 9"/>
          <p:cNvSpPr/>
          <p:nvPr/>
        </p:nvSpPr>
        <p:spPr>
          <a:xfrm>
            <a:off x="3595309" y="2792736"/>
            <a:ext cx="1872208" cy="19442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PO2    40mm Hg</a:t>
            </a:r>
          </a:p>
          <a:p>
            <a:pPr algn="ctr"/>
            <a:r>
              <a:rPr lang="en-US" dirty="0"/>
              <a:t>	</a:t>
            </a:r>
          </a:p>
          <a:p>
            <a:pPr algn="ctr"/>
            <a:r>
              <a:rPr lang="en-US" dirty="0"/>
              <a:t>PCO2</a:t>
            </a:r>
          </a:p>
          <a:p>
            <a:pPr algn="ctr"/>
            <a:r>
              <a:rPr lang="en-US" dirty="0" smtClean="0"/>
              <a:t>70mmHg</a:t>
            </a:r>
            <a:endParaRPr lang="el-GR" dirty="0"/>
          </a:p>
          <a:p>
            <a:pPr algn="ctr"/>
            <a:endParaRPr lang="el-GR" dirty="0"/>
          </a:p>
        </p:txBody>
      </p:sp>
      <p:sp>
        <p:nvSpPr>
          <p:cNvPr id="11" name="Oval 10"/>
          <p:cNvSpPr/>
          <p:nvPr/>
        </p:nvSpPr>
        <p:spPr>
          <a:xfrm>
            <a:off x="6588224" y="2792736"/>
            <a:ext cx="1872208" cy="1944216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PO2    70mm </a:t>
            </a:r>
            <a:r>
              <a:rPr lang="en-US" dirty="0"/>
              <a:t>Hg</a:t>
            </a:r>
          </a:p>
          <a:p>
            <a:pPr algn="ctr"/>
            <a:r>
              <a:rPr lang="en-US" dirty="0"/>
              <a:t>	</a:t>
            </a:r>
          </a:p>
          <a:p>
            <a:pPr algn="ctr"/>
            <a:r>
              <a:rPr lang="en-US" dirty="0"/>
              <a:t>PCO2</a:t>
            </a:r>
          </a:p>
          <a:p>
            <a:pPr algn="ctr"/>
            <a:r>
              <a:rPr lang="en-US" dirty="0" smtClean="0"/>
              <a:t>40mmHg</a:t>
            </a:r>
            <a:endParaRPr lang="el-GR" dirty="0"/>
          </a:p>
          <a:p>
            <a:pPr algn="ctr"/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659608" y="504979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+mn-lt"/>
              </a:rPr>
              <a:t>Φυσιολογικό</a:t>
            </a:r>
            <a:endParaRPr lang="el-GR" sz="2000" dirty="0">
              <a:latin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001584" y="2276872"/>
            <a:ext cx="0" cy="864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65480" y="177281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+mn-lt"/>
              </a:rPr>
              <a:t>Νόσος</a:t>
            </a:r>
            <a:endParaRPr lang="el-GR" sz="2000" dirty="0">
              <a:latin typeface="+mn-lt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531816" y="3764844"/>
            <a:ext cx="960064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53556" y="3364734"/>
            <a:ext cx="696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V/Q</a:t>
            </a:r>
            <a:endParaRPr lang="el-GR" sz="2000" dirty="0">
              <a:latin typeface="+mn-lt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012160" y="2286032"/>
            <a:ext cx="0" cy="864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70296" y="1434874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+mn-lt"/>
              </a:rPr>
              <a:t>Απάντηση χημειοϋποδοχέων</a:t>
            </a:r>
            <a:endParaRPr lang="el-GR" sz="2000" dirty="0">
              <a:latin typeface="+mn-l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532128" y="3746878"/>
            <a:ext cx="960064" cy="0"/>
          </a:xfrm>
          <a:prstGeom prst="straightConnector1">
            <a:avLst/>
          </a:prstGeom>
          <a:ln w="190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10356" y="3364734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+mn-lt"/>
              </a:rPr>
              <a:t>Αύξηση αερισμού</a:t>
            </a:r>
            <a:endParaRPr lang="el-GR" sz="2000" dirty="0">
              <a:latin typeface="+mn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956586" y="3150128"/>
            <a:ext cx="0" cy="414661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076056" y="4005064"/>
            <a:ext cx="0" cy="355431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948264" y="3179742"/>
            <a:ext cx="0" cy="355431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100392" y="3958336"/>
            <a:ext cx="0" cy="414661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32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/>
              <a:t>Ανισότητα Σχέσης Αερισμού - Αιμάτωσης(</a:t>
            </a:r>
            <a:r>
              <a:rPr lang="en-US" sz="3600" dirty="0"/>
              <a:t>V/Q</a:t>
            </a:r>
            <a:r>
              <a:rPr lang="en-US" sz="3600" dirty="0" smtClean="0"/>
              <a:t>)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2800" b="0" dirty="0" smtClean="0"/>
              <a:t>(3 </a:t>
            </a:r>
            <a:r>
              <a:rPr lang="el-GR" sz="2800" b="0" dirty="0"/>
              <a:t>από </a:t>
            </a:r>
            <a:r>
              <a:rPr lang="el-GR" sz="2800" b="0" dirty="0" smtClean="0"/>
              <a:t>3)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456384"/>
          </a:xfrm>
        </p:spPr>
        <p:txBody>
          <a:bodyPr>
            <a:normAutofit/>
          </a:bodyPr>
          <a:lstStyle/>
          <a:p>
            <a:pPr>
              <a:spcBef>
                <a:spcPts val="3600"/>
              </a:spcBef>
              <a:buFont typeface="Wingdings" pitchFamily="2" charset="2"/>
              <a:buChar char="ü"/>
            </a:pPr>
            <a:r>
              <a:rPr lang="el-GR" sz="2400" dirty="0"/>
              <a:t>Οι ασθενείς με Χ.Α.Π. λόγω διαταραχής V/Q τείνουν </a:t>
            </a:r>
            <a:r>
              <a:rPr lang="el-GR" sz="2400" dirty="0" smtClean="0"/>
              <a:t>να κατακρατήσουν </a:t>
            </a:r>
            <a:r>
              <a:rPr lang="el-GR" sz="2400" dirty="0"/>
              <a:t>CO2 και να εμφανίσουν </a:t>
            </a:r>
            <a:r>
              <a:rPr lang="el-GR" sz="2400" dirty="0" smtClean="0"/>
              <a:t>υποξυγοναιμία</a:t>
            </a:r>
            <a:endParaRPr lang="el-GR" sz="2400" dirty="0"/>
          </a:p>
          <a:p>
            <a:pPr>
              <a:spcBef>
                <a:spcPts val="36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l-GR" sz="2400" b="1" dirty="0">
                <a:solidFill>
                  <a:srgbClr val="820000"/>
                </a:solidFill>
              </a:rPr>
              <a:t>Οι ασθενείς με εμφύσημα ή άσθμα </a:t>
            </a:r>
            <a:r>
              <a:rPr lang="el-GR" sz="2400" dirty="0"/>
              <a:t>καταφέρνουν να διατηρούν φυσιολογικό PCO2 με </a:t>
            </a:r>
            <a:r>
              <a:rPr lang="el-GR" sz="2400" dirty="0" smtClean="0"/>
              <a:t>υποξυγοναιμία</a:t>
            </a:r>
            <a:endParaRPr lang="el-GR" sz="2400" dirty="0"/>
          </a:p>
          <a:p>
            <a:pPr>
              <a:spcBef>
                <a:spcPts val="3600"/>
              </a:spcBef>
              <a:buFont typeface="Wingdings" pitchFamily="2" charset="2"/>
              <a:buChar char="ü"/>
              <a:tabLst>
                <a:tab pos="536575" algn="l"/>
              </a:tabLst>
            </a:pPr>
            <a:r>
              <a:rPr lang="el-GR" sz="2400" dirty="0">
                <a:solidFill>
                  <a:srgbClr val="820000"/>
                </a:solidFill>
              </a:rPr>
              <a:t> </a:t>
            </a:r>
            <a:r>
              <a:rPr lang="el-GR" sz="2400" b="1" dirty="0">
                <a:solidFill>
                  <a:srgbClr val="820000"/>
                </a:solidFill>
              </a:rPr>
              <a:t>Οι χρόνιοι βρογχιτιδικοί </a:t>
            </a:r>
            <a:r>
              <a:rPr lang="el-GR" sz="2400" dirty="0"/>
              <a:t>δεν τα καταφέρνουν, πιθανώς λόγω διαταραχής στον κεντρικό νευρογενή έλεγχο του αερισμού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2648" y="6484208"/>
            <a:ext cx="356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(West, 1999; 2001; 2008; 2011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528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Αρτηριακό </a:t>
            </a:r>
            <a:r>
              <a:rPr lang="el-GR" dirty="0"/>
              <a:t>ΡΗ</a:t>
            </a:r>
            <a:br>
              <a:rPr lang="el-GR" dirty="0"/>
            </a:br>
            <a:r>
              <a:rPr lang="el-GR" dirty="0"/>
              <a:t>Εξίσωση </a:t>
            </a:r>
            <a:r>
              <a:rPr lang="en-US" dirty="0"/>
              <a:t>Henderson – </a:t>
            </a:r>
            <a:r>
              <a:rPr lang="en-US" dirty="0" smtClean="0"/>
              <a:t>Hasselbalch </a:t>
            </a:r>
            <a:r>
              <a:rPr lang="en-US" sz="3100" b="0" dirty="0"/>
              <a:t>(1916)</a:t>
            </a:r>
            <a:endParaRPr lang="el-GR" sz="31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90412" y="1916832"/>
                <a:ext cx="4320480" cy="100811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latin typeface="Cambria Math" pitchFamily="18" charset="0"/>
                    <a:ea typeface="Cambria Math" pitchFamily="18" charset="0"/>
                  </a:rPr>
                  <a:t>PH= PK + log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 pitchFamily="18" charset="0"/>
                          </a:rPr>
                          <m:t>𝐻𝐶𝑂</m:t>
                        </m:r>
                        <m:r>
                          <a:rPr lang="en-US" sz="2800" b="0" i="1" smtClean="0">
                            <a:latin typeface="Cambria Math"/>
                            <a:ea typeface="Cambria Math" pitchFamily="18" charset="0"/>
                          </a:rPr>
                          <m:t>₃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 pitchFamily="18" charset="0"/>
                          </a:rPr>
                          <m:t>0,03 .  </m:t>
                        </m:r>
                        <m:r>
                          <a:rPr lang="en-US" sz="2800" b="0" i="1" smtClean="0">
                            <a:latin typeface="Cambria Math"/>
                            <a:ea typeface="Cambria Math" pitchFamily="18" charset="0"/>
                          </a:rPr>
                          <m:t>𝑃𝐶𝑂</m:t>
                        </m:r>
                        <m:r>
                          <a:rPr lang="en-US" sz="2800" b="0" i="1" smtClean="0">
                            <a:latin typeface="Cambria Math"/>
                            <a:ea typeface="Cambria Math" pitchFamily="18" charset="0"/>
                          </a:rPr>
                          <m:t>₂ </m:t>
                        </m:r>
                      </m:den>
                    </m:f>
                  </m:oMath>
                </a14:m>
                <a:endParaRPr lang="el-GR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90412" y="1916832"/>
                <a:ext cx="4320480" cy="1008112"/>
              </a:xfrm>
              <a:blipFill rotWithShape="1">
                <a:blip r:embed="rId3" cstate="print"/>
                <a:stretch>
                  <a:fillRect l="-282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430503" y="3331345"/>
            <a:ext cx="49685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PΚ = 6.1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(</a:t>
            </a:r>
            <a:r>
              <a:rPr lang="el-GR" sz="2400" dirty="0" smtClean="0">
                <a:latin typeface="+mn-lt"/>
              </a:rPr>
              <a:t>HCO₃)=</a:t>
            </a:r>
            <a:r>
              <a:rPr lang="en-US" sz="2400" dirty="0" smtClean="0">
                <a:latin typeface="+mn-lt"/>
              </a:rPr>
              <a:t> H</a:t>
            </a:r>
            <a:r>
              <a:rPr lang="el-GR" sz="2400" dirty="0" smtClean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συγκέντρωση των διττανθρακικών ιόντων του πλάσματος σε χιλιοϊσοδύναμα/lit</a:t>
            </a:r>
          </a:p>
          <a:p>
            <a:pPr marL="342900" indent="-342900">
              <a:buFont typeface="Arial" pitchFamily="34" charset="0"/>
              <a:buChar char="•"/>
            </a:pPr>
            <a:endParaRPr lang="el-GR" sz="24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l-GR" sz="2400" b="1" dirty="0">
                <a:solidFill>
                  <a:srgbClr val="004A82"/>
                </a:solidFill>
                <a:latin typeface="+mn-lt"/>
              </a:rPr>
              <a:t>PH: 7.37 – 7.42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004A82"/>
                </a:solidFill>
                <a:latin typeface="+mn-lt"/>
              </a:rPr>
              <a:t>HCO₃- </a:t>
            </a:r>
            <a:r>
              <a:rPr lang="el-GR" sz="2400" b="1" dirty="0">
                <a:solidFill>
                  <a:srgbClr val="004A82"/>
                </a:solidFill>
                <a:latin typeface="+mn-lt"/>
              </a:rPr>
              <a:t>:  24±2 meq/l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88668"/>
            <a:ext cx="3131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(West, 1999; 2001; 2008; 2011)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42671"/>
            <a:ext cx="1512168" cy="20246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0648" y="3331345"/>
            <a:ext cx="1781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Harvard Business School, Baker Library, Historical Collections</a:t>
            </a:r>
            <a:endParaRPr lang="el-GR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055" y="1242671"/>
            <a:ext cx="1354705" cy="20246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572351" y="3370926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7"/>
              </a:rPr>
              <a:t>Acute Care</a:t>
            </a:r>
            <a:endParaRPr lang="el-GR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63178" y="1412775"/>
            <a:ext cx="5001109" cy="165618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768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Οξέωση 	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3838" y="1152823"/>
            <a:ext cx="648072" cy="614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820000"/>
                </a:solidFill>
              </a:rPr>
              <a:t>PH </a:t>
            </a:r>
            <a:endParaRPr lang="el-GR" sz="2800" b="1" dirty="0">
              <a:solidFill>
                <a:srgbClr val="8200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707904" y="1316030"/>
            <a:ext cx="108012" cy="288032"/>
          </a:xfrm>
          <a:prstGeom prst="downArrow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4153300" y="1044547"/>
            <a:ext cx="2866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Αναπνευστική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Μεταβολική</a:t>
            </a:r>
            <a:endParaRPr lang="el-GR" sz="2400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2060848"/>
            <a:ext cx="8280920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l-GR" sz="2400" b="1" dirty="0">
                <a:solidFill>
                  <a:srgbClr val="004A82"/>
                </a:solidFill>
                <a:latin typeface="+mn-lt"/>
              </a:rPr>
              <a:t>Αναπνευστική:</a:t>
            </a:r>
          </a:p>
          <a:p>
            <a:pPr>
              <a:spcBef>
                <a:spcPts val="1200"/>
              </a:spcBef>
            </a:pPr>
            <a:r>
              <a:rPr lang="el-GR" sz="2400" dirty="0">
                <a:latin typeface="+mn-lt"/>
              </a:rPr>
              <a:t>   Προκαλείται από κατακράτηση CO2</a:t>
            </a:r>
          </a:p>
          <a:p>
            <a:pPr>
              <a:spcBef>
                <a:spcPts val="1200"/>
              </a:spcBef>
            </a:pPr>
            <a:r>
              <a:rPr lang="el-GR" sz="2400" dirty="0">
                <a:latin typeface="+mn-lt"/>
              </a:rPr>
              <a:t>    Αιτίες:  - Υποαερισμός</a:t>
            </a:r>
          </a:p>
          <a:p>
            <a:pPr>
              <a:spcBef>
                <a:spcPts val="1200"/>
              </a:spcBef>
            </a:pPr>
            <a:r>
              <a:rPr lang="el-GR" sz="2400" dirty="0">
                <a:latin typeface="+mn-lt"/>
              </a:rPr>
              <a:t>                  - Ανισότητα στη σχέση αερισμού-αιμάτωσης</a:t>
            </a:r>
          </a:p>
          <a:p>
            <a:pPr>
              <a:spcBef>
                <a:spcPts val="3000"/>
              </a:spcBef>
            </a:pPr>
            <a:r>
              <a:rPr lang="el-GR" sz="2400" b="1" dirty="0">
                <a:solidFill>
                  <a:srgbClr val="004A82"/>
                </a:solidFill>
                <a:latin typeface="+mn-lt"/>
              </a:rPr>
              <a:t>Μεταβολική:</a:t>
            </a:r>
          </a:p>
          <a:p>
            <a:pPr>
              <a:spcBef>
                <a:spcPts val="1200"/>
              </a:spcBef>
            </a:pPr>
            <a:r>
              <a:rPr lang="el-GR" sz="2400" dirty="0">
                <a:latin typeface="+mn-lt"/>
              </a:rPr>
              <a:t>Προκαλείται από πρωτογενή μείωση του αριθμητή (HCO3) π.χ. διαβητική κετοξέωση, νηστεία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88668"/>
            <a:ext cx="3131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(West, 1999; 2001; 2008; 2011)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92340" y="2564904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92340" y="4869160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64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8557"/>
            <a:ext cx="8229600" cy="908720"/>
          </a:xfrm>
        </p:spPr>
        <p:txBody>
          <a:bodyPr/>
          <a:lstStyle/>
          <a:p>
            <a:r>
              <a:rPr lang="el-GR" dirty="0" smtClean="0"/>
              <a:t>Αλκάλωση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492340" y="1988840"/>
            <a:ext cx="832813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l-GR" sz="2400" b="1" dirty="0" smtClean="0">
                <a:solidFill>
                  <a:srgbClr val="004A82"/>
                </a:solidFill>
                <a:latin typeface="+mn-lt"/>
              </a:rPr>
              <a:t>Αναπνευστική:</a:t>
            </a:r>
            <a:endParaRPr lang="el-GR" sz="2400" b="1" dirty="0">
              <a:solidFill>
                <a:srgbClr val="004A82"/>
              </a:solidFill>
              <a:latin typeface="+mn-lt"/>
            </a:endParaRPr>
          </a:p>
          <a:p>
            <a:pPr>
              <a:spcBef>
                <a:spcPts val="1800"/>
              </a:spcBef>
            </a:pPr>
            <a:r>
              <a:rPr lang="el-GR" sz="2400" dirty="0">
                <a:latin typeface="+mn-lt"/>
              </a:rPr>
              <a:t>Παρατηρείται στον οξύ </a:t>
            </a:r>
            <a:r>
              <a:rPr lang="el-GR" sz="2400" dirty="0" smtClean="0">
                <a:latin typeface="+mn-lt"/>
              </a:rPr>
              <a:t>υπεραερισμό</a:t>
            </a:r>
          </a:p>
          <a:p>
            <a:pPr>
              <a:spcBef>
                <a:spcPts val="600"/>
              </a:spcBef>
            </a:pPr>
            <a:r>
              <a:rPr lang="el-GR" sz="2400" dirty="0" smtClean="0">
                <a:latin typeface="+mn-lt"/>
              </a:rPr>
              <a:t>Αιτίες</a:t>
            </a:r>
            <a:r>
              <a:rPr lang="en-US" sz="2400" dirty="0" smtClean="0">
                <a:latin typeface="+mn-lt"/>
              </a:rPr>
              <a:t>:</a:t>
            </a:r>
            <a:endParaRPr lang="el-GR" sz="2400" dirty="0" smtClean="0">
              <a:latin typeface="+mn-lt"/>
            </a:endParaRPr>
          </a:p>
          <a:p>
            <a:pPr marL="450850" indent="-268288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S</a:t>
            </a:r>
            <a:r>
              <a:rPr lang="el-GR" sz="2400" dirty="0" smtClean="0">
                <a:latin typeface="+mn-lt"/>
              </a:rPr>
              <a:t>tress</a:t>
            </a:r>
          </a:p>
          <a:p>
            <a:pPr marL="450850" indent="-268288">
              <a:spcBef>
                <a:spcPts val="600"/>
              </a:spcBef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Μεγάλο υψόμετρο</a:t>
            </a:r>
          </a:p>
          <a:p>
            <a:pPr>
              <a:spcBef>
                <a:spcPts val="3000"/>
              </a:spcBef>
              <a:spcAft>
                <a:spcPts val="1800"/>
              </a:spcAft>
            </a:pPr>
            <a:r>
              <a:rPr lang="el-GR" sz="2400" b="1" dirty="0" smtClean="0">
                <a:solidFill>
                  <a:srgbClr val="004A82"/>
                </a:solidFill>
                <a:latin typeface="+mn-lt"/>
              </a:rPr>
              <a:t>Μεταβολική:</a:t>
            </a:r>
            <a:endParaRPr lang="el-GR" sz="2400" b="1" dirty="0">
              <a:solidFill>
                <a:srgbClr val="004A82"/>
              </a:solidFill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sz="2400" dirty="0" smtClean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Παρατηρείται σε αύξηση των HCO3- του πλάσματος </a:t>
            </a:r>
          </a:p>
          <a:p>
            <a:pPr>
              <a:spcBef>
                <a:spcPts val="600"/>
              </a:spcBef>
            </a:pPr>
            <a:r>
              <a:rPr lang="el-GR" sz="2400" dirty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π.χ. </a:t>
            </a:r>
            <a:r>
              <a:rPr lang="el-GR" sz="2400" dirty="0" smtClean="0">
                <a:latin typeface="+mn-lt"/>
              </a:rPr>
              <a:t>εμετοί</a:t>
            </a:r>
            <a:endParaRPr lang="el-GR" sz="24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68309" y="5963841"/>
            <a:ext cx="34521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n-lt"/>
              </a:rPr>
              <a:t>(West, 1999; 2001; 2008; 2011)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113838" y="1152822"/>
            <a:ext cx="1039462" cy="83601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820000"/>
                </a:solidFill>
              </a:rPr>
              <a:t>PH</a:t>
            </a:r>
            <a:r>
              <a:rPr lang="el-GR" sz="4000" b="1" dirty="0">
                <a:solidFill>
                  <a:srgbClr val="820000"/>
                </a:solidFill>
              </a:rPr>
              <a:t> ↑</a:t>
            </a:r>
            <a:r>
              <a:rPr lang="en-US" sz="2800" b="1" dirty="0">
                <a:solidFill>
                  <a:srgbClr val="820000"/>
                </a:solidFill>
              </a:rPr>
              <a:t> </a:t>
            </a:r>
            <a:endParaRPr lang="el-GR" sz="2800" b="1" dirty="0">
              <a:solidFill>
                <a:srgbClr val="82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53300" y="1044547"/>
            <a:ext cx="29410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Αναπνευστική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Μεταβολική</a:t>
            </a:r>
            <a:endParaRPr lang="el-GR" sz="2400" b="1" dirty="0">
              <a:solidFill>
                <a:srgbClr val="820000"/>
              </a:solidFill>
              <a:latin typeface="+mn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92340" y="2464336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2340" y="5148000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69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Αναπνευστική Ανεπάρκεια</a:t>
            </a:r>
            <a:r>
              <a:rPr lang="en-US" dirty="0" smtClean="0"/>
              <a:t> </a:t>
            </a:r>
            <a:r>
              <a:rPr lang="el-GR" sz="3200" b="0" dirty="0"/>
              <a:t>(1 από 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30510"/>
            <a:ext cx="8229600" cy="489654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el-GR" sz="2400" dirty="0" smtClean="0"/>
              <a:t>Συμβαίνει </a:t>
            </a:r>
            <a:r>
              <a:rPr lang="el-GR" sz="2400" dirty="0"/>
              <a:t>όταν ο πνεύμονας αδυνατεί να </a:t>
            </a:r>
            <a:r>
              <a:rPr lang="el-GR" sz="2400" dirty="0" smtClean="0"/>
              <a:t>οξυγονώσει επαρκώς </a:t>
            </a:r>
            <a:r>
              <a:rPr lang="el-GR" sz="2400" dirty="0"/>
              <a:t>το αρτηριακό αίμα ή και να </a:t>
            </a:r>
            <a:r>
              <a:rPr lang="el-GR" sz="2400" dirty="0" smtClean="0"/>
              <a:t>αποτρέψει την κατακράτηση του CO2</a:t>
            </a:r>
            <a:endParaRPr lang="el-GR" sz="2400" dirty="0"/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el-GR" sz="2400" dirty="0" smtClean="0"/>
              <a:t>Είναι </a:t>
            </a:r>
            <a:r>
              <a:rPr lang="el-GR" sz="2400" dirty="0"/>
              <a:t>η κατάληξη πολλών τύπων οξείας ή χρόνιας </a:t>
            </a:r>
            <a:r>
              <a:rPr lang="el-GR" sz="2400" dirty="0" smtClean="0"/>
              <a:t>πνευμονοπάθειας</a:t>
            </a:r>
            <a:endParaRPr lang="el-GR" sz="2400" dirty="0"/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el-GR" sz="2400" dirty="0"/>
              <a:t>Δεν υπάρχει απόλυτος ορισμός των επιπέδων του αρτηριακού </a:t>
            </a:r>
            <a:r>
              <a:rPr lang="el-GR" sz="2400" dirty="0" smtClean="0"/>
              <a:t>PO2 και </a:t>
            </a:r>
            <a:r>
              <a:rPr lang="el-GR" sz="2400" dirty="0"/>
              <a:t>PCO2 που να δείχνει την αναπνευστική </a:t>
            </a:r>
            <a:r>
              <a:rPr lang="el-GR" sz="2400" dirty="0" smtClean="0"/>
              <a:t>ανεπάρκεια</a:t>
            </a:r>
            <a:endParaRPr lang="el-GR" sz="2400" dirty="0"/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el-GR" sz="2400" dirty="0" smtClean="0"/>
              <a:t>Συχνά </a:t>
            </a:r>
            <a:r>
              <a:rPr lang="el-GR" sz="2400" dirty="0"/>
              <a:t>αναφερόμενες τιμές: </a:t>
            </a:r>
          </a:p>
          <a:p>
            <a:pPr marL="354013" indent="0">
              <a:spcBef>
                <a:spcPts val="1200"/>
              </a:spcBef>
              <a:buNone/>
            </a:pPr>
            <a:r>
              <a:rPr lang="el-GR" sz="2400" b="1" dirty="0" smtClean="0">
                <a:solidFill>
                  <a:srgbClr val="004B82"/>
                </a:solidFill>
              </a:rPr>
              <a:t>ΡΟ2 </a:t>
            </a:r>
            <a:r>
              <a:rPr lang="el-GR" sz="2400" b="1" dirty="0">
                <a:solidFill>
                  <a:srgbClr val="004B82"/>
                </a:solidFill>
              </a:rPr>
              <a:t>= &lt; 60mmHg  </a:t>
            </a:r>
          </a:p>
          <a:p>
            <a:pPr marL="354013" indent="0">
              <a:spcBef>
                <a:spcPts val="1200"/>
              </a:spcBef>
              <a:buNone/>
            </a:pPr>
            <a:r>
              <a:rPr lang="el-GR" sz="2400" b="1" dirty="0" smtClean="0">
                <a:solidFill>
                  <a:srgbClr val="004B82"/>
                </a:solidFill>
              </a:rPr>
              <a:t>PCO2 </a:t>
            </a:r>
            <a:r>
              <a:rPr lang="el-GR" sz="2400" b="1" dirty="0">
                <a:solidFill>
                  <a:srgbClr val="004B82"/>
                </a:solidFill>
              </a:rPr>
              <a:t>= &gt; </a:t>
            </a:r>
            <a:r>
              <a:rPr lang="el-GR" sz="2400" b="1" dirty="0" smtClean="0">
                <a:solidFill>
                  <a:srgbClr val="004B82"/>
                </a:solidFill>
              </a:rPr>
              <a:t>50mmHg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3131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(West, 1999; 2001; 2008; 2011)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909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Μερική πίεση αερίου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821" y="2502470"/>
            <a:ext cx="3312368" cy="576064"/>
          </a:xfrm>
        </p:spPr>
        <p:txBody>
          <a:bodyPr/>
          <a:lstStyle/>
          <a:p>
            <a:pPr marL="0" indent="0">
              <a:buNone/>
            </a:pPr>
            <a:r>
              <a:rPr lang="el-GR" sz="2400" b="1" dirty="0">
                <a:solidFill>
                  <a:srgbClr val="820000"/>
                </a:solidFill>
              </a:rPr>
              <a:t>Μερική πίεση </a:t>
            </a:r>
            <a:r>
              <a:rPr lang="el-GR" sz="2400" b="1" dirty="0" smtClean="0">
                <a:solidFill>
                  <a:srgbClr val="820000"/>
                </a:solidFill>
              </a:rPr>
              <a:t>αερίου  </a:t>
            </a:r>
            <a:r>
              <a:rPr lang="el-GR" sz="2400" dirty="0" smtClean="0"/>
              <a:t>=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4344" y="6488668"/>
            <a:ext cx="3110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(McArdle, Katch &amp; Katch, 2001)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8184" y="2386012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l-GR" sz="2400" dirty="0" smtClean="0">
                <a:latin typeface="+mn-lt"/>
              </a:rPr>
              <a:t>Συνολική </a:t>
            </a:r>
            <a:r>
              <a:rPr lang="el-GR" sz="2400" dirty="0">
                <a:latin typeface="+mn-lt"/>
              </a:rPr>
              <a:t>πίεση μίγματος αερίων</a:t>
            </a:r>
          </a:p>
        </p:txBody>
      </p:sp>
      <p:sp>
        <p:nvSpPr>
          <p:cNvPr id="7" name="Rectangle 6"/>
          <p:cNvSpPr/>
          <p:nvPr/>
        </p:nvSpPr>
        <p:spPr>
          <a:xfrm>
            <a:off x="3458141" y="2375004"/>
            <a:ext cx="20837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latin typeface="+mn-lt"/>
              </a:rPr>
              <a:t>Ποσοστό Συγκέντρωσης </a:t>
            </a:r>
            <a:endParaRPr lang="el-GR" sz="24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73624" y="2559668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820000"/>
                </a:solidFill>
                <a:latin typeface="+mn-lt"/>
              </a:rPr>
              <a:t>Χ</a:t>
            </a:r>
            <a:endParaRPr lang="el-GR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037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Αναπνευστική Ανεπάρκεια </a:t>
            </a:r>
            <a:r>
              <a:rPr lang="el-GR" sz="3200" b="0" dirty="0"/>
              <a:t>(2 από 7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9144000" cy="792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/>
              <a:t>Πρότυπα PO2 και PCO2 σε διάφορους τύπους αναπνευστικής </a:t>
            </a:r>
            <a:r>
              <a:rPr lang="el-GR" sz="2400" dirty="0" smtClean="0"/>
              <a:t>ανεπάρκειας</a:t>
            </a: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1380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(West, 1999)</a:t>
            </a:r>
            <a:endParaRPr lang="el-GR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33" t="26965" r="16400" b="6849"/>
          <a:stretch/>
        </p:blipFill>
        <p:spPr bwMode="auto">
          <a:xfrm>
            <a:off x="2350980" y="2204864"/>
            <a:ext cx="4442040" cy="34855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47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Αναπνευστική Ανεπάρκεια</a:t>
            </a:r>
            <a:r>
              <a:rPr lang="el-GR" dirty="0" smtClean="0"/>
              <a:t> </a:t>
            </a:r>
            <a:r>
              <a:rPr lang="el-GR" sz="3600" b="0" dirty="0"/>
              <a:t>(3 από 7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389639"/>
            <a:ext cx="3744416" cy="4824536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600" b="1" dirty="0">
                <a:solidFill>
                  <a:srgbClr val="820000"/>
                </a:solidFill>
              </a:rPr>
              <a:t>Αιτίες: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Υποαερισμός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Ανισότητα V/Q (η σημαντικότερη αιτία)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Ανεπάρκεια διάχυσης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Παράκαμψη</a:t>
            </a:r>
            <a:endParaRPr lang="el-GR" sz="2400" dirty="0"/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3131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(West, 1999; 2001; 2008; 2011)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5436096" y="1412119"/>
            <a:ext cx="3468968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600" b="1" dirty="0">
                <a:solidFill>
                  <a:srgbClr val="820000"/>
                </a:solidFill>
                <a:latin typeface="+mn-lt"/>
              </a:rPr>
              <a:t>Αναγνώριση:</a:t>
            </a:r>
          </a:p>
          <a:p>
            <a:pPr marL="342900" indent="-342900">
              <a:spcBef>
                <a:spcPts val="1800"/>
              </a:spcBef>
              <a:buFont typeface="Courier New" pitchFamily="49" charset="0"/>
              <a:buChar char="o"/>
            </a:pPr>
            <a:r>
              <a:rPr lang="el-GR" sz="2400" dirty="0">
                <a:latin typeface="+mn-lt"/>
              </a:rPr>
              <a:t>Κυάνωση</a:t>
            </a:r>
          </a:p>
          <a:p>
            <a:pPr marL="342900" indent="-342900">
              <a:spcBef>
                <a:spcPts val="1800"/>
              </a:spcBef>
              <a:buFont typeface="Courier New" pitchFamily="49" charset="0"/>
              <a:buChar char="o"/>
            </a:pPr>
            <a:r>
              <a:rPr lang="el-GR" sz="2400" dirty="0">
                <a:latin typeface="+mn-lt"/>
              </a:rPr>
              <a:t>Ταχυκαρδία</a:t>
            </a:r>
          </a:p>
          <a:p>
            <a:pPr marL="342900" indent="-342900">
              <a:spcBef>
                <a:spcPts val="1800"/>
              </a:spcBef>
              <a:buFont typeface="Courier New" pitchFamily="49" charset="0"/>
              <a:buChar char="o"/>
            </a:pPr>
            <a:r>
              <a:rPr lang="el-GR" sz="2400" dirty="0">
                <a:latin typeface="+mn-lt"/>
              </a:rPr>
              <a:t>Θόλωση διάνοιας</a:t>
            </a:r>
          </a:p>
        </p:txBody>
      </p:sp>
    </p:spTree>
    <p:extLst>
      <p:ext uri="{BB962C8B-B14F-4D97-AF65-F5344CB8AC3E}">
        <p14:creationId xmlns:p14="http://schemas.microsoft.com/office/powerpoint/2010/main" val="342869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Αναπνευστική Ανεπάρκεια </a:t>
            </a:r>
            <a:r>
              <a:rPr lang="el-GR" sz="3200" b="0" dirty="0" smtClean="0"/>
              <a:t>(</a:t>
            </a:r>
            <a:r>
              <a:rPr lang="el-GR" sz="3200" b="0" dirty="0"/>
              <a:t>4 από 7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04456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Η υποξυγοναιμία στην Α. Α. είναι επικίνδυνη </a:t>
            </a:r>
            <a:r>
              <a:rPr lang="el-GR" sz="2400" b="1" dirty="0">
                <a:solidFill>
                  <a:srgbClr val="820000"/>
                </a:solidFill>
              </a:rPr>
              <a:t>→ ΙΣΤΙΚΉ ΥΠΟΞΊΑ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400" b="1" dirty="0">
                <a:solidFill>
                  <a:srgbClr val="820000"/>
                </a:solidFill>
              </a:rPr>
              <a:t>Αιτίες Ιστικής υποξίας:</a:t>
            </a:r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el-GR" sz="2400" dirty="0"/>
              <a:t>PaO2</a:t>
            </a:r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el-GR" sz="2400" dirty="0"/>
              <a:t>Χωρητικότητα του αίματος σε O2</a:t>
            </a:r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el-GR" sz="2400" dirty="0"/>
              <a:t>SatO2</a:t>
            </a:r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el-GR" sz="2400" dirty="0"/>
              <a:t>Καρδιακή παροχή</a:t>
            </a:r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el-GR" sz="2400" dirty="0"/>
              <a:t>Κατανομή της αιματικής </a:t>
            </a:r>
            <a:r>
              <a:rPr lang="el-GR" sz="2400" dirty="0" smtClean="0"/>
              <a:t>ροής</a:t>
            </a: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3131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(West, 1999; 2001; 2008; 2011)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92340" y="2304000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10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Αναπνευστική Ανεπάρκεια </a:t>
            </a:r>
            <a:r>
              <a:rPr lang="el-GR" sz="3200" b="0" dirty="0" smtClean="0"/>
              <a:t>(</a:t>
            </a:r>
            <a:r>
              <a:rPr lang="el-GR" sz="3200" b="0" dirty="0"/>
              <a:t>5 από 7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360" y="1153355"/>
            <a:ext cx="1090464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Αν </a:t>
            </a:r>
            <a:r>
              <a:rPr lang="en-US" sz="2400" dirty="0"/>
              <a:t>PO2 </a:t>
            </a:r>
            <a:endParaRPr lang="el-GR" sz="2400" dirty="0"/>
          </a:p>
        </p:txBody>
      </p:sp>
      <p:sp>
        <p:nvSpPr>
          <p:cNvPr id="5" name="Down Arrow 4"/>
          <p:cNvSpPr/>
          <p:nvPr/>
        </p:nvSpPr>
        <p:spPr>
          <a:xfrm>
            <a:off x="1520492" y="1209230"/>
            <a:ext cx="144016" cy="273224"/>
          </a:xfrm>
          <a:prstGeom prst="downArrow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1783652" y="1153355"/>
            <a:ext cx="5814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κάτω από ένα κρίσιμο επίπεδο στους ιστούς</a:t>
            </a:r>
          </a:p>
        </p:txBody>
      </p:sp>
      <p:sp>
        <p:nvSpPr>
          <p:cNvPr id="7" name="Rectangle 6"/>
          <p:cNvSpPr/>
          <p:nvPr/>
        </p:nvSpPr>
        <p:spPr>
          <a:xfrm>
            <a:off x="322776" y="1733661"/>
            <a:ext cx="799288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l-GR" sz="2400" b="1" dirty="0">
                <a:solidFill>
                  <a:srgbClr val="820000"/>
                </a:solidFill>
                <a:latin typeface="+mn-lt"/>
              </a:rPr>
              <a:t>Διακόπτεται η αερόβια οξείδωση και</a:t>
            </a:r>
          </a:p>
          <a:p>
            <a:pPr marL="342900" indent="-342900"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l-GR" sz="2400" b="1" dirty="0">
                <a:solidFill>
                  <a:srgbClr val="820000"/>
                </a:solidFill>
                <a:latin typeface="+mn-lt"/>
              </a:rPr>
              <a:t>Αρχίζει η αναερόβια γλυκόλυση </a:t>
            </a:r>
            <a:endParaRPr lang="el-GR" sz="2400" b="1" dirty="0" smtClean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003296" y="2511233"/>
            <a:ext cx="216024" cy="144016"/>
          </a:xfrm>
          <a:prstGeom prst="rightArrow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Rectangle 9"/>
          <p:cNvSpPr/>
          <p:nvPr/>
        </p:nvSpPr>
        <p:spPr>
          <a:xfrm>
            <a:off x="5262728" y="2328914"/>
            <a:ext cx="201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800"/>
              </a:spcBef>
            </a:pPr>
            <a:r>
              <a:rPr lang="el-GR" sz="2400" b="1" dirty="0" smtClean="0">
                <a:solidFill>
                  <a:srgbClr val="820000"/>
                </a:solidFill>
                <a:latin typeface="Calibri"/>
              </a:rPr>
              <a:t>γαλακτικό </a:t>
            </a:r>
            <a:r>
              <a:rPr lang="el-GR" sz="2400" b="1" dirty="0">
                <a:solidFill>
                  <a:srgbClr val="820000"/>
                </a:solidFill>
                <a:latin typeface="Calibri"/>
              </a:rPr>
              <a:t>οξύ</a:t>
            </a:r>
            <a:endParaRPr lang="el-G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528" y="3212976"/>
            <a:ext cx="8234552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</a:pPr>
            <a:r>
              <a:rPr lang="el-GR" sz="2400" b="1" dirty="0">
                <a:solidFill>
                  <a:srgbClr val="820000"/>
                </a:solidFill>
                <a:latin typeface="Calibri"/>
              </a:rPr>
              <a:t>Η κριτική ενδοκυττάρια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PO2 είναι 1 mmHg στο μιτοχόνδριο</a:t>
            </a:r>
          </a:p>
          <a:p>
            <a:pPr lvl="0">
              <a:spcBef>
                <a:spcPts val="18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Αν βελτιωθεί η ιστική οξυγόνωση, το γαλακτικό οξύ μπορεί να μετατραπεί σε γλυκόζη / να χρησιμοποιηθεί ευθέως για ενέργεια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90152" y="1651308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3 - Ορθογώνιο"/>
          <p:cNvSpPr>
            <a:spLocks noChangeArrowheads="1"/>
          </p:cNvSpPr>
          <p:nvPr/>
        </p:nvSpPr>
        <p:spPr bwMode="auto">
          <a:xfrm>
            <a:off x="0" y="6488113"/>
            <a:ext cx="31506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>
              <a:buFont typeface="Arial" charset="0"/>
              <a:buNone/>
            </a:pPr>
            <a:r>
              <a:rPr lang="en-US" dirty="0">
                <a:latin typeface="+mn-lt"/>
              </a:rPr>
              <a:t>(West, 1999</a:t>
            </a:r>
            <a:r>
              <a:rPr lang="el-GR" dirty="0">
                <a:latin typeface="+mn-lt"/>
              </a:rPr>
              <a:t>; 2001; 2008; 2011</a:t>
            </a:r>
            <a:r>
              <a:rPr lang="en-US" dirty="0">
                <a:latin typeface="+mn-lt"/>
              </a:rPr>
              <a:t>)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981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Αναπνευστική Ανεπάρκεια </a:t>
            </a:r>
            <a:r>
              <a:rPr lang="el-GR" sz="3200" b="0" dirty="0" smtClean="0"/>
              <a:t>(</a:t>
            </a:r>
            <a:r>
              <a:rPr lang="el-GR" sz="3200" b="0" dirty="0"/>
              <a:t>6 από 7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134" y="1747288"/>
            <a:ext cx="4229866" cy="244827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sz="2400" b="1" dirty="0" smtClean="0"/>
              <a:t>Αιτίες </a:t>
            </a:r>
            <a:r>
              <a:rPr lang="el-GR" sz="2400" b="1" dirty="0"/>
              <a:t>Υπερκαπνίας:</a:t>
            </a:r>
          </a:p>
          <a:p>
            <a:pPr>
              <a:spcBef>
                <a:spcPts val="600"/>
              </a:spcBef>
            </a:pPr>
            <a:r>
              <a:rPr lang="el-GR" sz="2400" dirty="0"/>
              <a:t>Υποαερισμός (κόπωση διαφράγματος)</a:t>
            </a:r>
          </a:p>
          <a:p>
            <a:pPr>
              <a:spcBef>
                <a:spcPts val="600"/>
              </a:spcBef>
            </a:pPr>
            <a:r>
              <a:rPr lang="el-GR" sz="2400" dirty="0"/>
              <a:t>Ανισότητα V/Q</a:t>
            </a:r>
          </a:p>
          <a:p>
            <a:pPr>
              <a:spcBef>
                <a:spcPts val="600"/>
              </a:spcBef>
            </a:pPr>
            <a:r>
              <a:rPr lang="el-GR" sz="2400" dirty="0"/>
              <a:t>Αλόγιστη </a:t>
            </a:r>
            <a:r>
              <a:rPr lang="el-GR" sz="2400" dirty="0" smtClean="0"/>
              <a:t>οξυγονοθεραπεία</a:t>
            </a: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6484934"/>
            <a:ext cx="3654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(West, 1999; 2001; 2008; 2011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4547224" y="1747288"/>
            <a:ext cx="4572000" cy="39549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l-GR" sz="2400" b="1" dirty="0">
                <a:latin typeface="+mn-lt"/>
              </a:rPr>
              <a:t>Συμπτώματα: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Κεφαλαλγία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Αύξηση πίεσης εγκεφαλονωτιαίου υγρού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Ανησυχία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Τρόμος άκρων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Κολλώδης ομιλία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Διακυμάνσεις διάθεσης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Ελάττωση επιπέδου συνείδησης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536" y="1052736"/>
            <a:ext cx="3978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l-GR" sz="2800" b="1" dirty="0">
                <a:solidFill>
                  <a:srgbClr val="820000"/>
                </a:solidFill>
                <a:latin typeface="+mn-lt"/>
              </a:rPr>
              <a:t>Η υπερκαπνία στην Α. Α.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75556" y="1575956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62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Αναπνευστική Ανεπάρκεια </a:t>
            </a:r>
            <a:r>
              <a:rPr lang="el-GR" sz="3200" b="0" dirty="0" smtClean="0"/>
              <a:t>(</a:t>
            </a:r>
            <a:r>
              <a:rPr lang="el-GR" sz="3200" b="0" dirty="0"/>
              <a:t>7 από 7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8164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800" b="1" dirty="0">
                <a:solidFill>
                  <a:srgbClr val="820000"/>
                </a:solidFill>
              </a:rPr>
              <a:t>Τύποι Α.Α.</a:t>
            </a:r>
          </a:p>
          <a:p>
            <a:pPr>
              <a:spcBef>
                <a:spcPts val="3000"/>
              </a:spcBef>
              <a:buFont typeface="Wingdings" pitchFamily="2" charset="2"/>
              <a:buChar char="ü"/>
            </a:pPr>
            <a:r>
              <a:rPr lang="el-GR" sz="2400" dirty="0"/>
              <a:t>Οξεία κατακλυσμιαία </a:t>
            </a:r>
            <a:r>
              <a:rPr lang="el-GR" sz="2400" dirty="0" smtClean="0"/>
              <a:t>νόσος</a:t>
            </a:r>
            <a:endParaRPr lang="el-GR" sz="2400" dirty="0"/>
          </a:p>
          <a:p>
            <a:pPr>
              <a:spcBef>
                <a:spcPts val="2400"/>
              </a:spcBef>
              <a:buFont typeface="Wingdings" pitchFamily="2" charset="2"/>
              <a:buChar char="ü"/>
            </a:pPr>
            <a:r>
              <a:rPr lang="el-GR" sz="2400" dirty="0"/>
              <a:t>Νευρομυϊκές </a:t>
            </a:r>
            <a:r>
              <a:rPr lang="el-GR" sz="2400" dirty="0" smtClean="0"/>
              <a:t>διαταραχές</a:t>
            </a:r>
            <a:endParaRPr lang="el-GR" sz="2400" dirty="0"/>
          </a:p>
          <a:p>
            <a:pPr>
              <a:spcBef>
                <a:spcPts val="2400"/>
              </a:spcBef>
              <a:buFont typeface="Wingdings" pitchFamily="2" charset="2"/>
              <a:buChar char="ü"/>
            </a:pPr>
            <a:r>
              <a:rPr lang="el-GR" sz="2400" dirty="0"/>
              <a:t>Οξεία ή χρόνια </a:t>
            </a:r>
            <a:r>
              <a:rPr lang="el-GR" sz="2400" dirty="0" smtClean="0"/>
              <a:t>πνευμονοπάθεια</a:t>
            </a:r>
            <a:endParaRPr lang="el-GR" sz="2400" dirty="0"/>
          </a:p>
          <a:p>
            <a:pPr>
              <a:spcBef>
                <a:spcPts val="2400"/>
              </a:spcBef>
              <a:buFont typeface="Wingdings" pitchFamily="2" charset="2"/>
              <a:buChar char="ü"/>
            </a:pPr>
            <a:r>
              <a:rPr lang="el-GR" sz="2400" dirty="0"/>
              <a:t>Σύνδρομο αναπνευστικής δυσχέρειας ενηλίκων (ARDS</a:t>
            </a:r>
            <a:r>
              <a:rPr lang="el-GR" sz="2400" dirty="0" smtClean="0"/>
              <a:t>)</a:t>
            </a:r>
            <a:endParaRPr lang="el-GR" sz="2400" dirty="0"/>
          </a:p>
          <a:p>
            <a:pPr>
              <a:spcBef>
                <a:spcPts val="2400"/>
              </a:spcBef>
              <a:buFont typeface="Wingdings" pitchFamily="2" charset="2"/>
              <a:buChar char="ü"/>
            </a:pPr>
            <a:r>
              <a:rPr lang="el-GR" sz="2400" dirty="0"/>
              <a:t>Σύνδρομο αναπνευστικής δυσχέρειας του νεογνού (</a:t>
            </a:r>
            <a:r>
              <a:rPr lang="el-GR" sz="2400" dirty="0" smtClean="0"/>
              <a:t>IRDS)</a:t>
            </a: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(West, 1999; 2001; 2008; 2011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75556" y="1772816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41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08720"/>
          </a:xfrm>
        </p:spPr>
        <p:txBody>
          <a:bodyPr>
            <a:noAutofit/>
          </a:bodyPr>
          <a:lstStyle/>
          <a:p>
            <a:pPr>
              <a:tabLst>
                <a:tab pos="1073150" algn="l"/>
              </a:tabLst>
            </a:pPr>
            <a:r>
              <a:rPr lang="el-GR" sz="3600" dirty="0"/>
              <a:t>A.R.D.S. Οξεία αναπνευστική δυσχέρεια </a:t>
            </a:r>
            <a:r>
              <a:rPr lang="el-GR" sz="3600" dirty="0" smtClean="0"/>
              <a:t>ενηλίκων </a:t>
            </a:r>
            <a:r>
              <a:rPr lang="el-GR" sz="3200" b="0" dirty="0" smtClean="0"/>
              <a:t>(1 από 3)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032448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600" b="1" dirty="0">
                <a:solidFill>
                  <a:srgbClr val="820000"/>
                </a:solidFill>
              </a:rPr>
              <a:t>Είναι αποτέλεσμα :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Τραύματος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Εισρόφησης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Σήψης</a:t>
            </a:r>
            <a:endParaRPr lang="el-GR" sz="2400" dirty="0"/>
          </a:p>
          <a:p>
            <a:pPr marL="0" indent="0">
              <a:spcBef>
                <a:spcPts val="3600"/>
              </a:spcBef>
              <a:buNone/>
            </a:pPr>
            <a:r>
              <a:rPr lang="el-GR" sz="2400" b="1" dirty="0"/>
              <a:t>Θεωρείται πολυοργανική ανεπάρκεια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80776"/>
            <a:ext cx="3131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(West, 1999; 2001; 2008; 2011)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75556" y="2060848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14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ARDS</a:t>
            </a:r>
            <a:r>
              <a:rPr lang="el-GR" dirty="0" smtClean="0"/>
              <a:t> </a:t>
            </a:r>
            <a:r>
              <a:rPr lang="el-GR" sz="3200" b="0" dirty="0" smtClean="0"/>
              <a:t>(2 από 3)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l-GR" sz="2600" b="1" dirty="0">
                <a:solidFill>
                  <a:srgbClr val="820000"/>
                </a:solidFill>
              </a:rPr>
              <a:t>Παθολογοανατομικά παρατηρείται </a:t>
            </a:r>
            <a:r>
              <a:rPr lang="el-GR" sz="2600" b="1" dirty="0" smtClean="0">
                <a:solidFill>
                  <a:srgbClr val="820000"/>
                </a:solidFill>
              </a:rPr>
              <a:t>:</a:t>
            </a:r>
            <a:endParaRPr lang="el-GR" sz="2600" b="1" dirty="0">
              <a:solidFill>
                <a:srgbClr val="820000"/>
              </a:solidFill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l-GR" sz="2400" dirty="0"/>
              <a:t>Διάμεσο και πνευμονικό οίδημα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l-GR" sz="2400" dirty="0"/>
              <a:t>Αιμορραγία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l-GR" sz="2400" dirty="0"/>
              <a:t>Περιοχική ατελεκτασία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l-GR" sz="2400" dirty="0"/>
              <a:t>Διάμεση </a:t>
            </a:r>
            <a:r>
              <a:rPr lang="el-GR" sz="2400" dirty="0" smtClean="0"/>
              <a:t>ίνωση</a:t>
            </a:r>
            <a:endParaRPr lang="el-GR" sz="2400" dirty="0"/>
          </a:p>
          <a:p>
            <a:pPr marL="0" inden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l-GR" sz="2600" b="1" dirty="0">
                <a:solidFill>
                  <a:srgbClr val="820000"/>
                </a:solidFill>
              </a:rPr>
              <a:t>Κλινικά</a:t>
            </a:r>
            <a:r>
              <a:rPr lang="el-GR" sz="2600" b="1" dirty="0" smtClean="0">
                <a:solidFill>
                  <a:srgbClr val="820000"/>
                </a:solidFill>
              </a:rPr>
              <a:t>:</a:t>
            </a:r>
            <a:endParaRPr lang="el-GR" sz="2600" b="1" dirty="0">
              <a:solidFill>
                <a:srgbClr val="820000"/>
              </a:solidFill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l-GR" sz="2400" dirty="0"/>
              <a:t>Σοβαρότατη υποξυγοναιμία 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l-GR" sz="2400" dirty="0"/>
              <a:t>Πτώση της </a:t>
            </a:r>
            <a:r>
              <a:rPr lang="el-GR" sz="2400" dirty="0" smtClean="0"/>
              <a:t>PCO2</a:t>
            </a:r>
            <a:endParaRPr lang="el-GR" sz="2400" dirty="0"/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l-GR" sz="2400" dirty="0"/>
              <a:t> 50% θνησιμότητα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2648" y="6488668"/>
            <a:ext cx="3131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(West, 1999; 2001; 2008; 2011)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75556" y="1700808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5556" y="4437112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02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ARDS </a:t>
            </a:r>
            <a:r>
              <a:rPr lang="en-US" sz="3200" b="0" dirty="0" smtClean="0"/>
              <a:t>(</a:t>
            </a:r>
            <a:r>
              <a:rPr lang="el-GR" sz="3200" b="0" dirty="0" smtClean="0"/>
              <a:t>3</a:t>
            </a:r>
            <a:r>
              <a:rPr lang="en-US" sz="3200" b="0" dirty="0" smtClean="0"/>
              <a:t> </a:t>
            </a:r>
            <a:r>
              <a:rPr lang="el-GR" sz="3200" b="0" dirty="0"/>
              <a:t>από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36504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l-GR" sz="2600" b="1" dirty="0">
                <a:solidFill>
                  <a:srgbClr val="820000"/>
                </a:solidFill>
              </a:rPr>
              <a:t>Πνευμονική λειτουργία </a:t>
            </a:r>
          </a:p>
          <a:p>
            <a:r>
              <a:rPr lang="el-GR" sz="2400" dirty="0"/>
              <a:t>Μειώνεται η FRC</a:t>
            </a:r>
          </a:p>
          <a:p>
            <a:r>
              <a:rPr lang="el-GR" sz="2400" dirty="0"/>
              <a:t>Ο πνεύμονας γίνεται δύσκαμπτος λόγω του κυψελιδικού οιδήματος</a:t>
            </a:r>
          </a:p>
          <a:p>
            <a:r>
              <a:rPr lang="el-GR" sz="2400" dirty="0"/>
              <a:t>Υπάρχει ανισότητα V/Q και παρακάμψεις της τάξεως του 50 </a:t>
            </a:r>
            <a:r>
              <a:rPr lang="el-GR" sz="2400" dirty="0" smtClean="0"/>
              <a:t>%</a:t>
            </a:r>
            <a:endParaRPr lang="el-GR" sz="2400" dirty="0"/>
          </a:p>
          <a:p>
            <a:pPr marL="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Αντιμετώπιση</a:t>
            </a:r>
            <a:endParaRPr lang="el-GR" sz="2600" b="1" dirty="0">
              <a:solidFill>
                <a:srgbClr val="820000"/>
              </a:solidFill>
            </a:endParaRPr>
          </a:p>
          <a:p>
            <a:r>
              <a:rPr lang="el-GR" sz="2400" dirty="0"/>
              <a:t>Οξυγονοθεραπεία με συγκεντρώσεις 40 – 100 %</a:t>
            </a:r>
          </a:p>
          <a:p>
            <a:r>
              <a:rPr lang="el-GR" sz="2400" dirty="0"/>
              <a:t>PEEP</a:t>
            </a:r>
          </a:p>
          <a:p>
            <a:r>
              <a:rPr lang="el-GR" sz="2400" dirty="0"/>
              <a:t>Πρηνή θέση </a:t>
            </a:r>
          </a:p>
          <a:p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346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(West, 1999; 2001; 2008; 2011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75556" y="1916832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5556" y="4365104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89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Προτεινόμενη Βιβλιογραφία</a:t>
            </a:r>
            <a:r>
              <a:rPr lang="en-US" dirty="0"/>
              <a:t> </a:t>
            </a:r>
            <a:r>
              <a:rPr lang="en-US" sz="3200" b="0" dirty="0"/>
              <a:t>(1 </a:t>
            </a:r>
            <a:r>
              <a:rPr lang="el-GR" sz="3200" b="0" dirty="0"/>
              <a:t>από 2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3" name="2 - Υπότιτλος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Agnew M. Spirometry in clinical use: Practical issues. Breathe, 2010; 6: 197-203</a:t>
            </a:r>
            <a:r>
              <a:rPr lang="el-GR" sz="2400" dirty="0" smtClean="0">
                <a:solidFill>
                  <a:schemeClr val="tx1"/>
                </a:solidFill>
              </a:rPr>
              <a:t>.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Bates DV. Respiratory function in disease. London: Saunders Co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1989.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Cotes JE, Lung Function. Assessment and applications in Medicine. Oxford: Blackwell, 1992.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McArdle W, Katch F, Katch W. </a:t>
            </a:r>
            <a:r>
              <a:rPr lang="en-GB" sz="2400" dirty="0" smtClean="0">
                <a:solidFill>
                  <a:schemeClr val="tx1"/>
                </a:solidFill>
              </a:rPr>
              <a:t>Essentials of physiology. New York: Lippincott, Williams &amp; Wilkins</a:t>
            </a:r>
            <a:r>
              <a:rPr lang="en-US" sz="2400" dirty="0" smtClean="0"/>
              <a:t>,</a:t>
            </a:r>
            <a:r>
              <a:rPr lang="el-GR" sz="2400" dirty="0" smtClean="0">
                <a:solidFill>
                  <a:schemeClr val="tx1"/>
                </a:solidFill>
              </a:rPr>
              <a:t> 2001.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Murray JF. The normal lung. London: Saunders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chemeClr val="tx1"/>
                </a:solidFill>
              </a:rPr>
              <a:t>1986.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2400" dirty="0" smtClean="0"/>
          </a:p>
          <a:p>
            <a:pPr algn="l"/>
            <a:endParaRPr lang="en-US" sz="2200" dirty="0" smtClean="0"/>
          </a:p>
          <a:p>
            <a:pPr algn="l"/>
            <a:endParaRPr lang="en-US" dirty="0" smtClean="0"/>
          </a:p>
          <a:p>
            <a:pPr algn="l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077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Ατμοσφαιρικός Αέρας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7710"/>
            <a:ext cx="946448" cy="461665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b="1" dirty="0" smtClean="0"/>
              <a:t>Αέριο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5776" y="145771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Συγκέντρωση %</a:t>
            </a:r>
            <a:endParaRPr lang="el-GR" sz="24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1457710"/>
            <a:ext cx="341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Ρμερική στα 760 </a:t>
            </a:r>
            <a:r>
              <a:rPr lang="en-US" sz="2400" b="1" dirty="0" smtClean="0">
                <a:latin typeface="+mn-lt"/>
              </a:rPr>
              <a:t>mm Hg</a:t>
            </a:r>
            <a:endParaRPr lang="el-GR" sz="24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892" y="2099743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Άζωτο </a:t>
            </a:r>
            <a:endParaRPr lang="el-GR" sz="2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2117007"/>
            <a:ext cx="104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79.04</a:t>
            </a:r>
            <a:endParaRPr lang="el-GR" sz="24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3844" y="2106861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600 mm Hg</a:t>
            </a:r>
            <a:endParaRPr lang="el-GR" sz="24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0892" y="2773905"/>
            <a:ext cx="684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O2</a:t>
            </a:r>
            <a:endParaRPr lang="el-GR" sz="24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5776" y="2795754"/>
            <a:ext cx="104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20.93</a:t>
            </a:r>
            <a:endParaRPr lang="el-GR" sz="24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53844" y="279020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159 mm Hg</a:t>
            </a:r>
            <a:endParaRPr lang="el-GR" sz="24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0892" y="354212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CO2</a:t>
            </a:r>
            <a:endParaRPr lang="el-GR" sz="24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3559384"/>
            <a:ext cx="774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0.03</a:t>
            </a:r>
            <a:endParaRPr lang="el-GR" sz="24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9848" y="3542383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0.2 mm Hg</a:t>
            </a:r>
            <a:endParaRPr lang="el-GR" sz="24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1550" y="4653136"/>
            <a:ext cx="8226914" cy="461665"/>
          </a:xfrm>
          <a:prstGeom prst="rect">
            <a:avLst/>
          </a:prstGeom>
          <a:ln>
            <a:solidFill>
              <a:srgbClr val="82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latin typeface="+mn-lt"/>
              </a:rPr>
              <a:t>Η σύσταση παραμένει σχετικά </a:t>
            </a:r>
            <a:r>
              <a:rPr lang="el-GR" sz="2400" dirty="0" smtClean="0">
                <a:latin typeface="+mn-lt"/>
              </a:rPr>
              <a:t>αμετάβλητη</a:t>
            </a:r>
            <a:endParaRPr lang="el-GR" sz="24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32441" y="6488668"/>
            <a:ext cx="3110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(McArdle, Katch &amp; Katch, 2001)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21550" y="1981812"/>
            <a:ext cx="81003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01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Προτεινόμενη Βιβλιογραφία </a:t>
            </a:r>
            <a:r>
              <a:rPr lang="el-GR" sz="3200" b="0" dirty="0"/>
              <a:t>(2 από 2</a:t>
            </a:r>
            <a:r>
              <a:rPr lang="el-GR" sz="3200" b="0" dirty="0" smtClean="0"/>
              <a:t>)</a:t>
            </a:r>
            <a:r>
              <a:rPr lang="en-US" sz="3200" b="0" dirty="0" smtClean="0"/>
              <a:t> </a:t>
            </a:r>
            <a:endParaRPr lang="el-GR" sz="3200" b="0" dirty="0"/>
          </a:p>
        </p:txBody>
      </p:sp>
      <p:sp>
        <p:nvSpPr>
          <p:cNvPr id="3" name="2 - Υπότιτλος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Spencer H. Pathology of the lung. Oxford: Pergamon</a:t>
            </a:r>
            <a:r>
              <a:rPr lang="el-GR" sz="2400" dirty="0" smtClean="0"/>
              <a:t>.</a:t>
            </a:r>
            <a:r>
              <a:rPr lang="en-US" sz="2400" dirty="0" smtClean="0">
                <a:solidFill>
                  <a:schemeClr val="tx1"/>
                </a:solidFill>
              </a:rPr>
              <a:t> 1985.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West JB. Respiratory Physiology: The Essentials. Philadelphia: Lippincott Williams &amp; Wilkins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chemeClr val="tx1"/>
                </a:solidFill>
              </a:rPr>
              <a:t> 2008.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West JB. Respiratory Physiology: The Essentials. Philadelphia: Lippincott Williams &amp; Wilkins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chemeClr val="tx1"/>
                </a:solidFill>
              </a:rPr>
              <a:t> 2012.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Weinberg SE, Cockrill BA, Mandel A. Principles of Pulmonary Medicine. Elsevier Health Sciences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chemeClr val="tx1"/>
                </a:solidFill>
              </a:rPr>
              <a:t>2008</a:t>
            </a:r>
            <a:r>
              <a:rPr lang="el-GR" sz="2400" dirty="0" smtClean="0">
                <a:solidFill>
                  <a:schemeClr val="tx1"/>
                </a:solidFill>
              </a:rPr>
              <a:t>.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 smtClean="0"/>
          </a:p>
          <a:p>
            <a:pPr algn="l"/>
            <a:endParaRPr lang="en-US" sz="2200" dirty="0" smtClean="0"/>
          </a:p>
          <a:p>
            <a:pPr algn="l"/>
            <a:endParaRPr lang="en-US" dirty="0" smtClean="0"/>
          </a:p>
          <a:p>
            <a:pPr algn="l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077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683568" y="318031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1369368" y="5211264"/>
            <a:ext cx="6400800" cy="504056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Σας ευχαριστώ πολύ</a:t>
            </a:r>
            <a:endParaRPr lang="el-GR" dirty="0"/>
          </a:p>
        </p:txBody>
      </p:sp>
      <p:sp>
        <p:nvSpPr>
          <p:cNvPr id="11" name="Rectangle 10"/>
          <p:cNvSpPr/>
          <p:nvPr/>
        </p:nvSpPr>
        <p:spPr>
          <a:xfrm>
            <a:off x="2971258" y="4707551"/>
            <a:ext cx="3197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Breathe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από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 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smellslikeupdog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με άδεια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BY-ND 2.0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208" y="1628800"/>
            <a:ext cx="4331585" cy="29161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3" name="Picture 12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4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733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7281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Ειρήνη Γραμματοπούλου</a:t>
            </a:r>
            <a:r>
              <a:rPr lang="en-US" sz="2000" dirty="0" smtClean="0"/>
              <a:t>,</a:t>
            </a:r>
            <a:r>
              <a:rPr lang="el-GR" sz="2000" dirty="0"/>
              <a:t> Αικατερίνη Χανιώτου</a:t>
            </a:r>
            <a:r>
              <a:rPr lang="el-GR" sz="2000" dirty="0" smtClean="0"/>
              <a:t> 2014. </a:t>
            </a:r>
            <a:r>
              <a:rPr lang="el-GR" sz="2000" dirty="0"/>
              <a:t>Ειρήνη </a:t>
            </a:r>
            <a:r>
              <a:rPr lang="el-GR" sz="2000" dirty="0" smtClean="0"/>
              <a:t>Γραμματοπούλου</a:t>
            </a:r>
            <a:r>
              <a:rPr lang="en-US" sz="2000" dirty="0" smtClean="0"/>
              <a:t>,</a:t>
            </a:r>
            <a:r>
              <a:rPr lang="el-GR" sz="2000" dirty="0"/>
              <a:t> Αικατερίνη Χανιώτου</a:t>
            </a:r>
            <a:r>
              <a:rPr lang="el-GR" sz="2000" dirty="0" smtClean="0"/>
              <a:t>. «Αναπνευστική Φυσικοθεραπεία. Ενότητα 2</a:t>
            </a:r>
            <a:r>
              <a:rPr lang="en-US" sz="2000" dirty="0" smtClean="0"/>
              <a:t>:</a:t>
            </a:r>
            <a:r>
              <a:rPr lang="el-GR" sz="2000" dirty="0" smtClean="0"/>
              <a:t> Ανταλλαγή Αερίων».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19052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270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95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8750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9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Αέρας Τραχείας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792088"/>
          </a:xfrm>
          <a:ln>
            <a:solidFill>
              <a:srgbClr val="82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dirty="0" smtClean="0"/>
              <a:t>Πλήρως κορεσμένος από υδρατμο</a:t>
            </a:r>
            <a:r>
              <a:rPr lang="el-GR" sz="2400" dirty="0"/>
              <a:t>ύ</a:t>
            </a:r>
            <a:r>
              <a:rPr lang="el-GR" sz="2400" dirty="0" smtClean="0"/>
              <a:t>ς, που αραιώνουν το μίγμα των αερίων</a:t>
            </a:r>
            <a:endParaRPr lang="el-G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17516" y="234888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Αέριο </a:t>
            </a:r>
            <a:endParaRPr lang="el-GR" sz="24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676" y="234888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Συγκέντρωση (%)</a:t>
            </a:r>
            <a:endParaRPr lang="el-GR" sz="24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9012" y="2348879"/>
            <a:ext cx="429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Ρμερική στα 760-47=713 </a:t>
            </a:r>
            <a:r>
              <a:rPr lang="en-US" sz="2400" b="1" dirty="0" smtClean="0">
                <a:latin typeface="+mn-lt"/>
              </a:rPr>
              <a:t>mm Hg</a:t>
            </a:r>
            <a:r>
              <a:rPr lang="el-GR" sz="2400" b="1" dirty="0" smtClean="0">
                <a:latin typeface="+mn-lt"/>
              </a:rPr>
              <a:t> </a:t>
            </a:r>
            <a:endParaRPr lang="el-GR" sz="24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516" y="297028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Άζωτο </a:t>
            </a:r>
            <a:endParaRPr lang="el-GR" sz="2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676" y="2970287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79.04</a:t>
            </a:r>
            <a:endParaRPr lang="el-GR" sz="24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9012" y="2965726"/>
            <a:ext cx="1785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517 </a:t>
            </a:r>
            <a:r>
              <a:rPr lang="en-US" sz="2400" dirty="0" smtClean="0">
                <a:latin typeface="+mn-lt"/>
              </a:rPr>
              <a:t>mm Hg</a:t>
            </a:r>
            <a:endParaRPr lang="el-GR" sz="24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516" y="357301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O2</a:t>
            </a:r>
            <a:endParaRPr lang="el-GR" sz="24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7676" y="357301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20.93</a:t>
            </a:r>
            <a:endParaRPr lang="el-GR" sz="24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89012" y="354939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149 mm Hg</a:t>
            </a:r>
            <a:endParaRPr lang="el-GR" sz="24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7516" y="4242079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CO2</a:t>
            </a:r>
            <a:endParaRPr lang="el-GR" sz="24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7676" y="4242077"/>
            <a:ext cx="99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0.03</a:t>
            </a:r>
            <a:endParaRPr lang="el-GR" sz="24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89012" y="4242079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0.2 mm Hg</a:t>
            </a:r>
            <a:endParaRPr lang="el-GR" sz="24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7516" y="4869160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H2O</a:t>
            </a:r>
            <a:endParaRPr lang="el-GR" sz="24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89012" y="4895808"/>
            <a:ext cx="1564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47 mm Hg</a:t>
            </a:r>
            <a:endParaRPr lang="el-GR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84188" y="2880000"/>
            <a:ext cx="82096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Ορθογώνιο 18"/>
          <p:cNvSpPr/>
          <p:nvPr/>
        </p:nvSpPr>
        <p:spPr>
          <a:xfrm>
            <a:off x="251520" y="6237312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(McArdle, Katch &amp; Katch, 2001)</a:t>
            </a:r>
          </a:p>
        </p:txBody>
      </p:sp>
    </p:spTree>
    <p:extLst>
      <p:ext uri="{BB962C8B-B14F-4D97-AF65-F5344CB8AC3E}">
        <p14:creationId xmlns:p14="http://schemas.microsoft.com/office/powerpoint/2010/main" val="119687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Κυψελιδικός Αέρας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146"/>
            <a:ext cx="1018456" cy="461665"/>
          </a:xfrm>
        </p:spPr>
        <p:txBody>
          <a:bodyPr anchor="ctr"/>
          <a:lstStyle/>
          <a:p>
            <a:pPr marL="0" indent="0">
              <a:buNone/>
            </a:pPr>
            <a:r>
              <a:rPr lang="el-GR" sz="2400" b="1" dirty="0" smtClean="0"/>
              <a:t>Αέριο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738843" y="1257147"/>
            <a:ext cx="237626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l-GR" sz="2400" b="1" dirty="0" smtClean="0">
                <a:latin typeface="+mn-lt"/>
              </a:rPr>
              <a:t>Συγκέντρωση (%)</a:t>
            </a:r>
            <a:endParaRPr lang="el-GR" sz="24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7166" y="1257147"/>
            <a:ext cx="42904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l-GR" sz="2400" b="1" dirty="0" smtClean="0">
                <a:latin typeface="+mn-lt"/>
              </a:rPr>
              <a:t>Ρμερική στα 760-47=713 </a:t>
            </a:r>
            <a:r>
              <a:rPr lang="en-US" sz="2400" b="1" dirty="0" smtClean="0">
                <a:latin typeface="+mn-lt"/>
              </a:rPr>
              <a:t>mm Hg</a:t>
            </a:r>
            <a:r>
              <a:rPr lang="el-GR" sz="2400" b="1" dirty="0" smtClean="0">
                <a:latin typeface="+mn-lt"/>
              </a:rPr>
              <a:t> </a:t>
            </a:r>
            <a:endParaRPr lang="el-GR" sz="24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3800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Άζωτο </a:t>
            </a:r>
            <a:endParaRPr lang="el-GR" sz="24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3688" y="1938009"/>
            <a:ext cx="104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80.00</a:t>
            </a:r>
            <a:endParaRPr lang="el-GR" sz="24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57166" y="1938009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571 </a:t>
            </a:r>
            <a:r>
              <a:rPr lang="en-US" sz="2400" dirty="0" smtClean="0">
                <a:latin typeface="+mn-lt"/>
              </a:rPr>
              <a:t>mm Hg</a:t>
            </a:r>
            <a:endParaRPr lang="el-GR" sz="2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51290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O2</a:t>
            </a:r>
            <a:endParaRPr lang="el-GR" sz="24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3688" y="2512902"/>
            <a:ext cx="104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14.50</a:t>
            </a:r>
            <a:endParaRPr lang="el-GR" sz="24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57166" y="251290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103 mm Hg</a:t>
            </a:r>
            <a:endParaRPr lang="el-GR" sz="2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355" y="3068960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CO2</a:t>
            </a:r>
            <a:endParaRPr lang="el-GR" sz="24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8843" y="3068960"/>
            <a:ext cx="104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5.50</a:t>
            </a:r>
            <a:endParaRPr lang="el-GR" sz="24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32321" y="306896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39 mm Hg</a:t>
            </a:r>
            <a:endParaRPr lang="el-GR" sz="24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355" y="3645024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H2O</a:t>
            </a:r>
            <a:endParaRPr lang="el-GR" sz="24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32321" y="364502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47 mm Hg</a:t>
            </a:r>
            <a:endParaRPr lang="el-GR" sz="24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0163" y="4582511"/>
            <a:ext cx="8316416" cy="830997"/>
          </a:xfrm>
          <a:prstGeom prst="rect">
            <a:avLst/>
          </a:prstGeom>
          <a:ln>
            <a:solidFill>
              <a:srgbClr val="820000"/>
            </a:solidFill>
          </a:ln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004A82"/>
                </a:solidFill>
                <a:latin typeface="+mn-lt"/>
              </a:rPr>
              <a:t>Η </a:t>
            </a:r>
            <a:r>
              <a:rPr lang="en-US" sz="2400" b="1" dirty="0" smtClean="0">
                <a:solidFill>
                  <a:srgbClr val="004A82"/>
                </a:solidFill>
                <a:latin typeface="+mn-lt"/>
              </a:rPr>
              <a:t>FRC </a:t>
            </a:r>
            <a:r>
              <a:rPr lang="el-GR" sz="2400" b="1" dirty="0" smtClean="0">
                <a:solidFill>
                  <a:srgbClr val="004A82"/>
                </a:solidFill>
                <a:latin typeface="+mn-lt"/>
              </a:rPr>
              <a:t>συντελεί στην διατήρηση της σταθερής σύστασης του κυψελιδικού αέρα</a:t>
            </a:r>
            <a:endParaRPr lang="el-GR" sz="2400" b="1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32000" y="6488668"/>
            <a:ext cx="5281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(McArdle, Katch &amp; Katch, </a:t>
            </a:r>
            <a:r>
              <a:rPr lang="en-US" dirty="0" smtClean="0">
                <a:latin typeface="+mn-lt"/>
              </a:rPr>
              <a:t>2001</a:t>
            </a:r>
            <a:r>
              <a:rPr lang="el-GR" dirty="0" smtClean="0">
                <a:latin typeface="+mn-lt"/>
              </a:rPr>
              <a:t>, σελ 329, πίνακας 10.3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57200" y="1764000"/>
            <a:ext cx="82096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16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Μεταφορά Στο Αίμα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52528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600" b="1" dirty="0" smtClean="0">
                <a:solidFill>
                  <a:srgbClr val="820000"/>
                </a:solidFill>
              </a:rPr>
              <a:t>O2</a:t>
            </a:r>
            <a:endParaRPr lang="el-GR" sz="2600" b="1" dirty="0" smtClean="0">
              <a:solidFill>
                <a:srgbClr val="820000"/>
              </a:solidFill>
            </a:endParaRPr>
          </a:p>
          <a:p>
            <a:r>
              <a:rPr lang="el-GR" sz="2400" dirty="0"/>
              <a:t>3% δ</a:t>
            </a:r>
            <a:r>
              <a:rPr lang="el-GR" sz="2400" dirty="0" smtClean="0"/>
              <a:t>ιαλυμένο </a:t>
            </a:r>
            <a:r>
              <a:rPr lang="el-GR" sz="2400" dirty="0"/>
              <a:t>στο </a:t>
            </a:r>
            <a:r>
              <a:rPr lang="el-GR" sz="2400" dirty="0" smtClean="0"/>
              <a:t>πλάσμα</a:t>
            </a:r>
            <a:endParaRPr lang="el-GR" sz="2400" dirty="0"/>
          </a:p>
          <a:p>
            <a:r>
              <a:rPr lang="el-GR" sz="2400" dirty="0"/>
              <a:t>97</a:t>
            </a:r>
            <a:r>
              <a:rPr lang="el-GR" sz="2400" dirty="0" smtClean="0"/>
              <a:t>% συνδεδεμένο </a:t>
            </a:r>
            <a:r>
              <a:rPr lang="el-GR" sz="2400" dirty="0"/>
              <a:t>με την αιμοσφαιρίνη των ερυθρών </a:t>
            </a:r>
            <a:r>
              <a:rPr lang="el-GR" sz="2400" dirty="0" smtClean="0"/>
              <a:t>αιμοσφαιρίων</a:t>
            </a:r>
          </a:p>
          <a:p>
            <a:pPr marL="0" indent="0">
              <a:spcBef>
                <a:spcPts val="2400"/>
              </a:spcBef>
              <a:spcAft>
                <a:spcPts val="1800"/>
              </a:spcAft>
              <a:buNone/>
            </a:pPr>
            <a:r>
              <a:rPr lang="en-US" sz="2600" b="1" dirty="0" smtClean="0">
                <a:solidFill>
                  <a:srgbClr val="820000"/>
                </a:solidFill>
              </a:rPr>
              <a:t>CO2</a:t>
            </a:r>
            <a:endParaRPr lang="el-GR" sz="2600" b="1" dirty="0" smtClean="0">
              <a:solidFill>
                <a:srgbClr val="820000"/>
              </a:solidFill>
            </a:endParaRPr>
          </a:p>
          <a:p>
            <a:r>
              <a:rPr lang="el-GR" sz="2400" dirty="0" smtClean="0"/>
              <a:t>7% </a:t>
            </a:r>
            <a:r>
              <a:rPr lang="el-GR" sz="2400" dirty="0"/>
              <a:t>διαλυμένο στο πλάσμα</a:t>
            </a:r>
          </a:p>
          <a:p>
            <a:r>
              <a:rPr lang="el-GR" sz="2400" dirty="0" smtClean="0"/>
              <a:t>20% </a:t>
            </a:r>
            <a:r>
              <a:rPr lang="el-GR" sz="2400" dirty="0"/>
              <a:t>συνδεδεμένο με την αιμοσφαιρίνη των ερυθρών αιμοσφαιρίων</a:t>
            </a:r>
          </a:p>
          <a:p>
            <a:r>
              <a:rPr lang="el-GR" sz="2400" dirty="0" smtClean="0"/>
              <a:t>60-80% συνδεδεμένο </a:t>
            </a:r>
            <a:r>
              <a:rPr lang="el-GR" sz="2400" dirty="0"/>
              <a:t>με Η2Ο σε μεγάλη ποσότητα με τη μορφή </a:t>
            </a:r>
            <a:r>
              <a:rPr lang="el-GR" sz="2400" dirty="0" smtClean="0"/>
              <a:t>HCO3-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6489222"/>
            <a:ext cx="3110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(McArdle, Katch &amp; Katch, 2001)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9552" y="1735776"/>
            <a:ext cx="73448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9552" y="3717032"/>
            <a:ext cx="73448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20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Α. </a:t>
            </a:r>
            <a:r>
              <a:rPr lang="el-GR" dirty="0" smtClean="0"/>
              <a:t>Μερική Πίεση Ο2 Στο Αρτηριακό Αίμα </a:t>
            </a:r>
            <a:r>
              <a:rPr lang="el-GR" dirty="0"/>
              <a:t>(PaO2)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04864"/>
            <a:ext cx="2602632" cy="504056"/>
          </a:xfrm>
        </p:spPr>
        <p:txBody>
          <a:bodyPr>
            <a:normAutofit/>
          </a:bodyPr>
          <a:lstStyle/>
          <a:p>
            <a:r>
              <a:rPr lang="en-US" sz="2400" dirty="0"/>
              <a:t>PaO2 </a:t>
            </a:r>
            <a:r>
              <a:rPr lang="el-GR" sz="2400" dirty="0"/>
              <a:t>εξαρτάται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843212" y="1988840"/>
            <a:ext cx="1152525" cy="431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067944" y="1711475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PaO2 </a:t>
            </a:r>
            <a:r>
              <a:rPr lang="el-GR" sz="2400" dirty="0" smtClean="0">
                <a:latin typeface="+mn-lt"/>
              </a:rPr>
              <a:t>στον </a:t>
            </a:r>
            <a:r>
              <a:rPr lang="el-GR" sz="2400" dirty="0">
                <a:latin typeface="+mn-lt"/>
              </a:rPr>
              <a:t>κυψελιδικό αέρα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843212" y="2414748"/>
            <a:ext cx="1152525" cy="1812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4067944" y="2204740"/>
            <a:ext cx="2047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latin typeface="+mn-lt"/>
              </a:rPr>
              <a:t>Θέση σώματος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811299" y="2414748"/>
            <a:ext cx="1184438" cy="39604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4067944" y="2666405"/>
            <a:ext cx="998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l-GR" sz="2400" dirty="0">
                <a:latin typeface="+mn-lt"/>
              </a:rPr>
              <a:t>Ηλικία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5536" y="3429000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PaO2 = 103,5 x (0,42 - ηλικία σε έτη) ± 4mmHg	</a:t>
            </a:r>
            <a:r>
              <a:rPr lang="el-GR" sz="2400" b="1" dirty="0">
                <a:solidFill>
                  <a:srgbClr val="820000"/>
                </a:solidFill>
                <a:latin typeface="+mn-lt"/>
              </a:rPr>
              <a:t>Ύπτια Θέση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PaO2 = 104,2 x (0,27 </a:t>
            </a:r>
            <a:r>
              <a:rPr lang="el-GR" sz="2400" dirty="0" smtClean="0">
                <a:latin typeface="+mn-lt"/>
              </a:rPr>
              <a:t>- </a:t>
            </a:r>
            <a:r>
              <a:rPr lang="el-GR" sz="2400" dirty="0">
                <a:latin typeface="+mn-lt"/>
              </a:rPr>
              <a:t>ηλικία σε έτη) ± 6mmHg	</a:t>
            </a:r>
            <a:r>
              <a:rPr lang="el-GR" sz="2400" b="1" dirty="0">
                <a:solidFill>
                  <a:srgbClr val="820000"/>
                </a:solidFill>
                <a:latin typeface="+mn-lt"/>
              </a:rPr>
              <a:t>Καθιστή Θέση</a:t>
            </a:r>
          </a:p>
          <a:p>
            <a:endParaRPr lang="el-GR" sz="2400" dirty="0">
              <a:latin typeface="+mn-lt"/>
            </a:endParaRP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l-GR" sz="2400" b="1" dirty="0">
                <a:solidFill>
                  <a:srgbClr val="004A82"/>
                </a:solidFill>
                <a:latin typeface="+mn-lt"/>
              </a:rPr>
              <a:t>Εύρος φυσιολογικών τιμών: 85-100mmHg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Μέσος όρος: 95mmHg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9872" y="648866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(McArdle, Katch &amp; Katch, 2001; West, 1999; Mangat, 1993; Morgan, 1996)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910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Καμπύλη Διάστασης Ο2 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93" y="1196752"/>
            <a:ext cx="5817965" cy="467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7 - Ορθογώνιο"/>
          <p:cNvSpPr>
            <a:spLocks noChangeArrowheads="1"/>
          </p:cNvSpPr>
          <p:nvPr/>
        </p:nvSpPr>
        <p:spPr bwMode="auto">
          <a:xfrm>
            <a:off x="24384" y="6232636"/>
            <a:ext cx="70678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l-G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buFont typeface="Wingdings" pitchFamily="2" charset="2"/>
              <a:buNone/>
            </a:pPr>
            <a:r>
              <a:rPr lang="en-US" dirty="0">
                <a:latin typeface="+mn-lt"/>
              </a:rPr>
              <a:t>(McArdle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 Katch</a:t>
            </a:r>
            <a:r>
              <a:rPr lang="el-GR" dirty="0">
                <a:latin typeface="+mn-lt"/>
              </a:rPr>
              <a:t> &amp; </a:t>
            </a:r>
            <a:r>
              <a:rPr lang="en-US" dirty="0">
                <a:latin typeface="+mn-lt"/>
              </a:rPr>
              <a:t>Katch</a:t>
            </a:r>
            <a:r>
              <a:rPr lang="el-GR" dirty="0">
                <a:latin typeface="+mn-lt"/>
              </a:rPr>
              <a:t>, 2001</a:t>
            </a:r>
            <a:r>
              <a:rPr lang="en-US" dirty="0">
                <a:latin typeface="+mn-lt"/>
              </a:rPr>
              <a:t>;</a:t>
            </a:r>
            <a:r>
              <a:rPr lang="el-GR" dirty="0">
                <a:latin typeface="+mn-lt"/>
              </a:rPr>
              <a:t> </a:t>
            </a:r>
            <a:r>
              <a:rPr lang="en-US" dirty="0">
                <a:latin typeface="+mn-lt"/>
              </a:rPr>
              <a:t>West, </a:t>
            </a:r>
            <a:r>
              <a:rPr lang="en-US" dirty="0" smtClean="0">
                <a:latin typeface="+mn-lt"/>
              </a:rPr>
              <a:t>1999</a:t>
            </a:r>
            <a:r>
              <a:rPr lang="el-GR" dirty="0" smtClean="0">
                <a:latin typeface="+mn-lt"/>
              </a:rPr>
              <a:t> (σελ 23, εικόνα 2.2) </a:t>
            </a:r>
            <a:r>
              <a:rPr lang="en-US" dirty="0" smtClean="0">
                <a:latin typeface="+mn-lt"/>
              </a:rPr>
              <a:t>; </a:t>
            </a:r>
            <a:r>
              <a:rPr lang="en-US" dirty="0">
                <a:latin typeface="+mn-lt"/>
              </a:rPr>
              <a:t>Mangat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 1993</a:t>
            </a:r>
            <a:r>
              <a:rPr lang="el-GR" dirty="0">
                <a:latin typeface="+mn-lt"/>
              </a:rPr>
              <a:t>;</a:t>
            </a:r>
            <a:r>
              <a:rPr lang="en-US" dirty="0">
                <a:latin typeface="+mn-lt"/>
              </a:rPr>
              <a:t> Morgan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 1996)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38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4aedd318569212b7559fb1e0ed63185a7b583a1a"/>
  <p:tag name="ISPRING_RESOURCE_PATHS_HASH_PRESENTER" val="665bfbdf14dbd12ff8518ca2bc809da424a2741"/>
</p:tagLst>
</file>

<file path=ppt/theme/theme1.xml><?xml version="1.0" encoding="utf-8"?>
<a:theme xmlns:a="http://schemas.openxmlformats.org/drawingml/2006/main" name="OC_template_updated">
  <a:themeElements>
    <a:clrScheme name="Custom 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3437</TotalTime>
  <Words>2710</Words>
  <Application>Microsoft Office PowerPoint</Application>
  <PresentationFormat>On-screen Show (4:3)</PresentationFormat>
  <Paragraphs>495</Paragraphs>
  <Slides>47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OC_template_updated</vt:lpstr>
      <vt:lpstr>Αναπνευστική Φυσικοθεραπεία</vt:lpstr>
      <vt:lpstr>Ανταλλαγή Αερίων</vt:lpstr>
      <vt:lpstr>Μερική πίεση αερίου </vt:lpstr>
      <vt:lpstr>Ατμοσφαιρικός Αέρας</vt:lpstr>
      <vt:lpstr>Αέρας Τραχείας</vt:lpstr>
      <vt:lpstr>Κυψελιδικός Αέρας</vt:lpstr>
      <vt:lpstr>Μεταφορά Στο Αίμα</vt:lpstr>
      <vt:lpstr>Α. Μερική Πίεση Ο2 Στο Αρτηριακό Αίμα (PaO2)</vt:lpstr>
      <vt:lpstr>Καμπύλη Διάστασης Ο2 </vt:lpstr>
      <vt:lpstr>Αντιστοίχηση SatO2 - PaO2</vt:lpstr>
      <vt:lpstr>Μέτρηση PaO2</vt:lpstr>
      <vt:lpstr>Κορεσμός Αιμοσφαιρίνης Σε Ο2 (SatO2)</vt:lpstr>
      <vt:lpstr>Αρτηριακή Υποξυγοναιμία</vt:lpstr>
      <vt:lpstr>Υποαερισμός (1 από 4)</vt:lpstr>
      <vt:lpstr>Υποαερισμός (2 από 4)</vt:lpstr>
      <vt:lpstr>Υποαερισμός (3 από 4)</vt:lpstr>
      <vt:lpstr>Υποαερισμός (4 από 4) </vt:lpstr>
      <vt:lpstr>Ανεπάρκεια Διάχυσης </vt:lpstr>
      <vt:lpstr>Παράκαμψη (Shunt)</vt:lpstr>
      <vt:lpstr>Ανισότητα Σχέσης Αερισμού - Αιμάτωσης(V/Q)</vt:lpstr>
      <vt:lpstr>Β. Μερική Πίεση CO2 Στο Αρτηριακό Αίμα (PaCO2) </vt:lpstr>
      <vt:lpstr>Μέτρηση PaCO2</vt:lpstr>
      <vt:lpstr>Υποαερισμός </vt:lpstr>
      <vt:lpstr>Ανισότητα Σχέσης Αερισμού - Αιμάτωσης(V/Q) (2 από 3)</vt:lpstr>
      <vt:lpstr>Ανισότητα Σχέσης Αερισμού - Αιμάτωσης(V/Q) (3 από 3)</vt:lpstr>
      <vt:lpstr>Αρτηριακό ΡΗ Εξίσωση Henderson – Hasselbalch (1916)</vt:lpstr>
      <vt:lpstr>Οξέωση  </vt:lpstr>
      <vt:lpstr>Αλκάλωση</vt:lpstr>
      <vt:lpstr>Αναπνευστική Ανεπάρκεια (1 από 7)</vt:lpstr>
      <vt:lpstr>Αναπνευστική Ανεπάρκεια (2 από 7)</vt:lpstr>
      <vt:lpstr>Αναπνευστική Ανεπάρκεια (3 από 7)</vt:lpstr>
      <vt:lpstr>Αναπνευστική Ανεπάρκεια (4 από 7)</vt:lpstr>
      <vt:lpstr>Αναπνευστική Ανεπάρκεια (5 από 7)</vt:lpstr>
      <vt:lpstr>Αναπνευστική Ανεπάρκεια (6 από 7)</vt:lpstr>
      <vt:lpstr>Αναπνευστική Ανεπάρκεια (7 από 7)</vt:lpstr>
      <vt:lpstr>A.R.D.S. Οξεία αναπνευστική δυσχέρεια ενηλίκων (1 από 3)</vt:lpstr>
      <vt:lpstr>ARDS (2 από 3)</vt:lpstr>
      <vt:lpstr>ARDS (3 από 3)</vt:lpstr>
      <vt:lpstr>Προτεινόμενη Βιβλιογραφία (1 από 2)</vt:lpstr>
      <vt:lpstr>Προτεινόμενη Βιβλιογραφία (2 από 2)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104</cp:revision>
  <dcterms:created xsi:type="dcterms:W3CDTF">2013-04-25T13:09:23Z</dcterms:created>
  <dcterms:modified xsi:type="dcterms:W3CDTF">2015-09-28T09:32:35Z</dcterms:modified>
</cp:coreProperties>
</file>