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19" r:id="rId4"/>
  </p:sldMasterIdLst>
  <p:notesMasterIdLst>
    <p:notesMasterId r:id="rId60"/>
  </p:notesMasterIdLst>
  <p:handoutMasterIdLst>
    <p:handoutMasterId r:id="rId61"/>
  </p:handoutMasterIdLst>
  <p:sldIdLst>
    <p:sldId id="300"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91" r:id="rId37"/>
    <p:sldId id="289" r:id="rId38"/>
    <p:sldId id="290" r:id="rId39"/>
    <p:sldId id="292" r:id="rId40"/>
    <p:sldId id="293" r:id="rId41"/>
    <p:sldId id="294" r:id="rId42"/>
    <p:sldId id="295" r:id="rId43"/>
    <p:sldId id="296" r:id="rId44"/>
    <p:sldId id="297" r:id="rId45"/>
    <p:sldId id="298" r:id="rId46"/>
    <p:sldId id="299" r:id="rId47"/>
    <p:sldId id="302" r:id="rId48"/>
    <p:sldId id="303" r:id="rId49"/>
    <p:sldId id="304" r:id="rId50"/>
    <p:sldId id="305" r:id="rId51"/>
    <p:sldId id="306" r:id="rId52"/>
    <p:sldId id="307" r:id="rId53"/>
    <p:sldId id="308" r:id="rId54"/>
    <p:sldId id="309" r:id="rId55"/>
    <p:sldId id="313" r:id="rId56"/>
    <p:sldId id="314" r:id="rId57"/>
    <p:sldId id="311" r:id="rId58"/>
    <p:sldId id="312" r:id="rId59"/>
  </p:sldIdLst>
  <p:sldSz cx="9144000" cy="6858000" type="screen4x3"/>
  <p:notesSz cx="7104063" cy="10234613"/>
  <p:custDataLst>
    <p:tags r:id="rId6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FA2"/>
    <a:srgbClr val="004A82"/>
    <a:srgbClr val="4B8BD1"/>
    <a:srgbClr val="52766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49</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50</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54</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extLst>
      <p:ext uri="{BB962C8B-B14F-4D97-AF65-F5344CB8AC3E}">
        <p14:creationId xmlns:p14="http://schemas.microsoft.com/office/powerpoint/2010/main" val="338065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35</a:t>
            </a:fld>
            <a:endParaRPr lang="el-GR" dirty="0"/>
          </a:p>
        </p:txBody>
      </p:sp>
    </p:spTree>
    <p:extLst>
      <p:ext uri="{BB962C8B-B14F-4D97-AF65-F5344CB8AC3E}">
        <p14:creationId xmlns:p14="http://schemas.microsoft.com/office/powerpoint/2010/main" val="274422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46</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6" name="Picture 14" descr=" photo chemistry-background-thumb17527359.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a14:imgEffect>
                  </a14:imgLayer>
                </a14:imgProps>
              </a:ext>
              <a:ext uri="{28A0092B-C50C-407E-A947-70E740481C1C}">
                <a14:useLocalDpi xmlns:a14="http://schemas.microsoft.com/office/drawing/2010/main" val="0"/>
              </a:ext>
            </a:extLst>
          </a:blip>
          <a:srcRect r="92471"/>
          <a:stretch/>
        </p:blipFill>
        <p:spPr bwMode="auto">
          <a:xfrm>
            <a:off x="0" y="3543"/>
            <a:ext cx="467544" cy="68697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Ορθογώνιο 8"/>
          <p:cNvSpPr/>
          <p:nvPr userDrawn="1"/>
        </p:nvSpPr>
        <p:spPr>
          <a:xfrm>
            <a:off x="467544" y="3542"/>
            <a:ext cx="8676456" cy="6869793"/>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16632"/>
            <a:ext cx="8676456" cy="908720"/>
          </a:xfrm>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352928" cy="4968552"/>
          </a:xfrm>
        </p:spPr>
        <p:txBody>
          <a:bodyPr/>
          <a:lstStyle>
            <a:lvl1pPr>
              <a:lnSpc>
                <a:spcPct val="114000"/>
              </a:lnSpc>
              <a:spcBef>
                <a:spcPts val="1200"/>
              </a:spcBef>
              <a:defRPr sz="2400"/>
            </a:lvl1pPr>
            <a:lvl2pPr marL="742950" indent="-285750">
              <a:lnSpc>
                <a:spcPct val="114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a:xfrm>
            <a:off x="6758880" y="6356350"/>
            <a:ext cx="2133600" cy="365125"/>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66091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923003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7491902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935924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643982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0720653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7842362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928266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633807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755126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8684444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Major_cellular_sources_of_Reactive_Oxygen_Species_in_living_cells.jpg"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CopperKettl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lstStyle/>
          <a:p>
            <a:pPr lvl="1" algn="ctr"/>
            <a:r>
              <a:rPr lang="el-GR" sz="4400" b="1" dirty="0" smtClean="0">
                <a:solidFill>
                  <a:schemeClr val="tx1"/>
                </a:solidFill>
                <a:latin typeface="+mn-lt"/>
              </a:rPr>
              <a:t>Βιοχημεία (Θ) </a:t>
            </a:r>
            <a:endParaRPr lang="el-GR"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12</a:t>
            </a:r>
            <a:r>
              <a:rPr lang="el-GR" sz="2400" dirty="0" smtClean="0"/>
              <a:t>:</a:t>
            </a:r>
            <a:r>
              <a:rPr lang="en-US" sz="2400" dirty="0" smtClean="0"/>
              <a:t> </a:t>
            </a:r>
            <a:r>
              <a:rPr lang="el-GR" sz="2400" dirty="0" smtClean="0"/>
              <a:t>Ειδικά θέματα</a:t>
            </a:r>
          </a:p>
          <a:p>
            <a:endParaRPr lang="en-US" sz="2400" dirty="0" smtClean="0"/>
          </a:p>
          <a:p>
            <a:r>
              <a:rPr lang="el-GR" sz="2400" dirty="0" smtClean="0"/>
              <a:t>Γεώργιος Καρίκας</a:t>
            </a:r>
            <a:endParaRPr lang="en-US" sz="2400" dirty="0" smtClean="0"/>
          </a:p>
          <a:p>
            <a:r>
              <a:rPr lang="el-GR" sz="2400" dirty="0" smtClean="0"/>
              <a:t>Διδάκτωρ Πανεπιστημίου Αθηνών, PhD Manchester University,</a:t>
            </a:r>
          </a:p>
          <a:p>
            <a:r>
              <a:rPr lang="el-GR" sz="2400" dirty="0" smtClean="0"/>
              <a:t>Καθηγητής Βιοχημείας-Κλινικής Χημείας, 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smtClean="0"/>
              <a:t>Βιομετατροπή-αποτοξίνωση </a:t>
            </a:r>
            <a:r>
              <a:rPr lang="el-GR" dirty="0"/>
              <a:t>ενώσεων του </a:t>
            </a:r>
            <a:r>
              <a:rPr lang="el-GR" dirty="0" smtClean="0"/>
              <a:t>περιβάλλοντος </a:t>
            </a:r>
            <a:r>
              <a:rPr lang="el-GR" sz="3000" b="0" dirty="0" smtClean="0"/>
              <a:t>3/5</a:t>
            </a:r>
            <a:endParaRPr lang="el-GR" sz="3000" b="0" dirty="0"/>
          </a:p>
        </p:txBody>
      </p:sp>
      <p:sp>
        <p:nvSpPr>
          <p:cNvPr id="3" name="Θέση περιεχομένου 2"/>
          <p:cNvSpPr>
            <a:spLocks noGrp="1"/>
          </p:cNvSpPr>
          <p:nvPr>
            <p:ph idx="1"/>
          </p:nvPr>
        </p:nvSpPr>
        <p:spPr>
          <a:xfrm>
            <a:off x="611560" y="1484784"/>
            <a:ext cx="8352928" cy="4752528"/>
          </a:xfrm>
        </p:spPr>
        <p:txBody>
          <a:bodyPr/>
          <a:lstStyle/>
          <a:p>
            <a:r>
              <a:rPr lang="el-GR" dirty="0" smtClean="0"/>
              <a:t>Οι  </a:t>
            </a:r>
            <a:r>
              <a:rPr lang="el-GR" dirty="0"/>
              <a:t>βιομετατροπές αυτές διακρίνονται βασικά σε δύο κύριες φάσεις.</a:t>
            </a:r>
          </a:p>
          <a:p>
            <a:pPr marL="544513" indent="-457200">
              <a:buFont typeface="+mj-lt"/>
              <a:buAutoNum type="arabicPeriod"/>
            </a:pPr>
            <a:r>
              <a:rPr lang="el-GR" b="1" dirty="0"/>
              <a:t>Αντιδράσεις Φάσης Ι</a:t>
            </a:r>
            <a:r>
              <a:rPr lang="el-GR" dirty="0"/>
              <a:t> (αντιδράσεις μετατροπής):</a:t>
            </a:r>
          </a:p>
          <a:p>
            <a:pPr lvl="1"/>
            <a:r>
              <a:rPr lang="el-GR" b="1" dirty="0" smtClean="0"/>
              <a:t>Αντιδράσεις </a:t>
            </a:r>
            <a:r>
              <a:rPr lang="el-GR" b="1" dirty="0"/>
              <a:t>ο</a:t>
            </a:r>
            <a:r>
              <a:rPr lang="el-GR" b="1" dirty="0" smtClean="0"/>
              <a:t>ξείδωσης</a:t>
            </a:r>
            <a:r>
              <a:rPr lang="el-GR" dirty="0" smtClean="0"/>
              <a:t> </a:t>
            </a:r>
            <a:r>
              <a:rPr lang="el-GR" dirty="0"/>
              <a:t>(υδροξυλιώσεις, σχηματισμός εποξειδίων, σουλφοξειδίων, απαλκυλιώσεις, απαμινώσεις</a:t>
            </a:r>
            <a:r>
              <a:rPr lang="el-GR" dirty="0" smtClean="0"/>
              <a:t>).</a:t>
            </a:r>
            <a:endParaRPr lang="el-GR" dirty="0"/>
          </a:p>
          <a:p>
            <a:pPr lvl="1"/>
            <a:r>
              <a:rPr lang="el-GR" b="1" dirty="0" smtClean="0"/>
              <a:t>Αντιδράσεις </a:t>
            </a:r>
            <a:r>
              <a:rPr lang="el-GR" b="1" dirty="0"/>
              <a:t>αναγωγής</a:t>
            </a:r>
            <a:r>
              <a:rPr lang="el-GR" dirty="0"/>
              <a:t> (καρβονυλικών, αζωτο-, ή νιτροενώσεων</a:t>
            </a:r>
            <a:r>
              <a:rPr lang="el-GR" dirty="0" smtClean="0"/>
              <a:t>).</a:t>
            </a:r>
            <a:endParaRPr lang="el-GR" dirty="0"/>
          </a:p>
          <a:p>
            <a:pPr lvl="1"/>
            <a:r>
              <a:rPr lang="el-GR" b="1" dirty="0" smtClean="0"/>
              <a:t>Μεθυλιώσεις.</a:t>
            </a:r>
            <a:endParaRPr lang="el-GR" dirty="0"/>
          </a:p>
          <a:p>
            <a:pPr lvl="1"/>
            <a:r>
              <a:rPr lang="el-GR" b="1" dirty="0" smtClean="0"/>
              <a:t>Αποσουλφώσεις.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584899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smtClean="0"/>
              <a:t>Βιομετατροπή-αποτοξίνωση </a:t>
            </a:r>
            <a:r>
              <a:rPr lang="el-GR" dirty="0"/>
              <a:t>ενώσεων του </a:t>
            </a:r>
            <a:r>
              <a:rPr lang="el-GR" dirty="0" smtClean="0"/>
              <a:t>περιβάλλοντος </a:t>
            </a:r>
            <a:r>
              <a:rPr lang="el-GR" sz="3000" b="0" dirty="0" smtClean="0"/>
              <a:t>4/5</a:t>
            </a:r>
            <a:endParaRPr lang="el-GR" sz="3000" b="0" dirty="0"/>
          </a:p>
        </p:txBody>
      </p:sp>
      <p:sp>
        <p:nvSpPr>
          <p:cNvPr id="3" name="Θέση περιεχομένου 2"/>
          <p:cNvSpPr>
            <a:spLocks noGrp="1"/>
          </p:cNvSpPr>
          <p:nvPr>
            <p:ph idx="1"/>
          </p:nvPr>
        </p:nvSpPr>
        <p:spPr>
          <a:xfrm>
            <a:off x="611560" y="1484784"/>
            <a:ext cx="8352928" cy="4752528"/>
          </a:xfrm>
        </p:spPr>
        <p:txBody>
          <a:bodyPr>
            <a:normAutofit/>
          </a:bodyPr>
          <a:lstStyle/>
          <a:p>
            <a:r>
              <a:rPr lang="el-GR" sz="2200" dirty="0"/>
              <a:t>Οι </a:t>
            </a:r>
            <a:r>
              <a:rPr lang="el-GR" sz="2200" b="1" dirty="0"/>
              <a:t>αντιδράσεις </a:t>
            </a:r>
            <a:r>
              <a:rPr lang="el-GR" sz="2200" b="1" dirty="0" smtClean="0"/>
              <a:t>Φάσης Ι </a:t>
            </a:r>
            <a:r>
              <a:rPr lang="el-GR" sz="2200" dirty="0"/>
              <a:t>οδηγούν κατά κανόνα:</a:t>
            </a:r>
          </a:p>
          <a:p>
            <a:pPr lvl="1" indent="-387350"/>
            <a:r>
              <a:rPr lang="el-GR" sz="2200" dirty="0" smtClean="0"/>
              <a:t>Στην </a:t>
            </a:r>
            <a:r>
              <a:rPr lang="el-GR" sz="2200" dirty="0"/>
              <a:t>αύξηση της πολικότητας των ξένων ουσιών με </a:t>
            </a:r>
            <a:r>
              <a:rPr lang="el-GR" sz="2200" dirty="0" smtClean="0"/>
              <a:t>ευκολότερη, </a:t>
            </a:r>
            <a:r>
              <a:rPr lang="el-GR" sz="2200" dirty="0"/>
              <a:t>κατά συνέπεια, τη απομάκρυνσή τους, μέσω των ούρων, ή της χολής.</a:t>
            </a:r>
          </a:p>
          <a:p>
            <a:pPr lvl="1" indent="-387350"/>
            <a:r>
              <a:rPr lang="el-GR" sz="2200" dirty="0" smtClean="0"/>
              <a:t>Μείωση </a:t>
            </a:r>
            <a:r>
              <a:rPr lang="el-GR" sz="2200" dirty="0"/>
              <a:t>της τοξικής τους δράσης (με εξαίρεση κάποια φάρμακα, καρκινογόνα</a:t>
            </a:r>
            <a:r>
              <a:rPr lang="el-GR" sz="2200" dirty="0" smtClean="0"/>
              <a:t>).</a:t>
            </a:r>
            <a:endParaRPr lang="el-GR" sz="2200" dirty="0"/>
          </a:p>
          <a:p>
            <a:r>
              <a:rPr lang="el-GR" sz="2200" dirty="0"/>
              <a:t>Οι ανωτέρω αντιδράσεις επιτελούνται στο λείο ενδοπλασματικό δίκτυο των ηπατοκυττάρων. </a:t>
            </a:r>
          </a:p>
          <a:p>
            <a:r>
              <a:rPr lang="el-GR" sz="2200" dirty="0"/>
              <a:t>Οι οξειδωτικές αντιδράσεις καταλύονται από τα ενζυμικά συστήματα του </a:t>
            </a:r>
            <a:r>
              <a:rPr lang="el-GR" sz="2200" b="1" dirty="0"/>
              <a:t>κυτοχρώματος </a:t>
            </a:r>
            <a:r>
              <a:rPr lang="en-US" sz="2200" b="1" dirty="0"/>
              <a:t>P</a:t>
            </a:r>
            <a:r>
              <a:rPr lang="el-GR" sz="2200" b="1" dirty="0"/>
              <a:t>-450</a:t>
            </a:r>
            <a:r>
              <a:rPr lang="el-GR" sz="2200" b="1" i="1" dirty="0"/>
              <a:t>. </a:t>
            </a:r>
            <a:endParaRPr lang="el-GR" sz="2200"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855964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smtClean="0"/>
              <a:t>Βιομετατροπή-αποτοξίνωση </a:t>
            </a:r>
            <a:r>
              <a:rPr lang="el-GR" dirty="0"/>
              <a:t>ενώσεων του </a:t>
            </a:r>
            <a:r>
              <a:rPr lang="el-GR" dirty="0" smtClean="0"/>
              <a:t>περιβάλλοντος </a:t>
            </a:r>
            <a:r>
              <a:rPr lang="el-GR" sz="3000" b="0" dirty="0" smtClean="0"/>
              <a:t>5/5</a:t>
            </a:r>
            <a:endParaRPr lang="el-GR" sz="3000" b="0" dirty="0"/>
          </a:p>
        </p:txBody>
      </p:sp>
      <p:sp>
        <p:nvSpPr>
          <p:cNvPr id="3" name="Θέση περιεχομένου 2"/>
          <p:cNvSpPr>
            <a:spLocks noGrp="1"/>
          </p:cNvSpPr>
          <p:nvPr>
            <p:ph idx="1"/>
          </p:nvPr>
        </p:nvSpPr>
        <p:spPr>
          <a:xfrm>
            <a:off x="611560" y="1484784"/>
            <a:ext cx="8532440" cy="4752528"/>
          </a:xfrm>
        </p:spPr>
        <p:txBody>
          <a:bodyPr/>
          <a:lstStyle/>
          <a:p>
            <a:pPr marL="457200" indent="-457200">
              <a:buFont typeface="+mj-lt"/>
              <a:buAutoNum type="arabicPeriod" startAt="2"/>
            </a:pPr>
            <a:r>
              <a:rPr lang="el-GR" b="1" dirty="0"/>
              <a:t>Αντιδράσεις Φάσης ΙΙ</a:t>
            </a:r>
            <a:r>
              <a:rPr lang="el-GR" dirty="0"/>
              <a:t> (σχηματισμός συνεζευγμένων ενώσεων</a:t>
            </a:r>
            <a:r>
              <a:rPr lang="el-GR" dirty="0" smtClean="0"/>
              <a:t>):</a:t>
            </a:r>
            <a:endParaRPr lang="el-GR" dirty="0"/>
          </a:p>
          <a:p>
            <a:pPr marL="444500" indent="0">
              <a:spcBef>
                <a:spcPts val="300"/>
              </a:spcBef>
              <a:buNone/>
            </a:pPr>
            <a:r>
              <a:rPr lang="el-GR" dirty="0"/>
              <a:t>Στη φάση αυτή τα παράγωγα μετατροπής της φάσης Ι, συνδέονται χημικά με μόρια υψηλής πολικότητας και αρνητικό φορτίο, </a:t>
            </a:r>
            <a:r>
              <a:rPr lang="el-GR" dirty="0" smtClean="0"/>
              <a:t>όπως:</a:t>
            </a:r>
            <a:endParaRPr lang="el-GR" dirty="0"/>
          </a:p>
          <a:p>
            <a:pPr marL="804863" lvl="1" indent="-387350"/>
            <a:r>
              <a:rPr lang="el-GR" dirty="0" smtClean="0"/>
              <a:t>Γλυκουρονικό.</a:t>
            </a:r>
            <a:endParaRPr lang="el-GR" dirty="0"/>
          </a:p>
          <a:p>
            <a:pPr marL="804863" lvl="1" indent="-387350"/>
            <a:r>
              <a:rPr lang="el-GR" dirty="0" smtClean="0"/>
              <a:t>Θειικό </a:t>
            </a:r>
            <a:r>
              <a:rPr lang="el-GR" dirty="0"/>
              <a:t>(εστεροποίηση</a:t>
            </a:r>
            <a:r>
              <a:rPr lang="el-GR" dirty="0" smtClean="0"/>
              <a:t>).</a:t>
            </a:r>
            <a:endParaRPr lang="el-GR" dirty="0"/>
          </a:p>
          <a:p>
            <a:pPr marL="804863" lvl="1" indent="-387350"/>
            <a:r>
              <a:rPr lang="el-GR" dirty="0" smtClean="0"/>
              <a:t>Σχηματισμός </a:t>
            </a:r>
            <a:r>
              <a:rPr lang="el-GR" dirty="0"/>
              <a:t>αμιδίων με γλυκίνη , </a:t>
            </a:r>
            <a:r>
              <a:rPr lang="el-GR" dirty="0" smtClean="0"/>
              <a:t>γλουταμίνη.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188794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Αποτοξίνωση από βαρέα μέταλλα</a:t>
            </a:r>
          </a:p>
        </p:txBody>
      </p:sp>
      <p:sp>
        <p:nvSpPr>
          <p:cNvPr id="3" name="Θέση περιεχομένου 2"/>
          <p:cNvSpPr>
            <a:spLocks noGrp="1"/>
          </p:cNvSpPr>
          <p:nvPr>
            <p:ph idx="1"/>
          </p:nvPr>
        </p:nvSpPr>
        <p:spPr/>
        <p:txBody>
          <a:bodyPr/>
          <a:lstStyle/>
          <a:p>
            <a:pPr>
              <a:lnSpc>
                <a:spcPct val="120000"/>
              </a:lnSpc>
            </a:pPr>
            <a:r>
              <a:rPr lang="el-GR" dirty="0"/>
              <a:t>Η </a:t>
            </a:r>
            <a:r>
              <a:rPr lang="el-GR" b="1" dirty="0"/>
              <a:t>μεταλλοθειονίνη</a:t>
            </a:r>
            <a:r>
              <a:rPr lang="el-GR" dirty="0"/>
              <a:t> του ήπατος, </a:t>
            </a:r>
            <a:r>
              <a:rPr lang="el-GR" dirty="0" smtClean="0"/>
              <a:t>πρωτεΐνη </a:t>
            </a:r>
            <a:r>
              <a:rPr lang="el-GR" dirty="0"/>
              <a:t>πλούσια σε </a:t>
            </a:r>
            <a:r>
              <a:rPr lang="el-GR" dirty="0" smtClean="0"/>
              <a:t>κυστεΐνη</a:t>
            </a:r>
            <a:r>
              <a:rPr lang="el-GR" dirty="0"/>
              <a:t>, </a:t>
            </a:r>
            <a:r>
              <a:rPr lang="el-GR" dirty="0" smtClean="0"/>
              <a:t>εξαιτίας </a:t>
            </a:r>
            <a:r>
              <a:rPr lang="el-GR" dirty="0"/>
              <a:t>της υψηλής συγγένειάς της με δισθενή ιόντα μετάλλων, όπως </a:t>
            </a:r>
            <a:r>
              <a:rPr lang="en-US" dirty="0"/>
              <a:t>Cd</a:t>
            </a:r>
            <a:r>
              <a:rPr lang="el-GR" dirty="0"/>
              <a:t>, </a:t>
            </a:r>
            <a:r>
              <a:rPr lang="en-US" dirty="0"/>
              <a:t>Cu</a:t>
            </a:r>
            <a:r>
              <a:rPr lang="el-GR" dirty="0"/>
              <a:t>, </a:t>
            </a:r>
            <a:r>
              <a:rPr lang="en-US" dirty="0"/>
              <a:t>Hg</a:t>
            </a:r>
            <a:r>
              <a:rPr lang="el-GR" dirty="0"/>
              <a:t>, </a:t>
            </a:r>
            <a:r>
              <a:rPr lang="en-US" dirty="0"/>
              <a:t>Zn</a:t>
            </a:r>
            <a:r>
              <a:rPr lang="el-GR" dirty="0"/>
              <a:t>, προσδένεται και αποτοξινώνει μέταλλα, μερικά από τα οποία ο οργανισμός χρησιμοποιεί μόνο ως ιχνοστοιχεία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49582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rmAutofit fontScale="90000"/>
          </a:bodyPr>
          <a:lstStyle/>
          <a:p>
            <a:r>
              <a:rPr lang="el-GR" sz="4000" dirty="0" smtClean="0"/>
              <a:t>Φαρμακογενετική-Φαρμακογονιδιωματική</a:t>
            </a:r>
            <a:r>
              <a:rPr lang="el-GR" dirty="0" smtClean="0"/>
              <a:t/>
            </a:r>
            <a:br>
              <a:rPr lang="el-GR" dirty="0" smtClean="0"/>
            </a:br>
            <a:r>
              <a:rPr lang="el-GR" sz="3300" b="0" dirty="0" smtClean="0"/>
              <a:t>1/3</a:t>
            </a:r>
            <a:endParaRPr lang="el-GR" sz="3300" b="0" dirty="0"/>
          </a:p>
        </p:txBody>
      </p:sp>
      <p:sp>
        <p:nvSpPr>
          <p:cNvPr id="3" name="Θέση περιεχομένου 2"/>
          <p:cNvSpPr>
            <a:spLocks noGrp="1"/>
          </p:cNvSpPr>
          <p:nvPr>
            <p:ph idx="1"/>
          </p:nvPr>
        </p:nvSpPr>
        <p:spPr>
          <a:xfrm>
            <a:off x="611560" y="1412776"/>
            <a:ext cx="8352928" cy="4824536"/>
          </a:xfrm>
        </p:spPr>
        <p:txBody>
          <a:bodyPr>
            <a:normAutofit/>
          </a:bodyPr>
          <a:lstStyle/>
          <a:p>
            <a:r>
              <a:rPr lang="el-GR" sz="2200" dirty="0"/>
              <a:t>Η επιστήμη της φαρμακογενετικής συνδέει τις διαφορές στη γονιδιακή δομή (πολυμορφισμοί) με τις διαφορές στη δράση των φαρμάκων και τις επιδράσεις των καρκινογόνων παραγόντων. Η φαρμακογενετική αποτελεί το τρίτο σκέλος στη βάση του </a:t>
            </a:r>
            <a:r>
              <a:rPr lang="el-GR" sz="2200" b="1" dirty="0"/>
              <a:t>τριγώνου της Φαρμακολογίας</a:t>
            </a:r>
            <a:r>
              <a:rPr lang="el-GR" sz="2200" dirty="0"/>
              <a:t>. Οι άλλες δυο πλευρές είναι η Φαρμακοδυναμική (δράση του φαρμάκου στον οργανισμό) και η Φαρμακοκινητική (δράση του οργανισμού στο φάρμακο).</a:t>
            </a:r>
          </a:p>
          <a:p>
            <a:r>
              <a:rPr lang="el-GR" sz="2200" dirty="0"/>
              <a:t>Επειδή στη πορεία εξέλιξης του κλάδου αυτού προέκυψε σύγχυση με τον όρο φαρμακογονιδιωματική, καταγράφονται εν συντομία, οι ορισμοί που δόθηκαν από τη Δ/νση Τροφίμων και Φαρμάκων (FDA) των ΗΠΑ, το 2005.</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490299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rmAutofit fontScale="90000"/>
          </a:bodyPr>
          <a:lstStyle/>
          <a:p>
            <a:r>
              <a:rPr lang="el-GR" sz="4000" dirty="0" smtClean="0"/>
              <a:t>Φαρμακογενετική-Φαρμακογονιδιωματική</a:t>
            </a:r>
            <a:r>
              <a:rPr lang="el-GR" dirty="0" smtClean="0"/>
              <a:t/>
            </a:r>
            <a:br>
              <a:rPr lang="el-GR" dirty="0" smtClean="0"/>
            </a:br>
            <a:r>
              <a:rPr lang="el-GR" sz="3300" b="0" dirty="0" smtClean="0"/>
              <a:t>2/3</a:t>
            </a:r>
            <a:endParaRPr lang="el-GR" sz="3300" b="0" dirty="0"/>
          </a:p>
        </p:txBody>
      </p:sp>
      <p:sp>
        <p:nvSpPr>
          <p:cNvPr id="3" name="Θέση περιεχομένου 2"/>
          <p:cNvSpPr>
            <a:spLocks noGrp="1"/>
          </p:cNvSpPr>
          <p:nvPr>
            <p:ph idx="1"/>
          </p:nvPr>
        </p:nvSpPr>
        <p:spPr>
          <a:xfrm>
            <a:off x="611560" y="1412776"/>
            <a:ext cx="8352928" cy="4824536"/>
          </a:xfrm>
        </p:spPr>
        <p:txBody>
          <a:bodyPr/>
          <a:lstStyle/>
          <a:p>
            <a:r>
              <a:rPr lang="el-GR" dirty="0"/>
              <a:t>Φαρμακογενετική εξέταση είναι η μέθοδος που προορίζεται για τη μελέτη των παραλλαγών μεταξύ των ατόμων ως προς τις αλληλουχίες του DNA που σχετίζονται με την απορρόφηση και τον μεταβολισμό των φαρμάκων (φαρμακοκινητική) ή με τη φαρμακολογική δράση (φαρμακοδυναμική), συμπεριλαμβανομένων των πολυμορφικών παραλλαγών στα γονίδια που κωδικοποιούν μεταφορείς, μεταβολικά ένζυμα, υποδοχείς και άλλες </a:t>
            </a:r>
            <a:r>
              <a:rPr lang="el-GR" dirty="0" smtClean="0"/>
              <a:t>πρωτεΐνες.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158513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rmAutofit fontScale="90000"/>
          </a:bodyPr>
          <a:lstStyle/>
          <a:p>
            <a:r>
              <a:rPr lang="el-GR" sz="4000" dirty="0" smtClean="0"/>
              <a:t>Φαρμακογενετική-Φαρμακογονιδιωματική</a:t>
            </a:r>
            <a:r>
              <a:rPr lang="el-GR" dirty="0" smtClean="0"/>
              <a:t/>
            </a:r>
            <a:br>
              <a:rPr lang="el-GR" dirty="0" smtClean="0"/>
            </a:br>
            <a:r>
              <a:rPr lang="el-GR" sz="3300" b="0" dirty="0" smtClean="0"/>
              <a:t>3/3</a:t>
            </a:r>
            <a:endParaRPr lang="el-GR" sz="3300" b="0" dirty="0"/>
          </a:p>
        </p:txBody>
      </p:sp>
      <p:sp>
        <p:nvSpPr>
          <p:cNvPr id="3" name="Θέση περιεχομένου 2"/>
          <p:cNvSpPr>
            <a:spLocks noGrp="1"/>
          </p:cNvSpPr>
          <p:nvPr>
            <p:ph idx="1"/>
          </p:nvPr>
        </p:nvSpPr>
        <p:spPr>
          <a:xfrm>
            <a:off x="611560" y="1412776"/>
            <a:ext cx="8352928" cy="4824536"/>
          </a:xfrm>
        </p:spPr>
        <p:txBody>
          <a:bodyPr>
            <a:normAutofit/>
          </a:bodyPr>
          <a:lstStyle/>
          <a:p>
            <a:r>
              <a:rPr lang="el-GR" sz="2200" dirty="0"/>
              <a:t>Φαρμακογονιδιωματική εξέταση είναι η αναλυτική μέθοδος που προορίζεται για τη μελέτη των παραλλαγών μεταξύ ατόμων στο ολικό γονιδίωμα ή σε υποψήφια γονίδια, σε χάρτες SNP, σε απλοτυπικούς δείκτες, ή σε μεταβολές στη γονιδιακή έκφραση ή αδρανοποίηση που πιθανόν να σχετίζονται με τη φαρμακολογική λειτουργία και τη θεραπευτική ανταπόκριση.</a:t>
            </a:r>
          </a:p>
          <a:p>
            <a:r>
              <a:rPr lang="el-GR" sz="2200" dirty="0"/>
              <a:t>Η αξιοποίηση τέτοιων πληροφοριών μπορεί να χρησιμοποιηθεί στη μελλοντική κλινική φαρμακολογία και τοξικολογία, στη ταξινόμηση ασθενών με βάση το κίνδυνο καρκινογένεσης και στο σχεδιασμό νέων φαρμάκων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732699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Κυτταροστατικά </a:t>
            </a:r>
            <a:r>
              <a:rPr lang="el-GR" dirty="0" smtClean="0"/>
              <a:t>φάρμακα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sz="2200" dirty="0"/>
              <a:t>Φάρμακα, που αναστέλλουν τον πολλαπλασιασμό των κυττάρων χρησιμοποιούνται ως αντικαρκινικά, για τη θεραπεία των νεοπλασμάτων. Ανάλογα του μηχανισμού δράσης τους διακρίνονται στις παρακάτω κατηγορίες.</a:t>
            </a:r>
          </a:p>
          <a:p>
            <a:pPr marL="914400" lvl="1" indent="-457200">
              <a:buFont typeface="+mj-lt"/>
              <a:buAutoNum type="arabicPeriod"/>
            </a:pPr>
            <a:r>
              <a:rPr lang="el-GR" sz="2200" dirty="0"/>
              <a:t>Αλκυλιούντες παράγοντες (αλκυλίωση του </a:t>
            </a:r>
            <a:r>
              <a:rPr lang="en-US" sz="2200" dirty="0"/>
              <a:t>DNA</a:t>
            </a:r>
            <a:r>
              <a:rPr lang="el-GR" sz="2200" dirty="0"/>
              <a:t>, εμποδίζουν τον αναδιπλασιασμό του).</a:t>
            </a:r>
            <a:endParaRPr lang="el-GR" sz="2200" b="1" dirty="0"/>
          </a:p>
          <a:p>
            <a:pPr marL="914400" lvl="1" indent="-457200">
              <a:buFont typeface="+mj-lt"/>
              <a:buAutoNum type="arabicPeriod"/>
            </a:pPr>
            <a:r>
              <a:rPr lang="el-GR" sz="2200" dirty="0"/>
              <a:t>Αντιμεταβολίτες (ενώσεις με δομή ομοιάζουσα με φυσιολογικούς μεταβολίτες).</a:t>
            </a:r>
            <a:endParaRPr lang="el-GR" sz="2200" b="1" dirty="0"/>
          </a:p>
          <a:p>
            <a:pPr marL="914400" lvl="1" indent="-457200">
              <a:buFont typeface="+mj-lt"/>
              <a:buAutoNum type="arabicPeriod"/>
            </a:pPr>
            <a:r>
              <a:rPr lang="el-GR" sz="2200" dirty="0"/>
              <a:t>Αντιβιοτικά (ενσωματώνονται στο </a:t>
            </a:r>
            <a:r>
              <a:rPr lang="en-US" sz="2200" dirty="0"/>
              <a:t>DNA</a:t>
            </a:r>
            <a:r>
              <a:rPr lang="el-GR" sz="2200" dirty="0"/>
              <a:t>-</a:t>
            </a:r>
            <a:r>
              <a:rPr lang="en-US" sz="2200" dirty="0"/>
              <a:t>RNA</a:t>
            </a:r>
            <a:r>
              <a:rPr lang="el-GR" sz="2200"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618475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Κυτταροστατικά </a:t>
            </a:r>
            <a:r>
              <a:rPr lang="el-GR" dirty="0" smtClean="0">
                <a:solidFill>
                  <a:prstClr val="black"/>
                </a:solidFill>
              </a:rPr>
              <a:t>φάρμακα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normAutofit/>
          </a:bodyPr>
          <a:lstStyle/>
          <a:p>
            <a:pPr marL="541338" lvl="1" indent="-457200">
              <a:buFont typeface="+mj-lt"/>
              <a:buAutoNum type="arabicPeriod" startAt="4"/>
            </a:pPr>
            <a:r>
              <a:rPr lang="el-GR" sz="2200" dirty="0"/>
              <a:t>Αλκαλοειδή της </a:t>
            </a:r>
            <a:r>
              <a:rPr lang="en-US" sz="2200" dirty="0"/>
              <a:t>Vinca</a:t>
            </a:r>
            <a:r>
              <a:rPr lang="el-GR" sz="2200" dirty="0"/>
              <a:t> (ενώνονται με τη τοβουλίνη των μικροσωληναρίων, </a:t>
            </a:r>
            <a:r>
              <a:rPr lang="el-GR" sz="2200" dirty="0" smtClean="0"/>
              <a:t>διακόπτοντας </a:t>
            </a:r>
            <a:r>
              <a:rPr lang="el-GR" sz="2200" dirty="0"/>
              <a:t>έτσι τη μιτωτική διαίρεση).</a:t>
            </a:r>
            <a:endParaRPr lang="el-GR" sz="2200" b="1" dirty="0"/>
          </a:p>
          <a:p>
            <a:pPr marL="541338" lvl="1" indent="-457200">
              <a:buFont typeface="+mj-lt"/>
              <a:buAutoNum type="arabicPeriod" startAt="4"/>
            </a:pPr>
            <a:r>
              <a:rPr lang="el-GR" sz="2200" dirty="0"/>
              <a:t>Ποδοφυλλοτοξίνες (αναστέλλουν τη </a:t>
            </a:r>
            <a:r>
              <a:rPr lang="el-GR" sz="2200" dirty="0" smtClean="0"/>
              <a:t>τοποϊσομεράση </a:t>
            </a:r>
            <a:r>
              <a:rPr lang="el-GR" sz="2200" dirty="0"/>
              <a:t>ΙΙ, που συμβάλει στην επανόρθωση των βλαβών του </a:t>
            </a:r>
            <a:r>
              <a:rPr lang="en-US" sz="2200" dirty="0"/>
              <a:t>DNA</a:t>
            </a:r>
            <a:r>
              <a:rPr lang="el-GR" sz="2200" dirty="0"/>
              <a:t>).</a:t>
            </a:r>
            <a:endParaRPr lang="el-GR" sz="2200" b="1" dirty="0"/>
          </a:p>
          <a:p>
            <a:pPr marL="541338" lvl="1" indent="-457200">
              <a:buFont typeface="+mj-lt"/>
              <a:buAutoNum type="arabicPeriod" startAt="4"/>
            </a:pPr>
            <a:r>
              <a:rPr lang="el-GR" sz="2200" dirty="0"/>
              <a:t>Αναστολείς της </a:t>
            </a:r>
            <a:r>
              <a:rPr lang="el-GR" sz="2200" dirty="0" smtClean="0"/>
              <a:t>τοποϊσομεράσης </a:t>
            </a:r>
            <a:r>
              <a:rPr lang="el-GR" sz="2200" dirty="0"/>
              <a:t>Ι </a:t>
            </a:r>
            <a:r>
              <a:rPr lang="el-GR" sz="2200" dirty="0" smtClean="0"/>
              <a:t>(</a:t>
            </a:r>
            <a:r>
              <a:rPr lang="el-GR" sz="2200" dirty="0"/>
              <a:t>συμβάλλει </a:t>
            </a:r>
            <a:r>
              <a:rPr lang="el-GR" sz="2200" dirty="0" smtClean="0"/>
              <a:t>στον </a:t>
            </a:r>
            <a:r>
              <a:rPr lang="el-GR" sz="2200" dirty="0"/>
              <a:t>αναδιπλασιασμό του </a:t>
            </a:r>
            <a:r>
              <a:rPr lang="en-US" sz="2200" dirty="0"/>
              <a:t>DNA</a:t>
            </a:r>
            <a:r>
              <a:rPr lang="el-GR" sz="2200" dirty="0"/>
              <a:t>).</a:t>
            </a:r>
            <a:endParaRPr lang="el-GR" sz="2200" b="1" dirty="0"/>
          </a:p>
          <a:p>
            <a:pPr marL="541338" lvl="1" indent="-457200">
              <a:buFont typeface="+mj-lt"/>
              <a:buAutoNum type="arabicPeriod" startAt="4"/>
            </a:pPr>
            <a:r>
              <a:rPr lang="el-GR" sz="2200" dirty="0"/>
              <a:t>Ταξάνες </a:t>
            </a:r>
            <a:r>
              <a:rPr lang="el-GR" sz="2200" dirty="0" smtClean="0"/>
              <a:t>(δρουν </a:t>
            </a:r>
            <a:r>
              <a:rPr lang="el-GR" sz="2200" dirty="0"/>
              <a:t>στα μικροσωληνάρια, αναστέλλοντας τις διεργασίες αναδιοργάνωσης, απαραίτητες για τη μίτωση).</a:t>
            </a:r>
            <a:endParaRPr lang="el-GR" sz="2200" b="1" dirty="0"/>
          </a:p>
          <a:p>
            <a:pPr marL="541338" lvl="1" indent="-457200">
              <a:buFont typeface="+mj-lt"/>
              <a:buAutoNum type="arabicPeriod" startAt="4"/>
            </a:pPr>
            <a:r>
              <a:rPr lang="el-GR" sz="2200" dirty="0"/>
              <a:t>Ορμονικά (ανδρογόνα, οιστρογόνα</a:t>
            </a:r>
            <a:r>
              <a:rPr lang="el-GR" sz="2200" dirty="0" smtClean="0"/>
              <a:t>).</a:t>
            </a:r>
            <a:endParaRPr lang="el-GR" sz="2200" b="1" dirty="0"/>
          </a:p>
          <a:p>
            <a:pPr marL="541338" lvl="1" indent="-457200">
              <a:buFont typeface="+mj-lt"/>
              <a:buAutoNum type="arabicPeriod" startAt="4"/>
            </a:pPr>
            <a:r>
              <a:rPr lang="el-GR" sz="2200" dirty="0" smtClean="0"/>
              <a:t>Διάφορα.</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502228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Βιοχημεία των </a:t>
            </a:r>
            <a:r>
              <a:rPr lang="el-GR" dirty="0" smtClean="0"/>
              <a:t>ιών </a:t>
            </a:r>
            <a:r>
              <a:rPr lang="el-GR" dirty="0"/>
              <a:t>(</a:t>
            </a:r>
            <a:r>
              <a:rPr lang="en-US" dirty="0"/>
              <a:t>Virus</a:t>
            </a:r>
            <a:r>
              <a:rPr lang="en-US" dirty="0" smtClean="0"/>
              <a:t>)</a:t>
            </a:r>
            <a:r>
              <a:rPr lang="el-GR" dirty="0" smtClean="0"/>
              <a:t>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a:t>Οι ιοί χαρακτηρίστηκαν αρχικά ως μικροσκοπικά σωματίδια που προκαλούσαν λοιμώδεις ασθένειες. Στη πραγματικότητα είναι οι μικρότερες μονάδες που διαθέτουν την ικανότητα αναδιπλασιασμού και μεταλλάξεων. </a:t>
            </a:r>
            <a:r>
              <a:rPr lang="el-GR" dirty="0" smtClean="0"/>
              <a:t>Έτσι </a:t>
            </a:r>
            <a:r>
              <a:rPr lang="el-GR" dirty="0"/>
              <a:t>έχουν καταστεί πολύτιμα γονιδιακά πρότυπα.</a:t>
            </a:r>
          </a:p>
          <a:p>
            <a:r>
              <a:rPr lang="el-GR" dirty="0"/>
              <a:t>Αποτελούνται μόνο από </a:t>
            </a:r>
            <a:r>
              <a:rPr lang="el-GR" dirty="0" smtClean="0"/>
              <a:t>νουκλεϊνικά </a:t>
            </a:r>
            <a:r>
              <a:rPr lang="el-GR" dirty="0"/>
              <a:t>οξέα και </a:t>
            </a:r>
            <a:r>
              <a:rPr lang="el-GR" dirty="0" smtClean="0"/>
              <a:t>πρωτεΐνη (νουκλεοπρωτεΐνες</a:t>
            </a:r>
            <a:r>
              <a:rPr lang="el-GR" dirty="0"/>
              <a:t>). </a:t>
            </a:r>
          </a:p>
          <a:p>
            <a:r>
              <a:rPr lang="el-GR" dirty="0"/>
              <a:t>Διακρίνονται σε ιούς </a:t>
            </a:r>
            <a:r>
              <a:rPr lang="en-US" dirty="0"/>
              <a:t>DNA</a:t>
            </a:r>
            <a:r>
              <a:rPr lang="el-GR" dirty="0"/>
              <a:t> και ιούς </a:t>
            </a:r>
            <a:r>
              <a:rPr lang="en-US" dirty="0"/>
              <a:t>RNA</a:t>
            </a:r>
            <a:r>
              <a:rPr lang="el-GR" dirty="0"/>
              <a:t>, όπου τόσο το </a:t>
            </a:r>
            <a:r>
              <a:rPr lang="en-US" dirty="0"/>
              <a:t>DNA</a:t>
            </a:r>
            <a:r>
              <a:rPr lang="el-GR" dirty="0"/>
              <a:t> όσο και το  </a:t>
            </a:r>
            <a:r>
              <a:rPr lang="en-US" dirty="0"/>
              <a:t>RNA</a:t>
            </a:r>
            <a:r>
              <a:rPr lang="el-GR" dirty="0"/>
              <a:t> μπορεί να είναι μονόκλωνο ή δίκλωνο.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720786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Ελεύθερες </a:t>
            </a:r>
            <a:r>
              <a:rPr lang="el-GR" dirty="0" smtClean="0"/>
              <a:t>Ρίζες </a:t>
            </a:r>
            <a:r>
              <a:rPr lang="el-GR" sz="3000" b="0" dirty="0" smtClean="0"/>
              <a:t>1/6</a:t>
            </a:r>
            <a:endParaRPr lang="el-GR" sz="3000" b="0" dirty="0"/>
          </a:p>
        </p:txBody>
      </p:sp>
      <p:sp>
        <p:nvSpPr>
          <p:cNvPr id="3" name="Θέση περιεχομένου 2"/>
          <p:cNvSpPr>
            <a:spLocks noGrp="1"/>
          </p:cNvSpPr>
          <p:nvPr>
            <p:ph idx="1"/>
          </p:nvPr>
        </p:nvSpPr>
        <p:spPr/>
        <p:txBody>
          <a:bodyPr/>
          <a:lstStyle/>
          <a:p>
            <a:r>
              <a:rPr lang="el-GR" dirty="0"/>
              <a:t>Αναφέρονται σε κάθε άτομο ή μόριο, που διαθέτει ένα τουλάχιστον </a:t>
            </a:r>
            <a:r>
              <a:rPr lang="el-GR" b="1" dirty="0"/>
              <a:t>ασύζευκτο ηλεκτρόνιο </a:t>
            </a:r>
            <a:r>
              <a:rPr lang="el-GR" dirty="0"/>
              <a:t>ενός τροχιακού, και υφίσταται αυτόνομα στο χώρο.</a:t>
            </a:r>
          </a:p>
          <a:p>
            <a:r>
              <a:rPr lang="el-GR" dirty="0"/>
              <a:t>Κατά συνέπεια τέτοιες ρίζες έχουν τη τάση να αντιδρούν με γειτονικά μόρια και να αφαιρούν ένα ηλεκτρόνιο τους (προκαλώντας οξείδωση).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895895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Βιοχημεία των ι</a:t>
            </a:r>
            <a:r>
              <a:rPr lang="el-GR" dirty="0" smtClean="0">
                <a:solidFill>
                  <a:prstClr val="black"/>
                </a:solidFill>
              </a:rPr>
              <a:t>ών </a:t>
            </a:r>
            <a:r>
              <a:rPr lang="el-GR" dirty="0">
                <a:solidFill>
                  <a:prstClr val="black"/>
                </a:solidFill>
              </a:rPr>
              <a:t>(</a:t>
            </a:r>
            <a:r>
              <a:rPr lang="en-US" dirty="0">
                <a:solidFill>
                  <a:prstClr val="black"/>
                </a:solidFill>
              </a:rPr>
              <a:t>Virus)</a:t>
            </a:r>
            <a:r>
              <a:rPr lang="el-GR" dirty="0">
                <a:solidFill>
                  <a:prstClr val="black"/>
                </a:solidFill>
              </a:rPr>
              <a:t> </a:t>
            </a:r>
            <a:r>
              <a:rPr lang="el-GR" sz="3000" b="0" dirty="0" smtClean="0">
                <a:solidFill>
                  <a:prstClr val="black"/>
                </a:solidFill>
              </a:rPr>
              <a:t>2/4</a:t>
            </a:r>
            <a:endParaRPr lang="el-GR" dirty="0"/>
          </a:p>
        </p:txBody>
      </p:sp>
      <p:sp>
        <p:nvSpPr>
          <p:cNvPr id="3" name="Θέση περιεχομένου 2"/>
          <p:cNvSpPr>
            <a:spLocks noGrp="1"/>
          </p:cNvSpPr>
          <p:nvPr>
            <p:ph idx="1"/>
          </p:nvPr>
        </p:nvSpPr>
        <p:spPr/>
        <p:txBody>
          <a:bodyPr/>
          <a:lstStyle/>
          <a:p>
            <a:r>
              <a:rPr lang="el-GR" dirty="0"/>
              <a:t>Το </a:t>
            </a:r>
            <a:r>
              <a:rPr lang="el-GR" dirty="0" smtClean="0"/>
              <a:t>νουκλεϊνικό </a:t>
            </a:r>
            <a:r>
              <a:rPr lang="el-GR" dirty="0"/>
              <a:t>οξύ συνιστά το λοιμογόνο παράγοντα, που χάρη σε αυτό, ο ιός έχει την ικανότητα του όμοιου αναδιπλασιασμού μέσα στο κύτταρο ξενιστή. Επιπλέον περιέχει τις πληροφορίες για τις </a:t>
            </a:r>
            <a:r>
              <a:rPr lang="el-GR" dirty="0" smtClean="0"/>
              <a:t>πρωτεΐνες </a:t>
            </a:r>
            <a:r>
              <a:rPr lang="el-GR" dirty="0"/>
              <a:t>των ιού, όπως και για ορισμένα ένζυμα, τις αντίστοιχες πολυμεράσες, που είναι </a:t>
            </a:r>
            <a:r>
              <a:rPr lang="el-GR" dirty="0" smtClean="0"/>
              <a:t>απαραίτητες </a:t>
            </a:r>
            <a:r>
              <a:rPr lang="el-GR" dirty="0"/>
              <a:t>για το πολλαπλασιασμό </a:t>
            </a:r>
            <a:r>
              <a:rPr lang="el-GR" dirty="0" smtClean="0"/>
              <a:t>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956317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Βιοχημεία των </a:t>
            </a:r>
            <a:r>
              <a:rPr lang="el-GR" dirty="0" smtClean="0">
                <a:solidFill>
                  <a:prstClr val="black"/>
                </a:solidFill>
              </a:rPr>
              <a:t>ιών </a:t>
            </a:r>
            <a:r>
              <a:rPr lang="el-GR" dirty="0">
                <a:solidFill>
                  <a:prstClr val="black"/>
                </a:solidFill>
              </a:rPr>
              <a:t>(</a:t>
            </a:r>
            <a:r>
              <a:rPr lang="en-US" dirty="0">
                <a:solidFill>
                  <a:prstClr val="black"/>
                </a:solidFill>
              </a:rPr>
              <a:t>Virus)</a:t>
            </a:r>
            <a:r>
              <a:rPr lang="el-GR" dirty="0">
                <a:solidFill>
                  <a:prstClr val="black"/>
                </a:solidFill>
              </a:rPr>
              <a:t> </a:t>
            </a:r>
            <a:r>
              <a:rPr lang="el-GR" sz="3000" b="0" dirty="0" smtClean="0">
                <a:solidFill>
                  <a:prstClr val="black"/>
                </a:solidFill>
              </a:rPr>
              <a:t>3/4</a:t>
            </a:r>
            <a:endParaRPr lang="el-GR" dirty="0"/>
          </a:p>
        </p:txBody>
      </p:sp>
      <p:sp>
        <p:nvSpPr>
          <p:cNvPr id="3" name="Θέση περιεχομένου 2"/>
          <p:cNvSpPr>
            <a:spLocks noGrp="1"/>
          </p:cNvSpPr>
          <p:nvPr>
            <p:ph idx="1"/>
          </p:nvPr>
        </p:nvSpPr>
        <p:spPr/>
        <p:txBody>
          <a:bodyPr/>
          <a:lstStyle/>
          <a:p>
            <a:r>
              <a:rPr lang="el-GR" dirty="0"/>
              <a:t>Στους ζωικούς ιούς συγκαταλέγονται οι ιοί των λοιμωδών νόσων, καθώς και οι ογκογόνοι ιοί. Στους τελευταίους ανήκουν ο ιός του σαρκώματος </a:t>
            </a:r>
            <a:r>
              <a:rPr lang="en-US" dirty="0"/>
              <a:t>Rous</a:t>
            </a:r>
            <a:r>
              <a:rPr lang="el-GR" dirty="0"/>
              <a:t> των πουλερικών, ο ιός  </a:t>
            </a:r>
            <a:r>
              <a:rPr lang="en-US" dirty="0"/>
              <a:t>SV</a:t>
            </a:r>
            <a:r>
              <a:rPr lang="el-GR" dirty="0"/>
              <a:t>40 (</a:t>
            </a:r>
            <a:r>
              <a:rPr lang="en-US" dirty="0"/>
              <a:t>Simian virus</a:t>
            </a:r>
            <a:r>
              <a:rPr lang="el-GR" dirty="0"/>
              <a:t> 40, ιός των πιθήκων 40), μερικοί ιοί λευχαιμιών κ.α. </a:t>
            </a:r>
            <a:r>
              <a:rPr lang="el-GR" dirty="0" smtClean="0"/>
              <a:t>Εφόσον </a:t>
            </a:r>
            <a:r>
              <a:rPr lang="el-GR" dirty="0"/>
              <a:t>οι ιοί αυτοί περιέχουν </a:t>
            </a:r>
            <a:r>
              <a:rPr lang="en-US" dirty="0"/>
              <a:t>RNA</a:t>
            </a:r>
            <a:r>
              <a:rPr lang="el-GR" dirty="0"/>
              <a:t>, ανήκουν στους επονομαζόμενους ιούς ‘ρετρό’, που πολλαπλασιάζονται μέσω συμπληρωματικού </a:t>
            </a:r>
            <a:r>
              <a:rPr lang="en-US" dirty="0"/>
              <a:t>DNA</a:t>
            </a:r>
            <a:r>
              <a:rPr lang="el-GR" dirty="0"/>
              <a:t> (</a:t>
            </a:r>
            <a:r>
              <a:rPr lang="el-GR" dirty="0" smtClean="0"/>
              <a:t>ρετροϊοί</a:t>
            </a:r>
            <a:r>
              <a:rPr lang="el-GR" dirty="0"/>
              <a:t>). Σε αυτή τη κατηγορία ανήκει και ο ιός της ανοσολογικής ανεπάρκειας (</a:t>
            </a:r>
            <a:r>
              <a:rPr lang="en-US" dirty="0"/>
              <a:t>HIV</a:t>
            </a:r>
            <a:r>
              <a:rPr lang="el-GR" dirty="0"/>
              <a:t>, </a:t>
            </a:r>
            <a:r>
              <a:rPr lang="en-US" dirty="0"/>
              <a:t>AIDS</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906175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Βιοχημεία των ι</a:t>
            </a:r>
            <a:r>
              <a:rPr lang="el-GR" dirty="0" smtClean="0">
                <a:solidFill>
                  <a:prstClr val="black"/>
                </a:solidFill>
              </a:rPr>
              <a:t>ών </a:t>
            </a:r>
            <a:r>
              <a:rPr lang="el-GR" dirty="0">
                <a:solidFill>
                  <a:prstClr val="black"/>
                </a:solidFill>
              </a:rPr>
              <a:t>(</a:t>
            </a:r>
            <a:r>
              <a:rPr lang="en-US" dirty="0">
                <a:solidFill>
                  <a:prstClr val="black"/>
                </a:solidFill>
              </a:rPr>
              <a:t>Virus)</a:t>
            </a:r>
            <a:r>
              <a:rPr lang="el-GR" dirty="0">
                <a:solidFill>
                  <a:prstClr val="black"/>
                </a:solidFill>
              </a:rPr>
              <a:t> </a:t>
            </a:r>
            <a:r>
              <a:rPr lang="el-GR" sz="3000" b="0" dirty="0" smtClean="0">
                <a:solidFill>
                  <a:prstClr val="black"/>
                </a:solidFill>
              </a:rPr>
              <a:t>4/4</a:t>
            </a:r>
            <a:endParaRPr lang="el-GR" dirty="0"/>
          </a:p>
        </p:txBody>
      </p:sp>
      <p:sp>
        <p:nvSpPr>
          <p:cNvPr id="3" name="Θέση περιεχομένου 2"/>
          <p:cNvSpPr>
            <a:spLocks noGrp="1"/>
          </p:cNvSpPr>
          <p:nvPr>
            <p:ph idx="1"/>
          </p:nvPr>
        </p:nvSpPr>
        <p:spPr/>
        <p:txBody>
          <a:bodyPr>
            <a:normAutofit/>
          </a:bodyPr>
          <a:lstStyle/>
          <a:p>
            <a:r>
              <a:rPr lang="el-GR" sz="2200" dirty="0"/>
              <a:t>Μετά από προσβολή των ιών, τα κύτταρα μπορούν να παράγουν </a:t>
            </a:r>
            <a:r>
              <a:rPr lang="el-GR" sz="2200" dirty="0" smtClean="0"/>
              <a:t>πρωτεΐνες </a:t>
            </a:r>
            <a:r>
              <a:rPr lang="el-GR" sz="2200" dirty="0"/>
              <a:t>που εισέρχονται σε άλλα κύτταρα και τα προφυλάσσουν από τη λοίμωξη.</a:t>
            </a:r>
          </a:p>
          <a:p>
            <a:r>
              <a:rPr lang="el-GR" sz="2200" dirty="0"/>
              <a:t>Οι ουσίες αυτές </a:t>
            </a:r>
            <a:r>
              <a:rPr lang="el-GR" sz="2200" dirty="0" smtClean="0"/>
              <a:t>ονομάστηκαν </a:t>
            </a:r>
            <a:r>
              <a:rPr lang="el-GR" sz="2200" b="1" dirty="0"/>
              <a:t>ιντερφερόνες</a:t>
            </a:r>
            <a:r>
              <a:rPr lang="el-GR" sz="2200" dirty="0"/>
              <a:t> (</a:t>
            </a:r>
            <a:r>
              <a:rPr lang="en-US" sz="2200" dirty="0"/>
              <a:t>interfere</a:t>
            </a:r>
            <a:r>
              <a:rPr lang="el-GR" sz="2200" dirty="0"/>
              <a:t>=παρεμποδίζω), που προσδένονται στη κυτταρική μεμβράνη και εκλύουν σειρά αντιδράσεων στα αντίστοιχα κύτταρα, όπως η φωσφορυλίωση, με συνέπεια την ανενεργοποίηση της </a:t>
            </a:r>
            <a:r>
              <a:rPr lang="el-GR" sz="2200" dirty="0" smtClean="0"/>
              <a:t>πρωτεϊνοσύνθεσης</a:t>
            </a:r>
            <a:r>
              <a:rPr lang="el-GR" sz="2200" dirty="0"/>
              <a:t>.</a:t>
            </a:r>
          </a:p>
          <a:p>
            <a:r>
              <a:rPr lang="el-GR" sz="2200" dirty="0"/>
              <a:t>Διακρίνονται σε ιντερφερόνες α, β, και γ</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657870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Κυτοκίνες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sz="2200" dirty="0"/>
              <a:t>Το ανοσολογικό σύστημα αναγνωρίζει τη παρουσία παθογόνων, μέσω </a:t>
            </a:r>
            <a:r>
              <a:rPr lang="el-GR" sz="2200" dirty="0" smtClean="0"/>
              <a:t>πρωτεϊνών </a:t>
            </a:r>
            <a:r>
              <a:rPr lang="el-GR" sz="2200" dirty="0"/>
              <a:t>που εκκρίνει ο παθογόνος παράγοντας. Τα υπεύθυνα κύτταρα για την </a:t>
            </a:r>
            <a:r>
              <a:rPr lang="el-GR" sz="2200" dirty="0" smtClean="0"/>
              <a:t>ανοσολογική </a:t>
            </a:r>
            <a:r>
              <a:rPr lang="el-GR" sz="2200" dirty="0"/>
              <a:t>ανταπόκριση είναι ως γνωστό τα Β-κύτταρα, Τ-κύτταρα, τα μακροφάγα, ουδετερόφιλα, βασεόφιλα κλπ κύτταρα, με διακριτούς ρόλους και επικοινωνούν μεταξύ τους μέσω των κυτοκινών. Διακρίνονται από τις ορμόνες διότι δεν παράγονται από συγκεκριμένο αδένα, αλλά από τα ανωτέρω κύτταρα.</a:t>
            </a:r>
          </a:p>
          <a:p>
            <a:r>
              <a:rPr lang="el-GR" sz="2200" dirty="0"/>
              <a:t>Είναι μόρια σήμανσης και ανήκουν χημικά στα πεπτίδια, </a:t>
            </a:r>
            <a:r>
              <a:rPr lang="el-GR" sz="2200" dirty="0" smtClean="0"/>
              <a:t>πρωτεΐνες </a:t>
            </a:r>
            <a:r>
              <a:rPr lang="el-GR" sz="2200" dirty="0"/>
              <a:t>και </a:t>
            </a:r>
            <a:r>
              <a:rPr lang="el-GR" sz="2200" dirty="0" smtClean="0"/>
              <a:t>γλυκοπρωτεΐνες.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202452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Κυτοκίνες </a:t>
            </a:r>
            <a:r>
              <a:rPr lang="el-GR" sz="3000" b="0" dirty="0" smtClean="0">
                <a:solidFill>
                  <a:prstClr val="black"/>
                </a:solidFill>
              </a:rPr>
              <a:t>2/2</a:t>
            </a:r>
            <a:endParaRPr lang="el-GR" dirty="0"/>
          </a:p>
        </p:txBody>
      </p:sp>
      <p:sp>
        <p:nvSpPr>
          <p:cNvPr id="3" name="Θέση περιεχομένου 2"/>
          <p:cNvSpPr>
            <a:spLocks noGrp="1"/>
          </p:cNvSpPr>
          <p:nvPr>
            <p:ph idx="1"/>
          </p:nvPr>
        </p:nvSpPr>
        <p:spPr/>
        <p:txBody>
          <a:bodyPr>
            <a:normAutofit/>
          </a:bodyPr>
          <a:lstStyle/>
          <a:p>
            <a:r>
              <a:rPr lang="el-GR" sz="2200" dirty="0"/>
              <a:t>Η παραγωγή τους σχετίζεται ακόμη με την νευρική, αιμοποιητική και νευρονική ανάπτυξη και με τη  φλεγμονή εν </a:t>
            </a:r>
            <a:r>
              <a:rPr lang="el-GR" sz="2200" dirty="0" smtClean="0"/>
              <a:t>γένει.</a:t>
            </a:r>
          </a:p>
          <a:p>
            <a:r>
              <a:rPr lang="el-GR" sz="2200" dirty="0" smtClean="0"/>
              <a:t>Ανάλογα </a:t>
            </a:r>
            <a:r>
              <a:rPr lang="el-GR" sz="2200" dirty="0"/>
              <a:t>με τη βιολογική τους ανταπόκριση έχουν ταξινομηθεί σε </a:t>
            </a:r>
            <a:r>
              <a:rPr lang="el-GR" sz="2200" b="1" dirty="0"/>
              <a:t>προ-</a:t>
            </a:r>
            <a:r>
              <a:rPr lang="el-GR" sz="2200" dirty="0"/>
              <a:t> και </a:t>
            </a:r>
            <a:r>
              <a:rPr lang="el-GR" sz="2200" b="1" dirty="0"/>
              <a:t>αντι-</a:t>
            </a:r>
            <a:r>
              <a:rPr lang="el-GR" sz="2200" dirty="0"/>
              <a:t>φλεγμονώδεις κυτοκίνες.</a:t>
            </a:r>
          </a:p>
          <a:p>
            <a:r>
              <a:rPr lang="el-GR" sz="2200" dirty="0"/>
              <a:t>Οι κύριες κυτοκίνες είναι </a:t>
            </a:r>
            <a:r>
              <a:rPr lang="el-GR" sz="2200" dirty="0" smtClean="0"/>
              <a:t>οι </a:t>
            </a:r>
            <a:r>
              <a:rPr lang="el-GR" sz="2200" b="1" dirty="0"/>
              <a:t>ιντερλευκίνες</a:t>
            </a:r>
            <a:r>
              <a:rPr lang="el-GR" sz="2200" dirty="0"/>
              <a:t> (IL, 1, 2, 4, 5, 6, 10</a:t>
            </a:r>
            <a:r>
              <a:rPr lang="el-GR" sz="2200" dirty="0" smtClean="0"/>
              <a:t>), οι </a:t>
            </a:r>
            <a:r>
              <a:rPr lang="el-GR" sz="2200" b="1" dirty="0"/>
              <a:t>ιντερφερόνες</a:t>
            </a:r>
            <a:r>
              <a:rPr lang="el-GR" sz="2200" dirty="0"/>
              <a:t> (IFN), η </a:t>
            </a:r>
            <a:r>
              <a:rPr lang="el-GR" sz="2200" b="1" dirty="0"/>
              <a:t>αυξητική ορμόνη</a:t>
            </a:r>
            <a:r>
              <a:rPr lang="el-GR" sz="2200" dirty="0"/>
              <a:t> (GH) και ο </a:t>
            </a:r>
            <a:r>
              <a:rPr lang="el-GR" sz="2200" b="1" dirty="0"/>
              <a:t>παράγοντας νέκρωσης όγκου</a:t>
            </a:r>
            <a:r>
              <a:rPr lang="el-GR" sz="2200" dirty="0"/>
              <a:t> (TNFα, β</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897650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a:t>
            </a:r>
            <a:r>
              <a:rPr lang="el-GR" dirty="0" smtClean="0"/>
              <a:t>σύνδρομο </a:t>
            </a:r>
            <a:r>
              <a:rPr lang="el-GR" sz="3000" b="0" dirty="0" smtClean="0"/>
              <a:t>1/17</a:t>
            </a:r>
            <a:endParaRPr lang="el-GR" sz="3000" b="0" dirty="0"/>
          </a:p>
        </p:txBody>
      </p:sp>
      <p:sp>
        <p:nvSpPr>
          <p:cNvPr id="3" name="Θέση περιεχομένου 2"/>
          <p:cNvSpPr>
            <a:spLocks noGrp="1"/>
          </p:cNvSpPr>
          <p:nvPr>
            <p:ph idx="1"/>
          </p:nvPr>
        </p:nvSpPr>
        <p:spPr/>
        <p:txBody>
          <a:bodyPr/>
          <a:lstStyle/>
          <a:p>
            <a:r>
              <a:rPr lang="el-GR" dirty="0"/>
              <a:t>Οι καρδιαγγειακές παθήσεις (Κ.Π.) αποτελούν δυστυχώς και για τη χώρα μας τη πρώτη αιτία θανάτου και μάλιστα με αυξανόμενους ρυθμούς. Σύμφωνα με πρόσφατα στοιχεία της Εθνικής Στατιστικής Υπηρεσίας, 50000 άτομα χάνονται κάθε χρόνο από Κ.Π. και ιδιαίτερα από έμφραγμα μυοκαρδίου, αγγειακά εγκεφαλικά επεισόδια και ρήξη ανευρύσματος της αορτής.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301125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2/17</a:t>
            </a:r>
            <a:endParaRPr lang="el-GR" dirty="0"/>
          </a:p>
        </p:txBody>
      </p:sp>
      <p:sp>
        <p:nvSpPr>
          <p:cNvPr id="3" name="Θέση περιεχομένου 2"/>
          <p:cNvSpPr>
            <a:spLocks noGrp="1"/>
          </p:cNvSpPr>
          <p:nvPr>
            <p:ph idx="1"/>
          </p:nvPr>
        </p:nvSpPr>
        <p:spPr/>
        <p:txBody>
          <a:bodyPr>
            <a:normAutofit/>
          </a:bodyPr>
          <a:lstStyle/>
          <a:p>
            <a:r>
              <a:rPr lang="el-GR" sz="2200" dirty="0"/>
              <a:t>Οι λόγοι αύξησης των περιστατικών, αποδίδονται στη σταδιακή εγκατάλειψη της Μ</a:t>
            </a:r>
            <a:r>
              <a:rPr lang="el-GR" sz="2200" dirty="0" smtClean="0"/>
              <a:t>εσογειακής </a:t>
            </a:r>
            <a:r>
              <a:rPr lang="el-GR" sz="2200" dirty="0"/>
              <a:t>ή Κρητικής πιο σωστά δίαιτας, αλλά και της αλλαγής του τρόπου ζωής (life style), από τα πρώτα κιόλας στάδια της ζωής, με θλιβερή συνέπεια τη παιδική και νεανική παχυσαρκία, που άρχισε να παίρνει επικίνδυνες διαστάσεις τα τελευταία δέκα χρόνια.</a:t>
            </a:r>
          </a:p>
          <a:p>
            <a:r>
              <a:rPr lang="el-GR" sz="2200" dirty="0"/>
              <a:t>Από μια πληθώρα μελετών μια από τις κυριότερες αιτίες των Κ.Π. θεωρείται η παχυσαρκία και μια από τις ανεπιθύμητες συνέπειές της το μεταβολικό σύνδρομο.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156073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3/17</a:t>
            </a:r>
            <a:endParaRPr lang="el-GR" dirty="0"/>
          </a:p>
        </p:txBody>
      </p:sp>
      <p:sp>
        <p:nvSpPr>
          <p:cNvPr id="3" name="Θέση περιεχομένου 2"/>
          <p:cNvSpPr>
            <a:spLocks noGrp="1"/>
          </p:cNvSpPr>
          <p:nvPr>
            <p:ph idx="1"/>
          </p:nvPr>
        </p:nvSpPr>
        <p:spPr/>
        <p:txBody>
          <a:bodyPr>
            <a:normAutofit/>
          </a:bodyPr>
          <a:lstStyle/>
          <a:p>
            <a:r>
              <a:rPr lang="el-GR" sz="2200" dirty="0"/>
              <a:t>Το </a:t>
            </a:r>
            <a:r>
              <a:rPr lang="el-GR" sz="2200" b="1" dirty="0"/>
              <a:t>Μεταβολικό Σύνδρομο </a:t>
            </a:r>
            <a:r>
              <a:rPr lang="el-GR" sz="2200" dirty="0"/>
              <a:t>(Μ.Σ.), συνιστά μια συνάρτηση παθολογικών εκτροπών της ομοιόστασης του οργανισμού, που εκδηλώνεται με αυξημένες συγκεντρώσεις γλυκόζης, χοληστερόλης-λιπιδίων και αρτηριακή υπέρταση. </a:t>
            </a:r>
          </a:p>
          <a:p>
            <a:r>
              <a:rPr lang="el-GR" sz="2200" dirty="0"/>
              <a:t>Αν και οι πρώτες ενδείξεις των  χαρακτηριστικών του Μ.Σ. καταγράφτηκαν από τον </a:t>
            </a:r>
            <a:r>
              <a:rPr lang="en-US" sz="2200" dirty="0"/>
              <a:t>Tulp</a:t>
            </a:r>
            <a:r>
              <a:rPr lang="el-GR" sz="2200" dirty="0"/>
              <a:t> τον 17</a:t>
            </a:r>
            <a:r>
              <a:rPr lang="el-GR" sz="2200" baseline="30000" dirty="0"/>
              <a:t>ο</a:t>
            </a:r>
            <a:r>
              <a:rPr lang="el-GR" sz="2200" dirty="0"/>
              <a:t> αιώνα,  το σύνδρομο  προτάθηκε για να  εισαχθεί τελικά το 2001 στον Διεθνή Πίνακα Ταξινόμησης Νόσων (</a:t>
            </a:r>
            <a:r>
              <a:rPr lang="en-US" sz="2200" dirty="0"/>
              <a:t>ICD</a:t>
            </a:r>
            <a:r>
              <a:rPr lang="el-GR" sz="2200" dirty="0"/>
              <a:t>) με κωδικό 277.7, ως «</a:t>
            </a:r>
            <a:r>
              <a:rPr lang="el-GR" sz="2200" b="1" dirty="0"/>
              <a:t>Δυσμεταβολικό Σύνδρομο Χ</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881625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4/17</a:t>
            </a:r>
            <a:endParaRPr lang="el-GR" dirty="0"/>
          </a:p>
        </p:txBody>
      </p:sp>
      <p:sp>
        <p:nvSpPr>
          <p:cNvPr id="3" name="Θέση περιεχομένου 2"/>
          <p:cNvSpPr>
            <a:spLocks noGrp="1"/>
          </p:cNvSpPr>
          <p:nvPr>
            <p:ph idx="1"/>
          </p:nvPr>
        </p:nvSpPr>
        <p:spPr/>
        <p:txBody>
          <a:bodyPr>
            <a:normAutofit/>
          </a:bodyPr>
          <a:lstStyle/>
          <a:p>
            <a:r>
              <a:rPr lang="el-GR" dirty="0"/>
              <a:t>Το Μ.Σ. αυξάνει το κίνδυνο εμφάνισης </a:t>
            </a:r>
            <a:r>
              <a:rPr lang="el-GR" b="1" dirty="0"/>
              <a:t>Σακχαρώδη Διαβήτη</a:t>
            </a:r>
            <a:r>
              <a:rPr lang="el-GR" dirty="0"/>
              <a:t> τύπου 2 κατά 5-9 φορές, ενώ κατά 2-4 φορές το κίνδυνο πρώιμης εμφάνισης </a:t>
            </a:r>
            <a:r>
              <a:rPr lang="el-GR" b="1" dirty="0"/>
              <a:t>καρδιαγγειακής νόσου</a:t>
            </a:r>
            <a:r>
              <a:rPr lang="el-GR" dirty="0"/>
              <a:t>.</a:t>
            </a:r>
          </a:p>
          <a:p>
            <a:r>
              <a:rPr lang="el-GR" dirty="0" smtClean="0"/>
              <a:t>Η </a:t>
            </a:r>
            <a:r>
              <a:rPr lang="el-GR" b="1" dirty="0"/>
              <a:t>παχυσαρκία</a:t>
            </a:r>
            <a:r>
              <a:rPr lang="el-GR" dirty="0"/>
              <a:t> θα μπορούσε να ορισθεί ως μια ακραία κατάσταση αποταμίευσης λίπους, που δημιουργεί μορφολογικές και λειτουργικές διαταραχές στον οργανισμό.</a:t>
            </a:r>
          </a:p>
          <a:p>
            <a:r>
              <a:rPr lang="el-GR" dirty="0"/>
              <a:t>Υπάρχουν σήμερα 1 δισεκατομμύριο υπέρβαρα άτομα στο πλανήτη, ενώ οι παχύσαρκοι φτάνουν τα 300 εκατομμύρια.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914792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5/17</a:t>
            </a:r>
            <a:endParaRPr lang="el-GR" dirty="0"/>
          </a:p>
        </p:txBody>
      </p:sp>
      <p:sp>
        <p:nvSpPr>
          <p:cNvPr id="3" name="Θέση περιεχομένου 2"/>
          <p:cNvSpPr>
            <a:spLocks noGrp="1"/>
          </p:cNvSpPr>
          <p:nvPr>
            <p:ph idx="1"/>
          </p:nvPr>
        </p:nvSpPr>
        <p:spPr/>
        <p:txBody>
          <a:bodyPr/>
          <a:lstStyle/>
          <a:p>
            <a:r>
              <a:rPr lang="el-GR" dirty="0"/>
              <a:t>Οι αφετηριακές αιτίες του Μ.Σ, που θεωρείται μια προφλεγμονώδης κατάσταση, συνίσταται από μια πληθώρα κυτταρικών γεγονότων, όπου στη </a:t>
            </a:r>
            <a:r>
              <a:rPr lang="el-GR" b="1" dirty="0"/>
              <a:t>κοιλιακή παχυσαρκία</a:t>
            </a:r>
            <a:r>
              <a:rPr lang="el-GR" dirty="0"/>
              <a:t> (άποψη NCEP) το μεγάλο κοιλιακό λιποκύτταρο εκκρίνει κυτταροκίνες (TNF-α)  ιντερλευκίνη (IL-6), αμυλοειδές Α, αντιδρώσα </a:t>
            </a:r>
            <a:r>
              <a:rPr lang="el-GR" dirty="0" smtClean="0"/>
              <a:t>πρωτεΐνη </a:t>
            </a:r>
            <a:r>
              <a:rPr lang="el-GR" dirty="0"/>
              <a:t>(</a:t>
            </a:r>
            <a:r>
              <a:rPr lang="en-US" dirty="0"/>
              <a:t>CRP</a:t>
            </a:r>
            <a:r>
              <a:rPr lang="el-GR" dirty="0"/>
              <a:t>), λεπτίνη, μειωμένη αδιπονεκτίνη κ.α παράγοντες που επιδρούν στον υποδοχέα της ινσουλίνης. (ινσουλινοαντοχή).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911181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Ελεύθερες Ρίζες </a:t>
            </a:r>
            <a:r>
              <a:rPr lang="el-GR" sz="3000" b="0" dirty="0" smtClean="0">
                <a:solidFill>
                  <a:prstClr val="black"/>
                </a:solidFill>
              </a:rPr>
              <a:t>2/6</a:t>
            </a:r>
            <a:endParaRPr lang="el-GR" dirty="0"/>
          </a:p>
        </p:txBody>
      </p:sp>
      <p:sp>
        <p:nvSpPr>
          <p:cNvPr id="3" name="Θέση περιεχομένου 2"/>
          <p:cNvSpPr>
            <a:spLocks noGrp="1"/>
          </p:cNvSpPr>
          <p:nvPr>
            <p:ph idx="1"/>
          </p:nvPr>
        </p:nvSpPr>
        <p:spPr/>
        <p:txBody>
          <a:bodyPr/>
          <a:lstStyle/>
          <a:p>
            <a:r>
              <a:rPr lang="el-GR" dirty="0"/>
              <a:t>Τύποι ριζών:</a:t>
            </a:r>
          </a:p>
          <a:p>
            <a:pPr marL="457200" indent="-457200">
              <a:buFont typeface="+mj-lt"/>
              <a:buAutoNum type="arabicPeriod"/>
            </a:pPr>
            <a:r>
              <a:rPr lang="el-GR" dirty="0" smtClean="0"/>
              <a:t>Ενεργές </a:t>
            </a:r>
            <a:r>
              <a:rPr lang="el-GR" dirty="0"/>
              <a:t>μορφές οξυγόνου: (</a:t>
            </a:r>
            <a:r>
              <a:rPr lang="en-US" dirty="0"/>
              <a:t>ROS</a:t>
            </a:r>
            <a:r>
              <a:rPr lang="el-GR" dirty="0"/>
              <a:t>, </a:t>
            </a:r>
            <a:r>
              <a:rPr lang="en-US" dirty="0"/>
              <a:t>reactive </a:t>
            </a:r>
            <a:r>
              <a:rPr lang="en-US" dirty="0" smtClean="0"/>
              <a:t>oxygen </a:t>
            </a:r>
            <a:r>
              <a:rPr lang="en-US" dirty="0"/>
              <a:t>species</a:t>
            </a:r>
            <a:r>
              <a:rPr lang="el-GR" dirty="0"/>
              <a:t>)</a:t>
            </a:r>
          </a:p>
          <a:p>
            <a:pPr marL="444500" indent="0">
              <a:buNone/>
            </a:pPr>
            <a:r>
              <a:rPr lang="en-US" dirty="0"/>
              <a:t>O</a:t>
            </a:r>
            <a:r>
              <a:rPr lang="en-US" baseline="-25000" dirty="0"/>
              <a:t>2</a:t>
            </a:r>
            <a:r>
              <a:rPr lang="en-US" dirty="0"/>
              <a:t>, O</a:t>
            </a:r>
            <a:r>
              <a:rPr lang="en-US" baseline="-25000" dirty="0"/>
              <a:t>2</a:t>
            </a:r>
            <a:r>
              <a:rPr lang="en-US" baseline="30000" dirty="0"/>
              <a:t>+</a:t>
            </a:r>
            <a:r>
              <a:rPr lang="en-US" dirty="0"/>
              <a:t>,  OH</a:t>
            </a:r>
            <a:r>
              <a:rPr lang="en-US" sz="2800" b="1" baseline="26000" dirty="0"/>
              <a:t>.</a:t>
            </a:r>
            <a:r>
              <a:rPr lang="en-US" dirty="0"/>
              <a:t>, H</a:t>
            </a:r>
            <a:r>
              <a:rPr lang="en-US" baseline="-25000" dirty="0"/>
              <a:t>2</a:t>
            </a:r>
            <a:r>
              <a:rPr lang="en-US" dirty="0"/>
              <a:t>O</a:t>
            </a:r>
            <a:r>
              <a:rPr lang="en-US" baseline="-25000" dirty="0"/>
              <a:t>2</a:t>
            </a:r>
            <a:r>
              <a:rPr lang="en-US" dirty="0"/>
              <a:t>, RO</a:t>
            </a:r>
            <a:r>
              <a:rPr lang="en-US" sz="2800" b="1" baseline="26000" dirty="0"/>
              <a:t>.</a:t>
            </a:r>
            <a:r>
              <a:rPr lang="en-US" dirty="0"/>
              <a:t>, ROO</a:t>
            </a:r>
            <a:r>
              <a:rPr lang="en-US" sz="2800" b="1" baseline="26000" dirty="0"/>
              <a:t>.</a:t>
            </a:r>
            <a:endParaRPr lang="el-GR" sz="2800" b="1" baseline="26000" dirty="0"/>
          </a:p>
          <a:p>
            <a:pPr marL="457200" indent="-457200">
              <a:buFont typeface="+mj-lt"/>
              <a:buAutoNum type="arabicPeriod" startAt="2"/>
            </a:pPr>
            <a:r>
              <a:rPr lang="el-GR" dirty="0" smtClean="0"/>
              <a:t>Ενεργές </a:t>
            </a:r>
            <a:r>
              <a:rPr lang="el-GR" dirty="0"/>
              <a:t>μορφές αζώτου</a:t>
            </a:r>
            <a:r>
              <a:rPr lang="en-US" dirty="0"/>
              <a:t>: (NOS, nitrogen oxidative species)</a:t>
            </a:r>
            <a:endParaRPr lang="el-GR" dirty="0"/>
          </a:p>
          <a:p>
            <a:pPr marL="444500" indent="0">
              <a:buNone/>
            </a:pPr>
            <a:r>
              <a:rPr lang="en-US" dirty="0" smtClean="0"/>
              <a:t>NO, </a:t>
            </a:r>
            <a:r>
              <a:rPr lang="en-US" dirty="0"/>
              <a:t>NO</a:t>
            </a:r>
            <a:r>
              <a:rPr lang="en-US" baseline="-25000" dirty="0"/>
              <a:t>2</a:t>
            </a:r>
            <a:r>
              <a:rPr lang="en-US" baseline="30000" dirty="0"/>
              <a:t>+</a:t>
            </a:r>
            <a:r>
              <a:rPr lang="en-US" dirty="0"/>
              <a:t>,NO</a:t>
            </a:r>
            <a:r>
              <a:rPr lang="en-US" baseline="-25000" dirty="0"/>
              <a:t>2</a:t>
            </a:r>
            <a:r>
              <a:rPr lang="en-US" baseline="30000" dirty="0"/>
              <a:t>-</a:t>
            </a:r>
            <a:r>
              <a:rPr lang="en-US" dirty="0"/>
              <a:t>,  ONOO</a:t>
            </a:r>
            <a:r>
              <a:rPr lang="en-US" baseline="30000" dirty="0"/>
              <a:t>-</a:t>
            </a:r>
            <a:r>
              <a:rPr lang="en-US" dirty="0"/>
              <a:t>, NO</a:t>
            </a:r>
            <a:r>
              <a:rPr lang="en-US" baseline="-25000" dirty="0"/>
              <a:t>2</a:t>
            </a:r>
            <a:r>
              <a:rPr lang="en-US" sz="2800" b="1" baseline="26000" dirty="0"/>
              <a:t>.</a:t>
            </a:r>
            <a:endParaRPr lang="el-GR" sz="2800" b="1" baseline="26000" dirty="0"/>
          </a:p>
          <a:p>
            <a:pPr marL="444500" indent="0">
              <a:buNone/>
            </a:pPr>
            <a:r>
              <a:rPr lang="el-GR" dirty="0"/>
              <a:t>Το τελευταίο ανευρίσκεται στην αιθαλομίχλη και στο καπνό των τσιγάρων.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569938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6/17</a:t>
            </a:r>
            <a:endParaRPr lang="el-GR" dirty="0"/>
          </a:p>
        </p:txBody>
      </p:sp>
      <p:sp>
        <p:nvSpPr>
          <p:cNvPr id="3" name="Θέση περιεχομένου 2"/>
          <p:cNvSpPr>
            <a:spLocks noGrp="1"/>
          </p:cNvSpPr>
          <p:nvPr>
            <p:ph idx="1"/>
          </p:nvPr>
        </p:nvSpPr>
        <p:spPr>
          <a:xfrm>
            <a:off x="611560" y="1268760"/>
            <a:ext cx="8208912" cy="4968552"/>
          </a:xfrm>
        </p:spPr>
        <p:txBody>
          <a:bodyPr>
            <a:normAutofit/>
          </a:bodyPr>
          <a:lstStyle/>
          <a:p>
            <a:r>
              <a:rPr lang="el-GR" sz="2200" dirty="0"/>
              <a:t>Η </a:t>
            </a:r>
            <a:r>
              <a:rPr lang="el-GR" sz="2200" b="1" dirty="0"/>
              <a:t>ινσουλινοαντοχή</a:t>
            </a:r>
            <a:r>
              <a:rPr lang="el-GR" sz="2200" dirty="0"/>
              <a:t> οδηγεί σε αύξηση της γλυκόζης στο αίμα (υπεργλυκαιμία), αλλά και διαταραχή στο μεταβολισμό των λιπιδίων.</a:t>
            </a:r>
          </a:p>
          <a:p>
            <a:r>
              <a:rPr lang="el-GR" sz="2200" dirty="0" smtClean="0"/>
              <a:t>Έτσι, </a:t>
            </a:r>
            <a:r>
              <a:rPr lang="el-GR" sz="2200" dirty="0"/>
              <a:t>η αύξηση της απελευθέρωσης των ελεύθερων λιπαρών οξέων (</a:t>
            </a:r>
            <a:r>
              <a:rPr lang="en-US" sz="2200" dirty="0"/>
              <a:t>FFA</a:t>
            </a:r>
            <a:r>
              <a:rPr lang="el-GR" sz="2200" dirty="0"/>
              <a:t>), οδηγεί σε αύξηση τριγλυκεριδίων (</a:t>
            </a:r>
            <a:r>
              <a:rPr lang="en-US" sz="2200" dirty="0"/>
              <a:t>TG</a:t>
            </a:r>
            <a:r>
              <a:rPr lang="el-GR" sz="2200" dirty="0"/>
              <a:t>), πτώση της ευεργετικής υψηλής πυκνότητας </a:t>
            </a:r>
            <a:r>
              <a:rPr lang="el-GR" sz="2200" dirty="0" smtClean="0"/>
              <a:t>λιποπρωτεΐνη </a:t>
            </a:r>
            <a:r>
              <a:rPr lang="el-GR" sz="2200" dirty="0"/>
              <a:t>(</a:t>
            </a:r>
            <a:r>
              <a:rPr lang="en-US" sz="2200" dirty="0"/>
              <a:t>HDL</a:t>
            </a:r>
            <a:r>
              <a:rPr lang="el-GR" sz="2200" dirty="0"/>
              <a:t>-</a:t>
            </a:r>
            <a:r>
              <a:rPr lang="en-US" sz="2200" dirty="0"/>
              <a:t>C</a:t>
            </a:r>
            <a:r>
              <a:rPr lang="el-GR" sz="2200" dirty="0"/>
              <a:t>), με παράλληλη αύξηση των βλαπτικών πολύ χαμηλής-χαμηλής πυκνότητας </a:t>
            </a:r>
            <a:r>
              <a:rPr lang="el-GR" sz="2200" dirty="0" smtClean="0"/>
              <a:t>λιποπρωτεϊνών </a:t>
            </a:r>
            <a:r>
              <a:rPr lang="el-GR" sz="2200" dirty="0"/>
              <a:t>(VLDL-LDL) και </a:t>
            </a:r>
            <a:r>
              <a:rPr lang="el-GR" sz="2200" dirty="0" smtClean="0"/>
              <a:t>απολιποπρωτεΐνης </a:t>
            </a:r>
            <a:r>
              <a:rPr lang="el-GR" sz="2200" dirty="0"/>
              <a:t>Β</a:t>
            </a:r>
            <a:r>
              <a:rPr lang="el-GR" sz="2200" dirty="0" smtClean="0"/>
              <a:t>.</a:t>
            </a:r>
          </a:p>
          <a:p>
            <a:r>
              <a:rPr lang="el-GR" sz="2200" dirty="0"/>
              <a:t>Οι  λοιμώξεις  από χλαμύδια πνευμονίας, </a:t>
            </a:r>
            <a:r>
              <a:rPr lang="en-US" sz="2200" dirty="0"/>
              <a:t>helicobacter pilori</a:t>
            </a:r>
            <a:r>
              <a:rPr lang="el-GR" sz="2200" dirty="0"/>
              <a:t>, κυτταρο-έρπητο ιούς, φαίνεται ότι επάγουν την έκκριση </a:t>
            </a:r>
            <a:r>
              <a:rPr lang="en-US" sz="2200" dirty="0"/>
              <a:t>IL</a:t>
            </a:r>
            <a:r>
              <a:rPr lang="el-GR" sz="2200" dirty="0"/>
              <a:t>-6 και </a:t>
            </a:r>
            <a:r>
              <a:rPr lang="en-US" sz="2200" dirty="0"/>
              <a:t>TNF</a:t>
            </a:r>
            <a:r>
              <a:rPr lang="el-GR" sz="2200" dirty="0"/>
              <a:t>-α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458729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7/17</a:t>
            </a:r>
            <a:endParaRPr lang="el-GR" dirty="0"/>
          </a:p>
        </p:txBody>
      </p:sp>
      <p:sp>
        <p:nvSpPr>
          <p:cNvPr id="3" name="Θέση περιεχομένου 2"/>
          <p:cNvSpPr>
            <a:spLocks noGrp="1"/>
          </p:cNvSpPr>
          <p:nvPr>
            <p:ph idx="1"/>
          </p:nvPr>
        </p:nvSpPr>
        <p:spPr/>
        <p:txBody>
          <a:bodyPr/>
          <a:lstStyle/>
          <a:p>
            <a:r>
              <a:rPr lang="el-GR" dirty="0"/>
              <a:t>Τέλος το οξειδωτικό </a:t>
            </a:r>
            <a:r>
              <a:rPr lang="en-US" dirty="0"/>
              <a:t>stress</a:t>
            </a:r>
            <a:r>
              <a:rPr lang="el-GR" dirty="0"/>
              <a:t>, που οδηγεί σε οξείδωση </a:t>
            </a:r>
            <a:r>
              <a:rPr lang="en-US" dirty="0"/>
              <a:t>trans</a:t>
            </a:r>
            <a:r>
              <a:rPr lang="el-GR" dirty="0"/>
              <a:t>-λιπιδίων από ελεύθερες ρίζες, με συνέπεια οι πυκνές και μικρές LDL να προσλαμβάνονται μονόδρομα και άπληστα προκαλούν τη  μετατροπή μακροφάγων σε </a:t>
            </a:r>
            <a:r>
              <a:rPr lang="el-GR" b="1" dirty="0"/>
              <a:t>αφρώδη κύτταρα</a:t>
            </a:r>
            <a:r>
              <a:rPr lang="el-GR" dirty="0"/>
              <a:t>, που οδηγεί στο σχηματισμό </a:t>
            </a:r>
            <a:r>
              <a:rPr lang="el-GR" b="1" dirty="0"/>
              <a:t>αθηρωματικής</a:t>
            </a:r>
            <a:r>
              <a:rPr lang="el-GR" dirty="0"/>
              <a:t> πλάκας. Η τελευταία σε συνάρτηση τη προκαλούμενη από την ινσουλινοαντοχή κατακράτηση νατρίου από τα νεφρά  οδηγεί σε αύξηση της </a:t>
            </a:r>
            <a:r>
              <a:rPr lang="el-GR" b="1" dirty="0"/>
              <a:t>αρτηριακής πίεσης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450919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8/17</a:t>
            </a:r>
            <a:endParaRPr lang="el-GR" dirty="0"/>
          </a:p>
        </p:txBody>
      </p:sp>
      <p:sp>
        <p:nvSpPr>
          <p:cNvPr id="3" name="Θέση περιεχομένου 2"/>
          <p:cNvSpPr>
            <a:spLocks noGrp="1"/>
          </p:cNvSpPr>
          <p:nvPr>
            <p:ph idx="1"/>
          </p:nvPr>
        </p:nvSpPr>
        <p:spPr>
          <a:xfrm>
            <a:off x="611560" y="1268760"/>
            <a:ext cx="8496944" cy="5400600"/>
          </a:xfrm>
        </p:spPr>
        <p:txBody>
          <a:bodyPr>
            <a:normAutofit/>
          </a:bodyPr>
          <a:lstStyle/>
          <a:p>
            <a:pPr>
              <a:lnSpc>
                <a:spcPct val="130000"/>
              </a:lnSpc>
            </a:pPr>
            <a:r>
              <a:rPr lang="el-GR" dirty="0"/>
              <a:t>Η </a:t>
            </a:r>
            <a:r>
              <a:rPr lang="el-GR" b="1" dirty="0"/>
              <a:t>παχυσαρκία</a:t>
            </a:r>
            <a:r>
              <a:rPr lang="el-GR" dirty="0"/>
              <a:t> έχει αποδειχθεί πλέον ότι διαδραματίζει </a:t>
            </a:r>
            <a:r>
              <a:rPr lang="el-GR" b="1" dirty="0"/>
              <a:t>προαπαιτούμενο ρόλο</a:t>
            </a:r>
            <a:r>
              <a:rPr lang="el-GR" dirty="0"/>
              <a:t> στις παραπάνω εξελίξεις, αφού σχετίζεται τόσο με τις εμφανιζόμενες διαταραχές των λιπιδίων, όσο και με την ανάπτυξη ινσουλινοαντοχής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602598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9/17</a:t>
            </a:r>
            <a:endParaRPr lang="el-GR" dirty="0"/>
          </a:p>
        </p:txBody>
      </p:sp>
      <p:sp>
        <p:nvSpPr>
          <p:cNvPr id="3" name="Θέση περιεχομένου 2"/>
          <p:cNvSpPr>
            <a:spLocks noGrp="1"/>
          </p:cNvSpPr>
          <p:nvPr>
            <p:ph idx="1"/>
          </p:nvPr>
        </p:nvSpPr>
        <p:spPr>
          <a:xfrm>
            <a:off x="611560" y="1268760"/>
            <a:ext cx="8496944" cy="5400600"/>
          </a:xfrm>
        </p:spPr>
        <p:txBody>
          <a:bodyPr>
            <a:normAutofit/>
          </a:bodyPr>
          <a:lstStyle/>
          <a:p>
            <a:r>
              <a:rPr lang="el-GR" dirty="0" smtClean="0"/>
              <a:t>Αν </a:t>
            </a:r>
            <a:r>
              <a:rPr lang="el-GR" dirty="0"/>
              <a:t>και τα αίτια της παχυσαρκίας δεν έχουν ακόμη διευκρινιστεί,  πέρα από τη συνήθη μορφή, που οφείλεται σε πολυγονιδιακούς παράγοντες όπως  το περιβάλλον, το φύλο, την ηλικία, τη δραστηριότητα, ένας αριθμός ειδικών συνθηκών, όπως, η νόσος  Cushing, η αυξητική ορμόνη, ο υποθυρεοειδισμός και μια σειρά φαρμάκων (αντικαταθλιπτικά, αντιεπιληπτικά, ανταγωνιστές αδρεναλίνης-σεροτονίνης, στεροειδή, αντιδιαβητικά, αντισυλληπτικά κ.α), φαίνεται ότι διαδραματίζει σημαντικό ρόλο στην εμφάνιση παχυσαρκίας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274023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10/17</a:t>
            </a:r>
            <a:endParaRPr lang="el-GR" dirty="0"/>
          </a:p>
        </p:txBody>
      </p:sp>
      <p:sp>
        <p:nvSpPr>
          <p:cNvPr id="3" name="Θέση περιεχομένου 2"/>
          <p:cNvSpPr>
            <a:spLocks noGrp="1"/>
          </p:cNvSpPr>
          <p:nvPr>
            <p:ph idx="1"/>
          </p:nvPr>
        </p:nvSpPr>
        <p:spPr/>
        <p:txBody>
          <a:bodyPr/>
          <a:lstStyle/>
          <a:p>
            <a:r>
              <a:rPr lang="el-GR" dirty="0"/>
              <a:t>Η κατανομή του λίπους στον άνθρωπο διακρίνεται σε:</a:t>
            </a:r>
          </a:p>
          <a:p>
            <a:pPr lvl="1" indent="-387350"/>
            <a:r>
              <a:rPr lang="el-GR" b="1" dirty="0" smtClean="0"/>
              <a:t>Ανδροειδούς </a:t>
            </a:r>
            <a:r>
              <a:rPr lang="el-GR" b="1" dirty="0"/>
              <a:t>τύπου </a:t>
            </a:r>
            <a:r>
              <a:rPr lang="el-GR" dirty="0"/>
              <a:t>παχυσαρκία (κατανομή λίπους στο τράχηλο, κοιλιά και κορμό</a:t>
            </a:r>
            <a:r>
              <a:rPr lang="el-GR" dirty="0" smtClean="0"/>
              <a:t>).</a:t>
            </a:r>
            <a:endParaRPr lang="el-GR" dirty="0"/>
          </a:p>
          <a:p>
            <a:pPr lvl="1" indent="-387350"/>
            <a:r>
              <a:rPr lang="el-GR" b="1" dirty="0" smtClean="0"/>
              <a:t>Γυναικοειδούς </a:t>
            </a:r>
            <a:r>
              <a:rPr lang="el-GR" b="1" dirty="0"/>
              <a:t>τύπου </a:t>
            </a:r>
            <a:r>
              <a:rPr lang="el-GR" dirty="0"/>
              <a:t>(κατανομή στους γλουτούς και μηρούς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873644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11/17</a:t>
            </a:r>
            <a:endParaRPr lang="el-GR" dirty="0"/>
          </a:p>
        </p:txBody>
      </p:sp>
      <p:sp>
        <p:nvSpPr>
          <p:cNvPr id="3" name="Θέση περιεχομένου 2"/>
          <p:cNvSpPr>
            <a:spLocks noGrp="1"/>
          </p:cNvSpPr>
          <p:nvPr>
            <p:ph idx="1"/>
          </p:nvPr>
        </p:nvSpPr>
        <p:spPr/>
        <p:txBody>
          <a:bodyPr/>
          <a:lstStyle/>
          <a:p>
            <a:r>
              <a:rPr lang="el-GR" dirty="0"/>
              <a:t>Από μεγάλο αριθμό μελετών έχει αποδειχθεί ότι ο </a:t>
            </a:r>
            <a:r>
              <a:rPr lang="el-GR" b="1" dirty="0"/>
              <a:t>δείκτης ΒΜΙ</a:t>
            </a:r>
            <a:r>
              <a:rPr lang="el-GR" dirty="0"/>
              <a:t>, ή </a:t>
            </a:r>
            <a:r>
              <a:rPr lang="el-GR" b="1" dirty="0"/>
              <a:t>Δείκτης Μάζας Σώματος</a:t>
            </a:r>
            <a:r>
              <a:rPr lang="el-GR" dirty="0"/>
              <a:t> (Δ.Μ.Σ) </a:t>
            </a:r>
            <a:r>
              <a:rPr lang="el-GR" dirty="0" smtClean="0"/>
              <a:t>συνδέεται </a:t>
            </a:r>
            <a:r>
              <a:rPr lang="el-GR" dirty="0"/>
              <a:t>με τη χαμηλότερη θνησιμότητα από καρδιαγγειακά νοσήματα όταν  έχει τιμή 20-25 Kg/m</a:t>
            </a:r>
            <a:r>
              <a:rPr lang="el-GR" baseline="30000" dirty="0"/>
              <a:t>2</a:t>
            </a:r>
            <a:r>
              <a:rPr lang="el-GR" dirty="0"/>
              <a:t>. </a:t>
            </a:r>
          </a:p>
          <a:p>
            <a:r>
              <a:rPr lang="el-GR" dirty="0"/>
              <a:t>Γι αυτό θεωρείται ένας από τους πλέον αξιόπιστους </a:t>
            </a:r>
            <a:r>
              <a:rPr lang="el-GR" b="1" dirty="0"/>
              <a:t>διαγνωστικούς δείκτες</a:t>
            </a:r>
            <a:r>
              <a:rPr lang="el-GR" dirty="0"/>
              <a:t> </a:t>
            </a:r>
            <a:r>
              <a:rPr lang="el-GR" b="1" dirty="0"/>
              <a:t>παχυσαρκίας</a:t>
            </a:r>
            <a:r>
              <a:rPr lang="el-GR" dirty="0"/>
              <a:t>, αλλά και πρόληψης των καρδιαγγειακών παθήσεων.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814504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12/17</a:t>
            </a:r>
            <a:endParaRPr lang="el-GR"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2088535207"/>
              </p:ext>
            </p:extLst>
          </p:nvPr>
        </p:nvGraphicFramePr>
        <p:xfrm>
          <a:off x="1259632" y="1988840"/>
          <a:ext cx="7237285" cy="3840480"/>
        </p:xfrm>
        <a:graphic>
          <a:graphicData uri="http://schemas.openxmlformats.org/drawingml/2006/table">
            <a:tbl>
              <a:tblPr firstRow="1" firstCol="1" lastRow="1" lastCol="1" bandRow="1" bandCol="1"/>
              <a:tblGrid>
                <a:gridCol w="3491166"/>
                <a:gridCol w="3746119"/>
              </a:tblGrid>
              <a:tr h="0">
                <a:tc gridSpan="2">
                  <a:txBody>
                    <a:bodyPr/>
                    <a:lstStyle/>
                    <a:p>
                      <a:pPr algn="ctr">
                        <a:lnSpc>
                          <a:spcPct val="150000"/>
                        </a:lnSpc>
                        <a:spcAft>
                          <a:spcPts val="0"/>
                        </a:spcAft>
                      </a:pPr>
                      <a:r>
                        <a:rPr lang="el-GR" sz="2400" b="1" u="none" dirty="0" smtClean="0">
                          <a:effectLst/>
                          <a:latin typeface="+mn-lt"/>
                          <a:ea typeface="Times New Roman"/>
                        </a:rPr>
                        <a:t>Ταξινόμηση</a:t>
                      </a:r>
                      <a:r>
                        <a:rPr lang="el-GR" sz="2400" b="1" u="none" baseline="0" dirty="0" smtClean="0">
                          <a:effectLst/>
                          <a:latin typeface="+mn-lt"/>
                          <a:ea typeface="Times New Roman"/>
                        </a:rPr>
                        <a:t> Παχυσαρκίας με βάση το δείκτη ΒΜΙ </a:t>
                      </a:r>
                      <a:r>
                        <a:rPr lang="el-GR" sz="1800" b="1" u="none" kern="1200" dirty="0" smtClean="0">
                          <a:solidFill>
                            <a:schemeClr val="tx1"/>
                          </a:solidFill>
                          <a:effectLst/>
                          <a:latin typeface="+mn-lt"/>
                          <a:ea typeface="+mn-ea"/>
                          <a:cs typeface="+mn-cs"/>
                        </a:rPr>
                        <a:t>(Kg/</a:t>
                      </a:r>
                      <a:r>
                        <a:rPr lang="en-US" sz="1800" b="1" u="none" kern="1200" dirty="0" smtClean="0">
                          <a:solidFill>
                            <a:schemeClr val="tx1"/>
                          </a:solidFill>
                          <a:effectLst/>
                          <a:latin typeface="+mn-lt"/>
                          <a:ea typeface="+mn-ea"/>
                          <a:cs typeface="+mn-cs"/>
                        </a:rPr>
                        <a:t>m</a:t>
                      </a:r>
                      <a:r>
                        <a:rPr lang="el-GR" sz="1800" b="1" u="none" kern="1200" baseline="30000" dirty="0" smtClean="0">
                          <a:solidFill>
                            <a:schemeClr val="tx1"/>
                          </a:solidFill>
                          <a:effectLst/>
                          <a:latin typeface="+mn-lt"/>
                          <a:ea typeface="+mn-ea"/>
                          <a:cs typeface="+mn-cs"/>
                        </a:rPr>
                        <a:t>2</a:t>
                      </a:r>
                      <a:r>
                        <a:rPr lang="el-GR" sz="1800" b="1" u="none" kern="1200" dirty="0" smtClean="0">
                          <a:solidFill>
                            <a:schemeClr val="tx1"/>
                          </a:solidFill>
                          <a:effectLst/>
                          <a:latin typeface="+mn-lt"/>
                          <a:ea typeface="+mn-ea"/>
                          <a:cs typeface="+mn-cs"/>
                        </a:rPr>
                        <a:t>)</a:t>
                      </a:r>
                      <a:endParaRPr lang="el-GR" sz="2400" b="1"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pPr algn="ctr">
                        <a:lnSpc>
                          <a:spcPct val="150000"/>
                        </a:lnSpc>
                        <a:spcAft>
                          <a:spcPts val="0"/>
                        </a:spcAft>
                      </a:pPr>
                      <a:endParaRPr lang="el-GR" sz="2400" b="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l-GR" sz="2400" b="1" u="none" noProof="0" dirty="0" smtClean="0">
                          <a:effectLst/>
                          <a:latin typeface="+mn-lt"/>
                          <a:ea typeface="Times New Roman"/>
                        </a:rPr>
                        <a:t>Ελλειποβαρές άτομο</a:t>
                      </a:r>
                      <a:endParaRPr lang="el-GR" sz="2400" b="1" u="none" noProof="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400" b="0" u="none" dirty="0">
                          <a:effectLst/>
                          <a:latin typeface="+mn-lt"/>
                          <a:ea typeface="Times New Roman"/>
                        </a:rPr>
                        <a:t>&lt;20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l-GR" sz="2400" b="1" u="none" dirty="0">
                          <a:effectLst/>
                          <a:latin typeface="+mn-lt"/>
                          <a:ea typeface="Times New Roman"/>
                        </a:rPr>
                        <a:t>Φυσιολογικό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400" b="0" u="none" dirty="0">
                          <a:effectLst/>
                          <a:latin typeface="+mn-lt"/>
                          <a:ea typeface="Times New Roman"/>
                        </a:rPr>
                        <a:t>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l-GR" sz="2400" b="1" u="none" dirty="0">
                          <a:effectLst/>
                          <a:latin typeface="+mn-lt"/>
                          <a:ea typeface="Times New Roman"/>
                        </a:rPr>
                        <a:t>Υπέρβαρο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400" b="0" u="none" dirty="0">
                          <a:effectLst/>
                          <a:latin typeface="+mn-lt"/>
                          <a:ea typeface="Times New Roman"/>
                        </a:rPr>
                        <a:t>23-30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l-GR" sz="2400" b="1" u="none" dirty="0">
                          <a:effectLst/>
                          <a:latin typeface="+mn-lt"/>
                          <a:ea typeface="Times New Roman"/>
                        </a:rPr>
                        <a:t>Παχύσαρκο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400" b="0" u="none" dirty="0">
                          <a:effectLst/>
                          <a:latin typeface="+mn-lt"/>
                          <a:ea typeface="Times New Roman"/>
                        </a:rPr>
                        <a:t>30-45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l-GR" sz="2400" b="1" u="none" dirty="0">
                          <a:effectLst/>
                          <a:latin typeface="+mn-lt"/>
                          <a:ea typeface="Times New Roman"/>
                        </a:rPr>
                        <a:t>Σοβαρά παχύσαρκο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400" b="0" u="none" dirty="0">
                          <a:effectLst/>
                          <a:latin typeface="+mn-lt"/>
                          <a:ea typeface="Times New Roman"/>
                        </a:rPr>
                        <a:t>35-40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l-GR" sz="2400" b="1" u="none" dirty="0">
                          <a:effectLst/>
                          <a:latin typeface="+mn-lt"/>
                          <a:ea typeface="Times New Roman"/>
                        </a:rPr>
                        <a:t>Πολύ σοβαρά παχύσαρκο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2400" b="0" u="none" dirty="0">
                          <a:effectLst/>
                          <a:latin typeface="+mn-lt"/>
                          <a:ea typeface="Times New Roman"/>
                        </a:rPr>
                        <a:t>&gt;40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552138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13/17</a:t>
            </a:r>
            <a:endParaRPr lang="el-GR" dirty="0"/>
          </a:p>
        </p:txBody>
      </p:sp>
      <p:sp>
        <p:nvSpPr>
          <p:cNvPr id="3" name="Θέση περιεχομένου 2"/>
          <p:cNvSpPr>
            <a:spLocks noGrp="1"/>
          </p:cNvSpPr>
          <p:nvPr>
            <p:ph idx="1"/>
          </p:nvPr>
        </p:nvSpPr>
        <p:spPr/>
        <p:txBody>
          <a:bodyPr>
            <a:normAutofit/>
          </a:bodyPr>
          <a:lstStyle/>
          <a:p>
            <a:r>
              <a:rPr lang="el-GR" dirty="0"/>
              <a:t>Όταν ο </a:t>
            </a:r>
            <a:r>
              <a:rPr lang="el-GR" b="1" dirty="0"/>
              <a:t>δείκτης BMI</a:t>
            </a:r>
            <a:r>
              <a:rPr lang="el-GR" dirty="0"/>
              <a:t> ξεπερνά τη τιμή 35 ο κίνδυνος εμφάνισης σακχαρώδη διαβήτη τύπου 2 είναι 90 φορές μεγαλύτερος από άτομο με δείκτη 22.</a:t>
            </a:r>
          </a:p>
          <a:p>
            <a:r>
              <a:rPr lang="el-GR" dirty="0" smtClean="0"/>
              <a:t>Άτομα </a:t>
            </a:r>
            <a:r>
              <a:rPr lang="el-GR" dirty="0"/>
              <a:t>με δείκτη 30-35 χάνουν 3 χρόνια ζωής, ενώ όσα πάσχουν από με δείκτη &gt;35 (νοσηρή παχυσαρκία) μειώνουν το προσδόκιμο ζωής τους κατά 10 χρόνια. Η επίπτωση είναι αντίστοιχη με εκείνη του καπνίσματος (Lancet, 2009</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519719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14/17</a:t>
            </a:r>
            <a:endParaRPr lang="el-GR" dirty="0"/>
          </a:p>
        </p:txBody>
      </p:sp>
      <p:sp>
        <p:nvSpPr>
          <p:cNvPr id="3" name="Θέση περιεχομένου 2"/>
          <p:cNvSpPr>
            <a:spLocks noGrp="1"/>
          </p:cNvSpPr>
          <p:nvPr>
            <p:ph idx="1"/>
          </p:nvPr>
        </p:nvSpPr>
        <p:spPr/>
        <p:txBody>
          <a:bodyPr>
            <a:normAutofit/>
          </a:bodyPr>
          <a:lstStyle/>
          <a:p>
            <a:r>
              <a:rPr lang="el-GR" sz="2200" dirty="0" smtClean="0"/>
              <a:t>Σύμφωνα </a:t>
            </a:r>
            <a:r>
              <a:rPr lang="el-GR" sz="2200" dirty="0"/>
              <a:t>με την </a:t>
            </a:r>
            <a:r>
              <a:rPr lang="en-US" sz="2200" dirty="0"/>
              <a:t>ATTICA STUDY</a:t>
            </a:r>
            <a:r>
              <a:rPr lang="el-GR" sz="2200" dirty="0"/>
              <a:t>, που διενεργήθηκε στην Αττική, το 20% των ενηλίκων πάσχει από Μ.Σ. με κατανομή:</a:t>
            </a:r>
          </a:p>
          <a:p>
            <a:pPr lvl="1"/>
            <a:r>
              <a:rPr lang="el-GR" sz="2200" dirty="0"/>
              <a:t>25% άνδρες</a:t>
            </a:r>
          </a:p>
          <a:p>
            <a:pPr lvl="1"/>
            <a:r>
              <a:rPr lang="el-GR" sz="2200" dirty="0"/>
              <a:t>15% γυναίκες</a:t>
            </a:r>
          </a:p>
          <a:p>
            <a:r>
              <a:rPr lang="el-GR" sz="2200" dirty="0"/>
              <a:t>Η συχνότητα εκδήλωσης του Μ.Σ. έδειξε να παρουσιάζει αυξητική τάση με την αύξηση της ηλικίας (ποσοστό 38% σε ηλικίες &gt;65 ετών</a:t>
            </a:r>
            <a:r>
              <a:rPr lang="el-GR" sz="2200" dirty="0" smtClean="0"/>
              <a:t>).</a:t>
            </a:r>
          </a:p>
          <a:p>
            <a:r>
              <a:rPr lang="el-GR" sz="2200" dirty="0"/>
              <a:t>Η Ελλάδα κατέχει δυστυχώς τη 1</a:t>
            </a:r>
            <a:r>
              <a:rPr lang="el-GR" sz="2200" baseline="30000" dirty="0"/>
              <a:t>η</a:t>
            </a:r>
            <a:r>
              <a:rPr lang="el-GR" sz="2200" dirty="0"/>
              <a:t> θέση   στην Ευρώπη σε συχνότητα παχυσαρκίας ενηλίκων και τη 2</a:t>
            </a:r>
            <a:r>
              <a:rPr lang="el-GR" sz="2200" baseline="30000" dirty="0"/>
              <a:t>η</a:t>
            </a:r>
            <a:r>
              <a:rPr lang="el-GR" sz="2200" dirty="0"/>
              <a:t> (μετά την Ιταλία) σε συχνότητα </a:t>
            </a:r>
            <a:r>
              <a:rPr lang="el-GR" sz="2200" b="1" dirty="0"/>
              <a:t>παιδικής παχυσαρκίας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373491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15/17</a:t>
            </a:r>
            <a:endParaRPr lang="el-GR" dirty="0"/>
          </a:p>
        </p:txBody>
      </p:sp>
      <p:sp>
        <p:nvSpPr>
          <p:cNvPr id="3" name="Θέση περιεχομένου 2"/>
          <p:cNvSpPr>
            <a:spLocks noGrp="1"/>
          </p:cNvSpPr>
          <p:nvPr>
            <p:ph idx="1"/>
          </p:nvPr>
        </p:nvSpPr>
        <p:spPr/>
        <p:txBody>
          <a:bodyPr/>
          <a:lstStyle/>
          <a:p>
            <a:r>
              <a:rPr lang="el-GR" dirty="0"/>
              <a:t>Πολλές μελέτες αποδεικνύουν συνεχή αύξηση του ποσοστού παχυσαρκίας και αυξημένα ποσοστά επιπέδων λιπιδίων, </a:t>
            </a:r>
            <a:r>
              <a:rPr lang="el-GR" dirty="0" smtClean="0"/>
              <a:t>ομοκυστεΐνης </a:t>
            </a:r>
            <a:r>
              <a:rPr lang="el-GR" dirty="0"/>
              <a:t>κλπ των ελληνοπαίδων σε σχέση με παιδιά και εφήβους άλλων χωρών, τη τελευταία εικοσαετία.</a:t>
            </a:r>
          </a:p>
          <a:p>
            <a:r>
              <a:rPr lang="el-GR" dirty="0"/>
              <a:t>Η νεανική παχυσαρκία συνιστά σημαντικό επιβαρυντικό παράγοντα κινδύνου εμφάνισης καρδιαγγειακών παθήσεων, συνήθως μετά τη τέταρτη δεκαετία της ζωής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714905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Ελεύθερες Ρίζες </a:t>
            </a:r>
            <a:r>
              <a:rPr lang="el-GR" sz="3000" b="0" dirty="0" smtClean="0">
                <a:solidFill>
                  <a:prstClr val="black"/>
                </a:solidFill>
              </a:rPr>
              <a:t>3/6</a:t>
            </a:r>
            <a:endParaRPr lang="el-GR" dirty="0"/>
          </a:p>
        </p:txBody>
      </p:sp>
      <p:sp>
        <p:nvSpPr>
          <p:cNvPr id="3" name="Θέση περιεχομένου 2"/>
          <p:cNvSpPr>
            <a:spLocks noGrp="1"/>
          </p:cNvSpPr>
          <p:nvPr>
            <p:ph idx="1"/>
          </p:nvPr>
        </p:nvSpPr>
        <p:spPr/>
        <p:txBody>
          <a:bodyPr>
            <a:noAutofit/>
          </a:bodyPr>
          <a:lstStyle/>
          <a:p>
            <a:pPr marL="0" indent="0">
              <a:lnSpc>
                <a:spcPct val="110000"/>
              </a:lnSpc>
              <a:spcBef>
                <a:spcPts val="800"/>
              </a:spcBef>
              <a:buNone/>
            </a:pPr>
            <a:r>
              <a:rPr lang="el-GR" sz="2200" dirty="0"/>
              <a:t>Οι ελεύθερες ρίζες σχηματίζονται στον οργανισμό ακόμη και κάτω από φυσιολογικές συνθήκες.</a:t>
            </a:r>
          </a:p>
          <a:p>
            <a:pPr marL="0" indent="0">
              <a:lnSpc>
                <a:spcPct val="110000"/>
              </a:lnSpc>
              <a:spcBef>
                <a:spcPts val="800"/>
              </a:spcBef>
              <a:buNone/>
            </a:pPr>
            <a:r>
              <a:rPr lang="el-GR" sz="2200" dirty="0"/>
              <a:t>Πηγές παραγωγής ελευθέρων ριζών:</a:t>
            </a:r>
          </a:p>
          <a:p>
            <a:pPr marL="457200" indent="-457200">
              <a:lnSpc>
                <a:spcPct val="110000"/>
              </a:lnSpc>
              <a:spcBef>
                <a:spcPts val="800"/>
              </a:spcBef>
              <a:buFont typeface="+mj-lt"/>
              <a:buAutoNum type="arabicPeriod"/>
            </a:pPr>
            <a:r>
              <a:rPr lang="el-GR" sz="2200" dirty="0" smtClean="0"/>
              <a:t>Αναπνευστική αλυσίδα</a:t>
            </a:r>
            <a:r>
              <a:rPr lang="en-US" sz="2200" dirty="0" smtClean="0"/>
              <a:t>.</a:t>
            </a:r>
            <a:endParaRPr lang="el-GR" sz="2200" dirty="0"/>
          </a:p>
          <a:p>
            <a:pPr marL="457200" indent="-457200">
              <a:lnSpc>
                <a:spcPct val="110000"/>
              </a:lnSpc>
              <a:spcBef>
                <a:spcPts val="800"/>
              </a:spcBef>
              <a:buFont typeface="+mj-lt"/>
              <a:buAutoNum type="arabicPeriod"/>
            </a:pPr>
            <a:r>
              <a:rPr lang="el-GR" sz="2200" dirty="0" smtClean="0"/>
              <a:t>Αντιδράσεις </a:t>
            </a:r>
            <a:r>
              <a:rPr lang="el-GR" sz="2200" dirty="0"/>
              <a:t>οξειδασών (ξανθίνης, λιπαρών οξέων κλπ</a:t>
            </a:r>
            <a:r>
              <a:rPr lang="el-GR" sz="2200" dirty="0" smtClean="0"/>
              <a:t>)</a:t>
            </a:r>
            <a:r>
              <a:rPr lang="en-US" sz="2200" dirty="0" smtClean="0"/>
              <a:t>.</a:t>
            </a:r>
            <a:endParaRPr lang="el-GR" sz="2200" dirty="0"/>
          </a:p>
          <a:p>
            <a:pPr marL="457200" indent="-457200">
              <a:lnSpc>
                <a:spcPct val="110000"/>
              </a:lnSpc>
              <a:spcBef>
                <a:spcPts val="800"/>
              </a:spcBef>
              <a:buFont typeface="+mj-lt"/>
              <a:buAutoNum type="arabicPeriod"/>
            </a:pPr>
            <a:r>
              <a:rPr lang="el-GR" sz="2200" dirty="0" smtClean="0"/>
              <a:t>Κυτόχρωμα </a:t>
            </a:r>
            <a:r>
              <a:rPr lang="el-GR" sz="2200" dirty="0"/>
              <a:t>P450 (βασική πηγή ROS</a:t>
            </a:r>
            <a:r>
              <a:rPr lang="el-GR" sz="2200" dirty="0" smtClean="0"/>
              <a:t>)</a:t>
            </a:r>
            <a:r>
              <a:rPr lang="en-US" sz="2200" dirty="0" smtClean="0"/>
              <a:t>.</a:t>
            </a:r>
            <a:endParaRPr lang="el-GR" sz="2200" dirty="0"/>
          </a:p>
          <a:p>
            <a:pPr marL="457200" indent="-457200">
              <a:lnSpc>
                <a:spcPct val="110000"/>
              </a:lnSpc>
              <a:spcBef>
                <a:spcPts val="800"/>
              </a:spcBef>
              <a:buFont typeface="+mj-lt"/>
              <a:buAutoNum type="arabicPeriod"/>
            </a:pPr>
            <a:r>
              <a:rPr lang="el-GR" sz="2200" dirty="0" smtClean="0"/>
              <a:t>Μεταβολισμός </a:t>
            </a:r>
            <a:r>
              <a:rPr lang="el-GR" sz="2200" dirty="0"/>
              <a:t>εικοσανοειδών (κυκλοοξυγενάση, λιποοξυγενάση, που σχηματίζουν λιποειδικά υπεροξείδια</a:t>
            </a:r>
            <a:r>
              <a:rPr lang="el-GR" sz="2200" dirty="0" smtClean="0"/>
              <a:t>)</a:t>
            </a:r>
            <a:r>
              <a:rPr lang="en-US" sz="2200" dirty="0" smtClean="0"/>
              <a:t>.</a:t>
            </a:r>
            <a:endParaRPr lang="el-GR" sz="2200" dirty="0"/>
          </a:p>
          <a:p>
            <a:pPr marL="457200" indent="-457200">
              <a:lnSpc>
                <a:spcPct val="110000"/>
              </a:lnSpc>
              <a:spcBef>
                <a:spcPts val="800"/>
              </a:spcBef>
              <a:buFont typeface="+mj-lt"/>
              <a:buAutoNum type="arabicPeriod"/>
            </a:pPr>
            <a:r>
              <a:rPr lang="el-GR" sz="2200" dirty="0" smtClean="0"/>
              <a:t>Οξείδωση </a:t>
            </a:r>
            <a:r>
              <a:rPr lang="el-GR" sz="2200" dirty="0"/>
              <a:t>αιμοσφαιρίνης (οξυαιμοσφαιρίνη</a:t>
            </a:r>
            <a:r>
              <a:rPr lang="el-GR" sz="2200" dirty="0" smtClean="0"/>
              <a:t>)</a:t>
            </a:r>
            <a:r>
              <a:rPr lang="en-US" sz="2200" dirty="0" smtClean="0"/>
              <a:t>.</a:t>
            </a:r>
            <a:endParaRPr lang="el-GR" sz="2200" dirty="0"/>
          </a:p>
          <a:p>
            <a:pPr marL="457200" indent="-457200">
              <a:lnSpc>
                <a:spcPct val="110000"/>
              </a:lnSpc>
              <a:spcBef>
                <a:spcPts val="800"/>
              </a:spcBef>
              <a:buFont typeface="+mj-lt"/>
              <a:buAutoNum type="arabicPeriod"/>
            </a:pPr>
            <a:r>
              <a:rPr lang="el-GR" sz="2200" dirty="0" smtClean="0"/>
              <a:t>Φαγοκκυτάρωση </a:t>
            </a:r>
            <a:r>
              <a:rPr lang="el-GR" sz="2200" dirty="0"/>
              <a:t>(</a:t>
            </a:r>
            <a:r>
              <a:rPr lang="en-US" sz="2200" dirty="0"/>
              <a:t>NADPH</a:t>
            </a:r>
            <a:r>
              <a:rPr lang="el-GR" sz="2200" dirty="0"/>
              <a:t> οξειδάση, </a:t>
            </a:r>
            <a:r>
              <a:rPr lang="el-GR" sz="2200" dirty="0" smtClean="0"/>
              <a:t>μυελοϋπεροξειδάση</a:t>
            </a:r>
            <a:r>
              <a:rPr lang="el-GR" sz="2200" dirty="0"/>
              <a:t>), κ.α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028117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16/17</a:t>
            </a:r>
            <a:endParaRPr lang="el-GR" dirty="0"/>
          </a:p>
        </p:txBody>
      </p:sp>
      <p:sp>
        <p:nvSpPr>
          <p:cNvPr id="3" name="Θέση περιεχομένου 2"/>
          <p:cNvSpPr>
            <a:spLocks noGrp="1"/>
          </p:cNvSpPr>
          <p:nvPr>
            <p:ph idx="1"/>
          </p:nvPr>
        </p:nvSpPr>
        <p:spPr/>
        <p:txBody>
          <a:bodyPr/>
          <a:lstStyle/>
          <a:p>
            <a:r>
              <a:rPr lang="el-GR" dirty="0"/>
              <a:t>Ως ένα χρήσιμο </a:t>
            </a:r>
            <a:r>
              <a:rPr lang="el-GR" b="1" dirty="0"/>
              <a:t>οδηγό έγκαιρης διάγνωσης</a:t>
            </a:r>
            <a:r>
              <a:rPr lang="el-GR" dirty="0"/>
              <a:t> του Μ.Σ. η </a:t>
            </a:r>
            <a:r>
              <a:rPr lang="el-GR" b="1" dirty="0"/>
              <a:t>Διεθνής Ομοσπονδία του Διαβήτη</a:t>
            </a:r>
            <a:r>
              <a:rPr lang="el-GR" dirty="0"/>
              <a:t> (IDF) θέσπισε το 2005 αυστηρότερα όρια σε σχέση με προηγούμενους αλγόριθμους (NCEP). Οι τιμές αυτές αφορούν στη  κοιλιακή παχυσαρκία, το λιπιδικό profile, την αρτηριακή πίεση και τη συγκέντρωση της γλυκόζης . </a:t>
            </a:r>
          </a:p>
          <a:p>
            <a:r>
              <a:rPr lang="el-GR" dirty="0"/>
              <a:t>Τιμές μεγαλύτερες (ή μικρότερες για τη προστατευτική HDL-C) εγκυμονούν σοβαρό κίνδυνο εκδήλωσης Μ.Σ.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477184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Μεταβολικό σύνδρομο </a:t>
            </a:r>
            <a:r>
              <a:rPr lang="el-GR" sz="3000" b="0" dirty="0" smtClean="0"/>
              <a:t>17/17</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966231242"/>
              </p:ext>
            </p:extLst>
          </p:nvPr>
        </p:nvGraphicFramePr>
        <p:xfrm>
          <a:off x="1068829" y="1556792"/>
          <a:ext cx="7535619" cy="4572000"/>
        </p:xfrm>
        <a:graphic>
          <a:graphicData uri="http://schemas.openxmlformats.org/drawingml/2006/table">
            <a:tbl>
              <a:tblPr firstRow="1" firstCol="1" lastRow="1" lastCol="1" bandRow="1" bandCol="1"/>
              <a:tblGrid>
                <a:gridCol w="3816424"/>
                <a:gridCol w="3719195"/>
              </a:tblGrid>
              <a:tr h="0">
                <a:tc gridSpan="2">
                  <a:txBody>
                    <a:bodyPr/>
                    <a:lstStyle/>
                    <a:p>
                      <a:pPr algn="ctr">
                        <a:lnSpc>
                          <a:spcPct val="150000"/>
                        </a:lnSpc>
                        <a:spcAft>
                          <a:spcPts val="0"/>
                        </a:spcAft>
                      </a:pPr>
                      <a:r>
                        <a:rPr lang="el-GR" sz="2000" b="1" u="none" dirty="0" smtClean="0">
                          <a:effectLst/>
                          <a:latin typeface="+mn-lt"/>
                          <a:ea typeface="Times New Roman"/>
                        </a:rPr>
                        <a:t>Κριτήρια Τεκμηρίωσης Μεταβολικού Συνδρόμου</a:t>
                      </a:r>
                      <a:endParaRPr lang="el-GR" sz="2000" b="1"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pPr algn="l">
                        <a:lnSpc>
                          <a:spcPct val="120000"/>
                        </a:lnSpc>
                        <a:spcAft>
                          <a:spcPts val="0"/>
                        </a:spcAft>
                      </a:pPr>
                      <a:endParaRPr lang="el-GR" sz="2000" u="none"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pPr>
                      <a:r>
                        <a:rPr lang="el-GR" sz="2000" b="1" u="none" dirty="0">
                          <a:effectLst/>
                          <a:latin typeface="+mn-lt"/>
                          <a:ea typeface="Times New Roman"/>
                        </a:rPr>
                        <a:t>Κοιλιακή παχυσαρκία </a:t>
                      </a:r>
                      <a:endParaRPr lang="el-GR" sz="2000" u="none" dirty="0">
                        <a:effectLst/>
                        <a:latin typeface="+mn-lt"/>
                        <a:ea typeface="Times New Roman"/>
                      </a:endParaRPr>
                    </a:p>
                    <a:p>
                      <a:pPr algn="l">
                        <a:lnSpc>
                          <a:spcPct val="150000"/>
                        </a:lnSpc>
                        <a:spcAft>
                          <a:spcPts val="0"/>
                        </a:spcAft>
                      </a:pPr>
                      <a:r>
                        <a:rPr lang="el-GR" sz="2000" u="none" dirty="0">
                          <a:effectLst/>
                          <a:latin typeface="+mn-lt"/>
                          <a:ea typeface="Times New Roman"/>
                        </a:rPr>
                        <a:t>(περίμετρος μέσης)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2000" u="none" dirty="0" smtClean="0">
                          <a:effectLst/>
                          <a:latin typeface="+mn-lt"/>
                          <a:ea typeface="Times New Roman"/>
                        </a:rPr>
                        <a:t>Άνδρες: </a:t>
                      </a:r>
                      <a:r>
                        <a:rPr lang="el-GR" sz="2000" u="none" dirty="0">
                          <a:effectLst/>
                          <a:latin typeface="+mn-lt"/>
                          <a:ea typeface="Times New Roman"/>
                        </a:rPr>
                        <a:t>&gt;</a:t>
                      </a:r>
                      <a:r>
                        <a:rPr lang="el-GR" sz="2000" b="1" u="none" dirty="0">
                          <a:effectLst/>
                          <a:latin typeface="+mn-lt"/>
                          <a:ea typeface="Times New Roman"/>
                        </a:rPr>
                        <a:t>94</a:t>
                      </a:r>
                      <a:r>
                        <a:rPr lang="el-GR" sz="2000" u="none" dirty="0">
                          <a:effectLst/>
                          <a:latin typeface="+mn-lt"/>
                          <a:ea typeface="Times New Roman"/>
                        </a:rPr>
                        <a:t> </a:t>
                      </a:r>
                      <a:r>
                        <a:rPr lang="en-US" sz="2000" u="none" dirty="0">
                          <a:effectLst/>
                          <a:latin typeface="+mn-lt"/>
                          <a:ea typeface="Times New Roman"/>
                        </a:rPr>
                        <a:t>cm</a:t>
                      </a:r>
                      <a:r>
                        <a:rPr lang="el-GR" sz="2000" u="none" dirty="0">
                          <a:effectLst/>
                          <a:latin typeface="+mn-lt"/>
                          <a:ea typeface="Times New Roman"/>
                        </a:rPr>
                        <a:t>, Γυναίκες: &gt;</a:t>
                      </a:r>
                      <a:r>
                        <a:rPr lang="el-GR" sz="2000" b="1" u="none" dirty="0">
                          <a:effectLst/>
                          <a:latin typeface="+mn-lt"/>
                          <a:ea typeface="Times New Roman"/>
                        </a:rPr>
                        <a:t>80</a:t>
                      </a:r>
                      <a:r>
                        <a:rPr lang="el-GR" sz="2000" u="none" dirty="0">
                          <a:effectLst/>
                          <a:latin typeface="+mn-lt"/>
                          <a:ea typeface="Times New Roman"/>
                        </a:rPr>
                        <a:t> </a:t>
                      </a:r>
                      <a:r>
                        <a:rPr lang="en-US" sz="2000" u="none" dirty="0">
                          <a:effectLst/>
                          <a:latin typeface="+mn-lt"/>
                          <a:ea typeface="Times New Roman"/>
                        </a:rPr>
                        <a:t>cm</a:t>
                      </a:r>
                      <a:endParaRPr lang="el-GR" sz="2000"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pPr>
                      <a:r>
                        <a:rPr lang="el-GR" sz="2000" b="1" u="none" dirty="0">
                          <a:effectLst/>
                          <a:latin typeface="+mn-lt"/>
                          <a:ea typeface="Times New Roman"/>
                        </a:rPr>
                        <a:t>Τριγλυκερίδια</a:t>
                      </a:r>
                      <a:endParaRPr lang="el-GR" sz="2000"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2000" u="none" dirty="0">
                          <a:effectLst/>
                          <a:latin typeface="+mn-lt"/>
                          <a:ea typeface="Times New Roman"/>
                        </a:rPr>
                        <a:t>&gt; = </a:t>
                      </a:r>
                      <a:r>
                        <a:rPr lang="el-GR" sz="2000" b="1" u="none" dirty="0">
                          <a:effectLst/>
                          <a:latin typeface="+mn-lt"/>
                          <a:ea typeface="Times New Roman"/>
                        </a:rPr>
                        <a:t>150</a:t>
                      </a:r>
                      <a:r>
                        <a:rPr lang="el-GR" sz="2000" u="none" dirty="0">
                          <a:effectLst/>
                          <a:latin typeface="+mn-lt"/>
                          <a:ea typeface="Times New Roman"/>
                        </a:rPr>
                        <a:t> </a:t>
                      </a:r>
                      <a:r>
                        <a:rPr lang="en-US" sz="2000" u="none" dirty="0">
                          <a:effectLst/>
                          <a:latin typeface="+mn-lt"/>
                          <a:ea typeface="Times New Roman"/>
                        </a:rPr>
                        <a:t>mg</a:t>
                      </a:r>
                      <a:r>
                        <a:rPr lang="el-GR" sz="2000" u="none" dirty="0">
                          <a:effectLst/>
                          <a:latin typeface="+mn-lt"/>
                          <a:ea typeface="Times New Roman"/>
                        </a:rPr>
                        <a:t>/</a:t>
                      </a:r>
                      <a:r>
                        <a:rPr lang="en-US" sz="2000" u="none" dirty="0">
                          <a:effectLst/>
                          <a:latin typeface="+mn-lt"/>
                          <a:ea typeface="Times New Roman"/>
                        </a:rPr>
                        <a:t>dl</a:t>
                      </a:r>
                      <a:endParaRPr lang="el-GR" sz="2000" u="none" dirty="0">
                        <a:effectLst/>
                        <a:latin typeface="+mn-lt"/>
                        <a:ea typeface="Times New Roman"/>
                      </a:endParaRPr>
                    </a:p>
                    <a:p>
                      <a:pPr algn="l">
                        <a:lnSpc>
                          <a:spcPct val="150000"/>
                        </a:lnSpc>
                        <a:spcAft>
                          <a:spcPts val="0"/>
                        </a:spcAft>
                      </a:pPr>
                      <a:r>
                        <a:rPr lang="el-GR" sz="2000" b="1" u="none" strike="noStrike" dirty="0">
                          <a:effectLst/>
                          <a:latin typeface="+mn-lt"/>
                          <a:ea typeface="Times New Roman"/>
                        </a:rPr>
                        <a:t> </a:t>
                      </a:r>
                      <a:endParaRPr lang="el-GR" sz="2000"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pPr>
                      <a:r>
                        <a:rPr lang="en-US" sz="2000" b="1" u="none" dirty="0">
                          <a:effectLst/>
                          <a:latin typeface="+mn-lt"/>
                          <a:ea typeface="Times New Roman"/>
                        </a:rPr>
                        <a:t>HDL</a:t>
                      </a:r>
                      <a:r>
                        <a:rPr lang="el-GR" sz="2000" b="1" u="none" dirty="0">
                          <a:effectLst/>
                          <a:latin typeface="+mn-lt"/>
                          <a:ea typeface="Times New Roman"/>
                        </a:rPr>
                        <a:t>-</a:t>
                      </a:r>
                      <a:r>
                        <a:rPr lang="en-US" sz="2000" b="1" u="none" dirty="0">
                          <a:effectLst/>
                          <a:latin typeface="+mn-lt"/>
                          <a:ea typeface="Times New Roman"/>
                        </a:rPr>
                        <a:t>C</a:t>
                      </a:r>
                      <a:endParaRPr lang="el-GR" sz="2000"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2000" u="none" dirty="0" smtClean="0">
                          <a:effectLst/>
                          <a:latin typeface="+mn-lt"/>
                          <a:ea typeface="Times New Roman"/>
                        </a:rPr>
                        <a:t>Άνδρες: </a:t>
                      </a:r>
                      <a:r>
                        <a:rPr lang="el-GR" sz="2000" u="none" dirty="0">
                          <a:effectLst/>
                          <a:latin typeface="+mn-lt"/>
                          <a:ea typeface="Times New Roman"/>
                        </a:rPr>
                        <a:t>&lt; </a:t>
                      </a:r>
                      <a:r>
                        <a:rPr lang="el-GR" sz="2000" b="1" u="none" dirty="0">
                          <a:effectLst/>
                          <a:latin typeface="+mn-lt"/>
                          <a:ea typeface="Times New Roman"/>
                        </a:rPr>
                        <a:t>40</a:t>
                      </a:r>
                      <a:r>
                        <a:rPr lang="el-GR" sz="2000" u="none" dirty="0">
                          <a:effectLst/>
                          <a:latin typeface="+mn-lt"/>
                          <a:ea typeface="Times New Roman"/>
                        </a:rPr>
                        <a:t> </a:t>
                      </a:r>
                      <a:r>
                        <a:rPr lang="en-US" sz="2000" u="none" dirty="0">
                          <a:effectLst/>
                          <a:latin typeface="+mn-lt"/>
                          <a:ea typeface="Times New Roman"/>
                        </a:rPr>
                        <a:t>mg</a:t>
                      </a:r>
                      <a:r>
                        <a:rPr lang="el-GR" sz="2000" u="none" dirty="0">
                          <a:effectLst/>
                          <a:latin typeface="+mn-lt"/>
                          <a:ea typeface="Times New Roman"/>
                        </a:rPr>
                        <a:t>/</a:t>
                      </a:r>
                      <a:r>
                        <a:rPr lang="en-US" sz="2000" u="none" dirty="0">
                          <a:effectLst/>
                          <a:latin typeface="+mn-lt"/>
                          <a:ea typeface="Times New Roman"/>
                        </a:rPr>
                        <a:t>dl</a:t>
                      </a:r>
                      <a:r>
                        <a:rPr lang="el-GR" sz="2000" u="none" dirty="0">
                          <a:effectLst/>
                          <a:latin typeface="+mn-lt"/>
                          <a:ea typeface="Times New Roman"/>
                        </a:rPr>
                        <a:t>,  </a:t>
                      </a:r>
                    </a:p>
                    <a:p>
                      <a:pPr algn="l">
                        <a:lnSpc>
                          <a:spcPct val="150000"/>
                        </a:lnSpc>
                        <a:spcAft>
                          <a:spcPts val="0"/>
                        </a:spcAft>
                      </a:pPr>
                      <a:r>
                        <a:rPr lang="el-GR" sz="2000" u="none" dirty="0">
                          <a:effectLst/>
                          <a:latin typeface="+mn-lt"/>
                          <a:ea typeface="Times New Roman"/>
                        </a:rPr>
                        <a:t>Γυναίκες: &lt; </a:t>
                      </a:r>
                      <a:r>
                        <a:rPr lang="el-GR" sz="2000" b="1" u="none" dirty="0">
                          <a:effectLst/>
                          <a:latin typeface="+mn-lt"/>
                          <a:ea typeface="Times New Roman"/>
                        </a:rPr>
                        <a:t>50</a:t>
                      </a:r>
                      <a:r>
                        <a:rPr lang="el-GR" sz="2000" u="none" dirty="0">
                          <a:effectLst/>
                          <a:latin typeface="+mn-lt"/>
                          <a:ea typeface="Times New Roman"/>
                        </a:rPr>
                        <a:t> </a:t>
                      </a:r>
                      <a:r>
                        <a:rPr lang="en-US" sz="2000" u="none" dirty="0">
                          <a:effectLst/>
                          <a:latin typeface="+mn-lt"/>
                          <a:ea typeface="Times New Roman"/>
                        </a:rPr>
                        <a:t>mg</a:t>
                      </a:r>
                      <a:r>
                        <a:rPr lang="el-GR" sz="2000" u="none" dirty="0">
                          <a:effectLst/>
                          <a:latin typeface="+mn-lt"/>
                          <a:ea typeface="Times New Roman"/>
                        </a:rPr>
                        <a:t>/</a:t>
                      </a:r>
                      <a:r>
                        <a:rPr lang="en-US" sz="2000" u="none" dirty="0" smtClean="0">
                          <a:effectLst/>
                          <a:latin typeface="+mn-lt"/>
                          <a:ea typeface="Times New Roman"/>
                        </a:rPr>
                        <a:t>dl</a:t>
                      </a:r>
                      <a:endParaRPr lang="el-GR" sz="2000"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pPr>
                      <a:r>
                        <a:rPr lang="el-GR" sz="2000" b="1" u="none" dirty="0">
                          <a:effectLst/>
                          <a:latin typeface="+mn-lt"/>
                          <a:ea typeface="Times New Roman"/>
                        </a:rPr>
                        <a:t>Αρτηριακή πίεση</a:t>
                      </a:r>
                      <a:r>
                        <a:rPr lang="el-GR" sz="2000" u="none" dirty="0">
                          <a:effectLst/>
                          <a:latin typeface="+mn-lt"/>
                          <a:ea typeface="Times New Roman"/>
                        </a:rPr>
                        <a:t> </a:t>
                      </a:r>
                    </a:p>
                    <a:p>
                      <a:pPr algn="l">
                        <a:lnSpc>
                          <a:spcPct val="150000"/>
                        </a:lnSpc>
                        <a:spcAft>
                          <a:spcPts val="0"/>
                        </a:spcAft>
                      </a:pPr>
                      <a:r>
                        <a:rPr lang="el-GR" sz="2000" u="none" dirty="0">
                          <a:effectLst/>
                          <a:latin typeface="+mn-lt"/>
                          <a:ea typeface="Times New Roman"/>
                        </a:rPr>
                        <a:t>(συστολική /διαστολική)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2000" u="none" dirty="0">
                          <a:effectLst/>
                          <a:latin typeface="+mn-lt"/>
                          <a:ea typeface="Times New Roman"/>
                        </a:rPr>
                        <a:t>&gt; = </a:t>
                      </a:r>
                      <a:r>
                        <a:rPr lang="el-GR" sz="2000" b="1" u="none" dirty="0">
                          <a:effectLst/>
                          <a:latin typeface="+mn-lt"/>
                          <a:ea typeface="Times New Roman"/>
                        </a:rPr>
                        <a:t>130/85</a:t>
                      </a:r>
                      <a:r>
                        <a:rPr lang="el-GR" sz="2000" u="none" dirty="0">
                          <a:effectLst/>
                          <a:latin typeface="+mn-lt"/>
                          <a:ea typeface="Times New Roman"/>
                        </a:rPr>
                        <a:t> </a:t>
                      </a:r>
                      <a:r>
                        <a:rPr lang="en-US" sz="2000" u="none" dirty="0">
                          <a:effectLst/>
                          <a:latin typeface="+mn-lt"/>
                          <a:ea typeface="Times New Roman"/>
                        </a:rPr>
                        <a:t>mm Hg</a:t>
                      </a:r>
                      <a:endParaRPr lang="el-GR" sz="2000" u="none" dirty="0">
                        <a:effectLst/>
                        <a:latin typeface="+mn-lt"/>
                        <a:ea typeface="Times New Roman"/>
                      </a:endParaRPr>
                    </a:p>
                    <a:p>
                      <a:pPr algn="l">
                        <a:lnSpc>
                          <a:spcPct val="150000"/>
                        </a:lnSpc>
                        <a:spcAft>
                          <a:spcPts val="0"/>
                        </a:spcAft>
                      </a:pPr>
                      <a:r>
                        <a:rPr lang="el-GR" sz="2000" b="1" u="none" strike="noStrike" dirty="0">
                          <a:effectLst/>
                          <a:latin typeface="+mn-lt"/>
                          <a:ea typeface="Times New Roman"/>
                        </a:rPr>
                        <a:t> </a:t>
                      </a:r>
                      <a:endParaRPr lang="el-GR" sz="2000"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50000"/>
                        </a:lnSpc>
                        <a:spcAft>
                          <a:spcPts val="0"/>
                        </a:spcAft>
                      </a:pPr>
                      <a:r>
                        <a:rPr lang="el-GR" sz="2000" b="1" u="none" dirty="0">
                          <a:effectLst/>
                          <a:latin typeface="+mn-lt"/>
                          <a:ea typeface="Times New Roman"/>
                        </a:rPr>
                        <a:t>Γλυκόζη νηστείας</a:t>
                      </a:r>
                      <a:endParaRPr lang="el-GR" sz="2000"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2000" u="none" dirty="0">
                          <a:effectLst/>
                          <a:latin typeface="+mn-lt"/>
                          <a:ea typeface="Times New Roman"/>
                        </a:rPr>
                        <a:t>&gt; = </a:t>
                      </a:r>
                      <a:r>
                        <a:rPr lang="el-GR" sz="2000" b="1" u="none" dirty="0">
                          <a:effectLst/>
                          <a:latin typeface="+mn-lt"/>
                          <a:ea typeface="Times New Roman"/>
                        </a:rPr>
                        <a:t>100</a:t>
                      </a:r>
                      <a:r>
                        <a:rPr lang="en-US" sz="2000" u="none" dirty="0">
                          <a:effectLst/>
                          <a:latin typeface="+mn-lt"/>
                          <a:ea typeface="Times New Roman"/>
                        </a:rPr>
                        <a:t>mg</a:t>
                      </a:r>
                      <a:r>
                        <a:rPr lang="el-GR" sz="2000" u="none" dirty="0">
                          <a:effectLst/>
                          <a:latin typeface="+mn-lt"/>
                          <a:ea typeface="Times New Roman"/>
                        </a:rPr>
                        <a:t>/</a:t>
                      </a:r>
                      <a:r>
                        <a:rPr lang="en-US" sz="2000" u="none" dirty="0">
                          <a:effectLst/>
                          <a:latin typeface="+mn-lt"/>
                          <a:ea typeface="Times New Roman"/>
                        </a:rPr>
                        <a:t>dl</a:t>
                      </a:r>
                      <a:endParaRPr lang="el-GR" sz="2000" u="none"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724396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800" dirty="0"/>
              <a:t>Μέτρα πρόληψης μεταβολικού </a:t>
            </a:r>
            <a:r>
              <a:rPr lang="el-GR" sz="3800" dirty="0" smtClean="0"/>
              <a:t>συνδρόμου </a:t>
            </a:r>
            <a:r>
              <a:rPr lang="el-GR" sz="3300" b="0" dirty="0" smtClean="0"/>
              <a:t>1/2</a:t>
            </a:r>
            <a:endParaRPr lang="el-GR" sz="3300" b="0" dirty="0"/>
          </a:p>
        </p:txBody>
      </p:sp>
      <p:sp>
        <p:nvSpPr>
          <p:cNvPr id="3" name="Θέση περιεχομένου 2"/>
          <p:cNvSpPr>
            <a:spLocks noGrp="1"/>
          </p:cNvSpPr>
          <p:nvPr>
            <p:ph idx="1"/>
          </p:nvPr>
        </p:nvSpPr>
        <p:spPr/>
        <p:txBody>
          <a:bodyPr>
            <a:normAutofit/>
          </a:bodyPr>
          <a:lstStyle/>
          <a:p>
            <a:pPr lvl="0"/>
            <a:r>
              <a:rPr lang="el-GR" sz="2200" b="1" dirty="0"/>
              <a:t>Υιοθέτηση Υγιεινού </a:t>
            </a:r>
            <a:r>
              <a:rPr lang="el-GR" sz="2200" b="1" dirty="0" smtClean="0"/>
              <a:t>Διαιτολόγιου.</a:t>
            </a:r>
            <a:endParaRPr lang="el-GR" sz="2200" dirty="0"/>
          </a:p>
          <a:p>
            <a:r>
              <a:rPr lang="el-GR" sz="2200" b="1" dirty="0"/>
              <a:t>Μεσογειακή δίαιτα</a:t>
            </a:r>
            <a:r>
              <a:rPr lang="el-GR" sz="2200" dirty="0"/>
              <a:t>, που χαρακτηρίζεται από ελάχιστη κατανάλωση κόκκινου κρέατος, κεκορεσμένων και </a:t>
            </a:r>
            <a:r>
              <a:rPr lang="en-US" sz="2200" dirty="0"/>
              <a:t>trans</a:t>
            </a:r>
            <a:r>
              <a:rPr lang="el-GR" sz="2200" dirty="0"/>
              <a:t> λιπιδίων και αυξημένη κατανάλωση ψαριού, οσπρίων, φρούτων, λαχανικών κλπ τρόφιμα πλούσια σε αντιοξειδωτικούς παράγοντες, ω-3 λιπαρά οξέα κλπ</a:t>
            </a:r>
            <a:r>
              <a:rPr lang="el-GR" sz="2200" dirty="0" smtClean="0"/>
              <a:t>.</a:t>
            </a:r>
            <a:endParaRPr lang="el-GR" sz="2200" dirty="0"/>
          </a:p>
          <a:p>
            <a:pPr lvl="0"/>
            <a:r>
              <a:rPr lang="el-GR" sz="2200" b="1" dirty="0"/>
              <a:t>Συστηματική σωματική άσκηση</a:t>
            </a:r>
            <a:r>
              <a:rPr lang="el-GR" sz="2200" dirty="0"/>
              <a:t> (άθληση ή προπόνηση</a:t>
            </a:r>
            <a:r>
              <a:rPr lang="el-GR" sz="2200" dirty="0" smtClean="0"/>
              <a:t>).</a:t>
            </a:r>
            <a:endParaRPr lang="el-GR" sz="2200" dirty="0"/>
          </a:p>
          <a:p>
            <a:pPr lvl="0"/>
            <a:r>
              <a:rPr lang="el-GR" sz="2200" b="1" dirty="0"/>
              <a:t>Απώλεια βάρους</a:t>
            </a:r>
            <a:r>
              <a:rPr lang="el-GR" sz="2200" dirty="0"/>
              <a:t> ( με στόχο τη μείωση 7-10% στο χρόνο</a:t>
            </a:r>
            <a:r>
              <a:rPr lang="el-GR" sz="2200" dirty="0" smtClean="0"/>
              <a:t>).</a:t>
            </a:r>
          </a:p>
          <a:p>
            <a:r>
              <a:rPr lang="el-GR" sz="2200" b="1" dirty="0" smtClean="0"/>
              <a:t>Έλεγχος </a:t>
            </a:r>
            <a:r>
              <a:rPr lang="el-GR" sz="2200" b="1" dirty="0"/>
              <a:t>περιφέρειας μέσης</a:t>
            </a:r>
            <a:r>
              <a:rPr lang="el-GR" sz="2200" dirty="0"/>
              <a:t> (δείκτης ΒΜΙ</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41814743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800" dirty="0">
                <a:solidFill>
                  <a:prstClr val="black"/>
                </a:solidFill>
              </a:rPr>
              <a:t>Μέτρα πρόληψης μεταβολικού συνδρόμου </a:t>
            </a:r>
            <a:r>
              <a:rPr lang="el-GR" sz="3300" b="0" dirty="0" smtClean="0">
                <a:solidFill>
                  <a:prstClr val="black"/>
                </a:solidFill>
              </a:rPr>
              <a:t>2/2</a:t>
            </a:r>
            <a:endParaRPr lang="el-GR" dirty="0"/>
          </a:p>
        </p:txBody>
      </p:sp>
      <p:sp>
        <p:nvSpPr>
          <p:cNvPr id="3" name="Θέση περιεχομένου 2"/>
          <p:cNvSpPr>
            <a:spLocks noGrp="1"/>
          </p:cNvSpPr>
          <p:nvPr>
            <p:ph idx="1"/>
          </p:nvPr>
        </p:nvSpPr>
        <p:spPr/>
        <p:txBody>
          <a:bodyPr>
            <a:normAutofit/>
          </a:bodyPr>
          <a:lstStyle/>
          <a:p>
            <a:pPr lvl="0"/>
            <a:r>
              <a:rPr lang="el-GR" sz="2200" b="1" dirty="0"/>
              <a:t>Τρόπος ζωής</a:t>
            </a:r>
            <a:r>
              <a:rPr lang="el-GR" sz="2200" dirty="0"/>
              <a:t> (αποφυγή κατά το δυνατόν εργασιακού ή άλλου </a:t>
            </a:r>
            <a:r>
              <a:rPr lang="en-US" sz="2200" dirty="0"/>
              <a:t>stress</a:t>
            </a:r>
            <a:r>
              <a:rPr lang="el-GR" sz="2200" dirty="0"/>
              <a:t>, βουλιμίας, κλπ</a:t>
            </a:r>
            <a:r>
              <a:rPr lang="el-GR" sz="2200" dirty="0" smtClean="0"/>
              <a:t>).</a:t>
            </a:r>
            <a:endParaRPr lang="el-GR" sz="2200" dirty="0"/>
          </a:p>
          <a:p>
            <a:pPr lvl="0"/>
            <a:r>
              <a:rPr lang="el-GR" sz="2200" b="1" dirty="0"/>
              <a:t>Αποφυγή-Διακοπή </a:t>
            </a:r>
            <a:r>
              <a:rPr lang="el-GR" sz="2200" b="1" dirty="0" smtClean="0"/>
              <a:t>καπνίσματος.</a:t>
            </a:r>
            <a:endParaRPr lang="el-GR" sz="2200" dirty="0"/>
          </a:p>
          <a:p>
            <a:pPr lvl="0"/>
            <a:r>
              <a:rPr lang="el-GR" sz="2200" b="1" dirty="0"/>
              <a:t>Μικρή κατανάλωση αλκοόλ </a:t>
            </a:r>
            <a:r>
              <a:rPr lang="el-GR" sz="2200" dirty="0"/>
              <a:t>(νέα δεδομένα ενοχοποιούν ακόμη και μέτρια χρήση του</a:t>
            </a:r>
            <a:r>
              <a:rPr lang="el-GR" sz="2200" dirty="0" smtClean="0"/>
              <a:t>).</a:t>
            </a:r>
            <a:endParaRPr lang="el-GR" sz="2200" dirty="0"/>
          </a:p>
          <a:p>
            <a:pPr lvl="0"/>
            <a:r>
              <a:rPr lang="el-GR" sz="2200" b="1" dirty="0"/>
              <a:t>Συχνός βιοχημικός εργαστηριακός έλεγχος</a:t>
            </a:r>
            <a:r>
              <a:rPr lang="el-GR" sz="2200" dirty="0"/>
              <a:t>, ιδίως μετά την ηλικία των 40  </a:t>
            </a:r>
            <a:r>
              <a:rPr lang="el-GR" sz="2200" b="1" dirty="0"/>
              <a:t>Συχνός έλεγχος</a:t>
            </a:r>
            <a:r>
              <a:rPr lang="el-GR" sz="2200" dirty="0"/>
              <a:t> </a:t>
            </a:r>
            <a:r>
              <a:rPr lang="el-GR" sz="2200" b="1" dirty="0"/>
              <a:t>αρτηριακής </a:t>
            </a:r>
            <a:r>
              <a:rPr lang="el-GR" sz="2200" b="1" dirty="0" smtClean="0"/>
              <a:t>πίεσης.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496042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Καρίκας 2014. Γεώργιος Καρίκας. «Βιοχημεία (Θ). Ενότητα 12</a:t>
            </a:r>
            <a:r>
              <a:rPr lang="en-US" sz="2000" dirty="0" smtClean="0"/>
              <a:t>:</a:t>
            </a:r>
            <a:r>
              <a:rPr lang="el-GR" sz="2000" dirty="0" smtClean="0"/>
              <a:t> Ειδικά θέματα».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solidFill>
                  <a:prstClr val="black"/>
                </a:solidFill>
                <a:latin typeface="Calibri"/>
              </a:rPr>
              <a:t>[1] http://</a:t>
            </a:r>
            <a:r>
              <a:rPr lang="el-GR" dirty="0"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endParaRPr lang="el-GR" dirty="0">
              <a:solidFill>
                <a:prstClr val="black"/>
              </a:solidFill>
              <a:latin typeface="Calibri"/>
            </a:endParaRPr>
          </a:p>
          <a:p>
            <a:r>
              <a:rPr lang="el-GR" dirty="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marL="342900" indent="-342900">
              <a:buFont typeface="Arial" panose="020B0604020202020204" pitchFamily="34" charset="0"/>
              <a:buChar char="•"/>
            </a:pPr>
            <a:endParaRPr lang="el-GR" dirty="0">
              <a:solidFill>
                <a:prstClr val="black"/>
              </a:solidFill>
              <a:latin typeface="Calibri"/>
            </a:endParaRPr>
          </a:p>
          <a:p>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418156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Ελεύθερες Ρίζες </a:t>
            </a:r>
            <a:r>
              <a:rPr lang="el-GR" sz="3000" b="0" dirty="0" smtClean="0">
                <a:solidFill>
                  <a:prstClr val="black"/>
                </a:solidFill>
              </a:rPr>
              <a:t>4/6</a:t>
            </a:r>
            <a:endParaRPr lang="el-GR" dirty="0"/>
          </a:p>
        </p:txBody>
      </p:sp>
      <p:sp>
        <p:nvSpPr>
          <p:cNvPr id="3" name="Θέση περιεχομένου 2"/>
          <p:cNvSpPr>
            <a:spLocks noGrp="1"/>
          </p:cNvSpPr>
          <p:nvPr>
            <p:ph idx="1"/>
          </p:nvPr>
        </p:nvSpPr>
        <p:spPr>
          <a:xfrm>
            <a:off x="5220072" y="3032218"/>
            <a:ext cx="3816424" cy="936104"/>
          </a:xfrm>
          <a:ln w="19050">
            <a:solidFill>
              <a:schemeClr val="tx1"/>
            </a:solidFill>
            <a:prstDash val="sysDash"/>
          </a:ln>
        </p:spPr>
        <p:txBody>
          <a:bodyPr>
            <a:noAutofit/>
          </a:bodyPr>
          <a:lstStyle/>
          <a:p>
            <a:pPr marL="0" indent="0">
              <a:buNone/>
            </a:pPr>
            <a:r>
              <a:rPr lang="el-GR" sz="2200" dirty="0" smtClean="0"/>
              <a:t>Κυτταρικοί </a:t>
            </a:r>
            <a:r>
              <a:rPr lang="el-GR" sz="2200" dirty="0"/>
              <a:t>μηχανισμοί σχηματισμού ελευθέρων </a:t>
            </a:r>
            <a:r>
              <a:rPr lang="el-GR" sz="2200" dirty="0" smtClean="0"/>
              <a:t>ριζών.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1026" name="Picture 2" descr="Major cellular sources of Reactive Oxygen Species in living cell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14"/>
          <a:stretch/>
        </p:blipFill>
        <p:spPr bwMode="auto">
          <a:xfrm>
            <a:off x="590504" y="1087353"/>
            <a:ext cx="4629568" cy="57706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3779912" y="6309320"/>
            <a:ext cx="3888432"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Major cellular sources of Reactive Oxygen Species in living </a:t>
            </a:r>
            <a:r>
              <a:rPr lang="en-US" sz="1200" dirty="0" smtClean="0">
                <a:latin typeface="+mn-lt"/>
                <a:hlinkClick r:id="rId3"/>
              </a:rPr>
              <a:t>cells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latin typeface="+mn-lt"/>
                <a:hlinkClick r:id="rId4" tooltip="User:CopperKettle"/>
              </a:rPr>
              <a:t>CopperKettle</a:t>
            </a:r>
            <a:r>
              <a:rPr lang="el-GR" sz="1200" dirty="0" smtClean="0">
                <a:latin typeface="+mn-lt"/>
              </a:rPr>
              <a:t>, διαθέσιμο με άδεια</a:t>
            </a:r>
            <a:r>
              <a:rPr lang="el-GR" sz="1200" dirty="0" smtClean="0">
                <a:solidFill>
                  <a:schemeClr val="tx1">
                    <a:lumMod val="75000"/>
                    <a:lumOff val="25000"/>
                  </a:schemeClr>
                </a:solidFill>
                <a:latin typeface="+mn-lt"/>
              </a:rPr>
              <a:t> </a:t>
            </a:r>
            <a:r>
              <a:rPr lang="en-US" sz="1200" dirty="0" smtClean="0">
                <a:latin typeface="+mn-lt"/>
                <a:hlinkClick r:id="rId5"/>
              </a:rPr>
              <a:t>CC </a:t>
            </a:r>
            <a:r>
              <a:rPr lang="en-US" sz="1200" dirty="0">
                <a:latin typeface="+mn-lt"/>
                <a:hlinkClick r:id="rId5"/>
              </a:rPr>
              <a:t>BY 2.0</a:t>
            </a:r>
            <a:endParaRPr lang="en-US" sz="1200" dirty="0">
              <a:latin typeface="+mn-lt"/>
            </a:endParaRPr>
          </a:p>
        </p:txBody>
      </p:sp>
    </p:spTree>
    <p:extLst>
      <p:ext uri="{BB962C8B-B14F-4D97-AF65-F5344CB8AC3E}">
        <p14:creationId xmlns:p14="http://schemas.microsoft.com/office/powerpoint/2010/main" val="27070709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Καρίκας 2014. Γεώργιος Καρίκας. «Βιοχημεία. Ενότητα 12</a:t>
            </a:r>
            <a:r>
              <a:rPr lang="en-US" sz="2000" dirty="0" smtClean="0"/>
              <a:t>:</a:t>
            </a:r>
            <a:r>
              <a:rPr lang="el-GR" sz="2000" dirty="0" smtClean="0"/>
              <a:t> Ειδικά θέματα».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dirty="0"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5021573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5924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Ελεύθερες Ρίζες </a:t>
            </a:r>
            <a:r>
              <a:rPr lang="el-GR" sz="3000" b="0" dirty="0" smtClean="0">
                <a:solidFill>
                  <a:prstClr val="black"/>
                </a:solidFill>
              </a:rPr>
              <a:t>5/6</a:t>
            </a:r>
            <a:endParaRPr lang="el-GR" dirty="0"/>
          </a:p>
        </p:txBody>
      </p:sp>
      <p:sp>
        <p:nvSpPr>
          <p:cNvPr id="3" name="Θέση περιεχομένου 2"/>
          <p:cNvSpPr>
            <a:spLocks noGrp="1"/>
          </p:cNvSpPr>
          <p:nvPr>
            <p:ph idx="1"/>
          </p:nvPr>
        </p:nvSpPr>
        <p:spPr>
          <a:xfrm>
            <a:off x="611560" y="1268760"/>
            <a:ext cx="8496944" cy="4968552"/>
          </a:xfrm>
        </p:spPr>
        <p:txBody>
          <a:bodyPr>
            <a:normAutofit/>
          </a:bodyPr>
          <a:lstStyle/>
          <a:p>
            <a:r>
              <a:rPr lang="el-GR" sz="2200" dirty="0"/>
              <a:t>Ο οργανισμός διαθέτει τους μηχανισμούς για την </a:t>
            </a:r>
            <a:r>
              <a:rPr lang="el-GR" sz="2200" b="1" dirty="0"/>
              <a:t>απενεργοποίηση</a:t>
            </a:r>
            <a:r>
              <a:rPr lang="el-GR" sz="2200" dirty="0"/>
              <a:t> των ελευθέρων ριζών με μια σειρά ενδογενών αντιοξειδωτικών (δότες ηλεκτρονίων), όπως:</a:t>
            </a:r>
          </a:p>
          <a:p>
            <a:pPr marL="457200" indent="-457200">
              <a:buFont typeface="+mj-lt"/>
              <a:buAutoNum type="arabicPeriod"/>
            </a:pPr>
            <a:r>
              <a:rPr lang="el-GR" sz="2200" dirty="0" smtClean="0"/>
              <a:t>Γλουταθειόνη </a:t>
            </a:r>
            <a:r>
              <a:rPr lang="el-GR" sz="2200" dirty="0"/>
              <a:t>(τριπεπτίδιο</a:t>
            </a:r>
            <a:r>
              <a:rPr lang="el-GR" sz="2200" dirty="0" smtClean="0"/>
              <a:t>)</a:t>
            </a:r>
            <a:r>
              <a:rPr lang="en-US" sz="2200" dirty="0" smtClean="0"/>
              <a:t>.</a:t>
            </a:r>
            <a:endParaRPr lang="el-GR" sz="2200" dirty="0"/>
          </a:p>
          <a:p>
            <a:pPr marL="457200" indent="-457200">
              <a:buFont typeface="+mj-lt"/>
              <a:buAutoNum type="arabicPeriod"/>
            </a:pPr>
            <a:r>
              <a:rPr lang="el-GR" sz="2200" dirty="0" smtClean="0"/>
              <a:t>Ουρικό </a:t>
            </a:r>
            <a:r>
              <a:rPr lang="el-GR" sz="2200" dirty="0"/>
              <a:t>οξύ </a:t>
            </a:r>
            <a:r>
              <a:rPr lang="el-GR" sz="2200" dirty="0" smtClean="0"/>
              <a:t>(προϊόν </a:t>
            </a:r>
            <a:r>
              <a:rPr lang="el-GR" sz="2200" dirty="0"/>
              <a:t>μεταβολισμού πουρινών</a:t>
            </a:r>
            <a:r>
              <a:rPr lang="el-GR" sz="2200" dirty="0" smtClean="0"/>
              <a:t>)</a:t>
            </a:r>
            <a:r>
              <a:rPr lang="en-US" sz="2200" dirty="0" smtClean="0"/>
              <a:t>.</a:t>
            </a:r>
            <a:endParaRPr lang="el-GR" sz="2200" dirty="0"/>
          </a:p>
          <a:p>
            <a:pPr marL="457200" indent="-457200">
              <a:buFont typeface="+mj-lt"/>
              <a:buAutoNum type="arabicPeriod"/>
            </a:pPr>
            <a:r>
              <a:rPr lang="el-GR" sz="2200" dirty="0" smtClean="0"/>
              <a:t>Μελατονίνη </a:t>
            </a:r>
            <a:r>
              <a:rPr lang="el-GR" sz="2200" dirty="0"/>
              <a:t>(νευροορμόνη</a:t>
            </a:r>
            <a:r>
              <a:rPr lang="el-GR" sz="2200" dirty="0" smtClean="0"/>
              <a:t>)</a:t>
            </a:r>
            <a:r>
              <a:rPr lang="en-US" sz="2200" dirty="0" smtClean="0"/>
              <a:t>.</a:t>
            </a:r>
            <a:endParaRPr lang="el-GR" sz="2200" dirty="0"/>
          </a:p>
          <a:p>
            <a:pPr marL="457200" indent="-457200">
              <a:buFont typeface="+mj-lt"/>
              <a:buAutoNum type="arabicPeriod"/>
            </a:pPr>
            <a:r>
              <a:rPr lang="el-GR" sz="2200" dirty="0" smtClean="0"/>
              <a:t>Ουμπικινόνη </a:t>
            </a:r>
            <a:r>
              <a:rPr lang="el-GR" sz="2200" dirty="0"/>
              <a:t>(συστατικό αναπνευστικής αλυσίδας</a:t>
            </a:r>
            <a:r>
              <a:rPr lang="el-GR" sz="2200" dirty="0" smtClean="0"/>
              <a:t>)</a:t>
            </a:r>
            <a:r>
              <a:rPr lang="en-US" sz="2200" dirty="0" smtClean="0"/>
              <a:t>.</a:t>
            </a:r>
            <a:endParaRPr lang="el-GR" sz="2200" dirty="0"/>
          </a:p>
          <a:p>
            <a:pPr marL="457200" indent="-457200">
              <a:buFont typeface="+mj-lt"/>
              <a:buAutoNum type="arabicPeriod"/>
            </a:pPr>
            <a:r>
              <a:rPr lang="el-GR" sz="2200" dirty="0" smtClean="0"/>
              <a:t>Χολερυθρίνη (προϊόν </a:t>
            </a:r>
            <a:r>
              <a:rPr lang="el-GR" sz="2200" dirty="0"/>
              <a:t>καταβολισμού αίμης</a:t>
            </a:r>
            <a:r>
              <a:rPr lang="el-GR" sz="2200" dirty="0" smtClean="0"/>
              <a:t>)</a:t>
            </a:r>
            <a:r>
              <a:rPr lang="en-US" sz="2200" dirty="0" smtClean="0"/>
              <a:t>.</a:t>
            </a:r>
            <a:endParaRPr lang="el-GR" sz="2200" dirty="0"/>
          </a:p>
          <a:p>
            <a:pPr marL="457200" indent="-457200">
              <a:buFont typeface="+mj-lt"/>
              <a:buAutoNum type="arabicPeriod"/>
            </a:pPr>
            <a:r>
              <a:rPr lang="el-GR" sz="2200" dirty="0" smtClean="0"/>
              <a:t>Βιταμινών </a:t>
            </a:r>
            <a:r>
              <a:rPr lang="el-GR" sz="2200" dirty="0"/>
              <a:t>όπως,  C, E, καροτενοειδών και διατροφικών παραγόντων (φαινολικές ενώσεις, φλαβονοειδών</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616391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Ελεύθερες Ρίζες </a:t>
            </a:r>
            <a:r>
              <a:rPr lang="el-GR" sz="3000" b="0" dirty="0" smtClean="0">
                <a:solidFill>
                  <a:prstClr val="black"/>
                </a:solidFill>
              </a:rPr>
              <a:t>6/6</a:t>
            </a:r>
            <a:endParaRPr lang="el-GR" dirty="0"/>
          </a:p>
        </p:txBody>
      </p:sp>
      <p:sp>
        <p:nvSpPr>
          <p:cNvPr id="3" name="Θέση περιεχομένου 2"/>
          <p:cNvSpPr>
            <a:spLocks noGrp="1"/>
          </p:cNvSpPr>
          <p:nvPr>
            <p:ph idx="1"/>
          </p:nvPr>
        </p:nvSpPr>
        <p:spPr/>
        <p:txBody>
          <a:bodyPr>
            <a:normAutofit/>
          </a:bodyPr>
          <a:lstStyle/>
          <a:p>
            <a:r>
              <a:rPr lang="el-GR" sz="2200" dirty="0"/>
              <a:t>Η αυξημένη συγκέντρωση των ελευθέρων ριζών μπορούν να προκαλέσουν σοβαρές βλάβες στα </a:t>
            </a:r>
            <a:r>
              <a:rPr lang="el-GR" sz="2200" dirty="0" smtClean="0"/>
              <a:t>νουκλεϊνικά </a:t>
            </a:r>
            <a:r>
              <a:rPr lang="el-GR" sz="2200" dirty="0"/>
              <a:t>οξέα, τις </a:t>
            </a:r>
            <a:r>
              <a:rPr lang="el-GR" sz="2200" dirty="0" smtClean="0"/>
              <a:t>πρωτεΐνες, </a:t>
            </a:r>
            <a:r>
              <a:rPr lang="el-GR" sz="2200" dirty="0"/>
              <a:t>τα λιπίδια των κυτταρικών μεμβρανών και των </a:t>
            </a:r>
            <a:r>
              <a:rPr lang="el-GR" sz="2200" dirty="0" smtClean="0"/>
              <a:t>λιποπρωτεϊνών </a:t>
            </a:r>
            <a:r>
              <a:rPr lang="el-GR" sz="2200" dirty="0"/>
              <a:t>του πλάσματος, με συνέπεια την υποβοήθηση ανάπτυξης νεοπλασματικών και καρδιαγγειακών παθήσεων.</a:t>
            </a:r>
          </a:p>
          <a:p>
            <a:r>
              <a:rPr lang="el-GR" sz="2200" dirty="0"/>
              <a:t>Το όφελος και η προστασία από τη λήψη συμπληρωμάτων διατροφής, δεν αποδεικνύεται από σειρά μελετών, εκτός των ατόμων που είχαν εξ αρχής ανεπάρκεια</a:t>
            </a:r>
            <a:r>
              <a:rPr lang="el-GR" sz="2200" dirty="0" smtClean="0"/>
              <a:t>. Αντίθετα </a:t>
            </a:r>
            <a:r>
              <a:rPr lang="el-GR" sz="2200" dirty="0"/>
              <a:t>πολλές κλινικές μελέτες έχουν δείξει αυξημένη θνητότητα μεταξύ ατόμων που λάμβαναν υπερβολικές ποσότητες συμπληρωμάτων καροτενοειδών και βιταμίνης Ε</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4113803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smtClean="0"/>
              <a:t>Βιομετατροπή- αποτοξίνωση </a:t>
            </a:r>
            <a:r>
              <a:rPr lang="el-GR" dirty="0"/>
              <a:t>ενώσεων του </a:t>
            </a:r>
            <a:r>
              <a:rPr lang="el-GR" dirty="0" smtClean="0"/>
              <a:t>περιβάλλοντος </a:t>
            </a:r>
            <a:r>
              <a:rPr lang="el-GR" sz="3000" b="0" dirty="0" smtClean="0"/>
              <a:t>1/5</a:t>
            </a:r>
            <a:endParaRPr lang="el-GR" sz="3000" b="0" dirty="0"/>
          </a:p>
        </p:txBody>
      </p:sp>
      <p:sp>
        <p:nvSpPr>
          <p:cNvPr id="3" name="Θέση περιεχομένου 2"/>
          <p:cNvSpPr>
            <a:spLocks noGrp="1"/>
          </p:cNvSpPr>
          <p:nvPr>
            <p:ph idx="1"/>
          </p:nvPr>
        </p:nvSpPr>
        <p:spPr>
          <a:xfrm>
            <a:off x="611560" y="1484784"/>
            <a:ext cx="8352928" cy="4752528"/>
          </a:xfrm>
        </p:spPr>
        <p:txBody>
          <a:bodyPr>
            <a:normAutofit/>
          </a:bodyPr>
          <a:lstStyle/>
          <a:p>
            <a:r>
              <a:rPr lang="el-GR" sz="2200" dirty="0"/>
              <a:t>Μαζί με τη τροφή ο οργανισμός προσλαμβάνει από το περιβάλλον και άλλες ουσίες, άλλοτε χρήσιμες, άλλοτε άχρηστες, που χαρακτηρίζονται με τον γενικό όρο </a:t>
            </a:r>
            <a:r>
              <a:rPr lang="el-GR" sz="2200" b="1" dirty="0"/>
              <a:t>ξένες ουσίες, </a:t>
            </a:r>
            <a:r>
              <a:rPr lang="en-US" sz="2200" b="1" dirty="0"/>
              <a:t>x</a:t>
            </a:r>
            <a:r>
              <a:rPr lang="el-GR" sz="2200" b="1" dirty="0"/>
              <a:t>enobiotics.</a:t>
            </a:r>
            <a:r>
              <a:rPr lang="el-GR" sz="2200" i="1" dirty="0"/>
              <a:t> </a:t>
            </a:r>
            <a:r>
              <a:rPr lang="el-GR" sz="2200" dirty="0"/>
              <a:t>Σε αυτές περιλαμβάνονται</a:t>
            </a:r>
            <a:r>
              <a:rPr lang="en-US" sz="2200" dirty="0"/>
              <a:t>:</a:t>
            </a:r>
            <a:endParaRPr lang="el-GR" sz="2200" dirty="0"/>
          </a:p>
          <a:p>
            <a:pPr lvl="1"/>
            <a:r>
              <a:rPr lang="el-GR" sz="2200" dirty="0" smtClean="0"/>
              <a:t>Ουσίες </a:t>
            </a:r>
            <a:r>
              <a:rPr lang="el-GR" sz="2200" dirty="0"/>
              <a:t>φυσικής προέλευσης (</a:t>
            </a:r>
            <a:r>
              <a:rPr lang="el-GR" sz="2200" i="1" dirty="0"/>
              <a:t>Ξενοβιοτικά</a:t>
            </a:r>
            <a:r>
              <a:rPr lang="el-GR" sz="2200" dirty="0" smtClean="0"/>
              <a:t>).</a:t>
            </a:r>
            <a:endParaRPr lang="el-GR" sz="2200" dirty="0"/>
          </a:p>
          <a:p>
            <a:pPr lvl="1"/>
            <a:r>
              <a:rPr lang="el-GR" sz="2200" dirty="0" smtClean="0"/>
              <a:t>Φάρμακα.</a:t>
            </a:r>
            <a:endParaRPr lang="el-GR" sz="2200" dirty="0"/>
          </a:p>
          <a:p>
            <a:pPr lvl="1"/>
            <a:r>
              <a:rPr lang="el-GR" sz="2200" dirty="0" smtClean="0"/>
              <a:t>Συντηρητικά.</a:t>
            </a:r>
            <a:endParaRPr lang="el-GR" sz="2200" dirty="0"/>
          </a:p>
          <a:p>
            <a:pPr lvl="1"/>
            <a:r>
              <a:rPr lang="el-GR" sz="2200" dirty="0" smtClean="0"/>
              <a:t>Χρωστικές.</a:t>
            </a:r>
            <a:endParaRPr lang="el-GR" sz="2200" dirty="0"/>
          </a:p>
          <a:p>
            <a:pPr lvl="1"/>
            <a:r>
              <a:rPr lang="el-GR" sz="2200" dirty="0" smtClean="0"/>
              <a:t>Ζιζανιοκτόνα κ.α.</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768341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80120"/>
          </a:xfrm>
        </p:spPr>
        <p:txBody>
          <a:bodyPr>
            <a:noAutofit/>
          </a:bodyPr>
          <a:lstStyle/>
          <a:p>
            <a:r>
              <a:rPr lang="el-GR" dirty="0" smtClean="0"/>
              <a:t>Βιομετατροπή-αποτοξίνωση </a:t>
            </a:r>
            <a:r>
              <a:rPr lang="el-GR" dirty="0"/>
              <a:t>ενώσεων του </a:t>
            </a:r>
            <a:r>
              <a:rPr lang="el-GR" dirty="0" smtClean="0"/>
              <a:t>περιβάλλοντος </a:t>
            </a:r>
            <a:r>
              <a:rPr lang="el-GR" sz="3000" b="0" dirty="0" smtClean="0"/>
              <a:t>2/5</a:t>
            </a:r>
            <a:endParaRPr lang="el-GR" sz="3000" b="0" dirty="0"/>
          </a:p>
        </p:txBody>
      </p:sp>
      <p:sp>
        <p:nvSpPr>
          <p:cNvPr id="3" name="Θέση περιεχομένου 2"/>
          <p:cNvSpPr>
            <a:spLocks noGrp="1"/>
          </p:cNvSpPr>
          <p:nvPr>
            <p:ph idx="1"/>
          </p:nvPr>
        </p:nvSpPr>
        <p:spPr>
          <a:xfrm>
            <a:off x="611560" y="1484784"/>
            <a:ext cx="8352928" cy="4752528"/>
          </a:xfrm>
        </p:spPr>
        <p:txBody>
          <a:bodyPr/>
          <a:lstStyle/>
          <a:p>
            <a:r>
              <a:rPr lang="el-GR" dirty="0"/>
              <a:t>Πολλές από αυτές, ιδιαίτερα σε μεγάλες συγκεντρώσεις, είναι τοξικές. Για την αποφυγή επικίνδυνων τοξικών φαινομένων ο οργανισμός διαθέτει μηχανισμούς </a:t>
            </a:r>
            <a:r>
              <a:rPr lang="el-GR" b="1" dirty="0"/>
              <a:t>βιομετατροπής</a:t>
            </a:r>
            <a:r>
              <a:rPr lang="el-GR" dirty="0"/>
              <a:t> και αδρανοποίησης των ενώσεων αυτών με τελικό προορισμό την απομάκρυνσή τους από το σώμα. Με την ίδια διαδικασία ο οργανισμός  αποβάλλει και ενδογενείς ενώσεις, όπως χολοχρωστικές, στεροειδείς ορμόνες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9606947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
  <a:themeElements>
    <a:clrScheme name="Προσαρμοσμένο 1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250</TotalTime>
  <Words>3651</Words>
  <Application>Microsoft Office PowerPoint</Application>
  <PresentationFormat>Προβολή στην οθόνη (4:3)</PresentationFormat>
  <Paragraphs>329</Paragraphs>
  <Slides>55</Slides>
  <Notes>14</Notes>
  <HiddenSlides>0</HiddenSlides>
  <MMClips>0</MMClips>
  <ScaleCrop>false</ScaleCrop>
  <HeadingPairs>
    <vt:vector size="4" baseType="variant">
      <vt:variant>
        <vt:lpstr>Θέμα</vt:lpstr>
      </vt:variant>
      <vt:variant>
        <vt:i4>4</vt:i4>
      </vt:variant>
      <vt:variant>
        <vt:lpstr>Τίτλοι διαφανειών</vt:lpstr>
      </vt:variant>
      <vt:variant>
        <vt:i4>55</vt:i4>
      </vt:variant>
    </vt:vector>
  </HeadingPairs>
  <TitlesOfParts>
    <vt:vector size="59" baseType="lpstr">
      <vt:lpstr>OC_template</vt:lpstr>
      <vt:lpstr>1_OC_template_updated</vt:lpstr>
      <vt:lpstr>2_OC_template_updated</vt:lpstr>
      <vt:lpstr>OC_template_updated</vt:lpstr>
      <vt:lpstr>Βιοχημεία (Θ) </vt:lpstr>
      <vt:lpstr>Ελεύθερες Ρίζες 1/6</vt:lpstr>
      <vt:lpstr>Ελεύθερες Ρίζες 2/6</vt:lpstr>
      <vt:lpstr>Ελεύθερες Ρίζες 3/6</vt:lpstr>
      <vt:lpstr>Ελεύθερες Ρίζες 4/6</vt:lpstr>
      <vt:lpstr>Ελεύθερες Ρίζες 5/6</vt:lpstr>
      <vt:lpstr>Ελεύθερες Ρίζες 6/6</vt:lpstr>
      <vt:lpstr>Βιομετατροπή- αποτοξίνωση ενώσεων του περιβάλλοντος 1/5</vt:lpstr>
      <vt:lpstr>Βιομετατροπή-αποτοξίνωση ενώσεων του περιβάλλοντος 2/5</vt:lpstr>
      <vt:lpstr>Βιομετατροπή-αποτοξίνωση ενώσεων του περιβάλλοντος 3/5</vt:lpstr>
      <vt:lpstr>Βιομετατροπή-αποτοξίνωση ενώσεων του περιβάλλοντος 4/5</vt:lpstr>
      <vt:lpstr>Βιομετατροπή-αποτοξίνωση ενώσεων του περιβάλλοντος 5/5</vt:lpstr>
      <vt:lpstr>Αποτοξίνωση από βαρέα μέταλλα</vt:lpstr>
      <vt:lpstr>Φαρμακογενετική-Φαρμακογονιδιωματική 1/3</vt:lpstr>
      <vt:lpstr>Φαρμακογενετική-Φαρμακογονιδιωματική 2/3</vt:lpstr>
      <vt:lpstr>Φαρμακογενετική-Φαρμακογονιδιωματική 3/3</vt:lpstr>
      <vt:lpstr>Κυτταροστατικά φάρμακα 1/2</vt:lpstr>
      <vt:lpstr>Κυτταροστατικά φάρμακα 2/2</vt:lpstr>
      <vt:lpstr>Βιοχημεία των ιών (Virus) 1/4</vt:lpstr>
      <vt:lpstr>Βιοχημεία των ιών (Virus) 2/4</vt:lpstr>
      <vt:lpstr>Βιοχημεία των ιών (Virus) 3/4</vt:lpstr>
      <vt:lpstr>Βιοχημεία των ιών (Virus) 4/4</vt:lpstr>
      <vt:lpstr>Κυτοκίνες 1/2</vt:lpstr>
      <vt:lpstr>Κυτοκίνες 2/2</vt:lpstr>
      <vt:lpstr>Μεταβολικό σύνδρομο 1/17</vt:lpstr>
      <vt:lpstr>Μεταβολικό σύνδρομο 2/17</vt:lpstr>
      <vt:lpstr>Μεταβολικό σύνδρομο 3/17</vt:lpstr>
      <vt:lpstr>Μεταβολικό σύνδρομο 4/17</vt:lpstr>
      <vt:lpstr>Μεταβολικό σύνδρομο 5/17</vt:lpstr>
      <vt:lpstr>Μεταβολικό σύνδρομο 6/17</vt:lpstr>
      <vt:lpstr>Μεταβολικό σύνδρομο 7/17</vt:lpstr>
      <vt:lpstr>Μεταβολικό σύνδρομο 8/17</vt:lpstr>
      <vt:lpstr>Μεταβολικό σύνδρομο 9/17</vt:lpstr>
      <vt:lpstr>Μεταβολικό σύνδρομο 10/17</vt:lpstr>
      <vt:lpstr>Μεταβολικό σύνδρομο 11/17</vt:lpstr>
      <vt:lpstr>Μεταβολικό σύνδρομο 12/17</vt:lpstr>
      <vt:lpstr>Μεταβολικό σύνδρομο 13/17</vt:lpstr>
      <vt:lpstr>Μεταβολικό σύνδρομο 14/17</vt:lpstr>
      <vt:lpstr>Μεταβολικό σύνδρομο 15/17</vt:lpstr>
      <vt:lpstr>Μεταβολικό σύνδρομο 16/17</vt:lpstr>
      <vt:lpstr>Μεταβολικό σύνδρομο 17/17</vt:lpstr>
      <vt:lpstr>Μέτρα πρόληψης μεταβολικού συνδρόμου 1/2</vt:lpstr>
      <vt:lpstr>Μέτρα πρόληψης μεταβολικού συνδρόμου 2/2</vt:lpstr>
      <vt:lpstr>Σημειώματα</vt:lpstr>
      <vt:lpstr>Σημείωμα Αναφοράς</vt:lpstr>
      <vt:lpstr>Σημείωμα Αδειοδότησης</vt:lpstr>
      <vt:lpstr>Διατήρηση Σημειωμάτων</vt:lpstr>
      <vt:lpstr>Χρηματοδότηση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Βιοχημεία</dc:title>
  <dc:creator>opencourses@teiath.gr</dc:creator>
  <cp:lastModifiedBy>natasakar new</cp:lastModifiedBy>
  <cp:revision>28</cp:revision>
  <dcterms:created xsi:type="dcterms:W3CDTF">2014-07-04T13:19:23Z</dcterms:created>
  <dcterms:modified xsi:type="dcterms:W3CDTF">2015-03-13T14:19:59Z</dcterms:modified>
</cp:coreProperties>
</file>