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5"/>
  </p:notesMasterIdLst>
  <p:handoutMasterIdLst>
    <p:handoutMasterId r:id="rId26"/>
  </p:handoutMasterIdLst>
  <p:sldIdLst>
    <p:sldId id="256"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5" r:id="rId21"/>
    <p:sldId id="286" r:id="rId22"/>
    <p:sldId id="283" r:id="rId23"/>
    <p:sldId id="284"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1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ABD4D-5F2C-4A57-9551-5EB0B82C7433}"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el-GR"/>
        </a:p>
      </dgm:t>
    </dgm:pt>
    <dgm:pt modelId="{CA0FA1DE-89FB-44AB-A380-A4BAAA297F7E}">
      <dgm:prSet phldrT="[Text]" custT="1"/>
      <dgm:spPr>
        <a:solidFill>
          <a:schemeClr val="accent3">
            <a:lumMod val="50000"/>
          </a:schemeClr>
        </a:solidFill>
      </dgm:spPr>
      <dgm:t>
        <a:bodyPr/>
        <a:lstStyle/>
        <a:p>
          <a:r>
            <a:rPr lang="el-GR" sz="2000" b="1" dirty="0" smtClean="0"/>
            <a:t>Αιλουροειδή</a:t>
          </a:r>
          <a:endParaRPr lang="el-GR" sz="2000" b="1" dirty="0"/>
        </a:p>
      </dgm:t>
    </dgm:pt>
    <dgm:pt modelId="{6AC067AE-EE20-4646-A9F7-346D8A7A13EA}" type="parTrans" cxnId="{B3A85F9A-53AF-43A0-8C97-A53543C33F56}">
      <dgm:prSet/>
      <dgm:spPr/>
      <dgm:t>
        <a:bodyPr/>
        <a:lstStyle/>
        <a:p>
          <a:endParaRPr lang="el-GR" sz="2800"/>
        </a:p>
      </dgm:t>
    </dgm:pt>
    <dgm:pt modelId="{A15F09D0-9ED5-4297-9C37-D59FA8DE4795}" type="sibTrans" cxnId="{B3A85F9A-53AF-43A0-8C97-A53543C33F56}">
      <dgm:prSet/>
      <dgm:spPr/>
      <dgm:t>
        <a:bodyPr/>
        <a:lstStyle/>
        <a:p>
          <a:endParaRPr lang="el-GR" sz="2800"/>
        </a:p>
      </dgm:t>
    </dgm:pt>
    <dgm:pt modelId="{73EB82DC-6EBB-44E2-929B-38E5D72E425D}">
      <dgm:prSet phldrT="[Text]" custT="1"/>
      <dgm:spPr>
        <a:solidFill>
          <a:schemeClr val="accent3">
            <a:lumMod val="60000"/>
            <a:lumOff val="40000"/>
          </a:schemeClr>
        </a:solidFill>
      </dgm:spPr>
      <dgm:t>
        <a:bodyPr/>
        <a:lstStyle/>
        <a:p>
          <a:r>
            <a:rPr lang="el-GR" sz="2400" b="1" dirty="0" smtClean="0">
              <a:solidFill>
                <a:schemeClr val="tx1"/>
              </a:solidFill>
            </a:rPr>
            <a:t>Γάτες</a:t>
          </a:r>
          <a:endParaRPr lang="el-GR" sz="2400" b="1" dirty="0">
            <a:solidFill>
              <a:schemeClr val="tx1"/>
            </a:solidFill>
          </a:endParaRPr>
        </a:p>
      </dgm:t>
    </dgm:pt>
    <dgm:pt modelId="{F3D6B1D5-D9B1-4AE8-84E4-68444FBB8AF1}" type="parTrans" cxnId="{A4530BD4-B0F8-44BE-B036-1DB407731D6E}">
      <dgm:prSet/>
      <dgm:spPr/>
      <dgm:t>
        <a:bodyPr/>
        <a:lstStyle/>
        <a:p>
          <a:endParaRPr lang="el-GR" sz="2800"/>
        </a:p>
      </dgm:t>
    </dgm:pt>
    <dgm:pt modelId="{FF7A6E2B-5E16-4BB4-82F1-4DF8EE428021}" type="sibTrans" cxnId="{A4530BD4-B0F8-44BE-B036-1DB407731D6E}">
      <dgm:prSet/>
      <dgm:spPr/>
      <dgm:t>
        <a:bodyPr/>
        <a:lstStyle/>
        <a:p>
          <a:endParaRPr lang="el-GR" sz="2800"/>
        </a:p>
      </dgm:t>
    </dgm:pt>
    <dgm:pt modelId="{828BA888-D102-49BA-8A04-9328A345CBA0}" type="pres">
      <dgm:prSet presAssocID="{B90ABD4D-5F2C-4A57-9551-5EB0B82C7433}" presName="Name0" presStyleCnt="0">
        <dgm:presLayoutVars>
          <dgm:chMax val="7"/>
          <dgm:resizeHandles val="exact"/>
        </dgm:presLayoutVars>
      </dgm:prSet>
      <dgm:spPr/>
      <dgm:t>
        <a:bodyPr/>
        <a:lstStyle/>
        <a:p>
          <a:endParaRPr lang="el-GR"/>
        </a:p>
      </dgm:t>
    </dgm:pt>
    <dgm:pt modelId="{621E4570-15DD-4BD9-B467-E9FF2C74EC50}" type="pres">
      <dgm:prSet presAssocID="{B90ABD4D-5F2C-4A57-9551-5EB0B82C7433}" presName="comp1" presStyleCnt="0"/>
      <dgm:spPr/>
      <dgm:t>
        <a:bodyPr/>
        <a:lstStyle/>
        <a:p>
          <a:endParaRPr lang="el-GR"/>
        </a:p>
      </dgm:t>
    </dgm:pt>
    <dgm:pt modelId="{623D63E6-6E3F-4B8A-9F84-A7BB34658ABE}" type="pres">
      <dgm:prSet presAssocID="{B90ABD4D-5F2C-4A57-9551-5EB0B82C7433}" presName="circle1" presStyleLbl="node1" presStyleIdx="0" presStyleCnt="2" custScaleX="149735"/>
      <dgm:spPr/>
      <dgm:t>
        <a:bodyPr/>
        <a:lstStyle/>
        <a:p>
          <a:endParaRPr lang="el-GR"/>
        </a:p>
      </dgm:t>
    </dgm:pt>
    <dgm:pt modelId="{0D3E69FE-B0AB-43B1-9147-E53491BCC370}" type="pres">
      <dgm:prSet presAssocID="{B90ABD4D-5F2C-4A57-9551-5EB0B82C7433}" presName="c1text" presStyleLbl="node1" presStyleIdx="0" presStyleCnt="2">
        <dgm:presLayoutVars>
          <dgm:bulletEnabled val="1"/>
        </dgm:presLayoutVars>
      </dgm:prSet>
      <dgm:spPr/>
      <dgm:t>
        <a:bodyPr/>
        <a:lstStyle/>
        <a:p>
          <a:endParaRPr lang="el-GR"/>
        </a:p>
      </dgm:t>
    </dgm:pt>
    <dgm:pt modelId="{5E5EA406-5BA8-4A95-B2FB-F5545BB9F971}" type="pres">
      <dgm:prSet presAssocID="{B90ABD4D-5F2C-4A57-9551-5EB0B82C7433}" presName="comp2" presStyleCnt="0"/>
      <dgm:spPr/>
      <dgm:t>
        <a:bodyPr/>
        <a:lstStyle/>
        <a:p>
          <a:endParaRPr lang="el-GR"/>
        </a:p>
      </dgm:t>
    </dgm:pt>
    <dgm:pt modelId="{78AF4099-2AE4-4732-8F8E-747CED4E5ACB}" type="pres">
      <dgm:prSet presAssocID="{B90ABD4D-5F2C-4A57-9551-5EB0B82C7433}" presName="circle2" presStyleLbl="node1" presStyleIdx="1" presStyleCnt="2" custLinFactNeighborX="-3492" custLinFactNeighborY="0"/>
      <dgm:spPr/>
      <dgm:t>
        <a:bodyPr/>
        <a:lstStyle/>
        <a:p>
          <a:endParaRPr lang="el-GR"/>
        </a:p>
      </dgm:t>
    </dgm:pt>
    <dgm:pt modelId="{08FF3923-6068-47D9-8633-17EA69B6007C}" type="pres">
      <dgm:prSet presAssocID="{B90ABD4D-5F2C-4A57-9551-5EB0B82C7433}" presName="c2text" presStyleLbl="node1" presStyleIdx="1" presStyleCnt="2">
        <dgm:presLayoutVars>
          <dgm:bulletEnabled val="1"/>
        </dgm:presLayoutVars>
      </dgm:prSet>
      <dgm:spPr/>
      <dgm:t>
        <a:bodyPr/>
        <a:lstStyle/>
        <a:p>
          <a:endParaRPr lang="el-GR"/>
        </a:p>
      </dgm:t>
    </dgm:pt>
  </dgm:ptLst>
  <dgm:cxnLst>
    <dgm:cxn modelId="{A4530BD4-B0F8-44BE-B036-1DB407731D6E}" srcId="{B90ABD4D-5F2C-4A57-9551-5EB0B82C7433}" destId="{73EB82DC-6EBB-44E2-929B-38E5D72E425D}" srcOrd="1" destOrd="0" parTransId="{F3D6B1D5-D9B1-4AE8-84E4-68444FBB8AF1}" sibTransId="{FF7A6E2B-5E16-4BB4-82F1-4DF8EE428021}"/>
    <dgm:cxn modelId="{B3A85F9A-53AF-43A0-8C97-A53543C33F56}" srcId="{B90ABD4D-5F2C-4A57-9551-5EB0B82C7433}" destId="{CA0FA1DE-89FB-44AB-A380-A4BAAA297F7E}" srcOrd="0" destOrd="0" parTransId="{6AC067AE-EE20-4646-A9F7-346D8A7A13EA}" sibTransId="{A15F09D0-9ED5-4297-9C37-D59FA8DE4795}"/>
    <dgm:cxn modelId="{2C10DCCF-C5E1-4D30-86F8-75142305050F}" type="presOf" srcId="{73EB82DC-6EBB-44E2-929B-38E5D72E425D}" destId="{78AF4099-2AE4-4732-8F8E-747CED4E5ACB}" srcOrd="0" destOrd="0" presId="urn:microsoft.com/office/officeart/2005/8/layout/venn2"/>
    <dgm:cxn modelId="{EB326D74-197B-4973-9B03-4CE9770C02A9}" type="presOf" srcId="{73EB82DC-6EBB-44E2-929B-38E5D72E425D}" destId="{08FF3923-6068-47D9-8633-17EA69B6007C}" srcOrd="1" destOrd="0" presId="urn:microsoft.com/office/officeart/2005/8/layout/venn2"/>
    <dgm:cxn modelId="{C9CBF3E0-A38C-4D88-96EA-1B6C6B6A3FD2}" type="presOf" srcId="{B90ABD4D-5F2C-4A57-9551-5EB0B82C7433}" destId="{828BA888-D102-49BA-8A04-9328A345CBA0}" srcOrd="0" destOrd="0" presId="urn:microsoft.com/office/officeart/2005/8/layout/venn2"/>
    <dgm:cxn modelId="{0A0F0946-EE22-462D-9663-38434C9D2B31}" type="presOf" srcId="{CA0FA1DE-89FB-44AB-A380-A4BAAA297F7E}" destId="{623D63E6-6E3F-4B8A-9F84-A7BB34658ABE}" srcOrd="0" destOrd="0" presId="urn:microsoft.com/office/officeart/2005/8/layout/venn2"/>
    <dgm:cxn modelId="{EC6C02BB-A83A-4FBE-A41E-894E39319A0C}" type="presOf" srcId="{CA0FA1DE-89FB-44AB-A380-A4BAAA297F7E}" destId="{0D3E69FE-B0AB-43B1-9147-E53491BCC370}" srcOrd="1" destOrd="0" presId="urn:microsoft.com/office/officeart/2005/8/layout/venn2"/>
    <dgm:cxn modelId="{2962B537-DD1E-4AF8-9631-260E972B9106}" type="presParOf" srcId="{828BA888-D102-49BA-8A04-9328A345CBA0}" destId="{621E4570-15DD-4BD9-B467-E9FF2C74EC50}" srcOrd="0" destOrd="0" presId="urn:microsoft.com/office/officeart/2005/8/layout/venn2"/>
    <dgm:cxn modelId="{347DD575-B11A-40CC-B623-A01BE23D53D0}" type="presParOf" srcId="{621E4570-15DD-4BD9-B467-E9FF2C74EC50}" destId="{623D63E6-6E3F-4B8A-9F84-A7BB34658ABE}" srcOrd="0" destOrd="0" presId="urn:microsoft.com/office/officeart/2005/8/layout/venn2"/>
    <dgm:cxn modelId="{878489E6-671E-453B-BA25-D4B7A6BA6B03}" type="presParOf" srcId="{621E4570-15DD-4BD9-B467-E9FF2C74EC50}" destId="{0D3E69FE-B0AB-43B1-9147-E53491BCC370}" srcOrd="1" destOrd="0" presId="urn:microsoft.com/office/officeart/2005/8/layout/venn2"/>
    <dgm:cxn modelId="{C15776F8-920D-4BB7-B145-97D4581FEE3C}" type="presParOf" srcId="{828BA888-D102-49BA-8A04-9328A345CBA0}" destId="{5E5EA406-5BA8-4A95-B2FB-F5545BB9F971}" srcOrd="1" destOrd="0" presId="urn:microsoft.com/office/officeart/2005/8/layout/venn2"/>
    <dgm:cxn modelId="{16968AFB-E6DE-4BB3-821A-6AB77C898AAC}" type="presParOf" srcId="{5E5EA406-5BA8-4A95-B2FB-F5545BB9F971}" destId="{78AF4099-2AE4-4732-8F8E-747CED4E5ACB}" srcOrd="0" destOrd="0" presId="urn:microsoft.com/office/officeart/2005/8/layout/venn2"/>
    <dgm:cxn modelId="{88474DF8-131B-480C-A840-193B86123083}" type="presParOf" srcId="{5E5EA406-5BA8-4A95-B2FB-F5545BB9F971}" destId="{08FF3923-6068-47D9-8633-17EA69B6007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D63E6-6E3F-4B8A-9F84-A7BB34658ABE}">
      <dsp:nvSpPr>
        <dsp:cNvPr id="0" name=""/>
        <dsp:cNvSpPr/>
      </dsp:nvSpPr>
      <dsp:spPr>
        <a:xfrm>
          <a:off x="179101" y="0"/>
          <a:ext cx="3205275" cy="2140632"/>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t>Αιλουροειδή</a:t>
          </a:r>
          <a:endParaRPr lang="el-GR" sz="2000" b="1" kern="1200" dirty="0"/>
        </a:p>
      </dsp:txBody>
      <dsp:txXfrm>
        <a:off x="940354" y="160547"/>
        <a:ext cx="1682769" cy="363907"/>
      </dsp:txXfrm>
    </dsp:sp>
    <dsp:sp modelId="{78AF4099-2AE4-4732-8F8E-747CED4E5ACB}">
      <dsp:nvSpPr>
        <dsp:cNvPr id="0" name=""/>
        <dsp:cNvSpPr/>
      </dsp:nvSpPr>
      <dsp:spPr>
        <a:xfrm>
          <a:off x="922939" y="535157"/>
          <a:ext cx="1605474" cy="1605474"/>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1"/>
              </a:solidFill>
            </a:rPr>
            <a:t>Γάτες</a:t>
          </a:r>
          <a:endParaRPr lang="el-GR" sz="2400" b="1" kern="1200" dirty="0">
            <a:solidFill>
              <a:schemeClr val="tx1"/>
            </a:solidFill>
          </a:endParaRPr>
        </a:p>
      </dsp:txBody>
      <dsp:txXfrm>
        <a:off x="1158055" y="936526"/>
        <a:ext cx="1135241" cy="80273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C46D283-85E1-44DA-AB32-1D5AD87473AC}" type="slidenum">
              <a:rPr lang="en-US" smtClean="0"/>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B1F33-FEF7-43C4-AFCE-47812A1BA688}" type="slidenum">
              <a:rPr lang="en-US"/>
              <a:pPr/>
              <a:t>14</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2" descr="C:\Users\alex\Desktop\wave-green-background-backgrounds-wallpapers-wave-green-background-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332"/>
            <a:ext cx="9144000" cy="6861332"/>
          </a:xfrm>
          <a:prstGeom prst="rect">
            <a:avLst/>
          </a:prstGeom>
          <a:solidFill>
            <a:schemeClr val="bg1"/>
          </a:solidFill>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08790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527620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606595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83916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537158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29778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676570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76872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180428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Users\alex\Desktop\wave-green-background-backgrounds-wallpapers-wave-green-background-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332"/>
            <a:ext cx="9144000" cy="6861332"/>
          </a:xfrm>
          <a:prstGeom prst="rect">
            <a:avLst/>
          </a:prstGeom>
          <a:solidFill>
            <a:schemeClr val="bg1"/>
          </a:solidFill>
        </p:spPr>
      </p:pic>
      <p:sp>
        <p:nvSpPr>
          <p:cNvPr id="2" name="Title 1"/>
          <p:cNvSpPr>
            <a:spLocks noGrp="1"/>
          </p:cNvSpPr>
          <p:nvPr>
            <p:ph type="title"/>
          </p:nvPr>
        </p:nvSpPr>
        <p:spPr>
          <a:solidFill>
            <a:srgbClr val="F4F8E7"/>
          </a:solidFill>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gradFill>
            <a:gsLst>
              <a:gs pos="0">
                <a:srgbClr val="F4F8E7"/>
              </a:gs>
              <a:gs pos="91000">
                <a:srgbClr val="F4F8E7"/>
              </a:gs>
              <a:gs pos="100000">
                <a:srgbClr val="F4F8E7">
                  <a:alpha val="14000"/>
                </a:srgbClr>
              </a:gs>
            </a:gsLst>
            <a:lin ang="5400000" scaled="1"/>
          </a:gra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905878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9134A91-F0AD-49F2-9EB5-AF10614CBCC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00550628"/>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C:\Users\alex\Desktop\wave-green-background-backgrounds-wallpapers-wave-green-background-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332"/>
            <a:ext cx="9144000" cy="6861332"/>
          </a:xfrm>
          <a:prstGeom prst="rect">
            <a:avLst/>
          </a:prstGeom>
          <a:solidFill>
            <a:schemeClr val="bg1"/>
          </a:solidFill>
        </p:spPr>
      </p:pic>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C:\Users\alex\Desktop\wave-green-background-backgrounds-wallpapers-wave-green-background-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332"/>
            <a:ext cx="9144000" cy="6861332"/>
          </a:xfrm>
          <a:prstGeom prst="rect">
            <a:avLst/>
          </a:prstGeom>
          <a:solidFill>
            <a:schemeClr val="bg1"/>
          </a:solidFill>
        </p:spPr>
      </p:pic>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C:\Users\alex\Desktop\wave-green-background-backgrounds-wallpapers-wave-green-background-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332"/>
            <a:ext cx="9144000" cy="6861332"/>
          </a:xfrm>
          <a:prstGeom prst="rect">
            <a:avLst/>
          </a:prstGeom>
          <a:solidFill>
            <a:schemeClr val="bg1"/>
          </a:solidFill>
        </p:spPr>
      </p:pic>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C:\Users\alex\Desktop\wave-green-background-backgrounds-wallpapers-wave-green-background-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332"/>
            <a:ext cx="9144000" cy="6861332"/>
          </a:xfrm>
          <a:prstGeom prst="rect">
            <a:avLst/>
          </a:prstGeom>
          <a:solidFill>
            <a:schemeClr val="bg1"/>
          </a:solidFill>
        </p:spPr>
      </p:pic>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2" descr="C:\Users\alex\Desktop\wave-green-background-backgrounds-wallpapers-wave-green-background-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332"/>
            <a:ext cx="9144000" cy="6861332"/>
          </a:xfrm>
          <a:prstGeom prst="rect">
            <a:avLst/>
          </a:prstGeom>
          <a:solidFill>
            <a:schemeClr val="bg1"/>
          </a:solidFill>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2" descr="C:\Users\alex\Desktop\wave-green-background-backgrounds-wallpapers-wave-green-background-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332"/>
            <a:ext cx="9144000" cy="6861332"/>
          </a:xfrm>
          <a:prstGeom prst="rect">
            <a:avLst/>
          </a:prstGeom>
          <a:solidFill>
            <a:schemeClr val="bg1"/>
          </a:solidFill>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C:\Users\alex\Desktop\wave-green-background-backgrounds-wallpapers-wave-green-background-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332"/>
            <a:ext cx="9144000" cy="6861332"/>
          </a:xfrm>
          <a:prstGeom prst="rect">
            <a:avLst/>
          </a:prstGeom>
          <a:solidFill>
            <a:schemeClr val="bg1"/>
          </a:solidFill>
        </p:spPr>
      </p:pic>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124909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eurovoc.europa.eu/drupal/?q=el/request&amp;view=pt&amp;termuri=http://eurovoc.europa.eu/199760&amp;language=el" TargetMode="External"/><Relationship Id="rId13" Type="http://schemas.openxmlformats.org/officeDocument/2006/relationships/hyperlink" Target="http://eurovoc.europa.eu/drupal/?q=el/request&amp;view=pt&amp;termuri=http://eurovoc.europa.eu/199922&amp;language=el" TargetMode="External"/><Relationship Id="rId3" Type="http://schemas.openxmlformats.org/officeDocument/2006/relationships/hyperlink" Target="http://eurovoc.europa.eu/drupal/?q=el/request&amp;view=npt&amp;termuri=http://eurovoc.europa.eu/199770&amp;language=el" TargetMode="External"/><Relationship Id="rId7" Type="http://schemas.openxmlformats.org/officeDocument/2006/relationships/hyperlink" Target="http://eurovoc.europa.eu/drupal/?q=el/request&amp;view=pt&amp;termuri=http://eurovoc.europa.eu/199772&amp;language=el" TargetMode="External"/><Relationship Id="rId12" Type="http://schemas.openxmlformats.org/officeDocument/2006/relationships/hyperlink" Target="http://eurovoc.europa.eu/drupal/?q=el/request&amp;view=pt&amp;termuri=http://eurovoc.europa.eu/199789&amp;language=el" TargetMode="External"/><Relationship Id="rId2" Type="http://schemas.openxmlformats.org/officeDocument/2006/relationships/hyperlink" Target="http://eurovoc.europa.eu/drupal/?q=el/request&amp;view=npt&amp;termuri=http://eurovoc.europa.eu/199769&amp;language=el" TargetMode="External"/><Relationship Id="rId1" Type="http://schemas.openxmlformats.org/officeDocument/2006/relationships/slideLayout" Target="../slideLayouts/slideLayout2.xml"/><Relationship Id="rId6" Type="http://schemas.openxmlformats.org/officeDocument/2006/relationships/hyperlink" Target="http://eurovoc.europa.eu/drupal/?q=el/request&amp;view=pt&amp;termuri=http://eurovoc.europa.eu/199767&amp;language=el" TargetMode="External"/><Relationship Id="rId11" Type="http://schemas.openxmlformats.org/officeDocument/2006/relationships/hyperlink" Target="http://eurovoc.europa.eu/drupal/?q=el/request&amp;view=pt&amp;termuri=http://eurovoc.europa.eu/199762&amp;language=el" TargetMode="External"/><Relationship Id="rId5" Type="http://schemas.openxmlformats.org/officeDocument/2006/relationships/hyperlink" Target="http://eurovoc.europa.eu/drupal/?q=el/request&amp;view=pt&amp;termuri=http://eurovoc.europa.eu/199792&amp;language=el" TargetMode="External"/><Relationship Id="rId10" Type="http://schemas.openxmlformats.org/officeDocument/2006/relationships/hyperlink" Target="http://eurovoc.europa.eu/drupal/?q=el/request&amp;view=pt&amp;termuri=http://eurovoc.europa.eu/199761&amp;language=el" TargetMode="External"/><Relationship Id="rId4" Type="http://schemas.openxmlformats.org/officeDocument/2006/relationships/hyperlink" Target="http://eurovoc.europa.eu/drupal/?q=el/request&amp;view=npt&amp;termuri=http://eurovoc.europa.eu/199771&amp;language=el" TargetMode="External"/><Relationship Id="rId9" Type="http://schemas.openxmlformats.org/officeDocument/2006/relationships/hyperlink" Target="http://eurovoc.europa.eu/drupal/?q=el/request&amp;view=pt&amp;termuri=http://eurovoc.europa.eu/199765&amp;language=e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8524" y="1340768"/>
            <a:ext cx="8286953" cy="1470025"/>
          </a:xfrm>
        </p:spPr>
        <p:txBody>
          <a:bodyPr>
            <a:normAutofit/>
          </a:bodyPr>
          <a:lstStyle/>
          <a:p>
            <a:pPr lvl="1" algn="ctr"/>
            <a:r>
              <a:rPr lang="el-GR" sz="4000" b="1" dirty="0" smtClean="0">
                <a:solidFill>
                  <a:schemeClr val="tx1"/>
                </a:solidFill>
                <a:latin typeface="+mn-lt"/>
              </a:rPr>
              <a:t>Συστήματα Θεματικής Πρόσβασης</a:t>
            </a:r>
            <a:r>
              <a:rPr lang="en-US" sz="4000" b="1" dirty="0" smtClean="0">
                <a:solidFill>
                  <a:schemeClr val="tx1"/>
                </a:solidFill>
                <a:latin typeface="+mn-lt"/>
              </a:rPr>
              <a:t> (</a:t>
            </a:r>
            <a:r>
              <a:rPr lang="el-GR" sz="4000" b="1" dirty="0" smtClean="0">
                <a:solidFill>
                  <a:schemeClr val="tx1"/>
                </a:solidFill>
                <a:latin typeface="+mn-lt"/>
              </a:rPr>
              <a:t>Θ)</a:t>
            </a:r>
            <a:endParaRPr lang="el-GR" sz="1600" b="1" dirty="0">
              <a:solidFill>
                <a:schemeClr val="tx1"/>
              </a:solidFill>
              <a:latin typeface="+mn-lt"/>
            </a:endParaRPr>
          </a:p>
        </p:txBody>
      </p:sp>
      <p:sp>
        <p:nvSpPr>
          <p:cNvPr id="3" name="Υπότιτλος 2"/>
          <p:cNvSpPr>
            <a:spLocks noGrp="1"/>
          </p:cNvSpPr>
          <p:nvPr>
            <p:ph type="subTitle" idx="1"/>
          </p:nvPr>
        </p:nvSpPr>
        <p:spPr>
          <a:xfrm>
            <a:off x="611560" y="3096543"/>
            <a:ext cx="7920880" cy="1752600"/>
          </a:xfrm>
        </p:spPr>
        <p:txBody>
          <a:bodyPr>
            <a:normAutofit fontScale="77500" lnSpcReduction="20000"/>
          </a:bodyPr>
          <a:lstStyle/>
          <a:p>
            <a:r>
              <a:rPr lang="el-GR" sz="3500" b="1" dirty="0" smtClean="0"/>
              <a:t>Ενότητα 10</a:t>
            </a:r>
            <a:r>
              <a:rPr lang="el-GR" sz="3500" dirty="0" smtClean="0"/>
              <a:t>:</a:t>
            </a:r>
            <a:r>
              <a:rPr lang="en-US" sz="3500" dirty="0" smtClean="0"/>
              <a:t> </a:t>
            </a:r>
            <a:r>
              <a:rPr lang="el-GR" sz="3500" dirty="0" smtClean="0"/>
              <a:t>Θησαυροί</a:t>
            </a:r>
            <a:r>
              <a:rPr lang="en-US" sz="3500" dirty="0" smtClean="0"/>
              <a:t>:</a:t>
            </a:r>
            <a:r>
              <a:rPr lang="el-GR" sz="3500" dirty="0" smtClean="0"/>
              <a:t> Δόμηση</a:t>
            </a:r>
            <a:endParaRPr lang="en-US" sz="3500" dirty="0" smtClean="0"/>
          </a:p>
          <a:p>
            <a:endParaRPr lang="en-US" dirty="0" smtClean="0"/>
          </a:p>
          <a:p>
            <a:pPr>
              <a:spcBef>
                <a:spcPts val="0"/>
              </a:spcBef>
            </a:pPr>
            <a:r>
              <a:rPr lang="el-GR" dirty="0"/>
              <a:t>Δάφνη Κυριάκη-Μάνεση</a:t>
            </a:r>
          </a:p>
          <a:p>
            <a:pPr>
              <a:spcBef>
                <a:spcPts val="0"/>
              </a:spcBef>
            </a:pPr>
            <a:r>
              <a:rPr lang="el-GR" dirty="0"/>
              <a:t>Τμήμα Βιβλιοθηκονομίας</a:t>
            </a:r>
            <a:r>
              <a:rPr lang="en-US" dirty="0"/>
              <a:t> </a:t>
            </a:r>
            <a:r>
              <a:rPr lang="el-GR" dirty="0"/>
              <a:t>και Συστημάτων Πληροφόρησης</a:t>
            </a:r>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5884865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5"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Σχετικοί όροι</a:t>
            </a:r>
            <a:endParaRPr lang="el-GR" dirty="0"/>
          </a:p>
        </p:txBody>
      </p:sp>
      <p:sp>
        <p:nvSpPr>
          <p:cNvPr id="5" name="Content Placeholder 4"/>
          <p:cNvSpPr>
            <a:spLocks noGrp="1"/>
          </p:cNvSpPr>
          <p:nvPr>
            <p:ph sz="half" idx="1"/>
          </p:nvPr>
        </p:nvSpPr>
        <p:spPr>
          <a:gradFill>
            <a:gsLst>
              <a:gs pos="0">
                <a:srgbClr val="F4F8E7"/>
              </a:gs>
              <a:gs pos="91000">
                <a:srgbClr val="F4F8E7"/>
              </a:gs>
              <a:gs pos="100000">
                <a:srgbClr val="F4F8E7">
                  <a:alpha val="14000"/>
                </a:srgbClr>
              </a:gs>
            </a:gsLst>
            <a:lin ang="5400000" scaled="1"/>
          </a:gradFill>
        </p:spPr>
        <p:txBody>
          <a:bodyPr/>
          <a:lstStyle/>
          <a:p>
            <a:r>
              <a:rPr lang="el-GR" b="1" dirty="0" smtClean="0">
                <a:solidFill>
                  <a:srgbClr val="820000"/>
                </a:solidFill>
              </a:rPr>
              <a:t>Αγροτικό κίνημα</a:t>
            </a:r>
            <a:endParaRPr lang="el-GR" dirty="0" smtClean="0">
              <a:solidFill>
                <a:srgbClr val="820000"/>
              </a:solidFill>
            </a:endParaRPr>
          </a:p>
          <a:p>
            <a:r>
              <a:rPr lang="el-GR" dirty="0" smtClean="0"/>
              <a:t>ΣΟ:</a:t>
            </a:r>
            <a:r>
              <a:rPr lang="el-GR" b="1" dirty="0" smtClean="0"/>
              <a:t>	αγροτική τάξη</a:t>
            </a:r>
            <a:endParaRPr lang="el-GR" dirty="0" smtClean="0"/>
          </a:p>
          <a:p>
            <a:endParaRPr lang="el-GR" dirty="0" smtClean="0"/>
          </a:p>
          <a:p>
            <a:endParaRPr lang="el-GR" dirty="0"/>
          </a:p>
        </p:txBody>
      </p:sp>
      <p:sp>
        <p:nvSpPr>
          <p:cNvPr id="6" name="Content Placeholder 5"/>
          <p:cNvSpPr>
            <a:spLocks noGrp="1"/>
          </p:cNvSpPr>
          <p:nvPr>
            <p:ph sz="half" idx="2"/>
          </p:nvPr>
        </p:nvSpPr>
        <p:spPr>
          <a:gradFill>
            <a:gsLst>
              <a:gs pos="0">
                <a:srgbClr val="F4F8E7"/>
              </a:gs>
              <a:gs pos="91000">
                <a:srgbClr val="F4F8E7"/>
              </a:gs>
              <a:gs pos="100000">
                <a:srgbClr val="F4F8E7">
                  <a:alpha val="14000"/>
                </a:srgbClr>
              </a:gs>
            </a:gsLst>
            <a:lin ang="5400000" scaled="1"/>
          </a:gradFill>
        </p:spPr>
        <p:txBody>
          <a:bodyPr/>
          <a:lstStyle/>
          <a:p>
            <a:r>
              <a:rPr lang="el-GR" b="1" dirty="0" smtClean="0"/>
              <a:t>Αγροτική τάξη</a:t>
            </a:r>
            <a:endParaRPr lang="el-GR" dirty="0" smtClean="0"/>
          </a:p>
          <a:p>
            <a:r>
              <a:rPr lang="el-GR" b="1" dirty="0" smtClean="0"/>
              <a:t>ΣΟ:	</a:t>
            </a:r>
            <a:r>
              <a:rPr lang="el-GR" b="1" dirty="0" smtClean="0">
                <a:solidFill>
                  <a:srgbClr val="820000"/>
                </a:solidFill>
              </a:rPr>
              <a:t>αγροτικό κίνημα</a:t>
            </a:r>
            <a:endParaRPr lang="el-GR" dirty="0" smtClean="0">
              <a:solidFill>
                <a:srgbClr val="820000"/>
              </a:solidFill>
            </a:endParaRPr>
          </a:p>
          <a:p>
            <a:endParaRPr lang="el-GR" dirty="0"/>
          </a:p>
        </p:txBody>
      </p:sp>
      <p:sp>
        <p:nvSpPr>
          <p:cNvPr id="4" name="Slide Number Placeholder 3"/>
          <p:cNvSpPr>
            <a:spLocks noGrp="1"/>
          </p:cNvSpPr>
          <p:nvPr>
            <p:ph type="sldNum" sz="quarter" idx="12"/>
          </p:nvPr>
        </p:nvSpPr>
        <p:spPr/>
        <p:txBody>
          <a:bodyPr/>
          <a:lstStyle/>
          <a:p>
            <a:fld id="{E6702095-FC09-48ED-8635-29232688293D}" type="slidenum">
              <a:rPr lang="en-US" smtClean="0"/>
              <a:pPr/>
              <a:t>9</a:t>
            </a:fld>
            <a:endParaRPr lang="en-US" dirty="0"/>
          </a:p>
        </p:txBody>
      </p:sp>
    </p:spTree>
    <p:extLst>
      <p:ext uri="{BB962C8B-B14F-4D97-AF65-F5344CB8AC3E}">
        <p14:creationId xmlns:p14="http://schemas.microsoft.com/office/powerpoint/2010/main" val="162255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91188"/>
          </a:xfrm>
        </p:spPr>
        <p:txBody>
          <a:bodyPr>
            <a:normAutofit/>
          </a:bodyPr>
          <a:lstStyle/>
          <a:p>
            <a:r>
              <a:rPr lang="el-GR" sz="3200" dirty="0" smtClean="0"/>
              <a:t>Οδηγίες για τους σχετικούς όρους</a:t>
            </a:r>
            <a:endParaRPr lang="el-GR" sz="3200" dirty="0"/>
          </a:p>
        </p:txBody>
      </p:sp>
      <p:graphicFrame>
        <p:nvGraphicFramePr>
          <p:cNvPr id="5" name="Content Placeholder 4" descr="κατηγορίες και παραδείγματα"/>
          <p:cNvGraphicFramePr>
            <a:graphicFrameLocks noGrp="1"/>
          </p:cNvGraphicFramePr>
          <p:nvPr>
            <p:ph idx="1"/>
            <p:extLst>
              <p:ext uri="{D42A27DB-BD31-4B8C-83A1-F6EECF244321}">
                <p14:modId xmlns:p14="http://schemas.microsoft.com/office/powerpoint/2010/main" val="4074717915"/>
              </p:ext>
            </p:extLst>
          </p:nvPr>
        </p:nvGraphicFramePr>
        <p:xfrm>
          <a:off x="1403648" y="764704"/>
          <a:ext cx="6336704" cy="5981700"/>
        </p:xfrm>
        <a:graphic>
          <a:graphicData uri="http://schemas.openxmlformats.org/drawingml/2006/table">
            <a:tbl>
              <a:tblPr firstRow="1" bandRow="1">
                <a:tableStyleId>{1FECB4D8-DB02-4DC6-A0A2-4F2EBAE1DC90}</a:tableStyleId>
              </a:tblPr>
              <a:tblGrid>
                <a:gridCol w="2176309"/>
                <a:gridCol w="4160395"/>
              </a:tblGrid>
              <a:tr h="270193">
                <a:tc>
                  <a:txBody>
                    <a:bodyPr/>
                    <a:lstStyle/>
                    <a:p>
                      <a:pPr>
                        <a:spcAft>
                          <a:spcPts val="0"/>
                        </a:spcAft>
                      </a:pPr>
                      <a:r>
                        <a:rPr lang="el-GR" sz="2000" b="1" dirty="0">
                          <a:latin typeface="+mn-lt"/>
                          <a:ea typeface="Times New Roman"/>
                        </a:rPr>
                        <a:t>Κατηγορίες </a:t>
                      </a:r>
                      <a:endParaRPr lang="el-GR" sz="2000" dirty="0">
                        <a:latin typeface="+mn-lt"/>
                        <a:ea typeface="Times New Roman"/>
                      </a:endParaRPr>
                    </a:p>
                  </a:txBody>
                  <a:tcPr marL="9525" marR="9525" marT="9525" marB="9525" anchor="ctr">
                    <a:solidFill>
                      <a:schemeClr val="accent3">
                        <a:lumMod val="50000"/>
                      </a:schemeClr>
                    </a:solidFill>
                  </a:tcPr>
                </a:tc>
                <a:tc>
                  <a:txBody>
                    <a:bodyPr/>
                    <a:lstStyle/>
                    <a:p>
                      <a:pPr>
                        <a:spcAft>
                          <a:spcPts val="0"/>
                        </a:spcAft>
                      </a:pPr>
                      <a:r>
                        <a:rPr lang="el-GR" sz="2000" b="1" dirty="0">
                          <a:latin typeface="+mn-lt"/>
                          <a:ea typeface="Times New Roman"/>
                        </a:rPr>
                        <a:t>Παραδείγματα</a:t>
                      </a:r>
                      <a:endParaRPr lang="el-GR" sz="2000" dirty="0">
                        <a:latin typeface="+mn-lt"/>
                        <a:ea typeface="Times New Roman"/>
                      </a:endParaRPr>
                    </a:p>
                  </a:txBody>
                  <a:tcPr marL="9525" marR="9525" marT="9525" marB="9525" anchor="ctr">
                    <a:solidFill>
                      <a:schemeClr val="accent3">
                        <a:lumMod val="50000"/>
                      </a:schemeClr>
                    </a:solidFill>
                  </a:tcPr>
                </a:tc>
              </a:tr>
              <a:tr h="466696">
                <a:tc>
                  <a:txBody>
                    <a:bodyPr/>
                    <a:lstStyle/>
                    <a:p>
                      <a:pPr>
                        <a:spcAft>
                          <a:spcPts val="0"/>
                        </a:spcAft>
                      </a:pPr>
                      <a:r>
                        <a:rPr lang="el-GR" sz="1800" dirty="0">
                          <a:latin typeface="+mn-lt"/>
                          <a:ea typeface="Times New Roman"/>
                        </a:rPr>
                        <a:t>Χρόνος</a:t>
                      </a:r>
                    </a:p>
                  </a:txBody>
                  <a:tcPr marL="9525" marR="9525" marT="9525" marB="9525" anchor="ctr"/>
                </a:tc>
                <a:tc>
                  <a:txBody>
                    <a:bodyPr/>
                    <a:lstStyle/>
                    <a:p>
                      <a:pPr>
                        <a:spcAft>
                          <a:spcPts val="0"/>
                        </a:spcAft>
                      </a:pPr>
                      <a:r>
                        <a:rPr lang="el-GR" sz="1800" b="1" dirty="0" smtClean="0">
                          <a:latin typeface="+mn-lt"/>
                          <a:ea typeface="Times New Roman"/>
                        </a:rPr>
                        <a:t>Διάρκεια </a:t>
                      </a:r>
                      <a:r>
                        <a:rPr lang="el-GR" sz="1800" b="1" dirty="0">
                          <a:latin typeface="+mn-lt"/>
                          <a:ea typeface="Times New Roman"/>
                        </a:rPr>
                        <a:t>σπουδών</a:t>
                      </a:r>
                      <a:endParaRPr lang="el-GR" sz="1800" dirty="0">
                        <a:latin typeface="+mn-lt"/>
                        <a:ea typeface="Times New Roman"/>
                      </a:endParaRPr>
                    </a:p>
                    <a:p>
                      <a:pPr>
                        <a:spcAft>
                          <a:spcPts val="0"/>
                        </a:spcAft>
                      </a:pPr>
                      <a:r>
                        <a:rPr lang="el-GR" sz="1800" dirty="0">
                          <a:latin typeface="+mn-lt"/>
                          <a:ea typeface="Times New Roman"/>
                        </a:rPr>
                        <a:t>ΣΟ : </a:t>
                      </a:r>
                      <a:r>
                        <a:rPr lang="el-GR" sz="1800" b="1" dirty="0">
                          <a:latin typeface="+mn-lt"/>
                          <a:ea typeface="Times New Roman"/>
                        </a:rPr>
                        <a:t>υποχρεωτική εκπαίδευση</a:t>
                      </a:r>
                      <a:endParaRPr lang="el-GR" sz="1800" dirty="0">
                        <a:latin typeface="+mn-lt"/>
                        <a:ea typeface="Times New Roman"/>
                      </a:endParaRPr>
                    </a:p>
                  </a:txBody>
                  <a:tcPr marL="9525" marR="9525" marT="9525" marB="9525" anchor="ctr"/>
                </a:tc>
              </a:tr>
              <a:tr h="466696">
                <a:tc>
                  <a:txBody>
                    <a:bodyPr/>
                    <a:lstStyle/>
                    <a:p>
                      <a:pPr>
                        <a:spcAft>
                          <a:spcPts val="0"/>
                        </a:spcAft>
                      </a:pPr>
                      <a:r>
                        <a:rPr lang="el-GR" sz="1800" dirty="0">
                          <a:latin typeface="+mn-lt"/>
                          <a:ea typeface="Times New Roman"/>
                        </a:rPr>
                        <a:t>Τόπος</a:t>
                      </a:r>
                    </a:p>
                  </a:txBody>
                  <a:tcPr marL="9525" marR="9525" marT="9525" marB="9525" anchor="ctr"/>
                </a:tc>
                <a:tc>
                  <a:txBody>
                    <a:bodyPr/>
                    <a:lstStyle/>
                    <a:p>
                      <a:pPr>
                        <a:spcAft>
                          <a:spcPts val="0"/>
                        </a:spcAft>
                      </a:pPr>
                      <a:r>
                        <a:rPr lang="el-GR" sz="1800" b="1" dirty="0" smtClean="0">
                          <a:latin typeface="+mn-lt"/>
                          <a:ea typeface="Times New Roman"/>
                        </a:rPr>
                        <a:t>Ελαιουργία</a:t>
                      </a:r>
                      <a:r>
                        <a:rPr lang="el-GR" sz="1800" dirty="0">
                          <a:latin typeface="+mn-lt"/>
                          <a:ea typeface="Times New Roman"/>
                        </a:rPr>
                        <a:t/>
                      </a:r>
                      <a:br>
                        <a:rPr lang="el-GR" sz="1800" dirty="0">
                          <a:latin typeface="+mn-lt"/>
                          <a:ea typeface="Times New Roman"/>
                        </a:rPr>
                      </a:br>
                      <a:r>
                        <a:rPr lang="el-GR" sz="1800" dirty="0">
                          <a:latin typeface="+mn-lt"/>
                          <a:ea typeface="Times New Roman"/>
                        </a:rPr>
                        <a:t>ΣΟ : </a:t>
                      </a:r>
                      <a:r>
                        <a:rPr lang="el-GR" sz="1800" b="1" dirty="0">
                          <a:latin typeface="+mn-lt"/>
                          <a:ea typeface="Times New Roman"/>
                        </a:rPr>
                        <a:t>ελαιοτριβεία</a:t>
                      </a:r>
                      <a:endParaRPr lang="el-GR" sz="1800" dirty="0">
                        <a:latin typeface="+mn-lt"/>
                        <a:ea typeface="Times New Roman"/>
                      </a:endParaRPr>
                    </a:p>
                  </a:txBody>
                  <a:tcPr marL="9525" marR="9525" marT="9525" marB="9525" anchor="ctr"/>
                </a:tc>
              </a:tr>
              <a:tr h="915848">
                <a:tc>
                  <a:txBody>
                    <a:bodyPr/>
                    <a:lstStyle/>
                    <a:p>
                      <a:pPr>
                        <a:spcAft>
                          <a:spcPts val="0"/>
                        </a:spcAft>
                      </a:pPr>
                      <a:r>
                        <a:rPr lang="el-GR" sz="1800" dirty="0">
                          <a:latin typeface="+mn-lt"/>
                          <a:ea typeface="Times New Roman"/>
                        </a:rPr>
                        <a:t>Προϊόν </a:t>
                      </a:r>
                    </a:p>
                  </a:txBody>
                  <a:tcPr marL="9525" marR="9525" marT="9525" marB="9525" anchor="ctr"/>
                </a:tc>
                <a:tc>
                  <a:txBody>
                    <a:bodyPr/>
                    <a:lstStyle/>
                    <a:p>
                      <a:pPr>
                        <a:spcAft>
                          <a:spcPts val="0"/>
                        </a:spcAft>
                      </a:pPr>
                      <a:r>
                        <a:rPr lang="el-GR" sz="1800" b="1" dirty="0">
                          <a:latin typeface="+mn-lt"/>
                          <a:ea typeface="Times New Roman"/>
                        </a:rPr>
                        <a:t>Γαλακτοβιομηχανία</a:t>
                      </a:r>
                      <a:endParaRPr lang="el-GR" sz="1800" dirty="0">
                        <a:latin typeface="+mn-lt"/>
                        <a:ea typeface="Times New Roman"/>
                      </a:endParaRPr>
                    </a:p>
                    <a:p>
                      <a:pPr>
                        <a:spcAft>
                          <a:spcPts val="0"/>
                        </a:spcAft>
                      </a:pPr>
                      <a:r>
                        <a:rPr lang="el-GR" sz="1800" dirty="0">
                          <a:latin typeface="+mn-lt"/>
                          <a:ea typeface="Times New Roman"/>
                        </a:rPr>
                        <a:t>ΣΟ: </a:t>
                      </a:r>
                      <a:r>
                        <a:rPr lang="el-GR" sz="1800" b="1" dirty="0">
                          <a:latin typeface="+mn-lt"/>
                          <a:ea typeface="Times New Roman"/>
                        </a:rPr>
                        <a:t> γάλα</a:t>
                      </a:r>
                      <a:endParaRPr lang="el-GR" sz="1800" dirty="0">
                        <a:latin typeface="+mn-lt"/>
                        <a:ea typeface="Times New Roman"/>
                      </a:endParaRPr>
                    </a:p>
                    <a:p>
                      <a:pPr>
                        <a:spcAft>
                          <a:spcPts val="0"/>
                        </a:spcAft>
                      </a:pPr>
                      <a:r>
                        <a:rPr lang="el-GR" sz="1800" b="1" dirty="0" smtClean="0">
                          <a:latin typeface="+mn-lt"/>
                          <a:ea typeface="Times New Roman"/>
                        </a:rPr>
                        <a:t>Ναυπηγεία</a:t>
                      </a:r>
                      <a:endParaRPr lang="el-GR" sz="1800" dirty="0">
                        <a:latin typeface="+mn-lt"/>
                        <a:ea typeface="Times New Roman"/>
                      </a:endParaRPr>
                    </a:p>
                    <a:p>
                      <a:pPr>
                        <a:spcAft>
                          <a:spcPts val="0"/>
                        </a:spcAft>
                      </a:pPr>
                      <a:r>
                        <a:rPr lang="el-GR" sz="1800" dirty="0">
                          <a:latin typeface="+mn-lt"/>
                          <a:ea typeface="Times New Roman"/>
                        </a:rPr>
                        <a:t>ΣΟ:  π</a:t>
                      </a:r>
                      <a:r>
                        <a:rPr lang="el-GR" sz="1800" b="1" dirty="0">
                          <a:latin typeface="+mn-lt"/>
                          <a:ea typeface="Times New Roman"/>
                        </a:rPr>
                        <a:t>λοία</a:t>
                      </a:r>
                      <a:endParaRPr lang="el-GR" sz="1800" dirty="0">
                        <a:latin typeface="+mn-lt"/>
                        <a:ea typeface="Times New Roman"/>
                      </a:endParaRPr>
                    </a:p>
                  </a:txBody>
                  <a:tcPr marL="9525" marR="9525" marT="9525" marB="9525" anchor="ctr"/>
                </a:tc>
              </a:tr>
              <a:tr h="466696">
                <a:tc>
                  <a:txBody>
                    <a:bodyPr/>
                    <a:lstStyle/>
                    <a:p>
                      <a:pPr>
                        <a:spcAft>
                          <a:spcPts val="0"/>
                        </a:spcAft>
                      </a:pPr>
                      <a:r>
                        <a:rPr lang="el-GR" sz="1800" dirty="0">
                          <a:latin typeface="+mn-lt"/>
                          <a:ea typeface="Times New Roman"/>
                        </a:rPr>
                        <a:t>Αιτία</a:t>
                      </a:r>
                    </a:p>
                  </a:txBody>
                  <a:tcPr marL="9525" marR="9525" marT="9525" marB="9525" anchor="ctr"/>
                </a:tc>
                <a:tc>
                  <a:txBody>
                    <a:bodyPr/>
                    <a:lstStyle/>
                    <a:p>
                      <a:pPr>
                        <a:spcAft>
                          <a:spcPts val="0"/>
                        </a:spcAft>
                      </a:pPr>
                      <a:r>
                        <a:rPr lang="el-GR" sz="1800" b="1" dirty="0" smtClean="0">
                          <a:latin typeface="+mn-lt"/>
                          <a:ea typeface="Times New Roman"/>
                        </a:rPr>
                        <a:t>Πόλεμος</a:t>
                      </a:r>
                      <a:r>
                        <a:rPr lang="el-GR" sz="1800" dirty="0">
                          <a:latin typeface="+mn-lt"/>
                          <a:ea typeface="Times New Roman"/>
                        </a:rPr>
                        <a:t/>
                      </a:r>
                      <a:br>
                        <a:rPr lang="el-GR" sz="1800" dirty="0">
                          <a:latin typeface="+mn-lt"/>
                          <a:ea typeface="Times New Roman"/>
                        </a:rPr>
                      </a:br>
                      <a:r>
                        <a:rPr lang="el-GR" sz="1800" dirty="0">
                          <a:latin typeface="+mn-lt"/>
                          <a:ea typeface="Times New Roman"/>
                        </a:rPr>
                        <a:t>ΣΟ:  </a:t>
                      </a:r>
                      <a:r>
                        <a:rPr lang="el-GR" sz="1800" b="1" dirty="0">
                          <a:latin typeface="+mn-lt"/>
                          <a:ea typeface="Times New Roman"/>
                        </a:rPr>
                        <a:t>βία</a:t>
                      </a:r>
                      <a:endParaRPr lang="el-GR" sz="1800" dirty="0">
                        <a:latin typeface="+mn-lt"/>
                        <a:ea typeface="Times New Roman"/>
                      </a:endParaRPr>
                    </a:p>
                  </a:txBody>
                  <a:tcPr marL="9525" marR="9525" marT="9525" marB="9525" anchor="ctr"/>
                </a:tc>
              </a:tr>
              <a:tr h="466696">
                <a:tc>
                  <a:txBody>
                    <a:bodyPr/>
                    <a:lstStyle/>
                    <a:p>
                      <a:pPr>
                        <a:spcAft>
                          <a:spcPts val="0"/>
                        </a:spcAft>
                      </a:pPr>
                      <a:r>
                        <a:rPr lang="el-GR" sz="1800" dirty="0">
                          <a:latin typeface="+mn-lt"/>
                          <a:ea typeface="Times New Roman"/>
                        </a:rPr>
                        <a:t>Άτομο</a:t>
                      </a:r>
                    </a:p>
                  </a:txBody>
                  <a:tcPr marL="9525" marR="9525" marT="9525" marB="9525" anchor="ctr"/>
                </a:tc>
                <a:tc>
                  <a:txBody>
                    <a:bodyPr/>
                    <a:lstStyle/>
                    <a:p>
                      <a:pPr>
                        <a:spcAft>
                          <a:spcPts val="0"/>
                        </a:spcAft>
                      </a:pPr>
                      <a:r>
                        <a:rPr lang="el-GR" sz="1800" b="1" dirty="0" smtClean="0">
                          <a:latin typeface="+mn-lt"/>
                          <a:ea typeface="Times New Roman"/>
                        </a:rPr>
                        <a:t>Εξουσία</a:t>
                      </a:r>
                      <a:r>
                        <a:rPr lang="el-GR" sz="1800" dirty="0">
                          <a:latin typeface="+mn-lt"/>
                          <a:ea typeface="Times New Roman"/>
                        </a:rPr>
                        <a:t/>
                      </a:r>
                      <a:br>
                        <a:rPr lang="el-GR" sz="1800" dirty="0">
                          <a:latin typeface="+mn-lt"/>
                          <a:ea typeface="Times New Roman"/>
                        </a:rPr>
                      </a:br>
                      <a:r>
                        <a:rPr lang="el-GR" sz="1800" dirty="0">
                          <a:latin typeface="+mn-lt"/>
                          <a:ea typeface="Times New Roman"/>
                        </a:rPr>
                        <a:t>ΣΟ:  </a:t>
                      </a:r>
                      <a:r>
                        <a:rPr lang="el-GR" sz="1800" b="1" dirty="0">
                          <a:latin typeface="+mn-lt"/>
                          <a:ea typeface="Times New Roman"/>
                        </a:rPr>
                        <a:t>αρχηγός κράτους</a:t>
                      </a:r>
                      <a:r>
                        <a:rPr lang="el-GR" sz="1800" dirty="0">
                          <a:latin typeface="+mn-lt"/>
                          <a:ea typeface="Times New Roman"/>
                        </a:rPr>
                        <a:t> </a:t>
                      </a:r>
                    </a:p>
                  </a:txBody>
                  <a:tcPr marL="9525" marR="9525" marT="9525" marB="9525" anchor="ctr"/>
                </a:tc>
              </a:tr>
              <a:tr h="466696">
                <a:tc>
                  <a:txBody>
                    <a:bodyPr/>
                    <a:lstStyle/>
                    <a:p>
                      <a:pPr>
                        <a:spcAft>
                          <a:spcPts val="0"/>
                        </a:spcAft>
                      </a:pPr>
                      <a:r>
                        <a:rPr lang="el-GR" sz="1800" dirty="0">
                          <a:latin typeface="+mn-lt"/>
                          <a:ea typeface="Times New Roman"/>
                        </a:rPr>
                        <a:t>Εργαλείο </a:t>
                      </a:r>
                    </a:p>
                  </a:txBody>
                  <a:tcPr marL="9525" marR="9525" marT="9525" marB="9525" anchor="ctr"/>
                </a:tc>
                <a:tc>
                  <a:txBody>
                    <a:bodyPr/>
                    <a:lstStyle/>
                    <a:p>
                      <a:pPr>
                        <a:spcAft>
                          <a:spcPts val="0"/>
                        </a:spcAft>
                      </a:pPr>
                      <a:r>
                        <a:rPr lang="el-GR" sz="1800" b="1" dirty="0">
                          <a:latin typeface="+mn-lt"/>
                          <a:ea typeface="Times New Roman"/>
                        </a:rPr>
                        <a:t>Ζωγραφική</a:t>
                      </a:r>
                      <a:endParaRPr lang="el-GR" sz="1800" dirty="0">
                        <a:latin typeface="+mn-lt"/>
                        <a:ea typeface="Times New Roman"/>
                      </a:endParaRPr>
                    </a:p>
                    <a:p>
                      <a:pPr>
                        <a:spcAft>
                          <a:spcPts val="0"/>
                        </a:spcAft>
                      </a:pPr>
                      <a:r>
                        <a:rPr lang="el-GR" sz="1800" dirty="0">
                          <a:latin typeface="+mn-lt"/>
                          <a:ea typeface="Times New Roman"/>
                        </a:rPr>
                        <a:t>ΣΟ: </a:t>
                      </a:r>
                      <a:r>
                        <a:rPr lang="el-GR" sz="1800" b="1" dirty="0">
                          <a:latin typeface="+mn-lt"/>
                          <a:ea typeface="Times New Roman"/>
                        </a:rPr>
                        <a:t>λαδομπογιές</a:t>
                      </a:r>
                      <a:endParaRPr lang="el-GR" sz="1800" dirty="0">
                        <a:latin typeface="+mn-lt"/>
                        <a:ea typeface="Times New Roman"/>
                      </a:endParaRPr>
                    </a:p>
                  </a:txBody>
                  <a:tcPr marL="9525" marR="9525" marT="9525" marB="9525" anchor="ctr"/>
                </a:tc>
              </a:tr>
              <a:tr h="466696">
                <a:tc>
                  <a:txBody>
                    <a:bodyPr/>
                    <a:lstStyle/>
                    <a:p>
                      <a:pPr>
                        <a:spcAft>
                          <a:spcPts val="0"/>
                        </a:spcAft>
                      </a:pPr>
                      <a:r>
                        <a:rPr lang="el-GR" sz="1800" dirty="0">
                          <a:latin typeface="+mn-lt"/>
                          <a:ea typeface="Times New Roman"/>
                        </a:rPr>
                        <a:t>Εφαρμογή </a:t>
                      </a:r>
                    </a:p>
                  </a:txBody>
                  <a:tcPr marL="9525" marR="9525" marT="9525" marB="9525" anchor="ctr"/>
                </a:tc>
                <a:tc>
                  <a:txBody>
                    <a:bodyPr/>
                    <a:lstStyle/>
                    <a:p>
                      <a:pPr>
                        <a:spcAft>
                          <a:spcPts val="0"/>
                        </a:spcAft>
                      </a:pPr>
                      <a:r>
                        <a:rPr lang="el-GR" sz="1800" b="1" dirty="0">
                          <a:latin typeface="+mn-lt"/>
                          <a:ea typeface="Times New Roman"/>
                        </a:rPr>
                        <a:t>Ηλεκτρονικός υπολογιστής</a:t>
                      </a:r>
                      <a:r>
                        <a:rPr lang="el-GR" sz="1800" dirty="0">
                          <a:latin typeface="+mn-lt"/>
                          <a:ea typeface="Times New Roman"/>
                        </a:rPr>
                        <a:t> </a:t>
                      </a:r>
                      <a:br>
                        <a:rPr lang="el-GR" sz="1800" dirty="0">
                          <a:latin typeface="+mn-lt"/>
                          <a:ea typeface="Times New Roman"/>
                        </a:rPr>
                      </a:br>
                      <a:r>
                        <a:rPr lang="el-GR" sz="1800" dirty="0">
                          <a:latin typeface="+mn-lt"/>
                          <a:ea typeface="Times New Roman"/>
                        </a:rPr>
                        <a:t>ΣΟ: </a:t>
                      </a:r>
                      <a:r>
                        <a:rPr lang="el-GR" sz="1800" b="1" dirty="0">
                          <a:latin typeface="+mn-lt"/>
                          <a:ea typeface="Times New Roman"/>
                        </a:rPr>
                        <a:t>επεξεργασία δεομένων</a:t>
                      </a:r>
                      <a:endParaRPr lang="el-GR" sz="1800" dirty="0">
                        <a:latin typeface="+mn-lt"/>
                        <a:ea typeface="Times New Roman"/>
                      </a:endParaRPr>
                    </a:p>
                  </a:txBody>
                  <a:tcPr marL="9525" marR="9525" marT="9525" marB="9525" anchor="ctr"/>
                </a:tc>
              </a:tr>
              <a:tr h="466696">
                <a:tc>
                  <a:txBody>
                    <a:bodyPr/>
                    <a:lstStyle/>
                    <a:p>
                      <a:pPr>
                        <a:spcAft>
                          <a:spcPts val="0"/>
                        </a:spcAft>
                      </a:pPr>
                      <a:r>
                        <a:rPr lang="el-GR" sz="1800" dirty="0">
                          <a:latin typeface="+mn-lt"/>
                          <a:ea typeface="Times New Roman"/>
                        </a:rPr>
                        <a:t>Εξάρτημα</a:t>
                      </a:r>
                    </a:p>
                  </a:txBody>
                  <a:tcPr marL="9525" marR="9525" marT="9525" marB="9525" anchor="ctr"/>
                </a:tc>
                <a:tc>
                  <a:txBody>
                    <a:bodyPr/>
                    <a:lstStyle/>
                    <a:p>
                      <a:pPr>
                        <a:spcAft>
                          <a:spcPts val="0"/>
                        </a:spcAft>
                      </a:pPr>
                      <a:r>
                        <a:rPr lang="el-GR" sz="1800" b="1" dirty="0" smtClean="0">
                          <a:latin typeface="+mn-lt"/>
                          <a:ea typeface="Times New Roman"/>
                        </a:rPr>
                        <a:t>Αυτοκίνητα</a:t>
                      </a:r>
                      <a:r>
                        <a:rPr lang="el-GR" sz="1800" dirty="0" smtClean="0">
                          <a:latin typeface="+mn-lt"/>
                          <a:ea typeface="Times New Roman"/>
                        </a:rPr>
                        <a:t> </a:t>
                      </a:r>
                      <a:r>
                        <a:rPr lang="el-GR" sz="1800" dirty="0">
                          <a:latin typeface="+mn-lt"/>
                          <a:ea typeface="Times New Roman"/>
                        </a:rPr>
                        <a:t/>
                      </a:r>
                      <a:br>
                        <a:rPr lang="el-GR" sz="1800" dirty="0">
                          <a:latin typeface="+mn-lt"/>
                          <a:ea typeface="Times New Roman"/>
                        </a:rPr>
                      </a:br>
                      <a:r>
                        <a:rPr lang="el-GR" sz="1800" dirty="0">
                          <a:latin typeface="+mn-lt"/>
                          <a:ea typeface="Times New Roman"/>
                        </a:rPr>
                        <a:t>ΣΟ: </a:t>
                      </a:r>
                      <a:r>
                        <a:rPr lang="el-GR" sz="1800" b="1" dirty="0">
                          <a:latin typeface="+mn-lt"/>
                          <a:ea typeface="Times New Roman"/>
                        </a:rPr>
                        <a:t>λάστιχα</a:t>
                      </a:r>
                      <a:r>
                        <a:rPr lang="el-GR" sz="1800" dirty="0">
                          <a:latin typeface="+mn-lt"/>
                          <a:ea typeface="Times New Roman"/>
                        </a:rPr>
                        <a:t> </a:t>
                      </a:r>
                    </a:p>
                  </a:txBody>
                  <a:tcPr marL="9525" marR="9525" marT="9525" marB="9525" anchor="ctr"/>
                </a:tc>
              </a:tr>
              <a:tr h="466696">
                <a:tc>
                  <a:txBody>
                    <a:bodyPr/>
                    <a:lstStyle/>
                    <a:p>
                      <a:pPr>
                        <a:spcAft>
                          <a:spcPts val="0"/>
                        </a:spcAft>
                      </a:pPr>
                      <a:r>
                        <a:rPr lang="el-GR" sz="1800" dirty="0">
                          <a:latin typeface="+mn-lt"/>
                          <a:ea typeface="Times New Roman"/>
                        </a:rPr>
                        <a:t>Συμπληρωματικότητα </a:t>
                      </a:r>
                    </a:p>
                  </a:txBody>
                  <a:tcPr marL="9525" marR="9525" marT="9525" marB="9525" anchor="ctr"/>
                </a:tc>
                <a:tc>
                  <a:txBody>
                    <a:bodyPr/>
                    <a:lstStyle/>
                    <a:p>
                      <a:pPr>
                        <a:spcAft>
                          <a:spcPts val="0"/>
                        </a:spcAft>
                      </a:pPr>
                      <a:r>
                        <a:rPr lang="el-GR" sz="1800" b="1" dirty="0" smtClean="0">
                          <a:latin typeface="+mn-lt"/>
                          <a:ea typeface="Times New Roman"/>
                        </a:rPr>
                        <a:t>Γονείς</a:t>
                      </a:r>
                      <a:r>
                        <a:rPr lang="el-GR" sz="1800" dirty="0" smtClean="0">
                          <a:latin typeface="+mn-lt"/>
                          <a:ea typeface="Times New Roman"/>
                        </a:rPr>
                        <a:t> </a:t>
                      </a:r>
                      <a:r>
                        <a:rPr lang="el-GR" sz="1800" dirty="0">
                          <a:latin typeface="+mn-lt"/>
                          <a:ea typeface="Times New Roman"/>
                        </a:rPr>
                        <a:t/>
                      </a:r>
                      <a:br>
                        <a:rPr lang="el-GR" sz="1800" dirty="0">
                          <a:latin typeface="+mn-lt"/>
                          <a:ea typeface="Times New Roman"/>
                        </a:rPr>
                      </a:br>
                      <a:r>
                        <a:rPr lang="el-GR" sz="1800" dirty="0">
                          <a:latin typeface="+mn-lt"/>
                          <a:ea typeface="Times New Roman"/>
                        </a:rPr>
                        <a:t>ΣΟ: </a:t>
                      </a:r>
                      <a:r>
                        <a:rPr lang="el-GR" sz="1800" b="1" dirty="0">
                          <a:latin typeface="+mn-lt"/>
                          <a:ea typeface="Times New Roman"/>
                        </a:rPr>
                        <a:t>παιδιά</a:t>
                      </a:r>
                      <a:endParaRPr lang="el-GR" sz="1800" dirty="0">
                        <a:latin typeface="+mn-lt"/>
                        <a:ea typeface="Times New Roman"/>
                      </a:endParaRPr>
                    </a:p>
                  </a:txBody>
                  <a:tcPr marL="9525" marR="9525" marT="9525" marB="9525" anchor="ctr"/>
                </a:tc>
              </a:tr>
            </a:tbl>
          </a:graphicData>
        </a:graphic>
      </p:graphicFrame>
      <p:sp>
        <p:nvSpPr>
          <p:cNvPr id="4" name="Slide Number Placeholder 3"/>
          <p:cNvSpPr>
            <a:spLocks noGrp="1"/>
          </p:cNvSpPr>
          <p:nvPr>
            <p:ph type="sldNum" sz="quarter" idx="12"/>
          </p:nvPr>
        </p:nvSpPr>
        <p:spPr/>
        <p:txBody>
          <a:bodyPr/>
          <a:lstStyle/>
          <a:p>
            <a:fld id="{E6702095-FC09-48ED-8635-29232688293D}" type="slidenum">
              <a:rPr lang="en-US" smtClean="0"/>
              <a:pPr/>
              <a:t>10</a:t>
            </a:fld>
            <a:endParaRPr lang="en-US" dirty="0"/>
          </a:p>
        </p:txBody>
      </p:sp>
    </p:spTree>
    <p:extLst>
      <p:ext uri="{BB962C8B-B14F-4D97-AF65-F5344CB8AC3E}">
        <p14:creationId xmlns:p14="http://schemas.microsoft.com/office/powerpoint/2010/main" val="1371023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Σημειώσεις / επεξηγήσεις όρων</a:t>
            </a:r>
            <a:endParaRPr lang="el-GR" dirty="0"/>
          </a:p>
        </p:txBody>
      </p:sp>
      <p:sp>
        <p:nvSpPr>
          <p:cNvPr id="3" name="Content Placeholder 2"/>
          <p:cNvSpPr>
            <a:spLocks noGrp="1"/>
          </p:cNvSpPr>
          <p:nvPr>
            <p:ph idx="1"/>
          </p:nvPr>
        </p:nvSpPr>
        <p:spPr>
          <a:xfrm>
            <a:off x="467544" y="1052736"/>
            <a:ext cx="8229600" cy="504056"/>
          </a:xfrm>
        </p:spPr>
        <p:txBody>
          <a:bodyPr/>
          <a:lstStyle/>
          <a:p>
            <a:r>
              <a:rPr lang="en-US" sz="2400" b="1" dirty="0" smtClean="0"/>
              <a:t>SN</a:t>
            </a:r>
            <a:r>
              <a:rPr lang="el-GR" sz="2400" dirty="0" smtClean="0"/>
              <a:t> (</a:t>
            </a:r>
            <a:r>
              <a:rPr lang="en-US" sz="2400" dirty="0" smtClean="0"/>
              <a:t>Scope note</a:t>
            </a:r>
            <a:r>
              <a:rPr lang="el-GR" sz="2400" dirty="0" smtClean="0"/>
              <a:t>): 	</a:t>
            </a:r>
            <a:r>
              <a:rPr lang="el-GR" sz="2400" b="1" dirty="0" smtClean="0"/>
              <a:t>Σημ.</a:t>
            </a:r>
            <a:r>
              <a:rPr lang="el-GR" sz="2400" dirty="0" smtClean="0"/>
              <a:t> (Σημείωση/ επεξήγηση)</a:t>
            </a:r>
          </a:p>
          <a:p>
            <a:endParaRPr lang="el-GR" dirty="0"/>
          </a:p>
        </p:txBody>
      </p:sp>
      <p:graphicFrame>
        <p:nvGraphicFramePr>
          <p:cNvPr id="5" name="Table 4" descr="είδος σημειώσεων και παραδείγματα"/>
          <p:cNvGraphicFramePr>
            <a:graphicFrameLocks noGrp="1"/>
          </p:cNvGraphicFramePr>
          <p:nvPr>
            <p:extLst>
              <p:ext uri="{D42A27DB-BD31-4B8C-83A1-F6EECF244321}">
                <p14:modId xmlns:p14="http://schemas.microsoft.com/office/powerpoint/2010/main" val="3862753551"/>
              </p:ext>
            </p:extLst>
          </p:nvPr>
        </p:nvGraphicFramePr>
        <p:xfrm>
          <a:off x="179512" y="1628800"/>
          <a:ext cx="8712968" cy="4953183"/>
        </p:xfrm>
        <a:graphic>
          <a:graphicData uri="http://schemas.openxmlformats.org/drawingml/2006/table">
            <a:tbl>
              <a:tblPr firstRow="1" bandRow="1">
                <a:tableStyleId>{1FECB4D8-DB02-4DC6-A0A2-4F2EBAE1DC90}</a:tableStyleId>
              </a:tblPr>
              <a:tblGrid>
                <a:gridCol w="1983756"/>
                <a:gridCol w="6729212"/>
              </a:tblGrid>
              <a:tr h="289743">
                <a:tc>
                  <a:txBody>
                    <a:bodyPr/>
                    <a:lstStyle/>
                    <a:p>
                      <a:r>
                        <a:rPr lang="el-GR" sz="1800" dirty="0"/>
                        <a:t>Είδος Σημειώσεων</a:t>
                      </a:r>
                      <a:endParaRPr lang="el-GR" sz="1800" dirty="0">
                        <a:latin typeface="+mn-lt"/>
                        <a:ea typeface="Times New Roman"/>
                      </a:endParaRPr>
                    </a:p>
                  </a:txBody>
                  <a:tcPr marL="68580" marR="68580" marT="0" marB="0">
                    <a:solidFill>
                      <a:schemeClr val="accent3">
                        <a:lumMod val="50000"/>
                      </a:schemeClr>
                    </a:solidFill>
                  </a:tcPr>
                </a:tc>
                <a:tc>
                  <a:txBody>
                    <a:bodyPr/>
                    <a:lstStyle/>
                    <a:p>
                      <a:r>
                        <a:rPr lang="el-GR" sz="1800" dirty="0"/>
                        <a:t>Παράδειγμα</a:t>
                      </a:r>
                      <a:endParaRPr lang="el-GR" sz="1800" dirty="0">
                        <a:latin typeface="+mn-lt"/>
                        <a:ea typeface="Times New Roman"/>
                      </a:endParaRPr>
                    </a:p>
                  </a:txBody>
                  <a:tcPr marL="68580" marR="68580" marT="0" marB="0">
                    <a:solidFill>
                      <a:schemeClr val="accent3">
                        <a:lumMod val="50000"/>
                      </a:schemeClr>
                    </a:solidFill>
                  </a:tcPr>
                </a:tc>
              </a:tr>
              <a:tr h="1679197">
                <a:tc>
                  <a:txBody>
                    <a:bodyPr/>
                    <a:lstStyle/>
                    <a:p>
                      <a:pPr>
                        <a:spcAft>
                          <a:spcPts val="0"/>
                        </a:spcAft>
                      </a:pPr>
                      <a:r>
                        <a:rPr lang="el-GR" sz="1800" dirty="0"/>
                        <a:t>Ορισμός</a:t>
                      </a:r>
                      <a:endParaRPr lang="el-GR" sz="1800" dirty="0">
                        <a:latin typeface="+mn-lt"/>
                        <a:ea typeface="Times New Roman"/>
                      </a:endParaRPr>
                    </a:p>
                  </a:txBody>
                  <a:tcPr marL="68580" marR="68580" marT="0" marB="0"/>
                </a:tc>
                <a:tc>
                  <a:txBody>
                    <a:bodyPr/>
                    <a:lstStyle/>
                    <a:p>
                      <a:pPr>
                        <a:spcAft>
                          <a:spcPts val="0"/>
                        </a:spcAft>
                      </a:pPr>
                      <a:r>
                        <a:rPr lang="el-GR" sz="1800" dirty="0"/>
                        <a:t>Οικολογικός τουρισμός</a:t>
                      </a:r>
                    </a:p>
                    <a:p>
                      <a:pPr>
                        <a:spcAft>
                          <a:spcPts val="0"/>
                        </a:spcAft>
                      </a:pPr>
                      <a:r>
                        <a:rPr lang="el-GR" sz="1800" dirty="0"/>
                        <a:t>Σημ. SN </a:t>
                      </a:r>
                    </a:p>
                    <a:p>
                      <a:pPr>
                        <a:spcAft>
                          <a:spcPts val="0"/>
                        </a:spcAft>
                      </a:pPr>
                      <a:r>
                        <a:rPr lang="el-GR" sz="1800" dirty="0"/>
                        <a:t>Μορφή τουρισμού που πραγματοποιείται σε φυσικές περιοχές που δεν έχουν υποστεί ανθρωπογενείς αλλοιώσεις με στόχο να θαυμάσει κανείς τη βιολογική ποικιλότητα και πολιτιστικές εκδηλώσεις, να μάθει κανείς να σέβεται το περιβάλλον και να συμβάλλει στην προστασία της πανίδας και της χλωρίδας</a:t>
                      </a:r>
                      <a:endParaRPr lang="el-GR" sz="1800" dirty="0">
                        <a:latin typeface="+mn-lt"/>
                        <a:ea typeface="Times New Roman"/>
                      </a:endParaRPr>
                    </a:p>
                  </a:txBody>
                  <a:tcPr marL="68580" marR="68580" marT="0" marB="0"/>
                </a:tc>
              </a:tr>
              <a:tr h="479771">
                <a:tc>
                  <a:txBody>
                    <a:bodyPr/>
                    <a:lstStyle/>
                    <a:p>
                      <a:pPr>
                        <a:spcAft>
                          <a:spcPts val="0"/>
                        </a:spcAft>
                      </a:pPr>
                      <a:r>
                        <a:rPr lang="el-GR" sz="1800" dirty="0"/>
                        <a:t>Διευκρίνιση</a:t>
                      </a:r>
                      <a:endParaRPr lang="el-GR" sz="1800" dirty="0">
                        <a:latin typeface="+mn-lt"/>
                        <a:ea typeface="Times New Roman"/>
                      </a:endParaRPr>
                    </a:p>
                  </a:txBody>
                  <a:tcPr marL="68580" marR="68580" marT="0" marB="0"/>
                </a:tc>
                <a:tc>
                  <a:txBody>
                    <a:bodyPr/>
                    <a:lstStyle/>
                    <a:p>
                      <a:pPr>
                        <a:spcAft>
                          <a:spcPts val="0"/>
                        </a:spcAft>
                      </a:pPr>
                      <a:r>
                        <a:rPr lang="el-GR" sz="1800" dirty="0"/>
                        <a:t>Αρχηγός κράτους</a:t>
                      </a:r>
                    </a:p>
                    <a:p>
                      <a:pPr>
                        <a:spcAft>
                          <a:spcPts val="0"/>
                        </a:spcAft>
                      </a:pPr>
                      <a:r>
                        <a:rPr lang="el-GR" sz="1800" dirty="0"/>
                        <a:t>Σημ.: να μη συγχέεται με τον πρόεδρο θεσμικού οργάνου</a:t>
                      </a:r>
                      <a:endParaRPr lang="el-GR" sz="1800" dirty="0">
                        <a:latin typeface="+mn-lt"/>
                        <a:ea typeface="Times New Roman"/>
                      </a:endParaRPr>
                    </a:p>
                  </a:txBody>
                  <a:tcPr marL="68580" marR="68580" marT="0" marB="0"/>
                </a:tc>
              </a:tr>
              <a:tr h="959541">
                <a:tc>
                  <a:txBody>
                    <a:bodyPr/>
                    <a:lstStyle/>
                    <a:p>
                      <a:pPr>
                        <a:spcAft>
                          <a:spcPts val="0"/>
                        </a:spcAft>
                      </a:pPr>
                      <a:r>
                        <a:rPr lang="el-GR" sz="1800" dirty="0"/>
                        <a:t>Τρόπος χρήσης στο Θησαυρό</a:t>
                      </a:r>
                      <a:endParaRPr lang="el-GR" sz="1800" dirty="0">
                        <a:latin typeface="+mn-lt"/>
                        <a:ea typeface="Times New Roman"/>
                      </a:endParaRPr>
                    </a:p>
                  </a:txBody>
                  <a:tcPr marL="68580" marR="68580" marT="0" marB="0"/>
                </a:tc>
                <a:tc>
                  <a:txBody>
                    <a:bodyPr/>
                    <a:lstStyle/>
                    <a:p>
                      <a:pPr>
                        <a:spcAft>
                          <a:spcPts val="0"/>
                        </a:spcAft>
                      </a:pPr>
                      <a:r>
                        <a:rPr lang="el-GR" sz="1800" dirty="0" smtClean="0"/>
                        <a:t>Ζωικό </a:t>
                      </a:r>
                      <a:r>
                        <a:rPr lang="el-GR" sz="1800" dirty="0"/>
                        <a:t>προϊόν</a:t>
                      </a:r>
                    </a:p>
                    <a:p>
                      <a:pPr>
                        <a:spcAft>
                          <a:spcPts val="0"/>
                        </a:spcAft>
                      </a:pPr>
                      <a:r>
                        <a:rPr lang="el-GR" sz="1800" dirty="0"/>
                        <a:t>Σημ. SN </a:t>
                      </a:r>
                    </a:p>
                    <a:p>
                      <a:pPr>
                        <a:spcAft>
                          <a:spcPts val="0"/>
                        </a:spcAft>
                      </a:pPr>
                      <a:r>
                        <a:rPr lang="el-GR" sz="1800" dirty="0"/>
                        <a:t>Να χρησιμοποιείται για τεκμήρια που αναφέρονται στο σύνολο των προϊόντων αυτών, αλλιώς να χρησιμοποιούνται ειδικότεροι όροι.</a:t>
                      </a:r>
                      <a:endParaRPr lang="el-GR" sz="1800" dirty="0">
                        <a:latin typeface="+mn-lt"/>
                        <a:ea typeface="Times New Roman"/>
                      </a:endParaRPr>
                    </a:p>
                  </a:txBody>
                  <a:tcPr marL="68580" marR="68580" marT="0" marB="0"/>
                </a:tc>
              </a:tr>
              <a:tr h="479771">
                <a:tc>
                  <a:txBody>
                    <a:bodyPr/>
                    <a:lstStyle/>
                    <a:p>
                      <a:pPr>
                        <a:spcAft>
                          <a:spcPts val="0"/>
                        </a:spcAft>
                      </a:pPr>
                      <a:r>
                        <a:rPr lang="el-GR" sz="1800" dirty="0"/>
                        <a:t>Εύρος</a:t>
                      </a:r>
                      <a:endParaRPr lang="el-GR" sz="1800" dirty="0">
                        <a:latin typeface="+mn-lt"/>
                        <a:ea typeface="Times New Roman"/>
                      </a:endParaRPr>
                    </a:p>
                  </a:txBody>
                  <a:tcPr marL="68580" marR="68580" marT="0" marB="0"/>
                </a:tc>
                <a:tc>
                  <a:txBody>
                    <a:bodyPr/>
                    <a:lstStyle/>
                    <a:p>
                      <a:pPr>
                        <a:spcAft>
                          <a:spcPts val="0"/>
                        </a:spcAft>
                      </a:pPr>
                      <a:r>
                        <a:rPr lang="el-GR" sz="1800" dirty="0"/>
                        <a:t>Απόβλητα</a:t>
                      </a:r>
                    </a:p>
                    <a:p>
                      <a:pPr>
                        <a:spcAft>
                          <a:spcPts val="0"/>
                        </a:spcAft>
                      </a:pPr>
                      <a:r>
                        <a:rPr lang="el-GR" sz="1800" dirty="0"/>
                        <a:t>Σημ. περιλαμβάνει και τα βιομηχανικά απόβλητα</a:t>
                      </a:r>
                      <a:endParaRPr lang="el-GR" sz="1800" dirty="0">
                        <a:latin typeface="+mn-lt"/>
                        <a:ea typeface="Times New Roman"/>
                      </a:endParaRPr>
                    </a:p>
                  </a:txBody>
                  <a:tcPr marL="68580" marR="68580" marT="0" marB="0"/>
                </a:tc>
              </a:tr>
              <a:tr h="479771">
                <a:tc>
                  <a:txBody>
                    <a:bodyPr/>
                    <a:lstStyle/>
                    <a:p>
                      <a:pPr>
                        <a:spcAft>
                          <a:spcPts val="0"/>
                        </a:spcAft>
                      </a:pPr>
                      <a:r>
                        <a:rPr lang="el-GR" sz="1800" dirty="0"/>
                        <a:t>Εξαίρεση</a:t>
                      </a:r>
                      <a:endParaRPr lang="el-GR" sz="1800" dirty="0">
                        <a:latin typeface="+mn-lt"/>
                        <a:ea typeface="Times New Roman"/>
                      </a:endParaRPr>
                    </a:p>
                  </a:txBody>
                  <a:tcPr marL="68580" marR="68580" marT="0" marB="0"/>
                </a:tc>
                <a:tc>
                  <a:txBody>
                    <a:bodyPr/>
                    <a:lstStyle/>
                    <a:p>
                      <a:pPr>
                        <a:spcAft>
                          <a:spcPts val="0"/>
                        </a:spcAft>
                      </a:pPr>
                      <a:r>
                        <a:rPr lang="el-GR" sz="1800" dirty="0"/>
                        <a:t>Αρκούδες</a:t>
                      </a:r>
                    </a:p>
                    <a:p>
                      <a:pPr>
                        <a:spcAft>
                          <a:spcPts val="0"/>
                        </a:spcAft>
                      </a:pPr>
                      <a:r>
                        <a:rPr lang="el-GR" sz="1800" dirty="0"/>
                        <a:t>Σημ. Δεν περιλαμβάνει τις αρκούδες «πάντα»</a:t>
                      </a:r>
                      <a:endParaRPr lang="el-GR" sz="1800" dirty="0">
                        <a:latin typeface="+mn-lt"/>
                        <a:ea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E6702095-FC09-48ED-8635-29232688293D}" type="slidenum">
              <a:rPr lang="en-US" smtClean="0"/>
              <a:pPr/>
              <a:t>11</a:t>
            </a:fld>
            <a:endParaRPr lang="en-US" dirty="0"/>
          </a:p>
        </p:txBody>
      </p:sp>
    </p:spTree>
    <p:extLst>
      <p:ext uri="{BB962C8B-B14F-4D97-AF65-F5344CB8AC3E}">
        <p14:creationId xmlns:p14="http://schemas.microsoft.com/office/powerpoint/2010/main" val="2629161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Σύνθεση Θησαυρού</a:t>
            </a:r>
            <a:endParaRPr lang="el-GR" dirty="0"/>
          </a:p>
        </p:txBody>
      </p:sp>
      <p:sp>
        <p:nvSpPr>
          <p:cNvPr id="3" name="Content Placeholder 2"/>
          <p:cNvSpPr>
            <a:spLocks noGrp="1"/>
          </p:cNvSpPr>
          <p:nvPr>
            <p:ph idx="1"/>
          </p:nvPr>
        </p:nvSpPr>
        <p:spPr/>
        <p:txBody>
          <a:bodyPr>
            <a:normAutofit fontScale="77500" lnSpcReduction="20000"/>
          </a:bodyPr>
          <a:lstStyle/>
          <a:p>
            <a:r>
              <a:rPr lang="el-GR" b="1" dirty="0" smtClean="0">
                <a:solidFill>
                  <a:srgbClr val="820000"/>
                </a:solidFill>
              </a:rPr>
              <a:t>Τύποι θεμάτων</a:t>
            </a:r>
          </a:p>
          <a:p>
            <a:r>
              <a:rPr lang="el-GR" b="1" dirty="0" smtClean="0">
                <a:solidFill>
                  <a:srgbClr val="820000"/>
                </a:solidFill>
              </a:rPr>
              <a:t>Επίπεδα</a:t>
            </a:r>
          </a:p>
          <a:p>
            <a:pPr>
              <a:buNone/>
            </a:pPr>
            <a:r>
              <a:rPr lang="el-GR" sz="2600" dirty="0" smtClean="0"/>
              <a:t>	Ημίσκληρο τυρί</a:t>
            </a:r>
          </a:p>
          <a:p>
            <a:pPr>
              <a:buNone/>
            </a:pPr>
            <a:r>
              <a:rPr lang="el-GR" sz="2600" dirty="0" smtClean="0"/>
              <a:t>		ΓΟ1:	Τυρί</a:t>
            </a:r>
          </a:p>
          <a:p>
            <a:pPr>
              <a:buNone/>
            </a:pPr>
            <a:r>
              <a:rPr lang="el-GR" sz="2600" dirty="0" smtClean="0"/>
              <a:t>			ΓΟ2:	Γαλακτοκομικό προϊόν</a:t>
            </a:r>
          </a:p>
          <a:p>
            <a:pPr>
              <a:buNone/>
            </a:pPr>
            <a:r>
              <a:rPr lang="el-GR" sz="2600" dirty="0" smtClean="0"/>
              <a:t>				ΜΘ:	Μεταποιημένο γεωργικό προϊόν</a:t>
            </a:r>
          </a:p>
          <a:p>
            <a:pPr>
              <a:buNone/>
            </a:pPr>
            <a:r>
              <a:rPr lang="el-GR" sz="2600" dirty="0" smtClean="0"/>
              <a:t>					Τ:	Διατροφή και γεωργικά 							προϊόντα</a:t>
            </a:r>
          </a:p>
          <a:p>
            <a:pPr>
              <a:buNone/>
            </a:pPr>
            <a:r>
              <a:rPr lang="el-GR" sz="2600" dirty="0" smtClean="0"/>
              <a:t> </a:t>
            </a:r>
          </a:p>
          <a:p>
            <a:pPr>
              <a:buNone/>
            </a:pPr>
            <a:r>
              <a:rPr lang="el-GR" sz="2600" b="1" dirty="0" smtClean="0">
                <a:solidFill>
                  <a:srgbClr val="820000"/>
                </a:solidFill>
              </a:rPr>
              <a:t>Και αντίστροφα</a:t>
            </a:r>
          </a:p>
          <a:p>
            <a:pPr algn="r">
              <a:buNone/>
            </a:pPr>
            <a:r>
              <a:rPr lang="el-GR" sz="2600" dirty="0" smtClean="0"/>
              <a:t>Τ: Διατροφή και γεωργικά προϊόντα </a:t>
            </a:r>
          </a:p>
          <a:p>
            <a:pPr algn="r">
              <a:buNone/>
            </a:pPr>
            <a:r>
              <a:rPr lang="el-GR" sz="2600" dirty="0" smtClean="0"/>
              <a:t>	ΜΘ: Μεταποιημένο γεωργικό προϊόν	      </a:t>
            </a:r>
          </a:p>
          <a:p>
            <a:pPr algn="r">
              <a:buNone/>
            </a:pPr>
            <a:r>
              <a:rPr lang="el-GR" sz="2600" dirty="0" smtClean="0"/>
              <a:t>	ΕΟ1:   Γαλακτοκομικό προϊόν			</a:t>
            </a:r>
          </a:p>
          <a:p>
            <a:pPr>
              <a:buNone/>
            </a:pPr>
            <a:r>
              <a:rPr lang="el-GR" sz="2600" dirty="0" smtClean="0"/>
              <a:t>               ΕΟ1:	Τυρί</a:t>
            </a:r>
          </a:p>
          <a:p>
            <a:pPr>
              <a:buNone/>
            </a:pPr>
            <a:r>
              <a:rPr lang="el-GR" sz="2600" dirty="0" smtClean="0"/>
              <a:t>	ΕΟ2:	Ημίσκληρο τυρί</a:t>
            </a:r>
          </a:p>
          <a:p>
            <a:pPr lvl="1"/>
            <a:endParaRPr lang="el-GR" dirty="0"/>
          </a:p>
        </p:txBody>
      </p:sp>
      <p:sp>
        <p:nvSpPr>
          <p:cNvPr id="4" name="Slide Number Placeholder 3"/>
          <p:cNvSpPr>
            <a:spLocks noGrp="1"/>
          </p:cNvSpPr>
          <p:nvPr>
            <p:ph type="sldNum" sz="quarter" idx="12"/>
          </p:nvPr>
        </p:nvSpPr>
        <p:spPr/>
        <p:txBody>
          <a:bodyPr/>
          <a:lstStyle/>
          <a:p>
            <a:fld id="{E6702095-FC09-48ED-8635-29232688293D}" type="slidenum">
              <a:rPr lang="en-US" smtClean="0"/>
              <a:pPr/>
              <a:t>12</a:t>
            </a:fld>
            <a:endParaRPr lang="en-US" dirty="0"/>
          </a:p>
        </p:txBody>
      </p:sp>
    </p:spTree>
    <p:extLst>
      <p:ext uri="{BB962C8B-B14F-4D97-AF65-F5344CB8AC3E}">
        <p14:creationId xmlns:p14="http://schemas.microsoft.com/office/powerpoint/2010/main" val="862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Θεματικές επικεφαλίδες και Θησαυροί</a:t>
            </a:r>
            <a:endParaRPr lang="el-GR" sz="3600" dirty="0"/>
          </a:p>
        </p:txBody>
      </p:sp>
      <p:sp>
        <p:nvSpPr>
          <p:cNvPr id="3" name="Content Placeholder 2"/>
          <p:cNvSpPr>
            <a:spLocks noGrp="1"/>
          </p:cNvSpPr>
          <p:nvPr>
            <p:ph sz="quarter" idx="2"/>
          </p:nvPr>
        </p:nvSpPr>
        <p:spPr>
          <a:xfrm>
            <a:off x="323528" y="1340768"/>
            <a:ext cx="4040188" cy="4062437"/>
          </a:xfrm>
          <a:gradFill>
            <a:gsLst>
              <a:gs pos="0">
                <a:srgbClr val="F4F8E7"/>
              </a:gs>
              <a:gs pos="91000">
                <a:srgbClr val="F4F8E7"/>
              </a:gs>
              <a:gs pos="100000">
                <a:srgbClr val="F4F8E7">
                  <a:alpha val="14000"/>
                </a:srgbClr>
              </a:gs>
            </a:gsLst>
            <a:lin ang="5400000" scaled="1"/>
          </a:gradFill>
        </p:spPr>
        <p:txBody>
          <a:bodyPr>
            <a:normAutofit fontScale="85000" lnSpcReduction="10000"/>
          </a:bodyPr>
          <a:lstStyle/>
          <a:p>
            <a:pPr marL="0" indent="0">
              <a:buNone/>
            </a:pPr>
            <a:r>
              <a:rPr lang="el-GR" sz="2800" b="1" dirty="0">
                <a:solidFill>
                  <a:srgbClr val="820000"/>
                </a:solidFill>
              </a:rPr>
              <a:t>Θεματικές Επικεφαλίδες</a:t>
            </a:r>
          </a:p>
          <a:p>
            <a:r>
              <a:rPr lang="el-GR" dirty="0" smtClean="0"/>
              <a:t>Ελεγχόμενο λεξιλόγιο   </a:t>
            </a:r>
          </a:p>
          <a:p>
            <a:r>
              <a:rPr lang="el-GR" dirty="0" smtClean="0"/>
              <a:t>τυποποίηση όρων</a:t>
            </a:r>
          </a:p>
          <a:p>
            <a:r>
              <a:rPr lang="el-GR" dirty="0" smtClean="0"/>
              <a:t>Έχουν παραπομπές</a:t>
            </a:r>
          </a:p>
          <a:p>
            <a:r>
              <a:rPr lang="el-GR" dirty="0" smtClean="0"/>
              <a:t>Μπορεί να εκφράζουν σύνθετες έννοιες</a:t>
            </a:r>
          </a:p>
          <a:p>
            <a:r>
              <a:rPr lang="el-GR" dirty="0" smtClean="0"/>
              <a:t>Κάθετους ιεραρχικούς συσχετισμούς, διαχείριση σχετικών όρων με το βλ. επίσης</a:t>
            </a:r>
          </a:p>
          <a:p>
            <a:r>
              <a:rPr lang="el-GR" dirty="0" smtClean="0"/>
              <a:t>Καλύπτουν όλες τις επιστήμες (γενική ορολογία)</a:t>
            </a:r>
          </a:p>
          <a:p>
            <a:r>
              <a:rPr lang="el-GR" dirty="0" smtClean="0"/>
              <a:t>Συνήθως μονόγλωσσες</a:t>
            </a:r>
          </a:p>
          <a:p>
            <a:endParaRPr lang="el-GR" dirty="0"/>
          </a:p>
        </p:txBody>
      </p:sp>
      <p:sp>
        <p:nvSpPr>
          <p:cNvPr id="7" name="Content Placeholder 6"/>
          <p:cNvSpPr>
            <a:spLocks noGrp="1"/>
          </p:cNvSpPr>
          <p:nvPr>
            <p:ph sz="quarter" idx="4"/>
          </p:nvPr>
        </p:nvSpPr>
        <p:spPr>
          <a:xfrm>
            <a:off x="4644008" y="1340768"/>
            <a:ext cx="4041775" cy="4062437"/>
          </a:xfrm>
          <a:gradFill>
            <a:gsLst>
              <a:gs pos="0">
                <a:srgbClr val="F4F8E7"/>
              </a:gs>
              <a:gs pos="91000">
                <a:srgbClr val="F4F8E7"/>
              </a:gs>
              <a:gs pos="100000">
                <a:srgbClr val="F4F8E7">
                  <a:alpha val="14000"/>
                </a:srgbClr>
              </a:gs>
            </a:gsLst>
            <a:lin ang="5400000" scaled="1"/>
          </a:gradFill>
        </p:spPr>
        <p:txBody>
          <a:bodyPr>
            <a:normAutofit fontScale="92500" lnSpcReduction="20000"/>
          </a:bodyPr>
          <a:lstStyle/>
          <a:p>
            <a:pPr marL="0" indent="0">
              <a:buNone/>
            </a:pPr>
            <a:r>
              <a:rPr lang="el-GR" sz="2600" b="1" dirty="0" smtClean="0">
                <a:solidFill>
                  <a:srgbClr val="820000"/>
                </a:solidFill>
              </a:rPr>
              <a:t>Θησαυροί</a:t>
            </a:r>
            <a:endParaRPr lang="el-GR" sz="2600" b="1" dirty="0">
              <a:solidFill>
                <a:srgbClr val="820000"/>
              </a:solidFill>
            </a:endParaRPr>
          </a:p>
          <a:p>
            <a:r>
              <a:rPr lang="el-GR" dirty="0" smtClean="0"/>
              <a:t>Ελεγχόμενο λεξιλόγιο   </a:t>
            </a:r>
          </a:p>
          <a:p>
            <a:r>
              <a:rPr lang="el-GR" dirty="0" smtClean="0"/>
              <a:t>τυποποίηση όρων</a:t>
            </a:r>
          </a:p>
          <a:p>
            <a:r>
              <a:rPr lang="el-GR" dirty="0" smtClean="0"/>
              <a:t>Έχουν παραπομπές</a:t>
            </a:r>
          </a:p>
          <a:p>
            <a:r>
              <a:rPr lang="el-GR" dirty="0" smtClean="0"/>
              <a:t>Όρους που εκφράζουν μόνο μια έννοια</a:t>
            </a:r>
          </a:p>
          <a:p>
            <a:r>
              <a:rPr lang="el-GR" dirty="0" smtClean="0"/>
              <a:t>Κάθετους και παράλληλους ιεραρχικούς συσχετισμούς</a:t>
            </a:r>
          </a:p>
          <a:p>
            <a:r>
              <a:rPr lang="el-GR" dirty="0" smtClean="0"/>
              <a:t>Θεματική εξειδίκευση, συνήθως κατά επιστήμη</a:t>
            </a:r>
          </a:p>
          <a:p>
            <a:r>
              <a:rPr lang="el-GR" dirty="0" smtClean="0"/>
              <a:t>Συνήθως δίγλωσσοι ή πολύγλωσσοι</a:t>
            </a:r>
          </a:p>
          <a:p>
            <a:endParaRPr lang="el-GR" dirty="0" smtClean="0"/>
          </a:p>
          <a:p>
            <a:endParaRPr lang="el-GR" dirty="0"/>
          </a:p>
        </p:txBody>
      </p:sp>
      <p:sp>
        <p:nvSpPr>
          <p:cNvPr id="4" name="Slide Number Placeholder 3"/>
          <p:cNvSpPr>
            <a:spLocks noGrp="1"/>
          </p:cNvSpPr>
          <p:nvPr>
            <p:ph type="sldNum" sz="quarter" idx="12"/>
          </p:nvPr>
        </p:nvSpPr>
        <p:spPr/>
        <p:txBody>
          <a:bodyPr/>
          <a:lstStyle/>
          <a:p>
            <a:fld id="{E6702095-FC09-48ED-8635-29232688293D}" type="slidenum">
              <a:rPr lang="en-US" smtClean="0"/>
              <a:pPr/>
              <a:t>13</a:t>
            </a:fld>
            <a:endParaRPr lang="en-US" dirty="0"/>
          </a:p>
        </p:txBody>
      </p:sp>
    </p:spTree>
    <p:extLst>
      <p:ext uri="{BB962C8B-B14F-4D97-AF65-F5344CB8AC3E}">
        <p14:creationId xmlns:p14="http://schemas.microsoft.com/office/powerpoint/2010/main" val="1446037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l-GR" dirty="0" smtClean="0"/>
              <a:t>Κυριότεροι Θησαυροί</a:t>
            </a:r>
            <a:endParaRPr lang="en-US" dirty="0"/>
          </a:p>
        </p:txBody>
      </p:sp>
      <p:sp>
        <p:nvSpPr>
          <p:cNvPr id="148483" name="Rectangle 3"/>
          <p:cNvSpPr>
            <a:spLocks noGrp="1" noChangeArrowheads="1"/>
          </p:cNvSpPr>
          <p:nvPr>
            <p:ph idx="1"/>
          </p:nvPr>
        </p:nvSpPr>
        <p:spPr>
          <a:xfrm>
            <a:off x="457200" y="1196752"/>
            <a:ext cx="8435280" cy="5040560"/>
          </a:xfrm>
        </p:spPr>
        <p:txBody>
          <a:bodyPr/>
          <a:lstStyle/>
          <a:p>
            <a:r>
              <a:rPr lang="en-US" dirty="0" smtClean="0"/>
              <a:t>Eurovoc</a:t>
            </a:r>
          </a:p>
          <a:p>
            <a:r>
              <a:rPr lang="en-US" dirty="0" smtClean="0"/>
              <a:t>ERIC</a:t>
            </a:r>
          </a:p>
          <a:p>
            <a:r>
              <a:rPr lang="en-US" dirty="0" smtClean="0"/>
              <a:t>Inspec</a:t>
            </a:r>
            <a:endParaRPr lang="el-GR" dirty="0" smtClean="0"/>
          </a:p>
          <a:p>
            <a:r>
              <a:rPr lang="en-US" dirty="0" smtClean="0"/>
              <a:t>Psychological abstracts, chemical abstracts,</a:t>
            </a:r>
            <a:r>
              <a:rPr lang="el-GR" dirty="0" smtClean="0"/>
              <a:t> </a:t>
            </a:r>
            <a:r>
              <a:rPr lang="en-US" dirty="0" smtClean="0"/>
              <a:t>etc</a:t>
            </a:r>
          </a:p>
          <a:p>
            <a:r>
              <a:rPr lang="el-GR" dirty="0" smtClean="0"/>
              <a:t>Θησαυρός Ελληνικών όρων</a:t>
            </a:r>
            <a:endParaRPr lang="el-GR" dirty="0"/>
          </a:p>
          <a:p>
            <a:endParaRPr lang="en-US" dirty="0"/>
          </a:p>
        </p:txBody>
      </p:sp>
      <p:sp>
        <p:nvSpPr>
          <p:cNvPr id="5" name="Slide Number Placeholder 5"/>
          <p:cNvSpPr>
            <a:spLocks noGrp="1"/>
          </p:cNvSpPr>
          <p:nvPr>
            <p:ph type="sldNum" sz="quarter" idx="12"/>
          </p:nvPr>
        </p:nvSpPr>
        <p:spPr/>
        <p:txBody>
          <a:bodyPr/>
          <a:lstStyle/>
          <a:p>
            <a:fld id="{D6B2EC0F-CEB0-4D1E-9E1F-EDD51FF8DF39}" type="slidenum">
              <a:rPr lang="en-US"/>
              <a:pPr/>
              <a:t>14</a:t>
            </a:fld>
            <a:endParaRPr lang="en-US" dirty="0"/>
          </a:p>
        </p:txBody>
      </p:sp>
    </p:spTree>
    <p:extLst>
      <p:ext uri="{BB962C8B-B14F-4D97-AF65-F5344CB8AC3E}">
        <p14:creationId xmlns:p14="http://schemas.microsoft.com/office/powerpoint/2010/main" val="239769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4444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817402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Δάφνη </a:t>
            </a:r>
            <a:r>
              <a:rPr lang="el-GR" sz="2000" dirty="0" err="1" smtClean="0"/>
              <a:t>Κυριάκη</a:t>
            </a:r>
            <a:r>
              <a:rPr lang="el-GR" sz="2000" dirty="0" smtClean="0"/>
              <a:t>-</a:t>
            </a:r>
            <a:r>
              <a:rPr lang="el-GR" sz="2000" dirty="0" err="1" smtClean="0"/>
              <a:t>Μάνεση</a:t>
            </a:r>
            <a:r>
              <a:rPr lang="el-GR" sz="2000" dirty="0" smtClean="0"/>
              <a:t> </a:t>
            </a:r>
            <a:r>
              <a:rPr lang="el-GR" sz="2000" dirty="0" smtClean="0"/>
              <a:t>2014. Δάφνη </a:t>
            </a:r>
            <a:r>
              <a:rPr lang="el-GR" sz="2000" dirty="0" err="1" smtClean="0"/>
              <a:t>Κυριάκη</a:t>
            </a:r>
            <a:r>
              <a:rPr lang="el-GR" sz="2000" dirty="0" smtClean="0"/>
              <a:t>-</a:t>
            </a:r>
            <a:r>
              <a:rPr lang="el-GR" sz="2000" dirty="0" err="1" smtClean="0"/>
              <a:t>Μάνεση</a:t>
            </a:r>
            <a:r>
              <a:rPr lang="el-GR" sz="2000" dirty="0" smtClean="0"/>
              <a:t> </a:t>
            </a:r>
            <a:r>
              <a:rPr lang="el-GR" sz="2000" dirty="0" smtClean="0"/>
              <a:t>2014. </a:t>
            </a:r>
            <a:r>
              <a:rPr lang="el-GR" sz="2000" dirty="0"/>
              <a:t>«Συστήματα Θεματικής Πρόσβασης. Ενότητα 10:</a:t>
            </a:r>
            <a:r>
              <a:rPr lang="en-US" sz="2000" dirty="0"/>
              <a:t> </a:t>
            </a:r>
            <a:r>
              <a:rPr lang="el-GR" sz="2000" dirty="0"/>
              <a:t>Θησαυροί</a:t>
            </a:r>
            <a:r>
              <a:rPr lang="en-US" sz="2000" dirty="0"/>
              <a:t>:</a:t>
            </a:r>
            <a:r>
              <a:rPr lang="el-GR" sz="2000" dirty="0"/>
              <a:t> </a:t>
            </a:r>
            <a:r>
              <a:rPr lang="el-GR" sz="2000" dirty="0" smtClean="0"/>
              <a:t>Δόμηση».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852914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48620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Μετατροπή και δημιουργία όρων </a:t>
            </a:r>
            <a:endParaRPr lang="el-GR" dirty="0"/>
          </a:p>
        </p:txBody>
      </p:sp>
      <p:graphicFrame>
        <p:nvGraphicFramePr>
          <p:cNvPr id="5" name="Content Placeholder 4" descr="πίνακας οδηγιών και παραδείγματα"/>
          <p:cNvGraphicFramePr>
            <a:graphicFrameLocks noGrp="1"/>
          </p:cNvGraphicFramePr>
          <p:nvPr>
            <p:ph idx="1"/>
            <p:extLst>
              <p:ext uri="{D42A27DB-BD31-4B8C-83A1-F6EECF244321}">
                <p14:modId xmlns:p14="http://schemas.microsoft.com/office/powerpoint/2010/main" val="1685507027"/>
              </p:ext>
            </p:extLst>
          </p:nvPr>
        </p:nvGraphicFramePr>
        <p:xfrm>
          <a:off x="467544" y="1196752"/>
          <a:ext cx="8219256" cy="4933290"/>
        </p:xfrm>
        <a:graphic>
          <a:graphicData uri="http://schemas.openxmlformats.org/drawingml/2006/table">
            <a:tbl>
              <a:tblPr firstRow="1" bandRow="1">
                <a:tableStyleId>{1FECB4D8-DB02-4DC6-A0A2-4F2EBAE1DC90}</a:tableStyleId>
              </a:tblPr>
              <a:tblGrid>
                <a:gridCol w="4104456"/>
                <a:gridCol w="4114800"/>
              </a:tblGrid>
              <a:tr h="590220">
                <a:tc>
                  <a:txBody>
                    <a:bodyPr/>
                    <a:lstStyle/>
                    <a:p>
                      <a:pPr>
                        <a:spcAft>
                          <a:spcPts val="0"/>
                        </a:spcAft>
                      </a:pPr>
                      <a:r>
                        <a:rPr lang="el-GR" sz="2000" dirty="0"/>
                        <a:t>Οδηγίες </a:t>
                      </a:r>
                      <a:endParaRPr lang="el-GR" sz="2000" dirty="0">
                        <a:latin typeface="+mn-lt"/>
                        <a:ea typeface="Times New Roman"/>
                      </a:endParaRPr>
                    </a:p>
                  </a:txBody>
                  <a:tcPr marL="9525" marR="9525" marT="9525" marB="9525" anchor="ctr">
                    <a:solidFill>
                      <a:schemeClr val="accent3">
                        <a:lumMod val="50000"/>
                      </a:schemeClr>
                    </a:solidFill>
                  </a:tcPr>
                </a:tc>
                <a:tc>
                  <a:txBody>
                    <a:bodyPr/>
                    <a:lstStyle/>
                    <a:p>
                      <a:pPr>
                        <a:spcAft>
                          <a:spcPts val="0"/>
                        </a:spcAft>
                      </a:pPr>
                      <a:r>
                        <a:rPr lang="el-GR" sz="2000" dirty="0"/>
                        <a:t>Παραδείγματα </a:t>
                      </a:r>
                      <a:endParaRPr lang="el-GR" sz="2000" dirty="0">
                        <a:latin typeface="+mn-lt"/>
                        <a:ea typeface="Times New Roman"/>
                      </a:endParaRPr>
                    </a:p>
                  </a:txBody>
                  <a:tcPr marL="9525" marR="9525" marT="9525" marB="9525" anchor="ctr">
                    <a:solidFill>
                      <a:schemeClr val="accent3">
                        <a:lumMod val="50000"/>
                      </a:schemeClr>
                    </a:solidFill>
                  </a:tcPr>
                </a:tc>
              </a:tr>
              <a:tr h="619574">
                <a:tc>
                  <a:txBody>
                    <a:bodyPr/>
                    <a:lstStyle/>
                    <a:p>
                      <a:pPr>
                        <a:spcAft>
                          <a:spcPts val="0"/>
                        </a:spcAft>
                      </a:pPr>
                      <a:r>
                        <a:rPr lang="el-GR" sz="2000" dirty="0"/>
                        <a:t>Χρησιμοποιώ πληθυντικό για απαριθμούμενα πράγματα</a:t>
                      </a:r>
                      <a:endParaRPr lang="el-GR" sz="2000" dirty="0">
                        <a:latin typeface="+mn-lt"/>
                        <a:ea typeface="Times New Roman"/>
                      </a:endParaRPr>
                    </a:p>
                  </a:txBody>
                  <a:tcPr marL="9525" marR="9525" marT="9525" marB="9525" anchor="ctr"/>
                </a:tc>
                <a:tc>
                  <a:txBody>
                    <a:bodyPr/>
                    <a:lstStyle/>
                    <a:p>
                      <a:pPr>
                        <a:spcAft>
                          <a:spcPts val="0"/>
                        </a:spcAft>
                      </a:pPr>
                      <a:r>
                        <a:rPr lang="el-GR" sz="2000" dirty="0"/>
                        <a:t>&lt;σχολεία&gt;</a:t>
                      </a:r>
                      <a:endParaRPr lang="el-GR" sz="2000" dirty="0">
                        <a:latin typeface="+mn-lt"/>
                        <a:ea typeface="Times New Roman"/>
                      </a:endParaRPr>
                    </a:p>
                  </a:txBody>
                  <a:tcPr marL="9525" marR="9525" marT="9525" marB="9525" anchor="ctr"/>
                </a:tc>
              </a:tr>
              <a:tr h="590220">
                <a:tc>
                  <a:txBody>
                    <a:bodyPr/>
                    <a:lstStyle/>
                    <a:p>
                      <a:pPr>
                        <a:spcAft>
                          <a:spcPts val="0"/>
                        </a:spcAft>
                      </a:pPr>
                      <a:r>
                        <a:rPr lang="el-GR" sz="2000" dirty="0"/>
                        <a:t>Ενικό για «μαζικά» ονόματα </a:t>
                      </a:r>
                      <a:endParaRPr lang="el-GR" sz="2000" dirty="0">
                        <a:latin typeface="+mn-lt"/>
                        <a:ea typeface="Times New Roman"/>
                      </a:endParaRPr>
                    </a:p>
                  </a:txBody>
                  <a:tcPr marL="9525" marR="9525" marT="9525" marB="9525" anchor="ctr"/>
                </a:tc>
                <a:tc>
                  <a:txBody>
                    <a:bodyPr/>
                    <a:lstStyle/>
                    <a:p>
                      <a:pPr>
                        <a:spcAft>
                          <a:spcPts val="0"/>
                        </a:spcAft>
                      </a:pPr>
                      <a:r>
                        <a:rPr lang="el-GR" sz="2000" dirty="0"/>
                        <a:t>&lt;ξυλεία&gt;</a:t>
                      </a:r>
                      <a:endParaRPr lang="el-GR" sz="2000" dirty="0">
                        <a:latin typeface="+mn-lt"/>
                        <a:ea typeface="Times New Roman"/>
                      </a:endParaRPr>
                    </a:p>
                  </a:txBody>
                  <a:tcPr marL="9525" marR="9525" marT="9525" marB="9525" anchor="ctr"/>
                </a:tc>
              </a:tr>
              <a:tr h="919973">
                <a:tc>
                  <a:txBody>
                    <a:bodyPr/>
                    <a:lstStyle/>
                    <a:p>
                      <a:pPr>
                        <a:spcAft>
                          <a:spcPts val="0"/>
                        </a:spcAft>
                      </a:pPr>
                      <a:r>
                        <a:rPr lang="el-GR" sz="2000" dirty="0"/>
                        <a:t>Ενικό για αφηρημένες έννοιες που εκφράζουν διαδικασίες, ιδιότητες και καταστάσεις </a:t>
                      </a:r>
                      <a:endParaRPr lang="el-GR" sz="2000" dirty="0">
                        <a:latin typeface="+mn-lt"/>
                        <a:ea typeface="Times New Roman"/>
                      </a:endParaRPr>
                    </a:p>
                  </a:txBody>
                  <a:tcPr marL="9525" marR="9525" marT="9525" marB="9525" anchor="ctr"/>
                </a:tc>
                <a:tc>
                  <a:txBody>
                    <a:bodyPr/>
                    <a:lstStyle/>
                    <a:p>
                      <a:pPr>
                        <a:spcAft>
                          <a:spcPts val="0"/>
                        </a:spcAft>
                      </a:pPr>
                      <a:r>
                        <a:rPr lang="el-GR" sz="2000" dirty="0"/>
                        <a:t>&lt;εκπαίδευση&gt;</a:t>
                      </a:r>
                    </a:p>
                    <a:p>
                      <a:pPr>
                        <a:spcAft>
                          <a:spcPts val="0"/>
                        </a:spcAft>
                      </a:pPr>
                      <a:r>
                        <a:rPr lang="el-GR" sz="2000" dirty="0"/>
                        <a:t>&lt;βάρος&gt;</a:t>
                      </a:r>
                      <a:br>
                        <a:rPr lang="el-GR" sz="2000" dirty="0"/>
                      </a:br>
                      <a:r>
                        <a:rPr lang="el-GR" sz="2000" dirty="0"/>
                        <a:t>&lt;φτώχεια&gt;</a:t>
                      </a:r>
                      <a:endParaRPr lang="el-GR" sz="2000" dirty="0">
                        <a:latin typeface="+mn-lt"/>
                        <a:ea typeface="Times New Roman"/>
                      </a:endParaRPr>
                    </a:p>
                  </a:txBody>
                  <a:tcPr marL="9525" marR="9525" marT="9525" marB="9525" anchor="ctr"/>
                </a:tc>
              </a:tr>
              <a:tr h="619574">
                <a:tc>
                  <a:txBody>
                    <a:bodyPr/>
                    <a:lstStyle/>
                    <a:p>
                      <a:pPr>
                        <a:spcAft>
                          <a:spcPts val="0"/>
                        </a:spcAft>
                      </a:pPr>
                      <a:r>
                        <a:rPr lang="el-GR" sz="2000" dirty="0"/>
                        <a:t>Φυσική γλώσσα χωρίς αναστροφές </a:t>
                      </a:r>
                      <a:endParaRPr lang="el-GR" sz="2000" dirty="0">
                        <a:latin typeface="+mn-lt"/>
                        <a:ea typeface="Times New Roman"/>
                      </a:endParaRPr>
                    </a:p>
                  </a:txBody>
                  <a:tcPr marL="9525" marR="9525" marT="9525" marB="9525" anchor="ctr"/>
                </a:tc>
                <a:tc>
                  <a:txBody>
                    <a:bodyPr/>
                    <a:lstStyle/>
                    <a:p>
                      <a:pPr>
                        <a:spcAft>
                          <a:spcPts val="0"/>
                        </a:spcAft>
                      </a:pPr>
                      <a:r>
                        <a:rPr lang="el-GR" sz="2000" dirty="0"/>
                        <a:t>&lt;επαγγελματική εκπαίδευση&gt; και όχι </a:t>
                      </a:r>
                    </a:p>
                    <a:p>
                      <a:pPr>
                        <a:spcAft>
                          <a:spcPts val="0"/>
                        </a:spcAft>
                      </a:pPr>
                      <a:r>
                        <a:rPr lang="el-GR" sz="2000" dirty="0"/>
                        <a:t>&lt;Εκπαίδευση, Επαγγελματική&gt;</a:t>
                      </a:r>
                      <a:endParaRPr lang="el-GR" sz="2000" dirty="0">
                        <a:latin typeface="+mn-lt"/>
                        <a:ea typeface="Times New Roman"/>
                      </a:endParaRPr>
                    </a:p>
                  </a:txBody>
                  <a:tcPr marL="9525" marR="9525" marT="9525" marB="9525" anchor="ctr"/>
                </a:tc>
              </a:tr>
              <a:tr h="619574">
                <a:tc>
                  <a:txBody>
                    <a:bodyPr/>
                    <a:lstStyle/>
                    <a:p>
                      <a:pPr>
                        <a:spcAft>
                          <a:spcPts val="0"/>
                        </a:spcAft>
                      </a:pPr>
                      <a:r>
                        <a:rPr lang="el-GR" sz="2000" dirty="0"/>
                        <a:t>Δεν συμπεριλαμβάνονται άρθρα, προθέσεις, επιρρήματα  </a:t>
                      </a:r>
                      <a:endParaRPr lang="el-GR" sz="2000" dirty="0">
                        <a:latin typeface="+mn-lt"/>
                        <a:ea typeface="Times New Roman"/>
                      </a:endParaRPr>
                    </a:p>
                  </a:txBody>
                  <a:tcPr marL="9525" marR="9525" marT="9525" marB="9525" anchor="ctr"/>
                </a:tc>
                <a:tc>
                  <a:txBody>
                    <a:bodyPr/>
                    <a:lstStyle/>
                    <a:p>
                      <a:pPr>
                        <a:spcAft>
                          <a:spcPts val="0"/>
                        </a:spcAft>
                      </a:pPr>
                      <a:r>
                        <a:rPr lang="el-GR" sz="2000" dirty="0"/>
                        <a:t>&lt;εκπαίδευση ενηλίκων&gt; και όχι &lt;Εκπαίδευση των ενηλίκων&gt; </a:t>
                      </a:r>
                      <a:endParaRPr lang="el-GR" sz="2000" dirty="0">
                        <a:latin typeface="+mn-lt"/>
                        <a:ea typeface="Times New Roman"/>
                      </a:endParaRPr>
                    </a:p>
                  </a:txBody>
                  <a:tcPr marL="9525" marR="9525" marT="9525" marB="9525" anchor="ctr"/>
                </a:tc>
              </a:tr>
              <a:tr h="919973">
                <a:tc>
                  <a:txBody>
                    <a:bodyPr/>
                    <a:lstStyle/>
                    <a:p>
                      <a:pPr>
                        <a:spcAft>
                          <a:spcPts val="0"/>
                        </a:spcAft>
                      </a:pPr>
                      <a:r>
                        <a:rPr lang="el-GR" sz="2000" dirty="0"/>
                        <a:t>Δεν συμπεριλαμβάνονται παρενθέσεις, σύμβολα, κλπ</a:t>
                      </a:r>
                      <a:endParaRPr lang="el-GR" sz="2000" dirty="0">
                        <a:latin typeface="+mn-lt"/>
                        <a:ea typeface="Times New Roman"/>
                      </a:endParaRPr>
                    </a:p>
                  </a:txBody>
                  <a:tcPr marL="9525" marR="9525" marT="9525" marB="9525" anchor="ctr"/>
                </a:tc>
                <a:tc>
                  <a:txBody>
                    <a:bodyPr/>
                    <a:lstStyle/>
                    <a:p>
                      <a:pPr>
                        <a:spcAft>
                          <a:spcPts val="0"/>
                        </a:spcAft>
                      </a:pPr>
                      <a:r>
                        <a:rPr lang="el-GR" sz="2000" dirty="0"/>
                        <a:t>&lt;μουσικές νότες&gt; και όχι &lt;Μουσ. Νότες&gt;, ούτε </a:t>
                      </a:r>
                      <a:br>
                        <a:rPr lang="el-GR" sz="2000" dirty="0"/>
                      </a:br>
                      <a:r>
                        <a:rPr lang="el-GR" sz="2000" dirty="0"/>
                        <a:t>&lt;Νότες (Μουσική)&gt; </a:t>
                      </a:r>
                      <a:endParaRPr lang="el-GR" sz="2000" dirty="0">
                        <a:latin typeface="+mn-lt"/>
                        <a:ea typeface="Times New Roman"/>
                      </a:endParaRPr>
                    </a:p>
                  </a:txBody>
                  <a:tcPr marL="9525" marR="9525" marT="9525" marB="9525" anchor="ctr"/>
                </a:tc>
              </a:tr>
            </a:tbl>
          </a:graphicData>
        </a:graphic>
      </p:graphicFrame>
      <p:sp>
        <p:nvSpPr>
          <p:cNvPr id="4" name="Slide Number Placeholder 3"/>
          <p:cNvSpPr>
            <a:spLocks noGrp="1"/>
          </p:cNvSpPr>
          <p:nvPr>
            <p:ph type="sldNum" sz="quarter" idx="12"/>
          </p:nvPr>
        </p:nvSpPr>
        <p:spPr/>
        <p:txBody>
          <a:bodyPr/>
          <a:lstStyle/>
          <a:p>
            <a:fld id="{E6702095-FC09-48ED-8635-29232688293D}" type="slidenum">
              <a:rPr lang="en-US" smtClean="0"/>
              <a:pPr/>
              <a:t>1</a:t>
            </a:fld>
            <a:endParaRPr lang="en-US" dirty="0"/>
          </a:p>
        </p:txBody>
      </p:sp>
    </p:spTree>
    <p:extLst>
      <p:ext uri="{BB962C8B-B14F-4D97-AF65-F5344CB8AC3E}">
        <p14:creationId xmlns:p14="http://schemas.microsoft.com/office/powerpoint/2010/main" val="2366517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516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03318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18843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Προσθήκη όρων</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Ευρύτερες έννοιες</a:t>
            </a:r>
          </a:p>
          <a:p>
            <a:pPr lvl="1"/>
            <a:r>
              <a:rPr lang="el-GR" b="1" dirty="0" smtClean="0">
                <a:solidFill>
                  <a:srgbClr val="820000"/>
                </a:solidFill>
              </a:rPr>
              <a:t>Θρησκεία</a:t>
            </a:r>
          </a:p>
          <a:p>
            <a:pPr lvl="2"/>
            <a:r>
              <a:rPr lang="el-GR" dirty="0" smtClean="0"/>
              <a:t>ΕΟ: Ιουδαϊσμός</a:t>
            </a:r>
          </a:p>
          <a:p>
            <a:pPr lvl="2"/>
            <a:r>
              <a:rPr lang="el-GR" dirty="0" smtClean="0"/>
              <a:t>ΕΟ: Ισλαμισμός</a:t>
            </a:r>
          </a:p>
          <a:p>
            <a:r>
              <a:rPr lang="el-GR" dirty="0" smtClean="0"/>
              <a:t>Δομικές  έννοιες</a:t>
            </a:r>
          </a:p>
          <a:p>
            <a:pPr lvl="1"/>
            <a:r>
              <a:rPr lang="el-GR" dirty="0" smtClean="0"/>
              <a:t>ΓΟ: Θρησκεία</a:t>
            </a:r>
          </a:p>
          <a:p>
            <a:pPr lvl="1"/>
            <a:r>
              <a:rPr lang="el-GR" dirty="0" smtClean="0"/>
              <a:t>ΕΟ1: </a:t>
            </a:r>
            <a:r>
              <a:rPr lang="el-GR" b="1" dirty="0" smtClean="0">
                <a:solidFill>
                  <a:srgbClr val="820000"/>
                </a:solidFill>
              </a:rPr>
              <a:t>Χριστιανισμός</a:t>
            </a:r>
          </a:p>
          <a:p>
            <a:pPr lvl="2"/>
            <a:r>
              <a:rPr lang="el-GR" dirty="0" smtClean="0"/>
              <a:t>ΕΟ2</a:t>
            </a:r>
            <a:r>
              <a:rPr lang="el-GR" sz="1800" dirty="0" smtClean="0"/>
              <a:t>: •</a:t>
            </a:r>
            <a:r>
              <a:rPr lang="en-US" sz="1800" dirty="0" smtClean="0"/>
              <a:t> </a:t>
            </a:r>
            <a:r>
              <a:rPr lang="el-GR" sz="1900" dirty="0" smtClean="0"/>
              <a:t>&lt;Αγγλικανισμός&gt; </a:t>
            </a:r>
          </a:p>
          <a:p>
            <a:pPr marL="1878013" lvl="6" indent="-171450"/>
            <a:r>
              <a:rPr lang="el-GR" sz="1900" dirty="0" smtClean="0"/>
              <a:t>&lt;Καθολικισμός&gt; </a:t>
            </a:r>
          </a:p>
          <a:p>
            <a:pPr marL="1878013" lvl="6" indent="-171450"/>
            <a:r>
              <a:rPr lang="el-GR" sz="1900" dirty="0" smtClean="0"/>
              <a:t>&lt;Ορθοδοξία&gt; </a:t>
            </a:r>
          </a:p>
          <a:p>
            <a:pPr marL="1878013" lvl="6" indent="-171450"/>
            <a:r>
              <a:rPr lang="el-GR" sz="1900" dirty="0" smtClean="0"/>
              <a:t>&lt;Προτεσταντισμός&gt;</a:t>
            </a:r>
          </a:p>
          <a:p>
            <a:r>
              <a:rPr lang="el-GR" dirty="0" smtClean="0"/>
              <a:t>Έννοιες απεικονιστικών τεκμηρίων</a:t>
            </a:r>
          </a:p>
          <a:p>
            <a:pPr lvl="1">
              <a:buNone/>
            </a:pPr>
            <a:endParaRPr lang="el-GR" dirty="0" smtClean="0"/>
          </a:p>
          <a:p>
            <a:pPr lvl="6">
              <a:buNone/>
            </a:pPr>
            <a:endParaRPr lang="el-GR" sz="1800" dirty="0" smtClean="0"/>
          </a:p>
          <a:p>
            <a:pPr lvl="2"/>
            <a:endParaRPr lang="el-GR" dirty="0" smtClean="0"/>
          </a:p>
        </p:txBody>
      </p:sp>
      <p:sp>
        <p:nvSpPr>
          <p:cNvPr id="4" name="Slide Number Placeholder 3"/>
          <p:cNvSpPr>
            <a:spLocks noGrp="1"/>
          </p:cNvSpPr>
          <p:nvPr>
            <p:ph type="sldNum" sz="quarter" idx="12"/>
          </p:nvPr>
        </p:nvSpPr>
        <p:spPr/>
        <p:txBody>
          <a:bodyPr/>
          <a:lstStyle/>
          <a:p>
            <a:fld id="{E6702095-FC09-48ED-8635-29232688293D}" type="slidenum">
              <a:rPr lang="en-US" smtClean="0"/>
              <a:pPr/>
              <a:t>2</a:t>
            </a:fld>
            <a:endParaRPr lang="en-US" dirty="0"/>
          </a:p>
        </p:txBody>
      </p:sp>
    </p:spTree>
    <p:extLst>
      <p:ext uri="{BB962C8B-B14F-4D97-AF65-F5344CB8AC3E}">
        <p14:creationId xmlns:p14="http://schemas.microsoft.com/office/powerpoint/2010/main" val="2076619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Προτιμώμενοι όροι / παραπομπές</a:t>
            </a:r>
            <a:endParaRPr lang="el-GR" dirty="0"/>
          </a:p>
        </p:txBody>
      </p:sp>
      <p:sp>
        <p:nvSpPr>
          <p:cNvPr id="3" name="Content Placeholder 2"/>
          <p:cNvSpPr>
            <a:spLocks noGrp="1"/>
          </p:cNvSpPr>
          <p:nvPr>
            <p:ph idx="1"/>
          </p:nvPr>
        </p:nvSpPr>
        <p:spPr/>
        <p:txBody>
          <a:bodyPr>
            <a:normAutofit/>
          </a:bodyPr>
          <a:lstStyle/>
          <a:p>
            <a:r>
              <a:rPr lang="el-GR" sz="2000" dirty="0" smtClean="0"/>
              <a:t>Ισοδύναμοι</a:t>
            </a:r>
          </a:p>
          <a:p>
            <a:pPr lvl="1"/>
            <a:r>
              <a:rPr lang="el-GR" sz="2000" dirty="0" smtClean="0"/>
              <a:t>&lt;καρποφορία&gt; &lt;πολυκαρπία&gt;</a:t>
            </a:r>
          </a:p>
          <a:p>
            <a:r>
              <a:rPr lang="el-GR" sz="2000" dirty="0" smtClean="0"/>
              <a:t>Συνώνυμοι</a:t>
            </a:r>
          </a:p>
          <a:p>
            <a:pPr lvl="1"/>
            <a:r>
              <a:rPr lang="el-GR" sz="2000" dirty="0" smtClean="0"/>
              <a:t>&lt;μηχανογράφηση&gt; και &lt;αυτοματοποίηση&gt;.</a:t>
            </a:r>
          </a:p>
          <a:p>
            <a:pPr lvl="1">
              <a:buNone/>
            </a:pPr>
            <a:endParaRPr lang="el-GR" sz="2000" dirty="0" smtClean="0"/>
          </a:p>
          <a:p>
            <a:r>
              <a:rPr lang="el-GR" sz="2000" dirty="0" smtClean="0"/>
              <a:t>Ψευδο –συνώνυμοι</a:t>
            </a:r>
          </a:p>
          <a:p>
            <a:pPr lvl="1"/>
            <a:r>
              <a:rPr lang="el-GR" sz="2000" dirty="0" smtClean="0"/>
              <a:t>&lt;μεγαλοφυΐες&gt; και &lt;παιδιά θαύματα&gt;</a:t>
            </a:r>
          </a:p>
          <a:p>
            <a:r>
              <a:rPr lang="el-GR" sz="2000" dirty="0" smtClean="0"/>
              <a:t>Αντίθετοι</a:t>
            </a:r>
          </a:p>
          <a:p>
            <a:pPr lvl="1"/>
            <a:r>
              <a:rPr lang="el-GR" sz="2000" dirty="0" smtClean="0"/>
              <a:t>&lt;ευφορία&gt; &lt;αφορία&gt;</a:t>
            </a:r>
          </a:p>
          <a:p>
            <a:pPr lvl="1"/>
            <a:endParaRPr lang="el-GR" sz="2000" dirty="0" smtClean="0"/>
          </a:p>
          <a:p>
            <a:pPr lvl="1"/>
            <a:endParaRPr lang="el-GR" sz="2000" dirty="0" smtClean="0"/>
          </a:p>
          <a:p>
            <a:pPr lvl="1"/>
            <a:endParaRPr lang="el-GR" dirty="0" smtClean="0"/>
          </a:p>
          <a:p>
            <a:pPr lvl="1"/>
            <a:endParaRPr lang="el-GR" dirty="0" smtClean="0"/>
          </a:p>
          <a:p>
            <a:pPr lvl="1"/>
            <a:endParaRPr lang="el-GR" dirty="0" smtClean="0"/>
          </a:p>
          <a:p>
            <a:endParaRPr lang="el-GR" dirty="0" smtClean="0"/>
          </a:p>
          <a:p>
            <a:endParaRPr lang="el-GR" dirty="0" smtClean="0"/>
          </a:p>
          <a:p>
            <a:pPr lvl="1"/>
            <a:endParaRPr lang="el-GR" dirty="0" smtClean="0"/>
          </a:p>
        </p:txBody>
      </p:sp>
      <p:graphicFrame>
        <p:nvGraphicFramePr>
          <p:cNvPr id="5" name="Table 4" descr="γέννα, τοκετός"/>
          <p:cNvGraphicFramePr>
            <a:graphicFrameLocks noGrp="1"/>
          </p:cNvGraphicFramePr>
          <p:nvPr>
            <p:extLst>
              <p:ext uri="{D42A27DB-BD31-4B8C-83A1-F6EECF244321}">
                <p14:modId xmlns:p14="http://schemas.microsoft.com/office/powerpoint/2010/main" val="579152110"/>
              </p:ext>
            </p:extLst>
          </p:nvPr>
        </p:nvGraphicFramePr>
        <p:xfrm>
          <a:off x="1524000" y="5153861"/>
          <a:ext cx="6096000" cy="640080"/>
        </p:xfrm>
        <a:graphic>
          <a:graphicData uri="http://schemas.openxmlformats.org/drawingml/2006/table">
            <a:tbl>
              <a:tblPr firstRow="1" bandRow="1">
                <a:tableStyleId>{F2DE63D5-997A-4646-A377-4702673A728D}</a:tableStyleId>
              </a:tblPr>
              <a:tblGrid>
                <a:gridCol w="3048000"/>
                <a:gridCol w="3048000"/>
              </a:tblGrid>
              <a:tr h="4353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γέννα </a:t>
                      </a:r>
                      <a:br>
                        <a:rPr lang="el-GR" dirty="0" smtClean="0"/>
                      </a:br>
                      <a:r>
                        <a:rPr lang="el-GR" dirty="0" smtClean="0"/>
                        <a:t>Χρησ.:  τοκετός </a:t>
                      </a:r>
                      <a:endParaRPr lang="el-GR" dirty="0"/>
                    </a:p>
                  </a:txBody>
                  <a:tcPr anchor="ctr">
                    <a:solidFill>
                      <a:schemeClr val="accent3">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τοκετός</a:t>
                      </a:r>
                      <a:br>
                        <a:rPr lang="el-GR" dirty="0" smtClean="0"/>
                      </a:br>
                      <a:r>
                        <a:rPr lang="el-GR" dirty="0" smtClean="0"/>
                        <a:t>Χρησ. Αντί:  γέννα</a:t>
                      </a:r>
                      <a:endParaRPr lang="el-GR" dirty="0"/>
                    </a:p>
                  </a:txBody>
                  <a:tcPr anchor="ctr">
                    <a:solidFill>
                      <a:schemeClr val="accent3">
                        <a:lumMod val="50000"/>
                      </a:schemeClr>
                    </a:solidFill>
                  </a:tcPr>
                </a:tc>
              </a:tr>
            </a:tbl>
          </a:graphicData>
        </a:graphic>
      </p:graphicFrame>
      <p:sp>
        <p:nvSpPr>
          <p:cNvPr id="4" name="Slide Number Placeholder 3"/>
          <p:cNvSpPr>
            <a:spLocks noGrp="1"/>
          </p:cNvSpPr>
          <p:nvPr>
            <p:ph type="sldNum" sz="quarter" idx="12"/>
          </p:nvPr>
        </p:nvSpPr>
        <p:spPr/>
        <p:txBody>
          <a:bodyPr/>
          <a:lstStyle/>
          <a:p>
            <a:fld id="{E6702095-FC09-48ED-8635-29232688293D}" type="slidenum">
              <a:rPr lang="en-US" smtClean="0"/>
              <a:pPr/>
              <a:t>3</a:t>
            </a:fld>
            <a:endParaRPr lang="en-US" dirty="0"/>
          </a:p>
        </p:txBody>
      </p:sp>
    </p:spTree>
    <p:extLst>
      <p:ext uri="{BB962C8B-B14F-4D97-AF65-F5344CB8AC3E}">
        <p14:creationId xmlns:p14="http://schemas.microsoft.com/office/powerpoint/2010/main" val="3893779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583176"/>
          </a:xfrm>
        </p:spPr>
        <p:txBody>
          <a:bodyPr>
            <a:normAutofit/>
          </a:bodyPr>
          <a:lstStyle/>
          <a:p>
            <a:r>
              <a:rPr lang="el-GR" sz="2800" dirty="0" smtClean="0"/>
              <a:t>Οδηγίες για τους προτιμώμενους όρους</a:t>
            </a:r>
            <a:endParaRPr lang="el-GR" sz="2800" dirty="0"/>
          </a:p>
        </p:txBody>
      </p:sp>
      <p:graphicFrame>
        <p:nvGraphicFramePr>
          <p:cNvPr id="5" name="Content Placeholder 4" descr="οδηγίες και παραδείγματα"/>
          <p:cNvGraphicFramePr>
            <a:graphicFrameLocks noGrp="1"/>
          </p:cNvGraphicFramePr>
          <p:nvPr>
            <p:ph idx="1"/>
            <p:extLst>
              <p:ext uri="{D42A27DB-BD31-4B8C-83A1-F6EECF244321}">
                <p14:modId xmlns:p14="http://schemas.microsoft.com/office/powerpoint/2010/main" val="3621905146"/>
              </p:ext>
            </p:extLst>
          </p:nvPr>
        </p:nvGraphicFramePr>
        <p:xfrm>
          <a:off x="107504" y="908721"/>
          <a:ext cx="8928992" cy="5490811"/>
        </p:xfrm>
        <a:graphic>
          <a:graphicData uri="http://schemas.openxmlformats.org/drawingml/2006/table">
            <a:tbl>
              <a:tblPr firstRow="1" bandRow="1">
                <a:tableStyleId>{1FECB4D8-DB02-4DC6-A0A2-4F2EBAE1DC90}</a:tableStyleId>
              </a:tblPr>
              <a:tblGrid>
                <a:gridCol w="2997723"/>
                <a:gridCol w="5931269"/>
              </a:tblGrid>
              <a:tr h="277477">
                <a:tc>
                  <a:txBody>
                    <a:bodyPr/>
                    <a:lstStyle/>
                    <a:p>
                      <a:pPr>
                        <a:spcAft>
                          <a:spcPts val="0"/>
                        </a:spcAft>
                      </a:pPr>
                      <a:r>
                        <a:rPr lang="el-GR" sz="2000" b="1" dirty="0">
                          <a:latin typeface="+mn-lt"/>
                          <a:ea typeface="Times New Roman"/>
                        </a:rPr>
                        <a:t>Οδηγίες </a:t>
                      </a:r>
                      <a:endParaRPr lang="el-GR" sz="2000" dirty="0">
                        <a:latin typeface="+mn-lt"/>
                        <a:ea typeface="Times New Roman"/>
                      </a:endParaRPr>
                    </a:p>
                  </a:txBody>
                  <a:tcPr marL="9525" marR="9525" marT="9525" marB="9525" anchor="ctr">
                    <a:solidFill>
                      <a:schemeClr val="accent3">
                        <a:lumMod val="50000"/>
                      </a:schemeClr>
                    </a:solidFill>
                  </a:tcPr>
                </a:tc>
                <a:tc>
                  <a:txBody>
                    <a:bodyPr/>
                    <a:lstStyle/>
                    <a:p>
                      <a:pPr>
                        <a:spcAft>
                          <a:spcPts val="0"/>
                        </a:spcAft>
                      </a:pPr>
                      <a:r>
                        <a:rPr lang="el-GR" sz="2000" b="1" dirty="0">
                          <a:latin typeface="+mn-lt"/>
                          <a:ea typeface="Times New Roman"/>
                        </a:rPr>
                        <a:t>Παραδείγματα</a:t>
                      </a:r>
                      <a:endParaRPr lang="el-GR" sz="2000" dirty="0">
                        <a:latin typeface="+mn-lt"/>
                        <a:ea typeface="Times New Roman"/>
                      </a:endParaRPr>
                    </a:p>
                  </a:txBody>
                  <a:tcPr marL="9525" marR="9525" marT="9525" marB="9525" anchor="ctr">
                    <a:solidFill>
                      <a:schemeClr val="accent3">
                        <a:lumMod val="50000"/>
                      </a:schemeClr>
                    </a:solidFill>
                  </a:tcPr>
                </a:tc>
              </a:tr>
              <a:tr h="536936">
                <a:tc>
                  <a:txBody>
                    <a:bodyPr/>
                    <a:lstStyle/>
                    <a:p>
                      <a:pPr>
                        <a:spcAft>
                          <a:spcPts val="0"/>
                        </a:spcAft>
                      </a:pPr>
                      <a:r>
                        <a:rPr lang="el-GR" sz="1800" b="1" dirty="0">
                          <a:solidFill>
                            <a:schemeClr val="tx1"/>
                          </a:solidFill>
                          <a:latin typeface="+mn-lt"/>
                          <a:ea typeface="Times New Roman"/>
                        </a:rPr>
                        <a:t>Χρήση </a:t>
                      </a:r>
                    </a:p>
                  </a:txBody>
                  <a:tcPr marL="9525" marR="9525" marT="9525" marB="9525" anchor="ctr"/>
                </a:tc>
                <a:tc>
                  <a:txBody>
                    <a:bodyPr/>
                    <a:lstStyle/>
                    <a:p>
                      <a:pPr>
                        <a:spcAft>
                          <a:spcPts val="0"/>
                        </a:spcAft>
                      </a:pPr>
                      <a:r>
                        <a:rPr lang="el-GR" sz="1800" b="1" dirty="0">
                          <a:solidFill>
                            <a:schemeClr val="tx1"/>
                          </a:solidFill>
                          <a:latin typeface="+mn-lt"/>
                          <a:ea typeface="Times New Roman"/>
                        </a:rPr>
                        <a:t>Οικογένεια</a:t>
                      </a:r>
                      <a:endParaRPr lang="el-GR" sz="1800" dirty="0">
                        <a:solidFill>
                          <a:schemeClr val="tx1"/>
                        </a:solidFill>
                        <a:latin typeface="+mn-lt"/>
                        <a:ea typeface="Times New Roman"/>
                      </a:endParaRPr>
                    </a:p>
                    <a:p>
                      <a:pPr>
                        <a:spcAft>
                          <a:spcPts val="0"/>
                        </a:spcAft>
                      </a:pPr>
                      <a:r>
                        <a:rPr lang="el-GR" sz="1800" dirty="0">
                          <a:solidFill>
                            <a:schemeClr val="tx1"/>
                          </a:solidFill>
                          <a:latin typeface="+mn-lt"/>
                          <a:ea typeface="Times New Roman"/>
                        </a:rPr>
                        <a:t>Χρ. Αντί:  </a:t>
                      </a:r>
                      <a:r>
                        <a:rPr lang="el-GR" sz="1800" b="1" i="1" dirty="0">
                          <a:solidFill>
                            <a:schemeClr val="tx1"/>
                          </a:solidFill>
                          <a:latin typeface="+mn-lt"/>
                          <a:ea typeface="Times New Roman"/>
                        </a:rPr>
                        <a:t>οικογενειακό περιβάλλον</a:t>
                      </a:r>
                      <a:endParaRPr lang="el-GR" sz="1800" dirty="0">
                        <a:solidFill>
                          <a:schemeClr val="tx1"/>
                        </a:solidFill>
                        <a:latin typeface="+mn-lt"/>
                        <a:ea typeface="Times New Roman"/>
                      </a:endParaRPr>
                    </a:p>
                  </a:txBody>
                  <a:tcPr marL="9525" marR="9525" marT="9525" marB="9525" anchor="ctr"/>
                </a:tc>
              </a:tr>
              <a:tr h="536936">
                <a:tc>
                  <a:txBody>
                    <a:bodyPr/>
                    <a:lstStyle/>
                    <a:p>
                      <a:pPr>
                        <a:spcAft>
                          <a:spcPts val="0"/>
                        </a:spcAft>
                      </a:pPr>
                      <a:r>
                        <a:rPr lang="el-GR" sz="1800" b="1" dirty="0">
                          <a:solidFill>
                            <a:schemeClr val="tx1"/>
                          </a:solidFill>
                          <a:latin typeface="+mn-lt"/>
                          <a:ea typeface="Times New Roman"/>
                        </a:rPr>
                        <a:t>Εύρος</a:t>
                      </a:r>
                    </a:p>
                  </a:txBody>
                  <a:tcPr marL="9525" marR="9525" marT="9525" marB="9525" anchor="ctr"/>
                </a:tc>
                <a:tc>
                  <a:txBody>
                    <a:bodyPr/>
                    <a:lstStyle/>
                    <a:p>
                      <a:pPr>
                        <a:spcAft>
                          <a:spcPts val="0"/>
                        </a:spcAft>
                      </a:pPr>
                      <a:r>
                        <a:rPr lang="el-GR" sz="1800" b="1" dirty="0">
                          <a:solidFill>
                            <a:schemeClr val="tx1"/>
                          </a:solidFill>
                          <a:latin typeface="+mn-lt"/>
                          <a:ea typeface="Times New Roman"/>
                        </a:rPr>
                        <a:t>Παυσίπονα</a:t>
                      </a:r>
                      <a:endParaRPr lang="el-GR" sz="1800" dirty="0">
                        <a:solidFill>
                          <a:schemeClr val="tx1"/>
                        </a:solidFill>
                        <a:latin typeface="+mn-lt"/>
                        <a:ea typeface="Times New Roman"/>
                      </a:endParaRPr>
                    </a:p>
                    <a:p>
                      <a:pPr>
                        <a:spcAft>
                          <a:spcPts val="0"/>
                        </a:spcAft>
                      </a:pPr>
                      <a:r>
                        <a:rPr lang="el-GR" sz="1800" dirty="0">
                          <a:solidFill>
                            <a:schemeClr val="tx1"/>
                          </a:solidFill>
                          <a:latin typeface="+mn-lt"/>
                          <a:ea typeface="Times New Roman"/>
                        </a:rPr>
                        <a:t>Χρ. Αντί:  </a:t>
                      </a:r>
                      <a:r>
                        <a:rPr lang="el-GR" sz="1800" b="1" i="1" dirty="0" smtClean="0">
                          <a:solidFill>
                            <a:schemeClr val="tx1"/>
                          </a:solidFill>
                          <a:latin typeface="+mn-lt"/>
                          <a:ea typeface="Times New Roman"/>
                        </a:rPr>
                        <a:t>ασπιρίνη</a:t>
                      </a:r>
                      <a:endParaRPr lang="el-GR" sz="1800" dirty="0">
                        <a:solidFill>
                          <a:schemeClr val="tx1"/>
                        </a:solidFill>
                        <a:latin typeface="+mn-lt"/>
                        <a:ea typeface="Times New Roman"/>
                      </a:endParaRPr>
                    </a:p>
                  </a:txBody>
                  <a:tcPr marL="9525" marR="9525" marT="9525" marB="9525" anchor="ctr"/>
                </a:tc>
              </a:tr>
              <a:tr h="536936">
                <a:tc>
                  <a:txBody>
                    <a:bodyPr/>
                    <a:lstStyle/>
                    <a:p>
                      <a:pPr>
                        <a:spcAft>
                          <a:spcPts val="0"/>
                        </a:spcAft>
                      </a:pPr>
                      <a:r>
                        <a:rPr lang="el-GR" sz="1800" b="1" dirty="0">
                          <a:solidFill>
                            <a:schemeClr val="tx1"/>
                          </a:solidFill>
                          <a:latin typeface="+mn-lt"/>
                          <a:ea typeface="Times New Roman"/>
                        </a:rPr>
                        <a:t>Αποσαφήνιση </a:t>
                      </a:r>
                    </a:p>
                  </a:txBody>
                  <a:tcPr marL="9525" marR="9525" marT="9525" marB="9525" anchor="ctr"/>
                </a:tc>
                <a:tc>
                  <a:txBody>
                    <a:bodyPr/>
                    <a:lstStyle/>
                    <a:p>
                      <a:pPr>
                        <a:spcAft>
                          <a:spcPts val="0"/>
                        </a:spcAft>
                      </a:pPr>
                      <a:r>
                        <a:rPr lang="el-GR" sz="1800" b="1" dirty="0">
                          <a:solidFill>
                            <a:schemeClr val="tx1"/>
                          </a:solidFill>
                          <a:latin typeface="+mn-lt"/>
                          <a:ea typeface="Times New Roman"/>
                        </a:rPr>
                        <a:t>Ελληνικά ταχυδρομεία</a:t>
                      </a:r>
                      <a:r>
                        <a:rPr lang="el-GR" sz="1800" dirty="0">
                          <a:solidFill>
                            <a:schemeClr val="tx1"/>
                          </a:solidFill>
                          <a:latin typeface="+mn-lt"/>
                          <a:ea typeface="Times New Roman"/>
                        </a:rPr>
                        <a:t/>
                      </a:r>
                      <a:br>
                        <a:rPr lang="el-GR" sz="1800" dirty="0">
                          <a:solidFill>
                            <a:schemeClr val="tx1"/>
                          </a:solidFill>
                          <a:latin typeface="+mn-lt"/>
                          <a:ea typeface="Times New Roman"/>
                        </a:rPr>
                      </a:br>
                      <a:r>
                        <a:rPr lang="el-GR" sz="1800" dirty="0">
                          <a:solidFill>
                            <a:schemeClr val="tx1"/>
                          </a:solidFill>
                          <a:latin typeface="+mn-lt"/>
                          <a:ea typeface="Times New Roman"/>
                        </a:rPr>
                        <a:t>Χρ. αντί: </a:t>
                      </a:r>
                      <a:r>
                        <a:rPr lang="el-GR" sz="1800" b="1" i="1" dirty="0" smtClean="0">
                          <a:solidFill>
                            <a:schemeClr val="tx1"/>
                          </a:solidFill>
                          <a:latin typeface="+mn-lt"/>
                          <a:ea typeface="Times New Roman"/>
                        </a:rPr>
                        <a:t>ΕΛΤΑ</a:t>
                      </a:r>
                      <a:endParaRPr lang="el-GR" sz="1800" dirty="0">
                        <a:solidFill>
                          <a:schemeClr val="tx1"/>
                        </a:solidFill>
                        <a:latin typeface="+mn-lt"/>
                        <a:ea typeface="Times New Roman"/>
                      </a:endParaRPr>
                    </a:p>
                  </a:txBody>
                  <a:tcPr marL="9525" marR="9525" marT="9525" marB="9525" anchor="ctr"/>
                </a:tc>
              </a:tr>
              <a:tr h="1055854">
                <a:tc>
                  <a:txBody>
                    <a:bodyPr/>
                    <a:lstStyle/>
                    <a:p>
                      <a:pPr>
                        <a:spcAft>
                          <a:spcPts val="0"/>
                        </a:spcAft>
                      </a:pPr>
                      <a:r>
                        <a:rPr lang="el-GR" sz="1800" b="1" dirty="0">
                          <a:solidFill>
                            <a:schemeClr val="tx1"/>
                          </a:solidFill>
                          <a:latin typeface="+mn-lt"/>
                          <a:ea typeface="Times New Roman"/>
                        </a:rPr>
                        <a:t>Θέση στο Θησαυρό </a:t>
                      </a:r>
                    </a:p>
                  </a:txBody>
                  <a:tcPr marL="9525" marR="9525" marT="9525" marB="9525" anchor="ctr"/>
                </a:tc>
                <a:tc>
                  <a:txBody>
                    <a:bodyPr/>
                    <a:lstStyle/>
                    <a:p>
                      <a:pPr>
                        <a:spcAft>
                          <a:spcPts val="0"/>
                        </a:spcAft>
                      </a:pPr>
                      <a:r>
                        <a:rPr lang="el-GR" sz="1800" b="1" dirty="0">
                          <a:solidFill>
                            <a:schemeClr val="tx1"/>
                          </a:solidFill>
                          <a:latin typeface="+mn-lt"/>
                          <a:ea typeface="Times New Roman"/>
                        </a:rPr>
                        <a:t>Κ</a:t>
                      </a:r>
                      <a:r>
                        <a:rPr lang="el-GR" sz="1800" b="1" dirty="0" smtClean="0">
                          <a:solidFill>
                            <a:schemeClr val="tx1"/>
                          </a:solidFill>
                          <a:latin typeface="+mn-lt"/>
                          <a:ea typeface="Times New Roman"/>
                        </a:rPr>
                        <a:t>οινωνική </a:t>
                      </a:r>
                      <a:r>
                        <a:rPr lang="el-GR" sz="1800" b="1" dirty="0">
                          <a:solidFill>
                            <a:schemeClr val="tx1"/>
                          </a:solidFill>
                          <a:latin typeface="+mn-lt"/>
                          <a:ea typeface="Times New Roman"/>
                        </a:rPr>
                        <a:t>τάξη</a:t>
                      </a:r>
                      <a:r>
                        <a:rPr lang="el-GR" sz="1800" dirty="0">
                          <a:solidFill>
                            <a:schemeClr val="tx1"/>
                          </a:solidFill>
                          <a:latin typeface="+mn-lt"/>
                          <a:ea typeface="Times New Roman"/>
                        </a:rPr>
                        <a:t> </a:t>
                      </a:r>
                      <a:br>
                        <a:rPr lang="el-GR" sz="1800" dirty="0">
                          <a:solidFill>
                            <a:schemeClr val="tx1"/>
                          </a:solidFill>
                          <a:latin typeface="+mn-lt"/>
                          <a:ea typeface="Times New Roman"/>
                        </a:rPr>
                      </a:br>
                      <a:r>
                        <a:rPr lang="el-GR" sz="1800" dirty="0">
                          <a:solidFill>
                            <a:schemeClr val="tx1"/>
                          </a:solidFill>
                          <a:latin typeface="+mn-lt"/>
                          <a:ea typeface="Times New Roman"/>
                        </a:rPr>
                        <a:t>UF </a:t>
                      </a:r>
                      <a:r>
                        <a:rPr lang="el-GR" sz="1800" b="1" i="1" dirty="0">
                          <a:solidFill>
                            <a:schemeClr val="tx1"/>
                          </a:solidFill>
                          <a:latin typeface="+mn-lt"/>
                          <a:ea typeface="Times New Roman"/>
                        </a:rPr>
                        <a:t>κοινωνικό στρώμα</a:t>
                      </a:r>
                      <a:r>
                        <a:rPr lang="el-GR" sz="1800" dirty="0">
                          <a:solidFill>
                            <a:schemeClr val="tx1"/>
                          </a:solidFill>
                          <a:latin typeface="+mn-lt"/>
                          <a:ea typeface="Times New Roman"/>
                        </a:rPr>
                        <a:t> </a:t>
                      </a:r>
                      <a:br>
                        <a:rPr lang="el-GR" sz="1800" dirty="0">
                          <a:solidFill>
                            <a:schemeClr val="tx1"/>
                          </a:solidFill>
                          <a:latin typeface="+mn-lt"/>
                          <a:ea typeface="Times New Roman"/>
                        </a:rPr>
                      </a:br>
                      <a:r>
                        <a:rPr lang="el-GR" sz="1800" dirty="0" smtClean="0">
                          <a:solidFill>
                            <a:schemeClr val="tx1"/>
                          </a:solidFill>
                          <a:latin typeface="+mn-lt"/>
                          <a:ea typeface="Times New Roman"/>
                        </a:rPr>
                        <a:t>(σε </a:t>
                      </a:r>
                      <a:r>
                        <a:rPr lang="el-GR" sz="1800" dirty="0">
                          <a:solidFill>
                            <a:schemeClr val="tx1"/>
                          </a:solidFill>
                          <a:latin typeface="+mn-lt"/>
                          <a:ea typeface="Times New Roman"/>
                        </a:rPr>
                        <a:t>εναρμόνιση με τους όρους </a:t>
                      </a:r>
                      <a:endParaRPr lang="el-GR" sz="1800" dirty="0" smtClean="0">
                        <a:solidFill>
                          <a:schemeClr val="tx1"/>
                        </a:solidFill>
                        <a:latin typeface="+mn-lt"/>
                        <a:ea typeface="Times New Roman"/>
                      </a:endParaRPr>
                    </a:p>
                    <a:p>
                      <a:pPr>
                        <a:spcAft>
                          <a:spcPts val="0"/>
                        </a:spcAft>
                      </a:pPr>
                      <a:r>
                        <a:rPr lang="el-GR" sz="1800" dirty="0" smtClean="0">
                          <a:solidFill>
                            <a:schemeClr val="tx1"/>
                          </a:solidFill>
                          <a:latin typeface="+mn-lt"/>
                          <a:ea typeface="Times New Roman"/>
                        </a:rPr>
                        <a:t>&lt;</a:t>
                      </a:r>
                      <a:r>
                        <a:rPr lang="el-GR" sz="1800" dirty="0">
                          <a:solidFill>
                            <a:schemeClr val="tx1"/>
                          </a:solidFill>
                          <a:latin typeface="+mn-lt"/>
                          <a:ea typeface="Times New Roman"/>
                        </a:rPr>
                        <a:t>αγροτική τάξη&gt; &lt;αστική τάξη&gt;, κλπ.) </a:t>
                      </a:r>
                    </a:p>
                  </a:txBody>
                  <a:tcPr marL="9525" marR="9525" marT="9525" marB="9525" anchor="ctr"/>
                </a:tc>
              </a:tr>
              <a:tr h="536936">
                <a:tc>
                  <a:txBody>
                    <a:bodyPr/>
                    <a:lstStyle/>
                    <a:p>
                      <a:pPr>
                        <a:spcAft>
                          <a:spcPts val="0"/>
                        </a:spcAft>
                      </a:pPr>
                      <a:r>
                        <a:rPr lang="el-GR" sz="1800" b="1" dirty="0">
                          <a:solidFill>
                            <a:schemeClr val="tx1"/>
                          </a:solidFill>
                          <a:latin typeface="+mn-lt"/>
                          <a:ea typeface="Times New Roman"/>
                        </a:rPr>
                        <a:t>Σύνοψη</a:t>
                      </a:r>
                    </a:p>
                  </a:txBody>
                  <a:tcPr marL="9525" marR="9525" marT="9525" marB="9525" anchor="ctr"/>
                </a:tc>
                <a:tc>
                  <a:txBody>
                    <a:bodyPr/>
                    <a:lstStyle/>
                    <a:p>
                      <a:pPr>
                        <a:spcAft>
                          <a:spcPts val="0"/>
                        </a:spcAft>
                      </a:pPr>
                      <a:r>
                        <a:rPr lang="el-GR" sz="1800" b="1" dirty="0" smtClean="0">
                          <a:solidFill>
                            <a:schemeClr val="tx1"/>
                          </a:solidFill>
                          <a:latin typeface="+mn-lt"/>
                          <a:ea typeface="Times New Roman"/>
                        </a:rPr>
                        <a:t>Περιβαλλοντική </a:t>
                      </a:r>
                      <a:r>
                        <a:rPr lang="el-GR" sz="1800" b="1" dirty="0">
                          <a:solidFill>
                            <a:schemeClr val="tx1"/>
                          </a:solidFill>
                          <a:latin typeface="+mn-lt"/>
                          <a:ea typeface="Times New Roman"/>
                        </a:rPr>
                        <a:t>εκπαίδευση</a:t>
                      </a:r>
                      <a:r>
                        <a:rPr lang="el-GR" sz="1800" dirty="0">
                          <a:solidFill>
                            <a:schemeClr val="tx1"/>
                          </a:solidFill>
                          <a:latin typeface="+mn-lt"/>
                          <a:ea typeface="Times New Roman"/>
                        </a:rPr>
                        <a:t/>
                      </a:r>
                      <a:br>
                        <a:rPr lang="el-GR" sz="1800" dirty="0">
                          <a:solidFill>
                            <a:schemeClr val="tx1"/>
                          </a:solidFill>
                          <a:latin typeface="+mn-lt"/>
                          <a:ea typeface="Times New Roman"/>
                        </a:rPr>
                      </a:br>
                      <a:r>
                        <a:rPr lang="el-GR" sz="1800" dirty="0">
                          <a:solidFill>
                            <a:schemeClr val="tx1"/>
                          </a:solidFill>
                          <a:latin typeface="+mn-lt"/>
                          <a:ea typeface="Times New Roman"/>
                        </a:rPr>
                        <a:t>UF </a:t>
                      </a:r>
                      <a:r>
                        <a:rPr lang="el-GR" sz="1800" b="1" i="1" dirty="0">
                          <a:solidFill>
                            <a:schemeClr val="tx1"/>
                          </a:solidFill>
                          <a:latin typeface="+mn-lt"/>
                          <a:ea typeface="Times New Roman"/>
                        </a:rPr>
                        <a:t>ευαισθητοποίηση σε σχέση με το περιβάλλον</a:t>
                      </a:r>
                      <a:r>
                        <a:rPr lang="el-GR" sz="1800" dirty="0">
                          <a:solidFill>
                            <a:schemeClr val="tx1"/>
                          </a:solidFill>
                          <a:latin typeface="+mn-lt"/>
                          <a:ea typeface="Times New Roman"/>
                        </a:rPr>
                        <a:t> </a:t>
                      </a:r>
                    </a:p>
                  </a:txBody>
                  <a:tcPr marL="9525" marR="9525" marT="9525" marB="9525" anchor="ctr"/>
                </a:tc>
              </a:tr>
              <a:tr h="536936">
                <a:tc>
                  <a:txBody>
                    <a:bodyPr/>
                    <a:lstStyle/>
                    <a:p>
                      <a:pPr>
                        <a:spcAft>
                          <a:spcPts val="0"/>
                        </a:spcAft>
                      </a:pPr>
                      <a:r>
                        <a:rPr lang="el-GR" sz="1800" b="1" dirty="0">
                          <a:solidFill>
                            <a:schemeClr val="tx1"/>
                          </a:solidFill>
                          <a:latin typeface="+mn-lt"/>
                          <a:ea typeface="Times New Roman"/>
                        </a:rPr>
                        <a:t>Πληθυντικός για απαριθμούμενα πράγματα </a:t>
                      </a:r>
                    </a:p>
                  </a:txBody>
                  <a:tcPr marL="9525" marR="9525" marT="9525" marB="9525" anchor="ctr"/>
                </a:tc>
                <a:tc>
                  <a:txBody>
                    <a:bodyPr/>
                    <a:lstStyle/>
                    <a:p>
                      <a:pPr>
                        <a:spcAft>
                          <a:spcPts val="0"/>
                        </a:spcAft>
                      </a:pPr>
                      <a:r>
                        <a:rPr lang="el-GR" sz="1800" b="1" dirty="0" smtClean="0">
                          <a:solidFill>
                            <a:schemeClr val="tx1"/>
                          </a:solidFill>
                          <a:latin typeface="+mn-lt"/>
                          <a:ea typeface="Times New Roman"/>
                        </a:rPr>
                        <a:t>Θρανία</a:t>
                      </a:r>
                      <a:r>
                        <a:rPr lang="el-GR" sz="1800" dirty="0" smtClean="0">
                          <a:solidFill>
                            <a:schemeClr val="tx1"/>
                          </a:solidFill>
                          <a:latin typeface="+mn-lt"/>
                          <a:ea typeface="Times New Roman"/>
                        </a:rPr>
                        <a:t> </a:t>
                      </a:r>
                      <a:r>
                        <a:rPr lang="el-GR" sz="1800" dirty="0">
                          <a:solidFill>
                            <a:schemeClr val="tx1"/>
                          </a:solidFill>
                          <a:latin typeface="+mn-lt"/>
                          <a:ea typeface="Times New Roman"/>
                        </a:rPr>
                        <a:t/>
                      </a:r>
                      <a:br>
                        <a:rPr lang="el-GR" sz="1800" dirty="0">
                          <a:solidFill>
                            <a:schemeClr val="tx1"/>
                          </a:solidFill>
                          <a:latin typeface="+mn-lt"/>
                          <a:ea typeface="Times New Roman"/>
                        </a:rPr>
                      </a:br>
                      <a:r>
                        <a:rPr lang="el-GR" sz="1800" dirty="0">
                          <a:solidFill>
                            <a:schemeClr val="tx1"/>
                          </a:solidFill>
                          <a:latin typeface="+mn-lt"/>
                          <a:ea typeface="Times New Roman"/>
                        </a:rPr>
                        <a:t>UF </a:t>
                      </a:r>
                      <a:r>
                        <a:rPr lang="el-GR" sz="1800" b="1" i="1" dirty="0">
                          <a:solidFill>
                            <a:schemeClr val="tx1"/>
                          </a:solidFill>
                          <a:latin typeface="+mn-lt"/>
                          <a:ea typeface="Times New Roman"/>
                        </a:rPr>
                        <a:t>θρανίο</a:t>
                      </a:r>
                      <a:r>
                        <a:rPr lang="el-GR" sz="1800" b="1" dirty="0">
                          <a:solidFill>
                            <a:schemeClr val="tx1"/>
                          </a:solidFill>
                          <a:latin typeface="+mn-lt"/>
                          <a:ea typeface="Times New Roman"/>
                        </a:rPr>
                        <a:t> </a:t>
                      </a:r>
                      <a:endParaRPr lang="el-GR" sz="1800" dirty="0">
                        <a:solidFill>
                          <a:schemeClr val="tx1"/>
                        </a:solidFill>
                        <a:latin typeface="+mn-lt"/>
                        <a:ea typeface="Times New Roman"/>
                      </a:endParaRPr>
                    </a:p>
                  </a:txBody>
                  <a:tcPr marL="9525" marR="9525" marT="9525" marB="9525" anchor="ctr"/>
                </a:tc>
              </a:tr>
              <a:tr h="796395">
                <a:tc>
                  <a:txBody>
                    <a:bodyPr/>
                    <a:lstStyle/>
                    <a:p>
                      <a:pPr>
                        <a:spcAft>
                          <a:spcPts val="0"/>
                        </a:spcAft>
                      </a:pPr>
                      <a:r>
                        <a:rPr lang="el-GR" sz="1800" b="1" dirty="0">
                          <a:solidFill>
                            <a:schemeClr val="tx1"/>
                          </a:solidFill>
                          <a:latin typeface="+mn-lt"/>
                          <a:ea typeface="Times New Roman"/>
                        </a:rPr>
                        <a:t>Εσωτερική Ομοιομορφία </a:t>
                      </a:r>
                    </a:p>
                  </a:txBody>
                  <a:tcPr marL="9525" marR="9525" marT="9525" marB="9525" anchor="ctr"/>
                </a:tc>
                <a:tc>
                  <a:txBody>
                    <a:bodyPr/>
                    <a:lstStyle/>
                    <a:p>
                      <a:pPr>
                        <a:spcAft>
                          <a:spcPts val="0"/>
                        </a:spcAft>
                      </a:pPr>
                      <a:r>
                        <a:rPr lang="el-GR" sz="1800" dirty="0" smtClean="0">
                          <a:solidFill>
                            <a:schemeClr val="tx1"/>
                          </a:solidFill>
                          <a:latin typeface="+mn-lt"/>
                          <a:ea typeface="Times New Roman"/>
                        </a:rPr>
                        <a:t>Πχ η </a:t>
                      </a:r>
                      <a:r>
                        <a:rPr lang="el-GR" sz="1800" dirty="0">
                          <a:solidFill>
                            <a:schemeClr val="tx1"/>
                          </a:solidFill>
                          <a:latin typeface="+mn-lt"/>
                          <a:ea typeface="Times New Roman"/>
                        </a:rPr>
                        <a:t>ιατρική ορολογία των ασθενειών, βάλτε παντού την ιατρική ορολογία. Πχ </a:t>
                      </a:r>
                      <a:r>
                        <a:rPr lang="el-GR" sz="1800" b="1" dirty="0">
                          <a:solidFill>
                            <a:schemeClr val="tx1"/>
                          </a:solidFill>
                          <a:latin typeface="+mn-lt"/>
                          <a:ea typeface="Times New Roman"/>
                        </a:rPr>
                        <a:t>&lt;όγκος εγκεφάλου&gt; &lt;όγκος οφθαλμού&gt;</a:t>
                      </a:r>
                      <a:r>
                        <a:rPr lang="el-GR" sz="1800" dirty="0">
                          <a:solidFill>
                            <a:schemeClr val="tx1"/>
                          </a:solidFill>
                          <a:latin typeface="+mn-lt"/>
                          <a:ea typeface="Times New Roman"/>
                        </a:rPr>
                        <a:t> και όχι  </a:t>
                      </a:r>
                      <a:r>
                        <a:rPr lang="el-GR" sz="1800" b="1" dirty="0">
                          <a:solidFill>
                            <a:schemeClr val="tx1"/>
                          </a:solidFill>
                          <a:latin typeface="+mn-lt"/>
                          <a:ea typeface="Times New Roman"/>
                        </a:rPr>
                        <a:t>&lt;όγκος εγκεφάλου&gt; &lt;</a:t>
                      </a:r>
                      <a:r>
                        <a:rPr lang="el-GR" sz="1800" b="1" i="1" dirty="0">
                          <a:solidFill>
                            <a:schemeClr val="tx1"/>
                          </a:solidFill>
                          <a:latin typeface="+mn-lt"/>
                          <a:ea typeface="Times New Roman"/>
                        </a:rPr>
                        <a:t>καρκίνος οφθαλμού</a:t>
                      </a:r>
                      <a:r>
                        <a:rPr lang="el-GR" sz="1800" b="1" dirty="0">
                          <a:solidFill>
                            <a:schemeClr val="tx1"/>
                          </a:solidFill>
                          <a:latin typeface="+mn-lt"/>
                          <a:ea typeface="Times New Roman"/>
                        </a:rPr>
                        <a:t>&gt;</a:t>
                      </a:r>
                      <a:endParaRPr lang="el-GR" sz="1800" dirty="0">
                        <a:solidFill>
                          <a:schemeClr val="tx1"/>
                        </a:solidFill>
                        <a:latin typeface="+mn-lt"/>
                        <a:ea typeface="Times New Roman"/>
                      </a:endParaRPr>
                    </a:p>
                  </a:txBody>
                  <a:tcPr marL="9525" marR="9525" marT="9525" marB="9525" anchor="ctr"/>
                </a:tc>
              </a:tr>
              <a:tr h="370171">
                <a:tc>
                  <a:txBody>
                    <a:bodyPr/>
                    <a:lstStyle/>
                    <a:p>
                      <a:pPr>
                        <a:spcAft>
                          <a:spcPts val="0"/>
                        </a:spcAft>
                      </a:pPr>
                      <a:r>
                        <a:rPr lang="el-GR" sz="1800" b="1" dirty="0">
                          <a:solidFill>
                            <a:schemeClr val="tx1"/>
                          </a:solidFill>
                          <a:latin typeface="+mn-lt"/>
                          <a:ea typeface="Times New Roman"/>
                        </a:rPr>
                        <a:t>Εξωτερική Ομοιομορφία </a:t>
                      </a:r>
                    </a:p>
                  </a:txBody>
                  <a:tcPr marL="9525" marR="9525" marT="9525" marB="9525" anchor="ctr"/>
                </a:tc>
                <a:tc>
                  <a:txBody>
                    <a:bodyPr/>
                    <a:lstStyle/>
                    <a:p>
                      <a:pPr>
                        <a:spcAft>
                          <a:spcPts val="0"/>
                        </a:spcAft>
                      </a:pPr>
                      <a:r>
                        <a:rPr lang="el-GR" sz="1800" dirty="0" smtClean="0">
                          <a:solidFill>
                            <a:schemeClr val="tx1"/>
                          </a:solidFill>
                          <a:latin typeface="+mn-lt"/>
                          <a:ea typeface="Times New Roman"/>
                        </a:rPr>
                        <a:t>Πχ θεματικές </a:t>
                      </a:r>
                      <a:r>
                        <a:rPr lang="el-GR" sz="1800" dirty="0">
                          <a:solidFill>
                            <a:schemeClr val="tx1"/>
                          </a:solidFill>
                          <a:latin typeface="+mn-lt"/>
                          <a:ea typeface="Times New Roman"/>
                        </a:rPr>
                        <a:t>επικεφαλίδες της </a:t>
                      </a:r>
                      <a:r>
                        <a:rPr lang="el-GR" sz="1800" dirty="0" smtClean="0">
                          <a:solidFill>
                            <a:schemeClr val="tx1"/>
                          </a:solidFill>
                          <a:latin typeface="+mn-lt"/>
                          <a:ea typeface="Times New Roman"/>
                        </a:rPr>
                        <a:t>ΕΒΕ</a:t>
                      </a:r>
                      <a:endParaRPr lang="el-GR" sz="1800" dirty="0">
                        <a:solidFill>
                          <a:schemeClr val="tx1"/>
                        </a:solidFill>
                        <a:latin typeface="+mn-lt"/>
                        <a:ea typeface="Times New Roman"/>
                      </a:endParaRPr>
                    </a:p>
                  </a:txBody>
                  <a:tcPr marL="9525" marR="9525" marT="9525" marB="9525" anchor="ctr"/>
                </a:tc>
              </a:tr>
            </a:tbl>
          </a:graphicData>
        </a:graphic>
      </p:graphicFrame>
      <p:sp>
        <p:nvSpPr>
          <p:cNvPr id="4" name="Slide Number Placeholder 3"/>
          <p:cNvSpPr>
            <a:spLocks noGrp="1"/>
          </p:cNvSpPr>
          <p:nvPr>
            <p:ph type="sldNum" sz="quarter" idx="12"/>
          </p:nvPr>
        </p:nvSpPr>
        <p:spPr/>
        <p:txBody>
          <a:bodyPr/>
          <a:lstStyle/>
          <a:p>
            <a:fld id="{E6702095-FC09-48ED-8635-29232688293D}" type="slidenum">
              <a:rPr lang="en-US" smtClean="0"/>
              <a:pPr/>
              <a:t>4</a:t>
            </a:fld>
            <a:endParaRPr lang="en-US" dirty="0"/>
          </a:p>
        </p:txBody>
      </p:sp>
    </p:spTree>
    <p:extLst>
      <p:ext uri="{BB962C8B-B14F-4D97-AF65-F5344CB8AC3E}">
        <p14:creationId xmlns:p14="http://schemas.microsoft.com/office/powerpoint/2010/main" val="3675281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Σημασιολογικές σχέσεις</a:t>
            </a:r>
            <a:endParaRPr lang="el-GR" dirty="0"/>
          </a:p>
        </p:txBody>
      </p:sp>
      <p:sp>
        <p:nvSpPr>
          <p:cNvPr id="14" name="Content Placeholder 8"/>
          <p:cNvSpPr>
            <a:spLocks noGrp="1"/>
          </p:cNvSpPr>
          <p:nvPr>
            <p:ph idx="1"/>
          </p:nvPr>
        </p:nvSpPr>
        <p:spPr>
          <a:xfrm>
            <a:off x="529208" y="1340768"/>
            <a:ext cx="8229600" cy="4526280"/>
          </a:xfrm>
          <a:gradFill>
            <a:gsLst>
              <a:gs pos="0">
                <a:srgbClr val="F4F8E7"/>
              </a:gs>
              <a:gs pos="91000">
                <a:srgbClr val="F4F8E7"/>
              </a:gs>
              <a:gs pos="100000">
                <a:srgbClr val="F4F8E7">
                  <a:alpha val="14000"/>
                </a:srgbClr>
              </a:gs>
            </a:gsLst>
            <a:lin ang="5400000" scaled="1"/>
          </a:gradFill>
        </p:spPr>
        <p:txBody>
          <a:bodyPr>
            <a:noAutofit/>
          </a:bodyPr>
          <a:lstStyle/>
          <a:p>
            <a:endParaRPr lang="el-GR" dirty="0" smtClean="0"/>
          </a:p>
        </p:txBody>
      </p:sp>
      <p:sp>
        <p:nvSpPr>
          <p:cNvPr id="6" name="Text Placeholder 5"/>
          <p:cNvSpPr>
            <a:spLocks noGrp="1"/>
          </p:cNvSpPr>
          <p:nvPr>
            <p:ph type="body" idx="1"/>
          </p:nvPr>
        </p:nvSpPr>
        <p:spPr>
          <a:xfrm>
            <a:off x="971600" y="1705784"/>
            <a:ext cx="3106688" cy="576064"/>
          </a:xfrm>
        </p:spPr>
        <p:txBody>
          <a:bodyPr anchor="ctr"/>
          <a:lstStyle/>
          <a:p>
            <a:pPr algn="ctr"/>
            <a:r>
              <a:rPr lang="el-GR" dirty="0" smtClean="0"/>
              <a:t>Μέρος του συνόλου</a:t>
            </a:r>
            <a:endParaRPr lang="el-GR" dirty="0"/>
          </a:p>
        </p:txBody>
      </p:sp>
      <p:sp>
        <p:nvSpPr>
          <p:cNvPr id="7" name="Text Placeholder 6"/>
          <p:cNvSpPr>
            <a:spLocks noGrp="1"/>
          </p:cNvSpPr>
          <p:nvPr>
            <p:ph type="body" sz="half" idx="3"/>
          </p:nvPr>
        </p:nvSpPr>
        <p:spPr>
          <a:xfrm>
            <a:off x="6048164" y="1723786"/>
            <a:ext cx="1584176" cy="540060"/>
          </a:xfrm>
        </p:spPr>
        <p:txBody>
          <a:bodyPr/>
          <a:lstStyle/>
          <a:p>
            <a:r>
              <a:rPr lang="el-GR" dirty="0" smtClean="0"/>
              <a:t>Αλλά όχι </a:t>
            </a:r>
            <a:endParaRPr lang="el-GR" dirty="0"/>
          </a:p>
        </p:txBody>
      </p:sp>
      <p:graphicFrame>
        <p:nvGraphicFramePr>
          <p:cNvPr id="5" name="Diagram 4" descr="οι γάτες είναι υποσύνολο των αιλουροειδών"/>
          <p:cNvGraphicFramePr/>
          <p:nvPr>
            <p:extLst>
              <p:ext uri="{D42A27DB-BD31-4B8C-83A1-F6EECF244321}">
                <p14:modId xmlns:p14="http://schemas.microsoft.com/office/powerpoint/2010/main" val="1303191947"/>
              </p:ext>
            </p:extLst>
          </p:nvPr>
        </p:nvGraphicFramePr>
        <p:xfrm>
          <a:off x="683568" y="2420888"/>
          <a:ext cx="3563479" cy="2140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descr="τα κατοικίδια είναι ένα μέρος των αγριόγατων"/>
          <p:cNvGrpSpPr/>
          <p:nvPr/>
        </p:nvGrpSpPr>
        <p:grpSpPr>
          <a:xfrm>
            <a:off x="4649516" y="2276872"/>
            <a:ext cx="4062944" cy="2268252"/>
            <a:chOff x="4649516" y="2276872"/>
            <a:chExt cx="4062944" cy="2268252"/>
          </a:xfrm>
        </p:grpSpPr>
        <p:sp>
          <p:nvSpPr>
            <p:cNvPr id="9" name="Oval 8"/>
            <p:cNvSpPr/>
            <p:nvPr/>
          </p:nvSpPr>
          <p:spPr>
            <a:xfrm>
              <a:off x="4649516" y="2457260"/>
              <a:ext cx="2232248" cy="1908212"/>
            </a:xfrm>
            <a:prstGeom prst="ellips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Κατοικίδια</a:t>
              </a:r>
              <a:endParaRPr lang="el-GR" dirty="0"/>
            </a:p>
          </p:txBody>
        </p:sp>
        <p:sp>
          <p:nvSpPr>
            <p:cNvPr id="10" name="Oval 9"/>
            <p:cNvSpPr/>
            <p:nvPr/>
          </p:nvSpPr>
          <p:spPr>
            <a:xfrm>
              <a:off x="6300192" y="2276872"/>
              <a:ext cx="2412268" cy="2268252"/>
            </a:xfrm>
            <a:prstGeom prst="ellipse">
              <a:avLst/>
            </a:prstGeom>
            <a:no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Αγριόγατες</a:t>
              </a:r>
              <a:endParaRPr lang="el-GR" dirty="0"/>
            </a:p>
          </p:txBody>
        </p:sp>
      </p:grpSp>
      <p:sp>
        <p:nvSpPr>
          <p:cNvPr id="4" name="Slide Number Placeholder 3"/>
          <p:cNvSpPr>
            <a:spLocks noGrp="1"/>
          </p:cNvSpPr>
          <p:nvPr>
            <p:ph type="sldNum" sz="quarter" idx="12"/>
          </p:nvPr>
        </p:nvSpPr>
        <p:spPr/>
        <p:txBody>
          <a:bodyPr/>
          <a:lstStyle/>
          <a:p>
            <a:fld id="{E6702095-FC09-48ED-8635-29232688293D}" type="slidenum">
              <a:rPr lang="en-US" smtClean="0"/>
              <a:pPr/>
              <a:t>5</a:t>
            </a:fld>
            <a:endParaRPr lang="en-US" dirty="0"/>
          </a:p>
        </p:txBody>
      </p:sp>
    </p:spTree>
    <p:extLst>
      <p:ext uri="{BB962C8B-B14F-4D97-AF65-F5344CB8AC3E}">
        <p14:creationId xmlns:p14="http://schemas.microsoft.com/office/powerpoint/2010/main" val="1247876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Κατηγορίες και υποκατηγορίες</a:t>
            </a:r>
            <a:endParaRPr lang="el-GR" dirty="0"/>
          </a:p>
        </p:txBody>
      </p:sp>
      <p:sp>
        <p:nvSpPr>
          <p:cNvPr id="9" name="Content Placeholder 8"/>
          <p:cNvSpPr>
            <a:spLocks noGrp="1"/>
          </p:cNvSpPr>
          <p:nvPr>
            <p:ph idx="1"/>
          </p:nvPr>
        </p:nvSpPr>
        <p:spPr>
          <a:xfrm>
            <a:off x="529208" y="1340768"/>
            <a:ext cx="8229600" cy="5112568"/>
          </a:xfrm>
        </p:spPr>
        <p:txBody>
          <a:bodyPr>
            <a:noAutofit/>
          </a:bodyPr>
          <a:lstStyle/>
          <a:p>
            <a:r>
              <a:rPr lang="el-GR" sz="2400" b="1" dirty="0" smtClean="0"/>
              <a:t>Ανώτατη εκπαίδευση</a:t>
            </a:r>
            <a:r>
              <a:rPr lang="el-GR" sz="2400" dirty="0" smtClean="0"/>
              <a:t> έχει ως ειδικότερος όρους </a:t>
            </a:r>
          </a:p>
          <a:p>
            <a:pPr lvl="1"/>
            <a:r>
              <a:rPr lang="el-GR" sz="1800" dirty="0" smtClean="0"/>
              <a:t>ΕΟ: 	</a:t>
            </a:r>
            <a:r>
              <a:rPr lang="el-GR" sz="1800" b="1" dirty="0" smtClean="0"/>
              <a:t>Πανεπιστημιακή εκπαίδευση</a:t>
            </a:r>
          </a:p>
          <a:p>
            <a:pPr>
              <a:buNone/>
            </a:pPr>
            <a:r>
              <a:rPr lang="el-GR" sz="2400" dirty="0" smtClean="0"/>
              <a:t>			</a:t>
            </a:r>
            <a:r>
              <a:rPr lang="el-GR" sz="1800" b="1" dirty="0" smtClean="0"/>
              <a:t>Τεχνολογική εκπαίδευση</a:t>
            </a:r>
            <a:endParaRPr lang="el-GR" sz="1800" dirty="0" smtClean="0"/>
          </a:p>
          <a:p>
            <a:r>
              <a:rPr lang="el-GR" sz="2400" b="1" dirty="0" smtClean="0"/>
              <a:t>Κεφάλι</a:t>
            </a:r>
          </a:p>
          <a:p>
            <a:pPr lvl="1"/>
            <a:r>
              <a:rPr lang="el-GR" sz="1800" dirty="0" smtClean="0"/>
              <a:t>ΕΟ: 	</a:t>
            </a:r>
            <a:r>
              <a:rPr lang="el-GR" sz="1800" b="1" dirty="0" smtClean="0"/>
              <a:t>Μύτη</a:t>
            </a:r>
          </a:p>
          <a:p>
            <a:pPr lvl="1"/>
            <a:endParaRPr lang="el-GR" sz="1800" b="1" dirty="0" smtClean="0"/>
          </a:p>
          <a:p>
            <a:r>
              <a:rPr lang="el-GR" sz="2400" b="1" dirty="0" smtClean="0"/>
              <a:t>Δέντρα</a:t>
            </a:r>
          </a:p>
          <a:p>
            <a:pPr lvl="1"/>
            <a:r>
              <a:rPr lang="el-GR" sz="1800" b="1" dirty="0" smtClean="0"/>
              <a:t>Κωνοφόρα δέντρα</a:t>
            </a:r>
            <a:endParaRPr lang="el-GR" sz="1800" dirty="0" smtClean="0"/>
          </a:p>
          <a:p>
            <a:pPr lvl="1"/>
            <a:endParaRPr lang="el-GR" sz="1800" b="1" dirty="0" smtClean="0"/>
          </a:p>
          <a:p>
            <a:r>
              <a:rPr lang="el-GR" sz="2800" dirty="0" smtClean="0"/>
              <a:t>Αλλά όχι </a:t>
            </a:r>
          </a:p>
          <a:p>
            <a:pPr marL="0" indent="0">
              <a:buNone/>
            </a:pPr>
            <a:r>
              <a:rPr lang="el-GR" sz="2800" dirty="0" smtClean="0"/>
              <a:t>Δάσος</a:t>
            </a:r>
          </a:p>
          <a:p>
            <a:pPr marL="1255713" lvl="4" indent="-182563">
              <a:buFont typeface="Arial" panose="020B0604020202020204" pitchFamily="34" charset="0"/>
              <a:buChar char="•"/>
            </a:pPr>
            <a:r>
              <a:rPr lang="el-GR" dirty="0" smtClean="0"/>
              <a:t>ΕΟ: δέντρα</a:t>
            </a:r>
          </a:p>
        </p:txBody>
      </p:sp>
      <p:sp>
        <p:nvSpPr>
          <p:cNvPr id="2" name="Multiply 1" descr="όχι δέντρα"/>
          <p:cNvSpPr/>
          <p:nvPr/>
        </p:nvSpPr>
        <p:spPr>
          <a:xfrm>
            <a:off x="755576" y="4970464"/>
            <a:ext cx="2592288" cy="1800200"/>
          </a:xfrm>
          <a:prstGeom prst="mathMultiply">
            <a:avLst>
              <a:gd name="adj1" fmla="val 1885"/>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Slide Number Placeholder 6"/>
          <p:cNvSpPr>
            <a:spLocks noGrp="1"/>
          </p:cNvSpPr>
          <p:nvPr>
            <p:ph type="sldNum" sz="quarter" idx="12"/>
          </p:nvPr>
        </p:nvSpPr>
        <p:spPr/>
        <p:txBody>
          <a:bodyPr/>
          <a:lstStyle/>
          <a:p>
            <a:fld id="{EA85BD6A-F4FE-4615-A188-4C5CA5927A81}" type="slidenum">
              <a:rPr lang="en-US" smtClean="0"/>
              <a:pPr/>
              <a:t>6</a:t>
            </a:fld>
            <a:endParaRPr lang="en-US" dirty="0"/>
          </a:p>
        </p:txBody>
      </p:sp>
    </p:spTree>
    <p:extLst>
      <p:ext uri="{BB962C8B-B14F-4D97-AF65-F5344CB8AC3E}">
        <p14:creationId xmlns:p14="http://schemas.microsoft.com/office/powerpoint/2010/main" val="118378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Ιεραρχικοί συσχετισμοί</a:t>
            </a:r>
            <a:endParaRPr lang="el-GR" dirty="0"/>
          </a:p>
        </p:txBody>
      </p:sp>
      <p:sp>
        <p:nvSpPr>
          <p:cNvPr id="3" name="Content Placeholder 2"/>
          <p:cNvSpPr>
            <a:spLocks noGrp="1"/>
          </p:cNvSpPr>
          <p:nvPr>
            <p:ph sz="half" idx="1"/>
          </p:nvPr>
        </p:nvSpPr>
        <p:spPr>
          <a:gradFill>
            <a:gsLst>
              <a:gs pos="0">
                <a:srgbClr val="F4F8E7"/>
              </a:gs>
              <a:gs pos="91000">
                <a:srgbClr val="F4F8E7"/>
              </a:gs>
              <a:gs pos="100000">
                <a:srgbClr val="F4F8E7">
                  <a:alpha val="14000"/>
                </a:srgbClr>
              </a:gs>
            </a:gsLst>
            <a:lin ang="5400000" scaled="1"/>
          </a:gradFill>
        </p:spPr>
        <p:txBody>
          <a:bodyPr>
            <a:normAutofit fontScale="92500"/>
          </a:bodyPr>
          <a:lstStyle/>
          <a:p>
            <a:r>
              <a:rPr lang="el-GR" b="1" dirty="0" smtClean="0"/>
              <a:t>Δέντρα</a:t>
            </a:r>
            <a:endParaRPr lang="el-GR" dirty="0" smtClean="0"/>
          </a:p>
          <a:p>
            <a:r>
              <a:rPr lang="el-GR" sz="2400" dirty="0" smtClean="0"/>
              <a:t>ΕΟ: 	</a:t>
            </a:r>
            <a:r>
              <a:rPr lang="el-GR" sz="2400" b="1" dirty="0" smtClean="0">
                <a:solidFill>
                  <a:srgbClr val="820000"/>
                </a:solidFill>
              </a:rPr>
              <a:t>κωνοφόρα δέντρα</a:t>
            </a:r>
            <a:endParaRPr lang="el-GR" sz="2400" dirty="0" smtClean="0">
              <a:solidFill>
                <a:srgbClr val="820000"/>
              </a:solidFill>
            </a:endParaRPr>
          </a:p>
          <a:p>
            <a:pPr>
              <a:buNone/>
            </a:pPr>
            <a:endParaRPr lang="el-GR" dirty="0" smtClean="0"/>
          </a:p>
          <a:p>
            <a:r>
              <a:rPr lang="el-GR" b="1" dirty="0" smtClean="0"/>
              <a:t>Ανθρωπογεωγραφία </a:t>
            </a:r>
            <a:endParaRPr lang="el-GR" dirty="0" smtClean="0"/>
          </a:p>
          <a:p>
            <a:r>
              <a:rPr lang="el-GR" dirty="0" smtClean="0"/>
              <a:t>ΓΟ:</a:t>
            </a:r>
            <a:r>
              <a:rPr lang="el-GR" b="1" dirty="0" smtClean="0"/>
              <a:t>	</a:t>
            </a:r>
            <a:r>
              <a:rPr lang="el-GR" b="1" dirty="0" smtClean="0">
                <a:solidFill>
                  <a:srgbClr val="820000"/>
                </a:solidFill>
              </a:rPr>
              <a:t>ανθρωπολογία</a:t>
            </a:r>
            <a:endParaRPr lang="el-GR" dirty="0" smtClean="0">
              <a:solidFill>
                <a:srgbClr val="820000"/>
              </a:solidFill>
            </a:endParaRPr>
          </a:p>
          <a:p>
            <a:r>
              <a:rPr lang="el-GR" dirty="0" smtClean="0"/>
              <a:t>ΓΟ:</a:t>
            </a:r>
            <a:r>
              <a:rPr lang="el-GR" b="1" dirty="0" smtClean="0"/>
              <a:t>	</a:t>
            </a:r>
            <a:r>
              <a:rPr lang="el-GR" b="1" dirty="0" smtClean="0">
                <a:solidFill>
                  <a:srgbClr val="820000"/>
                </a:solidFill>
              </a:rPr>
              <a:t>γεωγραφία</a:t>
            </a:r>
            <a:endParaRPr lang="el-GR" dirty="0" smtClean="0">
              <a:solidFill>
                <a:srgbClr val="820000"/>
              </a:solidFill>
            </a:endParaRPr>
          </a:p>
          <a:p>
            <a:endParaRPr lang="el-GR" dirty="0"/>
          </a:p>
        </p:txBody>
      </p:sp>
      <p:sp>
        <p:nvSpPr>
          <p:cNvPr id="5" name="Content Placeholder 4"/>
          <p:cNvSpPr>
            <a:spLocks noGrp="1"/>
          </p:cNvSpPr>
          <p:nvPr>
            <p:ph sz="half" idx="2"/>
          </p:nvPr>
        </p:nvSpPr>
        <p:spPr>
          <a:gradFill>
            <a:gsLst>
              <a:gs pos="0">
                <a:srgbClr val="F4F8E7"/>
              </a:gs>
              <a:gs pos="91000">
                <a:srgbClr val="F4F8E7"/>
              </a:gs>
              <a:gs pos="100000">
                <a:srgbClr val="F4F8E7">
                  <a:alpha val="14000"/>
                </a:srgbClr>
              </a:gs>
            </a:gsLst>
            <a:lin ang="5400000" scaled="1"/>
          </a:gradFill>
        </p:spPr>
        <p:txBody>
          <a:bodyPr>
            <a:normAutofit fontScale="92500"/>
          </a:bodyPr>
          <a:lstStyle/>
          <a:p>
            <a:r>
              <a:rPr lang="el-GR" b="1" dirty="0" smtClean="0">
                <a:solidFill>
                  <a:srgbClr val="820000"/>
                </a:solidFill>
              </a:rPr>
              <a:t>Κωνοφόρα δέντρα</a:t>
            </a:r>
            <a:endParaRPr lang="el-GR" dirty="0" smtClean="0">
              <a:solidFill>
                <a:srgbClr val="820000"/>
              </a:solidFill>
            </a:endParaRPr>
          </a:p>
          <a:p>
            <a:r>
              <a:rPr lang="el-GR" dirty="0" smtClean="0"/>
              <a:t>ΓΟ:	</a:t>
            </a:r>
            <a:r>
              <a:rPr lang="el-GR" b="1" dirty="0" smtClean="0"/>
              <a:t>δέντρα</a:t>
            </a:r>
            <a:endParaRPr lang="el-GR" dirty="0" smtClean="0"/>
          </a:p>
          <a:p>
            <a:endParaRPr lang="el-GR" dirty="0" smtClean="0"/>
          </a:p>
          <a:p>
            <a:r>
              <a:rPr lang="el-GR" b="1" dirty="0" smtClean="0">
                <a:solidFill>
                  <a:srgbClr val="820000"/>
                </a:solidFill>
              </a:rPr>
              <a:t>Ανθρωπολογία</a:t>
            </a:r>
          </a:p>
          <a:p>
            <a:r>
              <a:rPr lang="el-GR" dirty="0" smtClean="0"/>
              <a:t>ΕΟ: Ανθρωπογεωγραφία</a:t>
            </a:r>
          </a:p>
          <a:p>
            <a:r>
              <a:rPr lang="el-GR" dirty="0" smtClean="0"/>
              <a:t>ΣΟ: Γεωγραφία</a:t>
            </a:r>
          </a:p>
          <a:p>
            <a:endParaRPr lang="el-GR" dirty="0" smtClean="0"/>
          </a:p>
          <a:p>
            <a:r>
              <a:rPr lang="el-GR" b="1" dirty="0" smtClean="0">
                <a:solidFill>
                  <a:srgbClr val="820000"/>
                </a:solidFill>
              </a:rPr>
              <a:t>Γεωγραφία</a:t>
            </a:r>
          </a:p>
          <a:p>
            <a:r>
              <a:rPr lang="el-GR" dirty="0" smtClean="0"/>
              <a:t>ΕΟ: Ανρθωπογεωγραφία</a:t>
            </a:r>
          </a:p>
          <a:p>
            <a:r>
              <a:rPr lang="el-GR" dirty="0" smtClean="0"/>
              <a:t>ΣΟ: Ανθρωπολογία</a:t>
            </a:r>
            <a:endParaRPr lang="el-GR" dirty="0"/>
          </a:p>
        </p:txBody>
      </p:sp>
      <p:sp>
        <p:nvSpPr>
          <p:cNvPr id="4" name="Slide Number Placeholder 3"/>
          <p:cNvSpPr>
            <a:spLocks noGrp="1"/>
          </p:cNvSpPr>
          <p:nvPr>
            <p:ph type="sldNum" sz="quarter" idx="12"/>
          </p:nvPr>
        </p:nvSpPr>
        <p:spPr/>
        <p:txBody>
          <a:bodyPr/>
          <a:lstStyle/>
          <a:p>
            <a:fld id="{E6702095-FC09-48ED-8635-29232688293D}" type="slidenum">
              <a:rPr lang="en-US" smtClean="0"/>
              <a:pPr/>
              <a:t>7</a:t>
            </a:fld>
            <a:endParaRPr lang="en-US" dirty="0"/>
          </a:p>
        </p:txBody>
      </p:sp>
    </p:spTree>
    <p:extLst>
      <p:ext uri="{BB962C8B-B14F-4D97-AF65-F5344CB8AC3E}">
        <p14:creationId xmlns:p14="http://schemas.microsoft.com/office/powerpoint/2010/main" val="787399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Παράδειγμα</a:t>
            </a:r>
            <a:endParaRPr lang="el-GR" dirty="0"/>
          </a:p>
        </p:txBody>
      </p:sp>
      <p:sp>
        <p:nvSpPr>
          <p:cNvPr id="7" name="Content Placeholder 6"/>
          <p:cNvSpPr>
            <a:spLocks noGrp="1"/>
          </p:cNvSpPr>
          <p:nvPr>
            <p:ph idx="1"/>
          </p:nvPr>
        </p:nvSpPr>
        <p:spPr/>
        <p:txBody>
          <a:bodyPr>
            <a:normAutofit fontScale="77500" lnSpcReduction="20000"/>
          </a:bodyPr>
          <a:lstStyle/>
          <a:p>
            <a:r>
              <a:rPr lang="el-GR" b="1" dirty="0" smtClean="0"/>
              <a:t>Κοινωνική τάξη </a:t>
            </a:r>
            <a:endParaRPr lang="el-GR" dirty="0" smtClean="0"/>
          </a:p>
          <a:p>
            <a:r>
              <a:rPr lang="el-GR" dirty="0" smtClean="0"/>
              <a:t>Χρ. αντί  </a:t>
            </a:r>
            <a:r>
              <a:rPr lang="el-GR" i="1" u="sng" dirty="0" smtClean="0">
                <a:solidFill>
                  <a:srgbClr val="0070C0"/>
                </a:solidFill>
                <a:hlinkClick r:id="rId2"/>
              </a:rPr>
              <a:t>κοινωνική ομάδα</a:t>
            </a:r>
            <a:endParaRPr lang="el-GR" dirty="0" smtClean="0"/>
          </a:p>
          <a:p>
            <a:pPr>
              <a:buClr>
                <a:schemeClr val="tx1"/>
              </a:buClr>
            </a:pPr>
            <a:r>
              <a:rPr lang="el-GR" i="1" u="sng" dirty="0" smtClean="0">
                <a:solidFill>
                  <a:srgbClr val="0070C0"/>
                </a:solidFill>
                <a:hlinkClick r:id="rId3"/>
              </a:rPr>
              <a:t>κοινωνικό περιβάλλον </a:t>
            </a:r>
            <a:endParaRPr lang="el-GR" u="sng" dirty="0" smtClean="0">
              <a:solidFill>
                <a:srgbClr val="0070C0"/>
              </a:solidFill>
            </a:endParaRPr>
          </a:p>
          <a:p>
            <a:pPr>
              <a:buClr>
                <a:schemeClr val="tx1"/>
              </a:buClr>
            </a:pPr>
            <a:r>
              <a:rPr lang="el-GR" i="1" u="sng" dirty="0" smtClean="0">
                <a:solidFill>
                  <a:srgbClr val="0070C0"/>
                </a:solidFill>
                <a:hlinkClick r:id="rId4"/>
              </a:rPr>
              <a:t>κοινωνικό στρώμα </a:t>
            </a:r>
            <a:endParaRPr lang="el-GR" u="sng" dirty="0" smtClean="0">
              <a:solidFill>
                <a:srgbClr val="0070C0"/>
              </a:solidFill>
            </a:endParaRPr>
          </a:p>
          <a:p>
            <a:r>
              <a:rPr lang="el-GR" dirty="0" smtClean="0"/>
              <a:t>ΓΟ:	 </a:t>
            </a:r>
            <a:r>
              <a:rPr lang="el-GR" b="1" u="sng" dirty="0" smtClean="0">
                <a:hlinkClick r:id="rId5"/>
              </a:rPr>
              <a:t>κοινωνική δομή </a:t>
            </a:r>
            <a:endParaRPr lang="el-GR" dirty="0" smtClean="0"/>
          </a:p>
          <a:p>
            <a:r>
              <a:rPr lang="el-GR" dirty="0" smtClean="0"/>
              <a:t>ΕΟ:	 </a:t>
            </a:r>
            <a:r>
              <a:rPr lang="el-GR" b="1" u="sng" dirty="0" smtClean="0">
                <a:hlinkClick r:id="rId6"/>
              </a:rPr>
              <a:t>αγροτική τάξη </a:t>
            </a:r>
            <a:endParaRPr lang="el-GR" dirty="0" smtClean="0"/>
          </a:p>
          <a:p>
            <a:r>
              <a:rPr lang="el-GR" dirty="0" smtClean="0"/>
              <a:t>ΕΟ:	 </a:t>
            </a:r>
            <a:r>
              <a:rPr lang="el-GR" b="1" u="sng" dirty="0" smtClean="0">
                <a:hlinkClick r:id="rId7"/>
              </a:rPr>
              <a:t>ανώτερη τάξη </a:t>
            </a:r>
            <a:endParaRPr lang="el-GR" dirty="0" smtClean="0"/>
          </a:p>
          <a:p>
            <a:r>
              <a:rPr lang="el-GR" dirty="0" smtClean="0"/>
              <a:t>ΕΟ:	 </a:t>
            </a:r>
            <a:r>
              <a:rPr lang="el-GR" b="1" u="sng" dirty="0" smtClean="0">
                <a:hlinkClick r:id="rId8"/>
              </a:rPr>
              <a:t>άρχουσα τάξη </a:t>
            </a:r>
            <a:endParaRPr lang="el-GR" dirty="0" smtClean="0"/>
          </a:p>
          <a:p>
            <a:r>
              <a:rPr lang="el-GR" dirty="0" smtClean="0"/>
              <a:t>ΕΟ:	 </a:t>
            </a:r>
            <a:r>
              <a:rPr lang="el-GR" b="1" u="sng" dirty="0" smtClean="0">
                <a:hlinkClick r:id="rId9"/>
              </a:rPr>
              <a:t>εργατική τάξη </a:t>
            </a:r>
            <a:endParaRPr lang="el-GR" dirty="0" smtClean="0"/>
          </a:p>
          <a:p>
            <a:r>
              <a:rPr lang="el-GR" dirty="0" smtClean="0"/>
              <a:t>ΕΟ:	 </a:t>
            </a:r>
            <a:r>
              <a:rPr lang="el-GR" b="1" u="sng" dirty="0" smtClean="0">
                <a:hlinkClick r:id="rId10"/>
              </a:rPr>
              <a:t>κατώτερη τάξη</a:t>
            </a:r>
            <a:r>
              <a:rPr lang="el-GR" u="sng" dirty="0" smtClean="0">
                <a:hlinkClick r:id="rId10"/>
              </a:rPr>
              <a:t> </a:t>
            </a:r>
            <a:endParaRPr lang="el-GR" dirty="0" smtClean="0"/>
          </a:p>
          <a:p>
            <a:r>
              <a:rPr lang="el-GR" dirty="0" smtClean="0"/>
              <a:t>ΕΟ:	 </a:t>
            </a:r>
            <a:r>
              <a:rPr lang="el-GR" b="1" u="sng" dirty="0" smtClean="0">
                <a:hlinkClick r:id="rId11"/>
              </a:rPr>
              <a:t>μεσαία τάξη </a:t>
            </a:r>
            <a:endParaRPr lang="el-GR" dirty="0" smtClean="0"/>
          </a:p>
          <a:p>
            <a:r>
              <a:rPr lang="el-GR" dirty="0" smtClean="0"/>
              <a:t>ΕΟ:	 </a:t>
            </a:r>
            <a:r>
              <a:rPr lang="el-GR" b="1" u="sng" dirty="0" smtClean="0">
                <a:hlinkClick r:id="rId12"/>
              </a:rPr>
              <a:t>υποπρολεταριάτο </a:t>
            </a:r>
            <a:endParaRPr lang="el-GR" dirty="0" smtClean="0"/>
          </a:p>
          <a:p>
            <a:r>
              <a:rPr lang="el-GR" dirty="0" smtClean="0"/>
              <a:t>ΣΟ:	 </a:t>
            </a:r>
            <a:r>
              <a:rPr lang="el-GR" b="1" u="sng" dirty="0" smtClean="0">
                <a:solidFill>
                  <a:srgbClr val="FFC000"/>
                </a:solidFill>
                <a:hlinkClick r:id="rId13"/>
              </a:rPr>
              <a:t>πάλη των τάξεων </a:t>
            </a:r>
            <a:r>
              <a:rPr lang="el-GR" b="1" dirty="0" smtClean="0">
                <a:solidFill>
                  <a:srgbClr val="FFC000"/>
                </a:solidFill>
              </a:rPr>
              <a:t> </a:t>
            </a:r>
            <a:endParaRPr lang="el-GR" dirty="0" smtClean="0">
              <a:solidFill>
                <a:srgbClr val="FFC000"/>
              </a:solidFill>
            </a:endParaRPr>
          </a:p>
          <a:p>
            <a:endParaRPr lang="el-GR" dirty="0"/>
          </a:p>
        </p:txBody>
      </p:sp>
      <p:sp>
        <p:nvSpPr>
          <p:cNvPr id="5" name="Slide Number Placeholder 4"/>
          <p:cNvSpPr>
            <a:spLocks noGrp="1"/>
          </p:cNvSpPr>
          <p:nvPr>
            <p:ph type="sldNum" sz="quarter" idx="12"/>
          </p:nvPr>
        </p:nvSpPr>
        <p:spPr/>
        <p:txBody>
          <a:bodyPr/>
          <a:lstStyle/>
          <a:p>
            <a:fld id="{0D64F5AB-A03E-4C7F-835A-283D9655C40D}" type="slidenum">
              <a:rPr lang="en-US" smtClean="0"/>
              <a:pPr/>
              <a:t>8</a:t>
            </a:fld>
            <a:endParaRPr lang="en-US" dirty="0"/>
          </a:p>
        </p:txBody>
      </p:sp>
    </p:spTree>
    <p:extLst>
      <p:ext uri="{BB962C8B-B14F-4D97-AF65-F5344CB8AC3E}">
        <p14:creationId xmlns:p14="http://schemas.microsoft.com/office/powerpoint/2010/main" val="4983786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4b5fada3846a5d1950bc1478325de062d7df23"/>
  <p:tag name="ARTICULATE_PROJECT_OPEN" val="0"/>
  <p:tag name="ISPRING_RESOURCE_PATHS_HASH_PRESENTER" val="3a1d727b4560ceca1c114149ad72d09e654b2072"/>
</p:tagLst>
</file>

<file path=ppt/theme/theme1.xml><?xml version="1.0" encoding="utf-8"?>
<a:theme xmlns:a="http://schemas.openxmlformats.org/drawingml/2006/main" name="OC_template_updated">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1160</Words>
  <Application>Microsoft Office PowerPoint</Application>
  <PresentationFormat>On-screen Show (4:3)</PresentationFormat>
  <Paragraphs>295</Paragraphs>
  <Slides>22</Slides>
  <Notes>9</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OC_template_updated</vt:lpstr>
      <vt:lpstr>1_OC_template_updated</vt:lpstr>
      <vt:lpstr>Συστήματα Θεματικής Πρόσβασης (Θ)</vt:lpstr>
      <vt:lpstr>Μετατροπή και δημιουργία όρων </vt:lpstr>
      <vt:lpstr>Προσθήκη όρων</vt:lpstr>
      <vt:lpstr>Προτιμώμενοι όροι / παραπομπές</vt:lpstr>
      <vt:lpstr>Οδηγίες για τους προτιμώμενους όρους</vt:lpstr>
      <vt:lpstr>Σημασιολογικές σχέσεις</vt:lpstr>
      <vt:lpstr>Κατηγορίες και υποκατηγορίες</vt:lpstr>
      <vt:lpstr>Ιεραρχικοί συσχετισμοί</vt:lpstr>
      <vt:lpstr>Παράδειγμα</vt:lpstr>
      <vt:lpstr>Σχετικοί όροι</vt:lpstr>
      <vt:lpstr>Οδηγίες για τους σχετικούς όρους</vt:lpstr>
      <vt:lpstr>Σημειώσεις / επεξηγήσεις όρων</vt:lpstr>
      <vt:lpstr>Σύνθεση Θησαυρού</vt:lpstr>
      <vt:lpstr>Θεματικές επικεφαλίδες και Θησαυροί</vt:lpstr>
      <vt:lpstr>Κυριότεροι Θησαυροί</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29</cp:revision>
  <dcterms:created xsi:type="dcterms:W3CDTF">2013-03-04T13:35:19Z</dcterms:created>
  <dcterms:modified xsi:type="dcterms:W3CDTF">2015-03-20T09:34:00Z</dcterms:modified>
</cp:coreProperties>
</file>