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8"/>
  </p:notesMasterIdLst>
  <p:handoutMasterIdLst>
    <p:handoutMasterId r:id="rId29"/>
  </p:handoutMasterIdLst>
  <p:sldIdLst>
    <p:sldId id="256"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57" r:id="rId21"/>
    <p:sldId id="262" r:id="rId22"/>
    <p:sldId id="264" r:id="rId23"/>
    <p:sldId id="269" r:id="rId24"/>
    <p:sldId id="270" r:id="rId25"/>
    <p:sldId id="266" r:id="rId26"/>
    <p:sldId id="261"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1038"/>
    <a:srgbClr val="650F34"/>
    <a:srgbClr val="620A2C"/>
    <a:srgbClr val="570D2D"/>
    <a:srgbClr val="5B0D2E"/>
    <a:srgbClr val="5E0E30"/>
    <a:srgbClr val="5B3462"/>
    <a:srgbClr val="49385E"/>
    <a:srgbClr val="333399"/>
    <a:srgbClr val="454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Φωτεινό στυλ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95536" y="1412776"/>
            <a:ext cx="8352928"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992188" indent="-3635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Περιβαλλοντικές Επιδράσεις στην Αισθητική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7</a:t>
            </a:r>
            <a:r>
              <a:rPr lang="el-GR" sz="2600" dirty="0" smtClean="0"/>
              <a:t>:</a:t>
            </a:r>
            <a:r>
              <a:rPr lang="en-US" sz="2600" dirty="0" smtClean="0"/>
              <a:t> </a:t>
            </a:r>
            <a:r>
              <a:rPr lang="el-GR" sz="2600" dirty="0" smtClean="0"/>
              <a:t>Ήλιος και δέρμα</a:t>
            </a:r>
            <a:endParaRPr lang="en-US" sz="2600" dirty="0" smtClean="0"/>
          </a:p>
          <a:p>
            <a:pPr>
              <a:spcBef>
                <a:spcPts val="0"/>
              </a:spcBef>
            </a:pPr>
            <a:r>
              <a:rPr lang="el-GR" sz="2200" dirty="0" smtClean="0"/>
              <a:t>Δρ</a:t>
            </a:r>
            <a:r>
              <a:rPr lang="el-GR" sz="2200" dirty="0"/>
              <a:t>. Ευαγγελία Πρωτόπαπα, Καθηγήτρια Φαρμακοποιός - Αισθητικός</a:t>
            </a:r>
          </a:p>
          <a:p>
            <a:pPr>
              <a:spcBef>
                <a:spcPts val="0"/>
              </a:spcBef>
            </a:pPr>
            <a:r>
              <a:rPr lang="el-GR" sz="2200" dirty="0" smtClean="0"/>
              <a:t>Τμήμα </a:t>
            </a:r>
            <a:r>
              <a:rPr lang="el-GR" sz="2200" dirty="0"/>
              <a:t>Αισθητικής και </a:t>
            </a:r>
            <a:r>
              <a:rPr lang="el-GR" sz="2200" dirty="0" err="1"/>
              <a:t>Κοσμητολογίας</a:t>
            </a:r>
            <a:endParaRPr lang="en-US" sz="2200" dirty="0" smtClean="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Αντηλιακά προϊόντα </a:t>
            </a:r>
            <a:r>
              <a:rPr lang="el-GR" sz="3000" b="0" dirty="0" smtClean="0">
                <a:solidFill>
                  <a:prstClr val="white"/>
                </a:solidFill>
              </a:rPr>
              <a:t>2/10</a:t>
            </a:r>
            <a:endParaRPr lang="el-GR" dirty="0"/>
          </a:p>
        </p:txBody>
      </p:sp>
      <p:sp>
        <p:nvSpPr>
          <p:cNvPr id="3" name="Θέση περιεχομένου 2"/>
          <p:cNvSpPr>
            <a:spLocks noGrp="1"/>
          </p:cNvSpPr>
          <p:nvPr>
            <p:ph idx="1"/>
          </p:nvPr>
        </p:nvSpPr>
        <p:spPr/>
        <p:txBody>
          <a:bodyPr/>
          <a:lstStyle/>
          <a:p>
            <a:pPr marL="0" indent="0">
              <a:buNone/>
            </a:pPr>
            <a:r>
              <a:rPr lang="el-GR" dirty="0"/>
              <a:t>Το καλό αντηλιακό πρέπει </a:t>
            </a:r>
            <a:r>
              <a:rPr lang="el-GR" dirty="0" smtClean="0"/>
              <a:t>να:</a:t>
            </a:r>
            <a:endParaRPr lang="el-GR" dirty="0"/>
          </a:p>
          <a:p>
            <a:pPr lvl="0"/>
            <a:r>
              <a:rPr lang="el-GR" dirty="0"/>
              <a:t>Αντανακλά, διαχέει και προσροφά την ηλιακή ακτινοβολία χωρίς να διασπάται σε τοξικά παράγωγα.</a:t>
            </a:r>
          </a:p>
          <a:p>
            <a:pPr lvl="0"/>
            <a:r>
              <a:rPr lang="el-GR" dirty="0"/>
              <a:t>Είναι </a:t>
            </a:r>
            <a:r>
              <a:rPr lang="el-GR" dirty="0" err="1"/>
              <a:t>φωτοχημικώς</a:t>
            </a:r>
            <a:r>
              <a:rPr lang="el-GR" dirty="0"/>
              <a:t> σταθερό.</a:t>
            </a:r>
          </a:p>
          <a:p>
            <a:pPr lvl="0"/>
            <a:r>
              <a:rPr lang="el-GR" dirty="0"/>
              <a:t>Έχει ανθεκτικότητα στον ιδρώτα, το θαλάσσιο νερό, το νερό της πισίνας.</a:t>
            </a:r>
          </a:p>
          <a:p>
            <a:pPr lvl="0"/>
            <a:r>
              <a:rPr lang="el-GR" dirty="0"/>
              <a:t>Είναι δραστικό για μακρό χρονικό διάστημα σ’ επαναλαμβανόμενη χρήση και σε μεγάλες επιφάνειες.</a:t>
            </a:r>
          </a:p>
          <a:p>
            <a:pPr lvl="0"/>
            <a:r>
              <a:rPr lang="el-GR" dirty="0"/>
              <a:t>Μην επηρεάζει την ακεραιότητα του δέρματος.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4096659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Αντηλιακά προϊόντα </a:t>
            </a:r>
            <a:r>
              <a:rPr lang="el-GR" sz="3000" b="0" dirty="0" smtClean="0">
                <a:solidFill>
                  <a:prstClr val="white"/>
                </a:solidFill>
              </a:rPr>
              <a:t>3/10</a:t>
            </a:r>
            <a:endParaRPr lang="el-GR" dirty="0"/>
          </a:p>
        </p:txBody>
      </p:sp>
      <p:sp>
        <p:nvSpPr>
          <p:cNvPr id="3" name="Θέση περιεχομένου 2"/>
          <p:cNvSpPr>
            <a:spLocks noGrp="1"/>
          </p:cNvSpPr>
          <p:nvPr>
            <p:ph idx="1"/>
          </p:nvPr>
        </p:nvSpPr>
        <p:spPr>
          <a:xfrm>
            <a:off x="395536" y="1412776"/>
            <a:ext cx="8568952" cy="5445224"/>
          </a:xfrm>
        </p:spPr>
        <p:txBody>
          <a:bodyPr>
            <a:normAutofit fontScale="92500"/>
          </a:bodyPr>
          <a:lstStyle/>
          <a:p>
            <a:pPr marL="0" indent="0">
              <a:buNone/>
            </a:pPr>
            <a:r>
              <a:rPr lang="el-GR" dirty="0"/>
              <a:t>Εξάλλου η αποτελεσματικότητά του εξαρτάται από:</a:t>
            </a:r>
          </a:p>
          <a:p>
            <a:pPr lvl="0"/>
            <a:r>
              <a:rPr lang="el-GR" dirty="0"/>
              <a:t>Τη σύνθεση και τον τρόπο παρασκευής του τελικού προϊόντος (έκδοχα, ιξώδες, φίλτρα κ.ά.).</a:t>
            </a:r>
          </a:p>
          <a:p>
            <a:pPr lvl="0"/>
            <a:r>
              <a:rPr lang="el-GR" dirty="0"/>
              <a:t>Το </a:t>
            </a:r>
            <a:r>
              <a:rPr lang="el-GR" dirty="0" err="1"/>
              <a:t>φωτότυπο</a:t>
            </a:r>
            <a:r>
              <a:rPr lang="el-GR" dirty="0"/>
              <a:t> του ατόμου στο οποίο το καλλυντικό απευθύνεται.</a:t>
            </a:r>
          </a:p>
          <a:p>
            <a:pPr lvl="0"/>
            <a:r>
              <a:rPr lang="el-GR" dirty="0"/>
              <a:t>Το πάχος του εφαρμοζόμενου στο δέρμα καλλυντικού και τη συχνότητα εφαρμογής του.</a:t>
            </a:r>
          </a:p>
          <a:p>
            <a:pPr lvl="0"/>
            <a:r>
              <a:rPr lang="el-GR" dirty="0"/>
              <a:t>Την ώρα εφαρμογής του και, κατά πολλούς,</a:t>
            </a:r>
          </a:p>
          <a:p>
            <a:pPr lvl="0"/>
            <a:r>
              <a:rPr lang="el-GR" dirty="0"/>
              <a:t>Το δείκτη προστασίας (Δ.ΓΤ, </a:t>
            </a:r>
            <a:r>
              <a:rPr lang="en-US" dirty="0"/>
              <a:t>Sun Protection Factor</a:t>
            </a:r>
            <a:r>
              <a:rPr lang="el-GR" dirty="0"/>
              <a:t>, </a:t>
            </a:r>
            <a:r>
              <a:rPr lang="en-US" dirty="0"/>
              <a:t>SPF</a:t>
            </a:r>
            <a:r>
              <a:rPr lang="el-GR" dirty="0"/>
              <a:t>) στο καλλυντικό. Ο δείκτης αυτός προσδιορίζει την αναλογία ανάμεσα στο χρόνο έκθεσης του δέρματος στην υπεριώδη ακτινοβολία, που απαιτείται για την παραγωγή ερυθήματος με αντηλιακό, και στο χρόνο έκθεσης που προκαλεί το ίδιο ερύθημα στο δέρμα χωρίς αυτό.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639013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Αντηλιακά προϊόντα </a:t>
            </a:r>
            <a:r>
              <a:rPr lang="el-GR" sz="3000" b="0" dirty="0" smtClean="0">
                <a:solidFill>
                  <a:prstClr val="white"/>
                </a:solidFill>
              </a:rPr>
              <a:t>4/10</a:t>
            </a:r>
            <a:endParaRPr lang="el-GR" dirty="0"/>
          </a:p>
        </p:txBody>
      </p:sp>
      <p:sp>
        <p:nvSpPr>
          <p:cNvPr id="3" name="Θέση περιεχομένου 2"/>
          <p:cNvSpPr>
            <a:spLocks noGrp="1"/>
          </p:cNvSpPr>
          <p:nvPr>
            <p:ph idx="1"/>
          </p:nvPr>
        </p:nvSpPr>
        <p:spPr/>
        <p:txBody>
          <a:bodyPr/>
          <a:lstStyle/>
          <a:p>
            <a:r>
              <a:rPr lang="el-GR" dirty="0"/>
              <a:t>Άρα, ένα άτομο που κοκκινίζει στον ήλιο με παραμονή επί 20' είναι ικανό να παραμείνει υπό το ηλιακό φως επί 120' με το ίδιο αποτέλεσμα, εάν επαλείψει το δέρμα με αντηλιακό ΔΠ 6. Οι αριθμοί όμως αυτοί των ΔΠ, που ανέρχονται έως και το 100, για εμπορικούς λόγους, δεν μπορούν να αποτελέσουν ασφαλές κριτήριο </a:t>
            </a:r>
            <a:r>
              <a:rPr lang="el-GR" dirty="0" err="1"/>
              <a:t>ηλιοπροστασίας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699077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Αντηλιακά προϊόντα </a:t>
            </a:r>
            <a:r>
              <a:rPr lang="el-GR" sz="3000" b="0" dirty="0" smtClean="0">
                <a:solidFill>
                  <a:prstClr val="white"/>
                </a:solidFill>
              </a:rPr>
              <a:t>5/10</a:t>
            </a:r>
            <a:endParaRPr lang="el-GR" dirty="0"/>
          </a:p>
        </p:txBody>
      </p:sp>
      <p:sp>
        <p:nvSpPr>
          <p:cNvPr id="3" name="Θέση περιεχομένου 2"/>
          <p:cNvSpPr>
            <a:spLocks noGrp="1"/>
          </p:cNvSpPr>
          <p:nvPr>
            <p:ph idx="1"/>
          </p:nvPr>
        </p:nvSpPr>
        <p:spPr>
          <a:xfrm>
            <a:off x="395536" y="1412776"/>
            <a:ext cx="8424936" cy="5445224"/>
          </a:xfrm>
        </p:spPr>
        <p:txBody>
          <a:bodyPr>
            <a:normAutofit/>
          </a:bodyPr>
          <a:lstStyle/>
          <a:p>
            <a:pPr marL="0" indent="0">
              <a:buNone/>
            </a:pPr>
            <a:r>
              <a:rPr lang="el-GR" sz="2300" dirty="0" smtClean="0"/>
              <a:t>Η </a:t>
            </a:r>
            <a:r>
              <a:rPr lang="el-GR" sz="2300" dirty="0"/>
              <a:t>επιλογή των αντηλιακών υπακούει σε ορισμένους κανόνες, που αφορούν:</a:t>
            </a:r>
          </a:p>
          <a:p>
            <a:pPr marL="355600" lvl="0" indent="-355600">
              <a:buFont typeface="+mj-lt"/>
              <a:buAutoNum type="arabicPeriod"/>
            </a:pPr>
            <a:r>
              <a:rPr lang="el-GR" sz="2300" b="1" dirty="0"/>
              <a:t>Το περιεχόμενό </a:t>
            </a:r>
            <a:r>
              <a:rPr lang="el-GR" sz="2300" b="1" dirty="0" smtClean="0"/>
              <a:t>τους. </a:t>
            </a:r>
            <a:r>
              <a:rPr lang="el-GR" sz="2300" dirty="0" smtClean="0"/>
              <a:t>Έτσι</a:t>
            </a:r>
            <a:r>
              <a:rPr lang="el-GR" sz="2300" dirty="0"/>
              <a:t>:</a:t>
            </a:r>
          </a:p>
          <a:p>
            <a:pPr lvl="0">
              <a:spcBef>
                <a:spcPts val="900"/>
              </a:spcBef>
            </a:pPr>
            <a:r>
              <a:rPr lang="el-GR" sz="2300" dirty="0"/>
              <a:t>Αντηλιακά με φυσικά και χημικά φίλτρα έχουν ευρύ φάσμα </a:t>
            </a:r>
            <a:r>
              <a:rPr lang="el-GR" sz="2300" dirty="0" err="1"/>
              <a:t>φωτοπροστασίας</a:t>
            </a:r>
            <a:r>
              <a:rPr lang="el-GR" sz="2300" dirty="0"/>
              <a:t>.</a:t>
            </a:r>
          </a:p>
          <a:p>
            <a:pPr lvl="0">
              <a:spcBef>
                <a:spcPts val="900"/>
              </a:spcBef>
            </a:pPr>
            <a:r>
              <a:rPr lang="el-GR" sz="2300" dirty="0"/>
              <a:t>Αντηλιακά με φυσικά φίλτρα είναι περισσότερο ασφαλή, επειδή δεν απορροφώνται </a:t>
            </a:r>
            <a:r>
              <a:rPr lang="el-GR" sz="2300" dirty="0" err="1"/>
              <a:t>διαδερματικά</a:t>
            </a:r>
            <a:r>
              <a:rPr lang="el-GR" sz="2300" dirty="0"/>
              <a:t>, αλλά αντανακλούν λιγότερο την </a:t>
            </a:r>
            <a:r>
              <a:rPr lang="en-US" sz="2300" dirty="0"/>
              <a:t>UVA </a:t>
            </a:r>
            <a:r>
              <a:rPr lang="el-GR" sz="2300" dirty="0"/>
              <a:t>ακτινοβολία.</a:t>
            </a:r>
          </a:p>
          <a:p>
            <a:pPr lvl="0">
              <a:spcBef>
                <a:spcPts val="900"/>
              </a:spcBef>
            </a:pPr>
            <a:r>
              <a:rPr lang="el-GR" sz="2300" dirty="0"/>
              <a:t>Αδιάβροχα αντηλιακά, αδιάλυτα στο νερό, διαλυτά στα </a:t>
            </a:r>
            <a:r>
              <a:rPr lang="el-GR" sz="2300" dirty="0" err="1"/>
              <a:t>αλκάλεα</a:t>
            </a:r>
            <a:r>
              <a:rPr lang="el-GR" sz="2300" dirty="0"/>
              <a:t>, που περιέχουν πολυμερή, σιλικόνη κ.ά., υποτίθεται ότι έχουν αυξημένη αντοχή στο θαλάσσιο νερό ή στο νερό της πισίνας</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62532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Αντηλιακά προϊόντα </a:t>
            </a:r>
            <a:r>
              <a:rPr lang="el-GR" sz="3000" b="0" dirty="0" smtClean="0">
                <a:solidFill>
                  <a:prstClr val="white"/>
                </a:solidFill>
              </a:rPr>
              <a:t>6/10</a:t>
            </a:r>
            <a:endParaRPr lang="el-GR" dirty="0"/>
          </a:p>
        </p:txBody>
      </p:sp>
      <p:sp>
        <p:nvSpPr>
          <p:cNvPr id="3" name="Θέση περιεχομένου 2"/>
          <p:cNvSpPr>
            <a:spLocks noGrp="1"/>
          </p:cNvSpPr>
          <p:nvPr>
            <p:ph idx="1"/>
          </p:nvPr>
        </p:nvSpPr>
        <p:spPr>
          <a:xfrm>
            <a:off x="395536" y="1412776"/>
            <a:ext cx="8748464" cy="5445224"/>
          </a:xfrm>
        </p:spPr>
        <p:txBody>
          <a:bodyPr>
            <a:normAutofit fontScale="92500" lnSpcReduction="20000"/>
          </a:bodyPr>
          <a:lstStyle/>
          <a:p>
            <a:pPr marL="355600" lvl="0" indent="-355600">
              <a:lnSpc>
                <a:spcPct val="120000"/>
              </a:lnSpc>
              <a:spcBef>
                <a:spcPts val="600"/>
              </a:spcBef>
              <a:buFont typeface="+mj-lt"/>
              <a:buAutoNum type="arabicPeriod" startAt="2"/>
            </a:pPr>
            <a:r>
              <a:rPr lang="el-GR" b="1" dirty="0"/>
              <a:t>Την </a:t>
            </a:r>
            <a:r>
              <a:rPr lang="el-GR" b="1" dirty="0" err="1"/>
              <a:t>καλλυντικοτεχνική</a:t>
            </a:r>
            <a:r>
              <a:rPr lang="el-GR" b="1" dirty="0"/>
              <a:t> </a:t>
            </a:r>
            <a:r>
              <a:rPr lang="el-GR" b="1" dirty="0" smtClean="0"/>
              <a:t>μορφή. </a:t>
            </a:r>
            <a:r>
              <a:rPr lang="el-GR" dirty="0" smtClean="0"/>
              <a:t>Από </a:t>
            </a:r>
            <a:r>
              <a:rPr lang="el-GR" dirty="0"/>
              <a:t>τις μορφές αντηλιακών προτιμώνται οι εξής:</a:t>
            </a:r>
          </a:p>
          <a:p>
            <a:pPr>
              <a:lnSpc>
                <a:spcPct val="120000"/>
              </a:lnSpc>
              <a:spcBef>
                <a:spcPts val="600"/>
              </a:spcBef>
            </a:pPr>
            <a:r>
              <a:rPr lang="el-GR" dirty="0"/>
              <a:t>Για το πρόσωπο σε:</a:t>
            </a:r>
          </a:p>
          <a:p>
            <a:pPr marL="630238" lvl="1" indent="-269875">
              <a:lnSpc>
                <a:spcPct val="120000"/>
              </a:lnSpc>
              <a:spcBef>
                <a:spcPts val="600"/>
              </a:spcBef>
            </a:pPr>
            <a:r>
              <a:rPr lang="el-GR" dirty="0"/>
              <a:t>Ξηρό δέρμα: Αντηλιακά με μορφή κρέμας ή </a:t>
            </a:r>
            <a:r>
              <a:rPr lang="el-GR" dirty="0" err="1"/>
              <a:t>κρεμαλοιφής</a:t>
            </a:r>
            <a:r>
              <a:rPr lang="el-GR" dirty="0"/>
              <a:t> και ΔΠ 15-20.</a:t>
            </a:r>
          </a:p>
          <a:p>
            <a:pPr marL="630238" lvl="1" indent="-269875">
              <a:lnSpc>
                <a:spcPct val="120000"/>
              </a:lnSpc>
              <a:spcBef>
                <a:spcPts val="600"/>
              </a:spcBef>
            </a:pPr>
            <a:r>
              <a:rPr lang="el-GR" dirty="0"/>
              <a:t>Ευαίσθητο, ευερέθιστο δέρμα: </a:t>
            </a:r>
            <a:r>
              <a:rPr lang="el-GR" dirty="0" err="1"/>
              <a:t>Ψεκαστικά</a:t>
            </a:r>
            <a:r>
              <a:rPr lang="el-GR" dirty="0"/>
              <a:t> διαλύματα ή κρέμες ημίρρευστες, με την επιφύλαξη της δυσανεξίας, οπότε και αποφεύγονται οι κρέμες και οι </a:t>
            </a:r>
            <a:r>
              <a:rPr lang="el-GR" dirty="0" err="1"/>
              <a:t>γέλες</a:t>
            </a:r>
            <a:r>
              <a:rPr lang="el-GR" dirty="0"/>
              <a:t>.</a:t>
            </a:r>
          </a:p>
          <a:p>
            <a:pPr marL="630238" lvl="1" indent="-269875">
              <a:lnSpc>
                <a:spcPct val="120000"/>
              </a:lnSpc>
              <a:spcBef>
                <a:spcPts val="600"/>
              </a:spcBef>
            </a:pPr>
            <a:r>
              <a:rPr lang="el-GR" dirty="0"/>
              <a:t>Λιπαρό ή επιρρεπές σε ακμή δέρμα, ανθεκτικό, πορώδες, παχύ: </a:t>
            </a:r>
            <a:r>
              <a:rPr lang="el-GR" dirty="0" err="1"/>
              <a:t>Γέλες</a:t>
            </a:r>
            <a:r>
              <a:rPr lang="el-GR" dirty="0"/>
              <a:t>, αφρός, στυπτικές κρέμες, </a:t>
            </a:r>
            <a:r>
              <a:rPr lang="el-GR" dirty="0" err="1"/>
              <a:t>ψεκαστικά</a:t>
            </a:r>
            <a:r>
              <a:rPr lang="el-GR" dirty="0"/>
              <a:t> διαλύματα.</a:t>
            </a:r>
          </a:p>
          <a:p>
            <a:pPr lvl="0">
              <a:lnSpc>
                <a:spcPct val="120000"/>
              </a:lnSpc>
              <a:spcBef>
                <a:spcPts val="600"/>
              </a:spcBef>
            </a:pPr>
            <a:r>
              <a:rPr lang="el-GR" dirty="0"/>
              <a:t>Στα παιδιά προτιμώνται ως περισσότερο ασφαλή:</a:t>
            </a:r>
          </a:p>
          <a:p>
            <a:pPr marL="630238" lvl="1" indent="-269875">
              <a:lnSpc>
                <a:spcPct val="120000"/>
              </a:lnSpc>
              <a:spcBef>
                <a:spcPts val="600"/>
              </a:spcBef>
            </a:pPr>
            <a:r>
              <a:rPr lang="el-GR" dirty="0"/>
              <a:t>Αντηλιακά με φυσικά φίλτρα.</a:t>
            </a:r>
          </a:p>
          <a:p>
            <a:pPr lvl="0">
              <a:lnSpc>
                <a:spcPct val="120000"/>
              </a:lnSpc>
              <a:spcBef>
                <a:spcPts val="600"/>
              </a:spcBef>
            </a:pPr>
            <a:r>
              <a:rPr lang="el-GR" dirty="0"/>
              <a:t>Τα χείλη προστατεύονται με αντηλιακά με μορφή ραβδίου και με </a:t>
            </a:r>
            <a:r>
              <a:rPr lang="el-GR" dirty="0" err="1"/>
              <a:t>υπερλιπαρά</a:t>
            </a:r>
            <a:r>
              <a:rPr lang="el-GR" dirty="0"/>
              <a:t> κραγιόν που εμπεριέχουν αντηλιακά.</a:t>
            </a:r>
          </a:p>
          <a:p>
            <a:pPr>
              <a:lnSpc>
                <a:spcPct val="120000"/>
              </a:lnSpc>
              <a:spcBef>
                <a:spcPts val="6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63060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Αντηλιακά προϊόντα </a:t>
            </a:r>
            <a:r>
              <a:rPr lang="el-GR" sz="3000" b="0" dirty="0" smtClean="0">
                <a:solidFill>
                  <a:prstClr val="white"/>
                </a:solidFill>
              </a:rPr>
              <a:t>7/10</a:t>
            </a:r>
            <a:endParaRPr lang="el-GR" dirty="0"/>
          </a:p>
        </p:txBody>
      </p:sp>
      <p:sp>
        <p:nvSpPr>
          <p:cNvPr id="3" name="Θέση περιεχομένου 2"/>
          <p:cNvSpPr>
            <a:spLocks noGrp="1"/>
          </p:cNvSpPr>
          <p:nvPr>
            <p:ph idx="1"/>
          </p:nvPr>
        </p:nvSpPr>
        <p:spPr/>
        <p:txBody>
          <a:bodyPr/>
          <a:lstStyle/>
          <a:p>
            <a:pPr marL="0" indent="0">
              <a:buNone/>
            </a:pPr>
            <a:r>
              <a:rPr lang="el-GR" b="1" dirty="0"/>
              <a:t>Εφαρμογή </a:t>
            </a:r>
            <a:r>
              <a:rPr lang="el-GR" b="1" dirty="0" smtClean="0"/>
              <a:t>καλλυντικών</a:t>
            </a:r>
          </a:p>
          <a:p>
            <a:r>
              <a:rPr lang="el-GR" dirty="0"/>
              <a:t>Η έναρξη εφαρμογής αντηλιακών πρέπει να γίνεται από την παιδική ηλικία, αφού αν στην ηλικία αυτή συμβούν φυσαλιδώδη εγκαύματα από τον ήλιο το παιδί προδιατίθεται για μελάνωμα.</a:t>
            </a:r>
          </a:p>
          <a:p>
            <a:r>
              <a:rPr lang="el-GR" dirty="0"/>
              <a:t>Τα αντηλιακά πρέπει να εφαρμόζονται σε όλο το έτος, όταν υπάρχει ηλιοφάνεια, και όχι μόνο στην περίοδο των διακοπών.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409115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Αντηλιακά προϊόντα </a:t>
            </a:r>
            <a:r>
              <a:rPr lang="el-GR" sz="3000" b="0" dirty="0" smtClean="0">
                <a:solidFill>
                  <a:prstClr val="white"/>
                </a:solidFill>
              </a:rPr>
              <a:t>8/10</a:t>
            </a:r>
            <a:endParaRPr lang="el-GR" dirty="0"/>
          </a:p>
        </p:txBody>
      </p:sp>
      <p:sp>
        <p:nvSpPr>
          <p:cNvPr id="3" name="Θέση περιεχομένου 2"/>
          <p:cNvSpPr>
            <a:spLocks noGrp="1"/>
          </p:cNvSpPr>
          <p:nvPr>
            <p:ph idx="1"/>
          </p:nvPr>
        </p:nvSpPr>
        <p:spPr/>
        <p:txBody>
          <a:bodyPr/>
          <a:lstStyle/>
          <a:p>
            <a:pPr marL="0" indent="0">
              <a:buNone/>
            </a:pPr>
            <a:r>
              <a:rPr lang="el-GR" dirty="0"/>
              <a:t>Η εφαρμογή τους οφείλει να γίνεται σε:</a:t>
            </a:r>
          </a:p>
          <a:p>
            <a:pPr lvl="0"/>
            <a:r>
              <a:rPr lang="el-GR" dirty="0"/>
              <a:t>Στεγνό και καθαρό δέρμα.</a:t>
            </a:r>
          </a:p>
          <a:p>
            <a:pPr lvl="0"/>
            <a:r>
              <a:rPr lang="el-GR" dirty="0"/>
              <a:t>30' πριν από την έκθεση στον ήλιο.</a:t>
            </a:r>
          </a:p>
          <a:p>
            <a:pPr lvl="0"/>
            <a:r>
              <a:rPr lang="el-GR" dirty="0"/>
              <a:t>Λεπτό </a:t>
            </a:r>
            <a:r>
              <a:rPr lang="el-GR" dirty="0" err="1"/>
              <a:t>υμένιο</a:t>
            </a:r>
            <a:r>
              <a:rPr lang="el-GR" dirty="0"/>
              <a:t>.</a:t>
            </a:r>
          </a:p>
          <a:p>
            <a:pPr lvl="0"/>
            <a:r>
              <a:rPr lang="el-GR" dirty="0"/>
              <a:t>Ανανέωση κάθε 2 </a:t>
            </a:r>
            <a:r>
              <a:rPr lang="el-GR" dirty="0" smtClean="0"/>
              <a:t>ώρες.</a:t>
            </a:r>
            <a:endParaRPr lang="el-GR" dirty="0"/>
          </a:p>
          <a:p>
            <a:pPr lvl="0"/>
            <a:r>
              <a:rPr lang="el-GR" dirty="0"/>
              <a:t>Παχύτερο </a:t>
            </a:r>
            <a:r>
              <a:rPr lang="el-GR" dirty="0" err="1"/>
              <a:t>υμένιο</a:t>
            </a:r>
            <a:r>
              <a:rPr lang="el-GR" dirty="0"/>
              <a:t> στη μύτη, τα χείλη ή τα </a:t>
            </a:r>
            <a:r>
              <a:rPr lang="el-GR" dirty="0" smtClean="0"/>
              <a:t>αυτιά.</a:t>
            </a:r>
            <a:endParaRPr lang="el-GR" dirty="0"/>
          </a:p>
          <a:p>
            <a:r>
              <a:rPr lang="el-GR" dirty="0"/>
              <a:t>Επίταση το καλοκαίρι τις ώρες 11-4, όπου το ποσό της ηλιακής ακτινοβολίας είναι αυξημένο και η πρόπτωση των ηλιακών ακτινών κάθετη.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758520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Αντηλιακά προϊόντα </a:t>
            </a:r>
            <a:r>
              <a:rPr lang="el-GR" sz="3000" b="0" dirty="0" smtClean="0">
                <a:solidFill>
                  <a:prstClr val="white"/>
                </a:solidFill>
              </a:rPr>
              <a:t>9/10</a:t>
            </a:r>
            <a:endParaRPr lang="el-GR" dirty="0"/>
          </a:p>
        </p:txBody>
      </p:sp>
      <p:sp>
        <p:nvSpPr>
          <p:cNvPr id="3" name="Θέση περιεχομένου 2"/>
          <p:cNvSpPr>
            <a:spLocks noGrp="1"/>
          </p:cNvSpPr>
          <p:nvPr>
            <p:ph idx="1"/>
          </p:nvPr>
        </p:nvSpPr>
        <p:spPr/>
        <p:txBody>
          <a:bodyPr/>
          <a:lstStyle/>
          <a:p>
            <a:r>
              <a:rPr lang="el-GR" dirty="0" smtClean="0"/>
              <a:t>Στον πίνακα </a:t>
            </a:r>
            <a:r>
              <a:rPr lang="el-GR" dirty="0"/>
              <a:t>δίδεται ο συντελεστής ηλιακής προστασίας που συνιστάται για τον κάθε τύπο.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7" name="Rectangle 1"/>
          <p:cNvSpPr>
            <a:spLocks noChangeArrowheads="1"/>
          </p:cNvSpPr>
          <p:nvPr/>
        </p:nvSpPr>
        <p:spPr bwMode="auto">
          <a:xfrm>
            <a:off x="1138238" y="370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itchFamily="34" charset="0"/>
                <a:cs typeface="Arial" pitchFamily="34" charset="0"/>
              </a:rPr>
              <a:t/>
            </a:r>
            <a:br>
              <a:rPr kumimoji="0" lang="el-GR" altLang="el-GR" sz="1800" b="0" i="0" u="none" strike="noStrike" cap="none" normalizeH="0" baseline="0" smtClean="0">
                <a:ln>
                  <a:noFill/>
                </a:ln>
                <a:solidFill>
                  <a:schemeClr val="tx1"/>
                </a:solidFill>
                <a:effectLst/>
                <a:latin typeface="Arial" pitchFamily="34" charset="0"/>
                <a:cs typeface="Arial" pitchFamily="34" charset="0"/>
              </a:rPr>
            </a:b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Πίνακας 8"/>
          <p:cNvGraphicFramePr>
            <a:graphicFrameLocks noGrp="1"/>
          </p:cNvGraphicFramePr>
          <p:nvPr>
            <p:extLst>
              <p:ext uri="{D42A27DB-BD31-4B8C-83A1-F6EECF244321}">
                <p14:modId xmlns:p14="http://schemas.microsoft.com/office/powerpoint/2010/main" val="3328926255"/>
              </p:ext>
            </p:extLst>
          </p:nvPr>
        </p:nvGraphicFramePr>
        <p:xfrm>
          <a:off x="179512" y="2420888"/>
          <a:ext cx="8784976" cy="3960440"/>
        </p:xfrm>
        <a:graphic>
          <a:graphicData uri="http://schemas.openxmlformats.org/drawingml/2006/table">
            <a:tbl>
              <a:tblPr>
                <a:tableStyleId>{5C22544A-7EE6-4342-B048-85BDC9FD1C3A}</a:tableStyleId>
              </a:tblPr>
              <a:tblGrid>
                <a:gridCol w="1222957"/>
                <a:gridCol w="2770140"/>
                <a:gridCol w="1919352"/>
                <a:gridCol w="2872527"/>
              </a:tblGrid>
              <a:tr h="621374">
                <a:tc>
                  <a:txBody>
                    <a:bodyPr/>
                    <a:lstStyle/>
                    <a:p>
                      <a:pPr marL="203200" indent="-228600" algn="ctr">
                        <a:lnSpc>
                          <a:spcPts val="1600"/>
                        </a:lnSpc>
                        <a:spcBef>
                          <a:spcPts val="3900"/>
                        </a:spcBef>
                        <a:spcAft>
                          <a:spcPts val="300"/>
                        </a:spcAft>
                      </a:pPr>
                      <a:r>
                        <a:rPr lang="el-GR" sz="1800" b="1" spc="0" dirty="0">
                          <a:effectLst/>
                        </a:rPr>
                        <a:t>Τύπος</a:t>
                      </a:r>
                      <a:endParaRPr lang="el-GR" sz="1800" b="1" dirty="0">
                        <a:effectLst/>
                      </a:endParaRPr>
                    </a:p>
                    <a:p>
                      <a:pPr indent="-228600" algn="ctr">
                        <a:lnSpc>
                          <a:spcPts val="1600"/>
                        </a:lnSpc>
                        <a:spcBef>
                          <a:spcPts val="300"/>
                        </a:spcBef>
                        <a:spcAft>
                          <a:spcPts val="0"/>
                        </a:spcAft>
                      </a:pPr>
                      <a:r>
                        <a:rPr lang="el-GR" sz="1800" b="1" spc="0" dirty="0">
                          <a:effectLst/>
                        </a:rPr>
                        <a:t>δέρματος</a:t>
                      </a:r>
                      <a:endParaRPr lang="el-GR" sz="1800" b="1" dirty="0">
                        <a:effectLst/>
                        <a:latin typeface="Arial"/>
                        <a:ea typeface="Arial"/>
                      </a:endParaRPr>
                    </a:p>
                  </a:txBody>
                  <a:tcPr marL="6350" marR="63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indent="-228600" algn="ctr">
                        <a:lnSpc>
                          <a:spcPts val="1600"/>
                        </a:lnSpc>
                        <a:spcBef>
                          <a:spcPts val="3900"/>
                        </a:spcBef>
                        <a:spcAft>
                          <a:spcPts val="0"/>
                        </a:spcAft>
                      </a:pPr>
                      <a:r>
                        <a:rPr lang="el-GR" sz="1800" b="1" spc="0" dirty="0">
                          <a:effectLst/>
                        </a:rPr>
                        <a:t>Προδιάθεση</a:t>
                      </a:r>
                      <a:endParaRPr lang="el-GR" sz="1800" b="1" dirty="0">
                        <a:effectLst/>
                        <a:latin typeface="Arial"/>
                        <a:ea typeface="Arial"/>
                      </a:endParaRPr>
                    </a:p>
                  </a:txBody>
                  <a:tcPr marL="6350" marR="6350" marT="0" marB="0" anchor="ctr">
                    <a:lnT w="12700"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indent="-228600" algn="ctr">
                        <a:lnSpc>
                          <a:spcPts val="1600"/>
                        </a:lnSpc>
                        <a:spcBef>
                          <a:spcPts val="3900"/>
                        </a:spcBef>
                        <a:spcAft>
                          <a:spcPts val="300"/>
                        </a:spcAft>
                      </a:pPr>
                      <a:r>
                        <a:rPr lang="el-GR" sz="1800" b="1" spc="0" dirty="0">
                          <a:effectLst/>
                        </a:rPr>
                        <a:t>Χαρακτηρισμός</a:t>
                      </a:r>
                      <a:endParaRPr lang="el-GR" sz="1800" b="1" dirty="0">
                        <a:effectLst/>
                      </a:endParaRPr>
                    </a:p>
                    <a:p>
                      <a:pPr indent="-228600" algn="ctr">
                        <a:lnSpc>
                          <a:spcPts val="1600"/>
                        </a:lnSpc>
                        <a:spcBef>
                          <a:spcPts val="300"/>
                        </a:spcBef>
                        <a:spcAft>
                          <a:spcPts val="0"/>
                        </a:spcAft>
                      </a:pPr>
                      <a:r>
                        <a:rPr lang="el-GR" sz="1800" b="1" spc="0" dirty="0">
                          <a:effectLst/>
                        </a:rPr>
                        <a:t>δέρματος</a:t>
                      </a:r>
                      <a:endParaRPr lang="el-GR" sz="1800" b="1" dirty="0">
                        <a:effectLst/>
                        <a:latin typeface="Arial"/>
                        <a:ea typeface="Arial"/>
                      </a:endParaRPr>
                    </a:p>
                  </a:txBody>
                  <a:tcPr marL="6350" marR="6350" marT="0" marB="0" anchor="ctr">
                    <a:lnT w="12700"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indent="-228600" algn="ctr">
                        <a:lnSpc>
                          <a:spcPts val="1600"/>
                        </a:lnSpc>
                        <a:spcBef>
                          <a:spcPts val="3900"/>
                        </a:spcBef>
                        <a:spcAft>
                          <a:spcPts val="300"/>
                        </a:spcAft>
                      </a:pPr>
                      <a:r>
                        <a:rPr lang="el-GR" sz="1800" b="1" spc="0" dirty="0" smtClean="0">
                          <a:effectLst/>
                        </a:rPr>
                        <a:t>Συνιστώμενος</a:t>
                      </a:r>
                      <a:endParaRPr lang="el-GR" sz="1800" b="1" dirty="0">
                        <a:effectLst/>
                      </a:endParaRPr>
                    </a:p>
                    <a:p>
                      <a:pPr indent="-228600" algn="ctr">
                        <a:lnSpc>
                          <a:spcPts val="1600"/>
                        </a:lnSpc>
                        <a:spcBef>
                          <a:spcPts val="300"/>
                        </a:spcBef>
                        <a:spcAft>
                          <a:spcPts val="0"/>
                        </a:spcAft>
                      </a:pPr>
                      <a:r>
                        <a:rPr lang="en-US" sz="1800" b="1" spc="0" dirty="0">
                          <a:effectLst/>
                        </a:rPr>
                        <a:t>SPF</a:t>
                      </a:r>
                      <a:endParaRPr lang="el-GR" sz="1800" b="1" dirty="0">
                        <a:effectLst/>
                        <a:latin typeface="Arial"/>
                        <a:ea typeface="Arial"/>
                      </a:endParaRPr>
                    </a:p>
                  </a:txBody>
                  <a:tcPr marL="6350" marR="63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60000"/>
                        <a:lumOff val="40000"/>
                      </a:schemeClr>
                    </a:solidFill>
                  </a:tcPr>
                </a:tc>
              </a:tr>
              <a:tr h="555966">
                <a:tc>
                  <a:txBody>
                    <a:bodyPr/>
                    <a:lstStyle/>
                    <a:p>
                      <a:pPr indent="-228600" algn="ctr">
                        <a:lnSpc>
                          <a:spcPts val="1400"/>
                        </a:lnSpc>
                        <a:spcBef>
                          <a:spcPts val="3900"/>
                        </a:spcBef>
                        <a:spcAft>
                          <a:spcPts val="0"/>
                        </a:spcAft>
                      </a:pPr>
                      <a:r>
                        <a:rPr lang="el-GR" sz="1800" dirty="0" smtClean="0">
                          <a:effectLst/>
                        </a:rPr>
                        <a:t>Ι</a:t>
                      </a:r>
                      <a:endParaRPr lang="el-GR" sz="1800" dirty="0">
                        <a:effectLst/>
                        <a:latin typeface="Arial"/>
                        <a:ea typeface="Arial"/>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indent="-228600" algn="ctr">
                        <a:lnSpc>
                          <a:spcPts val="1675"/>
                        </a:lnSpc>
                        <a:spcBef>
                          <a:spcPts val="3900"/>
                        </a:spcBef>
                        <a:spcAft>
                          <a:spcPts val="0"/>
                        </a:spcAft>
                      </a:pPr>
                      <a:r>
                        <a:rPr lang="el-GR" sz="1800">
                          <a:effectLst/>
                        </a:rPr>
                        <a:t>Καίγεται πάντα εύκολα, δε μαυρίζει ποτέ</a:t>
                      </a:r>
                      <a:endParaRPr lang="el-GR" sz="1800">
                        <a:effectLst/>
                        <a:latin typeface="Arial"/>
                        <a:ea typeface="Arial"/>
                      </a:endParaRPr>
                    </a:p>
                  </a:txBody>
                  <a:tcPr marL="6350" marR="6350" marT="0" marB="0" anchor="ctr"/>
                </a:tc>
                <a:tc>
                  <a:txBody>
                    <a:bodyPr/>
                    <a:lstStyle/>
                    <a:p>
                      <a:pPr indent="-228600" algn="ctr">
                        <a:lnSpc>
                          <a:spcPts val="1400"/>
                        </a:lnSpc>
                        <a:spcBef>
                          <a:spcPts val="3900"/>
                        </a:spcBef>
                        <a:spcAft>
                          <a:spcPts val="0"/>
                        </a:spcAft>
                      </a:pPr>
                      <a:r>
                        <a:rPr lang="el-GR" sz="1800">
                          <a:effectLst/>
                        </a:rPr>
                        <a:t>Ευαίσθητο</a:t>
                      </a:r>
                      <a:endParaRPr lang="el-GR" sz="1800">
                        <a:effectLst/>
                        <a:latin typeface="Arial"/>
                        <a:ea typeface="Arial"/>
                      </a:endParaRPr>
                    </a:p>
                  </a:txBody>
                  <a:tcPr marL="6350" marR="6350" marT="0" marB="0" anchor="ctr"/>
                </a:tc>
                <a:tc>
                  <a:txBody>
                    <a:bodyPr/>
                    <a:lstStyle/>
                    <a:p>
                      <a:pPr indent="-228600" algn="ctr">
                        <a:lnSpc>
                          <a:spcPts val="1400"/>
                        </a:lnSpc>
                        <a:spcBef>
                          <a:spcPts val="3900"/>
                        </a:spcBef>
                        <a:spcAft>
                          <a:spcPts val="0"/>
                        </a:spcAft>
                      </a:pPr>
                      <a:r>
                        <a:rPr lang="el-GR" sz="1800" dirty="0">
                          <a:effectLst/>
                        </a:rPr>
                        <a:t>8 ή μεγαλύτερο</a:t>
                      </a:r>
                      <a:endParaRPr lang="el-GR" sz="1800" dirty="0">
                        <a:effectLst/>
                        <a:latin typeface="Arial"/>
                        <a:ea typeface="Arial"/>
                      </a:endParaRPr>
                    </a:p>
                  </a:txBody>
                  <a:tcPr marL="6350" marR="6350" marT="0" marB="0" anchor="ctr">
                    <a:lnR w="12700" cap="flat" cmpd="sng" algn="ctr">
                      <a:solidFill>
                        <a:schemeClr val="tx1"/>
                      </a:solidFill>
                      <a:prstDash val="solid"/>
                      <a:round/>
                      <a:headEnd type="none" w="med" len="med"/>
                      <a:tailEnd type="none" w="med" len="med"/>
                    </a:lnR>
                  </a:tcPr>
                </a:tc>
              </a:tr>
              <a:tr h="555966">
                <a:tc>
                  <a:txBody>
                    <a:bodyPr/>
                    <a:lstStyle/>
                    <a:p>
                      <a:pPr indent="-228600" algn="ctr">
                        <a:lnSpc>
                          <a:spcPts val="1400"/>
                        </a:lnSpc>
                        <a:spcBef>
                          <a:spcPts val="3900"/>
                        </a:spcBef>
                        <a:spcAft>
                          <a:spcPts val="0"/>
                        </a:spcAft>
                      </a:pPr>
                      <a:r>
                        <a:rPr lang="el-GR" sz="1800">
                          <a:effectLst/>
                        </a:rPr>
                        <a:t>II</a:t>
                      </a:r>
                      <a:endParaRPr lang="el-GR" sz="1800">
                        <a:effectLst/>
                        <a:latin typeface="Arial"/>
                        <a:ea typeface="Arial"/>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indent="-228600" algn="ctr">
                        <a:lnSpc>
                          <a:spcPts val="1675"/>
                        </a:lnSpc>
                        <a:spcBef>
                          <a:spcPts val="3900"/>
                        </a:spcBef>
                        <a:spcAft>
                          <a:spcPts val="0"/>
                        </a:spcAft>
                      </a:pPr>
                      <a:r>
                        <a:rPr lang="el-GR" sz="1800">
                          <a:effectLst/>
                        </a:rPr>
                        <a:t>Καίγεται πάντα εύκολα, μαυρίζει ελάχιστα</a:t>
                      </a:r>
                      <a:endParaRPr lang="el-GR" sz="1800">
                        <a:effectLst/>
                        <a:latin typeface="Arial"/>
                        <a:ea typeface="Arial"/>
                      </a:endParaRPr>
                    </a:p>
                  </a:txBody>
                  <a:tcPr marL="6350" marR="6350" marT="0" marB="0" anchor="ctr"/>
                </a:tc>
                <a:tc>
                  <a:txBody>
                    <a:bodyPr/>
                    <a:lstStyle/>
                    <a:p>
                      <a:pPr indent="-228600" algn="ctr">
                        <a:lnSpc>
                          <a:spcPts val="1400"/>
                        </a:lnSpc>
                        <a:spcBef>
                          <a:spcPts val="3900"/>
                        </a:spcBef>
                        <a:spcAft>
                          <a:spcPts val="0"/>
                        </a:spcAft>
                      </a:pPr>
                      <a:r>
                        <a:rPr lang="el-GR" sz="1800" dirty="0">
                          <a:effectLst/>
                        </a:rPr>
                        <a:t>Ευαίσθητο</a:t>
                      </a:r>
                      <a:endParaRPr lang="el-GR" sz="1800" dirty="0">
                        <a:effectLst/>
                        <a:latin typeface="Arial"/>
                        <a:ea typeface="Arial"/>
                      </a:endParaRPr>
                    </a:p>
                  </a:txBody>
                  <a:tcPr marL="6350" marR="6350" marT="0" marB="0" anchor="ctr"/>
                </a:tc>
                <a:tc>
                  <a:txBody>
                    <a:bodyPr/>
                    <a:lstStyle/>
                    <a:p>
                      <a:pPr indent="-228600" algn="ctr">
                        <a:lnSpc>
                          <a:spcPts val="1600"/>
                        </a:lnSpc>
                        <a:spcBef>
                          <a:spcPts val="3900"/>
                        </a:spcBef>
                        <a:spcAft>
                          <a:spcPts val="0"/>
                        </a:spcAft>
                      </a:pPr>
                      <a:r>
                        <a:rPr lang="el-GR" sz="1800" spc="0">
                          <a:effectLst/>
                        </a:rPr>
                        <a:t>6-7</a:t>
                      </a:r>
                      <a:endParaRPr lang="el-GR" sz="1800">
                        <a:effectLst/>
                        <a:latin typeface="Arial"/>
                        <a:ea typeface="Arial"/>
                      </a:endParaRPr>
                    </a:p>
                  </a:txBody>
                  <a:tcPr marL="6350" marR="6350" marT="0" marB="0" anchor="ctr">
                    <a:lnR w="12700" cap="flat" cmpd="sng" algn="ctr">
                      <a:solidFill>
                        <a:schemeClr val="tx1"/>
                      </a:solidFill>
                      <a:prstDash val="solid"/>
                      <a:round/>
                      <a:headEnd type="none" w="med" len="med"/>
                      <a:tailEnd type="none" w="med" len="med"/>
                    </a:lnR>
                  </a:tcPr>
                </a:tc>
              </a:tr>
              <a:tr h="555966">
                <a:tc>
                  <a:txBody>
                    <a:bodyPr/>
                    <a:lstStyle/>
                    <a:p>
                      <a:pPr indent="-228600" algn="ctr">
                        <a:lnSpc>
                          <a:spcPts val="1400"/>
                        </a:lnSpc>
                        <a:spcBef>
                          <a:spcPts val="3900"/>
                        </a:spcBef>
                        <a:spcAft>
                          <a:spcPts val="0"/>
                        </a:spcAft>
                      </a:pPr>
                      <a:r>
                        <a:rPr lang="en-US" sz="1800">
                          <a:effectLst/>
                        </a:rPr>
                        <a:t>III</a:t>
                      </a:r>
                      <a:endParaRPr lang="el-GR" sz="1800">
                        <a:effectLst/>
                        <a:latin typeface="Arial"/>
                        <a:ea typeface="Arial"/>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indent="-228600" algn="ctr">
                        <a:lnSpc>
                          <a:spcPts val="1690"/>
                        </a:lnSpc>
                        <a:spcBef>
                          <a:spcPts val="3900"/>
                        </a:spcBef>
                        <a:spcAft>
                          <a:spcPts val="0"/>
                        </a:spcAft>
                      </a:pPr>
                      <a:r>
                        <a:rPr lang="el-GR" sz="1800" dirty="0">
                          <a:effectLst/>
                        </a:rPr>
                        <a:t>Καίγεται περιορισμένα, μαυρίζει λίγο</a:t>
                      </a:r>
                      <a:endParaRPr lang="el-GR" sz="1800" dirty="0">
                        <a:effectLst/>
                        <a:latin typeface="Arial"/>
                        <a:ea typeface="Arial"/>
                      </a:endParaRPr>
                    </a:p>
                  </a:txBody>
                  <a:tcPr marL="6350" marR="6350" marT="0" marB="0" anchor="ctr"/>
                </a:tc>
                <a:tc>
                  <a:txBody>
                    <a:bodyPr/>
                    <a:lstStyle/>
                    <a:p>
                      <a:pPr indent="-228600" algn="ctr">
                        <a:lnSpc>
                          <a:spcPts val="1400"/>
                        </a:lnSpc>
                        <a:spcBef>
                          <a:spcPts val="3900"/>
                        </a:spcBef>
                        <a:spcAft>
                          <a:spcPts val="0"/>
                        </a:spcAft>
                      </a:pPr>
                      <a:r>
                        <a:rPr lang="el-GR" sz="1800">
                          <a:effectLst/>
                        </a:rPr>
                        <a:t>Κανονικό</a:t>
                      </a:r>
                      <a:endParaRPr lang="el-GR" sz="1800">
                        <a:effectLst/>
                        <a:latin typeface="Arial"/>
                        <a:ea typeface="Arial"/>
                      </a:endParaRPr>
                    </a:p>
                  </a:txBody>
                  <a:tcPr marL="6350" marR="6350" marT="0" marB="0" anchor="ctr"/>
                </a:tc>
                <a:tc>
                  <a:txBody>
                    <a:bodyPr/>
                    <a:lstStyle/>
                    <a:p>
                      <a:pPr indent="-228600" algn="ctr">
                        <a:lnSpc>
                          <a:spcPts val="1600"/>
                        </a:lnSpc>
                        <a:spcBef>
                          <a:spcPts val="3900"/>
                        </a:spcBef>
                        <a:spcAft>
                          <a:spcPts val="0"/>
                        </a:spcAft>
                      </a:pPr>
                      <a:r>
                        <a:rPr lang="el-GR" sz="1800" spc="0">
                          <a:effectLst/>
                        </a:rPr>
                        <a:t>4-5</a:t>
                      </a:r>
                      <a:endParaRPr lang="el-GR" sz="1800">
                        <a:effectLst/>
                        <a:latin typeface="Arial"/>
                        <a:ea typeface="Arial"/>
                      </a:endParaRPr>
                    </a:p>
                  </a:txBody>
                  <a:tcPr marL="6350" marR="6350" marT="0" marB="0" anchor="ctr">
                    <a:lnR w="12700" cap="flat" cmpd="sng" algn="ctr">
                      <a:solidFill>
                        <a:schemeClr val="tx1"/>
                      </a:solidFill>
                      <a:prstDash val="solid"/>
                      <a:round/>
                      <a:headEnd type="none" w="med" len="med"/>
                      <a:tailEnd type="none" w="med" len="med"/>
                    </a:lnR>
                  </a:tcPr>
                </a:tc>
              </a:tr>
              <a:tr h="555966">
                <a:tc>
                  <a:txBody>
                    <a:bodyPr/>
                    <a:lstStyle/>
                    <a:p>
                      <a:pPr indent="-228600" algn="ctr">
                        <a:lnSpc>
                          <a:spcPts val="1400"/>
                        </a:lnSpc>
                        <a:spcBef>
                          <a:spcPts val="3900"/>
                        </a:spcBef>
                        <a:spcAft>
                          <a:spcPts val="0"/>
                        </a:spcAft>
                      </a:pPr>
                      <a:r>
                        <a:rPr lang="el-GR" sz="1800">
                          <a:effectLst/>
                        </a:rPr>
                        <a:t>IV</a:t>
                      </a:r>
                      <a:endParaRPr lang="el-GR" sz="1800">
                        <a:effectLst/>
                        <a:latin typeface="Arial"/>
                        <a:ea typeface="Arial"/>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indent="-228600" algn="ctr">
                        <a:lnSpc>
                          <a:spcPts val="1640"/>
                        </a:lnSpc>
                        <a:spcBef>
                          <a:spcPts val="3900"/>
                        </a:spcBef>
                        <a:spcAft>
                          <a:spcPts val="0"/>
                        </a:spcAft>
                      </a:pPr>
                      <a:r>
                        <a:rPr lang="el-GR" sz="1800">
                          <a:effectLst/>
                        </a:rPr>
                        <a:t>Καίγεται ελάχιστα, μαυρίζει καλά</a:t>
                      </a:r>
                      <a:endParaRPr lang="el-GR" sz="1800">
                        <a:effectLst/>
                        <a:latin typeface="Arial"/>
                        <a:ea typeface="Arial"/>
                      </a:endParaRPr>
                    </a:p>
                  </a:txBody>
                  <a:tcPr marL="6350" marR="6350" marT="0" marB="0" anchor="ctr"/>
                </a:tc>
                <a:tc>
                  <a:txBody>
                    <a:bodyPr/>
                    <a:lstStyle/>
                    <a:p>
                      <a:pPr indent="-228600" algn="ctr">
                        <a:lnSpc>
                          <a:spcPts val="1400"/>
                        </a:lnSpc>
                        <a:spcBef>
                          <a:spcPts val="3900"/>
                        </a:spcBef>
                        <a:spcAft>
                          <a:spcPts val="0"/>
                        </a:spcAft>
                      </a:pPr>
                      <a:r>
                        <a:rPr lang="el-GR" sz="1800">
                          <a:effectLst/>
                        </a:rPr>
                        <a:t>Κανονικό</a:t>
                      </a:r>
                      <a:endParaRPr lang="el-GR" sz="1800">
                        <a:effectLst/>
                        <a:latin typeface="Arial"/>
                        <a:ea typeface="Arial"/>
                      </a:endParaRPr>
                    </a:p>
                  </a:txBody>
                  <a:tcPr marL="6350" marR="6350" marT="0" marB="0" anchor="ctr"/>
                </a:tc>
                <a:tc>
                  <a:txBody>
                    <a:bodyPr/>
                    <a:lstStyle/>
                    <a:p>
                      <a:pPr indent="-228600" algn="ctr">
                        <a:lnSpc>
                          <a:spcPts val="1600"/>
                        </a:lnSpc>
                        <a:spcBef>
                          <a:spcPts val="3900"/>
                        </a:spcBef>
                        <a:spcAft>
                          <a:spcPts val="0"/>
                        </a:spcAft>
                      </a:pPr>
                      <a:r>
                        <a:rPr lang="el-GR" sz="1800" spc="0">
                          <a:effectLst/>
                        </a:rPr>
                        <a:t>2-3</a:t>
                      </a:r>
                      <a:endParaRPr lang="el-GR" sz="1800">
                        <a:effectLst/>
                        <a:latin typeface="Arial"/>
                        <a:ea typeface="Arial"/>
                      </a:endParaRPr>
                    </a:p>
                  </a:txBody>
                  <a:tcPr marL="6350" marR="6350" marT="0" marB="0" anchor="ctr">
                    <a:lnR w="12700" cap="flat" cmpd="sng" algn="ctr">
                      <a:solidFill>
                        <a:schemeClr val="tx1"/>
                      </a:solidFill>
                      <a:prstDash val="solid"/>
                      <a:round/>
                      <a:headEnd type="none" w="med" len="med"/>
                      <a:tailEnd type="none" w="med" len="med"/>
                    </a:lnR>
                  </a:tcPr>
                </a:tc>
              </a:tr>
              <a:tr h="555966">
                <a:tc>
                  <a:txBody>
                    <a:bodyPr/>
                    <a:lstStyle/>
                    <a:p>
                      <a:pPr indent="-228600" algn="ctr">
                        <a:lnSpc>
                          <a:spcPts val="1400"/>
                        </a:lnSpc>
                        <a:spcBef>
                          <a:spcPts val="3900"/>
                        </a:spcBef>
                        <a:spcAft>
                          <a:spcPts val="0"/>
                        </a:spcAft>
                      </a:pPr>
                      <a:r>
                        <a:rPr lang="el-GR" sz="1800">
                          <a:effectLst/>
                        </a:rPr>
                        <a:t>V</a:t>
                      </a:r>
                      <a:endParaRPr lang="el-GR" sz="1800">
                        <a:effectLst/>
                        <a:latin typeface="Arial"/>
                        <a:ea typeface="Arial"/>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indent="-228600" algn="ctr">
                        <a:lnSpc>
                          <a:spcPts val="1690"/>
                        </a:lnSpc>
                        <a:spcBef>
                          <a:spcPts val="3900"/>
                        </a:spcBef>
                        <a:spcAft>
                          <a:spcPts val="0"/>
                        </a:spcAft>
                      </a:pPr>
                      <a:r>
                        <a:rPr lang="el-GR" sz="1800">
                          <a:effectLst/>
                        </a:rPr>
                        <a:t>Καίγεται σπάνια, μαυρίζει πολύ</a:t>
                      </a:r>
                      <a:endParaRPr lang="el-GR" sz="1800">
                        <a:effectLst/>
                        <a:latin typeface="Arial"/>
                        <a:ea typeface="Arial"/>
                      </a:endParaRPr>
                    </a:p>
                  </a:txBody>
                  <a:tcPr marL="6350" marR="6350" marT="0" marB="0" anchor="ctr"/>
                </a:tc>
                <a:tc>
                  <a:txBody>
                    <a:bodyPr/>
                    <a:lstStyle/>
                    <a:p>
                      <a:pPr marL="190500" indent="-228600" algn="ctr">
                        <a:lnSpc>
                          <a:spcPts val="1400"/>
                        </a:lnSpc>
                        <a:spcBef>
                          <a:spcPts val="3900"/>
                        </a:spcBef>
                        <a:spcAft>
                          <a:spcPts val="0"/>
                        </a:spcAft>
                      </a:pPr>
                      <a:r>
                        <a:rPr lang="el-GR" sz="1800">
                          <a:effectLst/>
                        </a:rPr>
                        <a:t>Μη ευαίσθητο</a:t>
                      </a:r>
                      <a:endParaRPr lang="el-GR" sz="1800">
                        <a:effectLst/>
                        <a:latin typeface="Arial"/>
                        <a:ea typeface="Arial"/>
                      </a:endParaRPr>
                    </a:p>
                  </a:txBody>
                  <a:tcPr marL="6350" marR="6350" marT="0" marB="0" anchor="ctr"/>
                </a:tc>
                <a:tc>
                  <a:txBody>
                    <a:bodyPr/>
                    <a:lstStyle/>
                    <a:p>
                      <a:pPr indent="-228600" algn="ctr">
                        <a:lnSpc>
                          <a:spcPts val="1400"/>
                        </a:lnSpc>
                        <a:spcBef>
                          <a:spcPts val="3900"/>
                        </a:spcBef>
                        <a:spcAft>
                          <a:spcPts val="0"/>
                        </a:spcAft>
                      </a:pPr>
                      <a:r>
                        <a:rPr lang="el-GR" sz="1800">
                          <a:effectLst/>
                        </a:rPr>
                        <a:t>2</a:t>
                      </a:r>
                      <a:endParaRPr lang="el-GR" sz="1800">
                        <a:effectLst/>
                        <a:latin typeface="Arial"/>
                        <a:ea typeface="Arial"/>
                      </a:endParaRPr>
                    </a:p>
                  </a:txBody>
                  <a:tcPr marL="6350" marR="6350" marT="0" marB="0" anchor="ctr">
                    <a:lnR w="12700" cap="flat" cmpd="sng" algn="ctr">
                      <a:solidFill>
                        <a:schemeClr val="tx1"/>
                      </a:solidFill>
                      <a:prstDash val="solid"/>
                      <a:round/>
                      <a:headEnd type="none" w="med" len="med"/>
                      <a:tailEnd type="none" w="med" len="med"/>
                    </a:lnR>
                  </a:tcPr>
                </a:tc>
              </a:tr>
              <a:tr h="559236">
                <a:tc>
                  <a:txBody>
                    <a:bodyPr/>
                    <a:lstStyle/>
                    <a:p>
                      <a:pPr indent="-228600" algn="ctr">
                        <a:lnSpc>
                          <a:spcPts val="1400"/>
                        </a:lnSpc>
                        <a:spcBef>
                          <a:spcPts val="3900"/>
                        </a:spcBef>
                        <a:spcAft>
                          <a:spcPts val="0"/>
                        </a:spcAft>
                      </a:pPr>
                      <a:r>
                        <a:rPr lang="el-GR" sz="1800">
                          <a:effectLst/>
                        </a:rPr>
                        <a:t>VI</a:t>
                      </a:r>
                      <a:endParaRPr lang="el-GR" sz="1800">
                        <a:effectLst/>
                        <a:latin typeface="Arial"/>
                        <a:ea typeface="Arial"/>
                      </a:endParaRPr>
                    </a:p>
                  </a:txBody>
                  <a:tcPr marL="6350" marR="63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indent="-228600" algn="ctr">
                        <a:lnSpc>
                          <a:spcPts val="1675"/>
                        </a:lnSpc>
                        <a:spcBef>
                          <a:spcPts val="3900"/>
                        </a:spcBef>
                        <a:spcAft>
                          <a:spcPts val="0"/>
                        </a:spcAft>
                      </a:pPr>
                      <a:r>
                        <a:rPr lang="el-GR" sz="1800">
                          <a:effectLst/>
                        </a:rPr>
                        <a:t>Δεν καίγεται ποτέ, είναι πάντα μαυρισμένο</a:t>
                      </a:r>
                      <a:endParaRPr lang="el-GR" sz="1800">
                        <a:effectLst/>
                        <a:latin typeface="Arial"/>
                        <a:ea typeface="Arial"/>
                      </a:endParaRPr>
                    </a:p>
                  </a:txBody>
                  <a:tcPr marL="6350" marR="6350" marT="0" marB="0" anchor="ctr">
                    <a:lnB w="12700" cap="flat" cmpd="sng" algn="ctr">
                      <a:solidFill>
                        <a:schemeClr val="tx1"/>
                      </a:solidFill>
                      <a:prstDash val="solid"/>
                      <a:round/>
                      <a:headEnd type="none" w="med" len="med"/>
                      <a:tailEnd type="none" w="med" len="med"/>
                    </a:lnB>
                  </a:tcPr>
                </a:tc>
                <a:tc>
                  <a:txBody>
                    <a:bodyPr/>
                    <a:lstStyle/>
                    <a:p>
                      <a:pPr marL="190500" indent="-228600" algn="ctr">
                        <a:lnSpc>
                          <a:spcPts val="1400"/>
                        </a:lnSpc>
                        <a:spcBef>
                          <a:spcPts val="3900"/>
                        </a:spcBef>
                        <a:spcAft>
                          <a:spcPts val="0"/>
                        </a:spcAft>
                      </a:pPr>
                      <a:r>
                        <a:rPr lang="el-GR" sz="1800">
                          <a:effectLst/>
                        </a:rPr>
                        <a:t>Μη ευαίσθητο</a:t>
                      </a:r>
                      <a:endParaRPr lang="el-GR" sz="1800">
                        <a:effectLst/>
                        <a:latin typeface="Arial"/>
                        <a:ea typeface="Arial"/>
                      </a:endParaRPr>
                    </a:p>
                  </a:txBody>
                  <a:tcPr marL="6350" marR="6350" marT="0" marB="0" anchor="ctr">
                    <a:lnB w="12700" cap="flat" cmpd="sng" algn="ctr">
                      <a:solidFill>
                        <a:schemeClr val="tx1"/>
                      </a:solidFill>
                      <a:prstDash val="solid"/>
                      <a:round/>
                      <a:headEnd type="none" w="med" len="med"/>
                      <a:tailEnd type="none" w="med" len="med"/>
                    </a:lnB>
                  </a:tcPr>
                </a:tc>
                <a:tc>
                  <a:txBody>
                    <a:bodyPr/>
                    <a:lstStyle/>
                    <a:p>
                      <a:pPr indent="-228600" algn="ctr">
                        <a:lnSpc>
                          <a:spcPts val="1400"/>
                        </a:lnSpc>
                        <a:spcBef>
                          <a:spcPts val="3900"/>
                        </a:spcBef>
                        <a:spcAft>
                          <a:spcPts val="0"/>
                        </a:spcAft>
                      </a:pPr>
                      <a:r>
                        <a:rPr lang="el-GR" sz="1800" dirty="0">
                          <a:effectLst/>
                        </a:rPr>
                        <a:t>Δε χρειάζεται</a:t>
                      </a:r>
                      <a:endParaRPr lang="el-GR" sz="1800" dirty="0">
                        <a:effectLst/>
                        <a:latin typeface="Arial"/>
                        <a:ea typeface="Arial"/>
                      </a:endParaRPr>
                    </a:p>
                  </a:txBody>
                  <a:tcPr marL="6350" marR="63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88054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Αντηλιακά προϊόντα </a:t>
            </a:r>
            <a:r>
              <a:rPr lang="el-GR" sz="3000" b="0" dirty="0" smtClean="0">
                <a:solidFill>
                  <a:prstClr val="white"/>
                </a:solidFill>
              </a:rPr>
              <a:t>10/10</a:t>
            </a:r>
            <a:endParaRPr lang="el-GR" dirty="0"/>
          </a:p>
        </p:txBody>
      </p:sp>
      <p:sp>
        <p:nvSpPr>
          <p:cNvPr id="3" name="Θέση περιεχομένου 2"/>
          <p:cNvSpPr>
            <a:spLocks noGrp="1"/>
          </p:cNvSpPr>
          <p:nvPr>
            <p:ph idx="1"/>
          </p:nvPr>
        </p:nvSpPr>
        <p:spPr/>
        <p:txBody>
          <a:bodyPr/>
          <a:lstStyle/>
          <a:p>
            <a:r>
              <a:rPr lang="el-GR" dirty="0"/>
              <a:t>Παρ’ όλες τις επικίνδυνες καταστάσεις που προέρχονται από την ηλιακή ακτινοβολία, δεν πρέπει να ξεχνάμε ότι ο ήλιος είναι μία πηγή ψυχικής ανάτασης και αυτό μπορούμε να το αισθανθούμε καλύτερα συγκρίνοντας τη ζωή στις σκοτεινές και «γκρίζες» χώρες του βορρά με την ηλιόλουστη Μεσόγειο στην οποία τόσος κόσμος έρχεται για να πάρει λίγο από το φως της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59182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Ήλιος και δέρμα</a:t>
            </a:r>
          </a:p>
        </p:txBody>
      </p:sp>
      <p:sp>
        <p:nvSpPr>
          <p:cNvPr id="3" name="Θέση περιεχομένου 2"/>
          <p:cNvSpPr>
            <a:spLocks noGrp="1"/>
          </p:cNvSpPr>
          <p:nvPr>
            <p:ph idx="1"/>
          </p:nvPr>
        </p:nvSpPr>
        <p:spPr/>
        <p:txBody>
          <a:bodyPr/>
          <a:lstStyle/>
          <a:p>
            <a:r>
              <a:rPr lang="el-GR" dirty="0"/>
              <a:t>Το ηλιακό φως επιδρά θετικά και αρνητικά στον ανθρώπινο οργανισμό, δεδομένου ότι, η ηλιακή ακτινοβολία συνίσταται από σειρά ακτινοβολιών διαφόρων μηκών κύματος, με διαφορετικές επιδράσεις, ιδιαίτερα στο δέρμα.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977642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Ευαγγελία </a:t>
            </a:r>
            <a:r>
              <a:rPr lang="el-GR" sz="2000" dirty="0" smtClean="0"/>
              <a:t>Πρωτόπαπα 2014. </a:t>
            </a:r>
            <a:r>
              <a:rPr lang="el-GR" sz="2000" dirty="0"/>
              <a:t>Ευαγγελία Πρωτόπαπα. </a:t>
            </a:r>
            <a:r>
              <a:rPr lang="el-GR" sz="2000"/>
              <a:t>«Περιβαλλοντικές Επιδράσεις στην Αισθητική. </a:t>
            </a:r>
            <a:r>
              <a:rPr lang="el-GR" sz="2000" dirty="0" smtClean="0"/>
              <a:t>Ενότητα 7</a:t>
            </a:r>
            <a:r>
              <a:rPr lang="en-US" sz="2000" dirty="0" smtClean="0"/>
              <a:t>:</a:t>
            </a:r>
            <a:r>
              <a:rPr lang="el-GR" sz="2000" dirty="0"/>
              <a:t>  Ήλιος και δέρμα».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Επίδραση της υπεριώδους ακτινοβολίας </a:t>
            </a:r>
            <a:r>
              <a:rPr lang="el-GR" dirty="0" smtClean="0"/>
              <a:t/>
            </a:r>
            <a:br>
              <a:rPr lang="el-GR" dirty="0" smtClean="0"/>
            </a:br>
            <a:r>
              <a:rPr lang="el-GR" dirty="0" smtClean="0"/>
              <a:t>στο δέρμα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Η υπεριώδης ακτινοβολία μας ενδιαφέρει ιδιαίτερα λόγω της επίδρασης που έχει στο δέρμα.</a:t>
            </a:r>
          </a:p>
          <a:p>
            <a:r>
              <a:rPr lang="el-GR" dirty="0"/>
              <a:t>Την </a:t>
            </a:r>
            <a:r>
              <a:rPr lang="en-US" dirty="0"/>
              <a:t>UVC </a:t>
            </a:r>
            <a:r>
              <a:rPr lang="el-GR" dirty="0"/>
              <a:t>περιοχή χαρακτηρίζει μικρότερο μήκος κύματος και περισσότερη ενέργεια </a:t>
            </a:r>
            <a:r>
              <a:rPr lang="el-GR" dirty="0" err="1"/>
              <a:t>ενέργεια</a:t>
            </a:r>
            <a:r>
              <a:rPr lang="el-GR" dirty="0"/>
              <a:t> και παρόλο που απορροφάται από την γήινη ατμόσφαιρα, προκαλεί ερύθημα το οποίο όμως δεν προκαλεί μαύρισμα.</a:t>
            </a:r>
          </a:p>
          <a:p>
            <a:r>
              <a:rPr lang="el-GR" dirty="0"/>
              <a:t>Η </a:t>
            </a:r>
            <a:r>
              <a:rPr lang="en-US" dirty="0"/>
              <a:t>UVB </a:t>
            </a:r>
            <a:r>
              <a:rPr lang="el-GR" dirty="0"/>
              <a:t>περιοχή ονομάζεται </a:t>
            </a:r>
            <a:r>
              <a:rPr lang="el-GR" dirty="0" err="1"/>
              <a:t>ερυθηματογόνος</a:t>
            </a:r>
            <a:r>
              <a:rPr lang="el-GR" dirty="0"/>
              <a:t> περιοχή, Προκαλεί έντονο ερύθημα το οποίο προκαλεί μαύρισμα και ευθύνεται για ηλιακά εγκαύματα, πρόωρη γήρανση του δέρματος, καρκίνο του δέρματος και </a:t>
            </a:r>
            <a:r>
              <a:rPr lang="el-GR" dirty="0" err="1"/>
              <a:t>φωτοδερματίτιδες</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44036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Επίδραση της υπεριώδους ακτινοβολίας </a:t>
            </a:r>
            <a:br>
              <a:rPr lang="el-GR" dirty="0">
                <a:solidFill>
                  <a:prstClr val="white"/>
                </a:solidFill>
              </a:rPr>
            </a:br>
            <a:r>
              <a:rPr lang="el-GR" dirty="0">
                <a:solidFill>
                  <a:prstClr val="white"/>
                </a:solidFill>
              </a:rPr>
              <a:t>στο δέρμα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a:xfrm>
            <a:off x="395536" y="1412776"/>
            <a:ext cx="8424936" cy="5328592"/>
          </a:xfrm>
        </p:spPr>
        <p:txBody>
          <a:bodyPr>
            <a:normAutofit/>
          </a:bodyPr>
          <a:lstStyle/>
          <a:p>
            <a:r>
              <a:rPr lang="el-GR" sz="2300" dirty="0"/>
              <a:t>Την </a:t>
            </a:r>
            <a:r>
              <a:rPr lang="en-US" sz="2300" dirty="0"/>
              <a:t>UVA </a:t>
            </a:r>
            <a:r>
              <a:rPr lang="el-GR" sz="2300" dirty="0"/>
              <a:t>περιοχή αν και την χαρακτηρίζει λιγότερη ενέργεια διαπερνά βαθιά το δέρμα και επιδρά στη δομή του. Μικρές δόσεις </a:t>
            </a:r>
            <a:r>
              <a:rPr lang="en-US" sz="2300" dirty="0"/>
              <a:t>UVA </a:t>
            </a:r>
            <a:r>
              <a:rPr lang="el-GR" sz="2300" dirty="0"/>
              <a:t>ακτινοβολίας μπορούν να διεισδύσουν στην επιδερμίδα, και να διεγείρουν την παραγωγή μελανίνης, προστατεύοντας το δέρμα από μεγαλύτερη καταστροφή. Προκαλεί έντονο μαύρισμα του δέρματος χωρίς να έχει προηγηθεί έντονο ερύθημα.</a:t>
            </a:r>
          </a:p>
          <a:p>
            <a:r>
              <a:rPr lang="el-GR" sz="2300" dirty="0"/>
              <a:t>Ενώ η </a:t>
            </a:r>
            <a:r>
              <a:rPr lang="en-US" sz="2300" dirty="0"/>
              <a:t>UVB </a:t>
            </a:r>
            <a:r>
              <a:rPr lang="el-GR" sz="2300" dirty="0"/>
              <a:t>ακτινοβολία είναι υπεύθυνη για τα περισσότερα εγκαύματα, υψηλές δόσεις </a:t>
            </a:r>
            <a:r>
              <a:rPr lang="en-US" sz="2300" dirty="0"/>
              <a:t>UVA </a:t>
            </a:r>
            <a:r>
              <a:rPr lang="el-GR" sz="2300" dirty="0"/>
              <a:t>ακτινοβολίας μπορούν να προκαλέσουν εγκαύματα. Μεγάλες δόσεις της </a:t>
            </a:r>
            <a:r>
              <a:rPr lang="en-US" sz="2300" dirty="0"/>
              <a:t>UVA </a:t>
            </a:r>
            <a:r>
              <a:rPr lang="el-GR" sz="2300" dirty="0"/>
              <a:t>μπορούν να προκαλέσουν καταστροφή σε δομικά συστατικά του δέρματος όπως είναι η </a:t>
            </a:r>
            <a:r>
              <a:rPr lang="el-GR" sz="2300" dirty="0" err="1"/>
              <a:t>ελαστίνη</a:t>
            </a:r>
            <a:r>
              <a:rPr lang="el-GR" sz="2300" dirty="0"/>
              <a:t> και το κολλαγόνο, καθώς και </a:t>
            </a:r>
            <a:r>
              <a:rPr lang="el-GR" sz="2300" dirty="0" err="1"/>
              <a:t>φωτογήρανση</a:t>
            </a:r>
            <a:r>
              <a:rPr lang="el-GR" sz="2300" dirty="0"/>
              <a:t>.</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438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Θετικές επιδράσεις της </a:t>
            </a:r>
            <a:r>
              <a:rPr lang="el-GR" dirty="0" smtClean="0"/>
              <a:t/>
            </a:r>
            <a:br>
              <a:rPr lang="el-GR" dirty="0" smtClean="0"/>
            </a:br>
            <a:r>
              <a:rPr lang="el-GR" dirty="0" smtClean="0"/>
              <a:t>υπεριώδους </a:t>
            </a:r>
            <a:r>
              <a:rPr lang="el-GR" dirty="0"/>
              <a:t>ακτινοβολίας</a:t>
            </a:r>
          </a:p>
        </p:txBody>
      </p:sp>
      <p:sp>
        <p:nvSpPr>
          <p:cNvPr id="3" name="Θέση περιεχομένου 2"/>
          <p:cNvSpPr>
            <a:spLocks noGrp="1"/>
          </p:cNvSpPr>
          <p:nvPr>
            <p:ph idx="1"/>
          </p:nvPr>
        </p:nvSpPr>
        <p:spPr>
          <a:xfrm>
            <a:off x="395536" y="1412776"/>
            <a:ext cx="8496944" cy="5445224"/>
          </a:xfrm>
        </p:spPr>
        <p:txBody>
          <a:bodyPr>
            <a:normAutofit/>
          </a:bodyPr>
          <a:lstStyle/>
          <a:p>
            <a:pPr lvl="0"/>
            <a:r>
              <a:rPr lang="el-GR" dirty="0"/>
              <a:t>Μετατρέπει την προβιταμίνη </a:t>
            </a:r>
            <a:r>
              <a:rPr lang="en-US" dirty="0"/>
              <a:t>D</a:t>
            </a:r>
            <a:r>
              <a:rPr lang="el-GR" baseline="-25000" dirty="0"/>
              <a:t>3</a:t>
            </a:r>
            <a:r>
              <a:rPr lang="el-GR" dirty="0"/>
              <a:t> η οποία βρίσκεται στην επιδερμίδα σε βιταμίνη </a:t>
            </a:r>
            <a:r>
              <a:rPr lang="en-US" dirty="0"/>
              <a:t>D</a:t>
            </a:r>
            <a:r>
              <a:rPr lang="el-GR" baseline="-25000" dirty="0"/>
              <a:t>3</a:t>
            </a:r>
            <a:r>
              <a:rPr lang="el-GR" dirty="0"/>
              <a:t>. Η βιταμίνη αυτή ρυθμίζει το μεταβολισμό του ασβεστίου και του φωσφόρου (η έλλειψή της προκαλεί -κυρίως στα παιδιά- ραχίτιδα).</a:t>
            </a:r>
          </a:p>
          <a:p>
            <a:pPr lvl="0"/>
            <a:r>
              <a:rPr lang="el-GR" dirty="0"/>
              <a:t>Μειώνει την ευπάθεια σε </a:t>
            </a:r>
            <a:r>
              <a:rPr lang="el-GR" dirty="0" err="1"/>
              <a:t>βακτηριακές</a:t>
            </a:r>
            <a:r>
              <a:rPr lang="el-GR" dirty="0"/>
              <a:t> μολύνσεις.</a:t>
            </a:r>
          </a:p>
          <a:p>
            <a:pPr lvl="0"/>
            <a:r>
              <a:rPr lang="el-GR" dirty="0"/>
              <a:t>Επηρεάζει την παραγωγή μελανίνης και προκαλεί πάχυνση της κερατίνης στοιβάδας προστατεύοντας έτσι το δέρμα που εκτίθεται σε αυτή από ηλιακά εγκαύματα.</a:t>
            </a:r>
          </a:p>
          <a:p>
            <a:pPr lvl="0"/>
            <a:r>
              <a:rPr lang="el-GR" dirty="0"/>
              <a:t>Διεγείρει την κυκλοφορία του αίματος στο χόριο και αυξάνει το ρυθμό σχηματισμού αιμοσφαιρίνης.</a:t>
            </a:r>
          </a:p>
          <a:p>
            <a:pPr lvl="0"/>
            <a:r>
              <a:rPr lang="el-GR" dirty="0"/>
              <a:t>Βελτιώνει τον ψυχισμό του ατόμου.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604907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Αρνητικές επιδράσεις της </a:t>
            </a:r>
            <a:r>
              <a:rPr lang="el-GR" dirty="0" smtClean="0"/>
              <a:t/>
            </a:r>
            <a:br>
              <a:rPr lang="el-GR" dirty="0" smtClean="0"/>
            </a:br>
            <a:r>
              <a:rPr lang="el-GR" dirty="0" smtClean="0"/>
              <a:t>υπεριώδους ακτινοβολίας </a:t>
            </a:r>
            <a:r>
              <a:rPr lang="el-GR" sz="3000" b="0" dirty="0" smtClean="0"/>
              <a:t>1/2</a:t>
            </a:r>
            <a:endParaRPr lang="el-GR" sz="3000" b="0" dirty="0"/>
          </a:p>
        </p:txBody>
      </p:sp>
      <p:sp>
        <p:nvSpPr>
          <p:cNvPr id="3" name="Θέση περιεχομένου 2"/>
          <p:cNvSpPr>
            <a:spLocks noGrp="1"/>
          </p:cNvSpPr>
          <p:nvPr>
            <p:ph idx="1"/>
          </p:nvPr>
        </p:nvSpPr>
        <p:spPr>
          <a:xfrm>
            <a:off x="395536" y="1412776"/>
            <a:ext cx="8496944" cy="5445224"/>
          </a:xfrm>
        </p:spPr>
        <p:txBody>
          <a:bodyPr>
            <a:normAutofit/>
          </a:bodyPr>
          <a:lstStyle/>
          <a:p>
            <a:pPr marL="355600" indent="-355600">
              <a:buFont typeface="+mj-lt"/>
              <a:buAutoNum type="arabicPeriod"/>
            </a:pPr>
            <a:r>
              <a:rPr lang="el-GR" sz="2300" b="1" dirty="0"/>
              <a:t>Άμεσες επιβλαβείς επιδράσεις </a:t>
            </a:r>
            <a:r>
              <a:rPr lang="el-GR" sz="2300" dirty="0"/>
              <a:t>της υπερβολικής έκθεσης στην ηλιακή ακτινοβολία είναι:</a:t>
            </a:r>
          </a:p>
          <a:p>
            <a:pPr lvl="0"/>
            <a:r>
              <a:rPr lang="el-GR" sz="2300" b="1" dirty="0"/>
              <a:t>Ερύθημα</a:t>
            </a:r>
          </a:p>
          <a:p>
            <a:pPr marL="355600" indent="0">
              <a:spcBef>
                <a:spcPts val="300"/>
              </a:spcBef>
              <a:buNone/>
            </a:pPr>
            <a:r>
              <a:rPr lang="el-GR" sz="2300" dirty="0"/>
              <a:t>Είναι κοκκίνισμα του δέρματος λόγω της διαστολής των αιμοφόρων τριχοειδών αγγείων του χορίου. Αναπτύσσεται ελάχιστες μόλις ώρες μετά την έκθεση με κορύφωση της έντασής του σε 12-24 ώρες και υποχωρεί στις επόμενες ημέρες.</a:t>
            </a:r>
          </a:p>
          <a:p>
            <a:pPr lvl="0"/>
            <a:r>
              <a:rPr lang="el-GR" sz="2300" b="1" dirty="0"/>
              <a:t>Ηλιακό έγκαυμα</a:t>
            </a:r>
          </a:p>
          <a:p>
            <a:pPr marL="355600" indent="0">
              <a:spcBef>
                <a:spcPts val="300"/>
              </a:spcBef>
              <a:buNone/>
            </a:pPr>
            <a:r>
              <a:rPr lang="el-GR" sz="2300" dirty="0"/>
              <a:t>Είναι ερύθημα το οποίο συνοδεύεται από πόνο, κνησμό, οίδημα και σε πιο οξείες καταστάσεις από ρίγη, πυρετό και ναυτία. Είναι παροδικό, δεν αφήνει ουλές και ακολουθείται από </a:t>
            </a:r>
            <a:r>
              <a:rPr lang="el-GR" sz="2300" dirty="0" err="1"/>
              <a:t>αποφολίδωση</a:t>
            </a:r>
            <a:r>
              <a:rPr lang="el-GR" sz="2300" dirty="0"/>
              <a:t>. Διαρκεί 2 έως 8 ημέρες ανάλογα με την οξύτητα.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496061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Αρνητικές επιδράσεις της </a:t>
            </a:r>
            <a:br>
              <a:rPr lang="el-GR" dirty="0">
                <a:solidFill>
                  <a:prstClr val="white"/>
                </a:solidFill>
              </a:rPr>
            </a:br>
            <a:r>
              <a:rPr lang="el-GR" dirty="0">
                <a:solidFill>
                  <a:prstClr val="white"/>
                </a:solidFill>
              </a:rPr>
              <a:t>υπεριώδους ακτινοβολίας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2"/>
            </a:pPr>
            <a:r>
              <a:rPr lang="el-GR" b="1" dirty="0" smtClean="0"/>
              <a:t>Έμμεσες </a:t>
            </a:r>
            <a:r>
              <a:rPr lang="el-GR" b="1" dirty="0"/>
              <a:t>επιβλαβείς επιδράσεις </a:t>
            </a:r>
            <a:r>
              <a:rPr lang="el-GR" dirty="0"/>
              <a:t>της υπερβολικής έκθεσης στην ηλιακή ακτινοβολία είναι η καταστροφή του κολλαγόνου, η υπερπλασία των ινών της </a:t>
            </a:r>
            <a:r>
              <a:rPr lang="el-GR" dirty="0" err="1"/>
              <a:t>ελαστίνης</a:t>
            </a:r>
            <a:r>
              <a:rPr lang="el-GR" dirty="0"/>
              <a:t>, η μερική καταστροφή των </a:t>
            </a:r>
            <a:r>
              <a:rPr lang="el-GR" dirty="0" err="1"/>
              <a:t>μικροαγγείων</a:t>
            </a:r>
            <a:r>
              <a:rPr lang="el-GR" dirty="0"/>
              <a:t> και η μείωση των κυττάρων του </a:t>
            </a:r>
            <a:r>
              <a:rPr lang="en-US" dirty="0"/>
              <a:t>Langerhans </a:t>
            </a:r>
            <a:r>
              <a:rPr lang="el-GR" dirty="0"/>
              <a:t>της επιδερμίδας. Εκδηλώνονται με πάχυνση της κερατίνης στοιβάδας, απώλεια ελαστικότητας του δέρματος, εμφάνιση ρυτίδων και κάποιες φορές με εμφάνιση </a:t>
            </a:r>
            <a:r>
              <a:rPr lang="el-GR" dirty="0" err="1"/>
              <a:t>μελαγχρωματικών</a:t>
            </a:r>
            <a:r>
              <a:rPr lang="el-GR" dirty="0"/>
              <a:t> κηλίδων που έχουν σαν αποτέλεσμα τη </a:t>
            </a:r>
            <a:r>
              <a:rPr lang="el-GR" dirty="0" err="1"/>
              <a:t>φωτογήρανση</a:t>
            </a:r>
            <a:r>
              <a:rPr lang="el-GR" dirty="0"/>
              <a:t>. Το φαινόμενα αυτό πολύ συχνά οδηγεί σε </a:t>
            </a:r>
            <a:r>
              <a:rPr lang="el-GR" dirty="0" err="1"/>
              <a:t>προκαρκινικές</a:t>
            </a:r>
            <a:r>
              <a:rPr lang="el-GR" dirty="0"/>
              <a:t> δερματοπάθειες που εξελίσσονται σε διάφορους τύπους καρκίνου.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91128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Τύποι </a:t>
            </a:r>
            <a:r>
              <a:rPr lang="el-GR" dirty="0"/>
              <a:t>δέρματος </a:t>
            </a:r>
          </a:p>
        </p:txBody>
      </p:sp>
      <p:sp>
        <p:nvSpPr>
          <p:cNvPr id="3" name="Θέση περιεχομένου 2"/>
          <p:cNvSpPr>
            <a:spLocks noGrp="1"/>
          </p:cNvSpPr>
          <p:nvPr>
            <p:ph idx="1"/>
          </p:nvPr>
        </p:nvSpPr>
        <p:spPr>
          <a:xfrm>
            <a:off x="395536" y="1412776"/>
            <a:ext cx="8496944" cy="5040560"/>
          </a:xfrm>
        </p:spPr>
        <p:txBody>
          <a:bodyPr>
            <a:normAutofit/>
          </a:bodyPr>
          <a:lstStyle/>
          <a:p>
            <a:r>
              <a:rPr lang="el-GR" sz="2200" dirty="0"/>
              <a:t>Το κάθε άτομο επηρεάζεται διαφορετικά από την έκθεση στην ηλιακή ακτινοβολία, όπως και η αντίδραση του δέρματος είναι διαφορετική και εξαρτάται από τον τύπο στον οποίο ανήκει. Κατά τον </a:t>
            </a:r>
            <a:r>
              <a:rPr lang="en-US" sz="2200" dirty="0" err="1"/>
              <a:t>Fitzpatric</a:t>
            </a:r>
            <a:r>
              <a:rPr lang="en-US" sz="2200" dirty="0"/>
              <a:t> </a:t>
            </a:r>
            <a:r>
              <a:rPr lang="el-GR" sz="2200" dirty="0"/>
              <a:t>υπάρχουν έξι τύποι δέρματος και παρουσιάζονται στον πίνακα που ακολουθεί με τα βασικά χαρακτηριστικά τους.</a:t>
            </a:r>
          </a:p>
        </p:txBody>
      </p:sp>
      <p:sp>
        <p:nvSpPr>
          <p:cNvPr id="4" name="Θέση αριθμού διαφάνειας 3"/>
          <p:cNvSpPr>
            <a:spLocks noGrp="1"/>
          </p:cNvSpPr>
          <p:nvPr>
            <p:ph type="sldNum" sz="quarter" idx="12"/>
          </p:nvPr>
        </p:nvSpPr>
        <p:spPr>
          <a:xfrm>
            <a:off x="6974904" y="6356350"/>
            <a:ext cx="2133600" cy="365125"/>
          </a:xfrm>
        </p:spPr>
        <p:txBody>
          <a:bodyPr/>
          <a:lstStyle/>
          <a:p>
            <a:pPr>
              <a:defRPr/>
            </a:pPr>
            <a:fld id="{7E55E3B3-0445-4CFC-BED8-763D4409E61F}" type="slidenum">
              <a:rPr lang="el-GR" smtClean="0"/>
              <a:pPr>
                <a:defRPr/>
              </a:pPr>
              <a:t>7</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3828617141"/>
              </p:ext>
            </p:extLst>
          </p:nvPr>
        </p:nvGraphicFramePr>
        <p:xfrm>
          <a:off x="720081" y="3429000"/>
          <a:ext cx="7884367" cy="3312367"/>
        </p:xfrm>
        <a:graphic>
          <a:graphicData uri="http://schemas.openxmlformats.org/drawingml/2006/table">
            <a:tbl>
              <a:tblPr>
                <a:tableStyleId>{5C22544A-7EE6-4342-B048-85BDC9FD1C3A}</a:tableStyleId>
              </a:tblPr>
              <a:tblGrid>
                <a:gridCol w="1331640"/>
                <a:gridCol w="1656184"/>
                <a:gridCol w="4896543"/>
              </a:tblGrid>
              <a:tr h="527579">
                <a:tc>
                  <a:txBody>
                    <a:bodyPr/>
                    <a:lstStyle/>
                    <a:p>
                      <a:pPr indent="-228600" algn="ctr">
                        <a:lnSpc>
                          <a:spcPts val="1600"/>
                        </a:lnSpc>
                        <a:spcBef>
                          <a:spcPts val="3900"/>
                        </a:spcBef>
                        <a:spcAft>
                          <a:spcPts val="300"/>
                        </a:spcAft>
                      </a:pPr>
                      <a:r>
                        <a:rPr lang="el-GR" sz="1800" b="1" spc="0" dirty="0">
                          <a:effectLst/>
                        </a:rPr>
                        <a:t>Τύπος</a:t>
                      </a:r>
                      <a:endParaRPr lang="el-GR" sz="1800" b="1" dirty="0">
                        <a:effectLst/>
                      </a:endParaRPr>
                    </a:p>
                    <a:p>
                      <a:pPr marL="203200" indent="-228600" algn="ctr">
                        <a:lnSpc>
                          <a:spcPts val="1600"/>
                        </a:lnSpc>
                        <a:spcBef>
                          <a:spcPts val="300"/>
                        </a:spcBef>
                        <a:spcAft>
                          <a:spcPts val="0"/>
                        </a:spcAft>
                      </a:pPr>
                      <a:r>
                        <a:rPr lang="el-GR" sz="1800" b="1" spc="0" dirty="0">
                          <a:effectLst/>
                        </a:rPr>
                        <a:t>δέρματος</a:t>
                      </a:r>
                      <a:endParaRPr lang="el-GR" sz="1800" b="1" dirty="0">
                        <a:effectLst/>
                        <a:latin typeface="Arial"/>
                        <a:ea typeface="Arial"/>
                      </a:endParaRPr>
                    </a:p>
                  </a:txBody>
                  <a:tcPr marL="6350" marR="63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indent="-228600" algn="ctr">
                        <a:lnSpc>
                          <a:spcPts val="1600"/>
                        </a:lnSpc>
                        <a:spcBef>
                          <a:spcPts val="3900"/>
                        </a:spcBef>
                        <a:spcAft>
                          <a:spcPts val="300"/>
                        </a:spcAft>
                      </a:pPr>
                      <a:r>
                        <a:rPr lang="el-GR" sz="1800" b="1" spc="0" dirty="0">
                          <a:effectLst/>
                        </a:rPr>
                        <a:t>Χρώμα</a:t>
                      </a:r>
                      <a:endParaRPr lang="el-GR" sz="1800" b="1" dirty="0">
                        <a:effectLst/>
                      </a:endParaRPr>
                    </a:p>
                    <a:p>
                      <a:pPr marL="266700" indent="-228600" algn="ctr">
                        <a:lnSpc>
                          <a:spcPts val="1600"/>
                        </a:lnSpc>
                        <a:spcBef>
                          <a:spcPts val="300"/>
                        </a:spcBef>
                        <a:spcAft>
                          <a:spcPts val="0"/>
                        </a:spcAft>
                      </a:pPr>
                      <a:r>
                        <a:rPr lang="el-GR" sz="1800" b="1" spc="0" dirty="0">
                          <a:effectLst/>
                        </a:rPr>
                        <a:t>δέρματος</a:t>
                      </a:r>
                      <a:endParaRPr lang="el-GR" sz="1800" b="1" dirty="0">
                        <a:effectLst/>
                        <a:latin typeface="Arial"/>
                        <a:ea typeface="Arial"/>
                      </a:endParaRPr>
                    </a:p>
                  </a:txBody>
                  <a:tcPr marL="6350" marR="6350" marT="0" marB="0" anchor="b">
                    <a:lnT w="12700"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indent="-228600" algn="ctr">
                        <a:lnSpc>
                          <a:spcPts val="1655"/>
                        </a:lnSpc>
                        <a:spcBef>
                          <a:spcPts val="3900"/>
                        </a:spcBef>
                        <a:spcAft>
                          <a:spcPts val="0"/>
                        </a:spcAft>
                      </a:pPr>
                      <a:r>
                        <a:rPr lang="el-GR" sz="1800" b="1" spc="0" dirty="0">
                          <a:effectLst/>
                        </a:rPr>
                        <a:t>Αντίδραση στην πρώτη καλοκαιρινή ηλιακή έκθεση</a:t>
                      </a:r>
                      <a:endParaRPr lang="el-GR" sz="1800" b="1" dirty="0">
                        <a:effectLst/>
                        <a:latin typeface="Arial"/>
                        <a:ea typeface="Arial"/>
                      </a:endParaRPr>
                    </a:p>
                  </a:txBody>
                  <a:tcPr marL="6350" marR="63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60000"/>
                        <a:lumOff val="40000"/>
                      </a:schemeClr>
                    </a:solidFill>
                  </a:tcPr>
                </a:tc>
              </a:tr>
              <a:tr h="462537">
                <a:tc>
                  <a:txBody>
                    <a:bodyPr/>
                    <a:lstStyle/>
                    <a:p>
                      <a:pPr indent="-228600" algn="ctr">
                        <a:lnSpc>
                          <a:spcPts val="1400"/>
                        </a:lnSpc>
                        <a:spcBef>
                          <a:spcPts val="3900"/>
                        </a:spcBef>
                        <a:spcAft>
                          <a:spcPts val="0"/>
                        </a:spcAft>
                      </a:pPr>
                      <a:r>
                        <a:rPr lang="el-GR" sz="1800" dirty="0" smtClean="0">
                          <a:effectLst/>
                        </a:rPr>
                        <a:t>Ι</a:t>
                      </a:r>
                      <a:endParaRPr lang="el-GR" sz="1800" dirty="0">
                        <a:effectLst/>
                        <a:latin typeface="Arial"/>
                        <a:ea typeface="Arial"/>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indent="-228600" algn="ctr">
                        <a:lnSpc>
                          <a:spcPts val="1400"/>
                        </a:lnSpc>
                        <a:spcBef>
                          <a:spcPts val="3900"/>
                        </a:spcBef>
                        <a:spcAft>
                          <a:spcPts val="0"/>
                        </a:spcAft>
                      </a:pPr>
                      <a:r>
                        <a:rPr lang="el-GR" sz="1800" dirty="0">
                          <a:effectLst/>
                        </a:rPr>
                        <a:t>Λευκό</a:t>
                      </a:r>
                      <a:endParaRPr lang="el-GR" sz="1800" dirty="0">
                        <a:effectLst/>
                        <a:latin typeface="Arial"/>
                        <a:ea typeface="Arial"/>
                      </a:endParaRPr>
                    </a:p>
                  </a:txBody>
                  <a:tcPr marL="6350" marR="6350" marT="0" marB="0" anchor="ctr"/>
                </a:tc>
                <a:tc>
                  <a:txBody>
                    <a:bodyPr/>
                    <a:lstStyle/>
                    <a:p>
                      <a:pPr indent="-228600" algn="ctr">
                        <a:lnSpc>
                          <a:spcPts val="1690"/>
                        </a:lnSpc>
                        <a:spcBef>
                          <a:spcPts val="3900"/>
                        </a:spcBef>
                        <a:spcAft>
                          <a:spcPts val="0"/>
                        </a:spcAft>
                      </a:pPr>
                      <a:r>
                        <a:rPr lang="el-GR" sz="1800" dirty="0">
                          <a:effectLst/>
                        </a:rPr>
                        <a:t>Πάντα καίγεται, ποτέ δε μαυρίζει</a:t>
                      </a:r>
                      <a:endParaRPr lang="el-GR" sz="1800" dirty="0">
                        <a:effectLst/>
                        <a:latin typeface="Arial"/>
                        <a:ea typeface="Arial"/>
                      </a:endParaRPr>
                    </a:p>
                  </a:txBody>
                  <a:tcPr marL="6350" marR="6350" marT="0" marB="0" anchor="b">
                    <a:lnR w="12700" cap="flat" cmpd="sng" algn="ctr">
                      <a:solidFill>
                        <a:schemeClr val="tx1"/>
                      </a:solidFill>
                      <a:prstDash val="solid"/>
                      <a:round/>
                      <a:headEnd type="none" w="med" len="med"/>
                      <a:tailEnd type="none" w="med" len="med"/>
                    </a:lnR>
                  </a:tcPr>
                </a:tc>
              </a:tr>
              <a:tr h="462537">
                <a:tc>
                  <a:txBody>
                    <a:bodyPr/>
                    <a:lstStyle/>
                    <a:p>
                      <a:pPr indent="-228600" algn="ctr">
                        <a:lnSpc>
                          <a:spcPts val="1400"/>
                        </a:lnSpc>
                        <a:spcBef>
                          <a:spcPts val="3900"/>
                        </a:spcBef>
                        <a:spcAft>
                          <a:spcPts val="0"/>
                        </a:spcAft>
                      </a:pPr>
                      <a:r>
                        <a:rPr lang="el-GR" sz="1800">
                          <a:effectLst/>
                        </a:rPr>
                        <a:t>II</a:t>
                      </a:r>
                      <a:endParaRPr lang="el-GR" sz="1800">
                        <a:effectLst/>
                        <a:latin typeface="Arial"/>
                        <a:ea typeface="Arial"/>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indent="-228600" algn="ctr">
                        <a:lnSpc>
                          <a:spcPts val="1400"/>
                        </a:lnSpc>
                        <a:spcBef>
                          <a:spcPts val="3900"/>
                        </a:spcBef>
                        <a:spcAft>
                          <a:spcPts val="0"/>
                        </a:spcAft>
                      </a:pPr>
                      <a:r>
                        <a:rPr lang="el-GR" sz="1800">
                          <a:effectLst/>
                        </a:rPr>
                        <a:t>Λευκό</a:t>
                      </a:r>
                      <a:endParaRPr lang="el-GR" sz="1800">
                        <a:effectLst/>
                        <a:latin typeface="Arial"/>
                        <a:ea typeface="Arial"/>
                      </a:endParaRPr>
                    </a:p>
                  </a:txBody>
                  <a:tcPr marL="6350" marR="6350" marT="0" marB="0" anchor="ctr"/>
                </a:tc>
                <a:tc>
                  <a:txBody>
                    <a:bodyPr/>
                    <a:lstStyle/>
                    <a:p>
                      <a:pPr indent="-228600" algn="ctr">
                        <a:lnSpc>
                          <a:spcPts val="1655"/>
                        </a:lnSpc>
                        <a:spcBef>
                          <a:spcPts val="3900"/>
                        </a:spcBef>
                        <a:spcAft>
                          <a:spcPts val="0"/>
                        </a:spcAft>
                      </a:pPr>
                      <a:r>
                        <a:rPr lang="el-GR" sz="1800">
                          <a:effectLst/>
                        </a:rPr>
                        <a:t>Συνήθως καίγεται, μαυρίζει με δυσκολία</a:t>
                      </a:r>
                      <a:endParaRPr lang="el-GR" sz="1800">
                        <a:effectLst/>
                        <a:latin typeface="Arial"/>
                        <a:ea typeface="Arial"/>
                      </a:endParaRPr>
                    </a:p>
                  </a:txBody>
                  <a:tcPr marL="6350" marR="6350" marT="0" marB="0" anchor="b">
                    <a:lnR w="12700" cap="flat" cmpd="sng" algn="ctr">
                      <a:solidFill>
                        <a:schemeClr val="tx1"/>
                      </a:solidFill>
                      <a:prstDash val="solid"/>
                      <a:round/>
                      <a:headEnd type="none" w="med" len="med"/>
                      <a:tailEnd type="none" w="med" len="med"/>
                    </a:lnR>
                  </a:tcPr>
                </a:tc>
              </a:tr>
              <a:tr h="464587">
                <a:tc>
                  <a:txBody>
                    <a:bodyPr/>
                    <a:lstStyle/>
                    <a:p>
                      <a:pPr indent="-228600" algn="ctr">
                        <a:lnSpc>
                          <a:spcPts val="1400"/>
                        </a:lnSpc>
                        <a:spcBef>
                          <a:spcPts val="3900"/>
                        </a:spcBef>
                        <a:spcAft>
                          <a:spcPts val="0"/>
                        </a:spcAft>
                      </a:pPr>
                      <a:r>
                        <a:rPr lang="en-US" sz="1800">
                          <a:effectLst/>
                        </a:rPr>
                        <a:t>III</a:t>
                      </a:r>
                      <a:endParaRPr lang="el-GR" sz="1800">
                        <a:effectLst/>
                        <a:latin typeface="Arial"/>
                        <a:ea typeface="Arial"/>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indent="-228600" algn="ctr">
                        <a:lnSpc>
                          <a:spcPts val="1400"/>
                        </a:lnSpc>
                        <a:spcBef>
                          <a:spcPts val="3900"/>
                        </a:spcBef>
                        <a:spcAft>
                          <a:spcPts val="0"/>
                        </a:spcAft>
                      </a:pPr>
                      <a:r>
                        <a:rPr lang="el-GR" sz="1800">
                          <a:effectLst/>
                        </a:rPr>
                        <a:t>Λευκό</a:t>
                      </a:r>
                      <a:endParaRPr lang="el-GR" sz="1800">
                        <a:effectLst/>
                        <a:latin typeface="Arial"/>
                        <a:ea typeface="Arial"/>
                      </a:endParaRPr>
                    </a:p>
                  </a:txBody>
                  <a:tcPr marL="6350" marR="6350" marT="0" marB="0" anchor="ctr"/>
                </a:tc>
                <a:tc>
                  <a:txBody>
                    <a:bodyPr/>
                    <a:lstStyle/>
                    <a:p>
                      <a:pPr indent="-228600" algn="ctr">
                        <a:lnSpc>
                          <a:spcPts val="1675"/>
                        </a:lnSpc>
                        <a:spcBef>
                          <a:spcPts val="3900"/>
                        </a:spcBef>
                        <a:spcAft>
                          <a:spcPts val="0"/>
                        </a:spcAft>
                      </a:pPr>
                      <a:r>
                        <a:rPr lang="el-GR" sz="1800">
                          <a:effectLst/>
                        </a:rPr>
                        <a:t>Κάποιες φορές ήπιο έγκαυμα, μαυρίζει σταδιακά</a:t>
                      </a:r>
                      <a:endParaRPr lang="el-GR" sz="1800">
                        <a:effectLst/>
                        <a:latin typeface="Arial"/>
                        <a:ea typeface="Arial"/>
                      </a:endParaRPr>
                    </a:p>
                  </a:txBody>
                  <a:tcPr marL="6350" marR="6350" marT="0" marB="0" anchor="b">
                    <a:lnR w="12700" cap="flat" cmpd="sng" algn="ctr">
                      <a:solidFill>
                        <a:schemeClr val="tx1"/>
                      </a:solidFill>
                      <a:prstDash val="solid"/>
                      <a:round/>
                      <a:headEnd type="none" w="med" len="med"/>
                      <a:tailEnd type="none" w="med" len="med"/>
                    </a:lnR>
                  </a:tcPr>
                </a:tc>
              </a:tr>
              <a:tr h="462537">
                <a:tc>
                  <a:txBody>
                    <a:bodyPr/>
                    <a:lstStyle/>
                    <a:p>
                      <a:pPr indent="-228600" algn="ctr">
                        <a:lnSpc>
                          <a:spcPts val="1400"/>
                        </a:lnSpc>
                        <a:spcBef>
                          <a:spcPts val="3900"/>
                        </a:spcBef>
                        <a:spcAft>
                          <a:spcPts val="0"/>
                        </a:spcAft>
                      </a:pPr>
                      <a:r>
                        <a:rPr lang="el-GR" sz="1800">
                          <a:effectLst/>
                        </a:rPr>
                        <a:t>IV</a:t>
                      </a:r>
                      <a:endParaRPr lang="el-GR" sz="1800">
                        <a:effectLst/>
                        <a:latin typeface="Arial"/>
                        <a:ea typeface="Arial"/>
                      </a:endParaRPr>
                    </a:p>
                  </a:txBody>
                  <a:tcPr marL="6350" marR="6350" marT="0" marB="0" anchor="b">
                    <a:lnL w="12700" cap="flat" cmpd="sng" algn="ctr">
                      <a:solidFill>
                        <a:schemeClr val="tx1"/>
                      </a:solidFill>
                      <a:prstDash val="solid"/>
                      <a:round/>
                      <a:headEnd type="none" w="med" len="med"/>
                      <a:tailEnd type="none" w="med" len="med"/>
                    </a:lnL>
                  </a:tcPr>
                </a:tc>
                <a:tc>
                  <a:txBody>
                    <a:bodyPr/>
                    <a:lstStyle/>
                    <a:p>
                      <a:pPr marL="165100" indent="-228600" algn="ctr">
                        <a:lnSpc>
                          <a:spcPts val="1400"/>
                        </a:lnSpc>
                        <a:spcBef>
                          <a:spcPts val="3900"/>
                        </a:spcBef>
                        <a:spcAft>
                          <a:spcPts val="0"/>
                        </a:spcAft>
                      </a:pPr>
                      <a:r>
                        <a:rPr lang="el-GR" sz="1800">
                          <a:effectLst/>
                        </a:rPr>
                        <a:t>Μέτριο καφέ</a:t>
                      </a:r>
                      <a:endParaRPr lang="el-GR" sz="1800">
                        <a:effectLst/>
                        <a:latin typeface="Arial"/>
                        <a:ea typeface="Arial"/>
                      </a:endParaRPr>
                    </a:p>
                  </a:txBody>
                  <a:tcPr marL="6350" marR="6350" marT="0" marB="0" anchor="b"/>
                </a:tc>
                <a:tc>
                  <a:txBody>
                    <a:bodyPr/>
                    <a:lstStyle/>
                    <a:p>
                      <a:pPr indent="-228600" algn="ctr">
                        <a:lnSpc>
                          <a:spcPts val="1675"/>
                        </a:lnSpc>
                        <a:spcBef>
                          <a:spcPts val="3900"/>
                        </a:spcBef>
                        <a:spcAft>
                          <a:spcPts val="0"/>
                        </a:spcAft>
                      </a:pPr>
                      <a:r>
                        <a:rPr lang="el-GR" sz="1800">
                          <a:effectLst/>
                        </a:rPr>
                        <a:t>Σπάνια καίγεται, μαυρίζει εύκολα</a:t>
                      </a:r>
                      <a:endParaRPr lang="el-GR" sz="1800">
                        <a:effectLst/>
                        <a:latin typeface="Arial"/>
                        <a:ea typeface="Arial"/>
                      </a:endParaRPr>
                    </a:p>
                  </a:txBody>
                  <a:tcPr marL="6350" marR="6350" marT="0" marB="0">
                    <a:lnR w="12700" cap="flat" cmpd="sng" algn="ctr">
                      <a:solidFill>
                        <a:schemeClr val="tx1"/>
                      </a:solidFill>
                      <a:prstDash val="solid"/>
                      <a:round/>
                      <a:headEnd type="none" w="med" len="med"/>
                      <a:tailEnd type="none" w="med" len="med"/>
                    </a:lnR>
                  </a:tcPr>
                </a:tc>
              </a:tr>
              <a:tr h="462537">
                <a:tc>
                  <a:txBody>
                    <a:bodyPr/>
                    <a:lstStyle/>
                    <a:p>
                      <a:pPr indent="-228600" algn="ctr">
                        <a:lnSpc>
                          <a:spcPts val="1400"/>
                        </a:lnSpc>
                        <a:spcBef>
                          <a:spcPts val="3900"/>
                        </a:spcBef>
                        <a:spcAft>
                          <a:spcPts val="0"/>
                        </a:spcAft>
                      </a:pPr>
                      <a:r>
                        <a:rPr lang="el-GR" sz="1800">
                          <a:effectLst/>
                        </a:rPr>
                        <a:t>V</a:t>
                      </a:r>
                      <a:endParaRPr lang="el-GR" sz="1800">
                        <a:effectLst/>
                        <a:latin typeface="Arial"/>
                        <a:ea typeface="Arial"/>
                      </a:endParaRPr>
                    </a:p>
                  </a:txBody>
                  <a:tcPr marL="6350" marR="6350" marT="0" marB="0" anchor="b">
                    <a:lnL w="12700" cap="flat" cmpd="sng" algn="ctr">
                      <a:solidFill>
                        <a:schemeClr val="tx1"/>
                      </a:solidFill>
                      <a:prstDash val="solid"/>
                      <a:round/>
                      <a:headEnd type="none" w="med" len="med"/>
                      <a:tailEnd type="none" w="med" len="med"/>
                    </a:lnL>
                  </a:tcPr>
                </a:tc>
                <a:tc>
                  <a:txBody>
                    <a:bodyPr/>
                    <a:lstStyle/>
                    <a:p>
                      <a:pPr marL="165100" indent="-228600" algn="ctr">
                        <a:lnSpc>
                          <a:spcPts val="1400"/>
                        </a:lnSpc>
                        <a:spcBef>
                          <a:spcPts val="3900"/>
                        </a:spcBef>
                        <a:spcAft>
                          <a:spcPts val="0"/>
                        </a:spcAft>
                      </a:pPr>
                      <a:r>
                        <a:rPr lang="el-GR" sz="1800">
                          <a:effectLst/>
                        </a:rPr>
                        <a:t>Σκούρο καφέ</a:t>
                      </a:r>
                      <a:endParaRPr lang="el-GR" sz="1800">
                        <a:effectLst/>
                        <a:latin typeface="Arial"/>
                        <a:ea typeface="Arial"/>
                      </a:endParaRPr>
                    </a:p>
                  </a:txBody>
                  <a:tcPr marL="6350" marR="6350" marT="0" marB="0" anchor="b"/>
                </a:tc>
                <a:tc>
                  <a:txBody>
                    <a:bodyPr/>
                    <a:lstStyle/>
                    <a:p>
                      <a:pPr indent="-228600" algn="ctr">
                        <a:lnSpc>
                          <a:spcPts val="1675"/>
                        </a:lnSpc>
                        <a:spcBef>
                          <a:spcPts val="3900"/>
                        </a:spcBef>
                        <a:spcAft>
                          <a:spcPts val="0"/>
                        </a:spcAft>
                      </a:pPr>
                      <a:r>
                        <a:rPr lang="el-GR" sz="1800">
                          <a:effectLst/>
                        </a:rPr>
                        <a:t>Πολύ σπάνια καίγεται, μαυρίζει πολύ εύκολα</a:t>
                      </a:r>
                      <a:endParaRPr lang="el-GR" sz="1800">
                        <a:effectLst/>
                        <a:latin typeface="Arial"/>
                        <a:ea typeface="Arial"/>
                      </a:endParaRPr>
                    </a:p>
                  </a:txBody>
                  <a:tcPr marL="6350" marR="6350" marT="0" marB="0">
                    <a:lnR w="12700" cap="flat" cmpd="sng" algn="ctr">
                      <a:solidFill>
                        <a:schemeClr val="tx1"/>
                      </a:solidFill>
                      <a:prstDash val="solid"/>
                      <a:round/>
                      <a:headEnd type="none" w="med" len="med"/>
                      <a:tailEnd type="none" w="med" len="med"/>
                    </a:lnR>
                  </a:tcPr>
                </a:tc>
              </a:tr>
              <a:tr h="470053">
                <a:tc>
                  <a:txBody>
                    <a:bodyPr/>
                    <a:lstStyle/>
                    <a:p>
                      <a:pPr indent="-228600" algn="ctr">
                        <a:lnSpc>
                          <a:spcPts val="1400"/>
                        </a:lnSpc>
                        <a:spcBef>
                          <a:spcPts val="3900"/>
                        </a:spcBef>
                        <a:spcAft>
                          <a:spcPts val="0"/>
                        </a:spcAft>
                      </a:pPr>
                      <a:r>
                        <a:rPr lang="el-GR" sz="1800">
                          <a:effectLst/>
                        </a:rPr>
                        <a:t>VI</a:t>
                      </a:r>
                      <a:endParaRPr lang="el-GR" sz="1800">
                        <a:effectLst/>
                        <a:latin typeface="Arial"/>
                        <a:ea typeface="Arial"/>
                      </a:endParaRPr>
                    </a:p>
                  </a:txBody>
                  <a:tcPr marL="6350" marR="63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indent="-228600" algn="ctr">
                        <a:lnSpc>
                          <a:spcPts val="1400"/>
                        </a:lnSpc>
                        <a:spcBef>
                          <a:spcPts val="3900"/>
                        </a:spcBef>
                        <a:spcAft>
                          <a:spcPts val="0"/>
                        </a:spcAft>
                      </a:pPr>
                      <a:r>
                        <a:rPr lang="el-GR" sz="1800">
                          <a:effectLst/>
                        </a:rPr>
                        <a:t>Μαύρο</a:t>
                      </a:r>
                      <a:endParaRPr lang="el-GR" sz="1800">
                        <a:effectLst/>
                        <a:latin typeface="Arial"/>
                        <a:ea typeface="Arial"/>
                      </a:endParaRPr>
                    </a:p>
                  </a:txBody>
                  <a:tcPr marL="6350" marR="6350" marT="0" marB="0" anchor="ctr">
                    <a:lnB w="12700" cap="flat" cmpd="sng" algn="ctr">
                      <a:solidFill>
                        <a:schemeClr val="tx1"/>
                      </a:solidFill>
                      <a:prstDash val="solid"/>
                      <a:round/>
                      <a:headEnd type="none" w="med" len="med"/>
                      <a:tailEnd type="none" w="med" len="med"/>
                    </a:lnB>
                  </a:tcPr>
                </a:tc>
                <a:tc>
                  <a:txBody>
                    <a:bodyPr/>
                    <a:lstStyle/>
                    <a:p>
                      <a:pPr indent="-228600" algn="ctr">
                        <a:lnSpc>
                          <a:spcPts val="1690"/>
                        </a:lnSpc>
                        <a:spcBef>
                          <a:spcPts val="3900"/>
                        </a:spcBef>
                        <a:spcAft>
                          <a:spcPts val="0"/>
                        </a:spcAft>
                      </a:pPr>
                      <a:r>
                        <a:rPr lang="el-GR" sz="1800" dirty="0">
                          <a:effectLst/>
                        </a:rPr>
                        <a:t>Δεν καίγεται, μαυρίζει πολύ εύκολα</a:t>
                      </a:r>
                      <a:endParaRPr lang="el-GR" sz="1800" dirty="0">
                        <a:effectLst/>
                        <a:latin typeface="Arial"/>
                        <a:ea typeface="Arial"/>
                      </a:endParaRPr>
                    </a:p>
                  </a:txBody>
                  <a:tcPr marL="6350" marR="635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0523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Αντηλιακά προϊόντα </a:t>
            </a:r>
            <a:r>
              <a:rPr lang="el-GR" sz="3000" b="0" dirty="0" smtClean="0"/>
              <a:t>1/10</a:t>
            </a:r>
            <a:endParaRPr lang="el-GR" sz="3000" b="0" dirty="0"/>
          </a:p>
        </p:txBody>
      </p:sp>
      <p:sp>
        <p:nvSpPr>
          <p:cNvPr id="3" name="Θέση περιεχομένου 2"/>
          <p:cNvSpPr>
            <a:spLocks noGrp="1"/>
          </p:cNvSpPr>
          <p:nvPr>
            <p:ph idx="1"/>
          </p:nvPr>
        </p:nvSpPr>
        <p:spPr/>
        <p:txBody>
          <a:bodyPr/>
          <a:lstStyle/>
          <a:p>
            <a:r>
              <a:rPr lang="el-GR" dirty="0"/>
              <a:t>Είναι ευρύτατα διαδεδομένη κατηγορία προϊόντων, προορισμένων να δεσμεύουν το ηλιακό φως μακρού ή βραχέως κύματος (</a:t>
            </a:r>
            <a:r>
              <a:rPr lang="en-US" dirty="0"/>
              <a:t>UVA</a:t>
            </a:r>
            <a:r>
              <a:rPr lang="el-GR" dirty="0"/>
              <a:t>, </a:t>
            </a:r>
            <a:r>
              <a:rPr lang="en-US" dirty="0"/>
              <a:t>UVB</a:t>
            </a:r>
            <a:r>
              <a:rPr lang="el-GR" dirty="0"/>
              <a:t>) και να προστατεύουν το δέρμα από άμεσες (ηλιακό έγκαυμα, μαύρισμα, δημιουργία πανάδων) ή όψιμες ανεπιθύμητες ενέργειες (</a:t>
            </a:r>
            <a:r>
              <a:rPr lang="el-GR" dirty="0" err="1"/>
              <a:t>φωτογήρανση</a:t>
            </a:r>
            <a:r>
              <a:rPr lang="el-GR" dirty="0"/>
              <a:t>, </a:t>
            </a:r>
            <a:r>
              <a:rPr lang="el-GR" dirty="0" err="1"/>
              <a:t>φωτοκαρκι</a:t>
            </a:r>
            <a:r>
              <a:rPr lang="el-GR" dirty="0"/>
              <a:t>- </a:t>
            </a:r>
            <a:r>
              <a:rPr lang="el-GR" dirty="0" err="1"/>
              <a:t>νογένεση</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807518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55</TotalTime>
  <Words>1973</Words>
  <Application>Microsoft Office PowerPoint</Application>
  <PresentationFormat>Προβολή στην οθόνη (4:3)</PresentationFormat>
  <Paragraphs>211</Paragraphs>
  <Slides>25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25</vt:i4>
      </vt:variant>
    </vt:vector>
  </HeadingPairs>
  <TitlesOfParts>
    <vt:vector size="27" baseType="lpstr">
      <vt:lpstr>template</vt:lpstr>
      <vt:lpstr>OC_template_updated</vt:lpstr>
      <vt:lpstr>Περιβαλλοντικές Επιδράσεις στην Αισθητική</vt:lpstr>
      <vt:lpstr> Ήλιος και δέρμα</vt:lpstr>
      <vt:lpstr>Επίδραση της υπεριώδους ακτινοβολίας  στο δέρμα 1/2</vt:lpstr>
      <vt:lpstr>Επίδραση της υπεριώδους ακτινοβολίας  στο δέρμα 2/2</vt:lpstr>
      <vt:lpstr>Θετικές επιδράσεις της  υπεριώδους ακτινοβολίας</vt:lpstr>
      <vt:lpstr>Αρνητικές επιδράσεις της  υπεριώδους ακτινοβολίας 1/2</vt:lpstr>
      <vt:lpstr>Αρνητικές επιδράσεις της  υπεριώδους ακτινοβολίας 2/2</vt:lpstr>
      <vt:lpstr>Τύποι δέρματος </vt:lpstr>
      <vt:lpstr>Αντηλιακά προϊόντα 1/10</vt:lpstr>
      <vt:lpstr>Αντηλιακά προϊόντα 2/10</vt:lpstr>
      <vt:lpstr>Αντηλιακά προϊόντα 3/10</vt:lpstr>
      <vt:lpstr>Αντηλιακά προϊόντα 4/10</vt:lpstr>
      <vt:lpstr>Αντηλιακά προϊόντα 5/10</vt:lpstr>
      <vt:lpstr>Αντηλιακά προϊόντα 6/10</vt:lpstr>
      <vt:lpstr>Αντηλιακά προϊόντα 7/10</vt:lpstr>
      <vt:lpstr>Αντηλιακά προϊόντα 8/10</vt:lpstr>
      <vt:lpstr>Αντηλιακά προϊόντα 9/10</vt:lpstr>
      <vt:lpstr>Αντηλιακά προϊόντα 10/10</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Περιβαλλοντική Αισθητική</dc:title>
  <dc:creator>opencourses@teiath.gr</dc:creator>
  <cp:lastModifiedBy>fkaram2</cp:lastModifiedBy>
  <cp:revision>7</cp:revision>
  <dcterms:created xsi:type="dcterms:W3CDTF">2015-11-11T13:08:47Z</dcterms:created>
  <dcterms:modified xsi:type="dcterms:W3CDTF">2015-12-08T09:57:19Z</dcterms:modified>
</cp:coreProperties>
</file>