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4" r:id="rId1"/>
    <p:sldMasterId id="2147483696" r:id="rId2"/>
  </p:sldMasterIdLst>
  <p:notesMasterIdLst>
    <p:notesMasterId r:id="rId39"/>
  </p:notesMasterIdLst>
  <p:handoutMasterIdLst>
    <p:handoutMasterId r:id="rId40"/>
  </p:handoutMasterIdLst>
  <p:sldIdLst>
    <p:sldId id="293" r:id="rId3"/>
    <p:sldId id="305" r:id="rId4"/>
    <p:sldId id="306" r:id="rId5"/>
    <p:sldId id="307" r:id="rId6"/>
    <p:sldId id="308" r:id="rId7"/>
    <p:sldId id="309" r:id="rId8"/>
    <p:sldId id="310" r:id="rId9"/>
    <p:sldId id="311" r:id="rId10"/>
    <p:sldId id="312" r:id="rId11"/>
    <p:sldId id="313" r:id="rId12"/>
    <p:sldId id="314" r:id="rId13"/>
    <p:sldId id="315" r:id="rId14"/>
    <p:sldId id="316" r:id="rId15"/>
    <p:sldId id="317" r:id="rId16"/>
    <p:sldId id="318" r:id="rId17"/>
    <p:sldId id="319" r:id="rId18"/>
    <p:sldId id="320" r:id="rId19"/>
    <p:sldId id="321" r:id="rId20"/>
    <p:sldId id="322" r:id="rId21"/>
    <p:sldId id="323" r:id="rId22"/>
    <p:sldId id="324" r:id="rId23"/>
    <p:sldId id="332" r:id="rId24"/>
    <p:sldId id="325" r:id="rId25"/>
    <p:sldId id="326" r:id="rId26"/>
    <p:sldId id="333" r:id="rId27"/>
    <p:sldId id="327" r:id="rId28"/>
    <p:sldId id="328" r:id="rId29"/>
    <p:sldId id="329" r:id="rId30"/>
    <p:sldId id="330" r:id="rId31"/>
    <p:sldId id="331" r:id="rId32"/>
    <p:sldId id="295" r:id="rId33"/>
    <p:sldId id="296" r:id="rId34"/>
    <p:sldId id="297" r:id="rId35"/>
    <p:sldId id="298" r:id="rId36"/>
    <p:sldId id="299" r:id="rId37"/>
    <p:sldId id="300" r:id="rId38"/>
  </p:sldIdLst>
  <p:sldSz cx="9144000" cy="6858000" type="screen4x3"/>
  <p:notesSz cx="7104063" cy="10234613"/>
  <p:custDataLst>
    <p:tags r:id="rId41"/>
  </p:custDataLst>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223">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BC82"/>
    <a:srgbClr val="F3A14F"/>
    <a:srgbClr val="E8C0BE"/>
    <a:srgbClr val="333399"/>
    <a:srgbClr val="4545C3"/>
    <a:srgbClr val="C0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35" autoAdjust="0"/>
    <p:restoredTop sz="94660"/>
  </p:normalViewPr>
  <p:slideViewPr>
    <p:cSldViewPr>
      <p:cViewPr varScale="1">
        <p:scale>
          <a:sx n="107" d="100"/>
          <a:sy n="107" d="100"/>
        </p:scale>
        <p:origin x="-1824" y="-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6" d="100"/>
          <a:sy n="76" d="100"/>
        </p:scale>
        <p:origin x="-3978" y="-108"/>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0" Type="http://schemas.openxmlformats.org/officeDocument/2006/relationships/slide" Target="slides/slide18.xml"/><Relationship Id="rId41"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defTabSz="990600" eaLnBrk="0" hangingPunct="0">
              <a:defRPr sz="1300"/>
            </a:lvl1pPr>
          </a:lstStyle>
          <a:p>
            <a:pPr>
              <a:defRPr/>
            </a:pPr>
            <a:endParaRPr lang="el-GR" dirty="0"/>
          </a:p>
        </p:txBody>
      </p:sp>
      <p:sp>
        <p:nvSpPr>
          <p:cNvPr id="92163" name="Rectangle 3"/>
          <p:cNvSpPr>
            <a:spLocks noGrp="1" noChangeArrowheads="1"/>
          </p:cNvSpPr>
          <p:nvPr>
            <p:ph type="dt" sz="quarter" idx="1"/>
          </p:nvPr>
        </p:nvSpPr>
        <p:spPr bwMode="auto">
          <a:xfrm>
            <a:off x="4024313" y="0"/>
            <a:ext cx="3078162"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algn="r" defTabSz="990600" eaLnBrk="0" hangingPunct="0">
              <a:defRPr sz="1300"/>
            </a:lvl1pPr>
          </a:lstStyle>
          <a:p>
            <a:pPr>
              <a:defRPr/>
            </a:pPr>
            <a:fld id="{84A79048-66B1-475A-B924-F459D231C4C3}" type="datetimeFigureOut">
              <a:rPr lang="el-GR"/>
              <a:pPr>
                <a:defRPr/>
              </a:pPr>
              <a:t>8/12/2015</a:t>
            </a:fld>
            <a:endParaRPr lang="el-GR" dirty="0"/>
          </a:p>
        </p:txBody>
      </p:sp>
      <p:sp>
        <p:nvSpPr>
          <p:cNvPr id="92164" name="Rectangle 4"/>
          <p:cNvSpPr>
            <a:spLocks noGrp="1" noChangeArrowheads="1"/>
          </p:cNvSpPr>
          <p:nvPr>
            <p:ph type="ftr" sz="quarter" idx="2"/>
          </p:nvPr>
        </p:nvSpPr>
        <p:spPr bwMode="auto">
          <a:xfrm>
            <a:off x="0" y="9721850"/>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defTabSz="990600" eaLnBrk="0" hangingPunct="0">
              <a:defRPr sz="1300"/>
            </a:lvl1pPr>
          </a:lstStyle>
          <a:p>
            <a:pPr>
              <a:defRPr/>
            </a:pPr>
            <a:endParaRPr lang="el-GR" dirty="0"/>
          </a:p>
        </p:txBody>
      </p:sp>
      <p:sp>
        <p:nvSpPr>
          <p:cNvPr id="92165" name="Rectangle 5"/>
          <p:cNvSpPr>
            <a:spLocks noGrp="1" noChangeArrowheads="1"/>
          </p:cNvSpPr>
          <p:nvPr>
            <p:ph type="sldNum" sz="quarter" idx="3"/>
          </p:nvPr>
        </p:nvSpPr>
        <p:spPr bwMode="auto">
          <a:xfrm>
            <a:off x="4024313" y="9721850"/>
            <a:ext cx="3078162"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algn="r" defTabSz="990600" eaLnBrk="0" hangingPunct="0">
              <a:defRPr sz="1300"/>
            </a:lvl1pPr>
          </a:lstStyle>
          <a:p>
            <a:pPr>
              <a:defRPr/>
            </a:pPr>
            <a:fld id="{2EBCFCCB-10BB-4121-80C8-1E5058FD1454}" type="slidenum">
              <a:rPr lang="el-GR"/>
              <a:pPr>
                <a:defRPr/>
              </a:pPr>
              <a:t>‹#›</a:t>
            </a:fld>
            <a:endParaRPr lang="el-GR" dirty="0"/>
          </a:p>
        </p:txBody>
      </p:sp>
    </p:spTree>
    <p:extLst>
      <p:ext uri="{BB962C8B-B14F-4D97-AF65-F5344CB8AC3E}">
        <p14:creationId xmlns:p14="http://schemas.microsoft.com/office/powerpoint/2010/main" val="41960094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bwMode="auto">
          <a:xfrm>
            <a:off x="0" y="0"/>
            <a:ext cx="3078163"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defTabSz="990600">
              <a:defRPr sz="1300"/>
            </a:lvl1pPr>
          </a:lstStyle>
          <a:p>
            <a:pPr>
              <a:defRPr/>
            </a:pPr>
            <a:endParaRPr lang="el-GR" dirty="0"/>
          </a:p>
        </p:txBody>
      </p:sp>
      <p:sp>
        <p:nvSpPr>
          <p:cNvPr id="3" name="2 - Θέση ημερομηνίας"/>
          <p:cNvSpPr>
            <a:spLocks noGrp="1"/>
          </p:cNvSpPr>
          <p:nvPr>
            <p:ph type="dt" idx="1"/>
          </p:nvPr>
        </p:nvSpPr>
        <p:spPr bwMode="auto">
          <a:xfrm>
            <a:off x="4024313" y="0"/>
            <a:ext cx="3078162"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algn="r" defTabSz="990600">
              <a:defRPr sz="1300"/>
            </a:lvl1pPr>
          </a:lstStyle>
          <a:p>
            <a:pPr>
              <a:defRPr/>
            </a:pPr>
            <a:fld id="{19B0F716-1969-45AD-B426-D0CBFDF13F46}" type="datetimeFigureOut">
              <a:rPr lang="el-GR"/>
              <a:pPr>
                <a:defRPr/>
              </a:pPr>
              <a:t>8/12/2015</a:t>
            </a:fld>
            <a:endParaRPr lang="el-GR" dirty="0"/>
          </a:p>
        </p:txBody>
      </p:sp>
      <p:sp>
        <p:nvSpPr>
          <p:cNvPr id="4" name="3 - Θέση εικόνας διαφάνειας"/>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1440" tIns="45720" rIns="91440" bIns="45720" rtlCol="0" anchor="ctr"/>
          <a:lstStyle/>
          <a:p>
            <a:pPr lvl="0"/>
            <a:endParaRPr lang="el-GR" noProof="0" dirty="0" smtClean="0"/>
          </a:p>
        </p:txBody>
      </p:sp>
      <p:sp>
        <p:nvSpPr>
          <p:cNvPr id="5" name="4 - Θέση σημειώσεων"/>
          <p:cNvSpPr>
            <a:spLocks noGrp="1"/>
          </p:cNvSpPr>
          <p:nvPr>
            <p:ph type="body" sz="quarter" idx="3"/>
          </p:nvPr>
        </p:nvSpPr>
        <p:spPr bwMode="auto">
          <a:xfrm>
            <a:off x="711200" y="4860925"/>
            <a:ext cx="5683250" cy="4605338"/>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bwMode="auto">
          <a:xfrm>
            <a:off x="0" y="9721850"/>
            <a:ext cx="3078163"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defTabSz="990600">
              <a:defRPr sz="1300"/>
            </a:lvl1pPr>
          </a:lstStyle>
          <a:p>
            <a:pPr>
              <a:defRPr/>
            </a:pPr>
            <a:endParaRPr lang="el-GR" dirty="0"/>
          </a:p>
        </p:txBody>
      </p:sp>
      <p:sp>
        <p:nvSpPr>
          <p:cNvPr id="7" name="6 - Θέση αριθμού διαφάνειας"/>
          <p:cNvSpPr>
            <a:spLocks noGrp="1"/>
          </p:cNvSpPr>
          <p:nvPr>
            <p:ph type="sldNum" sz="quarter" idx="5"/>
          </p:nvPr>
        </p:nvSpPr>
        <p:spPr bwMode="auto">
          <a:xfrm>
            <a:off x="4024313" y="9721850"/>
            <a:ext cx="3078162"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algn="r" defTabSz="990600">
              <a:defRPr sz="1300"/>
            </a:lvl1pPr>
          </a:lstStyle>
          <a:p>
            <a:pPr>
              <a:defRPr/>
            </a:pPr>
            <a:fld id="{71016A41-0609-40C7-9E3E-89C33107DF6A}" type="slidenum">
              <a:rPr lang="el-GR"/>
              <a:pPr>
                <a:defRPr/>
              </a:pPr>
              <a:t>‹#›</a:t>
            </a:fld>
            <a:endParaRPr lang="el-GR" dirty="0"/>
          </a:p>
        </p:txBody>
      </p:sp>
    </p:spTree>
    <p:extLst>
      <p:ext uri="{BB962C8B-B14F-4D97-AF65-F5344CB8AC3E}">
        <p14:creationId xmlns:p14="http://schemas.microsoft.com/office/powerpoint/2010/main" val="243665844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0</a:t>
            </a:fld>
            <a:endParaRPr lang="el-GR" dirty="0">
              <a:solidFill>
                <a:prstClr val="black"/>
              </a:solidFill>
            </a:endParaRP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34</a:t>
            </a:fld>
            <a:endParaRPr lang="el-GR" dirty="0">
              <a:solidFill>
                <a:prstClr val="black"/>
              </a:solidFill>
            </a:endParaRPr>
          </a:p>
        </p:txBody>
      </p:sp>
    </p:spTree>
    <p:extLst>
      <p:ext uri="{BB962C8B-B14F-4D97-AF65-F5344CB8AC3E}">
        <p14:creationId xmlns:p14="http://schemas.microsoft.com/office/powerpoint/2010/main" val="40753707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35</a:t>
            </a:fld>
            <a:endParaRPr lang="el-GR" dirty="0">
              <a:solidFill>
                <a:prstClr val="black"/>
              </a:solidFill>
            </a:endParaRPr>
          </a:p>
        </p:txBody>
      </p:sp>
    </p:spTree>
    <p:extLst>
      <p:ext uri="{BB962C8B-B14F-4D97-AF65-F5344CB8AC3E}">
        <p14:creationId xmlns:p14="http://schemas.microsoft.com/office/powerpoint/2010/main" val="2445984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1</a:t>
            </a:fld>
            <a:endParaRPr lang="el-GR" dirty="0"/>
          </a:p>
        </p:txBody>
      </p:sp>
    </p:spTree>
    <p:extLst>
      <p:ext uri="{BB962C8B-B14F-4D97-AF65-F5344CB8AC3E}">
        <p14:creationId xmlns:p14="http://schemas.microsoft.com/office/powerpoint/2010/main" val="37343120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2</a:t>
            </a:fld>
            <a:endParaRPr lang="el-GR" dirty="0"/>
          </a:p>
        </p:txBody>
      </p:sp>
    </p:spTree>
    <p:extLst>
      <p:ext uri="{BB962C8B-B14F-4D97-AF65-F5344CB8AC3E}">
        <p14:creationId xmlns:p14="http://schemas.microsoft.com/office/powerpoint/2010/main" val="40834414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3</a:t>
            </a:fld>
            <a:endParaRPr lang="el-GR" dirty="0"/>
          </a:p>
        </p:txBody>
      </p:sp>
    </p:spTree>
    <p:extLst>
      <p:ext uri="{BB962C8B-B14F-4D97-AF65-F5344CB8AC3E}">
        <p14:creationId xmlns:p14="http://schemas.microsoft.com/office/powerpoint/2010/main" val="40822020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4</a:t>
            </a:fld>
            <a:endParaRPr lang="el-GR" dirty="0"/>
          </a:p>
        </p:txBody>
      </p:sp>
    </p:spTree>
    <p:extLst>
      <p:ext uri="{BB962C8B-B14F-4D97-AF65-F5344CB8AC3E}">
        <p14:creationId xmlns:p14="http://schemas.microsoft.com/office/powerpoint/2010/main" val="20712089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29</a:t>
            </a:fld>
            <a:endParaRPr lang="el-GR" dirty="0">
              <a:solidFill>
                <a:prstClr val="black"/>
              </a:solidFill>
            </a:endParaRPr>
          </a:p>
        </p:txBody>
      </p:sp>
    </p:spTree>
    <p:extLst>
      <p:ext uri="{BB962C8B-B14F-4D97-AF65-F5344CB8AC3E}">
        <p14:creationId xmlns:p14="http://schemas.microsoft.com/office/powerpoint/2010/main" val="3017940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30</a:t>
            </a:fld>
            <a:endParaRPr lang="el-GR" dirty="0">
              <a:solidFill>
                <a:prstClr val="black"/>
              </a:solidFill>
            </a:endParaRPr>
          </a:p>
        </p:txBody>
      </p:sp>
    </p:spTree>
    <p:extLst>
      <p:ext uri="{BB962C8B-B14F-4D97-AF65-F5344CB8AC3E}">
        <p14:creationId xmlns:p14="http://schemas.microsoft.com/office/powerpoint/2010/main" val="27497211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31</a:t>
            </a:fld>
            <a:endParaRPr lang="el-GR" dirty="0">
              <a:solidFill>
                <a:prstClr val="black"/>
              </a:solidFill>
            </a:endParaRPr>
          </a:p>
        </p:txBody>
      </p:sp>
    </p:spTree>
    <p:extLst>
      <p:ext uri="{BB962C8B-B14F-4D97-AF65-F5344CB8AC3E}">
        <p14:creationId xmlns:p14="http://schemas.microsoft.com/office/powerpoint/2010/main" val="15375097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32</a:t>
            </a:fld>
            <a:endParaRPr lang="el-GR" dirty="0">
              <a:solidFill>
                <a:prstClr val="black"/>
              </a:solidFill>
            </a:endParaRPr>
          </a:p>
        </p:txBody>
      </p:sp>
    </p:spTree>
    <p:extLst>
      <p:ext uri="{BB962C8B-B14F-4D97-AF65-F5344CB8AC3E}">
        <p14:creationId xmlns:p14="http://schemas.microsoft.com/office/powerpoint/2010/main" val="3310165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l-GR" smtClean="0"/>
              <a:t>Στυλ κύριου τίτλου</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159923134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412362244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n-US" smtClean="0"/>
              <a:t>Click to edit Master title style</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85075689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43000625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smtClean="0"/>
              <a:t>Click to edit Master title style</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912845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405912014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pPr>
              <a:defRPr/>
            </a:pPr>
            <a:endParaRPr lang="el-GR" dirty="0">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l-GR" dirty="0">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66307587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n-US" smtClean="0"/>
              <a:t>Click to edit Master title style</a:t>
            </a:r>
            <a:endParaRPr lang="el-GR" dirty="0"/>
          </a:p>
        </p:txBody>
      </p:sp>
      <p:sp>
        <p:nvSpPr>
          <p:cNvPr id="3" name="Date Placeholder 2"/>
          <p:cNvSpPr>
            <a:spLocks noGrp="1"/>
          </p:cNvSpPr>
          <p:nvPr>
            <p:ph type="dt" sz="half" idx="10"/>
          </p:nvPr>
        </p:nvSpPr>
        <p:spPr/>
        <p:txBody>
          <a:bodyPr/>
          <a:lstStyle/>
          <a:p>
            <a:pPr>
              <a:defRPr/>
            </a:pPr>
            <a:endParaRPr lang="el-GR" dirty="0">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l-GR" dirty="0">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18951759"/>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152121860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l-GR"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3258147401"/>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25364960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dirty="0"/>
          </a:p>
        </p:txBody>
      </p:sp>
      <p:sp>
        <p:nvSpPr>
          <p:cNvPr id="3" name="Content Placeholder 2"/>
          <p:cNvSpPr>
            <a:spLocks noGrp="1"/>
          </p:cNvSpPr>
          <p:nvPr>
            <p:ph idx="1"/>
          </p:nvPr>
        </p:nvSpPr>
        <p:spPr>
          <a:xfrm>
            <a:off x="457200" y="1412776"/>
            <a:ext cx="8229600" cy="4824536"/>
          </a:xfrm>
        </p:spPr>
        <p:txBody>
          <a:body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Rectangle 5"/>
          <p:cNvSpPr/>
          <p:nvPr userDrawn="1"/>
        </p:nvSpPr>
        <p:spPr>
          <a:xfrm>
            <a:off x="0" y="1114044"/>
            <a:ext cx="9144000" cy="228600"/>
          </a:xfrm>
          <a:prstGeom prst="rect">
            <a:avLst/>
          </a:prstGeom>
          <a:solidFill>
            <a:schemeClr val="tx2">
              <a:lumMod val="40000"/>
              <a:lumOff val="6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extLst>
      <p:ext uri="{BB962C8B-B14F-4D97-AF65-F5344CB8AC3E}">
        <p14:creationId xmlns:p14="http://schemas.microsoft.com/office/powerpoint/2010/main" val="204641609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293392755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l-GR" smtClean="0"/>
              <a:t>Στυλ κύριου τίτλου</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64536100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Date Placeholder 4"/>
          <p:cNvSpPr>
            <a:spLocks noGrp="1"/>
          </p:cNvSpPr>
          <p:nvPr>
            <p:ph type="dt" sz="half" idx="10"/>
          </p:nvPr>
        </p:nvSpPr>
        <p:spPr/>
        <p:txBody>
          <a:bodyPr/>
          <a:lstStyle/>
          <a:p>
            <a:pPr>
              <a:defRPr/>
            </a:pPr>
            <a:endParaRPr lang="el-GR" dirty="0"/>
          </a:p>
        </p:txBody>
      </p:sp>
      <p:sp>
        <p:nvSpPr>
          <p:cNvPr id="6" name="Footer Placeholder 5"/>
          <p:cNvSpPr>
            <a:spLocks noGrp="1"/>
          </p:cNvSpPr>
          <p:nvPr>
            <p:ph type="ftr" sz="quarter" idx="11"/>
          </p:nvPr>
        </p:nvSpPr>
        <p:spPr/>
        <p:txBody>
          <a:bodyPr/>
          <a:lstStyle/>
          <a:p>
            <a:pPr>
              <a:defRPr/>
            </a:pPr>
            <a:endParaRPr lang="el-GR" dirty="0"/>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413840259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Date Placeholder 6"/>
          <p:cNvSpPr>
            <a:spLocks noGrp="1"/>
          </p:cNvSpPr>
          <p:nvPr>
            <p:ph type="dt" sz="half" idx="10"/>
          </p:nvPr>
        </p:nvSpPr>
        <p:spPr/>
        <p:txBody>
          <a:bodyPr/>
          <a:lstStyle/>
          <a:p>
            <a:pPr>
              <a:defRPr/>
            </a:pPr>
            <a:endParaRPr lang="el-GR" dirty="0"/>
          </a:p>
        </p:txBody>
      </p:sp>
      <p:sp>
        <p:nvSpPr>
          <p:cNvPr id="8" name="Footer Placeholder 7"/>
          <p:cNvSpPr>
            <a:spLocks noGrp="1"/>
          </p:cNvSpPr>
          <p:nvPr>
            <p:ph type="ftr" sz="quarter" idx="11"/>
          </p:nvPr>
        </p:nvSpPr>
        <p:spPr/>
        <p:txBody>
          <a:bodyPr/>
          <a:lstStyle/>
          <a:p>
            <a:pPr>
              <a:defRPr/>
            </a:pPr>
            <a:endParaRPr lang="el-GR" dirty="0"/>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384734539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l-GR" smtClean="0"/>
              <a:t>Στυλ κύριου τίτλου</a:t>
            </a:r>
            <a:endParaRPr lang="el-GR" dirty="0"/>
          </a:p>
        </p:txBody>
      </p:sp>
      <p:sp>
        <p:nvSpPr>
          <p:cNvPr id="3" name="Date Placeholder 2"/>
          <p:cNvSpPr>
            <a:spLocks noGrp="1"/>
          </p:cNvSpPr>
          <p:nvPr>
            <p:ph type="dt" sz="half" idx="10"/>
          </p:nvPr>
        </p:nvSpPr>
        <p:spPr/>
        <p:txBody>
          <a:bodyPr/>
          <a:lstStyle/>
          <a:p>
            <a:pPr>
              <a:defRPr/>
            </a:pPr>
            <a:endParaRPr lang="el-GR" dirty="0"/>
          </a:p>
        </p:txBody>
      </p:sp>
      <p:sp>
        <p:nvSpPr>
          <p:cNvPr id="4" name="Footer Placeholder 3"/>
          <p:cNvSpPr>
            <a:spLocks noGrp="1"/>
          </p:cNvSpPr>
          <p:nvPr>
            <p:ph type="ftr" sz="quarter" idx="11"/>
          </p:nvPr>
        </p:nvSpPr>
        <p:spPr/>
        <p:txBody>
          <a:bodyPr/>
          <a:lstStyle/>
          <a:p>
            <a:pPr>
              <a:defRPr/>
            </a:pPr>
            <a:endParaRPr lang="el-GR" dirty="0"/>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38613680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dirty="0"/>
          </a:p>
        </p:txBody>
      </p:sp>
      <p:sp>
        <p:nvSpPr>
          <p:cNvPr id="6" name="Footer Placeholder 5"/>
          <p:cNvSpPr>
            <a:spLocks noGrp="1"/>
          </p:cNvSpPr>
          <p:nvPr>
            <p:ph type="ftr" sz="quarter" idx="11"/>
          </p:nvPr>
        </p:nvSpPr>
        <p:spPr/>
        <p:txBody>
          <a:bodyPr/>
          <a:lstStyle/>
          <a:p>
            <a:pPr>
              <a:defRPr/>
            </a:pPr>
            <a:endParaRPr lang="el-GR" dirty="0"/>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282713410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dirty="0" smtClean="0"/>
              <a:t>Κάντε κλικ στο εικονίδιο για να προσθέσετε μια εικόνα</a:t>
            </a:r>
            <a:endParaRPr lang="el-GR"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dirty="0"/>
          </a:p>
        </p:txBody>
      </p:sp>
      <p:sp>
        <p:nvSpPr>
          <p:cNvPr id="6" name="Footer Placeholder 5"/>
          <p:cNvSpPr>
            <a:spLocks noGrp="1"/>
          </p:cNvSpPr>
          <p:nvPr>
            <p:ph type="ftr" sz="quarter" idx="11"/>
          </p:nvPr>
        </p:nvSpPr>
        <p:spPr/>
        <p:txBody>
          <a:bodyPr/>
          <a:lstStyle/>
          <a:p>
            <a:pPr>
              <a:defRPr/>
            </a:pPr>
            <a:endParaRPr lang="el-GR" dirty="0"/>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180207663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376796944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dirty="0"/>
          </a:p>
        </p:txBody>
      </p:sp>
      <p:sp>
        <p:nvSpPr>
          <p:cNvPr id="6" name="Slide Number Placeholder 5"/>
          <p:cNvSpPr>
            <a:spLocks noGrp="1"/>
          </p:cNvSpPr>
          <p:nvPr>
            <p:ph type="sldNum" sz="quarter" idx="4"/>
          </p:nvPr>
        </p:nvSpPr>
        <p:spPr>
          <a:xfrm>
            <a:off x="6553200" y="6356350"/>
            <a:ext cx="2133600" cy="365125"/>
          </a:xfrm>
          <a:prstGeom prst="rect">
            <a:avLst/>
          </a:prstGeom>
          <a:noFill/>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28469724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2" r:id="rId7"/>
    <p:sldLayoutId id="2147483693" r:id="rId8"/>
    <p:sldLayoutId id="2147483694" r:id="rId9"/>
    <p:sldLayoutId id="2147483695"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5464477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tutorialspoint.com/dwh/dwh_quick_guide.ht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tutorialspoint.com/dwh/dwh_useful_resources.ht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dataconda.net/?gclid=CL6TlpecoMMCFauWtAodBXIAtw"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tutorialspoint.com/data_mining/index.ht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tutorialspoint.com/data_mining/dm_quick_guide.ht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tutorialspoint.com/data_mining/dm_useful_resources.htm"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tutorialspoint.com/data_mining/dm_tutorial.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tutorialspoint.com/data_mining/index.htm"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hyperlink" Target="http://el.wikipedia.org/wiki/%CE%9C%CE%B7%CF%87%CE%B1%CE%BD%CE%B9%CE%BA%CE%AE_%CE%BC%CE%AC%CE%B8%CE%B7%CF%83%CE%B7" TargetMode="External"/><Relationship Id="rId3" Type="http://schemas.openxmlformats.org/officeDocument/2006/relationships/hyperlink" Target="http://el.wikipedia.org/wiki/%CE%92%CE%AC%CF%83%CE%B7_%CE%B4%CE%B5%CE%B4%CE%BF%CE%BC%CE%AD%CE%BD%CF%89%CE%BD" TargetMode="External"/><Relationship Id="rId7" Type="http://schemas.openxmlformats.org/officeDocument/2006/relationships/hyperlink" Target="http://el.wikipedia.org/wiki/%CE%A4%CE%B5%CF%87%CE%BD%CE%B7%CF%84%CE%AE_%CE%BD%CE%BF%CE%B7%CE%BC%CE%BF%CF%83%CF%8D%CE%BD%CE%B7" TargetMode="External"/><Relationship Id="rId2" Type="http://schemas.openxmlformats.org/officeDocument/2006/relationships/hyperlink" Target="http://el.wikipedia.org/wiki/%CE%A0%CE%BB%CE%B7%CF%81%CE%BF%CF%86%CE%BF%CF%81%CE%AF%CE%B1" TargetMode="External"/><Relationship Id="rId1" Type="http://schemas.openxmlformats.org/officeDocument/2006/relationships/slideLayout" Target="../slideLayouts/slideLayout2.xml"/><Relationship Id="rId6" Type="http://schemas.openxmlformats.org/officeDocument/2006/relationships/hyperlink" Target="http://el.wikipedia.org/wiki/%CE%A3%CF%84%CE%B1%CF%84%CE%B9%CF%83%CF%84%CE%B9%CE%BA%CE%AE" TargetMode="External"/><Relationship Id="rId5" Type="http://schemas.openxmlformats.org/officeDocument/2006/relationships/hyperlink" Target="http://el.wikipedia.org/wiki/%CE%9A%CE%B1%CF%84%CE%B7%CE%B3%CE%BF%CF%81%CE%B9%CE%BF%CF%80%CE%BF%CE%AF%CE%B7%CF%83%CE%B7" TargetMode="External"/><Relationship Id="rId4" Type="http://schemas.openxmlformats.org/officeDocument/2006/relationships/hyperlink" Target="http://el.wikipedia.org/wiki/%CE%91%CE%BB%CE%B3%CF%8C%CF%81%CE%B9%CE%B8%CE%BC%CE%BF%CF%82"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el.wikipedia.org/w/index.php?title=%CE%A7%CF%89%CF%81%CE%B9%CE%BA%CE%AC_%CE%B5%CF%85%CF%81%CE%B5%CF%84%CE%AE%CF%81%CE%B9%CE%B1&amp;action=edit&amp;redlink=1" TargetMode="External"/><Relationship Id="rId2" Type="http://schemas.openxmlformats.org/officeDocument/2006/relationships/hyperlink" Target="http://el.wikipedia.org/wiki/%CE%A3%CF%85%CF%83%CF%84%CE%B1%CE%B4%CE%BF%CF%80%CE%BF%CE%AF%CE%B7%CF%83%CE%B7"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el.wikipedia.org/w/index.php?title=Predictive_analytics&amp;action=edit&amp;redlink=1"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el.wikipedia.org/w/index.php?title=%CE%95%CE%BE%CF%8C%CF%81%CF%85%CE%BE%CE%B7_%CE%B4%CE%B5%CE%B4%CE%BF%CE%BC%CE%AD%CE%BD%CF%89%CE%BD&amp;action=edit&amp;section=2" TargetMode="External"/><Relationship Id="rId2" Type="http://schemas.openxmlformats.org/officeDocument/2006/relationships/hyperlink" Target="http://el.wikipedia.org/w/index.php?title=%CE%95%CE%BE%CF%8C%CF%81%CF%85%CE%BE%CE%B7_%CE%B4%CE%B5%CE%B4%CE%BF%CE%BC%CE%AD%CE%BD%CF%89%CE%BD&amp;veaction=edit&amp;vesection=2" TargetMode="External"/><Relationship Id="rId1" Type="http://schemas.openxmlformats.org/officeDocument/2006/relationships/slideLayout" Target="../slideLayouts/slideLayout2.xml"/><Relationship Id="rId4" Type="http://schemas.openxmlformats.org/officeDocument/2006/relationships/hyperlink" Target="http://el.wikipedia.org/wiki/%CE%95%CE%BE%CF%8C%CF%81%CF%85%CE%BE%CE%B7_%CE%B4%CE%B5%CE%B4%CE%BF%CE%BC%CE%AD%CE%BD%CF%89%CE%BD"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el.wikipedia.org/w/index.php?title=%CE%95%CE%BE%CF%8C%CF%81%CF%85%CE%BE%CE%B7_%CE%B4%CE%B5%CE%B4%CE%BF%CE%BC%CE%AD%CE%BD%CF%89%CE%BD&amp;action=edit&amp;section=3" TargetMode="External"/><Relationship Id="rId2" Type="http://schemas.openxmlformats.org/officeDocument/2006/relationships/hyperlink" Target="http://el.wikipedia.org/w/index.php?title=%CE%95%CE%BE%CF%8C%CF%81%CF%85%CE%BE%CE%B7_%CE%B4%CE%B5%CE%B4%CE%BF%CE%BC%CE%AD%CE%BD%CF%89%CE%BD&amp;veaction=edit&amp;vesection=3"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el.wikipedia.org/w/index.php?title=%CE%95%CE%BE%CF%8C%CF%81%CF%85%CE%BE%CE%B7_%CE%B4%CE%B5%CE%B4%CE%BF%CE%BC%CE%AD%CE%BD%CF%89%CE%BD&amp;action=edit&amp;section=4" TargetMode="External"/><Relationship Id="rId2" Type="http://schemas.openxmlformats.org/officeDocument/2006/relationships/hyperlink" Target="http://el.wikipedia.org/w/index.php?title=%CE%95%CE%BE%CF%8C%CF%81%CF%85%CE%BE%CE%B7_%CE%B4%CE%B5%CE%B4%CE%BF%CE%BC%CE%AD%CE%BD%CF%89%CE%BD&amp;veaction=edit&amp;vesection=4" TargetMode="External"/><Relationship Id="rId1" Type="http://schemas.openxmlformats.org/officeDocument/2006/relationships/slideLayout" Target="../slideLayouts/slideLayout2.xml"/><Relationship Id="rId6" Type="http://schemas.openxmlformats.org/officeDocument/2006/relationships/hyperlink" Target="http://el.wikipedia.org/wiki/%CE%9A%CE%B1%CE%BD%CF%8C%CE%BD%CE%B5%CF%82_%CF%83%CF%85%CF%83%CF%87%CE%AD%CF%84%CE%B9%CF%83%CE%B7%CF%82" TargetMode="External"/><Relationship Id="rId5" Type="http://schemas.openxmlformats.org/officeDocument/2006/relationships/hyperlink" Target="http://el.wikipedia.org/wiki/%CE%91%CE%BD%CE%AF%CF%87%CE%BD%CE%B5%CF%85%CF%83%CE%B7_%CE%B1%CE%BD%CF%89%CE%BC%CE%B1%CE%BB%CE%B9%CF%8E%CE%BD" TargetMode="External"/><Relationship Id="rId4" Type="http://schemas.openxmlformats.org/officeDocument/2006/relationships/hyperlink" Target="http://el.wikipedia.org/wiki/%CE%95%CE%BE%CF%8C%CF%81%CF%85%CE%BE%CE%B7_%CE%B4%CE%B5%CE%B4%CE%BF%CE%BC%CE%AD%CE%BD%CF%89%CE%BD"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el.wikipedia.org/wiki/%CE%9A%CE%B1%CF%84%CE%B7%CE%B3%CE%BF%CF%81%CE%B9%CE%BF%CF%80%CE%BF%CE%AF%CE%B7%CF%83%CE%B7" TargetMode="External"/><Relationship Id="rId2" Type="http://schemas.openxmlformats.org/officeDocument/2006/relationships/hyperlink" Target="http://el.wikipedia.org/wiki/%CE%A3%CF%85%CF%83%CF%84%CE%B1%CE%B4%CE%BF%CF%80%CE%BF%CE%AF%CE%B7%CF%83%CE%B7" TargetMode="External"/><Relationship Id="rId1" Type="http://schemas.openxmlformats.org/officeDocument/2006/relationships/slideLayout" Target="../slideLayouts/slideLayout2.xml"/><Relationship Id="rId5" Type="http://schemas.openxmlformats.org/officeDocument/2006/relationships/hyperlink" Target="http://el.wikipedia.org/wiki/%CE%A0%CE%B1%CE%BB%CE%B9%CE%BD%CE%B4%CF%81%CF%8C%CE%BC%CE%B7%CF%83%CE%B7_(%CF%83%CF%84%CE%B1%CF%84%CE%B9%CF%83%CF%84%CE%B9%CE%BA%CE%AE)" TargetMode="External"/><Relationship Id="rId4" Type="http://schemas.openxmlformats.org/officeDocument/2006/relationships/hyperlink" Target="http://el.wikipedia.org/wiki/%CE%A3%CF%80%CE%B1%CE%BC" TargetMode="External"/></Relationships>
</file>

<file path=ppt/slides/_rels/slide29.xml.rels><?xml version="1.0" encoding="UTF-8" standalone="yes"?>
<Relationships xmlns="http://schemas.openxmlformats.org/package/2006/relationships"><Relationship Id="rId2" Type="http://schemas.openxmlformats.org/officeDocument/2006/relationships/hyperlink" Target="https://www.coursera.org/specialization/datamining/20"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3" Type="http://schemas.openxmlformats.org/officeDocument/2006/relationships/hyperlink" Target="https://ocp.teiath.gr/modules/document/document.php?course=STEF100" TargetMode="External"/><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hyperlink" Target="http://en.wikipedia.org/wiki/Computing" TargetMode="External"/><Relationship Id="rId7" Type="http://schemas.openxmlformats.org/officeDocument/2006/relationships/hyperlink" Target="http://en.wikipedia.org/wiki/Operational_data_store"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en.wikipedia.org/wiki/Uploading_and_downloading" TargetMode="External"/><Relationship Id="rId5" Type="http://schemas.openxmlformats.org/officeDocument/2006/relationships/hyperlink" Target="http://en.wikipedia.org/wiki/Data_analysis" TargetMode="External"/><Relationship Id="rId4" Type="http://schemas.openxmlformats.org/officeDocument/2006/relationships/hyperlink" Target="http://en.wikipedia.org/wiki/Business_reporting"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en.wikipedia.org/wiki/Data_mart"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en.wikipedia.org/wiki/Online_analytical_processing" TargetMode="External"/><Relationship Id="rId4" Type="http://schemas.openxmlformats.org/officeDocument/2006/relationships/hyperlink" Target="http://en.wikipedia.org/wiki/Data_warehouse"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en.wikipedia.org/wiki/Data_warehouse" TargetMode="External"/><Relationship Id="rId3" Type="http://schemas.openxmlformats.org/officeDocument/2006/relationships/hyperlink" Target="http://en.wikipedia.org/wiki/Data_integrity" TargetMode="External"/><Relationship Id="rId7" Type="http://schemas.openxmlformats.org/officeDocument/2006/relationships/hyperlink" Target="http://en.wikipedia.org/wiki/Customer_Relationship_Management" TargetMode="External"/><Relationship Id="rId2" Type="http://schemas.openxmlformats.org/officeDocument/2006/relationships/hyperlink" Target="http://en.wikipedia.org/wiki/Online_Transaction_Processing" TargetMode="External"/><Relationship Id="rId1" Type="http://schemas.openxmlformats.org/officeDocument/2006/relationships/slideLayout" Target="../slideLayouts/slideLayout2.xml"/><Relationship Id="rId6" Type="http://schemas.openxmlformats.org/officeDocument/2006/relationships/hyperlink" Target="http://en.wikipedia.org/wiki/Prediction" TargetMode="External"/><Relationship Id="rId5" Type="http://schemas.openxmlformats.org/officeDocument/2006/relationships/hyperlink" Target="http://en.wikipedia.org/wiki/Pattern_recognition" TargetMode="External"/><Relationship Id="rId4" Type="http://schemas.openxmlformats.org/officeDocument/2006/relationships/hyperlink" Target="http://en.wikipedia.org/wiki/Third_normal_form"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en.wikipedia.org/wiki/Data_warehouse" TargetMode="External"/><Relationship Id="rId3" Type="http://schemas.openxmlformats.org/officeDocument/2006/relationships/hyperlink" Target="http://en.wikipedia.org/wiki/Extract,_transform,_load" TargetMode="External"/><Relationship Id="rId7" Type="http://schemas.openxmlformats.org/officeDocument/2006/relationships/hyperlink" Target="http://en.wikipedia.org/wiki/Star_schema" TargetMode="External"/><Relationship Id="rId2" Type="http://schemas.openxmlformats.org/officeDocument/2006/relationships/hyperlink" Target="http://en.wikipedia.org/w/index.php?title=Data_warehouse&amp;action=edit&amp;section=2" TargetMode="External"/><Relationship Id="rId1" Type="http://schemas.openxmlformats.org/officeDocument/2006/relationships/slideLayout" Target="../slideLayouts/slideLayout2.xml"/><Relationship Id="rId6" Type="http://schemas.openxmlformats.org/officeDocument/2006/relationships/hyperlink" Target="http://en.wikipedia.org/wiki/Operational_data_store" TargetMode="External"/><Relationship Id="rId5" Type="http://schemas.openxmlformats.org/officeDocument/2006/relationships/hyperlink" Target="http://en.wikipedia.org/wiki/Data_integration" TargetMode="External"/><Relationship Id="rId4" Type="http://schemas.openxmlformats.org/officeDocument/2006/relationships/hyperlink" Target="http://en.wikipedia.org/wiki/Staging_(data)"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en.wikipedia.org/wiki/Data_dictionary" TargetMode="External"/><Relationship Id="rId3" Type="http://schemas.openxmlformats.org/officeDocument/2006/relationships/hyperlink" Target="http://en.wikipedia.org/wiki/OLAP" TargetMode="External"/><Relationship Id="rId7" Type="http://schemas.openxmlformats.org/officeDocument/2006/relationships/hyperlink" Target="http://en.wikipedia.org/wiki/Extract,_transform,_load" TargetMode="External"/><Relationship Id="rId2" Type="http://schemas.openxmlformats.org/officeDocument/2006/relationships/hyperlink" Target="http://en.wikipedia.org/wiki/Data_mining" TargetMode="External"/><Relationship Id="rId1" Type="http://schemas.openxmlformats.org/officeDocument/2006/relationships/slideLayout" Target="../slideLayouts/slideLayout2.xml"/><Relationship Id="rId6" Type="http://schemas.openxmlformats.org/officeDocument/2006/relationships/hyperlink" Target="http://en.wikipedia.org/wiki/Data_warehouse" TargetMode="External"/><Relationship Id="rId5" Type="http://schemas.openxmlformats.org/officeDocument/2006/relationships/hyperlink" Target="http://en.wikipedia.org/wiki/Decision_support" TargetMode="External"/><Relationship Id="rId10" Type="http://schemas.openxmlformats.org/officeDocument/2006/relationships/hyperlink" Target="http://en.wikipedia.org/wiki/Metadata" TargetMode="External"/><Relationship Id="rId4" Type="http://schemas.openxmlformats.org/officeDocument/2006/relationships/hyperlink" Target="http://en.wikipedia.org/wiki/Market_research" TargetMode="External"/><Relationship Id="rId9" Type="http://schemas.openxmlformats.org/officeDocument/2006/relationships/hyperlink" Target="http://en.wikipedia.org/wiki/Business_intelligence_tools"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1340768"/>
            <a:ext cx="7772400" cy="1470025"/>
          </a:xfrm>
        </p:spPr>
        <p:txBody>
          <a:bodyPr>
            <a:normAutofit fontScale="90000"/>
          </a:bodyPr>
          <a:lstStyle/>
          <a:p>
            <a:pPr lvl="1" algn="ctr"/>
            <a:r>
              <a:rPr lang="el-GR" sz="3600" b="1" dirty="0" smtClean="0">
                <a:solidFill>
                  <a:schemeClr val="tx1"/>
                </a:solidFill>
                <a:latin typeface="+mn-lt"/>
              </a:rPr>
              <a:t>Eιδικά θέματα βάσεων χωρικών δεδομένων και θεωρία συστημάτων - Θ</a:t>
            </a:r>
            <a:endParaRPr lang="el-GR" sz="3600" b="1" dirty="0">
              <a:solidFill>
                <a:schemeClr val="tx1"/>
              </a:solidFill>
              <a:latin typeface="+mn-lt"/>
            </a:endParaRPr>
          </a:p>
        </p:txBody>
      </p:sp>
      <p:sp>
        <p:nvSpPr>
          <p:cNvPr id="3" name="Υπότιτλος 2"/>
          <p:cNvSpPr>
            <a:spLocks noGrp="1"/>
          </p:cNvSpPr>
          <p:nvPr>
            <p:ph type="subTitle" idx="1"/>
          </p:nvPr>
        </p:nvSpPr>
        <p:spPr>
          <a:xfrm>
            <a:off x="179512" y="3096542"/>
            <a:ext cx="8712968" cy="2132657"/>
          </a:xfrm>
        </p:spPr>
        <p:txBody>
          <a:bodyPr>
            <a:noAutofit/>
          </a:bodyPr>
          <a:lstStyle/>
          <a:p>
            <a:pPr lvl="0">
              <a:lnSpc>
                <a:spcPct val="150000"/>
              </a:lnSpc>
              <a:spcAft>
                <a:spcPts val="0"/>
              </a:spcAft>
            </a:pPr>
            <a:r>
              <a:rPr lang="el-GR" sz="2000" b="1" dirty="0" smtClean="0"/>
              <a:t>Ενότητα </a:t>
            </a:r>
            <a:r>
              <a:rPr lang="en-US" sz="2000" b="1" dirty="0" smtClean="0"/>
              <a:t> 10</a:t>
            </a:r>
            <a:r>
              <a:rPr lang="el-GR" sz="2000" dirty="0" smtClean="0"/>
              <a:t>:</a:t>
            </a:r>
            <a:r>
              <a:rPr lang="en-US" sz="2000" dirty="0" smtClean="0"/>
              <a:t> </a:t>
            </a:r>
            <a:r>
              <a:rPr lang="en-US" sz="2000" dirty="0">
                <a:latin typeface="Calibri" panose="020F0502020204030204" pitchFamily="34" charset="0"/>
                <a:ea typeface="Calibri" panose="020F0502020204030204" pitchFamily="34" charset="0"/>
                <a:cs typeface="Times New Roman" panose="02020603050405020304" pitchFamily="18" charset="0"/>
              </a:rPr>
              <a:t>(Spatial) Data Warehouse. (Spatial) Data Mining</a:t>
            </a:r>
            <a:endParaRPr lang="el-GR" sz="1800" dirty="0">
              <a:latin typeface="Calibri" panose="020F0502020204030204" pitchFamily="34" charset="0"/>
              <a:ea typeface="Calibri" panose="020F0502020204030204" pitchFamily="34" charset="0"/>
              <a:cs typeface="Times New Roman" panose="02020603050405020304" pitchFamily="18" charset="0"/>
            </a:endParaRPr>
          </a:p>
          <a:p>
            <a:pPr>
              <a:spcBef>
                <a:spcPts val="0"/>
              </a:spcBef>
              <a:spcAft>
                <a:spcPts val="1200"/>
              </a:spcAft>
            </a:pPr>
            <a:r>
              <a:rPr lang="el-GR" sz="2000"/>
              <a:t>Δήμος Πανταζής </a:t>
            </a:r>
            <a:r>
              <a:rPr lang="el-GR" sz="2000" dirty="0"/>
              <a:t>Dr, MSc, Αγρ.Τοπ.Μηχ. ΑΠΘ - Καθηγητής ΤΕΙ Αθήνας</a:t>
            </a:r>
            <a:endParaRPr lang="en-US" sz="2000" dirty="0"/>
          </a:p>
          <a:p>
            <a:pPr>
              <a:spcBef>
                <a:spcPts val="0"/>
              </a:spcBef>
            </a:pPr>
            <a:r>
              <a:rPr lang="el-GR" sz="2000" dirty="0"/>
              <a:t>Τμήμα </a:t>
            </a:r>
            <a:r>
              <a:rPr lang="el-GR" sz="2000" dirty="0" smtClean="0"/>
              <a:t>πολιτικών Μηχανικών ΤΕ και Μηχανικών Τοπογραφίας &amp; Γεωπληροφορικής ΤΕ</a:t>
            </a:r>
          </a:p>
          <a:p>
            <a:pPr>
              <a:spcBef>
                <a:spcPts val="0"/>
              </a:spcBef>
            </a:pPr>
            <a:r>
              <a:rPr lang="el-GR" sz="2000" dirty="0" smtClean="0"/>
              <a:t>Κατεύθυνση Μηχανικών Τοπογραφίας και Γεωπληροφορικής ΤΕ</a:t>
            </a:r>
            <a:endParaRPr lang="en-US" sz="2000" dirty="0"/>
          </a:p>
        </p:txBody>
      </p:sp>
      <p:pic>
        <p:nvPicPr>
          <p:cNvPr id="6" name="Picture 5" descr="Λογότυπο έργου Ανοικτών Ακαδημαϊκών Μαθημάτων" title="Λογότυπο έργου Ανοικτών Ακαδημαϊκών Μαθημάτων"/>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2318" y="476672"/>
            <a:ext cx="854197" cy="648072"/>
          </a:xfrm>
          <a:prstGeom prst="rect">
            <a:avLst/>
          </a:prstGeom>
        </p:spPr>
      </p:pic>
      <p:pic>
        <p:nvPicPr>
          <p:cNvPr id="1027" name="Picture 3" descr="Λογότυπο Τεχνολογικού Ιδρύματος Αθήνας" title="Λογότυπο Τεχνολογικού Ιδρύματος Αθήνας"/>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1560" y="476673"/>
            <a:ext cx="682943" cy="69419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241425" y="631431"/>
            <a:ext cx="6661150" cy="338554"/>
          </a:xfrm>
          <a:prstGeom prst="rect">
            <a:avLst/>
          </a:prstGeom>
        </p:spPr>
        <p:txBody>
          <a:bodyPr>
            <a:spAutoFit/>
          </a:bodyPr>
          <a:lstStyle/>
          <a:p>
            <a:pPr algn="ctr"/>
            <a:r>
              <a:rPr lang="el-GR" sz="1600" dirty="0">
                <a:solidFill>
                  <a:prstClr val="black"/>
                </a:solidFill>
                <a:latin typeface="Calibri"/>
              </a:rPr>
              <a:t>Ανοικτά Ακαδημαϊκά </a:t>
            </a:r>
            <a:r>
              <a:rPr lang="el-GR" sz="1600" dirty="0" smtClean="0">
                <a:solidFill>
                  <a:prstClr val="black"/>
                </a:solidFill>
                <a:latin typeface="Calibri"/>
              </a:rPr>
              <a:t>Μαθήματα στο ΤΕΙ Αθήνας</a:t>
            </a:r>
            <a:endParaRPr lang="el-GR" sz="1600" dirty="0">
              <a:solidFill>
                <a:prstClr val="black"/>
              </a:solidFill>
              <a:latin typeface="Calibri"/>
            </a:endParaRPr>
          </a:p>
        </p:txBody>
      </p:sp>
      <p:graphicFrame>
        <p:nvGraphicFramePr>
          <p:cNvPr id="4" name="Table 3"/>
          <p:cNvGraphicFramePr>
            <a:graphicFrameLocks noGrp="1"/>
          </p:cNvGraphicFramePr>
          <p:nvPr>
            <p:extLst>
              <p:ext uri="{D42A27DB-BD31-4B8C-83A1-F6EECF244321}">
                <p14:modId xmlns:p14="http://schemas.microsoft.com/office/powerpoint/2010/main" val="341875402"/>
              </p:ext>
            </p:extLst>
          </p:nvPr>
        </p:nvGraphicFramePr>
        <p:xfrm>
          <a:off x="1759817" y="6087984"/>
          <a:ext cx="5695950" cy="792088"/>
        </p:xfrm>
        <a:graphic>
          <a:graphicData uri="http://schemas.openxmlformats.org/drawingml/2006/table">
            <a:tbl>
              <a:tblPr firstRow="1" firstCol="1" bandRow="1">
                <a:tableStyleId>{2D5ABB26-0587-4C30-8999-92F81FD0307C}</a:tableStyleId>
              </a:tblPr>
              <a:tblGrid>
                <a:gridCol w="2138838">
                  <a:extLst>
                    <a:ext uri="{9D8B030D-6E8A-4147-A177-3AD203B41FA5}">
                      <a16:colId xmlns:a16="http://schemas.microsoft.com/office/drawing/2014/main" xmlns="" val="20000"/>
                    </a:ext>
                  </a:extLst>
                </a:gridCol>
                <a:gridCol w="3557112">
                  <a:extLst>
                    <a:ext uri="{9D8B030D-6E8A-4147-A177-3AD203B41FA5}">
                      <a16:colId xmlns:a16="http://schemas.microsoft.com/office/drawing/2014/main" xmlns="" val="20001"/>
                    </a:ext>
                  </a:extLst>
                </a:gridCol>
              </a:tblGrid>
              <a:tr h="792088">
                <a:tc>
                  <a:txBody>
                    <a:bodyPr/>
                    <a:lstStyle/>
                    <a:p>
                      <a:pPr algn="just">
                        <a:lnSpc>
                          <a:spcPct val="115000"/>
                        </a:lnSpc>
                        <a:spcBef>
                          <a:spcPts val="0"/>
                        </a:spcBef>
                        <a:spcAft>
                          <a:spcPts val="0"/>
                        </a:spcAft>
                      </a:pPr>
                      <a:r>
                        <a:rPr lang="el-GR" sz="1000" dirty="0" smtClean="0">
                          <a:effectLst/>
                        </a:rPr>
                        <a:t>Το </a:t>
                      </a:r>
                      <a:r>
                        <a:rPr lang="el-GR" sz="1000" dirty="0">
                          <a:effectLst/>
                        </a:rPr>
                        <a:t>περιεχόμενο του μαθήματος διατίθεται με άδεια </a:t>
                      </a:r>
                      <a:r>
                        <a:rPr lang="en-US" sz="1000" dirty="0">
                          <a:effectLst/>
                        </a:rPr>
                        <a:t>Creative Commons </a:t>
                      </a:r>
                      <a:r>
                        <a:rPr lang="el-GR" sz="1000" dirty="0">
                          <a:effectLst/>
                        </a:rPr>
                        <a:t>εκτός και αν αναφέρεται διαφορετικά</a:t>
                      </a:r>
                      <a:endParaRPr lang="el-GR" sz="1100" dirty="0">
                        <a:effectLst/>
                        <a:latin typeface="Arial"/>
                        <a:ea typeface="Times New Roman"/>
                        <a:cs typeface="Times New Roman"/>
                      </a:endParaRPr>
                    </a:p>
                  </a:txBody>
                  <a:tcPr marL="68580" marR="68580" marT="0" marB="0"/>
                </a:tc>
                <a:tc>
                  <a:txBody>
                    <a:bodyPr/>
                    <a:lstStyle/>
                    <a:p>
                      <a:pPr marL="111125" algn="just">
                        <a:lnSpc>
                          <a:spcPct val="115000"/>
                        </a:lnSpc>
                        <a:spcAft>
                          <a:spcPts val="0"/>
                        </a:spcAft>
                      </a:pPr>
                      <a:r>
                        <a:rPr lang="el-GR" sz="1000" dirty="0" smtClean="0">
                          <a:effectLst/>
                        </a:rPr>
                        <a:t>Το </a:t>
                      </a:r>
                      <a:r>
                        <a:rPr lang="el-GR" sz="1000" dirty="0">
                          <a:effectLst/>
                        </a:rPr>
                        <a:t>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endParaRPr lang="el-GR" sz="1100" dirty="0">
                        <a:effectLst/>
                        <a:latin typeface="Arial"/>
                        <a:ea typeface="Times New Roman"/>
                        <a:cs typeface="Times New Roman"/>
                      </a:endParaRPr>
                    </a:p>
                  </a:txBody>
                  <a:tcPr marL="68580" marR="68580" marT="0" marB="0"/>
                </a:tc>
                <a:extLst>
                  <a:ext uri="{0D108BD9-81ED-4DB2-BD59-A6C34878D82A}">
                    <a16:rowId xmlns:a16="http://schemas.microsoft.com/office/drawing/2014/main" xmlns="" val="10000"/>
                  </a:ext>
                </a:extLst>
              </a:tr>
            </a:tbl>
          </a:graphicData>
        </a:graphic>
      </p:graphicFrame>
      <p:pic>
        <p:nvPicPr>
          <p:cNvPr id="12" name="Picture 11"/>
          <p:cNvPicPr/>
          <p:nvPr/>
        </p:nvPicPr>
        <p:blipFill>
          <a:blip r:embed="rId5">
            <a:extLst>
              <a:ext uri="{28A0092B-C50C-407E-A947-70E740481C1C}">
                <a14:useLocalDpi xmlns:a14="http://schemas.microsoft.com/office/drawing/2010/main" val="0"/>
              </a:ext>
            </a:extLst>
          </a:blip>
          <a:srcRect/>
          <a:stretch>
            <a:fillRect/>
          </a:stretch>
        </p:blipFill>
        <p:spPr bwMode="auto">
          <a:xfrm>
            <a:off x="1853792" y="5367126"/>
            <a:ext cx="1971675" cy="702000"/>
          </a:xfrm>
          <a:prstGeom prst="rect">
            <a:avLst/>
          </a:prstGeom>
          <a:noFill/>
        </p:spPr>
      </p:pic>
      <p:pic>
        <p:nvPicPr>
          <p:cNvPr id="1026" name="Picture 2" descr="C:\Users\alex\Desktop\logo.png"/>
          <p:cNvPicPr>
            <a:picLocks noChangeAspect="1" noChangeArrowheads="1"/>
          </p:cNvPicPr>
          <p:nvPr/>
        </p:nvPicPr>
        <p:blipFill rotWithShape="1">
          <a:blip r:embed="rId6">
            <a:extLst>
              <a:ext uri="{28A0092B-C50C-407E-A947-70E740481C1C}">
                <a14:useLocalDpi xmlns:a14="http://schemas.microsoft.com/office/drawing/2010/main" val="0"/>
              </a:ext>
            </a:extLst>
          </a:blip>
          <a:srcRect t="5625"/>
          <a:stretch/>
        </p:blipFill>
        <p:spPr bwMode="auto">
          <a:xfrm>
            <a:off x="4044034" y="5367126"/>
            <a:ext cx="3346093" cy="720000"/>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37660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DW </a:t>
            </a:r>
            <a:r>
              <a:rPr lang="en-US" sz="3600" b="0" dirty="0" smtClean="0"/>
              <a:t>3/3</a:t>
            </a:r>
            <a:endParaRPr lang="en-US" sz="3600" b="0" dirty="0"/>
          </a:p>
        </p:txBody>
      </p:sp>
      <p:sp>
        <p:nvSpPr>
          <p:cNvPr id="3" name="Content Placeholder 2"/>
          <p:cNvSpPr>
            <a:spLocks noGrp="1"/>
          </p:cNvSpPr>
          <p:nvPr>
            <p:ph idx="1"/>
          </p:nvPr>
        </p:nvSpPr>
        <p:spPr/>
        <p:txBody>
          <a:bodyPr/>
          <a:lstStyle/>
          <a:p>
            <a:r>
              <a:rPr lang="el-GR" dirty="0" smtClean="0"/>
              <a:t>Βάση δεδομένων</a:t>
            </a:r>
          </a:p>
          <a:p>
            <a:r>
              <a:rPr lang="el-GR" dirty="0" smtClean="0"/>
              <a:t>Περιέχει «ιστορικά» δεδομένα και όχι τρέχοντα</a:t>
            </a:r>
          </a:p>
          <a:p>
            <a:r>
              <a:rPr lang="el-GR" dirty="0" smtClean="0"/>
              <a:t>Δεν ενημερώνεται σε καθημερινή βάση</a:t>
            </a:r>
            <a:endParaRPr lang="en-US" dirty="0" smtClean="0"/>
          </a:p>
          <a:p>
            <a:r>
              <a:rPr lang="el-GR" dirty="0" smtClean="0"/>
              <a:t>Κύρια χρήση για αναζήτηση πληροφοριών όχι «εμφανών» και υποστήριξη στην διαδικασία λήψης αποφάσεων</a:t>
            </a:r>
          </a:p>
          <a:p>
            <a:endParaRPr lang="en-US" dirty="0"/>
          </a:p>
        </p:txBody>
      </p:sp>
    </p:spTree>
    <p:extLst>
      <p:ext uri="{BB962C8B-B14F-4D97-AF65-F5344CB8AC3E}">
        <p14:creationId xmlns:p14="http://schemas.microsoft.com/office/powerpoint/2010/main" val="17756138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DW –a quick guide</a:t>
            </a:r>
            <a:endParaRPr lang="en-US" dirty="0"/>
          </a:p>
        </p:txBody>
      </p:sp>
      <p:sp>
        <p:nvSpPr>
          <p:cNvPr id="3" name="Content Placeholder 2"/>
          <p:cNvSpPr>
            <a:spLocks noGrp="1"/>
          </p:cNvSpPr>
          <p:nvPr>
            <p:ph idx="1"/>
          </p:nvPr>
        </p:nvSpPr>
        <p:spPr/>
        <p:txBody>
          <a:bodyPr/>
          <a:lstStyle/>
          <a:p>
            <a:r>
              <a:rPr lang="en-US" dirty="0" smtClean="0">
                <a:hlinkClick r:id="rId2"/>
              </a:rPr>
              <a:t>http://www.tutorialspoint.com/dwh/dwh_quick_guide.htm</a:t>
            </a:r>
            <a:endParaRPr lang="en-US" dirty="0"/>
          </a:p>
        </p:txBody>
      </p:sp>
    </p:spTree>
    <p:extLst>
      <p:ext uri="{BB962C8B-B14F-4D97-AF65-F5344CB8AC3E}">
        <p14:creationId xmlns:p14="http://schemas.microsoft.com/office/powerpoint/2010/main" val="41698487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Πηγές</a:t>
            </a:r>
            <a:endParaRPr lang="en-US" dirty="0"/>
          </a:p>
        </p:txBody>
      </p:sp>
      <p:sp>
        <p:nvSpPr>
          <p:cNvPr id="3" name="Content Placeholder 2"/>
          <p:cNvSpPr>
            <a:spLocks noGrp="1"/>
          </p:cNvSpPr>
          <p:nvPr>
            <p:ph idx="1"/>
          </p:nvPr>
        </p:nvSpPr>
        <p:spPr/>
        <p:txBody>
          <a:bodyPr/>
          <a:lstStyle/>
          <a:p>
            <a:r>
              <a:rPr lang="en-US" dirty="0" smtClean="0">
                <a:hlinkClick r:id="rId2"/>
              </a:rPr>
              <a:t>http://www.tutorialspoint.com/dwh/dwh_useful_resources.htm</a:t>
            </a:r>
            <a:endParaRPr lang="en-US" dirty="0"/>
          </a:p>
        </p:txBody>
      </p:sp>
    </p:spTree>
    <p:extLst>
      <p:ext uri="{BB962C8B-B14F-4D97-AF65-F5344CB8AC3E}">
        <p14:creationId xmlns:p14="http://schemas.microsoft.com/office/powerpoint/2010/main" val="8066282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mining</a:t>
            </a:r>
            <a:endParaRPr lang="en-US" dirty="0"/>
          </a:p>
        </p:txBody>
      </p:sp>
      <p:sp>
        <p:nvSpPr>
          <p:cNvPr id="3" name="Content Placeholder 2"/>
          <p:cNvSpPr>
            <a:spLocks noGrp="1"/>
          </p:cNvSpPr>
          <p:nvPr>
            <p:ph idx="1"/>
          </p:nvPr>
        </p:nvSpPr>
        <p:spPr/>
        <p:txBody>
          <a:bodyPr/>
          <a:lstStyle/>
          <a:p>
            <a:r>
              <a:rPr lang="en-US" dirty="0" smtClean="0">
                <a:hlinkClick r:id="rId2"/>
              </a:rPr>
              <a:t>http://www.dataconda.net/?gclid=CL6TlpecoMMCFauWtAodBXIAtw</a:t>
            </a:r>
            <a:endParaRPr lang="en-US" dirty="0" smtClean="0"/>
          </a:p>
          <a:p>
            <a:r>
              <a:rPr lang="el-GR" dirty="0" smtClean="0"/>
              <a:t>Η έρευνα δεδομένων / πληροφοριών μέσα στα δεδομένα…</a:t>
            </a:r>
          </a:p>
          <a:p>
            <a:r>
              <a:rPr lang="el-GR" dirty="0" smtClean="0"/>
              <a:t>Παραδείγματα….;;;;;;;;;;;</a:t>
            </a:r>
            <a:endParaRPr lang="en-US" dirty="0"/>
          </a:p>
        </p:txBody>
      </p:sp>
    </p:spTree>
    <p:extLst>
      <p:ext uri="{BB962C8B-B14F-4D97-AF65-F5344CB8AC3E}">
        <p14:creationId xmlns:p14="http://schemas.microsoft.com/office/powerpoint/2010/main" val="4847689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DM</a:t>
            </a:r>
            <a:endParaRPr lang="en-US" dirty="0"/>
          </a:p>
        </p:txBody>
      </p:sp>
      <p:sp>
        <p:nvSpPr>
          <p:cNvPr id="3" name="Content Placeholder 2"/>
          <p:cNvSpPr>
            <a:spLocks noGrp="1"/>
          </p:cNvSpPr>
          <p:nvPr>
            <p:ph idx="1"/>
          </p:nvPr>
        </p:nvSpPr>
        <p:spPr/>
        <p:txBody>
          <a:bodyPr/>
          <a:lstStyle/>
          <a:p>
            <a:r>
              <a:rPr lang="en-US" dirty="0" smtClean="0">
                <a:hlinkClick r:id="rId2"/>
              </a:rPr>
              <a:t>http://www.tutorialspoint.com/data_mining/index.htm</a:t>
            </a:r>
            <a:endParaRPr lang="el-GR" dirty="0" smtClean="0"/>
          </a:p>
          <a:p>
            <a:endParaRPr lang="en-US" dirty="0"/>
          </a:p>
        </p:txBody>
      </p:sp>
    </p:spTree>
    <p:extLst>
      <p:ext uri="{BB962C8B-B14F-4D97-AF65-F5344CB8AC3E}">
        <p14:creationId xmlns:p14="http://schemas.microsoft.com/office/powerpoint/2010/main" val="25323181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DM – A quick guide</a:t>
            </a:r>
            <a:endParaRPr lang="en-US" dirty="0"/>
          </a:p>
        </p:txBody>
      </p:sp>
      <p:sp>
        <p:nvSpPr>
          <p:cNvPr id="3" name="Content Placeholder 2"/>
          <p:cNvSpPr>
            <a:spLocks noGrp="1"/>
          </p:cNvSpPr>
          <p:nvPr>
            <p:ph idx="1"/>
          </p:nvPr>
        </p:nvSpPr>
        <p:spPr/>
        <p:txBody>
          <a:bodyPr/>
          <a:lstStyle/>
          <a:p>
            <a:r>
              <a:rPr lang="en-US" dirty="0" smtClean="0">
                <a:hlinkClick r:id="rId2"/>
              </a:rPr>
              <a:t>http://www.tutorialspoint.com/data_mining/dm_quick_guide.htm</a:t>
            </a:r>
            <a:endParaRPr lang="en-US" dirty="0"/>
          </a:p>
        </p:txBody>
      </p:sp>
    </p:spTree>
    <p:extLst>
      <p:ext uri="{BB962C8B-B14F-4D97-AF65-F5344CB8AC3E}">
        <p14:creationId xmlns:p14="http://schemas.microsoft.com/office/powerpoint/2010/main" val="23397346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Χρήσιμες πηγές</a:t>
            </a:r>
            <a:endParaRPr lang="en-US" dirty="0"/>
          </a:p>
        </p:txBody>
      </p:sp>
      <p:sp>
        <p:nvSpPr>
          <p:cNvPr id="3" name="Content Placeholder 2"/>
          <p:cNvSpPr>
            <a:spLocks noGrp="1"/>
          </p:cNvSpPr>
          <p:nvPr>
            <p:ph idx="1"/>
          </p:nvPr>
        </p:nvSpPr>
        <p:spPr/>
        <p:txBody>
          <a:bodyPr/>
          <a:lstStyle/>
          <a:p>
            <a:r>
              <a:rPr lang="en-US" dirty="0" smtClean="0">
                <a:hlinkClick r:id="rId2"/>
              </a:rPr>
              <a:t>http://www.tutorialspoint.com/data_mining/dm_useful_resources.htm</a:t>
            </a:r>
            <a:endParaRPr lang="en-US" dirty="0"/>
          </a:p>
        </p:txBody>
      </p:sp>
    </p:spTree>
    <p:extLst>
      <p:ext uri="{BB962C8B-B14F-4D97-AF65-F5344CB8AC3E}">
        <p14:creationId xmlns:p14="http://schemas.microsoft.com/office/powerpoint/2010/main" val="41362531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DM_TUTORIAL</a:t>
            </a:r>
            <a:endParaRPr lang="en-US" dirty="0"/>
          </a:p>
        </p:txBody>
      </p:sp>
      <p:sp>
        <p:nvSpPr>
          <p:cNvPr id="3" name="Content Placeholder 2"/>
          <p:cNvSpPr>
            <a:spLocks noGrp="1"/>
          </p:cNvSpPr>
          <p:nvPr>
            <p:ph idx="1"/>
          </p:nvPr>
        </p:nvSpPr>
        <p:spPr/>
        <p:txBody>
          <a:bodyPr/>
          <a:lstStyle/>
          <a:p>
            <a:r>
              <a:rPr lang="en-US" dirty="0" smtClean="0">
                <a:hlinkClick r:id="rId2"/>
              </a:rPr>
              <a:t>http://www.tutorialspoint.com/data_mining/dm_tutorial.pdf</a:t>
            </a:r>
            <a:endParaRPr lang="en-US" dirty="0"/>
          </a:p>
        </p:txBody>
      </p:sp>
    </p:spTree>
    <p:extLst>
      <p:ext uri="{BB962C8B-B14F-4D97-AF65-F5344CB8AC3E}">
        <p14:creationId xmlns:p14="http://schemas.microsoft.com/office/powerpoint/2010/main" val="24625088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DM</a:t>
            </a:r>
            <a:endParaRPr lang="en-US" dirty="0"/>
          </a:p>
        </p:txBody>
      </p:sp>
      <p:sp>
        <p:nvSpPr>
          <p:cNvPr id="4" name="Θέση περιεχομένου 3"/>
          <p:cNvSpPr>
            <a:spLocks noGrp="1"/>
          </p:cNvSpPr>
          <p:nvPr>
            <p:ph idx="1"/>
          </p:nvPr>
        </p:nvSpPr>
        <p:spPr/>
        <p:txBody>
          <a:bodyPr>
            <a:normAutofit fontScale="77500" lnSpcReduction="20000"/>
          </a:bodyPr>
          <a:lstStyle/>
          <a:p>
            <a:r>
              <a:rPr lang="en-US" dirty="0">
                <a:hlinkClick r:id="rId2"/>
              </a:rPr>
              <a:t>http://www.tutorialspoint.com/data_mining/index.htm</a:t>
            </a:r>
            <a:endParaRPr lang="en-US" dirty="0"/>
          </a:p>
          <a:p>
            <a:endParaRPr lang="en-US" dirty="0"/>
          </a:p>
          <a:p>
            <a:pPr marL="0" indent="0">
              <a:buNone/>
            </a:pPr>
            <a:r>
              <a:rPr lang="en-US" dirty="0" smtClean="0"/>
              <a:t>What </a:t>
            </a:r>
            <a:r>
              <a:rPr lang="en-US" dirty="0"/>
              <a:t>is Data Mining </a:t>
            </a:r>
          </a:p>
          <a:p>
            <a:r>
              <a:rPr lang="en-US" dirty="0"/>
              <a:t>Data Mining is defined as extracting the information from the huge set of data. In other words we can say that data mining is mining the knowledge from data. This information can be used for any of the following applications: </a:t>
            </a:r>
          </a:p>
          <a:p>
            <a:pPr lvl="1"/>
            <a:r>
              <a:rPr lang="en-US" dirty="0" smtClean="0"/>
              <a:t>Market </a:t>
            </a:r>
            <a:r>
              <a:rPr lang="en-US" dirty="0"/>
              <a:t>Analysis </a:t>
            </a:r>
            <a:endParaRPr lang="en-US" dirty="0" smtClean="0"/>
          </a:p>
          <a:p>
            <a:pPr lvl="1"/>
            <a:r>
              <a:rPr lang="en-US" dirty="0" smtClean="0"/>
              <a:t>Fraud </a:t>
            </a:r>
            <a:r>
              <a:rPr lang="en-US" dirty="0"/>
              <a:t>Detection </a:t>
            </a:r>
            <a:endParaRPr lang="en-US" dirty="0" smtClean="0"/>
          </a:p>
          <a:p>
            <a:pPr lvl="1"/>
            <a:r>
              <a:rPr lang="en-US" dirty="0" smtClean="0"/>
              <a:t>Customer </a:t>
            </a:r>
            <a:r>
              <a:rPr lang="en-US" dirty="0"/>
              <a:t>Retention </a:t>
            </a:r>
          </a:p>
          <a:p>
            <a:pPr lvl="1"/>
            <a:r>
              <a:rPr lang="en-US" dirty="0" smtClean="0"/>
              <a:t>Production </a:t>
            </a:r>
            <a:r>
              <a:rPr lang="en-US" dirty="0"/>
              <a:t>Control </a:t>
            </a:r>
          </a:p>
          <a:p>
            <a:pPr lvl="1"/>
            <a:r>
              <a:rPr lang="en-US" dirty="0" smtClean="0"/>
              <a:t>Science </a:t>
            </a:r>
            <a:r>
              <a:rPr lang="en-US" dirty="0"/>
              <a:t>Exploration </a:t>
            </a:r>
          </a:p>
          <a:p>
            <a:endParaRPr lang="el-GR" dirty="0"/>
          </a:p>
        </p:txBody>
      </p:sp>
    </p:spTree>
    <p:extLst>
      <p:ext uri="{BB962C8B-B14F-4D97-AF65-F5344CB8AC3E}">
        <p14:creationId xmlns:p14="http://schemas.microsoft.com/office/powerpoint/2010/main" val="2551876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Mining – </a:t>
            </a:r>
            <a:r>
              <a:rPr lang="el-GR" dirty="0" smtClean="0"/>
              <a:t>Εξόρυξη Δεδομένων</a:t>
            </a:r>
            <a:r>
              <a:rPr lang="en-US" dirty="0" smtClean="0"/>
              <a:t> </a:t>
            </a:r>
            <a:r>
              <a:rPr lang="en-US" sz="3600" b="0" dirty="0" smtClean="0"/>
              <a:t>1/10</a:t>
            </a:r>
            <a:endParaRPr lang="en-US" sz="3600" b="0" dirty="0"/>
          </a:p>
        </p:txBody>
      </p:sp>
      <p:sp>
        <p:nvSpPr>
          <p:cNvPr id="3" name="Content Placeholder 2"/>
          <p:cNvSpPr>
            <a:spLocks noGrp="1"/>
          </p:cNvSpPr>
          <p:nvPr>
            <p:ph idx="1"/>
          </p:nvPr>
        </p:nvSpPr>
        <p:spPr/>
        <p:txBody>
          <a:bodyPr>
            <a:normAutofit fontScale="85000" lnSpcReduction="10000"/>
          </a:bodyPr>
          <a:lstStyle/>
          <a:p>
            <a:r>
              <a:rPr lang="el-GR" b="1" dirty="0" smtClean="0"/>
              <a:t>Εξόρυξη δεδομένων</a:t>
            </a:r>
            <a:r>
              <a:rPr lang="el-GR" dirty="0" smtClean="0"/>
              <a:t> (ή ανακάλυψη γνώσης από βάσεις δεδομένων) είναι η εξεύρεση μιας (ενδιαφέρουσας, αυτονόητης, μη προφανής και πιθανόν χρήσιμης) </a:t>
            </a:r>
            <a:r>
              <a:rPr lang="el-GR" dirty="0" smtClean="0">
                <a:hlinkClick r:id="rId2" tooltip="Πληροφορία"/>
              </a:rPr>
              <a:t>πληροφορίας</a:t>
            </a:r>
            <a:r>
              <a:rPr lang="el-GR" dirty="0" smtClean="0"/>
              <a:t> ή προτύπων </a:t>
            </a:r>
          </a:p>
          <a:p>
            <a:pPr lvl="1"/>
            <a:r>
              <a:rPr lang="el-GR" dirty="0" smtClean="0"/>
              <a:t>από μεγάλες </a:t>
            </a:r>
            <a:r>
              <a:rPr lang="el-GR" dirty="0" smtClean="0">
                <a:hlinkClick r:id="rId3" tooltip="Βάση δεδομένων"/>
              </a:rPr>
              <a:t>βάσεις δεδομένων</a:t>
            </a:r>
            <a:r>
              <a:rPr lang="el-GR" dirty="0" smtClean="0"/>
              <a:t> </a:t>
            </a:r>
          </a:p>
          <a:p>
            <a:pPr lvl="1"/>
            <a:r>
              <a:rPr lang="el-GR" dirty="0" smtClean="0"/>
              <a:t>με χρήση </a:t>
            </a:r>
            <a:r>
              <a:rPr lang="el-GR" dirty="0" smtClean="0">
                <a:hlinkClick r:id="rId4" tooltip="Αλγόριθμος"/>
              </a:rPr>
              <a:t>αλγορίθμων</a:t>
            </a:r>
            <a:r>
              <a:rPr lang="el-GR" dirty="0" smtClean="0"/>
              <a:t> </a:t>
            </a:r>
          </a:p>
          <a:p>
            <a:pPr lvl="2"/>
            <a:r>
              <a:rPr lang="el-GR" dirty="0" smtClean="0"/>
              <a:t>ομαδοποίησης ή </a:t>
            </a:r>
            <a:r>
              <a:rPr lang="el-GR" dirty="0" smtClean="0">
                <a:hlinkClick r:id="rId5" tooltip="Κατηγοριοποίηση"/>
              </a:rPr>
              <a:t>κατηγοριοποίησης</a:t>
            </a:r>
            <a:r>
              <a:rPr lang="el-GR" dirty="0" smtClean="0"/>
              <a:t> </a:t>
            </a:r>
          </a:p>
          <a:p>
            <a:pPr lvl="2"/>
            <a:r>
              <a:rPr lang="el-GR" dirty="0" smtClean="0"/>
              <a:t>και των αρχών της </a:t>
            </a:r>
            <a:r>
              <a:rPr lang="el-GR" dirty="0" smtClean="0">
                <a:hlinkClick r:id="rId6" tooltip="Στατιστική"/>
              </a:rPr>
              <a:t>στατιστικής</a:t>
            </a:r>
            <a:r>
              <a:rPr lang="el-GR" dirty="0" smtClean="0"/>
              <a:t>, της </a:t>
            </a:r>
            <a:r>
              <a:rPr lang="el-GR" dirty="0" smtClean="0">
                <a:hlinkClick r:id="rId7" tooltip="Τεχνητή νοημοσύνη"/>
              </a:rPr>
              <a:t>τεχνητής νοημοσύνης</a:t>
            </a:r>
            <a:r>
              <a:rPr lang="el-GR" dirty="0" smtClean="0"/>
              <a:t>, της </a:t>
            </a:r>
            <a:r>
              <a:rPr lang="el-GR" dirty="0" smtClean="0">
                <a:hlinkClick r:id="rId8" tooltip="Μηχανική μάθηση"/>
              </a:rPr>
              <a:t>μηχανικής μάθησης</a:t>
            </a:r>
            <a:r>
              <a:rPr lang="el-GR" dirty="0" smtClean="0"/>
              <a:t> και των συστημάτων βάσεων δεδομένων. </a:t>
            </a:r>
          </a:p>
          <a:p>
            <a:pPr lvl="1"/>
            <a:r>
              <a:rPr lang="el-GR" dirty="0" smtClean="0"/>
              <a:t>Στόχος της εξόρυξης δεδομένων είναι η </a:t>
            </a:r>
            <a:r>
              <a:rPr lang="el-GR" b="1" dirty="0" smtClean="0"/>
              <a:t>πληροφορία που θα εξαχθεί και τα πρότυπα που θα προκύψουν </a:t>
            </a:r>
            <a:r>
              <a:rPr lang="el-GR" dirty="0" smtClean="0"/>
              <a:t>να έχουν δομή κατανοητή προς τον άνθρωπο έτσι ώστε να τον βοηθήσουν να πάρει τις κατάλληλες αποφάσεις.</a:t>
            </a:r>
          </a:p>
          <a:p>
            <a:endParaRPr lang="en-US" dirty="0"/>
          </a:p>
        </p:txBody>
      </p:sp>
    </p:spTree>
    <p:extLst>
      <p:ext uri="{BB962C8B-B14F-4D97-AF65-F5344CB8AC3E}">
        <p14:creationId xmlns:p14="http://schemas.microsoft.com/office/powerpoint/2010/main" val="1141733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Spatial data warehouse</a:t>
            </a:r>
            <a:r>
              <a:rPr lang="el-GR" dirty="0" smtClean="0"/>
              <a:t> (Χάλαρης Γ.)</a:t>
            </a:r>
            <a:endParaRPr lang="en-US" dirty="0"/>
          </a:p>
        </p:txBody>
      </p:sp>
      <p:pic>
        <p:nvPicPr>
          <p:cNvPr id="1026" name="Picture 2"/>
          <p:cNvPicPr>
            <a:picLocks noGrp="1" noChangeAspect="1" noChangeArrowheads="1"/>
          </p:cNvPicPr>
          <p:nvPr>
            <p:ph idx="1"/>
          </p:nvPr>
        </p:nvPicPr>
        <p:blipFill>
          <a:blip r:embed="rId3" cstate="print"/>
          <a:stretch>
            <a:fillRect/>
          </a:stretch>
        </p:blipFill>
        <p:spPr bwMode="auto">
          <a:xfrm>
            <a:off x="1682750" y="1659731"/>
            <a:ext cx="5778500" cy="4330700"/>
          </a:xfrm>
          <a:prstGeom prst="rect">
            <a:avLst/>
          </a:prstGeom>
          <a:noFill/>
          <a:ln w="9525">
            <a:noFill/>
            <a:miter lim="800000"/>
            <a:headEnd/>
            <a:tailEnd/>
          </a:ln>
          <a:effectLst/>
        </p:spPr>
      </p:pic>
      <p:sp>
        <p:nvSpPr>
          <p:cNvPr id="4" name="Slide Number Placeholder 3"/>
          <p:cNvSpPr>
            <a:spLocks noGrp="1"/>
          </p:cNvSpPr>
          <p:nvPr>
            <p:ph type="sldNum" sz="quarter" idx="4294967295"/>
          </p:nvPr>
        </p:nvSpPr>
        <p:spPr>
          <a:xfrm>
            <a:off x="7010400" y="6356350"/>
            <a:ext cx="2133600" cy="365125"/>
          </a:xfrm>
        </p:spPr>
        <p:txBody>
          <a:bodyPr>
            <a:normAutofit/>
          </a:bodyPr>
          <a:lstStyle/>
          <a:p>
            <a:fld id="{A6BCD997-D1BE-4537-A318-008E6A5886A5}" type="slidenum">
              <a:rPr lang="en-US" smtClean="0"/>
              <a:pPr/>
              <a:t>1</a:t>
            </a:fld>
            <a:endParaRPr lang="en-US" dirty="0"/>
          </a:p>
        </p:txBody>
      </p:sp>
    </p:spTree>
    <p:extLst>
      <p:ext uri="{BB962C8B-B14F-4D97-AF65-F5344CB8AC3E}">
        <p14:creationId xmlns:p14="http://schemas.microsoft.com/office/powerpoint/2010/main" val="6197781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Mining – </a:t>
            </a:r>
            <a:r>
              <a:rPr lang="el-GR" dirty="0" smtClean="0"/>
              <a:t>Εξόρυξη Δεδομένων</a:t>
            </a:r>
            <a:r>
              <a:rPr lang="en-US" dirty="0" smtClean="0"/>
              <a:t> </a:t>
            </a:r>
            <a:r>
              <a:rPr lang="en-US" sz="3600" b="0" dirty="0" smtClean="0"/>
              <a:t>2/10</a:t>
            </a:r>
            <a:endParaRPr lang="en-US" sz="3600" b="0" dirty="0"/>
          </a:p>
        </p:txBody>
      </p:sp>
      <p:sp>
        <p:nvSpPr>
          <p:cNvPr id="3" name="Content Placeholder 2"/>
          <p:cNvSpPr>
            <a:spLocks noGrp="1"/>
          </p:cNvSpPr>
          <p:nvPr>
            <p:ph idx="1"/>
          </p:nvPr>
        </p:nvSpPr>
        <p:spPr/>
        <p:txBody>
          <a:bodyPr>
            <a:normAutofit fontScale="92500" lnSpcReduction="10000"/>
          </a:bodyPr>
          <a:lstStyle/>
          <a:p>
            <a:r>
              <a:rPr lang="el-GR" dirty="0" smtClean="0"/>
              <a:t>Ο όρος εξόρυξη δεδομένων είναι μία έννοια που συνήθως παραπέμπει σε κάθε είδος έρευνας σε μεγάλη ποσότητα δεδομένων ή επεξεργασία δεδομένων (συλλογή, εξαγωγή δεδομένων, warehouse, ανάλυση δεδομένων και στατιστικής) </a:t>
            </a:r>
          </a:p>
          <a:p>
            <a:pPr lvl="1"/>
            <a:r>
              <a:rPr lang="el-GR" dirty="0" smtClean="0"/>
              <a:t>αλλά επίσης γενικεύεται σε κάθε είδος συστήματος υποστήριξης αποφάσεων συμπεριλαμβανομένου της τεχνητής νοημοσύνης, της εκμάθησης μηχανής και της επιχειρηματικής ευφυΐας. Στην ορθή χρήση του όρου η λέξη κλειδί είναι η ανακάλυψη, που ορίζεται ως η ανίχνευση κάτι καινούριου.</a:t>
            </a:r>
          </a:p>
          <a:p>
            <a:endParaRPr lang="en-US" dirty="0"/>
          </a:p>
        </p:txBody>
      </p:sp>
    </p:spTree>
    <p:extLst>
      <p:ext uri="{BB962C8B-B14F-4D97-AF65-F5344CB8AC3E}">
        <p14:creationId xmlns:p14="http://schemas.microsoft.com/office/powerpoint/2010/main" val="26473137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Mining – </a:t>
            </a:r>
            <a:r>
              <a:rPr lang="el-GR" dirty="0" smtClean="0"/>
              <a:t>Εξόρυξη Δεδομένων</a:t>
            </a:r>
            <a:r>
              <a:rPr lang="en-US" dirty="0" smtClean="0"/>
              <a:t> </a:t>
            </a:r>
            <a:r>
              <a:rPr lang="en-US" sz="3600" b="0" dirty="0" smtClean="0"/>
              <a:t>3/10</a:t>
            </a:r>
            <a:endParaRPr lang="en-US" sz="3600" b="0" dirty="0"/>
          </a:p>
        </p:txBody>
      </p:sp>
      <p:sp>
        <p:nvSpPr>
          <p:cNvPr id="3" name="Content Placeholder 2"/>
          <p:cNvSpPr>
            <a:spLocks noGrp="1"/>
          </p:cNvSpPr>
          <p:nvPr>
            <p:ph idx="1"/>
          </p:nvPr>
        </p:nvSpPr>
        <p:spPr/>
        <p:txBody>
          <a:bodyPr>
            <a:noAutofit/>
          </a:bodyPr>
          <a:lstStyle/>
          <a:p>
            <a:r>
              <a:rPr lang="el-GR" sz="2400" dirty="0"/>
              <a:t>Ο πραγματικός στόχος της εξόρυξης δεδομένων είναι η αυτόματη ή ημιαυτόματη ανάλυση μεγάλων ποσοτήτων δεδομένα για την εξαγωγή κάποιου ενδιαφέροντος προτύπου που ήταν άγνωστο μέχρι εκείνη τη στιγμή, </a:t>
            </a:r>
            <a:endParaRPr lang="en-US" sz="2400" dirty="0"/>
          </a:p>
          <a:p>
            <a:pPr lvl="1"/>
            <a:r>
              <a:rPr lang="el-GR" sz="2400" dirty="0"/>
              <a:t>όπως ομάδες από εγγραφές δεδομένων (</a:t>
            </a:r>
            <a:r>
              <a:rPr lang="el-GR" sz="2400" dirty="0">
                <a:hlinkClick r:id="rId2" tooltip="Συσταδοποίηση"/>
              </a:rPr>
              <a:t>συσταδοποίηση</a:t>
            </a:r>
            <a:r>
              <a:rPr lang="el-GR" sz="2400" dirty="0"/>
              <a:t>), </a:t>
            </a:r>
            <a:endParaRPr lang="en-US" sz="2400" dirty="0"/>
          </a:p>
          <a:p>
            <a:pPr lvl="1"/>
            <a:r>
              <a:rPr lang="el-GR" sz="2400" dirty="0"/>
              <a:t>ασυνήθιστες εγγραφές (anomaly detection) </a:t>
            </a:r>
            <a:endParaRPr lang="en-US" sz="2400" dirty="0"/>
          </a:p>
          <a:p>
            <a:pPr lvl="1"/>
            <a:r>
              <a:rPr lang="el-GR" sz="2400" dirty="0"/>
              <a:t>και εξαρτήσεις (κανόνες συσχετίσεων). </a:t>
            </a:r>
            <a:endParaRPr lang="en-US" sz="2400" dirty="0"/>
          </a:p>
          <a:p>
            <a:r>
              <a:rPr lang="el-GR" sz="2400" dirty="0"/>
              <a:t>Αυτό συνήθως συμπεριλαμβάνει τη χρήση βάσης δεδομένων όπως </a:t>
            </a:r>
            <a:r>
              <a:rPr lang="el-GR" sz="2400" dirty="0">
                <a:hlinkClick r:id="rId3" tooltip="Χωρικά ευρετήρια (δεν έχει γραφτεί ακόμα)"/>
              </a:rPr>
              <a:t>χωρικά ευρετήρια</a:t>
            </a:r>
            <a:r>
              <a:rPr lang="el-GR" sz="2400" dirty="0"/>
              <a:t>. </a:t>
            </a:r>
            <a:endParaRPr lang="en-US" sz="2400" dirty="0"/>
          </a:p>
        </p:txBody>
      </p:sp>
    </p:spTree>
    <p:extLst>
      <p:ext uri="{BB962C8B-B14F-4D97-AF65-F5344CB8AC3E}">
        <p14:creationId xmlns:p14="http://schemas.microsoft.com/office/powerpoint/2010/main" val="9567661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Mining – </a:t>
            </a:r>
            <a:r>
              <a:rPr lang="el-GR" dirty="0" smtClean="0"/>
              <a:t>Εξόρυξη Δεδομένων</a:t>
            </a:r>
            <a:r>
              <a:rPr lang="en-US" dirty="0" smtClean="0"/>
              <a:t> </a:t>
            </a:r>
            <a:r>
              <a:rPr lang="en-US" sz="3600" b="0" dirty="0" smtClean="0"/>
              <a:t>4/10</a:t>
            </a:r>
            <a:endParaRPr lang="en-US" sz="3600" b="0" dirty="0"/>
          </a:p>
        </p:txBody>
      </p:sp>
      <p:sp>
        <p:nvSpPr>
          <p:cNvPr id="3" name="Content Placeholder 2"/>
          <p:cNvSpPr>
            <a:spLocks noGrp="1"/>
          </p:cNvSpPr>
          <p:nvPr>
            <p:ph idx="1"/>
          </p:nvPr>
        </p:nvSpPr>
        <p:spPr/>
        <p:txBody>
          <a:bodyPr>
            <a:noAutofit/>
          </a:bodyPr>
          <a:lstStyle/>
          <a:p>
            <a:r>
              <a:rPr lang="el-GR" sz="2200" dirty="0" smtClean="0"/>
              <a:t>Αυτά </a:t>
            </a:r>
            <a:r>
              <a:rPr lang="el-GR" sz="2200" dirty="0"/>
              <a:t>τα πρότυπα ύστερα μπορούν να θεωρηθούν ως μία περιγραφή των δεδομένων εισαγωγής και να χρησιμοποιηθούν για περαιτέρω ανάλυση ή για παράδειγμα στην εκμάθηση μηχανής και στην </a:t>
            </a:r>
            <a:r>
              <a:rPr lang="el-GR" sz="2200" dirty="0">
                <a:hlinkClick r:id="rId2" tooltip="Predictive analytics (δεν έχει γραφτεί ακόμα)"/>
              </a:rPr>
              <a:t>προγνωστική ανάλυση</a:t>
            </a:r>
            <a:r>
              <a:rPr lang="el-GR" sz="2200" dirty="0"/>
              <a:t>. </a:t>
            </a:r>
            <a:endParaRPr lang="en-US" sz="2200" dirty="0"/>
          </a:p>
          <a:p>
            <a:r>
              <a:rPr lang="el-GR" sz="2200" dirty="0"/>
              <a:t>Για παράδειγμα, η εξόρυξη δεδομένων θα μπορούσε </a:t>
            </a:r>
            <a:endParaRPr lang="en-US" sz="2200" dirty="0"/>
          </a:p>
          <a:p>
            <a:pPr lvl="1"/>
            <a:r>
              <a:rPr lang="el-GR" sz="2200" dirty="0"/>
              <a:t>να προσδιορίσει πολλαπλά σύνολα στα δεδομένα, τα οποία μπορούν να χρησιμοποιηθούν μετά για να εξασφαλίσουν περισσότερο ακριβή αποτελέσματα από ένα σύστημα υποστήριξης αποφάσεων. </a:t>
            </a:r>
            <a:endParaRPr lang="en-US" sz="2200" dirty="0"/>
          </a:p>
          <a:p>
            <a:r>
              <a:rPr lang="el-GR" sz="2200" dirty="0"/>
              <a:t>Παρότι η συλλογή δεδομένων και η προετοιμασία δεδομένων, αλλά και η ερμηνεία των αποτελεσμάτων και εκθέσεων δεν αποτελούν μέρος της εξόρυξης δεδομένων, παρ' όλα αυτά ανήκουν στην ανακάλυψη γνώσης από βάσεις δεδομένων σαν κάποια επιπρόσθετα βήματα.</a:t>
            </a:r>
            <a:r>
              <a:rPr lang="en-US" sz="2200" dirty="0"/>
              <a:t> </a:t>
            </a:r>
            <a:r>
              <a:rPr lang="el-GR" sz="2200" dirty="0"/>
              <a:t>(</a:t>
            </a:r>
            <a:r>
              <a:rPr lang="en-US" sz="2200" dirty="0"/>
              <a:t>wikipedia</a:t>
            </a:r>
            <a:r>
              <a:rPr lang="en-US" sz="2200" dirty="0" smtClean="0"/>
              <a:t>)</a:t>
            </a:r>
            <a:endParaRPr lang="el-GR" sz="2200" dirty="0"/>
          </a:p>
        </p:txBody>
      </p:sp>
    </p:spTree>
    <p:extLst>
      <p:ext uri="{BB962C8B-B14F-4D97-AF65-F5344CB8AC3E}">
        <p14:creationId xmlns:p14="http://schemas.microsoft.com/office/powerpoint/2010/main" val="24275139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Mining – </a:t>
            </a:r>
            <a:r>
              <a:rPr lang="el-GR" dirty="0" smtClean="0"/>
              <a:t>Εξόρυξη Δεδομένων</a:t>
            </a:r>
            <a:r>
              <a:rPr lang="en-US" dirty="0" smtClean="0"/>
              <a:t> </a:t>
            </a:r>
            <a:r>
              <a:rPr lang="en-US" sz="3600" b="0" dirty="0" smtClean="0"/>
              <a:t>5/10</a:t>
            </a:r>
            <a:endParaRPr lang="en-US" sz="3600" b="0" dirty="0"/>
          </a:p>
        </p:txBody>
      </p:sp>
      <p:sp>
        <p:nvSpPr>
          <p:cNvPr id="3" name="Content Placeholder 2"/>
          <p:cNvSpPr>
            <a:spLocks noGrp="1"/>
          </p:cNvSpPr>
          <p:nvPr>
            <p:ph idx="1"/>
          </p:nvPr>
        </p:nvSpPr>
        <p:spPr/>
        <p:txBody>
          <a:bodyPr>
            <a:normAutofit fontScale="85000" lnSpcReduction="10000"/>
          </a:bodyPr>
          <a:lstStyle/>
          <a:p>
            <a:r>
              <a:rPr lang="el-GR" dirty="0" smtClean="0"/>
              <a:t>Άλλοι σχετικοί όροι της εξόρυξης δεδομένων είναι οι data dredging, data fishing και data snooping, που αναφέρονται στην χρήση μεθόδων της εξόρυξης δεδομένων για να πάρουν δείγματα από μεγαλύτερη συλλογή δεδομένων που είναι (ή μπορεί να είναι) πολύ μικρά για αξιόπιστα στατιστικά συμπεράσματα που έγιναν σχετικά με τη εγκυρότητα των προτύπων που ανακαλύφθηκαν. </a:t>
            </a:r>
            <a:endParaRPr lang="en-US" dirty="0" smtClean="0"/>
          </a:p>
          <a:p>
            <a:r>
              <a:rPr lang="el-GR" dirty="0" smtClean="0"/>
              <a:t>Αυτές οι μέθοδοι, επίσης, μπορούν να χρησιμοποιηθούν για την δημιουργία νέων υποθέσεων προς εξέταση έναντι μεγαλύτερων συλλογών δεδομένων.</a:t>
            </a:r>
          </a:p>
          <a:p>
            <a:endParaRPr lang="en-US" dirty="0"/>
          </a:p>
        </p:txBody>
      </p:sp>
    </p:spTree>
    <p:extLst>
      <p:ext uri="{BB962C8B-B14F-4D97-AF65-F5344CB8AC3E}">
        <p14:creationId xmlns:p14="http://schemas.microsoft.com/office/powerpoint/2010/main" val="40509394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Mining – </a:t>
            </a:r>
            <a:r>
              <a:rPr lang="el-GR" dirty="0" smtClean="0"/>
              <a:t>Εξόρυξη Δεδομένων</a:t>
            </a:r>
            <a:r>
              <a:rPr lang="en-US" dirty="0" smtClean="0"/>
              <a:t> </a:t>
            </a:r>
            <a:r>
              <a:rPr lang="en-US" sz="3600" b="0" dirty="0" smtClean="0"/>
              <a:t>6/10</a:t>
            </a:r>
            <a:endParaRPr lang="en-US" sz="3600" b="0" dirty="0"/>
          </a:p>
        </p:txBody>
      </p:sp>
      <p:sp>
        <p:nvSpPr>
          <p:cNvPr id="3" name="Content Placeholder 2"/>
          <p:cNvSpPr>
            <a:spLocks noGrp="1"/>
          </p:cNvSpPr>
          <p:nvPr>
            <p:ph idx="1"/>
          </p:nvPr>
        </p:nvSpPr>
        <p:spPr/>
        <p:txBody>
          <a:bodyPr>
            <a:normAutofit fontScale="92500" lnSpcReduction="10000"/>
          </a:bodyPr>
          <a:lstStyle/>
          <a:p>
            <a:r>
              <a:rPr lang="el-GR" b="1" dirty="0" smtClean="0"/>
              <a:t>Διαδικασία[</a:t>
            </a:r>
            <a:r>
              <a:rPr lang="el-GR" b="1" dirty="0" smtClean="0">
                <a:hlinkClick r:id="rId2" tooltip="Επεξεργασία ενότητας: Διαδικασία"/>
              </a:rPr>
              <a:t>Επεξεργασία</a:t>
            </a:r>
            <a:r>
              <a:rPr lang="el-GR" b="1" dirty="0" smtClean="0"/>
              <a:t> | </a:t>
            </a:r>
            <a:r>
              <a:rPr lang="el-GR" b="1" dirty="0" smtClean="0">
                <a:hlinkClick r:id="rId3" tooltip="Επεξεργασία ενότητας: Διαδικασία"/>
              </a:rPr>
              <a:t>επεξεργασία κώδικα</a:t>
            </a:r>
            <a:r>
              <a:rPr lang="el-GR" b="1" dirty="0" smtClean="0"/>
              <a:t>]</a:t>
            </a:r>
          </a:p>
          <a:p>
            <a:r>
              <a:rPr lang="el-GR" dirty="0" smtClean="0"/>
              <a:t>Η διαδικασία ανακάλυψης γνώσης από βάσεις δεδομένων(KDD) συνήθως ορίζεται από τα εξής στάδια:</a:t>
            </a:r>
          </a:p>
          <a:p>
            <a:pPr lvl="1"/>
            <a:r>
              <a:rPr lang="el-GR" dirty="0" smtClean="0"/>
              <a:t>Συλλογή</a:t>
            </a:r>
          </a:p>
          <a:p>
            <a:pPr lvl="1"/>
            <a:r>
              <a:rPr lang="el-GR" dirty="0" smtClean="0"/>
              <a:t>Προεπεξεργασία</a:t>
            </a:r>
          </a:p>
          <a:p>
            <a:pPr lvl="1"/>
            <a:r>
              <a:rPr lang="el-GR" dirty="0" smtClean="0"/>
              <a:t>Μετασχηματισμός</a:t>
            </a:r>
          </a:p>
          <a:p>
            <a:pPr lvl="1"/>
            <a:r>
              <a:rPr lang="el-GR" dirty="0" smtClean="0"/>
              <a:t>Εξόρυξη δεδομένων</a:t>
            </a:r>
          </a:p>
          <a:p>
            <a:pPr lvl="1"/>
            <a:r>
              <a:rPr lang="el-GR" dirty="0" smtClean="0"/>
              <a:t>Ερμηνεία/Αξιολόγηση.</a:t>
            </a:r>
            <a:r>
              <a:rPr lang="el-GR" baseline="30000" dirty="0" smtClean="0">
                <a:hlinkClick r:id="rId4"/>
              </a:rPr>
              <a:t>[3]</a:t>
            </a:r>
            <a:endParaRPr lang="el-GR" dirty="0" smtClean="0"/>
          </a:p>
          <a:p>
            <a:endParaRPr lang="en-US" dirty="0"/>
          </a:p>
        </p:txBody>
      </p:sp>
    </p:spTree>
    <p:extLst>
      <p:ext uri="{BB962C8B-B14F-4D97-AF65-F5344CB8AC3E}">
        <p14:creationId xmlns:p14="http://schemas.microsoft.com/office/powerpoint/2010/main" val="19722710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Mining – </a:t>
            </a:r>
            <a:r>
              <a:rPr lang="el-GR" dirty="0" smtClean="0"/>
              <a:t>Εξόρυξη Δεδομένων</a:t>
            </a:r>
            <a:r>
              <a:rPr lang="en-US" dirty="0" smtClean="0"/>
              <a:t> </a:t>
            </a:r>
            <a:r>
              <a:rPr lang="en-US" sz="3600" b="0" dirty="0" smtClean="0"/>
              <a:t>7/10</a:t>
            </a:r>
            <a:endParaRPr lang="en-US" sz="3600" b="0" dirty="0"/>
          </a:p>
        </p:txBody>
      </p:sp>
      <p:sp>
        <p:nvSpPr>
          <p:cNvPr id="3" name="Content Placeholder 2"/>
          <p:cNvSpPr>
            <a:spLocks noGrp="1"/>
          </p:cNvSpPr>
          <p:nvPr>
            <p:ph idx="1"/>
          </p:nvPr>
        </p:nvSpPr>
        <p:spPr/>
        <p:txBody>
          <a:bodyPr>
            <a:normAutofit fontScale="85000" lnSpcReduction="20000"/>
          </a:bodyPr>
          <a:lstStyle/>
          <a:p>
            <a:r>
              <a:rPr lang="el-GR" dirty="0" smtClean="0"/>
              <a:t>Υπάρχουν όμως κι άλλες παραλλαγές για τον ορισμό των σταδίων αυτών σύμφωνα και με το CRoss Industry Standard Process for Data Mining (CRISP-DM) όπου τα στάδια έχουν ως εξής:</a:t>
            </a:r>
          </a:p>
          <a:p>
            <a:pPr lvl="1"/>
            <a:r>
              <a:rPr lang="el-GR" dirty="0" smtClean="0"/>
              <a:t>Κατανόηση Θέματος</a:t>
            </a:r>
          </a:p>
          <a:p>
            <a:pPr lvl="1"/>
            <a:r>
              <a:rPr lang="el-GR" dirty="0" smtClean="0"/>
              <a:t>Κατανόηση δεδομένων</a:t>
            </a:r>
          </a:p>
          <a:p>
            <a:pPr lvl="1"/>
            <a:r>
              <a:rPr lang="el-GR" dirty="0" smtClean="0"/>
              <a:t>Προετοιμασία δεδομένων</a:t>
            </a:r>
          </a:p>
          <a:p>
            <a:pPr lvl="1"/>
            <a:r>
              <a:rPr lang="el-GR" dirty="0" smtClean="0"/>
              <a:t>Μοντελοποίηση</a:t>
            </a:r>
          </a:p>
          <a:p>
            <a:pPr lvl="1"/>
            <a:r>
              <a:rPr lang="el-GR" dirty="0" smtClean="0"/>
              <a:t>Αξιολόγηση</a:t>
            </a:r>
          </a:p>
          <a:p>
            <a:pPr lvl="1"/>
            <a:r>
              <a:rPr lang="el-GR" dirty="0" smtClean="0"/>
              <a:t>Ανάπτυξη ή απλοποιημένη διαδικασία όπως</a:t>
            </a:r>
          </a:p>
          <a:p>
            <a:pPr lvl="1"/>
            <a:r>
              <a:rPr lang="el-GR" dirty="0" smtClean="0"/>
              <a:t>Προ-επεξεργασία</a:t>
            </a:r>
          </a:p>
          <a:p>
            <a:pPr lvl="1"/>
            <a:r>
              <a:rPr lang="el-GR" dirty="0" smtClean="0"/>
              <a:t>Εξόρυξη δεδομένων</a:t>
            </a:r>
          </a:p>
          <a:p>
            <a:pPr lvl="1"/>
            <a:r>
              <a:rPr lang="el-GR" dirty="0" smtClean="0"/>
              <a:t>Επικύρωση αποτελέσματος.</a:t>
            </a:r>
          </a:p>
          <a:p>
            <a:endParaRPr lang="en-US" dirty="0"/>
          </a:p>
        </p:txBody>
      </p:sp>
    </p:spTree>
    <p:extLst>
      <p:ext uri="{BB962C8B-B14F-4D97-AF65-F5344CB8AC3E}">
        <p14:creationId xmlns:p14="http://schemas.microsoft.com/office/powerpoint/2010/main" val="15023475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Mining – </a:t>
            </a:r>
            <a:r>
              <a:rPr lang="el-GR" dirty="0" smtClean="0"/>
              <a:t>Εξόρυξη Δεδομένων</a:t>
            </a:r>
            <a:r>
              <a:rPr lang="en-US" dirty="0" smtClean="0"/>
              <a:t> </a:t>
            </a:r>
            <a:r>
              <a:rPr lang="en-US" sz="3600" b="0" dirty="0" smtClean="0"/>
              <a:t>8/10</a:t>
            </a:r>
            <a:endParaRPr lang="en-US" sz="3600" b="0" dirty="0"/>
          </a:p>
        </p:txBody>
      </p:sp>
      <p:sp>
        <p:nvSpPr>
          <p:cNvPr id="3" name="Content Placeholder 2"/>
          <p:cNvSpPr>
            <a:spLocks noGrp="1"/>
          </p:cNvSpPr>
          <p:nvPr>
            <p:ph idx="1"/>
          </p:nvPr>
        </p:nvSpPr>
        <p:spPr/>
        <p:txBody>
          <a:bodyPr>
            <a:normAutofit fontScale="70000" lnSpcReduction="20000"/>
          </a:bodyPr>
          <a:lstStyle/>
          <a:p>
            <a:r>
              <a:rPr lang="el-GR" b="1" dirty="0" smtClean="0"/>
              <a:t>Προ-επεξεργασία[</a:t>
            </a:r>
            <a:r>
              <a:rPr lang="el-GR" b="1" dirty="0" smtClean="0">
                <a:hlinkClick r:id="rId2" tooltip="Επεξεργασία ενότητας: Προ-επεξεργασία"/>
              </a:rPr>
              <a:t>Επεξεργασία</a:t>
            </a:r>
            <a:r>
              <a:rPr lang="el-GR" b="1" dirty="0" smtClean="0"/>
              <a:t> | </a:t>
            </a:r>
            <a:r>
              <a:rPr lang="el-GR" b="1" dirty="0" smtClean="0">
                <a:hlinkClick r:id="rId3" tooltip="Επεξεργασία ενότητας: Προ-επεξεργασία"/>
              </a:rPr>
              <a:t>επεξεργασία κώδικα</a:t>
            </a:r>
            <a:r>
              <a:rPr lang="el-GR" b="1" dirty="0" smtClean="0"/>
              <a:t>]</a:t>
            </a:r>
          </a:p>
          <a:p>
            <a:r>
              <a:rPr lang="el-GR" dirty="0" smtClean="0"/>
              <a:t>Πριν την εφαρμογή των αλγορίθμων εξόρυξης δεδομένων, το ερευνώμενο σύνολο δεδομένων πρέπει να συναρμολογείται. </a:t>
            </a:r>
            <a:endParaRPr lang="en-US" dirty="0" smtClean="0"/>
          </a:p>
          <a:p>
            <a:r>
              <a:rPr lang="el-GR" dirty="0" smtClean="0"/>
              <a:t>Καθώς η εξόρυξη δεδομένων μπορεί να αποκαλύψει μόνο τα πρότυπα που πράγματι εμφανίζονται στα δεδομένα, το σύνολο δεδομένων που ερευνούμε, πρέπει να είναι αρκετά μεγάλο για να περιέχει αυτά τα πρότυπα παραμένοντας να εξορυχθεί σε ένα αποδεκτό χρονικό διάστημα. </a:t>
            </a:r>
            <a:endParaRPr lang="en-US" dirty="0" smtClean="0"/>
          </a:p>
          <a:p>
            <a:r>
              <a:rPr lang="el-GR" dirty="0" smtClean="0"/>
              <a:t>Μία συνηθισμένη πηγή για δεδομένα είναι η data mart ή η data warehouse. Η προεπεξεργασία είναι απαραίτητη για την ανάλυση πολυπαραγοντικών συνόλων δεδομένων πριν την εξόρυξη δεδομένων.</a:t>
            </a:r>
          </a:p>
          <a:p>
            <a:r>
              <a:rPr lang="el-GR" dirty="0" smtClean="0"/>
              <a:t>Έτσι το ερευνώμενο σύνολο καθαρίζεται.</a:t>
            </a:r>
            <a:r>
              <a:rPr lang="en-US" dirty="0" smtClean="0"/>
              <a:t> </a:t>
            </a:r>
            <a:r>
              <a:rPr lang="el-GR" dirty="0" smtClean="0"/>
              <a:t>Το καθάρισμα δεδομένων διαγράφει τις παρατηρήσεις που περιέχουν θόρυβο και αυτές με ελλειπή ή ελλείποντα δεδομένα.</a:t>
            </a:r>
          </a:p>
          <a:p>
            <a:endParaRPr lang="en-US" dirty="0"/>
          </a:p>
        </p:txBody>
      </p:sp>
    </p:spTree>
    <p:extLst>
      <p:ext uri="{BB962C8B-B14F-4D97-AF65-F5344CB8AC3E}">
        <p14:creationId xmlns:p14="http://schemas.microsoft.com/office/powerpoint/2010/main" val="32047420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Mining – </a:t>
            </a:r>
            <a:r>
              <a:rPr lang="el-GR" dirty="0" smtClean="0"/>
              <a:t>Εξόρυξη Δεδομένων</a:t>
            </a:r>
            <a:r>
              <a:rPr lang="en-US" dirty="0" smtClean="0"/>
              <a:t> </a:t>
            </a:r>
            <a:r>
              <a:rPr lang="en-US" sz="3600" b="0" dirty="0" smtClean="0"/>
              <a:t>9/10</a:t>
            </a:r>
            <a:endParaRPr lang="en-US" sz="3600" b="0" dirty="0"/>
          </a:p>
        </p:txBody>
      </p:sp>
      <p:sp>
        <p:nvSpPr>
          <p:cNvPr id="3" name="Content Placeholder 2"/>
          <p:cNvSpPr>
            <a:spLocks noGrp="1"/>
          </p:cNvSpPr>
          <p:nvPr>
            <p:ph idx="1"/>
          </p:nvPr>
        </p:nvSpPr>
        <p:spPr/>
        <p:txBody>
          <a:bodyPr>
            <a:normAutofit fontScale="55000" lnSpcReduction="20000"/>
          </a:bodyPr>
          <a:lstStyle/>
          <a:p>
            <a:r>
              <a:rPr lang="el-GR" b="1" dirty="0" smtClean="0"/>
              <a:t>Τεχνικές[</a:t>
            </a:r>
            <a:r>
              <a:rPr lang="el-GR" b="1" dirty="0" smtClean="0">
                <a:hlinkClick r:id="rId2" tooltip="Επεξεργασία ενότητας: Τεχνικές"/>
              </a:rPr>
              <a:t>Επεξεργασία</a:t>
            </a:r>
            <a:r>
              <a:rPr lang="el-GR" b="1" dirty="0" smtClean="0"/>
              <a:t> | </a:t>
            </a:r>
            <a:r>
              <a:rPr lang="el-GR" b="1" dirty="0" smtClean="0">
                <a:hlinkClick r:id="rId3" tooltip="Επεξεργασία ενότητας: Τεχνικές"/>
              </a:rPr>
              <a:t>επεξεργασία κώδικα</a:t>
            </a:r>
            <a:r>
              <a:rPr lang="el-GR" b="1" dirty="0" smtClean="0"/>
              <a:t>]</a:t>
            </a:r>
          </a:p>
          <a:p>
            <a:r>
              <a:rPr lang="el-GR" sz="4500" dirty="0" smtClean="0"/>
              <a:t>Η εξόρυξη δεδομένων περιλαμβάνει κάποιες από τις ακόλουθες τάξεις διαδικασιών:</a:t>
            </a:r>
            <a:r>
              <a:rPr lang="el-GR" sz="4500" baseline="30000" dirty="0" smtClean="0">
                <a:hlinkClick r:id="rId4"/>
              </a:rPr>
              <a:t>[3]</a:t>
            </a:r>
            <a:endParaRPr lang="el-GR" sz="4500" dirty="0" smtClean="0"/>
          </a:p>
          <a:p>
            <a:r>
              <a:rPr lang="el-GR" sz="4500" dirty="0" smtClean="0">
                <a:hlinkClick r:id="rId5" tooltip="Ανίχνευση ανωμαλιών"/>
              </a:rPr>
              <a:t>Ανίχνευση ανωμαλιών</a:t>
            </a:r>
            <a:r>
              <a:rPr lang="el-GR" sz="4500" dirty="0" smtClean="0"/>
              <a:t> (Anomaly detection) - Ο προσδιορισμός ασυνήθιστων εγγραφών δεδομένων, που μπορεί να παρουσιάζουν κάποιο ενδιαφέρον ή λάθη στα δεδομένα που απαιτούν περαιτέρω έρευνα.</a:t>
            </a:r>
          </a:p>
          <a:p>
            <a:r>
              <a:rPr lang="el-GR" sz="4500" dirty="0" smtClean="0">
                <a:hlinkClick r:id="rId6" tooltip="Κανόνες συσχέτισης"/>
              </a:rPr>
              <a:t>Κανόνες συσχέτισης</a:t>
            </a:r>
            <a:r>
              <a:rPr lang="el-GR" sz="4500" dirty="0" smtClean="0"/>
              <a:t> (Μοντέλο αλληλεξάρτησης) - Αναζητήσεις για σχέσεις μεταξύ των μεταβλητών. Για παράδειγμα, ένα σούπερ μάρκετ μπορεί να συλλέξει δεδομένα που αφορούν τις αγοραστικές τους συνήθειες. Χρησιμοποιώντας τους κανόνες συσχέτισης, το σούπερ μάρκετ μπορεί να υπολογίσει ποια προϊόντα αγοράζονται συνήθως μαζί και να χρησιμοποιήσει αυτή την πληροφορία για αγοραστικούς σκοπούς.</a:t>
            </a:r>
          </a:p>
          <a:p>
            <a:endParaRPr lang="en-US" dirty="0"/>
          </a:p>
        </p:txBody>
      </p:sp>
    </p:spTree>
    <p:extLst>
      <p:ext uri="{BB962C8B-B14F-4D97-AF65-F5344CB8AC3E}">
        <p14:creationId xmlns:p14="http://schemas.microsoft.com/office/powerpoint/2010/main" val="26121667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Mining – </a:t>
            </a:r>
            <a:r>
              <a:rPr lang="el-GR" dirty="0" smtClean="0"/>
              <a:t>Εξόρυξη Δεδομένων</a:t>
            </a:r>
            <a:r>
              <a:rPr lang="en-US" dirty="0" smtClean="0"/>
              <a:t> </a:t>
            </a:r>
            <a:r>
              <a:rPr lang="en-US" sz="3600" b="0" dirty="0" smtClean="0"/>
              <a:t>10/10</a:t>
            </a:r>
            <a:endParaRPr lang="en-US" sz="3600" b="0" dirty="0"/>
          </a:p>
        </p:txBody>
      </p:sp>
      <p:sp>
        <p:nvSpPr>
          <p:cNvPr id="3" name="Content Placeholder 2"/>
          <p:cNvSpPr>
            <a:spLocks noGrp="1"/>
          </p:cNvSpPr>
          <p:nvPr>
            <p:ph idx="1"/>
          </p:nvPr>
        </p:nvSpPr>
        <p:spPr/>
        <p:txBody>
          <a:bodyPr>
            <a:normAutofit fontScale="85000" lnSpcReduction="20000"/>
          </a:bodyPr>
          <a:lstStyle/>
          <a:p>
            <a:r>
              <a:rPr lang="el-GR" dirty="0" smtClean="0">
                <a:hlinkClick r:id="rId2" tooltip="Συσταδοποίηση"/>
              </a:rPr>
              <a:t>Συσταδοποίηση</a:t>
            </a:r>
            <a:r>
              <a:rPr lang="el-GR" dirty="0" smtClean="0"/>
              <a:t> - είναι η διαδικασία ανακάλυψης ομάδων και δομών στα δεδομένα που είναι "παρόμοια" κατά κάποιο τρόπο,χωρίς να χρησιμοποιούνται γνωστές δομές στα δεδομένα.</a:t>
            </a:r>
          </a:p>
          <a:p>
            <a:r>
              <a:rPr lang="el-GR" dirty="0" smtClean="0">
                <a:hlinkClick r:id="rId3" tooltip="Κατηγοριοποίηση"/>
              </a:rPr>
              <a:t>Κατηγοριοποίηση</a:t>
            </a:r>
            <a:r>
              <a:rPr lang="el-GR" dirty="0" smtClean="0"/>
              <a:t> - είναι η διαδικασία γενίκευσης γνωστών δομών για την εφαρμογή τους πάνω σε νέα δεδομένα. Παραδείγματος χάριν, ένα πρόγραμμα ηλεκτρονικού ταχυδρομείου ενδέχεται να προσπαθήσει να χαρακτηρίσει ένα μήνυμα ηλεκτρονικού ταχυδρομείου ως νόμιμο ή </a:t>
            </a:r>
            <a:r>
              <a:rPr lang="el-GR" dirty="0" smtClean="0">
                <a:hlinkClick r:id="rId4" tooltip="Σπαμ"/>
              </a:rPr>
              <a:t>spam</a:t>
            </a:r>
            <a:r>
              <a:rPr lang="el-GR" dirty="0" smtClean="0"/>
              <a:t>.</a:t>
            </a:r>
          </a:p>
          <a:p>
            <a:r>
              <a:rPr lang="el-GR" dirty="0" smtClean="0">
                <a:hlinkClick r:id="rId5" tooltip="Παλινδρόμηση (στατιστική)"/>
              </a:rPr>
              <a:t>Παλινδρόμηση (στατιστική)</a:t>
            </a:r>
            <a:r>
              <a:rPr lang="el-GR" dirty="0" smtClean="0"/>
              <a:t> - Προσπαθεί να βρει μία συνάρτηση που μοντελοποιεί τα δεδομένα με το λιγότερο λάθος.</a:t>
            </a:r>
          </a:p>
          <a:p>
            <a:endParaRPr lang="en-US" dirty="0"/>
          </a:p>
        </p:txBody>
      </p:sp>
    </p:spTree>
    <p:extLst>
      <p:ext uri="{BB962C8B-B14F-4D97-AF65-F5344CB8AC3E}">
        <p14:creationId xmlns:p14="http://schemas.microsoft.com/office/powerpoint/2010/main" val="29379563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COURSERA!!!!!</a:t>
            </a:r>
            <a:endParaRPr lang="en-US" dirty="0"/>
          </a:p>
        </p:txBody>
      </p:sp>
      <p:sp>
        <p:nvSpPr>
          <p:cNvPr id="3" name="Content Placeholder 2"/>
          <p:cNvSpPr>
            <a:spLocks noGrp="1"/>
          </p:cNvSpPr>
          <p:nvPr>
            <p:ph idx="1"/>
          </p:nvPr>
        </p:nvSpPr>
        <p:spPr/>
        <p:txBody>
          <a:bodyPr/>
          <a:lstStyle/>
          <a:p>
            <a:r>
              <a:rPr lang="en-US" dirty="0" smtClean="0">
                <a:hlinkClick r:id="rId2"/>
              </a:rPr>
              <a:t>https://www.coursera.org/specialization/datamining/20</a:t>
            </a:r>
            <a:endParaRPr lang="en-US" dirty="0"/>
          </a:p>
        </p:txBody>
      </p:sp>
    </p:spTree>
    <p:extLst>
      <p:ext uri="{BB962C8B-B14F-4D97-AF65-F5344CB8AC3E}">
        <p14:creationId xmlns:p14="http://schemas.microsoft.com/office/powerpoint/2010/main" val="608430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DW </a:t>
            </a:r>
            <a:r>
              <a:rPr lang="el-GR" dirty="0" smtClean="0"/>
              <a:t>(Χάλαρης Γ.)</a:t>
            </a:r>
            <a:endParaRPr lang="en-US" dirty="0"/>
          </a:p>
        </p:txBody>
      </p:sp>
      <p:sp>
        <p:nvSpPr>
          <p:cNvPr id="5" name="Content Placeholder 4"/>
          <p:cNvSpPr>
            <a:spLocks noGrp="1"/>
          </p:cNvSpPr>
          <p:nvPr>
            <p:ph idx="1"/>
          </p:nvPr>
        </p:nvSpPr>
        <p:spPr/>
        <p:txBody>
          <a:bodyPr>
            <a:normAutofit fontScale="92500" lnSpcReduction="20000"/>
          </a:bodyPr>
          <a:lstStyle/>
          <a:p>
            <a:r>
              <a:rPr lang="el-GR" sz="2800" dirty="0" smtClean="0"/>
              <a:t>Ένα DW είναι μια συλλογή από δεδομένα πλήρως ενοποιημένα σε ελεγχόμενο και σταθερό περιβάλλον, εξαρτώμενα από τον χρόνο και οργανωμένα έτσι ώστε:</a:t>
            </a:r>
          </a:p>
          <a:p>
            <a:pPr lvl="1"/>
            <a:r>
              <a:rPr lang="el-GR" sz="2400" dirty="0" smtClean="0"/>
              <a:t>να υποστηρίζουν διαδικασίες λήψεως αποφάσεων σε διοικητικό επίπεδο</a:t>
            </a:r>
          </a:p>
          <a:p>
            <a:pPr lvl="1">
              <a:buNone/>
            </a:pPr>
            <a:endParaRPr lang="el-GR" sz="2400" dirty="0" smtClean="0"/>
          </a:p>
          <a:p>
            <a:r>
              <a:rPr lang="el-GR" sz="2800" dirty="0" smtClean="0"/>
              <a:t>Ουσιαστικά πρόκειται για ένα σύστημα </a:t>
            </a:r>
            <a:endParaRPr lang="en-US" sz="2800" dirty="0" smtClean="0"/>
          </a:p>
          <a:p>
            <a:pPr lvl="2"/>
            <a:r>
              <a:rPr lang="el-GR" sz="2000" dirty="0" smtClean="0"/>
              <a:t>εστιασμένο στα δεδομένα και στο περιβάλλον στο οποίο αυτά αναπτύσσονται, </a:t>
            </a:r>
            <a:endParaRPr lang="en-US" sz="2000" dirty="0" smtClean="0"/>
          </a:p>
          <a:p>
            <a:pPr lvl="2"/>
            <a:r>
              <a:rPr lang="el-GR" sz="2000" dirty="0" smtClean="0"/>
              <a:t>πλήρως οργανωμένο, </a:t>
            </a:r>
            <a:endParaRPr lang="en-US" sz="2000" dirty="0" smtClean="0"/>
          </a:p>
          <a:p>
            <a:pPr lvl="2"/>
            <a:r>
              <a:rPr lang="el-GR" sz="2000" dirty="0" smtClean="0"/>
              <a:t>ανεξάρτητο πλατφόρμας, το οποίο υποστηρίζει εργασίες ολοκληρωμένης διαχείρισης «αποθήκης δεδομένων» </a:t>
            </a:r>
            <a:endParaRPr lang="en-US" sz="2000" dirty="0" smtClean="0"/>
          </a:p>
          <a:p>
            <a:pPr lvl="2"/>
            <a:r>
              <a:rPr lang="el-GR" sz="2000" dirty="0" smtClean="0"/>
              <a:t>και το οποίο επιτρέπει το «ξεκλείδωμα» της πληροφορίας, </a:t>
            </a:r>
            <a:endParaRPr lang="en-US" sz="2000" dirty="0" smtClean="0"/>
          </a:p>
          <a:p>
            <a:pPr lvl="2"/>
            <a:r>
              <a:rPr lang="el-GR" sz="2000" dirty="0" smtClean="0"/>
              <a:t>την ευχερή προσπέλαση </a:t>
            </a:r>
            <a:endParaRPr lang="en-US" sz="2000" dirty="0" smtClean="0"/>
          </a:p>
          <a:p>
            <a:pPr lvl="2"/>
            <a:r>
              <a:rPr lang="el-GR" sz="2000" dirty="0" smtClean="0"/>
              <a:t>και υποβολή ερωτήσεων, οι οποίες πολλές φορές έχουν εκ των προτέρων καθορισθεί.</a:t>
            </a:r>
          </a:p>
        </p:txBody>
      </p:sp>
      <p:sp>
        <p:nvSpPr>
          <p:cNvPr id="6" name="Slide Number Placeholder 5"/>
          <p:cNvSpPr>
            <a:spLocks noGrp="1"/>
          </p:cNvSpPr>
          <p:nvPr>
            <p:ph type="sldNum" sz="quarter" idx="4294967295"/>
          </p:nvPr>
        </p:nvSpPr>
        <p:spPr>
          <a:xfrm>
            <a:off x="7981950" y="6356350"/>
            <a:ext cx="1162050" cy="365125"/>
          </a:xfrm>
        </p:spPr>
        <p:txBody>
          <a:bodyPr>
            <a:normAutofit/>
          </a:bodyPr>
          <a:lstStyle/>
          <a:p>
            <a:fld id="{A6BCD997-D1BE-4537-A318-008E6A5886A5}" type="slidenum">
              <a:rPr lang="en-US" smtClean="0"/>
              <a:pPr/>
              <a:t>2</a:t>
            </a:fld>
            <a:endParaRPr lang="en-US" dirty="0"/>
          </a:p>
        </p:txBody>
      </p:sp>
    </p:spTree>
    <p:extLst>
      <p:ext uri="{BB962C8B-B14F-4D97-AF65-F5344CB8AC3E}">
        <p14:creationId xmlns:p14="http://schemas.microsoft.com/office/powerpoint/2010/main" val="37897805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
        <p:nvSpPr>
          <p:cNvPr id="8" name="Υπότιτλος 7"/>
          <p:cNvSpPr>
            <a:spLocks noGrp="1"/>
          </p:cNvSpPr>
          <p:nvPr>
            <p:ph type="subTitle" idx="1"/>
          </p:nvPr>
        </p:nvSpPr>
        <p:spPr/>
        <p:txBody>
          <a:bodyPr/>
          <a:lstStyle/>
          <a:p>
            <a:endParaRPr lang="el-GR" dirty="0"/>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839641" y="5931169"/>
            <a:ext cx="1971675" cy="702000"/>
          </a:xfrm>
          <a:prstGeom prst="rect">
            <a:avLst/>
          </a:prstGeom>
          <a:noFill/>
        </p:spPr>
      </p:pic>
      <p:pic>
        <p:nvPicPr>
          <p:cNvPr id="10" name="Picture 2" descr="C:\Users\alex\Desktop\logo.png"/>
          <p:cNvPicPr>
            <a:picLocks noChangeAspect="1" noChangeArrowheads="1"/>
          </p:cNvPicPr>
          <p:nvPr/>
        </p:nvPicPr>
        <p:blipFill rotWithShape="1">
          <a:blip r:embed="rId4">
            <a:extLst>
              <a:ext uri="{28A0092B-C50C-407E-A947-70E740481C1C}">
                <a14:useLocalDpi xmlns:a14="http://schemas.microsoft.com/office/drawing/2010/main" val="0"/>
              </a:ext>
            </a:extLst>
          </a:blip>
          <a:srcRect t="5625"/>
          <a:stretch/>
        </p:blipFill>
        <p:spPr bwMode="auto">
          <a:xfrm>
            <a:off x="3995936" y="5931169"/>
            <a:ext cx="3346093" cy="720000"/>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556972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l-GR" sz="4400" cap="none" dirty="0" smtClean="0"/>
              <a:t>Σημειώματα</a:t>
            </a:r>
            <a:endParaRPr lang="el-GR" sz="4400" cap="none" dirty="0"/>
          </a:p>
        </p:txBody>
      </p:sp>
      <p:sp>
        <p:nvSpPr>
          <p:cNvPr id="2" name="Subtitle 1"/>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38848540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lvl="0" indent="0">
              <a:buNone/>
            </a:pPr>
            <a:r>
              <a:rPr lang="el-GR" sz="2000" dirty="0" smtClean="0"/>
              <a:t>Copyright Τεχνολογικό Εκπαιδευτικό Ίδρυμα Αθήνας</a:t>
            </a:r>
            <a:r>
              <a:rPr lang="en-US" sz="2000" dirty="0" smtClean="0"/>
              <a:t>, </a:t>
            </a:r>
            <a:r>
              <a:rPr lang="el-GR" sz="2000" dirty="0" smtClean="0"/>
              <a:t>Δήμος Πανταζής 2014</a:t>
            </a:r>
            <a:r>
              <a:rPr lang="el-GR" sz="2000" dirty="0"/>
              <a:t>. </a:t>
            </a:r>
            <a:r>
              <a:rPr lang="el-GR" sz="2000" dirty="0" smtClean="0"/>
              <a:t>Δήμος Πανταζής</a:t>
            </a:r>
            <a:r>
              <a:rPr lang="el-GR" sz="2000" dirty="0"/>
              <a:t>. «Eιδικά θέματα βάσεων χωρικών δεδομένων και θεωρία </a:t>
            </a:r>
            <a:r>
              <a:rPr lang="el-GR" sz="2000" dirty="0" smtClean="0"/>
              <a:t>συστημάτων - Θ. </a:t>
            </a:r>
            <a:r>
              <a:rPr lang="el-GR" sz="2000" dirty="0"/>
              <a:t>Ενότητα </a:t>
            </a:r>
            <a:r>
              <a:rPr lang="en-US" sz="2000" dirty="0" smtClean="0"/>
              <a:t>10</a:t>
            </a:r>
            <a:r>
              <a:rPr lang="el-GR" sz="2000" dirty="0" smtClean="0"/>
              <a:t>: </a:t>
            </a:r>
            <a:r>
              <a:rPr lang="en-US" sz="2000" dirty="0">
                <a:latin typeface="Calibri" panose="020F0502020204030204" pitchFamily="34" charset="0"/>
                <a:ea typeface="Calibri" panose="020F0502020204030204" pitchFamily="34" charset="0"/>
                <a:cs typeface="Times New Roman" panose="02020603050405020304" pitchFamily="18" charset="0"/>
              </a:rPr>
              <a:t>(Spatial) Data Warehouse. (Spatial) Data </a:t>
            </a:r>
            <a:r>
              <a:rPr lang="en-US" sz="2000" dirty="0" smtClean="0">
                <a:latin typeface="Calibri" panose="020F0502020204030204" pitchFamily="34" charset="0"/>
                <a:ea typeface="Calibri" panose="020F0502020204030204" pitchFamily="34" charset="0"/>
                <a:cs typeface="Times New Roman" panose="02020603050405020304" pitchFamily="18" charset="0"/>
              </a:rPr>
              <a:t>Mining</a:t>
            </a:r>
            <a:r>
              <a:rPr lang="el-GR" sz="2000" dirty="0" smtClean="0"/>
              <a:t>». Έκδοση: 1.0. Αθήνα 2014. Διαθέσιμο από τη δικτυακή διεύθυνση: </a:t>
            </a:r>
            <a:r>
              <a:rPr lang="en-US" sz="2000" dirty="0" smtClean="0">
                <a:hlinkClick r:id="rId3"/>
              </a:rPr>
              <a:t>ocp.teiath.gr</a:t>
            </a:r>
            <a:r>
              <a:rPr lang="el-GR" sz="2000" dirty="0" smtClean="0"/>
              <a:t>.</a:t>
            </a:r>
          </a:p>
          <a:p>
            <a:endParaRPr lang="el-GR" sz="2000" dirty="0"/>
          </a:p>
        </p:txBody>
      </p:sp>
    </p:spTree>
    <p:extLst>
      <p:ext uri="{BB962C8B-B14F-4D97-AF65-F5344CB8AC3E}">
        <p14:creationId xmlns:p14="http://schemas.microsoft.com/office/powerpoint/2010/main" val="158539028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76648" y="764704"/>
            <a:ext cx="8928992" cy="2078336"/>
          </a:xfrm>
          <a:noFill/>
        </p:spPr>
        <p:txBody>
          <a:bodyPr>
            <a:noAutofit/>
          </a:bodyPr>
          <a:lstStyle/>
          <a:p>
            <a:pPr marL="0" indent="0">
              <a:buNone/>
            </a:pPr>
            <a:r>
              <a:rPr lang="el-GR" sz="1800" dirty="0" smtClean="0"/>
              <a:t>Το </a:t>
            </a:r>
            <a:r>
              <a:rPr lang="el-GR" sz="18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a:t>
            </a:r>
            <a:r>
              <a:rPr lang="el-GR" sz="1800" dirty="0" smtClean="0"/>
              <a:t>τα </a:t>
            </a:r>
            <a:r>
              <a:rPr lang="el-GR" sz="1800" dirty="0"/>
              <a:t>οποία εμπεριέχονται σε </a:t>
            </a:r>
            <a:r>
              <a:rPr lang="el-GR" sz="1800" dirty="0" smtClean="0"/>
              <a:t>αυτό. </a:t>
            </a:r>
            <a:r>
              <a:rPr lang="el-GR" sz="1800" dirty="0"/>
              <a:t>Οι όροι χρήσης των </a:t>
            </a:r>
            <a:r>
              <a:rPr lang="el-GR" sz="1800" dirty="0" smtClean="0"/>
              <a:t>έργων τρίτων </a:t>
            </a:r>
            <a:r>
              <a:rPr lang="el-GR" sz="1800" dirty="0"/>
              <a:t>επεξηγούνται στη διαφάνεια  «Επεξήγηση όρων χρήσης έργων </a:t>
            </a:r>
            <a:r>
              <a:rPr lang="el-GR" sz="1800" dirty="0" smtClean="0"/>
              <a:t>τρίτων». </a:t>
            </a:r>
          </a:p>
          <a:p>
            <a:pPr marL="0" indent="0">
              <a:buNone/>
            </a:pPr>
            <a:r>
              <a:rPr lang="el-GR" sz="1800" dirty="0" smtClean="0"/>
              <a:t>Τα έργα για τα οποία έχει ζητηθεί άδεια  αναφέρονται στο «Σημείωμα  </a:t>
            </a:r>
            <a:r>
              <a:rPr lang="el-GR" sz="1800" dirty="0"/>
              <a:t>Χρήσης Έργων Τρίτων</a:t>
            </a:r>
            <a:r>
              <a:rPr lang="el-GR" sz="1800" dirty="0" smtClean="0"/>
              <a:t>». </a:t>
            </a:r>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63888" y="284304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6648" y="3284984"/>
            <a:ext cx="9036496" cy="3573016"/>
          </a:xfrm>
          <a:prstGeom prst="rect">
            <a:avLst/>
          </a:prstGeom>
        </p:spPr>
        <p:txBody>
          <a:bodyPr vert="horz" wrap="square" lIns="91440" tIns="45720" rIns="91440" bIns="45720" rtlCol="0" anchor="ctr">
            <a:normAutofit/>
          </a:bodyPr>
          <a:lstStyle/>
          <a:p>
            <a:pPr>
              <a:spcBef>
                <a:spcPts val="600"/>
              </a:spcBef>
            </a:pPr>
            <a:r>
              <a:rPr lang="el-GR" dirty="0">
                <a:solidFill>
                  <a:prstClr val="black"/>
                </a:solidFill>
                <a:latin typeface="Calibri"/>
              </a:rPr>
              <a:t>[1] http://creativecommons.org/licenses/by-nc-sa/4.0/ </a:t>
            </a:r>
            <a:endParaRPr lang="en-US" dirty="0" smtClean="0">
              <a:solidFill>
                <a:prstClr val="black"/>
              </a:solidFill>
              <a:latin typeface="Calibri"/>
            </a:endParaRPr>
          </a:p>
          <a:p>
            <a:pPr>
              <a:spcBef>
                <a:spcPts val="600"/>
              </a:spcBef>
            </a:pPr>
            <a:r>
              <a:rPr lang="el-GR" dirty="0" smtClean="0">
                <a:solidFill>
                  <a:prstClr val="black"/>
                </a:solidFill>
                <a:latin typeface="Calibri"/>
              </a:rPr>
              <a:t>Ως </a:t>
            </a:r>
            <a:r>
              <a:rPr lang="el-GR" b="1" dirty="0">
                <a:solidFill>
                  <a:prstClr val="black"/>
                </a:solidFill>
                <a:latin typeface="Calibri"/>
              </a:rPr>
              <a:t>Μη Εμπορική</a:t>
            </a:r>
            <a:r>
              <a:rPr lang="el-GR" dirty="0">
                <a:solidFill>
                  <a:prstClr val="black"/>
                </a:solidFill>
                <a:latin typeface="Calibri"/>
              </a:rPr>
              <a:t> ορίζεται η χρήση:</a:t>
            </a:r>
          </a:p>
          <a:p>
            <a:pPr marL="342900" indent="-342900">
              <a:spcBef>
                <a:spcPts val="600"/>
              </a:spcBef>
              <a:buFont typeface="Arial" panose="020B0604020202020204" pitchFamily="34" charset="0"/>
              <a:buChar char="•"/>
            </a:pPr>
            <a:r>
              <a:rPr lang="el-GR" dirty="0">
                <a:solidFill>
                  <a:prstClr val="black"/>
                </a:solidFill>
                <a:latin typeface="Calibri"/>
              </a:rPr>
              <a:t>που δεν περιλαμβάνει άμεσο ή έμμεσο οικονομικό όφελος από την χρήση του έργου, για το διανομέα του έργου και αδειοδόχο</a:t>
            </a: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περιλαμβάνει οικονομική συναλλαγή ως προϋπόθεση για τη χρήση ή πρόσβαση στο έργο</a:t>
            </a: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προσπορίζει στο διανομέα του έργου και</a:t>
            </a:r>
            <a:r>
              <a:rPr lang="en-GB" dirty="0">
                <a:solidFill>
                  <a:prstClr val="black"/>
                </a:solidFill>
                <a:latin typeface="Calibri"/>
              </a:rPr>
              <a:t> </a:t>
            </a:r>
            <a:r>
              <a:rPr lang="el-GR" dirty="0">
                <a:solidFill>
                  <a:prstClr val="black"/>
                </a:solidFill>
                <a:latin typeface="Calibri"/>
              </a:rPr>
              <a:t>αδειοδόχο</a:t>
            </a:r>
            <a:r>
              <a:rPr lang="en-GB" dirty="0">
                <a:solidFill>
                  <a:prstClr val="black"/>
                </a:solidFill>
                <a:latin typeface="Calibri"/>
              </a:rPr>
              <a:t> </a:t>
            </a:r>
            <a:r>
              <a:rPr lang="el-GR" dirty="0">
                <a:solidFill>
                  <a:prstClr val="black"/>
                </a:solidFill>
                <a:latin typeface="Calibri"/>
              </a:rPr>
              <a:t>έμμεσο οικονομικό όφελος (π.χ. διαφημίσεις) από την προβολή του έργου σε διαδικτυακό </a:t>
            </a:r>
            <a:r>
              <a:rPr lang="el-GR" dirty="0" smtClean="0">
                <a:solidFill>
                  <a:prstClr val="black"/>
                </a:solidFill>
                <a:latin typeface="Calibri"/>
              </a:rPr>
              <a:t>τόπο</a:t>
            </a:r>
            <a:endParaRPr lang="en-US" dirty="0" smtClean="0">
              <a:solidFill>
                <a:prstClr val="black"/>
              </a:solidFill>
              <a:latin typeface="Calibri"/>
            </a:endParaRPr>
          </a:p>
          <a:p>
            <a:pPr>
              <a:spcBef>
                <a:spcPts val="600"/>
              </a:spcBef>
            </a:pPr>
            <a:r>
              <a:rPr lang="el-GR" dirty="0" smtClean="0">
                <a:solidFill>
                  <a:prstClr val="black"/>
                </a:solidFill>
                <a:latin typeface="Calibri"/>
              </a:rPr>
              <a:t>Ο </a:t>
            </a:r>
            <a:r>
              <a:rPr lang="el-GR" dirty="0">
                <a:solidFill>
                  <a:prstClr val="black"/>
                </a:solidFill>
                <a:latin typeface="Calibri"/>
              </a:rPr>
              <a:t>δικαιούχος μπορεί να παρέχει στον αδειοδόχο ξεχωριστή άδεια να χρησιμοποιεί το έργο για εμπορική χρήση, εφόσον αυτό του ζητηθεί</a:t>
            </a:r>
            <a:r>
              <a:rPr lang="el-GR" dirty="0" smtClean="0">
                <a:solidFill>
                  <a:prstClr val="black"/>
                </a:solidFill>
                <a:latin typeface="Calibri"/>
              </a:rPr>
              <a:t>.</a:t>
            </a:r>
            <a:endParaRPr lang="el-GR" dirty="0">
              <a:solidFill>
                <a:prstClr val="black"/>
              </a:solidFill>
              <a:latin typeface="Calibri"/>
            </a:endParaRPr>
          </a:p>
        </p:txBody>
      </p:sp>
    </p:spTree>
    <p:extLst>
      <p:ext uri="{BB962C8B-B14F-4D97-AF65-F5344CB8AC3E}">
        <p14:creationId xmlns:p14="http://schemas.microsoft.com/office/powerpoint/2010/main" val="330215876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366" y="0"/>
            <a:ext cx="8229600" cy="908720"/>
          </a:xfrm>
          <a:noFill/>
        </p:spPr>
        <p:txBody>
          <a:bodyPr>
            <a:normAutofit fontScale="90000"/>
          </a:bodyPr>
          <a:lstStyle/>
          <a:p>
            <a:r>
              <a:rPr lang="el-GR" dirty="0" smtClean="0"/>
              <a:t>Επεξήγηση όρων χρήσης έργων τρίτων</a:t>
            </a:r>
            <a:endParaRPr lang="el-GR" dirty="0"/>
          </a:p>
        </p:txBody>
      </p:sp>
      <p:sp>
        <p:nvSpPr>
          <p:cNvPr id="4" name="Slide Number Placeholder 3"/>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33</a:t>
            </a:fld>
            <a:endParaRPr lang="el-GR" dirty="0">
              <a:solidFill>
                <a:prstClr val="black"/>
              </a:solidFill>
            </a:endParaRPr>
          </a:p>
        </p:txBody>
      </p:sp>
      <p:sp>
        <p:nvSpPr>
          <p:cNvPr id="6" name="Rectangle 5"/>
          <p:cNvSpPr/>
          <p:nvPr/>
        </p:nvSpPr>
        <p:spPr>
          <a:xfrm>
            <a:off x="2088230" y="823372"/>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Δεν επιτρέπεται η επαναχρησιμοποίηση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παρά μόνο εάν ζητηθεί εκ νέου άδεια από το δημιουργό.</a:t>
            </a:r>
            <a:endParaRPr lang="el-GR" sz="3200" dirty="0">
              <a:solidFill>
                <a:prstClr val="black"/>
              </a:solidFill>
              <a:latin typeface="Calibri"/>
            </a:endParaRPr>
          </a:p>
        </p:txBody>
      </p:sp>
      <p:sp>
        <p:nvSpPr>
          <p:cNvPr id="7" name="Rectangle 6"/>
          <p:cNvSpPr/>
          <p:nvPr/>
        </p:nvSpPr>
        <p:spPr>
          <a:xfrm>
            <a:off x="1688763" y="914631"/>
            <a:ext cx="399468" cy="400110"/>
          </a:xfrm>
          <a:prstGeom prst="rect">
            <a:avLst/>
          </a:prstGeom>
        </p:spPr>
        <p:txBody>
          <a:bodyPr wrap="none">
            <a:spAutoFit/>
          </a:bodyPr>
          <a:lstStyle/>
          <a:p>
            <a:pPr algn="r"/>
            <a:r>
              <a:rPr lang="en-US" sz="2000" dirty="0">
                <a:solidFill>
                  <a:prstClr val="black">
                    <a:lumMod val="75000"/>
                    <a:lumOff val="25000"/>
                  </a:prstClr>
                </a:solidFill>
                <a:latin typeface="Calibri"/>
              </a:rPr>
              <a:t>©</a:t>
            </a:r>
            <a:endParaRPr lang="el-GR" sz="2000" dirty="0">
              <a:solidFill>
                <a:prstClr val="black">
                  <a:lumMod val="75000"/>
                  <a:lumOff val="25000"/>
                </a:prstClr>
              </a:solidFill>
              <a:latin typeface="Calibri"/>
            </a:endParaRPr>
          </a:p>
        </p:txBody>
      </p:sp>
      <p:sp>
        <p:nvSpPr>
          <p:cNvPr id="8" name="Rectangle 7"/>
          <p:cNvSpPr/>
          <p:nvPr/>
        </p:nvSpPr>
        <p:spPr>
          <a:xfrm>
            <a:off x="666552" y="1360947"/>
            <a:ext cx="142167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endParaRPr lang="el-GR" dirty="0">
              <a:solidFill>
                <a:prstClr val="black">
                  <a:lumMod val="75000"/>
                  <a:lumOff val="25000"/>
                </a:prstClr>
              </a:solidFill>
              <a:latin typeface="Calibri"/>
            </a:endParaRPr>
          </a:p>
        </p:txBody>
      </p:sp>
      <p:sp>
        <p:nvSpPr>
          <p:cNvPr id="9" name="Rectangle 8"/>
          <p:cNvSpPr/>
          <p:nvPr/>
        </p:nvSpPr>
        <p:spPr>
          <a:xfrm>
            <a:off x="293932" y="1945722"/>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CC-BY-SA</a:t>
            </a:r>
            <a:endParaRPr lang="el-GR" dirty="0">
              <a:solidFill>
                <a:prstClr val="black">
                  <a:lumMod val="75000"/>
                  <a:lumOff val="25000"/>
                </a:prstClr>
              </a:solidFill>
              <a:latin typeface="Calibri"/>
            </a:endParaRPr>
          </a:p>
        </p:txBody>
      </p:sp>
      <p:sp>
        <p:nvSpPr>
          <p:cNvPr id="10" name="Rectangle 9"/>
          <p:cNvSpPr/>
          <p:nvPr/>
        </p:nvSpPr>
        <p:spPr>
          <a:xfrm>
            <a:off x="206220" y="3829842"/>
            <a:ext cx="1882011"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NC-SA</a:t>
            </a:r>
            <a:endParaRPr lang="el-GR" dirty="0">
              <a:solidFill>
                <a:prstClr val="black">
                  <a:lumMod val="75000"/>
                  <a:lumOff val="25000"/>
                </a:prstClr>
              </a:solidFill>
              <a:latin typeface="Calibri"/>
            </a:endParaRPr>
          </a:p>
        </p:txBody>
      </p:sp>
      <p:sp>
        <p:nvSpPr>
          <p:cNvPr id="12" name="Rectangle 11"/>
          <p:cNvSpPr/>
          <p:nvPr/>
        </p:nvSpPr>
        <p:spPr>
          <a:xfrm>
            <a:off x="261245" y="3132000"/>
            <a:ext cx="1826986"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a:t>
            </a:r>
            <a:endParaRPr lang="el-GR" dirty="0">
              <a:solidFill>
                <a:prstClr val="black">
                  <a:lumMod val="75000"/>
                  <a:lumOff val="25000"/>
                </a:prstClr>
              </a:solidFill>
              <a:latin typeface="Calibri"/>
            </a:endParaRPr>
          </a:p>
        </p:txBody>
      </p:sp>
      <p:sp>
        <p:nvSpPr>
          <p:cNvPr id="15" name="Rectangle 14"/>
          <p:cNvSpPr/>
          <p:nvPr/>
        </p:nvSpPr>
        <p:spPr>
          <a:xfrm>
            <a:off x="2088000" y="1404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και η δημιουργία παραγώγων αυτού με απλή αναφορά του δημιουργού.</a:t>
            </a:r>
            <a:endParaRPr lang="el-GR" sz="3200" dirty="0">
              <a:solidFill>
                <a:prstClr val="black"/>
              </a:solidFill>
              <a:latin typeface="Calibri"/>
            </a:endParaRPr>
          </a:p>
        </p:txBody>
      </p:sp>
      <p:sp>
        <p:nvSpPr>
          <p:cNvPr id="16" name="Rectangle 15"/>
          <p:cNvSpPr/>
          <p:nvPr/>
        </p:nvSpPr>
        <p:spPr>
          <a:xfrm>
            <a:off x="2088000" y="1980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 και διάθεση του έργου ή του παράγωγου αυτού με την ίδια άδεια.</a:t>
            </a:r>
            <a:endParaRPr lang="el-GR" sz="3200" dirty="0">
              <a:solidFill>
                <a:prstClr val="black"/>
              </a:solidFill>
              <a:latin typeface="Calibri"/>
            </a:endParaRPr>
          </a:p>
        </p:txBody>
      </p:sp>
      <p:sp>
        <p:nvSpPr>
          <p:cNvPr id="17" name="Rectangle 16"/>
          <p:cNvSpPr/>
          <p:nvPr/>
        </p:nvSpPr>
        <p:spPr>
          <a:xfrm>
            <a:off x="2088000" y="3168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r>
              <a:rPr lang="el-GR" sz="1400" dirty="0" smtClean="0">
                <a:solidFill>
                  <a:prstClr val="black">
                    <a:lumMod val="75000"/>
                    <a:lumOff val="25000"/>
                  </a:prstClr>
                </a:solidFill>
                <a:latin typeface="Calibri"/>
              </a:rPr>
              <a:t> </a:t>
            </a:r>
            <a:endParaRPr lang="el-GR" sz="1400" dirty="0">
              <a:solidFill>
                <a:prstClr val="black">
                  <a:lumMod val="75000"/>
                  <a:lumOff val="25000"/>
                </a:prstClr>
              </a:solidFill>
              <a:latin typeface="Calibri"/>
            </a:endParaRP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18" name="Rectangle 17"/>
          <p:cNvSpPr/>
          <p:nvPr/>
        </p:nvSpPr>
        <p:spPr>
          <a:xfrm>
            <a:off x="2088230" y="3752897"/>
            <a:ext cx="6624736" cy="738664"/>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endParaRPr lang="en-US" sz="1400" dirty="0" smtClean="0">
              <a:solidFill>
                <a:prstClr val="black">
                  <a:lumMod val="75000"/>
                  <a:lumOff val="25000"/>
                </a:prstClr>
              </a:solidFill>
              <a:latin typeface="Calibri"/>
            </a:endParaRPr>
          </a:p>
          <a:p>
            <a:r>
              <a:rPr lang="el-GR" sz="1400" dirty="0">
                <a:solidFill>
                  <a:prstClr val="black">
                    <a:lumMod val="75000"/>
                    <a:lumOff val="25000"/>
                  </a:prstClr>
                </a:solidFill>
                <a:latin typeface="Calibri"/>
              </a:rPr>
              <a:t>και διάθεση του έργου ή του παράγωγου αυτού με την ίδια </a:t>
            </a:r>
            <a:r>
              <a:rPr lang="el-GR" sz="1400" dirty="0" smtClean="0">
                <a:solidFill>
                  <a:prstClr val="black">
                    <a:lumMod val="75000"/>
                    <a:lumOff val="25000"/>
                  </a:prstClr>
                </a:solidFill>
                <a:latin typeface="Calibri"/>
              </a:rPr>
              <a:t>άδεια</a:t>
            </a:r>
            <a:r>
              <a:rPr lang="en-US" sz="1400" dirty="0" smtClean="0">
                <a:solidFill>
                  <a:prstClr val="black">
                    <a:lumMod val="75000"/>
                    <a:lumOff val="25000"/>
                  </a:prstClr>
                </a:solidFill>
                <a:latin typeface="Calibri"/>
              </a:rPr>
              <a:t>.</a:t>
            </a:r>
            <a:endParaRPr lang="el-GR" sz="1400" dirty="0">
              <a:solidFill>
                <a:prstClr val="black">
                  <a:lumMod val="75000"/>
                  <a:lumOff val="25000"/>
                </a:prstClr>
              </a:solidFill>
              <a:latin typeface="Calibri"/>
            </a:endParaRP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20" name="Rectangle 19"/>
          <p:cNvSpPr/>
          <p:nvPr/>
        </p:nvSpPr>
        <p:spPr>
          <a:xfrm>
            <a:off x="293932" y="2530497"/>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CC-BY-ND</a:t>
            </a:r>
            <a:endParaRPr lang="el-GR" dirty="0">
              <a:solidFill>
                <a:prstClr val="black">
                  <a:lumMod val="75000"/>
                  <a:lumOff val="25000"/>
                </a:prstClr>
              </a:solidFill>
              <a:latin typeface="Calibri"/>
            </a:endParaRPr>
          </a:p>
        </p:txBody>
      </p:sp>
      <p:sp>
        <p:nvSpPr>
          <p:cNvPr id="21" name="Rectangle 20"/>
          <p:cNvSpPr/>
          <p:nvPr/>
        </p:nvSpPr>
        <p:spPr>
          <a:xfrm>
            <a:off x="2088230" y="2561274"/>
            <a:ext cx="6624736" cy="523220"/>
          </a:xfrm>
          <a:prstGeom prst="rect">
            <a:avLst/>
          </a:prstGeom>
        </p:spPr>
        <p:txBody>
          <a:bodyPr wrap="square">
            <a:spAutoFit/>
          </a:bodyPr>
          <a:lstStyle/>
          <a:p>
            <a:r>
              <a:rPr lang="el-GR" sz="1400" dirty="0">
                <a:solidFill>
                  <a:prstClr val="black">
                    <a:lumMod val="75000"/>
                    <a:lumOff val="25000"/>
                  </a:prstClr>
                </a:solidFill>
                <a:latin typeface="Calibri"/>
              </a:rPr>
              <a:t>Επιτρέπεται η επαναχρησιμοποίηση του έργου με αναφορά του </a:t>
            </a:r>
            <a:r>
              <a:rPr lang="el-GR" sz="1400" dirty="0" smtClean="0">
                <a:solidFill>
                  <a:prstClr val="black">
                    <a:lumMod val="75000"/>
                    <a:lumOff val="25000"/>
                  </a:prstClr>
                </a:solidFill>
                <a:latin typeface="Calibri"/>
              </a:rPr>
              <a:t>δημιουργού. </a:t>
            </a:r>
          </a:p>
          <a:p>
            <a:r>
              <a:rPr lang="el-GR" sz="1400" dirty="0" smtClean="0">
                <a:solidFill>
                  <a:prstClr val="black">
                    <a:lumMod val="75000"/>
                    <a:lumOff val="25000"/>
                  </a:prstClr>
                </a:solidFill>
                <a:latin typeface="Calibri"/>
              </a:rPr>
              <a:t>Δεν </a:t>
            </a:r>
            <a:r>
              <a:rPr lang="el-GR" sz="1400" dirty="0">
                <a:solidFill>
                  <a:prstClr val="black">
                    <a:lumMod val="75000"/>
                    <a:lumOff val="25000"/>
                  </a:prstClr>
                </a:solidFill>
                <a:latin typeface="Calibri"/>
              </a:rPr>
              <a:t>επιτρέπεται η </a:t>
            </a:r>
            <a:r>
              <a:rPr lang="el-GR" sz="1400" dirty="0" smtClean="0">
                <a:solidFill>
                  <a:prstClr val="black">
                    <a:lumMod val="75000"/>
                    <a:lumOff val="25000"/>
                  </a:prstClr>
                </a:solidFill>
                <a:latin typeface="Calibri"/>
              </a:rPr>
              <a:t>δημιουργία παραγώγων του έργου.</a:t>
            </a:r>
            <a:endParaRPr lang="el-GR" sz="1400" dirty="0">
              <a:solidFill>
                <a:prstClr val="black">
                  <a:lumMod val="75000"/>
                  <a:lumOff val="25000"/>
                </a:prstClr>
              </a:solidFill>
              <a:latin typeface="Calibri"/>
            </a:endParaRPr>
          </a:p>
        </p:txBody>
      </p:sp>
      <p:sp>
        <p:nvSpPr>
          <p:cNvPr id="22" name="Rectangle 21"/>
          <p:cNvSpPr/>
          <p:nvPr/>
        </p:nvSpPr>
        <p:spPr>
          <a:xfrm>
            <a:off x="405954" y="4513900"/>
            <a:ext cx="1682277"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NC-ND</a:t>
            </a:r>
            <a:endParaRPr lang="el-GR" dirty="0">
              <a:solidFill>
                <a:prstClr val="black">
                  <a:lumMod val="75000"/>
                  <a:lumOff val="25000"/>
                </a:prstClr>
              </a:solidFill>
              <a:latin typeface="Calibri"/>
            </a:endParaRPr>
          </a:p>
        </p:txBody>
      </p:sp>
      <p:sp>
        <p:nvSpPr>
          <p:cNvPr id="23" name="Rectangle 22"/>
          <p:cNvSpPr/>
          <p:nvPr/>
        </p:nvSpPr>
        <p:spPr>
          <a:xfrm>
            <a:off x="2088230" y="4544678"/>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p>
          <a:p>
            <a:r>
              <a:rPr lang="el-GR" sz="1400" dirty="0" smtClean="0">
                <a:solidFill>
                  <a:prstClr val="black">
                    <a:lumMod val="75000"/>
                    <a:lumOff val="25000"/>
                  </a:prstClr>
                </a:solidFill>
                <a:latin typeface="Calibri"/>
              </a:rPr>
              <a:t>Δεν επιτρέπεται η εμπορική χρήση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και η δημιουργία παραγώγων του.</a:t>
            </a:r>
            <a:endParaRPr lang="el-GR" sz="3200" dirty="0">
              <a:solidFill>
                <a:prstClr val="black"/>
              </a:solidFill>
              <a:latin typeface="Calibri"/>
            </a:endParaRPr>
          </a:p>
        </p:txBody>
      </p:sp>
      <p:sp>
        <p:nvSpPr>
          <p:cNvPr id="24" name="Rectangle 23"/>
          <p:cNvSpPr/>
          <p:nvPr/>
        </p:nvSpPr>
        <p:spPr>
          <a:xfrm>
            <a:off x="0" y="5112000"/>
            <a:ext cx="2088231" cy="584775"/>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με </a:t>
            </a:r>
            <a:r>
              <a:rPr lang="el-GR" sz="1400" dirty="0" smtClean="0">
                <a:solidFill>
                  <a:prstClr val="black">
                    <a:lumMod val="75000"/>
                    <a:lumOff val="25000"/>
                  </a:prstClr>
                </a:solidFill>
                <a:latin typeface="Calibri"/>
              </a:rPr>
              <a:t>άδεια </a:t>
            </a:r>
          </a:p>
          <a:p>
            <a:pPr algn="r"/>
            <a:r>
              <a:rPr lang="en-US" dirty="0" smtClean="0">
                <a:solidFill>
                  <a:prstClr val="black">
                    <a:lumMod val="75000"/>
                    <a:lumOff val="25000"/>
                  </a:prstClr>
                </a:solidFill>
                <a:latin typeface="Calibri"/>
              </a:rPr>
              <a:t>CC0 </a:t>
            </a:r>
            <a:r>
              <a:rPr lang="en-US" dirty="0">
                <a:solidFill>
                  <a:prstClr val="black">
                    <a:lumMod val="75000"/>
                    <a:lumOff val="25000"/>
                  </a:prstClr>
                </a:solidFill>
                <a:latin typeface="Calibri"/>
              </a:rPr>
              <a:t>Public Domain</a:t>
            </a:r>
            <a:endParaRPr lang="el-GR" dirty="0">
              <a:solidFill>
                <a:prstClr val="black">
                  <a:lumMod val="75000"/>
                  <a:lumOff val="25000"/>
                </a:prstClr>
              </a:solidFill>
              <a:latin typeface="Calibri"/>
            </a:endParaRPr>
          </a:p>
        </p:txBody>
      </p:sp>
      <p:sp>
        <p:nvSpPr>
          <p:cNvPr id="25" name="Rectangle 24"/>
          <p:cNvSpPr/>
          <p:nvPr/>
        </p:nvSpPr>
        <p:spPr>
          <a:xfrm>
            <a:off x="0" y="5791105"/>
            <a:ext cx="2088231" cy="307777"/>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a:t>
            </a:r>
            <a:r>
              <a:rPr lang="el-GR" sz="1400" dirty="0" smtClean="0">
                <a:solidFill>
                  <a:prstClr val="black">
                    <a:lumMod val="75000"/>
                    <a:lumOff val="25000"/>
                  </a:prstClr>
                </a:solidFill>
                <a:latin typeface="Calibri"/>
              </a:rPr>
              <a:t>ως κοινό κτήμα</a:t>
            </a:r>
            <a:endParaRPr lang="el-GR" dirty="0">
              <a:solidFill>
                <a:prstClr val="black">
                  <a:lumMod val="75000"/>
                  <a:lumOff val="25000"/>
                </a:prstClr>
              </a:solidFill>
              <a:latin typeface="Calibri"/>
            </a:endParaRPr>
          </a:p>
        </p:txBody>
      </p:sp>
      <p:sp>
        <p:nvSpPr>
          <p:cNvPr id="26" name="Rectangle 25"/>
          <p:cNvSpPr/>
          <p:nvPr/>
        </p:nvSpPr>
        <p:spPr>
          <a:xfrm>
            <a:off x="2088000" y="5112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7" name="Rectangle 26"/>
          <p:cNvSpPr/>
          <p:nvPr/>
        </p:nvSpPr>
        <p:spPr>
          <a:xfrm>
            <a:off x="2088231" y="5688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8" name="Rectangle 27"/>
          <p:cNvSpPr/>
          <p:nvPr/>
        </p:nvSpPr>
        <p:spPr>
          <a:xfrm>
            <a:off x="0" y="6334511"/>
            <a:ext cx="2088231" cy="307777"/>
          </a:xfrm>
          <a:prstGeom prst="rect">
            <a:avLst/>
          </a:prstGeom>
        </p:spPr>
        <p:txBody>
          <a:bodyPr wrap="square">
            <a:spAutoFit/>
          </a:bodyPr>
          <a:lstStyle/>
          <a:p>
            <a:pPr algn="r"/>
            <a:r>
              <a:rPr lang="el-GR" sz="1400" dirty="0" smtClean="0">
                <a:solidFill>
                  <a:prstClr val="black">
                    <a:lumMod val="75000"/>
                    <a:lumOff val="25000"/>
                  </a:prstClr>
                </a:solidFill>
                <a:latin typeface="Calibri"/>
              </a:rPr>
              <a:t>χωρίς σήμανση</a:t>
            </a:r>
            <a:endParaRPr lang="el-GR" dirty="0">
              <a:solidFill>
                <a:prstClr val="black">
                  <a:lumMod val="75000"/>
                  <a:lumOff val="25000"/>
                </a:prstClr>
              </a:solidFill>
              <a:latin typeface="Calibri"/>
            </a:endParaRPr>
          </a:p>
        </p:txBody>
      </p:sp>
      <p:sp>
        <p:nvSpPr>
          <p:cNvPr id="29" name="Rectangle 28"/>
          <p:cNvSpPr/>
          <p:nvPr/>
        </p:nvSpPr>
        <p:spPr>
          <a:xfrm>
            <a:off x="2088231" y="6334512"/>
            <a:ext cx="7062962" cy="307777"/>
          </a:xfrm>
          <a:prstGeom prst="rect">
            <a:avLst/>
          </a:prstGeom>
        </p:spPr>
        <p:txBody>
          <a:bodyPr wrap="square">
            <a:spAutoFit/>
          </a:bodyPr>
          <a:lstStyle/>
          <a:p>
            <a:r>
              <a:rPr lang="el-GR" sz="1400" dirty="0" smtClean="0">
                <a:solidFill>
                  <a:prstClr val="black">
                    <a:lumMod val="75000"/>
                    <a:lumOff val="25000"/>
                  </a:prstClr>
                </a:solidFill>
                <a:latin typeface="Calibri"/>
              </a:rPr>
              <a:t>Συνήθως δεν επιτρέπεται η επαναχρησιμοποίηση του έργου.</a:t>
            </a:r>
            <a:endParaRPr lang="en-US" sz="1400" dirty="0" smtClean="0">
              <a:solidFill>
                <a:prstClr val="black">
                  <a:lumMod val="75000"/>
                  <a:lumOff val="25000"/>
                </a:prstClr>
              </a:solidFill>
              <a:latin typeface="Calibri"/>
            </a:endParaRPr>
          </a:p>
        </p:txBody>
      </p:sp>
      <p:cxnSp>
        <p:nvCxnSpPr>
          <p:cNvPr id="31" name="Straight Connector 30"/>
          <p:cNvCxnSpPr/>
          <p:nvPr/>
        </p:nvCxnSpPr>
        <p:spPr>
          <a:xfrm>
            <a:off x="71243" y="1383775"/>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71243" y="1968481"/>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71243" y="253945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71243" y="3107253"/>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71243" y="372280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71243" y="451432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1" y="511131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71244" y="569777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1244" y="622099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639715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a:t>τ</a:t>
            </a:r>
            <a:r>
              <a:rPr lang="en-US" sz="2000" dirty="0" smtClean="0"/>
              <a:t>ο </a:t>
            </a:r>
            <a:r>
              <a:rPr lang="en-US" sz="2000" dirty="0"/>
              <a:t>Σημείωμα Αναφοράς</a:t>
            </a:r>
            <a:endParaRPr lang="el-GR" sz="2000" dirty="0"/>
          </a:p>
          <a:p>
            <a:pPr lvl="1">
              <a:buFont typeface="Wingdings" panose="05000000000000000000" pitchFamily="2" charset="2"/>
              <a:buChar char="§"/>
            </a:pPr>
            <a:r>
              <a:rPr lang="el-GR" sz="2000" dirty="0"/>
              <a:t>τ</a:t>
            </a:r>
            <a:r>
              <a:rPr lang="en-US" sz="2000" dirty="0" smtClean="0"/>
              <a:t>ο </a:t>
            </a:r>
            <a:r>
              <a:rPr lang="en-US" sz="2000" dirty="0"/>
              <a:t>Σημείωμα Αδειοδότησης</a:t>
            </a:r>
            <a:endParaRPr lang="el-GR" sz="2000" dirty="0"/>
          </a:p>
          <a:p>
            <a:pPr lvl="1">
              <a:buFont typeface="Wingdings" panose="05000000000000000000" pitchFamily="2" charset="2"/>
              <a:buChar char="§"/>
            </a:pPr>
            <a:r>
              <a:rPr lang="el-GR" sz="2000" dirty="0"/>
              <a:t>τ</a:t>
            </a:r>
            <a:r>
              <a:rPr lang="en-US" sz="2000" dirty="0" smtClean="0"/>
              <a:t>η </a:t>
            </a:r>
            <a:r>
              <a:rPr lang="en-US" sz="2000" dirty="0"/>
              <a:t>δήλωση </a:t>
            </a:r>
            <a:r>
              <a:rPr lang="el-GR" sz="2000" dirty="0"/>
              <a:t>Δ</a:t>
            </a:r>
            <a:r>
              <a:rPr lang="en-US" sz="2000" dirty="0" smtClean="0"/>
              <a:t>ιατήρησης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υπερσυνδέσμους.</a:t>
            </a:r>
          </a:p>
          <a:p>
            <a:endParaRPr lang="el-GR" sz="2000" dirty="0"/>
          </a:p>
        </p:txBody>
      </p:sp>
    </p:spTree>
    <p:extLst>
      <p:ext uri="{BB962C8B-B14F-4D97-AF65-F5344CB8AC3E}">
        <p14:creationId xmlns:p14="http://schemas.microsoft.com/office/powerpoint/2010/main" val="385092498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a:t>
            </a:r>
            <a:r>
              <a:rPr lang="en-US" sz="2000" dirty="0" smtClean="0"/>
              <a:t>o</a:t>
            </a:r>
            <a:r>
              <a:rPr lang="el-GR" sz="2000" dirty="0" smtClean="0"/>
              <a:t> 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ΤΕΙ Αθήνας</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20588405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DW (Wikipedia)</a:t>
            </a:r>
            <a:endParaRPr lang="en-US" dirty="0"/>
          </a:p>
        </p:txBody>
      </p:sp>
      <p:sp>
        <p:nvSpPr>
          <p:cNvPr id="3" name="Content Placeholder 2"/>
          <p:cNvSpPr>
            <a:spLocks noGrp="1"/>
          </p:cNvSpPr>
          <p:nvPr>
            <p:ph idx="1"/>
          </p:nvPr>
        </p:nvSpPr>
        <p:spPr/>
        <p:txBody>
          <a:bodyPr>
            <a:normAutofit fontScale="92500"/>
          </a:bodyPr>
          <a:lstStyle/>
          <a:p>
            <a:r>
              <a:rPr lang="en-US" sz="2400" dirty="0" smtClean="0"/>
              <a:t>In </a:t>
            </a:r>
            <a:r>
              <a:rPr lang="en-US" sz="2400" dirty="0" smtClean="0">
                <a:hlinkClick r:id="rId3" tooltip="Computing"/>
              </a:rPr>
              <a:t>computing</a:t>
            </a:r>
            <a:r>
              <a:rPr lang="en-US" sz="2400" dirty="0" smtClean="0"/>
              <a:t>, a </a:t>
            </a:r>
            <a:r>
              <a:rPr lang="en-US" sz="2400" b="1" dirty="0" smtClean="0"/>
              <a:t>data warehouse</a:t>
            </a:r>
            <a:r>
              <a:rPr lang="en-US" sz="2400" dirty="0" smtClean="0"/>
              <a:t> (</a:t>
            </a:r>
            <a:r>
              <a:rPr lang="en-US" sz="2400" b="1" dirty="0" smtClean="0"/>
              <a:t>DW</a:t>
            </a:r>
            <a:r>
              <a:rPr lang="en-US" sz="2400" dirty="0" smtClean="0"/>
              <a:t> or </a:t>
            </a:r>
            <a:r>
              <a:rPr lang="en-US" sz="2400" b="1" dirty="0" smtClean="0"/>
              <a:t>DWH</a:t>
            </a:r>
            <a:r>
              <a:rPr lang="en-US" sz="2400" dirty="0" smtClean="0"/>
              <a:t>), also known as an </a:t>
            </a:r>
            <a:r>
              <a:rPr lang="en-US" sz="2400" b="1" dirty="0" smtClean="0"/>
              <a:t>enterprise data warehouse</a:t>
            </a:r>
            <a:r>
              <a:rPr lang="en-US" sz="2400" dirty="0" smtClean="0"/>
              <a:t> (</a:t>
            </a:r>
            <a:r>
              <a:rPr lang="en-US" sz="2400" b="1" dirty="0" smtClean="0"/>
              <a:t>EDW</a:t>
            </a:r>
            <a:r>
              <a:rPr lang="en-US" sz="2400" dirty="0" smtClean="0"/>
              <a:t>), is a system used for </a:t>
            </a:r>
            <a:r>
              <a:rPr lang="en-US" sz="2400" dirty="0" smtClean="0">
                <a:hlinkClick r:id="rId4" tooltip="Business reporting"/>
              </a:rPr>
              <a:t>reporting</a:t>
            </a:r>
            <a:r>
              <a:rPr lang="en-US" sz="2400" dirty="0" smtClean="0"/>
              <a:t> and </a:t>
            </a:r>
            <a:r>
              <a:rPr lang="en-US" sz="2400" dirty="0" smtClean="0">
                <a:hlinkClick r:id="rId5" tooltip="Data analysis"/>
              </a:rPr>
              <a:t>data analysis</a:t>
            </a:r>
            <a:r>
              <a:rPr lang="en-US" sz="2400" dirty="0" smtClean="0"/>
              <a:t>. </a:t>
            </a:r>
          </a:p>
          <a:p>
            <a:r>
              <a:rPr lang="en-US" sz="2400" dirty="0" smtClean="0"/>
              <a:t>DWs are </a:t>
            </a:r>
            <a:r>
              <a:rPr lang="en-US" sz="2400" b="1" i="1" u="sng" dirty="0" smtClean="0"/>
              <a:t>central repositories </a:t>
            </a:r>
            <a:r>
              <a:rPr lang="en-US" sz="2400" dirty="0" smtClean="0"/>
              <a:t>of integrated data from one or more disparate sources. </a:t>
            </a:r>
          </a:p>
          <a:p>
            <a:r>
              <a:rPr lang="en-US" sz="2400" dirty="0" smtClean="0"/>
              <a:t>They store current and historical data and are used for creating trending reports for senior management reporting such as annual and quarterly comparisons.</a:t>
            </a:r>
          </a:p>
          <a:p>
            <a:r>
              <a:rPr lang="en-US" sz="2400" dirty="0" smtClean="0"/>
              <a:t>The data stored in the warehouse is </a:t>
            </a:r>
            <a:r>
              <a:rPr lang="en-US" sz="2400" dirty="0" smtClean="0">
                <a:hlinkClick r:id="rId6" tooltip="Uploading and downloading"/>
              </a:rPr>
              <a:t>uploaded</a:t>
            </a:r>
            <a:r>
              <a:rPr lang="en-US" sz="2400" dirty="0" smtClean="0"/>
              <a:t> from the operational systems (such as marketing, sales, etc., shown in the figure to the right). </a:t>
            </a:r>
          </a:p>
          <a:p>
            <a:r>
              <a:rPr lang="en-US" sz="2400" dirty="0" smtClean="0"/>
              <a:t>The data may pass through an </a:t>
            </a:r>
            <a:r>
              <a:rPr lang="en-US" sz="2400" dirty="0" smtClean="0">
                <a:hlinkClick r:id="rId7" tooltip="Operational data store"/>
              </a:rPr>
              <a:t>operational data store</a:t>
            </a:r>
            <a:r>
              <a:rPr lang="en-US" sz="2400" dirty="0" smtClean="0"/>
              <a:t> for additional operations before it is used in the DW for reporting.</a:t>
            </a:r>
          </a:p>
          <a:p>
            <a:pPr indent="-432000">
              <a:spcAft>
                <a:spcPts val="1200"/>
              </a:spcAft>
              <a:buClr>
                <a:schemeClr val="accent6">
                  <a:lumMod val="50000"/>
                </a:schemeClr>
              </a:buClr>
              <a:buFont typeface="Wingdings" pitchFamily="2" charset="2"/>
              <a:buChar char="q"/>
            </a:pPr>
            <a:endParaRPr lang="el-GR" sz="2400" dirty="0" smtClean="0"/>
          </a:p>
        </p:txBody>
      </p:sp>
      <p:sp>
        <p:nvSpPr>
          <p:cNvPr id="4" name="Slide Number Placeholder 3"/>
          <p:cNvSpPr>
            <a:spLocks noGrp="1"/>
          </p:cNvSpPr>
          <p:nvPr>
            <p:ph type="sldNum" sz="quarter" idx="4294967295"/>
          </p:nvPr>
        </p:nvSpPr>
        <p:spPr>
          <a:xfrm>
            <a:off x="7981950" y="6356350"/>
            <a:ext cx="1162050" cy="365125"/>
          </a:xfrm>
        </p:spPr>
        <p:txBody>
          <a:bodyPr>
            <a:normAutofit/>
          </a:bodyPr>
          <a:lstStyle/>
          <a:p>
            <a:fld id="{A6BCD997-D1BE-4537-A318-008E6A5886A5}" type="slidenum">
              <a:rPr lang="en-US" smtClean="0"/>
              <a:pPr/>
              <a:t>3</a:t>
            </a:fld>
            <a:endParaRPr lang="en-US" dirty="0"/>
          </a:p>
        </p:txBody>
      </p:sp>
    </p:spTree>
    <p:extLst>
      <p:ext uri="{BB962C8B-B14F-4D97-AF65-F5344CB8AC3E}">
        <p14:creationId xmlns:p14="http://schemas.microsoft.com/office/powerpoint/2010/main" val="34811140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Types of systems[wikipedia] </a:t>
            </a:r>
            <a:r>
              <a:rPr lang="en-US" sz="3600" b="0" dirty="0" smtClean="0"/>
              <a:t>1/2</a:t>
            </a:r>
            <a:endParaRPr lang="en-US" sz="3600" b="0" dirty="0"/>
          </a:p>
        </p:txBody>
      </p:sp>
      <p:sp>
        <p:nvSpPr>
          <p:cNvPr id="3" name="Content Placeholder 2"/>
          <p:cNvSpPr>
            <a:spLocks noGrp="1"/>
          </p:cNvSpPr>
          <p:nvPr>
            <p:ph idx="1"/>
          </p:nvPr>
        </p:nvSpPr>
        <p:spPr/>
        <p:txBody>
          <a:bodyPr>
            <a:normAutofit fontScale="92500" lnSpcReduction="20000"/>
          </a:bodyPr>
          <a:lstStyle/>
          <a:p>
            <a:r>
              <a:rPr lang="en-US" sz="2400" dirty="0" smtClean="0">
                <a:hlinkClick r:id="rId3" tooltip="Data mart"/>
              </a:rPr>
              <a:t>Data mart</a:t>
            </a:r>
            <a:r>
              <a:rPr lang="en-US" sz="2400" dirty="0" smtClean="0"/>
              <a:t> A data mart </a:t>
            </a:r>
            <a:r>
              <a:rPr lang="en-US" sz="2400" b="1" dirty="0" smtClean="0"/>
              <a:t>is a simple form of a data warehouse </a:t>
            </a:r>
            <a:r>
              <a:rPr lang="en-US" sz="2400" dirty="0" smtClean="0"/>
              <a:t>that is </a:t>
            </a:r>
            <a:r>
              <a:rPr lang="en-US" sz="2400" b="1" dirty="0" smtClean="0"/>
              <a:t>focused on a single subject </a:t>
            </a:r>
            <a:r>
              <a:rPr lang="en-US" sz="2400" dirty="0" smtClean="0"/>
              <a:t>(or functional area), such as sales, finance or marketing. </a:t>
            </a:r>
          </a:p>
          <a:p>
            <a:pPr lvl="1"/>
            <a:r>
              <a:rPr lang="en-US" sz="2000" dirty="0" smtClean="0"/>
              <a:t>Data marts are often built and controlled by a single department within an organization. Given their single-subject focus, data marts usually draw data from only a few sources. The sources could be internal operational systems, a central data warehouse, or external data.</a:t>
            </a:r>
          </a:p>
          <a:p>
            <a:r>
              <a:rPr lang="en-US" sz="2400" baseline="30000" dirty="0" smtClean="0">
                <a:hlinkClick r:id="rId4"/>
              </a:rPr>
              <a:t>[1]</a:t>
            </a:r>
            <a:r>
              <a:rPr lang="en-US" sz="2400" dirty="0" smtClean="0">
                <a:hlinkClick r:id="rId5" tooltip="Online analytical processing"/>
              </a:rPr>
              <a:t>Online analytical processing</a:t>
            </a:r>
            <a:r>
              <a:rPr lang="en-US" sz="2400" dirty="0" smtClean="0"/>
              <a:t> (OLAP)Is characterized by a relatively low volume of transactions. Queries are often very complex and involve aggregations. </a:t>
            </a:r>
          </a:p>
          <a:p>
            <a:pPr lvl="1"/>
            <a:r>
              <a:rPr lang="en-US" sz="2000" dirty="0" smtClean="0"/>
              <a:t>For OLAP systems, response time is an effectiveness measure. </a:t>
            </a:r>
          </a:p>
          <a:p>
            <a:pPr lvl="1"/>
            <a:r>
              <a:rPr lang="en-US" sz="2000" dirty="0" smtClean="0"/>
              <a:t>OLAP applications are widely used by Data Mining techniques. </a:t>
            </a:r>
          </a:p>
          <a:p>
            <a:pPr lvl="1"/>
            <a:r>
              <a:rPr lang="en-US" sz="2000" dirty="0" smtClean="0"/>
              <a:t>OLAP databases store aggregated, historical data in multi-dimensional schemas (usually star schemas). </a:t>
            </a:r>
          </a:p>
          <a:p>
            <a:pPr lvl="1"/>
            <a:r>
              <a:rPr lang="en-US" sz="2000" dirty="0" smtClean="0"/>
              <a:t>OLAP systems typically have data latency of a few hours, as opposed to data marts, where latency is expected to be closer to one day.</a:t>
            </a:r>
          </a:p>
        </p:txBody>
      </p:sp>
      <p:sp>
        <p:nvSpPr>
          <p:cNvPr id="4" name="Slide Number Placeholder 3"/>
          <p:cNvSpPr>
            <a:spLocks noGrp="1"/>
          </p:cNvSpPr>
          <p:nvPr>
            <p:ph type="sldNum" sz="quarter" idx="4294967295"/>
          </p:nvPr>
        </p:nvSpPr>
        <p:spPr>
          <a:xfrm>
            <a:off x="7981950" y="6356350"/>
            <a:ext cx="1162050" cy="365125"/>
          </a:xfrm>
        </p:spPr>
        <p:txBody>
          <a:bodyPr>
            <a:normAutofit/>
          </a:bodyPr>
          <a:lstStyle/>
          <a:p>
            <a:fld id="{A6BCD997-D1BE-4537-A318-008E6A5886A5}" type="slidenum">
              <a:rPr lang="en-US" smtClean="0"/>
              <a:pPr/>
              <a:t>4</a:t>
            </a:fld>
            <a:endParaRPr lang="en-US" dirty="0"/>
          </a:p>
        </p:txBody>
      </p:sp>
    </p:spTree>
    <p:extLst>
      <p:ext uri="{BB962C8B-B14F-4D97-AF65-F5344CB8AC3E}">
        <p14:creationId xmlns:p14="http://schemas.microsoft.com/office/powerpoint/2010/main" val="20956558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Types of systems[wikipedia] </a:t>
            </a:r>
            <a:r>
              <a:rPr lang="en-US" sz="3600" b="0" dirty="0" smtClean="0">
                <a:solidFill>
                  <a:prstClr val="black"/>
                </a:solidFill>
              </a:rPr>
              <a:t>2/2</a:t>
            </a:r>
            <a:endParaRPr lang="en-US" dirty="0"/>
          </a:p>
        </p:txBody>
      </p:sp>
      <p:sp>
        <p:nvSpPr>
          <p:cNvPr id="3" name="Content Placeholder 2"/>
          <p:cNvSpPr>
            <a:spLocks noGrp="1"/>
          </p:cNvSpPr>
          <p:nvPr>
            <p:ph idx="1"/>
          </p:nvPr>
        </p:nvSpPr>
        <p:spPr/>
        <p:txBody>
          <a:bodyPr>
            <a:normAutofit fontScale="77500" lnSpcReduction="20000"/>
          </a:bodyPr>
          <a:lstStyle/>
          <a:p>
            <a:pPr indent="-432000">
              <a:spcBef>
                <a:spcPts val="1200"/>
              </a:spcBef>
              <a:spcAft>
                <a:spcPts val="1200"/>
              </a:spcAft>
              <a:buClr>
                <a:schemeClr val="accent6">
                  <a:lumMod val="50000"/>
                </a:schemeClr>
              </a:buClr>
              <a:buFont typeface="Wingdings" pitchFamily="2" charset="2"/>
              <a:buChar char="q"/>
            </a:pPr>
            <a:r>
              <a:rPr lang="en-US" sz="2800" dirty="0" smtClean="0">
                <a:hlinkClick r:id="rId2" tooltip="Online Transaction Processing"/>
              </a:rPr>
              <a:t>Online Transaction Processing</a:t>
            </a:r>
            <a:r>
              <a:rPr lang="en-US" sz="2800" dirty="0" smtClean="0"/>
              <a:t> (OLTP)Is characterized by a large number of short on-line transactions (INSERT, UPDATE, DELETE). OLTP systems emphasize very fast query processing and maintaining </a:t>
            </a:r>
            <a:r>
              <a:rPr lang="en-US" sz="2800" dirty="0" smtClean="0">
                <a:hlinkClick r:id="rId3" tooltip="Data integrity"/>
              </a:rPr>
              <a:t>data integrity</a:t>
            </a:r>
            <a:r>
              <a:rPr lang="en-US" sz="2800" dirty="0" smtClean="0"/>
              <a:t> in multi-access environments. </a:t>
            </a:r>
          </a:p>
          <a:p>
            <a:pPr indent="-432000">
              <a:spcBef>
                <a:spcPts val="1200"/>
              </a:spcBef>
              <a:spcAft>
                <a:spcPts val="1200"/>
              </a:spcAft>
              <a:buClr>
                <a:schemeClr val="accent6">
                  <a:lumMod val="50000"/>
                </a:schemeClr>
              </a:buClr>
              <a:buFont typeface="Wingdings" pitchFamily="2" charset="2"/>
              <a:buChar char="q"/>
            </a:pPr>
            <a:r>
              <a:rPr lang="en-US" sz="2800" dirty="0" smtClean="0"/>
              <a:t>For OLTP systems, effectiveness is measured by the number of transactions per second. OLTP databases contain detailed and current data. The schema used to store transactional databases is the entity model (usually </a:t>
            </a:r>
            <a:r>
              <a:rPr lang="en-US" sz="2800" dirty="0" smtClean="0">
                <a:hlinkClick r:id="rId4" tooltip="Third normal form"/>
              </a:rPr>
              <a:t>3NF</a:t>
            </a:r>
            <a:r>
              <a:rPr lang="en-US" sz="2800" dirty="0" smtClean="0"/>
              <a:t>).</a:t>
            </a:r>
            <a:endParaRPr lang="en-US" sz="2800" baseline="30000" dirty="0" smtClean="0"/>
          </a:p>
          <a:p>
            <a:pPr indent="-432000">
              <a:spcBef>
                <a:spcPts val="1200"/>
              </a:spcBef>
              <a:spcAft>
                <a:spcPts val="1200"/>
              </a:spcAft>
              <a:buClr>
                <a:schemeClr val="accent6">
                  <a:lumMod val="50000"/>
                </a:schemeClr>
              </a:buClr>
              <a:buFont typeface="Wingdings" pitchFamily="2" charset="2"/>
              <a:buChar char="q"/>
            </a:pPr>
            <a:r>
              <a:rPr lang="en-US" sz="2800" dirty="0" smtClean="0"/>
              <a:t>Predictive analysis Predictive analysis is about </a:t>
            </a:r>
            <a:r>
              <a:rPr lang="en-US" sz="2800" dirty="0" smtClean="0">
                <a:hlinkClick r:id="rId5" tooltip="Pattern recognition"/>
              </a:rPr>
              <a:t>finding</a:t>
            </a:r>
            <a:r>
              <a:rPr lang="en-US" sz="2800" dirty="0" smtClean="0"/>
              <a:t> and quantifying hidden patterns in the data using complex mathematical models that can be used to </a:t>
            </a:r>
            <a:r>
              <a:rPr lang="en-US" sz="2800" dirty="0" smtClean="0">
                <a:hlinkClick r:id="rId6" tooltip="Prediction"/>
              </a:rPr>
              <a:t>predict</a:t>
            </a:r>
            <a:r>
              <a:rPr lang="en-US" sz="2800" dirty="0" smtClean="0"/>
              <a:t> future outcomes. Predictive analysis is different from OLAP in that OLAP focuses on historical data analysis and is reactive in nature, while predictive analysis focuses on the future. These systems are also used for CRM (</a:t>
            </a:r>
            <a:r>
              <a:rPr lang="en-US" sz="2800" dirty="0" smtClean="0">
                <a:hlinkClick r:id="rId7" tooltip="Customer Relationship Management"/>
              </a:rPr>
              <a:t>Customer Relationship Management</a:t>
            </a:r>
            <a:r>
              <a:rPr lang="en-US" sz="2800" dirty="0" smtClean="0"/>
              <a:t>).</a:t>
            </a:r>
            <a:r>
              <a:rPr lang="en-US" sz="2800" baseline="30000" dirty="0" smtClean="0">
                <a:hlinkClick r:id="rId8"/>
              </a:rPr>
              <a:t>[3]</a:t>
            </a:r>
            <a:endParaRPr lang="el-GR" sz="2800" dirty="0" smtClean="0"/>
          </a:p>
        </p:txBody>
      </p:sp>
      <p:sp>
        <p:nvSpPr>
          <p:cNvPr id="4" name="Slide Number Placeholder 3"/>
          <p:cNvSpPr>
            <a:spLocks noGrp="1"/>
          </p:cNvSpPr>
          <p:nvPr>
            <p:ph type="sldNum" sz="quarter" idx="4294967295"/>
          </p:nvPr>
        </p:nvSpPr>
        <p:spPr>
          <a:xfrm>
            <a:off x="7981950" y="6356350"/>
            <a:ext cx="1162050" cy="365125"/>
          </a:xfrm>
        </p:spPr>
        <p:txBody>
          <a:bodyPr>
            <a:normAutofit/>
          </a:bodyPr>
          <a:lstStyle/>
          <a:p>
            <a:fld id="{A6BCD997-D1BE-4537-A318-008E6A5886A5}" type="slidenum">
              <a:rPr lang="en-US" smtClean="0"/>
              <a:pPr/>
              <a:t>5</a:t>
            </a:fld>
            <a:endParaRPr lang="en-US" dirty="0"/>
          </a:p>
        </p:txBody>
      </p:sp>
    </p:spTree>
    <p:extLst>
      <p:ext uri="{BB962C8B-B14F-4D97-AF65-F5344CB8AC3E}">
        <p14:creationId xmlns:p14="http://schemas.microsoft.com/office/powerpoint/2010/main" val="8407661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DW[wikipedia]</a:t>
            </a:r>
            <a:endParaRPr lang="en-US" dirty="0"/>
          </a:p>
        </p:txBody>
      </p:sp>
      <p:sp>
        <p:nvSpPr>
          <p:cNvPr id="3" name="Content Placeholder 2"/>
          <p:cNvSpPr>
            <a:spLocks noGrp="1"/>
          </p:cNvSpPr>
          <p:nvPr>
            <p:ph idx="1"/>
          </p:nvPr>
        </p:nvSpPr>
        <p:spPr/>
        <p:txBody>
          <a:bodyPr>
            <a:normAutofit fontScale="70000" lnSpcReduction="20000"/>
          </a:bodyPr>
          <a:lstStyle/>
          <a:p>
            <a:r>
              <a:rPr lang="en-US" b="1" dirty="0" smtClean="0"/>
              <a:t>Software tools[</a:t>
            </a:r>
            <a:r>
              <a:rPr lang="en-US" b="1" dirty="0" smtClean="0">
                <a:hlinkClick r:id="rId2" tooltip="Edit section: Software tools"/>
              </a:rPr>
              <a:t>edit</a:t>
            </a:r>
            <a:r>
              <a:rPr lang="en-US" b="1" dirty="0" smtClean="0"/>
              <a:t>]</a:t>
            </a:r>
          </a:p>
          <a:p>
            <a:r>
              <a:rPr lang="en-US" dirty="0" smtClean="0"/>
              <a:t>The typical extract-transform-load (</a:t>
            </a:r>
            <a:r>
              <a:rPr lang="en-US" dirty="0" smtClean="0">
                <a:hlinkClick r:id="rId3" tooltip="Extract, transform, load"/>
              </a:rPr>
              <a:t>ETL</a:t>
            </a:r>
            <a:r>
              <a:rPr lang="en-US" dirty="0" smtClean="0"/>
              <a:t>)-based data warehouse uses </a:t>
            </a:r>
            <a:r>
              <a:rPr lang="en-US" dirty="0" smtClean="0">
                <a:hlinkClick r:id="rId4" tooltip="Staging (data)"/>
              </a:rPr>
              <a:t>staging</a:t>
            </a:r>
            <a:r>
              <a:rPr lang="en-US" dirty="0" smtClean="0"/>
              <a:t>, </a:t>
            </a:r>
            <a:r>
              <a:rPr lang="en-US" dirty="0" smtClean="0">
                <a:hlinkClick r:id="rId5" tooltip="Data integration"/>
              </a:rPr>
              <a:t>data integration</a:t>
            </a:r>
            <a:r>
              <a:rPr lang="en-US" dirty="0" smtClean="0"/>
              <a:t>, and access layers to house its key functions. </a:t>
            </a:r>
          </a:p>
          <a:p>
            <a:r>
              <a:rPr lang="en-US" dirty="0" smtClean="0"/>
              <a:t>The staging layer or staging database stores raw data extracted from each of the disparate source data systems. </a:t>
            </a:r>
          </a:p>
          <a:p>
            <a:r>
              <a:rPr lang="en-US" dirty="0" smtClean="0"/>
              <a:t>The integration layer integrates the disparate data sets by transforming the data from the staging layer often storing this transformed data in an </a:t>
            </a:r>
            <a:r>
              <a:rPr lang="en-US" dirty="0" smtClean="0">
                <a:hlinkClick r:id="rId6" tooltip="Operational data store"/>
              </a:rPr>
              <a:t>operational data store</a:t>
            </a:r>
            <a:r>
              <a:rPr lang="en-US" dirty="0" smtClean="0"/>
              <a:t> (ODS) database. </a:t>
            </a:r>
          </a:p>
          <a:p>
            <a:r>
              <a:rPr lang="en-US" dirty="0" smtClean="0"/>
              <a:t>The integrated data are then moved to yet another database, often called the data warehouse database, where the data is arranged into </a:t>
            </a:r>
            <a:r>
              <a:rPr lang="en-US" b="1" dirty="0" smtClean="0"/>
              <a:t>hierarchical groups often called dimensions and into facts and aggregate facts. </a:t>
            </a:r>
          </a:p>
          <a:p>
            <a:r>
              <a:rPr lang="en-US" b="1" dirty="0" smtClean="0"/>
              <a:t>The combination of facts and dimensions is sometimes called a </a:t>
            </a:r>
            <a:r>
              <a:rPr lang="en-US" b="1" dirty="0" smtClean="0">
                <a:hlinkClick r:id="rId7" tooltip="Star schema"/>
              </a:rPr>
              <a:t>star schema</a:t>
            </a:r>
            <a:r>
              <a:rPr lang="en-US" b="1" dirty="0" smtClean="0"/>
              <a:t>. </a:t>
            </a:r>
            <a:r>
              <a:rPr lang="en-US" dirty="0" smtClean="0"/>
              <a:t>The access layer helps users retrieve data.</a:t>
            </a:r>
            <a:r>
              <a:rPr lang="en-US" baseline="30000" dirty="0" smtClean="0">
                <a:hlinkClick r:id="rId8"/>
              </a:rPr>
              <a:t>[4]</a:t>
            </a:r>
            <a:endParaRPr lang="en-US" dirty="0" smtClean="0"/>
          </a:p>
          <a:p>
            <a:endParaRPr lang="en-US" dirty="0"/>
          </a:p>
        </p:txBody>
      </p:sp>
    </p:spTree>
    <p:extLst>
      <p:ext uri="{BB962C8B-B14F-4D97-AF65-F5344CB8AC3E}">
        <p14:creationId xmlns:p14="http://schemas.microsoft.com/office/powerpoint/2010/main" val="2702143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DW </a:t>
            </a:r>
            <a:r>
              <a:rPr lang="en-US" sz="3600" b="0" dirty="0" smtClean="0"/>
              <a:t>1/3</a:t>
            </a:r>
            <a:endParaRPr lang="en-US" sz="3600" b="0" dirty="0"/>
          </a:p>
        </p:txBody>
      </p:sp>
      <p:sp>
        <p:nvSpPr>
          <p:cNvPr id="3" name="Content Placeholder 2"/>
          <p:cNvSpPr>
            <a:spLocks noGrp="1"/>
          </p:cNvSpPr>
          <p:nvPr>
            <p:ph idx="1"/>
          </p:nvPr>
        </p:nvSpPr>
        <p:spPr/>
        <p:txBody>
          <a:bodyPr>
            <a:normAutofit fontScale="70000" lnSpcReduction="20000"/>
          </a:bodyPr>
          <a:lstStyle/>
          <a:p>
            <a:r>
              <a:rPr lang="en-US" dirty="0" smtClean="0"/>
              <a:t>This definition of the data warehouse focuses on data storage. </a:t>
            </a:r>
          </a:p>
          <a:p>
            <a:r>
              <a:rPr lang="en-US" dirty="0" smtClean="0"/>
              <a:t>The main source of the data is cleaned, transformed, cataloged and made available for use by managers and other business professionals for </a:t>
            </a:r>
          </a:p>
          <a:p>
            <a:pPr lvl="1"/>
            <a:r>
              <a:rPr lang="en-US" dirty="0" smtClean="0">
                <a:hlinkClick r:id="rId2" tooltip="Data mining"/>
              </a:rPr>
              <a:t>data mining</a:t>
            </a:r>
            <a:r>
              <a:rPr lang="en-US" dirty="0" smtClean="0"/>
              <a:t>, </a:t>
            </a:r>
          </a:p>
          <a:p>
            <a:pPr lvl="1"/>
            <a:r>
              <a:rPr lang="en-US" dirty="0" smtClean="0">
                <a:hlinkClick r:id="rId3" tooltip="OLAP"/>
              </a:rPr>
              <a:t>online analytical processing</a:t>
            </a:r>
            <a:r>
              <a:rPr lang="en-US" dirty="0" smtClean="0"/>
              <a:t>, </a:t>
            </a:r>
          </a:p>
          <a:p>
            <a:pPr lvl="1"/>
            <a:r>
              <a:rPr lang="en-US" dirty="0" smtClean="0">
                <a:hlinkClick r:id="rId4" tooltip="Market research"/>
              </a:rPr>
              <a:t>market research</a:t>
            </a:r>
            <a:r>
              <a:rPr lang="en-US" dirty="0" smtClean="0"/>
              <a:t> and </a:t>
            </a:r>
          </a:p>
          <a:p>
            <a:pPr lvl="1"/>
            <a:r>
              <a:rPr lang="en-US" dirty="0" smtClean="0">
                <a:hlinkClick r:id="rId5" tooltip="Decision support"/>
              </a:rPr>
              <a:t>decision support</a:t>
            </a:r>
            <a:r>
              <a:rPr lang="en-US" dirty="0" smtClean="0"/>
              <a:t>.</a:t>
            </a:r>
            <a:r>
              <a:rPr lang="en-US" baseline="30000" dirty="0" smtClean="0">
                <a:hlinkClick r:id="rId6"/>
              </a:rPr>
              <a:t>[5]</a:t>
            </a:r>
            <a:r>
              <a:rPr lang="en-US" dirty="0" smtClean="0"/>
              <a:t> </a:t>
            </a:r>
          </a:p>
          <a:p>
            <a:r>
              <a:rPr lang="en-US" dirty="0" smtClean="0"/>
              <a:t>However, the means to retrieve and analyze data, to </a:t>
            </a:r>
            <a:r>
              <a:rPr lang="en-US" dirty="0" smtClean="0">
                <a:hlinkClick r:id="rId7" tooltip="Extract, transform, load"/>
              </a:rPr>
              <a:t>extract, transform and load</a:t>
            </a:r>
            <a:r>
              <a:rPr lang="en-US" dirty="0" smtClean="0"/>
              <a:t> data, and to manage the </a:t>
            </a:r>
            <a:r>
              <a:rPr lang="en-US" dirty="0" smtClean="0">
                <a:hlinkClick r:id="rId8" tooltip="Data dictionary"/>
              </a:rPr>
              <a:t>data dictionary</a:t>
            </a:r>
            <a:r>
              <a:rPr lang="en-US" dirty="0" smtClean="0"/>
              <a:t> are also considered essential components of a data warehousing system. </a:t>
            </a:r>
          </a:p>
          <a:p>
            <a:r>
              <a:rPr lang="en-US" dirty="0" smtClean="0"/>
              <a:t>Many references to data warehousing use this broader context. Thus, an expanded definition for data warehousing includes </a:t>
            </a:r>
            <a:r>
              <a:rPr lang="en-US" dirty="0" smtClean="0">
                <a:hlinkClick r:id="rId9" tooltip="Business intelligence tools"/>
              </a:rPr>
              <a:t>business intelligence tools</a:t>
            </a:r>
            <a:r>
              <a:rPr lang="en-US" dirty="0" smtClean="0"/>
              <a:t>, tools to </a:t>
            </a:r>
            <a:r>
              <a:rPr lang="en-US" dirty="0" smtClean="0">
                <a:hlinkClick r:id="rId7" tooltip="Extract, transform, load"/>
              </a:rPr>
              <a:t>extract, transform and load</a:t>
            </a:r>
            <a:r>
              <a:rPr lang="en-US" dirty="0" smtClean="0"/>
              <a:t> data into the repository, and tools to manage and retrieve </a:t>
            </a:r>
            <a:r>
              <a:rPr lang="en-US" dirty="0" smtClean="0">
                <a:hlinkClick r:id="rId10" tooltip="Metadata"/>
              </a:rPr>
              <a:t>metadata</a:t>
            </a:r>
            <a:r>
              <a:rPr lang="en-US" dirty="0" smtClean="0"/>
              <a:t>.</a:t>
            </a:r>
          </a:p>
          <a:p>
            <a:endParaRPr lang="en-US" dirty="0"/>
          </a:p>
        </p:txBody>
      </p:sp>
    </p:spTree>
    <p:extLst>
      <p:ext uri="{BB962C8B-B14F-4D97-AF65-F5344CB8AC3E}">
        <p14:creationId xmlns:p14="http://schemas.microsoft.com/office/powerpoint/2010/main" val="10999524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DW </a:t>
            </a:r>
            <a:r>
              <a:rPr lang="en-US" sz="3600" b="0" dirty="0" smtClean="0">
                <a:solidFill>
                  <a:prstClr val="black"/>
                </a:solidFill>
              </a:rPr>
              <a:t>2/3</a:t>
            </a:r>
            <a:endParaRPr lang="en-US" dirty="0"/>
          </a:p>
        </p:txBody>
      </p:sp>
      <p:pic>
        <p:nvPicPr>
          <p:cNvPr id="1026" name="Picture 2"/>
          <p:cNvPicPr>
            <a:picLocks noGrp="1" noChangeAspect="1" noChangeArrowheads="1"/>
          </p:cNvPicPr>
          <p:nvPr>
            <p:ph idx="1"/>
          </p:nvPr>
        </p:nvPicPr>
        <p:blipFill>
          <a:blip r:embed="rId2" cstate="print"/>
          <a:stretch>
            <a:fillRect/>
          </a:stretch>
        </p:blipFill>
        <p:spPr bwMode="auto">
          <a:xfrm>
            <a:off x="2051720" y="1628800"/>
            <a:ext cx="5904656" cy="4496500"/>
          </a:xfrm>
          <a:prstGeom prst="rect">
            <a:avLst/>
          </a:prstGeom>
          <a:noFill/>
          <a:ln w="9525">
            <a:noFill/>
            <a:miter lim="800000"/>
            <a:headEnd/>
            <a:tailEnd/>
          </a:ln>
        </p:spPr>
      </p:pic>
    </p:spTree>
    <p:extLst>
      <p:ext uri="{BB962C8B-B14F-4D97-AF65-F5344CB8AC3E}">
        <p14:creationId xmlns:p14="http://schemas.microsoft.com/office/powerpoint/2010/main" val="51455790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C_template_updat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C_template_updated">
  <a:themeElements>
    <a:clrScheme name="Custom 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OC_template_updated</Template>
  <TotalTime>886</TotalTime>
  <Words>2473</Words>
  <Application>Microsoft Office PowerPoint</Application>
  <PresentationFormat>Προβολή στην οθόνη (4:3)</PresentationFormat>
  <Paragraphs>214</Paragraphs>
  <Slides>36</Slides>
  <Notes>11</Notes>
  <HiddenSlides>0</HiddenSlides>
  <MMClips>0</MMClips>
  <ScaleCrop>false</ScaleCrop>
  <HeadingPairs>
    <vt:vector size="4" baseType="variant">
      <vt:variant>
        <vt:lpstr>Θέμα</vt:lpstr>
      </vt:variant>
      <vt:variant>
        <vt:i4>2</vt:i4>
      </vt:variant>
      <vt:variant>
        <vt:lpstr>Τίτλοι διαφανειών</vt:lpstr>
      </vt:variant>
      <vt:variant>
        <vt:i4>36</vt:i4>
      </vt:variant>
    </vt:vector>
  </HeadingPairs>
  <TitlesOfParts>
    <vt:vector size="38" baseType="lpstr">
      <vt:lpstr>OC_template_updated</vt:lpstr>
      <vt:lpstr>1_OC_template_updated</vt:lpstr>
      <vt:lpstr>Eιδικά θέματα βάσεων χωρικών δεδομένων και θεωρία συστημάτων - Θ</vt:lpstr>
      <vt:lpstr>Spatial data warehouse (Χάλαρης Γ.)</vt:lpstr>
      <vt:lpstr>DW (Χάλαρης Γ.)</vt:lpstr>
      <vt:lpstr>DW (Wikipedia)</vt:lpstr>
      <vt:lpstr>Types of systems[wikipedia] 1/2</vt:lpstr>
      <vt:lpstr>Types of systems[wikipedia] 2/2</vt:lpstr>
      <vt:lpstr>DW[wikipedia]</vt:lpstr>
      <vt:lpstr>DW 1/3</vt:lpstr>
      <vt:lpstr>DW 2/3</vt:lpstr>
      <vt:lpstr>DW 3/3</vt:lpstr>
      <vt:lpstr>DW –a quick guide</vt:lpstr>
      <vt:lpstr>Πηγές</vt:lpstr>
      <vt:lpstr>Data mining</vt:lpstr>
      <vt:lpstr>DM</vt:lpstr>
      <vt:lpstr>DM – A quick guide</vt:lpstr>
      <vt:lpstr>Χρήσιμες πηγές</vt:lpstr>
      <vt:lpstr>DM_TUTORIAL</vt:lpstr>
      <vt:lpstr>DM</vt:lpstr>
      <vt:lpstr>Data Mining – Εξόρυξη Δεδομένων 1/10</vt:lpstr>
      <vt:lpstr>Data Mining – Εξόρυξη Δεδομένων 2/10</vt:lpstr>
      <vt:lpstr>Data Mining – Εξόρυξη Δεδομένων 3/10</vt:lpstr>
      <vt:lpstr>Data Mining – Εξόρυξη Δεδομένων 4/10</vt:lpstr>
      <vt:lpstr>Data Mining – Εξόρυξη Δεδομένων 5/10</vt:lpstr>
      <vt:lpstr>Data Mining – Εξόρυξη Δεδομένων 6/10</vt:lpstr>
      <vt:lpstr>Data Mining – Εξόρυξη Δεδομένων 7/10</vt:lpstr>
      <vt:lpstr>Data Mining – Εξόρυξη Δεδομένων 8/10</vt:lpstr>
      <vt:lpstr>Data Mining – Εξόρυξη Δεδομένων 9/10</vt:lpstr>
      <vt:lpstr>Data Mining – Εξόρυξη Δεδομένων 10/10</vt:lpstr>
      <vt:lpstr>COURSERA!!!!!</vt:lpstr>
      <vt:lpstr>Τέλος Ενότητας</vt:lpstr>
      <vt:lpstr>Σημειώματα</vt:lpstr>
      <vt:lpstr>Σημείωμα Αναφοράς</vt:lpstr>
      <vt:lpstr>Σημείωμα Αδειοδότησης</vt:lpstr>
      <vt:lpstr>Επεξήγηση όρων χρήσης έργων τρίτων</vt:lpstr>
      <vt:lpstr>Διατήρηση Σημειωμάτων</vt:lpstr>
      <vt:lpstr>Χρηματοδότηση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Τίτλος Μαθήματος</dc:title>
  <dc:creator>opencourses@teiath.gr</dc:creator>
  <cp:lastModifiedBy>natasakar new</cp:lastModifiedBy>
  <cp:revision>66</cp:revision>
  <dcterms:created xsi:type="dcterms:W3CDTF">2013-05-20T07:14:41Z</dcterms:created>
  <dcterms:modified xsi:type="dcterms:W3CDTF">2015-12-08T11:15:11Z</dcterms:modified>
</cp:coreProperties>
</file>