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301" r:id="rId4"/>
    <p:sldId id="302" r:id="rId5"/>
    <p:sldId id="303" r:id="rId6"/>
    <p:sldId id="304" r:id="rId7"/>
    <p:sldId id="306" r:id="rId8"/>
    <p:sldId id="307" r:id="rId9"/>
    <p:sldId id="305" r:id="rId10"/>
    <p:sldId id="308" r:id="rId11"/>
    <p:sldId id="320" r:id="rId12"/>
    <p:sldId id="309" r:id="rId13"/>
    <p:sldId id="310" r:id="rId14"/>
    <p:sldId id="311" r:id="rId15"/>
    <p:sldId id="319" r:id="rId16"/>
    <p:sldId id="312" r:id="rId17"/>
    <p:sldId id="313" r:id="rId18"/>
    <p:sldId id="318" r:id="rId19"/>
    <p:sldId id="314" r:id="rId20"/>
    <p:sldId id="315" r:id="rId21"/>
    <p:sldId id="317" r:id="rId22"/>
    <p:sldId id="316" r:id="rId23"/>
    <p:sldId id="257" r:id="rId24"/>
    <p:sldId id="262" r:id="rId25"/>
    <p:sldId id="264" r:id="rId26"/>
    <p:sldId id="299" r:id="rId27"/>
    <p:sldId id="300"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6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4752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251520" y="116632"/>
            <a:ext cx="8424936" cy="908720"/>
          </a:xfrm>
        </p:spPr>
        <p:txBody>
          <a:bodyPr>
            <a:normAutofit/>
          </a:bodyPr>
          <a:lstStyle>
            <a:lvl1pPr>
              <a:defRPr sz="3600">
                <a:solidFill>
                  <a:srgbClr val="225974"/>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251520" y="1196752"/>
            <a:ext cx="8435280" cy="5040560"/>
          </a:xfrm>
        </p:spPr>
        <p:txBody>
          <a:bodyPr>
            <a:normAutofit/>
          </a:bodyPr>
          <a:lstStyle>
            <a:lvl1pPr>
              <a:lnSpc>
                <a:spcPct val="110000"/>
              </a:lnSpc>
              <a:spcBef>
                <a:spcPts val="1200"/>
              </a:spcBef>
              <a:defRPr sz="2400"/>
            </a:lvl1pPr>
            <a:lvl2pPr marL="742950" indent="-385763">
              <a:lnSpc>
                <a:spcPct val="110000"/>
              </a:lnSpc>
              <a:spcBef>
                <a:spcPts val="1200"/>
              </a:spcBef>
              <a:buFont typeface="Courier New" panose="02070309020205020404" pitchFamily="49" charset="0"/>
              <a:buChar char="o"/>
              <a:defRPr sz="2400"/>
            </a:lvl2pPr>
            <a:lvl3pPr marL="1143000" indent="-333375">
              <a:lnSpc>
                <a:spcPct val="110000"/>
              </a:lnSpc>
              <a:spcBef>
                <a:spcPts val="1200"/>
              </a:spcBef>
              <a:buFont typeface="Wingdings" panose="05000000000000000000" pitchFamily="2" charset="2"/>
              <a:buChar char="§"/>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1691208" cy="365125"/>
          </a:xfrm>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34931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4192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14350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2407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39376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08118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7708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8917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38738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54151D-B011-44DD-8F54-F1E749DA09D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310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3795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l.wikipedia.org/wiki/%CE%A3%CE%AC%CE%BF%CF%85%CE%BD%CE%B1" TargetMode="Externa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s://commons.wikimedia.org/wiki/User:Konstantin~commonswiki" TargetMode="External"/><Relationship Id="rId4" Type="http://schemas.openxmlformats.org/officeDocument/2006/relationships/hyperlink" Target="https://commons.wikimedia.org/wiki/File:Sauna_2.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Divan_Asia_Istanbul_Hamam_1140041.jpg" TargetMode="External"/><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Nev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rdaveandcallie.com/essential-oils/"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el.wikipedia.org/wiki/%CE%9C%CE%B5%CF%84%CE%B1%CE%B9%CF%87%CE%BC%CE%B9%CE%B1%CE%BA%CF%8C_%CF%83%CF%8D%CF%83%CF%84%CE%B7%CE%BC%CE%B1"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indiaessentialoils.com/angelica-root-oil.html"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organicfacts.net/health-benefits/essential-oils/health-benefits-of-lavender-essential-oil.html"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jujuaroma.com/the-benefits-of-rosemary-essential-oil-and-its-uses%E2%80%A8/" TargetMode="Externa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Αισθητική Σώματος Ι (Ε)</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a:bodyPr>
          <a:lstStyle/>
          <a:p>
            <a:pPr>
              <a:spcBef>
                <a:spcPts val="0"/>
              </a:spcBef>
              <a:spcAft>
                <a:spcPts val="1800"/>
              </a:spcAft>
            </a:pPr>
            <a:r>
              <a:rPr lang="el-GR" sz="2600" b="1" dirty="0" smtClean="0"/>
              <a:t>Ενότητα 10</a:t>
            </a:r>
            <a:r>
              <a:rPr lang="el-GR" sz="2600" dirty="0" smtClean="0"/>
              <a:t>:</a:t>
            </a:r>
            <a:r>
              <a:rPr lang="en-US" sz="2600" dirty="0" smtClean="0"/>
              <a:t> </a:t>
            </a:r>
            <a:r>
              <a:rPr lang="el-GR" sz="2600" dirty="0" smtClean="0"/>
              <a:t>Χρήση </a:t>
            </a:r>
            <a:r>
              <a:rPr lang="el-GR" sz="2600" dirty="0" err="1" smtClean="0"/>
              <a:t>αιθερίων</a:t>
            </a:r>
            <a:r>
              <a:rPr lang="el-GR" sz="2600" dirty="0" smtClean="0"/>
              <a:t> ελαίων – </a:t>
            </a:r>
            <a:r>
              <a:rPr lang="el-GR" sz="2600" dirty="0" err="1" smtClean="0"/>
              <a:t>Αρωματοθεραπεία</a:t>
            </a:r>
            <a:r>
              <a:rPr lang="el-GR" sz="2600" dirty="0" smtClean="0"/>
              <a:t> – </a:t>
            </a:r>
            <a:r>
              <a:rPr lang="el-GR" sz="2600" dirty="0" err="1" smtClean="0"/>
              <a:t>Θαλασσοθεραπεία</a:t>
            </a:r>
            <a:r>
              <a:rPr lang="el-GR" sz="2600" dirty="0" smtClean="0"/>
              <a:t> – Μέσα εφίδρωσης</a:t>
            </a:r>
          </a:p>
          <a:p>
            <a:pPr>
              <a:spcBef>
                <a:spcPts val="0"/>
              </a:spcBef>
              <a:spcAft>
                <a:spcPts val="600"/>
              </a:spcAft>
            </a:pPr>
            <a:r>
              <a:rPr lang="el-GR" sz="2200" dirty="0" smtClean="0"/>
              <a:t>Κατερίνα </a:t>
            </a:r>
            <a:r>
              <a:rPr lang="el-GR" sz="2200" dirty="0" err="1" smtClean="0"/>
              <a:t>Δηλαβέρη</a:t>
            </a:r>
            <a:r>
              <a:rPr lang="el-GR" sz="2200" smtClean="0"/>
              <a:t>, </a:t>
            </a:r>
            <a:r>
              <a:rPr lang="el-GR" sz="2200"/>
              <a:t>Ειδικό Τεχνικό Εργαστηριακό Προσωπικό</a:t>
            </a:r>
            <a:endParaRPr lang="el-GR" sz="2200" dirty="0" smtClean="0"/>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Αρωματοθεραπεία</a:t>
            </a:r>
            <a:r>
              <a:rPr lang="el-GR" dirty="0"/>
              <a:t> </a:t>
            </a:r>
            <a:r>
              <a:rPr lang="el-GR" sz="3000" b="0" dirty="0" smtClean="0"/>
              <a:t>3/3</a:t>
            </a:r>
            <a:endParaRPr lang="el-GR" dirty="0"/>
          </a:p>
        </p:txBody>
      </p:sp>
      <p:sp>
        <p:nvSpPr>
          <p:cNvPr id="3" name="Θέση περιεχομένου 2"/>
          <p:cNvSpPr>
            <a:spLocks noGrp="1"/>
          </p:cNvSpPr>
          <p:nvPr>
            <p:ph idx="1"/>
          </p:nvPr>
        </p:nvSpPr>
        <p:spPr>
          <a:xfrm>
            <a:off x="251520" y="1196752"/>
            <a:ext cx="8435280" cy="5616624"/>
          </a:xfrm>
        </p:spPr>
        <p:txBody>
          <a:bodyPr>
            <a:normAutofit/>
          </a:bodyPr>
          <a:lstStyle/>
          <a:p>
            <a:pPr>
              <a:spcBef>
                <a:spcPts val="900"/>
              </a:spcBef>
            </a:pPr>
            <a:r>
              <a:rPr lang="el-GR" b="1" dirty="0" smtClean="0"/>
              <a:t>Αντενδείξεις </a:t>
            </a:r>
          </a:p>
          <a:p>
            <a:pPr lvl="1">
              <a:spcBef>
                <a:spcPts val="900"/>
              </a:spcBef>
            </a:pPr>
            <a:r>
              <a:rPr lang="el-GR" dirty="0" smtClean="0"/>
              <a:t>Φλεβίτιδα</a:t>
            </a:r>
          </a:p>
          <a:p>
            <a:pPr lvl="1">
              <a:spcBef>
                <a:spcPts val="900"/>
              </a:spcBef>
            </a:pPr>
            <a:r>
              <a:rPr lang="el-GR" dirty="0" smtClean="0"/>
              <a:t>Κύηση</a:t>
            </a:r>
          </a:p>
          <a:p>
            <a:pPr lvl="1">
              <a:spcBef>
                <a:spcPts val="900"/>
              </a:spcBef>
            </a:pPr>
            <a:r>
              <a:rPr lang="el-GR" dirty="0" smtClean="0"/>
              <a:t>Φλεγμονές</a:t>
            </a:r>
          </a:p>
          <a:p>
            <a:pPr lvl="1">
              <a:spcBef>
                <a:spcPts val="900"/>
              </a:spcBef>
            </a:pPr>
            <a:r>
              <a:rPr lang="el-GR" dirty="0" smtClean="0"/>
              <a:t>Άσθμα</a:t>
            </a:r>
          </a:p>
          <a:p>
            <a:pPr lvl="1">
              <a:spcBef>
                <a:spcPts val="900"/>
              </a:spcBef>
            </a:pPr>
            <a:r>
              <a:rPr lang="el-GR" dirty="0" smtClean="0"/>
              <a:t>Διαβήτης</a:t>
            </a:r>
          </a:p>
          <a:p>
            <a:pPr lvl="1">
              <a:spcBef>
                <a:spcPts val="900"/>
              </a:spcBef>
            </a:pPr>
            <a:r>
              <a:rPr lang="el-GR" dirty="0" smtClean="0"/>
              <a:t>Επιληψία</a:t>
            </a:r>
          </a:p>
          <a:p>
            <a:pPr lvl="1">
              <a:spcBef>
                <a:spcPts val="900"/>
              </a:spcBef>
            </a:pPr>
            <a:r>
              <a:rPr lang="el-GR" dirty="0" smtClean="0"/>
              <a:t>Όσοι ακολουθούν ομοιοπαθητική αγωγή με φάρμακα</a:t>
            </a:r>
          </a:p>
          <a:p>
            <a:pPr lvl="1">
              <a:spcBef>
                <a:spcPts val="900"/>
              </a:spcBef>
            </a:pPr>
            <a:r>
              <a:rPr lang="el-GR" dirty="0" smtClean="0"/>
              <a:t>Μολυσματική μεταδοτική νόσο</a:t>
            </a:r>
          </a:p>
          <a:p>
            <a:pPr lvl="1">
              <a:spcBef>
                <a:spcPts val="900"/>
              </a:spcBef>
            </a:pPr>
            <a:r>
              <a:rPr lang="el-GR" dirty="0" smtClean="0"/>
              <a:t>Θηλασμός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081391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Θαλασσοθεραπεία</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Η </a:t>
            </a:r>
            <a:r>
              <a:rPr lang="el-GR" dirty="0" err="1"/>
              <a:t>θαλασσοθεραπεία</a:t>
            </a:r>
            <a:r>
              <a:rPr lang="el-GR" dirty="0"/>
              <a:t> είναι η ιατρική χρήση του θαλασσινού νερού ως μια μορφή θεραπείας. </a:t>
            </a:r>
            <a:endParaRPr lang="el-GR" dirty="0" smtClean="0"/>
          </a:p>
          <a:p>
            <a:r>
              <a:rPr lang="el-GR" dirty="0" smtClean="0"/>
              <a:t>Βασίζεται </a:t>
            </a:r>
            <a:r>
              <a:rPr lang="el-GR" dirty="0"/>
              <a:t>στη συστηματική χρήση του θαλασσινού νερού, των προϊόντων της θάλασσας και του κλίματος της ακτής. </a:t>
            </a:r>
            <a:endParaRPr lang="el-GR" dirty="0" smtClean="0"/>
          </a:p>
          <a:p>
            <a:r>
              <a:rPr lang="el-GR" dirty="0" smtClean="0"/>
              <a:t>Οι </a:t>
            </a:r>
            <a:r>
              <a:rPr lang="el-GR" dirty="0"/>
              <a:t>ιδιότητες θαλασσινού νερού πιστεύεται ότι έχουν ευεργετικά </a:t>
            </a:r>
            <a:r>
              <a:rPr lang="el-GR" dirty="0" smtClean="0"/>
              <a:t>αποτελέσματα.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23523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Θαλασσοθεραπεία</a:t>
            </a:r>
            <a:r>
              <a:rPr lang="el-GR" dirty="0"/>
              <a:t> </a:t>
            </a:r>
            <a:r>
              <a:rPr lang="el-GR" sz="3000" b="0" dirty="0" smtClean="0"/>
              <a:t>2/4</a:t>
            </a:r>
            <a:endParaRPr lang="el-GR" dirty="0"/>
          </a:p>
        </p:txBody>
      </p:sp>
      <p:sp>
        <p:nvSpPr>
          <p:cNvPr id="3" name="Θέση περιεχομένου 2"/>
          <p:cNvSpPr>
            <a:spLocks noGrp="1"/>
          </p:cNvSpPr>
          <p:nvPr>
            <p:ph idx="1"/>
          </p:nvPr>
        </p:nvSpPr>
        <p:spPr/>
        <p:txBody>
          <a:bodyPr>
            <a:normAutofit/>
          </a:bodyPr>
          <a:lstStyle/>
          <a:p>
            <a:r>
              <a:rPr lang="el-GR" dirty="0"/>
              <a:t>Ορισμένοι </a:t>
            </a:r>
            <a:r>
              <a:rPr lang="el-GR" dirty="0" smtClean="0"/>
              <a:t>ισχυρίζονται </a:t>
            </a:r>
            <a:r>
              <a:rPr lang="el-GR" dirty="0" err="1" smtClean="0"/>
              <a:t>οτι</a:t>
            </a:r>
            <a:r>
              <a:rPr lang="el-GR" dirty="0" smtClean="0"/>
              <a:t> η </a:t>
            </a:r>
            <a:r>
              <a:rPr lang="el-GR" dirty="0" err="1" smtClean="0"/>
              <a:t>θαλασσοθεραπεία</a:t>
            </a:r>
            <a:r>
              <a:rPr lang="el-GR" dirty="0" smtClean="0"/>
              <a:t> </a:t>
            </a:r>
            <a:r>
              <a:rPr lang="el-GR" dirty="0"/>
              <a:t>αναπτύχθηκε σε παραθαλάσσιες πόλεις στη </a:t>
            </a:r>
            <a:r>
              <a:rPr lang="el-GR" dirty="0" smtClean="0"/>
              <a:t>Βρετάνη (Γαλλία) </a:t>
            </a:r>
            <a:r>
              <a:rPr lang="el-GR" dirty="0"/>
              <a:t>κατά τη διάρκεια του 19ου </a:t>
            </a:r>
            <a:r>
              <a:rPr lang="el-GR" dirty="0" smtClean="0"/>
              <a:t>αιώνα.</a:t>
            </a:r>
          </a:p>
          <a:p>
            <a:r>
              <a:rPr lang="el-GR" dirty="0" smtClean="0"/>
              <a:t>Άλλοι </a:t>
            </a:r>
            <a:r>
              <a:rPr lang="el-GR" dirty="0"/>
              <a:t>ισχυρίζονται ότι η πρακτική της </a:t>
            </a:r>
            <a:r>
              <a:rPr lang="el-GR" dirty="0" err="1"/>
              <a:t>θαλασσοθεραπείας</a:t>
            </a:r>
            <a:r>
              <a:rPr lang="el-GR" dirty="0"/>
              <a:t> είναι μεγαλύτερης </a:t>
            </a:r>
            <a:r>
              <a:rPr lang="el-GR" dirty="0" smtClean="0"/>
              <a:t>ηλικίας, από την αρχαιότητα ακόμη. Οι Αιγύπτιοι, οι Έλληνες και οι Ρωμαίοι πίστευαν στα θεραπευτικά οφέλη της </a:t>
            </a:r>
            <a:r>
              <a:rPr lang="el-GR" dirty="0" err="1" smtClean="0"/>
              <a:t>θαλασσοθεραπείας</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878218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Θαλασσοθεραπεία</a:t>
            </a:r>
            <a:r>
              <a:rPr lang="el-GR" dirty="0"/>
              <a:t> </a:t>
            </a:r>
            <a:r>
              <a:rPr lang="el-GR" sz="3000" b="0" dirty="0" smtClean="0"/>
              <a:t>3/4</a:t>
            </a:r>
            <a:endParaRPr lang="el-GR" dirty="0"/>
          </a:p>
        </p:txBody>
      </p:sp>
      <p:sp>
        <p:nvSpPr>
          <p:cNvPr id="3" name="Θέση περιεχομένου 2"/>
          <p:cNvSpPr>
            <a:spLocks noGrp="1"/>
          </p:cNvSpPr>
          <p:nvPr>
            <p:ph idx="1"/>
          </p:nvPr>
        </p:nvSpPr>
        <p:spPr/>
        <p:txBody>
          <a:bodyPr/>
          <a:lstStyle/>
          <a:p>
            <a:r>
              <a:rPr lang="el-GR" dirty="0"/>
              <a:t>Ιχνοστοιχεία μαγνησίου, καλίου, ασβεστίου, νατρίου και ιωδίου βρίσκονται στο θαλασσινό νερό και πιστεύεται ότι μπορούν να απορροφηθούν μέσω του δέρματος. Η αποτελεσματικότητα αυτής της μεθόδου θεραπείας δεν είναι ευρέως αποδεκτή καθώς δεν έχει αποδειχθεί επιστημονικά. </a:t>
            </a:r>
            <a:endParaRPr lang="en-US" dirty="0" smtClean="0"/>
          </a:p>
          <a:p>
            <a:r>
              <a:rPr lang="el-GR" dirty="0" smtClean="0"/>
              <a:t>Η </a:t>
            </a:r>
            <a:r>
              <a:rPr lang="el-GR" dirty="0"/>
              <a:t>θεραπεία εφαρμόζεται σε διάφορες μορφές, είτε ως ντους προθερμασμένου θαλασσινού νερού, εφαρμογή της θαλάσσιας λάσπης ή πάστας </a:t>
            </a:r>
            <a:r>
              <a:rPr lang="el-GR" dirty="0" err="1"/>
              <a:t>φύκη</a:t>
            </a:r>
            <a:r>
              <a:rPr lang="el-GR" dirty="0"/>
              <a:t>, ή την εισπνοή </a:t>
            </a:r>
            <a:r>
              <a:rPr lang="el-GR" dirty="0" err="1" smtClean="0"/>
              <a:t>θαλασσομίχλης</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8830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Θαλασσοθεραπεία</a:t>
            </a:r>
            <a:r>
              <a:rPr lang="el-GR" dirty="0"/>
              <a:t> </a:t>
            </a:r>
            <a:r>
              <a:rPr lang="el-GR" sz="3000" b="0" dirty="0" smtClean="0"/>
              <a:t>4/4</a:t>
            </a:r>
            <a:endParaRPr lang="el-GR" dirty="0"/>
          </a:p>
        </p:txBody>
      </p:sp>
      <p:sp>
        <p:nvSpPr>
          <p:cNvPr id="3" name="Θέση περιεχομένου 2"/>
          <p:cNvSpPr>
            <a:spLocks noGrp="1"/>
          </p:cNvSpPr>
          <p:nvPr>
            <p:ph idx="1"/>
          </p:nvPr>
        </p:nvSpPr>
        <p:spPr/>
        <p:txBody>
          <a:bodyPr/>
          <a:lstStyle/>
          <a:p>
            <a:r>
              <a:rPr lang="el-GR" b="1" dirty="0" smtClean="0"/>
              <a:t>Αντενδείξεις</a:t>
            </a:r>
          </a:p>
          <a:p>
            <a:pPr lvl="1"/>
            <a:r>
              <a:rPr lang="el-GR" dirty="0" smtClean="0"/>
              <a:t>Υπερθυρεοειδισμός</a:t>
            </a:r>
          </a:p>
          <a:p>
            <a:pPr lvl="1"/>
            <a:r>
              <a:rPr lang="el-GR" dirty="0" smtClean="0"/>
              <a:t>Αλλεργίες στο Ιώδιο</a:t>
            </a:r>
          </a:p>
          <a:p>
            <a:pPr lvl="1"/>
            <a:r>
              <a:rPr lang="el-GR" dirty="0" smtClean="0"/>
              <a:t>Δερματοπάθειες</a:t>
            </a:r>
          </a:p>
          <a:p>
            <a:pPr lvl="1"/>
            <a:r>
              <a:rPr lang="el-GR" dirty="0" smtClean="0"/>
              <a:t>Καρδιακή ανεπάρκεια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4016406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Σάουνα </a:t>
            </a:r>
            <a:r>
              <a:rPr lang="el-GR" sz="3000" b="0" dirty="0" smtClean="0"/>
              <a:t>1/4</a:t>
            </a:r>
            <a:endParaRPr lang="el-GR" sz="3000" b="0" dirty="0"/>
          </a:p>
        </p:txBody>
      </p:sp>
      <p:sp>
        <p:nvSpPr>
          <p:cNvPr id="3" name="Θέση περιεχομένου 2"/>
          <p:cNvSpPr>
            <a:spLocks noGrp="1"/>
          </p:cNvSpPr>
          <p:nvPr>
            <p:ph idx="1"/>
          </p:nvPr>
        </p:nvSpPr>
        <p:spPr>
          <a:xfrm>
            <a:off x="251520" y="1196752"/>
            <a:ext cx="5040560" cy="5040560"/>
          </a:xfrm>
        </p:spPr>
        <p:txBody>
          <a:bodyPr>
            <a:normAutofit/>
          </a:bodyPr>
          <a:lstStyle/>
          <a:p>
            <a:r>
              <a:rPr lang="el-GR" dirty="0"/>
              <a:t>Η </a:t>
            </a:r>
            <a:r>
              <a:rPr lang="el-GR" b="1" dirty="0"/>
              <a:t>σάουνα ή </a:t>
            </a:r>
            <a:r>
              <a:rPr lang="el-GR" b="1" dirty="0" err="1"/>
              <a:t>θερμόλουτρo</a:t>
            </a:r>
            <a:r>
              <a:rPr lang="el-GR" b="1" dirty="0"/>
              <a:t> </a:t>
            </a:r>
            <a:r>
              <a:rPr lang="el-GR" dirty="0"/>
              <a:t>δηλώνει την διαδικασία της έκθεσης του σώματος σε υψηλή θερμοκρασία (μέχρι </a:t>
            </a:r>
            <a:r>
              <a:rPr lang="el-GR"/>
              <a:t>και </a:t>
            </a:r>
            <a:r>
              <a:rPr lang="el-GR" smtClean="0"/>
              <a:t>100</a:t>
            </a:r>
            <a:r>
              <a:rPr lang="el-GR" baseline="30000" smtClean="0"/>
              <a:t>ο</a:t>
            </a:r>
            <a:r>
              <a:rPr lang="el-GR" smtClean="0"/>
              <a:t> </a:t>
            </a:r>
            <a:r>
              <a:rPr lang="el-GR" dirty="0"/>
              <a:t>C) επί ένα χρονικό διάστημα της τάξης των 10'-15' και την ακόλουθη ψύξη του σώματος με την επαφή με ψυχρό νερό ή χιόνι.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
        <p:nvSpPr>
          <p:cNvPr id="5" name="Ορθογώνιο 4"/>
          <p:cNvSpPr/>
          <p:nvPr/>
        </p:nvSpPr>
        <p:spPr>
          <a:xfrm>
            <a:off x="179512" y="6525343"/>
            <a:ext cx="1997968" cy="276999"/>
          </a:xfrm>
          <a:prstGeom prst="rect">
            <a:avLst/>
          </a:prstGeom>
        </p:spPr>
        <p:txBody>
          <a:bodyPr wrap="square">
            <a:spAutoFit/>
          </a:bodyPr>
          <a:lstStyle/>
          <a:p>
            <a:pPr algn="ctr"/>
            <a:r>
              <a:rPr lang="el-GR" sz="1200" dirty="0" smtClean="0">
                <a:latin typeface="+mn-lt"/>
              </a:rPr>
              <a:t>Πηγή: </a:t>
            </a:r>
            <a:r>
              <a:rPr lang="en-US" sz="1200" dirty="0" smtClean="0">
                <a:latin typeface="+mn-lt"/>
                <a:hlinkClick r:id="rId2"/>
              </a:rPr>
              <a:t>el.wikipedia.org</a:t>
            </a:r>
            <a:endParaRPr lang="el-GR" sz="1200" dirty="0">
              <a:latin typeface="+mn-lt"/>
            </a:endParaRPr>
          </a:p>
        </p:txBody>
      </p:sp>
      <p:pic>
        <p:nvPicPr>
          <p:cNvPr id="4098" name="Picture 2" descr="File:Saun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999" y="1221662"/>
            <a:ext cx="3181350"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558502" y="5984161"/>
            <a:ext cx="30963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Sauna </a:t>
            </a:r>
            <a:r>
              <a:rPr lang="en-US" sz="1200" dirty="0" smtClean="0">
                <a:latin typeface="+mn-lt"/>
                <a:hlinkClick r:id="rId4"/>
              </a:rPr>
              <a:t>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Konstantin~commonswiki"/>
              </a:rPr>
              <a:t>Konstantin~commonswiki</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2192201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Σάουνα </a:t>
            </a:r>
            <a:r>
              <a:rPr lang="el-GR" sz="3000" b="0" dirty="0" smtClean="0"/>
              <a:t>2/4</a:t>
            </a:r>
            <a:endParaRPr lang="el-GR" dirty="0"/>
          </a:p>
        </p:txBody>
      </p:sp>
      <p:sp>
        <p:nvSpPr>
          <p:cNvPr id="3" name="Θέση περιεχομένου 2"/>
          <p:cNvSpPr>
            <a:spLocks noGrp="1"/>
          </p:cNvSpPr>
          <p:nvPr>
            <p:ph idx="1"/>
          </p:nvPr>
        </p:nvSpPr>
        <p:spPr/>
        <p:txBody>
          <a:bodyPr>
            <a:normAutofit/>
          </a:bodyPr>
          <a:lstStyle/>
          <a:p>
            <a:r>
              <a:rPr lang="el-GR" dirty="0" smtClean="0"/>
              <a:t>Η </a:t>
            </a:r>
            <a:r>
              <a:rPr lang="el-GR" dirty="0"/>
              <a:t>δράση της Σάουνα είναι πολλαπλά ευεργετική για το υγιές σώμα. Τα αιμοφόρα αγγεία διευρύνονται και η αυξημένη αιμάτωση διατηρεί τους ιστούς σε καλή κατάσταση και περιορίζει τους πληθυσμούς μικροοργανισμών, ώστε να γίνεται το σώμα πιο ανθεκτικό στις προσβολές απ' αυτούς. Επίσης λειτουργεί ευεργετικά και για το νευρικό σύστημα αλλά και για την κυκλοφορία, ενώ η εφίδρωση καθώς και πάρα πολλές άλλες διαδικασίες και λειτουργίες μέσα στο σώμα επιταχύνουν τον μεταβολισμό και καθαρίζουν τα όργανα και το δέρμα. Η ευεργετική δράση της Σάουνα ερευνάται ακόμη και πολλές πτυχές της δεν έχουν ακόμη αποκαλυφθεί.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68954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Σάουνα </a:t>
            </a:r>
            <a:r>
              <a:rPr lang="el-GR" sz="3000" b="0" dirty="0" smtClean="0"/>
              <a:t>3/4</a:t>
            </a:r>
            <a:endParaRPr lang="el-GR" dirty="0"/>
          </a:p>
        </p:txBody>
      </p:sp>
      <p:sp>
        <p:nvSpPr>
          <p:cNvPr id="3" name="Θέση περιεχομένου 2"/>
          <p:cNvSpPr>
            <a:spLocks noGrp="1"/>
          </p:cNvSpPr>
          <p:nvPr>
            <p:ph idx="1"/>
          </p:nvPr>
        </p:nvSpPr>
        <p:spPr/>
        <p:txBody>
          <a:bodyPr>
            <a:normAutofit/>
          </a:bodyPr>
          <a:lstStyle/>
          <a:p>
            <a:r>
              <a:rPr lang="el-GR" sz="2200" dirty="0"/>
              <a:t>Η σάουνα είναι ακίνδυνη και ευεργετική για υγιή άτομα και για τα παιδιά.</a:t>
            </a:r>
          </a:p>
          <a:p>
            <a:r>
              <a:rPr lang="el-GR" sz="2200" dirty="0" smtClean="0"/>
              <a:t>Προφυλάξεις:</a:t>
            </a:r>
          </a:p>
          <a:p>
            <a:pPr lvl="1"/>
            <a:r>
              <a:rPr lang="el-GR" sz="2200" dirty="0" smtClean="0"/>
              <a:t>Μέγιστος χρόνος παραμονής στη σάουνα 15΄- 20΄ λεπτά.</a:t>
            </a:r>
          </a:p>
          <a:p>
            <a:pPr lvl="1"/>
            <a:r>
              <a:rPr lang="el-GR" sz="2200" dirty="0" smtClean="0"/>
              <a:t>Αποφεύγουμε το αλκοόλ πριν και μετά.</a:t>
            </a:r>
          </a:p>
          <a:p>
            <a:pPr lvl="1"/>
            <a:r>
              <a:rPr lang="el-GR" sz="2200" dirty="0" smtClean="0"/>
              <a:t>Φάρμακα που επιτείνουν την εφίδρωση πρέπει να αποφεύγονται.</a:t>
            </a:r>
          </a:p>
          <a:p>
            <a:pPr lvl="1"/>
            <a:r>
              <a:rPr lang="el-GR" sz="2200" dirty="0" smtClean="0"/>
              <a:t>Μετά από κάθε σάουνα καλό είναι να πίνετε 2-4 ποτήρια νερό.</a:t>
            </a:r>
          </a:p>
          <a:p>
            <a:pPr lvl="1">
              <a:buFont typeface="Wingdings" panose="05000000000000000000" pitchFamily="2" charset="2"/>
              <a:buChar char="ü"/>
            </a:pPr>
            <a:r>
              <a:rPr lang="el-GR" sz="2200" dirty="0" smtClean="0"/>
              <a:t>Κατά τη διάρκεια της σάουνας αν υπάρξει αίσθηση δυσφορίας καλό είναι να διακόψετε και να βγείτε έξω.</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187593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Σάουνα </a:t>
            </a:r>
            <a:r>
              <a:rPr lang="el-GR" sz="3000" b="0" dirty="0" smtClean="0"/>
              <a:t>4/4</a:t>
            </a:r>
            <a:endParaRPr lang="el-GR" dirty="0"/>
          </a:p>
        </p:txBody>
      </p:sp>
      <p:sp>
        <p:nvSpPr>
          <p:cNvPr id="3" name="Θέση περιεχομένου 2"/>
          <p:cNvSpPr>
            <a:spLocks noGrp="1"/>
          </p:cNvSpPr>
          <p:nvPr>
            <p:ph idx="1"/>
          </p:nvPr>
        </p:nvSpPr>
        <p:spPr>
          <a:xfrm>
            <a:off x="251520" y="1196752"/>
            <a:ext cx="8435280" cy="1728192"/>
          </a:xfrm>
        </p:spPr>
        <p:txBody>
          <a:bodyPr>
            <a:normAutofit/>
          </a:bodyPr>
          <a:lstStyle/>
          <a:p>
            <a:r>
              <a:rPr lang="el-GR" dirty="0" smtClean="0"/>
              <a:t>Περιπτώσεις </a:t>
            </a:r>
            <a:r>
              <a:rPr lang="el-GR" dirty="0"/>
              <a:t>που δεν επιτρέπεται η </a:t>
            </a:r>
            <a:r>
              <a:rPr lang="el-GR" dirty="0" smtClean="0"/>
              <a:t>σάουνα: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
        <p:nvSpPr>
          <p:cNvPr id="5" name="Ορθογώνιο 4"/>
          <p:cNvSpPr/>
          <p:nvPr/>
        </p:nvSpPr>
        <p:spPr>
          <a:xfrm>
            <a:off x="179512" y="1772816"/>
            <a:ext cx="8352928" cy="3823863"/>
          </a:xfrm>
          <a:prstGeom prst="rect">
            <a:avLst/>
          </a:prstGeom>
        </p:spPr>
        <p:txBody>
          <a:bodyPr wrap="square" numCol="2">
            <a:spAutoFit/>
          </a:bodyPr>
          <a:lstStyle/>
          <a:p>
            <a:pPr marL="742950" lvl="1" indent="-385763" fontAlgn="auto">
              <a:lnSpc>
                <a:spcPct val="110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Εγκυμοσύνη</a:t>
            </a:r>
            <a:r>
              <a:rPr lang="en-US" sz="2400" dirty="0" smtClean="0">
                <a:solidFill>
                  <a:prstClr val="black"/>
                </a:solidFill>
                <a:latin typeface="Calibri"/>
              </a:rPr>
              <a:t>.</a:t>
            </a:r>
            <a:endParaRPr lang="el-GR" sz="2400" dirty="0">
              <a:solidFill>
                <a:prstClr val="black"/>
              </a:solidFill>
              <a:latin typeface="Calibri"/>
            </a:endParaRPr>
          </a:p>
          <a:p>
            <a:pPr marL="742950" lvl="1" indent="-385763" fontAlgn="auto">
              <a:lnSpc>
                <a:spcPct val="110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a:t>
            </a:r>
            <a:r>
              <a:rPr lang="el-GR" sz="2400" dirty="0" err="1" smtClean="0">
                <a:solidFill>
                  <a:prstClr val="black"/>
                </a:solidFill>
                <a:latin typeface="Calibri"/>
              </a:rPr>
              <a:t>Ασθμα</a:t>
            </a:r>
            <a:r>
              <a:rPr lang="en-US" sz="2400" dirty="0" smtClean="0">
                <a:solidFill>
                  <a:prstClr val="black"/>
                </a:solidFill>
                <a:latin typeface="Calibri"/>
              </a:rPr>
              <a:t>.</a:t>
            </a:r>
            <a:endParaRPr lang="el-GR" sz="2400" dirty="0">
              <a:solidFill>
                <a:prstClr val="black"/>
              </a:solidFill>
              <a:latin typeface="Calibri"/>
            </a:endParaRPr>
          </a:p>
          <a:p>
            <a:pPr marL="742950" lvl="1" indent="-385763" fontAlgn="auto">
              <a:lnSpc>
                <a:spcPct val="110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Ρευματισμοί</a:t>
            </a:r>
            <a:r>
              <a:rPr lang="en-US" sz="2400" dirty="0" smtClean="0">
                <a:solidFill>
                  <a:prstClr val="black"/>
                </a:solidFill>
                <a:latin typeface="Calibri"/>
              </a:rPr>
              <a:t>.</a:t>
            </a:r>
            <a:endParaRPr lang="el-GR" sz="2400" dirty="0">
              <a:solidFill>
                <a:prstClr val="black"/>
              </a:solidFill>
              <a:latin typeface="Calibri"/>
            </a:endParaRPr>
          </a:p>
          <a:p>
            <a:pPr marL="742950" lvl="1" indent="-385763" fontAlgn="auto">
              <a:lnSpc>
                <a:spcPct val="110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Νεφροπάθειες</a:t>
            </a:r>
            <a:r>
              <a:rPr lang="en-US" sz="2400" dirty="0" smtClean="0">
                <a:solidFill>
                  <a:prstClr val="black"/>
                </a:solidFill>
                <a:latin typeface="Calibri"/>
              </a:rPr>
              <a:t>.</a:t>
            </a:r>
            <a:endParaRPr lang="el-GR" sz="2400" dirty="0">
              <a:solidFill>
                <a:prstClr val="black"/>
              </a:solidFill>
              <a:latin typeface="Calibri"/>
            </a:endParaRPr>
          </a:p>
          <a:p>
            <a:pPr marL="742950" lvl="1" indent="-385763" fontAlgn="auto">
              <a:lnSpc>
                <a:spcPct val="110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Φλεγμονές</a:t>
            </a:r>
            <a:r>
              <a:rPr lang="en-US" sz="2400" dirty="0" smtClean="0">
                <a:solidFill>
                  <a:prstClr val="black"/>
                </a:solidFill>
                <a:latin typeface="Calibri"/>
              </a:rPr>
              <a:t>.</a:t>
            </a:r>
            <a:endParaRPr lang="el-GR" sz="2400" dirty="0">
              <a:solidFill>
                <a:prstClr val="black"/>
              </a:solidFill>
              <a:latin typeface="Calibri"/>
            </a:endParaRPr>
          </a:p>
          <a:p>
            <a:pPr marL="742950" lvl="1" indent="-385763" fontAlgn="auto">
              <a:lnSpc>
                <a:spcPct val="110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Σε </a:t>
            </a:r>
            <a:r>
              <a:rPr lang="el-GR" sz="2400" dirty="0">
                <a:solidFill>
                  <a:prstClr val="black"/>
                </a:solidFill>
                <a:latin typeface="Calibri"/>
              </a:rPr>
              <a:t>άτομα με καρδιακά ή/και αγγειακά </a:t>
            </a:r>
            <a:r>
              <a:rPr lang="el-GR" sz="2400" dirty="0" smtClean="0">
                <a:solidFill>
                  <a:prstClr val="black"/>
                </a:solidFill>
                <a:latin typeface="Calibri"/>
              </a:rPr>
              <a:t>προβλήματα </a:t>
            </a:r>
            <a:r>
              <a:rPr lang="el-GR" sz="2400" dirty="0">
                <a:solidFill>
                  <a:prstClr val="black"/>
                </a:solidFill>
                <a:latin typeface="Calibri"/>
              </a:rPr>
              <a:t>ίσως δεν πρέπει να μπαίνουν στη σάουνα χωρίς να ρωτήσουν τον γιατρό τους.</a:t>
            </a:r>
          </a:p>
          <a:p>
            <a:pPr marL="742950" lvl="1" indent="-385763" fontAlgn="auto">
              <a:lnSpc>
                <a:spcPct val="110000"/>
              </a:lnSpc>
              <a:spcBef>
                <a:spcPts val="1200"/>
              </a:spcBef>
              <a:spcAft>
                <a:spcPts val="0"/>
              </a:spcAft>
              <a:buFont typeface="Courier New" panose="02070309020205020404" pitchFamily="49" charset="0"/>
              <a:buChar char="o"/>
            </a:pPr>
            <a:r>
              <a:rPr lang="el-GR" sz="2400" dirty="0" err="1">
                <a:solidFill>
                  <a:prstClr val="black"/>
                </a:solidFill>
                <a:latin typeface="Calibri"/>
              </a:rPr>
              <a:t>Γριππώδεις</a:t>
            </a:r>
            <a:r>
              <a:rPr lang="el-GR" sz="2400" dirty="0">
                <a:solidFill>
                  <a:prstClr val="black"/>
                </a:solidFill>
                <a:latin typeface="Calibri"/>
              </a:rPr>
              <a:t> </a:t>
            </a:r>
            <a:r>
              <a:rPr lang="el-GR" sz="2400" dirty="0" smtClean="0">
                <a:solidFill>
                  <a:prstClr val="black"/>
                </a:solidFill>
                <a:latin typeface="Calibri"/>
              </a:rPr>
              <a:t>λοιμώξεις</a:t>
            </a:r>
            <a:r>
              <a:rPr lang="en-US" sz="2400" dirty="0" smtClean="0">
                <a:solidFill>
                  <a:prstClr val="black"/>
                </a:solidFill>
                <a:latin typeface="Calibri"/>
              </a:rPr>
              <a:t>.</a:t>
            </a:r>
            <a:endParaRPr lang="el-GR" sz="2400" dirty="0">
              <a:solidFill>
                <a:prstClr val="black"/>
              </a:solidFill>
              <a:latin typeface="Calibri"/>
            </a:endParaRPr>
          </a:p>
          <a:p>
            <a:pPr marL="742950" lvl="1" indent="-385763" fontAlgn="auto">
              <a:lnSpc>
                <a:spcPct val="110000"/>
              </a:lnSpc>
              <a:spcBef>
                <a:spcPts val="1200"/>
              </a:spcBef>
              <a:spcAft>
                <a:spcPts val="0"/>
              </a:spcAft>
              <a:buFont typeface="Courier New" panose="02070309020205020404" pitchFamily="49" charset="0"/>
              <a:buChar char="o"/>
            </a:pPr>
            <a:r>
              <a:rPr lang="el-GR" sz="2400" dirty="0">
                <a:solidFill>
                  <a:prstClr val="black"/>
                </a:solidFill>
                <a:latin typeface="Calibri"/>
              </a:rPr>
              <a:t>Υψηλή αρτηριακή </a:t>
            </a:r>
            <a:r>
              <a:rPr lang="el-GR" sz="2400" dirty="0" smtClean="0">
                <a:solidFill>
                  <a:prstClr val="black"/>
                </a:solidFill>
                <a:latin typeface="Calibri"/>
              </a:rPr>
              <a:t>πίεση</a:t>
            </a:r>
            <a:r>
              <a:rPr lang="en-US" sz="2400" dirty="0" smtClean="0">
                <a:solidFill>
                  <a:prstClr val="black"/>
                </a:solidFill>
                <a:latin typeface="Calibri"/>
              </a:rPr>
              <a:t>.</a:t>
            </a:r>
            <a:endParaRPr lang="el-GR" sz="2400" dirty="0">
              <a:solidFill>
                <a:prstClr val="black"/>
              </a:solidFill>
              <a:latin typeface="Calibri"/>
            </a:endParaRPr>
          </a:p>
          <a:p>
            <a:pPr marL="742950" lvl="1" indent="-385763" fontAlgn="auto">
              <a:lnSpc>
                <a:spcPct val="110000"/>
              </a:lnSpc>
              <a:spcBef>
                <a:spcPts val="1200"/>
              </a:spcBef>
              <a:spcAft>
                <a:spcPts val="0"/>
              </a:spcAft>
              <a:buFont typeface="Courier New" panose="02070309020205020404" pitchFamily="49" charset="0"/>
              <a:buChar char="o"/>
            </a:pPr>
            <a:r>
              <a:rPr lang="el-GR" sz="2400" dirty="0" smtClean="0">
                <a:solidFill>
                  <a:prstClr val="black"/>
                </a:solidFill>
                <a:latin typeface="Calibri"/>
              </a:rPr>
              <a:t>'</a:t>
            </a:r>
            <a:r>
              <a:rPr lang="el-GR" sz="2400" dirty="0" err="1" smtClean="0">
                <a:solidFill>
                  <a:prstClr val="black"/>
                </a:solidFill>
                <a:latin typeface="Calibri"/>
              </a:rPr>
              <a:t>Ιλιγγοι</a:t>
            </a:r>
            <a:r>
              <a:rPr lang="en-US" sz="2400" dirty="0" smtClean="0">
                <a:solidFill>
                  <a:prstClr val="black"/>
                </a:solidFill>
                <a:latin typeface="Calibri"/>
              </a:rPr>
              <a:t>.</a:t>
            </a:r>
            <a:endParaRPr lang="el-GR" sz="2400" dirty="0">
              <a:solidFill>
                <a:prstClr val="black"/>
              </a:solidFill>
              <a:latin typeface="Calibri"/>
            </a:endParaRPr>
          </a:p>
        </p:txBody>
      </p:sp>
      <p:cxnSp>
        <p:nvCxnSpPr>
          <p:cNvPr id="7" name="Ευθεία γραμμή σύνδεσης 6"/>
          <p:cNvCxnSpPr/>
          <p:nvPr/>
        </p:nvCxnSpPr>
        <p:spPr>
          <a:xfrm>
            <a:off x="4499992" y="1772816"/>
            <a:ext cx="0" cy="38238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93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Χαμάμ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Ένα μεγάλο όφελος του χαμάμ είναι η ευεργετική του επίδραση στο δέρμα. Η ζέστη διεγείρει τη ροή του αίματος και καθαρίζει το δέρμα, ανοίγοντας τους πόρους και απομακρύνοντας τα νεκρά κύτταρα κάνοντας το δέρμα απαλότερο, πιο λείο και υγιές.</a:t>
            </a:r>
          </a:p>
          <a:p>
            <a:r>
              <a:rPr lang="el-GR" dirty="0"/>
              <a:t>Η καλή επίδραση του χαμάμ στον οργανισμό έγκειται στην προαγωγή της </a:t>
            </a:r>
            <a:r>
              <a:rPr lang="el-GR" dirty="0" err="1"/>
              <a:t>νευρομυϊκής</a:t>
            </a:r>
            <a:r>
              <a:rPr lang="el-GR" dirty="0"/>
              <a:t> χαλάρωσης με την αύξηση της αιμάτωσης.</a:t>
            </a:r>
          </a:p>
          <a:p>
            <a:r>
              <a:rPr lang="el-GR" dirty="0"/>
              <a:t>Είναι ευεργετικό για άτομα που υποφέρουν από παθήσεις ύπνου, ξηροδερμία, μυϊκή δυσκαμψία καθώς και για άτομα που είναι ευαίσθητα στις ξαφνικές αλλαγές θερμοκρασίας.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21187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Αιθέρια </a:t>
            </a:r>
            <a:r>
              <a:rPr lang="el-GR" dirty="0"/>
              <a:t>έλαια </a:t>
            </a:r>
            <a:r>
              <a:rPr lang="el-GR" sz="3000" b="0" dirty="0" smtClean="0"/>
              <a:t>1/3</a:t>
            </a:r>
            <a:endParaRPr lang="el-GR" sz="3000" b="0" dirty="0"/>
          </a:p>
        </p:txBody>
      </p:sp>
      <p:sp>
        <p:nvSpPr>
          <p:cNvPr id="3" name="Θέση περιεχομένου 2"/>
          <p:cNvSpPr>
            <a:spLocks noGrp="1"/>
          </p:cNvSpPr>
          <p:nvPr>
            <p:ph idx="1"/>
          </p:nvPr>
        </p:nvSpPr>
        <p:spPr/>
        <p:txBody>
          <a:bodyPr>
            <a:noAutofit/>
          </a:bodyPr>
          <a:lstStyle/>
          <a:p>
            <a:r>
              <a:rPr lang="el-GR" dirty="0"/>
              <a:t>Τα </a:t>
            </a:r>
            <a:r>
              <a:rPr lang="el-GR" b="1" dirty="0"/>
              <a:t>αιθέρια έλαια</a:t>
            </a:r>
            <a:r>
              <a:rPr lang="el-GR" dirty="0"/>
              <a:t> είναι ιδιαίτερα πυκνά αρωματικά εκχυλίσματα, που εξάγονται με ψυχρή πίεση από ανθούς, φύλλα ή ρίζες. </a:t>
            </a:r>
            <a:endParaRPr lang="el-GR" dirty="0" smtClean="0"/>
          </a:p>
          <a:p>
            <a:r>
              <a:rPr lang="el-GR" dirty="0" smtClean="0"/>
              <a:t>Συχνά </a:t>
            </a:r>
            <a:r>
              <a:rPr lang="el-GR" dirty="0"/>
              <a:t>τα έλαια διαλύονται μέσα στα λεγόμενα λάδια-φορείς, όπως σε αμυγδαλέλαιο ή σογιέλαιο, και εφαρμόζονται μέσω </a:t>
            </a:r>
            <a:r>
              <a:rPr lang="el-GR" dirty="0" smtClean="0"/>
              <a:t>μάλαξης, </a:t>
            </a:r>
            <a:r>
              <a:rPr lang="el-GR" dirty="0"/>
              <a:t>αναμειγμένα με νερό και </a:t>
            </a:r>
            <a:r>
              <a:rPr lang="el-GR" dirty="0" smtClean="0"/>
              <a:t>χρησιμοποιούνται </a:t>
            </a:r>
            <a:r>
              <a:rPr lang="el-GR" dirty="0"/>
              <a:t>ως κομπρέσες πάνω στο δέρμα, ή προστίθενται στο νερό του μπάνιου ή διαχέονται στον αέρα για εισπνοές.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88108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Χαμάμ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pic>
        <p:nvPicPr>
          <p:cNvPr id="5122" name="Picture 2" descr="File:Divan Asia Istanbul Hamam 1140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768752" cy="50765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043608" y="6464369"/>
            <a:ext cx="676875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fi-FI" sz="1200" dirty="0">
                <a:latin typeface="+mn-lt"/>
                <a:hlinkClick r:id="rId3"/>
              </a:rPr>
              <a:t>Divan Asia Istanbul Hamam </a:t>
            </a:r>
            <a:r>
              <a:rPr lang="fi-FI" sz="1200" dirty="0" smtClean="0">
                <a:latin typeface="+mn-lt"/>
                <a:hlinkClick r:id="rId3"/>
              </a:rPr>
              <a:t>1140041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Nevit"/>
              </a:rPr>
              <a:t>Nevit</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890342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08112"/>
          </a:xfrm>
        </p:spPr>
        <p:txBody>
          <a:bodyPr>
            <a:noAutofit/>
          </a:bodyPr>
          <a:lstStyle/>
          <a:p>
            <a:r>
              <a:rPr lang="el-GR" dirty="0" smtClean="0"/>
              <a:t>Διαφορές </a:t>
            </a:r>
            <a:br>
              <a:rPr lang="el-GR" dirty="0" smtClean="0"/>
            </a:br>
            <a:r>
              <a:rPr lang="el-GR" sz="3000" b="0" dirty="0" smtClean="0"/>
              <a:t>(Σάουνα – Χαμάμ)</a:t>
            </a:r>
            <a:endParaRPr lang="el-GR" sz="3000" b="0" dirty="0"/>
          </a:p>
        </p:txBody>
      </p:sp>
      <p:sp>
        <p:nvSpPr>
          <p:cNvPr id="3" name="Θέση περιεχομένου 2"/>
          <p:cNvSpPr>
            <a:spLocks noGrp="1"/>
          </p:cNvSpPr>
          <p:nvPr>
            <p:ph idx="1"/>
          </p:nvPr>
        </p:nvSpPr>
        <p:spPr>
          <a:xfrm>
            <a:off x="251520" y="1412776"/>
            <a:ext cx="8435280" cy="5400600"/>
          </a:xfrm>
        </p:spPr>
        <p:txBody>
          <a:bodyPr>
            <a:normAutofit/>
          </a:bodyPr>
          <a:lstStyle/>
          <a:p>
            <a:r>
              <a:rPr lang="el-GR" sz="2300" b="1" dirty="0"/>
              <a:t>Η σάουνα δεν είναι ισοδύναμη με το Χαμάμ</a:t>
            </a:r>
            <a:r>
              <a:rPr lang="el-GR" sz="2300" dirty="0"/>
              <a:t> (ή ατμόλουτρο). Το ατμόλουτρο είναι θάλαμος γεμάτος υδρατμούς. Η θερμοκρασία διατηρείται σε πολύ χαμηλότερα επίπεδα από της σάουνα γιατί όσο αυξάνει η περιεκτικότητα του αέρα σε υδρατμούς τόσο ελαττώνεται η ανοχή θερμοκρασίας από το σώμα. Στο Ατμόλουτρο η θερμοκρασία του αέρα δεν φθάνει περισσότερο από </a:t>
            </a:r>
            <a:r>
              <a:rPr lang="el-GR" sz="2300" dirty="0" err="1"/>
              <a:t>περ</a:t>
            </a:r>
            <a:r>
              <a:rPr lang="el-GR" sz="2300" dirty="0"/>
              <a:t>. 55 °C. Στη σάουνα η θερμοκρασία είναι περίπου 80 °C και μπορεί να φθάσει και στους 100 °C. Το σώμα δεν φθάνει στην ίδια θερμοκρασία, φυσικά, γιατί η εφίδρωση διατηρεί την θερμοκρασία του σώματος σε ανεκτά επίπεδα. Συνήθως η θερμοκρασία του δέρματος ανεβαίνει κατά περίπου 3 °C, ενώ των οργάνων ανεβαίνει περίπου 1 °C.</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159694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err="1" smtClean="0"/>
              <a:t>Δηλαβέρη</a:t>
            </a:r>
            <a:r>
              <a:rPr lang="el-GR" sz="2000" dirty="0" smtClean="0"/>
              <a:t> 2014. </a:t>
            </a:r>
            <a:r>
              <a:rPr lang="el-GR" sz="2000" dirty="0"/>
              <a:t>Κατερίνα </a:t>
            </a:r>
            <a:r>
              <a:rPr lang="el-GR" sz="2000" dirty="0" err="1"/>
              <a:t>Δηλαβέρη</a:t>
            </a:r>
            <a:r>
              <a:rPr lang="el-GR" sz="2000" dirty="0"/>
              <a:t>. «Αισθητική Σώματος Ι (Ε). </a:t>
            </a:r>
            <a:r>
              <a:rPr lang="el-GR" sz="2000" dirty="0" smtClean="0"/>
              <a:t>Ενότητα 10</a:t>
            </a:r>
            <a:r>
              <a:rPr lang="en-US" sz="2000" dirty="0" smtClean="0"/>
              <a:t>:</a:t>
            </a:r>
            <a:r>
              <a:rPr lang="el-GR" sz="2000" dirty="0"/>
              <a:t> Χρήση </a:t>
            </a:r>
            <a:r>
              <a:rPr lang="el-GR" sz="2000" dirty="0" err="1"/>
              <a:t>αιθερίων</a:t>
            </a:r>
            <a:r>
              <a:rPr lang="el-GR" sz="2000" dirty="0"/>
              <a:t> ελαίων – </a:t>
            </a:r>
            <a:r>
              <a:rPr lang="el-GR" sz="2000" dirty="0" err="1"/>
              <a:t>Αρωματοθεραπεία</a:t>
            </a:r>
            <a:r>
              <a:rPr lang="el-GR" sz="2000" dirty="0"/>
              <a:t> – </a:t>
            </a:r>
            <a:r>
              <a:rPr lang="el-GR" sz="2000" dirty="0" err="1"/>
              <a:t>Θαλασσοθεραπεία</a:t>
            </a:r>
            <a:r>
              <a:rPr lang="el-GR" sz="2000" dirty="0"/>
              <a:t> – Μέσα εφίδρωσης».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89733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216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Αιθέρια έλαια </a:t>
            </a:r>
            <a:r>
              <a:rPr lang="el-GR" sz="3000" b="0" dirty="0" smtClean="0"/>
              <a:t>2/3</a:t>
            </a:r>
            <a:endParaRPr lang="el-GR" dirty="0"/>
          </a:p>
        </p:txBody>
      </p:sp>
      <p:sp>
        <p:nvSpPr>
          <p:cNvPr id="3" name="Θέση περιεχομένου 2"/>
          <p:cNvSpPr>
            <a:spLocks noGrp="1"/>
          </p:cNvSpPr>
          <p:nvPr>
            <p:ph idx="1"/>
          </p:nvPr>
        </p:nvSpPr>
        <p:spPr/>
        <p:txBody>
          <a:bodyPr>
            <a:noAutofit/>
          </a:bodyPr>
          <a:lstStyle/>
          <a:p>
            <a:r>
              <a:rPr lang="el-GR" dirty="0"/>
              <a:t>Τα αιθέρια έλαια δεν πρέπει ποτέ να </a:t>
            </a:r>
            <a:r>
              <a:rPr lang="el-GR" dirty="0" err="1"/>
              <a:t>καταποθούν</a:t>
            </a:r>
            <a:r>
              <a:rPr lang="el-GR" dirty="0"/>
              <a:t>. </a:t>
            </a:r>
          </a:p>
          <a:p>
            <a:r>
              <a:rPr lang="el-GR" dirty="0" smtClean="0"/>
              <a:t>Μία </a:t>
            </a:r>
            <a:r>
              <a:rPr lang="el-GR" dirty="0"/>
              <a:t>σταγόνα ελαίου μπορεί να ισοδυναμεί με 30gr (ή περισσότερο) ολόκληρου του φυτού. Αν ληφθούν εσωτερικά, τα αιθέρια έλαια φυτών όπως η </a:t>
            </a:r>
            <a:r>
              <a:rPr lang="el-GR" dirty="0" err="1"/>
              <a:t>θούγια</a:t>
            </a:r>
            <a:r>
              <a:rPr lang="el-GR" dirty="0"/>
              <a:t>, η </a:t>
            </a:r>
            <a:r>
              <a:rPr lang="el-GR" dirty="0" err="1" smtClean="0"/>
              <a:t>αρτεμισία</a:t>
            </a:r>
            <a:r>
              <a:rPr lang="en-US" dirty="0"/>
              <a:t> </a:t>
            </a:r>
            <a:r>
              <a:rPr lang="el-GR" dirty="0" smtClean="0"/>
              <a:t>και το </a:t>
            </a:r>
            <a:r>
              <a:rPr lang="el-GR" dirty="0"/>
              <a:t>φασκόμηλο είναι τοξικά και είναι δυνατό ακόμη και να αποβούν μοιραία.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2050" name="Picture 2" descr="http://drdaveandcallie.com/wp-content/uploads/2015/04/essential_oi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955" y="3861048"/>
            <a:ext cx="4264429" cy="2848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9577" y="6432366"/>
            <a:ext cx="1474378" cy="276999"/>
          </a:xfrm>
          <a:prstGeom prst="rect">
            <a:avLst/>
          </a:prstGeom>
        </p:spPr>
        <p:txBody>
          <a:bodyPr wrap="none">
            <a:spAutoFit/>
          </a:bodyPr>
          <a:lstStyle/>
          <a:p>
            <a:r>
              <a:rPr lang="en-US" sz="1200" dirty="0" smtClean="0">
                <a:latin typeface="+mn-lt"/>
                <a:hlinkClick r:id="rId3"/>
              </a:rPr>
              <a:t>drdaveandcallie.com</a:t>
            </a:r>
            <a:endParaRPr lang="el-GR" sz="1200" dirty="0">
              <a:latin typeface="+mn-lt"/>
            </a:endParaRPr>
          </a:p>
        </p:txBody>
      </p:sp>
    </p:spTree>
    <p:extLst>
      <p:ext uri="{BB962C8B-B14F-4D97-AF65-F5344CB8AC3E}">
        <p14:creationId xmlns:p14="http://schemas.microsoft.com/office/powerpoint/2010/main" val="1244425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Αιθέρια έλαια </a:t>
            </a:r>
            <a:r>
              <a:rPr lang="el-GR" sz="3000" b="0" dirty="0" smtClean="0"/>
              <a:t>3/3</a:t>
            </a:r>
            <a:endParaRPr lang="el-GR" dirty="0"/>
          </a:p>
        </p:txBody>
      </p:sp>
      <p:sp>
        <p:nvSpPr>
          <p:cNvPr id="3" name="Θέση περιεχομένου 2"/>
          <p:cNvSpPr>
            <a:spLocks noGrp="1"/>
          </p:cNvSpPr>
          <p:nvPr>
            <p:ph idx="1"/>
          </p:nvPr>
        </p:nvSpPr>
        <p:spPr/>
        <p:txBody>
          <a:bodyPr>
            <a:noAutofit/>
          </a:bodyPr>
          <a:lstStyle/>
          <a:p>
            <a:r>
              <a:rPr lang="el-GR" dirty="0" smtClean="0"/>
              <a:t>Τα </a:t>
            </a:r>
            <a:r>
              <a:rPr lang="el-GR" dirty="0"/>
              <a:t>100% αιθέρια έλαια είναι δυνατές ουσίες που δεν θα πρέπει να χρησιμοποιούνται αυτούσια πάνω στο δέρμα, ενώ θα πρέπει να αποφεύγονται από αλλεργικούς, άτομα με υψηλή πίεση και επιληψία, κατά την εγκυμοσύνη και σε ανοικτές πληγές. Σε παιδιά κάτω των 4 ετών δεν θα πρέπει να χορηγούνται καθόλου αιθέρια έλαια</a:t>
            </a:r>
            <a:r>
              <a:rPr lang="el-GR" dirty="0" smtClean="0"/>
              <a:t>.</a:t>
            </a:r>
            <a:endParaRPr lang="el-GR" dirty="0"/>
          </a:p>
          <a:p>
            <a:r>
              <a:rPr lang="en-US" dirty="0"/>
              <a:t>T</a:t>
            </a:r>
            <a:r>
              <a:rPr lang="el-GR" dirty="0"/>
              <a:t>ο άρωμα των ελαίων δρα θεραπευτικά στο </a:t>
            </a:r>
            <a:r>
              <a:rPr lang="el-GR" dirty="0">
                <a:hlinkClick r:id="rId2"/>
              </a:rPr>
              <a:t>μεταιχμιακό σύστημα του εγκεφάλου</a:t>
            </a:r>
            <a:r>
              <a:rPr lang="el-GR" dirty="0"/>
              <a:t> που σχετίζεται με τη μνήμη, το συναίσθημα και τον έλεγχο των ορμονών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197120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Παρασκευές </a:t>
            </a:r>
            <a:r>
              <a:rPr lang="el-GR" dirty="0"/>
              <a:t>προϊόντων μάλαξης </a:t>
            </a:r>
            <a:r>
              <a:rPr lang="el-GR" dirty="0" smtClean="0"/>
              <a:t/>
            </a:r>
            <a:br>
              <a:rPr lang="el-GR" dirty="0" smtClean="0"/>
            </a:br>
            <a:r>
              <a:rPr lang="el-GR" dirty="0" smtClean="0"/>
              <a:t>με </a:t>
            </a:r>
            <a:r>
              <a:rPr lang="el-GR" dirty="0"/>
              <a:t>αιθέρια </a:t>
            </a:r>
            <a:r>
              <a:rPr lang="el-GR" dirty="0" smtClean="0"/>
              <a:t>έλαια </a:t>
            </a:r>
            <a:r>
              <a:rPr lang="el-GR" sz="3000" b="0" dirty="0" smtClean="0"/>
              <a:t>1/3</a:t>
            </a:r>
            <a:endParaRPr lang="el-GR" sz="3000" b="0" dirty="0"/>
          </a:p>
        </p:txBody>
      </p:sp>
      <p:sp>
        <p:nvSpPr>
          <p:cNvPr id="3" name="Θέση περιεχομένου 2"/>
          <p:cNvSpPr>
            <a:spLocks noGrp="1"/>
          </p:cNvSpPr>
          <p:nvPr>
            <p:ph idx="1"/>
          </p:nvPr>
        </p:nvSpPr>
        <p:spPr>
          <a:xfrm>
            <a:off x="251520" y="1484784"/>
            <a:ext cx="8435280" cy="5040560"/>
          </a:xfrm>
        </p:spPr>
        <p:txBody>
          <a:bodyPr/>
          <a:lstStyle/>
          <a:p>
            <a:r>
              <a:rPr lang="el-GR" b="1" dirty="0" smtClean="0"/>
              <a:t>Για </a:t>
            </a:r>
            <a:r>
              <a:rPr lang="el-GR" b="1" dirty="0"/>
              <a:t>αποτοξίνωση </a:t>
            </a:r>
            <a:r>
              <a:rPr lang="el-GR" dirty="0"/>
              <a:t>(μείωση </a:t>
            </a:r>
            <a:r>
              <a:rPr lang="el-GR" dirty="0" smtClean="0"/>
              <a:t>κυτταρίτιδας)</a:t>
            </a:r>
          </a:p>
          <a:p>
            <a:pPr lvl="1"/>
            <a:r>
              <a:rPr lang="el-GR" dirty="0"/>
              <a:t>λάδι - βάση 20 ml</a:t>
            </a:r>
          </a:p>
          <a:p>
            <a:pPr lvl="1"/>
            <a:r>
              <a:rPr lang="el-GR" dirty="0"/>
              <a:t>λεμόνι </a:t>
            </a:r>
            <a:r>
              <a:rPr lang="el-GR" dirty="0" err="1"/>
              <a:t>αιθ</a:t>
            </a:r>
            <a:r>
              <a:rPr lang="el-GR" dirty="0"/>
              <a:t>. έλαιο 4 </a:t>
            </a:r>
            <a:r>
              <a:rPr lang="el-GR" dirty="0" err="1"/>
              <a:t>σταγ</a:t>
            </a:r>
            <a:r>
              <a:rPr lang="el-GR" dirty="0"/>
              <a:t>.</a:t>
            </a:r>
          </a:p>
          <a:p>
            <a:pPr lvl="1"/>
            <a:r>
              <a:rPr lang="el-GR" dirty="0" smtClean="0"/>
              <a:t>γκρέιπφρουτ </a:t>
            </a:r>
            <a:r>
              <a:rPr lang="el-GR" dirty="0" err="1"/>
              <a:t>αιθ</a:t>
            </a:r>
            <a:r>
              <a:rPr lang="el-GR" dirty="0"/>
              <a:t>. έλαιο 4 </a:t>
            </a:r>
            <a:r>
              <a:rPr lang="el-GR" dirty="0" err="1"/>
              <a:t>σταγ</a:t>
            </a:r>
            <a:r>
              <a:rPr lang="el-GR" dirty="0"/>
              <a:t>.</a:t>
            </a:r>
          </a:p>
          <a:p>
            <a:pPr lvl="1"/>
            <a:r>
              <a:rPr lang="el-GR" dirty="0"/>
              <a:t>ρίζα αγγελικής </a:t>
            </a:r>
            <a:r>
              <a:rPr lang="el-GR" dirty="0" err="1"/>
              <a:t>αιθ</a:t>
            </a:r>
            <a:r>
              <a:rPr lang="el-GR" dirty="0"/>
              <a:t>. έλαιο 4 </a:t>
            </a:r>
            <a:r>
              <a:rPr lang="el-GR" dirty="0" err="1"/>
              <a:t>σταγ</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6148" name="Picture 4" descr="ANGELICA ROOT 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51" y="2780928"/>
            <a:ext cx="3168352"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400651" y="5517232"/>
            <a:ext cx="3168352" cy="276999"/>
          </a:xfrm>
          <a:prstGeom prst="rect">
            <a:avLst/>
          </a:prstGeom>
        </p:spPr>
        <p:txBody>
          <a:bodyPr wrap="square">
            <a:spAutoFit/>
          </a:bodyPr>
          <a:lstStyle/>
          <a:p>
            <a:pPr algn="ctr"/>
            <a:r>
              <a:rPr lang="en-US" sz="1200" dirty="0" smtClean="0">
                <a:latin typeface="+mn-lt"/>
                <a:hlinkClick r:id="rId3"/>
              </a:rPr>
              <a:t>indiaessentialoils.com</a:t>
            </a:r>
            <a:endParaRPr lang="el-GR" sz="1200" dirty="0">
              <a:latin typeface="+mn-lt"/>
            </a:endParaRPr>
          </a:p>
        </p:txBody>
      </p:sp>
    </p:spTree>
    <p:extLst>
      <p:ext uri="{BB962C8B-B14F-4D97-AF65-F5344CB8AC3E}">
        <p14:creationId xmlns:p14="http://schemas.microsoft.com/office/powerpoint/2010/main" val="354191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Παρασκευές </a:t>
            </a:r>
            <a:r>
              <a:rPr lang="el-GR" dirty="0"/>
              <a:t>προϊόντων μάλαξης </a:t>
            </a:r>
            <a:r>
              <a:rPr lang="el-GR" dirty="0" smtClean="0"/>
              <a:t/>
            </a:r>
            <a:br>
              <a:rPr lang="el-GR" dirty="0" smtClean="0"/>
            </a:br>
            <a:r>
              <a:rPr lang="el-GR" dirty="0" smtClean="0"/>
              <a:t>με </a:t>
            </a:r>
            <a:r>
              <a:rPr lang="el-GR" dirty="0"/>
              <a:t>αιθέρια </a:t>
            </a:r>
            <a:r>
              <a:rPr lang="el-GR" dirty="0" smtClean="0"/>
              <a:t>έλαια </a:t>
            </a:r>
            <a:r>
              <a:rPr lang="el-GR" sz="3000" b="0" dirty="0" smtClean="0"/>
              <a:t>2/3</a:t>
            </a:r>
            <a:endParaRPr lang="el-GR" dirty="0"/>
          </a:p>
        </p:txBody>
      </p:sp>
      <p:sp>
        <p:nvSpPr>
          <p:cNvPr id="3" name="Θέση περιεχομένου 2"/>
          <p:cNvSpPr>
            <a:spLocks noGrp="1"/>
          </p:cNvSpPr>
          <p:nvPr>
            <p:ph idx="1"/>
          </p:nvPr>
        </p:nvSpPr>
        <p:spPr>
          <a:xfrm>
            <a:off x="251520" y="1484784"/>
            <a:ext cx="8435280" cy="5040560"/>
          </a:xfrm>
        </p:spPr>
        <p:txBody>
          <a:bodyPr/>
          <a:lstStyle/>
          <a:p>
            <a:r>
              <a:rPr lang="el-GR" b="1" dirty="0" smtClean="0"/>
              <a:t>Για </a:t>
            </a:r>
            <a:r>
              <a:rPr lang="el-GR" b="1" dirty="0"/>
              <a:t>χαλάρωση και ηρεμία</a:t>
            </a:r>
          </a:p>
          <a:p>
            <a:pPr lvl="1"/>
            <a:r>
              <a:rPr lang="el-GR" dirty="0"/>
              <a:t>λάδι - βάση 20 ml</a:t>
            </a:r>
          </a:p>
          <a:p>
            <a:pPr lvl="1"/>
            <a:r>
              <a:rPr lang="el-GR" dirty="0" err="1"/>
              <a:t>νέρολι</a:t>
            </a:r>
            <a:r>
              <a:rPr lang="el-GR" dirty="0"/>
              <a:t> </a:t>
            </a:r>
            <a:r>
              <a:rPr lang="el-GR" dirty="0" err="1"/>
              <a:t>αιθ</a:t>
            </a:r>
            <a:r>
              <a:rPr lang="el-GR" dirty="0"/>
              <a:t>. έλαιο 5 </a:t>
            </a:r>
            <a:r>
              <a:rPr lang="el-GR" dirty="0" err="1"/>
              <a:t>σταγ</a:t>
            </a:r>
            <a:r>
              <a:rPr lang="el-GR" dirty="0"/>
              <a:t>.</a:t>
            </a:r>
          </a:p>
          <a:p>
            <a:pPr lvl="1"/>
            <a:r>
              <a:rPr lang="el-GR" dirty="0"/>
              <a:t>λεβάντα </a:t>
            </a:r>
            <a:r>
              <a:rPr lang="el-GR" dirty="0" err="1"/>
              <a:t>αιθ</a:t>
            </a:r>
            <a:r>
              <a:rPr lang="el-GR" dirty="0"/>
              <a:t>. έλαιο 5 </a:t>
            </a:r>
            <a:r>
              <a:rPr lang="el-GR" dirty="0" err="1"/>
              <a:t>σταγ</a:t>
            </a:r>
            <a:r>
              <a:rPr lang="el-GR" dirty="0"/>
              <a:t>.</a:t>
            </a:r>
          </a:p>
          <a:p>
            <a:pPr lvl="1"/>
            <a:r>
              <a:rPr lang="el-GR" dirty="0"/>
              <a:t>γεράνι </a:t>
            </a:r>
            <a:r>
              <a:rPr lang="el-GR" dirty="0" err="1"/>
              <a:t>αιθ</a:t>
            </a:r>
            <a:r>
              <a:rPr lang="el-GR" dirty="0"/>
              <a:t>. έλαιο 2 </a:t>
            </a:r>
            <a:r>
              <a:rPr lang="el-GR" dirty="0" err="1"/>
              <a:t>σταγ</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7172" name="Picture 4" descr="https://www.organicfacts.net/wp-content/uploads/2013/05/Lavenderessential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68960"/>
            <a:ext cx="3382294" cy="236145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076056" y="5528265"/>
            <a:ext cx="3382294" cy="276999"/>
          </a:xfrm>
          <a:prstGeom prst="rect">
            <a:avLst/>
          </a:prstGeom>
        </p:spPr>
        <p:txBody>
          <a:bodyPr wrap="square">
            <a:spAutoFit/>
          </a:bodyPr>
          <a:lstStyle/>
          <a:p>
            <a:pPr algn="ctr"/>
            <a:r>
              <a:rPr lang="en-US" sz="1200" dirty="0" smtClean="0">
                <a:latin typeface="+mn-lt"/>
                <a:hlinkClick r:id="rId3"/>
              </a:rPr>
              <a:t>organicfacts.net</a:t>
            </a:r>
            <a:endParaRPr lang="el-GR" sz="1200" dirty="0">
              <a:latin typeface="+mn-lt"/>
            </a:endParaRPr>
          </a:p>
        </p:txBody>
      </p:sp>
    </p:spTree>
    <p:extLst>
      <p:ext uri="{BB962C8B-B14F-4D97-AF65-F5344CB8AC3E}">
        <p14:creationId xmlns:p14="http://schemas.microsoft.com/office/powerpoint/2010/main" val="3645716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Παρασκευές </a:t>
            </a:r>
            <a:r>
              <a:rPr lang="el-GR" dirty="0"/>
              <a:t>προϊόντων μάλαξης </a:t>
            </a:r>
            <a:r>
              <a:rPr lang="el-GR" dirty="0" smtClean="0"/>
              <a:t/>
            </a:r>
            <a:br>
              <a:rPr lang="el-GR" dirty="0" smtClean="0"/>
            </a:br>
            <a:r>
              <a:rPr lang="el-GR" dirty="0" smtClean="0"/>
              <a:t>με </a:t>
            </a:r>
            <a:r>
              <a:rPr lang="el-GR" dirty="0"/>
              <a:t>αιθέρια </a:t>
            </a:r>
            <a:r>
              <a:rPr lang="el-GR" dirty="0" smtClean="0"/>
              <a:t>έλαια </a:t>
            </a:r>
            <a:r>
              <a:rPr lang="el-GR" sz="3000" b="0" dirty="0"/>
              <a:t>3</a:t>
            </a:r>
            <a:r>
              <a:rPr lang="el-GR" sz="3000" b="0" dirty="0" smtClean="0"/>
              <a:t>/3</a:t>
            </a:r>
            <a:endParaRPr lang="el-GR" dirty="0"/>
          </a:p>
        </p:txBody>
      </p:sp>
      <p:sp>
        <p:nvSpPr>
          <p:cNvPr id="3" name="Θέση περιεχομένου 2"/>
          <p:cNvSpPr>
            <a:spLocks noGrp="1"/>
          </p:cNvSpPr>
          <p:nvPr>
            <p:ph idx="1"/>
          </p:nvPr>
        </p:nvSpPr>
        <p:spPr>
          <a:xfrm>
            <a:off x="251520" y="1484784"/>
            <a:ext cx="8435280" cy="5040560"/>
          </a:xfrm>
        </p:spPr>
        <p:txBody>
          <a:bodyPr/>
          <a:lstStyle/>
          <a:p>
            <a:r>
              <a:rPr lang="el-GR" b="1" dirty="0" smtClean="0"/>
              <a:t>Για </a:t>
            </a:r>
            <a:r>
              <a:rPr lang="el-GR" b="1" dirty="0"/>
              <a:t>αθλητές </a:t>
            </a:r>
            <a:r>
              <a:rPr lang="el-GR" dirty="0"/>
              <a:t>(ζέσταμα μυών)</a:t>
            </a:r>
          </a:p>
          <a:p>
            <a:pPr lvl="1"/>
            <a:r>
              <a:rPr lang="el-GR" dirty="0"/>
              <a:t>λάδι - βάση 20 ml</a:t>
            </a:r>
          </a:p>
          <a:p>
            <a:pPr lvl="1"/>
            <a:r>
              <a:rPr lang="el-GR" dirty="0"/>
              <a:t>λεμόνι </a:t>
            </a:r>
            <a:r>
              <a:rPr lang="el-GR" dirty="0" err="1"/>
              <a:t>αιθ</a:t>
            </a:r>
            <a:r>
              <a:rPr lang="el-GR" dirty="0"/>
              <a:t>. έλαιο 6 </a:t>
            </a:r>
            <a:r>
              <a:rPr lang="el-GR" dirty="0" err="1"/>
              <a:t>σταγ</a:t>
            </a:r>
            <a:r>
              <a:rPr lang="el-GR" dirty="0"/>
              <a:t>.</a:t>
            </a:r>
          </a:p>
          <a:p>
            <a:pPr lvl="1"/>
            <a:r>
              <a:rPr lang="el-GR" dirty="0"/>
              <a:t>δενδρολίβανο </a:t>
            </a:r>
            <a:r>
              <a:rPr lang="el-GR" dirty="0" err="1"/>
              <a:t>αιθ</a:t>
            </a:r>
            <a:r>
              <a:rPr lang="el-GR" dirty="0"/>
              <a:t>. έλαιο 5 </a:t>
            </a:r>
            <a:r>
              <a:rPr lang="el-GR" dirty="0" err="1"/>
              <a:t>σταγ</a:t>
            </a:r>
            <a:r>
              <a:rPr lang="el-GR" dirty="0"/>
              <a:t>.</a:t>
            </a:r>
          </a:p>
          <a:p>
            <a:pPr lvl="1"/>
            <a:r>
              <a:rPr lang="el-GR" dirty="0"/>
              <a:t>μέντα </a:t>
            </a:r>
            <a:r>
              <a:rPr lang="el-GR" dirty="0" err="1"/>
              <a:t>αιθ</a:t>
            </a:r>
            <a:r>
              <a:rPr lang="el-GR" dirty="0"/>
              <a:t>. έλαιο 1 </a:t>
            </a:r>
            <a:r>
              <a:rPr lang="el-GR" dirty="0" err="1"/>
              <a:t>σταγ</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8194" name="Picture 2" descr="http://www.jujuaroma.com/wp-content/uploads/2015/09/Rosemary-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176245"/>
            <a:ext cx="3189749" cy="207983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652119" y="5373216"/>
            <a:ext cx="3189749" cy="276999"/>
          </a:xfrm>
          <a:prstGeom prst="rect">
            <a:avLst/>
          </a:prstGeom>
        </p:spPr>
        <p:txBody>
          <a:bodyPr wrap="square">
            <a:spAutoFit/>
          </a:bodyPr>
          <a:lstStyle/>
          <a:p>
            <a:pPr algn="ctr"/>
            <a:r>
              <a:rPr lang="en-US" sz="1200" dirty="0" smtClean="0">
                <a:latin typeface="+mn-lt"/>
                <a:hlinkClick r:id="rId3"/>
              </a:rPr>
              <a:t>jujuaroma.com</a:t>
            </a:r>
            <a:endParaRPr lang="el-GR" sz="1200" dirty="0">
              <a:latin typeface="+mn-lt"/>
            </a:endParaRPr>
          </a:p>
        </p:txBody>
      </p:sp>
    </p:spTree>
    <p:extLst>
      <p:ext uri="{BB962C8B-B14F-4D97-AF65-F5344CB8AC3E}">
        <p14:creationId xmlns:p14="http://schemas.microsoft.com/office/powerpoint/2010/main" val="1678278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Αρωματοθεραπεία</a:t>
            </a:r>
            <a:r>
              <a:rPr lang="el-GR" dirty="0" smtClean="0"/>
              <a:t> </a:t>
            </a:r>
            <a:r>
              <a:rPr lang="el-GR" sz="3000" b="0" dirty="0" smtClean="0"/>
              <a:t>1/3</a:t>
            </a:r>
            <a:endParaRPr lang="el-GR" sz="3000" b="0" dirty="0"/>
          </a:p>
        </p:txBody>
      </p:sp>
      <p:sp>
        <p:nvSpPr>
          <p:cNvPr id="3" name="Θέση περιεχομένου 2"/>
          <p:cNvSpPr>
            <a:spLocks noGrp="1"/>
          </p:cNvSpPr>
          <p:nvPr>
            <p:ph idx="1"/>
          </p:nvPr>
        </p:nvSpPr>
        <p:spPr>
          <a:xfrm>
            <a:off x="251520" y="1196752"/>
            <a:ext cx="8435280" cy="2088232"/>
          </a:xfrm>
        </p:spPr>
        <p:txBody>
          <a:bodyPr>
            <a:normAutofit/>
          </a:bodyPr>
          <a:lstStyle/>
          <a:p>
            <a:r>
              <a:rPr lang="el-GR" dirty="0" smtClean="0"/>
              <a:t>Είναι </a:t>
            </a:r>
            <a:r>
              <a:rPr lang="el-GR" dirty="0"/>
              <a:t>μια μέθοδος εναλλακτικής ιατρικής, στην οποία χρησιμοποιούνται αιθέρια έλαια φυτών ώστε να προκληθεί χαλάρωση και ανακούφιση από τα συμπτώματα κάποιας πάθησης.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1026" name="Picture 2" descr="http://www.shakila.gr/images/item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996952"/>
            <a:ext cx="4791075" cy="2905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17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Αρωματοθεραπεία</a:t>
            </a:r>
            <a:r>
              <a:rPr lang="el-GR" dirty="0"/>
              <a:t> </a:t>
            </a:r>
            <a:r>
              <a:rPr lang="el-GR" sz="3000" b="0" dirty="0" smtClean="0"/>
              <a:t>2/3</a:t>
            </a:r>
            <a:endParaRPr lang="el-GR" dirty="0"/>
          </a:p>
        </p:txBody>
      </p:sp>
      <p:sp>
        <p:nvSpPr>
          <p:cNvPr id="3" name="Θέση περιεχομένου 2"/>
          <p:cNvSpPr>
            <a:spLocks noGrp="1"/>
          </p:cNvSpPr>
          <p:nvPr>
            <p:ph idx="1"/>
          </p:nvPr>
        </p:nvSpPr>
        <p:spPr>
          <a:xfrm>
            <a:off x="251520" y="1196752"/>
            <a:ext cx="8435280" cy="5472608"/>
          </a:xfrm>
        </p:spPr>
        <p:txBody>
          <a:bodyPr>
            <a:normAutofit/>
          </a:bodyPr>
          <a:lstStyle/>
          <a:p>
            <a:r>
              <a:rPr lang="el-GR" dirty="0" smtClean="0"/>
              <a:t>Η </a:t>
            </a:r>
            <a:r>
              <a:rPr lang="el-GR" dirty="0" err="1"/>
              <a:t>αρωματοθεραπεία</a:t>
            </a:r>
            <a:r>
              <a:rPr lang="el-GR" dirty="0"/>
              <a:t> μπορεί ενδεχομένως να προάγει τη χαλάρωση και βοηθά στην ανακούφιση του στρες. Έχει επίσης χρησιμοποιηθεί για την αντιμετώπιση παθήσεων όπως εγκαύματα, μολύνσεις, κατάθλιψη, </a:t>
            </a:r>
            <a:r>
              <a:rPr lang="el-GR" dirty="0" smtClean="0"/>
              <a:t>αϋπνία </a:t>
            </a:r>
            <a:r>
              <a:rPr lang="el-GR" dirty="0"/>
              <a:t>και υπέρταση. </a:t>
            </a:r>
          </a:p>
          <a:p>
            <a:r>
              <a:rPr lang="el-GR" dirty="0" smtClean="0"/>
              <a:t>Τα </a:t>
            </a:r>
            <a:r>
              <a:rPr lang="el-GR" dirty="0"/>
              <a:t>έλαια απορροφώνται απευθείας από το δέρμα, και δρουν άμεσα στο σώμα.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569781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0">
  <a:themeElements>
    <a:clrScheme name="Προσαρμοσμένο 1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172</TotalTime>
  <Words>1744</Words>
  <Application>Microsoft Office PowerPoint</Application>
  <PresentationFormat>Προβολή στην οθόνη (4:3)</PresentationFormat>
  <Paragraphs>181</Paragraphs>
  <Slides>28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TEMPLATE</vt:lpstr>
      <vt:lpstr>OC_template_10</vt:lpstr>
      <vt:lpstr>Αισθητική Σώματος Ι (Ε)</vt:lpstr>
      <vt:lpstr>Αιθέρια έλαια 1/3</vt:lpstr>
      <vt:lpstr>Αιθέρια έλαια 2/3</vt:lpstr>
      <vt:lpstr>Αιθέρια έλαια 3/3</vt:lpstr>
      <vt:lpstr>Παρασκευές προϊόντων μάλαξης  με αιθέρια έλαια 1/3</vt:lpstr>
      <vt:lpstr>Παρασκευές προϊόντων μάλαξης  με αιθέρια έλαια 2/3</vt:lpstr>
      <vt:lpstr>Παρασκευές προϊόντων μάλαξης  με αιθέρια έλαια 3/3</vt:lpstr>
      <vt:lpstr>Αρωματοθεραπεία 1/3</vt:lpstr>
      <vt:lpstr>Αρωματοθεραπεία 2/3</vt:lpstr>
      <vt:lpstr>Αρωματοθεραπεία 3/3</vt:lpstr>
      <vt:lpstr>Θαλασσοθεραπεία 1/4</vt:lpstr>
      <vt:lpstr>Θαλασσοθεραπεία 2/4</vt:lpstr>
      <vt:lpstr>Θαλασσοθεραπεία 3/4</vt:lpstr>
      <vt:lpstr>Θαλασσοθεραπεία 4/4</vt:lpstr>
      <vt:lpstr>Σάουνα 1/4</vt:lpstr>
      <vt:lpstr>Σάουνα 2/4</vt:lpstr>
      <vt:lpstr>Σάουνα 3/4</vt:lpstr>
      <vt:lpstr>Σάουνα 4/4</vt:lpstr>
      <vt:lpstr>Χαμάμ 1/2</vt:lpstr>
      <vt:lpstr>Χαμάμ 2/2</vt:lpstr>
      <vt:lpstr>Διαφορές  (Σάουνα – Χαμάμ)</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Αισθητική Σώματος Ι (Ε)</dc:title>
  <dc:creator>opencourses@teiath.gr</dc:creator>
  <cp:lastModifiedBy>fkaram2</cp:lastModifiedBy>
  <cp:revision>21</cp:revision>
  <dcterms:created xsi:type="dcterms:W3CDTF">2015-09-29T07:27:05Z</dcterms:created>
  <dcterms:modified xsi:type="dcterms:W3CDTF">2015-11-16T12:36:11Z</dcterms:modified>
</cp:coreProperties>
</file>