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96" r:id="rId1"/>
    <p:sldMasterId id="2147483728" r:id="rId2"/>
    <p:sldMasterId id="2147483739" r:id="rId3"/>
  </p:sldMasterIdLst>
  <p:notesMasterIdLst>
    <p:notesMasterId r:id="rId47"/>
  </p:notesMasterIdLst>
  <p:handoutMasterIdLst>
    <p:handoutMasterId r:id="rId48"/>
  </p:handoutMasterIdLst>
  <p:sldIdLst>
    <p:sldId id="262" r:id="rId4"/>
    <p:sldId id="263" r:id="rId5"/>
    <p:sldId id="264" r:id="rId6"/>
    <p:sldId id="265" r:id="rId7"/>
    <p:sldId id="266" r:id="rId8"/>
    <p:sldId id="267" r:id="rId9"/>
    <p:sldId id="268" r:id="rId10"/>
    <p:sldId id="269" r:id="rId11"/>
    <p:sldId id="270" r:id="rId12"/>
    <p:sldId id="298" r:id="rId13"/>
    <p:sldId id="272" r:id="rId14"/>
    <p:sldId id="299" r:id="rId15"/>
    <p:sldId id="274" r:id="rId16"/>
    <p:sldId id="275" r:id="rId17"/>
    <p:sldId id="276" r:id="rId18"/>
    <p:sldId id="277" r:id="rId19"/>
    <p:sldId id="278" r:id="rId20"/>
    <p:sldId id="279" r:id="rId21"/>
    <p:sldId id="280" r:id="rId22"/>
    <p:sldId id="281" r:id="rId23"/>
    <p:sldId id="282" r:id="rId24"/>
    <p:sldId id="300"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60" r:id="rId40"/>
    <p:sldId id="301" r:id="rId41"/>
    <p:sldId id="302" r:id="rId42"/>
    <p:sldId id="303" r:id="rId43"/>
    <p:sldId id="304" r:id="rId44"/>
    <p:sldId id="305" r:id="rId45"/>
    <p:sldId id="306" r:id="rId46"/>
  </p:sldIdLst>
  <p:sldSz cx="9144000" cy="6858000" type="screen4x3"/>
  <p:notesSz cx="7104063" cy="10234613"/>
  <p:custDataLst>
    <p:tags r:id="rId49"/>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50021"/>
    <a:srgbClr val="DC622C"/>
    <a:srgbClr val="C55421"/>
    <a:srgbClr val="004982"/>
    <a:srgbClr val="DAD500"/>
    <a:srgbClr val="DFDA00"/>
    <a:srgbClr val="FBFBFB"/>
    <a:srgbClr val="BE4940"/>
    <a:srgbClr val="E966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p:cViewPr varScale="1">
        <p:scale>
          <a:sx n="107" d="100"/>
          <a:sy n="107" d="100"/>
        </p:scale>
        <p:origin x="-1698"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19/5/2015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19/5/2015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defRP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dirty="0">
              <a:solidFill>
                <a:prstClr val="black"/>
              </a:solidFill>
            </a:endParaRPr>
          </a:p>
        </p:txBody>
      </p:sp>
    </p:spTree>
    <p:extLst>
      <p:ext uri="{BB962C8B-B14F-4D97-AF65-F5344CB8AC3E}">
        <p14:creationId xmlns:p14="http://schemas.microsoft.com/office/powerpoint/2010/main" val="371361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41</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42</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0"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5</a:t>
            </a:fld>
            <a:endParaRPr lang="el-GR"/>
          </a:p>
        </p:txBody>
      </p:sp>
    </p:spTree>
    <p:extLst>
      <p:ext uri="{BB962C8B-B14F-4D97-AF65-F5344CB8AC3E}">
        <p14:creationId xmlns:p14="http://schemas.microsoft.com/office/powerpoint/2010/main" val="348153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9</a:t>
            </a:fld>
            <a:endParaRPr lang="el-GR"/>
          </a:p>
        </p:txBody>
      </p:sp>
    </p:spTree>
    <p:extLst>
      <p:ext uri="{BB962C8B-B14F-4D97-AF65-F5344CB8AC3E}">
        <p14:creationId xmlns:p14="http://schemas.microsoft.com/office/powerpoint/2010/main" val="34804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11</a:t>
            </a:fld>
            <a:endParaRPr lang="el-GR"/>
          </a:p>
        </p:txBody>
      </p:sp>
    </p:spTree>
    <p:extLst>
      <p:ext uri="{BB962C8B-B14F-4D97-AF65-F5344CB8AC3E}">
        <p14:creationId xmlns:p14="http://schemas.microsoft.com/office/powerpoint/2010/main" val="146128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21</a:t>
            </a:fld>
            <a:endParaRPr lang="el-GR"/>
          </a:p>
        </p:txBody>
      </p:sp>
    </p:spTree>
    <p:extLst>
      <p:ext uri="{BB962C8B-B14F-4D97-AF65-F5344CB8AC3E}">
        <p14:creationId xmlns:p14="http://schemas.microsoft.com/office/powerpoint/2010/main" val="44080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36</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37</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38</a:t>
            </a:fld>
            <a:endParaRPr lang="el-GR" dirty="0">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39</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a:defRPr/>
            </a:pPr>
            <a:endParaRPr lang="el-GR"/>
          </a:p>
        </p:txBody>
      </p:sp>
      <p:sp>
        <p:nvSpPr>
          <p:cNvPr id="50176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l-GR" smtClean="0"/>
              <a:t>Στυλ κύριου τίτλου</a:t>
            </a:r>
            <a:endParaRPr lang="el-GR"/>
          </a:p>
        </p:txBody>
      </p:sp>
      <p:sp>
        <p:nvSpPr>
          <p:cNvPr id="50176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l-GR" smtClean="0"/>
              <a:t>Στυλ κύριου υπότιτλου</a:t>
            </a:r>
            <a:endParaRPr lang="el-GR"/>
          </a:p>
        </p:txBody>
      </p:sp>
      <p:sp>
        <p:nvSpPr>
          <p:cNvPr id="5" name="Rectangle 5"/>
          <p:cNvSpPr>
            <a:spLocks noGrp="1" noChangeArrowheads="1"/>
          </p:cNvSpPr>
          <p:nvPr>
            <p:ph type="ftr" sz="quarter" idx="10"/>
          </p:nvPr>
        </p:nvSpPr>
        <p:spPr/>
        <p:txBody>
          <a:bodyPr/>
          <a:lstStyle>
            <a:lvl1pPr>
              <a:defRPr/>
            </a:lvl1pPr>
          </a:lstStyle>
          <a:p>
            <a:pPr>
              <a:defRPr/>
            </a:pPr>
            <a:endParaRPr lang="el-GR"/>
          </a:p>
        </p:txBody>
      </p:sp>
      <p:sp>
        <p:nvSpPr>
          <p:cNvPr id="6" name="Rectangle 6"/>
          <p:cNvSpPr>
            <a:spLocks noGrp="1" noChangeArrowheads="1"/>
          </p:cNvSpPr>
          <p:nvPr>
            <p:ph type="sldNum" sz="quarter" idx="11"/>
          </p:nvPr>
        </p:nvSpPr>
        <p:spPr/>
        <p:txBody>
          <a:bodyPr/>
          <a:lstStyle>
            <a:lvl1pPr>
              <a:defRPr/>
            </a:lvl1pPr>
          </a:lstStyle>
          <a:p>
            <a:pPr>
              <a:defRPr/>
            </a:pPr>
            <a:fld id="{8E2ABB92-6011-4F41-9E24-9820A60E8E64}" type="slidenum">
              <a:rPr lang="el-GR"/>
              <a:pPr>
                <a:defRPr/>
              </a:pPr>
              <a:t>‹#›</a:t>
            </a:fld>
            <a:endParaRPr lang="el-GR"/>
          </a:p>
        </p:txBody>
      </p:sp>
      <p:sp>
        <p:nvSpPr>
          <p:cNvPr id="7" name="Rectangle 7"/>
          <p:cNvSpPr>
            <a:spLocks noGrp="1" noChangeArrowheads="1"/>
          </p:cNvSpPr>
          <p:nvPr>
            <p:ph type="dt" sz="quarter" idx="12"/>
          </p:nvPr>
        </p:nvSpPr>
        <p:spPr/>
        <p:txBody>
          <a:bodyPr/>
          <a:lstStyle>
            <a:lvl1pPr>
              <a:defRPr/>
            </a:lvl1pPr>
          </a:lstStyle>
          <a:p>
            <a:pPr>
              <a:defRPr/>
            </a:pPr>
            <a:endParaRPr lang="el-GR"/>
          </a:p>
        </p:txBody>
      </p:sp>
    </p:spTree>
    <p:extLst>
      <p:ext uri="{BB962C8B-B14F-4D97-AF65-F5344CB8AC3E}">
        <p14:creationId xmlns:p14="http://schemas.microsoft.com/office/powerpoint/2010/main" val="284170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88D01522-B095-4E74-B527-DB930D27A770}" type="slidenum">
              <a:rPr lang="el-GR"/>
              <a:pPr>
                <a:defRPr/>
              </a:pPr>
              <a:t>‹#›</a:t>
            </a:fld>
            <a:endParaRPr lang="el-GR"/>
          </a:p>
        </p:txBody>
      </p:sp>
    </p:spTree>
    <p:extLst>
      <p:ext uri="{BB962C8B-B14F-4D97-AF65-F5344CB8AC3E}">
        <p14:creationId xmlns:p14="http://schemas.microsoft.com/office/powerpoint/2010/main" val="2630002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546E543F-9972-498B-BAC0-66756E033BB3}" type="slidenum">
              <a:rPr lang="el-GR"/>
              <a:pPr>
                <a:defRPr/>
              </a:pPr>
              <a:t>‹#›</a:t>
            </a:fld>
            <a:endParaRPr lang="el-GR"/>
          </a:p>
        </p:txBody>
      </p:sp>
    </p:spTree>
    <p:extLst>
      <p:ext uri="{BB962C8B-B14F-4D97-AF65-F5344CB8AC3E}">
        <p14:creationId xmlns:p14="http://schemas.microsoft.com/office/powerpoint/2010/main" val="1216043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28D5C53-57CA-4069-AFD2-7C85A528B9DC}" type="slidenum">
              <a:rPr lang="el-GR"/>
              <a:pPr>
                <a:defRPr/>
              </a:pPr>
              <a:t>‹#›</a:t>
            </a:fld>
            <a:endParaRPr lang="el-GR"/>
          </a:p>
        </p:txBody>
      </p:sp>
    </p:spTree>
    <p:extLst>
      <p:ext uri="{BB962C8B-B14F-4D97-AF65-F5344CB8AC3E}">
        <p14:creationId xmlns:p14="http://schemas.microsoft.com/office/powerpoint/2010/main" val="3106974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Προσαρμοσμένη διάταξ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Θέση ημερομηνίας 2"/>
          <p:cNvSpPr>
            <a:spLocks noGrp="1"/>
          </p:cNvSpPr>
          <p:nvPr>
            <p:ph type="dt" sz="half" idx="10"/>
          </p:nvPr>
        </p:nvSpPr>
        <p:spPr/>
        <p:txBody>
          <a:bodyPr/>
          <a:lstStyle/>
          <a:p>
            <a:pPr>
              <a:defRPr/>
            </a:pPr>
            <a:endParaRPr lang="el-GR"/>
          </a:p>
        </p:txBody>
      </p:sp>
      <p:sp>
        <p:nvSpPr>
          <p:cNvPr id="4" name="Θέση υποσέλιδου 3"/>
          <p:cNvSpPr>
            <a:spLocks noGrp="1"/>
          </p:cNvSpPr>
          <p:nvPr>
            <p:ph type="ftr" sz="quarter" idx="11"/>
          </p:nvPr>
        </p:nvSpPr>
        <p:spPr/>
        <p:txBody>
          <a:bodyPr/>
          <a:lstStyle/>
          <a:p>
            <a:pPr>
              <a:defRPr/>
            </a:pPr>
            <a:endParaRPr lang="el-GR"/>
          </a:p>
        </p:txBody>
      </p:sp>
      <p:sp>
        <p:nvSpPr>
          <p:cNvPr id="5" name="Θέση αριθμού διαφάνειας 4"/>
          <p:cNvSpPr>
            <a:spLocks noGrp="1"/>
          </p:cNvSpPr>
          <p:nvPr>
            <p:ph type="sldNum" sz="quarter" idx="12"/>
          </p:nvPr>
        </p:nvSpPr>
        <p:spPr>
          <a:xfrm>
            <a:off x="6948264" y="6265118"/>
            <a:ext cx="2133600" cy="476250"/>
          </a:xfrm>
        </p:spPr>
        <p:txBody>
          <a:bodyPr/>
          <a:lstStyle>
            <a:lvl1pPr>
              <a:defRPr>
                <a:effectLst/>
              </a:defRPr>
            </a:lvl1pPr>
          </a:lstStyle>
          <a:p>
            <a:pPr>
              <a:defRPr/>
            </a:pPr>
            <a:fld id="{DDC0A718-727F-4B41-BB27-44FCE954EB78}" type="slidenum">
              <a:rPr lang="el-GR" smtClean="0"/>
              <a:pPr>
                <a:defRPr/>
              </a:pPr>
              <a:t>‹#›</a:t>
            </a:fld>
            <a:endParaRPr lang="el-GR" dirty="0"/>
          </a:p>
        </p:txBody>
      </p:sp>
    </p:spTree>
    <p:extLst>
      <p:ext uri="{BB962C8B-B14F-4D97-AF65-F5344CB8AC3E}">
        <p14:creationId xmlns:p14="http://schemas.microsoft.com/office/powerpoint/2010/main" val="60944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92100"/>
            <a:ext cx="2057400" cy="5727700"/>
          </a:xfrm>
        </p:spPr>
        <p:txBody>
          <a:bodyPr vert="eaVert"/>
          <a:lstStyle/>
          <a:p>
            <a:r>
              <a:rPr lang="el-GR" smtClean="0"/>
              <a:t>Στυλ κύριου τίτλου</a:t>
            </a:r>
            <a:endParaRPr lang="el-GR"/>
          </a:p>
        </p:txBody>
      </p:sp>
      <p:sp>
        <p:nvSpPr>
          <p:cNvPr id="3" name="2 - Θέση κατακόρυφου κειμένου"/>
          <p:cNvSpPr>
            <a:spLocks noGrp="1"/>
          </p:cNvSpPr>
          <p:nvPr>
            <p:ph type="body" orient="vert" idx="1"/>
          </p:nvPr>
        </p:nvSpPr>
        <p:spPr>
          <a:xfrm>
            <a:off x="457200" y="292100"/>
            <a:ext cx="6019800" cy="5727700"/>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E22D035F-B9A4-46CB-98D6-3FAC25A8AB63}" type="slidenum">
              <a:rPr lang="el-GR"/>
              <a:pPr>
                <a:defRPr/>
              </a:pPr>
              <a:t>‹#›</a:t>
            </a:fld>
            <a:endParaRPr lang="el-GR"/>
          </a:p>
        </p:txBody>
      </p:sp>
    </p:spTree>
    <p:extLst>
      <p:ext uri="{BB962C8B-B14F-4D97-AF65-F5344CB8AC3E}">
        <p14:creationId xmlns:p14="http://schemas.microsoft.com/office/powerpoint/2010/main" val="26123810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πίνακα"/>
          <p:cNvSpPr>
            <a:spLocks noGrp="1"/>
          </p:cNvSpPr>
          <p:nvPr>
            <p:ph type="tbl" idx="1"/>
          </p:nvPr>
        </p:nvSpPr>
        <p:spPr>
          <a:xfrm>
            <a:off x="457200" y="1905000"/>
            <a:ext cx="8229600" cy="4114800"/>
          </a:xfrm>
        </p:spPr>
        <p:txBody>
          <a:bodyPr/>
          <a:lstStyle/>
          <a:p>
            <a:pPr lvl="0"/>
            <a:r>
              <a:rPr lang="el-GR" noProof="0" smtClean="0"/>
              <a:t>Κάντε κλικ στο εικονίδιο για να προσθέσετε έναν πίνακα</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86193FA-F154-4751-AE67-3038BDA3C1C7}" type="slidenum">
              <a:rPr lang="el-GR"/>
              <a:pPr>
                <a:defRPr/>
              </a:pPr>
              <a:t>‹#›</a:t>
            </a:fld>
            <a:endParaRPr lang="el-GR"/>
          </a:p>
        </p:txBody>
      </p:sp>
    </p:spTree>
    <p:extLst>
      <p:ext uri="{BB962C8B-B14F-4D97-AF65-F5344CB8AC3E}">
        <p14:creationId xmlns:p14="http://schemas.microsoft.com/office/powerpoint/2010/main" val="1753584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92100"/>
            <a:ext cx="8229600" cy="57277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C13FB8F1-E99E-4B35-A2F6-AAA4A5788990}" type="slidenum">
              <a:rPr lang="el-GR"/>
              <a:pPr>
                <a:defRPr/>
              </a:pPr>
              <a:t>‹#›</a:t>
            </a:fld>
            <a:endParaRPr lang="el-GR"/>
          </a:p>
        </p:txBody>
      </p:sp>
    </p:spTree>
    <p:extLst>
      <p:ext uri="{BB962C8B-B14F-4D97-AF65-F5344CB8AC3E}">
        <p14:creationId xmlns:p14="http://schemas.microsoft.com/office/powerpoint/2010/main" val="425852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92100"/>
            <a:ext cx="8229600" cy="1384300"/>
          </a:xfrm>
        </p:spPr>
        <p:txBody>
          <a:bodyPr/>
          <a:lstStyle/>
          <a:p>
            <a:r>
              <a:rPr lang="el-GR" smtClean="0"/>
              <a:t>Στυλ κύριου τίτλου</a:t>
            </a:r>
            <a:endParaRPr lang="el-GR"/>
          </a:p>
        </p:txBody>
      </p:sp>
      <p:sp>
        <p:nvSpPr>
          <p:cNvPr id="3" name="2 - Θέση κειμένου"/>
          <p:cNvSpPr>
            <a:spLocks noGrp="1"/>
          </p:cNvSpPr>
          <p:nvPr>
            <p:ph type="body" sz="half" idx="1"/>
          </p:nvPr>
        </p:nvSpPr>
        <p:spPr>
          <a:xfrm>
            <a:off x="457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93AEDAB8-1772-4A76-A910-7FF9010558EB}" type="slidenum">
              <a:rPr lang="el-GR"/>
              <a:pPr>
                <a:defRPr/>
              </a:pPr>
              <a:t>‹#›</a:t>
            </a:fld>
            <a:endParaRPr lang="el-GR"/>
          </a:p>
        </p:txBody>
      </p:sp>
    </p:spTree>
    <p:extLst>
      <p:ext uri="{BB962C8B-B14F-4D97-AF65-F5344CB8AC3E}">
        <p14:creationId xmlns:p14="http://schemas.microsoft.com/office/powerpoint/2010/main" val="1107679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Rectangle 11"/>
          <p:cNvSpPr>
            <a:spLocks noGrp="1" noChangeArrowheads="1"/>
          </p:cNvSpPr>
          <p:nvPr>
            <p:ph type="dt" sz="half" idx="10"/>
          </p:nvPr>
        </p:nvSpPr>
        <p:spPr>
          <a:ln/>
        </p:spPr>
        <p:txBody>
          <a:bodyPr/>
          <a:lstStyle>
            <a:lvl1pPr>
              <a:defRPr/>
            </a:lvl1pPr>
          </a:lstStyle>
          <a:p>
            <a:pPr>
              <a:defRPr/>
            </a:pPr>
            <a:endParaRPr lang="el-GR">
              <a:solidFill>
                <a:srgbClr val="000000"/>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l-GR">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F3A4B03E-0BDF-4AD7-B0A7-20555A3F56E7}" type="slidenum">
              <a:rPr lang="el-GR">
                <a:solidFill>
                  <a:srgbClr val="000000"/>
                </a:solidFill>
              </a:rPr>
              <a:pPr>
                <a:defRPr/>
              </a:pPr>
              <a:t>‹#›</a:t>
            </a:fld>
            <a:endParaRPr lang="el-GR">
              <a:solidFill>
                <a:srgbClr val="000000"/>
              </a:solidFill>
            </a:endParaRPr>
          </a:p>
        </p:txBody>
      </p:sp>
    </p:spTree>
    <p:extLst>
      <p:ext uri="{BB962C8B-B14F-4D97-AF65-F5344CB8AC3E}">
        <p14:creationId xmlns:p14="http://schemas.microsoft.com/office/powerpoint/2010/main" val="428257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13451176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02296"/>
            <a:ext cx="8229600" cy="467903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xfrm>
            <a:off x="6948264" y="6265118"/>
            <a:ext cx="2133600" cy="476250"/>
          </a:xfrm>
          <a:ln/>
        </p:spPr>
        <p:txBody>
          <a:bodyPr/>
          <a:lstStyle>
            <a:lvl1pPr>
              <a:defRPr>
                <a:effectLst/>
              </a:defRPr>
            </a:lvl1pPr>
          </a:lstStyle>
          <a:p>
            <a:pPr>
              <a:defRPr/>
            </a:pPr>
            <a:fld id="{8198C6A6-8556-485F-81D9-A8F098D09877}" type="slidenum">
              <a:rPr lang="el-GR" smtClean="0"/>
              <a:pPr>
                <a:defRPr/>
              </a:pPr>
              <a:t>‹#›</a:t>
            </a:fld>
            <a:endParaRPr lang="el-GR" dirty="0"/>
          </a:p>
        </p:txBody>
      </p:sp>
      <p:sp>
        <p:nvSpPr>
          <p:cNvPr id="11" name="6 - Ορθογώνιο"/>
          <p:cNvSpPr/>
          <p:nvPr userDrawn="1"/>
        </p:nvSpPr>
        <p:spPr bwMode="white">
          <a:xfrm>
            <a:off x="0" y="1184466"/>
            <a:ext cx="9144000" cy="319088"/>
          </a:xfrm>
          <a:prstGeom prst="rect">
            <a:avLst/>
          </a:prstGeom>
          <a:solidFill>
            <a:srgbClr val="FFFFFF"/>
          </a:solidFill>
          <a:ln w="50800" cap="rnd" cmpd="dbl"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ndParaRPr>
          </a:p>
        </p:txBody>
      </p:sp>
      <p:sp>
        <p:nvSpPr>
          <p:cNvPr id="12" name="7 - Ορθογώνιο"/>
          <p:cNvSpPr/>
          <p:nvPr userDrawn="1"/>
        </p:nvSpPr>
        <p:spPr>
          <a:xfrm>
            <a:off x="0" y="1228916"/>
            <a:ext cx="533400" cy="228600"/>
          </a:xfrm>
          <a:prstGeom prst="rect">
            <a:avLst/>
          </a:prstGeom>
          <a:solidFill>
            <a:srgbClr val="9F2936">
              <a:alpha val="100000"/>
            </a:srgbClr>
          </a:solidFill>
          <a:ln w="50800" cap="rnd" cmpd="dbl"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ndParaRPr>
          </a:p>
        </p:txBody>
      </p:sp>
      <p:sp>
        <p:nvSpPr>
          <p:cNvPr id="13" name="8 - Ορθογώνιο"/>
          <p:cNvSpPr/>
          <p:nvPr userDrawn="1"/>
        </p:nvSpPr>
        <p:spPr>
          <a:xfrm>
            <a:off x="590550" y="1228916"/>
            <a:ext cx="8553450" cy="228600"/>
          </a:xfrm>
          <a:prstGeom prst="rect">
            <a:avLst/>
          </a:prstGeom>
          <a:solidFill>
            <a:srgbClr val="F07F09">
              <a:alpha val="100000"/>
            </a:srgbClr>
          </a:solidFill>
          <a:ln w="50800" cap="rnd" cmpd="dbl"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ndParaRPr>
          </a:p>
        </p:txBody>
      </p:sp>
    </p:spTree>
    <p:extLst>
      <p:ext uri="{BB962C8B-B14F-4D97-AF65-F5344CB8AC3E}">
        <p14:creationId xmlns:p14="http://schemas.microsoft.com/office/powerpoint/2010/main" val="660622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6243431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8957967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6552272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597801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46887920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4630111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1109351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9059839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9583222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233717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798786"/>
            <a:ext cx="8229600" cy="4582542"/>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xfrm>
            <a:off x="6948264" y="6265118"/>
            <a:ext cx="2133600" cy="476250"/>
          </a:xfrm>
          <a:ln/>
        </p:spPr>
        <p:txBody>
          <a:bodyPr/>
          <a:lstStyle>
            <a:lvl1pPr>
              <a:defRPr>
                <a:effectLst/>
              </a:defRPr>
            </a:lvl1pPr>
          </a:lstStyle>
          <a:p>
            <a:pPr>
              <a:defRPr/>
            </a:pPr>
            <a:fld id="{8198C6A6-8556-485F-81D9-A8F098D09877}" type="slidenum">
              <a:rPr lang="el-GR" smtClean="0"/>
              <a:pPr>
                <a:defRPr/>
              </a:pPr>
              <a:t>‹#›</a:t>
            </a:fld>
            <a:endParaRPr lang="el-GR" dirty="0"/>
          </a:p>
        </p:txBody>
      </p:sp>
      <p:sp>
        <p:nvSpPr>
          <p:cNvPr id="8" name="6 - Ορθογώνιο"/>
          <p:cNvSpPr/>
          <p:nvPr userDrawn="1"/>
        </p:nvSpPr>
        <p:spPr bwMode="white">
          <a:xfrm>
            <a:off x="0" y="1335682"/>
            <a:ext cx="9144000" cy="319088"/>
          </a:xfrm>
          <a:prstGeom prst="rect">
            <a:avLst/>
          </a:prstGeom>
          <a:solidFill>
            <a:srgbClr val="FFFFFF"/>
          </a:solidFill>
          <a:ln w="50800" cap="rnd" cmpd="dbl"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ndParaRPr>
          </a:p>
        </p:txBody>
      </p:sp>
      <p:sp>
        <p:nvSpPr>
          <p:cNvPr id="9" name="7 - Ορθογώνιο"/>
          <p:cNvSpPr/>
          <p:nvPr userDrawn="1"/>
        </p:nvSpPr>
        <p:spPr>
          <a:xfrm>
            <a:off x="0" y="1380132"/>
            <a:ext cx="533400" cy="228600"/>
          </a:xfrm>
          <a:prstGeom prst="rect">
            <a:avLst/>
          </a:prstGeom>
          <a:solidFill>
            <a:srgbClr val="9F2936">
              <a:alpha val="100000"/>
            </a:srgbClr>
          </a:solidFill>
          <a:ln w="50800" cap="rnd" cmpd="dbl"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ndParaRPr>
          </a:p>
        </p:txBody>
      </p:sp>
      <p:sp>
        <p:nvSpPr>
          <p:cNvPr id="10" name="8 - Ορθογώνιο"/>
          <p:cNvSpPr/>
          <p:nvPr userDrawn="1"/>
        </p:nvSpPr>
        <p:spPr>
          <a:xfrm>
            <a:off x="590550" y="1380132"/>
            <a:ext cx="8553450" cy="228600"/>
          </a:xfrm>
          <a:prstGeom prst="rect">
            <a:avLst/>
          </a:prstGeom>
          <a:solidFill>
            <a:srgbClr val="F07F09">
              <a:alpha val="100000"/>
            </a:srgbClr>
          </a:solidFill>
          <a:ln w="50800" cap="rnd" cmpd="dbl"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ndParaRPr>
          </a:p>
        </p:txBody>
      </p:sp>
    </p:spTree>
    <p:extLst>
      <p:ext uri="{BB962C8B-B14F-4D97-AF65-F5344CB8AC3E}">
        <p14:creationId xmlns:p14="http://schemas.microsoft.com/office/powerpoint/2010/main" val="351967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3118985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98379792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917513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1222417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8989852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1208464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28104566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2190063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9580011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xfrm>
            <a:off x="6948264" y="6265118"/>
            <a:ext cx="2133600" cy="476250"/>
          </a:xfrm>
          <a:ln/>
        </p:spPr>
        <p:txBody>
          <a:bodyPr/>
          <a:lstStyle>
            <a:lvl1pPr>
              <a:defRPr>
                <a:effectLst/>
              </a:defRPr>
            </a:lvl1pPr>
          </a:lstStyle>
          <a:p>
            <a:pPr>
              <a:defRPr/>
            </a:pPr>
            <a:fld id="{8198C6A6-8556-485F-81D9-A8F098D09877}" type="slidenum">
              <a:rPr lang="el-GR" smtClean="0"/>
              <a:pPr>
                <a:defRPr/>
              </a:pPr>
              <a:t>‹#›</a:t>
            </a:fld>
            <a:endParaRPr lang="el-GR" dirty="0"/>
          </a:p>
        </p:txBody>
      </p:sp>
      <p:sp>
        <p:nvSpPr>
          <p:cNvPr id="7" name="Line 43"/>
          <p:cNvSpPr>
            <a:spLocks noChangeShapeType="1"/>
          </p:cNvSpPr>
          <p:nvPr userDrawn="1"/>
        </p:nvSpPr>
        <p:spPr bwMode="auto">
          <a:xfrm>
            <a:off x="323528" y="1052736"/>
            <a:ext cx="85344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lstStyle/>
          <a:p>
            <a:endParaRPr lang="el-GR"/>
          </a:p>
        </p:txBody>
      </p:sp>
    </p:spTree>
    <p:extLst>
      <p:ext uri="{BB962C8B-B14F-4D97-AF65-F5344CB8AC3E}">
        <p14:creationId xmlns:p14="http://schemas.microsoft.com/office/powerpoint/2010/main" val="67602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39"/>
            <a:ext cx="8229600" cy="1090531"/>
          </a:xfrm>
        </p:spPr>
        <p:txBody>
          <a:bodyPr/>
          <a:lstStyle>
            <a:lvl1pPr>
              <a:defRPr sz="3600" b="1"/>
            </a:lvl1pPr>
          </a:lstStyle>
          <a:p>
            <a:r>
              <a:rPr lang="el-GR" smtClean="0"/>
              <a:t>Στυλ κύριου τίτλου</a:t>
            </a:r>
            <a:endParaRPr lang="el-GR" dirty="0"/>
          </a:p>
        </p:txBody>
      </p:sp>
      <p:sp>
        <p:nvSpPr>
          <p:cNvPr id="3" name="2 - Θέση περιεχομένου"/>
          <p:cNvSpPr>
            <a:spLocks noGrp="1"/>
          </p:cNvSpPr>
          <p:nvPr>
            <p:ph idx="1"/>
          </p:nvPr>
        </p:nvSpPr>
        <p:spPr>
          <a:xfrm>
            <a:off x="457200" y="1556792"/>
            <a:ext cx="8229600" cy="4463008"/>
          </a:xfrm>
        </p:spPr>
        <p:txBody>
          <a:bodyPr/>
          <a:lstStyle>
            <a:lvl1pPr marL="342900" indent="-342900">
              <a:buClr>
                <a:srgbClr val="A50021"/>
              </a:buClr>
              <a:buFont typeface="Wingdings" panose="05000000000000000000" pitchFamily="2" charset="2"/>
              <a:buChar char="Ø"/>
              <a:defRPr sz="2200">
                <a:solidFill>
                  <a:schemeClr val="accent4">
                    <a:lumMod val="10000"/>
                  </a:schemeClr>
                </a:solidFill>
                <a:effectLst/>
                <a:latin typeface="Calibri" panose="020F0502020204030204" pitchFamily="34" charset="0"/>
                <a:cs typeface="Calibri" panose="020F0502020204030204" pitchFamily="34" charset="0"/>
              </a:defRPr>
            </a:lvl1pPr>
            <a:lvl2pPr marL="742950" indent="-285750">
              <a:buClr>
                <a:srgbClr val="A50021"/>
              </a:buClr>
              <a:buFont typeface="Wingdings" panose="05000000000000000000" pitchFamily="2" charset="2"/>
              <a:buChar char="§"/>
              <a:defRPr sz="2200">
                <a:solidFill>
                  <a:schemeClr val="accent4">
                    <a:lumMod val="10000"/>
                  </a:schemeClr>
                </a:solidFill>
                <a:effectLst/>
                <a:latin typeface="Calibri" panose="020F0502020204030204" pitchFamily="34" charset="0"/>
                <a:cs typeface="Calibri" panose="020F0502020204030204" pitchFamily="34" charset="0"/>
              </a:defRPr>
            </a:lvl2pPr>
            <a:lvl3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3pPr>
            <a:lvl4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4pPr>
            <a:lvl5pPr>
              <a:buClr>
                <a:srgbClr val="A50021"/>
              </a:buClr>
              <a:defRPr sz="2200">
                <a:solidFill>
                  <a:schemeClr val="accent4">
                    <a:lumMod val="10000"/>
                  </a:schemeClr>
                </a:solidFill>
                <a:effectLst/>
                <a:latin typeface="Calibri" panose="020F0502020204030204" pitchFamily="34" charset="0"/>
                <a:cs typeface="Calibri" panose="020F0502020204030204" pitchFamily="34" charset="0"/>
              </a:defRPr>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xfrm>
            <a:off x="6948264" y="6265118"/>
            <a:ext cx="2133600" cy="476250"/>
          </a:xfrm>
          <a:ln/>
        </p:spPr>
        <p:txBody>
          <a:bodyPr/>
          <a:lstStyle>
            <a:lvl1pPr>
              <a:defRPr>
                <a:effectLst/>
              </a:defRPr>
            </a:lvl1pPr>
          </a:lstStyle>
          <a:p>
            <a:pPr>
              <a:defRPr/>
            </a:pPr>
            <a:fld id="{8198C6A6-8556-485F-81D9-A8F098D09877}" type="slidenum">
              <a:rPr lang="el-GR" smtClean="0"/>
              <a:pPr>
                <a:defRPr/>
              </a:pPr>
              <a:t>‹#›</a:t>
            </a:fld>
            <a:endParaRPr lang="el-GR" dirty="0"/>
          </a:p>
        </p:txBody>
      </p:sp>
      <p:sp>
        <p:nvSpPr>
          <p:cNvPr id="7" name="Line 43"/>
          <p:cNvSpPr>
            <a:spLocks noChangeShapeType="1"/>
          </p:cNvSpPr>
          <p:nvPr userDrawn="1"/>
        </p:nvSpPr>
        <p:spPr bwMode="auto">
          <a:xfrm>
            <a:off x="323528" y="1322519"/>
            <a:ext cx="8534400" cy="0"/>
          </a:xfrm>
          <a:prstGeom prst="line">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lstStyle/>
          <a:p>
            <a:endParaRPr lang="el-GR"/>
          </a:p>
        </p:txBody>
      </p:sp>
    </p:spTree>
    <p:extLst>
      <p:ext uri="{BB962C8B-B14F-4D97-AF65-F5344CB8AC3E}">
        <p14:creationId xmlns:p14="http://schemas.microsoft.com/office/powerpoint/2010/main" val="1528091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Στυλ υποδείγματος κειμένου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7F4274A-3E1F-429B-93CD-83637C754FB2}" type="slidenum">
              <a:rPr lang="el-GR"/>
              <a:pPr>
                <a:defRPr/>
              </a:pPr>
              <a:t>‹#›</a:t>
            </a:fld>
            <a:endParaRPr lang="el-GR"/>
          </a:p>
        </p:txBody>
      </p:sp>
    </p:spTree>
    <p:extLst>
      <p:ext uri="{BB962C8B-B14F-4D97-AF65-F5344CB8AC3E}">
        <p14:creationId xmlns:p14="http://schemas.microsoft.com/office/powerpoint/2010/main" val="1210784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Στυλ κύριου τίτλου</a:t>
            </a:r>
            <a:endParaRPr lang="el-GR"/>
          </a:p>
        </p:txBody>
      </p:sp>
      <p:sp>
        <p:nvSpPr>
          <p:cNvPr id="3" name="2 - Θέση περιεχομένου"/>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44207B58-808E-42F4-9881-88645C632675}" type="slidenum">
              <a:rPr lang="el-GR"/>
              <a:pPr>
                <a:defRPr/>
              </a:pPr>
              <a:t>‹#›</a:t>
            </a:fld>
            <a:endParaRPr lang="el-GR"/>
          </a:p>
        </p:txBody>
      </p:sp>
    </p:spTree>
    <p:extLst>
      <p:ext uri="{BB962C8B-B14F-4D97-AF65-F5344CB8AC3E}">
        <p14:creationId xmlns:p14="http://schemas.microsoft.com/office/powerpoint/2010/main" val="315233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Στυλ κύριου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DDDCD191-6424-4621-81DE-459D13F2F860}" type="slidenum">
              <a:rPr lang="el-GR"/>
              <a:pPr>
                <a:defRPr/>
              </a:pPr>
              <a:t>‹#›</a:t>
            </a:fld>
            <a:endParaRPr lang="el-GR"/>
          </a:p>
        </p:txBody>
      </p:sp>
    </p:spTree>
    <p:extLst>
      <p:ext uri="{BB962C8B-B14F-4D97-AF65-F5344CB8AC3E}">
        <p14:creationId xmlns:p14="http://schemas.microsoft.com/office/powerpoint/2010/main" val="179618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1F586E21-CE0C-477C-85B7-757B0DE2A1A3}" type="slidenum">
              <a:rPr lang="el-GR"/>
              <a:pPr>
                <a:defRPr/>
              </a:pPr>
              <a:t>‹#›</a:t>
            </a:fld>
            <a:endParaRPr lang="el-GR"/>
          </a:p>
        </p:txBody>
      </p:sp>
    </p:spTree>
    <p:extLst>
      <p:ext uri="{BB962C8B-B14F-4D97-AF65-F5344CB8AC3E}">
        <p14:creationId xmlns:p14="http://schemas.microsoft.com/office/powerpoint/2010/main" val="3556192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print">
            <a:lum/>
          </a:blip>
          <a:srcRect/>
          <a:tile tx="0" ty="0" sx="100000" sy="100000" flip="none" algn="tl"/>
        </a:blipFill>
        <a:effectLst/>
      </p:bgPr>
    </p:bg>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bwMode="auto">
          <a:xfrm>
            <a:off x="457200" y="188640"/>
            <a:ext cx="8229600"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dirty="0" smtClean="0"/>
              <a:t>Κάντε κλικ για επεξεργασία του τίτλου</a:t>
            </a:r>
          </a:p>
        </p:txBody>
      </p:sp>
      <p:sp>
        <p:nvSpPr>
          <p:cNvPr id="500739" name="Rectangle 3"/>
          <p:cNvSpPr>
            <a:spLocks noGrp="1" noChangeArrowheads="1"/>
          </p:cNvSpPr>
          <p:nvPr>
            <p:ph type="body" idx="1"/>
          </p:nvPr>
        </p:nvSpPr>
        <p:spPr bwMode="auto">
          <a:xfrm>
            <a:off x="457200" y="1340768"/>
            <a:ext cx="8229600" cy="46790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rgbClr val="6D6D6D"/>
              </a:buClr>
              <a:buSzPct val="120000"/>
              <a:buFontTx/>
              <a:buChar char="•"/>
              <a:tabLst/>
              <a:defRPr/>
            </a:pPr>
            <a:r>
              <a:rPr kumimoji="0" lang="el-GR" sz="2200" b="0" i="0" u="none" strike="noStrike" kern="0" cap="none" spc="0" normalizeH="0" baseline="0" noProof="0" dirty="0" err="1" smtClean="0">
                <a:ln>
                  <a:noFill/>
                </a:ln>
                <a:solidFill>
                  <a:srgbClr val="FFFFFF"/>
                </a:solidFill>
                <a:effectLst>
                  <a:outerShdw blurRad="38100" dist="38100" dir="2700000" algn="tl">
                    <a:srgbClr val="000000"/>
                  </a:outerShdw>
                </a:effectLst>
                <a:uLnTx/>
                <a:uFillTx/>
                <a:latin typeface="+mn-lt"/>
              </a:rPr>
              <a:t>Kλικ</a:t>
            </a:r>
            <a:r>
              <a:rPr kumimoji="0" lang="el-GR" sz="22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mn-lt"/>
              </a:rPr>
              <a:t> για επεξεργασία των στυλ του υποδείγματος</a:t>
            </a:r>
          </a:p>
          <a:p>
            <a:pPr marL="742950" marR="0" lvl="1" indent="-285750" algn="l" defTabSz="914400" rtl="0" eaLnBrk="0" fontAlgn="base" latinLnBrk="0" hangingPunct="0">
              <a:lnSpc>
                <a:spcPct val="100000"/>
              </a:lnSpc>
              <a:spcBef>
                <a:spcPct val="20000"/>
              </a:spcBef>
              <a:spcAft>
                <a:spcPct val="0"/>
              </a:spcAft>
              <a:buClrTx/>
              <a:buSzTx/>
              <a:buFont typeface="Tahoma" pitchFamily="34" charset="0"/>
              <a:buChar char="–"/>
              <a:tabLst/>
              <a:defRPr/>
            </a:pPr>
            <a:r>
              <a:rPr kumimoji="0" lang="el-GR" sz="22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mn-lt"/>
              </a:rPr>
              <a:t>Δεύτερου επιπέδου</a:t>
            </a:r>
          </a:p>
          <a:p>
            <a:pPr marL="1143000" marR="0" lvl="2" indent="-228600" algn="l" defTabSz="914400" rtl="0" eaLnBrk="0" fontAlgn="base" latinLnBrk="0" hangingPunct="0">
              <a:lnSpc>
                <a:spcPct val="100000"/>
              </a:lnSpc>
              <a:spcBef>
                <a:spcPct val="20000"/>
              </a:spcBef>
              <a:spcAft>
                <a:spcPct val="0"/>
              </a:spcAft>
              <a:buClr>
                <a:srgbClr val="6D6D6D"/>
              </a:buClr>
              <a:buSzPct val="120000"/>
              <a:buFontTx/>
              <a:buChar char="•"/>
              <a:tabLst/>
              <a:defRPr/>
            </a:pPr>
            <a:r>
              <a:rPr kumimoji="0" lang="el-GR" sz="22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mn-lt"/>
              </a:rPr>
              <a:t>Τρίτου επιπέδου</a:t>
            </a:r>
          </a:p>
          <a:p>
            <a:pPr marL="1600200" marR="0" lvl="3" indent="-228600" algn="l" defTabSz="914400" rtl="0" eaLnBrk="0" fontAlgn="base" latinLnBrk="0" hangingPunct="0">
              <a:lnSpc>
                <a:spcPct val="100000"/>
              </a:lnSpc>
              <a:spcBef>
                <a:spcPct val="20000"/>
              </a:spcBef>
              <a:spcAft>
                <a:spcPct val="0"/>
              </a:spcAft>
              <a:buClrTx/>
              <a:buSzTx/>
              <a:buFont typeface="Tahoma" pitchFamily="34" charset="0"/>
              <a:buChar char="–"/>
              <a:tabLst/>
              <a:defRPr/>
            </a:pPr>
            <a:r>
              <a:rPr kumimoji="0" lang="el-GR" sz="22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mn-lt"/>
              </a:rPr>
              <a:t>Τέταρτου επιπέδου</a:t>
            </a:r>
          </a:p>
          <a:p>
            <a:pPr marL="2057400" marR="0" lvl="4" indent="-228600" algn="l" defTabSz="914400" rtl="0" eaLnBrk="0" fontAlgn="base" latinLnBrk="0" hangingPunct="0">
              <a:lnSpc>
                <a:spcPct val="100000"/>
              </a:lnSpc>
              <a:spcBef>
                <a:spcPct val="20000"/>
              </a:spcBef>
              <a:spcAft>
                <a:spcPct val="0"/>
              </a:spcAft>
              <a:buClr>
                <a:srgbClr val="6D6D6D"/>
              </a:buClr>
              <a:buSzPct val="80000"/>
              <a:buFont typeface="Wingdings" pitchFamily="2" charset="2"/>
              <a:buChar char="v"/>
              <a:tabLst/>
              <a:defRPr/>
            </a:pPr>
            <a:r>
              <a:rPr kumimoji="0" lang="el-GR" sz="22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mn-lt"/>
              </a:rPr>
              <a:t>Πέμπτου επιπέδου</a:t>
            </a:r>
            <a:endParaRPr kumimoji="0" lang="el-GR" sz="2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mn-lt"/>
            </a:endParaRPr>
          </a:p>
        </p:txBody>
      </p:sp>
      <p:sp>
        <p:nvSpPr>
          <p:cNvPr id="500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a:defRPr/>
            </a:pPr>
            <a:endParaRPr lang="el-GR"/>
          </a:p>
        </p:txBody>
      </p:sp>
      <p:sp>
        <p:nvSpPr>
          <p:cNvPr id="500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a:defRPr/>
            </a:pPr>
            <a:endParaRPr lang="el-GR"/>
          </a:p>
        </p:txBody>
      </p:sp>
      <p:sp>
        <p:nvSpPr>
          <p:cNvPr id="500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effectLst>
                  <a:outerShdw blurRad="38100" dist="38100" dir="2700000" algn="tl">
                    <a:srgbClr val="000000"/>
                  </a:outerShdw>
                </a:effectLst>
                <a:latin typeface="Arial" charset="0"/>
              </a:defRPr>
            </a:lvl1pPr>
          </a:lstStyle>
          <a:p>
            <a:pPr>
              <a:defRPr/>
            </a:pPr>
            <a:fld id="{DDC0A718-727F-4B41-BB27-44FCE954EB78}" type="slidenum">
              <a:rPr lang="el-GR" smtClean="0"/>
              <a:pPr>
                <a:defRPr/>
              </a:pPr>
              <a:t>‹#›</a:t>
            </a:fld>
            <a:endParaRPr lang="el-GR" dirty="0"/>
          </a:p>
        </p:txBody>
      </p:sp>
    </p:spTree>
    <p:extLst>
      <p:ext uri="{BB962C8B-B14F-4D97-AF65-F5344CB8AC3E}">
        <p14:creationId xmlns:p14="http://schemas.microsoft.com/office/powerpoint/2010/main" val="2209942641"/>
      </p:ext>
    </p:extLst>
  </p:cSld>
  <p:clrMap bg1="dk2" tx1="lt1" bg2="dk1" tx2="lt2" accent1="accent1" accent2="accent2" accent3="accent3" accent4="accent4" accent5="accent5" accent6="accent6" hlink="hlink" folHlink="folHlink"/>
  <p:sldLayoutIdLst>
    <p:sldLayoutId id="2147483697" r:id="rId1"/>
    <p:sldLayoutId id="2147483727" r:id="rId2"/>
    <p:sldLayoutId id="2147483726" r:id="rId3"/>
    <p:sldLayoutId id="2147483698" r:id="rId4"/>
    <p:sldLayoutId id="2147483724" r:id="rId5"/>
    <p:sldLayoutId id="2147483699" r:id="rId6"/>
    <p:sldLayoutId id="2147483700" r:id="rId7"/>
    <p:sldLayoutId id="2147483701" r:id="rId8"/>
    <p:sldLayoutId id="2147483703" r:id="rId9"/>
    <p:sldLayoutId id="2147483704" r:id="rId10"/>
    <p:sldLayoutId id="2147483705" r:id="rId11"/>
    <p:sldLayoutId id="2147483706" r:id="rId12"/>
    <p:sldLayoutId id="2147483723" r:id="rId13"/>
    <p:sldLayoutId id="2147483707" r:id="rId14"/>
    <p:sldLayoutId id="2147483708" r:id="rId15"/>
    <p:sldLayoutId id="2147483709" r:id="rId16"/>
    <p:sldLayoutId id="2147483710" r:id="rId17"/>
    <p:sldLayoutId id="2147483725" r:id="rId18"/>
  </p:sldLayoutIdLst>
  <p:hf hdr="0" ftr="0" dt="0"/>
  <p:txStyles>
    <p:titleStyle>
      <a:lvl1pPr algn="ctr" rtl="0" eaLnBrk="1" fontAlgn="base" hangingPunct="1">
        <a:spcBef>
          <a:spcPct val="0"/>
        </a:spcBef>
        <a:spcAft>
          <a:spcPct val="0"/>
        </a:spcAft>
        <a:defRPr sz="3400">
          <a:solidFill>
            <a:srgbClr val="A50021"/>
          </a:solidFill>
          <a:effectLst>
            <a:outerShdw blurRad="38100" dist="38100" dir="2700000" algn="tl">
              <a:srgbClr val="000000"/>
            </a:outerShdw>
          </a:effectLst>
          <a:latin typeface="Arial Narrow" panose="020B0606020202030204" pitchFamily="34" charset="0"/>
          <a:ea typeface="+mj-ea"/>
          <a:cs typeface="+mj-cs"/>
        </a:defRPr>
      </a:lvl1pPr>
      <a:lvl2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marR="0" indent="-342900" algn="l" defTabSz="914400" rtl="0" eaLnBrk="1" fontAlgn="base" latinLnBrk="0" hangingPunct="1">
        <a:lnSpc>
          <a:spcPct val="100000"/>
        </a:lnSpc>
        <a:spcBef>
          <a:spcPct val="20000"/>
        </a:spcBef>
        <a:spcAft>
          <a:spcPct val="0"/>
        </a:spcAft>
        <a:buClr>
          <a:srgbClr val="6D6D6D"/>
        </a:buClr>
        <a:buSzPct val="120000"/>
        <a:buFontTx/>
        <a:buChar char="•"/>
        <a:tabLst/>
        <a:defRPr sz="2200">
          <a:solidFill>
            <a:schemeClr val="accent4">
              <a:lumMod val="10000"/>
            </a:schemeClr>
          </a:solidFill>
          <a:effectLst/>
          <a:latin typeface="+mn-lt"/>
          <a:ea typeface="+mn-ea"/>
          <a:cs typeface="+mn-cs"/>
        </a:defRPr>
      </a:lvl1pPr>
      <a:lvl2pPr marL="742950" marR="0" indent="-285750" algn="l" defTabSz="914400" rtl="0" eaLnBrk="1" fontAlgn="base" latinLnBrk="0" hangingPunct="1">
        <a:lnSpc>
          <a:spcPct val="100000"/>
        </a:lnSpc>
        <a:spcBef>
          <a:spcPct val="20000"/>
        </a:spcBef>
        <a:spcAft>
          <a:spcPct val="0"/>
        </a:spcAft>
        <a:buClrTx/>
        <a:buSzTx/>
        <a:buFont typeface="Tahoma" pitchFamily="34" charset="0"/>
        <a:buChar char="–"/>
        <a:tabLst/>
        <a:defRPr sz="2200">
          <a:solidFill>
            <a:schemeClr val="accent4">
              <a:lumMod val="10000"/>
            </a:schemeClr>
          </a:solidFill>
          <a:effectLst/>
          <a:latin typeface="+mn-lt"/>
        </a:defRPr>
      </a:lvl2pPr>
      <a:lvl3pPr marL="1143000" marR="0" indent="-228600" algn="l" defTabSz="914400" rtl="0" eaLnBrk="1" fontAlgn="base" latinLnBrk="0" hangingPunct="1">
        <a:lnSpc>
          <a:spcPct val="100000"/>
        </a:lnSpc>
        <a:spcBef>
          <a:spcPct val="20000"/>
        </a:spcBef>
        <a:spcAft>
          <a:spcPct val="0"/>
        </a:spcAft>
        <a:buClr>
          <a:srgbClr val="6D6D6D"/>
        </a:buClr>
        <a:buSzPct val="120000"/>
        <a:buFontTx/>
        <a:buChar char="•"/>
        <a:tabLst/>
        <a:defRPr sz="2200">
          <a:solidFill>
            <a:schemeClr val="accent4">
              <a:lumMod val="10000"/>
            </a:schemeClr>
          </a:solidFill>
          <a:effectLst/>
          <a:latin typeface="+mn-lt"/>
        </a:defRPr>
      </a:lvl3pPr>
      <a:lvl4pPr marL="1600200" marR="0" indent="-228600" algn="l" defTabSz="914400" rtl="0" eaLnBrk="1" fontAlgn="base" latinLnBrk="0" hangingPunct="1">
        <a:lnSpc>
          <a:spcPct val="100000"/>
        </a:lnSpc>
        <a:spcBef>
          <a:spcPct val="20000"/>
        </a:spcBef>
        <a:spcAft>
          <a:spcPct val="0"/>
        </a:spcAft>
        <a:buClrTx/>
        <a:buSzTx/>
        <a:buFont typeface="Tahoma" pitchFamily="34" charset="0"/>
        <a:buChar char="–"/>
        <a:tabLst/>
        <a:defRPr sz="2200">
          <a:solidFill>
            <a:schemeClr val="accent4">
              <a:lumMod val="10000"/>
            </a:schemeClr>
          </a:solidFill>
          <a:effectLst/>
          <a:latin typeface="+mn-lt"/>
        </a:defRPr>
      </a:lvl4pPr>
      <a:lvl5pPr marL="2057400" marR="0" indent="-228600" algn="l" defTabSz="914400" rtl="0" eaLnBrk="1" fontAlgn="base" latinLnBrk="0" hangingPunct="1">
        <a:lnSpc>
          <a:spcPct val="100000"/>
        </a:lnSpc>
        <a:spcBef>
          <a:spcPct val="20000"/>
        </a:spcBef>
        <a:spcAft>
          <a:spcPct val="0"/>
        </a:spcAft>
        <a:buClr>
          <a:srgbClr val="6D6D6D"/>
        </a:buClr>
        <a:buSzPct val="80000"/>
        <a:buFont typeface="Wingdings" pitchFamily="2" charset="2"/>
        <a:buChar char="v"/>
        <a:tabLst/>
        <a:defRPr sz="2200">
          <a:solidFill>
            <a:schemeClr val="accent4">
              <a:lumMod val="10000"/>
            </a:schemeClr>
          </a:solidFill>
          <a:effectLst/>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73344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87387422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www.salisbury.nhs.uk/InformationForPatients/Departments/ClinicalScienceandEngineering/Pages/NationalClinicalFESCentre.aspx"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salisbury.nhs.uk/InformationForPatients/Departments/ClinicalScienceandEngineering/Pages/NationalClinicalFESCentre.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file:///C:\Geraldine\Geraldine\video%20clips\JS%2030%20hz%20200%20microsecs%20at%20assessment.avi" TargetMode="External"/><Relationship Id="rId4" Type="http://schemas.openxmlformats.org/officeDocument/2006/relationships/hyperlink" Target="http://www.salisbury.nhs.uk/InformationForPatients/Departments/ClinicalScienceandEngineering/Pages/NationalClinicalFESCentre.aspx" TargetMode="Externa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www.salisbury.nhs.uk/InformationForPatients/Departments/ClinicalScienceandEngineering/Pages/NationalClinicalFESCentre.aspx"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hyperlink" Target="http://www.salisbury.nhs.uk/InformationForPatients/Departments/ClinicalScienceandEngineering/Pages/NationalClinicalFESCentre.aspx" TargetMode="Externa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www.salisbury.nhs.uk/InformationForPatients/Departments/ClinicalScienceandEngineering/Pages/NationalClinicalFESCentre.aspx"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salisbury.nhs.uk/InformationForPatients/Departments/ClinicalScienceandEngineering/Pages/NationalClinicalFESCentre.aspx"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salisbury.nhs.uk/InformationForPatients/Departments/ClinicalScienceandEngineering/Pages/NationalClinicalFESCentre.aspx" TargetMode="External"/><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sz="quarter"/>
          </p:nvPr>
        </p:nvSpPr>
        <p:spPr>
          <a:xfrm>
            <a:off x="169878" y="942014"/>
            <a:ext cx="8856984" cy="1296144"/>
          </a:xfrm>
        </p:spPr>
        <p:txBody>
          <a:bodyPr>
            <a:noAutofit/>
          </a:bodyPr>
          <a:lstStyle/>
          <a:p>
            <a:pPr lvl="1" algn="ctr"/>
            <a:r>
              <a:rPr lang="el-GR" b="1" smtClean="0">
                <a:solidFill>
                  <a:srgbClr val="000000"/>
                </a:solidFill>
                <a:effectLst>
                  <a:outerShdw blurRad="38100" dist="38100" dir="2700000" algn="tl">
                    <a:srgbClr val="000000">
                      <a:alpha val="43137"/>
                    </a:srgbClr>
                  </a:outerShdw>
                </a:effectLst>
                <a:latin typeface="Arial Narrow" panose="020B0606020202030204" pitchFamily="34" charset="0"/>
              </a:rPr>
              <a:t>Ηλεκτροθεραπεία (Θ) </a:t>
            </a:r>
            <a:endParaRPr lang="el-GR" b="1" dirty="0">
              <a:solidFill>
                <a:srgbClr val="000000"/>
              </a:solidFill>
              <a:effectLst>
                <a:outerShdw blurRad="38100" dist="38100" dir="2700000" algn="tl">
                  <a:srgbClr val="000000">
                    <a:alpha val="43137"/>
                  </a:srgbClr>
                </a:outerShdw>
              </a:effectLst>
              <a:latin typeface="Arial Narrow" panose="020B0606020202030204" pitchFamily="34" charset="0"/>
            </a:endParaRPr>
          </a:p>
        </p:txBody>
      </p:sp>
      <p:sp>
        <p:nvSpPr>
          <p:cNvPr id="3" name="Υπότιτλος 2"/>
          <p:cNvSpPr>
            <a:spLocks noGrp="1"/>
          </p:cNvSpPr>
          <p:nvPr>
            <p:ph type="subTitle" sz="quarter" idx="1"/>
          </p:nvPr>
        </p:nvSpPr>
        <p:spPr>
          <a:xfrm>
            <a:off x="107504" y="2505670"/>
            <a:ext cx="8928992" cy="1512168"/>
          </a:xfrm>
        </p:spPr>
        <p:txBody>
          <a:bodyPr>
            <a:noAutofit/>
          </a:bodyPr>
          <a:lstStyle/>
          <a:p>
            <a:pPr>
              <a:spcBef>
                <a:spcPts val="0"/>
              </a:spcBef>
              <a:defRPr/>
            </a:pPr>
            <a:r>
              <a:rPr lang="el-GR" sz="2800" b="1" dirty="0" smtClean="0">
                <a:solidFill>
                  <a:srgbClr val="A50021"/>
                </a:solidFill>
                <a:effectLst>
                  <a:outerShdw blurRad="38100" dist="38100" dir="2700000" algn="tl">
                    <a:srgbClr val="000000">
                      <a:alpha val="43137"/>
                    </a:srgbClr>
                  </a:outerShdw>
                </a:effectLst>
                <a:latin typeface="Calibri" panose="020F0502020204030204" pitchFamily="34" charset="0"/>
              </a:rPr>
              <a:t>Ενότητα 1</a:t>
            </a:r>
            <a:r>
              <a:rPr lang="en-US" sz="2800" b="1" dirty="0" smtClean="0">
                <a:solidFill>
                  <a:srgbClr val="A50021"/>
                </a:solidFill>
                <a:effectLst>
                  <a:outerShdw blurRad="38100" dist="38100" dir="2700000" algn="tl">
                    <a:srgbClr val="000000">
                      <a:alpha val="43137"/>
                    </a:srgbClr>
                  </a:outerShdw>
                </a:effectLst>
                <a:latin typeface="Calibri" panose="020F0502020204030204" pitchFamily="34" charset="0"/>
              </a:rPr>
              <a:t>0</a:t>
            </a:r>
            <a:r>
              <a:rPr lang="el-GR" sz="2800" b="1" dirty="0" smtClean="0">
                <a:solidFill>
                  <a:srgbClr val="A50021"/>
                </a:solidFill>
                <a:effectLst>
                  <a:outerShdw blurRad="38100" dist="38100" dir="2700000" algn="tl">
                    <a:srgbClr val="000000">
                      <a:alpha val="43137"/>
                    </a:srgbClr>
                  </a:outerShdw>
                </a:effectLst>
                <a:latin typeface="Calibri" panose="020F0502020204030204" pitchFamily="34" charset="0"/>
              </a:rPr>
              <a:t>:</a:t>
            </a:r>
            <a:r>
              <a:rPr lang="en-US" sz="2800" b="1" dirty="0" smtClean="0">
                <a:solidFill>
                  <a:srgbClr val="A50021"/>
                </a:solidFill>
                <a:effectLst>
                  <a:outerShdw blurRad="38100" dist="38100" dir="2700000" algn="tl">
                    <a:srgbClr val="000000">
                      <a:alpha val="43137"/>
                    </a:srgbClr>
                  </a:outerShdw>
                </a:effectLst>
                <a:latin typeface="Calibri" panose="020F0502020204030204" pitchFamily="34" charset="0"/>
              </a:rPr>
              <a:t> </a:t>
            </a:r>
            <a:r>
              <a:rPr lang="el-GR" sz="2800" b="1" dirty="0">
                <a:solidFill>
                  <a:srgbClr val="A50021"/>
                </a:solidFill>
                <a:effectLst>
                  <a:outerShdw blurRad="38100" dist="38100" dir="2700000" algn="tl">
                    <a:srgbClr val="000000">
                      <a:alpha val="43137"/>
                    </a:srgbClr>
                  </a:outerShdw>
                </a:effectLst>
                <a:latin typeface="Calibri" panose="020F0502020204030204" pitchFamily="34" charset="0"/>
              </a:rPr>
              <a:t>«Ηλεκτρικός Ερεθισμός</a:t>
            </a:r>
          </a:p>
          <a:p>
            <a:pPr>
              <a:spcBef>
                <a:spcPts val="0"/>
              </a:spcBef>
              <a:defRPr/>
            </a:pPr>
            <a:r>
              <a:rPr lang="el-GR" sz="2800" b="1" dirty="0">
                <a:solidFill>
                  <a:srgbClr val="A50021"/>
                </a:solidFill>
                <a:effectLst>
                  <a:outerShdw blurRad="38100" dist="38100" dir="2700000" algn="tl">
                    <a:srgbClr val="000000">
                      <a:alpha val="43137"/>
                    </a:srgbClr>
                  </a:outerShdw>
                </a:effectLst>
                <a:latin typeface="Calibri" panose="020F0502020204030204" pitchFamily="34" charset="0"/>
              </a:rPr>
              <a:t>σε Νευρολογικές </a:t>
            </a:r>
            <a:r>
              <a:rPr lang="el-GR" sz="2800" b="1" dirty="0" smtClean="0">
                <a:solidFill>
                  <a:srgbClr val="A50021"/>
                </a:solidFill>
                <a:effectLst>
                  <a:outerShdw blurRad="38100" dist="38100" dir="2700000" algn="tl">
                    <a:srgbClr val="000000">
                      <a:alpha val="43137"/>
                    </a:srgbClr>
                  </a:outerShdw>
                </a:effectLst>
                <a:latin typeface="Calibri" panose="020F0502020204030204" pitchFamily="34" charset="0"/>
              </a:rPr>
              <a:t>Δυσλειτουργίες – Μέρος Β΄</a:t>
            </a:r>
            <a:r>
              <a:rPr lang="el-GR" sz="2800" b="1" dirty="0" smtClean="0">
                <a:solidFill>
                  <a:srgbClr val="A50021"/>
                </a:solidFill>
                <a:effectLst>
                  <a:outerShdw blurRad="38100" dist="38100" dir="2700000" algn="tl">
                    <a:srgbClr val="000000">
                      <a:alpha val="43137"/>
                    </a:srgbClr>
                  </a:outerShdw>
                </a:effectLst>
                <a:latin typeface="Calibri" panose="020F0502020204030204" pitchFamily="34" charset="0"/>
                <a:cs typeface="Arial" pitchFamily="34" charset="0"/>
              </a:rPr>
              <a:t>»</a:t>
            </a:r>
            <a:endParaRPr lang="el-GR" sz="2800" b="1" dirty="0">
              <a:solidFill>
                <a:srgbClr val="A50021"/>
              </a:solidFill>
              <a:effectLst>
                <a:outerShdw blurRad="38100" dist="38100" dir="2700000" algn="tl">
                  <a:srgbClr val="000000">
                    <a:alpha val="43137"/>
                  </a:srgbClr>
                </a:outerShdw>
              </a:effectLst>
              <a:latin typeface="Calibri" panose="020F0502020204030204" pitchFamily="34" charset="0"/>
              <a:cs typeface="Arial" pitchFamily="34" charset="0"/>
            </a:endParaRPr>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4267" y="332656"/>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60648"/>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99992" y="3801814"/>
            <a:ext cx="4192687" cy="923330"/>
          </a:xfrm>
          <a:prstGeom prst="rect">
            <a:avLst/>
          </a:prstGeom>
          <a:noFill/>
        </p:spPr>
        <p:txBody>
          <a:bodyPr wrap="square" rtlCol="0">
            <a:spAutoFit/>
          </a:bodyPr>
          <a:lstStyle/>
          <a:p>
            <a:r>
              <a:rPr lang="el-GR" b="1" dirty="0" smtClean="0">
                <a:solidFill>
                  <a:prstClr val="black"/>
                </a:solidFill>
                <a:latin typeface="Arial Narrow" panose="020B0606020202030204" pitchFamily="34" charset="0"/>
              </a:rPr>
              <a:t>Δρ.</a:t>
            </a:r>
            <a:r>
              <a:rPr lang="el-GR" dirty="0" smtClean="0">
                <a:solidFill>
                  <a:prstClr val="black"/>
                </a:solidFill>
                <a:latin typeface="Arial Narrow" panose="020B0606020202030204" pitchFamily="34" charset="0"/>
              </a:rPr>
              <a:t> </a:t>
            </a:r>
            <a:r>
              <a:rPr lang="el-GR" b="1" dirty="0" smtClean="0">
                <a:solidFill>
                  <a:prstClr val="black"/>
                </a:solidFill>
                <a:latin typeface="Arial Narrow" panose="020B0606020202030204" pitchFamily="34" charset="0"/>
              </a:rPr>
              <a:t>Γεώργιος Παπαθανασίου,</a:t>
            </a:r>
            <a:r>
              <a:rPr lang="el-GR" dirty="0" smtClean="0">
                <a:solidFill>
                  <a:prstClr val="black"/>
                </a:solidFill>
                <a:latin typeface="Arial Narrow" panose="020B0606020202030204" pitchFamily="34" charset="0"/>
              </a:rPr>
              <a:t> ΦΘ, </a:t>
            </a:r>
            <a:r>
              <a:rPr lang="en-US" dirty="0" smtClean="0">
                <a:solidFill>
                  <a:prstClr val="black"/>
                </a:solidFill>
                <a:latin typeface="Arial Narrow" panose="020B0606020202030204" pitchFamily="34" charset="0"/>
              </a:rPr>
              <a:t>MSc, PhD</a:t>
            </a:r>
            <a:endParaRPr lang="el-GR" dirty="0" smtClean="0">
              <a:solidFill>
                <a:prstClr val="black"/>
              </a:solidFill>
              <a:latin typeface="Arial Narrow" panose="020B0606020202030204" pitchFamily="34" charset="0"/>
            </a:endParaRPr>
          </a:p>
          <a:p>
            <a:r>
              <a:rPr lang="el-GR" dirty="0" smtClean="0">
                <a:solidFill>
                  <a:prstClr val="black"/>
                </a:solidFill>
                <a:latin typeface="Arial Narrow" panose="020B0606020202030204" pitchFamily="34" charset="0"/>
              </a:rPr>
              <a:t>Αναπληρωτής Καθηγητής</a:t>
            </a:r>
          </a:p>
          <a:p>
            <a:r>
              <a:rPr lang="el-GR" dirty="0" smtClean="0">
                <a:solidFill>
                  <a:prstClr val="black"/>
                </a:solidFill>
                <a:latin typeface="Arial Narrow" panose="020B0606020202030204" pitchFamily="34" charset="0"/>
              </a:rPr>
              <a:t>Τμήμα Φυσικοθεραπείας – ΤΕΙ Αθήνας</a:t>
            </a:r>
          </a:p>
        </p:txBody>
      </p:sp>
      <p:sp>
        <p:nvSpPr>
          <p:cNvPr id="14" name="TextBox 3"/>
          <p:cNvSpPr txBox="1"/>
          <p:nvPr/>
        </p:nvSpPr>
        <p:spPr>
          <a:xfrm>
            <a:off x="727286" y="3801814"/>
            <a:ext cx="3844714" cy="923330"/>
          </a:xfrm>
          <a:prstGeom prst="rect">
            <a:avLst/>
          </a:prstGeom>
          <a:noFill/>
        </p:spPr>
        <p:txBody>
          <a:bodyPr wrap="square" rtlCol="0">
            <a:spAutoFit/>
          </a:bodyPr>
          <a:lstStyle/>
          <a:p>
            <a:r>
              <a:rPr lang="el-GR" b="1" dirty="0" smtClean="0">
                <a:solidFill>
                  <a:prstClr val="black"/>
                </a:solidFill>
                <a:latin typeface="Arial Narrow" panose="020B0606020202030204" pitchFamily="34" charset="0"/>
              </a:rPr>
              <a:t>Διονύσης Θεοδωρόπουλος</a:t>
            </a:r>
            <a:r>
              <a:rPr lang="en-US" b="1" dirty="0" smtClean="0">
                <a:solidFill>
                  <a:prstClr val="black"/>
                </a:solidFill>
                <a:latin typeface="Arial Narrow" panose="020B0606020202030204" pitchFamily="34" charset="0"/>
              </a:rPr>
              <a:t>, </a:t>
            </a:r>
            <a:r>
              <a:rPr lang="el-GR" b="1" dirty="0" smtClean="0">
                <a:solidFill>
                  <a:prstClr val="black"/>
                </a:solidFill>
                <a:latin typeface="Arial Narrow" panose="020B0606020202030204" pitchFamily="34" charset="0"/>
              </a:rPr>
              <a:t>ΦΘ</a:t>
            </a:r>
            <a:r>
              <a:rPr lang="en-US" b="1" dirty="0" smtClean="0">
                <a:solidFill>
                  <a:prstClr val="black"/>
                </a:solidFill>
                <a:latin typeface="Arial Narrow" panose="020B0606020202030204" pitchFamily="34" charset="0"/>
              </a:rPr>
              <a:t>, MSc</a:t>
            </a:r>
          </a:p>
          <a:p>
            <a:r>
              <a:rPr lang="el-GR" dirty="0" smtClean="0">
                <a:solidFill>
                  <a:prstClr val="black"/>
                </a:solidFill>
                <a:latin typeface="Arial Narrow" panose="020B0606020202030204" pitchFamily="34" charset="0"/>
              </a:rPr>
              <a:t>Εργαστηριακός Συνεργάτης</a:t>
            </a:r>
          </a:p>
          <a:p>
            <a:r>
              <a:rPr lang="el-GR" dirty="0" smtClean="0">
                <a:solidFill>
                  <a:prstClr val="black"/>
                </a:solidFill>
                <a:latin typeface="Arial Narrow" panose="020B0606020202030204" pitchFamily="34" charset="0"/>
              </a:rPr>
              <a:t>Τμήμα Φυσικοθεραπείας – ΤΕΙ Αθήνας</a:t>
            </a:r>
          </a:p>
        </p:txBody>
      </p:sp>
      <p:sp>
        <p:nvSpPr>
          <p:cNvPr id="11" name="Rectangle 9"/>
          <p:cNvSpPr/>
          <p:nvPr/>
        </p:nvSpPr>
        <p:spPr>
          <a:xfrm>
            <a:off x="1241425" y="631431"/>
            <a:ext cx="6661150" cy="338554"/>
          </a:xfrm>
          <a:prstGeom prst="rect">
            <a:avLst/>
          </a:prstGeom>
        </p:spPr>
        <p:txBody>
          <a:bodyPr>
            <a:spAutoFit/>
          </a:bodyPr>
          <a:lstStyle/>
          <a:p>
            <a:pPr algn="ctr"/>
            <a:r>
              <a:rPr lang="el-GR" sz="1600" dirty="0">
                <a:solidFill>
                  <a:srgbClr val="000000"/>
                </a:solidFill>
                <a:latin typeface="Calibri"/>
              </a:rPr>
              <a:t>Ανοικτά Ακαδημαϊκά </a:t>
            </a:r>
            <a:r>
              <a:rPr lang="el-GR" sz="1600" dirty="0" smtClean="0">
                <a:solidFill>
                  <a:srgbClr val="000000"/>
                </a:solidFill>
                <a:latin typeface="Calibri"/>
              </a:rPr>
              <a:t>Μαθήματα στο ΤΕΙ Αθήνας</a:t>
            </a:r>
            <a:endParaRPr lang="el-GR" sz="1600" dirty="0">
              <a:solidFill>
                <a:srgbClr val="000000"/>
              </a:solidFill>
              <a:latin typeface="Calibri"/>
            </a:endParaRPr>
          </a:p>
        </p:txBody>
      </p:sp>
      <p:graphicFrame>
        <p:nvGraphicFramePr>
          <p:cNvPr id="12" name="Table 3"/>
          <p:cNvGraphicFramePr>
            <a:graphicFrameLocks noGrp="1"/>
          </p:cNvGraphicFramePr>
          <p:nvPr>
            <p:extLst>
              <p:ext uri="{D42A27DB-BD31-4B8C-83A1-F6EECF244321}">
                <p14:modId xmlns:p14="http://schemas.microsoft.com/office/powerpoint/2010/main" val="732383595"/>
              </p:ext>
            </p:extLst>
          </p:nvPr>
        </p:nvGraphicFramePr>
        <p:xfrm>
          <a:off x="1759817" y="6087984"/>
          <a:ext cx="5695950" cy="792088"/>
        </p:xfrm>
        <a:graphic>
          <a:graphicData uri="http://schemas.openxmlformats.org/drawingml/2006/table">
            <a:tbl>
              <a:tblPr firstRow="1" firstCol="1" bandRow="1"/>
              <a:tblGrid>
                <a:gridCol w="2138838"/>
                <a:gridCol w="3557112"/>
              </a:tblGrid>
              <a:tr h="79208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lnSpc>
                          <a:spcPct val="115000"/>
                        </a:lnSpc>
                        <a:spcBef>
                          <a:spcPts val="0"/>
                        </a:spcBef>
                        <a:spcAft>
                          <a:spcPts val="0"/>
                        </a:spcAft>
                      </a:pPr>
                      <a:r>
                        <a:rPr lang="el-GR" sz="1000" dirty="0" smtClean="0">
                          <a:solidFill>
                            <a:srgbClr val="000000"/>
                          </a:solidFill>
                          <a:effectLst/>
                        </a:rPr>
                        <a:t>Το </a:t>
                      </a:r>
                      <a:r>
                        <a:rPr lang="el-GR" sz="1000" dirty="0">
                          <a:solidFill>
                            <a:srgbClr val="000000"/>
                          </a:solidFill>
                          <a:effectLst/>
                        </a:rPr>
                        <a:t>περιεχόμενο του μαθήματος διατίθεται με άδεια </a:t>
                      </a:r>
                      <a:r>
                        <a:rPr lang="en-US" sz="1000" dirty="0">
                          <a:solidFill>
                            <a:srgbClr val="000000"/>
                          </a:solidFill>
                          <a:effectLst/>
                        </a:rPr>
                        <a:t>Creative Commons </a:t>
                      </a:r>
                      <a:r>
                        <a:rPr lang="el-GR" sz="1000" dirty="0">
                          <a:solidFill>
                            <a:srgbClr val="000000"/>
                          </a:solidFill>
                          <a:effectLst/>
                        </a:rPr>
                        <a:t>εκτός και αν αναφέρεται διαφορετικά</a:t>
                      </a:r>
                      <a:endParaRPr lang="el-GR" sz="1100" dirty="0">
                        <a:solidFill>
                          <a:srgbClr val="000000"/>
                        </a:solidFill>
                        <a:effectLst/>
                        <a:latin typeface="Arial"/>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11125" algn="just">
                        <a:lnSpc>
                          <a:spcPct val="115000"/>
                        </a:lnSpc>
                        <a:spcAft>
                          <a:spcPts val="0"/>
                        </a:spcAft>
                      </a:pPr>
                      <a:r>
                        <a:rPr lang="el-GR" sz="1000" dirty="0" smtClean="0">
                          <a:solidFill>
                            <a:srgbClr val="000000"/>
                          </a:solidFill>
                          <a:effectLst/>
                        </a:rPr>
                        <a:t>Το </a:t>
                      </a:r>
                      <a:r>
                        <a:rPr lang="el-GR" sz="1000" dirty="0">
                          <a:solidFill>
                            <a:srgbClr val="000000"/>
                          </a:solidFill>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solidFill>
                          <a:srgbClr val="000000"/>
                        </a:solidFill>
                        <a:effectLst/>
                        <a:latin typeface="Arial"/>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r>
            </a:tbl>
          </a:graphicData>
        </a:graphic>
      </p:graphicFrame>
      <p:pic>
        <p:nvPicPr>
          <p:cNvPr id="13"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5"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942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90" name="Rectangle 14"/>
          <p:cNvSpPr>
            <a:spLocks noGrp="1" noChangeArrowheads="1"/>
          </p:cNvSpPr>
          <p:nvPr>
            <p:ph type="title"/>
          </p:nvPr>
        </p:nvSpPr>
        <p:spPr/>
        <p:txBody>
          <a:bodyPr/>
          <a:lstStyle/>
          <a:p>
            <a:pPr algn="ctr"/>
            <a:r>
              <a:rPr lang="en-US" dirty="0">
                <a:effectLst>
                  <a:outerShdw blurRad="38100" dist="38100" dir="2700000" algn="tl">
                    <a:srgbClr val="000000"/>
                  </a:outerShdw>
                </a:effectLst>
                <a:latin typeface="Arial Narrow" panose="020B0606020202030204" pitchFamily="34" charset="0"/>
              </a:rPr>
              <a:t>EMS: </a:t>
            </a:r>
            <a:r>
              <a:rPr lang="el-GR" dirty="0">
                <a:effectLst>
                  <a:outerShdw blurRad="38100" dist="38100" dir="2700000" algn="tl">
                    <a:srgbClr val="000000"/>
                  </a:outerShdw>
                </a:effectLst>
                <a:latin typeface="Arial Narrow" panose="020B0606020202030204" pitchFamily="34" charset="0"/>
              </a:rPr>
              <a:t>Παραγωγή </a:t>
            </a:r>
            <a:r>
              <a:rPr lang="el-GR" dirty="0" smtClean="0">
                <a:effectLst>
                  <a:outerShdw blurRad="38100" dist="38100" dir="2700000" algn="tl">
                    <a:srgbClr val="000000"/>
                  </a:outerShdw>
                </a:effectLst>
                <a:latin typeface="Arial Narrow" panose="020B0606020202030204" pitchFamily="34" charset="0"/>
              </a:rPr>
              <a:t/>
            </a:r>
            <a:br>
              <a:rPr lang="el-GR" dirty="0" smtClean="0">
                <a:effectLst>
                  <a:outerShdw blurRad="38100" dist="38100" dir="2700000" algn="tl">
                    <a:srgbClr val="000000"/>
                  </a:outerShdw>
                </a:effectLst>
                <a:latin typeface="Arial Narrow" panose="020B0606020202030204" pitchFamily="34" charset="0"/>
              </a:rPr>
            </a:br>
            <a:r>
              <a:rPr lang="el-GR" dirty="0" smtClean="0">
                <a:effectLst>
                  <a:outerShdw blurRad="38100" dist="38100" dir="2700000" algn="tl">
                    <a:srgbClr val="000000"/>
                  </a:outerShdw>
                </a:effectLst>
                <a:latin typeface="Arial Narrow" panose="020B0606020202030204" pitchFamily="34" charset="0"/>
              </a:rPr>
              <a:t>Αισθητικών Ερεθισμάτων</a:t>
            </a:r>
            <a:endParaRPr lang="el-GR" sz="5400" dirty="0">
              <a:latin typeface="Arial Narrow" pitchFamily="34" charset="0"/>
            </a:endParaRPr>
          </a:p>
        </p:txBody>
      </p:sp>
      <p:grpSp>
        <p:nvGrpSpPr>
          <p:cNvPr id="101" name="Ομάδα 100"/>
          <p:cNvGrpSpPr/>
          <p:nvPr/>
        </p:nvGrpSpPr>
        <p:grpSpPr>
          <a:xfrm>
            <a:off x="179512" y="1772816"/>
            <a:ext cx="8786497" cy="4464496"/>
            <a:chOff x="35496" y="1628800"/>
            <a:chExt cx="9073008" cy="4536504"/>
          </a:xfrm>
        </p:grpSpPr>
        <p:sp>
          <p:nvSpPr>
            <p:cNvPr id="100" name="Ορθογώνιο 99"/>
            <p:cNvSpPr/>
            <p:nvPr/>
          </p:nvSpPr>
          <p:spPr>
            <a:xfrm>
              <a:off x="35496" y="1628800"/>
              <a:ext cx="9073008" cy="4536504"/>
            </a:xfrm>
            <a:prstGeom prst="rect">
              <a:avLst/>
            </a:prstGeom>
            <a:solidFill>
              <a:srgbClr val="FBFBFB"/>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580" name="Rectangle 4"/>
            <p:cNvSpPr>
              <a:spLocks noChangeArrowheads="1"/>
            </p:cNvSpPr>
            <p:nvPr/>
          </p:nvSpPr>
          <p:spPr bwMode="auto">
            <a:xfrm>
              <a:off x="7083067" y="3518375"/>
              <a:ext cx="1941967" cy="4065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GB" sz="2000" b="1" dirty="0">
                  <a:solidFill>
                    <a:schemeClr val="accent4">
                      <a:lumMod val="10000"/>
                    </a:schemeClr>
                  </a:solidFill>
                  <a:latin typeface="Calibri" panose="020F0502020204030204" pitchFamily="34" charset="0"/>
                  <a:cs typeface="Calibri" panose="020F0502020204030204" pitchFamily="34" charset="0"/>
                </a:rPr>
                <a:t>Muscle </a:t>
              </a:r>
              <a:r>
                <a:rPr kumimoji="0" lang="en-GB" sz="2000" b="1" dirty="0" smtClean="0">
                  <a:solidFill>
                    <a:schemeClr val="accent4">
                      <a:lumMod val="10000"/>
                    </a:schemeClr>
                  </a:solidFill>
                  <a:latin typeface="Calibri" panose="020F0502020204030204" pitchFamily="34" charset="0"/>
                  <a:cs typeface="Calibri" panose="020F0502020204030204" pitchFamily="34" charset="0"/>
                </a:rPr>
                <a:t>spindle</a:t>
              </a:r>
              <a:r>
                <a:rPr kumimoji="0" lang="en-GB" sz="2000" b="1" dirty="0" smtClean="0">
                  <a:solidFill>
                    <a:srgbClr val="000000"/>
                  </a:solidFill>
                  <a:latin typeface="Calibri" panose="020F0502020204030204" pitchFamily="34" charset="0"/>
                  <a:cs typeface="Calibri" panose="020F0502020204030204" pitchFamily="34" charset="0"/>
                </a:rPr>
                <a:t>s</a:t>
              </a:r>
              <a:endParaRPr kumimoji="0" lang="en-GB" sz="2000" b="1" dirty="0">
                <a:solidFill>
                  <a:srgbClr val="000000"/>
                </a:solidFill>
                <a:latin typeface="Calibri" panose="020F0502020204030204" pitchFamily="34" charset="0"/>
                <a:cs typeface="Calibri" panose="020F0502020204030204" pitchFamily="34" charset="0"/>
              </a:endParaRPr>
            </a:p>
          </p:txBody>
        </p:sp>
        <p:sp>
          <p:nvSpPr>
            <p:cNvPr id="24582" name="Line 6"/>
            <p:cNvSpPr>
              <a:spLocks noChangeShapeType="1"/>
            </p:cNvSpPr>
            <p:nvPr/>
          </p:nvSpPr>
          <p:spPr bwMode="auto">
            <a:xfrm>
              <a:off x="685800" y="2317968"/>
              <a:ext cx="0" cy="1447800"/>
            </a:xfrm>
            <a:prstGeom prst="line">
              <a:avLst/>
            </a:prstGeom>
            <a:noFill/>
            <a:ln w="63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4583" name="Text Box 7"/>
            <p:cNvSpPr txBox="1">
              <a:spLocks noChangeArrowheads="1"/>
            </p:cNvSpPr>
            <p:nvPr/>
          </p:nvSpPr>
          <p:spPr bwMode="auto">
            <a:xfrm>
              <a:off x="258564" y="1840942"/>
              <a:ext cx="1578445"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sz="2000" b="1" dirty="0" smtClean="0">
                  <a:solidFill>
                    <a:schemeClr val="accent4">
                      <a:lumMod val="10000"/>
                    </a:schemeClr>
                  </a:solidFill>
                  <a:latin typeface="Calibri" panose="020F0502020204030204" pitchFamily="34" charset="0"/>
                  <a:cs typeface="Calibri" panose="020F0502020204030204" pitchFamily="34" charset="0"/>
                </a:rPr>
                <a:t>Brain </a:t>
              </a:r>
              <a:r>
                <a:rPr kumimoji="0" lang="en-GB" sz="2000" b="1" dirty="0" smtClean="0">
                  <a:solidFill>
                    <a:schemeClr val="accent4">
                      <a:lumMod val="10000"/>
                    </a:schemeClr>
                  </a:solidFill>
                  <a:latin typeface="Calibri" panose="020F0502020204030204" pitchFamily="34" charset="0"/>
                  <a:cs typeface="Calibri" panose="020F0502020204030204" pitchFamily="34" charset="0"/>
                </a:rPr>
                <a:t>activity</a:t>
              </a:r>
              <a:endParaRPr kumimoji="0" lang="en-GB" sz="2000" b="1" dirty="0">
                <a:solidFill>
                  <a:schemeClr val="accent4">
                    <a:lumMod val="10000"/>
                  </a:schemeClr>
                </a:solidFill>
                <a:latin typeface="Calibri" panose="020F0502020204030204" pitchFamily="34" charset="0"/>
                <a:cs typeface="Calibri" panose="020F0502020204030204" pitchFamily="34" charset="0"/>
              </a:endParaRPr>
            </a:p>
          </p:txBody>
        </p:sp>
        <p:sp>
          <p:nvSpPr>
            <p:cNvPr id="24584" name="Line 8"/>
            <p:cNvSpPr>
              <a:spLocks noChangeShapeType="1"/>
            </p:cNvSpPr>
            <p:nvPr/>
          </p:nvSpPr>
          <p:spPr bwMode="auto">
            <a:xfrm>
              <a:off x="5490208" y="3956140"/>
              <a:ext cx="521952" cy="114300"/>
            </a:xfrm>
            <a:prstGeom prst="line">
              <a:avLst/>
            </a:prstGeom>
            <a:noFill/>
            <a:ln w="63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4585" name="Line 9"/>
            <p:cNvSpPr>
              <a:spLocks noChangeShapeType="1"/>
            </p:cNvSpPr>
            <p:nvPr/>
          </p:nvSpPr>
          <p:spPr bwMode="auto">
            <a:xfrm flipH="1">
              <a:off x="2311760" y="3949262"/>
              <a:ext cx="3049693" cy="6177"/>
            </a:xfrm>
            <a:prstGeom prst="line">
              <a:avLst/>
            </a:prstGeom>
            <a:noFill/>
            <a:ln w="63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4586" name="Line 10"/>
            <p:cNvSpPr>
              <a:spLocks noChangeShapeType="1"/>
            </p:cNvSpPr>
            <p:nvPr/>
          </p:nvSpPr>
          <p:spPr bwMode="auto">
            <a:xfrm>
              <a:off x="685800" y="3803848"/>
              <a:ext cx="609600" cy="419120"/>
            </a:xfrm>
            <a:prstGeom prst="line">
              <a:avLst/>
            </a:prstGeom>
            <a:noFill/>
            <a:ln w="63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4587" name="Text Box 11"/>
            <p:cNvSpPr txBox="1">
              <a:spLocks noChangeArrowheads="1"/>
            </p:cNvSpPr>
            <p:nvPr/>
          </p:nvSpPr>
          <p:spPr bwMode="auto">
            <a:xfrm>
              <a:off x="2511567" y="3536632"/>
              <a:ext cx="2539798" cy="4308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GB" sz="2200" b="1" dirty="0" smtClean="0">
                  <a:solidFill>
                    <a:srgbClr val="00498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kumimoji="0" lang="en-GB" sz="2200" b="1" dirty="0" err="1" smtClean="0">
                  <a:solidFill>
                    <a:srgbClr val="004982"/>
                  </a:solidFill>
                  <a:latin typeface="Calibri" panose="020F0502020204030204" pitchFamily="34" charset="0"/>
                  <a:cs typeface="Calibri" panose="020F0502020204030204" pitchFamily="34" charset="0"/>
                </a:rPr>
                <a:t>Antidromic</a:t>
              </a:r>
              <a:r>
                <a:rPr kumimoji="0" lang="en-GB" sz="2200" b="1" dirty="0" smtClean="0">
                  <a:solidFill>
                    <a:srgbClr val="004982"/>
                  </a:solidFill>
                  <a:latin typeface="Calibri" panose="020F0502020204030204" pitchFamily="34" charset="0"/>
                  <a:cs typeface="Calibri" panose="020F0502020204030204" pitchFamily="34" charset="0"/>
                </a:rPr>
                <a:t> </a:t>
              </a:r>
              <a:r>
                <a:rPr kumimoji="0" lang="en-GB" sz="2200" b="1" dirty="0">
                  <a:solidFill>
                    <a:srgbClr val="004982"/>
                  </a:solidFill>
                  <a:latin typeface="Calibri" panose="020F0502020204030204" pitchFamily="34" charset="0"/>
                  <a:cs typeface="Calibri" panose="020F0502020204030204" pitchFamily="34" charset="0"/>
                </a:rPr>
                <a:t>impulse</a:t>
              </a:r>
            </a:p>
          </p:txBody>
        </p:sp>
        <p:sp>
          <p:nvSpPr>
            <p:cNvPr id="24588" name="Text Box 12"/>
            <p:cNvSpPr txBox="1">
              <a:spLocks noChangeArrowheads="1"/>
            </p:cNvSpPr>
            <p:nvPr/>
          </p:nvSpPr>
          <p:spPr bwMode="auto">
            <a:xfrm>
              <a:off x="332920" y="4871267"/>
              <a:ext cx="3861846" cy="7818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kumimoji="0" lang="en-GB" sz="2200" b="1" dirty="0">
                  <a:solidFill>
                    <a:schemeClr val="accent4">
                      <a:lumMod val="10000"/>
                    </a:schemeClr>
                  </a:solidFill>
                  <a:latin typeface="Calibri" panose="020F0502020204030204" pitchFamily="34" charset="0"/>
                  <a:cs typeface="Calibri" panose="020F0502020204030204" pitchFamily="34" charset="0"/>
                </a:rPr>
                <a:t>“Nerves that fire together,</a:t>
              </a:r>
            </a:p>
            <a:p>
              <a:pPr eaLnBrk="0" hangingPunct="0"/>
              <a:r>
                <a:rPr kumimoji="0" lang="en-GB" sz="2200" b="1" dirty="0" smtClean="0">
                  <a:solidFill>
                    <a:schemeClr val="accent4">
                      <a:lumMod val="10000"/>
                    </a:schemeClr>
                  </a:solidFill>
                  <a:latin typeface="Calibri" panose="020F0502020204030204" pitchFamily="34" charset="0"/>
                  <a:cs typeface="Calibri" panose="020F0502020204030204" pitchFamily="34" charset="0"/>
                </a:rPr>
                <a:t>  join </a:t>
              </a:r>
              <a:r>
                <a:rPr kumimoji="0" lang="en-GB" sz="2200" b="1" dirty="0">
                  <a:solidFill>
                    <a:schemeClr val="accent4">
                      <a:lumMod val="10000"/>
                    </a:schemeClr>
                  </a:solidFill>
                  <a:latin typeface="Calibri" panose="020F0502020204030204" pitchFamily="34" charset="0"/>
                  <a:cs typeface="Calibri" panose="020F0502020204030204" pitchFamily="34" charset="0"/>
                </a:rPr>
                <a:t>together”</a:t>
              </a:r>
            </a:p>
          </p:txBody>
        </p:sp>
        <p:cxnSp>
          <p:nvCxnSpPr>
            <p:cNvPr id="16" name="Ευθεία γραμμή σύνδεσης 15"/>
            <p:cNvCxnSpPr/>
            <p:nvPr/>
          </p:nvCxnSpPr>
          <p:spPr>
            <a:xfrm>
              <a:off x="990600" y="2362919"/>
              <a:ext cx="0" cy="1425352"/>
            </a:xfrm>
            <a:prstGeom prst="line">
              <a:avLst/>
            </a:prstGeom>
            <a:ln w="6350">
              <a:solidFill>
                <a:srgbClr val="BE4940"/>
              </a:solidFill>
            </a:ln>
          </p:spPr>
          <p:style>
            <a:lnRef idx="1">
              <a:schemeClr val="accent1"/>
            </a:lnRef>
            <a:fillRef idx="0">
              <a:schemeClr val="accent1"/>
            </a:fillRef>
            <a:effectRef idx="0">
              <a:schemeClr val="accent1"/>
            </a:effectRef>
            <a:fontRef idx="minor">
              <a:schemeClr val="tx1"/>
            </a:fontRef>
          </p:style>
        </p:cxnSp>
        <p:cxnSp>
          <p:nvCxnSpPr>
            <p:cNvPr id="18" name="Ευθύγραμμο βέλος σύνδεσης 17"/>
            <p:cNvCxnSpPr/>
            <p:nvPr/>
          </p:nvCxnSpPr>
          <p:spPr>
            <a:xfrm>
              <a:off x="990600" y="3788271"/>
              <a:ext cx="513191" cy="358497"/>
            </a:xfrm>
            <a:prstGeom prst="straightConnector1">
              <a:avLst/>
            </a:prstGeom>
            <a:ln w="6350">
              <a:solidFill>
                <a:srgbClr val="BE494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544601" y="1908274"/>
              <a:ext cx="2116196" cy="969496"/>
            </a:xfrm>
            <a:prstGeom prst="rect">
              <a:avLst/>
            </a:prstGeom>
            <a:noFill/>
            <a:ln w="6350">
              <a:solidFill>
                <a:schemeClr val="tx1"/>
              </a:solidFill>
            </a:ln>
          </p:spPr>
          <p:txBody>
            <a:bodyPr wrap="square" rtlCol="0">
              <a:spAutoFit/>
            </a:bodyPr>
            <a:lstStyle/>
            <a:p>
              <a:pPr algn="ctr"/>
              <a:r>
                <a:rPr lang="en-US" sz="2800" b="1" dirty="0" smtClean="0">
                  <a:solidFill>
                    <a:srgbClr val="BE4940"/>
                  </a:solidFill>
                  <a:latin typeface="Calibri" panose="020F0502020204030204" pitchFamily="34" charset="0"/>
                  <a:cs typeface="Calibri" panose="020F0502020204030204" pitchFamily="34" charset="0"/>
                </a:rPr>
                <a:t>Electrical Stimulation</a:t>
              </a:r>
              <a:endParaRPr lang="el-GR" sz="2800" b="1" dirty="0">
                <a:solidFill>
                  <a:srgbClr val="BE4940"/>
                </a:solidFill>
                <a:latin typeface="Calibri" panose="020F0502020204030204" pitchFamily="34" charset="0"/>
                <a:cs typeface="Calibri" panose="020F0502020204030204" pitchFamily="34" charset="0"/>
              </a:endParaRPr>
            </a:p>
          </p:txBody>
        </p:sp>
        <p:grpSp>
          <p:nvGrpSpPr>
            <p:cNvPr id="40" name="Ομάδα 39"/>
            <p:cNvGrpSpPr/>
            <p:nvPr/>
          </p:nvGrpSpPr>
          <p:grpSpPr>
            <a:xfrm>
              <a:off x="5037418" y="3949262"/>
              <a:ext cx="3410025" cy="969417"/>
              <a:chOff x="5508104" y="2105257"/>
              <a:chExt cx="3410025" cy="969417"/>
            </a:xfrm>
          </p:grpSpPr>
          <p:sp>
            <p:nvSpPr>
              <p:cNvPr id="37" name="Στρογγυλεμένο ορθογώνιο 36"/>
              <p:cNvSpPr/>
              <p:nvPr/>
            </p:nvSpPr>
            <p:spPr>
              <a:xfrm>
                <a:off x="5508104" y="2499114"/>
                <a:ext cx="648072" cy="168035"/>
              </a:xfrm>
              <a:prstGeom prst="roundRect">
                <a:avLst/>
              </a:prstGeom>
              <a:solidFill>
                <a:schemeClr val="tx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5" name="Στρογγυλεμένο ορθογώνιο 54"/>
              <p:cNvSpPr/>
              <p:nvPr/>
            </p:nvSpPr>
            <p:spPr>
              <a:xfrm>
                <a:off x="8270057" y="2488743"/>
                <a:ext cx="648072" cy="168035"/>
              </a:xfrm>
              <a:prstGeom prst="roundRect">
                <a:avLst/>
              </a:prstGeom>
              <a:solidFill>
                <a:schemeClr val="tx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38" name="Ομάδα 37"/>
              <p:cNvGrpSpPr/>
              <p:nvPr/>
            </p:nvGrpSpPr>
            <p:grpSpPr>
              <a:xfrm>
                <a:off x="6076592" y="2105257"/>
                <a:ext cx="2245139" cy="969417"/>
                <a:chOff x="6076592" y="2105257"/>
                <a:chExt cx="2245139" cy="969417"/>
              </a:xfrm>
            </p:grpSpPr>
            <p:sp>
              <p:nvSpPr>
                <p:cNvPr id="20" name="Ελεύθερη σχεδίαση 19"/>
                <p:cNvSpPr/>
                <p:nvPr/>
              </p:nvSpPr>
              <p:spPr>
                <a:xfrm>
                  <a:off x="6076592" y="2105257"/>
                  <a:ext cx="2245139" cy="969417"/>
                </a:xfrm>
                <a:custGeom>
                  <a:avLst/>
                  <a:gdLst>
                    <a:gd name="connsiteX0" fmla="*/ 1891033 w 1998133"/>
                    <a:gd name="connsiteY0" fmla="*/ 572536 h 969417"/>
                    <a:gd name="connsiteX1" fmla="*/ 1686846 w 1998133"/>
                    <a:gd name="connsiteY1" fmla="*/ 599169 h 969417"/>
                    <a:gd name="connsiteX2" fmla="*/ 1447149 w 1998133"/>
                    <a:gd name="connsiteY2" fmla="*/ 687946 h 969417"/>
                    <a:gd name="connsiteX3" fmla="*/ 852345 w 1998133"/>
                    <a:gd name="connsiteY3" fmla="*/ 918766 h 969417"/>
                    <a:gd name="connsiteX4" fmla="*/ 586015 w 1998133"/>
                    <a:gd name="connsiteY4" fmla="*/ 954276 h 969417"/>
                    <a:gd name="connsiteX5" fmla="*/ 328563 w 1998133"/>
                    <a:gd name="connsiteY5" fmla="*/ 723457 h 969417"/>
                    <a:gd name="connsiteX6" fmla="*/ 186520 w 1998133"/>
                    <a:gd name="connsiteY6" fmla="*/ 652435 h 969417"/>
                    <a:gd name="connsiteX7" fmla="*/ 44477 w 1998133"/>
                    <a:gd name="connsiteY7" fmla="*/ 572536 h 969417"/>
                    <a:gd name="connsiteX8" fmla="*/ 17844 w 1998133"/>
                    <a:gd name="connsiteY8" fmla="*/ 394983 h 969417"/>
                    <a:gd name="connsiteX9" fmla="*/ 293052 w 1998133"/>
                    <a:gd name="connsiteY9" fmla="*/ 306206 h 969417"/>
                    <a:gd name="connsiteX10" fmla="*/ 586015 w 1998133"/>
                    <a:gd name="connsiteY10" fmla="*/ 22121 h 969417"/>
                    <a:gd name="connsiteX11" fmla="*/ 887856 w 1998133"/>
                    <a:gd name="connsiteY11" fmla="*/ 39876 h 969417"/>
                    <a:gd name="connsiteX12" fmla="*/ 1234085 w 1998133"/>
                    <a:gd name="connsiteY12" fmla="*/ 208552 h 969417"/>
                    <a:gd name="connsiteX13" fmla="*/ 1651336 w 1998133"/>
                    <a:gd name="connsiteY13" fmla="*/ 359472 h 969417"/>
                    <a:gd name="connsiteX14" fmla="*/ 1873277 w 1998133"/>
                    <a:gd name="connsiteY14" fmla="*/ 386105 h 969417"/>
                    <a:gd name="connsiteX15" fmla="*/ 1979810 w 1998133"/>
                    <a:gd name="connsiteY15" fmla="*/ 386105 h 969417"/>
                    <a:gd name="connsiteX16" fmla="*/ 1988687 w 1998133"/>
                    <a:gd name="connsiteY16" fmla="*/ 519270 h 969417"/>
                    <a:gd name="connsiteX17" fmla="*/ 1891033 w 1998133"/>
                    <a:gd name="connsiteY17" fmla="*/ 572536 h 9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8133" h="969417">
                      <a:moveTo>
                        <a:pt x="1891033" y="572536"/>
                      </a:moveTo>
                      <a:cubicBezTo>
                        <a:pt x="1840726" y="585852"/>
                        <a:pt x="1760827" y="579934"/>
                        <a:pt x="1686846" y="599169"/>
                      </a:cubicBezTo>
                      <a:cubicBezTo>
                        <a:pt x="1612865" y="618404"/>
                        <a:pt x="1447149" y="687946"/>
                        <a:pt x="1447149" y="687946"/>
                      </a:cubicBezTo>
                      <a:cubicBezTo>
                        <a:pt x="1308066" y="741212"/>
                        <a:pt x="995867" y="874378"/>
                        <a:pt x="852345" y="918766"/>
                      </a:cubicBezTo>
                      <a:cubicBezTo>
                        <a:pt x="708823" y="963154"/>
                        <a:pt x="673312" y="986827"/>
                        <a:pt x="586015" y="954276"/>
                      </a:cubicBezTo>
                      <a:cubicBezTo>
                        <a:pt x="498718" y="921725"/>
                        <a:pt x="395145" y="773764"/>
                        <a:pt x="328563" y="723457"/>
                      </a:cubicBezTo>
                      <a:cubicBezTo>
                        <a:pt x="261981" y="673150"/>
                        <a:pt x="233868" y="677588"/>
                        <a:pt x="186520" y="652435"/>
                      </a:cubicBezTo>
                      <a:cubicBezTo>
                        <a:pt x="139172" y="627282"/>
                        <a:pt x="72590" y="615445"/>
                        <a:pt x="44477" y="572536"/>
                      </a:cubicBezTo>
                      <a:cubicBezTo>
                        <a:pt x="16364" y="529627"/>
                        <a:pt x="-23585" y="439371"/>
                        <a:pt x="17844" y="394983"/>
                      </a:cubicBezTo>
                      <a:cubicBezTo>
                        <a:pt x="59273" y="350595"/>
                        <a:pt x="198357" y="368350"/>
                        <a:pt x="293052" y="306206"/>
                      </a:cubicBezTo>
                      <a:cubicBezTo>
                        <a:pt x="387747" y="244062"/>
                        <a:pt x="486881" y="66509"/>
                        <a:pt x="586015" y="22121"/>
                      </a:cubicBezTo>
                      <a:cubicBezTo>
                        <a:pt x="685149" y="-22267"/>
                        <a:pt x="779844" y="8804"/>
                        <a:pt x="887856" y="39876"/>
                      </a:cubicBezTo>
                      <a:cubicBezTo>
                        <a:pt x="995868" y="70948"/>
                        <a:pt x="1106838" y="155286"/>
                        <a:pt x="1234085" y="208552"/>
                      </a:cubicBezTo>
                      <a:cubicBezTo>
                        <a:pt x="1361332" y="261818"/>
                        <a:pt x="1544804" y="329880"/>
                        <a:pt x="1651336" y="359472"/>
                      </a:cubicBezTo>
                      <a:cubicBezTo>
                        <a:pt x="1757868" y="389064"/>
                        <a:pt x="1818531" y="381666"/>
                        <a:pt x="1873277" y="386105"/>
                      </a:cubicBezTo>
                      <a:cubicBezTo>
                        <a:pt x="1928023" y="390544"/>
                        <a:pt x="1960575" y="363911"/>
                        <a:pt x="1979810" y="386105"/>
                      </a:cubicBezTo>
                      <a:cubicBezTo>
                        <a:pt x="1999045" y="408299"/>
                        <a:pt x="2004963" y="489678"/>
                        <a:pt x="1988687" y="519270"/>
                      </a:cubicBezTo>
                      <a:cubicBezTo>
                        <a:pt x="1972411" y="548862"/>
                        <a:pt x="1941340" y="559220"/>
                        <a:pt x="1891033" y="572536"/>
                      </a:cubicBezTo>
                      <a:close/>
                    </a:path>
                  </a:pathLst>
                </a:custGeom>
                <a:solidFill>
                  <a:srgbClr val="ED7F89"/>
                </a:solidFill>
                <a:ln w="6350">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Ελεύθερη σχεδίαση 20"/>
                <p:cNvSpPr/>
                <p:nvPr/>
              </p:nvSpPr>
              <p:spPr>
                <a:xfrm>
                  <a:off x="6156177" y="2226723"/>
                  <a:ext cx="2144446" cy="272391"/>
                </a:xfrm>
                <a:custGeom>
                  <a:avLst/>
                  <a:gdLst>
                    <a:gd name="connsiteX0" fmla="*/ 0 w 2077375"/>
                    <a:gd name="connsiteY0" fmla="*/ 359099 h 372688"/>
                    <a:gd name="connsiteX1" fmla="*/ 239697 w 2077375"/>
                    <a:gd name="connsiteY1" fmla="*/ 323588 h 372688"/>
                    <a:gd name="connsiteX2" fmla="*/ 514905 w 2077375"/>
                    <a:gd name="connsiteY2" fmla="*/ 128279 h 372688"/>
                    <a:gd name="connsiteX3" fmla="*/ 648070 w 2077375"/>
                    <a:gd name="connsiteY3" fmla="*/ 3992 h 372688"/>
                    <a:gd name="connsiteX4" fmla="*/ 807868 w 2077375"/>
                    <a:gd name="connsiteY4" fmla="*/ 39503 h 372688"/>
                    <a:gd name="connsiteX5" fmla="*/ 1038688 w 2077375"/>
                    <a:gd name="connsiteY5" fmla="*/ 128279 h 372688"/>
                    <a:gd name="connsiteX6" fmla="*/ 1322773 w 2077375"/>
                    <a:gd name="connsiteY6" fmla="*/ 225934 h 372688"/>
                    <a:gd name="connsiteX7" fmla="*/ 1766657 w 2077375"/>
                    <a:gd name="connsiteY7" fmla="*/ 367976 h 372688"/>
                    <a:gd name="connsiteX8" fmla="*/ 2077375 w 2077375"/>
                    <a:gd name="connsiteY8" fmla="*/ 341343 h 372688"/>
                    <a:gd name="connsiteX9" fmla="*/ 2077375 w 2077375"/>
                    <a:gd name="connsiteY9" fmla="*/ 341343 h 37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7375" h="372688">
                      <a:moveTo>
                        <a:pt x="0" y="359099"/>
                      </a:moveTo>
                      <a:cubicBezTo>
                        <a:pt x="76940" y="360578"/>
                        <a:pt x="153880" y="362058"/>
                        <a:pt x="239697" y="323588"/>
                      </a:cubicBezTo>
                      <a:cubicBezTo>
                        <a:pt x="325514" y="285118"/>
                        <a:pt x="446843" y="181545"/>
                        <a:pt x="514905" y="128279"/>
                      </a:cubicBezTo>
                      <a:cubicBezTo>
                        <a:pt x="582967" y="75013"/>
                        <a:pt x="599243" y="18788"/>
                        <a:pt x="648070" y="3992"/>
                      </a:cubicBezTo>
                      <a:cubicBezTo>
                        <a:pt x="696897" y="-10804"/>
                        <a:pt x="742765" y="18788"/>
                        <a:pt x="807868" y="39503"/>
                      </a:cubicBezTo>
                      <a:cubicBezTo>
                        <a:pt x="872971" y="60217"/>
                        <a:pt x="952870" y="97207"/>
                        <a:pt x="1038688" y="128279"/>
                      </a:cubicBezTo>
                      <a:cubicBezTo>
                        <a:pt x="1124506" y="159351"/>
                        <a:pt x="1322773" y="225934"/>
                        <a:pt x="1322773" y="225934"/>
                      </a:cubicBezTo>
                      <a:cubicBezTo>
                        <a:pt x="1444101" y="265883"/>
                        <a:pt x="1640890" y="348741"/>
                        <a:pt x="1766657" y="367976"/>
                      </a:cubicBezTo>
                      <a:cubicBezTo>
                        <a:pt x="1892424" y="387211"/>
                        <a:pt x="2077375" y="341343"/>
                        <a:pt x="2077375" y="341343"/>
                      </a:cubicBezTo>
                      <a:lnTo>
                        <a:pt x="2077375" y="341343"/>
                      </a:lnTo>
                    </a:path>
                  </a:pathLst>
                </a:custGeom>
                <a:noFill/>
                <a:ln w="6350">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Ελεύθερη σχεδίαση 21"/>
                <p:cNvSpPr/>
                <p:nvPr/>
              </p:nvSpPr>
              <p:spPr>
                <a:xfrm>
                  <a:off x="6267635" y="2341884"/>
                  <a:ext cx="2032987" cy="207303"/>
                </a:xfrm>
                <a:custGeom>
                  <a:avLst/>
                  <a:gdLst>
                    <a:gd name="connsiteX0" fmla="*/ 0 w 2032987"/>
                    <a:gd name="connsiteY0" fmla="*/ 338389 h 338389"/>
                    <a:gd name="connsiteX1" fmla="*/ 195309 w 2032987"/>
                    <a:gd name="connsiteY1" fmla="*/ 311756 h 338389"/>
                    <a:gd name="connsiteX2" fmla="*/ 381740 w 2032987"/>
                    <a:gd name="connsiteY2" fmla="*/ 214102 h 338389"/>
                    <a:gd name="connsiteX3" fmla="*/ 585926 w 2032987"/>
                    <a:gd name="connsiteY3" fmla="*/ 18793 h 338389"/>
                    <a:gd name="connsiteX4" fmla="*/ 727969 w 2032987"/>
                    <a:gd name="connsiteY4" fmla="*/ 18793 h 338389"/>
                    <a:gd name="connsiteX5" fmla="*/ 958789 w 2032987"/>
                    <a:gd name="connsiteY5" fmla="*/ 116448 h 338389"/>
                    <a:gd name="connsiteX6" fmla="*/ 1340528 w 2032987"/>
                    <a:gd name="connsiteY6" fmla="*/ 231857 h 338389"/>
                    <a:gd name="connsiteX7" fmla="*/ 1695635 w 2032987"/>
                    <a:gd name="connsiteY7" fmla="*/ 329512 h 338389"/>
                    <a:gd name="connsiteX8" fmla="*/ 2032987 w 2032987"/>
                    <a:gd name="connsiteY8" fmla="*/ 311756 h 338389"/>
                    <a:gd name="connsiteX9" fmla="*/ 2032987 w 2032987"/>
                    <a:gd name="connsiteY9" fmla="*/ 311756 h 33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987" h="338389">
                      <a:moveTo>
                        <a:pt x="0" y="338389"/>
                      </a:moveTo>
                      <a:cubicBezTo>
                        <a:pt x="65843" y="335429"/>
                        <a:pt x="131686" y="332470"/>
                        <a:pt x="195309" y="311756"/>
                      </a:cubicBezTo>
                      <a:cubicBezTo>
                        <a:pt x="258932" y="291041"/>
                        <a:pt x="316637" y="262929"/>
                        <a:pt x="381740" y="214102"/>
                      </a:cubicBezTo>
                      <a:cubicBezTo>
                        <a:pt x="446843" y="165275"/>
                        <a:pt x="528221" y="51344"/>
                        <a:pt x="585926" y="18793"/>
                      </a:cubicBezTo>
                      <a:cubicBezTo>
                        <a:pt x="643631" y="-13759"/>
                        <a:pt x="665825" y="2517"/>
                        <a:pt x="727969" y="18793"/>
                      </a:cubicBezTo>
                      <a:cubicBezTo>
                        <a:pt x="790113" y="35069"/>
                        <a:pt x="856696" y="80937"/>
                        <a:pt x="958789" y="116448"/>
                      </a:cubicBezTo>
                      <a:cubicBezTo>
                        <a:pt x="1060882" y="151959"/>
                        <a:pt x="1217720" y="196346"/>
                        <a:pt x="1340528" y="231857"/>
                      </a:cubicBezTo>
                      <a:cubicBezTo>
                        <a:pt x="1463336" y="267368"/>
                        <a:pt x="1580225" y="316196"/>
                        <a:pt x="1695635" y="329512"/>
                      </a:cubicBezTo>
                      <a:cubicBezTo>
                        <a:pt x="1811045" y="342828"/>
                        <a:pt x="2032987" y="311756"/>
                        <a:pt x="2032987" y="311756"/>
                      </a:cubicBezTo>
                      <a:lnTo>
                        <a:pt x="2032987" y="311756"/>
                      </a:lnTo>
                    </a:path>
                  </a:pathLst>
                </a:custGeom>
                <a:noFill/>
                <a:ln w="6350">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5" name="Ευθεία γραμμή σύνδεσης 24"/>
                <p:cNvCxnSpPr/>
                <p:nvPr/>
              </p:nvCxnSpPr>
              <p:spPr>
                <a:xfrm flipV="1">
                  <a:off x="6391956" y="2566199"/>
                  <a:ext cx="1296515" cy="6562"/>
                </a:xfrm>
                <a:prstGeom prst="line">
                  <a:avLst/>
                </a:prstGeom>
                <a:ln w="6350">
                  <a:solidFill>
                    <a:srgbClr val="E96671"/>
                  </a:solidFill>
                </a:ln>
              </p:spPr>
              <p:style>
                <a:lnRef idx="1">
                  <a:schemeClr val="accent1"/>
                </a:lnRef>
                <a:fillRef idx="0">
                  <a:schemeClr val="accent1"/>
                </a:fillRef>
                <a:effectRef idx="0">
                  <a:schemeClr val="accent1"/>
                </a:effectRef>
                <a:fontRef idx="minor">
                  <a:schemeClr val="tx1"/>
                </a:fontRef>
              </p:style>
            </p:cxnSp>
            <p:sp>
              <p:nvSpPr>
                <p:cNvPr id="35" name="Ελεύθερη σχεδίαση 34"/>
                <p:cNvSpPr/>
                <p:nvPr/>
              </p:nvSpPr>
              <p:spPr>
                <a:xfrm>
                  <a:off x="6156176" y="2564903"/>
                  <a:ext cx="2144446" cy="241163"/>
                </a:xfrm>
                <a:custGeom>
                  <a:avLst/>
                  <a:gdLst>
                    <a:gd name="connsiteX0" fmla="*/ 0 w 2050742"/>
                    <a:gd name="connsiteY0" fmla="*/ 20656 h 136228"/>
                    <a:gd name="connsiteX1" fmla="*/ 257453 w 2050742"/>
                    <a:gd name="connsiteY1" fmla="*/ 29534 h 136228"/>
                    <a:gd name="connsiteX2" fmla="*/ 452761 w 2050742"/>
                    <a:gd name="connsiteY2" fmla="*/ 82800 h 136228"/>
                    <a:gd name="connsiteX3" fmla="*/ 612560 w 2050742"/>
                    <a:gd name="connsiteY3" fmla="*/ 136066 h 136228"/>
                    <a:gd name="connsiteX4" fmla="*/ 870012 w 2050742"/>
                    <a:gd name="connsiteY4" fmla="*/ 100555 h 136228"/>
                    <a:gd name="connsiteX5" fmla="*/ 1171853 w 2050742"/>
                    <a:gd name="connsiteY5" fmla="*/ 56167 h 136228"/>
                    <a:gd name="connsiteX6" fmla="*/ 1633492 w 2050742"/>
                    <a:gd name="connsiteY6" fmla="*/ 2901 h 136228"/>
                    <a:gd name="connsiteX7" fmla="*/ 2050742 w 2050742"/>
                    <a:gd name="connsiteY7" fmla="*/ 11779 h 13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0742" h="136228">
                      <a:moveTo>
                        <a:pt x="0" y="20656"/>
                      </a:moveTo>
                      <a:cubicBezTo>
                        <a:pt x="90996" y="19916"/>
                        <a:pt x="181993" y="19177"/>
                        <a:pt x="257453" y="29534"/>
                      </a:cubicBezTo>
                      <a:cubicBezTo>
                        <a:pt x="332913" y="39891"/>
                        <a:pt x="393577" y="65045"/>
                        <a:pt x="452761" y="82800"/>
                      </a:cubicBezTo>
                      <a:cubicBezTo>
                        <a:pt x="511946" y="100555"/>
                        <a:pt x="543018" y="133107"/>
                        <a:pt x="612560" y="136066"/>
                      </a:cubicBezTo>
                      <a:cubicBezTo>
                        <a:pt x="682102" y="139025"/>
                        <a:pt x="870012" y="100555"/>
                        <a:pt x="870012" y="100555"/>
                      </a:cubicBezTo>
                      <a:cubicBezTo>
                        <a:pt x="963227" y="87239"/>
                        <a:pt x="1044606" y="72443"/>
                        <a:pt x="1171853" y="56167"/>
                      </a:cubicBezTo>
                      <a:cubicBezTo>
                        <a:pt x="1299100" y="39891"/>
                        <a:pt x="1487011" y="10299"/>
                        <a:pt x="1633492" y="2901"/>
                      </a:cubicBezTo>
                      <a:cubicBezTo>
                        <a:pt x="1779973" y="-4497"/>
                        <a:pt x="1915357" y="3641"/>
                        <a:pt x="2050742" y="11779"/>
                      </a:cubicBezTo>
                    </a:path>
                  </a:pathLst>
                </a:custGeom>
                <a:noFill/>
                <a:ln w="6350">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Ελεύθερη σχεδίαση 35"/>
                <p:cNvSpPr/>
                <p:nvPr/>
              </p:nvSpPr>
              <p:spPr>
                <a:xfrm>
                  <a:off x="6235934" y="2667149"/>
                  <a:ext cx="1926454" cy="277837"/>
                </a:xfrm>
                <a:custGeom>
                  <a:avLst/>
                  <a:gdLst>
                    <a:gd name="connsiteX0" fmla="*/ 0 w 1926454"/>
                    <a:gd name="connsiteY0" fmla="*/ 17756 h 277837"/>
                    <a:gd name="connsiteX1" fmla="*/ 186431 w 1926454"/>
                    <a:gd name="connsiteY1" fmla="*/ 35511 h 277837"/>
                    <a:gd name="connsiteX2" fmla="*/ 523782 w 1926454"/>
                    <a:gd name="connsiteY2" fmla="*/ 230820 h 277837"/>
                    <a:gd name="connsiteX3" fmla="*/ 710214 w 1926454"/>
                    <a:gd name="connsiteY3" fmla="*/ 275208 h 277837"/>
                    <a:gd name="connsiteX4" fmla="*/ 923278 w 1926454"/>
                    <a:gd name="connsiteY4" fmla="*/ 177554 h 277837"/>
                    <a:gd name="connsiteX5" fmla="*/ 1367161 w 1926454"/>
                    <a:gd name="connsiteY5" fmla="*/ 44389 h 277837"/>
                    <a:gd name="connsiteX6" fmla="*/ 1686757 w 1926454"/>
                    <a:gd name="connsiteY6" fmla="*/ 8878 h 277837"/>
                    <a:gd name="connsiteX7" fmla="*/ 1926454 w 1926454"/>
                    <a:gd name="connsiteY7" fmla="*/ 0 h 2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454" h="277837">
                      <a:moveTo>
                        <a:pt x="0" y="17756"/>
                      </a:moveTo>
                      <a:cubicBezTo>
                        <a:pt x="49567" y="8878"/>
                        <a:pt x="99134" y="0"/>
                        <a:pt x="186431" y="35511"/>
                      </a:cubicBezTo>
                      <a:cubicBezTo>
                        <a:pt x="273728" y="71022"/>
                        <a:pt x="436485" y="190871"/>
                        <a:pt x="523782" y="230820"/>
                      </a:cubicBezTo>
                      <a:cubicBezTo>
                        <a:pt x="611079" y="270770"/>
                        <a:pt x="643631" y="284086"/>
                        <a:pt x="710214" y="275208"/>
                      </a:cubicBezTo>
                      <a:cubicBezTo>
                        <a:pt x="776797" y="266330"/>
                        <a:pt x="813787" y="216024"/>
                        <a:pt x="923278" y="177554"/>
                      </a:cubicBezTo>
                      <a:cubicBezTo>
                        <a:pt x="1032769" y="139084"/>
                        <a:pt x="1239915" y="72502"/>
                        <a:pt x="1367161" y="44389"/>
                      </a:cubicBezTo>
                      <a:cubicBezTo>
                        <a:pt x="1494407" y="16276"/>
                        <a:pt x="1593542" y="16276"/>
                        <a:pt x="1686757" y="8878"/>
                      </a:cubicBezTo>
                      <a:cubicBezTo>
                        <a:pt x="1779972" y="1480"/>
                        <a:pt x="1853213" y="740"/>
                        <a:pt x="1926454" y="0"/>
                      </a:cubicBezTo>
                    </a:path>
                  </a:pathLst>
                </a:custGeom>
                <a:noFill/>
                <a:ln w="6350">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9" name="Στρογγυλεμένο ορθογώνιο 38"/>
              <p:cNvSpPr/>
              <p:nvPr/>
            </p:nvSpPr>
            <p:spPr>
              <a:xfrm>
                <a:off x="6976622" y="2411463"/>
                <a:ext cx="404343" cy="103652"/>
              </a:xfrm>
              <a:prstGeom prst="roundRect">
                <a:avLst/>
              </a:prstGeom>
              <a:solidFill>
                <a:srgbClr val="FFC0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1" name="Έλλειψη 40"/>
            <p:cNvSpPr/>
            <p:nvPr/>
          </p:nvSpPr>
          <p:spPr>
            <a:xfrm>
              <a:off x="1503791" y="3967519"/>
              <a:ext cx="576064" cy="554857"/>
            </a:xfrm>
            <a:prstGeom prst="ellips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3" name="Γωνιακή σύνδεση 42"/>
            <p:cNvCxnSpPr/>
            <p:nvPr/>
          </p:nvCxnSpPr>
          <p:spPr>
            <a:xfrm rot="16200000" flipV="1">
              <a:off x="4208339" y="1745178"/>
              <a:ext cx="249425" cy="4750113"/>
            </a:xfrm>
            <a:prstGeom prst="bentConnector3">
              <a:avLst>
                <a:gd name="adj1" fmla="val 363040"/>
              </a:avLst>
            </a:prstGeom>
            <a:ln w="635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029278" y="3630038"/>
              <a:ext cx="364202" cy="461665"/>
            </a:xfrm>
            <a:prstGeom prst="rect">
              <a:avLst/>
            </a:prstGeom>
            <a:noFill/>
            <a:ln w="6350">
              <a:solidFill>
                <a:schemeClr val="tx1"/>
              </a:solidFill>
            </a:ln>
          </p:spPr>
          <p:txBody>
            <a:bodyPr wrap="none" rtlCol="0">
              <a:spAutoFit/>
            </a:bodyPr>
            <a:lstStyle/>
            <a:p>
              <a:pPr algn="ctr"/>
              <a:r>
                <a:rPr lang="en-US" sz="2400" b="1" dirty="0" smtClean="0">
                  <a:solidFill>
                    <a:schemeClr val="accent4">
                      <a:lumMod val="10000"/>
                    </a:schemeClr>
                  </a:solidFill>
                </a:rPr>
                <a:t>+</a:t>
              </a:r>
              <a:endParaRPr lang="el-GR" sz="2400" b="1" dirty="0">
                <a:solidFill>
                  <a:schemeClr val="accent4">
                    <a:lumMod val="10000"/>
                  </a:schemeClr>
                </a:solidFill>
              </a:endParaRPr>
            </a:p>
          </p:txBody>
        </p:sp>
        <p:sp>
          <p:nvSpPr>
            <p:cNvPr id="76" name="TextBox 75"/>
            <p:cNvSpPr txBox="1"/>
            <p:nvPr/>
          </p:nvSpPr>
          <p:spPr>
            <a:xfrm>
              <a:off x="1162031" y="3573016"/>
              <a:ext cx="364202" cy="461665"/>
            </a:xfrm>
            <a:prstGeom prst="rect">
              <a:avLst/>
            </a:prstGeom>
            <a:noFill/>
            <a:ln w="6350">
              <a:solidFill>
                <a:schemeClr val="tx1"/>
              </a:solidFill>
            </a:ln>
          </p:spPr>
          <p:txBody>
            <a:bodyPr wrap="none" rtlCol="0">
              <a:spAutoFit/>
            </a:bodyPr>
            <a:lstStyle/>
            <a:p>
              <a:pPr algn="ctr"/>
              <a:r>
                <a:rPr lang="en-US" sz="2400" b="1" dirty="0" smtClean="0">
                  <a:solidFill>
                    <a:schemeClr val="accent4">
                      <a:lumMod val="10000"/>
                    </a:schemeClr>
                  </a:solidFill>
                </a:rPr>
                <a:t>+</a:t>
              </a:r>
              <a:endParaRPr lang="el-GR" sz="2400" b="1" dirty="0">
                <a:solidFill>
                  <a:schemeClr val="accent4">
                    <a:lumMod val="10000"/>
                  </a:schemeClr>
                </a:solidFill>
              </a:endParaRPr>
            </a:p>
          </p:txBody>
        </p:sp>
        <p:sp>
          <p:nvSpPr>
            <p:cNvPr id="49" name="TextBox 48"/>
            <p:cNvSpPr txBox="1"/>
            <p:nvPr/>
          </p:nvSpPr>
          <p:spPr>
            <a:xfrm>
              <a:off x="3563888" y="2956882"/>
              <a:ext cx="1261756" cy="400110"/>
            </a:xfrm>
            <a:prstGeom prst="rect">
              <a:avLst/>
            </a:prstGeom>
            <a:noFill/>
            <a:ln w="6350">
              <a:solidFill>
                <a:schemeClr val="tx1"/>
              </a:solidFill>
            </a:ln>
          </p:spPr>
          <p:txBody>
            <a:bodyPr wrap="none" rtlCol="0">
              <a:spAutoFit/>
            </a:bodyPr>
            <a:lstStyle/>
            <a:p>
              <a:r>
                <a:rPr lang="en-US" sz="2000" dirty="0" err="1" smtClean="0">
                  <a:solidFill>
                    <a:schemeClr val="accent4">
                      <a:lumMod val="10000"/>
                    </a:schemeClr>
                  </a:solidFill>
                  <a:latin typeface="Calibri" panose="020F0502020204030204" pitchFamily="34" charset="0"/>
                  <a:cs typeface="Calibri" panose="020F0502020204030204" pitchFamily="34" charset="0"/>
                </a:rPr>
                <a:t>Ia</a:t>
              </a:r>
              <a:r>
                <a:rPr lang="en-US" sz="2000" dirty="0" smtClean="0">
                  <a:solidFill>
                    <a:schemeClr val="accent4">
                      <a:lumMod val="10000"/>
                    </a:schemeClr>
                  </a:solidFill>
                  <a:latin typeface="Calibri" panose="020F0502020204030204" pitchFamily="34" charset="0"/>
                  <a:cs typeface="Calibri" panose="020F0502020204030204" pitchFamily="34" charset="0"/>
                </a:rPr>
                <a:t> afferent</a:t>
              </a:r>
              <a:endParaRPr lang="el-GR" sz="2000" dirty="0">
                <a:solidFill>
                  <a:schemeClr val="accent4">
                    <a:lumMod val="10000"/>
                  </a:schemeClr>
                </a:solidFill>
                <a:latin typeface="Calibri" panose="020F0502020204030204" pitchFamily="34" charset="0"/>
                <a:cs typeface="Calibri" panose="020F0502020204030204" pitchFamily="34" charset="0"/>
              </a:endParaRPr>
            </a:p>
          </p:txBody>
        </p:sp>
        <p:sp>
          <p:nvSpPr>
            <p:cNvPr id="50" name="TextBox 49"/>
            <p:cNvSpPr txBox="1"/>
            <p:nvPr/>
          </p:nvSpPr>
          <p:spPr>
            <a:xfrm>
              <a:off x="2739677" y="4181018"/>
              <a:ext cx="1530162" cy="400110"/>
            </a:xfrm>
            <a:prstGeom prst="rect">
              <a:avLst/>
            </a:prstGeom>
            <a:noFill/>
            <a:ln w="6350">
              <a:solidFill>
                <a:schemeClr val="tx1"/>
              </a:solidFill>
            </a:ln>
          </p:spPr>
          <p:txBody>
            <a:bodyPr wrap="none" rtlCol="0">
              <a:spAutoFit/>
            </a:bodyPr>
            <a:lstStyle/>
            <a:p>
              <a:r>
                <a:rPr lang="en-US" sz="2000" b="1" dirty="0" smtClean="0">
                  <a:solidFill>
                    <a:schemeClr val="accent4">
                      <a:lumMod val="10000"/>
                    </a:schemeClr>
                  </a:solidFill>
                  <a:latin typeface="Calibri" panose="020F0502020204030204" pitchFamily="34" charset="0"/>
                  <a:cs typeface="Calibri" panose="020F0502020204030204" pitchFamily="34" charset="0"/>
                </a:rPr>
                <a:t>Motor nerve</a:t>
              </a:r>
              <a:endParaRPr lang="el-GR" sz="2000" b="1" dirty="0">
                <a:solidFill>
                  <a:schemeClr val="accent4">
                    <a:lumMod val="10000"/>
                  </a:schemeClr>
                </a:solidFill>
                <a:latin typeface="Calibri" panose="020F0502020204030204" pitchFamily="34" charset="0"/>
                <a:cs typeface="Calibri" panose="020F0502020204030204" pitchFamily="34" charset="0"/>
              </a:endParaRPr>
            </a:p>
          </p:txBody>
        </p:sp>
        <p:cxnSp>
          <p:nvCxnSpPr>
            <p:cNvPr id="81" name="Ευθεία γραμμή σύνδεσης 80"/>
            <p:cNvCxnSpPr/>
            <p:nvPr/>
          </p:nvCxnSpPr>
          <p:spPr>
            <a:xfrm>
              <a:off x="5166063" y="5229202"/>
              <a:ext cx="3245664" cy="1"/>
            </a:xfrm>
            <a:prstGeom prst="line">
              <a:avLst/>
            </a:prstGeom>
            <a:ln w="6350">
              <a:solidFill>
                <a:srgbClr val="BE494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5990205" y="5140932"/>
              <a:ext cx="1406539" cy="400110"/>
            </a:xfrm>
            <a:prstGeom prst="rect">
              <a:avLst/>
            </a:prstGeom>
            <a:noFill/>
            <a:ln w="6350">
              <a:solidFill>
                <a:schemeClr val="tx1"/>
              </a:solidFill>
            </a:ln>
          </p:spPr>
          <p:txBody>
            <a:bodyPr wrap="none" rtlCol="0">
              <a:spAutoFit/>
            </a:bodyPr>
            <a:lstStyle/>
            <a:p>
              <a:r>
                <a:rPr lang="en-US" sz="2000" dirty="0" smtClean="0">
                  <a:solidFill>
                    <a:schemeClr val="accent4">
                      <a:lumMod val="10000"/>
                    </a:schemeClr>
                  </a:solidFill>
                  <a:latin typeface="Calibri" panose="020F0502020204030204" pitchFamily="34" charset="0"/>
                  <a:cs typeface="Calibri" panose="020F0502020204030204" pitchFamily="34" charset="0"/>
                </a:rPr>
                <a:t>Contraction</a:t>
              </a:r>
              <a:endParaRPr lang="el-GR" sz="2000" dirty="0">
                <a:solidFill>
                  <a:schemeClr val="accent4">
                    <a:lumMod val="10000"/>
                  </a:schemeClr>
                </a:solidFill>
                <a:latin typeface="Calibri" panose="020F0502020204030204" pitchFamily="34" charset="0"/>
                <a:cs typeface="Calibri" panose="020F0502020204030204" pitchFamily="34" charset="0"/>
              </a:endParaRPr>
            </a:p>
          </p:txBody>
        </p:sp>
        <p:sp>
          <p:nvSpPr>
            <p:cNvPr id="84" name="TextBox 83"/>
            <p:cNvSpPr txBox="1"/>
            <p:nvPr/>
          </p:nvSpPr>
          <p:spPr>
            <a:xfrm>
              <a:off x="7842881" y="4500783"/>
              <a:ext cx="1137692" cy="656756"/>
            </a:xfrm>
            <a:prstGeom prst="rect">
              <a:avLst/>
            </a:prstGeom>
            <a:noFill/>
            <a:ln w="6350">
              <a:solidFill>
                <a:schemeClr val="tx1"/>
              </a:solidFill>
            </a:ln>
          </p:spPr>
          <p:txBody>
            <a:bodyPr wrap="square" rtlCol="0">
              <a:spAutoFit/>
            </a:bodyPr>
            <a:lstStyle/>
            <a:p>
              <a:r>
                <a:rPr lang="en-US" dirty="0" smtClean="0">
                  <a:solidFill>
                    <a:schemeClr val="accent4">
                      <a:lumMod val="10000"/>
                    </a:schemeClr>
                  </a:solidFill>
                </a:rPr>
                <a:t>Anter</a:t>
              </a:r>
              <a:r>
                <a:rPr lang="en-US" dirty="0">
                  <a:solidFill>
                    <a:schemeClr val="accent4">
                      <a:lumMod val="10000"/>
                    </a:schemeClr>
                  </a:solidFill>
                </a:rPr>
                <a:t>i</a:t>
              </a:r>
              <a:r>
                <a:rPr lang="en-US" dirty="0" smtClean="0">
                  <a:solidFill>
                    <a:schemeClr val="accent4">
                      <a:lumMod val="10000"/>
                    </a:schemeClr>
                  </a:solidFill>
                </a:rPr>
                <a:t>or </a:t>
              </a:r>
              <a:r>
                <a:rPr lang="en-US" dirty="0" err="1" smtClean="0">
                  <a:solidFill>
                    <a:schemeClr val="accent4">
                      <a:lumMod val="10000"/>
                    </a:schemeClr>
                  </a:solidFill>
                </a:rPr>
                <a:t>Tibialis</a:t>
              </a:r>
              <a:endParaRPr lang="el-GR" dirty="0">
                <a:solidFill>
                  <a:schemeClr val="accent4">
                    <a:lumMod val="10000"/>
                  </a:schemeClr>
                </a:solidFill>
              </a:endParaRPr>
            </a:p>
          </p:txBody>
        </p:sp>
        <p:cxnSp>
          <p:nvCxnSpPr>
            <p:cNvPr id="99" name="Ευθεία γραμμή σύνδεσης 98"/>
            <p:cNvCxnSpPr>
              <a:stCxn id="41" idx="6"/>
              <a:endCxn id="20" idx="9"/>
            </p:cNvCxnSpPr>
            <p:nvPr/>
          </p:nvCxnSpPr>
          <p:spPr>
            <a:xfrm>
              <a:off x="2079855" y="4244948"/>
              <a:ext cx="3855330" cy="10520"/>
            </a:xfrm>
            <a:prstGeom prst="line">
              <a:avLst/>
            </a:prstGeom>
            <a:ln w="6350">
              <a:solidFill>
                <a:srgbClr val="7030A0"/>
              </a:solidFill>
            </a:ln>
          </p:spPr>
          <p:style>
            <a:lnRef idx="1">
              <a:schemeClr val="accent1"/>
            </a:lnRef>
            <a:fillRef idx="0">
              <a:schemeClr val="accent1"/>
            </a:fillRef>
            <a:effectRef idx="0">
              <a:schemeClr val="accent1"/>
            </a:effectRef>
            <a:fontRef idx="minor">
              <a:schemeClr val="tx1"/>
            </a:fontRef>
          </p:style>
        </p:cxnSp>
        <p:sp>
          <p:nvSpPr>
            <p:cNvPr id="24589" name="Line 13"/>
            <p:cNvSpPr>
              <a:spLocks noChangeShapeType="1"/>
            </p:cNvSpPr>
            <p:nvPr/>
          </p:nvSpPr>
          <p:spPr bwMode="auto">
            <a:xfrm flipH="1">
              <a:off x="5290452" y="2780928"/>
              <a:ext cx="1313494" cy="1014938"/>
            </a:xfrm>
            <a:prstGeom prst="line">
              <a:avLst/>
            </a:prstGeom>
            <a:noFill/>
            <a:ln w="6350">
              <a:solidFill>
                <a:srgbClr val="BE494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sp>
          <p:nvSpPr>
            <p:cNvPr id="31" name="Line 13"/>
            <p:cNvSpPr>
              <a:spLocks noChangeShapeType="1"/>
            </p:cNvSpPr>
            <p:nvPr/>
          </p:nvSpPr>
          <p:spPr bwMode="auto">
            <a:xfrm flipH="1">
              <a:off x="5494989" y="2862381"/>
              <a:ext cx="1318452" cy="1036728"/>
            </a:xfrm>
            <a:prstGeom prst="line">
              <a:avLst/>
            </a:prstGeom>
            <a:noFill/>
            <a:ln w="6350">
              <a:solidFill>
                <a:srgbClr val="BE494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sp>
          <p:nvSpPr>
            <p:cNvPr id="32" name="Line 13"/>
            <p:cNvSpPr>
              <a:spLocks noChangeShapeType="1"/>
            </p:cNvSpPr>
            <p:nvPr/>
          </p:nvSpPr>
          <p:spPr bwMode="auto">
            <a:xfrm flipH="1">
              <a:off x="6788893" y="2862381"/>
              <a:ext cx="607850" cy="1062558"/>
            </a:xfrm>
            <a:prstGeom prst="line">
              <a:avLst/>
            </a:prstGeom>
            <a:noFill/>
            <a:ln w="63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sp>
          <p:nvSpPr>
            <p:cNvPr id="24581" name="Line 5"/>
            <p:cNvSpPr>
              <a:spLocks noChangeShapeType="1"/>
            </p:cNvSpPr>
            <p:nvPr/>
          </p:nvSpPr>
          <p:spPr bwMode="auto">
            <a:xfrm flipH="1">
              <a:off x="6748667" y="3899109"/>
              <a:ext cx="1336437" cy="418063"/>
            </a:xfrm>
            <a:prstGeom prst="line">
              <a:avLst/>
            </a:prstGeom>
            <a:noFill/>
            <a:ln w="63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2" name="TextBox 1"/>
          <p:cNvSpPr txBox="1"/>
          <p:nvPr/>
        </p:nvSpPr>
        <p:spPr>
          <a:xfrm>
            <a:off x="1186971" y="6381328"/>
            <a:ext cx="6586547" cy="276999"/>
          </a:xfrm>
          <a:prstGeom prst="rect">
            <a:avLst/>
          </a:prstGeom>
          <a:noFill/>
        </p:spPr>
        <p:txBody>
          <a:bodyPr wrap="none" rtlCol="0">
            <a:spAutoFit/>
          </a:bodyPr>
          <a:lstStyle/>
          <a:p>
            <a:r>
              <a:rPr lang="en-US" sz="1200" i="1" dirty="0">
                <a:solidFill>
                  <a:schemeClr val="accent4">
                    <a:lumMod val="50000"/>
                  </a:schemeClr>
                </a:solidFill>
                <a:latin typeface="Calibri" panose="020F0502020204030204" pitchFamily="34" charset="0"/>
                <a:cs typeface="Calibri" panose="020F0502020204030204" pitchFamily="34" charset="0"/>
                <a:sym typeface="Wingdings"/>
              </a:rPr>
              <a:t> </a:t>
            </a:r>
            <a:r>
              <a:rPr lang="en-US" sz="1200" i="1" dirty="0" smtClean="0">
                <a:solidFill>
                  <a:schemeClr val="accent4">
                    <a:lumMod val="50000"/>
                  </a:schemeClr>
                </a:solidFill>
                <a:latin typeface="Calibri" panose="020F0502020204030204" pitchFamily="34" charset="0"/>
                <a:cs typeface="Calibri" panose="020F0502020204030204" pitchFamily="34" charset="0"/>
                <a:sym typeface="Wingdings"/>
              </a:rPr>
              <a:t> </a:t>
            </a:r>
            <a:r>
              <a:rPr lang="el-GR" sz="1200" dirty="0" smtClean="0">
                <a:solidFill>
                  <a:schemeClr val="accent4">
                    <a:lumMod val="50000"/>
                  </a:schemeClr>
                </a:solidFill>
                <a:latin typeface="Calibri" panose="020F0502020204030204" pitchFamily="34" charset="0"/>
                <a:cs typeface="Calibri" panose="020F0502020204030204" pitchFamily="34" charset="0"/>
                <a:sym typeface="Wingdings"/>
              </a:rPr>
              <a:t>Αναδιαμόρφωση από: </a:t>
            </a:r>
            <a:r>
              <a:rPr lang="en-US" sz="1200" dirty="0" err="1" smtClean="0">
                <a:solidFill>
                  <a:schemeClr val="accent4">
                    <a:lumMod val="50000"/>
                  </a:schemeClr>
                </a:solidFill>
                <a:latin typeface="Calibri" panose="020F0502020204030204" pitchFamily="34" charset="0"/>
                <a:cs typeface="Calibri" panose="020F0502020204030204" pitchFamily="34" charset="0"/>
              </a:rPr>
              <a:t>Dr</a:t>
            </a:r>
            <a:r>
              <a:rPr lang="en-US" sz="1200" dirty="0" smtClean="0">
                <a:solidFill>
                  <a:schemeClr val="accent4">
                    <a:lumMod val="50000"/>
                  </a:schemeClr>
                </a:solidFill>
                <a:latin typeface="Calibri" panose="020F0502020204030204" pitchFamily="34" charset="0"/>
                <a:cs typeface="Calibri" panose="020F0502020204030204" pitchFamily="34" charset="0"/>
              </a:rPr>
              <a:t> </a:t>
            </a:r>
            <a:r>
              <a:rPr lang="en-US" sz="1200" dirty="0">
                <a:solidFill>
                  <a:schemeClr val="accent4">
                    <a:lumMod val="50000"/>
                  </a:schemeClr>
                </a:solidFill>
                <a:latin typeface="Calibri" panose="020F0502020204030204" pitchFamily="34" charset="0"/>
                <a:cs typeface="Calibri" panose="020F0502020204030204" pitchFamily="34" charset="0"/>
              </a:rPr>
              <a:t>Paul </a:t>
            </a:r>
            <a:r>
              <a:rPr lang="en-US" sz="1200" dirty="0" smtClean="0">
                <a:solidFill>
                  <a:schemeClr val="accent4">
                    <a:lumMod val="50000"/>
                  </a:schemeClr>
                </a:solidFill>
                <a:latin typeface="Calibri" panose="020F0502020204030204" pitchFamily="34" charset="0"/>
                <a:cs typeface="Calibri" panose="020F0502020204030204" pitchFamily="34" charset="0"/>
              </a:rPr>
              <a:t>Taylor,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3"/>
              </a:rPr>
              <a:t>National </a:t>
            </a:r>
            <a:r>
              <a:rPr lang="en-US" sz="1200" dirty="0">
                <a:solidFill>
                  <a:schemeClr val="accent4">
                    <a:lumMod val="50000"/>
                  </a:schemeClr>
                </a:solidFill>
                <a:latin typeface="Calibri" panose="020F0502020204030204" pitchFamily="34" charset="0"/>
                <a:cs typeface="Calibri" panose="020F0502020204030204" pitchFamily="34" charset="0"/>
                <a:hlinkClick r:id="rId3"/>
              </a:rPr>
              <a:t>Clinical FES Centre. Salisbury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3"/>
              </a:rPr>
              <a:t>Hospital</a:t>
            </a:r>
            <a:r>
              <a:rPr lang="en-US" sz="1200" dirty="0" smtClean="0">
                <a:solidFill>
                  <a:schemeClr val="accent4">
                    <a:lumMod val="50000"/>
                  </a:schemeClr>
                </a:solidFill>
                <a:latin typeface="Calibri" panose="020F0502020204030204" pitchFamily="34" charset="0"/>
                <a:cs typeface="Calibri" panose="020F0502020204030204" pitchFamily="34" charset="0"/>
              </a:rPr>
              <a:t>, Great Britain</a:t>
            </a:r>
            <a:r>
              <a:rPr lang="el-GR" sz="1200" dirty="0" smtClean="0">
                <a:solidFill>
                  <a:schemeClr val="accent4">
                    <a:lumMod val="50000"/>
                  </a:schemeClr>
                </a:solidFill>
                <a:latin typeface="Calibri" panose="020F0502020204030204" pitchFamily="34" charset="0"/>
                <a:cs typeface="Calibri" panose="020F0502020204030204" pitchFamily="34" charset="0"/>
              </a:rPr>
              <a:t>.</a:t>
            </a:r>
            <a:endParaRPr lang="el-GR" sz="1200" dirty="0">
              <a:solidFill>
                <a:schemeClr val="accent4">
                  <a:lumMod val="50000"/>
                </a:schemeClr>
              </a:solidFill>
              <a:latin typeface="Calibri" panose="020F0502020204030204" pitchFamily="34" charset="0"/>
              <a:cs typeface="Calibri" panose="020F0502020204030204" pitchFamily="34" charset="0"/>
            </a:endParaRPr>
          </a:p>
        </p:txBody>
      </p:sp>
      <p:sp>
        <p:nvSpPr>
          <p:cNvPr id="3" name="Θέση αριθμού διαφάνειας 2"/>
          <p:cNvSpPr>
            <a:spLocks noGrp="1"/>
          </p:cNvSpPr>
          <p:nvPr>
            <p:ph type="sldNum" sz="quarter" idx="12"/>
          </p:nvPr>
        </p:nvSpPr>
        <p:spPr>
          <a:xfrm>
            <a:off x="6948264" y="6309320"/>
            <a:ext cx="2133600" cy="476250"/>
          </a:xfrm>
        </p:spPr>
        <p:txBody>
          <a:bodyPr/>
          <a:lstStyle/>
          <a:p>
            <a:pPr>
              <a:defRPr/>
            </a:pPr>
            <a:fld id="{8198C6A6-8556-485F-81D9-A8F098D09877}" type="slidenum">
              <a:rPr lang="el-GR" smtClean="0"/>
              <a:pPr>
                <a:defRPr/>
              </a:pPr>
              <a:t>9</a:t>
            </a:fld>
            <a:endParaRPr lang="el-GR" dirty="0"/>
          </a:p>
        </p:txBody>
      </p:sp>
      <p:sp>
        <p:nvSpPr>
          <p:cNvPr id="46" name="Line 13"/>
          <p:cNvSpPr>
            <a:spLocks noChangeShapeType="1"/>
          </p:cNvSpPr>
          <p:nvPr/>
        </p:nvSpPr>
        <p:spPr bwMode="auto">
          <a:xfrm flipH="1">
            <a:off x="6105010" y="3001961"/>
            <a:ext cx="878769" cy="967495"/>
          </a:xfrm>
          <a:prstGeom prst="line">
            <a:avLst/>
          </a:prstGeom>
          <a:noFill/>
          <a:ln w="63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spTree>
    <p:extLst>
      <p:ext uri="{BB962C8B-B14F-4D97-AF65-F5344CB8AC3E}">
        <p14:creationId xmlns:p14="http://schemas.microsoft.com/office/powerpoint/2010/main" val="46501751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32656"/>
            <a:ext cx="8229600" cy="936104"/>
          </a:xfrm>
        </p:spPr>
        <p:txBody>
          <a:bodyPr/>
          <a:lstStyle/>
          <a:p>
            <a:pPr algn="ctr"/>
            <a:r>
              <a:rPr lang="en-US" dirty="0" smtClean="0">
                <a:effectLst>
                  <a:outerShdw blurRad="38100" dist="38100" dir="2700000" algn="tl">
                    <a:srgbClr val="000000"/>
                  </a:outerShdw>
                </a:effectLst>
                <a:latin typeface="Arial Narrow" panose="020B0606020202030204" pitchFamily="34" charset="0"/>
              </a:rPr>
              <a:t>I</a:t>
            </a:r>
            <a:r>
              <a:rPr lang="el-GR" dirty="0" smtClean="0">
                <a:effectLst>
                  <a:outerShdw blurRad="38100" dist="38100" dir="2700000" algn="tl">
                    <a:srgbClr val="000000"/>
                  </a:outerShdw>
                </a:effectLst>
                <a:latin typeface="Arial Narrow" panose="020B0606020202030204" pitchFamily="34" charset="0"/>
              </a:rPr>
              <a:t>α Διευκόλυνση </a:t>
            </a:r>
            <a:r>
              <a:rPr lang="el-GR" b="1" baseline="-16000" dirty="0" smtClean="0">
                <a:latin typeface="Arial Narrow" panose="020B0606020202030204" pitchFamily="34" charset="0"/>
              </a:rPr>
              <a:t>[1/2] </a:t>
            </a:r>
            <a:endParaRPr lang="el-GR" b="1" baseline="-16000" dirty="0">
              <a:latin typeface="Arial Narrow" pitchFamily="34" charset="0"/>
            </a:endParaRPr>
          </a:p>
        </p:txBody>
      </p:sp>
      <p:sp>
        <p:nvSpPr>
          <p:cNvPr id="25603" name="Rectangle 3"/>
          <p:cNvSpPr>
            <a:spLocks noGrp="1" noChangeArrowheads="1"/>
          </p:cNvSpPr>
          <p:nvPr>
            <p:ph idx="1"/>
          </p:nvPr>
        </p:nvSpPr>
        <p:spPr>
          <a:xfrm>
            <a:off x="251520" y="1774304"/>
            <a:ext cx="8568952" cy="4679032"/>
          </a:xfrm>
        </p:spPr>
        <p:txBody>
          <a:bodyPr/>
          <a:lstStyle/>
          <a:p>
            <a:pPr>
              <a:lnSpc>
                <a:spcPct val="114000"/>
              </a:lnSpc>
              <a:spcBef>
                <a:spcPts val="2400"/>
              </a:spcBef>
              <a:buSzPct val="100000"/>
              <a:buFont typeface="Wingdings" panose="05000000000000000000" pitchFamily="2" charset="2"/>
              <a:buChar char="§"/>
            </a:pPr>
            <a:r>
              <a:rPr lang="el-GR" sz="2400" dirty="0"/>
              <a:t>Η εφαρμογή </a:t>
            </a:r>
            <a:r>
              <a:rPr lang="el-GR" sz="2400" dirty="0" smtClean="0"/>
              <a:t>του </a:t>
            </a:r>
            <a:r>
              <a:rPr lang="en-US" sz="2400" b="1" dirty="0" smtClean="0"/>
              <a:t>EMS</a:t>
            </a:r>
            <a:r>
              <a:rPr lang="en-US" sz="2400" dirty="0" smtClean="0"/>
              <a:t> </a:t>
            </a:r>
            <a:r>
              <a:rPr lang="el-GR" sz="2400" dirty="0"/>
              <a:t>προκαλεί </a:t>
            </a:r>
            <a:r>
              <a:rPr lang="el-GR" sz="2400" dirty="0" smtClean="0"/>
              <a:t>τη </a:t>
            </a:r>
            <a:r>
              <a:rPr lang="el-GR" sz="2400" dirty="0"/>
              <a:t>διέγερση των </a:t>
            </a:r>
            <a:r>
              <a:rPr lang="el-GR" sz="2400" b="1" dirty="0"/>
              <a:t>Ια</a:t>
            </a:r>
            <a:r>
              <a:rPr lang="el-GR" sz="2400" dirty="0"/>
              <a:t> </a:t>
            </a:r>
            <a:r>
              <a:rPr lang="el-GR" sz="2400" dirty="0" smtClean="0"/>
              <a:t>κεντρομόλων αισθητικών ινών, η </a:t>
            </a:r>
            <a:r>
              <a:rPr lang="el-GR" sz="2400" dirty="0"/>
              <a:t>διέγερση των </a:t>
            </a:r>
            <a:r>
              <a:rPr lang="el-GR" sz="2400" dirty="0" smtClean="0"/>
              <a:t>οποίων παράγει </a:t>
            </a:r>
            <a:r>
              <a:rPr lang="el-GR" sz="2400" dirty="0" err="1"/>
              <a:t>μονοσυναπτικά</a:t>
            </a:r>
            <a:r>
              <a:rPr lang="el-GR" sz="2400" dirty="0"/>
              <a:t> διεγερτικά δυναμικά στους </a:t>
            </a:r>
            <a:r>
              <a:rPr lang="el-GR" sz="2400" b="1" dirty="0"/>
              <a:t>α</a:t>
            </a:r>
            <a:r>
              <a:rPr lang="el-GR" sz="2400" dirty="0"/>
              <a:t> κινητικούς νευρώνες</a:t>
            </a:r>
            <a:r>
              <a:rPr lang="el-GR" sz="2400" dirty="0" smtClean="0"/>
              <a:t>.</a:t>
            </a:r>
            <a:endParaRPr lang="el-GR" sz="800" dirty="0" smtClean="0"/>
          </a:p>
          <a:p>
            <a:pPr>
              <a:lnSpc>
                <a:spcPct val="114000"/>
              </a:lnSpc>
              <a:spcBef>
                <a:spcPts val="2400"/>
              </a:spcBef>
              <a:buSzPct val="100000"/>
              <a:buFont typeface="Wingdings" panose="05000000000000000000" pitchFamily="2" charset="2"/>
              <a:buChar char="§"/>
            </a:pPr>
            <a:r>
              <a:rPr lang="el-GR" sz="2400" dirty="0" smtClean="0"/>
              <a:t>Έτσι, διευκολύνεται η παραγωγή εκούσιας μυϊκής σύσπασης. </a:t>
            </a:r>
            <a:endParaRPr lang="en-US" sz="2400" dirty="0"/>
          </a:p>
          <a:p>
            <a:pPr>
              <a:lnSpc>
                <a:spcPct val="114000"/>
              </a:lnSpc>
              <a:spcBef>
                <a:spcPts val="2400"/>
              </a:spcBef>
              <a:buSzPct val="100000"/>
              <a:buFont typeface="Wingdings" panose="05000000000000000000" pitchFamily="2" charset="2"/>
              <a:buChar char="§"/>
            </a:pPr>
            <a:r>
              <a:rPr lang="el-GR" sz="2400" dirty="0" smtClean="0"/>
              <a:t>Γι’ αυτό, </a:t>
            </a:r>
            <a:r>
              <a:rPr lang="el-GR" sz="2400" dirty="0"/>
              <a:t>κατά τη διάρκεια του Ηλεκτρικού </a:t>
            </a:r>
            <a:r>
              <a:rPr lang="el-GR" sz="2400" dirty="0" smtClean="0"/>
              <a:t>Ερεθισμού, είναι σημαντικό να ζητούμε από τον ασθενή εκούσια μυϊκή σύσπαση, ώστε να ενισχύουμε το αποτέλεσμα του.</a:t>
            </a:r>
            <a:endParaRPr lang="el-GR" sz="2400" dirty="0"/>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10</a:t>
            </a:fld>
            <a:endParaRPr lang="el-GR" dirty="0"/>
          </a:p>
        </p:txBody>
      </p:sp>
    </p:spTree>
    <p:extLst>
      <p:ext uri="{BB962C8B-B14F-4D97-AF65-F5344CB8AC3E}">
        <p14:creationId xmlns:p14="http://schemas.microsoft.com/office/powerpoint/2010/main" val="218992399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r>
              <a:rPr lang="en-US" dirty="0"/>
              <a:t>I</a:t>
            </a:r>
            <a:r>
              <a:rPr lang="el-GR" dirty="0"/>
              <a:t>α Διευκόλυνση </a:t>
            </a:r>
            <a:r>
              <a:rPr lang="el-GR" baseline="-16000" dirty="0" smtClean="0"/>
              <a:t>[2/2</a:t>
            </a:r>
            <a:r>
              <a:rPr lang="el-GR" baseline="-16000" dirty="0"/>
              <a:t>] </a:t>
            </a:r>
            <a:endParaRPr lang="el-GR" dirty="0"/>
          </a:p>
        </p:txBody>
      </p:sp>
      <p:grpSp>
        <p:nvGrpSpPr>
          <p:cNvPr id="3" name="Ομάδα 2"/>
          <p:cNvGrpSpPr/>
          <p:nvPr/>
        </p:nvGrpSpPr>
        <p:grpSpPr>
          <a:xfrm>
            <a:off x="179512" y="1700808"/>
            <a:ext cx="8784198" cy="4392488"/>
            <a:chOff x="35496" y="1628800"/>
            <a:chExt cx="9073008" cy="4536504"/>
          </a:xfrm>
        </p:grpSpPr>
        <p:grpSp>
          <p:nvGrpSpPr>
            <p:cNvPr id="19" name="Ομάδα 18"/>
            <p:cNvGrpSpPr/>
            <p:nvPr/>
          </p:nvGrpSpPr>
          <p:grpSpPr>
            <a:xfrm>
              <a:off x="35496" y="1628800"/>
              <a:ext cx="9073008" cy="4536504"/>
              <a:chOff x="35496" y="1628800"/>
              <a:chExt cx="9073008" cy="4536504"/>
            </a:xfrm>
          </p:grpSpPr>
          <p:sp>
            <p:nvSpPr>
              <p:cNvPr id="20" name="Ορθογώνιο 19"/>
              <p:cNvSpPr/>
              <p:nvPr/>
            </p:nvSpPr>
            <p:spPr>
              <a:xfrm>
                <a:off x="35496" y="1628800"/>
                <a:ext cx="9073008" cy="4536504"/>
              </a:xfrm>
              <a:prstGeom prst="rect">
                <a:avLst/>
              </a:prstGeom>
              <a:solidFill>
                <a:srgbClr val="FBFBFB"/>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Rectangle 4"/>
              <p:cNvSpPr>
                <a:spLocks noChangeArrowheads="1"/>
              </p:cNvSpPr>
              <p:nvPr/>
            </p:nvSpPr>
            <p:spPr bwMode="auto">
              <a:xfrm>
                <a:off x="7083067" y="3518375"/>
                <a:ext cx="1880643"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GB" sz="2000" b="1" dirty="0">
                    <a:solidFill>
                      <a:schemeClr val="accent4">
                        <a:lumMod val="10000"/>
                      </a:schemeClr>
                    </a:solidFill>
                    <a:latin typeface="Calibri" panose="020F0502020204030204" pitchFamily="34" charset="0"/>
                    <a:cs typeface="Calibri" panose="020F0502020204030204" pitchFamily="34" charset="0"/>
                  </a:rPr>
                  <a:t>Muscle spindles</a:t>
                </a:r>
              </a:p>
            </p:txBody>
          </p:sp>
          <p:sp>
            <p:nvSpPr>
              <p:cNvPr id="22" name="Line 6"/>
              <p:cNvSpPr>
                <a:spLocks noChangeShapeType="1"/>
              </p:cNvSpPr>
              <p:nvPr/>
            </p:nvSpPr>
            <p:spPr bwMode="auto">
              <a:xfrm>
                <a:off x="685800" y="2317968"/>
                <a:ext cx="0" cy="1447800"/>
              </a:xfrm>
              <a:prstGeom prst="line">
                <a:avLst/>
              </a:prstGeom>
              <a:noFill/>
              <a:ln w="63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3" name="Text Box 7"/>
              <p:cNvSpPr txBox="1">
                <a:spLocks noChangeArrowheads="1"/>
              </p:cNvSpPr>
              <p:nvPr/>
            </p:nvSpPr>
            <p:spPr bwMode="auto">
              <a:xfrm>
                <a:off x="258623" y="1840943"/>
                <a:ext cx="1578445"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kumimoji="0" lang="en-US" sz="2000" b="1" dirty="0" smtClean="0">
                    <a:solidFill>
                      <a:schemeClr val="accent4">
                        <a:lumMod val="10000"/>
                      </a:schemeClr>
                    </a:solidFill>
                    <a:latin typeface="Calibri" panose="020F0502020204030204" pitchFamily="34" charset="0"/>
                    <a:cs typeface="Calibri" panose="020F0502020204030204" pitchFamily="34" charset="0"/>
                  </a:rPr>
                  <a:t>Brain </a:t>
                </a:r>
                <a:r>
                  <a:rPr kumimoji="0" lang="en-GB" sz="2000" b="1" dirty="0" smtClean="0">
                    <a:solidFill>
                      <a:schemeClr val="accent4">
                        <a:lumMod val="10000"/>
                      </a:schemeClr>
                    </a:solidFill>
                    <a:latin typeface="Calibri" panose="020F0502020204030204" pitchFamily="34" charset="0"/>
                    <a:cs typeface="Calibri" panose="020F0502020204030204" pitchFamily="34" charset="0"/>
                  </a:rPr>
                  <a:t>activity</a:t>
                </a:r>
                <a:endParaRPr kumimoji="0" lang="en-GB" sz="2000" b="1" dirty="0">
                  <a:solidFill>
                    <a:schemeClr val="accent4">
                      <a:lumMod val="10000"/>
                    </a:schemeClr>
                  </a:solidFill>
                  <a:latin typeface="Calibri" panose="020F0502020204030204" pitchFamily="34" charset="0"/>
                  <a:cs typeface="Calibri" panose="020F0502020204030204" pitchFamily="34" charset="0"/>
                </a:endParaRPr>
              </a:p>
            </p:txBody>
          </p:sp>
          <p:sp>
            <p:nvSpPr>
              <p:cNvPr id="25" name="Line 9"/>
              <p:cNvSpPr>
                <a:spLocks noChangeShapeType="1"/>
              </p:cNvSpPr>
              <p:nvPr/>
            </p:nvSpPr>
            <p:spPr bwMode="auto">
              <a:xfrm flipH="1">
                <a:off x="2393478" y="4002987"/>
                <a:ext cx="2928673" cy="0"/>
              </a:xfrm>
              <a:prstGeom prst="line">
                <a:avLst/>
              </a:prstGeom>
              <a:noFill/>
              <a:ln w="6350">
                <a:solidFill>
                  <a:schemeClr val="bg2"/>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6" name="Line 10"/>
              <p:cNvSpPr>
                <a:spLocks noChangeShapeType="1"/>
              </p:cNvSpPr>
              <p:nvPr/>
            </p:nvSpPr>
            <p:spPr bwMode="auto">
              <a:xfrm>
                <a:off x="685800" y="3803848"/>
                <a:ext cx="609600" cy="419120"/>
              </a:xfrm>
              <a:prstGeom prst="line">
                <a:avLst/>
              </a:prstGeom>
              <a:noFill/>
              <a:ln w="63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7" name="Text Box 11"/>
              <p:cNvSpPr txBox="1">
                <a:spLocks noChangeArrowheads="1"/>
              </p:cNvSpPr>
              <p:nvPr/>
            </p:nvSpPr>
            <p:spPr bwMode="auto">
              <a:xfrm>
                <a:off x="2538045" y="3591246"/>
                <a:ext cx="2331859" cy="4450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GB" sz="2200" b="1" dirty="0">
                    <a:solidFill>
                      <a:srgbClr val="004982"/>
                    </a:solidFill>
                    <a:latin typeface="Calibri" panose="020F0502020204030204" pitchFamily="34" charset="0"/>
                    <a:cs typeface="Calibri" panose="020F0502020204030204" pitchFamily="34" charset="0"/>
                  </a:rPr>
                  <a:t>Excites </a:t>
                </a:r>
                <a:r>
                  <a:rPr lang="en-GB" sz="2200" b="1" dirty="0" smtClean="0">
                    <a:solidFill>
                      <a:srgbClr val="004982"/>
                    </a:solidFill>
                    <a:latin typeface="Calibri" panose="020F0502020204030204" pitchFamily="34" charset="0"/>
                    <a:cs typeface="Calibri" panose="020F0502020204030204" pitchFamily="34" charset="0"/>
                  </a:rPr>
                  <a:t>neurones</a:t>
                </a:r>
                <a:endParaRPr lang="en-GB" sz="2200" b="1" dirty="0">
                  <a:solidFill>
                    <a:srgbClr val="004982"/>
                  </a:solidFill>
                  <a:latin typeface="Calibri" panose="020F0502020204030204" pitchFamily="34" charset="0"/>
                  <a:cs typeface="Calibri" panose="020F0502020204030204" pitchFamily="34" charset="0"/>
                </a:endParaRPr>
              </a:p>
            </p:txBody>
          </p:sp>
          <p:sp>
            <p:nvSpPr>
              <p:cNvPr id="28" name="Text Box 12"/>
              <p:cNvSpPr txBox="1">
                <a:spLocks noChangeArrowheads="1"/>
              </p:cNvSpPr>
              <p:nvPr/>
            </p:nvSpPr>
            <p:spPr bwMode="auto">
              <a:xfrm>
                <a:off x="556125" y="4826663"/>
                <a:ext cx="2603143" cy="7946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sz="2200" b="1" dirty="0" smtClean="0">
                    <a:solidFill>
                      <a:schemeClr val="accent4">
                        <a:lumMod val="10000"/>
                      </a:schemeClr>
                    </a:solidFill>
                    <a:latin typeface="Calibri" panose="020F0502020204030204" pitchFamily="34" charset="0"/>
                    <a:cs typeface="Calibri" panose="020F0502020204030204" pitchFamily="34" charset="0"/>
                  </a:rPr>
                  <a:t>“</a:t>
                </a:r>
                <a:r>
                  <a:rPr lang="en-GB" sz="2200" b="1" dirty="0" smtClean="0">
                    <a:solidFill>
                      <a:schemeClr val="accent4">
                        <a:lumMod val="10000"/>
                      </a:schemeClr>
                    </a:solidFill>
                    <a:latin typeface="Calibri" panose="020F0502020204030204" pitchFamily="34" charset="0"/>
                    <a:cs typeface="Calibri" panose="020F0502020204030204" pitchFamily="34" charset="0"/>
                  </a:rPr>
                  <a:t>Easier Voluntary</a:t>
                </a:r>
                <a:endParaRPr lang="en-GB" sz="2200" b="1" dirty="0">
                  <a:solidFill>
                    <a:schemeClr val="accent4">
                      <a:lumMod val="10000"/>
                    </a:schemeClr>
                  </a:solidFill>
                  <a:latin typeface="Calibri" panose="020F0502020204030204" pitchFamily="34" charset="0"/>
                  <a:cs typeface="Calibri" panose="020F0502020204030204" pitchFamily="34" charset="0"/>
                </a:endParaRPr>
              </a:p>
              <a:p>
                <a:pPr eaLnBrk="0" hangingPunct="0"/>
                <a:r>
                  <a:rPr lang="en-GB" sz="2200" b="1" dirty="0" smtClean="0">
                    <a:solidFill>
                      <a:schemeClr val="accent4">
                        <a:lumMod val="10000"/>
                      </a:schemeClr>
                    </a:solidFill>
                    <a:latin typeface="Calibri" panose="020F0502020204030204" pitchFamily="34" charset="0"/>
                    <a:cs typeface="Calibri" panose="020F0502020204030204" pitchFamily="34" charset="0"/>
                  </a:rPr>
                  <a:t>  Recruitment”</a:t>
                </a:r>
                <a:endParaRPr lang="en-GB" sz="2200" b="1" dirty="0">
                  <a:solidFill>
                    <a:schemeClr val="accent4">
                      <a:lumMod val="10000"/>
                    </a:schemeClr>
                  </a:solidFill>
                  <a:latin typeface="Calibri" panose="020F0502020204030204" pitchFamily="34" charset="0"/>
                  <a:cs typeface="Calibri" panose="020F0502020204030204" pitchFamily="34" charset="0"/>
                </a:endParaRPr>
              </a:p>
            </p:txBody>
          </p:sp>
          <p:cxnSp>
            <p:nvCxnSpPr>
              <p:cNvPr id="29" name="Ευθεία γραμμή σύνδεσης 28"/>
              <p:cNvCxnSpPr/>
              <p:nvPr/>
            </p:nvCxnSpPr>
            <p:spPr>
              <a:xfrm>
                <a:off x="990600" y="2362919"/>
                <a:ext cx="0" cy="1425352"/>
              </a:xfrm>
              <a:prstGeom prst="line">
                <a:avLst/>
              </a:prstGeom>
              <a:ln w="6350">
                <a:solidFill>
                  <a:srgbClr val="BE4940"/>
                </a:solidFill>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p:cNvCxnSpPr/>
              <p:nvPr/>
            </p:nvCxnSpPr>
            <p:spPr>
              <a:xfrm>
                <a:off x="990600" y="3788271"/>
                <a:ext cx="513191" cy="358497"/>
              </a:xfrm>
              <a:prstGeom prst="straightConnector1">
                <a:avLst/>
              </a:prstGeom>
              <a:ln w="6350">
                <a:solidFill>
                  <a:srgbClr val="BE4940"/>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626751" y="1908274"/>
                <a:ext cx="2036303" cy="985389"/>
              </a:xfrm>
              <a:prstGeom prst="rect">
                <a:avLst/>
              </a:prstGeom>
              <a:noFill/>
              <a:ln w="6350">
                <a:solidFill>
                  <a:schemeClr val="tx1"/>
                </a:solidFill>
              </a:ln>
            </p:spPr>
            <p:txBody>
              <a:bodyPr wrap="square" rtlCol="0">
                <a:spAutoFit/>
              </a:bodyPr>
              <a:lstStyle/>
              <a:p>
                <a:pPr algn="ctr"/>
                <a:r>
                  <a:rPr lang="en-US" sz="2800" b="1" dirty="0" smtClean="0">
                    <a:solidFill>
                      <a:srgbClr val="BE4940"/>
                    </a:solidFill>
                    <a:latin typeface="Calibri" panose="020F0502020204030204" pitchFamily="34" charset="0"/>
                    <a:cs typeface="Calibri" panose="020F0502020204030204" pitchFamily="34" charset="0"/>
                  </a:rPr>
                  <a:t>Electrical Stimulation</a:t>
                </a:r>
                <a:endParaRPr lang="el-GR" sz="2800" b="1" dirty="0">
                  <a:solidFill>
                    <a:srgbClr val="BE4940"/>
                  </a:solidFill>
                  <a:latin typeface="Calibri" panose="020F0502020204030204" pitchFamily="34" charset="0"/>
                  <a:cs typeface="Calibri" panose="020F0502020204030204" pitchFamily="34" charset="0"/>
                </a:endParaRPr>
              </a:p>
            </p:txBody>
          </p:sp>
          <p:grpSp>
            <p:nvGrpSpPr>
              <p:cNvPr id="32" name="Ομάδα 31"/>
              <p:cNvGrpSpPr/>
              <p:nvPr/>
            </p:nvGrpSpPr>
            <p:grpSpPr>
              <a:xfrm>
                <a:off x="5037418" y="3949262"/>
                <a:ext cx="3410025" cy="969417"/>
                <a:chOff x="5508104" y="2105257"/>
                <a:chExt cx="3410025" cy="969417"/>
              </a:xfrm>
            </p:grpSpPr>
            <p:sp>
              <p:nvSpPr>
                <p:cNvPr id="47" name="Στρογγυλεμένο ορθογώνιο 46"/>
                <p:cNvSpPr/>
                <p:nvPr/>
              </p:nvSpPr>
              <p:spPr>
                <a:xfrm>
                  <a:off x="5508104" y="2499114"/>
                  <a:ext cx="648072" cy="168035"/>
                </a:xfrm>
                <a:prstGeom prst="roundRect">
                  <a:avLst/>
                </a:prstGeom>
                <a:solidFill>
                  <a:schemeClr val="tx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Στρογγυλεμένο ορθογώνιο 47"/>
                <p:cNvSpPr/>
                <p:nvPr/>
              </p:nvSpPr>
              <p:spPr>
                <a:xfrm>
                  <a:off x="8270057" y="2488743"/>
                  <a:ext cx="648072" cy="168035"/>
                </a:xfrm>
                <a:prstGeom prst="roundRect">
                  <a:avLst/>
                </a:prstGeom>
                <a:solidFill>
                  <a:schemeClr val="tx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9" name="Ομάδα 48"/>
                <p:cNvGrpSpPr/>
                <p:nvPr/>
              </p:nvGrpSpPr>
              <p:grpSpPr>
                <a:xfrm>
                  <a:off x="6076592" y="2105257"/>
                  <a:ext cx="2245139" cy="969417"/>
                  <a:chOff x="6076592" y="2105257"/>
                  <a:chExt cx="2245139" cy="969417"/>
                </a:xfrm>
              </p:grpSpPr>
              <p:sp>
                <p:nvSpPr>
                  <p:cNvPr id="51" name="Ελεύθερη σχεδίαση 50"/>
                  <p:cNvSpPr/>
                  <p:nvPr/>
                </p:nvSpPr>
                <p:spPr>
                  <a:xfrm>
                    <a:off x="6076592" y="2105257"/>
                    <a:ext cx="2245139" cy="969417"/>
                  </a:xfrm>
                  <a:custGeom>
                    <a:avLst/>
                    <a:gdLst>
                      <a:gd name="connsiteX0" fmla="*/ 1891033 w 1998133"/>
                      <a:gd name="connsiteY0" fmla="*/ 572536 h 969417"/>
                      <a:gd name="connsiteX1" fmla="*/ 1686846 w 1998133"/>
                      <a:gd name="connsiteY1" fmla="*/ 599169 h 969417"/>
                      <a:gd name="connsiteX2" fmla="*/ 1447149 w 1998133"/>
                      <a:gd name="connsiteY2" fmla="*/ 687946 h 969417"/>
                      <a:gd name="connsiteX3" fmla="*/ 852345 w 1998133"/>
                      <a:gd name="connsiteY3" fmla="*/ 918766 h 969417"/>
                      <a:gd name="connsiteX4" fmla="*/ 586015 w 1998133"/>
                      <a:gd name="connsiteY4" fmla="*/ 954276 h 969417"/>
                      <a:gd name="connsiteX5" fmla="*/ 328563 w 1998133"/>
                      <a:gd name="connsiteY5" fmla="*/ 723457 h 969417"/>
                      <a:gd name="connsiteX6" fmla="*/ 186520 w 1998133"/>
                      <a:gd name="connsiteY6" fmla="*/ 652435 h 969417"/>
                      <a:gd name="connsiteX7" fmla="*/ 44477 w 1998133"/>
                      <a:gd name="connsiteY7" fmla="*/ 572536 h 969417"/>
                      <a:gd name="connsiteX8" fmla="*/ 17844 w 1998133"/>
                      <a:gd name="connsiteY8" fmla="*/ 394983 h 969417"/>
                      <a:gd name="connsiteX9" fmla="*/ 293052 w 1998133"/>
                      <a:gd name="connsiteY9" fmla="*/ 306206 h 969417"/>
                      <a:gd name="connsiteX10" fmla="*/ 586015 w 1998133"/>
                      <a:gd name="connsiteY10" fmla="*/ 22121 h 969417"/>
                      <a:gd name="connsiteX11" fmla="*/ 887856 w 1998133"/>
                      <a:gd name="connsiteY11" fmla="*/ 39876 h 969417"/>
                      <a:gd name="connsiteX12" fmla="*/ 1234085 w 1998133"/>
                      <a:gd name="connsiteY12" fmla="*/ 208552 h 969417"/>
                      <a:gd name="connsiteX13" fmla="*/ 1651336 w 1998133"/>
                      <a:gd name="connsiteY13" fmla="*/ 359472 h 969417"/>
                      <a:gd name="connsiteX14" fmla="*/ 1873277 w 1998133"/>
                      <a:gd name="connsiteY14" fmla="*/ 386105 h 969417"/>
                      <a:gd name="connsiteX15" fmla="*/ 1979810 w 1998133"/>
                      <a:gd name="connsiteY15" fmla="*/ 386105 h 969417"/>
                      <a:gd name="connsiteX16" fmla="*/ 1988687 w 1998133"/>
                      <a:gd name="connsiteY16" fmla="*/ 519270 h 969417"/>
                      <a:gd name="connsiteX17" fmla="*/ 1891033 w 1998133"/>
                      <a:gd name="connsiteY17" fmla="*/ 572536 h 9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8133" h="969417">
                        <a:moveTo>
                          <a:pt x="1891033" y="572536"/>
                        </a:moveTo>
                        <a:cubicBezTo>
                          <a:pt x="1840726" y="585852"/>
                          <a:pt x="1760827" y="579934"/>
                          <a:pt x="1686846" y="599169"/>
                        </a:cubicBezTo>
                        <a:cubicBezTo>
                          <a:pt x="1612865" y="618404"/>
                          <a:pt x="1447149" y="687946"/>
                          <a:pt x="1447149" y="687946"/>
                        </a:cubicBezTo>
                        <a:cubicBezTo>
                          <a:pt x="1308066" y="741212"/>
                          <a:pt x="995867" y="874378"/>
                          <a:pt x="852345" y="918766"/>
                        </a:cubicBezTo>
                        <a:cubicBezTo>
                          <a:pt x="708823" y="963154"/>
                          <a:pt x="673312" y="986827"/>
                          <a:pt x="586015" y="954276"/>
                        </a:cubicBezTo>
                        <a:cubicBezTo>
                          <a:pt x="498718" y="921725"/>
                          <a:pt x="395145" y="773764"/>
                          <a:pt x="328563" y="723457"/>
                        </a:cubicBezTo>
                        <a:cubicBezTo>
                          <a:pt x="261981" y="673150"/>
                          <a:pt x="233868" y="677588"/>
                          <a:pt x="186520" y="652435"/>
                        </a:cubicBezTo>
                        <a:cubicBezTo>
                          <a:pt x="139172" y="627282"/>
                          <a:pt x="72590" y="615445"/>
                          <a:pt x="44477" y="572536"/>
                        </a:cubicBezTo>
                        <a:cubicBezTo>
                          <a:pt x="16364" y="529627"/>
                          <a:pt x="-23585" y="439371"/>
                          <a:pt x="17844" y="394983"/>
                        </a:cubicBezTo>
                        <a:cubicBezTo>
                          <a:pt x="59273" y="350595"/>
                          <a:pt x="198357" y="368350"/>
                          <a:pt x="293052" y="306206"/>
                        </a:cubicBezTo>
                        <a:cubicBezTo>
                          <a:pt x="387747" y="244062"/>
                          <a:pt x="486881" y="66509"/>
                          <a:pt x="586015" y="22121"/>
                        </a:cubicBezTo>
                        <a:cubicBezTo>
                          <a:pt x="685149" y="-22267"/>
                          <a:pt x="779844" y="8804"/>
                          <a:pt x="887856" y="39876"/>
                        </a:cubicBezTo>
                        <a:cubicBezTo>
                          <a:pt x="995868" y="70948"/>
                          <a:pt x="1106838" y="155286"/>
                          <a:pt x="1234085" y="208552"/>
                        </a:cubicBezTo>
                        <a:cubicBezTo>
                          <a:pt x="1361332" y="261818"/>
                          <a:pt x="1544804" y="329880"/>
                          <a:pt x="1651336" y="359472"/>
                        </a:cubicBezTo>
                        <a:cubicBezTo>
                          <a:pt x="1757868" y="389064"/>
                          <a:pt x="1818531" y="381666"/>
                          <a:pt x="1873277" y="386105"/>
                        </a:cubicBezTo>
                        <a:cubicBezTo>
                          <a:pt x="1928023" y="390544"/>
                          <a:pt x="1960575" y="363911"/>
                          <a:pt x="1979810" y="386105"/>
                        </a:cubicBezTo>
                        <a:cubicBezTo>
                          <a:pt x="1999045" y="408299"/>
                          <a:pt x="2004963" y="489678"/>
                          <a:pt x="1988687" y="519270"/>
                        </a:cubicBezTo>
                        <a:cubicBezTo>
                          <a:pt x="1972411" y="548862"/>
                          <a:pt x="1941340" y="559220"/>
                          <a:pt x="1891033" y="572536"/>
                        </a:cubicBezTo>
                        <a:close/>
                      </a:path>
                    </a:pathLst>
                  </a:custGeom>
                  <a:solidFill>
                    <a:srgbClr val="ED7F89"/>
                  </a:solidFill>
                  <a:ln w="6350">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Ελεύθερη σχεδίαση 51"/>
                  <p:cNvSpPr/>
                  <p:nvPr/>
                </p:nvSpPr>
                <p:spPr>
                  <a:xfrm>
                    <a:off x="6156177" y="2226723"/>
                    <a:ext cx="2144446" cy="272391"/>
                  </a:xfrm>
                  <a:custGeom>
                    <a:avLst/>
                    <a:gdLst>
                      <a:gd name="connsiteX0" fmla="*/ 0 w 2077375"/>
                      <a:gd name="connsiteY0" fmla="*/ 359099 h 372688"/>
                      <a:gd name="connsiteX1" fmla="*/ 239697 w 2077375"/>
                      <a:gd name="connsiteY1" fmla="*/ 323588 h 372688"/>
                      <a:gd name="connsiteX2" fmla="*/ 514905 w 2077375"/>
                      <a:gd name="connsiteY2" fmla="*/ 128279 h 372688"/>
                      <a:gd name="connsiteX3" fmla="*/ 648070 w 2077375"/>
                      <a:gd name="connsiteY3" fmla="*/ 3992 h 372688"/>
                      <a:gd name="connsiteX4" fmla="*/ 807868 w 2077375"/>
                      <a:gd name="connsiteY4" fmla="*/ 39503 h 372688"/>
                      <a:gd name="connsiteX5" fmla="*/ 1038688 w 2077375"/>
                      <a:gd name="connsiteY5" fmla="*/ 128279 h 372688"/>
                      <a:gd name="connsiteX6" fmla="*/ 1322773 w 2077375"/>
                      <a:gd name="connsiteY6" fmla="*/ 225934 h 372688"/>
                      <a:gd name="connsiteX7" fmla="*/ 1766657 w 2077375"/>
                      <a:gd name="connsiteY7" fmla="*/ 367976 h 372688"/>
                      <a:gd name="connsiteX8" fmla="*/ 2077375 w 2077375"/>
                      <a:gd name="connsiteY8" fmla="*/ 341343 h 372688"/>
                      <a:gd name="connsiteX9" fmla="*/ 2077375 w 2077375"/>
                      <a:gd name="connsiteY9" fmla="*/ 341343 h 37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7375" h="372688">
                        <a:moveTo>
                          <a:pt x="0" y="359099"/>
                        </a:moveTo>
                        <a:cubicBezTo>
                          <a:pt x="76940" y="360578"/>
                          <a:pt x="153880" y="362058"/>
                          <a:pt x="239697" y="323588"/>
                        </a:cubicBezTo>
                        <a:cubicBezTo>
                          <a:pt x="325514" y="285118"/>
                          <a:pt x="446843" y="181545"/>
                          <a:pt x="514905" y="128279"/>
                        </a:cubicBezTo>
                        <a:cubicBezTo>
                          <a:pt x="582967" y="75013"/>
                          <a:pt x="599243" y="18788"/>
                          <a:pt x="648070" y="3992"/>
                        </a:cubicBezTo>
                        <a:cubicBezTo>
                          <a:pt x="696897" y="-10804"/>
                          <a:pt x="742765" y="18788"/>
                          <a:pt x="807868" y="39503"/>
                        </a:cubicBezTo>
                        <a:cubicBezTo>
                          <a:pt x="872971" y="60217"/>
                          <a:pt x="952870" y="97207"/>
                          <a:pt x="1038688" y="128279"/>
                        </a:cubicBezTo>
                        <a:cubicBezTo>
                          <a:pt x="1124506" y="159351"/>
                          <a:pt x="1322773" y="225934"/>
                          <a:pt x="1322773" y="225934"/>
                        </a:cubicBezTo>
                        <a:cubicBezTo>
                          <a:pt x="1444101" y="265883"/>
                          <a:pt x="1640890" y="348741"/>
                          <a:pt x="1766657" y="367976"/>
                        </a:cubicBezTo>
                        <a:cubicBezTo>
                          <a:pt x="1892424" y="387211"/>
                          <a:pt x="2077375" y="341343"/>
                          <a:pt x="2077375" y="341343"/>
                        </a:cubicBezTo>
                        <a:lnTo>
                          <a:pt x="2077375" y="341343"/>
                        </a:lnTo>
                      </a:path>
                    </a:pathLst>
                  </a:custGeom>
                  <a:noFill/>
                  <a:ln w="6350">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3" name="Ελεύθερη σχεδίαση 52"/>
                  <p:cNvSpPr/>
                  <p:nvPr/>
                </p:nvSpPr>
                <p:spPr>
                  <a:xfrm>
                    <a:off x="6267635" y="2341884"/>
                    <a:ext cx="2032987" cy="207303"/>
                  </a:xfrm>
                  <a:custGeom>
                    <a:avLst/>
                    <a:gdLst>
                      <a:gd name="connsiteX0" fmla="*/ 0 w 2032987"/>
                      <a:gd name="connsiteY0" fmla="*/ 338389 h 338389"/>
                      <a:gd name="connsiteX1" fmla="*/ 195309 w 2032987"/>
                      <a:gd name="connsiteY1" fmla="*/ 311756 h 338389"/>
                      <a:gd name="connsiteX2" fmla="*/ 381740 w 2032987"/>
                      <a:gd name="connsiteY2" fmla="*/ 214102 h 338389"/>
                      <a:gd name="connsiteX3" fmla="*/ 585926 w 2032987"/>
                      <a:gd name="connsiteY3" fmla="*/ 18793 h 338389"/>
                      <a:gd name="connsiteX4" fmla="*/ 727969 w 2032987"/>
                      <a:gd name="connsiteY4" fmla="*/ 18793 h 338389"/>
                      <a:gd name="connsiteX5" fmla="*/ 958789 w 2032987"/>
                      <a:gd name="connsiteY5" fmla="*/ 116448 h 338389"/>
                      <a:gd name="connsiteX6" fmla="*/ 1340528 w 2032987"/>
                      <a:gd name="connsiteY6" fmla="*/ 231857 h 338389"/>
                      <a:gd name="connsiteX7" fmla="*/ 1695635 w 2032987"/>
                      <a:gd name="connsiteY7" fmla="*/ 329512 h 338389"/>
                      <a:gd name="connsiteX8" fmla="*/ 2032987 w 2032987"/>
                      <a:gd name="connsiteY8" fmla="*/ 311756 h 338389"/>
                      <a:gd name="connsiteX9" fmla="*/ 2032987 w 2032987"/>
                      <a:gd name="connsiteY9" fmla="*/ 311756 h 33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987" h="338389">
                        <a:moveTo>
                          <a:pt x="0" y="338389"/>
                        </a:moveTo>
                        <a:cubicBezTo>
                          <a:pt x="65843" y="335429"/>
                          <a:pt x="131686" y="332470"/>
                          <a:pt x="195309" y="311756"/>
                        </a:cubicBezTo>
                        <a:cubicBezTo>
                          <a:pt x="258932" y="291041"/>
                          <a:pt x="316637" y="262929"/>
                          <a:pt x="381740" y="214102"/>
                        </a:cubicBezTo>
                        <a:cubicBezTo>
                          <a:pt x="446843" y="165275"/>
                          <a:pt x="528221" y="51344"/>
                          <a:pt x="585926" y="18793"/>
                        </a:cubicBezTo>
                        <a:cubicBezTo>
                          <a:pt x="643631" y="-13759"/>
                          <a:pt x="665825" y="2517"/>
                          <a:pt x="727969" y="18793"/>
                        </a:cubicBezTo>
                        <a:cubicBezTo>
                          <a:pt x="790113" y="35069"/>
                          <a:pt x="856696" y="80937"/>
                          <a:pt x="958789" y="116448"/>
                        </a:cubicBezTo>
                        <a:cubicBezTo>
                          <a:pt x="1060882" y="151959"/>
                          <a:pt x="1217720" y="196346"/>
                          <a:pt x="1340528" y="231857"/>
                        </a:cubicBezTo>
                        <a:cubicBezTo>
                          <a:pt x="1463336" y="267368"/>
                          <a:pt x="1580225" y="316196"/>
                          <a:pt x="1695635" y="329512"/>
                        </a:cubicBezTo>
                        <a:cubicBezTo>
                          <a:pt x="1811045" y="342828"/>
                          <a:pt x="2032987" y="311756"/>
                          <a:pt x="2032987" y="311756"/>
                        </a:cubicBezTo>
                        <a:lnTo>
                          <a:pt x="2032987" y="311756"/>
                        </a:lnTo>
                      </a:path>
                    </a:pathLst>
                  </a:custGeom>
                  <a:noFill/>
                  <a:ln w="6350">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4" name="Ευθεία γραμμή σύνδεσης 53"/>
                  <p:cNvCxnSpPr/>
                  <p:nvPr/>
                </p:nvCxnSpPr>
                <p:spPr>
                  <a:xfrm flipV="1">
                    <a:off x="6391956" y="2566199"/>
                    <a:ext cx="1296515" cy="6562"/>
                  </a:xfrm>
                  <a:prstGeom prst="line">
                    <a:avLst/>
                  </a:prstGeom>
                  <a:ln w="6350">
                    <a:solidFill>
                      <a:srgbClr val="E96671"/>
                    </a:solidFill>
                  </a:ln>
                </p:spPr>
                <p:style>
                  <a:lnRef idx="1">
                    <a:schemeClr val="accent1"/>
                  </a:lnRef>
                  <a:fillRef idx="0">
                    <a:schemeClr val="accent1"/>
                  </a:fillRef>
                  <a:effectRef idx="0">
                    <a:schemeClr val="accent1"/>
                  </a:effectRef>
                  <a:fontRef idx="minor">
                    <a:schemeClr val="tx1"/>
                  </a:fontRef>
                </p:style>
              </p:cxnSp>
              <p:sp>
                <p:nvSpPr>
                  <p:cNvPr id="55" name="Ελεύθερη σχεδίαση 54"/>
                  <p:cNvSpPr/>
                  <p:nvPr/>
                </p:nvSpPr>
                <p:spPr>
                  <a:xfrm>
                    <a:off x="6156176" y="2564903"/>
                    <a:ext cx="2144446" cy="241163"/>
                  </a:xfrm>
                  <a:custGeom>
                    <a:avLst/>
                    <a:gdLst>
                      <a:gd name="connsiteX0" fmla="*/ 0 w 2050742"/>
                      <a:gd name="connsiteY0" fmla="*/ 20656 h 136228"/>
                      <a:gd name="connsiteX1" fmla="*/ 257453 w 2050742"/>
                      <a:gd name="connsiteY1" fmla="*/ 29534 h 136228"/>
                      <a:gd name="connsiteX2" fmla="*/ 452761 w 2050742"/>
                      <a:gd name="connsiteY2" fmla="*/ 82800 h 136228"/>
                      <a:gd name="connsiteX3" fmla="*/ 612560 w 2050742"/>
                      <a:gd name="connsiteY3" fmla="*/ 136066 h 136228"/>
                      <a:gd name="connsiteX4" fmla="*/ 870012 w 2050742"/>
                      <a:gd name="connsiteY4" fmla="*/ 100555 h 136228"/>
                      <a:gd name="connsiteX5" fmla="*/ 1171853 w 2050742"/>
                      <a:gd name="connsiteY5" fmla="*/ 56167 h 136228"/>
                      <a:gd name="connsiteX6" fmla="*/ 1633492 w 2050742"/>
                      <a:gd name="connsiteY6" fmla="*/ 2901 h 136228"/>
                      <a:gd name="connsiteX7" fmla="*/ 2050742 w 2050742"/>
                      <a:gd name="connsiteY7" fmla="*/ 11779 h 13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0742" h="136228">
                        <a:moveTo>
                          <a:pt x="0" y="20656"/>
                        </a:moveTo>
                        <a:cubicBezTo>
                          <a:pt x="90996" y="19916"/>
                          <a:pt x="181993" y="19177"/>
                          <a:pt x="257453" y="29534"/>
                        </a:cubicBezTo>
                        <a:cubicBezTo>
                          <a:pt x="332913" y="39891"/>
                          <a:pt x="393577" y="65045"/>
                          <a:pt x="452761" y="82800"/>
                        </a:cubicBezTo>
                        <a:cubicBezTo>
                          <a:pt x="511946" y="100555"/>
                          <a:pt x="543018" y="133107"/>
                          <a:pt x="612560" y="136066"/>
                        </a:cubicBezTo>
                        <a:cubicBezTo>
                          <a:pt x="682102" y="139025"/>
                          <a:pt x="870012" y="100555"/>
                          <a:pt x="870012" y="100555"/>
                        </a:cubicBezTo>
                        <a:cubicBezTo>
                          <a:pt x="963227" y="87239"/>
                          <a:pt x="1044606" y="72443"/>
                          <a:pt x="1171853" y="56167"/>
                        </a:cubicBezTo>
                        <a:cubicBezTo>
                          <a:pt x="1299100" y="39891"/>
                          <a:pt x="1487011" y="10299"/>
                          <a:pt x="1633492" y="2901"/>
                        </a:cubicBezTo>
                        <a:cubicBezTo>
                          <a:pt x="1779973" y="-4497"/>
                          <a:pt x="1915357" y="3641"/>
                          <a:pt x="2050742" y="11779"/>
                        </a:cubicBezTo>
                      </a:path>
                    </a:pathLst>
                  </a:custGeom>
                  <a:noFill/>
                  <a:ln w="6350">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 name="Ελεύθερη σχεδίαση 55"/>
                  <p:cNvSpPr/>
                  <p:nvPr/>
                </p:nvSpPr>
                <p:spPr>
                  <a:xfrm>
                    <a:off x="6235934" y="2667149"/>
                    <a:ext cx="1926454" cy="277837"/>
                  </a:xfrm>
                  <a:custGeom>
                    <a:avLst/>
                    <a:gdLst>
                      <a:gd name="connsiteX0" fmla="*/ 0 w 1926454"/>
                      <a:gd name="connsiteY0" fmla="*/ 17756 h 277837"/>
                      <a:gd name="connsiteX1" fmla="*/ 186431 w 1926454"/>
                      <a:gd name="connsiteY1" fmla="*/ 35511 h 277837"/>
                      <a:gd name="connsiteX2" fmla="*/ 523782 w 1926454"/>
                      <a:gd name="connsiteY2" fmla="*/ 230820 h 277837"/>
                      <a:gd name="connsiteX3" fmla="*/ 710214 w 1926454"/>
                      <a:gd name="connsiteY3" fmla="*/ 275208 h 277837"/>
                      <a:gd name="connsiteX4" fmla="*/ 923278 w 1926454"/>
                      <a:gd name="connsiteY4" fmla="*/ 177554 h 277837"/>
                      <a:gd name="connsiteX5" fmla="*/ 1367161 w 1926454"/>
                      <a:gd name="connsiteY5" fmla="*/ 44389 h 277837"/>
                      <a:gd name="connsiteX6" fmla="*/ 1686757 w 1926454"/>
                      <a:gd name="connsiteY6" fmla="*/ 8878 h 277837"/>
                      <a:gd name="connsiteX7" fmla="*/ 1926454 w 1926454"/>
                      <a:gd name="connsiteY7" fmla="*/ 0 h 2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454" h="277837">
                        <a:moveTo>
                          <a:pt x="0" y="17756"/>
                        </a:moveTo>
                        <a:cubicBezTo>
                          <a:pt x="49567" y="8878"/>
                          <a:pt x="99134" y="0"/>
                          <a:pt x="186431" y="35511"/>
                        </a:cubicBezTo>
                        <a:cubicBezTo>
                          <a:pt x="273728" y="71022"/>
                          <a:pt x="436485" y="190871"/>
                          <a:pt x="523782" y="230820"/>
                        </a:cubicBezTo>
                        <a:cubicBezTo>
                          <a:pt x="611079" y="270770"/>
                          <a:pt x="643631" y="284086"/>
                          <a:pt x="710214" y="275208"/>
                        </a:cubicBezTo>
                        <a:cubicBezTo>
                          <a:pt x="776797" y="266330"/>
                          <a:pt x="813787" y="216024"/>
                          <a:pt x="923278" y="177554"/>
                        </a:cubicBezTo>
                        <a:cubicBezTo>
                          <a:pt x="1032769" y="139084"/>
                          <a:pt x="1239915" y="72502"/>
                          <a:pt x="1367161" y="44389"/>
                        </a:cubicBezTo>
                        <a:cubicBezTo>
                          <a:pt x="1494407" y="16276"/>
                          <a:pt x="1593542" y="16276"/>
                          <a:pt x="1686757" y="8878"/>
                        </a:cubicBezTo>
                        <a:cubicBezTo>
                          <a:pt x="1779972" y="1480"/>
                          <a:pt x="1853213" y="740"/>
                          <a:pt x="1926454" y="0"/>
                        </a:cubicBezTo>
                      </a:path>
                    </a:pathLst>
                  </a:custGeom>
                  <a:noFill/>
                  <a:ln w="6350">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50" name="Στρογγυλεμένο ορθογώνιο 49"/>
                <p:cNvSpPr/>
                <p:nvPr/>
              </p:nvSpPr>
              <p:spPr>
                <a:xfrm>
                  <a:off x="6976622" y="2411463"/>
                  <a:ext cx="404343" cy="103652"/>
                </a:xfrm>
                <a:prstGeom prst="roundRect">
                  <a:avLst/>
                </a:prstGeom>
                <a:solidFill>
                  <a:srgbClr val="FFC000"/>
                </a:solidFill>
                <a:ln w="63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3" name="Έλλειψη 32"/>
              <p:cNvSpPr/>
              <p:nvPr/>
            </p:nvSpPr>
            <p:spPr>
              <a:xfrm>
                <a:off x="1503791" y="3967519"/>
                <a:ext cx="576064" cy="554857"/>
              </a:xfrm>
              <a:prstGeom prst="ellipse">
                <a:avLst/>
              </a:prstGeom>
              <a:no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4" name="Γωνιακή σύνδεση 33"/>
              <p:cNvCxnSpPr/>
              <p:nvPr/>
            </p:nvCxnSpPr>
            <p:spPr>
              <a:xfrm rot="16200000" flipV="1">
                <a:off x="4208339" y="1745178"/>
                <a:ext cx="249425" cy="4750113"/>
              </a:xfrm>
              <a:prstGeom prst="bentConnector3">
                <a:avLst>
                  <a:gd name="adj1" fmla="val 363040"/>
                </a:avLst>
              </a:prstGeom>
              <a:ln w="6350">
                <a:solidFill>
                  <a:srgbClr val="7030A0"/>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029278" y="3630038"/>
                <a:ext cx="364202" cy="461665"/>
              </a:xfrm>
              <a:prstGeom prst="rect">
                <a:avLst/>
              </a:prstGeom>
              <a:noFill/>
              <a:ln w="6350">
                <a:solidFill>
                  <a:schemeClr val="tx1"/>
                </a:solidFill>
              </a:ln>
            </p:spPr>
            <p:txBody>
              <a:bodyPr wrap="none" rtlCol="0">
                <a:spAutoFit/>
              </a:bodyPr>
              <a:lstStyle/>
              <a:p>
                <a:pPr algn="ctr"/>
                <a:r>
                  <a:rPr lang="en-US" sz="2400" b="1" dirty="0" smtClean="0">
                    <a:solidFill>
                      <a:schemeClr val="accent4">
                        <a:lumMod val="10000"/>
                      </a:schemeClr>
                    </a:solidFill>
                  </a:rPr>
                  <a:t>+</a:t>
                </a:r>
                <a:endParaRPr lang="el-GR" sz="2400" b="1" dirty="0">
                  <a:solidFill>
                    <a:schemeClr val="accent4">
                      <a:lumMod val="10000"/>
                    </a:schemeClr>
                  </a:solidFill>
                </a:endParaRPr>
              </a:p>
            </p:txBody>
          </p:sp>
          <p:sp>
            <p:nvSpPr>
              <p:cNvPr id="36" name="TextBox 35"/>
              <p:cNvSpPr txBox="1"/>
              <p:nvPr/>
            </p:nvSpPr>
            <p:spPr>
              <a:xfrm>
                <a:off x="1162031" y="3573016"/>
                <a:ext cx="364202" cy="461665"/>
              </a:xfrm>
              <a:prstGeom prst="rect">
                <a:avLst/>
              </a:prstGeom>
              <a:noFill/>
              <a:ln w="6350">
                <a:noFill/>
              </a:ln>
            </p:spPr>
            <p:txBody>
              <a:bodyPr wrap="none" rtlCol="0">
                <a:spAutoFit/>
              </a:bodyPr>
              <a:lstStyle/>
              <a:p>
                <a:pPr algn="ctr"/>
                <a:r>
                  <a:rPr lang="en-US" sz="2400" b="1" dirty="0" smtClean="0">
                    <a:solidFill>
                      <a:schemeClr val="accent4">
                        <a:lumMod val="10000"/>
                      </a:schemeClr>
                    </a:solidFill>
                  </a:rPr>
                  <a:t>+</a:t>
                </a:r>
                <a:endParaRPr lang="el-GR" sz="2400" b="1" dirty="0">
                  <a:solidFill>
                    <a:schemeClr val="accent4">
                      <a:lumMod val="10000"/>
                    </a:schemeClr>
                  </a:solidFill>
                </a:endParaRPr>
              </a:p>
            </p:txBody>
          </p:sp>
          <p:sp>
            <p:nvSpPr>
              <p:cNvPr id="37" name="TextBox 36"/>
              <p:cNvSpPr txBox="1"/>
              <p:nvPr/>
            </p:nvSpPr>
            <p:spPr>
              <a:xfrm>
                <a:off x="3310244" y="2947909"/>
                <a:ext cx="1261756" cy="400110"/>
              </a:xfrm>
              <a:prstGeom prst="rect">
                <a:avLst/>
              </a:prstGeom>
              <a:noFill/>
              <a:ln w="6350">
                <a:solidFill>
                  <a:schemeClr val="tx1"/>
                </a:solidFill>
              </a:ln>
            </p:spPr>
            <p:txBody>
              <a:bodyPr wrap="none" rtlCol="0">
                <a:spAutoFit/>
              </a:bodyPr>
              <a:lstStyle/>
              <a:p>
                <a:r>
                  <a:rPr lang="en-US" sz="2000" dirty="0" err="1" smtClean="0">
                    <a:solidFill>
                      <a:schemeClr val="accent4">
                        <a:lumMod val="10000"/>
                      </a:schemeClr>
                    </a:solidFill>
                    <a:latin typeface="Calibri" panose="020F0502020204030204" pitchFamily="34" charset="0"/>
                    <a:cs typeface="Calibri" panose="020F0502020204030204" pitchFamily="34" charset="0"/>
                  </a:rPr>
                  <a:t>Ia</a:t>
                </a:r>
                <a:r>
                  <a:rPr lang="en-US" sz="2000" dirty="0" smtClean="0">
                    <a:solidFill>
                      <a:schemeClr val="accent4">
                        <a:lumMod val="10000"/>
                      </a:schemeClr>
                    </a:solidFill>
                    <a:latin typeface="Calibri" panose="020F0502020204030204" pitchFamily="34" charset="0"/>
                    <a:cs typeface="Calibri" panose="020F0502020204030204" pitchFamily="34" charset="0"/>
                  </a:rPr>
                  <a:t> afferent</a:t>
                </a:r>
                <a:endParaRPr lang="el-GR" sz="2000" dirty="0">
                  <a:solidFill>
                    <a:schemeClr val="accent4">
                      <a:lumMod val="10000"/>
                    </a:schemeClr>
                  </a:solidFill>
                  <a:latin typeface="Calibri" panose="020F0502020204030204" pitchFamily="34" charset="0"/>
                  <a:cs typeface="Calibri" panose="020F0502020204030204" pitchFamily="34" charset="0"/>
                </a:endParaRPr>
              </a:p>
            </p:txBody>
          </p:sp>
          <p:sp>
            <p:nvSpPr>
              <p:cNvPr id="38" name="TextBox 37"/>
              <p:cNvSpPr txBox="1"/>
              <p:nvPr/>
            </p:nvSpPr>
            <p:spPr>
              <a:xfrm>
                <a:off x="2739677" y="4181018"/>
                <a:ext cx="1530162" cy="400110"/>
              </a:xfrm>
              <a:prstGeom prst="rect">
                <a:avLst/>
              </a:prstGeom>
              <a:noFill/>
              <a:ln w="6350">
                <a:solidFill>
                  <a:schemeClr val="tx1"/>
                </a:solidFill>
              </a:ln>
            </p:spPr>
            <p:txBody>
              <a:bodyPr wrap="none" rtlCol="0">
                <a:spAutoFit/>
              </a:bodyPr>
              <a:lstStyle/>
              <a:p>
                <a:r>
                  <a:rPr lang="en-US" sz="2000" b="1" dirty="0" smtClean="0">
                    <a:solidFill>
                      <a:schemeClr val="accent4">
                        <a:lumMod val="10000"/>
                      </a:schemeClr>
                    </a:solidFill>
                    <a:latin typeface="Calibri" panose="020F0502020204030204" pitchFamily="34" charset="0"/>
                    <a:cs typeface="Calibri" panose="020F0502020204030204" pitchFamily="34" charset="0"/>
                  </a:rPr>
                  <a:t>Motor nerve</a:t>
                </a:r>
                <a:endParaRPr lang="el-GR" sz="2000" b="1" dirty="0">
                  <a:solidFill>
                    <a:schemeClr val="accent4">
                      <a:lumMod val="10000"/>
                    </a:schemeClr>
                  </a:solidFill>
                  <a:latin typeface="Calibri" panose="020F0502020204030204" pitchFamily="34" charset="0"/>
                  <a:cs typeface="Calibri" panose="020F0502020204030204" pitchFamily="34" charset="0"/>
                </a:endParaRPr>
              </a:p>
            </p:txBody>
          </p:sp>
          <p:cxnSp>
            <p:nvCxnSpPr>
              <p:cNvPr id="39" name="Ευθεία γραμμή σύνδεσης 38"/>
              <p:cNvCxnSpPr/>
              <p:nvPr/>
            </p:nvCxnSpPr>
            <p:spPr>
              <a:xfrm flipV="1">
                <a:off x="5113117" y="5223997"/>
                <a:ext cx="3252436" cy="5207"/>
              </a:xfrm>
              <a:prstGeom prst="line">
                <a:avLst/>
              </a:prstGeom>
              <a:ln w="6350">
                <a:solidFill>
                  <a:srgbClr val="BE494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110170" y="5170243"/>
                <a:ext cx="1406539" cy="400110"/>
              </a:xfrm>
              <a:prstGeom prst="rect">
                <a:avLst/>
              </a:prstGeom>
              <a:noFill/>
              <a:ln w="6350">
                <a:solidFill>
                  <a:schemeClr val="tx1"/>
                </a:solidFill>
              </a:ln>
            </p:spPr>
            <p:txBody>
              <a:bodyPr wrap="none" rtlCol="0">
                <a:spAutoFit/>
              </a:bodyPr>
              <a:lstStyle/>
              <a:p>
                <a:r>
                  <a:rPr lang="en-US" sz="2000" dirty="0" smtClean="0">
                    <a:solidFill>
                      <a:schemeClr val="accent4">
                        <a:lumMod val="10000"/>
                      </a:schemeClr>
                    </a:solidFill>
                    <a:latin typeface="Calibri" panose="020F0502020204030204" pitchFamily="34" charset="0"/>
                    <a:cs typeface="Calibri" panose="020F0502020204030204" pitchFamily="34" charset="0"/>
                  </a:rPr>
                  <a:t>Contraction</a:t>
                </a:r>
                <a:endParaRPr lang="el-GR" sz="2000" dirty="0">
                  <a:solidFill>
                    <a:schemeClr val="accent4">
                      <a:lumMod val="10000"/>
                    </a:schemeClr>
                  </a:solidFill>
                  <a:latin typeface="Calibri" panose="020F0502020204030204" pitchFamily="34" charset="0"/>
                  <a:cs typeface="Calibri" panose="020F0502020204030204" pitchFamily="34" charset="0"/>
                </a:endParaRPr>
              </a:p>
            </p:txBody>
          </p:sp>
          <p:sp>
            <p:nvSpPr>
              <p:cNvPr id="41" name="TextBox 40"/>
              <p:cNvSpPr txBox="1"/>
              <p:nvPr/>
            </p:nvSpPr>
            <p:spPr>
              <a:xfrm>
                <a:off x="7931496" y="4500783"/>
                <a:ext cx="1137691" cy="667522"/>
              </a:xfrm>
              <a:prstGeom prst="rect">
                <a:avLst/>
              </a:prstGeom>
              <a:noFill/>
              <a:ln w="6350">
                <a:solidFill>
                  <a:schemeClr val="tx1"/>
                </a:solidFill>
              </a:ln>
            </p:spPr>
            <p:txBody>
              <a:bodyPr wrap="square" rtlCol="0">
                <a:spAutoFit/>
              </a:bodyPr>
              <a:lstStyle/>
              <a:p>
                <a:r>
                  <a:rPr lang="en-US" dirty="0" smtClean="0">
                    <a:solidFill>
                      <a:schemeClr val="accent4">
                        <a:lumMod val="10000"/>
                      </a:schemeClr>
                    </a:solidFill>
                  </a:rPr>
                  <a:t>Anterior </a:t>
                </a:r>
                <a:r>
                  <a:rPr lang="en-US" dirty="0" err="1" smtClean="0">
                    <a:solidFill>
                      <a:schemeClr val="accent4">
                        <a:lumMod val="10000"/>
                      </a:schemeClr>
                    </a:solidFill>
                  </a:rPr>
                  <a:t>Tibialis</a:t>
                </a:r>
                <a:endParaRPr lang="el-GR" dirty="0">
                  <a:solidFill>
                    <a:schemeClr val="accent4">
                      <a:lumMod val="10000"/>
                    </a:schemeClr>
                  </a:solidFill>
                </a:endParaRPr>
              </a:p>
            </p:txBody>
          </p:sp>
          <p:cxnSp>
            <p:nvCxnSpPr>
              <p:cNvPr id="42" name="Ευθεία γραμμή σύνδεσης 41"/>
              <p:cNvCxnSpPr>
                <a:stCxn id="33" idx="6"/>
                <a:endCxn id="51" idx="9"/>
              </p:cNvCxnSpPr>
              <p:nvPr/>
            </p:nvCxnSpPr>
            <p:spPr>
              <a:xfrm>
                <a:off x="2079855" y="4244948"/>
                <a:ext cx="3855330" cy="10520"/>
              </a:xfrm>
              <a:prstGeom prst="line">
                <a:avLst/>
              </a:prstGeom>
              <a:ln w="6350">
                <a:solidFill>
                  <a:srgbClr val="7030A0"/>
                </a:solidFill>
              </a:ln>
            </p:spPr>
            <p:style>
              <a:lnRef idx="1">
                <a:schemeClr val="accent1"/>
              </a:lnRef>
              <a:fillRef idx="0">
                <a:schemeClr val="accent1"/>
              </a:fillRef>
              <a:effectRef idx="0">
                <a:schemeClr val="accent1"/>
              </a:effectRef>
              <a:fontRef idx="minor">
                <a:schemeClr val="tx1"/>
              </a:fontRef>
            </p:style>
          </p:cxnSp>
          <p:sp>
            <p:nvSpPr>
              <p:cNvPr id="43" name="Line 13"/>
              <p:cNvSpPr>
                <a:spLocks noChangeShapeType="1"/>
              </p:cNvSpPr>
              <p:nvPr/>
            </p:nvSpPr>
            <p:spPr bwMode="auto">
              <a:xfrm flipH="1">
                <a:off x="5290452" y="2780928"/>
                <a:ext cx="1313494" cy="1014938"/>
              </a:xfrm>
              <a:prstGeom prst="line">
                <a:avLst/>
              </a:prstGeom>
              <a:noFill/>
              <a:ln w="635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sp>
            <p:nvSpPr>
              <p:cNvPr id="44" name="Line 13"/>
              <p:cNvSpPr>
                <a:spLocks noChangeShapeType="1"/>
              </p:cNvSpPr>
              <p:nvPr/>
            </p:nvSpPr>
            <p:spPr bwMode="auto">
              <a:xfrm flipH="1">
                <a:off x="5494989" y="2862381"/>
                <a:ext cx="1318452" cy="1036728"/>
              </a:xfrm>
              <a:prstGeom prst="line">
                <a:avLst/>
              </a:prstGeom>
              <a:noFill/>
              <a:ln w="6350">
                <a:solidFill>
                  <a:srgbClr val="BE494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sp>
            <p:nvSpPr>
              <p:cNvPr id="45" name="Line 13"/>
              <p:cNvSpPr>
                <a:spLocks noChangeShapeType="1"/>
              </p:cNvSpPr>
              <p:nvPr/>
            </p:nvSpPr>
            <p:spPr bwMode="auto">
              <a:xfrm flipH="1">
                <a:off x="6716363" y="2947909"/>
                <a:ext cx="607933" cy="803071"/>
              </a:xfrm>
              <a:prstGeom prst="line">
                <a:avLst/>
              </a:prstGeom>
              <a:noFill/>
              <a:ln w="6350">
                <a:solidFill>
                  <a:srgbClr val="BE494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sp>
            <p:nvSpPr>
              <p:cNvPr id="46" name="Line 5"/>
              <p:cNvSpPr>
                <a:spLocks noChangeShapeType="1"/>
              </p:cNvSpPr>
              <p:nvPr/>
            </p:nvSpPr>
            <p:spPr bwMode="auto">
              <a:xfrm flipH="1">
                <a:off x="6748667" y="3899109"/>
                <a:ext cx="1336437" cy="418063"/>
              </a:xfrm>
              <a:prstGeom prst="line">
                <a:avLst/>
              </a:prstGeom>
              <a:noFill/>
              <a:ln w="63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grpSp>
        <p:sp>
          <p:nvSpPr>
            <p:cNvPr id="57" name="Line 6"/>
            <p:cNvSpPr>
              <a:spLocks noChangeShapeType="1"/>
            </p:cNvSpPr>
            <p:nvPr/>
          </p:nvSpPr>
          <p:spPr bwMode="auto">
            <a:xfrm flipH="1">
              <a:off x="2339751" y="2928764"/>
              <a:ext cx="3457199" cy="0"/>
            </a:xfrm>
            <a:prstGeom prst="line">
              <a:avLst/>
            </a:prstGeom>
            <a:noFill/>
            <a:ln w="63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8" name="Line 7"/>
            <p:cNvSpPr>
              <a:spLocks noChangeShapeType="1"/>
            </p:cNvSpPr>
            <p:nvPr/>
          </p:nvSpPr>
          <p:spPr bwMode="auto">
            <a:xfrm flipH="1">
              <a:off x="1503789" y="2982524"/>
              <a:ext cx="717717" cy="647514"/>
            </a:xfrm>
            <a:prstGeom prst="line">
              <a:avLst/>
            </a:prstGeom>
            <a:noFill/>
            <a:ln w="635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59" name="Line 13"/>
            <p:cNvSpPr>
              <a:spLocks noChangeShapeType="1"/>
            </p:cNvSpPr>
            <p:nvPr/>
          </p:nvSpPr>
          <p:spPr bwMode="auto">
            <a:xfrm flipH="1">
              <a:off x="5761324" y="2947909"/>
              <a:ext cx="1313494" cy="1014938"/>
            </a:xfrm>
            <a:prstGeom prst="line">
              <a:avLst/>
            </a:prstGeom>
            <a:noFill/>
            <a:ln w="6350">
              <a:solidFill>
                <a:schemeClr val="accent4">
                  <a:lumMod val="1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grpSp>
      <p:sp>
        <p:nvSpPr>
          <p:cNvPr id="60" name="TextBox 59"/>
          <p:cNvSpPr txBox="1"/>
          <p:nvPr/>
        </p:nvSpPr>
        <p:spPr>
          <a:xfrm>
            <a:off x="1186971" y="6176337"/>
            <a:ext cx="6589753" cy="276999"/>
          </a:xfrm>
          <a:prstGeom prst="rect">
            <a:avLst/>
          </a:prstGeom>
          <a:noFill/>
        </p:spPr>
        <p:txBody>
          <a:bodyPr wrap="none" rtlCol="0">
            <a:spAutoFit/>
          </a:bodyPr>
          <a:lstStyle/>
          <a:p>
            <a:r>
              <a:rPr lang="en-US" sz="1200" i="1" dirty="0">
                <a:solidFill>
                  <a:schemeClr val="accent4">
                    <a:lumMod val="50000"/>
                  </a:schemeClr>
                </a:solidFill>
                <a:latin typeface="Calibri" panose="020F0502020204030204" pitchFamily="34" charset="0"/>
                <a:cs typeface="Calibri" panose="020F0502020204030204" pitchFamily="34" charset="0"/>
                <a:sym typeface="Wingdings"/>
              </a:rPr>
              <a:t> </a:t>
            </a:r>
            <a:r>
              <a:rPr lang="en-US" sz="1200" i="1" dirty="0" smtClean="0">
                <a:solidFill>
                  <a:schemeClr val="accent4">
                    <a:lumMod val="50000"/>
                  </a:schemeClr>
                </a:solidFill>
                <a:latin typeface="Calibri" panose="020F0502020204030204" pitchFamily="34" charset="0"/>
                <a:cs typeface="Calibri" panose="020F0502020204030204" pitchFamily="34" charset="0"/>
                <a:sym typeface="Wingdings"/>
              </a:rPr>
              <a:t> </a:t>
            </a:r>
            <a:r>
              <a:rPr lang="el-GR" sz="1200" dirty="0" smtClean="0">
                <a:solidFill>
                  <a:schemeClr val="accent4">
                    <a:lumMod val="50000"/>
                  </a:schemeClr>
                </a:solidFill>
                <a:latin typeface="Calibri" panose="020F0502020204030204" pitchFamily="34" charset="0"/>
                <a:cs typeface="Calibri" panose="020F0502020204030204" pitchFamily="34" charset="0"/>
                <a:sym typeface="Wingdings"/>
              </a:rPr>
              <a:t>Αναδιαμόρφωση από: </a:t>
            </a:r>
            <a:r>
              <a:rPr lang="en-US" sz="1200" dirty="0" err="1" smtClean="0">
                <a:solidFill>
                  <a:schemeClr val="accent4">
                    <a:lumMod val="50000"/>
                  </a:schemeClr>
                </a:solidFill>
                <a:latin typeface="Calibri" panose="020F0502020204030204" pitchFamily="34" charset="0"/>
                <a:cs typeface="Calibri" panose="020F0502020204030204" pitchFamily="34" charset="0"/>
              </a:rPr>
              <a:t>Dr</a:t>
            </a:r>
            <a:r>
              <a:rPr lang="en-US" sz="1200" dirty="0" smtClean="0">
                <a:solidFill>
                  <a:schemeClr val="accent4">
                    <a:lumMod val="50000"/>
                  </a:schemeClr>
                </a:solidFill>
                <a:latin typeface="Calibri" panose="020F0502020204030204" pitchFamily="34" charset="0"/>
                <a:cs typeface="Calibri" panose="020F0502020204030204" pitchFamily="34" charset="0"/>
              </a:rPr>
              <a:t> </a:t>
            </a:r>
            <a:r>
              <a:rPr lang="en-US" sz="1200" dirty="0">
                <a:solidFill>
                  <a:schemeClr val="accent4">
                    <a:lumMod val="50000"/>
                  </a:schemeClr>
                </a:solidFill>
                <a:latin typeface="Calibri" panose="020F0502020204030204" pitchFamily="34" charset="0"/>
                <a:cs typeface="Calibri" panose="020F0502020204030204" pitchFamily="34" charset="0"/>
              </a:rPr>
              <a:t>Paul </a:t>
            </a:r>
            <a:r>
              <a:rPr lang="en-US" sz="1200" dirty="0" smtClean="0">
                <a:solidFill>
                  <a:schemeClr val="accent4">
                    <a:lumMod val="50000"/>
                  </a:schemeClr>
                </a:solidFill>
                <a:latin typeface="Calibri" panose="020F0502020204030204" pitchFamily="34" charset="0"/>
                <a:cs typeface="Calibri" panose="020F0502020204030204" pitchFamily="34" charset="0"/>
              </a:rPr>
              <a:t>Taylor,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3"/>
              </a:rPr>
              <a:t>National </a:t>
            </a:r>
            <a:r>
              <a:rPr lang="en-US" sz="1200" dirty="0">
                <a:solidFill>
                  <a:schemeClr val="accent4">
                    <a:lumMod val="50000"/>
                  </a:schemeClr>
                </a:solidFill>
                <a:latin typeface="Calibri" panose="020F0502020204030204" pitchFamily="34" charset="0"/>
                <a:cs typeface="Calibri" panose="020F0502020204030204" pitchFamily="34" charset="0"/>
                <a:hlinkClick r:id="rId3"/>
              </a:rPr>
              <a:t>Clinical FES Centre. Salisbury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3"/>
              </a:rPr>
              <a:t>Hospital</a:t>
            </a:r>
            <a:r>
              <a:rPr lang="en-US" sz="1200" dirty="0" smtClean="0">
                <a:solidFill>
                  <a:schemeClr val="accent4">
                    <a:lumMod val="50000"/>
                  </a:schemeClr>
                </a:solidFill>
                <a:latin typeface="Calibri" panose="020F0502020204030204" pitchFamily="34" charset="0"/>
                <a:cs typeface="Calibri" panose="020F0502020204030204" pitchFamily="34" charset="0"/>
              </a:rPr>
              <a:t>, Great Britain</a:t>
            </a:r>
            <a:r>
              <a:rPr lang="el-GR" sz="1200" dirty="0" smtClean="0">
                <a:solidFill>
                  <a:schemeClr val="accent4">
                    <a:lumMod val="50000"/>
                  </a:schemeClr>
                </a:solidFill>
                <a:latin typeface="Calibri" panose="020F0502020204030204" pitchFamily="34" charset="0"/>
                <a:cs typeface="Calibri" panose="020F0502020204030204" pitchFamily="34" charset="0"/>
              </a:rPr>
              <a:t>.</a:t>
            </a:r>
            <a:endParaRPr lang="el-GR" sz="1200" dirty="0">
              <a:solidFill>
                <a:schemeClr val="accent4">
                  <a:lumMod val="50000"/>
                </a:schemeClr>
              </a:solidFill>
              <a:latin typeface="Calibri" panose="020F0502020204030204" pitchFamily="34" charset="0"/>
              <a:cs typeface="Calibri" panose="020F0502020204030204" pitchFamily="34" charset="0"/>
            </a:endParaRPr>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11</a:t>
            </a:fld>
            <a:endParaRPr lang="el-GR" dirty="0"/>
          </a:p>
        </p:txBody>
      </p:sp>
    </p:spTree>
    <p:extLst>
      <p:ext uri="{BB962C8B-B14F-4D97-AF65-F5344CB8AC3E}">
        <p14:creationId xmlns:p14="http://schemas.microsoft.com/office/powerpoint/2010/main" val="308491734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332656"/>
            <a:ext cx="8229600" cy="936104"/>
          </a:xfrm>
        </p:spPr>
        <p:txBody>
          <a:bodyPr/>
          <a:lstStyle/>
          <a:p>
            <a:r>
              <a:rPr lang="el-GR" dirty="0" smtClean="0">
                <a:effectLst>
                  <a:outerShdw blurRad="38100" dist="38100" dir="2700000" algn="tl">
                    <a:srgbClr val="000000"/>
                  </a:outerShdw>
                </a:effectLst>
                <a:latin typeface="Arial Narrow" panose="020B0606020202030204" pitchFamily="34" charset="0"/>
              </a:rPr>
              <a:t> </a:t>
            </a:r>
            <a:r>
              <a:rPr lang="en-US" dirty="0" smtClean="0">
                <a:effectLst>
                  <a:outerShdw blurRad="38100" dist="38100" dir="2700000" algn="tl">
                    <a:srgbClr val="000000"/>
                  </a:outerShdw>
                </a:effectLst>
                <a:latin typeface="Arial Narrow" panose="020B0606020202030204" pitchFamily="34" charset="0"/>
              </a:rPr>
              <a:t>EMS</a:t>
            </a:r>
            <a:r>
              <a:rPr lang="el-GR" dirty="0" smtClean="0">
                <a:effectLst>
                  <a:outerShdw blurRad="38100" dist="38100" dir="2700000" algn="tl">
                    <a:srgbClr val="000000"/>
                  </a:outerShdw>
                </a:effectLst>
                <a:latin typeface="Arial Narrow" panose="020B0606020202030204" pitchFamily="34" charset="0"/>
              </a:rPr>
              <a:t>: Βελτίωση Μυϊκής Λειτουργίας </a:t>
            </a:r>
            <a:r>
              <a:rPr lang="el-GR" b="1" baseline="-16000" dirty="0" smtClean="0">
                <a:latin typeface="Arial Narrow" panose="020B0606020202030204" pitchFamily="34" charset="0"/>
              </a:rPr>
              <a:t>[1/3]</a:t>
            </a:r>
            <a:endParaRPr lang="el-GR" b="1" baseline="-16000" dirty="0">
              <a:latin typeface="Arial Narrow" pitchFamily="34" charset="0"/>
            </a:endParaRPr>
          </a:p>
        </p:txBody>
      </p:sp>
      <p:sp>
        <p:nvSpPr>
          <p:cNvPr id="64515" name="Rectangle 3"/>
          <p:cNvSpPr>
            <a:spLocks noGrp="1" noChangeArrowheads="1"/>
          </p:cNvSpPr>
          <p:nvPr>
            <p:ph idx="1"/>
          </p:nvPr>
        </p:nvSpPr>
        <p:spPr>
          <a:xfrm>
            <a:off x="457200" y="1846312"/>
            <a:ext cx="8229600" cy="4679032"/>
          </a:xfrm>
        </p:spPr>
        <p:txBody>
          <a:bodyPr/>
          <a:lstStyle/>
          <a:p>
            <a:pPr>
              <a:lnSpc>
                <a:spcPct val="114000"/>
              </a:lnSpc>
              <a:spcBef>
                <a:spcPts val="1200"/>
              </a:spcBef>
              <a:buSzPct val="100000"/>
              <a:buFont typeface="Wingdings" panose="05000000000000000000" pitchFamily="2" charset="2"/>
              <a:buChar char="Ø"/>
            </a:pPr>
            <a:r>
              <a:rPr lang="el-GR" sz="2400" dirty="0" smtClean="0"/>
              <a:t>Η εφαρμογή </a:t>
            </a:r>
            <a:r>
              <a:rPr lang="el-GR" sz="2400" dirty="0"/>
              <a:t>του </a:t>
            </a:r>
            <a:r>
              <a:rPr lang="en-US" sz="2400" dirty="0"/>
              <a:t>EMS</a:t>
            </a:r>
            <a:r>
              <a:rPr lang="el-GR" sz="2400" dirty="0"/>
              <a:t> για τη βελτίωση της μυϊκής λειτουργίας στις παθήσεις του </a:t>
            </a:r>
            <a:r>
              <a:rPr lang="el-GR" sz="2400" dirty="0" smtClean="0"/>
              <a:t>ΚΝΣ, είναι ιδιαίτερα σημαντική διότι, εκτός </a:t>
            </a:r>
            <a:r>
              <a:rPr lang="el-GR" sz="2400" dirty="0"/>
              <a:t>από την κλασσική εφαρμογή (ερεθισμός ενός μυ ή </a:t>
            </a:r>
            <a:r>
              <a:rPr lang="el-GR" sz="2400" dirty="0" smtClean="0"/>
              <a:t>νεύρου):</a:t>
            </a:r>
          </a:p>
          <a:p>
            <a:pPr>
              <a:lnSpc>
                <a:spcPct val="114000"/>
              </a:lnSpc>
              <a:spcBef>
                <a:spcPts val="1200"/>
              </a:spcBef>
              <a:buSzPct val="100000"/>
              <a:buFont typeface="Wingdings" panose="05000000000000000000" pitchFamily="2" charset="2"/>
              <a:buChar char="§"/>
            </a:pPr>
            <a:r>
              <a:rPr lang="el-GR" sz="2400" dirty="0" smtClean="0"/>
              <a:t>Διεγείρει και ενεργοποιεί τις μυϊκές ομάδες στην κατεύθυνση της παραγωγής ενός λειτουργικού κινητικού πρότυπου, και </a:t>
            </a:r>
          </a:p>
          <a:p>
            <a:pPr>
              <a:lnSpc>
                <a:spcPct val="114000"/>
              </a:lnSpc>
              <a:spcBef>
                <a:spcPts val="1200"/>
              </a:spcBef>
              <a:buSzPct val="100000"/>
              <a:buFont typeface="Wingdings" panose="05000000000000000000" pitchFamily="2" charset="2"/>
              <a:buChar char="§"/>
            </a:pPr>
            <a:r>
              <a:rPr lang="el-GR" sz="2400" dirty="0" smtClean="0"/>
              <a:t>Προάγει την άσκηση λειτουργικής επανεκπαίδευσης με προκαθορισμένο στόχο (</a:t>
            </a:r>
            <a:r>
              <a:rPr lang="en-US" sz="2400" dirty="0" smtClean="0"/>
              <a:t>task oriented therapy)</a:t>
            </a:r>
            <a:r>
              <a:rPr lang="el-GR" sz="2400" dirty="0" smtClean="0"/>
              <a:t>.</a:t>
            </a:r>
            <a:endParaRPr lang="el-GR" sz="2400" dirty="0"/>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12</a:t>
            </a:fld>
            <a:endParaRPr lang="el-GR" dirty="0"/>
          </a:p>
        </p:txBody>
      </p:sp>
    </p:spTree>
    <p:extLst>
      <p:ext uri="{BB962C8B-B14F-4D97-AF65-F5344CB8AC3E}">
        <p14:creationId xmlns:p14="http://schemas.microsoft.com/office/powerpoint/2010/main" val="96809244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332656"/>
            <a:ext cx="8229600" cy="936104"/>
          </a:xfrm>
        </p:spPr>
        <p:txBody>
          <a:bodyPr/>
          <a:lstStyle/>
          <a:p>
            <a:pPr algn="ctr"/>
            <a:r>
              <a:rPr lang="el-GR" dirty="0" smtClean="0">
                <a:effectLst>
                  <a:outerShdw blurRad="38100" dist="38100" dir="2700000" algn="tl">
                    <a:srgbClr val="000000"/>
                  </a:outerShdw>
                </a:effectLst>
              </a:rPr>
              <a:t>Παραγωγή Κινητικού</a:t>
            </a:r>
            <a:r>
              <a:rPr lang="en-US" dirty="0" smtClean="0">
                <a:effectLst>
                  <a:outerShdw blurRad="38100" dist="38100" dir="2700000" algn="tl">
                    <a:srgbClr val="000000"/>
                  </a:outerShdw>
                </a:effectLst>
              </a:rPr>
              <a:t> </a:t>
            </a:r>
            <a:r>
              <a:rPr lang="el-GR" dirty="0" smtClean="0">
                <a:effectLst>
                  <a:outerShdw blurRad="38100" dist="38100" dir="2700000" algn="tl">
                    <a:srgbClr val="000000"/>
                  </a:outerShdw>
                </a:effectLst>
              </a:rPr>
              <a:t>Προτύπου Σύλληψης</a:t>
            </a:r>
            <a:endParaRPr lang="en-US" dirty="0"/>
          </a:p>
        </p:txBody>
      </p:sp>
      <p:pic>
        <p:nvPicPr>
          <p:cNvPr id="65540" name="JS 30 hz 200 microsecs at assessment.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tretch>
            <a:fillRect/>
          </a:stretch>
        </p:blipFill>
        <p:spPr>
          <a:xfrm>
            <a:off x="1835696" y="1745686"/>
            <a:ext cx="5544616" cy="4158462"/>
          </a:xfrm>
          <a:ln w="19050" cmpd="thinThick">
            <a:solidFill>
              <a:schemeClr val="accent4">
                <a:lumMod val="10000"/>
              </a:schemeClr>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p:cNvSpPr txBox="1"/>
          <p:nvPr/>
        </p:nvSpPr>
        <p:spPr>
          <a:xfrm>
            <a:off x="1863952" y="6093296"/>
            <a:ext cx="5444352" cy="276999"/>
          </a:xfrm>
          <a:prstGeom prst="rect">
            <a:avLst/>
          </a:prstGeom>
          <a:noFill/>
        </p:spPr>
        <p:txBody>
          <a:bodyPr wrap="square" rtlCol="0">
            <a:spAutoFit/>
          </a:bodyPr>
          <a:lstStyle/>
          <a:p>
            <a:pPr algn="ctr"/>
            <a:r>
              <a:rPr lang="en-US" sz="1200" i="1" dirty="0">
                <a:solidFill>
                  <a:schemeClr val="accent4">
                    <a:lumMod val="50000"/>
                  </a:schemeClr>
                </a:solidFill>
                <a:latin typeface="Calibri" panose="020F0502020204030204" pitchFamily="34" charset="0"/>
                <a:cs typeface="Calibri" panose="020F0502020204030204" pitchFamily="34" charset="0"/>
                <a:sym typeface="Wingdings"/>
              </a:rPr>
              <a:t> </a:t>
            </a:r>
            <a:r>
              <a:rPr lang="en-US" sz="1200" i="1" dirty="0" smtClean="0">
                <a:solidFill>
                  <a:schemeClr val="accent4">
                    <a:lumMod val="50000"/>
                  </a:schemeClr>
                </a:solidFill>
                <a:latin typeface="Calibri" panose="020F0502020204030204" pitchFamily="34" charset="0"/>
                <a:cs typeface="Calibri" panose="020F0502020204030204" pitchFamily="34" charset="0"/>
                <a:sym typeface="Wingdings"/>
              </a:rPr>
              <a:t> </a:t>
            </a:r>
            <a:r>
              <a:rPr lang="en-US" sz="1200" dirty="0" err="1" smtClean="0">
                <a:solidFill>
                  <a:schemeClr val="accent4">
                    <a:lumMod val="50000"/>
                  </a:schemeClr>
                </a:solidFill>
                <a:latin typeface="Calibri" panose="020F0502020204030204" pitchFamily="34" charset="0"/>
                <a:cs typeface="Calibri" panose="020F0502020204030204" pitchFamily="34" charset="0"/>
              </a:rPr>
              <a:t>Dr</a:t>
            </a:r>
            <a:r>
              <a:rPr lang="el-GR" sz="1200" dirty="0" smtClean="0">
                <a:solidFill>
                  <a:schemeClr val="accent4">
                    <a:lumMod val="50000"/>
                  </a:schemeClr>
                </a:solidFill>
                <a:latin typeface="Calibri" panose="020F0502020204030204" pitchFamily="34" charset="0"/>
                <a:cs typeface="Calibri" panose="020F0502020204030204" pitchFamily="34" charset="0"/>
              </a:rPr>
              <a:t>.</a:t>
            </a:r>
            <a:r>
              <a:rPr lang="en-US" sz="1200" dirty="0" smtClean="0">
                <a:solidFill>
                  <a:schemeClr val="accent4">
                    <a:lumMod val="50000"/>
                  </a:schemeClr>
                </a:solidFill>
                <a:latin typeface="Calibri" panose="020F0502020204030204" pitchFamily="34" charset="0"/>
                <a:cs typeface="Calibri" panose="020F0502020204030204" pitchFamily="34" charset="0"/>
              </a:rPr>
              <a:t> </a:t>
            </a:r>
            <a:r>
              <a:rPr lang="en-US" sz="1200" dirty="0">
                <a:solidFill>
                  <a:schemeClr val="accent4">
                    <a:lumMod val="50000"/>
                  </a:schemeClr>
                </a:solidFill>
                <a:latin typeface="Calibri" panose="020F0502020204030204" pitchFamily="34" charset="0"/>
                <a:cs typeface="Calibri" panose="020F0502020204030204" pitchFamily="34" charset="0"/>
              </a:rPr>
              <a:t>Paul </a:t>
            </a:r>
            <a:r>
              <a:rPr lang="en-US" sz="1200" dirty="0" smtClean="0">
                <a:solidFill>
                  <a:schemeClr val="accent4">
                    <a:lumMod val="50000"/>
                  </a:schemeClr>
                </a:solidFill>
                <a:latin typeface="Calibri" panose="020F0502020204030204" pitchFamily="34" charset="0"/>
                <a:cs typeface="Calibri" panose="020F0502020204030204" pitchFamily="34" charset="0"/>
              </a:rPr>
              <a:t>Taylor,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4"/>
              </a:rPr>
              <a:t>National </a:t>
            </a:r>
            <a:r>
              <a:rPr lang="en-US" sz="1200" dirty="0">
                <a:solidFill>
                  <a:schemeClr val="accent4">
                    <a:lumMod val="50000"/>
                  </a:schemeClr>
                </a:solidFill>
                <a:latin typeface="Calibri" panose="020F0502020204030204" pitchFamily="34" charset="0"/>
                <a:cs typeface="Calibri" panose="020F0502020204030204" pitchFamily="34" charset="0"/>
                <a:hlinkClick r:id="rId4"/>
              </a:rPr>
              <a:t>Clinical FES Centre. Salisbury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4"/>
              </a:rPr>
              <a:t>Hospital</a:t>
            </a:r>
            <a:r>
              <a:rPr lang="en-US" sz="1200" dirty="0" smtClean="0">
                <a:solidFill>
                  <a:schemeClr val="accent4">
                    <a:lumMod val="50000"/>
                  </a:schemeClr>
                </a:solidFill>
                <a:latin typeface="Calibri" panose="020F0502020204030204" pitchFamily="34" charset="0"/>
                <a:cs typeface="Calibri" panose="020F0502020204030204" pitchFamily="34" charset="0"/>
              </a:rPr>
              <a:t>, Great Britain</a:t>
            </a:r>
            <a:r>
              <a:rPr lang="el-GR" sz="1200" dirty="0" smtClean="0">
                <a:solidFill>
                  <a:schemeClr val="accent4">
                    <a:lumMod val="50000"/>
                  </a:schemeClr>
                </a:solidFill>
                <a:latin typeface="Calibri" panose="020F0502020204030204" pitchFamily="34" charset="0"/>
                <a:cs typeface="Calibri" panose="020F0502020204030204" pitchFamily="34" charset="0"/>
              </a:rPr>
              <a:t>.</a:t>
            </a:r>
            <a:endParaRPr lang="el-GR" sz="1200" dirty="0">
              <a:solidFill>
                <a:schemeClr val="accent4">
                  <a:lumMod val="50000"/>
                </a:schemeClr>
              </a:solidFill>
              <a:latin typeface="Calibri" panose="020F0502020204030204" pitchFamily="34" charset="0"/>
              <a:cs typeface="Calibri" panose="020F0502020204030204" pitchFamily="34" charset="0"/>
            </a:endParaRPr>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13</a:t>
            </a:fld>
            <a:endParaRPr lang="el-GR" dirty="0"/>
          </a:p>
        </p:txBody>
      </p:sp>
    </p:spTree>
    <p:extLst>
      <p:ext uri="{BB962C8B-B14F-4D97-AF65-F5344CB8AC3E}">
        <p14:creationId xmlns:p14="http://schemas.microsoft.com/office/powerpoint/2010/main" val="26315028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55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5540"/>
                                        </p:tgtEl>
                                      </p:cBhvr>
                                    </p:cmd>
                                  </p:childTnLst>
                                </p:cTn>
                              </p:par>
                            </p:childTnLst>
                          </p:cTn>
                        </p:par>
                      </p:childTnLst>
                    </p:cTn>
                  </p:par>
                </p:childTnLst>
              </p:cTn>
              <p:nextCondLst>
                <p:cond evt="onClick" delay="0">
                  <p:tgtEl>
                    <p:spTgt spid="65540"/>
                  </p:tgtEl>
                </p:cond>
              </p:nextCondLst>
            </p:seq>
            <p:video>
              <p:cMediaNode>
                <p:cTn id="7" fill="hold" display="0">
                  <p:stCondLst>
                    <p:cond delay="indefinite"/>
                  </p:stCondLst>
                  <p:endCondLst>
                    <p:cond evt="onNext" delay="0">
                      <p:tgtEl>
                        <p:sldTgt/>
                      </p:tgtEl>
                    </p:cond>
                    <p:cond evt="onPrev" delay="0">
                      <p:tgtEl>
                        <p:sldTgt/>
                      </p:tgtEl>
                    </p:cond>
                  </p:endCondLst>
                </p:cTn>
                <p:tgtEl>
                  <p:spTgt spid="6554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r>
              <a:rPr lang="el-GR" dirty="0"/>
              <a:t>Υπτιασμός και Έκταση </a:t>
            </a:r>
            <a:r>
              <a:rPr lang="el-GR" dirty="0" smtClean="0"/>
              <a:t>Καρπού</a:t>
            </a:r>
            <a:endParaRPr lang="el-GR" dirty="0"/>
          </a:p>
        </p:txBody>
      </p:sp>
      <p:graphicFrame>
        <p:nvGraphicFramePr>
          <p:cNvPr id="79874" name="Object 2"/>
          <p:cNvGraphicFramePr>
            <a:graphicFrameLocks noChangeAspect="1"/>
          </p:cNvGraphicFramePr>
          <p:nvPr>
            <p:extLst>
              <p:ext uri="{D42A27DB-BD31-4B8C-83A1-F6EECF244321}">
                <p14:modId xmlns:p14="http://schemas.microsoft.com/office/powerpoint/2010/main" val="2687982084"/>
              </p:ext>
            </p:extLst>
          </p:nvPr>
        </p:nvGraphicFramePr>
        <p:xfrm>
          <a:off x="1007815" y="1628800"/>
          <a:ext cx="7128370" cy="4536495"/>
        </p:xfrm>
        <a:graphic>
          <a:graphicData uri="http://schemas.openxmlformats.org/presentationml/2006/ole">
            <mc:AlternateContent xmlns:mc="http://schemas.openxmlformats.org/markup-compatibility/2006">
              <mc:Choice xmlns:v="urn:schemas-microsoft-com:vml" Requires="v">
                <p:oleObj spid="_x0000_s3124" name="Photo Editor Photo" r:id="rId3" imgW="10971429" imgH="8228571" progId="MSPhotoEd.3">
                  <p:embed/>
                </p:oleObj>
              </mc:Choice>
              <mc:Fallback>
                <p:oleObj name="Photo Editor Photo" r:id="rId3" imgW="10971429" imgH="8228571" progId="MSPhotoEd.3">
                  <p:embed/>
                  <p:pic>
                    <p:nvPicPr>
                      <p:cNvPr id="0" name=""/>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1007815" y="1628800"/>
                        <a:ext cx="7128370" cy="4536495"/>
                      </a:xfrm>
                      <a:prstGeom prst="rect">
                        <a:avLst/>
                      </a:prstGeom>
                      <a:noFill/>
                      <a:ln w="19050" cmpd="thinThick">
                        <a:solidFill>
                          <a:schemeClr val="accent4">
                            <a:lumMod val="10000"/>
                          </a:schemeClr>
                        </a:solidFill>
                        <a:miter lim="800000"/>
                        <a:headEnd/>
                        <a:tailEnd/>
                      </a:ln>
                      <a:effectLst/>
                      <a:extLst/>
                    </p:spPr>
                  </p:pic>
                </p:oleObj>
              </mc:Fallback>
            </mc:AlternateContent>
          </a:graphicData>
        </a:graphic>
      </p:graphicFrame>
      <p:sp>
        <p:nvSpPr>
          <p:cNvPr id="7" name="TextBox 6"/>
          <p:cNvSpPr txBox="1"/>
          <p:nvPr/>
        </p:nvSpPr>
        <p:spPr>
          <a:xfrm>
            <a:off x="1849824" y="6375811"/>
            <a:ext cx="5444352" cy="276999"/>
          </a:xfrm>
          <a:prstGeom prst="rect">
            <a:avLst/>
          </a:prstGeom>
          <a:noFill/>
        </p:spPr>
        <p:txBody>
          <a:bodyPr wrap="square" rtlCol="0">
            <a:spAutoFit/>
          </a:bodyPr>
          <a:lstStyle/>
          <a:p>
            <a:pPr algn="ctr"/>
            <a:r>
              <a:rPr lang="en-US" sz="1200" i="1" dirty="0">
                <a:solidFill>
                  <a:schemeClr val="accent4">
                    <a:lumMod val="50000"/>
                  </a:schemeClr>
                </a:solidFill>
                <a:latin typeface="Calibri" panose="020F0502020204030204" pitchFamily="34" charset="0"/>
                <a:cs typeface="Calibri" panose="020F0502020204030204" pitchFamily="34" charset="0"/>
                <a:sym typeface="Wingdings"/>
              </a:rPr>
              <a:t> </a:t>
            </a:r>
            <a:r>
              <a:rPr lang="en-US" sz="1200" i="1" dirty="0" smtClean="0">
                <a:solidFill>
                  <a:schemeClr val="accent4">
                    <a:lumMod val="50000"/>
                  </a:schemeClr>
                </a:solidFill>
                <a:latin typeface="Calibri" panose="020F0502020204030204" pitchFamily="34" charset="0"/>
                <a:cs typeface="Calibri" panose="020F0502020204030204" pitchFamily="34" charset="0"/>
                <a:sym typeface="Wingdings"/>
              </a:rPr>
              <a:t> </a:t>
            </a:r>
            <a:r>
              <a:rPr lang="en-US" sz="1200" dirty="0" err="1" smtClean="0">
                <a:solidFill>
                  <a:schemeClr val="accent4">
                    <a:lumMod val="50000"/>
                  </a:schemeClr>
                </a:solidFill>
                <a:latin typeface="Calibri" panose="020F0502020204030204" pitchFamily="34" charset="0"/>
                <a:cs typeface="Calibri" panose="020F0502020204030204" pitchFamily="34" charset="0"/>
              </a:rPr>
              <a:t>Dr</a:t>
            </a:r>
            <a:r>
              <a:rPr lang="el-GR" sz="1200" dirty="0" smtClean="0">
                <a:solidFill>
                  <a:schemeClr val="accent4">
                    <a:lumMod val="50000"/>
                  </a:schemeClr>
                </a:solidFill>
                <a:latin typeface="Calibri" panose="020F0502020204030204" pitchFamily="34" charset="0"/>
                <a:cs typeface="Calibri" panose="020F0502020204030204" pitchFamily="34" charset="0"/>
              </a:rPr>
              <a:t>.</a:t>
            </a:r>
            <a:r>
              <a:rPr lang="en-US" sz="1200" dirty="0" smtClean="0">
                <a:solidFill>
                  <a:schemeClr val="accent4">
                    <a:lumMod val="50000"/>
                  </a:schemeClr>
                </a:solidFill>
                <a:latin typeface="Calibri" panose="020F0502020204030204" pitchFamily="34" charset="0"/>
                <a:cs typeface="Calibri" panose="020F0502020204030204" pitchFamily="34" charset="0"/>
              </a:rPr>
              <a:t> </a:t>
            </a:r>
            <a:r>
              <a:rPr lang="en-US" sz="1200" dirty="0">
                <a:solidFill>
                  <a:schemeClr val="accent4">
                    <a:lumMod val="50000"/>
                  </a:schemeClr>
                </a:solidFill>
                <a:latin typeface="Calibri" panose="020F0502020204030204" pitchFamily="34" charset="0"/>
                <a:cs typeface="Calibri" panose="020F0502020204030204" pitchFamily="34" charset="0"/>
              </a:rPr>
              <a:t>Paul </a:t>
            </a:r>
            <a:r>
              <a:rPr lang="en-US" sz="1200" dirty="0" smtClean="0">
                <a:solidFill>
                  <a:schemeClr val="accent4">
                    <a:lumMod val="50000"/>
                  </a:schemeClr>
                </a:solidFill>
                <a:latin typeface="Calibri" panose="020F0502020204030204" pitchFamily="34" charset="0"/>
                <a:cs typeface="Calibri" panose="020F0502020204030204" pitchFamily="34" charset="0"/>
              </a:rPr>
              <a:t>Taylor,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5"/>
              </a:rPr>
              <a:t>National </a:t>
            </a:r>
            <a:r>
              <a:rPr lang="en-US" sz="1200" dirty="0">
                <a:solidFill>
                  <a:schemeClr val="accent4">
                    <a:lumMod val="50000"/>
                  </a:schemeClr>
                </a:solidFill>
                <a:latin typeface="Calibri" panose="020F0502020204030204" pitchFamily="34" charset="0"/>
                <a:cs typeface="Calibri" panose="020F0502020204030204" pitchFamily="34" charset="0"/>
                <a:hlinkClick r:id="rId5"/>
              </a:rPr>
              <a:t>Clinical FES Centre. Salisbury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5"/>
              </a:rPr>
              <a:t>Hospital</a:t>
            </a:r>
            <a:r>
              <a:rPr lang="en-US" sz="1200" dirty="0" smtClean="0">
                <a:solidFill>
                  <a:schemeClr val="accent4">
                    <a:lumMod val="50000"/>
                  </a:schemeClr>
                </a:solidFill>
                <a:latin typeface="Calibri" panose="020F0502020204030204" pitchFamily="34" charset="0"/>
                <a:cs typeface="Calibri" panose="020F0502020204030204" pitchFamily="34" charset="0"/>
              </a:rPr>
              <a:t>, Great Britain</a:t>
            </a:r>
            <a:r>
              <a:rPr lang="el-GR" sz="1200" dirty="0" smtClean="0">
                <a:solidFill>
                  <a:schemeClr val="accent4">
                    <a:lumMod val="50000"/>
                  </a:schemeClr>
                </a:solidFill>
                <a:latin typeface="Calibri" panose="020F0502020204030204" pitchFamily="34" charset="0"/>
                <a:cs typeface="Calibri" panose="020F0502020204030204" pitchFamily="34" charset="0"/>
              </a:rPr>
              <a:t>.</a:t>
            </a:r>
            <a:endParaRPr lang="el-GR" sz="1200" dirty="0">
              <a:solidFill>
                <a:schemeClr val="accent4">
                  <a:lumMod val="50000"/>
                </a:schemeClr>
              </a:solidFill>
              <a:latin typeface="Calibri" panose="020F0502020204030204" pitchFamily="34" charset="0"/>
              <a:cs typeface="Calibri" panose="020F0502020204030204" pitchFamily="34" charset="0"/>
            </a:endParaRPr>
          </a:p>
        </p:txBody>
      </p:sp>
      <p:sp>
        <p:nvSpPr>
          <p:cNvPr id="5" name="Θέση αριθμού διαφάνειας 4"/>
          <p:cNvSpPr>
            <a:spLocks noGrp="1"/>
          </p:cNvSpPr>
          <p:nvPr>
            <p:ph type="sldNum" sz="quarter" idx="12"/>
          </p:nvPr>
        </p:nvSpPr>
        <p:spPr/>
        <p:txBody>
          <a:bodyPr/>
          <a:lstStyle/>
          <a:p>
            <a:pPr>
              <a:defRPr/>
            </a:pPr>
            <a:fld id="{8198C6A6-8556-485F-81D9-A8F098D09877}" type="slidenum">
              <a:rPr lang="el-GR" smtClean="0"/>
              <a:pPr>
                <a:defRPr/>
              </a:pPr>
              <a:t>14</a:t>
            </a:fld>
            <a:endParaRPr lang="el-GR" dirty="0"/>
          </a:p>
        </p:txBody>
      </p:sp>
    </p:spTree>
    <p:extLst>
      <p:ext uri="{BB962C8B-B14F-4D97-AF65-F5344CB8AC3E}">
        <p14:creationId xmlns:p14="http://schemas.microsoft.com/office/powerpoint/2010/main" val="15819804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Έκταση Καρπού - Αγκώνα</a:t>
            </a:r>
            <a:br>
              <a:rPr lang="el-GR" dirty="0"/>
            </a:br>
            <a:r>
              <a:rPr lang="el-GR" dirty="0"/>
              <a:t> </a:t>
            </a:r>
            <a:r>
              <a:rPr lang="el-GR" sz="3200" dirty="0" smtClean="0"/>
              <a:t>Υπτιασμός</a:t>
            </a:r>
            <a:endParaRPr lang="el-GR" sz="3200" dirty="0"/>
          </a:p>
        </p:txBody>
      </p:sp>
      <p:graphicFrame>
        <p:nvGraphicFramePr>
          <p:cNvPr id="80898" name="Object 2"/>
          <p:cNvGraphicFramePr>
            <a:graphicFrameLocks noChangeAspect="1"/>
          </p:cNvGraphicFramePr>
          <p:nvPr>
            <p:extLst>
              <p:ext uri="{D42A27DB-BD31-4B8C-83A1-F6EECF244321}">
                <p14:modId xmlns:p14="http://schemas.microsoft.com/office/powerpoint/2010/main" val="3581391412"/>
              </p:ext>
            </p:extLst>
          </p:nvPr>
        </p:nvGraphicFramePr>
        <p:xfrm>
          <a:off x="899468" y="1916832"/>
          <a:ext cx="7345064" cy="4327515"/>
        </p:xfrm>
        <a:graphic>
          <a:graphicData uri="http://schemas.openxmlformats.org/presentationml/2006/ole">
            <mc:AlternateContent xmlns:mc="http://schemas.openxmlformats.org/markup-compatibility/2006">
              <mc:Choice xmlns:v="urn:schemas-microsoft-com:vml" Requires="v">
                <p:oleObj spid="_x0000_s4148" name="Photo Editor Photo" r:id="rId3" imgW="10971429" imgH="8228571" progId="MSPhotoEd.3">
                  <p:embed/>
                </p:oleObj>
              </mc:Choice>
              <mc:Fallback>
                <p:oleObj name="Photo Editor Photo" r:id="rId3" imgW="10971429" imgH="8228571" progId="MSPhotoEd.3">
                  <p:embed/>
                  <p:pic>
                    <p:nvPicPr>
                      <p:cNvPr id="0" name=""/>
                      <p:cNvPicPr>
                        <a:picLocks noChangeAspect="1" noChangeArrowheads="1"/>
                      </p:cNvPicPr>
                      <p:nvPr/>
                    </p:nvPicPr>
                    <p:blipFill>
                      <a:blip r:embed="rId4">
                        <a:lum bright="20000"/>
                        <a:extLst>
                          <a:ext uri="{28A0092B-C50C-407E-A947-70E740481C1C}">
                            <a14:useLocalDpi xmlns:a14="http://schemas.microsoft.com/office/drawing/2010/main" val="0"/>
                          </a:ext>
                        </a:extLst>
                      </a:blip>
                      <a:srcRect/>
                      <a:stretch>
                        <a:fillRect/>
                      </a:stretch>
                    </p:blipFill>
                    <p:spPr bwMode="auto">
                      <a:xfrm>
                        <a:off x="899468" y="1916832"/>
                        <a:ext cx="7345064" cy="4327515"/>
                      </a:xfrm>
                      <a:prstGeom prst="rect">
                        <a:avLst/>
                      </a:prstGeom>
                      <a:noFill/>
                      <a:ln w="19050" cmpd="thinThick">
                        <a:solidFill>
                          <a:schemeClr val="accent4">
                            <a:lumMod val="10000"/>
                          </a:schemeClr>
                        </a:solidFill>
                        <a:miter lim="800000"/>
                        <a:headEnd/>
                        <a:tailEnd/>
                      </a:ln>
                      <a:effectLst/>
                      <a:extLst/>
                    </p:spPr>
                  </p:pic>
                </p:oleObj>
              </mc:Fallback>
            </mc:AlternateContent>
          </a:graphicData>
        </a:graphic>
      </p:graphicFrame>
      <p:sp>
        <p:nvSpPr>
          <p:cNvPr id="7" name="TextBox 6"/>
          <p:cNvSpPr txBox="1"/>
          <p:nvPr/>
        </p:nvSpPr>
        <p:spPr>
          <a:xfrm>
            <a:off x="1849824" y="6437546"/>
            <a:ext cx="5444352" cy="276999"/>
          </a:xfrm>
          <a:prstGeom prst="rect">
            <a:avLst/>
          </a:prstGeom>
          <a:noFill/>
        </p:spPr>
        <p:txBody>
          <a:bodyPr wrap="square" rtlCol="0">
            <a:spAutoFit/>
          </a:bodyPr>
          <a:lstStyle/>
          <a:p>
            <a:pPr algn="ctr"/>
            <a:r>
              <a:rPr lang="en-US" sz="1200" i="1" dirty="0">
                <a:solidFill>
                  <a:schemeClr val="accent4">
                    <a:lumMod val="50000"/>
                  </a:schemeClr>
                </a:solidFill>
                <a:latin typeface="Calibri" panose="020F0502020204030204" pitchFamily="34" charset="0"/>
                <a:cs typeface="Calibri" panose="020F0502020204030204" pitchFamily="34" charset="0"/>
                <a:sym typeface="Wingdings"/>
              </a:rPr>
              <a:t> </a:t>
            </a:r>
            <a:r>
              <a:rPr lang="en-US" sz="1200" i="1" dirty="0" smtClean="0">
                <a:solidFill>
                  <a:schemeClr val="accent4">
                    <a:lumMod val="50000"/>
                  </a:schemeClr>
                </a:solidFill>
                <a:latin typeface="Calibri" panose="020F0502020204030204" pitchFamily="34" charset="0"/>
                <a:cs typeface="Calibri" panose="020F0502020204030204" pitchFamily="34" charset="0"/>
                <a:sym typeface="Wingdings"/>
              </a:rPr>
              <a:t> </a:t>
            </a:r>
            <a:r>
              <a:rPr lang="en-US" sz="1200" dirty="0" err="1" smtClean="0">
                <a:solidFill>
                  <a:schemeClr val="accent4">
                    <a:lumMod val="50000"/>
                  </a:schemeClr>
                </a:solidFill>
                <a:latin typeface="Calibri" panose="020F0502020204030204" pitchFamily="34" charset="0"/>
                <a:cs typeface="Calibri" panose="020F0502020204030204" pitchFamily="34" charset="0"/>
              </a:rPr>
              <a:t>Dr</a:t>
            </a:r>
            <a:r>
              <a:rPr lang="el-GR" sz="1200" dirty="0" smtClean="0">
                <a:solidFill>
                  <a:schemeClr val="accent4">
                    <a:lumMod val="50000"/>
                  </a:schemeClr>
                </a:solidFill>
                <a:latin typeface="Calibri" panose="020F0502020204030204" pitchFamily="34" charset="0"/>
                <a:cs typeface="Calibri" panose="020F0502020204030204" pitchFamily="34" charset="0"/>
              </a:rPr>
              <a:t>.</a:t>
            </a:r>
            <a:r>
              <a:rPr lang="en-US" sz="1200" dirty="0" smtClean="0">
                <a:solidFill>
                  <a:schemeClr val="accent4">
                    <a:lumMod val="50000"/>
                  </a:schemeClr>
                </a:solidFill>
                <a:latin typeface="Calibri" panose="020F0502020204030204" pitchFamily="34" charset="0"/>
                <a:cs typeface="Calibri" panose="020F0502020204030204" pitchFamily="34" charset="0"/>
              </a:rPr>
              <a:t> </a:t>
            </a:r>
            <a:r>
              <a:rPr lang="en-US" sz="1200" dirty="0">
                <a:solidFill>
                  <a:schemeClr val="accent4">
                    <a:lumMod val="50000"/>
                  </a:schemeClr>
                </a:solidFill>
                <a:latin typeface="Calibri" panose="020F0502020204030204" pitchFamily="34" charset="0"/>
                <a:cs typeface="Calibri" panose="020F0502020204030204" pitchFamily="34" charset="0"/>
              </a:rPr>
              <a:t>Paul </a:t>
            </a:r>
            <a:r>
              <a:rPr lang="en-US" sz="1200" dirty="0" smtClean="0">
                <a:solidFill>
                  <a:schemeClr val="accent4">
                    <a:lumMod val="50000"/>
                  </a:schemeClr>
                </a:solidFill>
                <a:latin typeface="Calibri" panose="020F0502020204030204" pitchFamily="34" charset="0"/>
                <a:cs typeface="Calibri" panose="020F0502020204030204" pitchFamily="34" charset="0"/>
              </a:rPr>
              <a:t>Taylor,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5"/>
              </a:rPr>
              <a:t>National </a:t>
            </a:r>
            <a:r>
              <a:rPr lang="en-US" sz="1200" dirty="0">
                <a:solidFill>
                  <a:schemeClr val="accent4">
                    <a:lumMod val="50000"/>
                  </a:schemeClr>
                </a:solidFill>
                <a:latin typeface="Calibri" panose="020F0502020204030204" pitchFamily="34" charset="0"/>
                <a:cs typeface="Calibri" panose="020F0502020204030204" pitchFamily="34" charset="0"/>
                <a:hlinkClick r:id="rId5"/>
              </a:rPr>
              <a:t>Clinical FES Centre. Salisbury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5"/>
              </a:rPr>
              <a:t>Hospital</a:t>
            </a:r>
            <a:r>
              <a:rPr lang="en-US" sz="1200" dirty="0" smtClean="0">
                <a:solidFill>
                  <a:schemeClr val="accent4">
                    <a:lumMod val="50000"/>
                  </a:schemeClr>
                </a:solidFill>
                <a:latin typeface="Calibri" panose="020F0502020204030204" pitchFamily="34" charset="0"/>
                <a:cs typeface="Calibri" panose="020F0502020204030204" pitchFamily="34" charset="0"/>
              </a:rPr>
              <a:t>, Great Britain</a:t>
            </a:r>
            <a:r>
              <a:rPr lang="el-GR" sz="1200" dirty="0" smtClean="0">
                <a:solidFill>
                  <a:schemeClr val="accent4">
                    <a:lumMod val="50000"/>
                  </a:schemeClr>
                </a:solidFill>
                <a:latin typeface="Calibri" panose="020F0502020204030204" pitchFamily="34" charset="0"/>
                <a:cs typeface="Calibri" panose="020F0502020204030204" pitchFamily="34" charset="0"/>
              </a:rPr>
              <a:t>.</a:t>
            </a:r>
            <a:endParaRPr lang="el-GR" sz="1200" dirty="0">
              <a:solidFill>
                <a:schemeClr val="accent4">
                  <a:lumMod val="50000"/>
                </a:schemeClr>
              </a:solidFill>
              <a:latin typeface="Calibri" panose="020F0502020204030204" pitchFamily="34" charset="0"/>
              <a:cs typeface="Calibri" panose="020F0502020204030204" pitchFamily="34" charset="0"/>
            </a:endParaRPr>
          </a:p>
        </p:txBody>
      </p:sp>
      <p:sp>
        <p:nvSpPr>
          <p:cNvPr id="5" name="Θέση αριθμού διαφάνειας 4"/>
          <p:cNvSpPr>
            <a:spLocks noGrp="1"/>
          </p:cNvSpPr>
          <p:nvPr>
            <p:ph type="sldNum" sz="quarter" idx="12"/>
          </p:nvPr>
        </p:nvSpPr>
        <p:spPr/>
        <p:txBody>
          <a:bodyPr/>
          <a:lstStyle/>
          <a:p>
            <a:pPr>
              <a:defRPr/>
            </a:pPr>
            <a:fld id="{8198C6A6-8556-485F-81D9-A8F098D09877}" type="slidenum">
              <a:rPr lang="el-GR" smtClean="0"/>
              <a:pPr>
                <a:defRPr/>
              </a:pPr>
              <a:t>15</a:t>
            </a:fld>
            <a:endParaRPr lang="el-GR" dirty="0"/>
          </a:p>
        </p:txBody>
      </p:sp>
    </p:spTree>
    <p:extLst>
      <p:ext uri="{BB962C8B-B14F-4D97-AF65-F5344CB8AC3E}">
        <p14:creationId xmlns:p14="http://schemas.microsoft.com/office/powerpoint/2010/main" val="1394184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32656"/>
            <a:ext cx="8229600" cy="936104"/>
          </a:xfrm>
        </p:spPr>
        <p:txBody>
          <a:bodyPr/>
          <a:lstStyle/>
          <a:p>
            <a:r>
              <a:rPr lang="el-GR" dirty="0"/>
              <a:t> </a:t>
            </a:r>
            <a:r>
              <a:rPr lang="en-US" dirty="0"/>
              <a:t>EMS</a:t>
            </a:r>
            <a:r>
              <a:rPr lang="el-GR" dirty="0"/>
              <a:t>: Βελτίωση Μυϊκής Λειτουργίας </a:t>
            </a:r>
            <a:r>
              <a:rPr lang="el-GR" baseline="-16000" dirty="0" smtClean="0"/>
              <a:t>[</a:t>
            </a:r>
            <a:r>
              <a:rPr lang="en-US" baseline="-16000" dirty="0" smtClean="0"/>
              <a:t>2</a:t>
            </a:r>
            <a:r>
              <a:rPr lang="el-GR" baseline="-16000" dirty="0" smtClean="0"/>
              <a:t>/3</a:t>
            </a:r>
            <a:r>
              <a:rPr lang="el-GR" baseline="-16000" dirty="0"/>
              <a:t>]</a:t>
            </a:r>
            <a:endParaRPr lang="el-GR" sz="2400" dirty="0">
              <a:solidFill>
                <a:srgbClr val="C00000"/>
              </a:solidFill>
              <a:latin typeface="Arial Narrow" pitchFamily="34" charset="0"/>
            </a:endParaRPr>
          </a:p>
        </p:txBody>
      </p:sp>
      <p:sp>
        <p:nvSpPr>
          <p:cNvPr id="67587" name="Rectangle 3"/>
          <p:cNvSpPr>
            <a:spLocks noGrp="1" noChangeArrowheads="1"/>
          </p:cNvSpPr>
          <p:nvPr>
            <p:ph idx="1"/>
          </p:nvPr>
        </p:nvSpPr>
        <p:spPr>
          <a:xfrm>
            <a:off x="457200" y="1702296"/>
            <a:ext cx="8363272" cy="4679032"/>
          </a:xfrm>
        </p:spPr>
        <p:txBody>
          <a:bodyPr/>
          <a:lstStyle/>
          <a:p>
            <a:pPr>
              <a:lnSpc>
                <a:spcPct val="114000"/>
              </a:lnSpc>
              <a:spcBef>
                <a:spcPts val="1800"/>
              </a:spcBef>
              <a:buSzPct val="100000"/>
              <a:buFont typeface="Wingdings" panose="05000000000000000000" pitchFamily="2" charset="2"/>
              <a:buChar char="§"/>
            </a:pPr>
            <a:r>
              <a:rPr lang="el-GR" sz="2400" dirty="0"/>
              <a:t>Βελτίωση της μυϊκής λειτουργίας και της κινητικότητας του άνω άκρου. </a:t>
            </a:r>
            <a:endParaRPr lang="en-US" sz="2400" dirty="0" smtClean="0"/>
          </a:p>
          <a:p>
            <a:pPr>
              <a:lnSpc>
                <a:spcPct val="114000"/>
              </a:lnSpc>
              <a:spcBef>
                <a:spcPts val="1800"/>
              </a:spcBef>
              <a:spcAft>
                <a:spcPts val="6600"/>
              </a:spcAft>
              <a:buSzPct val="100000"/>
              <a:buFont typeface="Wingdings" panose="05000000000000000000" pitchFamily="2" charset="2"/>
              <a:buChar char="§"/>
            </a:pPr>
            <a:r>
              <a:rPr lang="el-GR" sz="2400" dirty="0" smtClean="0"/>
              <a:t>Βελτίωση </a:t>
            </a:r>
            <a:r>
              <a:rPr lang="el-GR" sz="2400" dirty="0"/>
              <a:t>της λειτουργίας και της κινητικότητας του ώμου του καρπού και των </a:t>
            </a:r>
            <a:r>
              <a:rPr lang="el-GR" sz="2400" dirty="0" smtClean="0"/>
              <a:t>δακτύλων.</a:t>
            </a:r>
            <a:endParaRPr lang="en-US" sz="2400" dirty="0" smtClean="0"/>
          </a:p>
          <a:p>
            <a:pPr marL="1882775" indent="0">
              <a:buClr>
                <a:srgbClr val="800000"/>
              </a:buClr>
              <a:buNone/>
            </a:pPr>
            <a:r>
              <a:rPr lang="en-US" sz="1600" b="1" dirty="0" smtClean="0">
                <a:solidFill>
                  <a:srgbClr val="A50021"/>
                </a:solidFill>
                <a:latin typeface="Arial Narrow" panose="020B0606020202030204" pitchFamily="34" charset="0"/>
              </a:rPr>
              <a:t>[Baker et al 1986;  </a:t>
            </a:r>
            <a:r>
              <a:rPr lang="en-US" sz="1600" b="1" dirty="0" err="1" smtClean="0">
                <a:solidFill>
                  <a:srgbClr val="A50021"/>
                </a:solidFill>
                <a:latin typeface="Arial Narrow" panose="020B0606020202030204" pitchFamily="34" charset="0"/>
              </a:rPr>
              <a:t>Faghri</a:t>
            </a:r>
            <a:r>
              <a:rPr lang="en-US" sz="1600" b="1" dirty="0" smtClean="0">
                <a:solidFill>
                  <a:srgbClr val="A50021"/>
                </a:solidFill>
                <a:latin typeface="Arial Narrow" panose="020B0606020202030204" pitchFamily="34" charset="0"/>
              </a:rPr>
              <a:t> et al 1994;  </a:t>
            </a:r>
            <a:r>
              <a:rPr lang="en-US" sz="1600" b="1" dirty="0" err="1" smtClean="0">
                <a:solidFill>
                  <a:srgbClr val="A50021"/>
                </a:solidFill>
                <a:latin typeface="Arial Narrow" panose="020B0606020202030204" pitchFamily="34" charset="0"/>
              </a:rPr>
              <a:t>Chae</a:t>
            </a:r>
            <a:r>
              <a:rPr lang="en-US" sz="1600" b="1" dirty="0" smtClean="0">
                <a:solidFill>
                  <a:srgbClr val="A50021"/>
                </a:solidFill>
                <a:latin typeface="Arial Narrow" panose="020B0606020202030204" pitchFamily="34" charset="0"/>
              </a:rPr>
              <a:t> &amp; Hart 1998;  </a:t>
            </a:r>
            <a:r>
              <a:rPr lang="en-US" sz="1600" b="1" dirty="0" err="1" smtClean="0">
                <a:solidFill>
                  <a:srgbClr val="A50021"/>
                </a:solidFill>
                <a:latin typeface="Arial Narrow" panose="020B0606020202030204" pitchFamily="34" charset="0"/>
              </a:rPr>
              <a:t>Chantraine</a:t>
            </a:r>
            <a:r>
              <a:rPr lang="en-US" sz="1600" b="1" dirty="0" smtClean="0">
                <a:solidFill>
                  <a:srgbClr val="A50021"/>
                </a:solidFill>
                <a:latin typeface="Arial Narrow" panose="020B0606020202030204" pitchFamily="34" charset="0"/>
              </a:rPr>
              <a:t> et al 1999;</a:t>
            </a:r>
          </a:p>
          <a:p>
            <a:pPr marL="1882775" indent="0">
              <a:buClr>
                <a:srgbClr val="800000"/>
              </a:buClr>
              <a:buNone/>
            </a:pPr>
            <a:r>
              <a:rPr lang="en-US" sz="1600" b="1" dirty="0" err="1" smtClean="0">
                <a:solidFill>
                  <a:srgbClr val="A50021"/>
                </a:solidFill>
                <a:latin typeface="Arial Narrow" panose="020B0606020202030204" pitchFamily="34" charset="0"/>
              </a:rPr>
              <a:t>Kameyama</a:t>
            </a:r>
            <a:r>
              <a:rPr lang="en-US" sz="1600" b="1" dirty="0" smtClean="0">
                <a:solidFill>
                  <a:srgbClr val="A50021"/>
                </a:solidFill>
                <a:latin typeface="Arial Narrow" panose="020B0606020202030204" pitchFamily="34" charset="0"/>
              </a:rPr>
              <a:t> </a:t>
            </a:r>
            <a:r>
              <a:rPr lang="en-US" sz="1600" b="1" dirty="0">
                <a:solidFill>
                  <a:srgbClr val="A50021"/>
                </a:solidFill>
                <a:latin typeface="Arial Narrow" panose="020B0606020202030204" pitchFamily="34" charset="0"/>
              </a:rPr>
              <a:t>et al </a:t>
            </a:r>
            <a:r>
              <a:rPr lang="en-US" sz="1600" b="1" dirty="0" smtClean="0">
                <a:solidFill>
                  <a:srgbClr val="A50021"/>
                </a:solidFill>
                <a:latin typeface="Arial Narrow" panose="020B0606020202030204" pitchFamily="34" charset="0"/>
              </a:rPr>
              <a:t>1999;</a:t>
            </a:r>
            <a:r>
              <a:rPr lang="en-US" sz="1600" b="1" dirty="0">
                <a:solidFill>
                  <a:srgbClr val="A50021"/>
                </a:solidFill>
                <a:latin typeface="Arial Narrow" panose="020B0606020202030204" pitchFamily="34" charset="0"/>
              </a:rPr>
              <a:t> </a:t>
            </a:r>
            <a:r>
              <a:rPr lang="en-US" sz="1600" b="1" dirty="0" smtClean="0">
                <a:solidFill>
                  <a:srgbClr val="A50021"/>
                </a:solidFill>
                <a:latin typeface="Arial Narrow" panose="020B0606020202030204" pitchFamily="34" charset="0"/>
              </a:rPr>
              <a:t> Linn </a:t>
            </a:r>
            <a:r>
              <a:rPr lang="en-US" sz="1600" b="1" dirty="0">
                <a:solidFill>
                  <a:srgbClr val="A50021"/>
                </a:solidFill>
                <a:latin typeface="Arial Narrow" panose="020B0606020202030204" pitchFamily="34" charset="0"/>
              </a:rPr>
              <a:t>et </a:t>
            </a:r>
            <a:r>
              <a:rPr lang="en-US" sz="1600" b="1" dirty="0" smtClean="0">
                <a:solidFill>
                  <a:srgbClr val="A50021"/>
                </a:solidFill>
                <a:latin typeface="Arial Narrow" panose="020B0606020202030204" pitchFamily="34" charset="0"/>
              </a:rPr>
              <a:t>al 1999;</a:t>
            </a:r>
            <a:r>
              <a:rPr lang="en-US" sz="1600" b="1" dirty="0">
                <a:solidFill>
                  <a:srgbClr val="A50021"/>
                </a:solidFill>
                <a:latin typeface="Arial Narrow" panose="020B0606020202030204" pitchFamily="34" charset="0"/>
              </a:rPr>
              <a:t> </a:t>
            </a:r>
            <a:r>
              <a:rPr lang="en-US" sz="1600" b="1" dirty="0" smtClean="0">
                <a:solidFill>
                  <a:srgbClr val="A50021"/>
                </a:solidFill>
                <a:latin typeface="Arial Narrow" panose="020B0606020202030204" pitchFamily="34" charset="0"/>
              </a:rPr>
              <a:t> </a:t>
            </a:r>
            <a:r>
              <a:rPr lang="en-US" sz="1600" b="1" dirty="0" err="1" smtClean="0">
                <a:solidFill>
                  <a:srgbClr val="A50021"/>
                </a:solidFill>
                <a:latin typeface="Arial Narrow" panose="020B0606020202030204" pitchFamily="34" charset="0"/>
              </a:rPr>
              <a:t>Chae</a:t>
            </a:r>
            <a:r>
              <a:rPr lang="en-US" sz="1600" b="1" dirty="0" smtClean="0">
                <a:solidFill>
                  <a:srgbClr val="A50021"/>
                </a:solidFill>
                <a:latin typeface="Arial Narrow" panose="020B0606020202030204" pitchFamily="34" charset="0"/>
              </a:rPr>
              <a:t> </a:t>
            </a:r>
            <a:r>
              <a:rPr lang="en-US" sz="1600" b="1" dirty="0">
                <a:solidFill>
                  <a:srgbClr val="A50021"/>
                </a:solidFill>
                <a:latin typeface="Arial Narrow" panose="020B0606020202030204" pitchFamily="34" charset="0"/>
              </a:rPr>
              <a:t>&amp; </a:t>
            </a:r>
            <a:r>
              <a:rPr lang="en-US" sz="1600" b="1" dirty="0" smtClean="0">
                <a:solidFill>
                  <a:srgbClr val="A50021"/>
                </a:solidFill>
                <a:latin typeface="Arial Narrow" panose="020B0606020202030204" pitchFamily="34" charset="0"/>
              </a:rPr>
              <a:t>Yu </a:t>
            </a:r>
            <a:r>
              <a:rPr lang="en-US" sz="1600" b="1" dirty="0">
                <a:solidFill>
                  <a:srgbClr val="A50021"/>
                </a:solidFill>
                <a:latin typeface="Arial Narrow" panose="020B0606020202030204" pitchFamily="34" charset="0"/>
              </a:rPr>
              <a:t>2000</a:t>
            </a:r>
            <a:r>
              <a:rPr lang="en-US" sz="1600" b="1" dirty="0" smtClean="0">
                <a:solidFill>
                  <a:srgbClr val="A50021"/>
                </a:solidFill>
                <a:latin typeface="Arial Narrow" panose="020B0606020202030204" pitchFamily="34" charset="0"/>
              </a:rPr>
              <a:t>;</a:t>
            </a:r>
            <a:r>
              <a:rPr lang="en-US" sz="1600" b="1" dirty="0">
                <a:solidFill>
                  <a:srgbClr val="A50021"/>
                </a:solidFill>
                <a:latin typeface="Arial Narrow" panose="020B0606020202030204" pitchFamily="34" charset="0"/>
              </a:rPr>
              <a:t> </a:t>
            </a:r>
            <a:r>
              <a:rPr lang="en-US" sz="1600" b="1" dirty="0" smtClean="0">
                <a:solidFill>
                  <a:srgbClr val="A50021"/>
                </a:solidFill>
                <a:latin typeface="Arial Narrow" panose="020B0606020202030204" pitchFamily="34" charset="0"/>
              </a:rPr>
              <a:t> Price </a:t>
            </a:r>
            <a:r>
              <a:rPr lang="en-US" sz="1600" b="1" dirty="0">
                <a:solidFill>
                  <a:srgbClr val="A50021"/>
                </a:solidFill>
                <a:latin typeface="Arial Narrow" panose="020B0606020202030204" pitchFamily="34" charset="0"/>
              </a:rPr>
              <a:t>&amp; </a:t>
            </a:r>
            <a:r>
              <a:rPr lang="en-US" sz="1600" b="1" dirty="0" err="1" smtClean="0">
                <a:solidFill>
                  <a:srgbClr val="A50021"/>
                </a:solidFill>
                <a:latin typeface="Arial Narrow" panose="020B0606020202030204" pitchFamily="34" charset="0"/>
              </a:rPr>
              <a:t>Pandyan</a:t>
            </a:r>
            <a:r>
              <a:rPr lang="en-US" sz="1600" b="1" dirty="0" smtClean="0">
                <a:solidFill>
                  <a:srgbClr val="A50021"/>
                </a:solidFill>
                <a:latin typeface="Arial Narrow" panose="020B0606020202030204" pitchFamily="34" charset="0"/>
              </a:rPr>
              <a:t> 2000;</a:t>
            </a:r>
          </a:p>
          <a:p>
            <a:pPr marL="1882775" indent="0">
              <a:buClr>
                <a:srgbClr val="800000"/>
              </a:buClr>
              <a:buNone/>
            </a:pPr>
            <a:r>
              <a:rPr lang="en-US" sz="1600" b="1" dirty="0" smtClean="0">
                <a:solidFill>
                  <a:srgbClr val="A50021"/>
                </a:solidFill>
                <a:latin typeface="Arial Narrow" panose="020B0606020202030204" pitchFamily="34" charset="0"/>
              </a:rPr>
              <a:t>Fil </a:t>
            </a:r>
            <a:r>
              <a:rPr lang="en-US" sz="1600" b="1" dirty="0">
                <a:solidFill>
                  <a:srgbClr val="A50021"/>
                </a:solidFill>
                <a:latin typeface="Arial Narrow" panose="020B0606020202030204" pitchFamily="34" charset="0"/>
              </a:rPr>
              <a:t>et </a:t>
            </a:r>
            <a:r>
              <a:rPr lang="en-US" sz="1600" b="1" dirty="0" smtClean="0">
                <a:solidFill>
                  <a:srgbClr val="A50021"/>
                </a:solidFill>
                <a:latin typeface="Arial Narrow" panose="020B0606020202030204" pitchFamily="34" charset="0"/>
              </a:rPr>
              <a:t>al 2010</a:t>
            </a:r>
            <a:r>
              <a:rPr lang="en-US" sz="1600" b="1" dirty="0">
                <a:solidFill>
                  <a:srgbClr val="A50021"/>
                </a:solidFill>
                <a:latin typeface="Arial Narrow" panose="020B0606020202030204" pitchFamily="34" charset="0"/>
              </a:rPr>
              <a:t>; </a:t>
            </a:r>
            <a:r>
              <a:rPr lang="en-US" sz="1600" b="1" dirty="0" smtClean="0">
                <a:solidFill>
                  <a:srgbClr val="A50021"/>
                </a:solidFill>
                <a:latin typeface="Arial Narrow" panose="020B0606020202030204" pitchFamily="34" charset="0"/>
              </a:rPr>
              <a:t> </a:t>
            </a:r>
            <a:r>
              <a:rPr lang="en-US" sz="1600" b="1" dirty="0" err="1" smtClean="0">
                <a:solidFill>
                  <a:srgbClr val="A50021"/>
                </a:solidFill>
                <a:latin typeface="Arial Narrow" panose="020B0606020202030204" pitchFamily="34" charset="0"/>
              </a:rPr>
              <a:t>Koog</a:t>
            </a:r>
            <a:r>
              <a:rPr lang="en-US" sz="1600" b="1" dirty="0" smtClean="0">
                <a:solidFill>
                  <a:srgbClr val="A50021"/>
                </a:solidFill>
                <a:latin typeface="Arial Narrow" panose="020B0606020202030204" pitchFamily="34" charset="0"/>
              </a:rPr>
              <a:t> </a:t>
            </a:r>
            <a:r>
              <a:rPr lang="en-US" sz="1600" b="1" dirty="0">
                <a:solidFill>
                  <a:srgbClr val="A50021"/>
                </a:solidFill>
                <a:latin typeface="Arial Narrow" panose="020B0606020202030204" pitchFamily="34" charset="0"/>
              </a:rPr>
              <a:t>et </a:t>
            </a:r>
            <a:r>
              <a:rPr lang="en-US" sz="1600" b="1" dirty="0" smtClean="0">
                <a:solidFill>
                  <a:srgbClr val="A50021"/>
                </a:solidFill>
                <a:latin typeface="Arial Narrow" panose="020B0606020202030204" pitchFamily="34" charset="0"/>
              </a:rPr>
              <a:t>al </a:t>
            </a:r>
            <a:r>
              <a:rPr lang="en-US" sz="1600" b="1" dirty="0">
                <a:solidFill>
                  <a:srgbClr val="A50021"/>
                </a:solidFill>
                <a:latin typeface="Arial Narrow" panose="020B0606020202030204" pitchFamily="34" charset="0"/>
              </a:rPr>
              <a:t>2010; </a:t>
            </a:r>
            <a:r>
              <a:rPr lang="en-US" sz="1600" b="1" dirty="0" smtClean="0">
                <a:solidFill>
                  <a:srgbClr val="A50021"/>
                </a:solidFill>
                <a:latin typeface="Arial Narrow" panose="020B0606020202030204" pitchFamily="34" charset="0"/>
              </a:rPr>
              <a:t> Hsu </a:t>
            </a:r>
            <a:r>
              <a:rPr lang="en-US" sz="1600" b="1" dirty="0">
                <a:solidFill>
                  <a:srgbClr val="A50021"/>
                </a:solidFill>
                <a:latin typeface="Arial Narrow" panose="020B0606020202030204" pitchFamily="34" charset="0"/>
              </a:rPr>
              <a:t>et </a:t>
            </a:r>
            <a:r>
              <a:rPr lang="en-US" sz="1600" b="1" dirty="0" smtClean="0">
                <a:solidFill>
                  <a:srgbClr val="A50021"/>
                </a:solidFill>
                <a:latin typeface="Arial Narrow" panose="020B0606020202030204" pitchFamily="34" charset="0"/>
              </a:rPr>
              <a:t>al 2010</a:t>
            </a:r>
            <a:r>
              <a:rPr lang="en-US" sz="1600" b="1" dirty="0">
                <a:solidFill>
                  <a:srgbClr val="A50021"/>
                </a:solidFill>
                <a:latin typeface="Arial Narrow" panose="020B0606020202030204" pitchFamily="34" charset="0"/>
              </a:rPr>
              <a:t>]</a:t>
            </a:r>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16</a:t>
            </a:fld>
            <a:endParaRPr lang="el-GR" dirty="0"/>
          </a:p>
        </p:txBody>
      </p:sp>
    </p:spTree>
    <p:extLst>
      <p:ext uri="{BB962C8B-B14F-4D97-AF65-F5344CB8AC3E}">
        <p14:creationId xmlns:p14="http://schemas.microsoft.com/office/powerpoint/2010/main" val="38221962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332656"/>
            <a:ext cx="8229600" cy="936104"/>
          </a:xfrm>
        </p:spPr>
        <p:txBody>
          <a:bodyPr/>
          <a:lstStyle/>
          <a:p>
            <a:r>
              <a:rPr lang="el-GR" dirty="0"/>
              <a:t> </a:t>
            </a:r>
            <a:r>
              <a:rPr lang="en-US" dirty="0"/>
              <a:t>EMS</a:t>
            </a:r>
            <a:r>
              <a:rPr lang="el-GR" dirty="0"/>
              <a:t>: Βελτίωση Μυϊκής Λειτουργίας </a:t>
            </a:r>
            <a:r>
              <a:rPr lang="el-GR" baseline="-16000" dirty="0" smtClean="0"/>
              <a:t>[</a:t>
            </a:r>
            <a:r>
              <a:rPr lang="en-US" baseline="-16000" dirty="0" smtClean="0"/>
              <a:t>3</a:t>
            </a:r>
            <a:r>
              <a:rPr lang="el-GR" baseline="-16000" dirty="0" smtClean="0"/>
              <a:t>/3</a:t>
            </a:r>
            <a:r>
              <a:rPr lang="el-GR" baseline="-16000" dirty="0"/>
              <a:t>]</a:t>
            </a:r>
            <a:endParaRPr lang="el-GR" sz="2400" dirty="0">
              <a:solidFill>
                <a:srgbClr val="C00000"/>
              </a:solidFill>
            </a:endParaRPr>
          </a:p>
        </p:txBody>
      </p:sp>
      <p:sp>
        <p:nvSpPr>
          <p:cNvPr id="103427" name="Rectangle 3"/>
          <p:cNvSpPr>
            <a:spLocks noGrp="1" noChangeArrowheads="1"/>
          </p:cNvSpPr>
          <p:nvPr>
            <p:ph idx="1"/>
          </p:nvPr>
        </p:nvSpPr>
        <p:spPr/>
        <p:txBody>
          <a:bodyPr/>
          <a:lstStyle/>
          <a:p>
            <a:pPr>
              <a:lnSpc>
                <a:spcPct val="114000"/>
              </a:lnSpc>
              <a:spcBef>
                <a:spcPts val="1200"/>
              </a:spcBef>
              <a:buSzPct val="100000"/>
              <a:buFont typeface="Wingdings" panose="05000000000000000000" pitchFamily="2" charset="2"/>
              <a:buChar char="§"/>
            </a:pPr>
            <a:r>
              <a:rPr lang="el-GR" sz="2400" dirty="0"/>
              <a:t>Βελτίωση της μυϊκής λειτουργίας και της κινητικότητας του κάτω </a:t>
            </a:r>
            <a:r>
              <a:rPr lang="el-GR" sz="2400" dirty="0" smtClean="0"/>
              <a:t>άκρου</a:t>
            </a:r>
            <a:r>
              <a:rPr lang="en-US" sz="2400" dirty="0" smtClean="0"/>
              <a:t> (</a:t>
            </a:r>
            <a:r>
              <a:rPr lang="el-GR" sz="2400" dirty="0" smtClean="0"/>
              <a:t>τετρακέφαλος και πελματιαία - ραχιαία κάμψη </a:t>
            </a:r>
            <a:r>
              <a:rPr lang="el-GR" sz="2400" dirty="0" err="1" smtClean="0"/>
              <a:t>ποδοκνημικής</a:t>
            </a:r>
            <a:r>
              <a:rPr lang="el-GR" sz="2400" dirty="0" smtClean="0"/>
              <a:t>).</a:t>
            </a:r>
            <a:endParaRPr lang="en-US" sz="2400" dirty="0" smtClean="0"/>
          </a:p>
          <a:p>
            <a:pPr marL="355600" indent="0">
              <a:lnSpc>
                <a:spcPct val="90000"/>
              </a:lnSpc>
              <a:spcAft>
                <a:spcPts val="1200"/>
              </a:spcAft>
              <a:buClr>
                <a:srgbClr val="800000"/>
              </a:buClr>
              <a:buNone/>
            </a:pPr>
            <a:r>
              <a:rPr lang="en-US" sz="1800" b="1" dirty="0" smtClean="0">
                <a:solidFill>
                  <a:srgbClr val="A50021"/>
                </a:solidFill>
                <a:latin typeface="Arial Narrow" panose="020B0606020202030204" pitchFamily="34" charset="0"/>
              </a:rPr>
              <a:t>[</a:t>
            </a:r>
            <a:r>
              <a:rPr lang="en-US" sz="1800" b="1" dirty="0" err="1" smtClean="0">
                <a:solidFill>
                  <a:srgbClr val="A50021"/>
                </a:solidFill>
                <a:latin typeface="Arial Narrow" panose="020B0606020202030204" pitchFamily="34" charset="0"/>
              </a:rPr>
              <a:t>Mesci</a:t>
            </a:r>
            <a:r>
              <a:rPr lang="en-US" sz="1800" b="1" dirty="0" smtClean="0">
                <a:solidFill>
                  <a:srgbClr val="A50021"/>
                </a:solidFill>
                <a:latin typeface="Arial Narrow" panose="020B0606020202030204" pitchFamily="34" charset="0"/>
              </a:rPr>
              <a:t>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200</a:t>
            </a:r>
            <a:r>
              <a:rPr lang="el-GR" sz="1800" b="1" dirty="0" smtClean="0">
                <a:solidFill>
                  <a:srgbClr val="A50021"/>
                </a:solidFill>
                <a:latin typeface="Arial Narrow" panose="020B0606020202030204" pitchFamily="34" charset="0"/>
              </a:rPr>
              <a:t>9</a:t>
            </a:r>
            <a:r>
              <a:rPr lang="en-US" sz="1800" b="1" dirty="0" smtClean="0">
                <a:solidFill>
                  <a:srgbClr val="A50021"/>
                </a:solidFill>
                <a:latin typeface="Arial Narrow" panose="020B0606020202030204" pitchFamily="34" charset="0"/>
              </a:rPr>
              <a:t>;  </a:t>
            </a:r>
            <a:r>
              <a:rPr lang="en-US" sz="1800" b="1" dirty="0" err="1" smtClean="0">
                <a:solidFill>
                  <a:srgbClr val="A50021"/>
                </a:solidFill>
                <a:latin typeface="Arial Narrow" panose="020B0606020202030204" pitchFamily="34" charset="0"/>
              </a:rPr>
              <a:t>Swigchem</a:t>
            </a:r>
            <a:r>
              <a:rPr lang="en-US" sz="1800" b="1" dirty="0" smtClean="0">
                <a:solidFill>
                  <a:srgbClr val="A50021"/>
                </a:solidFill>
                <a:latin typeface="Arial Narrow" panose="020B0606020202030204" pitchFamily="34" charset="0"/>
              </a:rPr>
              <a:t>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2010;  </a:t>
            </a:r>
            <a:r>
              <a:rPr lang="en-US" sz="1800" b="1" dirty="0" err="1" smtClean="0">
                <a:solidFill>
                  <a:srgbClr val="A50021"/>
                </a:solidFill>
                <a:latin typeface="Arial Narrow" panose="020B0606020202030204" pitchFamily="34" charset="0"/>
              </a:rPr>
              <a:t>Sabut</a:t>
            </a:r>
            <a:r>
              <a:rPr lang="en-US" sz="1800" b="1" dirty="0" smtClean="0">
                <a:solidFill>
                  <a:srgbClr val="A50021"/>
                </a:solidFill>
                <a:latin typeface="Arial Narrow" panose="020B0606020202030204" pitchFamily="34" charset="0"/>
              </a:rPr>
              <a:t>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2010;  </a:t>
            </a:r>
            <a:r>
              <a:rPr lang="en-US" sz="1800" b="1" dirty="0" err="1" smtClean="0">
                <a:solidFill>
                  <a:srgbClr val="A50021"/>
                </a:solidFill>
                <a:latin typeface="Arial Narrow" panose="020B0606020202030204" pitchFamily="34" charset="0"/>
              </a:rPr>
              <a:t>Embrey</a:t>
            </a:r>
            <a:r>
              <a:rPr lang="en-US" sz="1800" b="1" dirty="0" smtClean="0">
                <a:solidFill>
                  <a:srgbClr val="A50021"/>
                </a:solidFill>
                <a:latin typeface="Arial Narrow" panose="020B0606020202030204" pitchFamily="34" charset="0"/>
              </a:rPr>
              <a:t>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2010]</a:t>
            </a:r>
            <a:endParaRPr lang="en-US" sz="1800" dirty="0">
              <a:solidFill>
                <a:srgbClr val="A50021"/>
              </a:solidFill>
              <a:latin typeface="Arial Narrow" panose="020B0606020202030204" pitchFamily="34" charset="0"/>
            </a:endParaRPr>
          </a:p>
          <a:p>
            <a:pPr>
              <a:lnSpc>
                <a:spcPct val="114000"/>
              </a:lnSpc>
              <a:spcBef>
                <a:spcPts val="1200"/>
              </a:spcBef>
              <a:buSzPct val="100000"/>
              <a:buFont typeface="Wingdings" panose="05000000000000000000" pitchFamily="2" charset="2"/>
              <a:buChar char="§"/>
            </a:pPr>
            <a:r>
              <a:rPr lang="el-GR" sz="2400" dirty="0"/>
              <a:t>Βελτίωση της ικανότητας για βάδιση, αύξηση της ταχύτητας βάδισης και μείωση του ενεργειακού </a:t>
            </a:r>
            <a:r>
              <a:rPr lang="el-GR" sz="2400" dirty="0" smtClean="0"/>
              <a:t>κόστους.</a:t>
            </a:r>
            <a:endParaRPr lang="en-US" sz="2400" dirty="0" smtClean="0"/>
          </a:p>
          <a:p>
            <a:pPr marL="355600" indent="0">
              <a:lnSpc>
                <a:spcPct val="90000"/>
              </a:lnSpc>
              <a:buClr>
                <a:srgbClr val="800000"/>
              </a:buClr>
              <a:buNone/>
            </a:pPr>
            <a:r>
              <a:rPr lang="en-US" sz="1800" b="1" dirty="0" smtClean="0">
                <a:solidFill>
                  <a:srgbClr val="A50021"/>
                </a:solidFill>
                <a:latin typeface="Arial Narrow" panose="020B0606020202030204" pitchFamily="34" charset="0"/>
              </a:rPr>
              <a:t>[Daly et al 2006;  Robbins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2006;  </a:t>
            </a:r>
            <a:r>
              <a:rPr lang="en-US" sz="1800" b="1" dirty="0" err="1" smtClean="0">
                <a:solidFill>
                  <a:srgbClr val="A50021"/>
                </a:solidFill>
                <a:latin typeface="Arial Narrow" panose="020B0606020202030204" pitchFamily="34" charset="0"/>
              </a:rPr>
              <a:t>Embrey</a:t>
            </a:r>
            <a:r>
              <a:rPr lang="en-US" sz="1800" b="1" dirty="0" smtClean="0">
                <a:solidFill>
                  <a:srgbClr val="A50021"/>
                </a:solidFill>
                <a:latin typeface="Arial Narrow" panose="020B0606020202030204" pitchFamily="34" charset="0"/>
              </a:rPr>
              <a:t>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2010;  Lo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2010;</a:t>
            </a:r>
          </a:p>
          <a:p>
            <a:pPr marL="355600" indent="0">
              <a:lnSpc>
                <a:spcPct val="90000"/>
              </a:lnSpc>
              <a:buClr>
                <a:srgbClr val="800000"/>
              </a:buClr>
              <a:buNone/>
            </a:pPr>
            <a:r>
              <a:rPr lang="en-US" sz="1800" b="1" dirty="0" err="1" smtClean="0">
                <a:solidFill>
                  <a:srgbClr val="A50021"/>
                </a:solidFill>
                <a:latin typeface="Arial Narrow" panose="020B0606020202030204" pitchFamily="34" charset="0"/>
              </a:rPr>
              <a:t>Sabut</a:t>
            </a:r>
            <a:r>
              <a:rPr lang="en-US" sz="1800" b="1" dirty="0" smtClean="0">
                <a:solidFill>
                  <a:srgbClr val="A50021"/>
                </a:solidFill>
                <a:latin typeface="Arial Narrow" panose="020B0606020202030204" pitchFamily="34" charset="0"/>
              </a:rPr>
              <a:t> et al 2010]</a:t>
            </a:r>
            <a:endParaRPr lang="el-GR" sz="1800" b="1" dirty="0">
              <a:solidFill>
                <a:srgbClr val="A50021"/>
              </a:solidFill>
              <a:latin typeface="Arial Narrow" panose="020B0606020202030204" pitchFamily="34" charset="0"/>
            </a:endParaRPr>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17</a:t>
            </a:fld>
            <a:endParaRPr lang="el-GR" dirty="0"/>
          </a:p>
        </p:txBody>
      </p:sp>
    </p:spTree>
    <p:extLst>
      <p:ext uri="{BB962C8B-B14F-4D97-AF65-F5344CB8AC3E}">
        <p14:creationId xmlns:p14="http://schemas.microsoft.com/office/powerpoint/2010/main" val="567053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el-GR" dirty="0" smtClean="0">
                <a:effectLst>
                  <a:outerShdw blurRad="38100" dist="38100" dir="2700000" algn="tl">
                    <a:srgbClr val="000000"/>
                  </a:outerShdw>
                </a:effectLst>
                <a:latin typeface="Arial Narrow" panose="020B0606020202030204" pitchFamily="34" charset="0"/>
              </a:rPr>
              <a:t>Εφαρμογή </a:t>
            </a:r>
            <a:r>
              <a:rPr lang="en-US" dirty="0" smtClean="0">
                <a:effectLst>
                  <a:outerShdw blurRad="38100" dist="38100" dir="2700000" algn="tl">
                    <a:srgbClr val="000000"/>
                  </a:outerShdw>
                </a:effectLst>
                <a:latin typeface="Arial Narrow" panose="020B0606020202030204" pitchFamily="34" charset="0"/>
              </a:rPr>
              <a:t>EMS</a:t>
            </a:r>
            <a:r>
              <a:rPr lang="el-GR" dirty="0" smtClean="0">
                <a:effectLst>
                  <a:outerShdw blurRad="38100" dist="38100" dir="2700000" algn="tl">
                    <a:srgbClr val="000000"/>
                  </a:outerShdw>
                </a:effectLst>
                <a:latin typeface="Arial Narrow" panose="020B0606020202030204" pitchFamily="34" charset="0"/>
              </a:rPr>
              <a:t> για τη</a:t>
            </a:r>
            <a:r>
              <a:rPr lang="en-US" dirty="0" smtClean="0">
                <a:effectLst>
                  <a:outerShdw blurRad="38100" dist="38100" dir="2700000" algn="tl">
                    <a:srgbClr val="000000"/>
                  </a:outerShdw>
                </a:effectLst>
                <a:latin typeface="Arial Narrow" panose="020B0606020202030204" pitchFamily="34" charset="0"/>
              </a:rPr>
              <a:t/>
            </a:r>
            <a:br>
              <a:rPr lang="en-US" dirty="0" smtClean="0">
                <a:effectLst>
                  <a:outerShdw blurRad="38100" dist="38100" dir="2700000" algn="tl">
                    <a:srgbClr val="000000"/>
                  </a:outerShdw>
                </a:effectLst>
                <a:latin typeface="Arial Narrow" panose="020B0606020202030204" pitchFamily="34" charset="0"/>
              </a:rPr>
            </a:br>
            <a:r>
              <a:rPr lang="el-GR" dirty="0" smtClean="0">
                <a:effectLst>
                  <a:outerShdw blurRad="38100" dist="38100" dir="2700000" algn="tl">
                    <a:srgbClr val="000000"/>
                  </a:outerShdw>
                </a:effectLst>
                <a:latin typeface="Arial Narrow" panose="020B0606020202030204" pitchFamily="34" charset="0"/>
              </a:rPr>
              <a:t>Μείωση της Σπαστικότητας</a:t>
            </a:r>
            <a:endParaRPr lang="el-GR" sz="5400" dirty="0">
              <a:latin typeface="Arial Narrow" pitchFamily="34" charset="0"/>
            </a:endParaRPr>
          </a:p>
        </p:txBody>
      </p:sp>
      <p:sp>
        <p:nvSpPr>
          <p:cNvPr id="27651" name="Rectangle 3"/>
          <p:cNvSpPr>
            <a:spLocks noGrp="1" noChangeArrowheads="1"/>
          </p:cNvSpPr>
          <p:nvPr>
            <p:ph idx="1"/>
          </p:nvPr>
        </p:nvSpPr>
        <p:spPr/>
        <p:txBody>
          <a:bodyPr/>
          <a:lstStyle/>
          <a:p>
            <a:pPr>
              <a:spcAft>
                <a:spcPts val="1800"/>
              </a:spcAft>
              <a:buSzPct val="100000"/>
              <a:buFont typeface="Wingdings" panose="05000000000000000000" pitchFamily="2" charset="2"/>
              <a:buChar char="Ø"/>
            </a:pPr>
            <a:r>
              <a:rPr lang="el-GR" sz="2400" b="1" dirty="0" smtClean="0">
                <a:solidFill>
                  <a:srgbClr val="000000"/>
                </a:solidFill>
              </a:rPr>
              <a:t>Η</a:t>
            </a:r>
            <a:r>
              <a:rPr lang="el-GR" sz="2400" dirty="0" smtClean="0">
                <a:solidFill>
                  <a:srgbClr val="000000"/>
                </a:solidFill>
              </a:rPr>
              <a:t> </a:t>
            </a:r>
            <a:r>
              <a:rPr lang="el-GR" sz="2400" b="1" dirty="0" smtClean="0">
                <a:solidFill>
                  <a:srgbClr val="000000"/>
                </a:solidFill>
              </a:rPr>
              <a:t>εφαρμογή</a:t>
            </a:r>
            <a:r>
              <a:rPr lang="el-GR" sz="2400" dirty="0" smtClean="0">
                <a:solidFill>
                  <a:srgbClr val="000000"/>
                </a:solidFill>
              </a:rPr>
              <a:t> </a:t>
            </a:r>
            <a:r>
              <a:rPr lang="el-GR" sz="2400" b="1" dirty="0" smtClean="0">
                <a:solidFill>
                  <a:srgbClr val="000000"/>
                </a:solidFill>
              </a:rPr>
              <a:t>του </a:t>
            </a:r>
            <a:r>
              <a:rPr lang="en-US" sz="2400" b="1" dirty="0" smtClean="0">
                <a:solidFill>
                  <a:srgbClr val="000000"/>
                </a:solidFill>
              </a:rPr>
              <a:t>EMS </a:t>
            </a:r>
            <a:r>
              <a:rPr lang="el-GR" sz="2400" b="1" dirty="0" smtClean="0">
                <a:solidFill>
                  <a:srgbClr val="000000"/>
                </a:solidFill>
              </a:rPr>
              <a:t>γίνεται:</a:t>
            </a:r>
            <a:endParaRPr lang="el-GR" sz="2400" b="1" dirty="0">
              <a:solidFill>
                <a:srgbClr val="000000"/>
              </a:solidFill>
            </a:endParaRPr>
          </a:p>
          <a:p>
            <a:pPr>
              <a:buSzPct val="100000"/>
              <a:buFont typeface="Wingdings" panose="05000000000000000000" pitchFamily="2" charset="2"/>
              <a:buChar char="§"/>
            </a:pPr>
            <a:r>
              <a:rPr lang="el-GR" sz="2400" dirty="0"/>
              <a:t>Στους ανταγωνιστές των σπαστικών </a:t>
            </a:r>
            <a:r>
              <a:rPr lang="el-GR" sz="2400" dirty="0" smtClean="0"/>
              <a:t>μυών</a:t>
            </a:r>
            <a:r>
              <a:rPr lang="en-US" sz="2400" dirty="0" smtClean="0"/>
              <a:t>,</a:t>
            </a:r>
          </a:p>
          <a:p>
            <a:pPr marL="3675063" indent="0">
              <a:spcAft>
                <a:spcPts val="1800"/>
              </a:spcAft>
              <a:buClr>
                <a:srgbClr val="800000"/>
              </a:buClr>
              <a:buSzPct val="50000"/>
              <a:buNone/>
            </a:pPr>
            <a:r>
              <a:rPr lang="en-US" sz="1800" b="1" dirty="0" smtClean="0">
                <a:solidFill>
                  <a:srgbClr val="A50021"/>
                </a:solidFill>
                <a:latin typeface="Arial Narrow" panose="020B0606020202030204" pitchFamily="34" charset="0"/>
              </a:rPr>
              <a:t>[Powell 1999;  Lin </a:t>
            </a:r>
            <a:r>
              <a:rPr lang="en-US" sz="1800" b="1" dirty="0">
                <a:solidFill>
                  <a:srgbClr val="A50021"/>
                </a:solidFill>
                <a:latin typeface="Arial Narrow" panose="020B0606020202030204" pitchFamily="34" charset="0"/>
              </a:rPr>
              <a:t>C </a:t>
            </a:r>
            <a:r>
              <a:rPr lang="en-US" sz="1800" b="1" dirty="0" smtClean="0">
                <a:solidFill>
                  <a:srgbClr val="A50021"/>
                </a:solidFill>
                <a:latin typeface="Arial Narrow" panose="020B0606020202030204" pitchFamily="34" charset="0"/>
              </a:rPr>
              <a:t>2000;  </a:t>
            </a:r>
            <a:r>
              <a:rPr lang="en-US" sz="1800" b="1" dirty="0" err="1" smtClean="0">
                <a:solidFill>
                  <a:srgbClr val="A50021"/>
                </a:solidFill>
                <a:latin typeface="Arial Narrow" panose="020B0606020202030204" pitchFamily="34" charset="0"/>
              </a:rPr>
              <a:t>Popovic</a:t>
            </a:r>
            <a:r>
              <a:rPr lang="en-US" sz="1800" b="1" dirty="0" smtClean="0">
                <a:solidFill>
                  <a:srgbClr val="A50021"/>
                </a:solidFill>
                <a:latin typeface="Arial Narrow" panose="020B0606020202030204" pitchFamily="34" charset="0"/>
              </a:rPr>
              <a:t>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2003</a:t>
            </a:r>
            <a:r>
              <a:rPr lang="en-US" sz="1800" b="1" dirty="0">
                <a:solidFill>
                  <a:srgbClr val="A50021"/>
                </a:solidFill>
                <a:latin typeface="Arial Narrow" panose="020B0606020202030204" pitchFamily="34" charset="0"/>
              </a:rPr>
              <a:t>]</a:t>
            </a:r>
            <a:endParaRPr lang="el-GR" sz="1800" dirty="0">
              <a:solidFill>
                <a:srgbClr val="A50021"/>
              </a:solidFill>
              <a:latin typeface="Arial Narrow" panose="020B0606020202030204" pitchFamily="34" charset="0"/>
            </a:endParaRPr>
          </a:p>
          <a:p>
            <a:pPr>
              <a:buSzPct val="100000"/>
              <a:buFont typeface="Wingdings" panose="05000000000000000000" pitchFamily="2" charset="2"/>
              <a:buChar char="§"/>
            </a:pPr>
            <a:r>
              <a:rPr lang="el-GR" sz="2400" dirty="0"/>
              <a:t>Στα κινητικά νεύρα που νευρώνουν σπαστικούς </a:t>
            </a:r>
            <a:r>
              <a:rPr lang="el-GR" sz="2400" dirty="0" smtClean="0"/>
              <a:t>μυς ή </a:t>
            </a:r>
            <a:r>
              <a:rPr lang="el-GR" sz="2400" dirty="0"/>
              <a:t>ανταγωνιστές </a:t>
            </a:r>
            <a:r>
              <a:rPr lang="el-GR" sz="2400" dirty="0" smtClean="0"/>
              <a:t>τους</a:t>
            </a:r>
            <a:r>
              <a:rPr lang="en-US" sz="2400" dirty="0" smtClean="0"/>
              <a:t>,</a:t>
            </a:r>
            <a:endParaRPr lang="en-US" sz="2400" dirty="0"/>
          </a:p>
          <a:p>
            <a:pPr marL="3675063" indent="0">
              <a:spcAft>
                <a:spcPts val="1800"/>
              </a:spcAft>
              <a:buClr>
                <a:srgbClr val="800000"/>
              </a:buClr>
              <a:buSzPct val="50000"/>
              <a:buNone/>
            </a:pPr>
            <a:r>
              <a:rPr lang="en-US" sz="1800" b="1" dirty="0" smtClean="0">
                <a:solidFill>
                  <a:srgbClr val="A50021"/>
                </a:solidFill>
                <a:latin typeface="Arial Narrow" panose="020B0606020202030204" pitchFamily="34" charset="0"/>
              </a:rPr>
              <a:t>[</a:t>
            </a:r>
            <a:r>
              <a:rPr lang="en-US" sz="1800" b="1" dirty="0" err="1" smtClean="0">
                <a:solidFill>
                  <a:srgbClr val="A50021"/>
                </a:solidFill>
                <a:latin typeface="Arial Narrow" panose="020B0606020202030204" pitchFamily="34" charset="0"/>
              </a:rPr>
              <a:t>Stefanovska</a:t>
            </a:r>
            <a:r>
              <a:rPr lang="en-US" sz="1800" b="1" dirty="0" smtClean="0">
                <a:solidFill>
                  <a:srgbClr val="A50021"/>
                </a:solidFill>
                <a:latin typeface="Arial Narrow" panose="020B0606020202030204" pitchFamily="34" charset="0"/>
              </a:rPr>
              <a:t>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1988;  </a:t>
            </a:r>
            <a:r>
              <a:rPr lang="en-US" sz="1800" b="1" dirty="0" err="1" smtClean="0">
                <a:solidFill>
                  <a:srgbClr val="A50021"/>
                </a:solidFill>
                <a:latin typeface="Arial Narrow" panose="020B0606020202030204" pitchFamily="34" charset="0"/>
              </a:rPr>
              <a:t>Veltinik</a:t>
            </a:r>
            <a:r>
              <a:rPr lang="en-US" sz="1800" b="1" dirty="0" smtClean="0">
                <a:solidFill>
                  <a:srgbClr val="A50021"/>
                </a:solidFill>
                <a:latin typeface="Arial Narrow" panose="020B0606020202030204" pitchFamily="34" charset="0"/>
              </a:rPr>
              <a:t>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2000]</a:t>
            </a:r>
          </a:p>
          <a:p>
            <a:pPr>
              <a:buSzPct val="100000"/>
              <a:buFont typeface="Wingdings" panose="05000000000000000000" pitchFamily="2" charset="2"/>
              <a:buChar char="§"/>
            </a:pPr>
            <a:r>
              <a:rPr lang="el-GR" sz="2400" dirty="0" smtClean="0"/>
              <a:t>Απευθείας στου σπαστικούς μυς</a:t>
            </a:r>
            <a:r>
              <a:rPr lang="en-US" sz="2400" dirty="0" smtClean="0"/>
              <a:t>,</a:t>
            </a:r>
            <a:endParaRPr lang="en-US" sz="2400" dirty="0"/>
          </a:p>
          <a:p>
            <a:pPr marL="3675063" indent="0">
              <a:buClr>
                <a:srgbClr val="800000"/>
              </a:buClr>
              <a:buSzPct val="50000"/>
              <a:buNone/>
            </a:pPr>
            <a:r>
              <a:rPr lang="en-US" sz="1800" b="1" dirty="0" smtClean="0">
                <a:solidFill>
                  <a:srgbClr val="A50021"/>
                </a:solidFill>
                <a:latin typeface="Arial Narrow" panose="020B0606020202030204" pitchFamily="34" charset="0"/>
              </a:rPr>
              <a:t>[Daly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1996;  Yan </a:t>
            </a:r>
            <a:r>
              <a:rPr lang="en-US" sz="1800" b="1" dirty="0">
                <a:solidFill>
                  <a:srgbClr val="A50021"/>
                </a:solidFill>
                <a:latin typeface="Arial Narrow" panose="020B0606020202030204" pitchFamily="34" charset="0"/>
              </a:rPr>
              <a:t>et </a:t>
            </a:r>
            <a:r>
              <a:rPr lang="en-US" sz="1800" b="1" dirty="0" smtClean="0">
                <a:solidFill>
                  <a:srgbClr val="A50021"/>
                </a:solidFill>
                <a:latin typeface="Arial Narrow" panose="020B0606020202030204" pitchFamily="34" charset="0"/>
              </a:rPr>
              <a:t>al 2004</a:t>
            </a:r>
            <a:r>
              <a:rPr lang="en-US" sz="1800" b="1" dirty="0">
                <a:solidFill>
                  <a:srgbClr val="A50021"/>
                </a:solidFill>
                <a:latin typeface="Arial Narrow" panose="020B0606020202030204" pitchFamily="34" charset="0"/>
              </a:rPr>
              <a:t>]</a:t>
            </a:r>
          </a:p>
          <a:p>
            <a:pPr>
              <a:buFontTx/>
              <a:buNone/>
            </a:pPr>
            <a:endParaRPr lang="el-GR" sz="2400" dirty="0"/>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18</a:t>
            </a:fld>
            <a:endParaRPr lang="el-GR" dirty="0"/>
          </a:p>
        </p:txBody>
      </p:sp>
    </p:spTree>
    <p:extLst>
      <p:ext uri="{BB962C8B-B14F-4D97-AF65-F5344CB8AC3E}">
        <p14:creationId xmlns:p14="http://schemas.microsoft.com/office/powerpoint/2010/main" val="99383043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Θεματική Ενότητα </a:t>
            </a:r>
            <a:r>
              <a:rPr lang="el-GR" dirty="0" smtClean="0"/>
              <a:t>1</a:t>
            </a:r>
            <a:r>
              <a:rPr lang="en-US" smtClean="0"/>
              <a:t>0</a:t>
            </a:r>
            <a:endParaRPr lang="el-GR" dirty="0"/>
          </a:p>
        </p:txBody>
      </p:sp>
      <p:sp>
        <p:nvSpPr>
          <p:cNvPr id="3" name="Θέση περιεχομένου 2"/>
          <p:cNvSpPr>
            <a:spLocks noGrp="1"/>
          </p:cNvSpPr>
          <p:nvPr>
            <p:ph idx="1"/>
          </p:nvPr>
        </p:nvSpPr>
        <p:spPr/>
        <p:txBody>
          <a:bodyPr/>
          <a:lstStyle/>
          <a:p>
            <a:pPr marL="0" lvl="0" indent="0" algn="ctr" eaLnBrk="1" hangingPunct="1">
              <a:spcBef>
                <a:spcPts val="600"/>
              </a:spcBef>
              <a:spcAft>
                <a:spcPts val="4800"/>
              </a:spcAft>
              <a:buClr>
                <a:srgbClr val="F07F09"/>
              </a:buClr>
              <a:buSzPct val="70000"/>
              <a:buNone/>
              <a:defRPr/>
            </a:pPr>
            <a:r>
              <a:rPr lang="el-GR" sz="3200" b="1" dirty="0" smtClean="0">
                <a:solidFill>
                  <a:srgbClr val="A50021"/>
                </a:solidFill>
                <a:effectLst>
                  <a:outerShdw blurRad="38100" dist="38100" dir="2700000" algn="tl">
                    <a:srgbClr val="000000">
                      <a:alpha val="43137"/>
                    </a:srgbClr>
                  </a:outerShdw>
                </a:effectLst>
              </a:rPr>
              <a:t>«Ο Ηλεκτρικός Ερεθισμός στην Αντιμετώπιση Νευρολογικών Δυσλειτουργιών μετά από Βλάβες του Κεντρικού Νευρικού Συστήματος»</a:t>
            </a:r>
            <a:endParaRPr lang="el-GR" sz="1000" dirty="0" smtClean="0">
              <a:solidFill>
                <a:srgbClr val="A50021"/>
              </a:solidFill>
              <a:effectLst>
                <a:outerShdw blurRad="38100" dist="38100" dir="2700000" algn="tl">
                  <a:srgbClr val="000000">
                    <a:alpha val="43137"/>
                  </a:srgbClr>
                </a:outerShdw>
              </a:effectLst>
              <a:latin typeface="Arial Narrow" panose="020B0606020202030204" pitchFamily="34" charset="0"/>
            </a:endParaRPr>
          </a:p>
          <a:p>
            <a:pPr lvl="0" eaLnBrk="1" hangingPunct="1">
              <a:spcBef>
                <a:spcPts val="600"/>
              </a:spcBef>
              <a:buSzPct val="100000"/>
              <a:buFont typeface="Wingdings" panose="05000000000000000000" pitchFamily="2" charset="2"/>
              <a:buChar char="§"/>
              <a:defRPr/>
            </a:pPr>
            <a:r>
              <a:rPr lang="el-GR" sz="2400" b="1" dirty="0" smtClean="0">
                <a:ea typeface="Tahoma" panose="020B0604030504040204" pitchFamily="34" charset="0"/>
                <a:cs typeface="Tahoma" panose="020B0604030504040204" pitchFamily="34" charset="0"/>
              </a:rPr>
              <a:t>Ηλεκτρικός Μυϊκός Ερεθισμός - </a:t>
            </a:r>
            <a:r>
              <a:rPr lang="en-US" sz="2400" b="1" dirty="0" smtClean="0">
                <a:ea typeface="Tahoma" panose="020B0604030504040204" pitchFamily="34" charset="0"/>
                <a:cs typeface="Tahoma" panose="020B0604030504040204" pitchFamily="34" charset="0"/>
              </a:rPr>
              <a:t>EMS</a:t>
            </a:r>
            <a:endParaRPr lang="el-GR" sz="2400" b="1" dirty="0" smtClean="0">
              <a:ea typeface="Tahoma" panose="020B0604030504040204" pitchFamily="34" charset="0"/>
              <a:cs typeface="Tahoma" panose="020B0604030504040204" pitchFamily="34" charset="0"/>
            </a:endParaRPr>
          </a:p>
          <a:p>
            <a:pPr lvl="0" eaLnBrk="1" hangingPunct="1">
              <a:spcBef>
                <a:spcPts val="600"/>
              </a:spcBef>
              <a:buSzPct val="100000"/>
              <a:buFont typeface="Wingdings" panose="05000000000000000000" pitchFamily="2" charset="2"/>
              <a:buChar char="§"/>
              <a:defRPr/>
            </a:pPr>
            <a:r>
              <a:rPr lang="el-GR" sz="2400" b="1" dirty="0" smtClean="0">
                <a:solidFill>
                  <a:prstClr val="black"/>
                </a:solidFill>
                <a:ea typeface="Tahoma" panose="020B0604030504040204" pitchFamily="34" charset="0"/>
                <a:cs typeface="Tahoma" panose="020B0604030504040204" pitchFamily="34" charset="0"/>
              </a:rPr>
              <a:t>Λειτουργικός Ηλεκτρικός Νευρομυϊκός Ερεθισμός - </a:t>
            </a:r>
            <a:r>
              <a:rPr lang="en-US" sz="2400" b="1" dirty="0" smtClean="0">
                <a:solidFill>
                  <a:prstClr val="black"/>
                </a:solidFill>
                <a:ea typeface="Tahoma" panose="020B0604030504040204" pitchFamily="34" charset="0"/>
                <a:cs typeface="Tahoma" panose="020B0604030504040204" pitchFamily="34" charset="0"/>
              </a:rPr>
              <a:t>FES/FNS</a:t>
            </a:r>
            <a:endParaRPr lang="en-US" sz="2400" b="1" dirty="0" smtClean="0">
              <a:ea typeface="Tahoma" panose="020B0604030504040204" pitchFamily="34" charset="0"/>
              <a:cs typeface="Tahoma" panose="020B0604030504040204" pitchFamily="34" charset="0"/>
            </a:endParaRPr>
          </a:p>
          <a:p>
            <a:pPr lvl="0" eaLnBrk="1" hangingPunct="1">
              <a:spcBef>
                <a:spcPts val="600"/>
              </a:spcBef>
              <a:buSzPct val="100000"/>
              <a:buFont typeface="Wingdings" panose="05000000000000000000" pitchFamily="2" charset="2"/>
              <a:buChar char="§"/>
              <a:defRPr/>
            </a:pPr>
            <a:r>
              <a:rPr lang="el-GR" sz="2400" b="1" dirty="0" smtClean="0">
                <a:ea typeface="Tahoma" panose="020B0604030504040204" pitchFamily="34" charset="0"/>
                <a:cs typeface="Tahoma" panose="020B0604030504040204" pitchFamily="34" charset="0"/>
              </a:rPr>
              <a:t>Εφαρμογές των </a:t>
            </a:r>
            <a:r>
              <a:rPr lang="en-US" sz="2400" b="1" dirty="0" smtClean="0">
                <a:solidFill>
                  <a:prstClr val="black"/>
                </a:solidFill>
                <a:ea typeface="Tahoma" panose="020B0604030504040204" pitchFamily="34" charset="0"/>
                <a:cs typeface="Tahoma" panose="020B0604030504040204" pitchFamily="34" charset="0"/>
              </a:rPr>
              <a:t>FES/FNS</a:t>
            </a:r>
            <a:r>
              <a:rPr lang="el-GR" sz="2400" b="1" dirty="0" smtClean="0">
                <a:ea typeface="Tahoma" panose="020B0604030504040204" pitchFamily="34" charset="0"/>
                <a:cs typeface="Tahoma" panose="020B0604030504040204" pitchFamily="34" charset="0"/>
              </a:rPr>
              <a:t> στην Αντιμετώπιση της Σπαστικότητας</a:t>
            </a:r>
          </a:p>
        </p:txBody>
      </p:sp>
      <p:sp>
        <p:nvSpPr>
          <p:cNvPr id="6" name="Θέση αριθμού διαφάνειας 5"/>
          <p:cNvSpPr>
            <a:spLocks noGrp="1"/>
          </p:cNvSpPr>
          <p:nvPr>
            <p:ph type="sldNum" sz="quarter" idx="12"/>
          </p:nvPr>
        </p:nvSpPr>
        <p:spPr/>
        <p:txBody>
          <a:bodyPr/>
          <a:lstStyle/>
          <a:p>
            <a:pPr>
              <a:defRPr/>
            </a:pPr>
            <a:fld id="{8198C6A6-8556-485F-81D9-A8F098D09877}" type="slidenum">
              <a:rPr lang="el-GR" smtClean="0"/>
              <a:pPr>
                <a:defRPr/>
              </a:pPr>
              <a:t>1</a:t>
            </a:fld>
            <a:endParaRPr lang="el-GR" dirty="0"/>
          </a:p>
        </p:txBody>
      </p:sp>
    </p:spTree>
    <p:extLst>
      <p:ext uri="{BB962C8B-B14F-4D97-AF65-F5344CB8AC3E}">
        <p14:creationId xmlns:p14="http://schemas.microsoft.com/office/powerpoint/2010/main" val="34376061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EMS: Μείωση Σπαστικότητας </a:t>
            </a:r>
            <a:r>
              <a:rPr lang="el-GR" sz="3200" dirty="0"/>
              <a:t>Νευροφυσιολογική Βάση </a:t>
            </a:r>
            <a:r>
              <a:rPr lang="el-GR" sz="3200" baseline="-16000" dirty="0"/>
              <a:t>[1/2]</a:t>
            </a:r>
          </a:p>
        </p:txBody>
      </p:sp>
      <p:sp>
        <p:nvSpPr>
          <p:cNvPr id="28675" name="Rectangle 3"/>
          <p:cNvSpPr>
            <a:spLocks noGrp="1" noChangeArrowheads="1"/>
          </p:cNvSpPr>
          <p:nvPr>
            <p:ph idx="1"/>
          </p:nvPr>
        </p:nvSpPr>
        <p:spPr>
          <a:xfrm>
            <a:off x="446856" y="1942802"/>
            <a:ext cx="8229600" cy="4582542"/>
          </a:xfrm>
        </p:spPr>
        <p:txBody>
          <a:bodyPr/>
          <a:lstStyle/>
          <a:p>
            <a:pPr>
              <a:lnSpc>
                <a:spcPct val="114000"/>
              </a:lnSpc>
              <a:spcBef>
                <a:spcPts val="2400"/>
              </a:spcBef>
              <a:buSzPct val="100000"/>
              <a:buFont typeface="Wingdings" panose="05000000000000000000" pitchFamily="2" charset="2"/>
              <a:buChar char="§"/>
            </a:pPr>
            <a:r>
              <a:rPr lang="el-GR" sz="2400" dirty="0"/>
              <a:t>Η εφαρμογή </a:t>
            </a:r>
            <a:r>
              <a:rPr lang="en-US" sz="2400" dirty="0"/>
              <a:t>EMS </a:t>
            </a:r>
            <a:r>
              <a:rPr lang="el-GR" sz="2400" dirty="0"/>
              <a:t>στους ανταγωνιστές των σπαστικών μυών </a:t>
            </a:r>
            <a:r>
              <a:rPr lang="el-GR" sz="2400" dirty="0" smtClean="0"/>
              <a:t>διεγείρει τις </a:t>
            </a:r>
            <a:r>
              <a:rPr lang="el-GR" sz="2400" b="1" dirty="0"/>
              <a:t>Ια</a:t>
            </a:r>
            <a:r>
              <a:rPr lang="el-GR" sz="2400" dirty="0"/>
              <a:t> </a:t>
            </a:r>
            <a:r>
              <a:rPr lang="el-GR" sz="2400" dirty="0" smtClean="0"/>
              <a:t>αισθητικές ίνες </a:t>
            </a:r>
            <a:r>
              <a:rPr lang="el-GR" sz="2400" dirty="0"/>
              <a:t>με αποτέλεσμα την </a:t>
            </a:r>
            <a:r>
              <a:rPr lang="el-GR" sz="2400" dirty="0" err="1"/>
              <a:t>δισυναπτική</a:t>
            </a:r>
            <a:r>
              <a:rPr lang="el-GR" sz="2400" dirty="0"/>
              <a:t> </a:t>
            </a:r>
            <a:r>
              <a:rPr lang="el-GR" sz="2400" b="1" dirty="0"/>
              <a:t>Ια</a:t>
            </a:r>
            <a:r>
              <a:rPr lang="el-GR" sz="2400" dirty="0"/>
              <a:t> αμοιβαία αναστολή</a:t>
            </a:r>
            <a:r>
              <a:rPr lang="en-US" sz="2400" dirty="0"/>
              <a:t> </a:t>
            </a:r>
            <a:r>
              <a:rPr lang="el-GR" sz="2400" dirty="0" smtClean="0"/>
              <a:t>(</a:t>
            </a:r>
            <a:r>
              <a:rPr lang="en-US" sz="2400" dirty="0" smtClean="0"/>
              <a:t>reciprocal </a:t>
            </a:r>
            <a:r>
              <a:rPr lang="en-US" sz="2400" b="1" dirty="0" err="1"/>
              <a:t>Ia</a:t>
            </a:r>
            <a:r>
              <a:rPr lang="en-US" sz="2400" dirty="0"/>
              <a:t> </a:t>
            </a:r>
            <a:r>
              <a:rPr lang="en-US" sz="2400" dirty="0" smtClean="0"/>
              <a:t>inhibition).</a:t>
            </a:r>
            <a:endParaRPr lang="el-GR" sz="2400" dirty="0" smtClean="0"/>
          </a:p>
          <a:p>
            <a:pPr>
              <a:lnSpc>
                <a:spcPct val="114000"/>
              </a:lnSpc>
              <a:spcBef>
                <a:spcPts val="2400"/>
              </a:spcBef>
              <a:buSzPct val="100000"/>
              <a:buFont typeface="Wingdings" panose="05000000000000000000" pitchFamily="2" charset="2"/>
              <a:buChar char="§"/>
            </a:pPr>
            <a:r>
              <a:rPr lang="el-GR" sz="2400" dirty="0" smtClean="0"/>
              <a:t>Μετά </a:t>
            </a:r>
            <a:r>
              <a:rPr lang="el-GR" sz="2400" dirty="0"/>
              <a:t>τον </a:t>
            </a:r>
            <a:r>
              <a:rPr lang="el-GR" sz="2400" dirty="0" smtClean="0"/>
              <a:t>ΗΕ </a:t>
            </a:r>
            <a:r>
              <a:rPr lang="el-GR" sz="2400" dirty="0"/>
              <a:t>των ανταγωνιστών </a:t>
            </a:r>
            <a:r>
              <a:rPr lang="el-GR" sz="2400" dirty="0" smtClean="0"/>
              <a:t>μυών, </a:t>
            </a:r>
            <a:r>
              <a:rPr lang="el-GR" sz="2400" dirty="0"/>
              <a:t>υπάρχει μια περίοδος μείωση της σπαστικότητας. Με την επανάληψη του ερεθισμού οι συνδέσεις μεταξύ των νευρώνων ενισχύονται και η </a:t>
            </a:r>
            <a:r>
              <a:rPr lang="el-GR" sz="2400" dirty="0" err="1"/>
              <a:t>σπαστικότητα</a:t>
            </a:r>
            <a:r>
              <a:rPr lang="el-GR" sz="2400" dirty="0"/>
              <a:t> μειώνεται για περισσότερο χρόνο.</a:t>
            </a:r>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19</a:t>
            </a:fld>
            <a:endParaRPr lang="el-GR" dirty="0"/>
          </a:p>
        </p:txBody>
      </p:sp>
    </p:spTree>
    <p:extLst>
      <p:ext uri="{BB962C8B-B14F-4D97-AF65-F5344CB8AC3E}">
        <p14:creationId xmlns:p14="http://schemas.microsoft.com/office/powerpoint/2010/main" val="184360513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l-GR" dirty="0"/>
              <a:t>EMS: Μείωση Σπαστικότητας </a:t>
            </a:r>
            <a:r>
              <a:rPr lang="el-GR" sz="3200" dirty="0"/>
              <a:t>Νευροφυσιολογική Βάση </a:t>
            </a:r>
            <a:r>
              <a:rPr lang="el-GR" sz="3200" baseline="-16000" dirty="0" smtClean="0"/>
              <a:t>[</a:t>
            </a:r>
            <a:r>
              <a:rPr lang="en-US" sz="3200" baseline="-16000" dirty="0" smtClean="0"/>
              <a:t>2</a:t>
            </a:r>
            <a:r>
              <a:rPr lang="el-GR" sz="3200" baseline="-16000" dirty="0" smtClean="0"/>
              <a:t>/2</a:t>
            </a:r>
            <a:r>
              <a:rPr lang="el-GR" sz="3200" baseline="-16000" dirty="0"/>
              <a:t>]</a:t>
            </a:r>
            <a:endParaRPr lang="el-GR" sz="3200" dirty="0">
              <a:solidFill>
                <a:srgbClr val="C00000"/>
              </a:solidFill>
            </a:endParaRPr>
          </a:p>
        </p:txBody>
      </p:sp>
      <p:sp>
        <p:nvSpPr>
          <p:cNvPr id="30723" name="Rectangle 3"/>
          <p:cNvSpPr>
            <a:spLocks noGrp="1" noChangeArrowheads="1"/>
          </p:cNvSpPr>
          <p:nvPr>
            <p:ph idx="1"/>
          </p:nvPr>
        </p:nvSpPr>
        <p:spPr/>
        <p:txBody>
          <a:bodyPr/>
          <a:lstStyle/>
          <a:p>
            <a:pPr>
              <a:lnSpc>
                <a:spcPct val="114000"/>
              </a:lnSpc>
              <a:spcBef>
                <a:spcPts val="2400"/>
              </a:spcBef>
              <a:buSzPct val="100000"/>
              <a:buFont typeface="Wingdings" panose="05000000000000000000" pitchFamily="2" charset="2"/>
              <a:buChar char="§"/>
            </a:pPr>
            <a:r>
              <a:rPr lang="el-GR" sz="2400" dirty="0"/>
              <a:t>Η μείωση της σπαστικότητας από τον απευθείας </a:t>
            </a:r>
            <a:r>
              <a:rPr lang="en-US" sz="2400" b="1" dirty="0" smtClean="0"/>
              <a:t>EMS</a:t>
            </a:r>
            <a:r>
              <a:rPr lang="el-GR" sz="2400" dirty="0" smtClean="0"/>
              <a:t> </a:t>
            </a:r>
            <a:r>
              <a:rPr lang="el-GR" sz="2400" dirty="0"/>
              <a:t>των σπαστικών μυών οφείλεται </a:t>
            </a:r>
            <a:r>
              <a:rPr lang="el-GR" sz="2400" dirty="0" smtClean="0"/>
              <a:t>στην παραγωγή ερεθισμάτων </a:t>
            </a:r>
            <a:r>
              <a:rPr lang="el-GR" sz="2400" dirty="0"/>
              <a:t>τα οποία μεταφέρονται στα κύτταρα </a:t>
            </a:r>
            <a:r>
              <a:rPr lang="en-US" sz="2400" dirty="0" err="1"/>
              <a:t>Renshaw</a:t>
            </a:r>
            <a:r>
              <a:rPr lang="en-US" sz="2400" dirty="0"/>
              <a:t>. </a:t>
            </a:r>
            <a:r>
              <a:rPr lang="el-GR" sz="2400" dirty="0"/>
              <a:t>Τα κύτταρα </a:t>
            </a:r>
            <a:r>
              <a:rPr lang="en-US" sz="2400" dirty="0" err="1"/>
              <a:t>Renshaw</a:t>
            </a:r>
            <a:r>
              <a:rPr lang="en-US" sz="2400" dirty="0"/>
              <a:t> </a:t>
            </a:r>
            <a:r>
              <a:rPr lang="el-GR" sz="2400" dirty="0"/>
              <a:t>ασκούν ανασταλτική δράση στους </a:t>
            </a:r>
            <a:r>
              <a:rPr lang="el-GR" sz="2400" b="1" dirty="0"/>
              <a:t>α</a:t>
            </a:r>
            <a:r>
              <a:rPr lang="el-GR" sz="2400" dirty="0"/>
              <a:t> κινητικούς </a:t>
            </a:r>
            <a:r>
              <a:rPr lang="el-GR" sz="2400" dirty="0" smtClean="0"/>
              <a:t>νευρώνες, </a:t>
            </a:r>
            <a:r>
              <a:rPr lang="el-GR" sz="2400" dirty="0"/>
              <a:t>με αποτέλεσμα τη μείωση της σπαστικότητας</a:t>
            </a:r>
            <a:r>
              <a:rPr lang="el-GR" sz="2400" dirty="0" smtClean="0"/>
              <a:t>.</a:t>
            </a:r>
          </a:p>
          <a:p>
            <a:pPr>
              <a:lnSpc>
                <a:spcPct val="114000"/>
              </a:lnSpc>
              <a:spcBef>
                <a:spcPts val="2400"/>
              </a:spcBef>
              <a:buSzPct val="100000"/>
              <a:buFont typeface="Wingdings" panose="05000000000000000000" pitchFamily="2" charset="2"/>
              <a:buChar char="§"/>
            </a:pPr>
            <a:r>
              <a:rPr lang="el-GR" sz="2400" dirty="0" smtClean="0"/>
              <a:t>Θα πρέπει όμως να σημειωθεί ότι, υπάρχει το ενδεχόμενο πως εάν εφαρμοστεί </a:t>
            </a:r>
            <a:r>
              <a:rPr lang="el-GR" sz="2400" dirty="0"/>
              <a:t>απευθείας </a:t>
            </a:r>
            <a:r>
              <a:rPr lang="en-US" sz="2400" dirty="0" smtClean="0"/>
              <a:t>EMS </a:t>
            </a:r>
            <a:r>
              <a:rPr lang="el-GR" sz="2400" dirty="0" smtClean="0"/>
              <a:t>στους </a:t>
            </a:r>
            <a:r>
              <a:rPr lang="el-GR" sz="2400" dirty="0"/>
              <a:t>σπαστικούς </a:t>
            </a:r>
            <a:r>
              <a:rPr lang="el-GR" sz="2400" dirty="0" smtClean="0"/>
              <a:t>μυς</a:t>
            </a:r>
            <a:r>
              <a:rPr lang="en-US" sz="2400" dirty="0" smtClean="0"/>
              <a:t>,</a:t>
            </a:r>
            <a:r>
              <a:rPr lang="el-GR" sz="2400" dirty="0" smtClean="0"/>
              <a:t> </a:t>
            </a:r>
            <a:r>
              <a:rPr lang="el-GR" sz="2400" dirty="0"/>
              <a:t>η </a:t>
            </a:r>
            <a:r>
              <a:rPr lang="el-GR" sz="2400" dirty="0" err="1"/>
              <a:t>σπαστικότητα</a:t>
            </a:r>
            <a:r>
              <a:rPr lang="el-GR" sz="2400" dirty="0"/>
              <a:t> μπορεί να μειωθεί </a:t>
            </a:r>
            <a:r>
              <a:rPr lang="el-GR" sz="2400" dirty="0" smtClean="0"/>
              <a:t>προσωρινά, αλλά </a:t>
            </a:r>
            <a:r>
              <a:rPr lang="el-GR" sz="2400" dirty="0"/>
              <a:t>μπορεί να αυξηθεί αργότερα</a:t>
            </a:r>
            <a:r>
              <a:rPr lang="el-GR" sz="2400" dirty="0" smtClean="0"/>
              <a:t>.</a:t>
            </a:r>
            <a:endParaRPr lang="el-GR" sz="2400" dirty="0"/>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20</a:t>
            </a:fld>
            <a:endParaRPr lang="el-GR" dirty="0"/>
          </a:p>
        </p:txBody>
      </p:sp>
    </p:spTree>
    <p:extLst>
      <p:ext uri="{BB962C8B-B14F-4D97-AF65-F5344CB8AC3E}">
        <p14:creationId xmlns:p14="http://schemas.microsoft.com/office/powerpoint/2010/main" val="402678202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n-US" dirty="0"/>
              <a:t>EMS </a:t>
            </a:r>
            <a:r>
              <a:rPr lang="el-GR" dirty="0"/>
              <a:t>και Αμοιβαία Αναστολή </a:t>
            </a:r>
            <a:r>
              <a:rPr lang="en-US" dirty="0" smtClean="0"/>
              <a:t/>
            </a:r>
            <a:br>
              <a:rPr lang="en-US" dirty="0" smtClean="0"/>
            </a:br>
            <a:r>
              <a:rPr lang="el-GR" sz="3200" dirty="0" smtClean="0"/>
              <a:t>(</a:t>
            </a:r>
            <a:r>
              <a:rPr lang="en-US" sz="3200" dirty="0"/>
              <a:t>Reciprocal Inhibition</a:t>
            </a:r>
            <a:r>
              <a:rPr lang="en-US" sz="3200" dirty="0" smtClean="0"/>
              <a:t>)</a:t>
            </a:r>
            <a:endParaRPr lang="el-GR" sz="3200" dirty="0"/>
          </a:p>
        </p:txBody>
      </p:sp>
      <p:grpSp>
        <p:nvGrpSpPr>
          <p:cNvPr id="97" name="Ομάδα 96"/>
          <p:cNvGrpSpPr/>
          <p:nvPr/>
        </p:nvGrpSpPr>
        <p:grpSpPr>
          <a:xfrm>
            <a:off x="35496" y="1772816"/>
            <a:ext cx="9073008" cy="4536504"/>
            <a:chOff x="12753" y="1587683"/>
            <a:chExt cx="9073008" cy="4536504"/>
          </a:xfrm>
        </p:grpSpPr>
        <p:sp>
          <p:nvSpPr>
            <p:cNvPr id="25" name="Ορθογώνιο 24"/>
            <p:cNvSpPr/>
            <p:nvPr/>
          </p:nvSpPr>
          <p:spPr>
            <a:xfrm>
              <a:off x="12753" y="1587683"/>
              <a:ext cx="9073008" cy="4536504"/>
            </a:xfrm>
            <a:prstGeom prst="rect">
              <a:avLst/>
            </a:prstGeom>
            <a:solidFill>
              <a:srgbClr val="FBFBFB"/>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p>
            <a:p>
              <a:pPr algn="ctr"/>
              <a:endParaRPr lang="el-GR" dirty="0"/>
            </a:p>
          </p:txBody>
        </p:sp>
        <p:sp>
          <p:nvSpPr>
            <p:cNvPr id="28" name="Text Box 7"/>
            <p:cNvSpPr txBox="1">
              <a:spLocks noChangeArrowheads="1"/>
            </p:cNvSpPr>
            <p:nvPr/>
          </p:nvSpPr>
          <p:spPr bwMode="auto">
            <a:xfrm>
              <a:off x="1043608" y="1693246"/>
              <a:ext cx="18544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kumimoji="0" lang="en-US" sz="2000" b="1" dirty="0" smtClean="0">
                  <a:solidFill>
                    <a:schemeClr val="accent4">
                      <a:lumMod val="10000"/>
                    </a:schemeClr>
                  </a:solidFill>
                  <a:latin typeface="Calibri" panose="020F0502020204030204" pitchFamily="34" charset="0"/>
                  <a:cs typeface="Calibri" panose="020F0502020204030204" pitchFamily="34" charset="0"/>
                </a:rPr>
                <a:t>Inhibits stretch reflex</a:t>
              </a:r>
              <a:endParaRPr kumimoji="0" lang="en-GB" sz="2000" b="1" dirty="0">
                <a:solidFill>
                  <a:schemeClr val="accent4">
                    <a:lumMod val="10000"/>
                  </a:schemeClr>
                </a:solidFill>
                <a:latin typeface="Calibri" panose="020F0502020204030204" pitchFamily="34" charset="0"/>
                <a:cs typeface="Calibri" panose="020F0502020204030204" pitchFamily="34" charset="0"/>
              </a:endParaRPr>
            </a:p>
          </p:txBody>
        </p:sp>
        <p:sp>
          <p:nvSpPr>
            <p:cNvPr id="31" name="Text Box 11"/>
            <p:cNvSpPr txBox="1">
              <a:spLocks noChangeArrowheads="1"/>
            </p:cNvSpPr>
            <p:nvPr/>
          </p:nvSpPr>
          <p:spPr bwMode="auto">
            <a:xfrm>
              <a:off x="3376710" y="3864908"/>
              <a:ext cx="21098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sz="2400" b="1" dirty="0" smtClean="0">
                  <a:solidFill>
                    <a:srgbClr val="004982"/>
                  </a:solidFill>
                  <a:latin typeface="Calibri" panose="020F0502020204030204" pitchFamily="34" charset="0"/>
                  <a:cs typeface="Calibri" panose="020F0502020204030204" pitchFamily="34" charset="0"/>
                </a:rPr>
                <a:t>Inhibits muscle</a:t>
              </a:r>
              <a:endParaRPr lang="en-GB" sz="2400" b="1" dirty="0">
                <a:solidFill>
                  <a:srgbClr val="004982"/>
                </a:solidFill>
                <a:latin typeface="Calibri" panose="020F0502020204030204" pitchFamily="34" charset="0"/>
                <a:cs typeface="Calibri" panose="020F0502020204030204" pitchFamily="34" charset="0"/>
              </a:endParaRPr>
            </a:p>
          </p:txBody>
        </p:sp>
        <p:sp>
          <p:nvSpPr>
            <p:cNvPr id="35" name="TextBox 34"/>
            <p:cNvSpPr txBox="1"/>
            <p:nvPr/>
          </p:nvSpPr>
          <p:spPr>
            <a:xfrm>
              <a:off x="6930995" y="1631275"/>
              <a:ext cx="1944215" cy="954107"/>
            </a:xfrm>
            <a:prstGeom prst="rect">
              <a:avLst/>
            </a:prstGeom>
            <a:noFill/>
            <a:ln>
              <a:noFill/>
            </a:ln>
          </p:spPr>
          <p:txBody>
            <a:bodyPr wrap="square" rtlCol="0">
              <a:spAutoFit/>
            </a:bodyPr>
            <a:lstStyle/>
            <a:p>
              <a:pPr algn="ctr"/>
              <a:r>
                <a:rPr lang="en-US" sz="2800" b="1" dirty="0" smtClean="0">
                  <a:solidFill>
                    <a:srgbClr val="BE4940"/>
                  </a:solidFill>
                  <a:latin typeface="Calibri" panose="020F0502020204030204" pitchFamily="34" charset="0"/>
                  <a:cs typeface="Calibri" panose="020F0502020204030204" pitchFamily="34" charset="0"/>
                </a:rPr>
                <a:t>Electrical Stimulation</a:t>
              </a:r>
              <a:endParaRPr lang="el-GR" sz="2800" b="1" dirty="0">
                <a:solidFill>
                  <a:srgbClr val="BE4940"/>
                </a:solidFill>
                <a:latin typeface="Calibri" panose="020F0502020204030204" pitchFamily="34" charset="0"/>
                <a:cs typeface="Calibri" panose="020F0502020204030204" pitchFamily="34" charset="0"/>
              </a:endParaRPr>
            </a:p>
          </p:txBody>
        </p:sp>
        <p:grpSp>
          <p:nvGrpSpPr>
            <p:cNvPr id="36" name="Ομάδα 35"/>
            <p:cNvGrpSpPr/>
            <p:nvPr/>
          </p:nvGrpSpPr>
          <p:grpSpPr>
            <a:xfrm>
              <a:off x="5089476" y="3304414"/>
              <a:ext cx="3410025" cy="969417"/>
              <a:chOff x="5508104" y="2105257"/>
              <a:chExt cx="3410025" cy="969417"/>
            </a:xfrm>
          </p:grpSpPr>
          <p:sp>
            <p:nvSpPr>
              <p:cNvPr id="51" name="Στρογγυλεμένο ορθογώνιο 50"/>
              <p:cNvSpPr/>
              <p:nvPr/>
            </p:nvSpPr>
            <p:spPr>
              <a:xfrm>
                <a:off x="5508104" y="2499114"/>
                <a:ext cx="648072" cy="16803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2" name="Στρογγυλεμένο ορθογώνιο 51"/>
              <p:cNvSpPr/>
              <p:nvPr/>
            </p:nvSpPr>
            <p:spPr>
              <a:xfrm>
                <a:off x="8270057" y="2488743"/>
                <a:ext cx="648072" cy="16803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3" name="Ομάδα 52"/>
              <p:cNvGrpSpPr/>
              <p:nvPr/>
            </p:nvGrpSpPr>
            <p:grpSpPr>
              <a:xfrm>
                <a:off x="6076592" y="2105257"/>
                <a:ext cx="2245139" cy="969417"/>
                <a:chOff x="6076592" y="2105257"/>
                <a:chExt cx="2245139" cy="969417"/>
              </a:xfrm>
            </p:grpSpPr>
            <p:sp>
              <p:nvSpPr>
                <p:cNvPr id="55" name="Ελεύθερη σχεδίαση 54"/>
                <p:cNvSpPr/>
                <p:nvPr/>
              </p:nvSpPr>
              <p:spPr>
                <a:xfrm>
                  <a:off x="6076592" y="2105257"/>
                  <a:ext cx="2245139" cy="969417"/>
                </a:xfrm>
                <a:custGeom>
                  <a:avLst/>
                  <a:gdLst>
                    <a:gd name="connsiteX0" fmla="*/ 1891033 w 1998133"/>
                    <a:gd name="connsiteY0" fmla="*/ 572536 h 969417"/>
                    <a:gd name="connsiteX1" fmla="*/ 1686846 w 1998133"/>
                    <a:gd name="connsiteY1" fmla="*/ 599169 h 969417"/>
                    <a:gd name="connsiteX2" fmla="*/ 1447149 w 1998133"/>
                    <a:gd name="connsiteY2" fmla="*/ 687946 h 969417"/>
                    <a:gd name="connsiteX3" fmla="*/ 852345 w 1998133"/>
                    <a:gd name="connsiteY3" fmla="*/ 918766 h 969417"/>
                    <a:gd name="connsiteX4" fmla="*/ 586015 w 1998133"/>
                    <a:gd name="connsiteY4" fmla="*/ 954276 h 969417"/>
                    <a:gd name="connsiteX5" fmla="*/ 328563 w 1998133"/>
                    <a:gd name="connsiteY5" fmla="*/ 723457 h 969417"/>
                    <a:gd name="connsiteX6" fmla="*/ 186520 w 1998133"/>
                    <a:gd name="connsiteY6" fmla="*/ 652435 h 969417"/>
                    <a:gd name="connsiteX7" fmla="*/ 44477 w 1998133"/>
                    <a:gd name="connsiteY7" fmla="*/ 572536 h 969417"/>
                    <a:gd name="connsiteX8" fmla="*/ 17844 w 1998133"/>
                    <a:gd name="connsiteY8" fmla="*/ 394983 h 969417"/>
                    <a:gd name="connsiteX9" fmla="*/ 293052 w 1998133"/>
                    <a:gd name="connsiteY9" fmla="*/ 306206 h 969417"/>
                    <a:gd name="connsiteX10" fmla="*/ 586015 w 1998133"/>
                    <a:gd name="connsiteY10" fmla="*/ 22121 h 969417"/>
                    <a:gd name="connsiteX11" fmla="*/ 887856 w 1998133"/>
                    <a:gd name="connsiteY11" fmla="*/ 39876 h 969417"/>
                    <a:gd name="connsiteX12" fmla="*/ 1234085 w 1998133"/>
                    <a:gd name="connsiteY12" fmla="*/ 208552 h 969417"/>
                    <a:gd name="connsiteX13" fmla="*/ 1651336 w 1998133"/>
                    <a:gd name="connsiteY13" fmla="*/ 359472 h 969417"/>
                    <a:gd name="connsiteX14" fmla="*/ 1873277 w 1998133"/>
                    <a:gd name="connsiteY14" fmla="*/ 386105 h 969417"/>
                    <a:gd name="connsiteX15" fmla="*/ 1979810 w 1998133"/>
                    <a:gd name="connsiteY15" fmla="*/ 386105 h 969417"/>
                    <a:gd name="connsiteX16" fmla="*/ 1988687 w 1998133"/>
                    <a:gd name="connsiteY16" fmla="*/ 519270 h 969417"/>
                    <a:gd name="connsiteX17" fmla="*/ 1891033 w 1998133"/>
                    <a:gd name="connsiteY17" fmla="*/ 572536 h 9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8133" h="969417">
                      <a:moveTo>
                        <a:pt x="1891033" y="572536"/>
                      </a:moveTo>
                      <a:cubicBezTo>
                        <a:pt x="1840726" y="585852"/>
                        <a:pt x="1760827" y="579934"/>
                        <a:pt x="1686846" y="599169"/>
                      </a:cubicBezTo>
                      <a:cubicBezTo>
                        <a:pt x="1612865" y="618404"/>
                        <a:pt x="1447149" y="687946"/>
                        <a:pt x="1447149" y="687946"/>
                      </a:cubicBezTo>
                      <a:cubicBezTo>
                        <a:pt x="1308066" y="741212"/>
                        <a:pt x="995867" y="874378"/>
                        <a:pt x="852345" y="918766"/>
                      </a:cubicBezTo>
                      <a:cubicBezTo>
                        <a:pt x="708823" y="963154"/>
                        <a:pt x="673312" y="986827"/>
                        <a:pt x="586015" y="954276"/>
                      </a:cubicBezTo>
                      <a:cubicBezTo>
                        <a:pt x="498718" y="921725"/>
                        <a:pt x="395145" y="773764"/>
                        <a:pt x="328563" y="723457"/>
                      </a:cubicBezTo>
                      <a:cubicBezTo>
                        <a:pt x="261981" y="673150"/>
                        <a:pt x="233868" y="677588"/>
                        <a:pt x="186520" y="652435"/>
                      </a:cubicBezTo>
                      <a:cubicBezTo>
                        <a:pt x="139172" y="627282"/>
                        <a:pt x="72590" y="615445"/>
                        <a:pt x="44477" y="572536"/>
                      </a:cubicBezTo>
                      <a:cubicBezTo>
                        <a:pt x="16364" y="529627"/>
                        <a:pt x="-23585" y="439371"/>
                        <a:pt x="17844" y="394983"/>
                      </a:cubicBezTo>
                      <a:cubicBezTo>
                        <a:pt x="59273" y="350595"/>
                        <a:pt x="198357" y="368350"/>
                        <a:pt x="293052" y="306206"/>
                      </a:cubicBezTo>
                      <a:cubicBezTo>
                        <a:pt x="387747" y="244062"/>
                        <a:pt x="486881" y="66509"/>
                        <a:pt x="586015" y="22121"/>
                      </a:cubicBezTo>
                      <a:cubicBezTo>
                        <a:pt x="685149" y="-22267"/>
                        <a:pt x="779844" y="8804"/>
                        <a:pt x="887856" y="39876"/>
                      </a:cubicBezTo>
                      <a:cubicBezTo>
                        <a:pt x="995868" y="70948"/>
                        <a:pt x="1106838" y="155286"/>
                        <a:pt x="1234085" y="208552"/>
                      </a:cubicBezTo>
                      <a:cubicBezTo>
                        <a:pt x="1361332" y="261818"/>
                        <a:pt x="1544804" y="329880"/>
                        <a:pt x="1651336" y="359472"/>
                      </a:cubicBezTo>
                      <a:cubicBezTo>
                        <a:pt x="1757868" y="389064"/>
                        <a:pt x="1818531" y="381666"/>
                        <a:pt x="1873277" y="386105"/>
                      </a:cubicBezTo>
                      <a:cubicBezTo>
                        <a:pt x="1928023" y="390544"/>
                        <a:pt x="1960575" y="363911"/>
                        <a:pt x="1979810" y="386105"/>
                      </a:cubicBezTo>
                      <a:cubicBezTo>
                        <a:pt x="1999045" y="408299"/>
                        <a:pt x="2004963" y="489678"/>
                        <a:pt x="1988687" y="519270"/>
                      </a:cubicBezTo>
                      <a:cubicBezTo>
                        <a:pt x="1972411" y="548862"/>
                        <a:pt x="1941340" y="559220"/>
                        <a:pt x="1891033" y="572536"/>
                      </a:cubicBezTo>
                      <a:close/>
                    </a:path>
                  </a:pathLst>
                </a:custGeom>
                <a:solidFill>
                  <a:srgbClr val="ED7F89"/>
                </a:solidFill>
                <a:ln w="15875">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6" name="Ελεύθερη σχεδίαση 55"/>
                <p:cNvSpPr/>
                <p:nvPr/>
              </p:nvSpPr>
              <p:spPr>
                <a:xfrm>
                  <a:off x="6156177" y="2226723"/>
                  <a:ext cx="2144446" cy="272391"/>
                </a:xfrm>
                <a:custGeom>
                  <a:avLst/>
                  <a:gdLst>
                    <a:gd name="connsiteX0" fmla="*/ 0 w 2077375"/>
                    <a:gd name="connsiteY0" fmla="*/ 359099 h 372688"/>
                    <a:gd name="connsiteX1" fmla="*/ 239697 w 2077375"/>
                    <a:gd name="connsiteY1" fmla="*/ 323588 h 372688"/>
                    <a:gd name="connsiteX2" fmla="*/ 514905 w 2077375"/>
                    <a:gd name="connsiteY2" fmla="*/ 128279 h 372688"/>
                    <a:gd name="connsiteX3" fmla="*/ 648070 w 2077375"/>
                    <a:gd name="connsiteY3" fmla="*/ 3992 h 372688"/>
                    <a:gd name="connsiteX4" fmla="*/ 807868 w 2077375"/>
                    <a:gd name="connsiteY4" fmla="*/ 39503 h 372688"/>
                    <a:gd name="connsiteX5" fmla="*/ 1038688 w 2077375"/>
                    <a:gd name="connsiteY5" fmla="*/ 128279 h 372688"/>
                    <a:gd name="connsiteX6" fmla="*/ 1322773 w 2077375"/>
                    <a:gd name="connsiteY6" fmla="*/ 225934 h 372688"/>
                    <a:gd name="connsiteX7" fmla="*/ 1766657 w 2077375"/>
                    <a:gd name="connsiteY7" fmla="*/ 367976 h 372688"/>
                    <a:gd name="connsiteX8" fmla="*/ 2077375 w 2077375"/>
                    <a:gd name="connsiteY8" fmla="*/ 341343 h 372688"/>
                    <a:gd name="connsiteX9" fmla="*/ 2077375 w 2077375"/>
                    <a:gd name="connsiteY9" fmla="*/ 341343 h 37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7375" h="372688">
                      <a:moveTo>
                        <a:pt x="0" y="359099"/>
                      </a:moveTo>
                      <a:cubicBezTo>
                        <a:pt x="76940" y="360578"/>
                        <a:pt x="153880" y="362058"/>
                        <a:pt x="239697" y="323588"/>
                      </a:cubicBezTo>
                      <a:cubicBezTo>
                        <a:pt x="325514" y="285118"/>
                        <a:pt x="446843" y="181545"/>
                        <a:pt x="514905" y="128279"/>
                      </a:cubicBezTo>
                      <a:cubicBezTo>
                        <a:pt x="582967" y="75013"/>
                        <a:pt x="599243" y="18788"/>
                        <a:pt x="648070" y="3992"/>
                      </a:cubicBezTo>
                      <a:cubicBezTo>
                        <a:pt x="696897" y="-10804"/>
                        <a:pt x="742765" y="18788"/>
                        <a:pt x="807868" y="39503"/>
                      </a:cubicBezTo>
                      <a:cubicBezTo>
                        <a:pt x="872971" y="60217"/>
                        <a:pt x="952870" y="97207"/>
                        <a:pt x="1038688" y="128279"/>
                      </a:cubicBezTo>
                      <a:cubicBezTo>
                        <a:pt x="1124506" y="159351"/>
                        <a:pt x="1322773" y="225934"/>
                        <a:pt x="1322773" y="225934"/>
                      </a:cubicBezTo>
                      <a:cubicBezTo>
                        <a:pt x="1444101" y="265883"/>
                        <a:pt x="1640890" y="348741"/>
                        <a:pt x="1766657" y="367976"/>
                      </a:cubicBezTo>
                      <a:cubicBezTo>
                        <a:pt x="1892424" y="387211"/>
                        <a:pt x="2077375" y="341343"/>
                        <a:pt x="2077375" y="341343"/>
                      </a:cubicBezTo>
                      <a:lnTo>
                        <a:pt x="2077375" y="341343"/>
                      </a:lnTo>
                    </a:path>
                  </a:pathLst>
                </a:custGeom>
                <a:noFill/>
                <a:ln w="15875">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 name="Ελεύθερη σχεδίαση 56"/>
                <p:cNvSpPr/>
                <p:nvPr/>
              </p:nvSpPr>
              <p:spPr>
                <a:xfrm>
                  <a:off x="6267635" y="2341884"/>
                  <a:ext cx="2032987" cy="207303"/>
                </a:xfrm>
                <a:custGeom>
                  <a:avLst/>
                  <a:gdLst>
                    <a:gd name="connsiteX0" fmla="*/ 0 w 2032987"/>
                    <a:gd name="connsiteY0" fmla="*/ 338389 h 338389"/>
                    <a:gd name="connsiteX1" fmla="*/ 195309 w 2032987"/>
                    <a:gd name="connsiteY1" fmla="*/ 311756 h 338389"/>
                    <a:gd name="connsiteX2" fmla="*/ 381740 w 2032987"/>
                    <a:gd name="connsiteY2" fmla="*/ 214102 h 338389"/>
                    <a:gd name="connsiteX3" fmla="*/ 585926 w 2032987"/>
                    <a:gd name="connsiteY3" fmla="*/ 18793 h 338389"/>
                    <a:gd name="connsiteX4" fmla="*/ 727969 w 2032987"/>
                    <a:gd name="connsiteY4" fmla="*/ 18793 h 338389"/>
                    <a:gd name="connsiteX5" fmla="*/ 958789 w 2032987"/>
                    <a:gd name="connsiteY5" fmla="*/ 116448 h 338389"/>
                    <a:gd name="connsiteX6" fmla="*/ 1340528 w 2032987"/>
                    <a:gd name="connsiteY6" fmla="*/ 231857 h 338389"/>
                    <a:gd name="connsiteX7" fmla="*/ 1695635 w 2032987"/>
                    <a:gd name="connsiteY7" fmla="*/ 329512 h 338389"/>
                    <a:gd name="connsiteX8" fmla="*/ 2032987 w 2032987"/>
                    <a:gd name="connsiteY8" fmla="*/ 311756 h 338389"/>
                    <a:gd name="connsiteX9" fmla="*/ 2032987 w 2032987"/>
                    <a:gd name="connsiteY9" fmla="*/ 311756 h 33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987" h="338389">
                      <a:moveTo>
                        <a:pt x="0" y="338389"/>
                      </a:moveTo>
                      <a:cubicBezTo>
                        <a:pt x="65843" y="335429"/>
                        <a:pt x="131686" y="332470"/>
                        <a:pt x="195309" y="311756"/>
                      </a:cubicBezTo>
                      <a:cubicBezTo>
                        <a:pt x="258932" y="291041"/>
                        <a:pt x="316637" y="262929"/>
                        <a:pt x="381740" y="214102"/>
                      </a:cubicBezTo>
                      <a:cubicBezTo>
                        <a:pt x="446843" y="165275"/>
                        <a:pt x="528221" y="51344"/>
                        <a:pt x="585926" y="18793"/>
                      </a:cubicBezTo>
                      <a:cubicBezTo>
                        <a:pt x="643631" y="-13759"/>
                        <a:pt x="665825" y="2517"/>
                        <a:pt x="727969" y="18793"/>
                      </a:cubicBezTo>
                      <a:cubicBezTo>
                        <a:pt x="790113" y="35069"/>
                        <a:pt x="856696" y="80937"/>
                        <a:pt x="958789" y="116448"/>
                      </a:cubicBezTo>
                      <a:cubicBezTo>
                        <a:pt x="1060882" y="151959"/>
                        <a:pt x="1217720" y="196346"/>
                        <a:pt x="1340528" y="231857"/>
                      </a:cubicBezTo>
                      <a:cubicBezTo>
                        <a:pt x="1463336" y="267368"/>
                        <a:pt x="1580225" y="316196"/>
                        <a:pt x="1695635" y="329512"/>
                      </a:cubicBezTo>
                      <a:cubicBezTo>
                        <a:pt x="1811045" y="342828"/>
                        <a:pt x="2032987" y="311756"/>
                        <a:pt x="2032987" y="311756"/>
                      </a:cubicBezTo>
                      <a:lnTo>
                        <a:pt x="2032987" y="311756"/>
                      </a:lnTo>
                    </a:path>
                  </a:pathLst>
                </a:custGeom>
                <a:noFill/>
                <a:ln w="15875">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58" name="Ευθεία γραμμή σύνδεσης 57"/>
                <p:cNvCxnSpPr/>
                <p:nvPr/>
              </p:nvCxnSpPr>
              <p:spPr>
                <a:xfrm flipV="1">
                  <a:off x="6391956" y="2566199"/>
                  <a:ext cx="1296515" cy="6562"/>
                </a:xfrm>
                <a:prstGeom prst="line">
                  <a:avLst/>
                </a:prstGeom>
                <a:ln w="15875">
                  <a:solidFill>
                    <a:srgbClr val="E96671"/>
                  </a:solidFill>
                </a:ln>
              </p:spPr>
              <p:style>
                <a:lnRef idx="1">
                  <a:schemeClr val="accent1"/>
                </a:lnRef>
                <a:fillRef idx="0">
                  <a:schemeClr val="accent1"/>
                </a:fillRef>
                <a:effectRef idx="0">
                  <a:schemeClr val="accent1"/>
                </a:effectRef>
                <a:fontRef idx="minor">
                  <a:schemeClr val="tx1"/>
                </a:fontRef>
              </p:style>
            </p:cxnSp>
            <p:sp>
              <p:nvSpPr>
                <p:cNvPr id="59" name="Ελεύθερη σχεδίαση 58"/>
                <p:cNvSpPr/>
                <p:nvPr/>
              </p:nvSpPr>
              <p:spPr>
                <a:xfrm>
                  <a:off x="6156176" y="2564903"/>
                  <a:ext cx="2144446" cy="241163"/>
                </a:xfrm>
                <a:custGeom>
                  <a:avLst/>
                  <a:gdLst>
                    <a:gd name="connsiteX0" fmla="*/ 0 w 2050742"/>
                    <a:gd name="connsiteY0" fmla="*/ 20656 h 136228"/>
                    <a:gd name="connsiteX1" fmla="*/ 257453 w 2050742"/>
                    <a:gd name="connsiteY1" fmla="*/ 29534 h 136228"/>
                    <a:gd name="connsiteX2" fmla="*/ 452761 w 2050742"/>
                    <a:gd name="connsiteY2" fmla="*/ 82800 h 136228"/>
                    <a:gd name="connsiteX3" fmla="*/ 612560 w 2050742"/>
                    <a:gd name="connsiteY3" fmla="*/ 136066 h 136228"/>
                    <a:gd name="connsiteX4" fmla="*/ 870012 w 2050742"/>
                    <a:gd name="connsiteY4" fmla="*/ 100555 h 136228"/>
                    <a:gd name="connsiteX5" fmla="*/ 1171853 w 2050742"/>
                    <a:gd name="connsiteY5" fmla="*/ 56167 h 136228"/>
                    <a:gd name="connsiteX6" fmla="*/ 1633492 w 2050742"/>
                    <a:gd name="connsiteY6" fmla="*/ 2901 h 136228"/>
                    <a:gd name="connsiteX7" fmla="*/ 2050742 w 2050742"/>
                    <a:gd name="connsiteY7" fmla="*/ 11779 h 13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0742" h="136228">
                      <a:moveTo>
                        <a:pt x="0" y="20656"/>
                      </a:moveTo>
                      <a:cubicBezTo>
                        <a:pt x="90996" y="19916"/>
                        <a:pt x="181993" y="19177"/>
                        <a:pt x="257453" y="29534"/>
                      </a:cubicBezTo>
                      <a:cubicBezTo>
                        <a:pt x="332913" y="39891"/>
                        <a:pt x="393577" y="65045"/>
                        <a:pt x="452761" y="82800"/>
                      </a:cubicBezTo>
                      <a:cubicBezTo>
                        <a:pt x="511946" y="100555"/>
                        <a:pt x="543018" y="133107"/>
                        <a:pt x="612560" y="136066"/>
                      </a:cubicBezTo>
                      <a:cubicBezTo>
                        <a:pt x="682102" y="139025"/>
                        <a:pt x="870012" y="100555"/>
                        <a:pt x="870012" y="100555"/>
                      </a:cubicBezTo>
                      <a:cubicBezTo>
                        <a:pt x="963227" y="87239"/>
                        <a:pt x="1044606" y="72443"/>
                        <a:pt x="1171853" y="56167"/>
                      </a:cubicBezTo>
                      <a:cubicBezTo>
                        <a:pt x="1299100" y="39891"/>
                        <a:pt x="1487011" y="10299"/>
                        <a:pt x="1633492" y="2901"/>
                      </a:cubicBezTo>
                      <a:cubicBezTo>
                        <a:pt x="1779973" y="-4497"/>
                        <a:pt x="1915357" y="3641"/>
                        <a:pt x="2050742" y="11779"/>
                      </a:cubicBezTo>
                    </a:path>
                  </a:pathLst>
                </a:custGeom>
                <a:noFill/>
                <a:ln w="15875">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0" name="Ελεύθερη σχεδίαση 59"/>
                <p:cNvSpPr/>
                <p:nvPr/>
              </p:nvSpPr>
              <p:spPr>
                <a:xfrm>
                  <a:off x="6235934" y="2667149"/>
                  <a:ext cx="1926454" cy="277837"/>
                </a:xfrm>
                <a:custGeom>
                  <a:avLst/>
                  <a:gdLst>
                    <a:gd name="connsiteX0" fmla="*/ 0 w 1926454"/>
                    <a:gd name="connsiteY0" fmla="*/ 17756 h 277837"/>
                    <a:gd name="connsiteX1" fmla="*/ 186431 w 1926454"/>
                    <a:gd name="connsiteY1" fmla="*/ 35511 h 277837"/>
                    <a:gd name="connsiteX2" fmla="*/ 523782 w 1926454"/>
                    <a:gd name="connsiteY2" fmla="*/ 230820 h 277837"/>
                    <a:gd name="connsiteX3" fmla="*/ 710214 w 1926454"/>
                    <a:gd name="connsiteY3" fmla="*/ 275208 h 277837"/>
                    <a:gd name="connsiteX4" fmla="*/ 923278 w 1926454"/>
                    <a:gd name="connsiteY4" fmla="*/ 177554 h 277837"/>
                    <a:gd name="connsiteX5" fmla="*/ 1367161 w 1926454"/>
                    <a:gd name="connsiteY5" fmla="*/ 44389 h 277837"/>
                    <a:gd name="connsiteX6" fmla="*/ 1686757 w 1926454"/>
                    <a:gd name="connsiteY6" fmla="*/ 8878 h 277837"/>
                    <a:gd name="connsiteX7" fmla="*/ 1926454 w 1926454"/>
                    <a:gd name="connsiteY7" fmla="*/ 0 h 2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454" h="277837">
                      <a:moveTo>
                        <a:pt x="0" y="17756"/>
                      </a:moveTo>
                      <a:cubicBezTo>
                        <a:pt x="49567" y="8878"/>
                        <a:pt x="99134" y="0"/>
                        <a:pt x="186431" y="35511"/>
                      </a:cubicBezTo>
                      <a:cubicBezTo>
                        <a:pt x="273728" y="71022"/>
                        <a:pt x="436485" y="190871"/>
                        <a:pt x="523782" y="230820"/>
                      </a:cubicBezTo>
                      <a:cubicBezTo>
                        <a:pt x="611079" y="270770"/>
                        <a:pt x="643631" y="284086"/>
                        <a:pt x="710214" y="275208"/>
                      </a:cubicBezTo>
                      <a:cubicBezTo>
                        <a:pt x="776797" y="266330"/>
                        <a:pt x="813787" y="216024"/>
                        <a:pt x="923278" y="177554"/>
                      </a:cubicBezTo>
                      <a:cubicBezTo>
                        <a:pt x="1032769" y="139084"/>
                        <a:pt x="1239915" y="72502"/>
                        <a:pt x="1367161" y="44389"/>
                      </a:cubicBezTo>
                      <a:cubicBezTo>
                        <a:pt x="1494407" y="16276"/>
                        <a:pt x="1593542" y="16276"/>
                        <a:pt x="1686757" y="8878"/>
                      </a:cubicBezTo>
                      <a:cubicBezTo>
                        <a:pt x="1779972" y="1480"/>
                        <a:pt x="1853213" y="740"/>
                        <a:pt x="1926454" y="0"/>
                      </a:cubicBezTo>
                    </a:path>
                  </a:pathLst>
                </a:custGeom>
                <a:noFill/>
                <a:ln w="15875">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54" name="Στρογγυλεμένο ορθογώνιο 53"/>
              <p:cNvSpPr/>
              <p:nvPr/>
            </p:nvSpPr>
            <p:spPr>
              <a:xfrm>
                <a:off x="6976622" y="2411463"/>
                <a:ext cx="404343" cy="103652"/>
              </a:xfrm>
              <a:prstGeom prst="roundRect">
                <a:avLst/>
              </a:prstGeom>
              <a:solidFill>
                <a:srgbClr val="FFC000"/>
              </a:solid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7" name="Έλλειψη 36"/>
            <p:cNvSpPr/>
            <p:nvPr/>
          </p:nvSpPr>
          <p:spPr>
            <a:xfrm>
              <a:off x="1970809" y="3058400"/>
              <a:ext cx="576064" cy="554857"/>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TextBox 38"/>
            <p:cNvSpPr txBox="1"/>
            <p:nvPr/>
          </p:nvSpPr>
          <p:spPr>
            <a:xfrm>
              <a:off x="2468955" y="2419046"/>
              <a:ext cx="364202" cy="461665"/>
            </a:xfrm>
            <a:prstGeom prst="rect">
              <a:avLst/>
            </a:prstGeom>
            <a:noFill/>
          </p:spPr>
          <p:txBody>
            <a:bodyPr wrap="none" rtlCol="0">
              <a:spAutoFit/>
            </a:bodyPr>
            <a:lstStyle/>
            <a:p>
              <a:pPr algn="ctr"/>
              <a:r>
                <a:rPr lang="en-US" sz="2400" b="1" dirty="0" smtClean="0">
                  <a:solidFill>
                    <a:schemeClr val="accent4">
                      <a:lumMod val="10000"/>
                    </a:schemeClr>
                  </a:solidFill>
                </a:rPr>
                <a:t>+</a:t>
              </a:r>
              <a:endParaRPr lang="el-GR" sz="2400" b="1" dirty="0">
                <a:solidFill>
                  <a:schemeClr val="accent4">
                    <a:lumMod val="10000"/>
                  </a:schemeClr>
                </a:solidFill>
              </a:endParaRPr>
            </a:p>
          </p:txBody>
        </p:sp>
        <p:sp>
          <p:nvSpPr>
            <p:cNvPr id="40" name="TextBox 39"/>
            <p:cNvSpPr txBox="1"/>
            <p:nvPr/>
          </p:nvSpPr>
          <p:spPr>
            <a:xfrm>
              <a:off x="861507" y="3517511"/>
              <a:ext cx="364202" cy="461665"/>
            </a:xfrm>
            <a:prstGeom prst="rect">
              <a:avLst/>
            </a:prstGeom>
            <a:noFill/>
          </p:spPr>
          <p:txBody>
            <a:bodyPr wrap="none" rtlCol="0">
              <a:spAutoFit/>
            </a:bodyPr>
            <a:lstStyle/>
            <a:p>
              <a:pPr algn="ctr"/>
              <a:r>
                <a:rPr lang="en-US" sz="2400" b="1" dirty="0" smtClean="0">
                  <a:solidFill>
                    <a:schemeClr val="accent4">
                      <a:lumMod val="10000"/>
                    </a:schemeClr>
                  </a:solidFill>
                </a:rPr>
                <a:t>+</a:t>
              </a:r>
              <a:endParaRPr lang="el-GR" sz="2400" b="1" dirty="0">
                <a:solidFill>
                  <a:schemeClr val="accent4">
                    <a:lumMod val="10000"/>
                  </a:schemeClr>
                </a:solidFill>
              </a:endParaRPr>
            </a:p>
          </p:txBody>
        </p:sp>
        <p:sp>
          <p:nvSpPr>
            <p:cNvPr id="41" name="TextBox 40"/>
            <p:cNvSpPr txBox="1"/>
            <p:nvPr/>
          </p:nvSpPr>
          <p:spPr>
            <a:xfrm>
              <a:off x="3613153" y="2031360"/>
              <a:ext cx="1261756" cy="400110"/>
            </a:xfrm>
            <a:prstGeom prst="rect">
              <a:avLst/>
            </a:prstGeom>
            <a:noFill/>
          </p:spPr>
          <p:txBody>
            <a:bodyPr wrap="none" rtlCol="0">
              <a:spAutoFit/>
            </a:bodyPr>
            <a:lstStyle/>
            <a:p>
              <a:r>
                <a:rPr lang="en-US" sz="2000" dirty="0" err="1" smtClean="0">
                  <a:solidFill>
                    <a:schemeClr val="accent4">
                      <a:lumMod val="10000"/>
                    </a:schemeClr>
                  </a:solidFill>
                  <a:latin typeface="Calibri" panose="020F0502020204030204" pitchFamily="34" charset="0"/>
                  <a:cs typeface="Calibri" panose="020F0502020204030204" pitchFamily="34" charset="0"/>
                </a:rPr>
                <a:t>Ia</a:t>
              </a:r>
              <a:r>
                <a:rPr lang="en-US" sz="2000" dirty="0" smtClean="0">
                  <a:solidFill>
                    <a:schemeClr val="accent4">
                      <a:lumMod val="10000"/>
                    </a:schemeClr>
                  </a:solidFill>
                  <a:latin typeface="Calibri" panose="020F0502020204030204" pitchFamily="34" charset="0"/>
                  <a:cs typeface="Calibri" panose="020F0502020204030204" pitchFamily="34" charset="0"/>
                </a:rPr>
                <a:t> afferent</a:t>
              </a:r>
              <a:endParaRPr lang="el-GR" sz="2000" dirty="0">
                <a:solidFill>
                  <a:schemeClr val="accent4">
                    <a:lumMod val="10000"/>
                  </a:schemeClr>
                </a:solidFill>
                <a:latin typeface="Calibri" panose="020F0502020204030204" pitchFamily="34" charset="0"/>
                <a:cs typeface="Calibri" panose="020F0502020204030204" pitchFamily="34" charset="0"/>
              </a:endParaRPr>
            </a:p>
          </p:txBody>
        </p:sp>
        <p:sp>
          <p:nvSpPr>
            <p:cNvPr id="42" name="TextBox 41"/>
            <p:cNvSpPr txBox="1"/>
            <p:nvPr/>
          </p:nvSpPr>
          <p:spPr>
            <a:xfrm>
              <a:off x="3559314" y="4725144"/>
              <a:ext cx="1530162" cy="400110"/>
            </a:xfrm>
            <a:prstGeom prst="rect">
              <a:avLst/>
            </a:prstGeom>
            <a:noFill/>
          </p:spPr>
          <p:txBody>
            <a:bodyPr wrap="none" rtlCol="0">
              <a:spAutoFit/>
            </a:bodyPr>
            <a:lstStyle/>
            <a:p>
              <a:r>
                <a:rPr lang="en-US" sz="2000" b="1" dirty="0" smtClean="0">
                  <a:solidFill>
                    <a:schemeClr val="accent4">
                      <a:lumMod val="10000"/>
                    </a:schemeClr>
                  </a:solidFill>
                  <a:latin typeface="Calibri" panose="020F0502020204030204" pitchFamily="34" charset="0"/>
                  <a:cs typeface="Calibri" panose="020F0502020204030204" pitchFamily="34" charset="0"/>
                </a:rPr>
                <a:t>Motor nerve</a:t>
              </a:r>
              <a:endParaRPr lang="el-GR" sz="2000" b="1" dirty="0">
                <a:solidFill>
                  <a:schemeClr val="accent4">
                    <a:lumMod val="10000"/>
                  </a:schemeClr>
                </a:solidFill>
                <a:latin typeface="Calibri" panose="020F0502020204030204" pitchFamily="34" charset="0"/>
                <a:cs typeface="Calibri" panose="020F0502020204030204" pitchFamily="34" charset="0"/>
              </a:endParaRPr>
            </a:p>
          </p:txBody>
        </p:sp>
        <p:cxnSp>
          <p:nvCxnSpPr>
            <p:cNvPr id="43" name="Ευθεία γραμμή σύνδεσης 42"/>
            <p:cNvCxnSpPr/>
            <p:nvPr/>
          </p:nvCxnSpPr>
          <p:spPr>
            <a:xfrm flipV="1">
              <a:off x="5189327" y="4365103"/>
              <a:ext cx="3400647" cy="1"/>
            </a:xfrm>
            <a:prstGeom prst="line">
              <a:avLst/>
            </a:prstGeom>
            <a:ln w="31750">
              <a:solidFill>
                <a:srgbClr val="BE4940"/>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6186380" y="4300728"/>
              <a:ext cx="1406539" cy="400110"/>
            </a:xfrm>
            <a:prstGeom prst="rect">
              <a:avLst/>
            </a:prstGeom>
            <a:noFill/>
          </p:spPr>
          <p:txBody>
            <a:bodyPr wrap="none" rtlCol="0">
              <a:spAutoFit/>
            </a:bodyPr>
            <a:lstStyle/>
            <a:p>
              <a:r>
                <a:rPr lang="en-US" sz="2000" dirty="0" smtClean="0">
                  <a:solidFill>
                    <a:schemeClr val="accent4">
                      <a:lumMod val="10000"/>
                    </a:schemeClr>
                  </a:solidFill>
                  <a:latin typeface="Calibri" panose="020F0502020204030204" pitchFamily="34" charset="0"/>
                  <a:cs typeface="Calibri" panose="020F0502020204030204" pitchFamily="34" charset="0"/>
                </a:rPr>
                <a:t>Contraction</a:t>
              </a:r>
              <a:endParaRPr lang="el-GR" sz="2000" dirty="0">
                <a:solidFill>
                  <a:schemeClr val="accent4">
                    <a:lumMod val="10000"/>
                  </a:schemeClr>
                </a:solidFill>
                <a:latin typeface="Calibri" panose="020F0502020204030204" pitchFamily="34" charset="0"/>
                <a:cs typeface="Calibri" panose="020F0502020204030204" pitchFamily="34" charset="0"/>
              </a:endParaRPr>
            </a:p>
          </p:txBody>
        </p:sp>
        <p:sp>
          <p:nvSpPr>
            <p:cNvPr id="45" name="TextBox 44"/>
            <p:cNvSpPr txBox="1"/>
            <p:nvPr/>
          </p:nvSpPr>
          <p:spPr>
            <a:xfrm>
              <a:off x="7818891" y="2981248"/>
              <a:ext cx="1137691" cy="646331"/>
            </a:xfrm>
            <a:prstGeom prst="rect">
              <a:avLst/>
            </a:prstGeom>
            <a:noFill/>
          </p:spPr>
          <p:txBody>
            <a:bodyPr wrap="square" rtlCol="0">
              <a:spAutoFit/>
            </a:bodyPr>
            <a:lstStyle/>
            <a:p>
              <a:r>
                <a:rPr lang="en-US" dirty="0" err="1">
                  <a:solidFill>
                    <a:schemeClr val="accent4">
                      <a:lumMod val="10000"/>
                    </a:schemeClr>
                  </a:solidFill>
                </a:rPr>
                <a:t>Anterlor</a:t>
              </a:r>
              <a:r>
                <a:rPr lang="en-US" dirty="0">
                  <a:solidFill>
                    <a:schemeClr val="accent4">
                      <a:lumMod val="10000"/>
                    </a:schemeClr>
                  </a:solidFill>
                </a:rPr>
                <a:t> </a:t>
              </a:r>
              <a:r>
                <a:rPr lang="en-US" dirty="0" err="1">
                  <a:solidFill>
                    <a:schemeClr val="accent4">
                      <a:lumMod val="10000"/>
                    </a:schemeClr>
                  </a:solidFill>
                </a:rPr>
                <a:t>tibialis</a:t>
              </a:r>
              <a:endParaRPr lang="el-GR" dirty="0">
                <a:solidFill>
                  <a:schemeClr val="accent4">
                    <a:lumMod val="10000"/>
                  </a:schemeClr>
                </a:solidFill>
              </a:endParaRPr>
            </a:p>
          </p:txBody>
        </p:sp>
        <p:cxnSp>
          <p:nvCxnSpPr>
            <p:cNvPr id="46" name="Ευθεία γραμμή σύνδεσης 45"/>
            <p:cNvCxnSpPr>
              <a:stCxn id="37" idx="6"/>
              <a:endCxn id="55" idx="10"/>
            </p:cNvCxnSpPr>
            <p:nvPr/>
          </p:nvCxnSpPr>
          <p:spPr>
            <a:xfrm flipV="1">
              <a:off x="2546873" y="3326535"/>
              <a:ext cx="3769548" cy="929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47" name="Line 13"/>
            <p:cNvSpPr>
              <a:spLocks noChangeShapeType="1"/>
            </p:cNvSpPr>
            <p:nvPr/>
          </p:nvSpPr>
          <p:spPr bwMode="auto">
            <a:xfrm flipH="1">
              <a:off x="6030810" y="1778193"/>
              <a:ext cx="942859" cy="479529"/>
            </a:xfrm>
            <a:prstGeom prst="line">
              <a:avLst/>
            </a:prstGeom>
            <a:noFill/>
            <a:ln w="190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sp>
          <p:nvSpPr>
            <p:cNvPr id="48" name="Line 13"/>
            <p:cNvSpPr>
              <a:spLocks noChangeShapeType="1"/>
            </p:cNvSpPr>
            <p:nvPr/>
          </p:nvSpPr>
          <p:spPr bwMode="auto">
            <a:xfrm flipH="1">
              <a:off x="5870522" y="2399538"/>
              <a:ext cx="1067343" cy="593583"/>
            </a:xfrm>
            <a:prstGeom prst="line">
              <a:avLst/>
            </a:prstGeom>
            <a:noFill/>
            <a:ln w="19050">
              <a:solidFill>
                <a:srgbClr val="BE494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sp>
          <p:nvSpPr>
            <p:cNvPr id="49" name="Line 13"/>
            <p:cNvSpPr>
              <a:spLocks noChangeShapeType="1"/>
            </p:cNvSpPr>
            <p:nvPr/>
          </p:nvSpPr>
          <p:spPr bwMode="auto">
            <a:xfrm flipH="1">
              <a:off x="6519174" y="2490158"/>
              <a:ext cx="772462" cy="502963"/>
            </a:xfrm>
            <a:prstGeom prst="line">
              <a:avLst/>
            </a:prstGeom>
            <a:noFill/>
            <a:ln w="19050">
              <a:solidFill>
                <a:srgbClr val="BE494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sp>
          <p:nvSpPr>
            <p:cNvPr id="22" name="Line 6"/>
            <p:cNvSpPr>
              <a:spLocks noChangeShapeType="1"/>
            </p:cNvSpPr>
            <p:nvPr/>
          </p:nvSpPr>
          <p:spPr bwMode="auto">
            <a:xfrm flipH="1">
              <a:off x="1344132" y="1700807"/>
              <a:ext cx="4107841" cy="21455"/>
            </a:xfrm>
            <a:prstGeom prst="line">
              <a:avLst/>
            </a:prstGeom>
            <a:noFill/>
            <a:ln w="19050">
              <a:solidFill>
                <a:srgbClr val="C00000"/>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4" name="Line 13"/>
            <p:cNvSpPr>
              <a:spLocks noChangeShapeType="1"/>
            </p:cNvSpPr>
            <p:nvPr/>
          </p:nvSpPr>
          <p:spPr bwMode="auto">
            <a:xfrm flipH="1">
              <a:off x="5944043" y="2047189"/>
              <a:ext cx="1017448" cy="576064"/>
            </a:xfrm>
            <a:prstGeom prst="line">
              <a:avLst/>
            </a:prstGeom>
            <a:noFill/>
            <a:ln w="1905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solidFill>
                  <a:schemeClr val="accent4">
                    <a:lumMod val="10000"/>
                  </a:schemeClr>
                </a:solidFill>
              </a:endParaRPr>
            </a:p>
          </p:txBody>
        </p:sp>
        <p:cxnSp>
          <p:nvCxnSpPr>
            <p:cNvPr id="3" name="Ευθύγραμμο βέλος σύνδεσης 2"/>
            <p:cNvCxnSpPr/>
            <p:nvPr/>
          </p:nvCxnSpPr>
          <p:spPr>
            <a:xfrm flipH="1">
              <a:off x="211587" y="1722263"/>
              <a:ext cx="688005" cy="1161573"/>
            </a:xfrm>
            <a:prstGeom prst="straightConnector1">
              <a:avLst/>
            </a:prstGeom>
            <a:ln w="190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a:off x="323528" y="2993121"/>
              <a:ext cx="383247" cy="525254"/>
            </a:xfrm>
            <a:prstGeom prst="straightConnector1">
              <a:avLst/>
            </a:prstGeom>
            <a:ln w="190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 name="Ευθύγραμμο βέλος σύνδεσης 9"/>
            <p:cNvCxnSpPr/>
            <p:nvPr/>
          </p:nvCxnSpPr>
          <p:spPr>
            <a:xfrm flipV="1">
              <a:off x="158037" y="3628737"/>
              <a:ext cx="360040" cy="415120"/>
            </a:xfrm>
            <a:prstGeom prst="straightConnector1">
              <a:avLst/>
            </a:prstGeom>
            <a:ln w="190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p:cNvCxnSpPr/>
            <p:nvPr/>
          </p:nvCxnSpPr>
          <p:spPr>
            <a:xfrm flipH="1" flipV="1">
              <a:off x="179514" y="4381074"/>
              <a:ext cx="527261" cy="1424190"/>
            </a:xfrm>
            <a:prstGeom prst="straightConnector1">
              <a:avLst/>
            </a:prstGeom>
            <a:ln w="190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p:nvPr/>
          </p:nvCxnSpPr>
          <p:spPr>
            <a:xfrm flipH="1">
              <a:off x="971600" y="6021288"/>
              <a:ext cx="4713890" cy="0"/>
            </a:xfrm>
            <a:prstGeom prst="straightConnector1">
              <a:avLst/>
            </a:prstGeom>
            <a:ln w="1905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719" name="Ευθεία γραμμή σύνδεσης 29718"/>
            <p:cNvCxnSpPr/>
            <p:nvPr/>
          </p:nvCxnSpPr>
          <p:spPr>
            <a:xfrm flipH="1" flipV="1">
              <a:off x="5849007" y="2421026"/>
              <a:ext cx="653233" cy="106745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722" name="Ευθεία γραμμή σύνδεσης 29721"/>
            <p:cNvCxnSpPr/>
            <p:nvPr/>
          </p:nvCxnSpPr>
          <p:spPr>
            <a:xfrm flipH="1">
              <a:off x="1115617" y="2419046"/>
              <a:ext cx="4754905"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730" name="Ευθεία γραμμή σύνδεσης 29729"/>
            <p:cNvCxnSpPr/>
            <p:nvPr/>
          </p:nvCxnSpPr>
          <p:spPr>
            <a:xfrm flipH="1">
              <a:off x="827584" y="2421026"/>
              <a:ext cx="288033" cy="115199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737" name="Ευθύγραμμο βέλος σύνδεσης 29736"/>
            <p:cNvCxnSpPr/>
            <p:nvPr/>
          </p:nvCxnSpPr>
          <p:spPr>
            <a:xfrm flipH="1">
              <a:off x="2339752" y="2421026"/>
              <a:ext cx="207122" cy="533727"/>
            </a:xfrm>
            <a:prstGeom prst="straightConnector1">
              <a:avLst/>
            </a:prstGeom>
            <a:ln w="31750">
              <a:solidFill>
                <a:srgbClr val="7030A0"/>
              </a:solidFill>
              <a:tailEnd type="triangle" w="lg" len="med"/>
            </a:ln>
          </p:spPr>
          <p:style>
            <a:lnRef idx="1">
              <a:schemeClr val="accent1"/>
            </a:lnRef>
            <a:fillRef idx="0">
              <a:schemeClr val="accent1"/>
            </a:fillRef>
            <a:effectRef idx="0">
              <a:schemeClr val="accent1"/>
            </a:effectRef>
            <a:fontRef idx="minor">
              <a:schemeClr val="tx1"/>
            </a:fontRef>
          </p:style>
        </p:cxnSp>
        <p:sp>
          <p:nvSpPr>
            <p:cNvPr id="110" name="Έλλειψη 109"/>
            <p:cNvSpPr/>
            <p:nvPr/>
          </p:nvSpPr>
          <p:spPr>
            <a:xfrm>
              <a:off x="1506034" y="4902767"/>
              <a:ext cx="576064" cy="554857"/>
            </a:xfrm>
            <a:prstGeom prst="ellipse">
              <a:avLst/>
            </a:prstGeom>
            <a:no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1" name="Έλλειψη 110"/>
            <p:cNvSpPr/>
            <p:nvPr/>
          </p:nvSpPr>
          <p:spPr>
            <a:xfrm>
              <a:off x="1107140" y="3561710"/>
              <a:ext cx="576064" cy="554857"/>
            </a:xfrm>
            <a:prstGeom prst="ellipse">
              <a:avLst/>
            </a:prstGeom>
            <a:noFill/>
            <a:ln w="317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2" name="Έλλειψη 111"/>
            <p:cNvSpPr/>
            <p:nvPr/>
          </p:nvSpPr>
          <p:spPr>
            <a:xfrm>
              <a:off x="2468955" y="4495155"/>
              <a:ext cx="576064" cy="554857"/>
            </a:xfrm>
            <a:prstGeom prst="ellipse">
              <a:avLst/>
            </a:prstGeom>
            <a:noFill/>
            <a:ln w="317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29749" name="Ευθύγραμμο βέλος σύνδεσης 29748"/>
            <p:cNvCxnSpPr>
              <a:stCxn id="111" idx="6"/>
            </p:cNvCxnSpPr>
            <p:nvPr/>
          </p:nvCxnSpPr>
          <p:spPr>
            <a:xfrm flipV="1">
              <a:off x="1683204" y="3573016"/>
              <a:ext cx="287605" cy="266123"/>
            </a:xfrm>
            <a:prstGeom prst="straightConnector1">
              <a:avLst/>
            </a:prstGeom>
            <a:ln w="31750">
              <a:solidFill>
                <a:schemeClr val="accent4">
                  <a:lumMod val="50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9750" name="TextBox 29749"/>
            <p:cNvSpPr txBox="1"/>
            <p:nvPr/>
          </p:nvSpPr>
          <p:spPr>
            <a:xfrm>
              <a:off x="1624789" y="3104996"/>
              <a:ext cx="338554" cy="461665"/>
            </a:xfrm>
            <a:prstGeom prst="rect">
              <a:avLst/>
            </a:prstGeom>
            <a:noFill/>
          </p:spPr>
          <p:txBody>
            <a:bodyPr wrap="none" rtlCol="0">
              <a:spAutoFit/>
            </a:bodyPr>
            <a:lstStyle/>
            <a:p>
              <a:r>
                <a:rPr lang="en-US" sz="2400" b="1" dirty="0" smtClean="0">
                  <a:solidFill>
                    <a:schemeClr val="accent4">
                      <a:lumMod val="10000"/>
                    </a:schemeClr>
                  </a:solidFill>
                  <a:latin typeface="Calibri" panose="020F0502020204030204" pitchFamily="34" charset="0"/>
                  <a:cs typeface="Calibri" panose="020F0502020204030204" pitchFamily="34" charset="0"/>
                </a:rPr>
                <a:t>_</a:t>
              </a:r>
              <a:endParaRPr lang="el-GR" sz="2400" b="1" dirty="0">
                <a:solidFill>
                  <a:schemeClr val="accent4">
                    <a:lumMod val="10000"/>
                  </a:schemeClr>
                </a:solidFill>
                <a:latin typeface="Calibri" panose="020F0502020204030204" pitchFamily="34" charset="0"/>
                <a:cs typeface="Calibri" panose="020F0502020204030204" pitchFamily="34" charset="0"/>
              </a:endParaRPr>
            </a:p>
          </p:txBody>
        </p:sp>
        <p:sp>
          <p:nvSpPr>
            <p:cNvPr id="29751" name="TextBox 29750"/>
            <p:cNvSpPr txBox="1"/>
            <p:nvPr/>
          </p:nvSpPr>
          <p:spPr>
            <a:xfrm>
              <a:off x="1885320" y="3613257"/>
              <a:ext cx="1443225" cy="646331"/>
            </a:xfrm>
            <a:prstGeom prst="rect">
              <a:avLst/>
            </a:prstGeom>
            <a:noFill/>
          </p:spPr>
          <p:txBody>
            <a:bodyPr wrap="square" rtlCol="0">
              <a:spAutoFit/>
            </a:bodyPr>
            <a:lstStyle/>
            <a:p>
              <a:r>
                <a:rPr lang="en-US" dirty="0" smtClean="0">
                  <a:solidFill>
                    <a:schemeClr val="accent4">
                      <a:lumMod val="10000"/>
                    </a:schemeClr>
                  </a:solidFill>
                  <a:latin typeface="Calibri" panose="020F0502020204030204" pitchFamily="34" charset="0"/>
                  <a:cs typeface="Calibri" panose="020F0502020204030204" pitchFamily="34" charset="0"/>
                </a:rPr>
                <a:t>Inhibitory Interneuron</a:t>
              </a:r>
              <a:endParaRPr lang="el-GR" dirty="0">
                <a:solidFill>
                  <a:schemeClr val="accent4">
                    <a:lumMod val="10000"/>
                  </a:schemeClr>
                </a:solidFill>
                <a:latin typeface="Calibri" panose="020F0502020204030204" pitchFamily="34" charset="0"/>
                <a:cs typeface="Calibri" panose="020F0502020204030204" pitchFamily="34" charset="0"/>
              </a:endParaRPr>
            </a:p>
          </p:txBody>
        </p:sp>
        <p:cxnSp>
          <p:nvCxnSpPr>
            <p:cNvPr id="123" name="Ευθεία γραμμή σύνδεσης 122"/>
            <p:cNvCxnSpPr/>
            <p:nvPr/>
          </p:nvCxnSpPr>
          <p:spPr>
            <a:xfrm flipV="1">
              <a:off x="5230671" y="5503298"/>
              <a:ext cx="3400647" cy="1"/>
            </a:xfrm>
            <a:prstGeom prst="line">
              <a:avLst/>
            </a:prstGeom>
            <a:ln w="31750">
              <a:solidFill>
                <a:srgbClr val="BE4940"/>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6496396" y="5589664"/>
              <a:ext cx="930191" cy="400110"/>
            </a:xfrm>
            <a:prstGeom prst="rect">
              <a:avLst/>
            </a:prstGeom>
            <a:noFill/>
          </p:spPr>
          <p:txBody>
            <a:bodyPr wrap="none" rtlCol="0">
              <a:spAutoFit/>
            </a:bodyPr>
            <a:lstStyle/>
            <a:p>
              <a:r>
                <a:rPr lang="en-US" sz="2000" dirty="0" smtClean="0">
                  <a:solidFill>
                    <a:schemeClr val="accent4">
                      <a:lumMod val="10000"/>
                    </a:schemeClr>
                  </a:solidFill>
                  <a:latin typeface="Calibri" panose="020F0502020204030204" pitchFamily="34" charset="0"/>
                  <a:cs typeface="Calibri" panose="020F0502020204030204" pitchFamily="34" charset="0"/>
                </a:rPr>
                <a:t>Stretch</a:t>
              </a:r>
              <a:endParaRPr lang="el-GR" sz="2000" dirty="0">
                <a:solidFill>
                  <a:schemeClr val="accent4">
                    <a:lumMod val="10000"/>
                  </a:schemeClr>
                </a:solidFill>
                <a:latin typeface="Calibri" panose="020F0502020204030204" pitchFamily="34" charset="0"/>
                <a:cs typeface="Calibri" panose="020F0502020204030204" pitchFamily="34" charset="0"/>
              </a:endParaRPr>
            </a:p>
          </p:txBody>
        </p:sp>
        <p:grpSp>
          <p:nvGrpSpPr>
            <p:cNvPr id="125" name="Ομάδα 124"/>
            <p:cNvGrpSpPr/>
            <p:nvPr/>
          </p:nvGrpSpPr>
          <p:grpSpPr>
            <a:xfrm>
              <a:off x="5089476" y="4728714"/>
              <a:ext cx="3923386" cy="728910"/>
              <a:chOff x="5746092" y="2105257"/>
              <a:chExt cx="2949189" cy="969417"/>
            </a:xfrm>
          </p:grpSpPr>
          <p:sp>
            <p:nvSpPr>
              <p:cNvPr id="126" name="Στρογγυλεμένο ορθογώνιο 125"/>
              <p:cNvSpPr/>
              <p:nvPr/>
            </p:nvSpPr>
            <p:spPr>
              <a:xfrm>
                <a:off x="5746092" y="2499114"/>
                <a:ext cx="410084" cy="168035"/>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7" name="Στρογγυλεμένο ορθογώνιο 126"/>
              <p:cNvSpPr/>
              <p:nvPr/>
            </p:nvSpPr>
            <p:spPr>
              <a:xfrm>
                <a:off x="8270057" y="2488742"/>
                <a:ext cx="425224" cy="180584"/>
              </a:xfrm>
              <a:prstGeom prst="round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128" name="Ομάδα 127"/>
              <p:cNvGrpSpPr/>
              <p:nvPr/>
            </p:nvGrpSpPr>
            <p:grpSpPr>
              <a:xfrm>
                <a:off x="6076592" y="2105257"/>
                <a:ext cx="2245139" cy="969417"/>
                <a:chOff x="6076592" y="2105257"/>
                <a:chExt cx="2245139" cy="969417"/>
              </a:xfrm>
            </p:grpSpPr>
            <p:sp>
              <p:nvSpPr>
                <p:cNvPr id="130" name="Ελεύθερη σχεδίαση 129"/>
                <p:cNvSpPr/>
                <p:nvPr/>
              </p:nvSpPr>
              <p:spPr>
                <a:xfrm>
                  <a:off x="6076592" y="2105257"/>
                  <a:ext cx="2245139" cy="969417"/>
                </a:xfrm>
                <a:custGeom>
                  <a:avLst/>
                  <a:gdLst>
                    <a:gd name="connsiteX0" fmla="*/ 1891033 w 1998133"/>
                    <a:gd name="connsiteY0" fmla="*/ 572536 h 969417"/>
                    <a:gd name="connsiteX1" fmla="*/ 1686846 w 1998133"/>
                    <a:gd name="connsiteY1" fmla="*/ 599169 h 969417"/>
                    <a:gd name="connsiteX2" fmla="*/ 1447149 w 1998133"/>
                    <a:gd name="connsiteY2" fmla="*/ 687946 h 969417"/>
                    <a:gd name="connsiteX3" fmla="*/ 852345 w 1998133"/>
                    <a:gd name="connsiteY3" fmla="*/ 918766 h 969417"/>
                    <a:gd name="connsiteX4" fmla="*/ 586015 w 1998133"/>
                    <a:gd name="connsiteY4" fmla="*/ 954276 h 969417"/>
                    <a:gd name="connsiteX5" fmla="*/ 328563 w 1998133"/>
                    <a:gd name="connsiteY5" fmla="*/ 723457 h 969417"/>
                    <a:gd name="connsiteX6" fmla="*/ 186520 w 1998133"/>
                    <a:gd name="connsiteY6" fmla="*/ 652435 h 969417"/>
                    <a:gd name="connsiteX7" fmla="*/ 44477 w 1998133"/>
                    <a:gd name="connsiteY7" fmla="*/ 572536 h 969417"/>
                    <a:gd name="connsiteX8" fmla="*/ 17844 w 1998133"/>
                    <a:gd name="connsiteY8" fmla="*/ 394983 h 969417"/>
                    <a:gd name="connsiteX9" fmla="*/ 293052 w 1998133"/>
                    <a:gd name="connsiteY9" fmla="*/ 306206 h 969417"/>
                    <a:gd name="connsiteX10" fmla="*/ 586015 w 1998133"/>
                    <a:gd name="connsiteY10" fmla="*/ 22121 h 969417"/>
                    <a:gd name="connsiteX11" fmla="*/ 887856 w 1998133"/>
                    <a:gd name="connsiteY11" fmla="*/ 39876 h 969417"/>
                    <a:gd name="connsiteX12" fmla="*/ 1234085 w 1998133"/>
                    <a:gd name="connsiteY12" fmla="*/ 208552 h 969417"/>
                    <a:gd name="connsiteX13" fmla="*/ 1651336 w 1998133"/>
                    <a:gd name="connsiteY13" fmla="*/ 359472 h 969417"/>
                    <a:gd name="connsiteX14" fmla="*/ 1873277 w 1998133"/>
                    <a:gd name="connsiteY14" fmla="*/ 386105 h 969417"/>
                    <a:gd name="connsiteX15" fmla="*/ 1979810 w 1998133"/>
                    <a:gd name="connsiteY15" fmla="*/ 386105 h 969417"/>
                    <a:gd name="connsiteX16" fmla="*/ 1988687 w 1998133"/>
                    <a:gd name="connsiteY16" fmla="*/ 519270 h 969417"/>
                    <a:gd name="connsiteX17" fmla="*/ 1891033 w 1998133"/>
                    <a:gd name="connsiteY17" fmla="*/ 572536 h 969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8133" h="969417">
                      <a:moveTo>
                        <a:pt x="1891033" y="572536"/>
                      </a:moveTo>
                      <a:cubicBezTo>
                        <a:pt x="1840726" y="585852"/>
                        <a:pt x="1760827" y="579934"/>
                        <a:pt x="1686846" y="599169"/>
                      </a:cubicBezTo>
                      <a:cubicBezTo>
                        <a:pt x="1612865" y="618404"/>
                        <a:pt x="1447149" y="687946"/>
                        <a:pt x="1447149" y="687946"/>
                      </a:cubicBezTo>
                      <a:cubicBezTo>
                        <a:pt x="1308066" y="741212"/>
                        <a:pt x="995867" y="874378"/>
                        <a:pt x="852345" y="918766"/>
                      </a:cubicBezTo>
                      <a:cubicBezTo>
                        <a:pt x="708823" y="963154"/>
                        <a:pt x="673312" y="986827"/>
                        <a:pt x="586015" y="954276"/>
                      </a:cubicBezTo>
                      <a:cubicBezTo>
                        <a:pt x="498718" y="921725"/>
                        <a:pt x="395145" y="773764"/>
                        <a:pt x="328563" y="723457"/>
                      </a:cubicBezTo>
                      <a:cubicBezTo>
                        <a:pt x="261981" y="673150"/>
                        <a:pt x="233868" y="677588"/>
                        <a:pt x="186520" y="652435"/>
                      </a:cubicBezTo>
                      <a:cubicBezTo>
                        <a:pt x="139172" y="627282"/>
                        <a:pt x="72590" y="615445"/>
                        <a:pt x="44477" y="572536"/>
                      </a:cubicBezTo>
                      <a:cubicBezTo>
                        <a:pt x="16364" y="529627"/>
                        <a:pt x="-23585" y="439371"/>
                        <a:pt x="17844" y="394983"/>
                      </a:cubicBezTo>
                      <a:cubicBezTo>
                        <a:pt x="59273" y="350595"/>
                        <a:pt x="198357" y="368350"/>
                        <a:pt x="293052" y="306206"/>
                      </a:cubicBezTo>
                      <a:cubicBezTo>
                        <a:pt x="387747" y="244062"/>
                        <a:pt x="486881" y="66509"/>
                        <a:pt x="586015" y="22121"/>
                      </a:cubicBezTo>
                      <a:cubicBezTo>
                        <a:pt x="685149" y="-22267"/>
                        <a:pt x="779844" y="8804"/>
                        <a:pt x="887856" y="39876"/>
                      </a:cubicBezTo>
                      <a:cubicBezTo>
                        <a:pt x="995868" y="70948"/>
                        <a:pt x="1106838" y="155286"/>
                        <a:pt x="1234085" y="208552"/>
                      </a:cubicBezTo>
                      <a:cubicBezTo>
                        <a:pt x="1361332" y="261818"/>
                        <a:pt x="1544804" y="329880"/>
                        <a:pt x="1651336" y="359472"/>
                      </a:cubicBezTo>
                      <a:cubicBezTo>
                        <a:pt x="1757868" y="389064"/>
                        <a:pt x="1818531" y="381666"/>
                        <a:pt x="1873277" y="386105"/>
                      </a:cubicBezTo>
                      <a:cubicBezTo>
                        <a:pt x="1928023" y="390544"/>
                        <a:pt x="1960575" y="363911"/>
                        <a:pt x="1979810" y="386105"/>
                      </a:cubicBezTo>
                      <a:cubicBezTo>
                        <a:pt x="1999045" y="408299"/>
                        <a:pt x="2004963" y="489678"/>
                        <a:pt x="1988687" y="519270"/>
                      </a:cubicBezTo>
                      <a:cubicBezTo>
                        <a:pt x="1972411" y="548862"/>
                        <a:pt x="1941340" y="559220"/>
                        <a:pt x="1891033" y="572536"/>
                      </a:cubicBezTo>
                      <a:close/>
                    </a:path>
                  </a:pathLst>
                </a:custGeom>
                <a:solidFill>
                  <a:srgbClr val="ED7F89"/>
                </a:solidFill>
                <a:ln w="15875">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1" name="Ελεύθερη σχεδίαση 130"/>
                <p:cNvSpPr/>
                <p:nvPr/>
              </p:nvSpPr>
              <p:spPr>
                <a:xfrm>
                  <a:off x="6156177" y="2226723"/>
                  <a:ext cx="2144446" cy="272391"/>
                </a:xfrm>
                <a:custGeom>
                  <a:avLst/>
                  <a:gdLst>
                    <a:gd name="connsiteX0" fmla="*/ 0 w 2077375"/>
                    <a:gd name="connsiteY0" fmla="*/ 359099 h 372688"/>
                    <a:gd name="connsiteX1" fmla="*/ 239697 w 2077375"/>
                    <a:gd name="connsiteY1" fmla="*/ 323588 h 372688"/>
                    <a:gd name="connsiteX2" fmla="*/ 514905 w 2077375"/>
                    <a:gd name="connsiteY2" fmla="*/ 128279 h 372688"/>
                    <a:gd name="connsiteX3" fmla="*/ 648070 w 2077375"/>
                    <a:gd name="connsiteY3" fmla="*/ 3992 h 372688"/>
                    <a:gd name="connsiteX4" fmla="*/ 807868 w 2077375"/>
                    <a:gd name="connsiteY4" fmla="*/ 39503 h 372688"/>
                    <a:gd name="connsiteX5" fmla="*/ 1038688 w 2077375"/>
                    <a:gd name="connsiteY5" fmla="*/ 128279 h 372688"/>
                    <a:gd name="connsiteX6" fmla="*/ 1322773 w 2077375"/>
                    <a:gd name="connsiteY6" fmla="*/ 225934 h 372688"/>
                    <a:gd name="connsiteX7" fmla="*/ 1766657 w 2077375"/>
                    <a:gd name="connsiteY7" fmla="*/ 367976 h 372688"/>
                    <a:gd name="connsiteX8" fmla="*/ 2077375 w 2077375"/>
                    <a:gd name="connsiteY8" fmla="*/ 341343 h 372688"/>
                    <a:gd name="connsiteX9" fmla="*/ 2077375 w 2077375"/>
                    <a:gd name="connsiteY9" fmla="*/ 341343 h 37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7375" h="372688">
                      <a:moveTo>
                        <a:pt x="0" y="359099"/>
                      </a:moveTo>
                      <a:cubicBezTo>
                        <a:pt x="76940" y="360578"/>
                        <a:pt x="153880" y="362058"/>
                        <a:pt x="239697" y="323588"/>
                      </a:cubicBezTo>
                      <a:cubicBezTo>
                        <a:pt x="325514" y="285118"/>
                        <a:pt x="446843" y="181545"/>
                        <a:pt x="514905" y="128279"/>
                      </a:cubicBezTo>
                      <a:cubicBezTo>
                        <a:pt x="582967" y="75013"/>
                        <a:pt x="599243" y="18788"/>
                        <a:pt x="648070" y="3992"/>
                      </a:cubicBezTo>
                      <a:cubicBezTo>
                        <a:pt x="696897" y="-10804"/>
                        <a:pt x="742765" y="18788"/>
                        <a:pt x="807868" y="39503"/>
                      </a:cubicBezTo>
                      <a:cubicBezTo>
                        <a:pt x="872971" y="60217"/>
                        <a:pt x="952870" y="97207"/>
                        <a:pt x="1038688" y="128279"/>
                      </a:cubicBezTo>
                      <a:cubicBezTo>
                        <a:pt x="1124506" y="159351"/>
                        <a:pt x="1322773" y="225934"/>
                        <a:pt x="1322773" y="225934"/>
                      </a:cubicBezTo>
                      <a:cubicBezTo>
                        <a:pt x="1444101" y="265883"/>
                        <a:pt x="1640890" y="348741"/>
                        <a:pt x="1766657" y="367976"/>
                      </a:cubicBezTo>
                      <a:cubicBezTo>
                        <a:pt x="1892424" y="387211"/>
                        <a:pt x="2077375" y="341343"/>
                        <a:pt x="2077375" y="341343"/>
                      </a:cubicBezTo>
                      <a:lnTo>
                        <a:pt x="2077375" y="341343"/>
                      </a:lnTo>
                    </a:path>
                  </a:pathLst>
                </a:custGeom>
                <a:noFill/>
                <a:ln w="15875">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2" name="Ελεύθερη σχεδίαση 131"/>
                <p:cNvSpPr/>
                <p:nvPr/>
              </p:nvSpPr>
              <p:spPr>
                <a:xfrm>
                  <a:off x="6267635" y="2341884"/>
                  <a:ext cx="2032987" cy="207303"/>
                </a:xfrm>
                <a:custGeom>
                  <a:avLst/>
                  <a:gdLst>
                    <a:gd name="connsiteX0" fmla="*/ 0 w 2032987"/>
                    <a:gd name="connsiteY0" fmla="*/ 338389 h 338389"/>
                    <a:gd name="connsiteX1" fmla="*/ 195309 w 2032987"/>
                    <a:gd name="connsiteY1" fmla="*/ 311756 h 338389"/>
                    <a:gd name="connsiteX2" fmla="*/ 381740 w 2032987"/>
                    <a:gd name="connsiteY2" fmla="*/ 214102 h 338389"/>
                    <a:gd name="connsiteX3" fmla="*/ 585926 w 2032987"/>
                    <a:gd name="connsiteY3" fmla="*/ 18793 h 338389"/>
                    <a:gd name="connsiteX4" fmla="*/ 727969 w 2032987"/>
                    <a:gd name="connsiteY4" fmla="*/ 18793 h 338389"/>
                    <a:gd name="connsiteX5" fmla="*/ 958789 w 2032987"/>
                    <a:gd name="connsiteY5" fmla="*/ 116448 h 338389"/>
                    <a:gd name="connsiteX6" fmla="*/ 1340528 w 2032987"/>
                    <a:gd name="connsiteY6" fmla="*/ 231857 h 338389"/>
                    <a:gd name="connsiteX7" fmla="*/ 1695635 w 2032987"/>
                    <a:gd name="connsiteY7" fmla="*/ 329512 h 338389"/>
                    <a:gd name="connsiteX8" fmla="*/ 2032987 w 2032987"/>
                    <a:gd name="connsiteY8" fmla="*/ 311756 h 338389"/>
                    <a:gd name="connsiteX9" fmla="*/ 2032987 w 2032987"/>
                    <a:gd name="connsiteY9" fmla="*/ 311756 h 33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987" h="338389">
                      <a:moveTo>
                        <a:pt x="0" y="338389"/>
                      </a:moveTo>
                      <a:cubicBezTo>
                        <a:pt x="65843" y="335429"/>
                        <a:pt x="131686" y="332470"/>
                        <a:pt x="195309" y="311756"/>
                      </a:cubicBezTo>
                      <a:cubicBezTo>
                        <a:pt x="258932" y="291041"/>
                        <a:pt x="316637" y="262929"/>
                        <a:pt x="381740" y="214102"/>
                      </a:cubicBezTo>
                      <a:cubicBezTo>
                        <a:pt x="446843" y="165275"/>
                        <a:pt x="528221" y="51344"/>
                        <a:pt x="585926" y="18793"/>
                      </a:cubicBezTo>
                      <a:cubicBezTo>
                        <a:pt x="643631" y="-13759"/>
                        <a:pt x="665825" y="2517"/>
                        <a:pt x="727969" y="18793"/>
                      </a:cubicBezTo>
                      <a:cubicBezTo>
                        <a:pt x="790113" y="35069"/>
                        <a:pt x="856696" y="80937"/>
                        <a:pt x="958789" y="116448"/>
                      </a:cubicBezTo>
                      <a:cubicBezTo>
                        <a:pt x="1060882" y="151959"/>
                        <a:pt x="1217720" y="196346"/>
                        <a:pt x="1340528" y="231857"/>
                      </a:cubicBezTo>
                      <a:cubicBezTo>
                        <a:pt x="1463336" y="267368"/>
                        <a:pt x="1580225" y="316196"/>
                        <a:pt x="1695635" y="329512"/>
                      </a:cubicBezTo>
                      <a:cubicBezTo>
                        <a:pt x="1811045" y="342828"/>
                        <a:pt x="2032987" y="311756"/>
                        <a:pt x="2032987" y="311756"/>
                      </a:cubicBezTo>
                      <a:lnTo>
                        <a:pt x="2032987" y="311756"/>
                      </a:lnTo>
                    </a:path>
                  </a:pathLst>
                </a:custGeom>
                <a:noFill/>
                <a:ln w="15875">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33" name="Ευθεία γραμμή σύνδεσης 132"/>
                <p:cNvCxnSpPr/>
                <p:nvPr/>
              </p:nvCxnSpPr>
              <p:spPr>
                <a:xfrm flipV="1">
                  <a:off x="6391956" y="2566199"/>
                  <a:ext cx="1296515" cy="6562"/>
                </a:xfrm>
                <a:prstGeom prst="line">
                  <a:avLst/>
                </a:prstGeom>
                <a:ln w="15875">
                  <a:solidFill>
                    <a:srgbClr val="E96671"/>
                  </a:solidFill>
                </a:ln>
              </p:spPr>
              <p:style>
                <a:lnRef idx="1">
                  <a:schemeClr val="accent1"/>
                </a:lnRef>
                <a:fillRef idx="0">
                  <a:schemeClr val="accent1"/>
                </a:fillRef>
                <a:effectRef idx="0">
                  <a:schemeClr val="accent1"/>
                </a:effectRef>
                <a:fontRef idx="minor">
                  <a:schemeClr val="tx1"/>
                </a:fontRef>
              </p:style>
            </p:cxnSp>
            <p:sp>
              <p:nvSpPr>
                <p:cNvPr id="134" name="Ελεύθερη σχεδίαση 133"/>
                <p:cNvSpPr/>
                <p:nvPr/>
              </p:nvSpPr>
              <p:spPr>
                <a:xfrm>
                  <a:off x="6156176" y="2564903"/>
                  <a:ext cx="2144446" cy="241163"/>
                </a:xfrm>
                <a:custGeom>
                  <a:avLst/>
                  <a:gdLst>
                    <a:gd name="connsiteX0" fmla="*/ 0 w 2050742"/>
                    <a:gd name="connsiteY0" fmla="*/ 20656 h 136228"/>
                    <a:gd name="connsiteX1" fmla="*/ 257453 w 2050742"/>
                    <a:gd name="connsiteY1" fmla="*/ 29534 h 136228"/>
                    <a:gd name="connsiteX2" fmla="*/ 452761 w 2050742"/>
                    <a:gd name="connsiteY2" fmla="*/ 82800 h 136228"/>
                    <a:gd name="connsiteX3" fmla="*/ 612560 w 2050742"/>
                    <a:gd name="connsiteY3" fmla="*/ 136066 h 136228"/>
                    <a:gd name="connsiteX4" fmla="*/ 870012 w 2050742"/>
                    <a:gd name="connsiteY4" fmla="*/ 100555 h 136228"/>
                    <a:gd name="connsiteX5" fmla="*/ 1171853 w 2050742"/>
                    <a:gd name="connsiteY5" fmla="*/ 56167 h 136228"/>
                    <a:gd name="connsiteX6" fmla="*/ 1633492 w 2050742"/>
                    <a:gd name="connsiteY6" fmla="*/ 2901 h 136228"/>
                    <a:gd name="connsiteX7" fmla="*/ 2050742 w 2050742"/>
                    <a:gd name="connsiteY7" fmla="*/ 11779 h 13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0742" h="136228">
                      <a:moveTo>
                        <a:pt x="0" y="20656"/>
                      </a:moveTo>
                      <a:cubicBezTo>
                        <a:pt x="90996" y="19916"/>
                        <a:pt x="181993" y="19177"/>
                        <a:pt x="257453" y="29534"/>
                      </a:cubicBezTo>
                      <a:cubicBezTo>
                        <a:pt x="332913" y="39891"/>
                        <a:pt x="393577" y="65045"/>
                        <a:pt x="452761" y="82800"/>
                      </a:cubicBezTo>
                      <a:cubicBezTo>
                        <a:pt x="511946" y="100555"/>
                        <a:pt x="543018" y="133107"/>
                        <a:pt x="612560" y="136066"/>
                      </a:cubicBezTo>
                      <a:cubicBezTo>
                        <a:pt x="682102" y="139025"/>
                        <a:pt x="870012" y="100555"/>
                        <a:pt x="870012" y="100555"/>
                      </a:cubicBezTo>
                      <a:cubicBezTo>
                        <a:pt x="963227" y="87239"/>
                        <a:pt x="1044606" y="72443"/>
                        <a:pt x="1171853" y="56167"/>
                      </a:cubicBezTo>
                      <a:cubicBezTo>
                        <a:pt x="1299100" y="39891"/>
                        <a:pt x="1487011" y="10299"/>
                        <a:pt x="1633492" y="2901"/>
                      </a:cubicBezTo>
                      <a:cubicBezTo>
                        <a:pt x="1779973" y="-4497"/>
                        <a:pt x="1915357" y="3641"/>
                        <a:pt x="2050742" y="11779"/>
                      </a:cubicBezTo>
                    </a:path>
                  </a:pathLst>
                </a:custGeom>
                <a:noFill/>
                <a:ln w="15875">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5" name="Ελεύθερη σχεδίαση 134"/>
                <p:cNvSpPr/>
                <p:nvPr/>
              </p:nvSpPr>
              <p:spPr>
                <a:xfrm>
                  <a:off x="6235934" y="2667149"/>
                  <a:ext cx="1926454" cy="277837"/>
                </a:xfrm>
                <a:custGeom>
                  <a:avLst/>
                  <a:gdLst>
                    <a:gd name="connsiteX0" fmla="*/ 0 w 1926454"/>
                    <a:gd name="connsiteY0" fmla="*/ 17756 h 277837"/>
                    <a:gd name="connsiteX1" fmla="*/ 186431 w 1926454"/>
                    <a:gd name="connsiteY1" fmla="*/ 35511 h 277837"/>
                    <a:gd name="connsiteX2" fmla="*/ 523782 w 1926454"/>
                    <a:gd name="connsiteY2" fmla="*/ 230820 h 277837"/>
                    <a:gd name="connsiteX3" fmla="*/ 710214 w 1926454"/>
                    <a:gd name="connsiteY3" fmla="*/ 275208 h 277837"/>
                    <a:gd name="connsiteX4" fmla="*/ 923278 w 1926454"/>
                    <a:gd name="connsiteY4" fmla="*/ 177554 h 277837"/>
                    <a:gd name="connsiteX5" fmla="*/ 1367161 w 1926454"/>
                    <a:gd name="connsiteY5" fmla="*/ 44389 h 277837"/>
                    <a:gd name="connsiteX6" fmla="*/ 1686757 w 1926454"/>
                    <a:gd name="connsiteY6" fmla="*/ 8878 h 277837"/>
                    <a:gd name="connsiteX7" fmla="*/ 1926454 w 1926454"/>
                    <a:gd name="connsiteY7" fmla="*/ 0 h 27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6454" h="277837">
                      <a:moveTo>
                        <a:pt x="0" y="17756"/>
                      </a:moveTo>
                      <a:cubicBezTo>
                        <a:pt x="49567" y="8878"/>
                        <a:pt x="99134" y="0"/>
                        <a:pt x="186431" y="35511"/>
                      </a:cubicBezTo>
                      <a:cubicBezTo>
                        <a:pt x="273728" y="71022"/>
                        <a:pt x="436485" y="190871"/>
                        <a:pt x="523782" y="230820"/>
                      </a:cubicBezTo>
                      <a:cubicBezTo>
                        <a:pt x="611079" y="270770"/>
                        <a:pt x="643631" y="284086"/>
                        <a:pt x="710214" y="275208"/>
                      </a:cubicBezTo>
                      <a:cubicBezTo>
                        <a:pt x="776797" y="266330"/>
                        <a:pt x="813787" y="216024"/>
                        <a:pt x="923278" y="177554"/>
                      </a:cubicBezTo>
                      <a:cubicBezTo>
                        <a:pt x="1032769" y="139084"/>
                        <a:pt x="1239915" y="72502"/>
                        <a:pt x="1367161" y="44389"/>
                      </a:cubicBezTo>
                      <a:cubicBezTo>
                        <a:pt x="1494407" y="16276"/>
                        <a:pt x="1593542" y="16276"/>
                        <a:pt x="1686757" y="8878"/>
                      </a:cubicBezTo>
                      <a:cubicBezTo>
                        <a:pt x="1779972" y="1480"/>
                        <a:pt x="1853213" y="740"/>
                        <a:pt x="1926454" y="0"/>
                      </a:cubicBezTo>
                    </a:path>
                  </a:pathLst>
                </a:custGeom>
                <a:noFill/>
                <a:ln w="15875">
                  <a:solidFill>
                    <a:srgbClr val="E966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129" name="Στρογγυλεμένο ορθογώνιο 128"/>
              <p:cNvSpPr/>
              <p:nvPr/>
            </p:nvSpPr>
            <p:spPr>
              <a:xfrm>
                <a:off x="6976622" y="2411463"/>
                <a:ext cx="404343" cy="103652"/>
              </a:xfrm>
              <a:prstGeom prst="roundRect">
                <a:avLst/>
              </a:prstGeom>
              <a:solidFill>
                <a:srgbClr val="FFC000"/>
              </a:solid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cxnSp>
          <p:nvCxnSpPr>
            <p:cNvPr id="136" name="Ευθεία γραμμή σύνδεσης 135"/>
            <p:cNvCxnSpPr>
              <a:stCxn id="112" idx="6"/>
            </p:cNvCxnSpPr>
            <p:nvPr/>
          </p:nvCxnSpPr>
          <p:spPr>
            <a:xfrm flipV="1">
              <a:off x="3045019" y="4728714"/>
              <a:ext cx="3411755" cy="43870"/>
            </a:xfrm>
            <a:prstGeom prst="line">
              <a:avLst/>
            </a:prstGeom>
            <a:ln w="190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53" name="Ευθύγραμμο βέλος σύνδεσης 29752"/>
            <p:cNvCxnSpPr/>
            <p:nvPr/>
          </p:nvCxnSpPr>
          <p:spPr>
            <a:xfrm>
              <a:off x="827584" y="3566661"/>
              <a:ext cx="648072" cy="1438050"/>
            </a:xfrm>
            <a:prstGeom prst="straightConnector1">
              <a:avLst/>
            </a:prstGeom>
            <a:ln w="19050">
              <a:solidFill>
                <a:srgbClr val="7030A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755" name="Ευθεία γραμμή σύνδεσης 29754"/>
            <p:cNvCxnSpPr>
              <a:stCxn id="129" idx="2"/>
            </p:cNvCxnSpPr>
            <p:nvPr/>
          </p:nvCxnSpPr>
          <p:spPr>
            <a:xfrm flipH="1">
              <a:off x="6084168" y="5036889"/>
              <a:ext cx="911269" cy="639904"/>
            </a:xfrm>
            <a:prstGeom prst="line">
              <a:avLst/>
            </a:prstGeom>
            <a:ln w="31750">
              <a:solidFill>
                <a:srgbClr val="DC622C"/>
              </a:solidFill>
            </a:ln>
          </p:spPr>
          <p:style>
            <a:lnRef idx="1">
              <a:schemeClr val="accent1"/>
            </a:lnRef>
            <a:fillRef idx="0">
              <a:schemeClr val="accent1"/>
            </a:fillRef>
            <a:effectRef idx="0">
              <a:schemeClr val="accent1"/>
            </a:effectRef>
            <a:fontRef idx="minor">
              <a:schemeClr val="tx1"/>
            </a:fontRef>
          </p:style>
        </p:cxnSp>
        <p:cxnSp>
          <p:nvCxnSpPr>
            <p:cNvPr id="29759" name="Ευθεία γραμμή σύνδεσης 29758"/>
            <p:cNvCxnSpPr/>
            <p:nvPr/>
          </p:nvCxnSpPr>
          <p:spPr>
            <a:xfrm flipH="1" flipV="1">
              <a:off x="1043608" y="5661248"/>
              <a:ext cx="5040560" cy="15546"/>
            </a:xfrm>
            <a:prstGeom prst="line">
              <a:avLst/>
            </a:prstGeom>
            <a:ln w="31750">
              <a:solidFill>
                <a:srgbClr val="DC622C"/>
              </a:solidFill>
            </a:ln>
          </p:spPr>
          <p:style>
            <a:lnRef idx="1">
              <a:schemeClr val="accent1"/>
            </a:lnRef>
            <a:fillRef idx="0">
              <a:schemeClr val="accent1"/>
            </a:fillRef>
            <a:effectRef idx="0">
              <a:schemeClr val="accent1"/>
            </a:effectRef>
            <a:fontRef idx="minor">
              <a:schemeClr val="tx1"/>
            </a:fontRef>
          </p:style>
        </p:cxnSp>
        <p:cxnSp>
          <p:nvCxnSpPr>
            <p:cNvPr id="65" name="Ευθεία γραμμή σύνδεσης 64"/>
            <p:cNvCxnSpPr/>
            <p:nvPr/>
          </p:nvCxnSpPr>
          <p:spPr>
            <a:xfrm flipH="1" flipV="1">
              <a:off x="443144" y="4381074"/>
              <a:ext cx="600464" cy="1291757"/>
            </a:xfrm>
            <a:prstGeom prst="line">
              <a:avLst/>
            </a:prstGeom>
            <a:ln w="31750">
              <a:solidFill>
                <a:srgbClr val="DC622C"/>
              </a:solidFill>
            </a:ln>
          </p:spPr>
          <p:style>
            <a:lnRef idx="1">
              <a:schemeClr val="accent1"/>
            </a:lnRef>
            <a:fillRef idx="0">
              <a:schemeClr val="accent1"/>
            </a:fillRef>
            <a:effectRef idx="0">
              <a:schemeClr val="accent1"/>
            </a:effectRef>
            <a:fontRef idx="minor">
              <a:schemeClr val="tx1"/>
            </a:fontRef>
          </p:style>
        </p:cxnSp>
        <p:cxnSp>
          <p:nvCxnSpPr>
            <p:cNvPr id="67" name="Ευθύγραμμο βέλος σύνδεσης 66"/>
            <p:cNvCxnSpPr>
              <a:endCxn id="111" idx="3"/>
            </p:cNvCxnSpPr>
            <p:nvPr/>
          </p:nvCxnSpPr>
          <p:spPr>
            <a:xfrm flipV="1">
              <a:off x="443144" y="4035310"/>
              <a:ext cx="748359" cy="345764"/>
            </a:xfrm>
            <a:prstGeom prst="straightConnector1">
              <a:avLst/>
            </a:prstGeom>
            <a:ln w="31750">
              <a:solidFill>
                <a:srgbClr val="DC622C"/>
              </a:solidFill>
              <a:tailEnd type="triangle"/>
            </a:ln>
          </p:spPr>
          <p:style>
            <a:lnRef idx="1">
              <a:schemeClr val="accent1"/>
            </a:lnRef>
            <a:fillRef idx="0">
              <a:schemeClr val="accent1"/>
            </a:fillRef>
            <a:effectRef idx="0">
              <a:schemeClr val="accent1"/>
            </a:effectRef>
            <a:fontRef idx="minor">
              <a:schemeClr val="tx1"/>
            </a:fontRef>
          </p:style>
        </p:cxnSp>
        <p:cxnSp>
          <p:nvCxnSpPr>
            <p:cNvPr id="73" name="Ευθύγραμμο βέλος σύνδεσης 72"/>
            <p:cNvCxnSpPr/>
            <p:nvPr/>
          </p:nvCxnSpPr>
          <p:spPr>
            <a:xfrm flipV="1">
              <a:off x="2082098" y="4902767"/>
              <a:ext cx="361215" cy="185264"/>
            </a:xfrm>
            <a:prstGeom prst="straightConnector1">
              <a:avLst/>
            </a:prstGeom>
            <a:ln w="31750">
              <a:solidFill>
                <a:srgbClr val="7030A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6" name="Ευθύγραμμο βέλος σύνδεσης 75"/>
            <p:cNvCxnSpPr/>
            <p:nvPr/>
          </p:nvCxnSpPr>
          <p:spPr>
            <a:xfrm flipH="1" flipV="1">
              <a:off x="1624789" y="4076243"/>
              <a:ext cx="634052" cy="921677"/>
            </a:xfrm>
            <a:prstGeom prst="straightConnector1">
              <a:avLst/>
            </a:prstGeom>
            <a:ln w="31750">
              <a:solidFill>
                <a:srgbClr val="7030A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8" name="Ευθύγραμμο βέλος σύνδεσης 77"/>
            <p:cNvCxnSpPr/>
            <p:nvPr/>
          </p:nvCxnSpPr>
          <p:spPr>
            <a:xfrm flipH="1" flipV="1">
              <a:off x="1417241" y="4172140"/>
              <a:ext cx="207548" cy="385928"/>
            </a:xfrm>
            <a:prstGeom prst="straightConnector1">
              <a:avLst/>
            </a:prstGeom>
            <a:ln w="254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1" name="Ευθύγραμμο βέλος σύνδεσης 80"/>
            <p:cNvCxnSpPr/>
            <p:nvPr/>
          </p:nvCxnSpPr>
          <p:spPr>
            <a:xfrm flipV="1">
              <a:off x="2262705" y="4869160"/>
              <a:ext cx="388351" cy="190402"/>
            </a:xfrm>
            <a:prstGeom prst="straightConnector1">
              <a:avLst/>
            </a:prstGeom>
            <a:ln w="25400">
              <a:solidFill>
                <a:srgbClr val="C0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1691680" y="3861048"/>
              <a:ext cx="338554" cy="461665"/>
            </a:xfrm>
            <a:prstGeom prst="rect">
              <a:avLst/>
            </a:prstGeom>
            <a:noFill/>
          </p:spPr>
          <p:txBody>
            <a:bodyPr wrap="none" rtlCol="0">
              <a:spAutoFit/>
            </a:bodyPr>
            <a:lstStyle/>
            <a:p>
              <a:r>
                <a:rPr lang="en-US" sz="2400" b="1" dirty="0" smtClean="0">
                  <a:solidFill>
                    <a:schemeClr val="accent4">
                      <a:lumMod val="10000"/>
                    </a:schemeClr>
                  </a:solidFill>
                  <a:latin typeface="Calibri" panose="020F0502020204030204" pitchFamily="34" charset="0"/>
                  <a:cs typeface="Calibri" panose="020F0502020204030204" pitchFamily="34" charset="0"/>
                </a:rPr>
                <a:t>_</a:t>
              </a:r>
              <a:endParaRPr lang="el-GR" sz="2400" b="1" dirty="0">
                <a:solidFill>
                  <a:schemeClr val="accent4">
                    <a:lumMod val="10000"/>
                  </a:schemeClr>
                </a:solidFill>
                <a:latin typeface="Calibri" panose="020F0502020204030204" pitchFamily="34" charset="0"/>
                <a:cs typeface="Calibri" panose="020F0502020204030204" pitchFamily="34" charset="0"/>
              </a:endParaRPr>
            </a:p>
          </p:txBody>
        </p:sp>
        <p:sp>
          <p:nvSpPr>
            <p:cNvPr id="166" name="TextBox 165"/>
            <p:cNvSpPr txBox="1"/>
            <p:nvPr/>
          </p:nvSpPr>
          <p:spPr>
            <a:xfrm>
              <a:off x="2051720" y="4365104"/>
              <a:ext cx="338554" cy="461665"/>
            </a:xfrm>
            <a:prstGeom prst="rect">
              <a:avLst/>
            </a:prstGeom>
            <a:noFill/>
          </p:spPr>
          <p:txBody>
            <a:bodyPr wrap="none" rtlCol="0">
              <a:spAutoFit/>
            </a:bodyPr>
            <a:lstStyle/>
            <a:p>
              <a:r>
                <a:rPr lang="en-US" sz="2400" b="1" dirty="0" smtClean="0">
                  <a:solidFill>
                    <a:schemeClr val="accent4">
                      <a:lumMod val="10000"/>
                    </a:schemeClr>
                  </a:solidFill>
                  <a:latin typeface="Calibri" panose="020F0502020204030204" pitchFamily="34" charset="0"/>
                  <a:cs typeface="Calibri" panose="020F0502020204030204" pitchFamily="34" charset="0"/>
                </a:rPr>
                <a:t>_</a:t>
              </a:r>
              <a:endParaRPr lang="el-GR" sz="2400" b="1" dirty="0">
                <a:solidFill>
                  <a:schemeClr val="accent4">
                    <a:lumMod val="10000"/>
                  </a:schemeClr>
                </a:solidFill>
                <a:latin typeface="Calibri" panose="020F0502020204030204" pitchFamily="34" charset="0"/>
                <a:cs typeface="Calibri" panose="020F0502020204030204" pitchFamily="34" charset="0"/>
              </a:endParaRPr>
            </a:p>
          </p:txBody>
        </p:sp>
        <p:sp>
          <p:nvSpPr>
            <p:cNvPr id="167" name="TextBox 166"/>
            <p:cNvSpPr txBox="1"/>
            <p:nvPr/>
          </p:nvSpPr>
          <p:spPr>
            <a:xfrm>
              <a:off x="1039446" y="4839543"/>
              <a:ext cx="364202" cy="461665"/>
            </a:xfrm>
            <a:prstGeom prst="rect">
              <a:avLst/>
            </a:prstGeom>
            <a:noFill/>
          </p:spPr>
          <p:txBody>
            <a:bodyPr wrap="none" rtlCol="0">
              <a:spAutoFit/>
            </a:bodyPr>
            <a:lstStyle/>
            <a:p>
              <a:pPr algn="ctr"/>
              <a:r>
                <a:rPr lang="en-US" sz="2400" b="1" dirty="0" smtClean="0">
                  <a:solidFill>
                    <a:schemeClr val="accent4">
                      <a:lumMod val="10000"/>
                    </a:schemeClr>
                  </a:solidFill>
                </a:rPr>
                <a:t>+</a:t>
              </a:r>
              <a:endParaRPr lang="el-GR" sz="2400" b="1" dirty="0">
                <a:solidFill>
                  <a:schemeClr val="accent4">
                    <a:lumMod val="10000"/>
                  </a:schemeClr>
                </a:solidFill>
              </a:endParaRPr>
            </a:p>
          </p:txBody>
        </p:sp>
        <p:sp>
          <p:nvSpPr>
            <p:cNvPr id="168" name="TextBox 167"/>
            <p:cNvSpPr txBox="1"/>
            <p:nvPr/>
          </p:nvSpPr>
          <p:spPr>
            <a:xfrm>
              <a:off x="3446112" y="3284984"/>
              <a:ext cx="1530162" cy="400110"/>
            </a:xfrm>
            <a:prstGeom prst="rect">
              <a:avLst/>
            </a:prstGeom>
            <a:noFill/>
          </p:spPr>
          <p:txBody>
            <a:bodyPr wrap="none" rtlCol="0">
              <a:spAutoFit/>
            </a:bodyPr>
            <a:lstStyle/>
            <a:p>
              <a:r>
                <a:rPr lang="en-US" sz="2000" b="1" dirty="0" smtClean="0">
                  <a:solidFill>
                    <a:schemeClr val="accent4">
                      <a:lumMod val="10000"/>
                    </a:schemeClr>
                  </a:solidFill>
                  <a:latin typeface="Calibri" panose="020F0502020204030204" pitchFamily="34" charset="0"/>
                  <a:cs typeface="Calibri" panose="020F0502020204030204" pitchFamily="34" charset="0"/>
                </a:rPr>
                <a:t>Motor nerve</a:t>
              </a:r>
              <a:endParaRPr lang="el-GR" sz="2000" b="1" dirty="0">
                <a:solidFill>
                  <a:schemeClr val="accent4">
                    <a:lumMod val="10000"/>
                  </a:schemeClr>
                </a:solidFill>
                <a:latin typeface="Calibri" panose="020F0502020204030204" pitchFamily="34" charset="0"/>
                <a:cs typeface="Calibri" panose="020F0502020204030204" pitchFamily="34" charset="0"/>
              </a:endParaRPr>
            </a:p>
          </p:txBody>
        </p:sp>
        <p:sp>
          <p:nvSpPr>
            <p:cNvPr id="84" name="TextBox 83"/>
            <p:cNvSpPr txBox="1"/>
            <p:nvPr/>
          </p:nvSpPr>
          <p:spPr>
            <a:xfrm>
              <a:off x="8361547" y="4635379"/>
              <a:ext cx="595035" cy="369332"/>
            </a:xfrm>
            <a:prstGeom prst="rect">
              <a:avLst/>
            </a:prstGeom>
            <a:noFill/>
          </p:spPr>
          <p:txBody>
            <a:bodyPr wrap="none" rtlCol="0">
              <a:spAutoFit/>
            </a:bodyPr>
            <a:lstStyle/>
            <a:p>
              <a:r>
                <a:rPr lang="en-US" dirty="0" smtClean="0">
                  <a:solidFill>
                    <a:schemeClr val="accent4">
                      <a:lumMod val="10000"/>
                    </a:schemeClr>
                  </a:solidFill>
                </a:rPr>
                <a:t>Calf</a:t>
              </a:r>
              <a:endParaRPr lang="el-GR" dirty="0">
                <a:solidFill>
                  <a:schemeClr val="accent4">
                    <a:lumMod val="10000"/>
                  </a:schemeClr>
                </a:solidFill>
              </a:endParaRPr>
            </a:p>
          </p:txBody>
        </p:sp>
        <p:cxnSp>
          <p:nvCxnSpPr>
            <p:cNvPr id="86" name="Ευθύγραμμο βέλος σύνδεσης 85"/>
            <p:cNvCxnSpPr/>
            <p:nvPr/>
          </p:nvCxnSpPr>
          <p:spPr>
            <a:xfrm flipH="1" flipV="1">
              <a:off x="2987824" y="4984571"/>
              <a:ext cx="723043" cy="688260"/>
            </a:xfrm>
            <a:prstGeom prst="straightConnector1">
              <a:avLst/>
            </a:prstGeom>
            <a:ln w="31750">
              <a:solidFill>
                <a:srgbClr val="DC622C"/>
              </a:solidFill>
              <a:tailEnd type="triangle"/>
            </a:ln>
          </p:spPr>
          <p:style>
            <a:lnRef idx="1">
              <a:schemeClr val="accent1"/>
            </a:lnRef>
            <a:fillRef idx="0">
              <a:schemeClr val="accent1"/>
            </a:fillRef>
            <a:effectRef idx="0">
              <a:schemeClr val="accent1"/>
            </a:effectRef>
            <a:fontRef idx="minor">
              <a:schemeClr val="tx1"/>
            </a:fontRef>
          </p:style>
        </p:cxnSp>
        <p:sp>
          <p:nvSpPr>
            <p:cNvPr id="172" name="TextBox 171"/>
            <p:cNvSpPr txBox="1"/>
            <p:nvPr/>
          </p:nvSpPr>
          <p:spPr>
            <a:xfrm>
              <a:off x="3199686" y="4839543"/>
              <a:ext cx="364202" cy="461665"/>
            </a:xfrm>
            <a:prstGeom prst="rect">
              <a:avLst/>
            </a:prstGeom>
            <a:noFill/>
          </p:spPr>
          <p:txBody>
            <a:bodyPr wrap="none" rtlCol="0">
              <a:spAutoFit/>
            </a:bodyPr>
            <a:lstStyle/>
            <a:p>
              <a:pPr algn="ctr"/>
              <a:r>
                <a:rPr lang="en-US" sz="2400" b="1" dirty="0" smtClean="0">
                  <a:solidFill>
                    <a:schemeClr val="accent4">
                      <a:lumMod val="10000"/>
                    </a:schemeClr>
                  </a:solidFill>
                </a:rPr>
                <a:t>+</a:t>
              </a:r>
              <a:endParaRPr lang="el-GR" sz="2400" b="1" dirty="0">
                <a:solidFill>
                  <a:schemeClr val="accent4">
                    <a:lumMod val="10000"/>
                  </a:schemeClr>
                </a:solidFill>
              </a:endParaRPr>
            </a:p>
          </p:txBody>
        </p:sp>
        <p:sp>
          <p:nvSpPr>
            <p:cNvPr id="174" name="TextBox 173"/>
            <p:cNvSpPr txBox="1"/>
            <p:nvPr/>
          </p:nvSpPr>
          <p:spPr>
            <a:xfrm>
              <a:off x="4489535" y="5621178"/>
              <a:ext cx="1261756" cy="400110"/>
            </a:xfrm>
            <a:prstGeom prst="rect">
              <a:avLst/>
            </a:prstGeom>
            <a:noFill/>
          </p:spPr>
          <p:txBody>
            <a:bodyPr wrap="none" rtlCol="0">
              <a:spAutoFit/>
            </a:bodyPr>
            <a:lstStyle/>
            <a:p>
              <a:r>
                <a:rPr lang="en-US" sz="2000" dirty="0" err="1" smtClean="0">
                  <a:solidFill>
                    <a:schemeClr val="accent4">
                      <a:lumMod val="10000"/>
                    </a:schemeClr>
                  </a:solidFill>
                  <a:latin typeface="Calibri" panose="020F0502020204030204" pitchFamily="34" charset="0"/>
                  <a:cs typeface="Calibri" panose="020F0502020204030204" pitchFamily="34" charset="0"/>
                </a:rPr>
                <a:t>Ia</a:t>
              </a:r>
              <a:r>
                <a:rPr lang="en-US" sz="2000" dirty="0" smtClean="0">
                  <a:solidFill>
                    <a:schemeClr val="accent4">
                      <a:lumMod val="10000"/>
                    </a:schemeClr>
                  </a:solidFill>
                  <a:latin typeface="Calibri" panose="020F0502020204030204" pitchFamily="34" charset="0"/>
                  <a:cs typeface="Calibri" panose="020F0502020204030204" pitchFamily="34" charset="0"/>
                </a:rPr>
                <a:t> afferent</a:t>
              </a:r>
              <a:endParaRPr lang="el-GR" sz="2000" dirty="0">
                <a:solidFill>
                  <a:schemeClr val="accent4">
                    <a:lumMod val="10000"/>
                  </a:schemeClr>
                </a:solidFill>
                <a:latin typeface="Calibri" panose="020F0502020204030204" pitchFamily="34" charset="0"/>
                <a:cs typeface="Calibri" panose="020F0502020204030204" pitchFamily="34" charset="0"/>
              </a:endParaRPr>
            </a:p>
          </p:txBody>
        </p:sp>
        <p:sp>
          <p:nvSpPr>
            <p:cNvPr id="183" name="TextBox 182"/>
            <p:cNvSpPr txBox="1"/>
            <p:nvPr/>
          </p:nvSpPr>
          <p:spPr>
            <a:xfrm>
              <a:off x="2120663" y="5062706"/>
              <a:ext cx="1443225" cy="646331"/>
            </a:xfrm>
            <a:prstGeom prst="rect">
              <a:avLst/>
            </a:prstGeom>
            <a:noFill/>
          </p:spPr>
          <p:txBody>
            <a:bodyPr wrap="square" rtlCol="0">
              <a:spAutoFit/>
            </a:bodyPr>
            <a:lstStyle/>
            <a:p>
              <a:r>
                <a:rPr lang="en-US" dirty="0" smtClean="0">
                  <a:solidFill>
                    <a:schemeClr val="accent4">
                      <a:lumMod val="10000"/>
                    </a:schemeClr>
                  </a:solidFill>
                  <a:latin typeface="Calibri" panose="020F0502020204030204" pitchFamily="34" charset="0"/>
                  <a:cs typeface="Calibri" panose="020F0502020204030204" pitchFamily="34" charset="0"/>
                </a:rPr>
                <a:t>Inhibitory Interneuron</a:t>
              </a:r>
              <a:endParaRPr lang="el-GR" dirty="0">
                <a:solidFill>
                  <a:schemeClr val="accent4">
                    <a:lumMod val="10000"/>
                  </a:schemeClr>
                </a:solidFill>
                <a:latin typeface="Calibri" panose="020F0502020204030204" pitchFamily="34" charset="0"/>
                <a:cs typeface="Calibri" panose="020F0502020204030204" pitchFamily="34" charset="0"/>
              </a:endParaRPr>
            </a:p>
          </p:txBody>
        </p:sp>
      </p:grpSp>
      <p:sp>
        <p:nvSpPr>
          <p:cNvPr id="82" name="TextBox 81"/>
          <p:cNvSpPr txBox="1"/>
          <p:nvPr/>
        </p:nvSpPr>
        <p:spPr>
          <a:xfrm>
            <a:off x="1186971" y="6392361"/>
            <a:ext cx="6517490" cy="276999"/>
          </a:xfrm>
          <a:prstGeom prst="rect">
            <a:avLst/>
          </a:prstGeom>
          <a:noFill/>
        </p:spPr>
        <p:txBody>
          <a:bodyPr wrap="none" rtlCol="0">
            <a:spAutoFit/>
          </a:bodyPr>
          <a:lstStyle/>
          <a:p>
            <a:r>
              <a:rPr lang="en-US" sz="1200" i="1" dirty="0">
                <a:solidFill>
                  <a:schemeClr val="accent4">
                    <a:lumMod val="50000"/>
                  </a:schemeClr>
                </a:solidFill>
                <a:latin typeface="Calibri" panose="020F0502020204030204" pitchFamily="34" charset="0"/>
                <a:cs typeface="Calibri" panose="020F0502020204030204" pitchFamily="34" charset="0"/>
                <a:sym typeface="Wingdings"/>
              </a:rPr>
              <a:t> </a:t>
            </a:r>
            <a:r>
              <a:rPr lang="en-US" sz="1200" i="1" dirty="0" smtClean="0">
                <a:solidFill>
                  <a:schemeClr val="accent4">
                    <a:lumMod val="50000"/>
                  </a:schemeClr>
                </a:solidFill>
                <a:latin typeface="Calibri" panose="020F0502020204030204" pitchFamily="34" charset="0"/>
                <a:cs typeface="Calibri" panose="020F0502020204030204" pitchFamily="34" charset="0"/>
                <a:sym typeface="Wingdings"/>
              </a:rPr>
              <a:t> </a:t>
            </a:r>
            <a:r>
              <a:rPr lang="el-GR" sz="1200" dirty="0" smtClean="0">
                <a:solidFill>
                  <a:schemeClr val="accent4">
                    <a:lumMod val="50000"/>
                  </a:schemeClr>
                </a:solidFill>
                <a:latin typeface="Calibri" panose="020F0502020204030204" pitchFamily="34" charset="0"/>
                <a:cs typeface="Calibri" panose="020F0502020204030204" pitchFamily="34" charset="0"/>
                <a:sym typeface="Wingdings"/>
              </a:rPr>
              <a:t>Τροποποιημένο από : </a:t>
            </a:r>
            <a:r>
              <a:rPr lang="en-US" sz="1200" dirty="0" err="1" smtClean="0">
                <a:solidFill>
                  <a:schemeClr val="accent4">
                    <a:lumMod val="50000"/>
                  </a:schemeClr>
                </a:solidFill>
                <a:latin typeface="Calibri" panose="020F0502020204030204" pitchFamily="34" charset="0"/>
                <a:cs typeface="Calibri" panose="020F0502020204030204" pitchFamily="34" charset="0"/>
              </a:rPr>
              <a:t>Dr</a:t>
            </a:r>
            <a:r>
              <a:rPr lang="en-US" sz="1200" dirty="0" smtClean="0">
                <a:solidFill>
                  <a:schemeClr val="accent4">
                    <a:lumMod val="50000"/>
                  </a:schemeClr>
                </a:solidFill>
                <a:latin typeface="Calibri" panose="020F0502020204030204" pitchFamily="34" charset="0"/>
                <a:cs typeface="Calibri" panose="020F0502020204030204" pitchFamily="34" charset="0"/>
              </a:rPr>
              <a:t> </a:t>
            </a:r>
            <a:r>
              <a:rPr lang="en-US" sz="1200" dirty="0">
                <a:solidFill>
                  <a:schemeClr val="accent4">
                    <a:lumMod val="50000"/>
                  </a:schemeClr>
                </a:solidFill>
                <a:latin typeface="Calibri" panose="020F0502020204030204" pitchFamily="34" charset="0"/>
                <a:cs typeface="Calibri" panose="020F0502020204030204" pitchFamily="34" charset="0"/>
              </a:rPr>
              <a:t>Paul </a:t>
            </a:r>
            <a:r>
              <a:rPr lang="en-US" sz="1200" dirty="0" smtClean="0">
                <a:solidFill>
                  <a:schemeClr val="accent4">
                    <a:lumMod val="50000"/>
                  </a:schemeClr>
                </a:solidFill>
                <a:latin typeface="Calibri" panose="020F0502020204030204" pitchFamily="34" charset="0"/>
                <a:cs typeface="Calibri" panose="020F0502020204030204" pitchFamily="34" charset="0"/>
              </a:rPr>
              <a:t>Taylor,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3"/>
              </a:rPr>
              <a:t>National </a:t>
            </a:r>
            <a:r>
              <a:rPr lang="en-US" sz="1200" dirty="0">
                <a:solidFill>
                  <a:schemeClr val="accent4">
                    <a:lumMod val="50000"/>
                  </a:schemeClr>
                </a:solidFill>
                <a:latin typeface="Calibri" panose="020F0502020204030204" pitchFamily="34" charset="0"/>
                <a:cs typeface="Calibri" panose="020F0502020204030204" pitchFamily="34" charset="0"/>
                <a:hlinkClick r:id="rId3"/>
              </a:rPr>
              <a:t>Clinical FES Centre. Salisbury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3"/>
              </a:rPr>
              <a:t>Hospital</a:t>
            </a:r>
            <a:r>
              <a:rPr lang="en-US" sz="1200" dirty="0" smtClean="0">
                <a:solidFill>
                  <a:schemeClr val="accent4">
                    <a:lumMod val="50000"/>
                  </a:schemeClr>
                </a:solidFill>
                <a:latin typeface="Calibri" panose="020F0502020204030204" pitchFamily="34" charset="0"/>
                <a:cs typeface="Calibri" panose="020F0502020204030204" pitchFamily="34" charset="0"/>
              </a:rPr>
              <a:t>, Great </a:t>
            </a:r>
            <a:r>
              <a:rPr lang="en-US" sz="1200" dirty="0">
                <a:solidFill>
                  <a:schemeClr val="accent4">
                    <a:lumMod val="50000"/>
                  </a:schemeClr>
                </a:solidFill>
                <a:latin typeface="Calibri" panose="020F0502020204030204" pitchFamily="34" charset="0"/>
                <a:cs typeface="Calibri" panose="020F0502020204030204" pitchFamily="34" charset="0"/>
              </a:rPr>
              <a:t>Britain</a:t>
            </a:r>
            <a:endParaRPr lang="el-GR" sz="1200" dirty="0">
              <a:solidFill>
                <a:schemeClr val="accent4">
                  <a:lumMod val="50000"/>
                </a:schemeClr>
              </a:solidFill>
              <a:latin typeface="Calibri" panose="020F0502020204030204" pitchFamily="34" charset="0"/>
              <a:cs typeface="Calibri" panose="020F0502020204030204" pitchFamily="34" charset="0"/>
            </a:endParaRPr>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21</a:t>
            </a:fld>
            <a:endParaRPr lang="el-GR" dirty="0"/>
          </a:p>
        </p:txBody>
      </p:sp>
    </p:spTree>
    <p:extLst>
      <p:ext uri="{BB962C8B-B14F-4D97-AF65-F5344CB8AC3E}">
        <p14:creationId xmlns:p14="http://schemas.microsoft.com/office/powerpoint/2010/main" val="151709791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332656"/>
            <a:ext cx="8229600" cy="936104"/>
          </a:xfrm>
        </p:spPr>
        <p:txBody>
          <a:bodyPr/>
          <a:lstStyle/>
          <a:p>
            <a:pPr algn="ctr"/>
            <a:r>
              <a:rPr lang="el-GR" dirty="0" smtClean="0">
                <a:effectLst>
                  <a:outerShdw blurRad="38100" dist="38100" dir="2700000" algn="tl">
                    <a:srgbClr val="000000"/>
                  </a:outerShdw>
                </a:effectLst>
                <a:latin typeface="Arial Narrow" panose="020B0606020202030204" pitchFamily="34" charset="0"/>
              </a:rPr>
              <a:t>  </a:t>
            </a:r>
            <a:r>
              <a:rPr lang="en-US" dirty="0" smtClean="0">
                <a:effectLst>
                  <a:outerShdw blurRad="38100" dist="38100" dir="2700000" algn="tl">
                    <a:srgbClr val="000000"/>
                  </a:outerShdw>
                </a:effectLst>
                <a:latin typeface="Arial Narrow" panose="020B0606020202030204" pitchFamily="34" charset="0"/>
              </a:rPr>
              <a:t>EMS</a:t>
            </a:r>
            <a:r>
              <a:rPr lang="el-GR" dirty="0" smtClean="0">
                <a:effectLst>
                  <a:outerShdw blurRad="38100" dist="38100" dir="2700000" algn="tl">
                    <a:srgbClr val="000000"/>
                  </a:outerShdw>
                </a:effectLst>
                <a:latin typeface="Arial Narrow" panose="020B0606020202030204" pitchFamily="34" charset="0"/>
              </a:rPr>
              <a:t>: Παράμετροι Εφαρμογής</a:t>
            </a:r>
            <a:endParaRPr lang="el-GR" dirty="0">
              <a:latin typeface="Arial Narrow" pitchFamily="34" charset="0"/>
            </a:endParaRPr>
          </a:p>
        </p:txBody>
      </p:sp>
      <p:sp>
        <p:nvSpPr>
          <p:cNvPr id="71683" name="Rectangle 3"/>
          <p:cNvSpPr>
            <a:spLocks noGrp="1" noChangeArrowheads="1"/>
          </p:cNvSpPr>
          <p:nvPr>
            <p:ph idx="1"/>
          </p:nvPr>
        </p:nvSpPr>
        <p:spPr/>
        <p:txBody>
          <a:bodyPr/>
          <a:lstStyle/>
          <a:p>
            <a:pPr>
              <a:lnSpc>
                <a:spcPct val="114000"/>
              </a:lnSpc>
              <a:spcBef>
                <a:spcPts val="1200"/>
              </a:spcBef>
              <a:buSzPct val="100000"/>
              <a:buFont typeface="Wingdings" panose="05000000000000000000" pitchFamily="2" charset="2"/>
              <a:buChar char="§"/>
            </a:pPr>
            <a:r>
              <a:rPr lang="el-GR" sz="2400" dirty="0"/>
              <a:t>Ασύμμετρη ή συμμετρική διφασική κυματομορφή εξόδου (εναλλασσόμενο ρεύμα)</a:t>
            </a:r>
          </a:p>
          <a:p>
            <a:pPr>
              <a:lnSpc>
                <a:spcPct val="114000"/>
              </a:lnSpc>
              <a:spcBef>
                <a:spcPts val="1200"/>
              </a:spcBef>
              <a:buSzPct val="100000"/>
              <a:buFont typeface="Wingdings" panose="05000000000000000000" pitchFamily="2" charset="2"/>
              <a:buChar char="§"/>
            </a:pPr>
            <a:r>
              <a:rPr lang="el-GR" sz="2400" dirty="0" smtClean="0"/>
              <a:t>Συχνότητα ρεύματος: 20</a:t>
            </a:r>
            <a:r>
              <a:rPr lang="en-US" sz="2400" dirty="0" smtClean="0">
                <a:solidFill>
                  <a:srgbClr val="000000"/>
                </a:solidFill>
              </a:rPr>
              <a:t>Hz </a:t>
            </a:r>
            <a:r>
              <a:rPr lang="el-GR" sz="2400" dirty="0">
                <a:solidFill>
                  <a:srgbClr val="000000"/>
                </a:solidFill>
              </a:rPr>
              <a:t>–</a:t>
            </a:r>
            <a:r>
              <a:rPr lang="el-GR" sz="2400" dirty="0" smtClean="0"/>
              <a:t> 50</a:t>
            </a:r>
            <a:r>
              <a:rPr lang="en-US" sz="2400" dirty="0" smtClean="0"/>
              <a:t>Hz</a:t>
            </a:r>
          </a:p>
          <a:p>
            <a:pPr>
              <a:lnSpc>
                <a:spcPct val="114000"/>
              </a:lnSpc>
              <a:spcBef>
                <a:spcPts val="1200"/>
              </a:spcBef>
              <a:buSzPct val="100000"/>
              <a:buFont typeface="Wingdings" panose="05000000000000000000" pitchFamily="2" charset="2"/>
              <a:buChar char="§"/>
            </a:pPr>
            <a:r>
              <a:rPr lang="el-GR" sz="2400" dirty="0" smtClean="0"/>
              <a:t>Διάρκεια παλμού: 500μ</a:t>
            </a:r>
            <a:r>
              <a:rPr lang="en-US" sz="2400" dirty="0" smtClean="0"/>
              <a:t>sec </a:t>
            </a:r>
            <a:r>
              <a:rPr lang="el-GR" sz="2400" dirty="0">
                <a:solidFill>
                  <a:srgbClr val="000000"/>
                </a:solidFill>
              </a:rPr>
              <a:t>–</a:t>
            </a:r>
            <a:r>
              <a:rPr lang="el-GR" sz="2400" dirty="0" smtClean="0"/>
              <a:t> 1</a:t>
            </a:r>
            <a:r>
              <a:rPr lang="en-US" sz="2400" dirty="0" err="1" smtClean="0"/>
              <a:t>msec</a:t>
            </a:r>
            <a:endParaRPr lang="el-GR" sz="2400" dirty="0" smtClean="0"/>
          </a:p>
          <a:p>
            <a:pPr>
              <a:lnSpc>
                <a:spcPct val="114000"/>
              </a:lnSpc>
              <a:spcBef>
                <a:spcPts val="1200"/>
              </a:spcBef>
              <a:buSzPct val="100000"/>
              <a:buFont typeface="Wingdings" panose="05000000000000000000" pitchFamily="2" charset="2"/>
              <a:buChar char="§"/>
            </a:pPr>
            <a:r>
              <a:rPr lang="el-GR" sz="2400" dirty="0" smtClean="0"/>
              <a:t>Ένταση ρεύματος: 20</a:t>
            </a:r>
            <a:r>
              <a:rPr lang="en-US" sz="2400" dirty="0" smtClean="0">
                <a:solidFill>
                  <a:srgbClr val="000000"/>
                </a:solidFill>
              </a:rPr>
              <a:t>mA</a:t>
            </a:r>
            <a:r>
              <a:rPr lang="el-GR" sz="2400" dirty="0" smtClean="0"/>
              <a:t> – 100</a:t>
            </a:r>
            <a:r>
              <a:rPr lang="en-US" sz="2400" dirty="0" smtClean="0"/>
              <a:t>mA</a:t>
            </a:r>
            <a:r>
              <a:rPr lang="el-GR" sz="2400" dirty="0" smtClean="0"/>
              <a:t>.</a:t>
            </a:r>
          </a:p>
          <a:p>
            <a:pPr>
              <a:lnSpc>
                <a:spcPct val="114000"/>
              </a:lnSpc>
              <a:spcBef>
                <a:spcPts val="1200"/>
              </a:spcBef>
              <a:buSzPct val="100000"/>
              <a:buFont typeface="Wingdings" panose="05000000000000000000" pitchFamily="2" charset="2"/>
              <a:buChar char="§"/>
            </a:pPr>
            <a:r>
              <a:rPr lang="el-GR" sz="2400" dirty="0" smtClean="0"/>
              <a:t>Διάρκεια </a:t>
            </a:r>
            <a:r>
              <a:rPr lang="el-GR" sz="2400" dirty="0" err="1" smtClean="0"/>
              <a:t>παλμοσειράς</a:t>
            </a:r>
            <a:r>
              <a:rPr lang="el-GR" sz="2400" dirty="0" smtClean="0"/>
              <a:t>: 5-7</a:t>
            </a:r>
            <a:r>
              <a:rPr lang="en-US" sz="2400" dirty="0" smtClean="0"/>
              <a:t> sec. </a:t>
            </a:r>
            <a:r>
              <a:rPr lang="el-GR" sz="2400" dirty="0" smtClean="0"/>
              <a:t>Σκοπός είναι η αποφυγή της γρήγορης μυϊκής κόπωσης</a:t>
            </a:r>
          </a:p>
          <a:p>
            <a:pPr>
              <a:lnSpc>
                <a:spcPct val="114000"/>
              </a:lnSpc>
              <a:spcBef>
                <a:spcPts val="1200"/>
              </a:spcBef>
              <a:buSzPct val="100000"/>
              <a:buFont typeface="Wingdings" panose="05000000000000000000" pitchFamily="2" charset="2"/>
              <a:buChar char="§"/>
            </a:pPr>
            <a:r>
              <a:rPr lang="el-GR" sz="2400" dirty="0" smtClean="0"/>
              <a:t>Διάρκεια παύσης μεταξύ </a:t>
            </a:r>
            <a:r>
              <a:rPr lang="el-GR" sz="2400" dirty="0" err="1" smtClean="0"/>
              <a:t>παλμοσειρών</a:t>
            </a:r>
            <a:r>
              <a:rPr lang="el-GR" sz="2400" dirty="0" smtClean="0"/>
              <a:t>: πολλαπλάσια της διάρκειας παλμοσειράς.</a:t>
            </a:r>
            <a:endParaRPr lang="el-GR" sz="2400" dirty="0"/>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22</a:t>
            </a:fld>
            <a:endParaRPr lang="el-GR" dirty="0"/>
          </a:p>
        </p:txBody>
      </p:sp>
    </p:spTree>
    <p:extLst>
      <p:ext uri="{BB962C8B-B14F-4D97-AF65-F5344CB8AC3E}">
        <p14:creationId xmlns:p14="http://schemas.microsoft.com/office/powerpoint/2010/main" val="405441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50237"/>
            <a:ext cx="8229600" cy="1090531"/>
          </a:xfrm>
        </p:spPr>
        <p:txBody>
          <a:bodyPr/>
          <a:lstStyle/>
          <a:p>
            <a:pPr algn="ctr"/>
            <a:r>
              <a:rPr lang="el-GR" dirty="0" smtClean="0">
                <a:effectLst>
                  <a:outerShdw blurRad="38100" dist="38100" dir="2700000" algn="tl">
                    <a:srgbClr val="000000"/>
                  </a:outerShdw>
                </a:effectLst>
                <a:latin typeface="Arial Narrow" panose="020B0606020202030204" pitchFamily="34" charset="0"/>
              </a:rPr>
              <a:t>Λειτουργικός Ηλεκτρικός Ερεθισμός - </a:t>
            </a:r>
            <a:r>
              <a:rPr lang="en-US" dirty="0" smtClean="0">
                <a:effectLst>
                  <a:outerShdw blurRad="38100" dist="38100" dir="2700000" algn="tl">
                    <a:srgbClr val="000000"/>
                  </a:outerShdw>
                </a:effectLst>
                <a:latin typeface="Arial Narrow" panose="020B0606020202030204" pitchFamily="34" charset="0"/>
              </a:rPr>
              <a:t>FES </a:t>
            </a:r>
            <a:r>
              <a:rPr lang="el-GR" sz="3200" dirty="0" smtClean="0">
                <a:effectLst>
                  <a:outerShdw blurRad="38100" dist="38100" dir="2700000" algn="tl">
                    <a:srgbClr val="000000"/>
                  </a:outerShdw>
                </a:effectLst>
                <a:latin typeface="Arial Narrow" panose="020B0606020202030204" pitchFamily="34" charset="0"/>
              </a:rPr>
              <a:t>κατά τη Βάδιση</a:t>
            </a:r>
            <a:endParaRPr lang="el-GR" sz="3200" dirty="0">
              <a:latin typeface="Arial Narrow" pitchFamily="34" charset="0"/>
            </a:endParaRPr>
          </a:p>
        </p:txBody>
      </p:sp>
      <p:sp>
        <p:nvSpPr>
          <p:cNvPr id="68611" name="Rectangle 3"/>
          <p:cNvSpPr>
            <a:spLocks noGrp="1" noChangeArrowheads="1"/>
          </p:cNvSpPr>
          <p:nvPr>
            <p:ph idx="1"/>
          </p:nvPr>
        </p:nvSpPr>
        <p:spPr/>
        <p:txBody>
          <a:bodyPr/>
          <a:lstStyle/>
          <a:p>
            <a:pPr>
              <a:lnSpc>
                <a:spcPct val="114000"/>
              </a:lnSpc>
              <a:spcBef>
                <a:spcPts val="1200"/>
              </a:spcBef>
              <a:buSzPct val="100000"/>
              <a:buFont typeface="Wingdings" panose="05000000000000000000" pitchFamily="2" charset="2"/>
              <a:buChar char="Ø"/>
            </a:pPr>
            <a:r>
              <a:rPr lang="el-GR" sz="2400" dirty="0" smtClean="0"/>
              <a:t>Η</a:t>
            </a:r>
            <a:r>
              <a:rPr lang="el-GR" dirty="0" smtClean="0"/>
              <a:t> </a:t>
            </a:r>
            <a:r>
              <a:rPr lang="el-GR" sz="2400" dirty="0" smtClean="0"/>
              <a:t>κατάλληλη εφαρμογή του </a:t>
            </a:r>
            <a:r>
              <a:rPr lang="en-US" sz="2400" dirty="0" smtClean="0"/>
              <a:t>FES </a:t>
            </a:r>
            <a:r>
              <a:rPr lang="el-GR" sz="2400" dirty="0" smtClean="0"/>
              <a:t>κατά τη </a:t>
            </a:r>
            <a:r>
              <a:rPr lang="el-GR" sz="2400" dirty="0"/>
              <a:t>διάρκεια της βάδισης </a:t>
            </a:r>
            <a:r>
              <a:rPr lang="el-GR" sz="2400" dirty="0" smtClean="0"/>
              <a:t>προκαλεί ή ενισχύει:</a:t>
            </a:r>
          </a:p>
          <a:p>
            <a:pPr marL="715963" indent="-273050">
              <a:lnSpc>
                <a:spcPct val="114000"/>
              </a:lnSpc>
              <a:spcBef>
                <a:spcPts val="1200"/>
              </a:spcBef>
              <a:buSzPct val="100000"/>
              <a:buFont typeface="Wingdings" panose="05000000000000000000" pitchFamily="2" charset="2"/>
              <a:buChar char="§"/>
            </a:pPr>
            <a:r>
              <a:rPr lang="el-GR" sz="2400" dirty="0" smtClean="0"/>
              <a:t>Τη </a:t>
            </a:r>
            <a:r>
              <a:rPr lang="el-GR" sz="2400" dirty="0"/>
              <a:t>ραχιαία κάμψη και </a:t>
            </a:r>
            <a:r>
              <a:rPr lang="el-GR" sz="2400" dirty="0" smtClean="0"/>
              <a:t>την ανάσπαση </a:t>
            </a:r>
            <a:r>
              <a:rPr lang="el-GR" sz="2400" dirty="0"/>
              <a:t>του έξω </a:t>
            </a:r>
            <a:r>
              <a:rPr lang="el-GR" sz="2400" dirty="0" smtClean="0"/>
              <a:t>χείλους </a:t>
            </a:r>
            <a:r>
              <a:rPr lang="el-GR" sz="2400" dirty="0"/>
              <a:t>κατά τη φάση </a:t>
            </a:r>
            <a:r>
              <a:rPr lang="el-GR" sz="2400" dirty="0" smtClean="0"/>
              <a:t>της αιώρησης</a:t>
            </a:r>
          </a:p>
          <a:p>
            <a:pPr marL="715963" indent="-273050">
              <a:lnSpc>
                <a:spcPct val="114000"/>
              </a:lnSpc>
              <a:spcBef>
                <a:spcPts val="1200"/>
              </a:spcBef>
              <a:buSzPct val="100000"/>
              <a:buFont typeface="Wingdings" panose="05000000000000000000" pitchFamily="2" charset="2"/>
              <a:buChar char="§"/>
            </a:pPr>
            <a:r>
              <a:rPr lang="el-GR" sz="2400" dirty="0" smtClean="0"/>
              <a:t>Την </a:t>
            </a:r>
            <a:r>
              <a:rPr lang="el-GR" sz="2400" dirty="0"/>
              <a:t>επαφή της πτέρνας με ανάσπαση του έξω χείλους στη φάση στήριξης. </a:t>
            </a:r>
            <a:endParaRPr lang="el-GR" sz="2400" dirty="0" smtClean="0"/>
          </a:p>
          <a:p>
            <a:pPr>
              <a:lnSpc>
                <a:spcPct val="114000"/>
              </a:lnSpc>
              <a:spcBef>
                <a:spcPts val="1200"/>
              </a:spcBef>
              <a:buSzPct val="100000"/>
              <a:buFont typeface="Wingdings" panose="05000000000000000000" pitchFamily="2" charset="2"/>
              <a:buChar char="Ø"/>
            </a:pPr>
            <a:r>
              <a:rPr lang="el-GR" sz="2400" dirty="0" smtClean="0"/>
              <a:t>Με </a:t>
            </a:r>
            <a:r>
              <a:rPr lang="el-GR" sz="2400" dirty="0"/>
              <a:t>αυτό τον </a:t>
            </a:r>
            <a:r>
              <a:rPr lang="el-GR" sz="2400" dirty="0" smtClean="0"/>
              <a:t>τρόπο, </a:t>
            </a:r>
            <a:r>
              <a:rPr lang="el-GR" sz="2400" dirty="0"/>
              <a:t>ελαττώνεται η πιθανότητα απώλειας της πλάγιας σταθερότητας της </a:t>
            </a:r>
            <a:r>
              <a:rPr lang="el-GR" sz="2400" dirty="0" err="1"/>
              <a:t>υπαστραγαλικής</a:t>
            </a:r>
            <a:r>
              <a:rPr lang="el-GR" sz="2400" dirty="0"/>
              <a:t> </a:t>
            </a:r>
            <a:r>
              <a:rPr lang="el-GR" sz="2400" dirty="0" smtClean="0"/>
              <a:t>άρθρωσης και </a:t>
            </a:r>
            <a:r>
              <a:rPr lang="el-GR" sz="2400" dirty="0"/>
              <a:t>αποφεύγεται το διάστρεμμα.</a:t>
            </a:r>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23</a:t>
            </a:fld>
            <a:endParaRPr lang="el-GR" dirty="0"/>
          </a:p>
        </p:txBody>
      </p:sp>
    </p:spTree>
    <p:extLst>
      <p:ext uri="{BB962C8B-B14F-4D97-AF65-F5344CB8AC3E}">
        <p14:creationId xmlns:p14="http://schemas.microsoft.com/office/powerpoint/2010/main" val="22651208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332656"/>
            <a:ext cx="8229600" cy="936104"/>
          </a:xfrm>
        </p:spPr>
        <p:txBody>
          <a:bodyPr/>
          <a:lstStyle/>
          <a:p>
            <a:pPr algn="ctr"/>
            <a:r>
              <a:rPr lang="el-GR" dirty="0" smtClean="0">
                <a:effectLst>
                  <a:outerShdw blurRad="38100" dist="38100" dir="2700000" algn="tl">
                    <a:srgbClr val="000000"/>
                  </a:outerShdw>
                </a:effectLst>
                <a:latin typeface="Arial Narrow" panose="020B0606020202030204" pitchFamily="34" charset="0"/>
              </a:rPr>
              <a:t>Λειτουργικός Ηλεκτρικός Ερεθισμός</a:t>
            </a:r>
            <a:r>
              <a:rPr lang="en-US" dirty="0" smtClean="0">
                <a:effectLst>
                  <a:outerShdw blurRad="38100" dist="38100" dir="2700000" algn="tl">
                    <a:srgbClr val="000000"/>
                  </a:outerShdw>
                </a:effectLst>
                <a:latin typeface="Arial Narrow" panose="020B0606020202030204" pitchFamily="34" charset="0"/>
              </a:rPr>
              <a:t> -</a:t>
            </a:r>
            <a:r>
              <a:rPr lang="el-GR" dirty="0" smtClean="0">
                <a:effectLst>
                  <a:outerShdw blurRad="38100" dist="38100" dir="2700000" algn="tl">
                    <a:srgbClr val="000000"/>
                  </a:outerShdw>
                </a:effectLst>
                <a:latin typeface="Arial Narrow" panose="020B0606020202030204" pitchFamily="34" charset="0"/>
              </a:rPr>
              <a:t> </a:t>
            </a:r>
            <a:r>
              <a:rPr lang="en-US" dirty="0" smtClean="0">
                <a:effectLst>
                  <a:outerShdw blurRad="38100" dist="38100" dir="2700000" algn="tl">
                    <a:srgbClr val="000000"/>
                  </a:outerShdw>
                </a:effectLst>
              </a:rPr>
              <a:t>FES</a:t>
            </a:r>
            <a:endParaRPr lang="el-GR" b="1" dirty="0"/>
          </a:p>
        </p:txBody>
      </p:sp>
      <p:pic>
        <p:nvPicPr>
          <p:cNvPr id="77829" name="Picture 5" descr="3D600B9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800200"/>
            <a:ext cx="8064500" cy="4221088"/>
          </a:xfrm>
          <a:prstGeom prst="rect">
            <a:avLst/>
          </a:prstGeom>
          <a:noFill/>
          <a:ln w="19050" cmpd="thinThick">
            <a:solidFill>
              <a:schemeClr val="accent4">
                <a:lumMod val="1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49824" y="6259014"/>
            <a:ext cx="5444352" cy="276999"/>
          </a:xfrm>
          <a:prstGeom prst="rect">
            <a:avLst/>
          </a:prstGeom>
          <a:noFill/>
        </p:spPr>
        <p:txBody>
          <a:bodyPr wrap="square" rtlCol="0">
            <a:spAutoFit/>
          </a:bodyPr>
          <a:lstStyle/>
          <a:p>
            <a:pPr algn="ctr"/>
            <a:r>
              <a:rPr lang="en-US" sz="1200" i="1" dirty="0">
                <a:solidFill>
                  <a:schemeClr val="accent4">
                    <a:lumMod val="50000"/>
                  </a:schemeClr>
                </a:solidFill>
                <a:latin typeface="Calibri" panose="020F0502020204030204" pitchFamily="34" charset="0"/>
                <a:cs typeface="Calibri" panose="020F0502020204030204" pitchFamily="34" charset="0"/>
                <a:sym typeface="Wingdings"/>
              </a:rPr>
              <a:t> </a:t>
            </a:r>
            <a:r>
              <a:rPr lang="en-US" sz="1200" i="1" dirty="0" smtClean="0">
                <a:solidFill>
                  <a:schemeClr val="accent4">
                    <a:lumMod val="50000"/>
                  </a:schemeClr>
                </a:solidFill>
                <a:latin typeface="Calibri" panose="020F0502020204030204" pitchFamily="34" charset="0"/>
                <a:cs typeface="Calibri" panose="020F0502020204030204" pitchFamily="34" charset="0"/>
                <a:sym typeface="Wingdings"/>
              </a:rPr>
              <a:t> </a:t>
            </a:r>
            <a:r>
              <a:rPr lang="en-US" sz="1200" dirty="0" err="1" smtClean="0">
                <a:solidFill>
                  <a:schemeClr val="accent4">
                    <a:lumMod val="50000"/>
                  </a:schemeClr>
                </a:solidFill>
                <a:latin typeface="Calibri" panose="020F0502020204030204" pitchFamily="34" charset="0"/>
                <a:cs typeface="Calibri" panose="020F0502020204030204" pitchFamily="34" charset="0"/>
              </a:rPr>
              <a:t>Dr</a:t>
            </a:r>
            <a:r>
              <a:rPr lang="el-GR" sz="1200" dirty="0" smtClean="0">
                <a:solidFill>
                  <a:schemeClr val="accent4">
                    <a:lumMod val="50000"/>
                  </a:schemeClr>
                </a:solidFill>
                <a:latin typeface="Calibri" panose="020F0502020204030204" pitchFamily="34" charset="0"/>
                <a:cs typeface="Calibri" panose="020F0502020204030204" pitchFamily="34" charset="0"/>
              </a:rPr>
              <a:t>.</a:t>
            </a:r>
            <a:r>
              <a:rPr lang="en-US" sz="1200" dirty="0" smtClean="0">
                <a:solidFill>
                  <a:schemeClr val="accent4">
                    <a:lumMod val="50000"/>
                  </a:schemeClr>
                </a:solidFill>
                <a:latin typeface="Calibri" panose="020F0502020204030204" pitchFamily="34" charset="0"/>
                <a:cs typeface="Calibri" panose="020F0502020204030204" pitchFamily="34" charset="0"/>
              </a:rPr>
              <a:t> </a:t>
            </a:r>
            <a:r>
              <a:rPr lang="en-US" sz="1200" dirty="0">
                <a:solidFill>
                  <a:schemeClr val="accent4">
                    <a:lumMod val="50000"/>
                  </a:schemeClr>
                </a:solidFill>
                <a:latin typeface="Calibri" panose="020F0502020204030204" pitchFamily="34" charset="0"/>
                <a:cs typeface="Calibri" panose="020F0502020204030204" pitchFamily="34" charset="0"/>
              </a:rPr>
              <a:t>Paul </a:t>
            </a:r>
            <a:r>
              <a:rPr lang="en-US" sz="1200" dirty="0" smtClean="0">
                <a:solidFill>
                  <a:schemeClr val="accent4">
                    <a:lumMod val="50000"/>
                  </a:schemeClr>
                </a:solidFill>
                <a:latin typeface="Calibri" panose="020F0502020204030204" pitchFamily="34" charset="0"/>
                <a:cs typeface="Calibri" panose="020F0502020204030204" pitchFamily="34" charset="0"/>
              </a:rPr>
              <a:t>Taylor,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3"/>
              </a:rPr>
              <a:t>National </a:t>
            </a:r>
            <a:r>
              <a:rPr lang="en-US" sz="1200" dirty="0">
                <a:solidFill>
                  <a:schemeClr val="accent4">
                    <a:lumMod val="50000"/>
                  </a:schemeClr>
                </a:solidFill>
                <a:latin typeface="Calibri" panose="020F0502020204030204" pitchFamily="34" charset="0"/>
                <a:cs typeface="Calibri" panose="020F0502020204030204" pitchFamily="34" charset="0"/>
                <a:hlinkClick r:id="rId3"/>
              </a:rPr>
              <a:t>Clinical FES Centre. Salisbury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3"/>
              </a:rPr>
              <a:t>Hospital</a:t>
            </a:r>
            <a:r>
              <a:rPr lang="en-US" sz="1200" dirty="0" smtClean="0">
                <a:solidFill>
                  <a:schemeClr val="accent4">
                    <a:lumMod val="50000"/>
                  </a:schemeClr>
                </a:solidFill>
                <a:latin typeface="Calibri" panose="020F0502020204030204" pitchFamily="34" charset="0"/>
                <a:cs typeface="Calibri" panose="020F0502020204030204" pitchFamily="34" charset="0"/>
              </a:rPr>
              <a:t>, Great Britain</a:t>
            </a:r>
            <a:r>
              <a:rPr lang="el-GR" sz="1200" dirty="0" smtClean="0">
                <a:solidFill>
                  <a:schemeClr val="accent4">
                    <a:lumMod val="50000"/>
                  </a:schemeClr>
                </a:solidFill>
                <a:latin typeface="Calibri" panose="020F0502020204030204" pitchFamily="34" charset="0"/>
                <a:cs typeface="Calibri" panose="020F0502020204030204" pitchFamily="34" charset="0"/>
              </a:rPr>
              <a:t>.</a:t>
            </a:r>
            <a:endParaRPr lang="el-GR" sz="1200" dirty="0">
              <a:solidFill>
                <a:schemeClr val="accent4">
                  <a:lumMod val="50000"/>
                </a:schemeClr>
              </a:solidFill>
              <a:latin typeface="Calibri" panose="020F0502020204030204" pitchFamily="34" charset="0"/>
              <a:cs typeface="Calibri" panose="020F0502020204030204" pitchFamily="34" charset="0"/>
            </a:endParaRPr>
          </a:p>
        </p:txBody>
      </p:sp>
      <p:sp>
        <p:nvSpPr>
          <p:cNvPr id="3" name="Θέση αριθμού διαφάνειας 2"/>
          <p:cNvSpPr>
            <a:spLocks noGrp="1"/>
          </p:cNvSpPr>
          <p:nvPr>
            <p:ph type="sldNum" sz="quarter" idx="12"/>
          </p:nvPr>
        </p:nvSpPr>
        <p:spPr/>
        <p:txBody>
          <a:bodyPr/>
          <a:lstStyle/>
          <a:p>
            <a:pPr>
              <a:defRPr/>
            </a:pPr>
            <a:fld id="{8198C6A6-8556-485F-81D9-A8F098D09877}" type="slidenum">
              <a:rPr lang="el-GR" smtClean="0"/>
              <a:pPr>
                <a:defRPr/>
              </a:pPr>
              <a:t>24</a:t>
            </a:fld>
            <a:endParaRPr lang="el-GR" dirty="0"/>
          </a:p>
        </p:txBody>
      </p:sp>
    </p:spTree>
    <p:extLst>
      <p:ext uri="{BB962C8B-B14F-4D97-AF65-F5344CB8AC3E}">
        <p14:creationId xmlns:p14="http://schemas.microsoft.com/office/powerpoint/2010/main" val="14649657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332656"/>
            <a:ext cx="8229600" cy="936104"/>
          </a:xfrm>
        </p:spPr>
        <p:txBody>
          <a:bodyPr/>
          <a:lstStyle/>
          <a:p>
            <a:pPr algn="ctr"/>
            <a:r>
              <a:rPr lang="el-GR" dirty="0" smtClean="0">
                <a:effectLst>
                  <a:outerShdw blurRad="38100" dist="38100" dir="2700000" algn="tl">
                    <a:srgbClr val="000000"/>
                  </a:outerShdw>
                </a:effectLst>
                <a:latin typeface="Arial Narrow" panose="020B0606020202030204" pitchFamily="34" charset="0"/>
              </a:rPr>
              <a:t>Εφαρμογή </a:t>
            </a:r>
            <a:r>
              <a:rPr lang="en-US" dirty="0" smtClean="0">
                <a:effectLst>
                  <a:outerShdw blurRad="38100" dist="38100" dir="2700000" algn="tl">
                    <a:srgbClr val="000000"/>
                  </a:outerShdw>
                </a:effectLst>
                <a:latin typeface="Arial Narrow" panose="020B0606020202030204" pitchFamily="34" charset="0"/>
              </a:rPr>
              <a:t>FES</a:t>
            </a:r>
            <a:r>
              <a:rPr lang="el-GR" dirty="0" smtClean="0">
                <a:effectLst>
                  <a:outerShdw blurRad="38100" dist="38100" dir="2700000" algn="tl">
                    <a:srgbClr val="000000"/>
                  </a:outerShdw>
                </a:effectLst>
                <a:latin typeface="Arial Narrow" panose="020B0606020202030204" pitchFamily="34" charset="0"/>
              </a:rPr>
              <a:t> κατά τη Βάδιση</a:t>
            </a:r>
            <a:endParaRPr lang="el-GR" dirty="0">
              <a:latin typeface="Arial Narrow" pitchFamily="34" charset="0"/>
            </a:endParaRPr>
          </a:p>
        </p:txBody>
      </p:sp>
      <p:pic>
        <p:nvPicPr>
          <p:cNvPr id="78852" name="Picture 4" descr="C53DD95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845420"/>
            <a:ext cx="7200800" cy="4247876"/>
          </a:xfrm>
          <a:prstGeom prst="rect">
            <a:avLst/>
          </a:prstGeom>
          <a:noFill/>
          <a:ln w="19050" cmpd="thinThick">
            <a:solidFill>
              <a:schemeClr val="accent4">
                <a:lumMod val="1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49824" y="6293710"/>
            <a:ext cx="5444352" cy="276999"/>
          </a:xfrm>
          <a:prstGeom prst="rect">
            <a:avLst/>
          </a:prstGeom>
          <a:noFill/>
        </p:spPr>
        <p:txBody>
          <a:bodyPr wrap="square" rtlCol="0">
            <a:spAutoFit/>
          </a:bodyPr>
          <a:lstStyle/>
          <a:p>
            <a:pPr algn="ctr"/>
            <a:r>
              <a:rPr lang="en-US" sz="1200" i="1" dirty="0">
                <a:solidFill>
                  <a:schemeClr val="accent4">
                    <a:lumMod val="50000"/>
                  </a:schemeClr>
                </a:solidFill>
                <a:latin typeface="Calibri" panose="020F0502020204030204" pitchFamily="34" charset="0"/>
                <a:cs typeface="Calibri" panose="020F0502020204030204" pitchFamily="34" charset="0"/>
                <a:sym typeface="Wingdings"/>
              </a:rPr>
              <a:t> </a:t>
            </a:r>
            <a:r>
              <a:rPr lang="en-US" sz="1200" i="1" dirty="0" smtClean="0">
                <a:solidFill>
                  <a:schemeClr val="accent4">
                    <a:lumMod val="50000"/>
                  </a:schemeClr>
                </a:solidFill>
                <a:latin typeface="Calibri" panose="020F0502020204030204" pitchFamily="34" charset="0"/>
                <a:cs typeface="Calibri" panose="020F0502020204030204" pitchFamily="34" charset="0"/>
                <a:sym typeface="Wingdings"/>
              </a:rPr>
              <a:t> </a:t>
            </a:r>
            <a:r>
              <a:rPr lang="en-US" sz="1200" dirty="0" err="1" smtClean="0">
                <a:solidFill>
                  <a:schemeClr val="accent4">
                    <a:lumMod val="50000"/>
                  </a:schemeClr>
                </a:solidFill>
                <a:latin typeface="Calibri" panose="020F0502020204030204" pitchFamily="34" charset="0"/>
                <a:cs typeface="Calibri" panose="020F0502020204030204" pitchFamily="34" charset="0"/>
              </a:rPr>
              <a:t>Dr</a:t>
            </a:r>
            <a:r>
              <a:rPr lang="el-GR" sz="1200" dirty="0" smtClean="0">
                <a:solidFill>
                  <a:schemeClr val="accent4">
                    <a:lumMod val="50000"/>
                  </a:schemeClr>
                </a:solidFill>
                <a:latin typeface="Calibri" panose="020F0502020204030204" pitchFamily="34" charset="0"/>
                <a:cs typeface="Calibri" panose="020F0502020204030204" pitchFamily="34" charset="0"/>
              </a:rPr>
              <a:t>.</a:t>
            </a:r>
            <a:r>
              <a:rPr lang="en-US" sz="1200" dirty="0" smtClean="0">
                <a:solidFill>
                  <a:schemeClr val="accent4">
                    <a:lumMod val="50000"/>
                  </a:schemeClr>
                </a:solidFill>
                <a:latin typeface="Calibri" panose="020F0502020204030204" pitchFamily="34" charset="0"/>
                <a:cs typeface="Calibri" panose="020F0502020204030204" pitchFamily="34" charset="0"/>
              </a:rPr>
              <a:t> </a:t>
            </a:r>
            <a:r>
              <a:rPr lang="en-US" sz="1200" dirty="0">
                <a:solidFill>
                  <a:schemeClr val="accent4">
                    <a:lumMod val="50000"/>
                  </a:schemeClr>
                </a:solidFill>
                <a:latin typeface="Calibri" panose="020F0502020204030204" pitchFamily="34" charset="0"/>
                <a:cs typeface="Calibri" panose="020F0502020204030204" pitchFamily="34" charset="0"/>
              </a:rPr>
              <a:t>Paul </a:t>
            </a:r>
            <a:r>
              <a:rPr lang="en-US" sz="1200" dirty="0" smtClean="0">
                <a:solidFill>
                  <a:schemeClr val="accent4">
                    <a:lumMod val="50000"/>
                  </a:schemeClr>
                </a:solidFill>
                <a:latin typeface="Calibri" panose="020F0502020204030204" pitchFamily="34" charset="0"/>
                <a:cs typeface="Calibri" panose="020F0502020204030204" pitchFamily="34" charset="0"/>
              </a:rPr>
              <a:t>Taylor,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3"/>
              </a:rPr>
              <a:t>National </a:t>
            </a:r>
            <a:r>
              <a:rPr lang="en-US" sz="1200" dirty="0">
                <a:solidFill>
                  <a:schemeClr val="accent4">
                    <a:lumMod val="50000"/>
                  </a:schemeClr>
                </a:solidFill>
                <a:latin typeface="Calibri" panose="020F0502020204030204" pitchFamily="34" charset="0"/>
                <a:cs typeface="Calibri" panose="020F0502020204030204" pitchFamily="34" charset="0"/>
                <a:hlinkClick r:id="rId3"/>
              </a:rPr>
              <a:t>Clinical FES Centre. Salisbury </a:t>
            </a:r>
            <a:r>
              <a:rPr lang="en-US" sz="1200" dirty="0" smtClean="0">
                <a:solidFill>
                  <a:schemeClr val="accent4">
                    <a:lumMod val="50000"/>
                  </a:schemeClr>
                </a:solidFill>
                <a:latin typeface="Calibri" panose="020F0502020204030204" pitchFamily="34" charset="0"/>
                <a:cs typeface="Calibri" panose="020F0502020204030204" pitchFamily="34" charset="0"/>
                <a:hlinkClick r:id="rId3"/>
              </a:rPr>
              <a:t>Hospital</a:t>
            </a:r>
            <a:r>
              <a:rPr lang="en-US" sz="1200" dirty="0" smtClean="0">
                <a:solidFill>
                  <a:schemeClr val="accent4">
                    <a:lumMod val="50000"/>
                  </a:schemeClr>
                </a:solidFill>
                <a:latin typeface="Calibri" panose="020F0502020204030204" pitchFamily="34" charset="0"/>
                <a:cs typeface="Calibri" panose="020F0502020204030204" pitchFamily="34" charset="0"/>
              </a:rPr>
              <a:t>, Great Britain</a:t>
            </a:r>
            <a:r>
              <a:rPr lang="el-GR" sz="1200" dirty="0" smtClean="0">
                <a:solidFill>
                  <a:schemeClr val="accent4">
                    <a:lumMod val="50000"/>
                  </a:schemeClr>
                </a:solidFill>
                <a:latin typeface="Calibri" panose="020F0502020204030204" pitchFamily="34" charset="0"/>
                <a:cs typeface="Calibri" panose="020F0502020204030204" pitchFamily="34" charset="0"/>
              </a:rPr>
              <a:t>.</a:t>
            </a:r>
            <a:endParaRPr lang="el-GR" sz="1200" dirty="0">
              <a:solidFill>
                <a:schemeClr val="accent4">
                  <a:lumMod val="50000"/>
                </a:schemeClr>
              </a:solidFill>
              <a:latin typeface="Calibri" panose="020F0502020204030204" pitchFamily="34" charset="0"/>
              <a:cs typeface="Calibri" panose="020F0502020204030204" pitchFamily="34" charset="0"/>
            </a:endParaRPr>
          </a:p>
        </p:txBody>
      </p:sp>
      <p:sp>
        <p:nvSpPr>
          <p:cNvPr id="3" name="Θέση αριθμού διαφάνειας 2"/>
          <p:cNvSpPr>
            <a:spLocks noGrp="1"/>
          </p:cNvSpPr>
          <p:nvPr>
            <p:ph type="sldNum" sz="quarter" idx="12"/>
          </p:nvPr>
        </p:nvSpPr>
        <p:spPr/>
        <p:txBody>
          <a:bodyPr/>
          <a:lstStyle/>
          <a:p>
            <a:pPr>
              <a:defRPr/>
            </a:pPr>
            <a:fld id="{8198C6A6-8556-485F-81D9-A8F098D09877}" type="slidenum">
              <a:rPr lang="el-GR" smtClean="0"/>
              <a:pPr>
                <a:defRPr/>
              </a:pPr>
              <a:t>25</a:t>
            </a:fld>
            <a:endParaRPr lang="el-GR" dirty="0"/>
          </a:p>
        </p:txBody>
      </p:sp>
    </p:spTree>
    <p:extLst>
      <p:ext uri="{BB962C8B-B14F-4D97-AF65-F5344CB8AC3E}">
        <p14:creationId xmlns:p14="http://schemas.microsoft.com/office/powerpoint/2010/main" val="30805682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pPr algn="ctr"/>
            <a:r>
              <a:rPr lang="el-GR" dirty="0" smtClean="0">
                <a:effectLst>
                  <a:outerShdw blurRad="38100" dist="38100" dir="2700000" algn="tl">
                    <a:srgbClr val="000000"/>
                  </a:outerShdw>
                </a:effectLst>
                <a:latin typeface="Arial Narrow" panose="020B0606020202030204" pitchFamily="34" charset="0"/>
              </a:rPr>
              <a:t>Ο </a:t>
            </a:r>
            <a:r>
              <a:rPr lang="en-US" dirty="0" smtClean="0">
                <a:effectLst>
                  <a:outerShdw blurRad="38100" dist="38100" dir="2700000" algn="tl">
                    <a:srgbClr val="000000"/>
                  </a:outerShdw>
                </a:effectLst>
                <a:latin typeface="Arial Narrow" panose="020B0606020202030204" pitchFamily="34" charset="0"/>
              </a:rPr>
              <a:t>FES </a:t>
            </a:r>
            <a:r>
              <a:rPr lang="el-GR" dirty="0" smtClean="0">
                <a:effectLst>
                  <a:outerShdw blurRad="38100" dist="38100" dir="2700000" algn="tl">
                    <a:srgbClr val="000000"/>
                  </a:outerShdw>
                </a:effectLst>
              </a:rPr>
              <a:t>ως Ορθωτικό Μέσο</a:t>
            </a:r>
            <a:endParaRPr lang="el-GR" dirty="0">
              <a:effectLst>
                <a:outerShdw blurRad="38100" dist="38100" dir="2700000" algn="tl">
                  <a:srgbClr val="000000">
                    <a:alpha val="43137"/>
                  </a:srgbClr>
                </a:outerShdw>
              </a:effectLst>
            </a:endParaRPr>
          </a:p>
        </p:txBody>
      </p:sp>
      <p:sp>
        <p:nvSpPr>
          <p:cNvPr id="3" name="Θέση περιεχομένου 2"/>
          <p:cNvSpPr>
            <a:spLocks noGrp="1"/>
          </p:cNvSpPr>
          <p:nvPr>
            <p:ph idx="1"/>
          </p:nvPr>
        </p:nvSpPr>
        <p:spPr/>
        <p:txBody>
          <a:bodyPr/>
          <a:lstStyle/>
          <a:p>
            <a:pPr>
              <a:lnSpc>
                <a:spcPct val="114000"/>
              </a:lnSpc>
              <a:spcBef>
                <a:spcPts val="1200"/>
              </a:spcBef>
              <a:buSzPct val="100000"/>
              <a:buFont typeface="Wingdings" panose="05000000000000000000" pitchFamily="2" charset="2"/>
              <a:buChar char="Ø"/>
            </a:pPr>
            <a:r>
              <a:rPr lang="el-GR" sz="2400" dirty="0" smtClean="0"/>
              <a:t>Ο </a:t>
            </a:r>
            <a:r>
              <a:rPr lang="en-US" sz="2400" dirty="0" smtClean="0"/>
              <a:t>FES </a:t>
            </a:r>
            <a:r>
              <a:rPr lang="el-GR" sz="2400" dirty="0" smtClean="0"/>
              <a:t>έχει προταθεί και ως ορθωτικό μέσο για τη βάδιση ασθενών. Η εφαρμογή αυτή αν και βελτιώνει το πρότυπο βάδισης, πιθανό να έχει και ορισμένα μειονεκτήματα, όπως:</a:t>
            </a:r>
          </a:p>
          <a:p>
            <a:pPr>
              <a:lnSpc>
                <a:spcPct val="114000"/>
              </a:lnSpc>
              <a:spcBef>
                <a:spcPts val="1200"/>
              </a:spcBef>
              <a:buSzPct val="100000"/>
              <a:buFont typeface="Wingdings" panose="05000000000000000000" pitchFamily="2" charset="2"/>
              <a:buChar char="§"/>
            </a:pPr>
            <a:r>
              <a:rPr lang="el-GR" sz="2400" dirty="0" smtClean="0"/>
              <a:t>Την κόπωση, αποτέλεσμα της ταυτόχρονης ενεργοποίησης κινητικών μονάδων, </a:t>
            </a:r>
          </a:p>
          <a:p>
            <a:pPr>
              <a:lnSpc>
                <a:spcPct val="114000"/>
              </a:lnSpc>
              <a:spcBef>
                <a:spcPts val="1200"/>
              </a:spcBef>
              <a:buSzPct val="100000"/>
              <a:buFont typeface="Wingdings" panose="05000000000000000000" pitchFamily="2" charset="2"/>
              <a:buChar char="§"/>
            </a:pPr>
            <a:r>
              <a:rPr lang="el-GR" sz="2400" dirty="0" smtClean="0"/>
              <a:t>Τη δυσκολία αυξομείωσης ταχύτητας βάδισης, αφού ο χρόνος ερεθισμού είναι προκαθορισμένος, ενώ</a:t>
            </a:r>
          </a:p>
          <a:p>
            <a:pPr>
              <a:lnSpc>
                <a:spcPct val="114000"/>
              </a:lnSpc>
              <a:spcBef>
                <a:spcPts val="1200"/>
              </a:spcBef>
              <a:buSzPct val="100000"/>
              <a:buFont typeface="Wingdings" panose="05000000000000000000" pitchFamily="2" charset="2"/>
              <a:buChar char="§"/>
            </a:pPr>
            <a:r>
              <a:rPr lang="el-GR" sz="2400" dirty="0" smtClean="0"/>
              <a:t>Απαιτεί και την εκπαίδευση του ασθενούς ή των φροντιστών του στη σωστή τοποθέτηση των ηλεκτροδίων.</a:t>
            </a:r>
            <a:endParaRPr lang="el-GR" sz="2400" dirty="0"/>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26</a:t>
            </a:fld>
            <a:endParaRPr lang="el-GR" dirty="0"/>
          </a:p>
        </p:txBody>
      </p:sp>
    </p:spTree>
    <p:extLst>
      <p:ext uri="{BB962C8B-B14F-4D97-AF65-F5344CB8AC3E}">
        <p14:creationId xmlns:p14="http://schemas.microsoft.com/office/powerpoint/2010/main" val="1100566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332656"/>
            <a:ext cx="8229600" cy="936104"/>
          </a:xfrm>
        </p:spPr>
        <p:txBody>
          <a:bodyPr/>
          <a:lstStyle/>
          <a:p>
            <a:pPr algn="ctr"/>
            <a:r>
              <a:rPr lang="el-GR" dirty="0" smtClean="0">
                <a:effectLst>
                  <a:outerShdw blurRad="38100" dist="38100" dir="2700000" algn="tl">
                    <a:srgbClr val="000000"/>
                  </a:outerShdw>
                </a:effectLst>
              </a:rPr>
              <a:t>  Συμπεράσματα</a:t>
            </a:r>
            <a:endParaRPr lang="el-GR" dirty="0"/>
          </a:p>
        </p:txBody>
      </p:sp>
      <p:sp>
        <p:nvSpPr>
          <p:cNvPr id="33795" name="Rectangle 3"/>
          <p:cNvSpPr>
            <a:spLocks noGrp="1" noChangeArrowheads="1"/>
          </p:cNvSpPr>
          <p:nvPr>
            <p:ph idx="1"/>
          </p:nvPr>
        </p:nvSpPr>
        <p:spPr>
          <a:xfrm>
            <a:off x="457200" y="1774304"/>
            <a:ext cx="8229600" cy="4679032"/>
          </a:xfrm>
        </p:spPr>
        <p:txBody>
          <a:bodyPr/>
          <a:lstStyle/>
          <a:p>
            <a:pPr>
              <a:lnSpc>
                <a:spcPct val="114000"/>
              </a:lnSpc>
              <a:spcBef>
                <a:spcPts val="2400"/>
              </a:spcBef>
              <a:buSzPct val="100000"/>
              <a:buFont typeface="Wingdings" panose="05000000000000000000" pitchFamily="2" charset="2"/>
              <a:buChar char="§"/>
            </a:pPr>
            <a:r>
              <a:rPr lang="el-GR" sz="2400" dirty="0"/>
              <a:t>Η εφαρμογή </a:t>
            </a:r>
            <a:r>
              <a:rPr lang="el-GR" sz="2400" dirty="0" smtClean="0"/>
              <a:t>Ηλεκτρικού Μυϊκού Ερεθισμού</a:t>
            </a:r>
            <a:r>
              <a:rPr lang="en-US" sz="2400" dirty="0" smtClean="0"/>
              <a:t> (EMS)</a:t>
            </a:r>
            <a:r>
              <a:rPr lang="el-GR" sz="2400" dirty="0" smtClean="0"/>
              <a:t> </a:t>
            </a:r>
            <a:r>
              <a:rPr lang="el-GR" sz="2400" dirty="0"/>
              <a:t>σε ομάδες </a:t>
            </a:r>
            <a:r>
              <a:rPr lang="el-GR" sz="2400" dirty="0" smtClean="0"/>
              <a:t>μυών, </a:t>
            </a:r>
            <a:r>
              <a:rPr lang="el-GR" sz="2400" dirty="0"/>
              <a:t>σε συνδυασμό με εκούσια προσπάθεια για επίτευξη συγκεκριμένου </a:t>
            </a:r>
            <a:r>
              <a:rPr lang="el-GR" sz="2400" dirty="0" smtClean="0"/>
              <a:t>κινητικού στόχου</a:t>
            </a:r>
            <a:r>
              <a:rPr lang="el-GR" sz="2400" dirty="0"/>
              <a:t>, </a:t>
            </a:r>
            <a:r>
              <a:rPr lang="el-GR" sz="2400" dirty="0" smtClean="0"/>
              <a:t>συμβάλλει </a:t>
            </a:r>
            <a:r>
              <a:rPr lang="el-GR" sz="2400" dirty="0"/>
              <a:t>στη </a:t>
            </a:r>
            <a:r>
              <a:rPr lang="el-GR" sz="2400" dirty="0" smtClean="0"/>
              <a:t>βελτίωση </a:t>
            </a:r>
            <a:r>
              <a:rPr lang="el-GR" sz="2400" dirty="0"/>
              <a:t>της μυϊκής </a:t>
            </a:r>
            <a:r>
              <a:rPr lang="el-GR" sz="2400" dirty="0" smtClean="0"/>
              <a:t>λειτουργίας.</a:t>
            </a:r>
            <a:endParaRPr lang="el-GR" sz="2400" dirty="0"/>
          </a:p>
          <a:p>
            <a:pPr>
              <a:lnSpc>
                <a:spcPct val="114000"/>
              </a:lnSpc>
              <a:spcBef>
                <a:spcPts val="2400"/>
              </a:spcBef>
              <a:buSzPct val="100000"/>
              <a:buFont typeface="Wingdings" panose="05000000000000000000" pitchFamily="2" charset="2"/>
              <a:buChar char="§"/>
            </a:pPr>
            <a:r>
              <a:rPr lang="el-GR" sz="2400" dirty="0"/>
              <a:t>Η εφαρμογή </a:t>
            </a:r>
            <a:r>
              <a:rPr lang="el-GR" sz="2400" dirty="0">
                <a:solidFill>
                  <a:srgbClr val="DADADA">
                    <a:lumMod val="10000"/>
                  </a:srgbClr>
                </a:solidFill>
              </a:rPr>
              <a:t>Ηλεκτρικού Μυϊκού Ερεθισμού</a:t>
            </a:r>
            <a:r>
              <a:rPr lang="en-US" sz="2400" dirty="0">
                <a:solidFill>
                  <a:srgbClr val="DADADA">
                    <a:lumMod val="10000"/>
                  </a:srgbClr>
                </a:solidFill>
              </a:rPr>
              <a:t> (EMS)</a:t>
            </a:r>
            <a:r>
              <a:rPr lang="el-GR" sz="2400" dirty="0">
                <a:solidFill>
                  <a:srgbClr val="DADADA">
                    <a:lumMod val="10000"/>
                  </a:srgbClr>
                </a:solidFill>
              </a:rPr>
              <a:t> </a:t>
            </a:r>
            <a:r>
              <a:rPr lang="el-GR" sz="2400" dirty="0" smtClean="0"/>
              <a:t>στους </a:t>
            </a:r>
            <a:r>
              <a:rPr lang="el-GR" sz="2400" dirty="0"/>
              <a:t>ανταγωνιστές των σπαστικών μυών, αποτελεί έναν ασφαλή και αποτελεσματικό τρόπο για </a:t>
            </a:r>
            <a:r>
              <a:rPr lang="el-GR" sz="2400" dirty="0" smtClean="0"/>
              <a:t>τη μείωση </a:t>
            </a:r>
            <a:r>
              <a:rPr lang="el-GR" sz="2400" dirty="0"/>
              <a:t>της σπαστικότητας</a:t>
            </a:r>
            <a:r>
              <a:rPr lang="el-GR" sz="2400" dirty="0" smtClean="0"/>
              <a:t>.</a:t>
            </a:r>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27</a:t>
            </a:fld>
            <a:endParaRPr lang="el-GR" dirty="0"/>
          </a:p>
        </p:txBody>
      </p:sp>
    </p:spTree>
    <p:extLst>
      <p:ext uri="{BB962C8B-B14F-4D97-AF65-F5344CB8AC3E}">
        <p14:creationId xmlns:p14="http://schemas.microsoft.com/office/powerpoint/2010/main" val="233294661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457200" y="332656"/>
            <a:ext cx="8229600" cy="936104"/>
          </a:xfrm>
        </p:spPr>
        <p:txBody>
          <a:bodyPr/>
          <a:lstStyle/>
          <a:p>
            <a:pPr algn="ctr" eaLnBrk="1" hangingPunct="1">
              <a:defRPr/>
            </a:pPr>
            <a:r>
              <a:rPr lang="el-GR" dirty="0" smtClean="0">
                <a:effectLst>
                  <a:outerShdw blurRad="38100" dist="38100" dir="2700000" algn="tl">
                    <a:srgbClr val="000000"/>
                  </a:outerShdw>
                </a:effectLst>
                <a:latin typeface="Arial Narrow" pitchFamily="34" charset="0"/>
              </a:rPr>
              <a:t>Βιβλιογραφία </a:t>
            </a:r>
            <a:r>
              <a:rPr lang="el-GR" baseline="-16000" dirty="0" smtClean="0">
                <a:effectLst>
                  <a:outerShdw blurRad="38100" dist="38100" dir="2700000" algn="tl">
                    <a:srgbClr val="000000"/>
                  </a:outerShdw>
                </a:effectLst>
                <a:latin typeface="Arial Narrow" pitchFamily="34" charset="0"/>
              </a:rPr>
              <a:t>[1/2]</a:t>
            </a:r>
          </a:p>
        </p:txBody>
      </p:sp>
      <p:sp>
        <p:nvSpPr>
          <p:cNvPr id="336899" name="Rectangle 3"/>
          <p:cNvSpPr>
            <a:spLocks noGrp="1" noChangeArrowheads="1"/>
          </p:cNvSpPr>
          <p:nvPr>
            <p:ph idx="1"/>
          </p:nvPr>
        </p:nvSpPr>
        <p:spPr/>
        <p:txBody>
          <a:bodyPr/>
          <a:lstStyle/>
          <a:p>
            <a:pPr>
              <a:lnSpc>
                <a:spcPct val="115000"/>
              </a:lnSpc>
              <a:spcBef>
                <a:spcPts val="1200"/>
              </a:spcBef>
              <a:spcAft>
                <a:spcPts val="0"/>
              </a:spcAft>
              <a:buSzPct val="100000"/>
              <a:buFont typeface="Wingdings" panose="05000000000000000000" pitchFamily="2" charset="2"/>
              <a:buChar char="§"/>
            </a:pPr>
            <a:r>
              <a:rPr lang="el-GR" sz="2000" dirty="0">
                <a:ea typeface="Times New Roman"/>
              </a:rPr>
              <a:t>Γιόκαρης Π. Θεραπευτικά Σχήματα - Κλινική Ηλεκτροθεραπεία. Αθήνα: Εκδόσεις Γράμμα A.E., 2007.</a:t>
            </a:r>
            <a:endParaRPr lang="el-GR" sz="2000" dirty="0">
              <a:ea typeface="Calibri"/>
            </a:endParaRPr>
          </a:p>
          <a:p>
            <a:pPr>
              <a:lnSpc>
                <a:spcPct val="115000"/>
              </a:lnSpc>
              <a:spcBef>
                <a:spcPts val="1200"/>
              </a:spcBef>
              <a:spcAft>
                <a:spcPts val="0"/>
              </a:spcAft>
              <a:buSzPct val="100000"/>
              <a:buFont typeface="Wingdings" panose="05000000000000000000" pitchFamily="2" charset="2"/>
              <a:buChar char="§"/>
            </a:pPr>
            <a:r>
              <a:rPr lang="el-GR" sz="2000" dirty="0">
                <a:solidFill>
                  <a:srgbClr val="000000"/>
                </a:solidFill>
              </a:rPr>
              <a:t>Μπάκας</a:t>
            </a:r>
            <a:r>
              <a:rPr lang="en-US" sz="2000" dirty="0">
                <a:solidFill>
                  <a:srgbClr val="000000"/>
                </a:solidFill>
              </a:rPr>
              <a:t> </a:t>
            </a:r>
            <a:r>
              <a:rPr lang="el-GR" sz="2000" dirty="0">
                <a:solidFill>
                  <a:srgbClr val="000000"/>
                </a:solidFill>
              </a:rPr>
              <a:t>Ε</a:t>
            </a:r>
            <a:r>
              <a:rPr lang="en-US" sz="2000" dirty="0">
                <a:solidFill>
                  <a:srgbClr val="000000"/>
                </a:solidFill>
              </a:rPr>
              <a:t>.</a:t>
            </a:r>
            <a:r>
              <a:rPr lang="el-GR" sz="2000" dirty="0">
                <a:solidFill>
                  <a:srgbClr val="000000"/>
                </a:solidFill>
              </a:rPr>
              <a:t> Φυσική Ιατρική και Αποκατάσταση</a:t>
            </a:r>
            <a:r>
              <a:rPr lang="en-US" sz="2000" dirty="0">
                <a:solidFill>
                  <a:srgbClr val="000000"/>
                </a:solidFill>
              </a:rPr>
              <a:t>.</a:t>
            </a:r>
            <a:r>
              <a:rPr lang="el-GR" sz="2000" dirty="0">
                <a:solidFill>
                  <a:srgbClr val="000000"/>
                </a:solidFill>
              </a:rPr>
              <a:t> Τόμος</a:t>
            </a:r>
            <a:r>
              <a:rPr lang="en-US" sz="2000" dirty="0">
                <a:solidFill>
                  <a:srgbClr val="000000"/>
                </a:solidFill>
              </a:rPr>
              <a:t> </a:t>
            </a:r>
            <a:r>
              <a:rPr lang="el-GR" sz="2000" dirty="0">
                <a:solidFill>
                  <a:srgbClr val="000000"/>
                </a:solidFill>
              </a:rPr>
              <a:t>1</a:t>
            </a:r>
            <a:r>
              <a:rPr lang="el-GR" sz="2000" baseline="30000" dirty="0">
                <a:solidFill>
                  <a:srgbClr val="000000"/>
                </a:solidFill>
              </a:rPr>
              <a:t>ος</a:t>
            </a:r>
            <a:r>
              <a:rPr lang="en-US" sz="2000" dirty="0">
                <a:solidFill>
                  <a:srgbClr val="000000"/>
                </a:solidFill>
              </a:rPr>
              <a:t>. </a:t>
            </a:r>
            <a:r>
              <a:rPr lang="el-GR" sz="2000" dirty="0">
                <a:solidFill>
                  <a:srgbClr val="000000"/>
                </a:solidFill>
              </a:rPr>
              <a:t>Αθήνα: Ιατρικές Εκδόσεις Ζήτα, </a:t>
            </a:r>
            <a:r>
              <a:rPr lang="el-GR" sz="2000" dirty="0" smtClean="0">
                <a:solidFill>
                  <a:srgbClr val="000000"/>
                </a:solidFill>
              </a:rPr>
              <a:t>1995</a:t>
            </a:r>
            <a:r>
              <a:rPr lang="en-US" sz="2000" dirty="0" smtClean="0">
                <a:solidFill>
                  <a:srgbClr val="000000"/>
                </a:solidFill>
              </a:rPr>
              <a:t>.</a:t>
            </a:r>
          </a:p>
          <a:p>
            <a:pPr>
              <a:lnSpc>
                <a:spcPct val="115000"/>
              </a:lnSpc>
              <a:spcBef>
                <a:spcPts val="1200"/>
              </a:spcBef>
              <a:spcAft>
                <a:spcPts val="0"/>
              </a:spcAft>
              <a:buSzPct val="100000"/>
              <a:buFont typeface="Wingdings" panose="05000000000000000000" pitchFamily="2" charset="2"/>
              <a:buChar char="§"/>
            </a:pPr>
            <a:r>
              <a:rPr lang="el-GR" sz="2000" dirty="0" err="1" smtClean="0">
                <a:ea typeface="Times New Roman"/>
              </a:rPr>
              <a:t>Φραγκοράπτης</a:t>
            </a:r>
            <a:r>
              <a:rPr lang="el-GR" sz="2000" dirty="0" smtClean="0">
                <a:ea typeface="Times New Roman"/>
              </a:rPr>
              <a:t> </a:t>
            </a:r>
            <a:r>
              <a:rPr lang="el-GR" sz="2000" dirty="0">
                <a:ea typeface="Times New Roman"/>
              </a:rPr>
              <a:t>Ε. Εφαρμοσμένη Ηλεκτροθεραπεία - Θεωρία και Πράξη Μεθόδων Ηλεκτροθεραπείας . Θεσσαλονίκη: Εκδόσεις </a:t>
            </a:r>
            <a:r>
              <a:rPr lang="el-GR" sz="2000" dirty="0" smtClean="0">
                <a:ea typeface="Times New Roman"/>
              </a:rPr>
              <a:t>Πετρούλα, 1994.</a:t>
            </a:r>
            <a:endParaRPr lang="en-US" sz="2000" dirty="0" smtClean="0">
              <a:ea typeface="Times New Roman"/>
            </a:endParaRPr>
          </a:p>
          <a:p>
            <a:pPr>
              <a:lnSpc>
                <a:spcPct val="115000"/>
              </a:lnSpc>
              <a:spcBef>
                <a:spcPts val="1200"/>
              </a:spcBef>
              <a:spcAft>
                <a:spcPts val="0"/>
              </a:spcAft>
              <a:buSzPct val="100000"/>
              <a:buFont typeface="Wingdings" panose="05000000000000000000" pitchFamily="2" charset="2"/>
              <a:buChar char="§"/>
            </a:pPr>
            <a:r>
              <a:rPr lang="el-GR" sz="2000" dirty="0" err="1">
                <a:ea typeface="Times New Roman"/>
              </a:rPr>
              <a:t>Carr</a:t>
            </a:r>
            <a:r>
              <a:rPr lang="el-GR" sz="2000" dirty="0">
                <a:ea typeface="Times New Roman"/>
              </a:rPr>
              <a:t> J, </a:t>
            </a:r>
            <a:r>
              <a:rPr lang="el-GR" sz="2000" dirty="0" err="1">
                <a:ea typeface="Times New Roman"/>
              </a:rPr>
              <a:t>Shepherd</a:t>
            </a:r>
            <a:r>
              <a:rPr lang="el-GR" sz="2000" dirty="0">
                <a:ea typeface="Times New Roman"/>
              </a:rPr>
              <a:t> R. Νευρολογική Αποκατάσταση. Βελτιστοποίηση των κινητικών επιδόσεων. Αθήνα: Επιστημονικές Εκδόσεις </a:t>
            </a:r>
            <a:r>
              <a:rPr lang="el-GR" sz="2000" dirty="0" err="1" smtClean="0">
                <a:ea typeface="Times New Roman"/>
              </a:rPr>
              <a:t>Παρισιάνου</a:t>
            </a:r>
            <a:r>
              <a:rPr lang="en-US" sz="2000" dirty="0" smtClean="0">
                <a:ea typeface="Times New Roman"/>
              </a:rPr>
              <a:t>.</a:t>
            </a:r>
          </a:p>
          <a:p>
            <a:pPr>
              <a:lnSpc>
                <a:spcPct val="115000"/>
              </a:lnSpc>
              <a:spcBef>
                <a:spcPts val="1200"/>
              </a:spcBef>
              <a:spcAft>
                <a:spcPts val="0"/>
              </a:spcAft>
              <a:buSzPct val="100000"/>
              <a:buFont typeface="Wingdings" panose="05000000000000000000" pitchFamily="2" charset="2"/>
              <a:buChar char="§"/>
            </a:pPr>
            <a:r>
              <a:rPr lang="en-US" sz="2000" dirty="0">
                <a:ea typeface="Times New Roman"/>
              </a:rPr>
              <a:t>Mackler L, Robinson A. Clinical Electrophysiology: Electrotherapy and </a:t>
            </a:r>
            <a:r>
              <a:rPr lang="en-US" sz="2000" dirty="0" err="1">
                <a:ea typeface="Times New Roman"/>
              </a:rPr>
              <a:t>Electrophysiologic</a:t>
            </a:r>
            <a:r>
              <a:rPr lang="en-US" sz="2000" dirty="0">
                <a:ea typeface="Times New Roman"/>
              </a:rPr>
              <a:t> Testing. Third Edition. Baltimore, MD: </a:t>
            </a:r>
            <a:r>
              <a:rPr lang="en-US" sz="2000" dirty="0" err="1">
                <a:ea typeface="Times New Roman"/>
              </a:rPr>
              <a:t>Wolters</a:t>
            </a:r>
            <a:r>
              <a:rPr lang="en-US" sz="2000" dirty="0">
                <a:ea typeface="Times New Roman"/>
              </a:rPr>
              <a:t> Kluwer - Lippincott Williams &amp; Wilkins, </a:t>
            </a:r>
            <a:r>
              <a:rPr lang="en-US" sz="2000" dirty="0" smtClean="0">
                <a:ea typeface="Times New Roman"/>
              </a:rPr>
              <a:t>2008</a:t>
            </a:r>
            <a:r>
              <a:rPr lang="el-GR" sz="2000" dirty="0" smtClean="0">
                <a:ea typeface="Times New Roman"/>
              </a:rPr>
              <a:t>.</a:t>
            </a:r>
            <a:endParaRPr lang="en-US" sz="2000" dirty="0" smtClean="0">
              <a:ea typeface="Times New Roman"/>
            </a:endParaRPr>
          </a:p>
          <a:p>
            <a:pPr>
              <a:lnSpc>
                <a:spcPct val="115000"/>
              </a:lnSpc>
              <a:spcBef>
                <a:spcPts val="1200"/>
              </a:spcBef>
              <a:spcAft>
                <a:spcPts val="0"/>
              </a:spcAft>
              <a:buSzPct val="100000"/>
              <a:buFont typeface="Wingdings" panose="05000000000000000000" pitchFamily="2" charset="2"/>
              <a:buChar char="§"/>
            </a:pPr>
            <a:endParaRPr lang="el-GR" sz="2000" dirty="0" smtClean="0">
              <a:ea typeface="Times New Roman"/>
            </a:endParaRPr>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28</a:t>
            </a:fld>
            <a:endParaRPr lang="el-GR" dirty="0"/>
          </a:p>
        </p:txBody>
      </p:sp>
    </p:spTree>
    <p:extLst>
      <p:ext uri="{BB962C8B-B14F-4D97-AF65-F5344CB8AC3E}">
        <p14:creationId xmlns:p14="http://schemas.microsoft.com/office/powerpoint/2010/main" val="3754579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522541" y="1556792"/>
            <a:ext cx="8229600" cy="1656184"/>
          </a:xfrm>
          <a:ln w="19050">
            <a:noFill/>
          </a:ln>
        </p:spPr>
        <p:txBody>
          <a:bodyPr/>
          <a:lstStyle/>
          <a:p>
            <a:pPr lvl="0">
              <a:lnSpc>
                <a:spcPct val="150000"/>
              </a:lnSpc>
              <a:spcAft>
                <a:spcPts val="4200"/>
              </a:spcAft>
            </a:pPr>
            <a:r>
              <a:rPr lang="el-GR" sz="4400" b="1" dirty="0" smtClean="0"/>
              <a:t>Ηλεκτρικός Μυϊκός Ερεθισμός</a:t>
            </a:r>
            <a:r>
              <a:rPr lang="en-US" sz="4400" b="1" dirty="0" smtClean="0">
                <a:solidFill>
                  <a:schemeClr val="accent4">
                    <a:lumMod val="10000"/>
                  </a:schemeClr>
                </a:solidFill>
              </a:rPr>
              <a:t/>
            </a:r>
            <a:br>
              <a:rPr lang="en-US" sz="4400" b="1" dirty="0" smtClean="0">
                <a:solidFill>
                  <a:schemeClr val="accent4">
                    <a:lumMod val="10000"/>
                  </a:schemeClr>
                </a:solidFill>
              </a:rPr>
            </a:br>
            <a:r>
              <a:rPr lang="en-US" sz="4000" dirty="0" smtClean="0">
                <a:solidFill>
                  <a:srgbClr val="000000"/>
                </a:solidFill>
                <a:effectLst>
                  <a:outerShdw blurRad="38100" dist="38100" dir="2700000" algn="tl">
                    <a:srgbClr val="000000">
                      <a:alpha val="43137"/>
                    </a:srgbClr>
                  </a:outerShdw>
                </a:effectLst>
              </a:rPr>
              <a:t>EMS</a:t>
            </a:r>
            <a:endParaRPr lang="el-GR" sz="4000" b="1" dirty="0">
              <a:solidFill>
                <a:srgbClr val="000000"/>
              </a:solidFill>
            </a:endParaRPr>
          </a:p>
        </p:txBody>
      </p:sp>
      <p:sp>
        <p:nvSpPr>
          <p:cNvPr id="2" name="Θέση αριθμού διαφάνειας 1"/>
          <p:cNvSpPr>
            <a:spLocks noGrp="1"/>
          </p:cNvSpPr>
          <p:nvPr>
            <p:ph type="sldNum" sz="quarter" idx="12"/>
          </p:nvPr>
        </p:nvSpPr>
        <p:spPr/>
        <p:txBody>
          <a:bodyPr/>
          <a:lstStyle/>
          <a:p>
            <a:pPr>
              <a:defRPr/>
            </a:pPr>
            <a:fld id="{DDC0A718-727F-4B41-BB27-44FCE954EB78}" type="slidenum">
              <a:rPr lang="el-GR" smtClean="0"/>
              <a:pPr>
                <a:defRPr/>
              </a:pPr>
              <a:t>2</a:t>
            </a:fld>
            <a:endParaRPr lang="el-GR" dirty="0"/>
          </a:p>
        </p:txBody>
      </p:sp>
      <p:grpSp>
        <p:nvGrpSpPr>
          <p:cNvPr id="5" name="Ομάδα 4"/>
          <p:cNvGrpSpPr/>
          <p:nvPr/>
        </p:nvGrpSpPr>
        <p:grpSpPr>
          <a:xfrm>
            <a:off x="9854" y="2420888"/>
            <a:ext cx="9144000" cy="228600"/>
            <a:chOff x="0" y="1228916"/>
            <a:chExt cx="9144000" cy="228600"/>
          </a:xfrm>
        </p:grpSpPr>
        <p:sp>
          <p:nvSpPr>
            <p:cNvPr id="6" name="7 - Ορθογώνιο"/>
            <p:cNvSpPr/>
            <p:nvPr/>
          </p:nvSpPr>
          <p:spPr>
            <a:xfrm>
              <a:off x="0" y="1228916"/>
              <a:ext cx="533400" cy="228600"/>
            </a:xfrm>
            <a:prstGeom prst="rect">
              <a:avLst/>
            </a:prstGeom>
            <a:solidFill>
              <a:srgbClr val="9F2936">
                <a:alpha val="100000"/>
              </a:srgbClr>
            </a:solidFill>
            <a:ln w="50800" cap="rnd" cmpd="dbl" algn="ctr">
              <a:noFill/>
              <a:prstDash val="solid"/>
            </a:ln>
            <a:effectLst/>
          </p:spPr>
          <p:txBody>
            <a:bodyPr anchor="ctr"/>
            <a:lstStyle/>
            <a:p>
              <a:pPr algn="ctr" fontAlgn="auto">
                <a:spcBef>
                  <a:spcPts val="0"/>
                </a:spcBef>
                <a:spcAft>
                  <a:spcPts val="0"/>
                </a:spcAft>
                <a:defRPr/>
              </a:pPr>
              <a:endParaRPr lang="en-US" kern="0">
                <a:solidFill>
                  <a:prstClr val="white"/>
                </a:solidFill>
                <a:latin typeface="Tw Cen MT"/>
              </a:endParaRPr>
            </a:p>
          </p:txBody>
        </p:sp>
        <p:sp>
          <p:nvSpPr>
            <p:cNvPr id="7" name="8 - Ορθογώνιο"/>
            <p:cNvSpPr/>
            <p:nvPr/>
          </p:nvSpPr>
          <p:spPr>
            <a:xfrm>
              <a:off x="590550" y="1228916"/>
              <a:ext cx="8553450" cy="228600"/>
            </a:xfrm>
            <a:prstGeom prst="rect">
              <a:avLst/>
            </a:prstGeom>
            <a:solidFill>
              <a:srgbClr val="F07F09">
                <a:alpha val="100000"/>
              </a:srgbClr>
            </a:solidFill>
            <a:ln w="50800" cap="rnd" cmpd="dbl" algn="ctr">
              <a:noFill/>
              <a:prstDash val="solid"/>
            </a:ln>
            <a:effectLst/>
          </p:spPr>
          <p:txBody>
            <a:bodyPr anchor="ctr"/>
            <a:lstStyle/>
            <a:p>
              <a:pPr algn="ctr" fontAlgn="auto">
                <a:spcBef>
                  <a:spcPts val="0"/>
                </a:spcBef>
                <a:spcAft>
                  <a:spcPts val="0"/>
                </a:spcAft>
                <a:defRPr/>
              </a:pPr>
              <a:endParaRPr lang="en-US" kern="0">
                <a:solidFill>
                  <a:prstClr val="white"/>
                </a:solidFill>
                <a:latin typeface="Tw Cen MT"/>
              </a:endParaRPr>
            </a:p>
          </p:txBody>
        </p:sp>
      </p:grpSp>
    </p:spTree>
    <p:extLst>
      <p:ext uri="{BB962C8B-B14F-4D97-AF65-F5344CB8AC3E}">
        <p14:creationId xmlns:p14="http://schemas.microsoft.com/office/powerpoint/2010/main" val="38321754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457200" y="332656"/>
            <a:ext cx="8229600" cy="936104"/>
          </a:xfrm>
        </p:spPr>
        <p:txBody>
          <a:bodyPr/>
          <a:lstStyle/>
          <a:p>
            <a:pPr>
              <a:defRPr/>
            </a:pPr>
            <a:r>
              <a:rPr lang="el-GR" dirty="0"/>
              <a:t>Βιβλιογραφία </a:t>
            </a:r>
            <a:r>
              <a:rPr lang="el-GR" baseline="-16000" dirty="0" smtClean="0"/>
              <a:t>[2/2]</a:t>
            </a:r>
            <a:endParaRPr lang="el-GR" dirty="0" smtClean="0">
              <a:solidFill>
                <a:srgbClr val="800000"/>
              </a:solidFill>
              <a:effectLst>
                <a:outerShdw blurRad="38100" dist="38100" dir="2700000" algn="tl">
                  <a:srgbClr val="000000"/>
                </a:outerShdw>
              </a:effectLst>
              <a:latin typeface="Arial Narrow" pitchFamily="34" charset="0"/>
            </a:endParaRPr>
          </a:p>
        </p:txBody>
      </p:sp>
      <p:sp>
        <p:nvSpPr>
          <p:cNvPr id="336899" name="Rectangle 3"/>
          <p:cNvSpPr>
            <a:spLocks noGrp="1" noChangeArrowheads="1"/>
          </p:cNvSpPr>
          <p:nvPr>
            <p:ph idx="1"/>
          </p:nvPr>
        </p:nvSpPr>
        <p:spPr/>
        <p:txBody>
          <a:bodyPr/>
          <a:lstStyle/>
          <a:p>
            <a:pPr>
              <a:lnSpc>
                <a:spcPct val="115000"/>
              </a:lnSpc>
              <a:spcBef>
                <a:spcPts val="1200"/>
              </a:spcBef>
              <a:spcAft>
                <a:spcPts val="0"/>
              </a:spcAft>
              <a:buSzPct val="100000"/>
              <a:buFont typeface="Wingdings" panose="05000000000000000000" pitchFamily="2" charset="2"/>
              <a:buChar char="§"/>
            </a:pPr>
            <a:r>
              <a:rPr lang="en-US" sz="2000" dirty="0" smtClean="0">
                <a:solidFill>
                  <a:srgbClr val="000000"/>
                </a:solidFill>
              </a:rPr>
              <a:t>Nelson</a:t>
            </a:r>
            <a:r>
              <a:rPr lang="el-GR" sz="2000" dirty="0" smtClean="0">
                <a:solidFill>
                  <a:srgbClr val="000000"/>
                </a:solidFill>
              </a:rPr>
              <a:t> </a:t>
            </a:r>
            <a:r>
              <a:rPr lang="en-US" sz="2000" dirty="0">
                <a:solidFill>
                  <a:srgbClr val="000000"/>
                </a:solidFill>
              </a:rPr>
              <a:t>RM</a:t>
            </a:r>
            <a:r>
              <a:rPr lang="el-GR" sz="2000" dirty="0">
                <a:solidFill>
                  <a:srgbClr val="000000"/>
                </a:solidFill>
              </a:rPr>
              <a:t>, </a:t>
            </a:r>
            <a:r>
              <a:rPr lang="en-US" sz="2000" dirty="0">
                <a:solidFill>
                  <a:srgbClr val="000000"/>
                </a:solidFill>
              </a:rPr>
              <a:t>Currier DP, Hayes KW</a:t>
            </a:r>
            <a:r>
              <a:rPr lang="el-GR" sz="2000" dirty="0">
                <a:solidFill>
                  <a:srgbClr val="000000"/>
                </a:solidFill>
              </a:rPr>
              <a:t>.</a:t>
            </a:r>
            <a:r>
              <a:rPr lang="en-US" sz="2000" dirty="0">
                <a:solidFill>
                  <a:srgbClr val="000000"/>
                </a:solidFill>
              </a:rPr>
              <a:t> Clinical Electrotherapy</a:t>
            </a:r>
            <a:r>
              <a:rPr lang="el-GR" sz="2000" dirty="0">
                <a:solidFill>
                  <a:srgbClr val="000000"/>
                </a:solidFill>
              </a:rPr>
              <a:t>.</a:t>
            </a:r>
            <a:r>
              <a:rPr lang="en-US" sz="2000" dirty="0">
                <a:solidFill>
                  <a:srgbClr val="000000"/>
                </a:solidFill>
              </a:rPr>
              <a:t> Third Edition. USA: </a:t>
            </a:r>
            <a:r>
              <a:rPr lang="en-US" sz="2000" dirty="0" err="1">
                <a:solidFill>
                  <a:srgbClr val="000000"/>
                </a:solidFill>
              </a:rPr>
              <a:t>Apleton</a:t>
            </a:r>
            <a:r>
              <a:rPr lang="en-US" sz="2000" dirty="0">
                <a:solidFill>
                  <a:srgbClr val="000000"/>
                </a:solidFill>
              </a:rPr>
              <a:t> &amp; Lange, </a:t>
            </a:r>
            <a:r>
              <a:rPr lang="en-US" sz="2000" dirty="0" smtClean="0">
                <a:solidFill>
                  <a:srgbClr val="000000"/>
                </a:solidFill>
              </a:rPr>
              <a:t>1999.</a:t>
            </a:r>
          </a:p>
          <a:p>
            <a:pPr>
              <a:lnSpc>
                <a:spcPct val="115000"/>
              </a:lnSpc>
              <a:spcBef>
                <a:spcPts val="1200"/>
              </a:spcBef>
              <a:spcAft>
                <a:spcPts val="0"/>
              </a:spcAft>
              <a:buSzPct val="100000"/>
              <a:buFont typeface="Wingdings" panose="05000000000000000000" pitchFamily="2" charset="2"/>
              <a:buChar char="§"/>
            </a:pPr>
            <a:r>
              <a:rPr lang="el-GR" sz="2000" dirty="0" err="1">
                <a:solidFill>
                  <a:srgbClr val="000000"/>
                </a:solidFill>
              </a:rPr>
              <a:t>Robertson</a:t>
            </a:r>
            <a:r>
              <a:rPr lang="el-GR" sz="2000" dirty="0">
                <a:solidFill>
                  <a:srgbClr val="000000"/>
                </a:solidFill>
              </a:rPr>
              <a:t> V, </a:t>
            </a:r>
            <a:r>
              <a:rPr lang="el-GR" sz="2000" dirty="0" err="1">
                <a:solidFill>
                  <a:srgbClr val="000000"/>
                </a:solidFill>
              </a:rPr>
              <a:t>Ward</a:t>
            </a:r>
            <a:r>
              <a:rPr lang="el-GR" sz="2000" dirty="0">
                <a:solidFill>
                  <a:srgbClr val="000000"/>
                </a:solidFill>
              </a:rPr>
              <a:t> A, </a:t>
            </a:r>
            <a:r>
              <a:rPr lang="el-GR" sz="2000" dirty="0" err="1">
                <a:solidFill>
                  <a:srgbClr val="000000"/>
                </a:solidFill>
              </a:rPr>
              <a:t>Low</a:t>
            </a:r>
            <a:r>
              <a:rPr lang="el-GR" sz="2000" dirty="0">
                <a:solidFill>
                  <a:srgbClr val="000000"/>
                </a:solidFill>
              </a:rPr>
              <a:t> J, </a:t>
            </a:r>
            <a:r>
              <a:rPr lang="el-GR" sz="2000" dirty="0" err="1">
                <a:solidFill>
                  <a:srgbClr val="000000"/>
                </a:solidFill>
              </a:rPr>
              <a:t>et</a:t>
            </a:r>
            <a:r>
              <a:rPr lang="el-GR" sz="2000" dirty="0">
                <a:solidFill>
                  <a:srgbClr val="000000"/>
                </a:solidFill>
              </a:rPr>
              <a:t> </a:t>
            </a:r>
            <a:r>
              <a:rPr lang="el-GR" sz="2000" dirty="0" err="1">
                <a:solidFill>
                  <a:srgbClr val="000000"/>
                </a:solidFill>
              </a:rPr>
              <a:t>al</a:t>
            </a:r>
            <a:r>
              <a:rPr lang="el-GR" sz="2000" dirty="0">
                <a:solidFill>
                  <a:srgbClr val="000000"/>
                </a:solidFill>
              </a:rPr>
              <a:t>. Ηλεκτροθεραπεία - Βασικές Αρχές και Πρακτική Εφαρμογή. 4η Έκδοση. Αθήνα: Εκδόσεις </a:t>
            </a:r>
            <a:r>
              <a:rPr lang="el-GR" sz="2000" dirty="0" err="1">
                <a:solidFill>
                  <a:srgbClr val="000000"/>
                </a:solidFill>
              </a:rPr>
              <a:t>Παρισιάνου</a:t>
            </a:r>
            <a:r>
              <a:rPr lang="el-GR" sz="2000" dirty="0">
                <a:solidFill>
                  <a:srgbClr val="000000"/>
                </a:solidFill>
              </a:rPr>
              <a:t> Α.Ε., 2011.</a:t>
            </a:r>
          </a:p>
          <a:p>
            <a:pPr>
              <a:lnSpc>
                <a:spcPct val="115000"/>
              </a:lnSpc>
              <a:spcBef>
                <a:spcPts val="1200"/>
              </a:spcBef>
              <a:spcAft>
                <a:spcPts val="0"/>
              </a:spcAft>
              <a:buSzPct val="100000"/>
              <a:buFont typeface="Wingdings" panose="05000000000000000000" pitchFamily="2" charset="2"/>
              <a:buChar char="§"/>
            </a:pPr>
            <a:r>
              <a:rPr lang="el-GR" sz="2000" dirty="0" err="1">
                <a:solidFill>
                  <a:srgbClr val="000000"/>
                </a:solidFill>
              </a:rPr>
              <a:t>Taylor</a:t>
            </a:r>
            <a:r>
              <a:rPr lang="el-GR" sz="2000" dirty="0">
                <a:solidFill>
                  <a:srgbClr val="000000"/>
                </a:solidFill>
              </a:rPr>
              <a:t> </a:t>
            </a:r>
            <a:r>
              <a:rPr lang="el-GR" sz="2000" dirty="0" err="1">
                <a:solidFill>
                  <a:srgbClr val="000000"/>
                </a:solidFill>
              </a:rPr>
              <a:t>Paul</a:t>
            </a:r>
            <a:r>
              <a:rPr lang="el-GR" sz="2000" dirty="0">
                <a:solidFill>
                  <a:srgbClr val="000000"/>
                </a:solidFill>
              </a:rPr>
              <a:t>. Σημειώσεις Μετεκπαιδευτικού Σεμιναρίου Πιστοποίησης στη Μέθοδο του Λειτουργικού Ηλεκτρικού Ερεθισμού. Αθήνα: Ελληνική Επιστημονική Εταιρεία Φυσικοθεραπείας – </a:t>
            </a:r>
            <a:r>
              <a:rPr lang="el-GR" sz="2000" dirty="0" err="1">
                <a:solidFill>
                  <a:srgbClr val="000000"/>
                </a:solidFill>
              </a:rPr>
              <a:t>Salisbury</a:t>
            </a:r>
            <a:r>
              <a:rPr lang="el-GR" sz="2000" dirty="0">
                <a:solidFill>
                  <a:srgbClr val="000000"/>
                </a:solidFill>
              </a:rPr>
              <a:t> </a:t>
            </a:r>
            <a:r>
              <a:rPr lang="el-GR" sz="2000" dirty="0" err="1">
                <a:solidFill>
                  <a:srgbClr val="000000"/>
                </a:solidFill>
              </a:rPr>
              <a:t>District</a:t>
            </a:r>
            <a:r>
              <a:rPr lang="el-GR" sz="2000" dirty="0">
                <a:solidFill>
                  <a:srgbClr val="000000"/>
                </a:solidFill>
              </a:rPr>
              <a:t> </a:t>
            </a:r>
            <a:r>
              <a:rPr lang="el-GR" sz="2000" dirty="0" err="1">
                <a:solidFill>
                  <a:srgbClr val="000000"/>
                </a:solidFill>
              </a:rPr>
              <a:t>Hospital</a:t>
            </a:r>
            <a:r>
              <a:rPr lang="el-GR" sz="2000" dirty="0">
                <a:solidFill>
                  <a:srgbClr val="000000"/>
                </a:solidFill>
              </a:rPr>
              <a:t>. 2010</a:t>
            </a:r>
            <a:r>
              <a:rPr lang="el-GR" sz="2000" dirty="0" smtClean="0">
                <a:solidFill>
                  <a:srgbClr val="000000"/>
                </a:solidFill>
              </a:rPr>
              <a:t>.</a:t>
            </a:r>
          </a:p>
          <a:p>
            <a:pPr>
              <a:lnSpc>
                <a:spcPct val="115000"/>
              </a:lnSpc>
              <a:spcBef>
                <a:spcPts val="1200"/>
              </a:spcBef>
              <a:spcAft>
                <a:spcPts val="0"/>
              </a:spcAft>
              <a:buSzPct val="100000"/>
              <a:buFont typeface="Wingdings" panose="05000000000000000000" pitchFamily="2" charset="2"/>
              <a:buChar char="§"/>
            </a:pPr>
            <a:r>
              <a:rPr lang="en-US" sz="2000" dirty="0">
                <a:solidFill>
                  <a:srgbClr val="000000"/>
                </a:solidFill>
              </a:rPr>
              <a:t>Watson T. </a:t>
            </a:r>
            <a:r>
              <a:rPr lang="el-GR" sz="2000" dirty="0">
                <a:solidFill>
                  <a:srgbClr val="000000"/>
                </a:solidFill>
              </a:rPr>
              <a:t>Ηλεκτροθεραπεία – Τεκμηριωμένη Πρακτική. Αθήνα: Ιατρικές Εκδόσεις Π.Χ. Πασχαλίδης, 2011.</a:t>
            </a:r>
          </a:p>
          <a:p>
            <a:pPr>
              <a:lnSpc>
                <a:spcPct val="115000"/>
              </a:lnSpc>
              <a:spcBef>
                <a:spcPts val="1200"/>
              </a:spcBef>
              <a:spcAft>
                <a:spcPts val="0"/>
              </a:spcAft>
              <a:buSzPct val="100000"/>
              <a:buFont typeface="Wingdings" panose="05000000000000000000" pitchFamily="2" charset="2"/>
              <a:buChar char="§"/>
            </a:pPr>
            <a:r>
              <a:rPr lang="en-US" sz="2000" dirty="0">
                <a:solidFill>
                  <a:srgbClr val="000000"/>
                </a:solidFill>
              </a:rPr>
              <a:t>William P. Therapeutics Modalities in Rehabilitation. 4th Edition. Columbus, OH: McGraw-Hill Global Education Holdings, 2011.</a:t>
            </a:r>
            <a:endParaRPr lang="el-GR" sz="2000" dirty="0" smtClean="0">
              <a:solidFill>
                <a:srgbClr val="000000"/>
              </a:solidFill>
            </a:endParaRPr>
          </a:p>
          <a:p>
            <a:pPr>
              <a:lnSpc>
                <a:spcPct val="115000"/>
              </a:lnSpc>
              <a:spcBef>
                <a:spcPts val="1200"/>
              </a:spcBef>
              <a:spcAft>
                <a:spcPts val="0"/>
              </a:spcAft>
              <a:buSzPct val="100000"/>
              <a:buFont typeface="Wingdings" panose="05000000000000000000" pitchFamily="2" charset="2"/>
              <a:buChar char="§"/>
            </a:pPr>
            <a:endParaRPr lang="el-GR" sz="2000" dirty="0">
              <a:solidFill>
                <a:srgbClr val="000000"/>
              </a:solidFill>
            </a:endParaRPr>
          </a:p>
          <a:p>
            <a:pPr>
              <a:lnSpc>
                <a:spcPct val="115000"/>
              </a:lnSpc>
              <a:spcBef>
                <a:spcPts val="1200"/>
              </a:spcBef>
              <a:spcAft>
                <a:spcPts val="0"/>
              </a:spcAft>
              <a:buSzPct val="100000"/>
              <a:buFont typeface="Wingdings" panose="05000000000000000000" pitchFamily="2" charset="2"/>
              <a:buChar char="§"/>
            </a:pPr>
            <a:endParaRPr lang="en-US" dirty="0" smtClean="0">
              <a:solidFill>
                <a:srgbClr val="000000"/>
              </a:solidFill>
            </a:endParaRPr>
          </a:p>
          <a:p>
            <a:pPr>
              <a:lnSpc>
                <a:spcPct val="115000"/>
              </a:lnSpc>
              <a:spcBef>
                <a:spcPts val="1200"/>
              </a:spcBef>
              <a:spcAft>
                <a:spcPts val="0"/>
              </a:spcAft>
              <a:buSzPct val="100000"/>
              <a:buFont typeface="Wingdings" panose="05000000000000000000" pitchFamily="2" charset="2"/>
              <a:buChar char="§"/>
            </a:pPr>
            <a:endParaRPr lang="en-US" dirty="0" smtClean="0">
              <a:solidFill>
                <a:srgbClr val="000000"/>
              </a:solidFill>
            </a:endParaRPr>
          </a:p>
          <a:p>
            <a:pPr>
              <a:lnSpc>
                <a:spcPct val="115000"/>
              </a:lnSpc>
              <a:spcBef>
                <a:spcPts val="1200"/>
              </a:spcBef>
              <a:spcAft>
                <a:spcPts val="0"/>
              </a:spcAft>
              <a:buSzPct val="100000"/>
              <a:buFont typeface="Wingdings" panose="05000000000000000000" pitchFamily="2" charset="2"/>
              <a:buChar char="§"/>
            </a:pPr>
            <a:endParaRPr lang="en-US" dirty="0" smtClean="0">
              <a:solidFill>
                <a:srgbClr val="000000"/>
              </a:solidFill>
            </a:endParaRPr>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29</a:t>
            </a:fld>
            <a:endParaRPr lang="el-GR" dirty="0"/>
          </a:p>
        </p:txBody>
      </p:sp>
    </p:spTree>
    <p:extLst>
      <p:ext uri="{BB962C8B-B14F-4D97-AF65-F5344CB8AC3E}">
        <p14:creationId xmlns:p14="http://schemas.microsoft.com/office/powerpoint/2010/main" val="20238343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pPr algn="ctr"/>
            <a:r>
              <a:rPr lang="el-GR" dirty="0" smtClean="0">
                <a:effectLst>
                  <a:outerShdw blurRad="38100" dist="38100" dir="2700000" algn="tl">
                    <a:srgbClr val="000000"/>
                  </a:outerShdw>
                </a:effectLst>
              </a:rPr>
              <a:t>Αρθρογραφία </a:t>
            </a:r>
            <a:r>
              <a:rPr lang="el-GR" baseline="-16000" dirty="0" smtClean="0">
                <a:effectLst>
                  <a:outerShdw blurRad="38100" dist="38100" dir="2700000" algn="tl">
                    <a:srgbClr val="000000"/>
                  </a:outerShdw>
                </a:effectLst>
              </a:rPr>
              <a:t>[1/6]</a:t>
            </a:r>
            <a:endParaRPr lang="el-GR" baseline="-16000" dirty="0"/>
          </a:p>
        </p:txBody>
      </p:sp>
      <p:sp>
        <p:nvSpPr>
          <p:cNvPr id="3" name="Θέση περιεχομένου 2"/>
          <p:cNvSpPr>
            <a:spLocks noGrp="1"/>
          </p:cNvSpPr>
          <p:nvPr>
            <p:ph idx="1"/>
          </p:nvPr>
        </p:nvSpPr>
        <p:spPr>
          <a:xfrm>
            <a:off x="457200" y="1628800"/>
            <a:ext cx="8229600" cy="4679032"/>
          </a:xfrm>
        </p:spPr>
        <p:txBody>
          <a:bodyPr/>
          <a:lstStyle/>
          <a:p>
            <a:pPr>
              <a:spcBef>
                <a:spcPts val="1200"/>
              </a:spcBef>
              <a:buSzPct val="100000"/>
              <a:buFont typeface="Wingdings" panose="05000000000000000000" pitchFamily="2" charset="2"/>
              <a:buChar char="§"/>
            </a:pPr>
            <a:r>
              <a:rPr lang="en-US" sz="2000" dirty="0" smtClean="0"/>
              <a:t>Baker L, Parker K. Neuromuscular electrical stimulation of the muscles surrounding the shoulder. </a:t>
            </a:r>
            <a:r>
              <a:rPr lang="en-US" sz="2000" dirty="0" err="1" smtClean="0"/>
              <a:t>Phys</a:t>
            </a:r>
            <a:r>
              <a:rPr lang="el-GR" sz="2000" dirty="0" smtClean="0"/>
              <a:t> </a:t>
            </a:r>
            <a:r>
              <a:rPr lang="en-US" sz="2000" dirty="0" err="1" smtClean="0"/>
              <a:t>Ther</a:t>
            </a:r>
            <a:r>
              <a:rPr lang="en-US" sz="2000" dirty="0" smtClean="0"/>
              <a:t>. </a:t>
            </a:r>
            <a:r>
              <a:rPr lang="el-GR" sz="2000" dirty="0" smtClean="0"/>
              <a:t> </a:t>
            </a:r>
            <a:r>
              <a:rPr lang="en-US" sz="2000" dirty="0" smtClean="0"/>
              <a:t>1986;</a:t>
            </a:r>
            <a:r>
              <a:rPr lang="el-GR" sz="2000" dirty="0" smtClean="0"/>
              <a:t> </a:t>
            </a:r>
            <a:r>
              <a:rPr lang="en-US" sz="2000" dirty="0" smtClean="0"/>
              <a:t>66:1930-1937</a:t>
            </a:r>
            <a:r>
              <a:rPr lang="el-GR" sz="2000" dirty="0" smtClean="0"/>
              <a:t>.</a:t>
            </a:r>
            <a:endParaRPr lang="en-US" sz="2000" dirty="0" smtClean="0"/>
          </a:p>
          <a:p>
            <a:pPr>
              <a:spcBef>
                <a:spcPts val="1200"/>
              </a:spcBef>
              <a:buSzPct val="100000"/>
              <a:buFont typeface="Wingdings" panose="05000000000000000000" pitchFamily="2" charset="2"/>
              <a:buChar char="§"/>
            </a:pPr>
            <a:r>
              <a:rPr lang="en-US" sz="2000" dirty="0" err="1" smtClean="0"/>
              <a:t>Chae</a:t>
            </a:r>
            <a:r>
              <a:rPr lang="en-US" sz="2000" dirty="0" smtClean="0"/>
              <a:t> J, Hart R. Comparison of discomfort associated with surface and percutaneous intramuscular electrical stimulation for persons with chronic hemiplegia. Am J </a:t>
            </a:r>
            <a:r>
              <a:rPr lang="en-US" sz="2000" dirty="0" err="1" smtClean="0"/>
              <a:t>Phys</a:t>
            </a:r>
            <a:r>
              <a:rPr lang="en-US" sz="2000" dirty="0" smtClean="0"/>
              <a:t> Med </a:t>
            </a:r>
            <a:r>
              <a:rPr lang="en-US" sz="2000" dirty="0" err="1" smtClean="0"/>
              <a:t>Rehabil</a:t>
            </a:r>
            <a:r>
              <a:rPr lang="en-US" sz="2000" dirty="0" smtClean="0"/>
              <a:t>. 1998;</a:t>
            </a:r>
            <a:r>
              <a:rPr lang="el-GR" sz="2000" dirty="0" smtClean="0"/>
              <a:t> </a:t>
            </a:r>
            <a:r>
              <a:rPr lang="en-US" sz="2000" dirty="0" smtClean="0"/>
              <a:t>77:516-522</a:t>
            </a:r>
            <a:r>
              <a:rPr lang="el-GR" sz="2000" dirty="0" smtClean="0"/>
              <a:t>.</a:t>
            </a:r>
            <a:endParaRPr lang="en-US" sz="2000" dirty="0" smtClean="0"/>
          </a:p>
          <a:p>
            <a:pPr>
              <a:spcBef>
                <a:spcPts val="1200"/>
              </a:spcBef>
              <a:buSzPct val="100000"/>
              <a:buFont typeface="Wingdings" panose="05000000000000000000" pitchFamily="2" charset="2"/>
              <a:buChar char="§"/>
            </a:pPr>
            <a:r>
              <a:rPr lang="en-US" sz="2000" dirty="0" err="1" smtClean="0"/>
              <a:t>Chae</a:t>
            </a:r>
            <a:r>
              <a:rPr lang="en-US" sz="2000" dirty="0" smtClean="0"/>
              <a:t> J, Yu D. A critical review of neuromuscular electrical stimulation for treatment of motor dysfunction in hemiplegia. Assist </a:t>
            </a:r>
            <a:r>
              <a:rPr lang="en-US" sz="2000" dirty="0" err="1" smtClean="0"/>
              <a:t>Techn</a:t>
            </a:r>
            <a:r>
              <a:rPr lang="el-GR" sz="2000" dirty="0"/>
              <a:t>.</a:t>
            </a:r>
            <a:r>
              <a:rPr lang="en-US" sz="2000" dirty="0" smtClean="0"/>
              <a:t> 2000;</a:t>
            </a:r>
            <a:r>
              <a:rPr lang="el-GR" sz="2000" dirty="0" smtClean="0"/>
              <a:t> </a:t>
            </a:r>
            <a:r>
              <a:rPr lang="en-US" sz="2000" dirty="0" smtClean="0"/>
              <a:t>12:33-39</a:t>
            </a:r>
            <a:r>
              <a:rPr lang="el-GR" sz="2000" dirty="0" smtClean="0"/>
              <a:t>.</a:t>
            </a:r>
            <a:endParaRPr lang="en-US" sz="2000" dirty="0" smtClean="0"/>
          </a:p>
          <a:p>
            <a:pPr>
              <a:spcBef>
                <a:spcPts val="1200"/>
              </a:spcBef>
              <a:buSzPct val="100000"/>
              <a:buFont typeface="Wingdings" panose="05000000000000000000" pitchFamily="2" charset="2"/>
              <a:buChar char="§"/>
            </a:pPr>
            <a:r>
              <a:rPr lang="en-US" sz="2000" dirty="0" err="1" smtClean="0"/>
              <a:t>Chantraine</a:t>
            </a:r>
            <a:r>
              <a:rPr lang="en-US" sz="2000" dirty="0" smtClean="0"/>
              <a:t> A, </a:t>
            </a:r>
            <a:r>
              <a:rPr lang="en-US" sz="2000" dirty="0" err="1" smtClean="0"/>
              <a:t>Baribeault</a:t>
            </a:r>
            <a:r>
              <a:rPr lang="en-US" sz="2000" dirty="0" smtClean="0"/>
              <a:t> A, </a:t>
            </a:r>
            <a:r>
              <a:rPr lang="en-US" sz="2000" dirty="0" err="1" smtClean="0"/>
              <a:t>Uebelhart</a:t>
            </a:r>
            <a:r>
              <a:rPr lang="en-US" sz="2000" dirty="0" smtClean="0"/>
              <a:t> D, et al . Shoulder pain and dysfunction in hemiplegia : effects of functional stimulation. Arch </a:t>
            </a:r>
            <a:r>
              <a:rPr lang="en-US" sz="2000" dirty="0" err="1" smtClean="0"/>
              <a:t>Phys</a:t>
            </a:r>
            <a:r>
              <a:rPr lang="en-US" sz="2000" dirty="0" smtClean="0"/>
              <a:t> Med Rehab. 1999;</a:t>
            </a:r>
            <a:r>
              <a:rPr lang="el-GR" sz="2000" dirty="0" smtClean="0"/>
              <a:t> </a:t>
            </a:r>
            <a:r>
              <a:rPr lang="en-US" sz="2000" dirty="0" smtClean="0"/>
              <a:t>80:328-331</a:t>
            </a:r>
            <a:r>
              <a:rPr lang="el-GR" sz="2000" dirty="0" smtClean="0"/>
              <a:t>.</a:t>
            </a:r>
          </a:p>
          <a:p>
            <a:pPr>
              <a:spcBef>
                <a:spcPts val="1200"/>
              </a:spcBef>
              <a:buSzPct val="100000"/>
              <a:buFont typeface="Wingdings" panose="05000000000000000000" pitchFamily="2" charset="2"/>
              <a:buChar char="§"/>
            </a:pPr>
            <a:r>
              <a:rPr lang="en-US" sz="2000" dirty="0"/>
              <a:t>Daly J, </a:t>
            </a:r>
            <a:r>
              <a:rPr lang="en-US" sz="2000" dirty="0" err="1"/>
              <a:t>Marsolais</a:t>
            </a:r>
            <a:r>
              <a:rPr lang="en-US" sz="2000" dirty="0"/>
              <a:t> B, </a:t>
            </a:r>
            <a:r>
              <a:rPr lang="en-US" sz="2000" dirty="0" err="1"/>
              <a:t>Mendell</a:t>
            </a:r>
            <a:r>
              <a:rPr lang="en-US" sz="2000" dirty="0"/>
              <a:t> M, et al. Therapeutic neural effects of electrical stimulation. IEEE Trans </a:t>
            </a:r>
            <a:r>
              <a:rPr lang="en-US" sz="2000" dirty="0" err="1"/>
              <a:t>Rehabil</a:t>
            </a:r>
            <a:r>
              <a:rPr lang="en-US" sz="2000" dirty="0"/>
              <a:t>  Eng. 1996; 4:218-230.</a:t>
            </a:r>
          </a:p>
          <a:p>
            <a:pPr>
              <a:spcBef>
                <a:spcPts val="1200"/>
              </a:spcBef>
              <a:buSzPct val="100000"/>
              <a:buFont typeface="Wingdings" panose="05000000000000000000" pitchFamily="2" charset="2"/>
              <a:buChar char="§"/>
            </a:pPr>
            <a:endParaRPr lang="el-GR" sz="2000" dirty="0" smtClean="0"/>
          </a:p>
          <a:p>
            <a:pPr>
              <a:spcBef>
                <a:spcPts val="1200"/>
              </a:spcBef>
              <a:buSzPct val="100000"/>
              <a:buFont typeface="Wingdings" panose="05000000000000000000" pitchFamily="2" charset="2"/>
              <a:buChar char="§"/>
            </a:pPr>
            <a:endParaRPr lang="en-US" sz="2000" dirty="0" smtClean="0"/>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30</a:t>
            </a:fld>
            <a:endParaRPr lang="el-GR" dirty="0"/>
          </a:p>
        </p:txBody>
      </p:sp>
    </p:spTree>
    <p:extLst>
      <p:ext uri="{BB962C8B-B14F-4D97-AF65-F5344CB8AC3E}">
        <p14:creationId xmlns:p14="http://schemas.microsoft.com/office/powerpoint/2010/main" val="4022725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r>
              <a:rPr lang="el-GR" dirty="0"/>
              <a:t>Αρθρογραφία </a:t>
            </a:r>
            <a:r>
              <a:rPr lang="el-GR" baseline="-16000" dirty="0" smtClean="0"/>
              <a:t>[2/6]</a:t>
            </a:r>
            <a:endParaRPr lang="el-GR" dirty="0">
              <a:solidFill>
                <a:srgbClr val="800000"/>
              </a:solidFill>
            </a:endParaRPr>
          </a:p>
        </p:txBody>
      </p:sp>
      <p:sp>
        <p:nvSpPr>
          <p:cNvPr id="3" name="Θέση περιεχομένου 2"/>
          <p:cNvSpPr>
            <a:spLocks noGrp="1"/>
          </p:cNvSpPr>
          <p:nvPr>
            <p:ph idx="1"/>
          </p:nvPr>
        </p:nvSpPr>
        <p:spPr>
          <a:xfrm>
            <a:off x="457200" y="1628800"/>
            <a:ext cx="8229600" cy="4679032"/>
          </a:xfrm>
        </p:spPr>
        <p:txBody>
          <a:bodyPr/>
          <a:lstStyle/>
          <a:p>
            <a:pPr>
              <a:spcBef>
                <a:spcPts val="1200"/>
              </a:spcBef>
              <a:buSzPct val="100000"/>
              <a:buFont typeface="Wingdings" panose="05000000000000000000" pitchFamily="2" charset="2"/>
              <a:buChar char="§"/>
            </a:pPr>
            <a:r>
              <a:rPr lang="en-US" sz="2000" dirty="0" err="1" smtClean="0"/>
              <a:t>Embrey</a:t>
            </a:r>
            <a:r>
              <a:rPr lang="en-US" sz="2000" dirty="0" smtClean="0"/>
              <a:t> DG, Holtz SL, </a:t>
            </a:r>
            <a:r>
              <a:rPr lang="en-US" sz="2000" dirty="0" err="1" smtClean="0"/>
              <a:t>Alon</a:t>
            </a:r>
            <a:r>
              <a:rPr lang="en-US" sz="2000" dirty="0" smtClean="0"/>
              <a:t> G, et al. Functional electrical stimulation to </a:t>
            </a:r>
            <a:r>
              <a:rPr lang="en-US" sz="2000" dirty="0" err="1" smtClean="0"/>
              <a:t>dorsiflexors</a:t>
            </a:r>
            <a:r>
              <a:rPr lang="en-US" sz="2000" dirty="0" smtClean="0"/>
              <a:t> and plantar flexors during gait to improve walking in adults with chronic hemiplegia. Arch </a:t>
            </a:r>
            <a:r>
              <a:rPr lang="en-US" sz="2000" dirty="0" err="1" smtClean="0"/>
              <a:t>Phys</a:t>
            </a:r>
            <a:r>
              <a:rPr lang="en-US" sz="2000" dirty="0" smtClean="0"/>
              <a:t> Med </a:t>
            </a:r>
            <a:r>
              <a:rPr lang="en-US" sz="2000" dirty="0" err="1" smtClean="0"/>
              <a:t>Rehabil</a:t>
            </a:r>
            <a:r>
              <a:rPr lang="en-US" sz="2000" dirty="0" smtClean="0"/>
              <a:t>. </a:t>
            </a:r>
            <a:r>
              <a:rPr lang="el-GR" sz="2000" dirty="0" smtClean="0"/>
              <a:t> </a:t>
            </a:r>
            <a:r>
              <a:rPr lang="en-US" sz="2000" dirty="0" smtClean="0"/>
              <a:t>2010;</a:t>
            </a:r>
            <a:r>
              <a:rPr lang="el-GR" sz="2000" dirty="0" smtClean="0"/>
              <a:t> </a:t>
            </a:r>
            <a:r>
              <a:rPr lang="en-US" sz="2000" dirty="0" smtClean="0"/>
              <a:t>91(5):687-</a:t>
            </a:r>
            <a:r>
              <a:rPr lang="el-GR" sz="2000" dirty="0" smtClean="0"/>
              <a:t>6</a:t>
            </a:r>
            <a:r>
              <a:rPr lang="en-US" sz="2000" dirty="0" smtClean="0"/>
              <a:t>96</a:t>
            </a:r>
            <a:r>
              <a:rPr lang="el-GR" sz="2000" dirty="0" smtClean="0"/>
              <a:t>.</a:t>
            </a:r>
          </a:p>
          <a:p>
            <a:pPr>
              <a:spcBef>
                <a:spcPts val="1200"/>
              </a:spcBef>
              <a:buSzPct val="100000"/>
              <a:buFont typeface="Wingdings" panose="05000000000000000000" pitchFamily="2" charset="2"/>
              <a:buChar char="§"/>
            </a:pPr>
            <a:r>
              <a:rPr lang="en-US" sz="2000" dirty="0" err="1"/>
              <a:t>Faghri</a:t>
            </a:r>
            <a:r>
              <a:rPr lang="en-US" sz="2000" dirty="0"/>
              <a:t> D, Rodgers M, Glaser M, et al. The effects of functional electrical stimulation on shoulder subluxation , arm function recovery and shoulder pain in hemiplegic stroke patients. Arch</a:t>
            </a:r>
            <a:r>
              <a:rPr lang="el-GR" sz="2000" dirty="0"/>
              <a:t> </a:t>
            </a:r>
            <a:r>
              <a:rPr lang="en-US" sz="2000" dirty="0" err="1"/>
              <a:t>Phys</a:t>
            </a:r>
            <a:r>
              <a:rPr lang="en-US" sz="2000" dirty="0"/>
              <a:t> Med</a:t>
            </a:r>
            <a:r>
              <a:rPr lang="el-GR" sz="2000" dirty="0"/>
              <a:t> </a:t>
            </a:r>
            <a:r>
              <a:rPr lang="en-US" sz="2000" dirty="0"/>
              <a:t>Rehab. 1994;</a:t>
            </a:r>
            <a:r>
              <a:rPr lang="el-GR" sz="2000" dirty="0"/>
              <a:t> </a:t>
            </a:r>
            <a:r>
              <a:rPr lang="en-US" sz="2000" dirty="0"/>
              <a:t>75:73-59</a:t>
            </a:r>
            <a:r>
              <a:rPr lang="el-GR" sz="2000" dirty="0" smtClean="0"/>
              <a:t>.</a:t>
            </a:r>
          </a:p>
          <a:p>
            <a:pPr>
              <a:spcBef>
                <a:spcPts val="1200"/>
              </a:spcBef>
              <a:buSzPct val="100000"/>
              <a:buFont typeface="Wingdings" panose="05000000000000000000" pitchFamily="2" charset="2"/>
              <a:buChar char="§"/>
            </a:pPr>
            <a:r>
              <a:rPr lang="en-US" sz="2000" dirty="0"/>
              <a:t>Goulet C, Arsenault B, Bourbonnais D, et al. Effect of transcutaneous electrical nerve stimulation on H-reflex and spinal spasticity. Scan J Rehab</a:t>
            </a:r>
            <a:r>
              <a:rPr lang="el-GR" sz="2000" dirty="0"/>
              <a:t> </a:t>
            </a:r>
            <a:r>
              <a:rPr lang="en-US" sz="2000" dirty="0"/>
              <a:t>Med</a:t>
            </a:r>
            <a:r>
              <a:rPr lang="el-GR" sz="2000" dirty="0"/>
              <a:t>.</a:t>
            </a:r>
            <a:r>
              <a:rPr lang="en-US" sz="2000" i="1" dirty="0"/>
              <a:t> </a:t>
            </a:r>
            <a:r>
              <a:rPr lang="en-US" sz="2000" dirty="0"/>
              <a:t>1996;</a:t>
            </a:r>
            <a:r>
              <a:rPr lang="el-GR" sz="2000" dirty="0"/>
              <a:t> </a:t>
            </a:r>
            <a:r>
              <a:rPr lang="en-US" sz="2000" dirty="0"/>
              <a:t>28:169-176</a:t>
            </a:r>
            <a:r>
              <a:rPr lang="el-GR" sz="2000" dirty="0" smtClean="0"/>
              <a:t>.</a:t>
            </a:r>
          </a:p>
          <a:p>
            <a:pPr>
              <a:spcBef>
                <a:spcPts val="1200"/>
              </a:spcBef>
              <a:buSzPct val="100000"/>
              <a:buFont typeface="Wingdings" panose="05000000000000000000" pitchFamily="2" charset="2"/>
              <a:buChar char="§"/>
            </a:pPr>
            <a:r>
              <a:rPr lang="en-US" sz="2000" dirty="0"/>
              <a:t>Han J, Chen H, Yuan Y, et al. Transcutaneous electrical nerve stimulation for treatment spinal spasticity. Chin Med J. 1994; 107(1):6-11.</a:t>
            </a:r>
          </a:p>
          <a:p>
            <a:pPr>
              <a:spcBef>
                <a:spcPts val="1200"/>
              </a:spcBef>
              <a:buSzPct val="100000"/>
              <a:buFont typeface="Wingdings" panose="05000000000000000000" pitchFamily="2" charset="2"/>
              <a:buChar char="§"/>
            </a:pPr>
            <a:r>
              <a:rPr lang="en-US" sz="2000" dirty="0"/>
              <a:t>Hsu SS, Hu MH, Wang YH, et al. Dose – response relation between neuromuscular electrical stimulation and upper- extremity function in patient with stroke. Stroke. 2010; 41(4):821-824.</a:t>
            </a:r>
          </a:p>
          <a:p>
            <a:pPr>
              <a:spcBef>
                <a:spcPts val="1200"/>
              </a:spcBef>
              <a:buSzPct val="100000"/>
              <a:buFont typeface="Wingdings" panose="05000000000000000000" pitchFamily="2" charset="2"/>
              <a:buChar char="§"/>
            </a:pPr>
            <a:endParaRPr lang="el-GR" sz="2000" dirty="0" smtClean="0"/>
          </a:p>
          <a:p>
            <a:pPr>
              <a:spcBef>
                <a:spcPts val="1200"/>
              </a:spcBef>
              <a:buSzPct val="100000"/>
              <a:buFont typeface="Wingdings" panose="05000000000000000000" pitchFamily="2" charset="2"/>
              <a:buChar char="§"/>
            </a:pPr>
            <a:endParaRPr lang="en-US" sz="2000" dirty="0"/>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31</a:t>
            </a:fld>
            <a:endParaRPr lang="el-GR" dirty="0"/>
          </a:p>
        </p:txBody>
      </p:sp>
    </p:spTree>
    <p:extLst>
      <p:ext uri="{BB962C8B-B14F-4D97-AF65-F5344CB8AC3E}">
        <p14:creationId xmlns:p14="http://schemas.microsoft.com/office/powerpoint/2010/main" val="3095453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r>
              <a:rPr lang="el-GR" dirty="0"/>
              <a:t>Αρθρογραφία </a:t>
            </a:r>
            <a:r>
              <a:rPr lang="el-GR" baseline="-16000" dirty="0" smtClean="0"/>
              <a:t>[3/6]</a:t>
            </a:r>
            <a:endParaRPr lang="el-GR" dirty="0">
              <a:solidFill>
                <a:srgbClr val="800000"/>
              </a:solidFill>
            </a:endParaRPr>
          </a:p>
        </p:txBody>
      </p:sp>
      <p:sp>
        <p:nvSpPr>
          <p:cNvPr id="3" name="Θέση περιεχομένου 2"/>
          <p:cNvSpPr>
            <a:spLocks noGrp="1"/>
          </p:cNvSpPr>
          <p:nvPr>
            <p:ph idx="1"/>
          </p:nvPr>
        </p:nvSpPr>
        <p:spPr>
          <a:xfrm>
            <a:off x="457200" y="1628800"/>
            <a:ext cx="8229600" cy="4679032"/>
          </a:xfrm>
        </p:spPr>
        <p:txBody>
          <a:bodyPr/>
          <a:lstStyle/>
          <a:p>
            <a:pPr>
              <a:spcBef>
                <a:spcPts val="1200"/>
              </a:spcBef>
              <a:buSzPct val="100000"/>
              <a:buFont typeface="Wingdings" panose="05000000000000000000" pitchFamily="2" charset="2"/>
              <a:buChar char="§"/>
            </a:pPr>
            <a:r>
              <a:rPr lang="en-US" sz="2000" dirty="0" err="1" smtClean="0"/>
              <a:t>Joodaki</a:t>
            </a:r>
            <a:r>
              <a:rPr lang="en-US" sz="2000" dirty="0" smtClean="0"/>
              <a:t> R, </a:t>
            </a:r>
            <a:r>
              <a:rPr lang="en-US" sz="2000" dirty="0" err="1" smtClean="0"/>
              <a:t>Olyaei</a:t>
            </a:r>
            <a:r>
              <a:rPr lang="en-US" sz="2000" dirty="0" smtClean="0"/>
              <a:t> R, </a:t>
            </a:r>
            <a:r>
              <a:rPr lang="en-US" sz="2000" dirty="0" err="1" smtClean="0"/>
              <a:t>Bagheri</a:t>
            </a:r>
            <a:r>
              <a:rPr lang="en-US" sz="2000" dirty="0" smtClean="0"/>
              <a:t> H. The effects of electrical nerve stimulation on the lower extremity on H-reflex and F-wave parameters. </a:t>
            </a:r>
            <a:r>
              <a:rPr lang="en-US" sz="2000" dirty="0" err="1" smtClean="0"/>
              <a:t>Electrom</a:t>
            </a:r>
            <a:r>
              <a:rPr lang="en-US" sz="2000" dirty="0" smtClean="0"/>
              <a:t> </a:t>
            </a:r>
            <a:r>
              <a:rPr lang="en-US" sz="2000" dirty="0" err="1" smtClean="0"/>
              <a:t>Clin</a:t>
            </a:r>
            <a:r>
              <a:rPr lang="en-US" sz="2000" dirty="0" smtClean="0"/>
              <a:t> </a:t>
            </a:r>
            <a:r>
              <a:rPr lang="en-US" sz="2000" dirty="0" err="1" smtClean="0"/>
              <a:t>Neuroph</a:t>
            </a:r>
            <a:r>
              <a:rPr lang="en-US" sz="2000" dirty="0" smtClean="0"/>
              <a:t>. 2001;</a:t>
            </a:r>
            <a:r>
              <a:rPr lang="el-GR" sz="2000" dirty="0" smtClean="0"/>
              <a:t> </a:t>
            </a:r>
            <a:r>
              <a:rPr lang="en-US" sz="2000" dirty="0" smtClean="0"/>
              <a:t>41(1):23-28</a:t>
            </a:r>
            <a:r>
              <a:rPr lang="el-GR" sz="2000" dirty="0" smtClean="0"/>
              <a:t>.</a:t>
            </a:r>
            <a:endParaRPr lang="en-US" sz="2000" dirty="0" smtClean="0"/>
          </a:p>
          <a:p>
            <a:pPr>
              <a:spcBef>
                <a:spcPts val="1200"/>
              </a:spcBef>
              <a:buSzPct val="100000"/>
              <a:buFont typeface="Wingdings" panose="05000000000000000000" pitchFamily="2" charset="2"/>
              <a:buChar char="§"/>
            </a:pPr>
            <a:r>
              <a:rPr lang="en-US" sz="2000" dirty="0" err="1" smtClean="0"/>
              <a:t>Kameyama</a:t>
            </a:r>
            <a:r>
              <a:rPr lang="en-US" sz="2000" dirty="0" smtClean="0"/>
              <a:t> J, </a:t>
            </a:r>
            <a:r>
              <a:rPr lang="en-US" sz="2000" dirty="0" err="1" smtClean="0"/>
              <a:t>Handa</a:t>
            </a:r>
            <a:r>
              <a:rPr lang="en-US" sz="2000" dirty="0" smtClean="0"/>
              <a:t> Y, </a:t>
            </a:r>
            <a:r>
              <a:rPr lang="en-US" sz="2000" dirty="0" err="1" smtClean="0"/>
              <a:t>Hoshima</a:t>
            </a:r>
            <a:r>
              <a:rPr lang="en-US" sz="2000" dirty="0" smtClean="0"/>
              <a:t> N, et al. Restoration of shoulder movement in quadriplegic and hemiplegic patients by functional electrical stimulation.</a:t>
            </a:r>
            <a:r>
              <a:rPr lang="el-GR" sz="2000" dirty="0" smtClean="0"/>
              <a:t> </a:t>
            </a:r>
            <a:r>
              <a:rPr lang="en-US" sz="2000" dirty="0" err="1" smtClean="0"/>
              <a:t>Tohuku</a:t>
            </a:r>
            <a:r>
              <a:rPr lang="en-US" sz="2000" dirty="0" smtClean="0"/>
              <a:t> J </a:t>
            </a:r>
            <a:r>
              <a:rPr lang="en-US" sz="2000" dirty="0" err="1" smtClean="0"/>
              <a:t>Exp</a:t>
            </a:r>
            <a:r>
              <a:rPr lang="en-US" sz="2000" dirty="0" smtClean="0"/>
              <a:t> Med.</a:t>
            </a:r>
            <a:r>
              <a:rPr lang="el-GR" sz="2000" dirty="0" smtClean="0"/>
              <a:t> </a:t>
            </a:r>
            <a:r>
              <a:rPr lang="en-US" sz="2000" dirty="0" smtClean="0"/>
              <a:t>1999;</a:t>
            </a:r>
            <a:r>
              <a:rPr lang="el-GR" sz="2000" dirty="0" smtClean="0"/>
              <a:t> </a:t>
            </a:r>
            <a:r>
              <a:rPr lang="en-US" sz="2000" dirty="0" smtClean="0"/>
              <a:t>187:329-337</a:t>
            </a:r>
            <a:r>
              <a:rPr lang="el-GR" sz="2000" dirty="0" smtClean="0"/>
              <a:t>.</a:t>
            </a:r>
          </a:p>
          <a:p>
            <a:pPr>
              <a:spcBef>
                <a:spcPts val="1200"/>
              </a:spcBef>
              <a:buSzPct val="100000"/>
              <a:buFont typeface="Wingdings" panose="05000000000000000000" pitchFamily="2" charset="2"/>
              <a:buChar char="§"/>
            </a:pPr>
            <a:r>
              <a:rPr lang="en-US" sz="2000" dirty="0" err="1"/>
              <a:t>Koog</a:t>
            </a:r>
            <a:r>
              <a:rPr lang="en-US" sz="2000" dirty="0"/>
              <a:t> YH, Jin SS, Yoon K, et al. Interventions for hemiplegic shoulder pain : systematic review of randomized controlled trials. </a:t>
            </a:r>
            <a:r>
              <a:rPr lang="en-US" sz="2000" dirty="0" err="1"/>
              <a:t>Disabil</a:t>
            </a:r>
            <a:r>
              <a:rPr lang="en-US" sz="2000" dirty="0"/>
              <a:t> </a:t>
            </a:r>
            <a:r>
              <a:rPr lang="en-US" sz="2000" dirty="0" err="1"/>
              <a:t>Rehabil</a:t>
            </a:r>
            <a:r>
              <a:rPr lang="en-US" sz="2000" dirty="0"/>
              <a:t>.  2010; 32(4):282-291.</a:t>
            </a:r>
          </a:p>
          <a:p>
            <a:pPr>
              <a:spcBef>
                <a:spcPts val="1200"/>
              </a:spcBef>
              <a:buSzPct val="100000"/>
              <a:buFont typeface="Wingdings" panose="05000000000000000000" pitchFamily="2" charset="2"/>
              <a:buChar char="§"/>
            </a:pPr>
            <a:r>
              <a:rPr lang="en-US" sz="2000" dirty="0"/>
              <a:t>Lin C. The effects of </a:t>
            </a:r>
            <a:r>
              <a:rPr lang="en-US" sz="2000" dirty="0" err="1"/>
              <a:t>ipsilateral</a:t>
            </a:r>
            <a:r>
              <a:rPr lang="en-US" sz="2000" dirty="0"/>
              <a:t> forearm movement and contralateral hand grasp on the spastic hand opened by electrical stimulation. </a:t>
            </a:r>
            <a:r>
              <a:rPr lang="en-US" sz="2000" dirty="0" err="1"/>
              <a:t>Neurorehab</a:t>
            </a:r>
            <a:r>
              <a:rPr lang="en-US" sz="2000" dirty="0"/>
              <a:t> Neural Repair. 2000; 14:199-205.</a:t>
            </a:r>
          </a:p>
          <a:p>
            <a:pPr>
              <a:spcBef>
                <a:spcPts val="1200"/>
              </a:spcBef>
              <a:buSzPct val="100000"/>
              <a:buFont typeface="Wingdings" panose="05000000000000000000" pitchFamily="2" charset="2"/>
              <a:buChar char="§"/>
            </a:pPr>
            <a:r>
              <a:rPr lang="en-US" sz="2000" dirty="0"/>
              <a:t>Linn L, </a:t>
            </a:r>
            <a:r>
              <a:rPr lang="en-US" sz="2000" dirty="0" err="1"/>
              <a:t>Granat</a:t>
            </a:r>
            <a:r>
              <a:rPr lang="en-US" sz="2000" dirty="0"/>
              <a:t> H, Lees R. Prevention of shoulder subluxation after stroke with electrical stimulation. Stroke. 1999; 30:936-968.</a:t>
            </a:r>
          </a:p>
          <a:p>
            <a:pPr>
              <a:spcBef>
                <a:spcPts val="1200"/>
              </a:spcBef>
              <a:buSzPct val="100000"/>
              <a:buFont typeface="Wingdings" panose="05000000000000000000" pitchFamily="2" charset="2"/>
              <a:buChar char="§"/>
            </a:pPr>
            <a:endParaRPr lang="en-US" sz="2000" dirty="0" smtClean="0"/>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32</a:t>
            </a:fld>
            <a:endParaRPr lang="el-GR" dirty="0"/>
          </a:p>
        </p:txBody>
      </p:sp>
    </p:spTree>
    <p:extLst>
      <p:ext uri="{BB962C8B-B14F-4D97-AF65-F5344CB8AC3E}">
        <p14:creationId xmlns:p14="http://schemas.microsoft.com/office/powerpoint/2010/main" val="3841560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r>
              <a:rPr lang="el-GR" dirty="0"/>
              <a:t>Αρθρογραφία </a:t>
            </a:r>
            <a:r>
              <a:rPr lang="el-GR" baseline="-16000" dirty="0" smtClean="0"/>
              <a:t>[4/6]</a:t>
            </a:r>
            <a:endParaRPr lang="el-GR" dirty="0">
              <a:solidFill>
                <a:srgbClr val="800000"/>
              </a:solidFill>
            </a:endParaRPr>
          </a:p>
        </p:txBody>
      </p:sp>
      <p:sp>
        <p:nvSpPr>
          <p:cNvPr id="3" name="Θέση περιεχομένου 2"/>
          <p:cNvSpPr>
            <a:spLocks noGrp="1"/>
          </p:cNvSpPr>
          <p:nvPr>
            <p:ph idx="1"/>
          </p:nvPr>
        </p:nvSpPr>
        <p:spPr>
          <a:xfrm>
            <a:off x="457200" y="1628800"/>
            <a:ext cx="8229600" cy="4679032"/>
          </a:xfrm>
        </p:spPr>
        <p:txBody>
          <a:bodyPr/>
          <a:lstStyle/>
          <a:p>
            <a:pPr>
              <a:spcBef>
                <a:spcPts val="1200"/>
              </a:spcBef>
              <a:buSzPct val="100000"/>
              <a:buFont typeface="Wingdings" panose="05000000000000000000" pitchFamily="2" charset="2"/>
              <a:buChar char="§"/>
            </a:pPr>
            <a:r>
              <a:rPr lang="en-US" sz="2000" dirty="0" smtClean="0"/>
              <a:t>Lo HC, </a:t>
            </a:r>
            <a:r>
              <a:rPr lang="en-US" sz="2000" dirty="0" err="1" smtClean="0"/>
              <a:t>Yeh</a:t>
            </a:r>
            <a:r>
              <a:rPr lang="en-US" sz="2000" dirty="0" smtClean="0"/>
              <a:t> CY, Su FC, et al. Comparison of energy costs leg-cycling with or without functional electrical stimulation and manual wheelchairs  for patients after stroke. J </a:t>
            </a:r>
            <a:r>
              <a:rPr lang="en-US" sz="2000" dirty="0" err="1" smtClean="0"/>
              <a:t>Rehabil</a:t>
            </a:r>
            <a:r>
              <a:rPr lang="el-GR" sz="2000" dirty="0"/>
              <a:t> </a:t>
            </a:r>
            <a:r>
              <a:rPr lang="en-US" sz="2000" dirty="0" smtClean="0"/>
              <a:t>Med. 2010;</a:t>
            </a:r>
            <a:r>
              <a:rPr lang="el-GR" sz="2000" dirty="0" smtClean="0"/>
              <a:t> </a:t>
            </a:r>
            <a:r>
              <a:rPr lang="en-US" sz="2000" dirty="0" smtClean="0"/>
              <a:t>42(7):645-</a:t>
            </a:r>
            <a:r>
              <a:rPr lang="el-GR" sz="2000" dirty="0" smtClean="0"/>
              <a:t>64</a:t>
            </a:r>
            <a:r>
              <a:rPr lang="en-US" sz="2000" dirty="0" smtClean="0"/>
              <a:t>9</a:t>
            </a:r>
            <a:r>
              <a:rPr lang="el-GR" sz="2000" dirty="0" smtClean="0"/>
              <a:t>.</a:t>
            </a:r>
          </a:p>
          <a:p>
            <a:pPr>
              <a:spcBef>
                <a:spcPts val="1200"/>
              </a:spcBef>
              <a:buSzPct val="100000"/>
              <a:buFont typeface="Wingdings" panose="05000000000000000000" pitchFamily="2" charset="2"/>
              <a:buChar char="§"/>
            </a:pPr>
            <a:r>
              <a:rPr lang="en-US" sz="2000" dirty="0" err="1"/>
              <a:t>Mesci</a:t>
            </a:r>
            <a:r>
              <a:rPr lang="en-US" sz="2000" dirty="0"/>
              <a:t> N, </a:t>
            </a:r>
            <a:r>
              <a:rPr lang="en-US" sz="2000" dirty="0" err="1"/>
              <a:t>Ozdemir</a:t>
            </a:r>
            <a:r>
              <a:rPr lang="en-US" sz="2000" dirty="0"/>
              <a:t> F, </a:t>
            </a:r>
            <a:r>
              <a:rPr lang="en-US" sz="2000" dirty="0" err="1"/>
              <a:t>Demirbag</a:t>
            </a:r>
            <a:r>
              <a:rPr lang="en-US" sz="2000" dirty="0"/>
              <a:t> D, et al. The effects of neuromuscular stimulation on clinical improvement in hemiplegic lower extremity rehabilitation in chronic stroke: A single blind, randomized, control trial. </a:t>
            </a:r>
            <a:r>
              <a:rPr lang="en-US" sz="2000" dirty="0" err="1"/>
              <a:t>Disabil</a:t>
            </a:r>
            <a:r>
              <a:rPr lang="en-US" sz="2000" dirty="0"/>
              <a:t> </a:t>
            </a:r>
            <a:r>
              <a:rPr lang="en-US" sz="2000" dirty="0" err="1"/>
              <a:t>Rehabil</a:t>
            </a:r>
            <a:r>
              <a:rPr lang="en-US" sz="2000" dirty="0"/>
              <a:t>. 2009; 21:1-8.</a:t>
            </a:r>
          </a:p>
          <a:p>
            <a:pPr>
              <a:spcBef>
                <a:spcPts val="1200"/>
              </a:spcBef>
              <a:buSzPct val="100000"/>
              <a:buFont typeface="Wingdings" panose="05000000000000000000" pitchFamily="2" charset="2"/>
              <a:buChar char="§"/>
            </a:pPr>
            <a:r>
              <a:rPr lang="en-US" sz="2000" dirty="0"/>
              <a:t>Ota T. Clinical and electrophysiological effects of cutaneous electrical stimulation in hemiplegic patients. J Rehab Med. 2001; 38:109-118.</a:t>
            </a:r>
          </a:p>
          <a:p>
            <a:pPr>
              <a:spcBef>
                <a:spcPts val="1200"/>
              </a:spcBef>
              <a:buSzPct val="100000"/>
              <a:buFont typeface="Wingdings" panose="05000000000000000000" pitchFamily="2" charset="2"/>
              <a:buChar char="§"/>
            </a:pPr>
            <a:r>
              <a:rPr lang="en-US" sz="2000" dirty="0" err="1"/>
              <a:t>Popovic</a:t>
            </a:r>
            <a:r>
              <a:rPr lang="en-US" sz="2000" dirty="0"/>
              <a:t> MB, </a:t>
            </a:r>
            <a:r>
              <a:rPr lang="en-US" sz="2000" dirty="0" err="1"/>
              <a:t>Popovic</a:t>
            </a:r>
            <a:r>
              <a:rPr lang="en-US" sz="2000" dirty="0"/>
              <a:t> DB, </a:t>
            </a:r>
            <a:r>
              <a:rPr lang="en-US" sz="2000" dirty="0" err="1"/>
              <a:t>Sinkjaer</a:t>
            </a:r>
            <a:r>
              <a:rPr lang="en-US" sz="2000" dirty="0"/>
              <a:t> T, et al. Clinical evaluation of functional electrical therapy in acute hemiplegic subjects. J </a:t>
            </a:r>
            <a:r>
              <a:rPr lang="en-US" sz="2000" dirty="0" err="1"/>
              <a:t>Rehabil</a:t>
            </a:r>
            <a:r>
              <a:rPr lang="en-US" sz="2000" dirty="0"/>
              <a:t> Res Dev. 2003; 40(5):443-453.</a:t>
            </a:r>
          </a:p>
          <a:p>
            <a:pPr>
              <a:spcBef>
                <a:spcPts val="1200"/>
              </a:spcBef>
              <a:buSzPct val="100000"/>
              <a:buFont typeface="Wingdings" panose="05000000000000000000" pitchFamily="2" charset="2"/>
              <a:buChar char="§"/>
            </a:pPr>
            <a:r>
              <a:rPr lang="en-US" sz="2000" dirty="0"/>
              <a:t>Powell J, </a:t>
            </a:r>
            <a:r>
              <a:rPr lang="en-US" sz="2000" dirty="0" err="1"/>
              <a:t>Pandyan</a:t>
            </a:r>
            <a:r>
              <a:rPr lang="en-US" sz="2000" dirty="0"/>
              <a:t> D, </a:t>
            </a:r>
            <a:r>
              <a:rPr lang="en-US" sz="2000" dirty="0" err="1"/>
              <a:t>Granat</a:t>
            </a:r>
            <a:r>
              <a:rPr lang="en-US" sz="2000" dirty="0"/>
              <a:t> M, et al. Electrical stimulation of wrist extensors in post stroke hemiplegia. Stroke. 2000; 30:1384-1389.</a:t>
            </a:r>
          </a:p>
          <a:p>
            <a:pPr>
              <a:spcBef>
                <a:spcPts val="1200"/>
              </a:spcBef>
              <a:buSzPct val="100000"/>
              <a:buFont typeface="Wingdings" panose="05000000000000000000" pitchFamily="2" charset="2"/>
              <a:buChar char="§"/>
            </a:pPr>
            <a:endParaRPr lang="el-GR" sz="2000" dirty="0" smtClean="0"/>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33</a:t>
            </a:fld>
            <a:endParaRPr lang="el-GR" dirty="0"/>
          </a:p>
        </p:txBody>
      </p:sp>
    </p:spTree>
    <p:extLst>
      <p:ext uri="{BB962C8B-B14F-4D97-AF65-F5344CB8AC3E}">
        <p14:creationId xmlns:p14="http://schemas.microsoft.com/office/powerpoint/2010/main" val="39873440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r>
              <a:rPr lang="el-GR" dirty="0"/>
              <a:t>Αρθρογραφία </a:t>
            </a:r>
            <a:r>
              <a:rPr lang="el-GR" baseline="-16000" dirty="0" smtClean="0"/>
              <a:t>[5/6]</a:t>
            </a:r>
            <a:endParaRPr lang="el-GR" dirty="0">
              <a:solidFill>
                <a:srgbClr val="800000"/>
              </a:solidFill>
            </a:endParaRPr>
          </a:p>
        </p:txBody>
      </p:sp>
      <p:sp>
        <p:nvSpPr>
          <p:cNvPr id="3" name="Θέση περιεχομένου 2"/>
          <p:cNvSpPr>
            <a:spLocks noGrp="1"/>
          </p:cNvSpPr>
          <p:nvPr>
            <p:ph idx="1"/>
          </p:nvPr>
        </p:nvSpPr>
        <p:spPr>
          <a:xfrm>
            <a:off x="457200" y="1556792"/>
            <a:ext cx="8363272" cy="4896544"/>
          </a:xfrm>
        </p:spPr>
        <p:txBody>
          <a:bodyPr/>
          <a:lstStyle/>
          <a:p>
            <a:pPr>
              <a:spcBef>
                <a:spcPts val="600"/>
              </a:spcBef>
              <a:buSzPct val="100000"/>
              <a:buFont typeface="Wingdings" panose="05000000000000000000" pitchFamily="2" charset="2"/>
              <a:buChar char="§"/>
            </a:pPr>
            <a:r>
              <a:rPr lang="en-US" sz="2000" dirty="0" smtClean="0"/>
              <a:t>Price </a:t>
            </a:r>
            <a:r>
              <a:rPr lang="en-US" sz="2000" dirty="0"/>
              <a:t>I, </a:t>
            </a:r>
            <a:r>
              <a:rPr lang="en-US" sz="2000" dirty="0" err="1"/>
              <a:t>Pandyan</a:t>
            </a:r>
            <a:r>
              <a:rPr lang="en-US" sz="2000" dirty="0"/>
              <a:t> D. Electrical stimulation for preventing and treating post stroke shoulder pain : a systematic </a:t>
            </a:r>
            <a:r>
              <a:rPr lang="en-US" sz="2000" dirty="0" err="1"/>
              <a:t>Cochrave</a:t>
            </a:r>
            <a:r>
              <a:rPr lang="en-US" sz="2000" dirty="0"/>
              <a:t> review. </a:t>
            </a:r>
            <a:r>
              <a:rPr lang="en-US" sz="2000" dirty="0" err="1"/>
              <a:t>Clin</a:t>
            </a:r>
            <a:r>
              <a:rPr lang="en-US" sz="2000" dirty="0"/>
              <a:t> </a:t>
            </a:r>
            <a:r>
              <a:rPr lang="en-US" sz="2000" dirty="0" err="1"/>
              <a:t>Rehabil</a:t>
            </a:r>
            <a:r>
              <a:rPr lang="en-US" sz="2000" dirty="0"/>
              <a:t>. 2001; </a:t>
            </a:r>
            <a:r>
              <a:rPr lang="en-US" sz="2000" dirty="0" smtClean="0"/>
              <a:t>15:5-19</a:t>
            </a:r>
            <a:r>
              <a:rPr lang="el-GR" sz="2000" dirty="0" smtClean="0"/>
              <a:t>.</a:t>
            </a:r>
          </a:p>
          <a:p>
            <a:pPr>
              <a:spcBef>
                <a:spcPts val="600"/>
              </a:spcBef>
              <a:buSzPct val="100000"/>
              <a:buFont typeface="Wingdings" panose="05000000000000000000" pitchFamily="2" charset="2"/>
              <a:buChar char="§"/>
            </a:pPr>
            <a:r>
              <a:rPr lang="en-US" sz="2000" dirty="0"/>
              <a:t>Robbins SM, Houghton PE, Woodbury MG. The therapeutic effect of functional and transcutaneous electrical stimulation on improving gait speed in stroke patients : a meta-analysis. Arch </a:t>
            </a:r>
            <a:r>
              <a:rPr lang="en-US" sz="2000" dirty="0" err="1"/>
              <a:t>Phys</a:t>
            </a:r>
            <a:r>
              <a:rPr lang="en-US" sz="2000" dirty="0"/>
              <a:t> Med </a:t>
            </a:r>
            <a:r>
              <a:rPr lang="en-US" sz="2000" dirty="0" err="1"/>
              <a:t>Rehabil</a:t>
            </a:r>
            <a:r>
              <a:rPr lang="en-US" sz="2000" dirty="0"/>
              <a:t>.  2006; 87(6):853-859.</a:t>
            </a:r>
          </a:p>
          <a:p>
            <a:pPr>
              <a:spcBef>
                <a:spcPts val="600"/>
              </a:spcBef>
              <a:buSzPct val="100000"/>
              <a:buFont typeface="Wingdings" panose="05000000000000000000" pitchFamily="2" charset="2"/>
              <a:buChar char="§"/>
            </a:pPr>
            <a:r>
              <a:rPr lang="en-US" sz="2000" dirty="0" err="1"/>
              <a:t>Sabut</a:t>
            </a:r>
            <a:r>
              <a:rPr lang="en-US" sz="2000" dirty="0"/>
              <a:t> SK, </a:t>
            </a:r>
            <a:r>
              <a:rPr lang="en-US" sz="2000" dirty="0" err="1"/>
              <a:t>Sikdar</a:t>
            </a:r>
            <a:r>
              <a:rPr lang="en-US" sz="2000" dirty="0"/>
              <a:t> C, </a:t>
            </a:r>
            <a:r>
              <a:rPr lang="en-US" sz="2000" dirty="0" err="1"/>
              <a:t>Mondal</a:t>
            </a:r>
            <a:r>
              <a:rPr lang="en-US" sz="2000" dirty="0"/>
              <a:t> R, et al. Restoration of gait and motor recovery by functional electrical stimulation therapy in persons with stroke. </a:t>
            </a:r>
            <a:r>
              <a:rPr lang="en-US" sz="2000" dirty="0" err="1"/>
              <a:t>Disabil</a:t>
            </a:r>
            <a:r>
              <a:rPr lang="en-US" sz="2000" dirty="0"/>
              <a:t> </a:t>
            </a:r>
            <a:r>
              <a:rPr lang="en-US" sz="2000" dirty="0" err="1"/>
              <a:t>Rehabil</a:t>
            </a:r>
            <a:r>
              <a:rPr lang="en-US" sz="2000" dirty="0"/>
              <a:t>. 2010; 32:1594-1603.</a:t>
            </a:r>
          </a:p>
          <a:p>
            <a:pPr>
              <a:spcBef>
                <a:spcPts val="600"/>
              </a:spcBef>
              <a:buSzPct val="100000"/>
              <a:buFont typeface="Wingdings" panose="05000000000000000000" pitchFamily="2" charset="2"/>
              <a:buChar char="§"/>
            </a:pPr>
            <a:r>
              <a:rPr lang="en-US" sz="2000" dirty="0" err="1"/>
              <a:t>Seib</a:t>
            </a:r>
            <a:r>
              <a:rPr lang="en-US" sz="2000" dirty="0"/>
              <a:t> T, Price M, Lehman F. The quantitative measurements of spasticity : effect of cutaneous electrical stimulation. Arch </a:t>
            </a:r>
            <a:r>
              <a:rPr lang="en-US" sz="2000" dirty="0" err="1"/>
              <a:t>Phys</a:t>
            </a:r>
            <a:r>
              <a:rPr lang="en-US" sz="2000" dirty="0"/>
              <a:t> Med </a:t>
            </a:r>
            <a:r>
              <a:rPr lang="en-US" sz="2000" dirty="0" err="1"/>
              <a:t>Rehabil</a:t>
            </a:r>
            <a:r>
              <a:rPr lang="en-US" sz="2000" dirty="0"/>
              <a:t>. 1994; 75:746-750.</a:t>
            </a:r>
          </a:p>
          <a:p>
            <a:pPr>
              <a:spcBef>
                <a:spcPts val="600"/>
              </a:spcBef>
              <a:buSzPct val="100000"/>
              <a:buFont typeface="Wingdings" panose="05000000000000000000" pitchFamily="2" charset="2"/>
              <a:buChar char="§"/>
            </a:pPr>
            <a:r>
              <a:rPr lang="en-US" sz="2000" dirty="0" err="1"/>
              <a:t>Stefanovska</a:t>
            </a:r>
            <a:r>
              <a:rPr lang="en-US" sz="2000" dirty="0"/>
              <a:t> A, Gross N, </a:t>
            </a:r>
            <a:r>
              <a:rPr lang="en-US" sz="2000" dirty="0" err="1"/>
              <a:t>Vodovnik</a:t>
            </a:r>
            <a:r>
              <a:rPr lang="en-US" sz="2000" dirty="0"/>
              <a:t> L, et al. Chronic electrical stimulation for the modification of spasticity in hemiplegic patients. </a:t>
            </a:r>
            <a:r>
              <a:rPr lang="en-US" sz="2000" dirty="0" err="1"/>
              <a:t>Scand</a:t>
            </a:r>
            <a:r>
              <a:rPr lang="en-US" sz="2000" dirty="0"/>
              <a:t> J </a:t>
            </a:r>
            <a:r>
              <a:rPr lang="en-US" sz="2000" dirty="0" err="1"/>
              <a:t>Rehabil</a:t>
            </a:r>
            <a:r>
              <a:rPr lang="en-US" sz="2000" dirty="0"/>
              <a:t> Med. 1988; 17:115-121</a:t>
            </a:r>
            <a:r>
              <a:rPr lang="en-US" sz="2000" dirty="0" smtClean="0"/>
              <a:t>.</a:t>
            </a:r>
            <a:endParaRPr lang="el-GR" sz="2000" dirty="0"/>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34</a:t>
            </a:fld>
            <a:endParaRPr lang="el-GR" dirty="0"/>
          </a:p>
        </p:txBody>
      </p:sp>
    </p:spTree>
    <p:extLst>
      <p:ext uri="{BB962C8B-B14F-4D97-AF65-F5344CB8AC3E}">
        <p14:creationId xmlns:p14="http://schemas.microsoft.com/office/powerpoint/2010/main" val="12393831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r>
              <a:rPr lang="el-GR" dirty="0"/>
              <a:t>Αρθρογραφία </a:t>
            </a:r>
            <a:r>
              <a:rPr lang="el-GR" baseline="-16000" dirty="0" smtClean="0"/>
              <a:t>[6/6]</a:t>
            </a:r>
            <a:endParaRPr lang="el-GR" dirty="0">
              <a:solidFill>
                <a:srgbClr val="800000"/>
              </a:solidFill>
            </a:endParaRPr>
          </a:p>
        </p:txBody>
      </p:sp>
      <p:sp>
        <p:nvSpPr>
          <p:cNvPr id="3" name="Θέση περιεχομένου 2"/>
          <p:cNvSpPr>
            <a:spLocks noGrp="1"/>
          </p:cNvSpPr>
          <p:nvPr>
            <p:ph idx="1"/>
          </p:nvPr>
        </p:nvSpPr>
        <p:spPr/>
        <p:txBody>
          <a:bodyPr/>
          <a:lstStyle/>
          <a:p>
            <a:pPr>
              <a:spcBef>
                <a:spcPts val="1200"/>
              </a:spcBef>
              <a:buSzPct val="100000"/>
              <a:buFont typeface="Wingdings" panose="05000000000000000000" pitchFamily="2" charset="2"/>
              <a:buChar char="§"/>
            </a:pPr>
            <a:r>
              <a:rPr lang="en-US" sz="2000" dirty="0" smtClean="0"/>
              <a:t>Van </a:t>
            </a:r>
            <a:r>
              <a:rPr lang="en-US" sz="2000" dirty="0" err="1"/>
              <a:t>Swigchem</a:t>
            </a:r>
            <a:r>
              <a:rPr lang="en-US" sz="2000" dirty="0"/>
              <a:t> R, </a:t>
            </a:r>
            <a:r>
              <a:rPr lang="en-US" sz="2000" dirty="0" err="1"/>
              <a:t>Vloothuis</a:t>
            </a:r>
            <a:r>
              <a:rPr lang="en-US" sz="2000" dirty="0"/>
              <a:t> J, den Boer J, et al. Is transcutaneous peroneal stimulation beneficial to patients with chronic stroke using an ankle-foot </a:t>
            </a:r>
            <a:r>
              <a:rPr lang="en-US" sz="2000" dirty="0" err="1"/>
              <a:t>orthosis</a:t>
            </a:r>
            <a:r>
              <a:rPr lang="en-US" sz="2000" dirty="0"/>
              <a:t>? A within – subjects study of patients satisfaction, walking speed and physical activity level. J </a:t>
            </a:r>
            <a:r>
              <a:rPr lang="en-US" sz="2000" dirty="0" err="1"/>
              <a:t>Rehabil</a:t>
            </a:r>
            <a:r>
              <a:rPr lang="en-US" sz="2000" dirty="0"/>
              <a:t> Med </a:t>
            </a:r>
            <a:r>
              <a:rPr lang="en-US" sz="2000" dirty="0" smtClean="0"/>
              <a:t>. </a:t>
            </a:r>
            <a:r>
              <a:rPr lang="en-US" sz="2000" dirty="0"/>
              <a:t>2010</a:t>
            </a:r>
            <a:r>
              <a:rPr lang="en-US" sz="2000" dirty="0" smtClean="0"/>
              <a:t>; 42(2</a:t>
            </a:r>
            <a:r>
              <a:rPr lang="en-US" sz="2000" dirty="0"/>
              <a:t>):</a:t>
            </a:r>
            <a:r>
              <a:rPr lang="en-US" sz="2000" dirty="0" smtClean="0"/>
              <a:t>117-121.</a:t>
            </a:r>
          </a:p>
          <a:p>
            <a:pPr>
              <a:spcBef>
                <a:spcPts val="1200"/>
              </a:spcBef>
              <a:buSzPct val="100000"/>
              <a:buFont typeface="Wingdings" panose="05000000000000000000" pitchFamily="2" charset="2"/>
              <a:buChar char="§"/>
            </a:pPr>
            <a:r>
              <a:rPr lang="en-US" sz="2000" dirty="0" err="1" smtClean="0"/>
              <a:t>Tekeoglou</a:t>
            </a:r>
            <a:r>
              <a:rPr lang="en-US" sz="2000" dirty="0" smtClean="0"/>
              <a:t> </a:t>
            </a:r>
            <a:r>
              <a:rPr lang="en-US" sz="2000" dirty="0"/>
              <a:t>Y, Adak B, </a:t>
            </a:r>
            <a:r>
              <a:rPr lang="en-US" sz="2000" dirty="0" err="1"/>
              <a:t>Goksoy</a:t>
            </a:r>
            <a:r>
              <a:rPr lang="en-US" sz="2000" dirty="0"/>
              <a:t> T. Effect of transcutaneous electric nerve stimulation on </a:t>
            </a:r>
            <a:r>
              <a:rPr lang="en-US" sz="2000" dirty="0" err="1"/>
              <a:t>Barthel</a:t>
            </a:r>
            <a:r>
              <a:rPr lang="en-US" sz="2000" dirty="0"/>
              <a:t> Activities of daily index score following stroke. </a:t>
            </a:r>
            <a:r>
              <a:rPr lang="en-US" sz="2000" dirty="0" err="1"/>
              <a:t>Clin</a:t>
            </a:r>
            <a:r>
              <a:rPr lang="en-US" sz="2000" dirty="0"/>
              <a:t> </a:t>
            </a:r>
            <a:r>
              <a:rPr lang="en-US" sz="2000" dirty="0" err="1"/>
              <a:t>Rehabil</a:t>
            </a:r>
            <a:r>
              <a:rPr lang="en-US" sz="2000" dirty="0"/>
              <a:t>. 1998</a:t>
            </a:r>
            <a:r>
              <a:rPr lang="en-US" sz="2000" dirty="0" smtClean="0"/>
              <a:t>; 12(4</a:t>
            </a:r>
            <a:r>
              <a:rPr lang="en-US" sz="2000" dirty="0"/>
              <a:t>):</a:t>
            </a:r>
            <a:r>
              <a:rPr lang="en-US" sz="2000" dirty="0" smtClean="0"/>
              <a:t>277-288.</a:t>
            </a:r>
            <a:endParaRPr lang="en-US" sz="2000" dirty="0"/>
          </a:p>
          <a:p>
            <a:pPr>
              <a:spcBef>
                <a:spcPts val="1200"/>
              </a:spcBef>
              <a:buSzPct val="100000"/>
              <a:buFont typeface="Wingdings" panose="05000000000000000000" pitchFamily="2" charset="2"/>
              <a:buChar char="§"/>
            </a:pPr>
            <a:r>
              <a:rPr lang="en-US" sz="2000" dirty="0" err="1"/>
              <a:t>Veltink</a:t>
            </a:r>
            <a:r>
              <a:rPr lang="en-US" sz="2000" dirty="0"/>
              <a:t> H, </a:t>
            </a:r>
            <a:r>
              <a:rPr lang="en-US" sz="2000" dirty="0" err="1"/>
              <a:t>Ladouceur</a:t>
            </a:r>
            <a:r>
              <a:rPr lang="en-US" sz="2000" dirty="0"/>
              <a:t> M, </a:t>
            </a:r>
            <a:r>
              <a:rPr lang="en-US" sz="2000" dirty="0" err="1"/>
              <a:t>Sinkjaer</a:t>
            </a:r>
            <a:r>
              <a:rPr lang="en-US" sz="2000" dirty="0"/>
              <a:t> T. Inhibition of the triceps </a:t>
            </a:r>
            <a:r>
              <a:rPr lang="en-US" sz="2000" dirty="0" err="1"/>
              <a:t>surae</a:t>
            </a:r>
            <a:r>
              <a:rPr lang="en-US" sz="2000" dirty="0"/>
              <a:t> stretch reflex by stimulation on the deep peroneal nerve in persons with spastic stroke. </a:t>
            </a:r>
            <a:r>
              <a:rPr lang="en-US" sz="2000" dirty="0" smtClean="0"/>
              <a:t>Arch </a:t>
            </a:r>
            <a:r>
              <a:rPr lang="en-US" sz="2000" dirty="0" err="1" smtClean="0"/>
              <a:t>Phys</a:t>
            </a:r>
            <a:r>
              <a:rPr lang="en-US" sz="2000" dirty="0" smtClean="0"/>
              <a:t> Med </a:t>
            </a:r>
            <a:r>
              <a:rPr lang="en-US" sz="2000" dirty="0" err="1"/>
              <a:t>Rehabil</a:t>
            </a:r>
            <a:r>
              <a:rPr lang="en-US" sz="2000" dirty="0"/>
              <a:t>. 2000</a:t>
            </a:r>
            <a:r>
              <a:rPr lang="en-US" sz="2000" dirty="0" smtClean="0"/>
              <a:t>; 81:1016-1024.</a:t>
            </a:r>
            <a:endParaRPr lang="en-US" sz="2000" dirty="0"/>
          </a:p>
          <a:p>
            <a:pPr>
              <a:spcBef>
                <a:spcPts val="1200"/>
              </a:spcBef>
              <a:buSzPct val="100000"/>
              <a:buFont typeface="Wingdings" panose="05000000000000000000" pitchFamily="2" charset="2"/>
              <a:buChar char="§"/>
            </a:pPr>
            <a:r>
              <a:rPr lang="en-US" sz="2000" dirty="0"/>
              <a:t>Yan T, </a:t>
            </a:r>
            <a:r>
              <a:rPr lang="en-US" sz="2000" dirty="0" err="1"/>
              <a:t>Hui</a:t>
            </a:r>
            <a:r>
              <a:rPr lang="en-US" sz="2000" dirty="0"/>
              <a:t>-Chan C, Li L. Functional electrical stimulation improves motor recovery of the lower extremity and walking ability of subjects with first acute stroke. Stroke. </a:t>
            </a:r>
            <a:endParaRPr lang="el-GR" sz="2000" dirty="0"/>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35</a:t>
            </a:fld>
            <a:endParaRPr lang="el-GR" dirty="0"/>
          </a:p>
        </p:txBody>
      </p:sp>
    </p:spTree>
    <p:extLst>
      <p:ext uri="{BB962C8B-B14F-4D97-AF65-F5344CB8AC3E}">
        <p14:creationId xmlns:p14="http://schemas.microsoft.com/office/powerpoint/2010/main" val="39170281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sz="quarter"/>
          </p:nvPr>
        </p:nvSpPr>
        <p:spPr/>
        <p:txBody>
          <a:bodyPr/>
          <a:lstStyle/>
          <a:p>
            <a:r>
              <a:rPr lang="el-GR" sz="5400" b="1" dirty="0" smtClean="0">
                <a:solidFill>
                  <a:srgbClr val="A50021"/>
                </a:solidFill>
                <a:latin typeface="Arial Narrow" pitchFamily="34" charset="0"/>
              </a:rPr>
              <a:t>Τέλος Ενότητας</a:t>
            </a:r>
            <a:endParaRPr lang="el-GR" sz="5400" b="1" dirty="0">
              <a:solidFill>
                <a:srgbClr val="A50021"/>
              </a:solidFill>
              <a:latin typeface="Arial Narrow" pitchFamily="34" charset="0"/>
            </a:endParaRPr>
          </a:p>
        </p:txBody>
      </p:sp>
      <p:grpSp>
        <p:nvGrpSpPr>
          <p:cNvPr id="5" name="Ομάδα 4"/>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8"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2505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472188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Αναφορά</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a:t>Γεώργιος </a:t>
            </a:r>
            <a:r>
              <a:rPr lang="el-GR" sz="2000" dirty="0" err="1" smtClean="0"/>
              <a:t>Παπαθανασίου</a:t>
            </a:r>
            <a:r>
              <a:rPr lang="el-GR" sz="2000" dirty="0" smtClean="0"/>
              <a:t>. «Ηλεκτροθεραπεία (Θ). Ενότητα 10</a:t>
            </a:r>
            <a:r>
              <a:rPr lang="en-US" sz="2000" dirty="0" smtClean="0"/>
              <a:t>:</a:t>
            </a:r>
            <a:r>
              <a:rPr lang="el-GR" sz="2000" dirty="0"/>
              <a:t> Ηλεκτρικός </a:t>
            </a:r>
            <a:r>
              <a:rPr lang="el-GR" sz="2000" dirty="0" smtClean="0"/>
              <a:t>Ερεθισμός σε </a:t>
            </a:r>
            <a:r>
              <a:rPr lang="el-GR" sz="2000" dirty="0"/>
              <a:t>Νευρολογικές Δυσλειτουργίες – Μέρος Β΄».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 Copyright </a:t>
            </a:r>
            <a:r>
              <a:rPr lang="el-GR" sz="2000" dirty="0"/>
              <a:t>Τεχνολογικό Εκπαιδευτικό Ίδρυμα Αθήνας</a:t>
            </a:r>
            <a:r>
              <a:rPr lang="en-US" sz="2000" dirty="0"/>
              <a:t>, </a:t>
            </a:r>
            <a:r>
              <a:rPr lang="el-GR" sz="2000" dirty="0"/>
              <a:t>Γεώργιος </a:t>
            </a:r>
            <a:r>
              <a:rPr lang="el-GR" sz="2000" dirty="0" err="1" smtClean="0"/>
              <a:t>Παπαθανασίου</a:t>
            </a:r>
            <a:r>
              <a:rPr lang="el-GR" sz="2000" dirty="0" smtClean="0"/>
              <a:t> </a:t>
            </a:r>
            <a:r>
              <a:rPr lang="el-GR" sz="2000" dirty="0"/>
              <a:t>2014.</a:t>
            </a:r>
          </a:p>
          <a:p>
            <a:endParaRPr lang="el-GR" sz="2000" dirty="0"/>
          </a:p>
        </p:txBody>
      </p:sp>
    </p:spTree>
    <p:extLst>
      <p:ext uri="{BB962C8B-B14F-4D97-AF65-F5344CB8AC3E}">
        <p14:creationId xmlns:p14="http://schemas.microsoft.com/office/powerpoint/2010/main" val="8649404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332656"/>
            <a:ext cx="8229600" cy="936104"/>
          </a:xfrm>
        </p:spPr>
        <p:txBody>
          <a:bodyPr/>
          <a:lstStyle/>
          <a:p>
            <a:pPr algn="ctr"/>
            <a:r>
              <a:rPr lang="el-GR" dirty="0" smtClean="0">
                <a:effectLst>
                  <a:outerShdw blurRad="38100" dist="38100" dir="2700000" algn="tl">
                    <a:srgbClr val="000000"/>
                  </a:outerShdw>
                </a:effectLst>
                <a:latin typeface="Arial Narrow" panose="020B0606020202030204" pitchFamily="34" charset="0"/>
              </a:rPr>
              <a:t>Ηλεκτρικός Μυϊκός Ερεθισμός - </a:t>
            </a:r>
            <a:r>
              <a:rPr lang="en-US" dirty="0" smtClean="0">
                <a:effectLst>
                  <a:outerShdw blurRad="38100" dist="38100" dir="2700000" algn="tl">
                    <a:srgbClr val="000000"/>
                  </a:outerShdw>
                </a:effectLst>
                <a:latin typeface="Arial Narrow" panose="020B0606020202030204" pitchFamily="34" charset="0"/>
              </a:rPr>
              <a:t>E</a:t>
            </a:r>
            <a:r>
              <a:rPr lang="el-GR" dirty="0" smtClean="0">
                <a:effectLst>
                  <a:outerShdw blurRad="38100" dist="38100" dir="2700000" algn="tl">
                    <a:srgbClr val="000000"/>
                  </a:outerShdw>
                </a:effectLst>
                <a:latin typeface="Arial Narrow" panose="020B0606020202030204" pitchFamily="34" charset="0"/>
              </a:rPr>
              <a:t>Μ</a:t>
            </a:r>
            <a:r>
              <a:rPr lang="en-US" dirty="0" smtClean="0">
                <a:effectLst>
                  <a:outerShdw blurRad="38100" dist="38100" dir="2700000" algn="tl">
                    <a:srgbClr val="000000"/>
                  </a:outerShdw>
                </a:effectLst>
                <a:latin typeface="Arial Narrow" panose="020B0606020202030204" pitchFamily="34" charset="0"/>
              </a:rPr>
              <a:t>S</a:t>
            </a:r>
            <a:endParaRPr lang="el-GR" dirty="0">
              <a:latin typeface="Arial Narrow" pitchFamily="34" charset="0"/>
            </a:endParaRPr>
          </a:p>
        </p:txBody>
      </p:sp>
      <p:sp>
        <p:nvSpPr>
          <p:cNvPr id="7172" name="Rectangle 4"/>
          <p:cNvSpPr>
            <a:spLocks noGrp="1" noChangeArrowheads="1"/>
          </p:cNvSpPr>
          <p:nvPr>
            <p:ph idx="1"/>
          </p:nvPr>
        </p:nvSpPr>
        <p:spPr>
          <a:xfrm>
            <a:off x="457200" y="1774304"/>
            <a:ext cx="8229600" cy="4679032"/>
          </a:xfrm>
        </p:spPr>
        <p:txBody>
          <a:bodyPr/>
          <a:lstStyle/>
          <a:p>
            <a:pPr>
              <a:lnSpc>
                <a:spcPct val="114000"/>
              </a:lnSpc>
              <a:spcBef>
                <a:spcPts val="2400"/>
              </a:spcBef>
              <a:buSzPct val="100000"/>
              <a:buFont typeface="Wingdings" panose="05000000000000000000" pitchFamily="2" charset="2"/>
              <a:buChar char="§"/>
            </a:pPr>
            <a:r>
              <a:rPr lang="en-US" sz="2400" dirty="0" smtClean="0"/>
              <a:t>O </a:t>
            </a:r>
            <a:r>
              <a:rPr lang="en-US" sz="2400" b="1" dirty="0" smtClean="0"/>
              <a:t>EMS</a:t>
            </a:r>
            <a:r>
              <a:rPr lang="en-US" sz="2400" dirty="0" smtClean="0"/>
              <a:t> (Electrical Muscle Stimulation) </a:t>
            </a:r>
            <a:r>
              <a:rPr lang="el-GR" sz="2400" dirty="0" smtClean="0"/>
              <a:t>εφαρμόζεται με σκοπό την πρόκληση μυϊκής σύσπασης, τη μυϊκή ενεργοποίηση, καθώς και τη μείωση της σπαστικότητας.</a:t>
            </a:r>
            <a:endParaRPr lang="el-GR" sz="800" dirty="0" smtClean="0"/>
          </a:p>
          <a:p>
            <a:pPr>
              <a:lnSpc>
                <a:spcPct val="114000"/>
              </a:lnSpc>
              <a:spcBef>
                <a:spcPts val="2400"/>
              </a:spcBef>
              <a:buSzPct val="100000"/>
              <a:buFont typeface="Wingdings" panose="05000000000000000000" pitchFamily="2" charset="2"/>
              <a:buChar char="§"/>
            </a:pPr>
            <a:r>
              <a:rPr lang="el-GR" sz="2400" dirty="0" smtClean="0"/>
              <a:t>Η </a:t>
            </a:r>
            <a:r>
              <a:rPr lang="el-GR" sz="2400" dirty="0"/>
              <a:t>εφαρμογή των ηλεκτροδίων γίνεται σε συγκεκριμένους μύες με σκοπό την ενεργοποίησή </a:t>
            </a:r>
            <a:r>
              <a:rPr lang="el-GR" sz="2400" dirty="0" smtClean="0"/>
              <a:t>τους </a:t>
            </a:r>
            <a:r>
              <a:rPr lang="el-GR" sz="2400" dirty="0"/>
              <a:t>ή τη μείωση της σπαστικότητας των ιδίων ή των ανταγωνιστών </a:t>
            </a:r>
            <a:r>
              <a:rPr lang="el-GR" sz="2400" dirty="0" smtClean="0"/>
              <a:t>τους.</a:t>
            </a:r>
            <a:endParaRPr lang="el-GR" sz="2400" dirty="0"/>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3</a:t>
            </a:fld>
            <a:endParaRPr lang="el-GR" dirty="0"/>
          </a:p>
        </p:txBody>
      </p:sp>
    </p:spTree>
    <p:extLst>
      <p:ext uri="{BB962C8B-B14F-4D97-AF65-F5344CB8AC3E}">
        <p14:creationId xmlns:p14="http://schemas.microsoft.com/office/powerpoint/2010/main" val="417544211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και δοθεί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14757767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a:solidFill>
                  <a:prstClr val="black">
                    <a:lumMod val="75000"/>
                    <a:lumOff val="25000"/>
                  </a:prstClr>
                </a:solidFill>
                <a:latin typeface="Calibri"/>
              </a:rPr>
              <a:t>και διάθεση του έργου ή του παράγωγου αυτού με την ίδια άδεια</a:t>
            </a: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28148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9481269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951603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pPr algn="ctr"/>
            <a:r>
              <a:rPr lang="el-GR" dirty="0" smtClean="0">
                <a:effectLst>
                  <a:outerShdw blurRad="38100" dist="38100" dir="2700000" algn="tl">
                    <a:srgbClr val="000000"/>
                  </a:outerShdw>
                </a:effectLst>
                <a:latin typeface="Arial Narrow" panose="020B0606020202030204" pitchFamily="34" charset="0"/>
              </a:rPr>
              <a:t>Λειτουργικός Ηλεκτρικός Νευρομυϊκός Ερεθισμός</a:t>
            </a:r>
            <a:r>
              <a:rPr lang="en-US" dirty="0" smtClean="0">
                <a:effectLst>
                  <a:outerShdw blurRad="38100" dist="38100" dir="2700000" algn="tl">
                    <a:srgbClr val="000000"/>
                  </a:outerShdw>
                </a:effectLst>
                <a:latin typeface="Arial Narrow" panose="020B0606020202030204" pitchFamily="34" charset="0"/>
              </a:rPr>
              <a:t> - FES/FNS</a:t>
            </a:r>
            <a:endParaRPr lang="el-GR" sz="5400" dirty="0">
              <a:latin typeface="Arial Narrow" pitchFamily="34" charset="0"/>
              <a:cs typeface="Arial" pitchFamily="34" charset="0"/>
            </a:endParaRPr>
          </a:p>
        </p:txBody>
      </p:sp>
      <p:sp>
        <p:nvSpPr>
          <p:cNvPr id="6" name="Θέση περιεχομένου 5"/>
          <p:cNvSpPr>
            <a:spLocks noGrp="1"/>
          </p:cNvSpPr>
          <p:nvPr>
            <p:ph idx="1"/>
          </p:nvPr>
        </p:nvSpPr>
        <p:spPr>
          <a:xfrm>
            <a:off x="457200" y="1942802"/>
            <a:ext cx="8229600" cy="4582542"/>
          </a:xfrm>
        </p:spPr>
        <p:txBody>
          <a:bodyPr/>
          <a:lstStyle/>
          <a:p>
            <a:pPr>
              <a:lnSpc>
                <a:spcPct val="114000"/>
              </a:lnSpc>
              <a:spcBef>
                <a:spcPts val="2400"/>
              </a:spcBef>
              <a:buSzPct val="100000"/>
              <a:buFont typeface="Wingdings" panose="05000000000000000000" pitchFamily="2" charset="2"/>
              <a:buChar char="§"/>
            </a:pPr>
            <a:r>
              <a:rPr lang="en-US" sz="2400" dirty="0" smtClean="0"/>
              <a:t>O </a:t>
            </a:r>
            <a:r>
              <a:rPr lang="en-US" sz="2400" b="1" dirty="0" smtClean="0"/>
              <a:t>FES/FNS</a:t>
            </a:r>
            <a:r>
              <a:rPr lang="en-US" sz="2400" dirty="0" smtClean="0"/>
              <a:t> (Functional Electrical Stimulation/Functional Nerve Stimulation) </a:t>
            </a:r>
            <a:r>
              <a:rPr lang="el-GR" sz="2400" dirty="0" smtClean="0"/>
              <a:t>εφαρμόζεται για τον ερεθισμό συγκεκριμένων μυϊκών ομάδων με σκοπό την παραγωγή ενός λειτουργικού κινητικού προτύπου.</a:t>
            </a:r>
          </a:p>
          <a:p>
            <a:pPr>
              <a:lnSpc>
                <a:spcPct val="114000"/>
              </a:lnSpc>
              <a:spcBef>
                <a:spcPts val="2400"/>
              </a:spcBef>
              <a:buSzPct val="100000"/>
              <a:buFont typeface="Wingdings" panose="05000000000000000000" pitchFamily="2" charset="2"/>
              <a:buChar char="§"/>
            </a:pPr>
            <a:r>
              <a:rPr lang="el-GR" sz="2400" dirty="0"/>
              <a:t>Τα κινητικά πρότυπα που παράγονται αφορούν </a:t>
            </a:r>
            <a:r>
              <a:rPr lang="el-GR" sz="2400" dirty="0" smtClean="0"/>
              <a:t>στη στάση, στη </a:t>
            </a:r>
            <a:r>
              <a:rPr lang="el-GR" sz="2400" dirty="0"/>
              <a:t>βάδιση και </a:t>
            </a:r>
            <a:r>
              <a:rPr lang="el-GR" sz="2400" dirty="0" smtClean="0"/>
              <a:t>στη </a:t>
            </a:r>
            <a:r>
              <a:rPr lang="el-GR" sz="2400" dirty="0"/>
              <a:t>λειτουργικότητα του άνω </a:t>
            </a:r>
            <a:r>
              <a:rPr lang="el-GR" sz="2400" dirty="0" smtClean="0"/>
              <a:t>άκρου</a:t>
            </a:r>
            <a:r>
              <a:rPr lang="en-US" sz="2400" dirty="0" smtClean="0"/>
              <a:t> </a:t>
            </a:r>
            <a:r>
              <a:rPr lang="el-GR" sz="2400" dirty="0" smtClean="0"/>
              <a:t>και κάτω άκρου.</a:t>
            </a:r>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4</a:t>
            </a:fld>
            <a:endParaRPr lang="el-GR" dirty="0"/>
          </a:p>
        </p:txBody>
      </p:sp>
    </p:spTree>
    <p:extLst>
      <p:ext uri="{BB962C8B-B14F-4D97-AF65-F5344CB8AC3E}">
        <p14:creationId xmlns:p14="http://schemas.microsoft.com/office/powerpoint/2010/main" val="3350817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457200" y="332656"/>
            <a:ext cx="8229600" cy="936104"/>
          </a:xfrm>
        </p:spPr>
        <p:txBody>
          <a:bodyPr/>
          <a:lstStyle/>
          <a:p>
            <a:pPr algn="ctr"/>
            <a:r>
              <a:rPr lang="el-GR" dirty="0" smtClean="0">
                <a:effectLst>
                  <a:outerShdw blurRad="38100" dist="38100" dir="2700000" algn="tl">
                    <a:srgbClr val="000000"/>
                  </a:outerShdw>
                </a:effectLst>
                <a:latin typeface="Arial Narrow" panose="020B0606020202030204" pitchFamily="34" charset="0"/>
              </a:rPr>
              <a:t>Θεραπευτικός Ηλεκτρικός Ερεθισμός </a:t>
            </a:r>
            <a:r>
              <a:rPr lang="en-US" dirty="0" smtClean="0">
                <a:effectLst>
                  <a:outerShdw blurRad="38100" dist="38100" dir="2700000" algn="tl">
                    <a:srgbClr val="000000"/>
                  </a:outerShdw>
                </a:effectLst>
                <a:latin typeface="Arial Narrow" panose="020B0606020202030204" pitchFamily="34" charset="0"/>
              </a:rPr>
              <a:t>- TES</a:t>
            </a:r>
            <a:endParaRPr lang="el-GR" sz="5400" dirty="0">
              <a:latin typeface="Arial Narrow" pitchFamily="34" charset="0"/>
            </a:endParaRPr>
          </a:p>
        </p:txBody>
      </p:sp>
      <p:sp>
        <p:nvSpPr>
          <p:cNvPr id="6" name="Θέση περιεχομένου 5"/>
          <p:cNvSpPr>
            <a:spLocks noGrp="1"/>
          </p:cNvSpPr>
          <p:nvPr>
            <p:ph idx="1"/>
          </p:nvPr>
        </p:nvSpPr>
        <p:spPr>
          <a:xfrm>
            <a:off x="518864" y="1774304"/>
            <a:ext cx="8229600" cy="4679032"/>
          </a:xfrm>
        </p:spPr>
        <p:txBody>
          <a:bodyPr/>
          <a:lstStyle/>
          <a:p>
            <a:pPr>
              <a:lnSpc>
                <a:spcPct val="120000"/>
              </a:lnSpc>
              <a:buSzPct val="100000"/>
              <a:buFont typeface="Wingdings" panose="05000000000000000000" pitchFamily="2" charset="2"/>
              <a:buChar char="§"/>
            </a:pPr>
            <a:r>
              <a:rPr lang="el-GR" sz="2400" dirty="0" smtClean="0"/>
              <a:t>Ο όρος </a:t>
            </a:r>
            <a:r>
              <a:rPr lang="en-US" sz="2400" b="1" dirty="0" smtClean="0"/>
              <a:t>TES</a:t>
            </a:r>
            <a:r>
              <a:rPr lang="en-US" sz="2400" dirty="0" smtClean="0"/>
              <a:t> (Therapeutical Electrical Stimulation) </a:t>
            </a:r>
            <a:r>
              <a:rPr lang="el-GR" sz="2400" dirty="0" smtClean="0"/>
              <a:t>έχει χρησιμοποιηθεί για να περιγράψει μορφές ηλεκτρικού ερεθισμού που παράγουν μόνο αισθητ</a:t>
            </a:r>
            <a:r>
              <a:rPr lang="el-GR" sz="2400" dirty="0"/>
              <a:t>ι</a:t>
            </a:r>
            <a:r>
              <a:rPr lang="el-GR" sz="2400" dirty="0" smtClean="0"/>
              <a:t>κά αποτελέσματα.</a:t>
            </a:r>
          </a:p>
          <a:p>
            <a:pPr marL="0" indent="0">
              <a:lnSpc>
                <a:spcPct val="120000"/>
              </a:lnSpc>
              <a:buSzPct val="100000"/>
              <a:buNone/>
            </a:pPr>
            <a:endParaRPr lang="en-US" sz="1200" dirty="0" smtClean="0"/>
          </a:p>
          <a:p>
            <a:pPr>
              <a:lnSpc>
                <a:spcPct val="120000"/>
              </a:lnSpc>
              <a:buSzPct val="100000"/>
              <a:buFont typeface="Wingdings" panose="05000000000000000000" pitchFamily="2" charset="2"/>
              <a:buChar char="§"/>
            </a:pPr>
            <a:r>
              <a:rPr lang="el-GR" sz="2400" dirty="0" smtClean="0"/>
              <a:t>Εφαρμόζεται για τη μείωση της σπαστικότητας, ενώ αρκετοί ερευνητές χρησιμοποιούν τον όρο </a:t>
            </a:r>
            <a:r>
              <a:rPr lang="en-US" sz="2400" b="1" dirty="0" smtClean="0"/>
              <a:t>TENS</a:t>
            </a:r>
            <a:r>
              <a:rPr lang="en-US" sz="2400" dirty="0" smtClean="0"/>
              <a:t> (Transcutaneous Electrical Nerve Stimulation)</a:t>
            </a:r>
            <a:r>
              <a:rPr lang="el-GR" sz="2400" dirty="0" smtClean="0"/>
              <a:t>,</a:t>
            </a:r>
            <a:r>
              <a:rPr lang="en-US" sz="2400" dirty="0" smtClean="0"/>
              <a:t> </a:t>
            </a:r>
            <a:r>
              <a:rPr lang="el-GR" sz="2400" dirty="0" smtClean="0"/>
              <a:t>καθώς η παραμετροποίηση είναι ίδια. </a:t>
            </a:r>
            <a:endParaRPr lang="el-GR" sz="2400" dirty="0"/>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5</a:t>
            </a:fld>
            <a:endParaRPr lang="el-GR" dirty="0"/>
          </a:p>
        </p:txBody>
      </p:sp>
    </p:spTree>
    <p:extLst>
      <p:ext uri="{BB962C8B-B14F-4D97-AF65-F5344CB8AC3E}">
        <p14:creationId xmlns:p14="http://schemas.microsoft.com/office/powerpoint/2010/main" val="2489684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332656"/>
            <a:ext cx="8229600" cy="936104"/>
          </a:xfrm>
        </p:spPr>
        <p:txBody>
          <a:bodyPr/>
          <a:lstStyle/>
          <a:p>
            <a:pPr algn="ctr"/>
            <a:r>
              <a:rPr lang="en-US" dirty="0" smtClean="0">
                <a:effectLst>
                  <a:outerShdw blurRad="38100" dist="38100" dir="2700000" algn="tl">
                    <a:srgbClr val="000000"/>
                  </a:outerShdw>
                </a:effectLst>
                <a:latin typeface="Arial Narrow" panose="020B0606020202030204" pitchFamily="34" charset="0"/>
              </a:rPr>
              <a:t>EMS</a:t>
            </a:r>
            <a:r>
              <a:rPr lang="el-GR" dirty="0" smtClean="0">
                <a:effectLst>
                  <a:outerShdw blurRad="38100" dist="38100" dir="2700000" algn="tl">
                    <a:srgbClr val="000000"/>
                  </a:outerShdw>
                </a:effectLst>
                <a:latin typeface="Arial Narrow" panose="020B0606020202030204" pitchFamily="34" charset="0"/>
              </a:rPr>
              <a:t>: Νευροφυσιολογική Βάση</a:t>
            </a:r>
            <a:endParaRPr lang="el-GR" dirty="0">
              <a:latin typeface="Arial Narrow" pitchFamily="34" charset="0"/>
            </a:endParaRPr>
          </a:p>
        </p:txBody>
      </p:sp>
      <p:sp>
        <p:nvSpPr>
          <p:cNvPr id="23555" name="Rectangle 3"/>
          <p:cNvSpPr>
            <a:spLocks noGrp="1" noChangeArrowheads="1"/>
          </p:cNvSpPr>
          <p:nvPr>
            <p:ph idx="1"/>
          </p:nvPr>
        </p:nvSpPr>
        <p:spPr>
          <a:xfrm>
            <a:off x="395536" y="1702296"/>
            <a:ext cx="8435280" cy="4679032"/>
          </a:xfrm>
        </p:spPr>
        <p:txBody>
          <a:bodyPr/>
          <a:lstStyle/>
          <a:p>
            <a:pPr>
              <a:lnSpc>
                <a:spcPct val="114000"/>
              </a:lnSpc>
              <a:spcBef>
                <a:spcPts val="1200"/>
              </a:spcBef>
              <a:buSzPct val="100000"/>
            </a:pPr>
            <a:r>
              <a:rPr lang="el-GR" sz="2400" dirty="0" smtClean="0"/>
              <a:t>Με τον </a:t>
            </a:r>
            <a:r>
              <a:rPr lang="en-US" sz="2400" b="1" dirty="0" smtClean="0"/>
              <a:t>EMS</a:t>
            </a:r>
            <a:r>
              <a:rPr lang="en-US" sz="2400" dirty="0" smtClean="0"/>
              <a:t> </a:t>
            </a:r>
            <a:r>
              <a:rPr lang="el-GR" sz="2400" dirty="0" smtClean="0"/>
              <a:t>επιτυγχάνεται:</a:t>
            </a:r>
          </a:p>
          <a:p>
            <a:pPr>
              <a:lnSpc>
                <a:spcPct val="114000"/>
              </a:lnSpc>
              <a:spcBef>
                <a:spcPts val="1200"/>
              </a:spcBef>
              <a:buSzPct val="100000"/>
              <a:buFont typeface="Wingdings" panose="05000000000000000000" pitchFamily="2" charset="2"/>
              <a:buChar char="§"/>
            </a:pPr>
            <a:r>
              <a:rPr lang="el-GR" sz="2400" dirty="0" smtClean="0"/>
              <a:t>Η διέγερση των ιδιοδεκτικών υποδοχέων</a:t>
            </a:r>
            <a:r>
              <a:rPr lang="en-US" sz="2400" dirty="0" smtClean="0"/>
              <a:t> - </a:t>
            </a:r>
            <a:r>
              <a:rPr lang="el-GR" sz="2400" dirty="0" err="1" smtClean="0"/>
              <a:t>μηχανοϋποδοχέων</a:t>
            </a:r>
            <a:r>
              <a:rPr lang="el-GR" sz="2400" dirty="0" smtClean="0"/>
              <a:t> </a:t>
            </a:r>
            <a:r>
              <a:rPr lang="el-GR" sz="2400" dirty="0"/>
              <a:t>των αρθρώσεων, των τενόντων και των μυών.</a:t>
            </a:r>
          </a:p>
          <a:p>
            <a:pPr>
              <a:lnSpc>
                <a:spcPct val="114000"/>
              </a:lnSpc>
              <a:spcBef>
                <a:spcPts val="1200"/>
              </a:spcBef>
              <a:spcAft>
                <a:spcPts val="2400"/>
              </a:spcAft>
              <a:buSzPct val="100000"/>
              <a:buFont typeface="Wingdings" panose="05000000000000000000" pitchFamily="2" charset="2"/>
              <a:buChar char="§"/>
            </a:pPr>
            <a:r>
              <a:rPr lang="el-GR" sz="2400" dirty="0" smtClean="0"/>
              <a:t>Ο ερεθισμός </a:t>
            </a:r>
            <a:r>
              <a:rPr lang="el-GR" sz="2400" dirty="0"/>
              <a:t>των </a:t>
            </a:r>
            <a:r>
              <a:rPr lang="el-GR" sz="2400" b="1" dirty="0"/>
              <a:t>α</a:t>
            </a:r>
            <a:r>
              <a:rPr lang="el-GR" sz="2400" dirty="0"/>
              <a:t> και </a:t>
            </a:r>
            <a:r>
              <a:rPr lang="el-GR" sz="2400" b="1" dirty="0"/>
              <a:t>γ</a:t>
            </a:r>
            <a:r>
              <a:rPr lang="el-GR" sz="2400" dirty="0"/>
              <a:t> κινητικών νευρώνων</a:t>
            </a:r>
            <a:r>
              <a:rPr lang="el-GR" sz="2400" dirty="0" smtClean="0"/>
              <a:t>.</a:t>
            </a:r>
            <a:endParaRPr lang="el-GR" sz="2400" dirty="0"/>
          </a:p>
          <a:p>
            <a:pPr>
              <a:lnSpc>
                <a:spcPct val="114000"/>
              </a:lnSpc>
              <a:spcBef>
                <a:spcPts val="1200"/>
              </a:spcBef>
              <a:buSzPct val="100000"/>
              <a:buFont typeface="Wingdings" panose="05000000000000000000" pitchFamily="2" charset="2"/>
              <a:buChar char="Ø"/>
            </a:pPr>
            <a:r>
              <a:rPr lang="el-GR" sz="2400" dirty="0" smtClean="0"/>
              <a:t>Ο συνδυασμός των ανωτέρω δράσεων έχει σαν αποτέλεσμα την αυξημένη </a:t>
            </a:r>
            <a:r>
              <a:rPr lang="el-GR" sz="2400" dirty="0"/>
              <a:t>δραστηριότητα </a:t>
            </a:r>
            <a:r>
              <a:rPr lang="el-GR" sz="2400" dirty="0" smtClean="0"/>
              <a:t>των υγιών συνδέσεων </a:t>
            </a:r>
            <a:r>
              <a:rPr lang="el-GR" sz="2400" dirty="0"/>
              <a:t>του φλοιού του εγκεφάλου με άλλα κινητικά κέντρα και </a:t>
            </a:r>
            <a:r>
              <a:rPr lang="el-GR" sz="2400" dirty="0" smtClean="0"/>
              <a:t>προάγει τη </a:t>
            </a:r>
            <a:r>
              <a:rPr lang="el-GR" sz="2400" dirty="0"/>
              <a:t>δημιουργία νέων συνάψεων.   </a:t>
            </a:r>
          </a:p>
        </p:txBody>
      </p:sp>
      <p:sp>
        <p:nvSpPr>
          <p:cNvPr id="2" name="Θέση αριθμού διαφάνειας 1"/>
          <p:cNvSpPr>
            <a:spLocks noGrp="1"/>
          </p:cNvSpPr>
          <p:nvPr>
            <p:ph type="sldNum" sz="quarter" idx="12"/>
          </p:nvPr>
        </p:nvSpPr>
        <p:spPr/>
        <p:txBody>
          <a:bodyPr/>
          <a:lstStyle/>
          <a:p>
            <a:pPr>
              <a:defRPr/>
            </a:pPr>
            <a:fld id="{8198C6A6-8556-485F-81D9-A8F098D09877}" type="slidenum">
              <a:rPr lang="el-GR" smtClean="0"/>
              <a:pPr>
                <a:defRPr/>
              </a:pPr>
              <a:t>6</a:t>
            </a:fld>
            <a:endParaRPr lang="el-GR" dirty="0"/>
          </a:p>
        </p:txBody>
      </p:sp>
    </p:spTree>
    <p:extLst>
      <p:ext uri="{BB962C8B-B14F-4D97-AF65-F5344CB8AC3E}">
        <p14:creationId xmlns:p14="http://schemas.microsoft.com/office/powerpoint/2010/main" val="141880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pPr algn="ctr"/>
            <a:r>
              <a:rPr lang="en-US" dirty="0" smtClean="0">
                <a:effectLst>
                  <a:outerShdw blurRad="38100" dist="38100" dir="2700000" algn="tl">
                    <a:srgbClr val="000000"/>
                  </a:outerShdw>
                </a:effectLst>
              </a:rPr>
              <a:t> </a:t>
            </a:r>
            <a:r>
              <a:rPr lang="el-GR" dirty="0" smtClean="0">
                <a:effectLst>
                  <a:outerShdw blurRad="38100" dist="38100" dir="2700000" algn="tl">
                    <a:srgbClr val="000000"/>
                  </a:outerShdw>
                </a:effectLst>
              </a:rPr>
              <a:t>Μυϊκή Αδυναμία</a:t>
            </a:r>
            <a:endParaRPr lang="el-GR" dirty="0">
              <a:effectLst>
                <a:outerShdw blurRad="38100" dist="38100" dir="2700000" algn="tl">
                  <a:srgbClr val="000000">
                    <a:alpha val="43137"/>
                  </a:srgbClr>
                </a:outerShdw>
              </a:effectLst>
            </a:endParaRPr>
          </a:p>
        </p:txBody>
      </p:sp>
      <p:sp>
        <p:nvSpPr>
          <p:cNvPr id="3" name="Θέση περιεχομένου 2"/>
          <p:cNvSpPr>
            <a:spLocks noGrp="1"/>
          </p:cNvSpPr>
          <p:nvPr>
            <p:ph idx="1"/>
          </p:nvPr>
        </p:nvSpPr>
        <p:spPr/>
        <p:txBody>
          <a:bodyPr/>
          <a:lstStyle/>
          <a:p>
            <a:pPr>
              <a:lnSpc>
                <a:spcPct val="114000"/>
              </a:lnSpc>
              <a:spcBef>
                <a:spcPts val="1200"/>
              </a:spcBef>
              <a:buSzPct val="100000"/>
              <a:buFont typeface="Wingdings" panose="05000000000000000000" pitchFamily="2" charset="2"/>
              <a:buChar char="§"/>
            </a:pPr>
            <a:r>
              <a:rPr lang="el-GR" dirty="0" smtClean="0"/>
              <a:t>Το κυριότερο κλινικό σημείο σε βλάβη του ανώτερου κινητικού νευρώνα είναι η μυϊκή αδυναμία, δηλαδή η αδυναμία ή η δυσκολία παραγωγής της απαραίτητης ροπής για την αποτελεσματική εκτέλεση των κινήσεων - δραστηριοτήτων. </a:t>
            </a:r>
          </a:p>
          <a:p>
            <a:pPr>
              <a:lnSpc>
                <a:spcPct val="114000"/>
              </a:lnSpc>
              <a:spcBef>
                <a:spcPts val="1200"/>
              </a:spcBef>
              <a:buSzPct val="100000"/>
              <a:buFont typeface="Wingdings" panose="05000000000000000000" pitchFamily="2" charset="2"/>
              <a:buChar char="§"/>
            </a:pPr>
            <a:r>
              <a:rPr lang="el-GR" dirty="0"/>
              <a:t>Η παραγωγή της μυϊκής ροπής - δύναμης εξαρτάται από τον τύπο και τον αριθμό των επιστρατευμένων κινητικών μονάδων. Η αύξηση της μυϊκής δύναμης επιτυγχάνεται μέσω της αύξησης των ενεργών κινητικών μονάδων και του ρυθμού πυροδότησης </a:t>
            </a:r>
            <a:r>
              <a:rPr lang="el-GR" dirty="0" smtClean="0"/>
              <a:t>αυτών.</a:t>
            </a:r>
          </a:p>
          <a:p>
            <a:pPr>
              <a:lnSpc>
                <a:spcPct val="114000"/>
              </a:lnSpc>
              <a:spcBef>
                <a:spcPts val="1200"/>
              </a:spcBef>
              <a:buSzPct val="100000"/>
              <a:buFont typeface="Wingdings" panose="05000000000000000000" pitchFamily="2" charset="2"/>
              <a:buChar char="§"/>
            </a:pPr>
            <a:r>
              <a:rPr lang="el-GR" dirty="0" smtClean="0"/>
              <a:t>Αυτός είναι και </a:t>
            </a:r>
            <a:r>
              <a:rPr lang="el-GR" dirty="0"/>
              <a:t>ο </a:t>
            </a:r>
            <a:r>
              <a:rPr lang="el-GR" dirty="0" smtClean="0"/>
              <a:t>στόχος του Ηλεκτρικού Ερεθισμού (</a:t>
            </a:r>
            <a:r>
              <a:rPr lang="el-GR" dirty="0" smtClean="0">
                <a:solidFill>
                  <a:srgbClr val="DADADA">
                    <a:lumMod val="10000"/>
                  </a:srgbClr>
                </a:solidFill>
              </a:rPr>
              <a:t>αύξηση </a:t>
            </a:r>
            <a:r>
              <a:rPr lang="el-GR" dirty="0">
                <a:solidFill>
                  <a:srgbClr val="DADADA">
                    <a:lumMod val="10000"/>
                  </a:srgbClr>
                </a:solidFill>
              </a:rPr>
              <a:t>των ενεργών κινητικών μονάδων και του ρυθμού πυροδότησης αυτών</a:t>
            </a:r>
            <a:r>
              <a:rPr lang="el-GR" dirty="0" smtClean="0"/>
              <a:t>), ο οποίος προσεγγίζεται μέσω και της αξιοποίησης των μηχανισμών </a:t>
            </a:r>
            <a:r>
              <a:rPr lang="el-GR" dirty="0"/>
              <a:t>πλαστικότητας του εγκεφάλου</a:t>
            </a:r>
            <a:r>
              <a:rPr lang="el-GR" dirty="0" smtClean="0"/>
              <a:t>.</a:t>
            </a:r>
            <a:endParaRPr lang="el-GR" dirty="0"/>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7</a:t>
            </a:fld>
            <a:endParaRPr lang="el-GR" dirty="0"/>
          </a:p>
        </p:txBody>
      </p:sp>
    </p:spTree>
    <p:extLst>
      <p:ext uri="{BB962C8B-B14F-4D97-AF65-F5344CB8AC3E}">
        <p14:creationId xmlns:p14="http://schemas.microsoft.com/office/powerpoint/2010/main" val="22973635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32656"/>
            <a:ext cx="8229600" cy="936104"/>
          </a:xfrm>
        </p:spPr>
        <p:txBody>
          <a:bodyPr/>
          <a:lstStyle/>
          <a:p>
            <a:pPr algn="ctr"/>
            <a:r>
              <a:rPr lang="en-US" dirty="0" smtClean="0">
                <a:effectLst>
                  <a:outerShdw blurRad="38100" dist="38100" dir="2700000" algn="tl">
                    <a:srgbClr val="000000"/>
                  </a:outerShdw>
                </a:effectLst>
              </a:rPr>
              <a:t> </a:t>
            </a:r>
            <a:r>
              <a:rPr lang="el-GR" dirty="0" smtClean="0">
                <a:effectLst>
                  <a:outerShdw blurRad="38100" dist="38100" dir="2700000" algn="tl">
                    <a:srgbClr val="000000"/>
                  </a:outerShdw>
                </a:effectLst>
              </a:rPr>
              <a:t>Πλαστικότητα Εγκεφάλου</a:t>
            </a:r>
            <a:endParaRPr lang="el-GR" dirty="0">
              <a:effectLst>
                <a:outerShdw blurRad="38100" dist="38100" dir="2700000" algn="tl">
                  <a:srgbClr val="000000">
                    <a:alpha val="43137"/>
                  </a:srgbClr>
                </a:outerShdw>
              </a:effectLst>
            </a:endParaRPr>
          </a:p>
        </p:txBody>
      </p:sp>
      <p:sp>
        <p:nvSpPr>
          <p:cNvPr id="3" name="Θέση περιεχομένου 2"/>
          <p:cNvSpPr>
            <a:spLocks noGrp="1"/>
          </p:cNvSpPr>
          <p:nvPr>
            <p:ph idx="1"/>
          </p:nvPr>
        </p:nvSpPr>
        <p:spPr>
          <a:xfrm>
            <a:off x="323528" y="1702296"/>
            <a:ext cx="8496944" cy="4679032"/>
          </a:xfrm>
        </p:spPr>
        <p:txBody>
          <a:bodyPr/>
          <a:lstStyle/>
          <a:p>
            <a:pPr>
              <a:lnSpc>
                <a:spcPct val="114000"/>
              </a:lnSpc>
              <a:spcBef>
                <a:spcPts val="1200"/>
              </a:spcBef>
              <a:buSzPct val="100000"/>
              <a:buFont typeface="Wingdings" panose="05000000000000000000" pitchFamily="2" charset="2"/>
              <a:buChar char="§"/>
            </a:pPr>
            <a:r>
              <a:rPr lang="el-GR" sz="2400" dirty="0" smtClean="0"/>
              <a:t>Πλαστικότητα εγκεφάλου (ή </a:t>
            </a:r>
            <a:r>
              <a:rPr lang="el-GR" sz="2400" dirty="0" err="1" smtClean="0"/>
              <a:t>νευροπλαστικότητα</a:t>
            </a:r>
            <a:r>
              <a:rPr lang="el-GR" sz="2400" dirty="0"/>
              <a:t>)</a:t>
            </a:r>
            <a:r>
              <a:rPr lang="el-GR" sz="2400" dirty="0" smtClean="0"/>
              <a:t> είναι όρος της νευροβιολογίας και περιγράφει τη δυνατότητα του εγκεφάλου να αλλάζει τις νοητικές του αναπαραστάσεις, τους τρόπους που διεγείρονται οι υπάρχουσες συνάψεις του, να σχηματίζει νέες συνάψεις και να τροποποιεί τα προηγούμενα νευρωνικά κυκλώματα και δίκτυα. </a:t>
            </a:r>
          </a:p>
          <a:p>
            <a:pPr>
              <a:lnSpc>
                <a:spcPct val="114000"/>
              </a:lnSpc>
              <a:spcBef>
                <a:spcPts val="1200"/>
              </a:spcBef>
              <a:buSzPct val="100000"/>
              <a:buFont typeface="Wingdings" panose="05000000000000000000" pitchFamily="2" charset="2"/>
              <a:buChar char="§"/>
            </a:pPr>
            <a:r>
              <a:rPr lang="el-GR" sz="2400" dirty="0" smtClean="0"/>
              <a:t>Με άλλα λόγια, ως πλαστικότητα - </a:t>
            </a:r>
            <a:r>
              <a:rPr lang="el-GR" sz="2400" dirty="0" err="1">
                <a:solidFill>
                  <a:srgbClr val="DADADA">
                    <a:lumMod val="10000"/>
                  </a:srgbClr>
                </a:solidFill>
              </a:rPr>
              <a:t>νευροπλαστικότητα</a:t>
            </a:r>
            <a:r>
              <a:rPr lang="el-GR" sz="2400" dirty="0">
                <a:solidFill>
                  <a:srgbClr val="DADADA">
                    <a:lumMod val="10000"/>
                  </a:srgbClr>
                </a:solidFill>
              </a:rPr>
              <a:t> </a:t>
            </a:r>
            <a:r>
              <a:rPr lang="el-GR" sz="2400" dirty="0" smtClean="0"/>
              <a:t>ορίζεται η δυνατότητα αλλαγής της δομής και της λειτουργίας του εγκεφάλου ως αποτέλεσμα νέων επαναλαμβανόμενων ερεθισμάτων.</a:t>
            </a:r>
            <a:endParaRPr lang="el-GR" sz="2400" dirty="0"/>
          </a:p>
        </p:txBody>
      </p:sp>
      <p:sp>
        <p:nvSpPr>
          <p:cNvPr id="4" name="Θέση αριθμού διαφάνειας 3"/>
          <p:cNvSpPr>
            <a:spLocks noGrp="1"/>
          </p:cNvSpPr>
          <p:nvPr>
            <p:ph type="sldNum" sz="quarter" idx="12"/>
          </p:nvPr>
        </p:nvSpPr>
        <p:spPr/>
        <p:txBody>
          <a:bodyPr/>
          <a:lstStyle/>
          <a:p>
            <a:pPr>
              <a:defRPr/>
            </a:pPr>
            <a:fld id="{8198C6A6-8556-485F-81D9-A8F098D09877}" type="slidenum">
              <a:rPr lang="el-GR" smtClean="0"/>
              <a:pPr>
                <a:defRPr/>
              </a:pPr>
              <a:t>8</a:t>
            </a:fld>
            <a:endParaRPr lang="el-GR" dirty="0"/>
          </a:p>
        </p:txBody>
      </p:sp>
    </p:spTree>
    <p:extLst>
      <p:ext uri="{BB962C8B-B14F-4D97-AF65-F5344CB8AC3E}">
        <p14:creationId xmlns:p14="http://schemas.microsoft.com/office/powerpoint/2010/main" val="29225192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template_GP_2">
  <a:themeElements>
    <a:clrScheme name="Προσαρμοσμένο 96">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D6D6D"/>
      </a:hlink>
      <a:folHlink>
        <a:srgbClr val="FFCC99"/>
      </a:folHlink>
    </a:clrScheme>
    <a:fontScheme name="1_Ωκεανός">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Ωκεανός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Ωκεανός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Ωκεανός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Ωκεανός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Ωκεανός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Ωκεανός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Ωκεανός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Ωκεανός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xo-opistho_simeiomata">
  <a:themeElements>
    <a:clrScheme name="Προσαρμοσμένο 2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template_GP_2</Template>
  <TotalTime>488</TotalTime>
  <Words>3434</Words>
  <Application>Microsoft Office PowerPoint</Application>
  <PresentationFormat>Προβολή στην οθόνη (4:3)</PresentationFormat>
  <Paragraphs>301</Paragraphs>
  <Slides>43</Slides>
  <Notes>11</Notes>
  <HiddenSlides>0</HiddenSlides>
  <MMClips>1</MMClips>
  <ScaleCrop>false</ScaleCrop>
  <HeadingPairs>
    <vt:vector size="6" baseType="variant">
      <vt:variant>
        <vt:lpstr>Θέμα</vt:lpstr>
      </vt:variant>
      <vt:variant>
        <vt:i4>3</vt:i4>
      </vt:variant>
      <vt:variant>
        <vt:lpstr>Ενσωματωμένοι διακομιστές OLE</vt:lpstr>
      </vt:variant>
      <vt:variant>
        <vt:i4>1</vt:i4>
      </vt:variant>
      <vt:variant>
        <vt:lpstr>Τίτλοι διαφανειών</vt:lpstr>
      </vt:variant>
      <vt:variant>
        <vt:i4>43</vt:i4>
      </vt:variant>
    </vt:vector>
  </HeadingPairs>
  <TitlesOfParts>
    <vt:vector size="47" baseType="lpstr">
      <vt:lpstr>template_GP_2</vt:lpstr>
      <vt:lpstr>exo-opistho_simeiomata</vt:lpstr>
      <vt:lpstr>OC_template_updated</vt:lpstr>
      <vt:lpstr>Photo Editor Photo</vt:lpstr>
      <vt:lpstr>Ηλεκτροθεραπεία (Θ) </vt:lpstr>
      <vt:lpstr>Θεματική Ενότητα 10</vt:lpstr>
      <vt:lpstr>Ηλεκτρικός Μυϊκός Ερεθισμός EMS</vt:lpstr>
      <vt:lpstr>Ηλεκτρικός Μυϊκός Ερεθισμός - EΜS</vt:lpstr>
      <vt:lpstr>Λειτουργικός Ηλεκτρικός Νευρομυϊκός Ερεθισμός - FES/FNS</vt:lpstr>
      <vt:lpstr>Θεραπευτικός Ηλεκτρικός Ερεθισμός - TES</vt:lpstr>
      <vt:lpstr>EMS: Νευροφυσιολογική Βάση</vt:lpstr>
      <vt:lpstr> Μυϊκή Αδυναμία</vt:lpstr>
      <vt:lpstr> Πλαστικότητα Εγκεφάλου</vt:lpstr>
      <vt:lpstr>EMS: Παραγωγή  Αισθητικών Ερεθισμάτων</vt:lpstr>
      <vt:lpstr>Iα Διευκόλυνση [1/2] </vt:lpstr>
      <vt:lpstr>Iα Διευκόλυνση [2/2] </vt:lpstr>
      <vt:lpstr> EMS: Βελτίωση Μυϊκής Λειτουργίας [1/3]</vt:lpstr>
      <vt:lpstr>Παραγωγή Κινητικού Προτύπου Σύλληψης</vt:lpstr>
      <vt:lpstr>Υπτιασμός και Έκταση Καρπού</vt:lpstr>
      <vt:lpstr>Έκταση Καρπού - Αγκώνα  Υπτιασμός</vt:lpstr>
      <vt:lpstr> EMS: Βελτίωση Μυϊκής Λειτουργίας [2/3]</vt:lpstr>
      <vt:lpstr> EMS: Βελτίωση Μυϊκής Λειτουργίας [3/3]</vt:lpstr>
      <vt:lpstr>Εφαρμογή EMS για τη Μείωση της Σπαστικότητας</vt:lpstr>
      <vt:lpstr>EMS: Μείωση Σπαστικότητας Νευροφυσιολογική Βάση [1/2]</vt:lpstr>
      <vt:lpstr>EMS: Μείωση Σπαστικότητας Νευροφυσιολογική Βάση [2/2]</vt:lpstr>
      <vt:lpstr>EMS και Αμοιβαία Αναστολή  (Reciprocal Inhibition)</vt:lpstr>
      <vt:lpstr>  EMS: Παράμετροι Εφαρμογής</vt:lpstr>
      <vt:lpstr>Λειτουργικός Ηλεκτρικός Ερεθισμός - FES κατά τη Βάδιση</vt:lpstr>
      <vt:lpstr>Λειτουργικός Ηλεκτρικός Ερεθισμός - FES</vt:lpstr>
      <vt:lpstr>Εφαρμογή FES κατά τη Βάδιση</vt:lpstr>
      <vt:lpstr>Ο FES ως Ορθωτικό Μέσο</vt:lpstr>
      <vt:lpstr>  Συμπεράσματα</vt:lpstr>
      <vt:lpstr>Βιβλιογραφία [1/2]</vt:lpstr>
      <vt:lpstr>Βιβλιογραφία [2/2]</vt:lpstr>
      <vt:lpstr>Αρθρογραφία [1/6]</vt:lpstr>
      <vt:lpstr>Αρθρογραφία [2/6]</vt:lpstr>
      <vt:lpstr>Αρθρογραφία [3/6]</vt:lpstr>
      <vt:lpstr>Αρθρογραφία [4/6]</vt:lpstr>
      <vt:lpstr>Αρθρογραφία [5/6]</vt:lpstr>
      <vt:lpstr>Αρθρογραφία [6/6]</vt:lpstr>
      <vt:lpstr>Τέλος Ενότητας</vt:lpstr>
      <vt:lpstr>Σημειώματα</vt:lpstr>
      <vt:lpstr>Αναφορά</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Ηλεκτροθεραπεία</dc:title>
  <dc:creator>opencourses@teiath.gr</dc:creator>
  <cp:lastModifiedBy>fkaram2</cp:lastModifiedBy>
  <cp:revision>58</cp:revision>
  <dcterms:created xsi:type="dcterms:W3CDTF">2014-03-13T14:25:21Z</dcterms:created>
  <dcterms:modified xsi:type="dcterms:W3CDTF">2015-05-19T06:26:42Z</dcterms:modified>
</cp:coreProperties>
</file>