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ink/ink2.xml" ContentType="application/inkml+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ink/ink3.xml" ContentType="application/inkml+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Lst>
  <p:notesMasterIdLst>
    <p:notesMasterId r:id="rId123"/>
  </p:notesMasterIdLst>
  <p:handoutMasterIdLst>
    <p:handoutMasterId r:id="rId124"/>
  </p:handoutMasterIdLst>
  <p:sldIdLst>
    <p:sldId id="256" r:id="rId3"/>
    <p:sldId id="272" r:id="rId4"/>
    <p:sldId id="273" r:id="rId5"/>
    <p:sldId id="27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 id="335" r:id="rId67"/>
    <p:sldId id="336" r:id="rId68"/>
    <p:sldId id="337" r:id="rId69"/>
    <p:sldId id="338" r:id="rId70"/>
    <p:sldId id="339" r:id="rId71"/>
    <p:sldId id="340" r:id="rId72"/>
    <p:sldId id="341" r:id="rId73"/>
    <p:sldId id="342" r:id="rId74"/>
    <p:sldId id="343" r:id="rId75"/>
    <p:sldId id="344" r:id="rId76"/>
    <p:sldId id="345" r:id="rId77"/>
    <p:sldId id="346" r:id="rId78"/>
    <p:sldId id="347" r:id="rId79"/>
    <p:sldId id="348" r:id="rId80"/>
    <p:sldId id="349" r:id="rId81"/>
    <p:sldId id="350" r:id="rId82"/>
    <p:sldId id="351" r:id="rId83"/>
    <p:sldId id="352" r:id="rId84"/>
    <p:sldId id="353" r:id="rId85"/>
    <p:sldId id="354" r:id="rId86"/>
    <p:sldId id="355" r:id="rId87"/>
    <p:sldId id="356" r:id="rId88"/>
    <p:sldId id="357" r:id="rId89"/>
    <p:sldId id="358" r:id="rId90"/>
    <p:sldId id="359" r:id="rId91"/>
    <p:sldId id="360" r:id="rId92"/>
    <p:sldId id="361" r:id="rId93"/>
    <p:sldId id="362" r:id="rId94"/>
    <p:sldId id="363" r:id="rId95"/>
    <p:sldId id="364" r:id="rId96"/>
    <p:sldId id="365" r:id="rId97"/>
    <p:sldId id="366" r:id="rId98"/>
    <p:sldId id="367" r:id="rId99"/>
    <p:sldId id="368" r:id="rId100"/>
    <p:sldId id="369" r:id="rId101"/>
    <p:sldId id="370" r:id="rId102"/>
    <p:sldId id="371" r:id="rId103"/>
    <p:sldId id="372" r:id="rId104"/>
    <p:sldId id="373" r:id="rId105"/>
    <p:sldId id="374" r:id="rId106"/>
    <p:sldId id="375" r:id="rId107"/>
    <p:sldId id="376" r:id="rId108"/>
    <p:sldId id="377" r:id="rId109"/>
    <p:sldId id="378" r:id="rId110"/>
    <p:sldId id="379" r:id="rId111"/>
    <p:sldId id="380" r:id="rId112"/>
    <p:sldId id="381" r:id="rId113"/>
    <p:sldId id="382" r:id="rId114"/>
    <p:sldId id="383" r:id="rId115"/>
    <p:sldId id="257" r:id="rId116"/>
    <p:sldId id="262" r:id="rId117"/>
    <p:sldId id="264" r:id="rId118"/>
    <p:sldId id="269" r:id="rId119"/>
    <p:sldId id="270" r:id="rId120"/>
    <p:sldId id="266" r:id="rId121"/>
    <p:sldId id="261" r:id="rId122"/>
  </p:sldIdLst>
  <p:sldSz cx="9144000" cy="6858000" type="screen4x3"/>
  <p:notesSz cx="7104063" cy="10234613"/>
  <p:custDataLst>
    <p:tags r:id="rId125"/>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DE89"/>
    <a:srgbClr val="695185"/>
    <a:srgbClr val="333399"/>
    <a:srgbClr val="4545C3"/>
    <a:srgbClr val="C00000"/>
    <a:srgbClr val="CC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5" autoAdjust="0"/>
    <p:restoredTop sz="94660"/>
  </p:normalViewPr>
  <p:slideViewPr>
    <p:cSldViewPr>
      <p:cViewPr varScale="1">
        <p:scale>
          <a:sx n="66" d="100"/>
          <a:sy n="66" d="100"/>
        </p:scale>
        <p:origin x="-1398"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handoutMaster" Target="handoutMasters/handoutMaster1.xml"/><Relationship Id="rId12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7/12/2015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xmlns="" val="4196009490"/>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8-21T15:10:20.015"/>
    </inkml:context>
    <inkml:brush xml:id="br0">
      <inkml:brushProperty name="width" value="0.09701" units="cm"/>
      <inkml:brushProperty name="height" value="0.09701" units="cm"/>
      <inkml:brushProperty name="color" value="#FFFF00"/>
      <inkml:brushProperty name="fitToCurve" value="1"/>
    </inkml:brush>
  </inkml:definitions>
  <inkml:trace contextRef="#ctx0" brushRef="#br0">1 0</inkml:trace>
  <inkml:trace contextRef="#ctx0" brushRef="#br0" timeOffset="1078">1 397</inkml:trace>
  <inkml:trace contextRef="#ctx0" brushRef="#br0" timeOffset="2125">287 744</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8-21T15:10:13.687"/>
    </inkml:context>
    <inkml:brush xml:id="br0">
      <inkml:brushProperty name="width" value="0.09701" units="cm"/>
      <inkml:brushProperty name="height" value="0.09701" units="cm"/>
      <inkml:brushProperty name="color" value="#FFFF00"/>
      <inkml:brushProperty name="fitToCurve" value="1"/>
    </inkml:brush>
  </inkml:definitions>
  <inkml:trace contextRef="#ctx0" brushRef="#br0">1216 0</inkml:trace>
  <inkml:trace contextRef="#ctx0" brushRef="#br0" timeOffset="1328">844 99</inkml:trace>
  <inkml:trace contextRef="#ctx0" brushRef="#br0" timeOffset="3063">496 323</inkml:trace>
  <inkml:trace contextRef="#ctx0" brushRef="#br0" timeOffset="4109">74 446</inkml:trace>
  <inkml:trace contextRef="#ctx0" brushRef="#br0" timeOffset="9297">0 1587</inkml:trace>
  <inkml:trace contextRef="#ctx0" brushRef="#br0" timeOffset="10375">273 1438</inkml:trace>
  <inkml:trace contextRef="#ctx0" brushRef="#br0" timeOffset="11719">546 1141,'25'0,"-25"-25,0 25,0-25,0 25,0 0</inkml:trace>
  <inkml:trace contextRef="#ctx0" brushRef="#br0" timeOffset="12984">745 794</inkml:trace>
  <inkml:trace contextRef="#ctx0" brushRef="#br0" timeOffset="14469">1018 521,'24'0,"-24"-25,0 25</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8-21T15:10:29.937"/>
    </inkml:context>
    <inkml:brush xml:id="br0">
      <inkml:brushProperty name="width" value="0.09701" units="cm"/>
      <inkml:brushProperty name="height" value="0.09701" units="cm"/>
      <inkml:brushProperty name="color" value="#FFFF00"/>
      <inkml:brushProperty name="fitToCurve" value="1"/>
    </inkml:brush>
  </inkml:definitions>
  <inkml:trace contextRef="#ctx0" brushRef="#br0">0 520</inkml:trace>
  <inkml:trace contextRef="#ctx0" brushRef="#br0" timeOffset="1672">272 768,'0'0,"0"0</inkml:trace>
  <inkml:trace contextRef="#ctx0" brushRef="#br0" timeOffset="3078">372 1139,'0'0,"24"0</inkml:trace>
  <inkml:trace contextRef="#ctx0" brushRef="#br0" timeOffset="4188">446 1511</inkml:trace>
  <inkml:trace contextRef="#ctx0" brushRef="#br0" timeOffset="5297">570 1684,'24'0</inkml:trace>
  <inkml:trace contextRef="#ctx0" brushRef="#br0" timeOffset="6359">842 1486,'0'0,"25"-25</inkml:trace>
  <inkml:trace contextRef="#ctx0" brushRef="#br0" timeOffset="7313">1238 1139,'0'0</inkml:trace>
  <inkml:trace contextRef="#ctx0" brushRef="#br0" timeOffset="8438">1238 793</inkml:trace>
  <inkml:trace contextRef="#ctx0" brushRef="#br0" timeOffset="9859">966 446</inkml:trace>
  <inkml:trace contextRef="#ctx0" brushRef="#br0" timeOffset="11281">693 322</inkml:trace>
  <inkml:trace contextRef="#ctx0" brushRef="#br0" timeOffset="12297">396 148</inkml:trace>
  <inkml:trace contextRef="#ctx0" brushRef="#br0" timeOffset="13141">198 0</inkml:trace>
  <inkml:trace contextRef="#ctx0" brushRef="#br0" timeOffset="17625">1139 644,'0'0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7/12/2015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xmlns=""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a:p>
        </p:txBody>
      </p:sp>
    </p:spTree>
    <p:extLst>
      <p:ext uri="{BB962C8B-B14F-4D97-AF65-F5344CB8AC3E}">
        <p14:creationId xmlns:p14="http://schemas.microsoft.com/office/powerpoint/2010/main" xmlns=""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defTabSz="988692" eaLnBrk="0" hangingPunct="0">
              <a:spcBef>
                <a:spcPct val="30000"/>
              </a:spcBef>
              <a:defRPr sz="1300">
                <a:solidFill>
                  <a:schemeClr val="tx1"/>
                </a:solidFill>
                <a:latin typeface="Times New Roman" pitchFamily="18" charset="0"/>
              </a:defRPr>
            </a:lvl1pPr>
            <a:lvl2pPr marL="793333" indent="-304083" algn="l" defTabSz="988692" eaLnBrk="0" hangingPunct="0">
              <a:spcBef>
                <a:spcPct val="30000"/>
              </a:spcBef>
              <a:defRPr sz="1300">
                <a:solidFill>
                  <a:schemeClr val="tx1"/>
                </a:solidFill>
                <a:latin typeface="Times New Roman" pitchFamily="18" charset="0"/>
              </a:defRPr>
            </a:lvl2pPr>
            <a:lvl3pPr marL="1221426" indent="-242927" algn="l" defTabSz="988692" eaLnBrk="0" hangingPunct="0">
              <a:spcBef>
                <a:spcPct val="30000"/>
              </a:spcBef>
              <a:defRPr sz="1300">
                <a:solidFill>
                  <a:schemeClr val="tx1"/>
                </a:solidFill>
                <a:latin typeface="Times New Roman" pitchFamily="18" charset="0"/>
              </a:defRPr>
            </a:lvl3pPr>
            <a:lvl4pPr marL="1710676" indent="-242927" algn="l" defTabSz="988692" eaLnBrk="0" hangingPunct="0">
              <a:spcBef>
                <a:spcPct val="30000"/>
              </a:spcBef>
              <a:defRPr sz="1300">
                <a:solidFill>
                  <a:schemeClr val="tx1"/>
                </a:solidFill>
                <a:latin typeface="Times New Roman" pitchFamily="18" charset="0"/>
              </a:defRPr>
            </a:lvl4pPr>
            <a:lvl5pPr marL="2199925" indent="-242927" algn="l" defTabSz="988692" eaLnBrk="0" hangingPunct="0">
              <a:spcBef>
                <a:spcPct val="30000"/>
              </a:spcBef>
              <a:defRPr sz="1300">
                <a:solidFill>
                  <a:schemeClr val="tx1"/>
                </a:solidFill>
                <a:latin typeface="Times New Roman" pitchFamily="18" charset="0"/>
              </a:defRPr>
            </a:lvl5pPr>
            <a:lvl6pPr marL="2689175" indent="-242927" defTabSz="988692" eaLnBrk="0" fontAlgn="base" hangingPunct="0">
              <a:spcBef>
                <a:spcPct val="30000"/>
              </a:spcBef>
              <a:spcAft>
                <a:spcPct val="0"/>
              </a:spcAft>
              <a:defRPr sz="1300">
                <a:solidFill>
                  <a:schemeClr val="tx1"/>
                </a:solidFill>
                <a:latin typeface="Times New Roman" pitchFamily="18" charset="0"/>
              </a:defRPr>
            </a:lvl6pPr>
            <a:lvl7pPr marL="3178425" indent="-242927" defTabSz="988692" eaLnBrk="0" fontAlgn="base" hangingPunct="0">
              <a:spcBef>
                <a:spcPct val="30000"/>
              </a:spcBef>
              <a:spcAft>
                <a:spcPct val="0"/>
              </a:spcAft>
              <a:defRPr sz="1300">
                <a:solidFill>
                  <a:schemeClr val="tx1"/>
                </a:solidFill>
                <a:latin typeface="Times New Roman" pitchFamily="18" charset="0"/>
              </a:defRPr>
            </a:lvl7pPr>
            <a:lvl8pPr marL="3667675" indent="-242927" defTabSz="988692" eaLnBrk="0" fontAlgn="base" hangingPunct="0">
              <a:spcBef>
                <a:spcPct val="30000"/>
              </a:spcBef>
              <a:spcAft>
                <a:spcPct val="0"/>
              </a:spcAft>
              <a:defRPr sz="1300">
                <a:solidFill>
                  <a:schemeClr val="tx1"/>
                </a:solidFill>
                <a:latin typeface="Times New Roman" pitchFamily="18" charset="0"/>
              </a:defRPr>
            </a:lvl8pPr>
            <a:lvl9pPr marL="4156924" indent="-242927" defTabSz="988692" eaLnBrk="0" fontAlgn="base" hangingPunct="0">
              <a:spcBef>
                <a:spcPct val="30000"/>
              </a:spcBef>
              <a:spcAft>
                <a:spcPct val="0"/>
              </a:spcAft>
              <a:defRPr sz="1300">
                <a:solidFill>
                  <a:schemeClr val="tx1"/>
                </a:solidFill>
                <a:latin typeface="Times New Roman" pitchFamily="18" charset="0"/>
              </a:defRPr>
            </a:lvl9pPr>
          </a:lstStyle>
          <a:p>
            <a:pPr algn="r" eaLnBrk="1" hangingPunct="1">
              <a:spcBef>
                <a:spcPct val="0"/>
              </a:spcBef>
            </a:pPr>
            <a:fld id="{C43D3CEE-2891-40DE-81C6-C02CEF594671}" type="slidenum">
              <a:rPr lang="en-US" altLang="el-GR" smtClean="0">
                <a:solidFill>
                  <a:srgbClr val="000000"/>
                </a:solidFill>
              </a:rPr>
              <a:pPr algn="r" eaLnBrk="1" hangingPunct="1">
                <a:spcBef>
                  <a:spcPct val="0"/>
                </a:spcBef>
              </a:pPr>
              <a:t>17</a:t>
            </a:fld>
            <a:endParaRPr lang="en-US" altLang="el-GR" smtClean="0">
              <a:solidFill>
                <a:srgbClr val="000000"/>
              </a:solidFill>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l-GR"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l-GR" smtClean="0">
                <a:latin typeface="Times New Roman" pitchFamily="18" charset="0"/>
              </a:rPr>
              <a:t> </a:t>
            </a:r>
          </a:p>
        </p:txBody>
      </p:sp>
      <p:sp>
        <p:nvSpPr>
          <p:cNvPr id="181252" name="Slide Number Placeholder 3"/>
          <p:cNvSpPr txBox="1">
            <a:spLocks noGrp="1"/>
          </p:cNvSpPr>
          <p:nvPr/>
        </p:nvSpPr>
        <p:spPr bwMode="auto">
          <a:xfrm>
            <a:off x="4026122" y="9723146"/>
            <a:ext cx="3077941" cy="511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51" tIns="49526" rIns="99051" bIns="49526" anchor="b"/>
          <a:lstStyle>
            <a:lvl1pPr algn="l" defTabSz="925513" eaLnBrk="0" hangingPunct="0">
              <a:spcBef>
                <a:spcPct val="30000"/>
              </a:spcBef>
              <a:defRPr sz="1200">
                <a:solidFill>
                  <a:schemeClr val="tx1"/>
                </a:solidFill>
                <a:latin typeface="Times New Roman" pitchFamily="18" charset="0"/>
              </a:defRPr>
            </a:lvl1pPr>
            <a:lvl2pPr marL="742950" indent="-285750" algn="l" defTabSz="925513" eaLnBrk="0" hangingPunct="0">
              <a:spcBef>
                <a:spcPct val="30000"/>
              </a:spcBef>
              <a:defRPr sz="1200">
                <a:solidFill>
                  <a:schemeClr val="tx1"/>
                </a:solidFill>
                <a:latin typeface="Times New Roman" pitchFamily="18" charset="0"/>
              </a:defRPr>
            </a:lvl2pPr>
            <a:lvl3pPr marL="1143000" indent="-228600" algn="l" defTabSz="925513" eaLnBrk="0" hangingPunct="0">
              <a:spcBef>
                <a:spcPct val="30000"/>
              </a:spcBef>
              <a:defRPr sz="1200">
                <a:solidFill>
                  <a:schemeClr val="tx1"/>
                </a:solidFill>
                <a:latin typeface="Times New Roman" pitchFamily="18" charset="0"/>
              </a:defRPr>
            </a:lvl3pPr>
            <a:lvl4pPr marL="1600200" indent="-228600" algn="l" defTabSz="925513" eaLnBrk="0" hangingPunct="0">
              <a:spcBef>
                <a:spcPct val="30000"/>
              </a:spcBef>
              <a:defRPr sz="1200">
                <a:solidFill>
                  <a:schemeClr val="tx1"/>
                </a:solidFill>
                <a:latin typeface="Times New Roman" pitchFamily="18" charset="0"/>
              </a:defRPr>
            </a:lvl4pPr>
            <a:lvl5pPr marL="2057400" indent="-228600" algn="l" defTabSz="925513" eaLnBrk="0" hangingPunct="0">
              <a:spcBef>
                <a:spcPct val="30000"/>
              </a:spcBef>
              <a:defRPr sz="1200">
                <a:solidFill>
                  <a:schemeClr val="tx1"/>
                </a:solidFill>
                <a:latin typeface="Times New Roman" pitchFamily="18" charset="0"/>
              </a:defRPr>
            </a:lvl5pPr>
            <a:lvl6pPr marL="2514600" indent="-228600" defTabSz="925513" eaLnBrk="0" fontAlgn="base" hangingPunct="0">
              <a:spcBef>
                <a:spcPct val="30000"/>
              </a:spcBef>
              <a:spcAft>
                <a:spcPct val="0"/>
              </a:spcAft>
              <a:defRPr sz="1200">
                <a:solidFill>
                  <a:schemeClr val="tx1"/>
                </a:solidFill>
                <a:latin typeface="Times New Roman" pitchFamily="18" charset="0"/>
              </a:defRPr>
            </a:lvl6pPr>
            <a:lvl7pPr marL="2971800" indent="-228600" defTabSz="925513" eaLnBrk="0" fontAlgn="base" hangingPunct="0">
              <a:spcBef>
                <a:spcPct val="30000"/>
              </a:spcBef>
              <a:spcAft>
                <a:spcPct val="0"/>
              </a:spcAft>
              <a:defRPr sz="1200">
                <a:solidFill>
                  <a:schemeClr val="tx1"/>
                </a:solidFill>
                <a:latin typeface="Times New Roman" pitchFamily="18" charset="0"/>
              </a:defRPr>
            </a:lvl7pPr>
            <a:lvl8pPr marL="3429000" indent="-228600" defTabSz="925513" eaLnBrk="0" fontAlgn="base" hangingPunct="0">
              <a:spcBef>
                <a:spcPct val="30000"/>
              </a:spcBef>
              <a:spcAft>
                <a:spcPct val="0"/>
              </a:spcAft>
              <a:defRPr sz="1200">
                <a:solidFill>
                  <a:schemeClr val="tx1"/>
                </a:solidFill>
                <a:latin typeface="Times New Roman" pitchFamily="18" charset="0"/>
              </a:defRPr>
            </a:lvl8pPr>
            <a:lvl9pPr marL="3886200" indent="-228600" defTabSz="925513"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B952083-A684-450C-B715-CF4A44C9ABDE}" type="slidenum">
              <a:rPr lang="en-US" altLang="el-GR" b="0">
                <a:solidFill>
                  <a:srgbClr val="000000"/>
                </a:solidFill>
              </a:rPr>
              <a:pPr algn="r" eaLnBrk="1" hangingPunct="1">
                <a:spcBef>
                  <a:spcPct val="0"/>
                </a:spcBef>
              </a:pPr>
              <a:t>20</a:t>
            </a:fld>
            <a:endParaRPr lang="en-US" altLang="el-GR" b="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l-GR" smtClean="0">
              <a:latin typeface="Times New Roman" pitchFamily="18" charset="0"/>
            </a:endParaRPr>
          </a:p>
        </p:txBody>
      </p:sp>
      <p:sp>
        <p:nvSpPr>
          <p:cNvPr id="182276" name="Slide Number Placeholder 3"/>
          <p:cNvSpPr txBox="1">
            <a:spLocks noGrp="1"/>
          </p:cNvSpPr>
          <p:nvPr/>
        </p:nvSpPr>
        <p:spPr bwMode="auto">
          <a:xfrm>
            <a:off x="4026122" y="9723146"/>
            <a:ext cx="3077941" cy="511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51" tIns="49526" rIns="99051" bIns="49526" anchor="b"/>
          <a:lstStyle>
            <a:lvl1pPr algn="l" defTabSz="925513" eaLnBrk="0" hangingPunct="0">
              <a:spcBef>
                <a:spcPct val="30000"/>
              </a:spcBef>
              <a:defRPr sz="1200">
                <a:solidFill>
                  <a:schemeClr val="tx1"/>
                </a:solidFill>
                <a:latin typeface="Times New Roman" pitchFamily="18" charset="0"/>
              </a:defRPr>
            </a:lvl1pPr>
            <a:lvl2pPr marL="742950" indent="-285750" algn="l" defTabSz="925513" eaLnBrk="0" hangingPunct="0">
              <a:spcBef>
                <a:spcPct val="30000"/>
              </a:spcBef>
              <a:defRPr sz="1200">
                <a:solidFill>
                  <a:schemeClr val="tx1"/>
                </a:solidFill>
                <a:latin typeface="Times New Roman" pitchFamily="18" charset="0"/>
              </a:defRPr>
            </a:lvl2pPr>
            <a:lvl3pPr marL="1143000" indent="-228600" algn="l" defTabSz="925513" eaLnBrk="0" hangingPunct="0">
              <a:spcBef>
                <a:spcPct val="30000"/>
              </a:spcBef>
              <a:defRPr sz="1200">
                <a:solidFill>
                  <a:schemeClr val="tx1"/>
                </a:solidFill>
                <a:latin typeface="Times New Roman" pitchFamily="18" charset="0"/>
              </a:defRPr>
            </a:lvl3pPr>
            <a:lvl4pPr marL="1600200" indent="-228600" algn="l" defTabSz="925513" eaLnBrk="0" hangingPunct="0">
              <a:spcBef>
                <a:spcPct val="30000"/>
              </a:spcBef>
              <a:defRPr sz="1200">
                <a:solidFill>
                  <a:schemeClr val="tx1"/>
                </a:solidFill>
                <a:latin typeface="Times New Roman" pitchFamily="18" charset="0"/>
              </a:defRPr>
            </a:lvl4pPr>
            <a:lvl5pPr marL="2057400" indent="-228600" algn="l" defTabSz="925513" eaLnBrk="0" hangingPunct="0">
              <a:spcBef>
                <a:spcPct val="30000"/>
              </a:spcBef>
              <a:defRPr sz="1200">
                <a:solidFill>
                  <a:schemeClr val="tx1"/>
                </a:solidFill>
                <a:latin typeface="Times New Roman" pitchFamily="18" charset="0"/>
              </a:defRPr>
            </a:lvl5pPr>
            <a:lvl6pPr marL="2514600" indent="-228600" defTabSz="925513" eaLnBrk="0" fontAlgn="base" hangingPunct="0">
              <a:spcBef>
                <a:spcPct val="30000"/>
              </a:spcBef>
              <a:spcAft>
                <a:spcPct val="0"/>
              </a:spcAft>
              <a:defRPr sz="1200">
                <a:solidFill>
                  <a:schemeClr val="tx1"/>
                </a:solidFill>
                <a:latin typeface="Times New Roman" pitchFamily="18" charset="0"/>
              </a:defRPr>
            </a:lvl6pPr>
            <a:lvl7pPr marL="2971800" indent="-228600" defTabSz="925513" eaLnBrk="0" fontAlgn="base" hangingPunct="0">
              <a:spcBef>
                <a:spcPct val="30000"/>
              </a:spcBef>
              <a:spcAft>
                <a:spcPct val="0"/>
              </a:spcAft>
              <a:defRPr sz="1200">
                <a:solidFill>
                  <a:schemeClr val="tx1"/>
                </a:solidFill>
                <a:latin typeface="Times New Roman" pitchFamily="18" charset="0"/>
              </a:defRPr>
            </a:lvl7pPr>
            <a:lvl8pPr marL="3429000" indent="-228600" defTabSz="925513" eaLnBrk="0" fontAlgn="base" hangingPunct="0">
              <a:spcBef>
                <a:spcPct val="30000"/>
              </a:spcBef>
              <a:spcAft>
                <a:spcPct val="0"/>
              </a:spcAft>
              <a:defRPr sz="1200">
                <a:solidFill>
                  <a:schemeClr val="tx1"/>
                </a:solidFill>
                <a:latin typeface="Times New Roman" pitchFamily="18" charset="0"/>
              </a:defRPr>
            </a:lvl8pPr>
            <a:lvl9pPr marL="3886200" indent="-228600" defTabSz="925513"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58C0E163-4A80-40EB-B643-9057603E4321}" type="slidenum">
              <a:rPr lang="en-US" altLang="el-GR" b="0">
                <a:solidFill>
                  <a:srgbClr val="000000"/>
                </a:solidFill>
              </a:rPr>
              <a:pPr algn="r" eaLnBrk="1" hangingPunct="1">
                <a:spcBef>
                  <a:spcPct val="0"/>
                </a:spcBef>
              </a:pPr>
              <a:t>21</a:t>
            </a:fld>
            <a:endParaRPr lang="en-US" altLang="el-GR" b="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l-GR" smtClean="0">
              <a:latin typeface="Times New Roman" pitchFamily="18" charset="0"/>
            </a:endParaRPr>
          </a:p>
        </p:txBody>
      </p:sp>
      <p:sp>
        <p:nvSpPr>
          <p:cNvPr id="183300" name="Slide Number Placeholder 3"/>
          <p:cNvSpPr txBox="1">
            <a:spLocks noGrp="1"/>
          </p:cNvSpPr>
          <p:nvPr/>
        </p:nvSpPr>
        <p:spPr bwMode="auto">
          <a:xfrm>
            <a:off x="4026122" y="9723146"/>
            <a:ext cx="3077941" cy="511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51" tIns="49526" rIns="99051" bIns="49526" anchor="b"/>
          <a:lstStyle>
            <a:lvl1pPr algn="l" defTabSz="925513" eaLnBrk="0" hangingPunct="0">
              <a:spcBef>
                <a:spcPct val="30000"/>
              </a:spcBef>
              <a:defRPr sz="1200">
                <a:solidFill>
                  <a:schemeClr val="tx1"/>
                </a:solidFill>
                <a:latin typeface="Times New Roman" pitchFamily="18" charset="0"/>
              </a:defRPr>
            </a:lvl1pPr>
            <a:lvl2pPr marL="742950" indent="-285750" algn="l" defTabSz="925513" eaLnBrk="0" hangingPunct="0">
              <a:spcBef>
                <a:spcPct val="30000"/>
              </a:spcBef>
              <a:defRPr sz="1200">
                <a:solidFill>
                  <a:schemeClr val="tx1"/>
                </a:solidFill>
                <a:latin typeface="Times New Roman" pitchFamily="18" charset="0"/>
              </a:defRPr>
            </a:lvl2pPr>
            <a:lvl3pPr marL="1143000" indent="-228600" algn="l" defTabSz="925513" eaLnBrk="0" hangingPunct="0">
              <a:spcBef>
                <a:spcPct val="30000"/>
              </a:spcBef>
              <a:defRPr sz="1200">
                <a:solidFill>
                  <a:schemeClr val="tx1"/>
                </a:solidFill>
                <a:latin typeface="Times New Roman" pitchFamily="18" charset="0"/>
              </a:defRPr>
            </a:lvl3pPr>
            <a:lvl4pPr marL="1600200" indent="-228600" algn="l" defTabSz="925513" eaLnBrk="0" hangingPunct="0">
              <a:spcBef>
                <a:spcPct val="30000"/>
              </a:spcBef>
              <a:defRPr sz="1200">
                <a:solidFill>
                  <a:schemeClr val="tx1"/>
                </a:solidFill>
                <a:latin typeface="Times New Roman" pitchFamily="18" charset="0"/>
              </a:defRPr>
            </a:lvl4pPr>
            <a:lvl5pPr marL="2057400" indent="-228600" algn="l" defTabSz="925513" eaLnBrk="0" hangingPunct="0">
              <a:spcBef>
                <a:spcPct val="30000"/>
              </a:spcBef>
              <a:defRPr sz="1200">
                <a:solidFill>
                  <a:schemeClr val="tx1"/>
                </a:solidFill>
                <a:latin typeface="Times New Roman" pitchFamily="18" charset="0"/>
              </a:defRPr>
            </a:lvl5pPr>
            <a:lvl6pPr marL="2514600" indent="-228600" defTabSz="925513" eaLnBrk="0" fontAlgn="base" hangingPunct="0">
              <a:spcBef>
                <a:spcPct val="30000"/>
              </a:spcBef>
              <a:spcAft>
                <a:spcPct val="0"/>
              </a:spcAft>
              <a:defRPr sz="1200">
                <a:solidFill>
                  <a:schemeClr val="tx1"/>
                </a:solidFill>
                <a:latin typeface="Times New Roman" pitchFamily="18" charset="0"/>
              </a:defRPr>
            </a:lvl6pPr>
            <a:lvl7pPr marL="2971800" indent="-228600" defTabSz="925513" eaLnBrk="0" fontAlgn="base" hangingPunct="0">
              <a:spcBef>
                <a:spcPct val="30000"/>
              </a:spcBef>
              <a:spcAft>
                <a:spcPct val="0"/>
              </a:spcAft>
              <a:defRPr sz="1200">
                <a:solidFill>
                  <a:schemeClr val="tx1"/>
                </a:solidFill>
                <a:latin typeface="Times New Roman" pitchFamily="18" charset="0"/>
              </a:defRPr>
            </a:lvl7pPr>
            <a:lvl8pPr marL="3429000" indent="-228600" defTabSz="925513" eaLnBrk="0" fontAlgn="base" hangingPunct="0">
              <a:spcBef>
                <a:spcPct val="30000"/>
              </a:spcBef>
              <a:spcAft>
                <a:spcPct val="0"/>
              </a:spcAft>
              <a:defRPr sz="1200">
                <a:solidFill>
                  <a:schemeClr val="tx1"/>
                </a:solidFill>
                <a:latin typeface="Times New Roman" pitchFamily="18" charset="0"/>
              </a:defRPr>
            </a:lvl8pPr>
            <a:lvl9pPr marL="3886200" indent="-228600" defTabSz="925513"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62AB3B9-8348-4101-A5C5-CF5ACDADBA69}" type="slidenum">
              <a:rPr lang="en-US" altLang="el-GR" b="0">
                <a:solidFill>
                  <a:srgbClr val="000000"/>
                </a:solidFill>
              </a:rPr>
              <a:pPr algn="r" eaLnBrk="1" hangingPunct="1">
                <a:spcBef>
                  <a:spcPct val="0"/>
                </a:spcBef>
              </a:pPr>
              <a:t>22</a:t>
            </a:fld>
            <a:endParaRPr lang="en-US" altLang="el-GR" b="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
        <p:nvSpPr>
          <p:cNvPr id="184324" name="Slide Number Placeholder 3"/>
          <p:cNvSpPr txBox="1">
            <a:spLocks noGrp="1"/>
          </p:cNvSpPr>
          <p:nvPr/>
        </p:nvSpPr>
        <p:spPr bwMode="auto">
          <a:xfrm>
            <a:off x="4026122" y="9723146"/>
            <a:ext cx="3077941" cy="511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51" tIns="49526" rIns="99051" bIns="49526" anchor="b"/>
          <a:lstStyle>
            <a:lvl1pPr algn="l" defTabSz="925513" eaLnBrk="0" hangingPunct="0">
              <a:spcBef>
                <a:spcPct val="30000"/>
              </a:spcBef>
              <a:defRPr sz="1200">
                <a:solidFill>
                  <a:schemeClr val="tx1"/>
                </a:solidFill>
                <a:latin typeface="Times New Roman" pitchFamily="18" charset="0"/>
              </a:defRPr>
            </a:lvl1pPr>
            <a:lvl2pPr marL="742950" indent="-285750" algn="l" defTabSz="925513" eaLnBrk="0" hangingPunct="0">
              <a:spcBef>
                <a:spcPct val="30000"/>
              </a:spcBef>
              <a:defRPr sz="1200">
                <a:solidFill>
                  <a:schemeClr val="tx1"/>
                </a:solidFill>
                <a:latin typeface="Times New Roman" pitchFamily="18" charset="0"/>
              </a:defRPr>
            </a:lvl2pPr>
            <a:lvl3pPr marL="1143000" indent="-228600" algn="l" defTabSz="925513" eaLnBrk="0" hangingPunct="0">
              <a:spcBef>
                <a:spcPct val="30000"/>
              </a:spcBef>
              <a:defRPr sz="1200">
                <a:solidFill>
                  <a:schemeClr val="tx1"/>
                </a:solidFill>
                <a:latin typeface="Times New Roman" pitchFamily="18" charset="0"/>
              </a:defRPr>
            </a:lvl3pPr>
            <a:lvl4pPr marL="1600200" indent="-228600" algn="l" defTabSz="925513" eaLnBrk="0" hangingPunct="0">
              <a:spcBef>
                <a:spcPct val="30000"/>
              </a:spcBef>
              <a:defRPr sz="1200">
                <a:solidFill>
                  <a:schemeClr val="tx1"/>
                </a:solidFill>
                <a:latin typeface="Times New Roman" pitchFamily="18" charset="0"/>
              </a:defRPr>
            </a:lvl4pPr>
            <a:lvl5pPr marL="2057400" indent="-228600" algn="l" defTabSz="925513" eaLnBrk="0" hangingPunct="0">
              <a:spcBef>
                <a:spcPct val="30000"/>
              </a:spcBef>
              <a:defRPr sz="1200">
                <a:solidFill>
                  <a:schemeClr val="tx1"/>
                </a:solidFill>
                <a:latin typeface="Times New Roman" pitchFamily="18" charset="0"/>
              </a:defRPr>
            </a:lvl5pPr>
            <a:lvl6pPr marL="2514600" indent="-228600" defTabSz="925513" eaLnBrk="0" fontAlgn="base" hangingPunct="0">
              <a:spcBef>
                <a:spcPct val="30000"/>
              </a:spcBef>
              <a:spcAft>
                <a:spcPct val="0"/>
              </a:spcAft>
              <a:defRPr sz="1200">
                <a:solidFill>
                  <a:schemeClr val="tx1"/>
                </a:solidFill>
                <a:latin typeface="Times New Roman" pitchFamily="18" charset="0"/>
              </a:defRPr>
            </a:lvl6pPr>
            <a:lvl7pPr marL="2971800" indent="-228600" defTabSz="925513" eaLnBrk="0" fontAlgn="base" hangingPunct="0">
              <a:spcBef>
                <a:spcPct val="30000"/>
              </a:spcBef>
              <a:spcAft>
                <a:spcPct val="0"/>
              </a:spcAft>
              <a:defRPr sz="1200">
                <a:solidFill>
                  <a:schemeClr val="tx1"/>
                </a:solidFill>
                <a:latin typeface="Times New Roman" pitchFamily="18" charset="0"/>
              </a:defRPr>
            </a:lvl7pPr>
            <a:lvl8pPr marL="3429000" indent="-228600" defTabSz="925513" eaLnBrk="0" fontAlgn="base" hangingPunct="0">
              <a:spcBef>
                <a:spcPct val="30000"/>
              </a:spcBef>
              <a:spcAft>
                <a:spcPct val="0"/>
              </a:spcAft>
              <a:defRPr sz="1200">
                <a:solidFill>
                  <a:schemeClr val="tx1"/>
                </a:solidFill>
                <a:latin typeface="Times New Roman" pitchFamily="18" charset="0"/>
              </a:defRPr>
            </a:lvl8pPr>
            <a:lvl9pPr marL="3886200" indent="-228600" defTabSz="925513"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5EE94AF-BF3E-4E11-AC72-DB83255F2664}" type="slidenum">
              <a:rPr lang="en-US" altLang="el-GR" b="0">
                <a:solidFill>
                  <a:srgbClr val="000000"/>
                </a:solidFill>
              </a:rPr>
              <a:pPr algn="r" eaLnBrk="1" hangingPunct="1">
                <a:spcBef>
                  <a:spcPct val="0"/>
                </a:spcBef>
              </a:pPr>
              <a:t>23</a:t>
            </a:fld>
            <a:endParaRPr lang="en-US" altLang="el-GR" b="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
        <p:nvSpPr>
          <p:cNvPr id="185348" name="Slide Number Placeholder 3"/>
          <p:cNvSpPr txBox="1">
            <a:spLocks noGrp="1"/>
          </p:cNvSpPr>
          <p:nvPr/>
        </p:nvSpPr>
        <p:spPr bwMode="auto">
          <a:xfrm>
            <a:off x="4026122" y="9723146"/>
            <a:ext cx="3077941" cy="511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51" tIns="49526" rIns="99051" bIns="49526" anchor="b"/>
          <a:lstStyle>
            <a:lvl1pPr algn="l" defTabSz="925513" eaLnBrk="0" hangingPunct="0">
              <a:spcBef>
                <a:spcPct val="30000"/>
              </a:spcBef>
              <a:defRPr sz="1200">
                <a:solidFill>
                  <a:schemeClr val="tx1"/>
                </a:solidFill>
                <a:latin typeface="Times New Roman" pitchFamily="18" charset="0"/>
              </a:defRPr>
            </a:lvl1pPr>
            <a:lvl2pPr marL="742950" indent="-285750" algn="l" defTabSz="925513" eaLnBrk="0" hangingPunct="0">
              <a:spcBef>
                <a:spcPct val="30000"/>
              </a:spcBef>
              <a:defRPr sz="1200">
                <a:solidFill>
                  <a:schemeClr val="tx1"/>
                </a:solidFill>
                <a:latin typeface="Times New Roman" pitchFamily="18" charset="0"/>
              </a:defRPr>
            </a:lvl2pPr>
            <a:lvl3pPr marL="1143000" indent="-228600" algn="l" defTabSz="925513" eaLnBrk="0" hangingPunct="0">
              <a:spcBef>
                <a:spcPct val="30000"/>
              </a:spcBef>
              <a:defRPr sz="1200">
                <a:solidFill>
                  <a:schemeClr val="tx1"/>
                </a:solidFill>
                <a:latin typeface="Times New Roman" pitchFamily="18" charset="0"/>
              </a:defRPr>
            </a:lvl3pPr>
            <a:lvl4pPr marL="1600200" indent="-228600" algn="l" defTabSz="925513" eaLnBrk="0" hangingPunct="0">
              <a:spcBef>
                <a:spcPct val="30000"/>
              </a:spcBef>
              <a:defRPr sz="1200">
                <a:solidFill>
                  <a:schemeClr val="tx1"/>
                </a:solidFill>
                <a:latin typeface="Times New Roman" pitchFamily="18" charset="0"/>
              </a:defRPr>
            </a:lvl4pPr>
            <a:lvl5pPr marL="2057400" indent="-228600" algn="l" defTabSz="925513" eaLnBrk="0" hangingPunct="0">
              <a:spcBef>
                <a:spcPct val="30000"/>
              </a:spcBef>
              <a:defRPr sz="1200">
                <a:solidFill>
                  <a:schemeClr val="tx1"/>
                </a:solidFill>
                <a:latin typeface="Times New Roman" pitchFamily="18" charset="0"/>
              </a:defRPr>
            </a:lvl5pPr>
            <a:lvl6pPr marL="2514600" indent="-228600" defTabSz="925513" eaLnBrk="0" fontAlgn="base" hangingPunct="0">
              <a:spcBef>
                <a:spcPct val="30000"/>
              </a:spcBef>
              <a:spcAft>
                <a:spcPct val="0"/>
              </a:spcAft>
              <a:defRPr sz="1200">
                <a:solidFill>
                  <a:schemeClr val="tx1"/>
                </a:solidFill>
                <a:latin typeface="Times New Roman" pitchFamily="18" charset="0"/>
              </a:defRPr>
            </a:lvl6pPr>
            <a:lvl7pPr marL="2971800" indent="-228600" defTabSz="925513" eaLnBrk="0" fontAlgn="base" hangingPunct="0">
              <a:spcBef>
                <a:spcPct val="30000"/>
              </a:spcBef>
              <a:spcAft>
                <a:spcPct val="0"/>
              </a:spcAft>
              <a:defRPr sz="1200">
                <a:solidFill>
                  <a:schemeClr val="tx1"/>
                </a:solidFill>
                <a:latin typeface="Times New Roman" pitchFamily="18" charset="0"/>
              </a:defRPr>
            </a:lvl7pPr>
            <a:lvl8pPr marL="3429000" indent="-228600" defTabSz="925513" eaLnBrk="0" fontAlgn="base" hangingPunct="0">
              <a:spcBef>
                <a:spcPct val="30000"/>
              </a:spcBef>
              <a:spcAft>
                <a:spcPct val="0"/>
              </a:spcAft>
              <a:defRPr sz="1200">
                <a:solidFill>
                  <a:schemeClr val="tx1"/>
                </a:solidFill>
                <a:latin typeface="Times New Roman" pitchFamily="18" charset="0"/>
              </a:defRPr>
            </a:lvl8pPr>
            <a:lvl9pPr marL="3886200" indent="-228600" defTabSz="925513"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B1E93F33-5710-4E9E-B1EA-BF747D9D9D02}" type="slidenum">
              <a:rPr lang="en-US" altLang="el-GR" b="0">
                <a:solidFill>
                  <a:srgbClr val="000000"/>
                </a:solidFill>
              </a:rPr>
              <a:pPr algn="r" eaLnBrk="1" hangingPunct="1">
                <a:spcBef>
                  <a:spcPct val="0"/>
                </a:spcBef>
              </a:pPr>
              <a:t>24</a:t>
            </a:fld>
            <a:endParaRPr lang="en-US" altLang="el-GR" b="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l-GR" smtClean="0">
              <a:latin typeface="Times New Roman" pitchFamily="18" charset="0"/>
            </a:endParaRPr>
          </a:p>
        </p:txBody>
      </p:sp>
      <p:sp>
        <p:nvSpPr>
          <p:cNvPr id="186372" name="Slide Number Placeholder 3"/>
          <p:cNvSpPr txBox="1">
            <a:spLocks noGrp="1"/>
          </p:cNvSpPr>
          <p:nvPr/>
        </p:nvSpPr>
        <p:spPr bwMode="auto">
          <a:xfrm>
            <a:off x="4026122" y="9723146"/>
            <a:ext cx="3077941" cy="511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51" tIns="49526" rIns="99051" bIns="49526" anchor="b"/>
          <a:lstStyle>
            <a:lvl1pPr algn="l" defTabSz="925513" eaLnBrk="0" hangingPunct="0">
              <a:spcBef>
                <a:spcPct val="30000"/>
              </a:spcBef>
              <a:defRPr sz="1200">
                <a:solidFill>
                  <a:schemeClr val="tx1"/>
                </a:solidFill>
                <a:latin typeface="Times New Roman" pitchFamily="18" charset="0"/>
              </a:defRPr>
            </a:lvl1pPr>
            <a:lvl2pPr marL="742950" indent="-285750" algn="l" defTabSz="925513" eaLnBrk="0" hangingPunct="0">
              <a:spcBef>
                <a:spcPct val="30000"/>
              </a:spcBef>
              <a:defRPr sz="1200">
                <a:solidFill>
                  <a:schemeClr val="tx1"/>
                </a:solidFill>
                <a:latin typeface="Times New Roman" pitchFamily="18" charset="0"/>
              </a:defRPr>
            </a:lvl2pPr>
            <a:lvl3pPr marL="1143000" indent="-228600" algn="l" defTabSz="925513" eaLnBrk="0" hangingPunct="0">
              <a:spcBef>
                <a:spcPct val="30000"/>
              </a:spcBef>
              <a:defRPr sz="1200">
                <a:solidFill>
                  <a:schemeClr val="tx1"/>
                </a:solidFill>
                <a:latin typeface="Times New Roman" pitchFamily="18" charset="0"/>
              </a:defRPr>
            </a:lvl3pPr>
            <a:lvl4pPr marL="1600200" indent="-228600" algn="l" defTabSz="925513" eaLnBrk="0" hangingPunct="0">
              <a:spcBef>
                <a:spcPct val="30000"/>
              </a:spcBef>
              <a:defRPr sz="1200">
                <a:solidFill>
                  <a:schemeClr val="tx1"/>
                </a:solidFill>
                <a:latin typeface="Times New Roman" pitchFamily="18" charset="0"/>
              </a:defRPr>
            </a:lvl4pPr>
            <a:lvl5pPr marL="2057400" indent="-228600" algn="l" defTabSz="925513" eaLnBrk="0" hangingPunct="0">
              <a:spcBef>
                <a:spcPct val="30000"/>
              </a:spcBef>
              <a:defRPr sz="1200">
                <a:solidFill>
                  <a:schemeClr val="tx1"/>
                </a:solidFill>
                <a:latin typeface="Times New Roman" pitchFamily="18" charset="0"/>
              </a:defRPr>
            </a:lvl5pPr>
            <a:lvl6pPr marL="2514600" indent="-228600" defTabSz="925513" eaLnBrk="0" fontAlgn="base" hangingPunct="0">
              <a:spcBef>
                <a:spcPct val="30000"/>
              </a:spcBef>
              <a:spcAft>
                <a:spcPct val="0"/>
              </a:spcAft>
              <a:defRPr sz="1200">
                <a:solidFill>
                  <a:schemeClr val="tx1"/>
                </a:solidFill>
                <a:latin typeface="Times New Roman" pitchFamily="18" charset="0"/>
              </a:defRPr>
            </a:lvl6pPr>
            <a:lvl7pPr marL="2971800" indent="-228600" defTabSz="925513" eaLnBrk="0" fontAlgn="base" hangingPunct="0">
              <a:spcBef>
                <a:spcPct val="30000"/>
              </a:spcBef>
              <a:spcAft>
                <a:spcPct val="0"/>
              </a:spcAft>
              <a:defRPr sz="1200">
                <a:solidFill>
                  <a:schemeClr val="tx1"/>
                </a:solidFill>
                <a:latin typeface="Times New Roman" pitchFamily="18" charset="0"/>
              </a:defRPr>
            </a:lvl7pPr>
            <a:lvl8pPr marL="3429000" indent="-228600" defTabSz="925513" eaLnBrk="0" fontAlgn="base" hangingPunct="0">
              <a:spcBef>
                <a:spcPct val="30000"/>
              </a:spcBef>
              <a:spcAft>
                <a:spcPct val="0"/>
              </a:spcAft>
              <a:defRPr sz="1200">
                <a:solidFill>
                  <a:schemeClr val="tx1"/>
                </a:solidFill>
                <a:latin typeface="Times New Roman" pitchFamily="18" charset="0"/>
              </a:defRPr>
            </a:lvl8pPr>
            <a:lvl9pPr marL="3886200" indent="-228600" defTabSz="925513"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5F8FC99A-4C42-43AD-8557-876429A126D0}" type="slidenum">
              <a:rPr lang="en-US" altLang="el-GR" b="0">
                <a:solidFill>
                  <a:srgbClr val="000000"/>
                </a:solidFill>
              </a:rPr>
              <a:pPr algn="r" eaLnBrk="1" hangingPunct="1">
                <a:spcBef>
                  <a:spcPct val="0"/>
                </a:spcBef>
              </a:pPr>
              <a:t>25</a:t>
            </a:fld>
            <a:endParaRPr lang="en-US" altLang="el-GR" b="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Θέση εικόνας διαφάνειας 1"/>
          <p:cNvSpPr>
            <a:spLocks noGrp="1" noRot="1" noChangeAspect="1" noTextEdit="1"/>
          </p:cNvSpPr>
          <p:nvPr>
            <p:ph type="sldImg"/>
          </p:nvPr>
        </p:nvSpPr>
        <p:spPr>
          <a:ln/>
        </p:spPr>
      </p:sp>
      <p:sp>
        <p:nvSpPr>
          <p:cNvPr id="189443" name="Θέση σημειώσεων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
        <p:nvSpPr>
          <p:cNvPr id="189444" name="Θέση αριθμού διαφάνειας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391" eaLnBrk="0" hangingPunct="0">
              <a:defRPr sz="1300" b="1">
                <a:solidFill>
                  <a:schemeClr val="tx1"/>
                </a:solidFill>
                <a:latin typeface="Arial" charset="0"/>
              </a:defRPr>
            </a:lvl1pPr>
            <a:lvl2pPr marL="795031" indent="-305781" defTabSz="990391" eaLnBrk="0" hangingPunct="0">
              <a:defRPr sz="1300" b="1">
                <a:solidFill>
                  <a:schemeClr val="tx1"/>
                </a:solidFill>
                <a:latin typeface="Arial" charset="0"/>
              </a:defRPr>
            </a:lvl2pPr>
            <a:lvl3pPr marL="1223124" indent="-244625" defTabSz="990391" eaLnBrk="0" hangingPunct="0">
              <a:defRPr sz="1300" b="1">
                <a:solidFill>
                  <a:schemeClr val="tx1"/>
                </a:solidFill>
                <a:latin typeface="Arial" charset="0"/>
              </a:defRPr>
            </a:lvl3pPr>
            <a:lvl4pPr marL="1712374" indent="-244625" defTabSz="990391" eaLnBrk="0" hangingPunct="0">
              <a:defRPr sz="1300" b="1">
                <a:solidFill>
                  <a:schemeClr val="tx1"/>
                </a:solidFill>
                <a:latin typeface="Arial" charset="0"/>
              </a:defRPr>
            </a:lvl4pPr>
            <a:lvl5pPr marL="2201624" indent="-244625" defTabSz="990391" eaLnBrk="0" hangingPunct="0">
              <a:defRPr sz="1300" b="1">
                <a:solidFill>
                  <a:schemeClr val="tx1"/>
                </a:solidFill>
                <a:latin typeface="Arial" charset="0"/>
              </a:defRPr>
            </a:lvl5pPr>
            <a:lvl6pPr marL="2690873" indent="-244625" algn="ctr" defTabSz="990391" eaLnBrk="0" fontAlgn="base" hangingPunct="0">
              <a:spcBef>
                <a:spcPct val="50000"/>
              </a:spcBef>
              <a:spcAft>
                <a:spcPct val="0"/>
              </a:spcAft>
              <a:defRPr sz="1300" b="1">
                <a:solidFill>
                  <a:schemeClr val="tx1"/>
                </a:solidFill>
                <a:latin typeface="Arial" charset="0"/>
              </a:defRPr>
            </a:lvl6pPr>
            <a:lvl7pPr marL="3180123" indent="-244625" algn="ctr" defTabSz="990391" eaLnBrk="0" fontAlgn="base" hangingPunct="0">
              <a:spcBef>
                <a:spcPct val="50000"/>
              </a:spcBef>
              <a:spcAft>
                <a:spcPct val="0"/>
              </a:spcAft>
              <a:defRPr sz="1300" b="1">
                <a:solidFill>
                  <a:schemeClr val="tx1"/>
                </a:solidFill>
                <a:latin typeface="Arial" charset="0"/>
              </a:defRPr>
            </a:lvl7pPr>
            <a:lvl8pPr marL="3669373" indent="-244625" algn="ctr" defTabSz="990391" eaLnBrk="0" fontAlgn="base" hangingPunct="0">
              <a:spcBef>
                <a:spcPct val="50000"/>
              </a:spcBef>
              <a:spcAft>
                <a:spcPct val="0"/>
              </a:spcAft>
              <a:defRPr sz="1300" b="1">
                <a:solidFill>
                  <a:schemeClr val="tx1"/>
                </a:solidFill>
                <a:latin typeface="Arial" charset="0"/>
              </a:defRPr>
            </a:lvl8pPr>
            <a:lvl9pPr marL="4158623" indent="-244625" algn="ctr" defTabSz="990391" eaLnBrk="0" fontAlgn="base" hangingPunct="0">
              <a:spcBef>
                <a:spcPct val="50000"/>
              </a:spcBef>
              <a:spcAft>
                <a:spcPct val="0"/>
              </a:spcAft>
              <a:defRPr sz="1300" b="1">
                <a:solidFill>
                  <a:schemeClr val="tx1"/>
                </a:solidFill>
                <a:latin typeface="Arial" charset="0"/>
              </a:defRPr>
            </a:lvl9pPr>
          </a:lstStyle>
          <a:p>
            <a:pPr eaLnBrk="1" hangingPunct="1"/>
            <a:fld id="{E49CE752-C170-4E14-8F03-C16D6D371A95}" type="slidenum">
              <a:rPr lang="el-GR" altLang="el-GR" b="0" smtClean="0">
                <a:solidFill>
                  <a:srgbClr val="000000"/>
                </a:solidFill>
                <a:latin typeface="Times New Roman" pitchFamily="18" charset="0"/>
              </a:rPr>
              <a:pPr eaLnBrk="1" hangingPunct="1"/>
              <a:t>28</a:t>
            </a:fld>
            <a:endParaRPr lang="el-GR" altLang="el-GR" b="0" smtClean="0">
              <a:solidFill>
                <a:srgbClr val="000000"/>
              </a:solidFill>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defTabSz="988692" eaLnBrk="0" hangingPunct="0">
              <a:spcBef>
                <a:spcPct val="30000"/>
              </a:spcBef>
              <a:defRPr sz="1300">
                <a:solidFill>
                  <a:schemeClr val="tx1"/>
                </a:solidFill>
                <a:latin typeface="Times New Roman" pitchFamily="18" charset="0"/>
              </a:defRPr>
            </a:lvl1pPr>
            <a:lvl2pPr marL="793333" indent="-304083" algn="l" defTabSz="988692" eaLnBrk="0" hangingPunct="0">
              <a:spcBef>
                <a:spcPct val="30000"/>
              </a:spcBef>
              <a:defRPr sz="1300">
                <a:solidFill>
                  <a:schemeClr val="tx1"/>
                </a:solidFill>
                <a:latin typeface="Times New Roman" pitchFamily="18" charset="0"/>
              </a:defRPr>
            </a:lvl2pPr>
            <a:lvl3pPr marL="1221426" indent="-242927" algn="l" defTabSz="988692" eaLnBrk="0" hangingPunct="0">
              <a:spcBef>
                <a:spcPct val="30000"/>
              </a:spcBef>
              <a:defRPr sz="1300">
                <a:solidFill>
                  <a:schemeClr val="tx1"/>
                </a:solidFill>
                <a:latin typeface="Times New Roman" pitchFamily="18" charset="0"/>
              </a:defRPr>
            </a:lvl3pPr>
            <a:lvl4pPr marL="1710676" indent="-242927" algn="l" defTabSz="988692" eaLnBrk="0" hangingPunct="0">
              <a:spcBef>
                <a:spcPct val="30000"/>
              </a:spcBef>
              <a:defRPr sz="1300">
                <a:solidFill>
                  <a:schemeClr val="tx1"/>
                </a:solidFill>
                <a:latin typeface="Times New Roman" pitchFamily="18" charset="0"/>
              </a:defRPr>
            </a:lvl4pPr>
            <a:lvl5pPr marL="2199925" indent="-242927" algn="l" defTabSz="988692" eaLnBrk="0" hangingPunct="0">
              <a:spcBef>
                <a:spcPct val="30000"/>
              </a:spcBef>
              <a:defRPr sz="1300">
                <a:solidFill>
                  <a:schemeClr val="tx1"/>
                </a:solidFill>
                <a:latin typeface="Times New Roman" pitchFamily="18" charset="0"/>
              </a:defRPr>
            </a:lvl5pPr>
            <a:lvl6pPr marL="2689175" indent="-242927" defTabSz="988692" eaLnBrk="0" fontAlgn="base" hangingPunct="0">
              <a:spcBef>
                <a:spcPct val="30000"/>
              </a:spcBef>
              <a:spcAft>
                <a:spcPct val="0"/>
              </a:spcAft>
              <a:defRPr sz="1300">
                <a:solidFill>
                  <a:schemeClr val="tx1"/>
                </a:solidFill>
                <a:latin typeface="Times New Roman" pitchFamily="18" charset="0"/>
              </a:defRPr>
            </a:lvl6pPr>
            <a:lvl7pPr marL="3178425" indent="-242927" defTabSz="988692" eaLnBrk="0" fontAlgn="base" hangingPunct="0">
              <a:spcBef>
                <a:spcPct val="30000"/>
              </a:spcBef>
              <a:spcAft>
                <a:spcPct val="0"/>
              </a:spcAft>
              <a:defRPr sz="1300">
                <a:solidFill>
                  <a:schemeClr val="tx1"/>
                </a:solidFill>
                <a:latin typeface="Times New Roman" pitchFamily="18" charset="0"/>
              </a:defRPr>
            </a:lvl7pPr>
            <a:lvl8pPr marL="3667675" indent="-242927" defTabSz="988692" eaLnBrk="0" fontAlgn="base" hangingPunct="0">
              <a:spcBef>
                <a:spcPct val="30000"/>
              </a:spcBef>
              <a:spcAft>
                <a:spcPct val="0"/>
              </a:spcAft>
              <a:defRPr sz="1300">
                <a:solidFill>
                  <a:schemeClr val="tx1"/>
                </a:solidFill>
                <a:latin typeface="Times New Roman" pitchFamily="18" charset="0"/>
              </a:defRPr>
            </a:lvl8pPr>
            <a:lvl9pPr marL="4156924" indent="-242927" defTabSz="988692" eaLnBrk="0" fontAlgn="base" hangingPunct="0">
              <a:spcBef>
                <a:spcPct val="30000"/>
              </a:spcBef>
              <a:spcAft>
                <a:spcPct val="0"/>
              </a:spcAft>
              <a:defRPr sz="1300">
                <a:solidFill>
                  <a:schemeClr val="tx1"/>
                </a:solidFill>
                <a:latin typeface="Times New Roman" pitchFamily="18" charset="0"/>
              </a:defRPr>
            </a:lvl9pPr>
          </a:lstStyle>
          <a:p>
            <a:pPr algn="r" eaLnBrk="1" hangingPunct="1">
              <a:spcBef>
                <a:spcPct val="0"/>
              </a:spcBef>
            </a:pPr>
            <a:fld id="{B2F0CC89-1A08-4A48-8E06-17175E5CF995}" type="slidenum">
              <a:rPr lang="en-US" altLang="el-GR" smtClean="0">
                <a:solidFill>
                  <a:srgbClr val="000000"/>
                </a:solidFill>
              </a:rPr>
              <a:pPr algn="r" eaLnBrk="1" hangingPunct="1">
                <a:spcBef>
                  <a:spcPct val="0"/>
                </a:spcBef>
              </a:pPr>
              <a:t>82</a:t>
            </a:fld>
            <a:endParaRPr lang="en-US" altLang="el-GR" smtClean="0">
              <a:solidFill>
                <a:srgbClr val="000000"/>
              </a:solidFill>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xfrm>
            <a:off x="709921" y="4861573"/>
            <a:ext cx="5684223" cy="460496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defTabSz="988692" eaLnBrk="0" hangingPunct="0">
              <a:spcBef>
                <a:spcPct val="30000"/>
              </a:spcBef>
              <a:defRPr sz="1300">
                <a:solidFill>
                  <a:schemeClr val="tx1"/>
                </a:solidFill>
                <a:latin typeface="Times New Roman" pitchFamily="18" charset="0"/>
              </a:defRPr>
            </a:lvl1pPr>
            <a:lvl2pPr marL="793333" indent="-304083" algn="l" defTabSz="988692" eaLnBrk="0" hangingPunct="0">
              <a:spcBef>
                <a:spcPct val="30000"/>
              </a:spcBef>
              <a:defRPr sz="1300">
                <a:solidFill>
                  <a:schemeClr val="tx1"/>
                </a:solidFill>
                <a:latin typeface="Times New Roman" pitchFamily="18" charset="0"/>
              </a:defRPr>
            </a:lvl2pPr>
            <a:lvl3pPr marL="1221426" indent="-242927" algn="l" defTabSz="988692" eaLnBrk="0" hangingPunct="0">
              <a:spcBef>
                <a:spcPct val="30000"/>
              </a:spcBef>
              <a:defRPr sz="1300">
                <a:solidFill>
                  <a:schemeClr val="tx1"/>
                </a:solidFill>
                <a:latin typeface="Times New Roman" pitchFamily="18" charset="0"/>
              </a:defRPr>
            </a:lvl3pPr>
            <a:lvl4pPr marL="1710676" indent="-242927" algn="l" defTabSz="988692" eaLnBrk="0" hangingPunct="0">
              <a:spcBef>
                <a:spcPct val="30000"/>
              </a:spcBef>
              <a:defRPr sz="1300">
                <a:solidFill>
                  <a:schemeClr val="tx1"/>
                </a:solidFill>
                <a:latin typeface="Times New Roman" pitchFamily="18" charset="0"/>
              </a:defRPr>
            </a:lvl4pPr>
            <a:lvl5pPr marL="2199925" indent="-242927" algn="l" defTabSz="988692" eaLnBrk="0" hangingPunct="0">
              <a:spcBef>
                <a:spcPct val="30000"/>
              </a:spcBef>
              <a:defRPr sz="1300">
                <a:solidFill>
                  <a:schemeClr val="tx1"/>
                </a:solidFill>
                <a:latin typeface="Times New Roman" pitchFamily="18" charset="0"/>
              </a:defRPr>
            </a:lvl5pPr>
            <a:lvl6pPr marL="2689175" indent="-242927" defTabSz="988692" eaLnBrk="0" fontAlgn="base" hangingPunct="0">
              <a:spcBef>
                <a:spcPct val="30000"/>
              </a:spcBef>
              <a:spcAft>
                <a:spcPct val="0"/>
              </a:spcAft>
              <a:defRPr sz="1300">
                <a:solidFill>
                  <a:schemeClr val="tx1"/>
                </a:solidFill>
                <a:latin typeface="Times New Roman" pitchFamily="18" charset="0"/>
              </a:defRPr>
            </a:lvl6pPr>
            <a:lvl7pPr marL="3178425" indent="-242927" defTabSz="988692" eaLnBrk="0" fontAlgn="base" hangingPunct="0">
              <a:spcBef>
                <a:spcPct val="30000"/>
              </a:spcBef>
              <a:spcAft>
                <a:spcPct val="0"/>
              </a:spcAft>
              <a:defRPr sz="1300">
                <a:solidFill>
                  <a:schemeClr val="tx1"/>
                </a:solidFill>
                <a:latin typeface="Times New Roman" pitchFamily="18" charset="0"/>
              </a:defRPr>
            </a:lvl7pPr>
            <a:lvl8pPr marL="3667675" indent="-242927" defTabSz="988692" eaLnBrk="0" fontAlgn="base" hangingPunct="0">
              <a:spcBef>
                <a:spcPct val="30000"/>
              </a:spcBef>
              <a:spcAft>
                <a:spcPct val="0"/>
              </a:spcAft>
              <a:defRPr sz="1300">
                <a:solidFill>
                  <a:schemeClr val="tx1"/>
                </a:solidFill>
                <a:latin typeface="Times New Roman" pitchFamily="18" charset="0"/>
              </a:defRPr>
            </a:lvl8pPr>
            <a:lvl9pPr marL="4156924" indent="-242927" defTabSz="988692" eaLnBrk="0" fontAlgn="base" hangingPunct="0">
              <a:spcBef>
                <a:spcPct val="30000"/>
              </a:spcBef>
              <a:spcAft>
                <a:spcPct val="0"/>
              </a:spcAft>
              <a:defRPr sz="1300">
                <a:solidFill>
                  <a:schemeClr val="tx1"/>
                </a:solidFill>
                <a:latin typeface="Times New Roman" pitchFamily="18" charset="0"/>
              </a:defRPr>
            </a:lvl9pPr>
          </a:lstStyle>
          <a:p>
            <a:pPr algn="r" eaLnBrk="1" hangingPunct="1">
              <a:spcBef>
                <a:spcPct val="0"/>
              </a:spcBef>
            </a:pPr>
            <a:fld id="{69209FFD-B92D-4FA2-A4F3-7532C4638DA8}" type="slidenum">
              <a:rPr lang="en-US" altLang="el-GR" smtClean="0">
                <a:solidFill>
                  <a:srgbClr val="000000"/>
                </a:solidFill>
              </a:rPr>
              <a:pPr algn="r" eaLnBrk="1" hangingPunct="1">
                <a:spcBef>
                  <a:spcPct val="0"/>
                </a:spcBef>
              </a:pPr>
              <a:t>83</a:t>
            </a:fld>
            <a:endParaRPr lang="en-US" altLang="el-GR" smtClean="0">
              <a:solidFill>
                <a:srgbClr val="000000"/>
              </a:solidFill>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xfrm>
            <a:off x="709921" y="4861573"/>
            <a:ext cx="5684223" cy="460496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defTabSz="988692" eaLnBrk="0" hangingPunct="0">
              <a:spcBef>
                <a:spcPct val="30000"/>
              </a:spcBef>
              <a:defRPr sz="1300">
                <a:solidFill>
                  <a:schemeClr val="tx1"/>
                </a:solidFill>
                <a:latin typeface="Times New Roman" pitchFamily="18" charset="0"/>
              </a:defRPr>
            </a:lvl1pPr>
            <a:lvl2pPr marL="793333" indent="-304083" algn="l" defTabSz="988692" eaLnBrk="0" hangingPunct="0">
              <a:spcBef>
                <a:spcPct val="30000"/>
              </a:spcBef>
              <a:defRPr sz="1300">
                <a:solidFill>
                  <a:schemeClr val="tx1"/>
                </a:solidFill>
                <a:latin typeface="Times New Roman" pitchFamily="18" charset="0"/>
              </a:defRPr>
            </a:lvl2pPr>
            <a:lvl3pPr marL="1221426" indent="-242927" algn="l" defTabSz="988692" eaLnBrk="0" hangingPunct="0">
              <a:spcBef>
                <a:spcPct val="30000"/>
              </a:spcBef>
              <a:defRPr sz="1300">
                <a:solidFill>
                  <a:schemeClr val="tx1"/>
                </a:solidFill>
                <a:latin typeface="Times New Roman" pitchFamily="18" charset="0"/>
              </a:defRPr>
            </a:lvl3pPr>
            <a:lvl4pPr marL="1710676" indent="-242927" algn="l" defTabSz="988692" eaLnBrk="0" hangingPunct="0">
              <a:spcBef>
                <a:spcPct val="30000"/>
              </a:spcBef>
              <a:defRPr sz="1300">
                <a:solidFill>
                  <a:schemeClr val="tx1"/>
                </a:solidFill>
                <a:latin typeface="Times New Roman" pitchFamily="18" charset="0"/>
              </a:defRPr>
            </a:lvl4pPr>
            <a:lvl5pPr marL="2199925" indent="-242927" algn="l" defTabSz="988692" eaLnBrk="0" hangingPunct="0">
              <a:spcBef>
                <a:spcPct val="30000"/>
              </a:spcBef>
              <a:defRPr sz="1300">
                <a:solidFill>
                  <a:schemeClr val="tx1"/>
                </a:solidFill>
                <a:latin typeface="Times New Roman" pitchFamily="18" charset="0"/>
              </a:defRPr>
            </a:lvl5pPr>
            <a:lvl6pPr marL="2689175" indent="-242927" defTabSz="988692" eaLnBrk="0" fontAlgn="base" hangingPunct="0">
              <a:spcBef>
                <a:spcPct val="30000"/>
              </a:spcBef>
              <a:spcAft>
                <a:spcPct val="0"/>
              </a:spcAft>
              <a:defRPr sz="1300">
                <a:solidFill>
                  <a:schemeClr val="tx1"/>
                </a:solidFill>
                <a:latin typeface="Times New Roman" pitchFamily="18" charset="0"/>
              </a:defRPr>
            </a:lvl6pPr>
            <a:lvl7pPr marL="3178425" indent="-242927" defTabSz="988692" eaLnBrk="0" fontAlgn="base" hangingPunct="0">
              <a:spcBef>
                <a:spcPct val="30000"/>
              </a:spcBef>
              <a:spcAft>
                <a:spcPct val="0"/>
              </a:spcAft>
              <a:defRPr sz="1300">
                <a:solidFill>
                  <a:schemeClr val="tx1"/>
                </a:solidFill>
                <a:latin typeface="Times New Roman" pitchFamily="18" charset="0"/>
              </a:defRPr>
            </a:lvl7pPr>
            <a:lvl8pPr marL="3667675" indent="-242927" defTabSz="988692" eaLnBrk="0" fontAlgn="base" hangingPunct="0">
              <a:spcBef>
                <a:spcPct val="30000"/>
              </a:spcBef>
              <a:spcAft>
                <a:spcPct val="0"/>
              </a:spcAft>
              <a:defRPr sz="1300">
                <a:solidFill>
                  <a:schemeClr val="tx1"/>
                </a:solidFill>
                <a:latin typeface="Times New Roman" pitchFamily="18" charset="0"/>
              </a:defRPr>
            </a:lvl8pPr>
            <a:lvl9pPr marL="4156924" indent="-242927" defTabSz="988692" eaLnBrk="0" fontAlgn="base" hangingPunct="0">
              <a:spcBef>
                <a:spcPct val="30000"/>
              </a:spcBef>
              <a:spcAft>
                <a:spcPct val="0"/>
              </a:spcAft>
              <a:defRPr sz="1300">
                <a:solidFill>
                  <a:schemeClr val="tx1"/>
                </a:solidFill>
                <a:latin typeface="Times New Roman" pitchFamily="18" charset="0"/>
              </a:defRPr>
            </a:lvl9pPr>
          </a:lstStyle>
          <a:p>
            <a:pPr algn="r" eaLnBrk="1" hangingPunct="1">
              <a:spcBef>
                <a:spcPct val="0"/>
              </a:spcBef>
            </a:pPr>
            <a:fld id="{E6BD8E90-F0F5-4FAC-A01D-F35054BADF88}" type="slidenum">
              <a:rPr lang="en-US" altLang="el-GR" smtClean="0">
                <a:solidFill>
                  <a:srgbClr val="000000"/>
                </a:solidFill>
              </a:rPr>
              <a:pPr algn="r" eaLnBrk="1" hangingPunct="1">
                <a:spcBef>
                  <a:spcPct val="0"/>
                </a:spcBef>
              </a:pPr>
              <a:t>84</a:t>
            </a:fld>
            <a:endParaRPr lang="en-US" altLang="el-GR" smtClean="0">
              <a:solidFill>
                <a:srgbClr val="000000"/>
              </a:solidFill>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709921" y="4861573"/>
            <a:ext cx="5684223" cy="460496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defTabSz="988692" eaLnBrk="0" hangingPunct="0">
              <a:spcBef>
                <a:spcPct val="30000"/>
              </a:spcBef>
              <a:defRPr sz="1300">
                <a:solidFill>
                  <a:schemeClr val="tx1"/>
                </a:solidFill>
                <a:latin typeface="Times New Roman" pitchFamily="18" charset="0"/>
              </a:defRPr>
            </a:lvl1pPr>
            <a:lvl2pPr marL="793333" indent="-304083" algn="l" defTabSz="988692" eaLnBrk="0" hangingPunct="0">
              <a:spcBef>
                <a:spcPct val="30000"/>
              </a:spcBef>
              <a:defRPr sz="1300">
                <a:solidFill>
                  <a:schemeClr val="tx1"/>
                </a:solidFill>
                <a:latin typeface="Times New Roman" pitchFamily="18" charset="0"/>
              </a:defRPr>
            </a:lvl2pPr>
            <a:lvl3pPr marL="1221426" indent="-242927" algn="l" defTabSz="988692" eaLnBrk="0" hangingPunct="0">
              <a:spcBef>
                <a:spcPct val="30000"/>
              </a:spcBef>
              <a:defRPr sz="1300">
                <a:solidFill>
                  <a:schemeClr val="tx1"/>
                </a:solidFill>
                <a:latin typeface="Times New Roman" pitchFamily="18" charset="0"/>
              </a:defRPr>
            </a:lvl3pPr>
            <a:lvl4pPr marL="1710676" indent="-242927" algn="l" defTabSz="988692" eaLnBrk="0" hangingPunct="0">
              <a:spcBef>
                <a:spcPct val="30000"/>
              </a:spcBef>
              <a:defRPr sz="1300">
                <a:solidFill>
                  <a:schemeClr val="tx1"/>
                </a:solidFill>
                <a:latin typeface="Times New Roman" pitchFamily="18" charset="0"/>
              </a:defRPr>
            </a:lvl4pPr>
            <a:lvl5pPr marL="2199925" indent="-242927" algn="l" defTabSz="988692" eaLnBrk="0" hangingPunct="0">
              <a:spcBef>
                <a:spcPct val="30000"/>
              </a:spcBef>
              <a:defRPr sz="1300">
                <a:solidFill>
                  <a:schemeClr val="tx1"/>
                </a:solidFill>
                <a:latin typeface="Times New Roman" pitchFamily="18" charset="0"/>
              </a:defRPr>
            </a:lvl5pPr>
            <a:lvl6pPr marL="2689175" indent="-242927" defTabSz="988692" eaLnBrk="0" fontAlgn="base" hangingPunct="0">
              <a:spcBef>
                <a:spcPct val="30000"/>
              </a:spcBef>
              <a:spcAft>
                <a:spcPct val="0"/>
              </a:spcAft>
              <a:defRPr sz="1300">
                <a:solidFill>
                  <a:schemeClr val="tx1"/>
                </a:solidFill>
                <a:latin typeface="Times New Roman" pitchFamily="18" charset="0"/>
              </a:defRPr>
            </a:lvl6pPr>
            <a:lvl7pPr marL="3178425" indent="-242927" defTabSz="988692" eaLnBrk="0" fontAlgn="base" hangingPunct="0">
              <a:spcBef>
                <a:spcPct val="30000"/>
              </a:spcBef>
              <a:spcAft>
                <a:spcPct val="0"/>
              </a:spcAft>
              <a:defRPr sz="1300">
                <a:solidFill>
                  <a:schemeClr val="tx1"/>
                </a:solidFill>
                <a:latin typeface="Times New Roman" pitchFamily="18" charset="0"/>
              </a:defRPr>
            </a:lvl7pPr>
            <a:lvl8pPr marL="3667675" indent="-242927" defTabSz="988692" eaLnBrk="0" fontAlgn="base" hangingPunct="0">
              <a:spcBef>
                <a:spcPct val="30000"/>
              </a:spcBef>
              <a:spcAft>
                <a:spcPct val="0"/>
              </a:spcAft>
              <a:defRPr sz="1300">
                <a:solidFill>
                  <a:schemeClr val="tx1"/>
                </a:solidFill>
                <a:latin typeface="Times New Roman" pitchFamily="18" charset="0"/>
              </a:defRPr>
            </a:lvl8pPr>
            <a:lvl9pPr marL="4156924" indent="-242927" defTabSz="988692" eaLnBrk="0" fontAlgn="base" hangingPunct="0">
              <a:spcBef>
                <a:spcPct val="30000"/>
              </a:spcBef>
              <a:spcAft>
                <a:spcPct val="0"/>
              </a:spcAft>
              <a:defRPr sz="1300">
                <a:solidFill>
                  <a:schemeClr val="tx1"/>
                </a:solidFill>
                <a:latin typeface="Times New Roman" pitchFamily="18" charset="0"/>
              </a:defRPr>
            </a:lvl9pPr>
          </a:lstStyle>
          <a:p>
            <a:pPr algn="r" eaLnBrk="1" hangingPunct="1">
              <a:spcBef>
                <a:spcPct val="0"/>
              </a:spcBef>
            </a:pPr>
            <a:fld id="{EADFCD5A-1069-4962-82B0-3FF5A94C7C69}" type="slidenum">
              <a:rPr lang="en-US" altLang="el-GR" smtClean="0">
                <a:solidFill>
                  <a:srgbClr val="000000"/>
                </a:solidFill>
              </a:rPr>
              <a:pPr algn="r" eaLnBrk="1" hangingPunct="1">
                <a:spcBef>
                  <a:spcPct val="0"/>
                </a:spcBef>
              </a:pPr>
              <a:t>85</a:t>
            </a:fld>
            <a:endParaRPr lang="en-US" altLang="el-GR" smtClean="0">
              <a:solidFill>
                <a:srgbClr val="000000"/>
              </a:solidFill>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xfrm>
            <a:off x="709921" y="4861573"/>
            <a:ext cx="5684223" cy="460496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defTabSz="988692" eaLnBrk="0" hangingPunct="0">
              <a:spcBef>
                <a:spcPct val="30000"/>
              </a:spcBef>
              <a:defRPr sz="1300">
                <a:solidFill>
                  <a:schemeClr val="tx1"/>
                </a:solidFill>
                <a:latin typeface="Times New Roman" pitchFamily="18" charset="0"/>
              </a:defRPr>
            </a:lvl1pPr>
            <a:lvl2pPr marL="793333" indent="-304083" algn="l" defTabSz="988692" eaLnBrk="0" hangingPunct="0">
              <a:spcBef>
                <a:spcPct val="30000"/>
              </a:spcBef>
              <a:defRPr sz="1300">
                <a:solidFill>
                  <a:schemeClr val="tx1"/>
                </a:solidFill>
                <a:latin typeface="Times New Roman" pitchFamily="18" charset="0"/>
              </a:defRPr>
            </a:lvl2pPr>
            <a:lvl3pPr marL="1221426" indent="-242927" algn="l" defTabSz="988692" eaLnBrk="0" hangingPunct="0">
              <a:spcBef>
                <a:spcPct val="30000"/>
              </a:spcBef>
              <a:defRPr sz="1300">
                <a:solidFill>
                  <a:schemeClr val="tx1"/>
                </a:solidFill>
                <a:latin typeface="Times New Roman" pitchFamily="18" charset="0"/>
              </a:defRPr>
            </a:lvl3pPr>
            <a:lvl4pPr marL="1710676" indent="-242927" algn="l" defTabSz="988692" eaLnBrk="0" hangingPunct="0">
              <a:spcBef>
                <a:spcPct val="30000"/>
              </a:spcBef>
              <a:defRPr sz="1300">
                <a:solidFill>
                  <a:schemeClr val="tx1"/>
                </a:solidFill>
                <a:latin typeface="Times New Roman" pitchFamily="18" charset="0"/>
              </a:defRPr>
            </a:lvl4pPr>
            <a:lvl5pPr marL="2199925" indent="-242927" algn="l" defTabSz="988692" eaLnBrk="0" hangingPunct="0">
              <a:spcBef>
                <a:spcPct val="30000"/>
              </a:spcBef>
              <a:defRPr sz="1300">
                <a:solidFill>
                  <a:schemeClr val="tx1"/>
                </a:solidFill>
                <a:latin typeface="Times New Roman" pitchFamily="18" charset="0"/>
              </a:defRPr>
            </a:lvl5pPr>
            <a:lvl6pPr marL="2689175" indent="-242927" defTabSz="988692" eaLnBrk="0" fontAlgn="base" hangingPunct="0">
              <a:spcBef>
                <a:spcPct val="30000"/>
              </a:spcBef>
              <a:spcAft>
                <a:spcPct val="0"/>
              </a:spcAft>
              <a:defRPr sz="1300">
                <a:solidFill>
                  <a:schemeClr val="tx1"/>
                </a:solidFill>
                <a:latin typeface="Times New Roman" pitchFamily="18" charset="0"/>
              </a:defRPr>
            </a:lvl6pPr>
            <a:lvl7pPr marL="3178425" indent="-242927" defTabSz="988692" eaLnBrk="0" fontAlgn="base" hangingPunct="0">
              <a:spcBef>
                <a:spcPct val="30000"/>
              </a:spcBef>
              <a:spcAft>
                <a:spcPct val="0"/>
              </a:spcAft>
              <a:defRPr sz="1300">
                <a:solidFill>
                  <a:schemeClr val="tx1"/>
                </a:solidFill>
                <a:latin typeface="Times New Roman" pitchFamily="18" charset="0"/>
              </a:defRPr>
            </a:lvl7pPr>
            <a:lvl8pPr marL="3667675" indent="-242927" defTabSz="988692" eaLnBrk="0" fontAlgn="base" hangingPunct="0">
              <a:spcBef>
                <a:spcPct val="30000"/>
              </a:spcBef>
              <a:spcAft>
                <a:spcPct val="0"/>
              </a:spcAft>
              <a:defRPr sz="1300">
                <a:solidFill>
                  <a:schemeClr val="tx1"/>
                </a:solidFill>
                <a:latin typeface="Times New Roman" pitchFamily="18" charset="0"/>
              </a:defRPr>
            </a:lvl8pPr>
            <a:lvl9pPr marL="4156924" indent="-242927" defTabSz="988692" eaLnBrk="0" fontAlgn="base" hangingPunct="0">
              <a:spcBef>
                <a:spcPct val="30000"/>
              </a:spcBef>
              <a:spcAft>
                <a:spcPct val="0"/>
              </a:spcAft>
              <a:defRPr sz="1300">
                <a:solidFill>
                  <a:schemeClr val="tx1"/>
                </a:solidFill>
                <a:latin typeface="Times New Roman" pitchFamily="18" charset="0"/>
              </a:defRPr>
            </a:lvl9pPr>
          </a:lstStyle>
          <a:p>
            <a:pPr algn="r" eaLnBrk="1" hangingPunct="1">
              <a:spcBef>
                <a:spcPct val="0"/>
              </a:spcBef>
            </a:pPr>
            <a:fld id="{90E6E5D5-3E7A-4881-A249-04C6C442109D}" type="slidenum">
              <a:rPr lang="en-US" altLang="el-GR" smtClean="0">
                <a:solidFill>
                  <a:srgbClr val="000000"/>
                </a:solidFill>
              </a:rPr>
              <a:pPr algn="r" eaLnBrk="1" hangingPunct="1">
                <a:spcBef>
                  <a:spcPct val="0"/>
                </a:spcBef>
              </a:pPr>
              <a:t>86</a:t>
            </a:fld>
            <a:endParaRPr lang="en-US" altLang="el-GR" smtClean="0">
              <a:solidFill>
                <a:srgbClr val="000000"/>
              </a:solidFill>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709921" y="4861573"/>
            <a:ext cx="5684223" cy="460496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defTabSz="988692" eaLnBrk="0" hangingPunct="0">
              <a:spcBef>
                <a:spcPct val="30000"/>
              </a:spcBef>
              <a:defRPr sz="1300">
                <a:solidFill>
                  <a:schemeClr val="tx1"/>
                </a:solidFill>
                <a:latin typeface="Times New Roman" pitchFamily="18" charset="0"/>
              </a:defRPr>
            </a:lvl1pPr>
            <a:lvl2pPr marL="793333" indent="-304083" algn="l" defTabSz="988692" eaLnBrk="0" hangingPunct="0">
              <a:spcBef>
                <a:spcPct val="30000"/>
              </a:spcBef>
              <a:defRPr sz="1300">
                <a:solidFill>
                  <a:schemeClr val="tx1"/>
                </a:solidFill>
                <a:latin typeface="Times New Roman" pitchFamily="18" charset="0"/>
              </a:defRPr>
            </a:lvl2pPr>
            <a:lvl3pPr marL="1221426" indent="-242927" algn="l" defTabSz="988692" eaLnBrk="0" hangingPunct="0">
              <a:spcBef>
                <a:spcPct val="30000"/>
              </a:spcBef>
              <a:defRPr sz="1300">
                <a:solidFill>
                  <a:schemeClr val="tx1"/>
                </a:solidFill>
                <a:latin typeface="Times New Roman" pitchFamily="18" charset="0"/>
              </a:defRPr>
            </a:lvl3pPr>
            <a:lvl4pPr marL="1710676" indent="-242927" algn="l" defTabSz="988692" eaLnBrk="0" hangingPunct="0">
              <a:spcBef>
                <a:spcPct val="30000"/>
              </a:spcBef>
              <a:defRPr sz="1300">
                <a:solidFill>
                  <a:schemeClr val="tx1"/>
                </a:solidFill>
                <a:latin typeface="Times New Roman" pitchFamily="18" charset="0"/>
              </a:defRPr>
            </a:lvl4pPr>
            <a:lvl5pPr marL="2199925" indent="-242927" algn="l" defTabSz="988692" eaLnBrk="0" hangingPunct="0">
              <a:spcBef>
                <a:spcPct val="30000"/>
              </a:spcBef>
              <a:defRPr sz="1300">
                <a:solidFill>
                  <a:schemeClr val="tx1"/>
                </a:solidFill>
                <a:latin typeface="Times New Roman" pitchFamily="18" charset="0"/>
              </a:defRPr>
            </a:lvl5pPr>
            <a:lvl6pPr marL="2689175" indent="-242927" defTabSz="988692" eaLnBrk="0" fontAlgn="base" hangingPunct="0">
              <a:spcBef>
                <a:spcPct val="30000"/>
              </a:spcBef>
              <a:spcAft>
                <a:spcPct val="0"/>
              </a:spcAft>
              <a:defRPr sz="1300">
                <a:solidFill>
                  <a:schemeClr val="tx1"/>
                </a:solidFill>
                <a:latin typeface="Times New Roman" pitchFamily="18" charset="0"/>
              </a:defRPr>
            </a:lvl6pPr>
            <a:lvl7pPr marL="3178425" indent="-242927" defTabSz="988692" eaLnBrk="0" fontAlgn="base" hangingPunct="0">
              <a:spcBef>
                <a:spcPct val="30000"/>
              </a:spcBef>
              <a:spcAft>
                <a:spcPct val="0"/>
              </a:spcAft>
              <a:defRPr sz="1300">
                <a:solidFill>
                  <a:schemeClr val="tx1"/>
                </a:solidFill>
                <a:latin typeface="Times New Roman" pitchFamily="18" charset="0"/>
              </a:defRPr>
            </a:lvl7pPr>
            <a:lvl8pPr marL="3667675" indent="-242927" defTabSz="988692" eaLnBrk="0" fontAlgn="base" hangingPunct="0">
              <a:spcBef>
                <a:spcPct val="30000"/>
              </a:spcBef>
              <a:spcAft>
                <a:spcPct val="0"/>
              </a:spcAft>
              <a:defRPr sz="1300">
                <a:solidFill>
                  <a:schemeClr val="tx1"/>
                </a:solidFill>
                <a:latin typeface="Times New Roman" pitchFamily="18" charset="0"/>
              </a:defRPr>
            </a:lvl8pPr>
            <a:lvl9pPr marL="4156924" indent="-242927" defTabSz="988692" eaLnBrk="0" fontAlgn="base" hangingPunct="0">
              <a:spcBef>
                <a:spcPct val="30000"/>
              </a:spcBef>
              <a:spcAft>
                <a:spcPct val="0"/>
              </a:spcAft>
              <a:defRPr sz="1300">
                <a:solidFill>
                  <a:schemeClr val="tx1"/>
                </a:solidFill>
                <a:latin typeface="Times New Roman" pitchFamily="18" charset="0"/>
              </a:defRPr>
            </a:lvl9pPr>
          </a:lstStyle>
          <a:p>
            <a:pPr algn="r" eaLnBrk="1" hangingPunct="1">
              <a:spcBef>
                <a:spcPct val="0"/>
              </a:spcBef>
            </a:pPr>
            <a:fld id="{5C4906D2-3205-4979-8BBB-67D9B407743C}" type="slidenum">
              <a:rPr lang="en-US" altLang="el-GR" smtClean="0">
                <a:solidFill>
                  <a:srgbClr val="000000"/>
                </a:solidFill>
              </a:rPr>
              <a:pPr algn="r" eaLnBrk="1" hangingPunct="1">
                <a:spcBef>
                  <a:spcPct val="0"/>
                </a:spcBef>
              </a:pPr>
              <a:t>87</a:t>
            </a:fld>
            <a:endParaRPr lang="en-US" altLang="el-GR" smtClean="0">
              <a:solidFill>
                <a:srgbClr val="000000"/>
              </a:solidFill>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xfrm>
            <a:off x="709921" y="4861573"/>
            <a:ext cx="5684223" cy="460496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defTabSz="988692" eaLnBrk="0" hangingPunct="0">
              <a:spcBef>
                <a:spcPct val="30000"/>
              </a:spcBef>
              <a:defRPr sz="1300">
                <a:solidFill>
                  <a:schemeClr val="tx1"/>
                </a:solidFill>
                <a:latin typeface="Times New Roman" pitchFamily="18" charset="0"/>
              </a:defRPr>
            </a:lvl1pPr>
            <a:lvl2pPr marL="793333" indent="-304083" algn="l" defTabSz="988692" eaLnBrk="0" hangingPunct="0">
              <a:spcBef>
                <a:spcPct val="30000"/>
              </a:spcBef>
              <a:defRPr sz="1300">
                <a:solidFill>
                  <a:schemeClr val="tx1"/>
                </a:solidFill>
                <a:latin typeface="Times New Roman" pitchFamily="18" charset="0"/>
              </a:defRPr>
            </a:lvl2pPr>
            <a:lvl3pPr marL="1221426" indent="-242927" algn="l" defTabSz="988692" eaLnBrk="0" hangingPunct="0">
              <a:spcBef>
                <a:spcPct val="30000"/>
              </a:spcBef>
              <a:defRPr sz="1300">
                <a:solidFill>
                  <a:schemeClr val="tx1"/>
                </a:solidFill>
                <a:latin typeface="Times New Roman" pitchFamily="18" charset="0"/>
              </a:defRPr>
            </a:lvl3pPr>
            <a:lvl4pPr marL="1710676" indent="-242927" algn="l" defTabSz="988692" eaLnBrk="0" hangingPunct="0">
              <a:spcBef>
                <a:spcPct val="30000"/>
              </a:spcBef>
              <a:defRPr sz="1300">
                <a:solidFill>
                  <a:schemeClr val="tx1"/>
                </a:solidFill>
                <a:latin typeface="Times New Roman" pitchFamily="18" charset="0"/>
              </a:defRPr>
            </a:lvl4pPr>
            <a:lvl5pPr marL="2199925" indent="-242927" algn="l" defTabSz="988692" eaLnBrk="0" hangingPunct="0">
              <a:spcBef>
                <a:spcPct val="30000"/>
              </a:spcBef>
              <a:defRPr sz="1300">
                <a:solidFill>
                  <a:schemeClr val="tx1"/>
                </a:solidFill>
                <a:latin typeface="Times New Roman" pitchFamily="18" charset="0"/>
              </a:defRPr>
            </a:lvl5pPr>
            <a:lvl6pPr marL="2689175" indent="-242927" defTabSz="988692" eaLnBrk="0" fontAlgn="base" hangingPunct="0">
              <a:spcBef>
                <a:spcPct val="30000"/>
              </a:spcBef>
              <a:spcAft>
                <a:spcPct val="0"/>
              </a:spcAft>
              <a:defRPr sz="1300">
                <a:solidFill>
                  <a:schemeClr val="tx1"/>
                </a:solidFill>
                <a:latin typeface="Times New Roman" pitchFamily="18" charset="0"/>
              </a:defRPr>
            </a:lvl6pPr>
            <a:lvl7pPr marL="3178425" indent="-242927" defTabSz="988692" eaLnBrk="0" fontAlgn="base" hangingPunct="0">
              <a:spcBef>
                <a:spcPct val="30000"/>
              </a:spcBef>
              <a:spcAft>
                <a:spcPct val="0"/>
              </a:spcAft>
              <a:defRPr sz="1300">
                <a:solidFill>
                  <a:schemeClr val="tx1"/>
                </a:solidFill>
                <a:latin typeface="Times New Roman" pitchFamily="18" charset="0"/>
              </a:defRPr>
            </a:lvl7pPr>
            <a:lvl8pPr marL="3667675" indent="-242927" defTabSz="988692" eaLnBrk="0" fontAlgn="base" hangingPunct="0">
              <a:spcBef>
                <a:spcPct val="30000"/>
              </a:spcBef>
              <a:spcAft>
                <a:spcPct val="0"/>
              </a:spcAft>
              <a:defRPr sz="1300">
                <a:solidFill>
                  <a:schemeClr val="tx1"/>
                </a:solidFill>
                <a:latin typeface="Times New Roman" pitchFamily="18" charset="0"/>
              </a:defRPr>
            </a:lvl8pPr>
            <a:lvl9pPr marL="4156924" indent="-242927" defTabSz="988692" eaLnBrk="0" fontAlgn="base" hangingPunct="0">
              <a:spcBef>
                <a:spcPct val="30000"/>
              </a:spcBef>
              <a:spcAft>
                <a:spcPct val="0"/>
              </a:spcAft>
              <a:defRPr sz="1300">
                <a:solidFill>
                  <a:schemeClr val="tx1"/>
                </a:solidFill>
                <a:latin typeface="Times New Roman" pitchFamily="18" charset="0"/>
              </a:defRPr>
            </a:lvl9pPr>
          </a:lstStyle>
          <a:p>
            <a:pPr algn="r" eaLnBrk="1" hangingPunct="1">
              <a:spcBef>
                <a:spcPct val="0"/>
              </a:spcBef>
            </a:pPr>
            <a:fld id="{B0011C69-959D-4FF5-8E6F-777A144E5E92}" type="slidenum">
              <a:rPr lang="en-US" altLang="el-GR" smtClean="0">
                <a:solidFill>
                  <a:srgbClr val="000000"/>
                </a:solidFill>
              </a:rPr>
              <a:pPr algn="r" eaLnBrk="1" hangingPunct="1">
                <a:spcBef>
                  <a:spcPct val="0"/>
                </a:spcBef>
              </a:pPr>
              <a:t>88</a:t>
            </a:fld>
            <a:endParaRPr lang="en-US" altLang="el-GR" smtClean="0">
              <a:solidFill>
                <a:srgbClr val="000000"/>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709921" y="4861573"/>
            <a:ext cx="5684223" cy="460496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defTabSz="988692" eaLnBrk="0" hangingPunct="0">
              <a:spcBef>
                <a:spcPct val="30000"/>
              </a:spcBef>
              <a:defRPr sz="1300">
                <a:solidFill>
                  <a:schemeClr val="tx1"/>
                </a:solidFill>
                <a:latin typeface="Times New Roman" pitchFamily="18" charset="0"/>
              </a:defRPr>
            </a:lvl1pPr>
            <a:lvl2pPr marL="793333" indent="-304083" algn="l" defTabSz="988692" eaLnBrk="0" hangingPunct="0">
              <a:spcBef>
                <a:spcPct val="30000"/>
              </a:spcBef>
              <a:defRPr sz="1300">
                <a:solidFill>
                  <a:schemeClr val="tx1"/>
                </a:solidFill>
                <a:latin typeface="Times New Roman" pitchFamily="18" charset="0"/>
              </a:defRPr>
            </a:lvl2pPr>
            <a:lvl3pPr marL="1221426" indent="-242927" algn="l" defTabSz="988692" eaLnBrk="0" hangingPunct="0">
              <a:spcBef>
                <a:spcPct val="30000"/>
              </a:spcBef>
              <a:defRPr sz="1300">
                <a:solidFill>
                  <a:schemeClr val="tx1"/>
                </a:solidFill>
                <a:latin typeface="Times New Roman" pitchFamily="18" charset="0"/>
              </a:defRPr>
            </a:lvl3pPr>
            <a:lvl4pPr marL="1710676" indent="-242927" algn="l" defTabSz="988692" eaLnBrk="0" hangingPunct="0">
              <a:spcBef>
                <a:spcPct val="30000"/>
              </a:spcBef>
              <a:defRPr sz="1300">
                <a:solidFill>
                  <a:schemeClr val="tx1"/>
                </a:solidFill>
                <a:latin typeface="Times New Roman" pitchFamily="18" charset="0"/>
              </a:defRPr>
            </a:lvl4pPr>
            <a:lvl5pPr marL="2199925" indent="-242927" algn="l" defTabSz="988692" eaLnBrk="0" hangingPunct="0">
              <a:spcBef>
                <a:spcPct val="30000"/>
              </a:spcBef>
              <a:defRPr sz="1300">
                <a:solidFill>
                  <a:schemeClr val="tx1"/>
                </a:solidFill>
                <a:latin typeface="Times New Roman" pitchFamily="18" charset="0"/>
              </a:defRPr>
            </a:lvl5pPr>
            <a:lvl6pPr marL="2689175" indent="-242927" defTabSz="988692" eaLnBrk="0" fontAlgn="base" hangingPunct="0">
              <a:spcBef>
                <a:spcPct val="30000"/>
              </a:spcBef>
              <a:spcAft>
                <a:spcPct val="0"/>
              </a:spcAft>
              <a:defRPr sz="1300">
                <a:solidFill>
                  <a:schemeClr val="tx1"/>
                </a:solidFill>
                <a:latin typeface="Times New Roman" pitchFamily="18" charset="0"/>
              </a:defRPr>
            </a:lvl6pPr>
            <a:lvl7pPr marL="3178425" indent="-242927" defTabSz="988692" eaLnBrk="0" fontAlgn="base" hangingPunct="0">
              <a:spcBef>
                <a:spcPct val="30000"/>
              </a:spcBef>
              <a:spcAft>
                <a:spcPct val="0"/>
              </a:spcAft>
              <a:defRPr sz="1300">
                <a:solidFill>
                  <a:schemeClr val="tx1"/>
                </a:solidFill>
                <a:latin typeface="Times New Roman" pitchFamily="18" charset="0"/>
              </a:defRPr>
            </a:lvl7pPr>
            <a:lvl8pPr marL="3667675" indent="-242927" defTabSz="988692" eaLnBrk="0" fontAlgn="base" hangingPunct="0">
              <a:spcBef>
                <a:spcPct val="30000"/>
              </a:spcBef>
              <a:spcAft>
                <a:spcPct val="0"/>
              </a:spcAft>
              <a:defRPr sz="1300">
                <a:solidFill>
                  <a:schemeClr val="tx1"/>
                </a:solidFill>
                <a:latin typeface="Times New Roman" pitchFamily="18" charset="0"/>
              </a:defRPr>
            </a:lvl8pPr>
            <a:lvl9pPr marL="4156924" indent="-242927" defTabSz="988692" eaLnBrk="0" fontAlgn="base" hangingPunct="0">
              <a:spcBef>
                <a:spcPct val="30000"/>
              </a:spcBef>
              <a:spcAft>
                <a:spcPct val="0"/>
              </a:spcAft>
              <a:defRPr sz="1300">
                <a:solidFill>
                  <a:schemeClr val="tx1"/>
                </a:solidFill>
                <a:latin typeface="Times New Roman" pitchFamily="18" charset="0"/>
              </a:defRPr>
            </a:lvl9pPr>
          </a:lstStyle>
          <a:p>
            <a:pPr algn="r" eaLnBrk="1" hangingPunct="1">
              <a:spcBef>
                <a:spcPct val="0"/>
              </a:spcBef>
            </a:pPr>
            <a:fld id="{63AA0940-C351-450C-93C3-047F681DE0BF}" type="slidenum">
              <a:rPr lang="en-US" altLang="el-GR" smtClean="0">
                <a:solidFill>
                  <a:srgbClr val="000000"/>
                </a:solidFill>
              </a:rPr>
              <a:pPr algn="r" eaLnBrk="1" hangingPunct="1">
                <a:spcBef>
                  <a:spcPct val="0"/>
                </a:spcBef>
              </a:pPr>
              <a:t>89</a:t>
            </a:fld>
            <a:endParaRPr lang="en-US" altLang="el-GR" smtClean="0">
              <a:solidFill>
                <a:srgbClr val="000000"/>
              </a:solidFill>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xfrm>
            <a:off x="709921" y="4861573"/>
            <a:ext cx="5684223" cy="460496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l-GR"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defTabSz="990391" eaLnBrk="0" hangingPunct="0">
              <a:spcBef>
                <a:spcPct val="30000"/>
              </a:spcBef>
              <a:defRPr sz="1300">
                <a:solidFill>
                  <a:schemeClr val="tx1"/>
                </a:solidFill>
                <a:latin typeface="Times New Roman" pitchFamily="18" charset="0"/>
              </a:defRPr>
            </a:lvl1pPr>
            <a:lvl2pPr marL="795031" indent="-305781" algn="l" defTabSz="990391" eaLnBrk="0" hangingPunct="0">
              <a:spcBef>
                <a:spcPct val="30000"/>
              </a:spcBef>
              <a:defRPr sz="1300">
                <a:solidFill>
                  <a:schemeClr val="tx1"/>
                </a:solidFill>
                <a:latin typeface="Times New Roman" pitchFamily="18" charset="0"/>
              </a:defRPr>
            </a:lvl2pPr>
            <a:lvl3pPr marL="1223124" indent="-244625" algn="l" defTabSz="990391" eaLnBrk="0" hangingPunct="0">
              <a:spcBef>
                <a:spcPct val="30000"/>
              </a:spcBef>
              <a:defRPr sz="1300">
                <a:solidFill>
                  <a:schemeClr val="tx1"/>
                </a:solidFill>
                <a:latin typeface="Times New Roman" pitchFamily="18" charset="0"/>
              </a:defRPr>
            </a:lvl3pPr>
            <a:lvl4pPr marL="1712374" indent="-244625" algn="l" defTabSz="990391" eaLnBrk="0" hangingPunct="0">
              <a:spcBef>
                <a:spcPct val="30000"/>
              </a:spcBef>
              <a:defRPr sz="1300">
                <a:solidFill>
                  <a:schemeClr val="tx1"/>
                </a:solidFill>
                <a:latin typeface="Times New Roman" pitchFamily="18" charset="0"/>
              </a:defRPr>
            </a:lvl4pPr>
            <a:lvl5pPr marL="2201624" indent="-244625" algn="l" defTabSz="990391" eaLnBrk="0" hangingPunct="0">
              <a:spcBef>
                <a:spcPct val="30000"/>
              </a:spcBef>
              <a:defRPr sz="1300">
                <a:solidFill>
                  <a:schemeClr val="tx1"/>
                </a:solidFill>
                <a:latin typeface="Times New Roman" pitchFamily="18" charset="0"/>
              </a:defRPr>
            </a:lvl5pPr>
            <a:lvl6pPr marL="2690873" indent="-244625" defTabSz="990391" eaLnBrk="0" fontAlgn="base" hangingPunct="0">
              <a:spcBef>
                <a:spcPct val="30000"/>
              </a:spcBef>
              <a:spcAft>
                <a:spcPct val="0"/>
              </a:spcAft>
              <a:defRPr sz="1300">
                <a:solidFill>
                  <a:schemeClr val="tx1"/>
                </a:solidFill>
                <a:latin typeface="Times New Roman" pitchFamily="18" charset="0"/>
              </a:defRPr>
            </a:lvl6pPr>
            <a:lvl7pPr marL="3180123" indent="-244625" defTabSz="990391" eaLnBrk="0" fontAlgn="base" hangingPunct="0">
              <a:spcBef>
                <a:spcPct val="30000"/>
              </a:spcBef>
              <a:spcAft>
                <a:spcPct val="0"/>
              </a:spcAft>
              <a:defRPr sz="1300">
                <a:solidFill>
                  <a:schemeClr val="tx1"/>
                </a:solidFill>
                <a:latin typeface="Times New Roman" pitchFamily="18" charset="0"/>
              </a:defRPr>
            </a:lvl7pPr>
            <a:lvl8pPr marL="3669373" indent="-244625" defTabSz="990391" eaLnBrk="0" fontAlgn="base" hangingPunct="0">
              <a:spcBef>
                <a:spcPct val="30000"/>
              </a:spcBef>
              <a:spcAft>
                <a:spcPct val="0"/>
              </a:spcAft>
              <a:defRPr sz="1300">
                <a:solidFill>
                  <a:schemeClr val="tx1"/>
                </a:solidFill>
                <a:latin typeface="Times New Roman" pitchFamily="18" charset="0"/>
              </a:defRPr>
            </a:lvl8pPr>
            <a:lvl9pPr marL="4158623" indent="-244625" defTabSz="990391" eaLnBrk="0" fontAlgn="base" hangingPunct="0">
              <a:spcBef>
                <a:spcPct val="30000"/>
              </a:spcBef>
              <a:spcAft>
                <a:spcPct val="0"/>
              </a:spcAft>
              <a:defRPr sz="1300">
                <a:solidFill>
                  <a:schemeClr val="tx1"/>
                </a:solidFill>
                <a:latin typeface="Times New Roman" pitchFamily="18" charset="0"/>
              </a:defRPr>
            </a:lvl9pPr>
          </a:lstStyle>
          <a:p>
            <a:pPr algn="r" eaLnBrk="1" hangingPunct="1">
              <a:spcBef>
                <a:spcPct val="0"/>
              </a:spcBef>
            </a:pPr>
            <a:fld id="{C6C6DE20-5360-4B5C-BFE8-461FA5BF4A66}" type="slidenum">
              <a:rPr lang="en-US" altLang="el-GR" smtClean="0"/>
              <a:pPr algn="r" eaLnBrk="1" hangingPunct="1">
                <a:spcBef>
                  <a:spcPct val="0"/>
                </a:spcBef>
              </a:pPr>
              <a:t>93</a:t>
            </a:fld>
            <a:endParaRPr lang="en-US" altLang="el-G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113</a:t>
            </a:fld>
            <a:endParaRPr lang="el-GR"/>
          </a:p>
        </p:txBody>
      </p:sp>
    </p:spTree>
    <p:extLst>
      <p:ext uri="{BB962C8B-B14F-4D97-AF65-F5344CB8AC3E}">
        <p14:creationId xmlns:p14="http://schemas.microsoft.com/office/powerpoint/2010/main" xmlns="" val="30179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114</a:t>
            </a:fld>
            <a:endParaRPr lang="el-GR"/>
          </a:p>
        </p:txBody>
      </p:sp>
    </p:spTree>
    <p:extLst>
      <p:ext uri="{BB962C8B-B14F-4D97-AF65-F5344CB8AC3E}">
        <p14:creationId xmlns:p14="http://schemas.microsoft.com/office/powerpoint/2010/main" xmlns="" val="2749721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115</a:t>
            </a:fld>
            <a:endParaRPr lang="el-GR"/>
          </a:p>
        </p:txBody>
      </p:sp>
    </p:spTree>
    <p:extLst>
      <p:ext uri="{BB962C8B-B14F-4D97-AF65-F5344CB8AC3E}">
        <p14:creationId xmlns:p14="http://schemas.microsoft.com/office/powerpoint/2010/main" xmlns="" val="1537509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116</a:t>
            </a:fld>
            <a:endParaRPr lang="el-GR">
              <a:solidFill>
                <a:prstClr val="black"/>
              </a:solidFill>
            </a:endParaRPr>
          </a:p>
        </p:txBody>
      </p:sp>
    </p:spTree>
    <p:extLst>
      <p:ext uri="{BB962C8B-B14F-4D97-AF65-F5344CB8AC3E}">
        <p14:creationId xmlns:p14="http://schemas.microsoft.com/office/powerpoint/2010/main" xmlns="" val="33101659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118</a:t>
            </a:fld>
            <a:endParaRPr lang="el-GR"/>
          </a:p>
        </p:txBody>
      </p:sp>
    </p:spTree>
    <p:extLst>
      <p:ext uri="{BB962C8B-B14F-4D97-AF65-F5344CB8AC3E}">
        <p14:creationId xmlns:p14="http://schemas.microsoft.com/office/powerpoint/2010/main" xmlns="" val="4075370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119</a:t>
            </a:fld>
            <a:endParaRPr lang="el-GR"/>
          </a:p>
        </p:txBody>
      </p:sp>
    </p:spTree>
    <p:extLst>
      <p:ext uri="{BB962C8B-B14F-4D97-AF65-F5344CB8AC3E}">
        <p14:creationId xmlns:p14="http://schemas.microsoft.com/office/powerpoint/2010/main" xmlns="" val="2445984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22405877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37087519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35419397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404392425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333789712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46021857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123635562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73716607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14157441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bg>
      <p:bgPr>
        <a:gradFill>
          <a:gsLst>
            <a:gs pos="0">
              <a:schemeClr val="tx1">
                <a:lumMod val="75000"/>
                <a:lumOff val="25000"/>
              </a:schemeClr>
            </a:gs>
            <a:gs pos="50000">
              <a:schemeClr val="tx1">
                <a:lumMod val="75000"/>
                <a:lumOff val="25000"/>
              </a:schemeClr>
            </a:gs>
            <a:gs pos="100000">
              <a:schemeClr val="tx1">
                <a:lumMod val="65000"/>
                <a:lumOff val="3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784" y="116632"/>
            <a:ext cx="9082215" cy="1008112"/>
          </a:xfrm>
        </p:spPr>
        <p:txBody>
          <a:bodyPr>
            <a:normAutofit/>
          </a:bodyPr>
          <a:lstStyle>
            <a:lvl1pPr marL="268288" indent="0" algn="l">
              <a:defRPr sz="3600">
                <a:solidFill>
                  <a:schemeClr val="bg1"/>
                </a:solidFill>
              </a:defRPr>
            </a:lvl1pPr>
          </a:lstStyle>
          <a:p>
            <a:r>
              <a:rPr lang="el-GR" smtClean="0"/>
              <a:t>Στυλ κύριου τίτλου</a:t>
            </a:r>
            <a:endParaRPr lang="el-GR" dirty="0"/>
          </a:p>
        </p:txBody>
      </p:sp>
      <p:sp>
        <p:nvSpPr>
          <p:cNvPr id="3" name="Content Placeholder 2"/>
          <p:cNvSpPr>
            <a:spLocks noGrp="1"/>
          </p:cNvSpPr>
          <p:nvPr>
            <p:ph idx="1"/>
          </p:nvPr>
        </p:nvSpPr>
        <p:spPr>
          <a:xfrm>
            <a:off x="323528" y="1340768"/>
            <a:ext cx="8424936" cy="5256584"/>
          </a:xfrm>
        </p:spPr>
        <p:txBody>
          <a:bodyPr>
            <a:normAutofit/>
          </a:bodyPr>
          <a:lstStyle>
            <a:lvl1pPr>
              <a:lnSpc>
                <a:spcPct val="110000"/>
              </a:lnSpc>
              <a:spcBef>
                <a:spcPts val="1200"/>
              </a:spcBef>
              <a:defRPr sz="2400">
                <a:solidFill>
                  <a:schemeClr val="bg1"/>
                </a:solidFill>
              </a:defRPr>
            </a:lvl1pPr>
            <a:lvl2pPr marL="742950" indent="-382588">
              <a:lnSpc>
                <a:spcPct val="110000"/>
              </a:lnSpc>
              <a:spcBef>
                <a:spcPts val="1200"/>
              </a:spcBef>
              <a:buFont typeface="Courier New" panose="02070309020205020404" pitchFamily="49" charset="0"/>
              <a:buChar char="o"/>
              <a:defRPr sz="2400">
                <a:solidFill>
                  <a:schemeClr val="bg1"/>
                </a:solidFill>
              </a:defRPr>
            </a:lvl2pPr>
            <a:lvl3pPr marL="1143000" indent="-338138">
              <a:lnSpc>
                <a:spcPct val="110000"/>
              </a:lnSpc>
              <a:spcBef>
                <a:spcPts val="1200"/>
              </a:spcBef>
              <a:buFont typeface="Wingdings" panose="05000000000000000000" pitchFamily="2" charset="2"/>
              <a:buChar char="ü"/>
              <a:defRPr sz="2400">
                <a:solidFill>
                  <a:schemeClr val="bg1"/>
                </a:solidFill>
              </a:defRPr>
            </a:lvl3pPr>
            <a:lvl4pPr>
              <a:lnSpc>
                <a:spcPct val="110000"/>
              </a:lnSpc>
              <a:spcBef>
                <a:spcPts val="1200"/>
              </a:spcBef>
              <a:defRPr sz="2400"/>
            </a:lvl4pPr>
            <a:lvl5pPr>
              <a:lnSpc>
                <a:spcPct val="110000"/>
              </a:lnSpc>
              <a:spcBef>
                <a:spcPts val="1200"/>
              </a:spcBef>
              <a:defRPr sz="24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a:xfrm>
            <a:off x="6614864" y="6448251"/>
            <a:ext cx="2133600" cy="365125"/>
          </a:xfrm>
        </p:spPr>
        <p:txBody>
          <a:bodyPr/>
          <a:lstStyle>
            <a:lvl1pPr>
              <a:defRPr>
                <a:solidFill>
                  <a:schemeClr val="bg1">
                    <a:lumMod val="95000"/>
                  </a:schemeClr>
                </a:solidFill>
              </a:defRPr>
            </a:lvl1pPr>
          </a:lstStyle>
          <a:p>
            <a:pPr>
              <a:defRPr/>
            </a:pPr>
            <a:fld id="{7E55E3B3-0445-4CFC-BED8-763D4409E61F}" type="slidenum">
              <a:rPr lang="el-GR" smtClean="0"/>
              <a:pPr>
                <a:defRPr/>
              </a:pPr>
              <a:t>‹#›</a:t>
            </a:fld>
            <a:endParaRPr lang="el-GR"/>
          </a:p>
        </p:txBody>
      </p:sp>
      <p:sp>
        <p:nvSpPr>
          <p:cNvPr id="8" name="Ορθογώνιο 7"/>
          <p:cNvSpPr/>
          <p:nvPr userDrawn="1"/>
        </p:nvSpPr>
        <p:spPr>
          <a:xfrm>
            <a:off x="0" y="116632"/>
            <a:ext cx="61785" cy="6741368"/>
          </a:xfrm>
          <a:prstGeom prst="rect">
            <a:avLst/>
          </a:prstGeom>
          <a:solidFill>
            <a:srgbClr val="E9DE8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p:cNvSpPr/>
          <p:nvPr userDrawn="1"/>
        </p:nvSpPr>
        <p:spPr>
          <a:xfrm>
            <a:off x="0" y="0"/>
            <a:ext cx="9144000" cy="116632"/>
          </a:xfrm>
          <a:prstGeom prst="rect">
            <a:avLst/>
          </a:prstGeom>
          <a:solidFill>
            <a:srgbClr val="E9DE8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20209546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xmlns=""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xmlns="" val="5821719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www.ajnr.org/content/19/10/1835.full.pdf"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hyperlink" Target="http://radiology.rsna.org/content/214/1/231.ful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hyperlink" Target="http://radiographics.highwire.org/content/23/5/1201/F14.expansion.html"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hyperlink" Target="http://radiographics.highwire.org/content/23/5/1201.full"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commons.wikimedia.org/wiki/File:Anatomy_of_the_Human_Ear_en.svg" TargetMode="External"/><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hyperlink" Target="https://creativecommons.org/licenses/by/2.5/deed.en" TargetMode="External"/><Relationship Id="rId4" Type="http://schemas.openxmlformats.org/officeDocument/2006/relationships/hyperlink" Target="https://commons.wikimedia.org/wiki/User:Mike.lifeguard"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commons.wikimedia.org/wiki/File:1404_The_Structures_of_the_Ear.jpg" TargetMode="External"/><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hyperlink" Target="http://creativecommons.org/licenses/by/3.0/deed.en" TargetMode="External"/><Relationship Id="rId4" Type="http://schemas.openxmlformats.org/officeDocument/2006/relationships/hyperlink" Target="https://commons.wikimedia.org/wiki/User:CFC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commons.wikimedia.org/wiki/File:Blausen_0330_EarAnatomy_MiddleEar.png" TargetMode="External"/><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hyperlink" Target="http://creativecommons.org/licenses/by/3.0/deed.en" TargetMode="External"/><Relationship Id="rId4" Type="http://schemas.openxmlformats.org/officeDocument/2006/relationships/hyperlink" Target="https://commons.wikimedia.org/wiki/User:Elboy99"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commons.wikimedia.org/wiki/File:Blausen_0329_EarAnatomy_InternalEar.png" TargetMode="External"/><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hyperlink" Target="http://creativecommons.org/licenses/by/3.0/deed.en" TargetMode="External"/><Relationship Id="rId4" Type="http://schemas.openxmlformats.org/officeDocument/2006/relationships/hyperlink" Target="https://commons.wikimedia.org/wiki/User:BruceBlau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hyperlink" Target="http://www.radiologyassistant.nl/en/p43facba0911f5/temporal-bone-anatomy.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hyperlink" Target="http://www.radiologyassistant.nl/en/p43facba0911f5/temporal-bone-anatomy.html"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hyperlink" Target="http://www.radiologyassistant.nl/en/p43facba0911f5/temporal-bone-anatomy.ht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hyperlink" Target="http://www.radiologyassistant.nl/en/p43facba0911f5/temporal-bone-anatomy.html"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radiologyassistant.nl/en/p49c62abe0880e/temporal-bone-pathology.html"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radiologyassistant.nl/en/p49c62abe0880e/temporal-bone-pathology.html"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radiologyassistant.nl/en/p49c62abe0880e/temporal-bone-pathology.html"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radiologyassistant.nl/en/p491710c96a36d/paranasal-sinuses-mri.html" TargetMode="Externa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radiologyassistant.nl/en/p491710c96a36d/paranasal-sinuses-mri.html" TargetMode="External"/><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8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8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8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8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8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jpeg"/><Relationship Id="rId4" Type="http://schemas.openxmlformats.org/officeDocument/2006/relationships/oleObject" Target="../embeddings/oleObject1.bin"/></Relationships>
</file>

<file path=ppt/slides/_rels/slide90.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image" Target="../media/image59.jpeg"/><Relationship Id="rId7" Type="http://schemas.openxmlformats.org/officeDocument/2006/relationships/customXml" Target="../ink/ink2.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2.emf"/><Relationship Id="rId5" Type="http://schemas.openxmlformats.org/officeDocument/2006/relationships/customXml" Target="../ink/ink1.xml"/><Relationship Id="rId10" Type="http://schemas.openxmlformats.org/officeDocument/2006/relationships/image" Target="../media/image104.emf"/><Relationship Id="rId4" Type="http://schemas.openxmlformats.org/officeDocument/2006/relationships/image" Target="../media/image101.jpeg"/><Relationship Id="rId9" Type="http://schemas.openxmlformats.org/officeDocument/2006/relationships/customXml" Target="../ink/ink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9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584176"/>
          </a:xfrm>
        </p:spPr>
        <p:txBody>
          <a:bodyPr>
            <a:normAutofit/>
          </a:bodyPr>
          <a:lstStyle/>
          <a:p>
            <a:pPr lvl="1" algn="ctr"/>
            <a:r>
              <a:rPr lang="el-GR" sz="3600" b="1" dirty="0" smtClean="0">
                <a:solidFill>
                  <a:schemeClr val="tx1"/>
                </a:solidFill>
                <a:latin typeface="+mn-lt"/>
              </a:rPr>
              <a:t>Ιατρική Απεικόνιση ΙΙΙ (Θ)</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2"/>
            <a:ext cx="9144000" cy="1916633"/>
          </a:xfrm>
        </p:spPr>
        <p:txBody>
          <a:bodyPr>
            <a:normAutofit/>
          </a:bodyPr>
          <a:lstStyle/>
          <a:p>
            <a:pPr>
              <a:spcBef>
                <a:spcPts val="0"/>
              </a:spcBef>
              <a:spcAft>
                <a:spcPts val="1200"/>
              </a:spcAft>
            </a:pPr>
            <a:r>
              <a:rPr lang="el-GR" sz="2600" b="1" dirty="0" smtClean="0"/>
              <a:t>Ενότητα 7</a:t>
            </a:r>
            <a:r>
              <a:rPr lang="el-GR" sz="2600" dirty="0" smtClean="0"/>
              <a:t>:</a:t>
            </a:r>
            <a:r>
              <a:rPr lang="en-US" sz="2600" dirty="0" smtClean="0"/>
              <a:t> </a:t>
            </a:r>
            <a:r>
              <a:rPr lang="el-GR" sz="2600" dirty="0"/>
              <a:t>CT </a:t>
            </a:r>
            <a:r>
              <a:rPr lang="el-GR" sz="2600" dirty="0" smtClean="0"/>
              <a:t>Σπλαχνικό Κρανίο – Λιθοειδή – Τράχηλος</a:t>
            </a:r>
            <a:endParaRPr lang="en-US" sz="2600" dirty="0" smtClean="0"/>
          </a:p>
          <a:p>
            <a:pPr>
              <a:spcBef>
                <a:spcPts val="0"/>
              </a:spcBef>
            </a:pPr>
            <a:r>
              <a:rPr lang="el-GR" sz="2200" dirty="0" smtClean="0"/>
              <a:t>Γεωργία Οικονόμου, Αναπληρώτρια Καθηγήτρια</a:t>
            </a:r>
          </a:p>
          <a:p>
            <a:pPr>
              <a:spcBef>
                <a:spcPts val="0"/>
              </a:spcBef>
            </a:pPr>
            <a:r>
              <a:rPr lang="el-GR" sz="2200" dirty="0"/>
              <a:t>Τμήμα Ραδιολογίας - Ακτινολογίας</a:t>
            </a:r>
          </a:p>
        </p:txBody>
      </p:sp>
      <p:pic>
        <p:nvPicPr>
          <p:cNvPr id="6" name="Picture 5" descr="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xmlns=""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Ομάδα 4"/>
          <p:cNvGrpSpPr>
            <a:grpSpLocks/>
          </p:cNvGrpSpPr>
          <p:nvPr/>
        </p:nvGrpSpPr>
        <p:grpSpPr bwMode="auto">
          <a:xfrm>
            <a:off x="914400" y="1436688"/>
            <a:ext cx="4802188" cy="4800600"/>
            <a:chOff x="914400" y="1436712"/>
            <a:chExt cx="4802189" cy="4800600"/>
          </a:xfrm>
        </p:grpSpPr>
        <p:pic>
          <p:nvPicPr>
            <p:cNvPr id="54281" name="Picture 6" descr="sphenoid"/>
            <p:cNvPicPr>
              <a:picLocks noChangeAspect="1" noChangeArrowheads="1"/>
            </p:cNvPicPr>
            <p:nvPr/>
          </p:nvPicPr>
          <p:blipFill>
            <a:blip r:embed="rId3" cstate="print">
              <a:extLst>
                <a:ext uri="{28A0092B-C50C-407E-A947-70E740481C1C}">
                  <a14:useLocalDpi xmlns:a14="http://schemas.microsoft.com/office/drawing/2010/main" xmlns="" val="0"/>
                </a:ext>
              </a:extLst>
            </a:blip>
            <a:srcRect l="7610" r="9782"/>
            <a:stretch>
              <a:fillRect/>
            </a:stretch>
          </p:blipFill>
          <p:spPr bwMode="auto">
            <a:xfrm>
              <a:off x="914400" y="1436712"/>
              <a:ext cx="4802188" cy="4800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4282" name="Line 7"/>
            <p:cNvSpPr>
              <a:spLocks noChangeShapeType="1"/>
            </p:cNvSpPr>
            <p:nvPr/>
          </p:nvSpPr>
          <p:spPr bwMode="auto">
            <a:xfrm flipH="1">
              <a:off x="4495800" y="2198712"/>
              <a:ext cx="685800" cy="990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4283" name="Line 15"/>
            <p:cNvSpPr>
              <a:spLocks noChangeShapeType="1"/>
            </p:cNvSpPr>
            <p:nvPr/>
          </p:nvSpPr>
          <p:spPr bwMode="auto">
            <a:xfrm>
              <a:off x="2514600" y="2732112"/>
              <a:ext cx="762000" cy="914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4284" name="Text Box 22"/>
            <p:cNvSpPr txBox="1">
              <a:spLocks noChangeArrowheads="1"/>
            </p:cNvSpPr>
            <p:nvPr/>
          </p:nvSpPr>
          <p:spPr bwMode="auto">
            <a:xfrm>
              <a:off x="2971800" y="5475312"/>
              <a:ext cx="109863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ΡΙΝΙΦΑΡΥΓΞ</a:t>
              </a:r>
              <a:endParaRPr lang="en-US" altLang="el-GR" sz="1400">
                <a:solidFill>
                  <a:srgbClr val="FFFF00"/>
                </a:solidFill>
              </a:endParaRPr>
            </a:p>
          </p:txBody>
        </p:sp>
        <p:sp>
          <p:nvSpPr>
            <p:cNvPr id="54285" name="Line 23"/>
            <p:cNvSpPr>
              <a:spLocks noChangeShapeType="1"/>
            </p:cNvSpPr>
            <p:nvPr/>
          </p:nvSpPr>
          <p:spPr bwMode="auto">
            <a:xfrm flipH="1" flipV="1">
              <a:off x="3124200" y="5170512"/>
              <a:ext cx="457200" cy="304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4286" name="Text Box 24"/>
            <p:cNvSpPr txBox="1">
              <a:spLocks noChangeArrowheads="1"/>
            </p:cNvSpPr>
            <p:nvPr/>
          </p:nvSpPr>
          <p:spPr bwMode="auto">
            <a:xfrm>
              <a:off x="4114800" y="4713312"/>
              <a:ext cx="127175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ΠΤΕΡΥΓΟΕΙΔΕΣ</a:t>
              </a:r>
              <a:endParaRPr lang="en-US" altLang="el-GR" sz="1400">
                <a:solidFill>
                  <a:srgbClr val="FFFF00"/>
                </a:solidFill>
              </a:endParaRPr>
            </a:p>
          </p:txBody>
        </p:sp>
        <p:sp>
          <p:nvSpPr>
            <p:cNvPr id="54287" name="Line 26"/>
            <p:cNvSpPr>
              <a:spLocks noChangeShapeType="1"/>
            </p:cNvSpPr>
            <p:nvPr/>
          </p:nvSpPr>
          <p:spPr bwMode="auto">
            <a:xfrm flipH="1" flipV="1">
              <a:off x="4038600" y="4560912"/>
              <a:ext cx="381000" cy="152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4288" name="Text Box 27"/>
            <p:cNvSpPr txBox="1">
              <a:spLocks noChangeArrowheads="1"/>
            </p:cNvSpPr>
            <p:nvPr/>
          </p:nvSpPr>
          <p:spPr bwMode="auto">
            <a:xfrm>
              <a:off x="1219200" y="4941912"/>
              <a:ext cx="168841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ΚΑΤΩ ΡΙΝΙΚΗ ΚΟΓΧΗ</a:t>
              </a:r>
              <a:endParaRPr lang="en-US" altLang="el-GR" sz="1400">
                <a:solidFill>
                  <a:srgbClr val="FFFF00"/>
                </a:solidFill>
              </a:endParaRPr>
            </a:p>
          </p:txBody>
        </p:sp>
        <p:sp>
          <p:nvSpPr>
            <p:cNvPr id="54289" name="Line 28"/>
            <p:cNvSpPr>
              <a:spLocks noChangeShapeType="1"/>
            </p:cNvSpPr>
            <p:nvPr/>
          </p:nvSpPr>
          <p:spPr bwMode="auto">
            <a:xfrm flipV="1">
              <a:off x="2971800" y="4408512"/>
              <a:ext cx="685800" cy="609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4290" name="Text Box 29"/>
            <p:cNvSpPr txBox="1">
              <a:spLocks noChangeArrowheads="1"/>
            </p:cNvSpPr>
            <p:nvPr/>
          </p:nvSpPr>
          <p:spPr bwMode="auto">
            <a:xfrm>
              <a:off x="914400" y="2503512"/>
              <a:ext cx="19589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ΡΙΝΙΚΟ ΔΙΑΦΡΑΓΜΑ</a:t>
              </a:r>
              <a:endParaRPr lang="en-US" altLang="el-GR" sz="1400">
                <a:solidFill>
                  <a:srgbClr val="FFFF00"/>
                </a:solidFill>
              </a:endParaRPr>
            </a:p>
          </p:txBody>
        </p:sp>
        <p:sp>
          <p:nvSpPr>
            <p:cNvPr id="54291" name="Text Box 32"/>
            <p:cNvSpPr txBox="1">
              <a:spLocks noChangeArrowheads="1"/>
            </p:cNvSpPr>
            <p:nvPr/>
          </p:nvSpPr>
          <p:spPr bwMode="auto">
            <a:xfrm>
              <a:off x="4495801" y="1893912"/>
              <a:ext cx="122078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ΗΘΜΟΕΙΔΕΙΣ</a:t>
              </a:r>
              <a:endParaRPr lang="en-US" altLang="el-GR" sz="1400">
                <a:solidFill>
                  <a:srgbClr val="FFFF00"/>
                </a:solidFill>
              </a:endParaRPr>
            </a:p>
          </p:txBody>
        </p:sp>
      </p:grpSp>
      <p:sp>
        <p:nvSpPr>
          <p:cNvPr id="54275" name="Text Box 33"/>
          <p:cNvSpPr txBox="1">
            <a:spLocks noChangeArrowheads="1"/>
          </p:cNvSpPr>
          <p:nvPr/>
        </p:nvSpPr>
        <p:spPr bwMode="auto">
          <a:xfrm>
            <a:off x="7108825" y="12874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2400" b="0">
              <a:solidFill>
                <a:srgbClr val="000000"/>
              </a:solidFill>
              <a:latin typeface="Times New Roman" pitchFamily="18" charset="0"/>
            </a:endParaRPr>
          </a:p>
        </p:txBody>
      </p:sp>
      <p:grpSp>
        <p:nvGrpSpPr>
          <p:cNvPr id="54276" name="Ομάδα 5"/>
          <p:cNvGrpSpPr>
            <a:grpSpLocks/>
          </p:cNvGrpSpPr>
          <p:nvPr/>
        </p:nvGrpSpPr>
        <p:grpSpPr bwMode="auto">
          <a:xfrm>
            <a:off x="6156325" y="3914775"/>
            <a:ext cx="2590800" cy="2362200"/>
            <a:chOff x="6324600" y="4343400"/>
            <a:chExt cx="2590800" cy="2362200"/>
          </a:xfrm>
        </p:grpSpPr>
        <p:pic>
          <p:nvPicPr>
            <p:cNvPr id="54279" name="Picture 39" descr="SKULL SLIC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00800" y="4343400"/>
              <a:ext cx="2514600" cy="2362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4280" name="Line 40"/>
            <p:cNvSpPr>
              <a:spLocks noChangeShapeType="1"/>
            </p:cNvSpPr>
            <p:nvPr/>
          </p:nvSpPr>
          <p:spPr bwMode="auto">
            <a:xfrm>
              <a:off x="6324600" y="6019800"/>
              <a:ext cx="2590800" cy="0"/>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grpSp>
      <p:sp>
        <p:nvSpPr>
          <p:cNvPr id="54278"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B6324B91-4384-4048-B1EE-7254AB66A7DF}" type="slidenum">
              <a:rPr lang="el-GR" altLang="el-GR">
                <a:solidFill>
                  <a:srgbClr val="F2F2F2"/>
                </a:solidFill>
              </a:rPr>
              <a:pPr eaLnBrk="1" hangingPunct="1"/>
              <a:t>9</a:t>
            </a:fld>
            <a:endParaRPr lang="el-GR" altLang="el-GR">
              <a:solidFill>
                <a:srgbClr val="F2F2F2"/>
              </a:solidFill>
            </a:endParaRPr>
          </a:p>
        </p:txBody>
      </p:sp>
    </p:spTree>
    <p:extLst>
      <p:ext uri="{BB962C8B-B14F-4D97-AF65-F5344CB8AC3E}">
        <p14:creationId xmlns:p14="http://schemas.microsoft.com/office/powerpoint/2010/main" xmlns="" val="123675842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dirty="0"/>
              <a:t>Παραθυρεοειδής (αδένωμα</a:t>
            </a:r>
            <a:r>
              <a:rPr lang="el-GR" dirty="0" smtClean="0"/>
              <a:t>)</a:t>
            </a:r>
            <a:endParaRPr lang="el-GR" dirty="0"/>
          </a:p>
        </p:txBody>
      </p:sp>
      <p:sp>
        <p:nvSpPr>
          <p:cNvPr id="146436"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78995FFD-11D8-43B8-8BDF-9F487890499C}" type="slidenum">
              <a:rPr lang="en-US" altLang="el-GR" sz="1200" smtClean="0">
                <a:latin typeface="Arial" charset="0"/>
              </a:rPr>
              <a:pPr algn="ctr" eaLnBrk="1" hangingPunct="1">
                <a:spcBef>
                  <a:spcPct val="50000"/>
                </a:spcBef>
                <a:buClrTx/>
                <a:buSzTx/>
                <a:buFontTx/>
                <a:buNone/>
              </a:pPr>
              <a:t>99</a:t>
            </a:fld>
            <a:endParaRPr lang="en-US" altLang="el-GR" sz="1200" smtClean="0">
              <a:latin typeface="Arial" charset="0"/>
            </a:endParaRPr>
          </a:p>
        </p:txBody>
      </p:sp>
      <p:pic>
        <p:nvPicPr>
          <p:cNvPr id="146437" name="Picture 4" descr="http://www.ncbi.nlm.nih.gov/corecgi/tileshop/tileshop.fcgi?p=PMC3&amp;id=152196&amp;s=1&amp;r=1&amp;c=1"/>
          <p:cNvPicPr>
            <a:picLocks noChangeAspect="1" noChangeArrowheads="1"/>
          </p:cNvPicPr>
          <p:nvPr/>
        </p:nvPicPr>
        <p:blipFill>
          <a:blip r:embed="rId2" cstate="print">
            <a:extLst>
              <a:ext uri="{28A0092B-C50C-407E-A947-70E740481C1C}">
                <a14:useLocalDpi xmlns:a14="http://schemas.microsoft.com/office/drawing/2010/main" xmlns="" val="0"/>
              </a:ext>
            </a:extLst>
          </a:blip>
          <a:srcRect t="8989"/>
          <a:stretch>
            <a:fillRect/>
          </a:stretch>
        </p:blipFill>
        <p:spPr bwMode="auto">
          <a:xfrm>
            <a:off x="3696069" y="1268760"/>
            <a:ext cx="5334000"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875710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l-GR" dirty="0" smtClean="0"/>
              <a:t>Καρκίνος λάρυγγα</a:t>
            </a:r>
            <a:endParaRPr lang="en-US" dirty="0"/>
          </a:p>
        </p:txBody>
      </p:sp>
      <p:sp>
        <p:nvSpPr>
          <p:cNvPr id="147459" name="Content Placeholder 2"/>
          <p:cNvSpPr>
            <a:spLocks noGrp="1"/>
          </p:cNvSpPr>
          <p:nvPr>
            <p:ph idx="1"/>
          </p:nvPr>
        </p:nvSpPr>
        <p:spPr/>
        <p:txBody>
          <a:bodyPr/>
          <a:lstStyle/>
          <a:p>
            <a:r>
              <a:rPr lang="el-GR" altLang="el-GR" dirty="0" smtClean="0"/>
              <a:t>Καρκίνος (κεφαλές βέλους)</a:t>
            </a:r>
          </a:p>
          <a:p>
            <a:r>
              <a:rPr lang="el-GR" altLang="el-GR" dirty="0" smtClean="0"/>
              <a:t>Λεμφαδένας (βέλος)</a:t>
            </a:r>
            <a:endParaRPr lang="en-US" altLang="el-GR" dirty="0" smtClean="0"/>
          </a:p>
        </p:txBody>
      </p:sp>
      <p:sp>
        <p:nvSpPr>
          <p:cNvPr id="14746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617E3AF9-FCCC-42E2-A1F3-9B2BCB15FEE8}" type="slidenum">
              <a:rPr lang="en-US" altLang="el-GR" sz="1200" smtClean="0">
                <a:latin typeface="Arial" charset="0"/>
              </a:rPr>
              <a:pPr algn="ctr" eaLnBrk="1" hangingPunct="1">
                <a:spcBef>
                  <a:spcPct val="50000"/>
                </a:spcBef>
                <a:buClrTx/>
                <a:buSzTx/>
                <a:buFontTx/>
                <a:buNone/>
              </a:pPr>
              <a:t>100</a:t>
            </a:fld>
            <a:endParaRPr lang="en-US" altLang="el-GR" sz="1200" smtClean="0">
              <a:latin typeface="Arial" charset="0"/>
            </a:endParaRPr>
          </a:p>
        </p:txBody>
      </p:sp>
      <p:pic>
        <p:nvPicPr>
          <p:cNvPr id="147461" name="Picture 2" descr="An external file that holds a picture, illustration, etc.&#10;Object name is ci05005719.jpg Object name is ci05005719.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447" t="8556" r="1726" b="1383"/>
          <a:stretch/>
        </p:blipFill>
        <p:spPr bwMode="auto">
          <a:xfrm>
            <a:off x="4218879" y="1401799"/>
            <a:ext cx="4817617" cy="5291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104672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874712"/>
          </a:xfrm>
        </p:spPr>
        <p:txBody>
          <a:bodyPr/>
          <a:lstStyle/>
          <a:p>
            <a:pPr>
              <a:defRPr/>
            </a:pPr>
            <a:r>
              <a:rPr lang="el-GR" sz="3600" dirty="0" smtClean="0"/>
              <a:t>Λεμφαδένες</a:t>
            </a:r>
            <a:endParaRPr lang="en-US" sz="3600" dirty="0"/>
          </a:p>
        </p:txBody>
      </p:sp>
      <p:sp>
        <p:nvSpPr>
          <p:cNvPr id="148483" name="Content Placeholder 2"/>
          <p:cNvSpPr>
            <a:spLocks noGrp="1"/>
          </p:cNvSpPr>
          <p:nvPr>
            <p:ph idx="1"/>
          </p:nvPr>
        </p:nvSpPr>
        <p:spPr>
          <a:xfrm>
            <a:off x="457200" y="1882775"/>
            <a:ext cx="8229600" cy="4572000"/>
          </a:xfrm>
        </p:spPr>
        <p:txBody>
          <a:bodyPr/>
          <a:lstStyle/>
          <a:p>
            <a:r>
              <a:rPr lang="el-GR" altLang="el-GR" smtClean="0"/>
              <a:t>ΤΒ</a:t>
            </a:r>
            <a:endParaRPr lang="en-US" altLang="el-GR" smtClean="0"/>
          </a:p>
        </p:txBody>
      </p:sp>
      <p:sp>
        <p:nvSpPr>
          <p:cNvPr id="14848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845AE294-68EE-4EA3-B68E-0DB36366D32C}" type="slidenum">
              <a:rPr lang="en-US" altLang="el-GR" sz="1200" smtClean="0">
                <a:latin typeface="Arial" charset="0"/>
              </a:rPr>
              <a:pPr algn="ctr" eaLnBrk="1" hangingPunct="1">
                <a:spcBef>
                  <a:spcPct val="50000"/>
                </a:spcBef>
                <a:buClrTx/>
                <a:buSzTx/>
                <a:buFontTx/>
                <a:buNone/>
              </a:pPr>
              <a:t>101</a:t>
            </a:fld>
            <a:endParaRPr lang="en-US" altLang="el-GR" sz="1200" smtClean="0">
              <a:latin typeface="Arial" charset="0"/>
            </a:endParaRPr>
          </a:p>
        </p:txBody>
      </p:sp>
      <p:pic>
        <p:nvPicPr>
          <p:cNvPr id="148485" name="Picture 2" descr="http://www.ncbi.nlm.nih.gov/corecgi/tileshop/tileshop.fcgi?p=PMC3&amp;id=754627&amp;s=15&amp;r=1&amp;c=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74963" y="152400"/>
            <a:ext cx="6269037"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818912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smtClean="0"/>
              <a:t>Λεμφαδένες με νέκρωση</a:t>
            </a:r>
            <a:endParaRPr lang="en-US" dirty="0"/>
          </a:p>
        </p:txBody>
      </p:sp>
      <p:sp>
        <p:nvSpPr>
          <p:cNvPr id="149508"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33E59EB4-CD1A-4F11-B5F4-BBB38ADE908B}" type="slidenum">
              <a:rPr lang="en-US" altLang="el-GR" sz="1200" smtClean="0">
                <a:latin typeface="Arial" charset="0"/>
              </a:rPr>
              <a:pPr algn="ctr" eaLnBrk="1" hangingPunct="1">
                <a:spcBef>
                  <a:spcPct val="50000"/>
                </a:spcBef>
                <a:buClrTx/>
                <a:buSzTx/>
                <a:buFontTx/>
                <a:buNone/>
              </a:pPr>
              <a:t>102</a:t>
            </a:fld>
            <a:endParaRPr lang="en-US" altLang="el-GR" sz="1200" smtClean="0">
              <a:latin typeface="Arial" charset="0"/>
            </a:endParaRPr>
          </a:p>
        </p:txBody>
      </p:sp>
      <p:pic>
        <p:nvPicPr>
          <p:cNvPr id="149509" name="Picture 2" descr="Fig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133600"/>
            <a:ext cx="8990013"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533394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smtClean="0"/>
              <a:t>Βρογχοκήλη θυρεοειδούς</a:t>
            </a:r>
            <a:endParaRPr lang="en-US" dirty="0"/>
          </a:p>
        </p:txBody>
      </p:sp>
      <p:sp>
        <p:nvSpPr>
          <p:cNvPr id="150532"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19D237E1-9C4F-4F85-B903-CF8CF74929B9}" type="slidenum">
              <a:rPr lang="en-US" altLang="el-GR" sz="1200" smtClean="0">
                <a:latin typeface="Arial" charset="0"/>
              </a:rPr>
              <a:pPr algn="ctr" eaLnBrk="1" hangingPunct="1">
                <a:spcBef>
                  <a:spcPct val="50000"/>
                </a:spcBef>
                <a:buClrTx/>
                <a:buSzTx/>
                <a:buFontTx/>
                <a:buNone/>
              </a:pPr>
              <a:t>103</a:t>
            </a:fld>
            <a:endParaRPr lang="en-US" altLang="el-GR" sz="1200" smtClean="0">
              <a:latin typeface="Arial" charset="0"/>
            </a:endParaRPr>
          </a:p>
        </p:txBody>
      </p:sp>
      <p:pic>
        <p:nvPicPr>
          <p:cNvPr id="150533" name="Picture 2" descr="An external file that holds a picture, illustration, etc.&#10;Object name is ci05005725.jpg Object name is ci0500572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t="9091"/>
          <a:stretch>
            <a:fillRect/>
          </a:stretch>
        </p:blipFill>
        <p:spPr bwMode="auto">
          <a:xfrm>
            <a:off x="2209800" y="1752600"/>
            <a:ext cx="4543425"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77134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Content Placeholder 2"/>
          <p:cNvSpPr>
            <a:spLocks noGrp="1"/>
          </p:cNvSpPr>
          <p:nvPr>
            <p:ph idx="1"/>
          </p:nvPr>
        </p:nvSpPr>
        <p:spPr>
          <a:xfrm>
            <a:off x="3995936" y="6289199"/>
            <a:ext cx="2286000" cy="364232"/>
          </a:xfrm>
        </p:spPr>
        <p:txBody>
          <a:bodyPr/>
          <a:lstStyle/>
          <a:p>
            <a:pPr marL="0" indent="0" algn="ctr">
              <a:buNone/>
            </a:pPr>
            <a:r>
              <a:rPr lang="en-US" altLang="el-GR" sz="1400" dirty="0" smtClean="0">
                <a:hlinkClick r:id="rId2"/>
              </a:rPr>
              <a:t>ajnr.org</a:t>
            </a:r>
            <a:endParaRPr lang="en-US" altLang="el-GR" sz="1400" dirty="0" smtClean="0"/>
          </a:p>
        </p:txBody>
      </p:sp>
      <p:sp>
        <p:nvSpPr>
          <p:cNvPr id="151556"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03774506-4603-49C9-B21B-D18E2085D963}" type="slidenum">
              <a:rPr lang="en-US" altLang="el-GR" sz="1200" smtClean="0">
                <a:latin typeface="Arial" charset="0"/>
              </a:rPr>
              <a:pPr algn="ctr" eaLnBrk="1" hangingPunct="1">
                <a:spcBef>
                  <a:spcPct val="50000"/>
                </a:spcBef>
                <a:buClrTx/>
                <a:buSzTx/>
                <a:buFontTx/>
                <a:buNone/>
              </a:pPr>
              <a:t>104</a:t>
            </a:fld>
            <a:endParaRPr lang="en-US" altLang="el-GR" sz="1200" smtClean="0">
              <a:latin typeface="Arial" charset="0"/>
            </a:endParaRPr>
          </a:p>
        </p:txBody>
      </p:sp>
      <p:pic>
        <p:nvPicPr>
          <p:cNvPr id="15155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27784" y="1708212"/>
            <a:ext cx="4562475" cy="454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sp>
        <p:nvSpPr>
          <p:cNvPr id="3" name="Τίτλος 2"/>
          <p:cNvSpPr>
            <a:spLocks noGrp="1"/>
          </p:cNvSpPr>
          <p:nvPr>
            <p:ph type="title"/>
          </p:nvPr>
        </p:nvSpPr>
        <p:spPr/>
        <p:txBody>
          <a:bodyPr/>
          <a:lstStyle/>
          <a:p>
            <a:r>
              <a:rPr lang="el-GR" dirty="0"/>
              <a:t>Πολύμορφο αδένωμα</a:t>
            </a:r>
          </a:p>
        </p:txBody>
      </p:sp>
    </p:spTree>
    <p:extLst>
      <p:ext uri="{BB962C8B-B14F-4D97-AF65-F5344CB8AC3E}">
        <p14:creationId xmlns:p14="http://schemas.microsoft.com/office/powerpoint/2010/main" xmlns="" val="34395493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6B204796-2BBE-495D-B37C-1C6B54E207FF}" type="slidenum">
              <a:rPr lang="en-US" altLang="el-GR" sz="1200" smtClean="0">
                <a:latin typeface="Arial" charset="0"/>
              </a:rPr>
              <a:pPr algn="ctr" eaLnBrk="1" hangingPunct="1">
                <a:spcBef>
                  <a:spcPct val="50000"/>
                </a:spcBef>
                <a:buClrTx/>
                <a:buSzTx/>
                <a:buFontTx/>
                <a:buNone/>
              </a:pPr>
              <a:t>105</a:t>
            </a:fld>
            <a:endParaRPr lang="en-US" altLang="el-GR" sz="1200" smtClean="0">
              <a:latin typeface="Arial" charset="0"/>
            </a:endParaRPr>
          </a:p>
        </p:txBody>
      </p:sp>
      <p:pic>
        <p:nvPicPr>
          <p:cNvPr id="15258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138" y="1628800"/>
            <a:ext cx="9059862" cy="472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sp>
        <p:nvSpPr>
          <p:cNvPr id="3" name="Τίτλος 2"/>
          <p:cNvSpPr>
            <a:spLocks noGrp="1"/>
          </p:cNvSpPr>
          <p:nvPr>
            <p:ph type="title"/>
          </p:nvPr>
        </p:nvSpPr>
        <p:spPr/>
        <p:txBody>
          <a:bodyPr/>
          <a:lstStyle/>
          <a:p>
            <a:r>
              <a:rPr lang="el-GR" dirty="0"/>
              <a:t>Όγκοι παρωτίδας</a:t>
            </a:r>
          </a:p>
        </p:txBody>
      </p:sp>
    </p:spTree>
    <p:extLst>
      <p:ext uri="{BB962C8B-B14F-4D97-AF65-F5344CB8AC3E}">
        <p14:creationId xmlns:p14="http://schemas.microsoft.com/office/powerpoint/2010/main" xmlns="" val="22031860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Content Placeholder 2"/>
          <p:cNvSpPr>
            <a:spLocks noGrp="1"/>
          </p:cNvSpPr>
          <p:nvPr>
            <p:ph idx="1"/>
          </p:nvPr>
        </p:nvSpPr>
        <p:spPr>
          <a:xfrm>
            <a:off x="1981200" y="1905000"/>
            <a:ext cx="4114800" cy="3527425"/>
          </a:xfrm>
        </p:spPr>
        <p:txBody>
          <a:bodyPr/>
          <a:lstStyle/>
          <a:p>
            <a:r>
              <a:rPr lang="en-US" altLang="el-GR" sz="1800" smtClean="0"/>
              <a:t>http://www.ajnr.org/content/25/4/631/F1.expansion.html</a:t>
            </a:r>
          </a:p>
        </p:txBody>
      </p:sp>
      <p:sp>
        <p:nvSpPr>
          <p:cNvPr id="15360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B722643F-C883-4C2D-A707-A929F3269469}" type="slidenum">
              <a:rPr lang="en-US" altLang="el-GR" sz="1200" smtClean="0">
                <a:latin typeface="Arial" charset="0"/>
              </a:rPr>
              <a:pPr algn="ctr" eaLnBrk="1" hangingPunct="1">
                <a:spcBef>
                  <a:spcPct val="50000"/>
                </a:spcBef>
                <a:buClrTx/>
                <a:buSzTx/>
                <a:buFontTx/>
                <a:buNone/>
              </a:pPr>
              <a:t>106</a:t>
            </a:fld>
            <a:endParaRPr lang="en-US" altLang="el-GR" sz="1200" smtClean="0">
              <a:latin typeface="Arial" charset="0"/>
            </a:endParaRPr>
          </a:p>
        </p:txBody>
      </p:sp>
      <p:pic>
        <p:nvPicPr>
          <p:cNvPr id="153605" name="Picture 2" descr="Fig 1."/>
          <p:cNvPicPr>
            <a:picLocks noChangeAspect="1" noChangeArrowheads="1"/>
          </p:cNvPicPr>
          <p:nvPr/>
        </p:nvPicPr>
        <p:blipFill>
          <a:blip r:embed="rId2" cstate="print">
            <a:extLst>
              <a:ext uri="{28A0092B-C50C-407E-A947-70E740481C1C}">
                <a14:useLocalDpi xmlns:a14="http://schemas.microsoft.com/office/drawing/2010/main" xmlns="" val="0"/>
              </a:ext>
            </a:extLst>
          </a:blip>
          <a:srcRect r="58067"/>
          <a:stretch>
            <a:fillRect/>
          </a:stretch>
        </p:blipFill>
        <p:spPr bwMode="auto">
          <a:xfrm>
            <a:off x="1143000" y="228600"/>
            <a:ext cx="6934200" cy="642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721746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C7FE94FC-B2B5-4151-B20B-911169DD9B1C}" type="slidenum">
              <a:rPr lang="en-US" altLang="el-GR" sz="1200" smtClean="0">
                <a:latin typeface="Arial" charset="0"/>
              </a:rPr>
              <a:pPr algn="ctr" eaLnBrk="1" hangingPunct="1">
                <a:spcBef>
                  <a:spcPct val="50000"/>
                </a:spcBef>
                <a:buClrTx/>
                <a:buSzTx/>
                <a:buFontTx/>
                <a:buNone/>
              </a:pPr>
              <a:t>107</a:t>
            </a:fld>
            <a:endParaRPr lang="en-US" altLang="el-GR" sz="1200" smtClean="0">
              <a:latin typeface="Arial" charset="0"/>
            </a:endParaRPr>
          </a:p>
        </p:txBody>
      </p:sp>
      <p:pic>
        <p:nvPicPr>
          <p:cNvPr id="154629" name="Picture 2" descr="  Figure 3a. "/>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1772816"/>
            <a:ext cx="4191000"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630" name="Picture 4" descr="  Figure 3b. "/>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8200" y="1772816"/>
            <a:ext cx="4191000" cy="374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Τίτλος 2"/>
          <p:cNvSpPr>
            <a:spLocks noGrp="1"/>
          </p:cNvSpPr>
          <p:nvPr>
            <p:ph type="title"/>
          </p:nvPr>
        </p:nvSpPr>
        <p:spPr/>
        <p:txBody>
          <a:bodyPr/>
          <a:lstStyle/>
          <a:p>
            <a:r>
              <a:rPr lang="el-GR" dirty="0"/>
              <a:t>Παρωτίδα </a:t>
            </a:r>
          </a:p>
        </p:txBody>
      </p:sp>
    </p:spTree>
    <p:extLst>
      <p:ext uri="{BB962C8B-B14F-4D97-AF65-F5344CB8AC3E}">
        <p14:creationId xmlns:p14="http://schemas.microsoft.com/office/powerpoint/2010/main" xmlns="" val="40950413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269F4946-4147-41E2-A62A-28147FC939D5}" type="slidenum">
              <a:rPr lang="en-US" altLang="el-GR" sz="1200" smtClean="0">
                <a:latin typeface="Arial" charset="0"/>
              </a:rPr>
              <a:pPr algn="ctr" eaLnBrk="1" hangingPunct="1">
                <a:spcBef>
                  <a:spcPct val="50000"/>
                </a:spcBef>
                <a:buClrTx/>
                <a:buSzTx/>
                <a:buFontTx/>
                <a:buNone/>
              </a:pPr>
              <a:t>108</a:t>
            </a:fld>
            <a:endParaRPr lang="en-US" altLang="el-GR" sz="1200" smtClean="0">
              <a:latin typeface="Arial" charset="0"/>
            </a:endParaRPr>
          </a:p>
        </p:txBody>
      </p:sp>
      <p:pic>
        <p:nvPicPr>
          <p:cNvPr id="155653" name="Picture 2" descr="  Figure 1b. "/>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41800" y="2204864"/>
            <a:ext cx="4902200" cy="3989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54" name="Picture 4" descr="  Figure 1a. "/>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800" y="2765252"/>
            <a:ext cx="4191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Ορθογώνιο 3"/>
          <p:cNvSpPr/>
          <p:nvPr/>
        </p:nvSpPr>
        <p:spPr>
          <a:xfrm>
            <a:off x="2146300" y="6237312"/>
            <a:ext cx="4572000" cy="276999"/>
          </a:xfrm>
          <a:prstGeom prst="rect">
            <a:avLst/>
          </a:prstGeom>
        </p:spPr>
        <p:txBody>
          <a:bodyPr>
            <a:spAutoFit/>
          </a:bodyPr>
          <a:lstStyle/>
          <a:p>
            <a:pPr algn="ctr"/>
            <a:r>
              <a:rPr lang="en-US" sz="1200" dirty="0" smtClean="0">
                <a:latin typeface="+mn-lt"/>
                <a:hlinkClick r:id="rId4"/>
              </a:rPr>
              <a:t>radiology.rsna.org</a:t>
            </a:r>
            <a:endParaRPr lang="en-US" sz="1200" dirty="0">
              <a:latin typeface="+mn-lt"/>
            </a:endParaRPr>
          </a:p>
        </p:txBody>
      </p:sp>
      <p:sp>
        <p:nvSpPr>
          <p:cNvPr id="5" name="Τίτλος 4"/>
          <p:cNvSpPr>
            <a:spLocks noGrp="1"/>
          </p:cNvSpPr>
          <p:nvPr>
            <p:ph type="title"/>
          </p:nvPr>
        </p:nvSpPr>
        <p:spPr/>
        <p:txBody>
          <a:bodyPr/>
          <a:lstStyle/>
          <a:p>
            <a:r>
              <a:rPr lang="el-GR" dirty="0"/>
              <a:t>Παρωτιδικοί όγκοι</a:t>
            </a:r>
          </a:p>
        </p:txBody>
      </p:sp>
    </p:spTree>
    <p:extLst>
      <p:ext uri="{BB962C8B-B14F-4D97-AF65-F5344CB8AC3E}">
        <p14:creationId xmlns:p14="http://schemas.microsoft.com/office/powerpoint/2010/main" xmlns="" val="1025223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Ομάδα 4"/>
          <p:cNvGrpSpPr>
            <a:grpSpLocks/>
          </p:cNvGrpSpPr>
          <p:nvPr/>
        </p:nvGrpSpPr>
        <p:grpSpPr bwMode="auto">
          <a:xfrm>
            <a:off x="3779838" y="1125538"/>
            <a:ext cx="4800600" cy="4800600"/>
            <a:chOff x="914400" y="1508720"/>
            <a:chExt cx="4800600" cy="4800600"/>
          </a:xfrm>
        </p:grpSpPr>
        <p:pic>
          <p:nvPicPr>
            <p:cNvPr id="55301" name="Picture 2" descr="Frontal sinu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1508720"/>
              <a:ext cx="4800600" cy="4800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5302" name="Text Box 7"/>
            <p:cNvSpPr txBox="1">
              <a:spLocks noChangeArrowheads="1"/>
            </p:cNvSpPr>
            <p:nvPr/>
          </p:nvSpPr>
          <p:spPr bwMode="auto">
            <a:xfrm>
              <a:off x="2627784" y="1844824"/>
              <a:ext cx="108234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600">
                  <a:solidFill>
                    <a:srgbClr val="FFFF00"/>
                  </a:solidFill>
                </a:rPr>
                <a:t>ΜΕΤΩΠΙΟΙ</a:t>
              </a:r>
              <a:endParaRPr lang="en-US" altLang="el-GR" sz="1600">
                <a:solidFill>
                  <a:srgbClr val="FFFF00"/>
                </a:solidFill>
              </a:endParaRPr>
            </a:p>
          </p:txBody>
        </p:sp>
        <p:sp>
          <p:nvSpPr>
            <p:cNvPr id="55303" name="Line 8"/>
            <p:cNvSpPr>
              <a:spLocks noChangeShapeType="1"/>
            </p:cNvSpPr>
            <p:nvPr/>
          </p:nvSpPr>
          <p:spPr bwMode="auto">
            <a:xfrm flipH="1">
              <a:off x="2819400" y="2118320"/>
              <a:ext cx="381000" cy="609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5304" name="Line 9"/>
            <p:cNvSpPr>
              <a:spLocks noChangeShapeType="1"/>
            </p:cNvSpPr>
            <p:nvPr/>
          </p:nvSpPr>
          <p:spPr bwMode="auto">
            <a:xfrm>
              <a:off x="3200400" y="2118320"/>
              <a:ext cx="381000" cy="609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sp>
        <p:nvSpPr>
          <p:cNvPr id="55299" name="Τίτλος 1"/>
          <p:cNvSpPr>
            <a:spLocks noGrp="1"/>
          </p:cNvSpPr>
          <p:nvPr>
            <p:ph type="title"/>
          </p:nvPr>
        </p:nvSpPr>
        <p:spPr>
          <a:xfrm>
            <a:off x="61913" y="115888"/>
            <a:ext cx="9082087" cy="1401762"/>
          </a:xfrm>
        </p:spPr>
        <p:txBody>
          <a:bodyPr/>
          <a:lstStyle/>
          <a:p>
            <a:r>
              <a:rPr lang="en-US" altLang="el-GR" smtClean="0"/>
              <a:t>CT </a:t>
            </a:r>
            <a:r>
              <a:rPr lang="el-GR" altLang="el-GR" smtClean="0"/>
              <a:t>Σπλαχνικό κρανίο</a:t>
            </a:r>
            <a:br>
              <a:rPr lang="el-GR" altLang="el-GR" smtClean="0"/>
            </a:br>
            <a:r>
              <a:rPr lang="el-GR" altLang="el-GR" sz="3000" b="0" smtClean="0"/>
              <a:t>Στεφανιαία</a:t>
            </a:r>
          </a:p>
        </p:txBody>
      </p:sp>
      <p:sp>
        <p:nvSpPr>
          <p:cNvPr id="55300"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D15035D6-11DE-4E3D-9E4C-C6C0A20AF02A}" type="slidenum">
              <a:rPr lang="el-GR" altLang="el-GR">
                <a:solidFill>
                  <a:srgbClr val="F2F2F2"/>
                </a:solidFill>
              </a:rPr>
              <a:pPr eaLnBrk="1" hangingPunct="1"/>
              <a:t>10</a:t>
            </a:fld>
            <a:endParaRPr lang="el-GR" altLang="el-GR">
              <a:solidFill>
                <a:srgbClr val="F2F2F2"/>
              </a:solidFill>
            </a:endParaRPr>
          </a:p>
        </p:txBody>
      </p:sp>
    </p:spTree>
    <p:extLst>
      <p:ext uri="{BB962C8B-B14F-4D97-AF65-F5344CB8AC3E}">
        <p14:creationId xmlns:p14="http://schemas.microsoft.com/office/powerpoint/2010/main" xmlns="" val="106418571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Valsalva</a:t>
            </a:r>
            <a:r>
              <a:rPr lang="en-US" dirty="0" smtClean="0"/>
              <a:t> </a:t>
            </a:r>
            <a:endParaRPr lang="en-US" dirty="0"/>
          </a:p>
        </p:txBody>
      </p:sp>
      <p:sp>
        <p:nvSpPr>
          <p:cNvPr id="156675" name="Content Placeholder 2"/>
          <p:cNvSpPr>
            <a:spLocks noGrp="1"/>
          </p:cNvSpPr>
          <p:nvPr>
            <p:ph idx="1"/>
          </p:nvPr>
        </p:nvSpPr>
        <p:spPr>
          <a:xfrm>
            <a:off x="230832" y="1772816"/>
            <a:ext cx="8229600" cy="1008112"/>
          </a:xfrm>
        </p:spPr>
        <p:txBody>
          <a:bodyPr>
            <a:normAutofit/>
          </a:bodyPr>
          <a:lstStyle/>
          <a:p>
            <a:pPr marL="0" indent="0">
              <a:buNone/>
            </a:pPr>
            <a:r>
              <a:rPr lang="el-GR" altLang="el-GR" sz="2600" dirty="0" smtClean="0"/>
              <a:t>χωρίς      			                     με</a:t>
            </a:r>
            <a:endParaRPr lang="en-US" altLang="el-GR" sz="2600" dirty="0" smtClean="0"/>
          </a:p>
        </p:txBody>
      </p:sp>
      <p:sp>
        <p:nvSpPr>
          <p:cNvPr id="156676"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65C120C3-005F-4620-866B-AD881A468E0B}" type="slidenum">
              <a:rPr lang="en-US" altLang="el-GR" sz="1200" smtClean="0">
                <a:latin typeface="Arial" charset="0"/>
              </a:rPr>
              <a:pPr algn="ctr" eaLnBrk="1" hangingPunct="1">
                <a:spcBef>
                  <a:spcPct val="50000"/>
                </a:spcBef>
                <a:buClrTx/>
                <a:buSzTx/>
                <a:buFontTx/>
                <a:buNone/>
              </a:pPr>
              <a:t>109</a:t>
            </a:fld>
            <a:endParaRPr lang="en-US" altLang="el-GR" sz="1200" smtClean="0">
              <a:latin typeface="Arial" charset="0"/>
            </a:endParaRPr>
          </a:p>
        </p:txBody>
      </p:sp>
      <p:pic>
        <p:nvPicPr>
          <p:cNvPr id="156677" name="Picture 2" descr="http://radiographics.highwire.org/content/23/5/1201/F13.medium.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80" y="2420888"/>
            <a:ext cx="4648200" cy="3856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8" name="Picture 4" descr="http://radiographics.highwire.org/content/23/5/1201/F14.medium.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9765" y="2420887"/>
            <a:ext cx="4406901" cy="385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Ορθογώνιο 3"/>
          <p:cNvSpPr/>
          <p:nvPr/>
        </p:nvSpPr>
        <p:spPr>
          <a:xfrm>
            <a:off x="2393765" y="6320353"/>
            <a:ext cx="4572000" cy="276999"/>
          </a:xfrm>
          <a:prstGeom prst="rect">
            <a:avLst/>
          </a:prstGeom>
        </p:spPr>
        <p:txBody>
          <a:bodyPr>
            <a:spAutoFit/>
          </a:bodyPr>
          <a:lstStyle/>
          <a:p>
            <a:pPr algn="ctr"/>
            <a:r>
              <a:rPr lang="en-US" sz="1200" dirty="0" smtClean="0">
                <a:latin typeface="+mn-lt"/>
                <a:hlinkClick r:id="rId4"/>
              </a:rPr>
              <a:t>radiographics.highwire.org</a:t>
            </a:r>
            <a:endParaRPr lang="en-US" sz="1200" dirty="0">
              <a:latin typeface="+mn-lt"/>
            </a:endParaRPr>
          </a:p>
        </p:txBody>
      </p:sp>
    </p:spTree>
    <p:extLst>
      <p:ext uri="{BB962C8B-B14F-4D97-AF65-F5344CB8AC3E}">
        <p14:creationId xmlns:p14="http://schemas.microsoft.com/office/powerpoint/2010/main" xmlns="" val="39309607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Content Placeholder 2"/>
          <p:cNvSpPr>
            <a:spLocks noGrp="1"/>
          </p:cNvSpPr>
          <p:nvPr>
            <p:ph idx="1"/>
          </p:nvPr>
        </p:nvSpPr>
        <p:spPr>
          <a:xfrm>
            <a:off x="457200" y="1556792"/>
            <a:ext cx="8229600" cy="3600400"/>
          </a:xfrm>
        </p:spPr>
        <p:txBody>
          <a:bodyPr>
            <a:normAutofit/>
          </a:bodyPr>
          <a:lstStyle/>
          <a:p>
            <a:pPr>
              <a:buFont typeface="Wingdings 2" pitchFamily="18" charset="2"/>
              <a:buNone/>
            </a:pPr>
            <a:r>
              <a:rPr lang="el-GR" altLang="el-GR" sz="2600" dirty="0" smtClean="0"/>
              <a:t>χωρίς              	              		    με</a:t>
            </a:r>
            <a:endParaRPr lang="en-US" altLang="el-GR" sz="2600" dirty="0" smtClean="0"/>
          </a:p>
        </p:txBody>
      </p:sp>
      <p:sp>
        <p:nvSpPr>
          <p:cNvPr id="15770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85DB71BA-6C2C-48C1-82AE-EA3C139BB1BE}" type="slidenum">
              <a:rPr lang="en-US" altLang="el-GR" sz="1200" smtClean="0">
                <a:latin typeface="Arial" charset="0"/>
              </a:rPr>
              <a:pPr algn="ctr" eaLnBrk="1" hangingPunct="1">
                <a:spcBef>
                  <a:spcPct val="50000"/>
                </a:spcBef>
                <a:buClrTx/>
                <a:buSzTx/>
                <a:buFontTx/>
                <a:buNone/>
              </a:pPr>
              <a:t>110</a:t>
            </a:fld>
            <a:endParaRPr lang="en-US" altLang="el-GR" sz="1200" smtClean="0">
              <a:latin typeface="Arial" charset="0"/>
            </a:endParaRPr>
          </a:p>
        </p:txBody>
      </p:sp>
      <p:pic>
        <p:nvPicPr>
          <p:cNvPr id="157701" name="Picture 2" descr="http://radiographics.highwire.org/content/23/5/1201/F15.medium.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1446" y="2082650"/>
            <a:ext cx="4487570" cy="257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02" name="Picture 4" descr="http://radiographics.highwire.org/content/23/5/1201/F16.medium.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8200" y="2082650"/>
            <a:ext cx="4316288" cy="257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Τίτλος 2"/>
          <p:cNvSpPr>
            <a:spLocks noGrp="1"/>
          </p:cNvSpPr>
          <p:nvPr>
            <p:ph type="title"/>
          </p:nvPr>
        </p:nvSpPr>
        <p:spPr/>
        <p:txBody>
          <a:bodyPr/>
          <a:lstStyle/>
          <a:p>
            <a:r>
              <a:rPr lang="en-US" dirty="0"/>
              <a:t>Valsalva </a:t>
            </a:r>
            <a:endParaRPr lang="el-GR" dirty="0"/>
          </a:p>
        </p:txBody>
      </p:sp>
    </p:spTree>
    <p:extLst>
      <p:ext uri="{BB962C8B-B14F-4D97-AF65-F5344CB8AC3E}">
        <p14:creationId xmlns:p14="http://schemas.microsoft.com/office/powerpoint/2010/main" xmlns="" val="25986046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Content Placeholder 2"/>
          <p:cNvSpPr>
            <a:spLocks noGrp="1"/>
          </p:cNvSpPr>
          <p:nvPr>
            <p:ph idx="1"/>
          </p:nvPr>
        </p:nvSpPr>
        <p:spPr>
          <a:xfrm>
            <a:off x="251520" y="1844824"/>
            <a:ext cx="8229600" cy="4499992"/>
          </a:xfrm>
        </p:spPr>
        <p:txBody>
          <a:bodyPr>
            <a:normAutofit/>
          </a:bodyPr>
          <a:lstStyle/>
          <a:p>
            <a:pPr>
              <a:buFont typeface="Wingdings 2" pitchFamily="18" charset="2"/>
              <a:buNone/>
            </a:pPr>
            <a:r>
              <a:rPr lang="el-GR" altLang="el-GR" sz="2600" dirty="0" smtClean="0"/>
              <a:t>χωρίς                   			        με</a:t>
            </a:r>
            <a:endParaRPr lang="en-US" altLang="el-GR" sz="2600" dirty="0" smtClean="0"/>
          </a:p>
        </p:txBody>
      </p:sp>
      <p:sp>
        <p:nvSpPr>
          <p:cNvPr id="15872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FDC720B9-972F-4827-8324-79A91029191E}" type="slidenum">
              <a:rPr lang="en-US" altLang="el-GR" sz="1200" smtClean="0">
                <a:latin typeface="Arial" charset="0"/>
              </a:rPr>
              <a:pPr algn="ctr" eaLnBrk="1" hangingPunct="1">
                <a:spcBef>
                  <a:spcPct val="50000"/>
                </a:spcBef>
                <a:buClrTx/>
                <a:buSzTx/>
                <a:buFontTx/>
                <a:buNone/>
              </a:pPr>
              <a:t>111</a:t>
            </a:fld>
            <a:endParaRPr lang="en-US" altLang="el-GR" sz="1200" smtClean="0">
              <a:latin typeface="Arial" charset="0"/>
            </a:endParaRPr>
          </a:p>
        </p:txBody>
      </p:sp>
      <p:pic>
        <p:nvPicPr>
          <p:cNvPr id="158725" name="Picture 2" descr="http://radiographics.highwire.org/content/23/5/1201/F17.medium.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2420888"/>
            <a:ext cx="4665211"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26" name="Picture 4" descr="http://radiographics.highwire.org/content/23/5/1201/F18.medium.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0032" y="2420888"/>
            <a:ext cx="4191000"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Τίτλος 2"/>
          <p:cNvSpPr>
            <a:spLocks noGrp="1"/>
          </p:cNvSpPr>
          <p:nvPr>
            <p:ph type="title"/>
          </p:nvPr>
        </p:nvSpPr>
        <p:spPr>
          <a:xfrm>
            <a:off x="61784" y="116632"/>
            <a:ext cx="9082215" cy="1224136"/>
          </a:xfrm>
        </p:spPr>
        <p:txBody>
          <a:bodyPr>
            <a:normAutofit/>
          </a:bodyPr>
          <a:lstStyle/>
          <a:p>
            <a:r>
              <a:rPr lang="el-GR" dirty="0"/>
              <a:t>Μάζα λάρυγγα </a:t>
            </a:r>
            <a:r>
              <a:rPr lang="el-GR" dirty="0" smtClean="0"/>
              <a:t/>
            </a:r>
            <a:br>
              <a:rPr lang="el-GR" dirty="0" smtClean="0"/>
            </a:br>
            <a:r>
              <a:rPr lang="en-US" dirty="0" smtClean="0"/>
              <a:t>Valsalva</a:t>
            </a:r>
            <a:endParaRPr lang="el-GR" dirty="0"/>
          </a:p>
        </p:txBody>
      </p:sp>
    </p:spTree>
    <p:extLst>
      <p:ext uri="{BB962C8B-B14F-4D97-AF65-F5344CB8AC3E}">
        <p14:creationId xmlns:p14="http://schemas.microsoft.com/office/powerpoint/2010/main" xmlns="" val="9532625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a:spLocks noGrp="1"/>
          </p:cNvSpPr>
          <p:nvPr>
            <p:ph idx="1"/>
          </p:nvPr>
        </p:nvSpPr>
        <p:spPr>
          <a:xfrm>
            <a:off x="315913" y="1844824"/>
            <a:ext cx="8229600" cy="4572000"/>
          </a:xfrm>
        </p:spPr>
        <p:txBody>
          <a:bodyPr/>
          <a:lstStyle/>
          <a:p>
            <a:r>
              <a:rPr lang="el-GR" altLang="el-GR" dirty="0" smtClean="0"/>
              <a:t>Φώνηση</a:t>
            </a:r>
          </a:p>
        </p:txBody>
      </p:sp>
      <p:sp>
        <p:nvSpPr>
          <p:cNvPr id="159748"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93E13F64-85E2-4081-802D-E30C7C6DE922}" type="slidenum">
              <a:rPr lang="en-US" altLang="el-GR" sz="1200" smtClean="0">
                <a:latin typeface="Arial" charset="0"/>
              </a:rPr>
              <a:pPr algn="ctr" eaLnBrk="1" hangingPunct="1">
                <a:spcBef>
                  <a:spcPct val="50000"/>
                </a:spcBef>
                <a:buClrTx/>
                <a:buSzTx/>
                <a:buFontTx/>
                <a:buNone/>
              </a:pPr>
              <a:t>112</a:t>
            </a:fld>
            <a:endParaRPr lang="en-US" altLang="el-GR" sz="1200" smtClean="0">
              <a:latin typeface="Arial" charset="0"/>
            </a:endParaRPr>
          </a:p>
        </p:txBody>
      </p:sp>
      <p:pic>
        <p:nvPicPr>
          <p:cNvPr id="159749" name="Picture 2" descr="http://radiographics.highwire.org/content/23/5/1201/F22.medium.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19600" y="304800"/>
            <a:ext cx="4495800" cy="428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50" name="Picture 4" descr="http://radiographics.highwire.org/content/23/5/1201/F24.medium.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2708920"/>
            <a:ext cx="4191000" cy="407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51" name="Rectangle 6"/>
          <p:cNvSpPr>
            <a:spLocks noChangeArrowheads="1"/>
          </p:cNvSpPr>
          <p:nvPr/>
        </p:nvSpPr>
        <p:spPr bwMode="auto">
          <a:xfrm>
            <a:off x="4405798" y="6477861"/>
            <a:ext cx="184512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r>
              <a:rPr lang="en-US" altLang="el-GR" sz="1200" dirty="0" smtClean="0">
                <a:latin typeface="+mn-lt"/>
                <a:hlinkClick r:id="rId4"/>
              </a:rPr>
              <a:t>radiographics.highwire.org</a:t>
            </a:r>
            <a:endParaRPr lang="en-US" altLang="el-GR" sz="1200" dirty="0">
              <a:latin typeface="+mn-lt"/>
            </a:endParaRPr>
          </a:p>
        </p:txBody>
      </p:sp>
      <p:sp>
        <p:nvSpPr>
          <p:cNvPr id="3" name="Ορθογώνιο 2"/>
          <p:cNvSpPr/>
          <p:nvPr/>
        </p:nvSpPr>
        <p:spPr>
          <a:xfrm>
            <a:off x="6057876" y="4634984"/>
            <a:ext cx="895823" cy="461665"/>
          </a:xfrm>
          <a:prstGeom prst="rect">
            <a:avLst/>
          </a:prstGeom>
        </p:spPr>
        <p:txBody>
          <a:bodyPr wrap="none">
            <a:spAutoFit/>
          </a:bodyPr>
          <a:lstStyle/>
          <a:p>
            <a:r>
              <a:rPr lang="el-GR" sz="2400" dirty="0">
                <a:solidFill>
                  <a:schemeClr val="bg1"/>
                </a:solidFill>
                <a:latin typeface="+mn-lt"/>
              </a:rPr>
              <a:t>χωρίς</a:t>
            </a:r>
          </a:p>
        </p:txBody>
      </p:sp>
    </p:spTree>
    <p:extLst>
      <p:ext uri="{BB962C8B-B14F-4D97-AF65-F5344CB8AC3E}">
        <p14:creationId xmlns:p14="http://schemas.microsoft.com/office/powerpoint/2010/main" xmlns="" val="15442447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08679105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xmlns="" val="118133689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a:t>Γεωργία Οικονόμου </a:t>
            </a:r>
            <a:r>
              <a:rPr lang="el-GR" sz="2000" dirty="0" smtClean="0"/>
              <a:t>2014. </a:t>
            </a:r>
            <a:r>
              <a:rPr lang="el-GR" sz="2000" dirty="0"/>
              <a:t>Γεωργία Οικονόμου. «Ιατρική Απεικόνιση ΙΙΙ (Θ). </a:t>
            </a:r>
            <a:r>
              <a:rPr lang="el-GR" sz="2000" dirty="0" smtClean="0"/>
              <a:t>Ενότητα 7</a:t>
            </a:r>
            <a:r>
              <a:rPr lang="en-US" sz="2000" dirty="0" smtClean="0"/>
              <a:t>:</a:t>
            </a:r>
            <a:r>
              <a:rPr lang="el-GR" sz="2000" dirty="0"/>
              <a:t> CT Σπλαχνικό Κρανίο – Λιθοειδή – Τράχηλος».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xmlns="" val="276665379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και δοθεί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latin typeface="Calibri"/>
              </a:rPr>
              <a:t>αδειοδόχο</a:t>
            </a:r>
            <a:endParaRPr lang="el-GR" dirty="0">
              <a:solidFill>
                <a:prstClr val="black"/>
              </a:solidFill>
              <a:latin typeface="Calibri"/>
            </a:endParaRP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err="1">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a:t>
            </a:r>
            <a:r>
              <a:rPr lang="el-GR" dirty="0" err="1">
                <a:solidFill>
                  <a:prstClr val="black"/>
                </a:solidFill>
                <a:latin typeface="Calibri"/>
              </a:rPr>
              <a:t>αδειοδόχο</a:t>
            </a:r>
            <a:r>
              <a:rPr lang="el-GR" dirty="0">
                <a:solidFill>
                  <a:prstClr val="black"/>
                </a:solidFill>
                <a:latin typeface="Calibri"/>
              </a:rPr>
              <a:t>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xmlns="" val="118090983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a:solidFill>
                  <a:prstClr val="black">
                    <a:lumMod val="75000"/>
                    <a:lumOff val="25000"/>
                  </a:prstClr>
                </a:solidFill>
                <a:latin typeface="Calibri"/>
              </a:rPr>
              <a:t>και διάθεση του έργου ή του παράγωγου αυτού με την ίδια άδεια</a:t>
            </a: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6262490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xmlns="" val="41719279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Ομάδα 4"/>
          <p:cNvGrpSpPr>
            <a:grpSpLocks/>
          </p:cNvGrpSpPr>
          <p:nvPr/>
        </p:nvGrpSpPr>
        <p:grpSpPr bwMode="auto">
          <a:xfrm>
            <a:off x="2135188" y="1477963"/>
            <a:ext cx="4873625" cy="4830762"/>
            <a:chOff x="762000" y="1478557"/>
            <a:chExt cx="4874950" cy="4830763"/>
          </a:xfrm>
        </p:grpSpPr>
        <p:pic>
          <p:nvPicPr>
            <p:cNvPr id="56325" name="Picture 2" descr="inferior turbinate"/>
            <p:cNvPicPr>
              <a:picLocks noChangeAspect="1" noChangeArrowheads="1"/>
            </p:cNvPicPr>
            <p:nvPr/>
          </p:nvPicPr>
          <p:blipFill>
            <a:blip r:embed="rId3" cstate="print">
              <a:extLst>
                <a:ext uri="{28A0092B-C50C-407E-A947-70E740481C1C}">
                  <a14:useLocalDpi xmlns:a14="http://schemas.microsoft.com/office/drawing/2010/main" xmlns="" val="0"/>
                </a:ext>
              </a:extLst>
            </a:blip>
            <a:srcRect l="2856" r="4286"/>
            <a:stretch>
              <a:fillRect/>
            </a:stretch>
          </p:blipFill>
          <p:spPr bwMode="auto">
            <a:xfrm>
              <a:off x="762000" y="1478557"/>
              <a:ext cx="4800600" cy="48307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6326" name="Text Box 4"/>
            <p:cNvSpPr txBox="1">
              <a:spLocks noChangeArrowheads="1"/>
            </p:cNvSpPr>
            <p:nvPr/>
          </p:nvSpPr>
          <p:spPr bwMode="auto">
            <a:xfrm>
              <a:off x="2667000" y="1554757"/>
              <a:ext cx="1524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600">
                  <a:solidFill>
                    <a:srgbClr val="FFFF00"/>
                  </a:solidFill>
                </a:rPr>
                <a:t>ΗΘΜΟΕΙΔΕΙΣ</a:t>
              </a:r>
              <a:endParaRPr lang="en-US" altLang="el-GR" sz="1600">
                <a:solidFill>
                  <a:srgbClr val="FFFF00"/>
                </a:solidFill>
              </a:endParaRPr>
            </a:p>
          </p:txBody>
        </p:sp>
        <p:sp>
          <p:nvSpPr>
            <p:cNvPr id="56327" name="Text Box 9"/>
            <p:cNvSpPr txBox="1">
              <a:spLocks noChangeArrowheads="1"/>
            </p:cNvSpPr>
            <p:nvPr/>
          </p:nvSpPr>
          <p:spPr bwMode="auto">
            <a:xfrm>
              <a:off x="3733800" y="4221757"/>
              <a:ext cx="19031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600">
                  <a:solidFill>
                    <a:srgbClr val="FFFF00"/>
                  </a:solidFill>
                </a:rPr>
                <a:t>ΚΑΤΩ ΡΙΝΙΚΗ ΚΟΓΧΗ</a:t>
              </a:r>
              <a:endParaRPr lang="en-US" altLang="el-GR" sz="1600">
                <a:solidFill>
                  <a:srgbClr val="FFFF00"/>
                </a:solidFill>
              </a:endParaRPr>
            </a:p>
          </p:txBody>
        </p:sp>
        <p:sp>
          <p:nvSpPr>
            <p:cNvPr id="56328" name="Line 10"/>
            <p:cNvSpPr>
              <a:spLocks noChangeShapeType="1"/>
            </p:cNvSpPr>
            <p:nvPr/>
          </p:nvSpPr>
          <p:spPr bwMode="auto">
            <a:xfrm flipH="1" flipV="1">
              <a:off x="3352800" y="3612157"/>
              <a:ext cx="457200" cy="533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6329" name="Line 11"/>
            <p:cNvSpPr>
              <a:spLocks noChangeShapeType="1"/>
            </p:cNvSpPr>
            <p:nvPr/>
          </p:nvSpPr>
          <p:spPr bwMode="auto">
            <a:xfrm flipH="1">
              <a:off x="2667000" y="2011957"/>
              <a:ext cx="381000" cy="457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6330" name="Line 12"/>
            <p:cNvSpPr>
              <a:spLocks noChangeShapeType="1"/>
            </p:cNvSpPr>
            <p:nvPr/>
          </p:nvSpPr>
          <p:spPr bwMode="auto">
            <a:xfrm>
              <a:off x="3048000" y="2011957"/>
              <a:ext cx="304800" cy="457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sp>
        <p:nvSpPr>
          <p:cNvPr id="56324"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01224582-72C3-4B7A-A48F-EC5FCA7659E4}" type="slidenum">
              <a:rPr lang="el-GR" altLang="el-GR">
                <a:solidFill>
                  <a:srgbClr val="F2F2F2"/>
                </a:solidFill>
              </a:rPr>
              <a:pPr eaLnBrk="1" hangingPunct="1"/>
              <a:t>11</a:t>
            </a:fld>
            <a:endParaRPr lang="el-GR" altLang="el-GR">
              <a:solidFill>
                <a:srgbClr val="F2F2F2"/>
              </a:solidFill>
            </a:endParaRPr>
          </a:p>
        </p:txBody>
      </p:sp>
    </p:spTree>
    <p:extLst>
      <p:ext uri="{BB962C8B-B14F-4D97-AF65-F5344CB8AC3E}">
        <p14:creationId xmlns:p14="http://schemas.microsoft.com/office/powerpoint/2010/main" xmlns="" val="178410859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Αθηνών</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xmlns="" val="2139565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7" name="Ομάδα 4"/>
          <p:cNvGrpSpPr>
            <a:grpSpLocks/>
          </p:cNvGrpSpPr>
          <p:nvPr/>
        </p:nvGrpSpPr>
        <p:grpSpPr bwMode="auto">
          <a:xfrm>
            <a:off x="2219325" y="1449388"/>
            <a:ext cx="4800600" cy="4787900"/>
            <a:chOff x="2219672" y="1449412"/>
            <a:chExt cx="4800600" cy="4787900"/>
          </a:xfrm>
        </p:grpSpPr>
        <p:pic>
          <p:nvPicPr>
            <p:cNvPr id="57349" name="Picture 2" descr="maxillary sinus"/>
            <p:cNvPicPr>
              <a:picLocks noChangeAspect="1" noChangeArrowheads="1"/>
            </p:cNvPicPr>
            <p:nvPr/>
          </p:nvPicPr>
          <p:blipFill>
            <a:blip r:embed="rId3" cstate="print">
              <a:extLst>
                <a:ext uri="{28A0092B-C50C-407E-A947-70E740481C1C}">
                  <a14:useLocalDpi xmlns:a14="http://schemas.microsoft.com/office/drawing/2010/main" xmlns="" val="0"/>
                </a:ext>
              </a:extLst>
            </a:blip>
            <a:srcRect l="8824" t="3186" r="4411"/>
            <a:stretch>
              <a:fillRect/>
            </a:stretch>
          </p:blipFill>
          <p:spPr bwMode="auto">
            <a:xfrm>
              <a:off x="2219672" y="1449412"/>
              <a:ext cx="4800600" cy="47879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7350" name="Text Box 9"/>
            <p:cNvSpPr txBox="1">
              <a:spLocks noChangeArrowheads="1"/>
            </p:cNvSpPr>
            <p:nvPr/>
          </p:nvSpPr>
          <p:spPr bwMode="auto">
            <a:xfrm>
              <a:off x="5198735" y="2442374"/>
              <a:ext cx="102944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600">
                  <a:solidFill>
                    <a:srgbClr val="FFFF00"/>
                  </a:solidFill>
                </a:rPr>
                <a:t>ΙΓΜΟΡΕΙΑ</a:t>
              </a:r>
              <a:endParaRPr lang="en-US" altLang="el-GR" sz="1600">
                <a:solidFill>
                  <a:srgbClr val="FFFF00"/>
                </a:solidFill>
              </a:endParaRPr>
            </a:p>
          </p:txBody>
        </p:sp>
        <p:sp>
          <p:nvSpPr>
            <p:cNvPr id="57351" name="Line 10"/>
            <p:cNvSpPr>
              <a:spLocks noChangeShapeType="1"/>
            </p:cNvSpPr>
            <p:nvPr/>
          </p:nvSpPr>
          <p:spPr bwMode="auto">
            <a:xfrm flipH="1">
              <a:off x="5267672" y="2668612"/>
              <a:ext cx="457200" cy="685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7352" name="Line 11"/>
            <p:cNvSpPr>
              <a:spLocks noChangeShapeType="1"/>
            </p:cNvSpPr>
            <p:nvPr/>
          </p:nvSpPr>
          <p:spPr bwMode="auto">
            <a:xfrm flipH="1">
              <a:off x="3591272" y="2668612"/>
              <a:ext cx="2133600" cy="762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7353" name="Text Box 19"/>
            <p:cNvSpPr txBox="1">
              <a:spLocks noChangeArrowheads="1"/>
            </p:cNvSpPr>
            <p:nvPr/>
          </p:nvSpPr>
          <p:spPr bwMode="auto">
            <a:xfrm>
              <a:off x="2867472" y="4040212"/>
              <a:ext cx="13444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600">
                  <a:solidFill>
                    <a:srgbClr val="FFFF00"/>
                  </a:solidFill>
                </a:rPr>
                <a:t>ΡΙΝΙΚΟ ΔΙΑΦΡΑΓΜΑ</a:t>
              </a:r>
              <a:endParaRPr lang="en-US" altLang="el-GR" sz="1600">
                <a:solidFill>
                  <a:srgbClr val="FFFF00"/>
                </a:solidFill>
              </a:endParaRPr>
            </a:p>
          </p:txBody>
        </p:sp>
        <p:sp>
          <p:nvSpPr>
            <p:cNvPr id="57354" name="Line 11"/>
            <p:cNvSpPr>
              <a:spLocks noChangeShapeType="1"/>
            </p:cNvSpPr>
            <p:nvPr/>
          </p:nvSpPr>
          <p:spPr bwMode="auto">
            <a:xfrm flipV="1">
              <a:off x="3591272" y="3659212"/>
              <a:ext cx="762000" cy="533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sp>
        <p:nvSpPr>
          <p:cNvPr id="57348"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C9785A6E-9DC4-4BF0-9757-07146FB1A2EC}" type="slidenum">
              <a:rPr lang="el-GR" altLang="el-GR">
                <a:solidFill>
                  <a:srgbClr val="F2F2F2"/>
                </a:solidFill>
              </a:rPr>
              <a:pPr eaLnBrk="1" hangingPunct="1"/>
              <a:t>12</a:t>
            </a:fld>
            <a:endParaRPr lang="el-GR" altLang="el-GR">
              <a:solidFill>
                <a:srgbClr val="F2F2F2"/>
              </a:solidFill>
            </a:endParaRPr>
          </a:p>
        </p:txBody>
      </p:sp>
    </p:spTree>
    <p:extLst>
      <p:ext uri="{BB962C8B-B14F-4D97-AF65-F5344CB8AC3E}">
        <p14:creationId xmlns:p14="http://schemas.microsoft.com/office/powerpoint/2010/main" xmlns="" val="16710232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Ομάδα 4"/>
          <p:cNvGrpSpPr>
            <a:grpSpLocks/>
          </p:cNvGrpSpPr>
          <p:nvPr/>
        </p:nvGrpSpPr>
        <p:grpSpPr bwMode="auto">
          <a:xfrm>
            <a:off x="2219325" y="1584325"/>
            <a:ext cx="4800600" cy="4797425"/>
            <a:chOff x="2219672" y="1583903"/>
            <a:chExt cx="4800600" cy="4797425"/>
          </a:xfrm>
        </p:grpSpPr>
        <p:pic>
          <p:nvPicPr>
            <p:cNvPr id="58373" name="Picture 2" descr="frontal sinus 1"/>
            <p:cNvPicPr>
              <a:picLocks noChangeAspect="1" noChangeArrowheads="1"/>
            </p:cNvPicPr>
            <p:nvPr/>
          </p:nvPicPr>
          <p:blipFill>
            <a:blip r:embed="rId3" cstate="print">
              <a:extLst>
                <a:ext uri="{28A0092B-C50C-407E-A947-70E740481C1C}">
                  <a14:useLocalDpi xmlns:a14="http://schemas.microsoft.com/office/drawing/2010/main" xmlns="" val="0"/>
                </a:ext>
              </a:extLst>
            </a:blip>
            <a:srcRect l="4938" t="8212" r="3703"/>
            <a:stretch>
              <a:fillRect/>
            </a:stretch>
          </p:blipFill>
          <p:spPr bwMode="auto">
            <a:xfrm>
              <a:off x="2219672" y="1583903"/>
              <a:ext cx="4800600" cy="47974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8374" name="Text Box 5"/>
            <p:cNvSpPr txBox="1">
              <a:spLocks noChangeArrowheads="1"/>
            </p:cNvSpPr>
            <p:nvPr/>
          </p:nvSpPr>
          <p:spPr bwMode="auto">
            <a:xfrm>
              <a:off x="3134072" y="1736303"/>
              <a:ext cx="21336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600">
                  <a:solidFill>
                    <a:srgbClr val="FFFF00"/>
                  </a:solidFill>
                </a:rPr>
                <a:t>ΣΦΗΝΟΕΙΔΗΣ ΚΟΛΠΟΣ</a:t>
              </a:r>
              <a:endParaRPr lang="en-US" altLang="el-GR" sz="1600">
                <a:solidFill>
                  <a:srgbClr val="FFFF00"/>
                </a:solidFill>
              </a:endParaRPr>
            </a:p>
          </p:txBody>
        </p:sp>
        <p:sp>
          <p:nvSpPr>
            <p:cNvPr id="58375" name="Line 6"/>
            <p:cNvSpPr>
              <a:spLocks noChangeShapeType="1"/>
            </p:cNvSpPr>
            <p:nvPr/>
          </p:nvSpPr>
          <p:spPr bwMode="auto">
            <a:xfrm>
              <a:off x="3667472" y="2041103"/>
              <a:ext cx="304800" cy="457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sp>
        <p:nvSpPr>
          <p:cNvPr id="58372"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451076FD-6B39-4B1F-8CCA-A8940DFE661A}" type="slidenum">
              <a:rPr lang="el-GR" altLang="el-GR">
                <a:solidFill>
                  <a:srgbClr val="F2F2F2"/>
                </a:solidFill>
              </a:rPr>
              <a:pPr eaLnBrk="1" hangingPunct="1"/>
              <a:t>13</a:t>
            </a:fld>
            <a:endParaRPr lang="el-GR" altLang="el-GR">
              <a:solidFill>
                <a:srgbClr val="F2F2F2"/>
              </a:solidFill>
            </a:endParaRPr>
          </a:p>
        </p:txBody>
      </p:sp>
    </p:spTree>
    <p:extLst>
      <p:ext uri="{BB962C8B-B14F-4D97-AF65-F5344CB8AC3E}">
        <p14:creationId xmlns:p14="http://schemas.microsoft.com/office/powerpoint/2010/main" xmlns="" val="10687998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Ομάδα 4"/>
          <p:cNvGrpSpPr>
            <a:grpSpLocks/>
          </p:cNvGrpSpPr>
          <p:nvPr/>
        </p:nvGrpSpPr>
        <p:grpSpPr bwMode="auto">
          <a:xfrm>
            <a:off x="2101850" y="1196975"/>
            <a:ext cx="5349875" cy="5557838"/>
            <a:chOff x="1676400" y="381000"/>
            <a:chExt cx="5638800" cy="5986463"/>
          </a:xfrm>
        </p:grpSpPr>
        <p:pic>
          <p:nvPicPr>
            <p:cNvPr id="59397" name="Picture 4" descr="AP skull"/>
            <p:cNvPicPr>
              <a:picLocks noChangeAspect="1" noChangeArrowheads="1"/>
            </p:cNvPicPr>
            <p:nvPr/>
          </p:nvPicPr>
          <p:blipFill>
            <a:blip r:embed="rId3" cstate="print">
              <a:lum bright="-10000"/>
              <a:extLst>
                <a:ext uri="{28A0092B-C50C-407E-A947-70E740481C1C}">
                  <a14:useLocalDpi xmlns:a14="http://schemas.microsoft.com/office/drawing/2010/main" xmlns="" val="0"/>
                </a:ext>
              </a:extLst>
            </a:blip>
            <a:srcRect l="9195" r="9195"/>
            <a:stretch>
              <a:fillRect/>
            </a:stretch>
          </p:blipFill>
          <p:spPr bwMode="auto">
            <a:xfrm>
              <a:off x="1676400" y="381000"/>
              <a:ext cx="5410200" cy="59864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9398" name="Line 5"/>
            <p:cNvSpPr>
              <a:spLocks noChangeShapeType="1"/>
            </p:cNvSpPr>
            <p:nvPr/>
          </p:nvSpPr>
          <p:spPr bwMode="auto">
            <a:xfrm flipV="1">
              <a:off x="3200400" y="3352800"/>
              <a:ext cx="7620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9399" name="Rectangle 12"/>
            <p:cNvSpPr>
              <a:spLocks noChangeArrowheads="1"/>
            </p:cNvSpPr>
            <p:nvPr/>
          </p:nvSpPr>
          <p:spPr bwMode="auto">
            <a:xfrm>
              <a:off x="1905000" y="3657600"/>
              <a:ext cx="1676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ΗΘΜΟΕΙΔΕΙΣΣ ΚΟΛΠΟΙ</a:t>
              </a:r>
              <a:endParaRPr lang="en-US" altLang="el-GR" sz="1400">
                <a:solidFill>
                  <a:srgbClr val="FFFF00"/>
                </a:solidFill>
              </a:endParaRPr>
            </a:p>
          </p:txBody>
        </p:sp>
        <p:sp>
          <p:nvSpPr>
            <p:cNvPr id="59400" name="Line 14"/>
            <p:cNvSpPr>
              <a:spLocks noChangeShapeType="1"/>
            </p:cNvSpPr>
            <p:nvPr/>
          </p:nvSpPr>
          <p:spPr bwMode="auto">
            <a:xfrm flipH="1" flipV="1">
              <a:off x="4191000" y="4343400"/>
              <a:ext cx="609600" cy="457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9401" name="Text Box 19"/>
            <p:cNvSpPr txBox="1">
              <a:spLocks noChangeArrowheads="1"/>
            </p:cNvSpPr>
            <p:nvPr/>
          </p:nvSpPr>
          <p:spPr bwMode="auto">
            <a:xfrm>
              <a:off x="4724400" y="4648200"/>
              <a:ext cx="1295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ΡΙΝΙΚΟ ΔΙΑΦΡΑΓΜΑ</a:t>
              </a:r>
              <a:endParaRPr lang="en-US" altLang="el-GR" sz="1400">
                <a:solidFill>
                  <a:srgbClr val="FFFF00"/>
                </a:solidFill>
              </a:endParaRPr>
            </a:p>
          </p:txBody>
        </p:sp>
        <p:sp>
          <p:nvSpPr>
            <p:cNvPr id="59402" name="Line 23"/>
            <p:cNvSpPr>
              <a:spLocks noChangeShapeType="1"/>
            </p:cNvSpPr>
            <p:nvPr/>
          </p:nvSpPr>
          <p:spPr bwMode="auto">
            <a:xfrm flipH="1" flipV="1">
              <a:off x="5486400" y="3505200"/>
              <a:ext cx="533400" cy="76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9403" name="Text Box 24"/>
            <p:cNvSpPr txBox="1">
              <a:spLocks noChangeArrowheads="1"/>
            </p:cNvSpPr>
            <p:nvPr/>
          </p:nvSpPr>
          <p:spPr bwMode="auto">
            <a:xfrm>
              <a:off x="5943600" y="3352800"/>
              <a:ext cx="1295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ΜΑΣΤΟΕΙΔΕΙΣ</a:t>
              </a:r>
            </a:p>
            <a:p>
              <a:pPr>
                <a:spcBef>
                  <a:spcPct val="0"/>
                </a:spcBef>
                <a:buFontTx/>
                <a:buNone/>
              </a:pPr>
              <a:r>
                <a:rPr lang="el-GR" altLang="el-GR" sz="1400">
                  <a:solidFill>
                    <a:srgbClr val="FFFF00"/>
                  </a:solidFill>
                </a:rPr>
                <a:t> ΚΥΨΕΛΕΣ</a:t>
              </a:r>
              <a:endParaRPr lang="en-US" altLang="el-GR" sz="1400">
                <a:solidFill>
                  <a:srgbClr val="FFFF00"/>
                </a:solidFill>
              </a:endParaRPr>
            </a:p>
          </p:txBody>
        </p:sp>
        <p:sp>
          <p:nvSpPr>
            <p:cNvPr id="59404" name="Line 25"/>
            <p:cNvSpPr>
              <a:spLocks noChangeShapeType="1"/>
            </p:cNvSpPr>
            <p:nvPr/>
          </p:nvSpPr>
          <p:spPr bwMode="auto">
            <a:xfrm flipH="1" flipV="1">
              <a:off x="4876800" y="4191000"/>
              <a:ext cx="685800" cy="12223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9405" name="Text Box 26"/>
            <p:cNvSpPr txBox="1">
              <a:spLocks noChangeArrowheads="1"/>
            </p:cNvSpPr>
            <p:nvPr/>
          </p:nvSpPr>
          <p:spPr bwMode="auto">
            <a:xfrm>
              <a:off x="5486400" y="4038600"/>
              <a:ext cx="1143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ΙΓΜΟΡΕΙΟ ΑΝΤΡΟ</a:t>
              </a:r>
              <a:endParaRPr lang="en-US" altLang="el-GR" sz="1400">
                <a:solidFill>
                  <a:srgbClr val="FFFF00"/>
                </a:solidFill>
              </a:endParaRPr>
            </a:p>
          </p:txBody>
        </p:sp>
        <p:sp>
          <p:nvSpPr>
            <p:cNvPr id="59406" name="Line 31"/>
            <p:cNvSpPr>
              <a:spLocks noChangeShapeType="1"/>
            </p:cNvSpPr>
            <p:nvPr/>
          </p:nvSpPr>
          <p:spPr bwMode="auto">
            <a:xfrm flipV="1">
              <a:off x="3124200" y="4800600"/>
              <a:ext cx="762000" cy="76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9407" name="Text Box 32"/>
            <p:cNvSpPr txBox="1">
              <a:spLocks noChangeArrowheads="1"/>
            </p:cNvSpPr>
            <p:nvPr/>
          </p:nvSpPr>
          <p:spPr bwMode="auto">
            <a:xfrm>
              <a:off x="2286000" y="4724400"/>
              <a:ext cx="10668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ΑΝΩ ΓΝΑΘΟΣ</a:t>
              </a:r>
              <a:endParaRPr lang="en-US" altLang="el-GR" sz="1400">
                <a:solidFill>
                  <a:srgbClr val="FFFF00"/>
                </a:solidFill>
              </a:endParaRPr>
            </a:p>
          </p:txBody>
        </p:sp>
        <p:sp>
          <p:nvSpPr>
            <p:cNvPr id="59408" name="Text Box 34"/>
            <p:cNvSpPr txBox="1">
              <a:spLocks noChangeArrowheads="1"/>
            </p:cNvSpPr>
            <p:nvPr/>
          </p:nvSpPr>
          <p:spPr bwMode="auto">
            <a:xfrm>
              <a:off x="5867400" y="2590800"/>
              <a:ext cx="14478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ΜΕΙΖΩΝ</a:t>
              </a:r>
            </a:p>
            <a:p>
              <a:pPr>
                <a:spcBef>
                  <a:spcPct val="0"/>
                </a:spcBef>
                <a:buFontTx/>
                <a:buNone/>
              </a:pPr>
              <a:r>
                <a:rPr lang="el-GR" altLang="el-GR" sz="1400">
                  <a:solidFill>
                    <a:srgbClr val="FFFF00"/>
                  </a:solidFill>
                </a:rPr>
                <a:t> ΠΤΕΡΥΓΑ</a:t>
              </a:r>
            </a:p>
            <a:p>
              <a:pPr>
                <a:spcBef>
                  <a:spcPct val="0"/>
                </a:spcBef>
                <a:buFontTx/>
                <a:buNone/>
              </a:pPr>
              <a:r>
                <a:rPr lang="el-GR" altLang="el-GR" sz="1400">
                  <a:solidFill>
                    <a:srgbClr val="FFFF00"/>
                  </a:solidFill>
                </a:rPr>
                <a:t> ΣΦΗΝΟΕΙΔΟΥΣ</a:t>
              </a:r>
              <a:endParaRPr lang="en-US" altLang="el-GR" sz="1400">
                <a:solidFill>
                  <a:srgbClr val="FFFF00"/>
                </a:solidFill>
              </a:endParaRPr>
            </a:p>
          </p:txBody>
        </p:sp>
        <p:sp>
          <p:nvSpPr>
            <p:cNvPr id="59409" name="Line 37"/>
            <p:cNvSpPr>
              <a:spLocks noChangeShapeType="1"/>
            </p:cNvSpPr>
            <p:nvPr/>
          </p:nvSpPr>
          <p:spPr bwMode="auto">
            <a:xfrm flipH="1">
              <a:off x="5334000" y="2895600"/>
              <a:ext cx="457200" cy="228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sp>
        <p:nvSpPr>
          <p:cNvPr id="59396"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CB20C177-C10B-4629-B5F6-C1CC5066F473}" type="slidenum">
              <a:rPr lang="el-GR" altLang="el-GR">
                <a:solidFill>
                  <a:srgbClr val="F2F2F2"/>
                </a:solidFill>
              </a:rPr>
              <a:pPr eaLnBrk="1" hangingPunct="1"/>
              <a:t>14</a:t>
            </a:fld>
            <a:endParaRPr lang="el-GR" altLang="el-GR">
              <a:solidFill>
                <a:srgbClr val="F2F2F2"/>
              </a:solidFill>
            </a:endParaRPr>
          </a:p>
        </p:txBody>
      </p:sp>
    </p:spTree>
    <p:extLst>
      <p:ext uri="{BB962C8B-B14F-4D97-AF65-F5344CB8AC3E}">
        <p14:creationId xmlns:p14="http://schemas.microsoft.com/office/powerpoint/2010/main" xmlns="" val="8775169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Ομάδα 4"/>
          <p:cNvGrpSpPr>
            <a:grpSpLocks/>
          </p:cNvGrpSpPr>
          <p:nvPr/>
        </p:nvGrpSpPr>
        <p:grpSpPr bwMode="auto">
          <a:xfrm>
            <a:off x="1552575" y="311150"/>
            <a:ext cx="7556500" cy="6286500"/>
            <a:chOff x="304800" y="381000"/>
            <a:chExt cx="7556500" cy="6286500"/>
          </a:xfrm>
        </p:grpSpPr>
        <p:pic>
          <p:nvPicPr>
            <p:cNvPr id="60421" name="Picture 4" descr="Lateral Skull Web"/>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381000"/>
              <a:ext cx="6642100" cy="6286500"/>
            </a:xfrm>
            <a:prstGeom prst="rect">
              <a:avLst/>
            </a:prstGeom>
            <a:solidFill>
              <a:schemeClr val="accent2"/>
            </a:solidFill>
            <a:ln w="9525">
              <a:solidFill>
                <a:schemeClr val="tx1"/>
              </a:solidFill>
              <a:miter lim="800000"/>
              <a:headEnd/>
              <a:tailEnd/>
            </a:ln>
          </p:spPr>
        </p:pic>
        <p:sp>
          <p:nvSpPr>
            <p:cNvPr id="60422" name="Arc 9"/>
            <p:cNvSpPr>
              <a:spLocks/>
            </p:cNvSpPr>
            <p:nvPr/>
          </p:nvSpPr>
          <p:spPr bwMode="auto">
            <a:xfrm rot="11728449" flipV="1">
              <a:off x="1828800" y="5029200"/>
              <a:ext cx="1590675" cy="304800"/>
            </a:xfrm>
            <a:custGeom>
              <a:avLst/>
              <a:gdLst>
                <a:gd name="T0" fmla="*/ 0 w 22536"/>
                <a:gd name="T1" fmla="*/ 2147483647 h 21600"/>
                <a:gd name="T2" fmla="*/ 2147483647 w 22536"/>
                <a:gd name="T3" fmla="*/ 2147483647 h 21600"/>
                <a:gd name="T4" fmla="*/ 2147483647 w 22536"/>
                <a:gd name="T5" fmla="*/ 2147483647 h 21600"/>
                <a:gd name="T6" fmla="*/ 0 60000 65536"/>
                <a:gd name="T7" fmla="*/ 0 60000 65536"/>
                <a:gd name="T8" fmla="*/ 0 60000 65536"/>
                <a:gd name="T9" fmla="*/ 0 w 22536"/>
                <a:gd name="T10" fmla="*/ 0 h 21600"/>
                <a:gd name="T11" fmla="*/ 22536 w 22536"/>
                <a:gd name="T12" fmla="*/ 21600 h 21600"/>
              </a:gdLst>
              <a:ahLst/>
              <a:cxnLst>
                <a:cxn ang="T6">
                  <a:pos x="T0" y="T1"/>
                </a:cxn>
                <a:cxn ang="T7">
                  <a:pos x="T2" y="T3"/>
                </a:cxn>
                <a:cxn ang="T8">
                  <a:pos x="T4" y="T5"/>
                </a:cxn>
              </a:cxnLst>
              <a:rect l="T9" t="T10" r="T11" b="T12"/>
              <a:pathLst>
                <a:path w="22536" h="21600" fill="none" extrusionOk="0">
                  <a:moveTo>
                    <a:pt x="0" y="20"/>
                  </a:moveTo>
                  <a:cubicBezTo>
                    <a:pt x="311" y="6"/>
                    <a:pt x="623" y="-1"/>
                    <a:pt x="936" y="0"/>
                  </a:cubicBezTo>
                  <a:cubicBezTo>
                    <a:pt x="12865" y="0"/>
                    <a:pt x="22536" y="9670"/>
                    <a:pt x="22536" y="21600"/>
                  </a:cubicBezTo>
                </a:path>
                <a:path w="22536" h="21600" stroke="0" extrusionOk="0">
                  <a:moveTo>
                    <a:pt x="0" y="20"/>
                  </a:moveTo>
                  <a:cubicBezTo>
                    <a:pt x="311" y="6"/>
                    <a:pt x="623" y="-1"/>
                    <a:pt x="936" y="0"/>
                  </a:cubicBezTo>
                  <a:cubicBezTo>
                    <a:pt x="12865" y="0"/>
                    <a:pt x="22536" y="9670"/>
                    <a:pt x="22536" y="21600"/>
                  </a:cubicBezTo>
                  <a:lnTo>
                    <a:pt x="936" y="21600"/>
                  </a:lnTo>
                  <a:lnTo>
                    <a:pt x="0" y="20"/>
                  </a:lnTo>
                  <a:close/>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l-GR"/>
            </a:p>
          </p:txBody>
        </p:sp>
        <p:sp>
          <p:nvSpPr>
            <p:cNvPr id="60423" name="Freeform 11"/>
            <p:cNvSpPr>
              <a:spLocks/>
            </p:cNvSpPr>
            <p:nvPr/>
          </p:nvSpPr>
          <p:spPr bwMode="auto">
            <a:xfrm>
              <a:off x="6086475" y="2628900"/>
              <a:ext cx="1371600" cy="1474788"/>
            </a:xfrm>
            <a:custGeom>
              <a:avLst/>
              <a:gdLst>
                <a:gd name="T0" fmla="*/ 0 w 864"/>
                <a:gd name="T1" fmla="*/ 2147483647 h 929"/>
                <a:gd name="T2" fmla="*/ 2147483647 w 864"/>
                <a:gd name="T3" fmla="*/ 2147483647 h 929"/>
                <a:gd name="T4" fmla="*/ 2147483647 w 864"/>
                <a:gd name="T5" fmla="*/ 2147483647 h 929"/>
                <a:gd name="T6" fmla="*/ 2147483647 w 864"/>
                <a:gd name="T7" fmla="*/ 2147483647 h 929"/>
                <a:gd name="T8" fmla="*/ 2147483647 w 864"/>
                <a:gd name="T9" fmla="*/ 2147483647 h 929"/>
                <a:gd name="T10" fmla="*/ 2147483647 w 864"/>
                <a:gd name="T11" fmla="*/ 2147483647 h 929"/>
                <a:gd name="T12" fmla="*/ 2147483647 w 864"/>
                <a:gd name="T13" fmla="*/ 2147483647 h 929"/>
                <a:gd name="T14" fmla="*/ 2147483647 w 864"/>
                <a:gd name="T15" fmla="*/ 2147483647 h 929"/>
                <a:gd name="T16" fmla="*/ 2147483647 w 864"/>
                <a:gd name="T17" fmla="*/ 2147483647 h 929"/>
                <a:gd name="T18" fmla="*/ 2147483647 w 864"/>
                <a:gd name="T19" fmla="*/ 2147483647 h 929"/>
                <a:gd name="T20" fmla="*/ 2147483647 w 864"/>
                <a:gd name="T21" fmla="*/ 2147483647 h 929"/>
                <a:gd name="T22" fmla="*/ 2147483647 w 864"/>
                <a:gd name="T23" fmla="*/ 2147483647 h 929"/>
                <a:gd name="T24" fmla="*/ 2147483647 w 864"/>
                <a:gd name="T25" fmla="*/ 2147483647 h 929"/>
                <a:gd name="T26" fmla="*/ 2147483647 w 864"/>
                <a:gd name="T27" fmla="*/ 2147483647 h 929"/>
                <a:gd name="T28" fmla="*/ 2147483647 w 864"/>
                <a:gd name="T29" fmla="*/ 2147483647 h 929"/>
                <a:gd name="T30" fmla="*/ 2147483647 w 864"/>
                <a:gd name="T31" fmla="*/ 2147483647 h 929"/>
                <a:gd name="T32" fmla="*/ 2147483647 w 864"/>
                <a:gd name="T33" fmla="*/ 2147483647 h 929"/>
                <a:gd name="T34" fmla="*/ 2147483647 w 864"/>
                <a:gd name="T35" fmla="*/ 0 h 9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4"/>
                <a:gd name="T55" fmla="*/ 0 h 929"/>
                <a:gd name="T56" fmla="*/ 864 w 864"/>
                <a:gd name="T57" fmla="*/ 929 h 9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4" h="929">
                  <a:moveTo>
                    <a:pt x="0" y="873"/>
                  </a:moveTo>
                  <a:cubicBezTo>
                    <a:pt x="49" y="906"/>
                    <a:pt x="82" y="875"/>
                    <a:pt x="117" y="927"/>
                  </a:cubicBezTo>
                  <a:cubicBezTo>
                    <a:pt x="186" y="924"/>
                    <a:pt x="256" y="929"/>
                    <a:pt x="324" y="918"/>
                  </a:cubicBezTo>
                  <a:cubicBezTo>
                    <a:pt x="333" y="916"/>
                    <a:pt x="325" y="897"/>
                    <a:pt x="333" y="891"/>
                  </a:cubicBezTo>
                  <a:cubicBezTo>
                    <a:pt x="348" y="880"/>
                    <a:pt x="387" y="873"/>
                    <a:pt x="387" y="873"/>
                  </a:cubicBezTo>
                  <a:cubicBezTo>
                    <a:pt x="407" y="843"/>
                    <a:pt x="405" y="852"/>
                    <a:pt x="414" y="819"/>
                  </a:cubicBezTo>
                  <a:cubicBezTo>
                    <a:pt x="417" y="807"/>
                    <a:pt x="411" y="787"/>
                    <a:pt x="423" y="783"/>
                  </a:cubicBezTo>
                  <a:cubicBezTo>
                    <a:pt x="466" y="770"/>
                    <a:pt x="513" y="777"/>
                    <a:pt x="558" y="774"/>
                  </a:cubicBezTo>
                  <a:cubicBezTo>
                    <a:pt x="564" y="756"/>
                    <a:pt x="570" y="738"/>
                    <a:pt x="576" y="720"/>
                  </a:cubicBezTo>
                  <a:cubicBezTo>
                    <a:pt x="603" y="638"/>
                    <a:pt x="547" y="577"/>
                    <a:pt x="630" y="549"/>
                  </a:cubicBezTo>
                  <a:cubicBezTo>
                    <a:pt x="648" y="531"/>
                    <a:pt x="666" y="513"/>
                    <a:pt x="684" y="495"/>
                  </a:cubicBezTo>
                  <a:cubicBezTo>
                    <a:pt x="712" y="467"/>
                    <a:pt x="683" y="416"/>
                    <a:pt x="693" y="378"/>
                  </a:cubicBezTo>
                  <a:cubicBezTo>
                    <a:pt x="696" y="368"/>
                    <a:pt x="711" y="366"/>
                    <a:pt x="720" y="360"/>
                  </a:cubicBezTo>
                  <a:cubicBezTo>
                    <a:pt x="734" y="306"/>
                    <a:pt x="725" y="336"/>
                    <a:pt x="747" y="270"/>
                  </a:cubicBezTo>
                  <a:cubicBezTo>
                    <a:pt x="750" y="261"/>
                    <a:pt x="756" y="243"/>
                    <a:pt x="756" y="243"/>
                  </a:cubicBezTo>
                  <a:cubicBezTo>
                    <a:pt x="763" y="192"/>
                    <a:pt x="756" y="138"/>
                    <a:pt x="774" y="90"/>
                  </a:cubicBezTo>
                  <a:cubicBezTo>
                    <a:pt x="775" y="87"/>
                    <a:pt x="822" y="76"/>
                    <a:pt x="837" y="72"/>
                  </a:cubicBezTo>
                  <a:cubicBezTo>
                    <a:pt x="857" y="12"/>
                    <a:pt x="847" y="35"/>
                    <a:pt x="864" y="0"/>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60424" name="Freeform 13"/>
            <p:cNvSpPr>
              <a:spLocks/>
            </p:cNvSpPr>
            <p:nvPr/>
          </p:nvSpPr>
          <p:spPr bwMode="auto">
            <a:xfrm>
              <a:off x="3128963" y="690563"/>
              <a:ext cx="1228725" cy="2066925"/>
            </a:xfrm>
            <a:custGeom>
              <a:avLst/>
              <a:gdLst>
                <a:gd name="T0" fmla="*/ 2147483647 w 774"/>
                <a:gd name="T1" fmla="*/ 2147483647 h 1302"/>
                <a:gd name="T2" fmla="*/ 2147483647 w 774"/>
                <a:gd name="T3" fmla="*/ 2147483647 h 1302"/>
                <a:gd name="T4" fmla="*/ 2147483647 w 774"/>
                <a:gd name="T5" fmla="*/ 2147483647 h 1302"/>
                <a:gd name="T6" fmla="*/ 2147483647 w 774"/>
                <a:gd name="T7" fmla="*/ 2147483647 h 1302"/>
                <a:gd name="T8" fmla="*/ 2147483647 w 774"/>
                <a:gd name="T9" fmla="*/ 2147483647 h 1302"/>
                <a:gd name="T10" fmla="*/ 2147483647 w 774"/>
                <a:gd name="T11" fmla="*/ 2147483647 h 1302"/>
                <a:gd name="T12" fmla="*/ 2147483647 w 774"/>
                <a:gd name="T13" fmla="*/ 2147483647 h 1302"/>
                <a:gd name="T14" fmla="*/ 2147483647 w 774"/>
                <a:gd name="T15" fmla="*/ 2147483647 h 1302"/>
                <a:gd name="T16" fmla="*/ 2147483647 w 774"/>
                <a:gd name="T17" fmla="*/ 2147483647 h 1302"/>
                <a:gd name="T18" fmla="*/ 2147483647 w 774"/>
                <a:gd name="T19" fmla="*/ 2147483647 h 1302"/>
                <a:gd name="T20" fmla="*/ 2147483647 w 774"/>
                <a:gd name="T21" fmla="*/ 2147483647 h 1302"/>
                <a:gd name="T22" fmla="*/ 2147483647 w 774"/>
                <a:gd name="T23" fmla="*/ 2147483647 h 1302"/>
                <a:gd name="T24" fmla="*/ 2147483647 w 774"/>
                <a:gd name="T25" fmla="*/ 2147483647 h 1302"/>
                <a:gd name="T26" fmla="*/ 0 w 774"/>
                <a:gd name="T27" fmla="*/ 2147483647 h 13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74"/>
                <a:gd name="T43" fmla="*/ 0 h 1302"/>
                <a:gd name="T44" fmla="*/ 774 w 774"/>
                <a:gd name="T45" fmla="*/ 1302 h 13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74" h="1302">
                  <a:moveTo>
                    <a:pt x="774" y="15"/>
                  </a:moveTo>
                  <a:cubicBezTo>
                    <a:pt x="728" y="30"/>
                    <a:pt x="665" y="0"/>
                    <a:pt x="630" y="33"/>
                  </a:cubicBezTo>
                  <a:cubicBezTo>
                    <a:pt x="604" y="58"/>
                    <a:pt x="632" y="106"/>
                    <a:pt x="621" y="141"/>
                  </a:cubicBezTo>
                  <a:cubicBezTo>
                    <a:pt x="618" y="150"/>
                    <a:pt x="602" y="146"/>
                    <a:pt x="594" y="150"/>
                  </a:cubicBezTo>
                  <a:cubicBezTo>
                    <a:pt x="584" y="155"/>
                    <a:pt x="577" y="163"/>
                    <a:pt x="567" y="168"/>
                  </a:cubicBezTo>
                  <a:cubicBezTo>
                    <a:pt x="525" y="189"/>
                    <a:pt x="492" y="207"/>
                    <a:pt x="459" y="240"/>
                  </a:cubicBezTo>
                  <a:cubicBezTo>
                    <a:pt x="439" y="300"/>
                    <a:pt x="457" y="379"/>
                    <a:pt x="387" y="402"/>
                  </a:cubicBezTo>
                  <a:cubicBezTo>
                    <a:pt x="350" y="458"/>
                    <a:pt x="388" y="531"/>
                    <a:pt x="315" y="555"/>
                  </a:cubicBezTo>
                  <a:cubicBezTo>
                    <a:pt x="286" y="598"/>
                    <a:pt x="268" y="577"/>
                    <a:pt x="234" y="618"/>
                  </a:cubicBezTo>
                  <a:cubicBezTo>
                    <a:pt x="201" y="657"/>
                    <a:pt x="204" y="707"/>
                    <a:pt x="189" y="753"/>
                  </a:cubicBezTo>
                  <a:cubicBezTo>
                    <a:pt x="183" y="867"/>
                    <a:pt x="209" y="944"/>
                    <a:pt x="117" y="1005"/>
                  </a:cubicBezTo>
                  <a:cubicBezTo>
                    <a:pt x="94" y="1040"/>
                    <a:pt x="86" y="1078"/>
                    <a:pt x="63" y="1113"/>
                  </a:cubicBezTo>
                  <a:cubicBezTo>
                    <a:pt x="60" y="1155"/>
                    <a:pt x="61" y="1198"/>
                    <a:pt x="54" y="1239"/>
                  </a:cubicBezTo>
                  <a:cubicBezTo>
                    <a:pt x="49" y="1269"/>
                    <a:pt x="13" y="1276"/>
                    <a:pt x="0" y="1302"/>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60425" name="Text Box 14"/>
            <p:cNvSpPr txBox="1">
              <a:spLocks noChangeArrowheads="1"/>
            </p:cNvSpPr>
            <p:nvPr/>
          </p:nvSpPr>
          <p:spPr bwMode="auto">
            <a:xfrm>
              <a:off x="2971800" y="1143000"/>
              <a:ext cx="1604963"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200">
                  <a:solidFill>
                    <a:srgbClr val="000000"/>
                  </a:solidFill>
                  <a:latin typeface="Arial" charset="0"/>
                </a:rPr>
                <a:t>ΣΤΕΦΑΝΙΑΙΑ ΡΑΦΗ</a:t>
              </a:r>
              <a:endParaRPr lang="en-US" altLang="el-GR" sz="1200">
                <a:solidFill>
                  <a:srgbClr val="000000"/>
                </a:solidFill>
                <a:latin typeface="Arial" charset="0"/>
              </a:endParaRPr>
            </a:p>
          </p:txBody>
        </p:sp>
        <p:sp>
          <p:nvSpPr>
            <p:cNvPr id="60426" name="Text Box 16"/>
            <p:cNvSpPr txBox="1">
              <a:spLocks noChangeArrowheads="1"/>
            </p:cNvSpPr>
            <p:nvPr/>
          </p:nvSpPr>
          <p:spPr bwMode="auto">
            <a:xfrm>
              <a:off x="6156176" y="2971800"/>
              <a:ext cx="1673225"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200">
                  <a:solidFill>
                    <a:srgbClr val="000000"/>
                  </a:solidFill>
                  <a:latin typeface="Arial" charset="0"/>
                </a:rPr>
                <a:t>ΛΑΒΔΟΕΙΔΗΣ ΡΑΦΗ</a:t>
              </a:r>
              <a:endParaRPr lang="en-US" altLang="el-GR" sz="1200">
                <a:solidFill>
                  <a:srgbClr val="000000"/>
                </a:solidFill>
                <a:latin typeface="Arial" charset="0"/>
              </a:endParaRPr>
            </a:p>
          </p:txBody>
        </p:sp>
        <p:sp>
          <p:nvSpPr>
            <p:cNvPr id="60427" name="Text Box 19"/>
            <p:cNvSpPr txBox="1">
              <a:spLocks noChangeArrowheads="1"/>
            </p:cNvSpPr>
            <p:nvPr/>
          </p:nvSpPr>
          <p:spPr bwMode="auto">
            <a:xfrm>
              <a:off x="5486400" y="5029200"/>
              <a:ext cx="1624013"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200">
                  <a:solidFill>
                    <a:srgbClr val="000000"/>
                  </a:solidFill>
                  <a:latin typeface="Arial" charset="0"/>
                </a:rPr>
                <a:t>ΙΝΙΑΚΑ ΟΓΚΩΜΑΤΑ</a:t>
              </a:r>
              <a:endParaRPr lang="en-US" altLang="el-GR" sz="1200">
                <a:solidFill>
                  <a:srgbClr val="000000"/>
                </a:solidFill>
                <a:latin typeface="Arial" charset="0"/>
              </a:endParaRPr>
            </a:p>
          </p:txBody>
        </p:sp>
        <p:sp>
          <p:nvSpPr>
            <p:cNvPr id="60428" name="Line 20"/>
            <p:cNvSpPr>
              <a:spLocks noChangeShapeType="1"/>
            </p:cNvSpPr>
            <p:nvPr/>
          </p:nvSpPr>
          <p:spPr bwMode="auto">
            <a:xfrm flipV="1">
              <a:off x="6477000" y="4724400"/>
              <a:ext cx="457200" cy="2286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0429" name="Text Box 22"/>
            <p:cNvSpPr txBox="1">
              <a:spLocks noChangeArrowheads="1"/>
            </p:cNvSpPr>
            <p:nvPr/>
          </p:nvSpPr>
          <p:spPr bwMode="auto">
            <a:xfrm>
              <a:off x="4648200" y="4221088"/>
              <a:ext cx="137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000000"/>
                  </a:solidFill>
                  <a:latin typeface="Arial" charset="0"/>
                </a:rPr>
                <a:t>ΜΑΣΤΟΕΙΔΕΙΣ</a:t>
              </a:r>
            </a:p>
            <a:p>
              <a:pPr>
                <a:spcBef>
                  <a:spcPct val="0"/>
                </a:spcBef>
                <a:buFontTx/>
                <a:buNone/>
              </a:pPr>
              <a:r>
                <a:rPr lang="el-GR" altLang="el-GR" sz="1200">
                  <a:solidFill>
                    <a:srgbClr val="000000"/>
                  </a:solidFill>
                  <a:latin typeface="Arial" charset="0"/>
                </a:rPr>
                <a:t>ΚΥΨΕΛΕΣ</a:t>
              </a:r>
              <a:endParaRPr lang="en-US" altLang="el-GR" sz="1200">
                <a:solidFill>
                  <a:srgbClr val="000000"/>
                </a:solidFill>
                <a:latin typeface="Arial" charset="0"/>
              </a:endParaRPr>
            </a:p>
          </p:txBody>
        </p:sp>
        <p:sp>
          <p:nvSpPr>
            <p:cNvPr id="60430" name="Line 23"/>
            <p:cNvSpPr>
              <a:spLocks noChangeShapeType="1"/>
            </p:cNvSpPr>
            <p:nvPr/>
          </p:nvSpPr>
          <p:spPr bwMode="auto">
            <a:xfrm>
              <a:off x="5105400" y="4572000"/>
              <a:ext cx="2286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0431" name="Text Box 30"/>
            <p:cNvSpPr txBox="1">
              <a:spLocks noChangeArrowheads="1"/>
            </p:cNvSpPr>
            <p:nvPr/>
          </p:nvSpPr>
          <p:spPr bwMode="auto">
            <a:xfrm>
              <a:off x="1524000" y="4800600"/>
              <a:ext cx="14954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000000"/>
                  </a:solidFill>
                  <a:latin typeface="Arial" charset="0"/>
                </a:rPr>
                <a:t>ΣΚΛΗΡΑ ΥΠΕΡΩΑ</a:t>
              </a:r>
              <a:endParaRPr lang="en-US" altLang="el-GR" sz="1200">
                <a:solidFill>
                  <a:srgbClr val="000000"/>
                </a:solidFill>
                <a:latin typeface="Arial" charset="0"/>
              </a:endParaRPr>
            </a:p>
          </p:txBody>
        </p:sp>
        <p:sp>
          <p:nvSpPr>
            <p:cNvPr id="60432" name="Text Box 32"/>
            <p:cNvSpPr txBox="1">
              <a:spLocks noChangeArrowheads="1"/>
            </p:cNvSpPr>
            <p:nvPr/>
          </p:nvSpPr>
          <p:spPr bwMode="auto">
            <a:xfrm rot="-1166201">
              <a:off x="3576638" y="3960813"/>
              <a:ext cx="1071562"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000000"/>
                  </a:solidFill>
                  <a:latin typeface="Arial" charset="0"/>
                </a:rPr>
                <a:t>ΡΙΝΦΑΡΥΓΞ</a:t>
              </a:r>
              <a:endParaRPr lang="en-US" altLang="el-GR" sz="1200">
                <a:solidFill>
                  <a:srgbClr val="000000"/>
                </a:solidFill>
                <a:latin typeface="Arial" charset="0"/>
              </a:endParaRPr>
            </a:p>
          </p:txBody>
        </p:sp>
        <p:sp>
          <p:nvSpPr>
            <p:cNvPr id="60433" name="Line 33"/>
            <p:cNvSpPr>
              <a:spLocks noChangeShapeType="1"/>
            </p:cNvSpPr>
            <p:nvPr/>
          </p:nvSpPr>
          <p:spPr bwMode="auto">
            <a:xfrm flipH="1">
              <a:off x="3124200" y="4343400"/>
              <a:ext cx="381000" cy="2286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0434" name="Text Box 36"/>
            <p:cNvSpPr txBox="1">
              <a:spLocks noChangeArrowheads="1"/>
            </p:cNvSpPr>
            <p:nvPr/>
          </p:nvSpPr>
          <p:spPr bwMode="auto">
            <a:xfrm rot="-2243310">
              <a:off x="3468688" y="2665413"/>
              <a:ext cx="1874837"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000000"/>
                  </a:solidFill>
                  <a:latin typeface="Arial" charset="0"/>
                </a:rPr>
                <a:t>ΠΡΟΣΘΙΑ ΚΛΙΝΟΕΙΔΗΣ</a:t>
              </a:r>
              <a:endParaRPr lang="en-US" altLang="el-GR" sz="1200">
                <a:solidFill>
                  <a:srgbClr val="000000"/>
                </a:solidFill>
                <a:latin typeface="Arial" charset="0"/>
              </a:endParaRPr>
            </a:p>
          </p:txBody>
        </p:sp>
        <p:sp>
          <p:nvSpPr>
            <p:cNvPr id="60435" name="Line 37"/>
            <p:cNvSpPr>
              <a:spLocks noChangeShapeType="1"/>
            </p:cNvSpPr>
            <p:nvPr/>
          </p:nvSpPr>
          <p:spPr bwMode="auto">
            <a:xfrm>
              <a:off x="3886200" y="3276600"/>
              <a:ext cx="0" cy="2286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0436" name="Text Box 45"/>
            <p:cNvSpPr txBox="1">
              <a:spLocks noChangeArrowheads="1"/>
            </p:cNvSpPr>
            <p:nvPr/>
          </p:nvSpPr>
          <p:spPr bwMode="auto">
            <a:xfrm rot="-2200869">
              <a:off x="4343400" y="2971800"/>
              <a:ext cx="1828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000000"/>
                  </a:solidFill>
                  <a:latin typeface="Arial" charset="0"/>
                </a:rPr>
                <a:t>ΟΠΙΣΘΙΑ ΚΛΙΝΟΕΙΔΗΣ</a:t>
              </a:r>
              <a:endParaRPr lang="en-US" altLang="el-GR" sz="1200">
                <a:solidFill>
                  <a:srgbClr val="000000"/>
                </a:solidFill>
                <a:latin typeface="Arial" charset="0"/>
              </a:endParaRPr>
            </a:p>
          </p:txBody>
        </p:sp>
        <p:sp>
          <p:nvSpPr>
            <p:cNvPr id="60437" name="Line 46"/>
            <p:cNvSpPr>
              <a:spLocks noChangeShapeType="1"/>
            </p:cNvSpPr>
            <p:nvPr/>
          </p:nvSpPr>
          <p:spPr bwMode="auto">
            <a:xfrm flipH="1">
              <a:off x="4343400" y="3581400"/>
              <a:ext cx="2286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0438" name="Text Box 47"/>
            <p:cNvSpPr txBox="1">
              <a:spLocks noChangeArrowheads="1"/>
            </p:cNvSpPr>
            <p:nvPr/>
          </p:nvSpPr>
          <p:spPr bwMode="auto">
            <a:xfrm>
              <a:off x="4518025" y="1516063"/>
              <a:ext cx="18065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200">
                <a:solidFill>
                  <a:srgbClr val="000000"/>
                </a:solidFill>
                <a:latin typeface="Arial" charset="0"/>
              </a:endParaRPr>
            </a:p>
          </p:txBody>
        </p:sp>
        <p:sp>
          <p:nvSpPr>
            <p:cNvPr id="60439" name="Text Box 48"/>
            <p:cNvSpPr txBox="1">
              <a:spLocks noChangeArrowheads="1"/>
            </p:cNvSpPr>
            <p:nvPr/>
          </p:nvSpPr>
          <p:spPr bwMode="auto">
            <a:xfrm>
              <a:off x="2971800" y="5791200"/>
              <a:ext cx="2073275"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200">
                  <a:solidFill>
                    <a:srgbClr val="000000"/>
                  </a:solidFill>
                  <a:latin typeface="Arial" charset="0"/>
                </a:rPr>
                <a:t>ΚΟΝΔΥΛΟΣ ΓΝΑΘΟΥ</a:t>
              </a:r>
              <a:endParaRPr lang="en-US" altLang="el-GR" sz="1200">
                <a:solidFill>
                  <a:srgbClr val="000000"/>
                </a:solidFill>
                <a:latin typeface="Arial" charset="0"/>
              </a:endParaRPr>
            </a:p>
          </p:txBody>
        </p:sp>
        <p:sp>
          <p:nvSpPr>
            <p:cNvPr id="60440" name="Line 49"/>
            <p:cNvSpPr>
              <a:spLocks noChangeShapeType="1"/>
            </p:cNvSpPr>
            <p:nvPr/>
          </p:nvSpPr>
          <p:spPr bwMode="auto">
            <a:xfrm flipH="1" flipV="1">
              <a:off x="3886200" y="5334000"/>
              <a:ext cx="1524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0441" name="Arc 51"/>
            <p:cNvSpPr>
              <a:spLocks/>
            </p:cNvSpPr>
            <p:nvPr/>
          </p:nvSpPr>
          <p:spPr bwMode="auto">
            <a:xfrm rot="-10576462">
              <a:off x="2057400" y="2819400"/>
              <a:ext cx="1524000" cy="6858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l-GR"/>
            </a:p>
          </p:txBody>
        </p:sp>
        <p:sp>
          <p:nvSpPr>
            <p:cNvPr id="60442" name="Text Box 52"/>
            <p:cNvSpPr txBox="1">
              <a:spLocks noChangeArrowheads="1"/>
            </p:cNvSpPr>
            <p:nvPr/>
          </p:nvSpPr>
          <p:spPr bwMode="auto">
            <a:xfrm>
              <a:off x="2098849" y="2740546"/>
              <a:ext cx="23780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000000"/>
                  </a:solidFill>
                  <a:latin typeface="Arial" charset="0"/>
                </a:rPr>
                <a:t>ΠΡΟΣΘΙΟΣ ΚΡΑΝΙΑΚΟΣ</a:t>
              </a:r>
            </a:p>
            <a:p>
              <a:pPr>
                <a:spcBef>
                  <a:spcPct val="0"/>
                </a:spcBef>
                <a:buFontTx/>
                <a:buNone/>
              </a:pPr>
              <a:r>
                <a:rPr lang="el-GR" altLang="el-GR" sz="1200">
                  <a:solidFill>
                    <a:srgbClr val="000000"/>
                  </a:solidFill>
                  <a:latin typeface="Arial" charset="0"/>
                </a:rPr>
                <a:t> ΒΟΘΡΟΣ</a:t>
              </a:r>
              <a:endParaRPr lang="en-US" altLang="el-GR" sz="1200">
                <a:solidFill>
                  <a:srgbClr val="000000"/>
                </a:solidFill>
                <a:latin typeface="Arial" charset="0"/>
              </a:endParaRPr>
            </a:p>
          </p:txBody>
        </p:sp>
        <p:sp>
          <p:nvSpPr>
            <p:cNvPr id="60443" name="Line 53"/>
            <p:cNvSpPr>
              <a:spLocks noChangeShapeType="1"/>
            </p:cNvSpPr>
            <p:nvPr/>
          </p:nvSpPr>
          <p:spPr bwMode="auto">
            <a:xfrm flipH="1">
              <a:off x="2667000" y="3124200"/>
              <a:ext cx="152400" cy="1524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0444" name="Text Box 54"/>
            <p:cNvSpPr txBox="1">
              <a:spLocks noChangeArrowheads="1"/>
            </p:cNvSpPr>
            <p:nvPr/>
          </p:nvSpPr>
          <p:spPr bwMode="auto">
            <a:xfrm rot="-2063221">
              <a:off x="3906547" y="2746169"/>
              <a:ext cx="1747838"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000000"/>
                  </a:solidFill>
                  <a:latin typeface="Arial" charset="0"/>
                </a:rPr>
                <a:t>ΒΟΘΡΟΣ ΥΠΟΦΥΣΗΣ</a:t>
              </a:r>
              <a:endParaRPr lang="en-US" altLang="el-GR" sz="1200">
                <a:solidFill>
                  <a:srgbClr val="000000"/>
                </a:solidFill>
                <a:latin typeface="Arial" charset="0"/>
              </a:endParaRPr>
            </a:p>
          </p:txBody>
        </p:sp>
        <p:sp>
          <p:nvSpPr>
            <p:cNvPr id="60445" name="Line 55"/>
            <p:cNvSpPr>
              <a:spLocks noChangeShapeType="1"/>
            </p:cNvSpPr>
            <p:nvPr/>
          </p:nvSpPr>
          <p:spPr bwMode="auto">
            <a:xfrm flipH="1">
              <a:off x="3962400" y="3352800"/>
              <a:ext cx="2286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0446" name="Text Box 57"/>
            <p:cNvSpPr txBox="1">
              <a:spLocks noChangeArrowheads="1"/>
            </p:cNvSpPr>
            <p:nvPr/>
          </p:nvSpPr>
          <p:spPr bwMode="auto">
            <a:xfrm>
              <a:off x="762000" y="2286000"/>
              <a:ext cx="1301750"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200">
                  <a:solidFill>
                    <a:srgbClr val="FFFF00"/>
                  </a:solidFill>
                  <a:latin typeface="Arial" charset="0"/>
                </a:rPr>
                <a:t>ΜΕΤΩΠΙΑΙΑΟΣ </a:t>
              </a:r>
              <a:endParaRPr lang="en-US" altLang="el-GR" sz="1200">
                <a:solidFill>
                  <a:srgbClr val="FFFF00"/>
                </a:solidFill>
                <a:latin typeface="Arial" charset="0"/>
              </a:endParaRPr>
            </a:p>
          </p:txBody>
        </p:sp>
        <p:sp>
          <p:nvSpPr>
            <p:cNvPr id="60447" name="Line 58"/>
            <p:cNvSpPr>
              <a:spLocks noChangeShapeType="1"/>
            </p:cNvSpPr>
            <p:nvPr/>
          </p:nvSpPr>
          <p:spPr bwMode="auto">
            <a:xfrm>
              <a:off x="1371600" y="2590800"/>
              <a:ext cx="609600" cy="457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0448" name="Text Box 59"/>
            <p:cNvSpPr txBox="1">
              <a:spLocks noChangeArrowheads="1"/>
            </p:cNvSpPr>
            <p:nvPr/>
          </p:nvSpPr>
          <p:spPr bwMode="auto">
            <a:xfrm>
              <a:off x="304800" y="4419600"/>
              <a:ext cx="1508125"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200">
                  <a:solidFill>
                    <a:srgbClr val="FFFF00"/>
                  </a:solidFill>
                  <a:latin typeface="Arial" charset="0"/>
                </a:rPr>
                <a:t>ΓΝΑΘΙΑΙΟ ΑΝΤΡΟ</a:t>
              </a:r>
              <a:endParaRPr lang="en-US" altLang="el-GR" sz="1200">
                <a:solidFill>
                  <a:srgbClr val="FFFF00"/>
                </a:solidFill>
                <a:latin typeface="Arial" charset="0"/>
              </a:endParaRPr>
            </a:p>
          </p:txBody>
        </p:sp>
        <p:sp>
          <p:nvSpPr>
            <p:cNvPr id="60449" name="Line 60"/>
            <p:cNvSpPr>
              <a:spLocks noChangeShapeType="1"/>
            </p:cNvSpPr>
            <p:nvPr/>
          </p:nvSpPr>
          <p:spPr bwMode="auto">
            <a:xfrm>
              <a:off x="1143000" y="4572000"/>
              <a:ext cx="1371600" cy="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0450" name="Text Box 61"/>
            <p:cNvSpPr txBox="1">
              <a:spLocks noChangeArrowheads="1"/>
            </p:cNvSpPr>
            <p:nvPr/>
          </p:nvSpPr>
          <p:spPr bwMode="auto">
            <a:xfrm>
              <a:off x="457200" y="2895600"/>
              <a:ext cx="1206500"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200">
                  <a:solidFill>
                    <a:srgbClr val="FFFF00"/>
                  </a:solidFill>
                  <a:latin typeface="Arial" charset="0"/>
                </a:rPr>
                <a:t>ΣΦΗΝΟΕΙΔΗΣ</a:t>
              </a:r>
              <a:endParaRPr lang="en-US" altLang="el-GR" sz="1200">
                <a:solidFill>
                  <a:srgbClr val="FFFF00"/>
                </a:solidFill>
                <a:latin typeface="Arial" charset="0"/>
              </a:endParaRPr>
            </a:p>
          </p:txBody>
        </p:sp>
        <p:sp>
          <p:nvSpPr>
            <p:cNvPr id="60451" name="Line 62"/>
            <p:cNvSpPr>
              <a:spLocks noChangeShapeType="1"/>
            </p:cNvSpPr>
            <p:nvPr/>
          </p:nvSpPr>
          <p:spPr bwMode="auto">
            <a:xfrm>
              <a:off x="1219200" y="3124200"/>
              <a:ext cx="2438400" cy="685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0452" name="Text Box 63"/>
            <p:cNvSpPr txBox="1">
              <a:spLocks noChangeArrowheads="1"/>
            </p:cNvSpPr>
            <p:nvPr/>
          </p:nvSpPr>
          <p:spPr bwMode="auto">
            <a:xfrm>
              <a:off x="322263" y="3536950"/>
              <a:ext cx="1158875"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200">
                  <a:solidFill>
                    <a:srgbClr val="FFFF00"/>
                  </a:solidFill>
                  <a:latin typeface="Arial" charset="0"/>
                </a:rPr>
                <a:t>ΗΘΜΟΕΙΔΕΙΣ</a:t>
              </a:r>
              <a:endParaRPr lang="en-US" altLang="el-GR" sz="1200">
                <a:solidFill>
                  <a:srgbClr val="FFFF00"/>
                </a:solidFill>
                <a:latin typeface="Arial" charset="0"/>
              </a:endParaRPr>
            </a:p>
          </p:txBody>
        </p:sp>
        <p:sp>
          <p:nvSpPr>
            <p:cNvPr id="60453" name="Line 64"/>
            <p:cNvSpPr>
              <a:spLocks noChangeShapeType="1"/>
            </p:cNvSpPr>
            <p:nvPr/>
          </p:nvSpPr>
          <p:spPr bwMode="auto">
            <a:xfrm>
              <a:off x="990600" y="3733800"/>
              <a:ext cx="1905000" cy="76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sp>
        <p:nvSpPr>
          <p:cNvPr id="60420"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2A6F8BEC-DB89-4F55-A573-1D57B8401896}" type="slidenum">
              <a:rPr lang="el-GR" altLang="el-GR">
                <a:solidFill>
                  <a:srgbClr val="F2F2F2"/>
                </a:solidFill>
              </a:rPr>
              <a:pPr eaLnBrk="1" hangingPunct="1"/>
              <a:t>15</a:t>
            </a:fld>
            <a:endParaRPr lang="el-GR" altLang="el-GR">
              <a:solidFill>
                <a:srgbClr val="F2F2F2"/>
              </a:solidFill>
            </a:endParaRPr>
          </a:p>
        </p:txBody>
      </p:sp>
    </p:spTree>
    <p:extLst>
      <p:ext uri="{BB962C8B-B14F-4D97-AF65-F5344CB8AC3E}">
        <p14:creationId xmlns:p14="http://schemas.microsoft.com/office/powerpoint/2010/main" xmlns="" val="1304750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Ομάδα 4"/>
          <p:cNvGrpSpPr>
            <a:grpSpLocks/>
          </p:cNvGrpSpPr>
          <p:nvPr/>
        </p:nvGrpSpPr>
        <p:grpSpPr bwMode="auto">
          <a:xfrm>
            <a:off x="1979613" y="185738"/>
            <a:ext cx="7243762" cy="6483350"/>
            <a:chOff x="1330105" y="152400"/>
            <a:chExt cx="7244443" cy="6483350"/>
          </a:xfrm>
        </p:grpSpPr>
        <p:pic>
          <p:nvPicPr>
            <p:cNvPr id="61445" name="Picture 4" descr="Picture1"/>
            <p:cNvPicPr>
              <a:picLocks noChangeAspect="1" noChangeArrowheads="1"/>
            </p:cNvPicPr>
            <p:nvPr/>
          </p:nvPicPr>
          <p:blipFill>
            <a:blip r:embed="rId3" cstate="print">
              <a:extLst>
                <a:ext uri="{28A0092B-C50C-407E-A947-70E740481C1C}">
                  <a14:useLocalDpi xmlns:a14="http://schemas.microsoft.com/office/drawing/2010/main" xmlns="" val="0"/>
                </a:ext>
              </a:extLst>
            </a:blip>
            <a:srcRect l="10349" r="10349"/>
            <a:stretch>
              <a:fillRect/>
            </a:stretch>
          </p:blipFill>
          <p:spPr bwMode="auto">
            <a:xfrm>
              <a:off x="1752600" y="152400"/>
              <a:ext cx="5638800" cy="64833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1446" name="Text Box 6"/>
            <p:cNvSpPr txBox="1">
              <a:spLocks noChangeArrowheads="1"/>
            </p:cNvSpPr>
            <p:nvPr/>
          </p:nvSpPr>
          <p:spPr bwMode="auto">
            <a:xfrm>
              <a:off x="1401439" y="5254823"/>
              <a:ext cx="125258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ΚΑΤΩ ΓΝΑΘΟΣ</a:t>
              </a:r>
              <a:endParaRPr lang="en-US" altLang="el-GR" sz="1400">
                <a:solidFill>
                  <a:srgbClr val="FFFF00"/>
                </a:solidFill>
              </a:endParaRPr>
            </a:p>
          </p:txBody>
        </p:sp>
        <p:sp>
          <p:nvSpPr>
            <p:cNvPr id="61447" name="Line 7"/>
            <p:cNvSpPr>
              <a:spLocks noChangeShapeType="1"/>
            </p:cNvSpPr>
            <p:nvPr/>
          </p:nvSpPr>
          <p:spPr bwMode="auto">
            <a:xfrm>
              <a:off x="2362200" y="5562600"/>
              <a:ext cx="838200" cy="76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1448" name="Text Box 8"/>
            <p:cNvSpPr txBox="1">
              <a:spLocks noChangeArrowheads="1"/>
            </p:cNvSpPr>
            <p:nvPr/>
          </p:nvSpPr>
          <p:spPr bwMode="auto">
            <a:xfrm>
              <a:off x="6629400" y="3886200"/>
              <a:ext cx="194514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ΜΑΣΤΟΕΙΔΕΙΣ ΚΥΨΕΛΕΣ</a:t>
              </a:r>
              <a:endParaRPr lang="en-US" altLang="el-GR" sz="1400">
                <a:solidFill>
                  <a:srgbClr val="FFFF00"/>
                </a:solidFill>
              </a:endParaRPr>
            </a:p>
          </p:txBody>
        </p:sp>
        <p:sp>
          <p:nvSpPr>
            <p:cNvPr id="61449" name="Line 9"/>
            <p:cNvSpPr>
              <a:spLocks noChangeShapeType="1"/>
            </p:cNvSpPr>
            <p:nvPr/>
          </p:nvSpPr>
          <p:spPr bwMode="auto">
            <a:xfrm flipH="1" flipV="1">
              <a:off x="6248400" y="3733800"/>
              <a:ext cx="457200" cy="304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1450" name="Text Box 10"/>
            <p:cNvSpPr txBox="1">
              <a:spLocks noChangeArrowheads="1"/>
            </p:cNvSpPr>
            <p:nvPr/>
          </p:nvSpPr>
          <p:spPr bwMode="auto">
            <a:xfrm>
              <a:off x="1330105" y="3722703"/>
              <a:ext cx="997389" cy="220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400">
                  <a:solidFill>
                    <a:srgbClr val="FFFF00"/>
                  </a:solidFill>
                </a:rPr>
                <a:t>ΛΙΘΟΕΙΔΕΣ</a:t>
              </a:r>
              <a:endParaRPr lang="en-US" altLang="el-GR" sz="1400">
                <a:solidFill>
                  <a:srgbClr val="FFFF00"/>
                </a:solidFill>
              </a:endParaRPr>
            </a:p>
          </p:txBody>
        </p:sp>
        <p:sp>
          <p:nvSpPr>
            <p:cNvPr id="61451" name="Line 11"/>
            <p:cNvSpPr>
              <a:spLocks noChangeShapeType="1"/>
            </p:cNvSpPr>
            <p:nvPr/>
          </p:nvSpPr>
          <p:spPr bwMode="auto">
            <a:xfrm flipV="1">
              <a:off x="2362200" y="3657600"/>
              <a:ext cx="1143000" cy="152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1452" name="Text Box 12"/>
            <p:cNvSpPr txBox="1">
              <a:spLocks noChangeArrowheads="1"/>
            </p:cNvSpPr>
            <p:nvPr/>
          </p:nvSpPr>
          <p:spPr bwMode="auto">
            <a:xfrm>
              <a:off x="3581400" y="2971800"/>
              <a:ext cx="132497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ΙΝΙΑΚΟ ΤΡΗΜΑ</a:t>
              </a:r>
              <a:endParaRPr lang="en-US" altLang="el-GR" sz="1400">
                <a:solidFill>
                  <a:srgbClr val="FFFF00"/>
                </a:solidFill>
              </a:endParaRPr>
            </a:p>
          </p:txBody>
        </p:sp>
        <p:sp>
          <p:nvSpPr>
            <p:cNvPr id="61453" name="Line 13"/>
            <p:cNvSpPr>
              <a:spLocks noChangeShapeType="1"/>
            </p:cNvSpPr>
            <p:nvPr/>
          </p:nvSpPr>
          <p:spPr bwMode="auto">
            <a:xfrm>
              <a:off x="4419600" y="3200400"/>
              <a:ext cx="46038"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1454" name="Freeform 14"/>
            <p:cNvSpPr>
              <a:spLocks/>
            </p:cNvSpPr>
            <p:nvPr/>
          </p:nvSpPr>
          <p:spPr bwMode="auto">
            <a:xfrm>
              <a:off x="2895600" y="1447800"/>
              <a:ext cx="1600200" cy="1566863"/>
            </a:xfrm>
            <a:custGeom>
              <a:avLst/>
              <a:gdLst>
                <a:gd name="T0" fmla="*/ 2147483647 w 989"/>
                <a:gd name="T1" fmla="*/ 2147483647 h 1179"/>
                <a:gd name="T2" fmla="*/ 2147483647 w 989"/>
                <a:gd name="T3" fmla="*/ 2147483647 h 1179"/>
                <a:gd name="T4" fmla="*/ 2147483647 w 989"/>
                <a:gd name="T5" fmla="*/ 2147483647 h 1179"/>
                <a:gd name="T6" fmla="*/ 2147483647 w 989"/>
                <a:gd name="T7" fmla="*/ 2147483647 h 1179"/>
                <a:gd name="T8" fmla="*/ 2147483647 w 989"/>
                <a:gd name="T9" fmla="*/ 2147483647 h 1179"/>
                <a:gd name="T10" fmla="*/ 2147483647 w 989"/>
                <a:gd name="T11" fmla="*/ 2147483647 h 1179"/>
                <a:gd name="T12" fmla="*/ 2147483647 w 989"/>
                <a:gd name="T13" fmla="*/ 2147483647 h 1179"/>
                <a:gd name="T14" fmla="*/ 2147483647 w 989"/>
                <a:gd name="T15" fmla="*/ 2147483647 h 1179"/>
                <a:gd name="T16" fmla="*/ 2147483647 w 989"/>
                <a:gd name="T17" fmla="*/ 2147483647 h 1179"/>
                <a:gd name="T18" fmla="*/ 2147483647 w 989"/>
                <a:gd name="T19" fmla="*/ 2147483647 h 1179"/>
                <a:gd name="T20" fmla="*/ 2147483647 w 989"/>
                <a:gd name="T21" fmla="*/ 2147483647 h 1179"/>
                <a:gd name="T22" fmla="*/ 2147483647 w 989"/>
                <a:gd name="T23" fmla="*/ 2147483647 h 1179"/>
                <a:gd name="T24" fmla="*/ 2147483647 w 989"/>
                <a:gd name="T25" fmla="*/ 2147483647 h 1179"/>
                <a:gd name="T26" fmla="*/ 2147483647 w 989"/>
                <a:gd name="T27" fmla="*/ 0 h 1179"/>
                <a:gd name="T28" fmla="*/ 2147483647 w 989"/>
                <a:gd name="T29" fmla="*/ 2147483647 h 11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9"/>
                <a:gd name="T46" fmla="*/ 0 h 1179"/>
                <a:gd name="T47" fmla="*/ 989 w 989"/>
                <a:gd name="T48" fmla="*/ 1179 h 11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9" h="1179">
                  <a:moveTo>
                    <a:pt x="11" y="1179"/>
                  </a:moveTo>
                  <a:cubicBezTo>
                    <a:pt x="17" y="1102"/>
                    <a:pt x="0" y="1042"/>
                    <a:pt x="75" y="1014"/>
                  </a:cubicBezTo>
                  <a:cubicBezTo>
                    <a:pt x="92" y="989"/>
                    <a:pt x="110" y="972"/>
                    <a:pt x="130" y="950"/>
                  </a:cubicBezTo>
                  <a:cubicBezTo>
                    <a:pt x="139" y="879"/>
                    <a:pt x="148" y="828"/>
                    <a:pt x="221" y="804"/>
                  </a:cubicBezTo>
                  <a:cubicBezTo>
                    <a:pt x="285" y="713"/>
                    <a:pt x="253" y="786"/>
                    <a:pt x="267" y="585"/>
                  </a:cubicBezTo>
                  <a:cubicBezTo>
                    <a:pt x="270" y="542"/>
                    <a:pt x="258" y="506"/>
                    <a:pt x="295" y="484"/>
                  </a:cubicBezTo>
                  <a:cubicBezTo>
                    <a:pt x="318" y="471"/>
                    <a:pt x="384" y="467"/>
                    <a:pt x="395" y="466"/>
                  </a:cubicBezTo>
                  <a:cubicBezTo>
                    <a:pt x="421" y="426"/>
                    <a:pt x="455" y="389"/>
                    <a:pt x="477" y="347"/>
                  </a:cubicBezTo>
                  <a:cubicBezTo>
                    <a:pt x="515" y="275"/>
                    <a:pt x="495" y="219"/>
                    <a:pt x="569" y="173"/>
                  </a:cubicBezTo>
                  <a:cubicBezTo>
                    <a:pt x="606" y="150"/>
                    <a:pt x="654" y="159"/>
                    <a:pt x="697" y="155"/>
                  </a:cubicBezTo>
                  <a:cubicBezTo>
                    <a:pt x="722" y="150"/>
                    <a:pt x="753" y="155"/>
                    <a:pt x="770" y="137"/>
                  </a:cubicBezTo>
                  <a:cubicBezTo>
                    <a:pt x="777" y="130"/>
                    <a:pt x="775" y="118"/>
                    <a:pt x="779" y="109"/>
                  </a:cubicBezTo>
                  <a:cubicBezTo>
                    <a:pt x="791" y="85"/>
                    <a:pt x="798" y="81"/>
                    <a:pt x="816" y="64"/>
                  </a:cubicBezTo>
                  <a:cubicBezTo>
                    <a:pt x="827" y="19"/>
                    <a:pt x="837" y="14"/>
                    <a:pt x="880" y="0"/>
                  </a:cubicBezTo>
                  <a:cubicBezTo>
                    <a:pt x="971" y="10"/>
                    <a:pt x="935" y="9"/>
                    <a:pt x="989" y="9"/>
                  </a:cubicBez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61455" name="Freeform 15"/>
            <p:cNvSpPr>
              <a:spLocks/>
            </p:cNvSpPr>
            <p:nvPr/>
          </p:nvSpPr>
          <p:spPr bwMode="auto">
            <a:xfrm rot="5741942">
              <a:off x="4685506" y="1486694"/>
              <a:ext cx="1355725" cy="1430338"/>
            </a:xfrm>
            <a:custGeom>
              <a:avLst/>
              <a:gdLst>
                <a:gd name="T0" fmla="*/ 2147483647 w 989"/>
                <a:gd name="T1" fmla="*/ 2147483647 h 1179"/>
                <a:gd name="T2" fmla="*/ 2147483647 w 989"/>
                <a:gd name="T3" fmla="*/ 2147483647 h 1179"/>
                <a:gd name="T4" fmla="*/ 2147483647 w 989"/>
                <a:gd name="T5" fmla="*/ 2147483647 h 1179"/>
                <a:gd name="T6" fmla="*/ 2147483647 w 989"/>
                <a:gd name="T7" fmla="*/ 2147483647 h 1179"/>
                <a:gd name="T8" fmla="*/ 2147483647 w 989"/>
                <a:gd name="T9" fmla="*/ 2147483647 h 1179"/>
                <a:gd name="T10" fmla="*/ 2147483647 w 989"/>
                <a:gd name="T11" fmla="*/ 2147483647 h 1179"/>
                <a:gd name="T12" fmla="*/ 2147483647 w 989"/>
                <a:gd name="T13" fmla="*/ 2147483647 h 1179"/>
                <a:gd name="T14" fmla="*/ 2147483647 w 989"/>
                <a:gd name="T15" fmla="*/ 2147483647 h 1179"/>
                <a:gd name="T16" fmla="*/ 2147483647 w 989"/>
                <a:gd name="T17" fmla="*/ 2147483647 h 1179"/>
                <a:gd name="T18" fmla="*/ 2147483647 w 989"/>
                <a:gd name="T19" fmla="*/ 2147483647 h 1179"/>
                <a:gd name="T20" fmla="*/ 2147483647 w 989"/>
                <a:gd name="T21" fmla="*/ 2147483647 h 1179"/>
                <a:gd name="T22" fmla="*/ 2147483647 w 989"/>
                <a:gd name="T23" fmla="*/ 2147483647 h 1179"/>
                <a:gd name="T24" fmla="*/ 2147483647 w 989"/>
                <a:gd name="T25" fmla="*/ 2147483647 h 1179"/>
                <a:gd name="T26" fmla="*/ 2147483647 w 989"/>
                <a:gd name="T27" fmla="*/ 0 h 1179"/>
                <a:gd name="T28" fmla="*/ 2147483647 w 989"/>
                <a:gd name="T29" fmla="*/ 2147483647 h 11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9"/>
                <a:gd name="T46" fmla="*/ 0 h 1179"/>
                <a:gd name="T47" fmla="*/ 989 w 989"/>
                <a:gd name="T48" fmla="*/ 1179 h 11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9" h="1179">
                  <a:moveTo>
                    <a:pt x="11" y="1179"/>
                  </a:moveTo>
                  <a:cubicBezTo>
                    <a:pt x="17" y="1102"/>
                    <a:pt x="0" y="1042"/>
                    <a:pt x="75" y="1014"/>
                  </a:cubicBezTo>
                  <a:cubicBezTo>
                    <a:pt x="92" y="989"/>
                    <a:pt x="110" y="972"/>
                    <a:pt x="130" y="950"/>
                  </a:cubicBezTo>
                  <a:cubicBezTo>
                    <a:pt x="139" y="879"/>
                    <a:pt x="148" y="828"/>
                    <a:pt x="221" y="804"/>
                  </a:cubicBezTo>
                  <a:cubicBezTo>
                    <a:pt x="285" y="713"/>
                    <a:pt x="253" y="786"/>
                    <a:pt x="267" y="585"/>
                  </a:cubicBezTo>
                  <a:cubicBezTo>
                    <a:pt x="270" y="542"/>
                    <a:pt x="258" y="506"/>
                    <a:pt x="295" y="484"/>
                  </a:cubicBezTo>
                  <a:cubicBezTo>
                    <a:pt x="318" y="471"/>
                    <a:pt x="384" y="467"/>
                    <a:pt x="395" y="466"/>
                  </a:cubicBezTo>
                  <a:cubicBezTo>
                    <a:pt x="421" y="426"/>
                    <a:pt x="455" y="389"/>
                    <a:pt x="477" y="347"/>
                  </a:cubicBezTo>
                  <a:cubicBezTo>
                    <a:pt x="515" y="275"/>
                    <a:pt x="495" y="219"/>
                    <a:pt x="569" y="173"/>
                  </a:cubicBezTo>
                  <a:cubicBezTo>
                    <a:pt x="606" y="150"/>
                    <a:pt x="654" y="159"/>
                    <a:pt x="697" y="155"/>
                  </a:cubicBezTo>
                  <a:cubicBezTo>
                    <a:pt x="722" y="150"/>
                    <a:pt x="753" y="155"/>
                    <a:pt x="770" y="137"/>
                  </a:cubicBezTo>
                  <a:cubicBezTo>
                    <a:pt x="777" y="130"/>
                    <a:pt x="775" y="118"/>
                    <a:pt x="779" y="109"/>
                  </a:cubicBezTo>
                  <a:cubicBezTo>
                    <a:pt x="791" y="85"/>
                    <a:pt x="798" y="81"/>
                    <a:pt x="816" y="64"/>
                  </a:cubicBezTo>
                  <a:cubicBezTo>
                    <a:pt x="827" y="19"/>
                    <a:pt x="837" y="14"/>
                    <a:pt x="880" y="0"/>
                  </a:cubicBezTo>
                  <a:cubicBezTo>
                    <a:pt x="971" y="10"/>
                    <a:pt x="935" y="9"/>
                    <a:pt x="989" y="9"/>
                  </a:cubicBez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61456" name="Text Box 17"/>
            <p:cNvSpPr txBox="1">
              <a:spLocks noChangeArrowheads="1"/>
            </p:cNvSpPr>
            <p:nvPr/>
          </p:nvSpPr>
          <p:spPr bwMode="auto">
            <a:xfrm>
              <a:off x="3733800" y="228600"/>
              <a:ext cx="11380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ΒΡΕΓΜΑΤΙΚΑ</a:t>
              </a:r>
              <a:endParaRPr lang="en-US" altLang="el-GR" sz="1400">
                <a:solidFill>
                  <a:srgbClr val="FFFF00"/>
                </a:solidFill>
              </a:endParaRPr>
            </a:p>
          </p:txBody>
        </p:sp>
        <p:sp>
          <p:nvSpPr>
            <p:cNvPr id="61457" name="Line 18"/>
            <p:cNvSpPr>
              <a:spLocks noChangeShapeType="1"/>
            </p:cNvSpPr>
            <p:nvPr/>
          </p:nvSpPr>
          <p:spPr bwMode="auto">
            <a:xfrm flipH="1">
              <a:off x="3733800" y="457200"/>
              <a:ext cx="762000" cy="609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1458" name="Line 20"/>
            <p:cNvSpPr>
              <a:spLocks noChangeShapeType="1"/>
            </p:cNvSpPr>
            <p:nvPr/>
          </p:nvSpPr>
          <p:spPr bwMode="auto">
            <a:xfrm>
              <a:off x="4495800" y="457200"/>
              <a:ext cx="838200" cy="685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1459" name="Text Box 21"/>
            <p:cNvSpPr txBox="1">
              <a:spLocks noChangeArrowheads="1"/>
            </p:cNvSpPr>
            <p:nvPr/>
          </p:nvSpPr>
          <p:spPr bwMode="auto">
            <a:xfrm>
              <a:off x="1748281" y="1874990"/>
              <a:ext cx="1650452" cy="220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400">
                  <a:solidFill>
                    <a:srgbClr val="FFFF00"/>
                  </a:solidFill>
                </a:rPr>
                <a:t>ΛΑΒΔΟΙΕΔΗΣ ΡΑΦΗ</a:t>
              </a:r>
              <a:endParaRPr lang="en-US" altLang="el-GR" sz="1400">
                <a:solidFill>
                  <a:srgbClr val="FFFF00"/>
                </a:solidFill>
              </a:endParaRPr>
            </a:p>
          </p:txBody>
        </p:sp>
        <p:sp>
          <p:nvSpPr>
            <p:cNvPr id="61460" name="Line 22"/>
            <p:cNvSpPr>
              <a:spLocks noChangeShapeType="1"/>
            </p:cNvSpPr>
            <p:nvPr/>
          </p:nvSpPr>
          <p:spPr bwMode="auto">
            <a:xfrm>
              <a:off x="2667000" y="2057400"/>
              <a:ext cx="685800" cy="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1461" name="Rectangle 23"/>
            <p:cNvSpPr>
              <a:spLocks noChangeArrowheads="1"/>
            </p:cNvSpPr>
            <p:nvPr/>
          </p:nvSpPr>
          <p:spPr bwMode="auto">
            <a:xfrm>
              <a:off x="6360368" y="1844824"/>
              <a:ext cx="152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ΛΑΒΔΟΕΙΔΗΣ</a:t>
              </a:r>
            </a:p>
            <a:p>
              <a:pPr>
                <a:spcBef>
                  <a:spcPct val="0"/>
                </a:spcBef>
                <a:buFontTx/>
                <a:buNone/>
              </a:pPr>
              <a:r>
                <a:rPr lang="el-GR" altLang="el-GR" sz="1400">
                  <a:solidFill>
                    <a:srgbClr val="FFFF00"/>
                  </a:solidFill>
                </a:rPr>
                <a:t> ΡΑΦΗ</a:t>
              </a:r>
              <a:endParaRPr lang="en-US" altLang="el-GR" sz="1400">
                <a:solidFill>
                  <a:srgbClr val="FFFF00"/>
                </a:solidFill>
              </a:endParaRPr>
            </a:p>
          </p:txBody>
        </p:sp>
        <p:sp>
          <p:nvSpPr>
            <p:cNvPr id="61462" name="Line 24"/>
            <p:cNvSpPr>
              <a:spLocks noChangeShapeType="1"/>
            </p:cNvSpPr>
            <p:nvPr/>
          </p:nvSpPr>
          <p:spPr bwMode="auto">
            <a:xfrm flipH="1">
              <a:off x="5638800" y="2057400"/>
              <a:ext cx="838200" cy="76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1463" name="Freeform 20"/>
            <p:cNvSpPr>
              <a:spLocks noChangeArrowheads="1"/>
            </p:cNvSpPr>
            <p:nvPr/>
          </p:nvSpPr>
          <p:spPr bwMode="auto">
            <a:xfrm>
              <a:off x="4052888" y="3451225"/>
              <a:ext cx="887412" cy="660400"/>
            </a:xfrm>
            <a:custGeom>
              <a:avLst/>
              <a:gdLst>
                <a:gd name="T0" fmla="*/ 357187 w 887412"/>
                <a:gd name="T1" fmla="*/ 53975 h 660400"/>
                <a:gd name="T2" fmla="*/ 233362 w 887412"/>
                <a:gd name="T3" fmla="*/ 158750 h 660400"/>
                <a:gd name="T4" fmla="*/ 100012 w 887412"/>
                <a:gd name="T5" fmla="*/ 263525 h 660400"/>
                <a:gd name="T6" fmla="*/ 14287 w 887412"/>
                <a:gd name="T7" fmla="*/ 330200 h 660400"/>
                <a:gd name="T8" fmla="*/ 23812 w 887412"/>
                <a:gd name="T9" fmla="*/ 434975 h 660400"/>
                <a:gd name="T10" fmla="*/ 157162 w 887412"/>
                <a:gd name="T11" fmla="*/ 577850 h 660400"/>
                <a:gd name="T12" fmla="*/ 195262 w 887412"/>
                <a:gd name="T13" fmla="*/ 654050 h 660400"/>
                <a:gd name="T14" fmla="*/ 300037 w 887412"/>
                <a:gd name="T15" fmla="*/ 615950 h 660400"/>
                <a:gd name="T16" fmla="*/ 461962 w 887412"/>
                <a:gd name="T17" fmla="*/ 606425 h 660400"/>
                <a:gd name="T18" fmla="*/ 585787 w 887412"/>
                <a:gd name="T19" fmla="*/ 615950 h 660400"/>
                <a:gd name="T20" fmla="*/ 642937 w 887412"/>
                <a:gd name="T21" fmla="*/ 644525 h 660400"/>
                <a:gd name="T22" fmla="*/ 681037 w 887412"/>
                <a:gd name="T23" fmla="*/ 577850 h 660400"/>
                <a:gd name="T24" fmla="*/ 785812 w 887412"/>
                <a:gd name="T25" fmla="*/ 511175 h 660400"/>
                <a:gd name="T26" fmla="*/ 862012 w 887412"/>
                <a:gd name="T27" fmla="*/ 387350 h 660400"/>
                <a:gd name="T28" fmla="*/ 862012 w 887412"/>
                <a:gd name="T29" fmla="*/ 282575 h 660400"/>
                <a:gd name="T30" fmla="*/ 709612 w 887412"/>
                <a:gd name="T31" fmla="*/ 139700 h 660400"/>
                <a:gd name="T32" fmla="*/ 595312 w 887412"/>
                <a:gd name="T33" fmla="*/ 53975 h 660400"/>
                <a:gd name="T34" fmla="*/ 490537 w 887412"/>
                <a:gd name="T35" fmla="*/ 6350 h 660400"/>
                <a:gd name="T36" fmla="*/ 423862 w 887412"/>
                <a:gd name="T37" fmla="*/ 15875 h 660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7412"/>
                <a:gd name="T58" fmla="*/ 0 h 660400"/>
                <a:gd name="T59" fmla="*/ 887412 w 887412"/>
                <a:gd name="T60" fmla="*/ 660400 h 6604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7412" h="660400">
                  <a:moveTo>
                    <a:pt x="357187" y="53975"/>
                  </a:moveTo>
                  <a:cubicBezTo>
                    <a:pt x="315912" y="88900"/>
                    <a:pt x="276224" y="123825"/>
                    <a:pt x="233362" y="158750"/>
                  </a:cubicBezTo>
                  <a:cubicBezTo>
                    <a:pt x="190500" y="193675"/>
                    <a:pt x="100012" y="263525"/>
                    <a:pt x="100012" y="263525"/>
                  </a:cubicBezTo>
                  <a:cubicBezTo>
                    <a:pt x="63500" y="292100"/>
                    <a:pt x="26987" y="301625"/>
                    <a:pt x="14287" y="330200"/>
                  </a:cubicBezTo>
                  <a:cubicBezTo>
                    <a:pt x="1587" y="358775"/>
                    <a:pt x="0" y="393700"/>
                    <a:pt x="23812" y="434975"/>
                  </a:cubicBezTo>
                  <a:cubicBezTo>
                    <a:pt x="47624" y="476250"/>
                    <a:pt x="128587" y="541338"/>
                    <a:pt x="157162" y="577850"/>
                  </a:cubicBezTo>
                  <a:cubicBezTo>
                    <a:pt x="185737" y="614362"/>
                    <a:pt x="171450" y="647700"/>
                    <a:pt x="195262" y="654050"/>
                  </a:cubicBezTo>
                  <a:cubicBezTo>
                    <a:pt x="219074" y="660400"/>
                    <a:pt x="255587" y="623887"/>
                    <a:pt x="300037" y="615950"/>
                  </a:cubicBezTo>
                  <a:cubicBezTo>
                    <a:pt x="344487" y="608013"/>
                    <a:pt x="414337" y="606425"/>
                    <a:pt x="461962" y="606425"/>
                  </a:cubicBezTo>
                  <a:cubicBezTo>
                    <a:pt x="509587" y="606425"/>
                    <a:pt x="555625" y="609600"/>
                    <a:pt x="585787" y="615950"/>
                  </a:cubicBezTo>
                  <a:cubicBezTo>
                    <a:pt x="615949" y="622300"/>
                    <a:pt x="627062" y="650875"/>
                    <a:pt x="642937" y="644525"/>
                  </a:cubicBezTo>
                  <a:cubicBezTo>
                    <a:pt x="658812" y="638175"/>
                    <a:pt x="657225" y="600075"/>
                    <a:pt x="681037" y="577850"/>
                  </a:cubicBezTo>
                  <a:cubicBezTo>
                    <a:pt x="704849" y="555625"/>
                    <a:pt x="755650" y="542925"/>
                    <a:pt x="785812" y="511175"/>
                  </a:cubicBezTo>
                  <a:cubicBezTo>
                    <a:pt x="815974" y="479425"/>
                    <a:pt x="849312" y="425450"/>
                    <a:pt x="862012" y="387350"/>
                  </a:cubicBezTo>
                  <a:cubicBezTo>
                    <a:pt x="874712" y="349250"/>
                    <a:pt x="887412" y="323850"/>
                    <a:pt x="862012" y="282575"/>
                  </a:cubicBezTo>
                  <a:cubicBezTo>
                    <a:pt x="836612" y="241300"/>
                    <a:pt x="754062" y="177800"/>
                    <a:pt x="709612" y="139700"/>
                  </a:cubicBezTo>
                  <a:cubicBezTo>
                    <a:pt x="665162" y="101600"/>
                    <a:pt x="631824" y="76200"/>
                    <a:pt x="595312" y="53975"/>
                  </a:cubicBezTo>
                  <a:cubicBezTo>
                    <a:pt x="558800" y="31750"/>
                    <a:pt x="519112" y="12700"/>
                    <a:pt x="490537" y="6350"/>
                  </a:cubicBezTo>
                  <a:cubicBezTo>
                    <a:pt x="461962" y="0"/>
                    <a:pt x="442912" y="7937"/>
                    <a:pt x="423862" y="15875"/>
                  </a:cubicBezTo>
                </a:path>
              </a:pathLst>
            </a:custGeom>
            <a:noFill/>
            <a:ln w="19050" algn="ctr">
              <a:solidFill>
                <a:srgbClr val="FFFF00"/>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61444"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CE4C13BC-CD8D-4204-A1EA-0EC2086CC1B4}" type="slidenum">
              <a:rPr lang="el-GR" altLang="el-GR">
                <a:solidFill>
                  <a:srgbClr val="F2F2F2"/>
                </a:solidFill>
              </a:rPr>
              <a:pPr eaLnBrk="1" hangingPunct="1"/>
              <a:t>16</a:t>
            </a:fld>
            <a:endParaRPr lang="el-GR" altLang="el-GR">
              <a:solidFill>
                <a:srgbClr val="F2F2F2"/>
              </a:solidFill>
            </a:endParaRPr>
          </a:p>
        </p:txBody>
      </p:sp>
    </p:spTree>
    <p:extLst>
      <p:ext uri="{BB962C8B-B14F-4D97-AF65-F5344CB8AC3E}">
        <p14:creationId xmlns:p14="http://schemas.microsoft.com/office/powerpoint/2010/main" xmlns="" val="15837820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Ομάδα 4"/>
          <p:cNvGrpSpPr>
            <a:grpSpLocks/>
          </p:cNvGrpSpPr>
          <p:nvPr/>
        </p:nvGrpSpPr>
        <p:grpSpPr bwMode="auto">
          <a:xfrm>
            <a:off x="2268538" y="374650"/>
            <a:ext cx="6172200" cy="6223000"/>
            <a:chOff x="228600" y="152400"/>
            <a:chExt cx="6172200" cy="6223000"/>
          </a:xfrm>
        </p:grpSpPr>
        <p:pic>
          <p:nvPicPr>
            <p:cNvPr id="62469" name="Picture 38" descr="submentovertex"/>
            <p:cNvPicPr>
              <a:picLocks noChangeAspect="1" noChangeArrowheads="1"/>
            </p:cNvPicPr>
            <p:nvPr/>
          </p:nvPicPr>
          <p:blipFill>
            <a:blip r:embed="rId3" cstate="print">
              <a:extLst>
                <a:ext uri="{28A0092B-C50C-407E-A947-70E740481C1C}">
                  <a14:useLocalDpi xmlns:a14="http://schemas.microsoft.com/office/drawing/2010/main" xmlns="" val="0"/>
                </a:ext>
              </a:extLst>
            </a:blip>
            <a:srcRect l="3362" t="2390" r="5618"/>
            <a:stretch>
              <a:fillRect/>
            </a:stretch>
          </p:blipFill>
          <p:spPr bwMode="auto">
            <a:xfrm>
              <a:off x="228600" y="152400"/>
              <a:ext cx="6172200" cy="6223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2470" name="Line 39"/>
            <p:cNvSpPr>
              <a:spLocks noChangeShapeType="1"/>
            </p:cNvSpPr>
            <p:nvPr/>
          </p:nvSpPr>
          <p:spPr bwMode="auto">
            <a:xfrm flipH="1">
              <a:off x="3505200" y="1676400"/>
              <a:ext cx="2286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b="1"/>
            </a:p>
          </p:txBody>
        </p:sp>
        <p:sp>
          <p:nvSpPr>
            <p:cNvPr id="62471" name="Line 40"/>
            <p:cNvSpPr>
              <a:spLocks noChangeShapeType="1"/>
            </p:cNvSpPr>
            <p:nvPr/>
          </p:nvSpPr>
          <p:spPr bwMode="auto">
            <a:xfrm>
              <a:off x="2438400" y="57150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b="1"/>
            </a:p>
          </p:txBody>
        </p:sp>
        <p:sp>
          <p:nvSpPr>
            <p:cNvPr id="62472" name="Text Box 41"/>
            <p:cNvSpPr txBox="1">
              <a:spLocks noChangeArrowheads="1"/>
            </p:cNvSpPr>
            <p:nvPr/>
          </p:nvSpPr>
          <p:spPr bwMode="auto">
            <a:xfrm>
              <a:off x="990600" y="5562600"/>
              <a:ext cx="1905000"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400" b="1">
                  <a:solidFill>
                    <a:srgbClr val="000000"/>
                  </a:solidFill>
                </a:rPr>
                <a:t>ΟΔΟΝΤΑΣ Α2</a:t>
              </a:r>
              <a:endParaRPr lang="en-US" altLang="el-GR" sz="1400" b="1">
                <a:solidFill>
                  <a:srgbClr val="000000"/>
                </a:solidFill>
              </a:endParaRPr>
            </a:p>
          </p:txBody>
        </p:sp>
        <p:sp>
          <p:nvSpPr>
            <p:cNvPr id="62473" name="Text Box 42"/>
            <p:cNvSpPr txBox="1">
              <a:spLocks noChangeArrowheads="1"/>
            </p:cNvSpPr>
            <p:nvPr/>
          </p:nvSpPr>
          <p:spPr bwMode="auto">
            <a:xfrm>
              <a:off x="2971800" y="1295400"/>
              <a:ext cx="1752600"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400" b="1">
                  <a:solidFill>
                    <a:srgbClr val="000000"/>
                  </a:solidFill>
                </a:rPr>
                <a:t>ΗΘΜΟΕΙΔΕΙΣ</a:t>
              </a:r>
              <a:endParaRPr lang="en-US" altLang="el-GR" sz="1400" b="1">
                <a:solidFill>
                  <a:srgbClr val="000000"/>
                </a:solidFill>
              </a:endParaRPr>
            </a:p>
          </p:txBody>
        </p:sp>
        <p:sp>
          <p:nvSpPr>
            <p:cNvPr id="62474" name="Line 43"/>
            <p:cNvSpPr>
              <a:spLocks noChangeShapeType="1"/>
            </p:cNvSpPr>
            <p:nvPr/>
          </p:nvSpPr>
          <p:spPr bwMode="auto">
            <a:xfrm>
              <a:off x="2209800" y="34290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b="1"/>
            </a:p>
          </p:txBody>
        </p:sp>
        <p:sp>
          <p:nvSpPr>
            <p:cNvPr id="62475" name="Text Box 44"/>
            <p:cNvSpPr txBox="1">
              <a:spLocks noChangeArrowheads="1"/>
            </p:cNvSpPr>
            <p:nvPr/>
          </p:nvSpPr>
          <p:spPr bwMode="auto">
            <a:xfrm>
              <a:off x="1066800" y="3276600"/>
              <a:ext cx="1371600"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400" b="1" dirty="0">
                  <a:solidFill>
                    <a:srgbClr val="000000"/>
                  </a:solidFill>
                </a:rPr>
                <a:t>ΣΦΗΝΟΕΙΔΗΣ</a:t>
              </a:r>
              <a:endParaRPr lang="en-US" altLang="el-GR" sz="1400" b="1" dirty="0">
                <a:solidFill>
                  <a:srgbClr val="000000"/>
                </a:solidFill>
              </a:endParaRPr>
            </a:p>
          </p:txBody>
        </p:sp>
        <p:sp>
          <p:nvSpPr>
            <p:cNvPr id="62476" name="Line 45"/>
            <p:cNvSpPr>
              <a:spLocks noChangeShapeType="1"/>
            </p:cNvSpPr>
            <p:nvPr/>
          </p:nvSpPr>
          <p:spPr bwMode="auto">
            <a:xfrm flipH="1">
              <a:off x="1828800" y="1066800"/>
              <a:ext cx="228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b="1"/>
            </a:p>
          </p:txBody>
        </p:sp>
        <p:sp>
          <p:nvSpPr>
            <p:cNvPr id="62477" name="Text Box 46"/>
            <p:cNvSpPr txBox="1">
              <a:spLocks noChangeArrowheads="1"/>
            </p:cNvSpPr>
            <p:nvPr/>
          </p:nvSpPr>
          <p:spPr bwMode="auto">
            <a:xfrm>
              <a:off x="1752600" y="685800"/>
              <a:ext cx="1447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b="1">
                  <a:solidFill>
                    <a:srgbClr val="000000"/>
                  </a:solidFill>
                </a:rPr>
                <a:t>ΑΝΤΡΟ</a:t>
              </a:r>
              <a:endParaRPr lang="en-US" altLang="el-GR" sz="1400" b="1">
                <a:solidFill>
                  <a:srgbClr val="000000"/>
                </a:solidFill>
              </a:endParaRPr>
            </a:p>
          </p:txBody>
        </p:sp>
        <p:sp>
          <p:nvSpPr>
            <p:cNvPr id="62478" name="Line 48"/>
            <p:cNvSpPr>
              <a:spLocks noChangeShapeType="1"/>
            </p:cNvSpPr>
            <p:nvPr/>
          </p:nvSpPr>
          <p:spPr bwMode="auto">
            <a:xfrm flipV="1">
              <a:off x="5257800" y="5638800"/>
              <a:ext cx="228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b="1"/>
            </a:p>
          </p:txBody>
        </p:sp>
        <p:sp>
          <p:nvSpPr>
            <p:cNvPr id="62479" name="Line 52"/>
            <p:cNvSpPr>
              <a:spLocks noChangeShapeType="1"/>
            </p:cNvSpPr>
            <p:nvPr/>
          </p:nvSpPr>
          <p:spPr bwMode="auto">
            <a:xfrm flipH="1">
              <a:off x="4267200" y="3276600"/>
              <a:ext cx="533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b="1"/>
            </a:p>
          </p:txBody>
        </p:sp>
        <p:sp>
          <p:nvSpPr>
            <p:cNvPr id="62480" name="Text Box 53"/>
            <p:cNvSpPr txBox="1">
              <a:spLocks noChangeArrowheads="1"/>
            </p:cNvSpPr>
            <p:nvPr/>
          </p:nvSpPr>
          <p:spPr bwMode="auto">
            <a:xfrm>
              <a:off x="4724400" y="3048000"/>
              <a:ext cx="152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b="1">
                  <a:solidFill>
                    <a:srgbClr val="000000"/>
                  </a:solidFill>
                </a:rPr>
                <a:t>ΠΤΕΡΥΓΟΕΙΔΗΣ ΑΠΟΦΥΣΗ</a:t>
              </a:r>
              <a:endParaRPr lang="en-US" altLang="el-GR" sz="1400" b="1">
                <a:solidFill>
                  <a:srgbClr val="000000"/>
                </a:solidFill>
              </a:endParaRPr>
            </a:p>
          </p:txBody>
        </p:sp>
        <p:sp>
          <p:nvSpPr>
            <p:cNvPr id="62481" name="Line 54"/>
            <p:cNvSpPr>
              <a:spLocks noChangeShapeType="1"/>
            </p:cNvSpPr>
            <p:nvPr/>
          </p:nvSpPr>
          <p:spPr bwMode="auto">
            <a:xfrm flipH="1">
              <a:off x="2057400" y="39624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b="1"/>
            </a:p>
          </p:txBody>
        </p:sp>
        <p:sp>
          <p:nvSpPr>
            <p:cNvPr id="62482" name="Text Box 55"/>
            <p:cNvSpPr txBox="1">
              <a:spLocks noChangeArrowheads="1"/>
            </p:cNvSpPr>
            <p:nvPr/>
          </p:nvSpPr>
          <p:spPr bwMode="auto">
            <a:xfrm>
              <a:off x="2362200" y="3886200"/>
              <a:ext cx="16002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b="1">
                  <a:solidFill>
                    <a:srgbClr val="000000"/>
                  </a:solidFill>
                </a:rPr>
                <a:t>ΩΟΕΙΔΕΣ ΤΡΗΜΑ</a:t>
              </a:r>
              <a:endParaRPr lang="en-US" altLang="el-GR" sz="1400" b="1">
                <a:solidFill>
                  <a:srgbClr val="000000"/>
                </a:solidFill>
              </a:endParaRPr>
            </a:p>
          </p:txBody>
        </p:sp>
        <p:sp>
          <p:nvSpPr>
            <p:cNvPr id="62483" name="Line 56"/>
            <p:cNvSpPr>
              <a:spLocks noChangeShapeType="1"/>
            </p:cNvSpPr>
            <p:nvPr/>
          </p:nvSpPr>
          <p:spPr bwMode="auto">
            <a:xfrm>
              <a:off x="2590800" y="4953000"/>
              <a:ext cx="533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b="1"/>
            </a:p>
          </p:txBody>
        </p:sp>
        <p:sp>
          <p:nvSpPr>
            <p:cNvPr id="62484" name="Text Box 57"/>
            <p:cNvSpPr txBox="1">
              <a:spLocks noChangeArrowheads="1"/>
            </p:cNvSpPr>
            <p:nvPr/>
          </p:nvSpPr>
          <p:spPr bwMode="auto">
            <a:xfrm>
              <a:off x="1447800" y="4800600"/>
              <a:ext cx="13716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b="1">
                  <a:solidFill>
                    <a:srgbClr val="000000"/>
                  </a:solidFill>
                </a:rPr>
                <a:t>ΤΟΞΟ Α1</a:t>
              </a:r>
              <a:endParaRPr lang="en-US" altLang="el-GR" sz="1400" b="1">
                <a:solidFill>
                  <a:srgbClr val="000000"/>
                </a:solidFill>
              </a:endParaRPr>
            </a:p>
          </p:txBody>
        </p:sp>
        <p:sp>
          <p:nvSpPr>
            <p:cNvPr id="62485" name="Line 58"/>
            <p:cNvSpPr>
              <a:spLocks noChangeShapeType="1"/>
            </p:cNvSpPr>
            <p:nvPr/>
          </p:nvSpPr>
          <p:spPr bwMode="auto">
            <a:xfrm>
              <a:off x="4495800" y="4800600"/>
              <a:ext cx="609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b="1"/>
            </a:p>
          </p:txBody>
        </p:sp>
        <p:sp>
          <p:nvSpPr>
            <p:cNvPr id="62486" name="Text Box 59"/>
            <p:cNvSpPr txBox="1">
              <a:spLocks noChangeArrowheads="1"/>
            </p:cNvSpPr>
            <p:nvPr/>
          </p:nvSpPr>
          <p:spPr bwMode="auto">
            <a:xfrm>
              <a:off x="3810000" y="4419600"/>
              <a:ext cx="1905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b="1">
                  <a:solidFill>
                    <a:srgbClr val="000000"/>
                  </a:solidFill>
                </a:rPr>
                <a:t>ΕΞΩ ΑΚΟΥΣΤΙΚΟΣ ΠΟΡΟΣ</a:t>
              </a:r>
              <a:endParaRPr lang="en-US" altLang="el-GR" sz="1400" b="1">
                <a:solidFill>
                  <a:srgbClr val="000000"/>
                </a:solidFill>
              </a:endParaRPr>
            </a:p>
          </p:txBody>
        </p:sp>
        <p:sp>
          <p:nvSpPr>
            <p:cNvPr id="62487" name="Text Box 60"/>
            <p:cNvSpPr txBox="1">
              <a:spLocks noChangeArrowheads="1"/>
            </p:cNvSpPr>
            <p:nvPr/>
          </p:nvSpPr>
          <p:spPr bwMode="auto">
            <a:xfrm>
              <a:off x="3581400" y="5715000"/>
              <a:ext cx="194514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b="1">
                  <a:solidFill>
                    <a:srgbClr val="000000"/>
                  </a:solidFill>
                </a:rPr>
                <a:t>ΜΑΣΤΟΕΙΔΕΙΣ ΚΥΨΕΛΕΣ</a:t>
              </a:r>
              <a:endParaRPr lang="en-US" altLang="el-GR" sz="1400" b="1">
                <a:solidFill>
                  <a:srgbClr val="000000"/>
                </a:solidFill>
              </a:endParaRPr>
            </a:p>
          </p:txBody>
        </p:sp>
      </p:grpSp>
      <p:sp>
        <p:nvSpPr>
          <p:cNvPr id="62467" name="Τίτλος 1"/>
          <p:cNvSpPr>
            <a:spLocks noGrp="1"/>
          </p:cNvSpPr>
          <p:nvPr>
            <p:ph type="title"/>
          </p:nvPr>
        </p:nvSpPr>
        <p:spPr>
          <a:xfrm>
            <a:off x="61913" y="115888"/>
            <a:ext cx="9082087" cy="1009650"/>
          </a:xfrm>
        </p:spPr>
        <p:txBody>
          <a:bodyPr/>
          <a:lstStyle/>
          <a:p>
            <a:r>
              <a:rPr lang="el-GR" altLang="el-GR" dirty="0" smtClean="0"/>
              <a:t>Βάση </a:t>
            </a:r>
          </a:p>
        </p:txBody>
      </p:sp>
      <p:sp>
        <p:nvSpPr>
          <p:cNvPr id="62468"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A7C59F1B-EF16-41DD-916D-95E3640DCB34}" type="slidenum">
              <a:rPr lang="el-GR" altLang="el-GR">
                <a:solidFill>
                  <a:srgbClr val="F2F2F2"/>
                </a:solidFill>
              </a:rPr>
              <a:pPr eaLnBrk="1" hangingPunct="1"/>
              <a:t>17</a:t>
            </a:fld>
            <a:endParaRPr lang="el-GR" altLang="el-GR">
              <a:solidFill>
                <a:srgbClr val="F2F2F2"/>
              </a:solidFill>
            </a:endParaRPr>
          </a:p>
        </p:txBody>
      </p:sp>
    </p:spTree>
    <p:extLst>
      <p:ext uri="{BB962C8B-B14F-4D97-AF65-F5344CB8AC3E}">
        <p14:creationId xmlns:p14="http://schemas.microsoft.com/office/powerpoint/2010/main" xmlns="" val="39849863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Ομάδα 4"/>
          <p:cNvGrpSpPr>
            <a:grpSpLocks/>
          </p:cNvGrpSpPr>
          <p:nvPr/>
        </p:nvGrpSpPr>
        <p:grpSpPr bwMode="auto">
          <a:xfrm>
            <a:off x="3214688" y="981075"/>
            <a:ext cx="5029200" cy="5178425"/>
            <a:chOff x="3200400" y="764704"/>
            <a:chExt cx="5029200" cy="5178896"/>
          </a:xfrm>
        </p:grpSpPr>
        <p:pic>
          <p:nvPicPr>
            <p:cNvPr id="63493" name="Picture 2" descr="nasal bone"/>
            <p:cNvPicPr>
              <a:picLocks noChangeAspect="1" noChangeArrowheads="1"/>
            </p:cNvPicPr>
            <p:nvPr/>
          </p:nvPicPr>
          <p:blipFill>
            <a:blip r:embed="rId3" cstate="print">
              <a:extLst>
                <a:ext uri="{28A0092B-C50C-407E-A947-70E740481C1C}">
                  <a14:useLocalDpi xmlns:a14="http://schemas.microsoft.com/office/drawing/2010/main" xmlns="" val="0"/>
                </a:ext>
              </a:extLst>
            </a:blip>
            <a:srcRect r="25186" b="25555"/>
            <a:stretch>
              <a:fillRect/>
            </a:stretch>
          </p:blipFill>
          <p:spPr bwMode="auto">
            <a:xfrm>
              <a:off x="3429000" y="838200"/>
              <a:ext cx="4800600" cy="5105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3494" name="Line 3"/>
            <p:cNvSpPr>
              <a:spLocks noChangeShapeType="1"/>
            </p:cNvSpPr>
            <p:nvPr/>
          </p:nvSpPr>
          <p:spPr bwMode="auto">
            <a:xfrm>
              <a:off x="4114800" y="2667000"/>
              <a:ext cx="609600" cy="457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3495" name="Line 4"/>
            <p:cNvSpPr>
              <a:spLocks noChangeShapeType="1"/>
            </p:cNvSpPr>
            <p:nvPr/>
          </p:nvSpPr>
          <p:spPr bwMode="auto">
            <a:xfrm>
              <a:off x="4495800" y="1066800"/>
              <a:ext cx="6858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3496" name="Text Box 6"/>
            <p:cNvSpPr txBox="1">
              <a:spLocks noChangeArrowheads="1"/>
            </p:cNvSpPr>
            <p:nvPr/>
          </p:nvSpPr>
          <p:spPr bwMode="auto">
            <a:xfrm>
              <a:off x="3429000" y="764704"/>
              <a:ext cx="16002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ΜΕΤΩΠΙΑΙΑΟΙ</a:t>
              </a:r>
              <a:endParaRPr lang="en-US" altLang="el-GR" sz="1400">
                <a:solidFill>
                  <a:srgbClr val="FFFF00"/>
                </a:solidFill>
              </a:endParaRPr>
            </a:p>
          </p:txBody>
        </p:sp>
        <p:sp>
          <p:nvSpPr>
            <p:cNvPr id="63497" name="Text Box 11"/>
            <p:cNvSpPr txBox="1">
              <a:spLocks noChangeArrowheads="1"/>
            </p:cNvSpPr>
            <p:nvPr/>
          </p:nvSpPr>
          <p:spPr bwMode="auto">
            <a:xfrm>
              <a:off x="3200400" y="2364904"/>
              <a:ext cx="14255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ΡΙΝΙΚΑ ΟΣΤΑ</a:t>
              </a:r>
              <a:endParaRPr lang="en-US" altLang="el-GR" sz="1400">
                <a:solidFill>
                  <a:srgbClr val="FFFF00"/>
                </a:solidFill>
              </a:endParaRPr>
            </a:p>
          </p:txBody>
        </p:sp>
      </p:grpSp>
      <p:sp>
        <p:nvSpPr>
          <p:cNvPr id="63491" name="Τίτλος 1"/>
          <p:cNvSpPr>
            <a:spLocks noGrp="1"/>
          </p:cNvSpPr>
          <p:nvPr>
            <p:ph type="title"/>
          </p:nvPr>
        </p:nvSpPr>
        <p:spPr>
          <a:xfrm>
            <a:off x="61913" y="115888"/>
            <a:ext cx="9082087" cy="1009650"/>
          </a:xfrm>
        </p:spPr>
        <p:txBody>
          <a:bodyPr/>
          <a:lstStyle/>
          <a:p>
            <a:r>
              <a:rPr lang="el-GR" altLang="el-GR" smtClean="0"/>
              <a:t>Πλάγια ρινικό</a:t>
            </a:r>
          </a:p>
        </p:txBody>
      </p:sp>
      <p:sp>
        <p:nvSpPr>
          <p:cNvPr id="63492"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BA0B2191-5283-4B2F-8FBB-D4989E24F96D}" type="slidenum">
              <a:rPr lang="el-GR" altLang="el-GR">
                <a:solidFill>
                  <a:srgbClr val="F2F2F2"/>
                </a:solidFill>
              </a:rPr>
              <a:pPr eaLnBrk="1" hangingPunct="1"/>
              <a:t>18</a:t>
            </a:fld>
            <a:endParaRPr lang="el-GR" altLang="el-GR">
              <a:solidFill>
                <a:srgbClr val="F2F2F2"/>
              </a:solidFill>
            </a:endParaRPr>
          </a:p>
        </p:txBody>
      </p:sp>
    </p:spTree>
    <p:extLst>
      <p:ext uri="{BB962C8B-B14F-4D97-AF65-F5344CB8AC3E}">
        <p14:creationId xmlns:p14="http://schemas.microsoft.com/office/powerpoint/2010/main" xmlns="" val="2442633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Ομάδα 3"/>
          <p:cNvGrpSpPr>
            <a:grpSpLocks/>
          </p:cNvGrpSpPr>
          <p:nvPr/>
        </p:nvGrpSpPr>
        <p:grpSpPr bwMode="auto">
          <a:xfrm>
            <a:off x="107950" y="990600"/>
            <a:ext cx="8045450" cy="5867400"/>
            <a:chOff x="107504" y="990600"/>
            <a:chExt cx="8045814" cy="5867400"/>
          </a:xfrm>
        </p:grpSpPr>
        <p:pic>
          <p:nvPicPr>
            <p:cNvPr id="46085" name="Picture 4" descr="CALDWELL SINUS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4600" y="990600"/>
              <a:ext cx="4165600" cy="5867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6086" name="Text Box 6"/>
            <p:cNvSpPr txBox="1">
              <a:spLocks noChangeArrowheads="1"/>
            </p:cNvSpPr>
            <p:nvPr/>
          </p:nvSpPr>
          <p:spPr bwMode="auto">
            <a:xfrm>
              <a:off x="3505200" y="2060848"/>
              <a:ext cx="24384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600">
                  <a:solidFill>
                    <a:srgbClr val="FFFF00"/>
                  </a:solidFill>
                </a:rPr>
                <a:t>ΜΕΤΩΠΙΑΙΟΣ ΚΟΛΠΟΣ</a:t>
              </a:r>
              <a:endParaRPr lang="en-US" altLang="el-GR" sz="1600">
                <a:solidFill>
                  <a:srgbClr val="FFFF00"/>
                </a:solidFill>
              </a:endParaRPr>
            </a:p>
          </p:txBody>
        </p:sp>
        <p:sp>
          <p:nvSpPr>
            <p:cNvPr id="46087" name="Line 7"/>
            <p:cNvSpPr>
              <a:spLocks noChangeShapeType="1"/>
            </p:cNvSpPr>
            <p:nvPr/>
          </p:nvSpPr>
          <p:spPr bwMode="auto">
            <a:xfrm>
              <a:off x="4572000" y="2362200"/>
              <a:ext cx="0" cy="685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6088" name="Text Box 8"/>
            <p:cNvSpPr txBox="1">
              <a:spLocks noChangeArrowheads="1"/>
            </p:cNvSpPr>
            <p:nvPr/>
          </p:nvSpPr>
          <p:spPr bwMode="auto">
            <a:xfrm>
              <a:off x="611560" y="3505200"/>
              <a:ext cx="251004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600">
                  <a:solidFill>
                    <a:srgbClr val="FFFF00"/>
                  </a:solidFill>
                </a:rPr>
                <a:t>ΑΝΩ ΟΦΘΑΛΜΙΚΗ ΣΧΙΣΜΗ</a:t>
              </a:r>
              <a:endParaRPr lang="en-US" altLang="el-GR" sz="1600">
                <a:solidFill>
                  <a:srgbClr val="FFFF00"/>
                </a:solidFill>
              </a:endParaRPr>
            </a:p>
          </p:txBody>
        </p:sp>
        <p:sp>
          <p:nvSpPr>
            <p:cNvPr id="46089" name="Line 10"/>
            <p:cNvSpPr>
              <a:spLocks noChangeShapeType="1"/>
            </p:cNvSpPr>
            <p:nvPr/>
          </p:nvSpPr>
          <p:spPr bwMode="auto">
            <a:xfrm flipH="1">
              <a:off x="5715000" y="2971800"/>
              <a:ext cx="609600" cy="304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6090" name="Text Box 11"/>
            <p:cNvSpPr txBox="1">
              <a:spLocks noChangeArrowheads="1"/>
            </p:cNvSpPr>
            <p:nvPr/>
          </p:nvSpPr>
          <p:spPr bwMode="auto">
            <a:xfrm>
              <a:off x="6553200" y="4038600"/>
              <a:ext cx="160011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600">
                  <a:solidFill>
                    <a:srgbClr val="FFFF00"/>
                  </a:solidFill>
                </a:rPr>
                <a:t>ΙΓΜΟΡΙΟ ΑΝΤΡΟ</a:t>
              </a:r>
              <a:endParaRPr lang="en-US" altLang="el-GR" sz="1600">
                <a:solidFill>
                  <a:srgbClr val="FFFF00"/>
                </a:solidFill>
              </a:endParaRPr>
            </a:p>
          </p:txBody>
        </p:sp>
        <p:sp>
          <p:nvSpPr>
            <p:cNvPr id="46091" name="Line 12"/>
            <p:cNvSpPr>
              <a:spLocks noChangeShapeType="1"/>
            </p:cNvSpPr>
            <p:nvPr/>
          </p:nvSpPr>
          <p:spPr bwMode="auto">
            <a:xfrm flipH="1">
              <a:off x="5181600" y="4191000"/>
              <a:ext cx="1371600" cy="228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6092" name="Text Box 13"/>
            <p:cNvSpPr txBox="1">
              <a:spLocks noChangeArrowheads="1"/>
            </p:cNvSpPr>
            <p:nvPr/>
          </p:nvSpPr>
          <p:spPr bwMode="auto">
            <a:xfrm>
              <a:off x="6096000" y="4724400"/>
              <a:ext cx="190315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600">
                  <a:solidFill>
                    <a:srgbClr val="FFFF00"/>
                  </a:solidFill>
                </a:rPr>
                <a:t>ΚΑΤΩ ΡΙΝΙΚΗ ΚΟΓΧΗ</a:t>
              </a:r>
              <a:endParaRPr lang="en-US" altLang="el-GR" sz="1600">
                <a:solidFill>
                  <a:srgbClr val="FFFF00"/>
                </a:solidFill>
              </a:endParaRPr>
            </a:p>
          </p:txBody>
        </p:sp>
        <p:sp>
          <p:nvSpPr>
            <p:cNvPr id="46093" name="Line 14"/>
            <p:cNvSpPr>
              <a:spLocks noChangeShapeType="1"/>
            </p:cNvSpPr>
            <p:nvPr/>
          </p:nvSpPr>
          <p:spPr bwMode="auto">
            <a:xfrm flipH="1" flipV="1">
              <a:off x="4876800" y="4648200"/>
              <a:ext cx="1066800" cy="152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6094" name="Rectangle 15"/>
            <p:cNvSpPr>
              <a:spLocks noChangeArrowheads="1"/>
            </p:cNvSpPr>
            <p:nvPr/>
          </p:nvSpPr>
          <p:spPr bwMode="auto">
            <a:xfrm>
              <a:off x="5867400" y="6019800"/>
              <a:ext cx="838200" cy="838200"/>
            </a:xfrm>
            <a:prstGeom prst="rect">
              <a:avLst/>
            </a:prstGeom>
            <a:solidFill>
              <a:srgbClr val="292929"/>
            </a:solidFill>
            <a:ln>
              <a:noFill/>
            </a:ln>
            <a:extLst>
              <a:ext uri="{91240B29-F687-4F45-9708-019B960494DF}">
                <a14:hiddenLine xmlns:a14="http://schemas.microsoft.com/office/drawing/2010/main" xmlns="" w="57150">
                  <a:solidFill>
                    <a:srgbClr val="000000"/>
                  </a:solidFill>
                  <a:miter lim="800000"/>
                  <a:headEnd/>
                  <a:tailEnd/>
                </a14:hiddenLine>
              </a:ext>
            </a:extLst>
          </p:spPr>
          <p:txBody>
            <a:bodyPr wrap="none" anchor="ct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200">
                <a:solidFill>
                  <a:srgbClr val="000000"/>
                </a:solidFill>
                <a:latin typeface="Arial" charset="0"/>
              </a:endParaRPr>
            </a:p>
          </p:txBody>
        </p:sp>
        <p:sp>
          <p:nvSpPr>
            <p:cNvPr id="46095" name="Text Box 16"/>
            <p:cNvSpPr txBox="1">
              <a:spLocks noChangeArrowheads="1"/>
            </p:cNvSpPr>
            <p:nvPr/>
          </p:nvSpPr>
          <p:spPr bwMode="auto">
            <a:xfrm>
              <a:off x="6096000" y="5715000"/>
              <a:ext cx="89819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600">
                  <a:solidFill>
                    <a:srgbClr val="FFFF00"/>
                  </a:solidFill>
                </a:rPr>
                <a:t>ΓΝΑΘΟΣ</a:t>
              </a:r>
              <a:endParaRPr lang="en-US" altLang="el-GR" sz="1600">
                <a:solidFill>
                  <a:srgbClr val="FFFF00"/>
                </a:solidFill>
              </a:endParaRPr>
            </a:p>
          </p:txBody>
        </p:sp>
        <p:sp>
          <p:nvSpPr>
            <p:cNvPr id="46096" name="Line 17"/>
            <p:cNvSpPr>
              <a:spLocks noChangeShapeType="1"/>
            </p:cNvSpPr>
            <p:nvPr/>
          </p:nvSpPr>
          <p:spPr bwMode="auto">
            <a:xfrm flipH="1">
              <a:off x="5715000" y="5867400"/>
              <a:ext cx="457200" cy="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6097" name="Text Box 18"/>
            <p:cNvSpPr txBox="1">
              <a:spLocks noChangeArrowheads="1"/>
            </p:cNvSpPr>
            <p:nvPr/>
          </p:nvSpPr>
          <p:spPr bwMode="auto">
            <a:xfrm>
              <a:off x="5465763" y="5214938"/>
              <a:ext cx="162153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600">
                  <a:solidFill>
                    <a:srgbClr val="FFFF00"/>
                  </a:solidFill>
                </a:rPr>
                <a:t>ΣΚΛΗΡΑ ΥΠΕΡΩΑ</a:t>
              </a:r>
              <a:endParaRPr lang="en-US" altLang="el-GR" sz="1600">
                <a:solidFill>
                  <a:srgbClr val="FFFF00"/>
                </a:solidFill>
              </a:endParaRPr>
            </a:p>
          </p:txBody>
        </p:sp>
        <p:sp>
          <p:nvSpPr>
            <p:cNvPr id="46098" name="Line 19"/>
            <p:cNvSpPr>
              <a:spLocks noChangeShapeType="1"/>
            </p:cNvSpPr>
            <p:nvPr/>
          </p:nvSpPr>
          <p:spPr bwMode="auto">
            <a:xfrm flipH="1" flipV="1">
              <a:off x="4800600" y="4953000"/>
              <a:ext cx="6858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6099" name="Text Box 20"/>
            <p:cNvSpPr txBox="1">
              <a:spLocks noChangeArrowheads="1"/>
            </p:cNvSpPr>
            <p:nvPr/>
          </p:nvSpPr>
          <p:spPr bwMode="auto">
            <a:xfrm>
              <a:off x="107504" y="4876800"/>
              <a:ext cx="218951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600">
                  <a:solidFill>
                    <a:srgbClr val="FFFF00"/>
                  </a:solidFill>
                </a:rPr>
                <a:t>ΜΑΣΤΟΕΙΔΕΙΣ ΚΥΨΕΛΕΣ</a:t>
              </a:r>
              <a:endParaRPr lang="en-US" altLang="el-GR" sz="1600">
                <a:solidFill>
                  <a:srgbClr val="FFFF00"/>
                </a:solidFill>
              </a:endParaRPr>
            </a:p>
          </p:txBody>
        </p:sp>
        <p:sp>
          <p:nvSpPr>
            <p:cNvPr id="46100" name="Line 21"/>
            <p:cNvSpPr>
              <a:spLocks noChangeShapeType="1"/>
            </p:cNvSpPr>
            <p:nvPr/>
          </p:nvSpPr>
          <p:spPr bwMode="auto">
            <a:xfrm>
              <a:off x="2209800" y="4953000"/>
              <a:ext cx="609600" cy="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6101" name="Text Box 22"/>
            <p:cNvSpPr txBox="1">
              <a:spLocks noChangeArrowheads="1"/>
            </p:cNvSpPr>
            <p:nvPr/>
          </p:nvSpPr>
          <p:spPr bwMode="auto">
            <a:xfrm>
              <a:off x="6324600" y="2819400"/>
              <a:ext cx="85273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600">
                  <a:solidFill>
                    <a:srgbClr val="FFFF00"/>
                  </a:solidFill>
                </a:rPr>
                <a:t>ΚΟΓΧΟΣ</a:t>
              </a:r>
              <a:endParaRPr lang="en-US" altLang="el-GR" sz="1600">
                <a:solidFill>
                  <a:srgbClr val="FFFF00"/>
                </a:solidFill>
              </a:endParaRPr>
            </a:p>
          </p:txBody>
        </p:sp>
        <p:sp>
          <p:nvSpPr>
            <p:cNvPr id="46102" name="Line 23"/>
            <p:cNvSpPr>
              <a:spLocks noChangeShapeType="1"/>
            </p:cNvSpPr>
            <p:nvPr/>
          </p:nvSpPr>
          <p:spPr bwMode="auto">
            <a:xfrm>
              <a:off x="3048000" y="3657600"/>
              <a:ext cx="914400" cy="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6103" name="Oval 24"/>
            <p:cNvSpPr>
              <a:spLocks noChangeArrowheads="1"/>
            </p:cNvSpPr>
            <p:nvPr/>
          </p:nvSpPr>
          <p:spPr bwMode="auto">
            <a:xfrm>
              <a:off x="4953000" y="3200400"/>
              <a:ext cx="914400" cy="762000"/>
            </a:xfrm>
            <a:prstGeom prst="ellipse">
              <a:avLst/>
            </a:prstGeom>
            <a:noFill/>
            <a:ln w="19050">
              <a:solidFill>
                <a:srgbClr val="FFFF00"/>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600">
                <a:solidFill>
                  <a:srgbClr val="000000"/>
                </a:solidFill>
              </a:endParaRPr>
            </a:p>
          </p:txBody>
        </p:sp>
        <p:sp>
          <p:nvSpPr>
            <p:cNvPr id="46104" name="Text Box 25"/>
            <p:cNvSpPr txBox="1">
              <a:spLocks noChangeArrowheads="1"/>
            </p:cNvSpPr>
            <p:nvPr/>
          </p:nvSpPr>
          <p:spPr bwMode="auto">
            <a:xfrm>
              <a:off x="1187624" y="4191000"/>
              <a:ext cx="129554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600">
                  <a:solidFill>
                    <a:srgbClr val="FFFF00"/>
                  </a:solidFill>
                </a:rPr>
                <a:t>ΗΘΜΟΕΙΔΕΙΣ</a:t>
              </a:r>
              <a:endParaRPr lang="en-US" altLang="el-GR" sz="1600">
                <a:solidFill>
                  <a:srgbClr val="FFFF00"/>
                </a:solidFill>
              </a:endParaRPr>
            </a:p>
          </p:txBody>
        </p:sp>
        <p:sp>
          <p:nvSpPr>
            <p:cNvPr id="46105" name="Line 27"/>
            <p:cNvSpPr>
              <a:spLocks noChangeShapeType="1"/>
            </p:cNvSpPr>
            <p:nvPr/>
          </p:nvSpPr>
          <p:spPr bwMode="auto">
            <a:xfrm flipV="1">
              <a:off x="2438400" y="4038600"/>
              <a:ext cx="2057400" cy="304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sp>
        <p:nvSpPr>
          <p:cNvPr id="46083" name="Τίτλος 1"/>
          <p:cNvSpPr>
            <a:spLocks noGrp="1"/>
          </p:cNvSpPr>
          <p:nvPr>
            <p:ph type="title"/>
          </p:nvPr>
        </p:nvSpPr>
        <p:spPr>
          <a:xfrm>
            <a:off x="61913" y="115888"/>
            <a:ext cx="9082087" cy="1009650"/>
          </a:xfrm>
        </p:spPr>
        <p:txBody>
          <a:bodyPr/>
          <a:lstStyle/>
          <a:p>
            <a:r>
              <a:rPr lang="el-GR" altLang="el-GR" smtClean="0"/>
              <a:t>Σπλαχνικό κρανίο</a:t>
            </a:r>
          </a:p>
        </p:txBody>
      </p:sp>
      <p:sp>
        <p:nvSpPr>
          <p:cNvPr id="46084" name="Θέση αριθμού διαφάνειας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75A9B252-7230-4E49-BDE4-CF822C57B313}" type="slidenum">
              <a:rPr lang="el-GR" altLang="el-GR">
                <a:solidFill>
                  <a:srgbClr val="F2F2F2"/>
                </a:solidFill>
              </a:rPr>
              <a:pPr eaLnBrk="1" hangingPunct="1"/>
              <a:t>1</a:t>
            </a:fld>
            <a:endParaRPr lang="el-GR" altLang="el-GR">
              <a:solidFill>
                <a:srgbClr val="F2F2F2"/>
              </a:solidFill>
            </a:endParaRPr>
          </a:p>
        </p:txBody>
      </p:sp>
    </p:spTree>
    <p:extLst>
      <p:ext uri="{BB962C8B-B14F-4D97-AF65-F5344CB8AC3E}">
        <p14:creationId xmlns:p14="http://schemas.microsoft.com/office/powerpoint/2010/main" xmlns="" val="41940191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Ομάδα 4"/>
          <p:cNvGrpSpPr>
            <a:grpSpLocks/>
          </p:cNvGrpSpPr>
          <p:nvPr/>
        </p:nvGrpSpPr>
        <p:grpSpPr bwMode="auto">
          <a:xfrm>
            <a:off x="2038350" y="657225"/>
            <a:ext cx="6781800" cy="5867400"/>
            <a:chOff x="685800" y="457200"/>
            <a:chExt cx="6781800" cy="5867400"/>
          </a:xfrm>
        </p:grpSpPr>
        <p:pic>
          <p:nvPicPr>
            <p:cNvPr id="64517" name="Picture 2" descr="four view sinus"/>
            <p:cNvPicPr>
              <a:picLocks noChangeAspect="1" noChangeArrowheads="1"/>
            </p:cNvPicPr>
            <p:nvPr/>
          </p:nvPicPr>
          <p:blipFill>
            <a:blip r:embed="rId3" cstate="print">
              <a:extLst>
                <a:ext uri="{28A0092B-C50C-407E-A947-70E740481C1C}">
                  <a14:useLocalDpi xmlns:a14="http://schemas.microsoft.com/office/drawing/2010/main" xmlns="" val="0"/>
                </a:ext>
              </a:extLst>
            </a:blip>
            <a:srcRect l="2197" r="1099" b="5811"/>
            <a:stretch>
              <a:fillRect/>
            </a:stretch>
          </p:blipFill>
          <p:spPr bwMode="auto">
            <a:xfrm>
              <a:off x="762000" y="457200"/>
              <a:ext cx="6705600" cy="5867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4518" name="Line 3"/>
            <p:cNvSpPr>
              <a:spLocks noChangeShapeType="1"/>
            </p:cNvSpPr>
            <p:nvPr/>
          </p:nvSpPr>
          <p:spPr bwMode="auto">
            <a:xfrm>
              <a:off x="1371600" y="3962400"/>
              <a:ext cx="228600" cy="914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4519" name="Line 5"/>
            <p:cNvSpPr>
              <a:spLocks noChangeShapeType="1"/>
            </p:cNvSpPr>
            <p:nvPr/>
          </p:nvSpPr>
          <p:spPr bwMode="auto">
            <a:xfrm>
              <a:off x="4983163" y="3810000"/>
              <a:ext cx="46037" cy="457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4520" name="Line 6"/>
            <p:cNvSpPr>
              <a:spLocks noChangeShapeType="1"/>
            </p:cNvSpPr>
            <p:nvPr/>
          </p:nvSpPr>
          <p:spPr bwMode="auto">
            <a:xfrm flipH="1">
              <a:off x="2667000" y="3810000"/>
              <a:ext cx="76200" cy="838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4521" name="Line 8"/>
            <p:cNvSpPr>
              <a:spLocks noChangeShapeType="1"/>
            </p:cNvSpPr>
            <p:nvPr/>
          </p:nvSpPr>
          <p:spPr bwMode="auto">
            <a:xfrm flipH="1" flipV="1">
              <a:off x="6477000" y="5029200"/>
              <a:ext cx="0" cy="533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4522" name="Text Box 9"/>
            <p:cNvSpPr txBox="1">
              <a:spLocks noChangeArrowheads="1"/>
            </p:cNvSpPr>
            <p:nvPr/>
          </p:nvSpPr>
          <p:spPr bwMode="auto">
            <a:xfrm>
              <a:off x="685800" y="3505200"/>
              <a:ext cx="152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ΟΠΙΣΘΟΒΟΛΒΙΚΟ ΛΙΠΟΣ</a:t>
              </a:r>
              <a:endParaRPr lang="en-US" altLang="el-GR" sz="1400">
                <a:solidFill>
                  <a:srgbClr val="FFFF00"/>
                </a:solidFill>
              </a:endParaRPr>
            </a:p>
          </p:txBody>
        </p:sp>
        <p:sp>
          <p:nvSpPr>
            <p:cNvPr id="64523" name="Text Box 10"/>
            <p:cNvSpPr txBox="1">
              <a:spLocks noChangeArrowheads="1"/>
            </p:cNvSpPr>
            <p:nvPr/>
          </p:nvSpPr>
          <p:spPr bwMode="auto">
            <a:xfrm>
              <a:off x="2590800" y="3352800"/>
              <a:ext cx="914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ΕΣΩ ΟΡΘΟΣ</a:t>
              </a:r>
              <a:endParaRPr lang="en-US" altLang="el-GR" sz="1400">
                <a:solidFill>
                  <a:srgbClr val="FFFF00"/>
                </a:solidFill>
              </a:endParaRPr>
            </a:p>
          </p:txBody>
        </p:sp>
        <p:sp>
          <p:nvSpPr>
            <p:cNvPr id="64524" name="Text Box 11"/>
            <p:cNvSpPr txBox="1">
              <a:spLocks noChangeArrowheads="1"/>
            </p:cNvSpPr>
            <p:nvPr/>
          </p:nvSpPr>
          <p:spPr bwMode="auto">
            <a:xfrm>
              <a:off x="4343400" y="3581400"/>
              <a:ext cx="12192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ΦΑΚΟΣ</a:t>
              </a:r>
              <a:endParaRPr lang="en-US" altLang="el-GR" sz="1400">
                <a:solidFill>
                  <a:srgbClr val="FFFF00"/>
                </a:solidFill>
              </a:endParaRPr>
            </a:p>
          </p:txBody>
        </p:sp>
        <p:sp>
          <p:nvSpPr>
            <p:cNvPr id="64525" name="Text Box 12"/>
            <p:cNvSpPr txBox="1">
              <a:spLocks noChangeArrowheads="1"/>
            </p:cNvSpPr>
            <p:nvPr/>
          </p:nvSpPr>
          <p:spPr bwMode="auto">
            <a:xfrm>
              <a:off x="6477000" y="3429000"/>
              <a:ext cx="838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ΕΞΩ ΟΡΘΟΣ</a:t>
              </a:r>
              <a:endParaRPr lang="en-US" altLang="el-GR" sz="1400">
                <a:solidFill>
                  <a:srgbClr val="FFFF00"/>
                </a:solidFill>
              </a:endParaRPr>
            </a:p>
          </p:txBody>
        </p:sp>
        <p:sp>
          <p:nvSpPr>
            <p:cNvPr id="64526" name="Text Box 13"/>
            <p:cNvSpPr txBox="1">
              <a:spLocks noChangeArrowheads="1"/>
            </p:cNvSpPr>
            <p:nvPr/>
          </p:nvSpPr>
          <p:spPr bwMode="auto">
            <a:xfrm>
              <a:off x="6248400" y="5562600"/>
              <a:ext cx="838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ΟΠΤΙΚΟ ΝΕΥΡΟ</a:t>
              </a:r>
              <a:endParaRPr lang="en-US" altLang="el-GR" sz="1400">
                <a:solidFill>
                  <a:srgbClr val="FFFF00"/>
                </a:solidFill>
              </a:endParaRPr>
            </a:p>
          </p:txBody>
        </p:sp>
        <p:sp>
          <p:nvSpPr>
            <p:cNvPr id="64527" name="Line 14"/>
            <p:cNvSpPr>
              <a:spLocks noChangeShapeType="1"/>
            </p:cNvSpPr>
            <p:nvPr/>
          </p:nvSpPr>
          <p:spPr bwMode="auto">
            <a:xfrm flipH="1">
              <a:off x="6781800" y="3886200"/>
              <a:ext cx="76200" cy="1066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5" name="TextBox 14"/>
            <p:cNvSpPr txBox="1"/>
            <p:nvPr/>
          </p:nvSpPr>
          <p:spPr>
            <a:xfrm>
              <a:off x="762000" y="2971800"/>
              <a:ext cx="6705600" cy="307975"/>
            </a:xfrm>
            <a:prstGeom prst="rect">
              <a:avLst/>
            </a:prstGeom>
            <a:solidFill>
              <a:schemeClr val="accent2">
                <a:lumMod val="20000"/>
                <a:lumOff val="80000"/>
              </a:schemeClr>
            </a:solidFill>
          </p:spPr>
          <p:txBody>
            <a:bodyPr>
              <a:spAutoFit/>
            </a:bodyPr>
            <a:lstStyle/>
            <a:p>
              <a:pPr algn="l">
                <a:spcBef>
                  <a:spcPct val="0"/>
                </a:spcBef>
                <a:defRPr/>
              </a:pPr>
              <a:endParaRPr lang="en-US" sz="1400" b="0" dirty="0">
                <a:solidFill>
                  <a:prstClr val="black"/>
                </a:solidFill>
                <a:latin typeface="Calibri"/>
              </a:endParaRPr>
            </a:p>
          </p:txBody>
        </p:sp>
      </p:grpSp>
      <p:sp>
        <p:nvSpPr>
          <p:cNvPr id="64515" name="Τίτλος 1"/>
          <p:cNvSpPr>
            <a:spLocks noGrp="1"/>
          </p:cNvSpPr>
          <p:nvPr>
            <p:ph type="title"/>
          </p:nvPr>
        </p:nvSpPr>
        <p:spPr>
          <a:xfrm>
            <a:off x="61913" y="115888"/>
            <a:ext cx="9082087" cy="1009650"/>
          </a:xfrm>
        </p:spPr>
        <p:txBody>
          <a:bodyPr>
            <a:normAutofit fontScale="90000"/>
          </a:bodyPr>
          <a:lstStyle/>
          <a:p>
            <a:r>
              <a:rPr lang="el-GR" altLang="el-GR" dirty="0" smtClean="0"/>
              <a:t>Οφθαλμικοί</a:t>
            </a:r>
            <a:br>
              <a:rPr lang="el-GR" altLang="el-GR" dirty="0" smtClean="0"/>
            </a:br>
            <a:r>
              <a:rPr lang="el-GR" altLang="el-GR" dirty="0" smtClean="0"/>
              <a:t>Κόγχοι</a:t>
            </a:r>
            <a:endParaRPr lang="el-GR" altLang="el-GR" dirty="0" smtClean="0"/>
          </a:p>
        </p:txBody>
      </p:sp>
      <p:sp>
        <p:nvSpPr>
          <p:cNvPr id="64516"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5AED9865-D790-478D-9FCB-86C2805D812A}" type="slidenum">
              <a:rPr lang="el-GR" altLang="el-GR">
                <a:solidFill>
                  <a:srgbClr val="F2F2F2"/>
                </a:solidFill>
              </a:rPr>
              <a:pPr eaLnBrk="1" hangingPunct="1"/>
              <a:t>19</a:t>
            </a:fld>
            <a:endParaRPr lang="el-GR" altLang="el-GR">
              <a:solidFill>
                <a:srgbClr val="F2F2F2"/>
              </a:solidFill>
            </a:endParaRPr>
          </a:p>
        </p:txBody>
      </p:sp>
    </p:spTree>
    <p:extLst>
      <p:ext uri="{BB962C8B-B14F-4D97-AF65-F5344CB8AC3E}">
        <p14:creationId xmlns:p14="http://schemas.microsoft.com/office/powerpoint/2010/main" xmlns="" val="31633386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Documents and Settings\radiology\Desktop\Image14a.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l="21355" t="28995" r="29517" b="27795"/>
          <a:stretch>
            <a:fillRect/>
          </a:stretch>
        </p:blipFill>
        <p:spPr>
          <a:xfrm>
            <a:off x="6400800" y="2957513"/>
            <a:ext cx="2219325" cy="2271712"/>
          </a:xfrm>
          <a:ln>
            <a:solidFill>
              <a:schemeClr val="tx1"/>
            </a:solidFill>
            <a:miter lim="800000"/>
            <a:headEnd/>
            <a:tailEnd/>
          </a:ln>
        </p:spPr>
      </p:pic>
      <p:cxnSp>
        <p:nvCxnSpPr>
          <p:cNvPr id="65539" name="Straight Connector 18"/>
          <p:cNvCxnSpPr>
            <a:cxnSpLocks noChangeShapeType="1"/>
          </p:cNvCxnSpPr>
          <p:nvPr/>
        </p:nvCxnSpPr>
        <p:spPr bwMode="auto">
          <a:xfrm>
            <a:off x="5957888" y="3581400"/>
            <a:ext cx="2286000" cy="1588"/>
          </a:xfrm>
          <a:prstGeom prst="line">
            <a:avLst/>
          </a:prstGeom>
          <a:noFill/>
          <a:ln w="19050" algn="ctr">
            <a:solidFill>
              <a:srgbClr val="FFFF00"/>
            </a:solidFill>
            <a:round/>
            <a:headEnd/>
            <a:tailEnd/>
          </a:ln>
          <a:extLst>
            <a:ext uri="{909E8E84-426E-40DD-AFC4-6F175D3DCCD1}">
              <a14:hiddenFill xmlns:a14="http://schemas.microsoft.com/office/drawing/2010/main" xmlns="">
                <a:noFill/>
              </a14:hiddenFill>
            </a:ext>
          </a:extLst>
        </p:spPr>
      </p:cxnSp>
      <p:grpSp>
        <p:nvGrpSpPr>
          <p:cNvPr id="65540" name="Ομάδα 2"/>
          <p:cNvGrpSpPr>
            <a:grpSpLocks/>
          </p:cNvGrpSpPr>
          <p:nvPr/>
        </p:nvGrpSpPr>
        <p:grpSpPr bwMode="auto">
          <a:xfrm>
            <a:off x="381000" y="1089025"/>
            <a:ext cx="5378450" cy="5724525"/>
            <a:chOff x="381000" y="685800"/>
            <a:chExt cx="5378450" cy="5724525"/>
          </a:xfrm>
        </p:grpSpPr>
        <p:pic>
          <p:nvPicPr>
            <p:cNvPr id="65543" name="Picture 2" descr="C:\Documents and Settings\radiology\Desktop\Image14.jpg"/>
            <p:cNvPicPr>
              <a:picLocks noChangeAspect="1" noChangeArrowheads="1"/>
            </p:cNvPicPr>
            <p:nvPr/>
          </p:nvPicPr>
          <p:blipFill>
            <a:blip r:embed="rId4" cstate="print">
              <a:lum bright="10000"/>
              <a:extLst>
                <a:ext uri="{28A0092B-C50C-407E-A947-70E740481C1C}">
                  <a14:useLocalDpi xmlns:a14="http://schemas.microsoft.com/office/drawing/2010/main" xmlns="" val="0"/>
                </a:ext>
              </a:extLst>
            </a:blip>
            <a:srcRect l="5891" t="10101" b="4034"/>
            <a:stretch>
              <a:fillRect/>
            </a:stretch>
          </p:blipFill>
          <p:spPr bwMode="auto">
            <a:xfrm>
              <a:off x="381000" y="685800"/>
              <a:ext cx="5378450" cy="57245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5544" name="TextBox 4"/>
            <p:cNvSpPr txBox="1">
              <a:spLocks noChangeArrowheads="1"/>
            </p:cNvSpPr>
            <p:nvPr/>
          </p:nvSpPr>
          <p:spPr bwMode="auto">
            <a:xfrm>
              <a:off x="2590800" y="1752600"/>
              <a:ext cx="122661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ΟΠΤΙΚΗ ΣΧΙΣΜΗ</a:t>
              </a:r>
              <a:endParaRPr lang="en-US" altLang="el-GR" sz="1200">
                <a:solidFill>
                  <a:srgbClr val="FFFF00"/>
                </a:solidFill>
              </a:endParaRPr>
            </a:p>
          </p:txBody>
        </p:sp>
        <p:cxnSp>
          <p:nvCxnSpPr>
            <p:cNvPr id="65545" name="Straight Arrow Connector 6"/>
            <p:cNvCxnSpPr>
              <a:cxnSpLocks noChangeShapeType="1"/>
            </p:cNvCxnSpPr>
            <p:nvPr/>
          </p:nvCxnSpPr>
          <p:spPr bwMode="auto">
            <a:xfrm rot="5400000">
              <a:off x="3124200" y="2284413"/>
              <a:ext cx="684213" cy="77787"/>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65546" name="TextBox 9"/>
            <p:cNvSpPr txBox="1">
              <a:spLocks noChangeArrowheads="1"/>
            </p:cNvSpPr>
            <p:nvPr/>
          </p:nvSpPr>
          <p:spPr bwMode="auto">
            <a:xfrm>
              <a:off x="1259632" y="762000"/>
              <a:ext cx="147713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dirty="0" smtClean="0">
                  <a:solidFill>
                    <a:srgbClr val="FFFF00"/>
                  </a:solidFill>
                </a:rPr>
                <a:t>ΦΑΚΟΣ ΟΦΘΑΛΜΟΥ</a:t>
              </a:r>
              <a:endParaRPr lang="en-US" altLang="el-GR" sz="1200" dirty="0">
                <a:solidFill>
                  <a:srgbClr val="FFFF00"/>
                </a:solidFill>
              </a:endParaRPr>
            </a:p>
          </p:txBody>
        </p:sp>
        <p:cxnSp>
          <p:nvCxnSpPr>
            <p:cNvPr id="65547" name="Straight Arrow Connector 11"/>
            <p:cNvCxnSpPr>
              <a:cxnSpLocks noChangeShapeType="1"/>
            </p:cNvCxnSpPr>
            <p:nvPr/>
          </p:nvCxnSpPr>
          <p:spPr bwMode="auto">
            <a:xfrm rot="16200000" flipH="1">
              <a:off x="2057400" y="1143000"/>
              <a:ext cx="381000" cy="762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65548" name="TextBox 13"/>
            <p:cNvSpPr txBox="1">
              <a:spLocks noChangeArrowheads="1"/>
            </p:cNvSpPr>
            <p:nvPr/>
          </p:nvSpPr>
          <p:spPr bwMode="auto">
            <a:xfrm>
              <a:off x="2679700" y="3276600"/>
              <a:ext cx="100219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ΟΠΙΣΘΙΕΣ </a:t>
              </a:r>
            </a:p>
            <a:p>
              <a:pPr>
                <a:spcBef>
                  <a:spcPct val="0"/>
                </a:spcBef>
                <a:buFontTx/>
                <a:buNone/>
              </a:pPr>
              <a:r>
                <a:rPr lang="el-GR" altLang="el-GR" sz="1200">
                  <a:solidFill>
                    <a:srgbClr val="FFFF00"/>
                  </a:solidFill>
                </a:rPr>
                <a:t>ΚΛΙΝΟΕΙΔΕΙΣ</a:t>
              </a:r>
              <a:endParaRPr lang="en-US" altLang="el-GR" sz="1200">
                <a:solidFill>
                  <a:srgbClr val="FFFF00"/>
                </a:solidFill>
              </a:endParaRPr>
            </a:p>
          </p:txBody>
        </p:sp>
        <p:cxnSp>
          <p:nvCxnSpPr>
            <p:cNvPr id="65549" name="Straight Arrow Connector 15"/>
            <p:cNvCxnSpPr>
              <a:cxnSpLocks noChangeShapeType="1"/>
            </p:cNvCxnSpPr>
            <p:nvPr/>
          </p:nvCxnSpPr>
          <p:spPr bwMode="auto">
            <a:xfrm rot="5400000" flipH="1" flipV="1">
              <a:off x="3048000" y="3200400"/>
              <a:ext cx="152400" cy="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65550" name="Line 14"/>
            <p:cNvSpPr>
              <a:spLocks noChangeShapeType="1"/>
            </p:cNvSpPr>
            <p:nvPr/>
          </p:nvSpPr>
          <p:spPr bwMode="auto">
            <a:xfrm>
              <a:off x="3657600" y="2895600"/>
              <a:ext cx="0" cy="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5551" name="Line 15"/>
            <p:cNvSpPr>
              <a:spLocks noChangeShapeType="1"/>
            </p:cNvSpPr>
            <p:nvPr/>
          </p:nvSpPr>
          <p:spPr bwMode="auto">
            <a:xfrm flipH="1" flipV="1">
              <a:off x="3581400" y="2895600"/>
              <a:ext cx="381000" cy="685800"/>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5552" name="TextBox 13"/>
            <p:cNvSpPr txBox="1">
              <a:spLocks noChangeArrowheads="1"/>
            </p:cNvSpPr>
            <p:nvPr/>
          </p:nvSpPr>
          <p:spPr bwMode="auto">
            <a:xfrm>
              <a:off x="3581400" y="3581400"/>
              <a:ext cx="9829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ΠΡΟΣΘΙΑ </a:t>
              </a:r>
            </a:p>
            <a:p>
              <a:pPr>
                <a:spcBef>
                  <a:spcPct val="0"/>
                </a:spcBef>
                <a:buFontTx/>
                <a:buNone/>
              </a:pPr>
              <a:r>
                <a:rPr lang="el-GR" altLang="el-GR" sz="1200">
                  <a:solidFill>
                    <a:srgbClr val="FFFF00"/>
                  </a:solidFill>
                </a:rPr>
                <a:t>ΚΛΙΝΟΕΙΔΗΣ</a:t>
              </a:r>
              <a:endParaRPr lang="en-US" altLang="el-GR" sz="1200">
                <a:solidFill>
                  <a:srgbClr val="FFFF00"/>
                </a:solidFill>
              </a:endParaRPr>
            </a:p>
          </p:txBody>
        </p:sp>
        <p:sp>
          <p:nvSpPr>
            <p:cNvPr id="65553" name="Line 17"/>
            <p:cNvSpPr>
              <a:spLocks noChangeShapeType="1"/>
            </p:cNvSpPr>
            <p:nvPr/>
          </p:nvSpPr>
          <p:spPr bwMode="auto">
            <a:xfrm flipH="1">
              <a:off x="3124200" y="2590800"/>
              <a:ext cx="46038" cy="381000"/>
            </a:xfrm>
            <a:prstGeom prst="line">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5554" name="TextBox 13"/>
            <p:cNvSpPr txBox="1">
              <a:spLocks noChangeArrowheads="1"/>
            </p:cNvSpPr>
            <p:nvPr/>
          </p:nvSpPr>
          <p:spPr bwMode="auto">
            <a:xfrm>
              <a:off x="2743200" y="2286000"/>
              <a:ext cx="76655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ΕΦΙΠΠΙΟ</a:t>
              </a:r>
              <a:endParaRPr lang="en-US" altLang="el-GR" sz="1200">
                <a:solidFill>
                  <a:srgbClr val="FFFF00"/>
                </a:solidFill>
              </a:endParaRPr>
            </a:p>
          </p:txBody>
        </p:sp>
        <p:sp>
          <p:nvSpPr>
            <p:cNvPr id="65555" name="Rectangle 18"/>
            <p:cNvSpPr>
              <a:spLocks noChangeArrowheads="1"/>
            </p:cNvSpPr>
            <p:nvPr/>
          </p:nvSpPr>
          <p:spPr bwMode="auto">
            <a:xfrm>
              <a:off x="1371600" y="3581400"/>
              <a:ext cx="1447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ΠΡΟΣΘΙΑ </a:t>
              </a:r>
            </a:p>
            <a:p>
              <a:pPr>
                <a:spcBef>
                  <a:spcPct val="0"/>
                </a:spcBef>
                <a:buFontTx/>
                <a:buNone/>
              </a:pPr>
              <a:r>
                <a:rPr lang="el-GR" altLang="el-GR" sz="1200">
                  <a:solidFill>
                    <a:srgbClr val="FFFF00"/>
                  </a:solidFill>
                </a:rPr>
                <a:t>ΚΛΙΝΟΕΙΔΗΣ</a:t>
              </a:r>
              <a:endParaRPr lang="en-US" altLang="el-GR" sz="1200">
                <a:solidFill>
                  <a:srgbClr val="FFFF00"/>
                </a:solidFill>
              </a:endParaRPr>
            </a:p>
          </p:txBody>
        </p:sp>
        <p:cxnSp>
          <p:nvCxnSpPr>
            <p:cNvPr id="65556" name="Straight Arrow Connector 20"/>
            <p:cNvCxnSpPr>
              <a:cxnSpLocks noChangeShapeType="1"/>
            </p:cNvCxnSpPr>
            <p:nvPr/>
          </p:nvCxnSpPr>
          <p:spPr bwMode="auto">
            <a:xfrm rot="5400000" flipH="1" flipV="1">
              <a:off x="2133600" y="2971800"/>
              <a:ext cx="685800" cy="5334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65557" name="Straight Arrow Connector 25"/>
            <p:cNvCxnSpPr>
              <a:cxnSpLocks noChangeShapeType="1"/>
            </p:cNvCxnSpPr>
            <p:nvPr/>
          </p:nvCxnSpPr>
          <p:spPr bwMode="auto">
            <a:xfrm rot="16200000" flipH="1">
              <a:off x="2385218" y="2262982"/>
              <a:ext cx="639763" cy="762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grpSp>
      <p:sp>
        <p:nvSpPr>
          <p:cNvPr id="65541" name="Θέση αριθμού διαφάνειας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FD248715-C910-49A1-B68A-512CE8CC8EDC}" type="slidenum">
              <a:rPr lang="el-GR" altLang="el-GR">
                <a:solidFill>
                  <a:srgbClr val="F2F2F2"/>
                </a:solidFill>
              </a:rPr>
              <a:pPr eaLnBrk="1" hangingPunct="1"/>
              <a:t>20</a:t>
            </a:fld>
            <a:endParaRPr lang="el-GR" altLang="el-GR">
              <a:solidFill>
                <a:srgbClr val="F2F2F2"/>
              </a:solidFill>
            </a:endParaRPr>
          </a:p>
        </p:txBody>
      </p:sp>
    </p:spTree>
    <p:extLst>
      <p:ext uri="{BB962C8B-B14F-4D97-AF65-F5344CB8AC3E}">
        <p14:creationId xmlns:p14="http://schemas.microsoft.com/office/powerpoint/2010/main" xmlns="" val="1515448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3" name="Ομάδα 5"/>
          <p:cNvGrpSpPr>
            <a:grpSpLocks/>
          </p:cNvGrpSpPr>
          <p:nvPr/>
        </p:nvGrpSpPr>
        <p:grpSpPr bwMode="auto">
          <a:xfrm>
            <a:off x="457200" y="1008063"/>
            <a:ext cx="5334000" cy="5876925"/>
            <a:chOff x="457200" y="1008459"/>
            <a:chExt cx="5334000" cy="5876925"/>
          </a:xfrm>
        </p:grpSpPr>
        <p:pic>
          <p:nvPicPr>
            <p:cNvPr id="66568" name="Picture 2" descr="C:\Documents and Settings\radiology\Desktop\Image18.jpg"/>
            <p:cNvPicPr>
              <a:picLocks noChangeAspect="1" noChangeArrowheads="1"/>
            </p:cNvPicPr>
            <p:nvPr/>
          </p:nvPicPr>
          <p:blipFill>
            <a:blip r:embed="rId3" cstate="print">
              <a:lum bright="10000" contrast="10000"/>
              <a:extLst>
                <a:ext uri="{28A0092B-C50C-407E-A947-70E740481C1C}">
                  <a14:useLocalDpi xmlns:a14="http://schemas.microsoft.com/office/drawing/2010/main" xmlns="" val="0"/>
                </a:ext>
              </a:extLst>
            </a:blip>
            <a:srcRect l="5891" t="6734" b="4034"/>
            <a:stretch>
              <a:fillRect/>
            </a:stretch>
          </p:blipFill>
          <p:spPr bwMode="auto">
            <a:xfrm>
              <a:off x="457200" y="1160859"/>
              <a:ext cx="5334000" cy="5724525"/>
            </a:xfrm>
            <a:prstGeom prst="rect">
              <a:avLst/>
            </a:prstGeom>
            <a:solidFill>
              <a:schemeClr val="accent2"/>
            </a:solidFill>
            <a:ln w="9525">
              <a:solidFill>
                <a:schemeClr val="tx1"/>
              </a:solidFill>
              <a:miter lim="800000"/>
              <a:headEnd/>
              <a:tailEnd/>
            </a:ln>
          </p:spPr>
        </p:pic>
        <p:sp>
          <p:nvSpPr>
            <p:cNvPr id="66569" name="TextBox 7"/>
            <p:cNvSpPr txBox="1">
              <a:spLocks noChangeArrowheads="1"/>
            </p:cNvSpPr>
            <p:nvPr/>
          </p:nvSpPr>
          <p:spPr bwMode="auto">
            <a:xfrm>
              <a:off x="2514600" y="4285059"/>
              <a:ext cx="12386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ΒΑΣΙΚΗ ΑΡΤΗΡΙΣ</a:t>
              </a:r>
              <a:endParaRPr lang="en-US" altLang="el-GR" sz="1200">
                <a:solidFill>
                  <a:srgbClr val="FFFF00"/>
                </a:solidFill>
              </a:endParaRPr>
            </a:p>
          </p:txBody>
        </p:sp>
        <p:sp>
          <p:nvSpPr>
            <p:cNvPr id="66570" name="TextBox 8"/>
            <p:cNvSpPr txBox="1">
              <a:spLocks noChangeArrowheads="1"/>
            </p:cNvSpPr>
            <p:nvPr/>
          </p:nvSpPr>
          <p:spPr bwMode="auto">
            <a:xfrm>
              <a:off x="2514600" y="5275659"/>
              <a:ext cx="105625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ΜΑΣΤΟΕΙΔΕΙΣ</a:t>
              </a:r>
              <a:endParaRPr lang="en-US" altLang="el-GR" sz="1200">
                <a:solidFill>
                  <a:srgbClr val="FFFF00"/>
                </a:solidFill>
              </a:endParaRPr>
            </a:p>
          </p:txBody>
        </p:sp>
        <p:cxnSp>
          <p:nvCxnSpPr>
            <p:cNvPr id="66571" name="Straight Arrow Connector 12"/>
            <p:cNvCxnSpPr>
              <a:cxnSpLocks noChangeShapeType="1"/>
            </p:cNvCxnSpPr>
            <p:nvPr/>
          </p:nvCxnSpPr>
          <p:spPr bwMode="auto">
            <a:xfrm rot="16200000" flipV="1">
              <a:off x="1752600" y="4437459"/>
              <a:ext cx="990600" cy="8382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66572" name="Straight Arrow Connector 20"/>
            <p:cNvCxnSpPr>
              <a:cxnSpLocks noChangeShapeType="1"/>
              <a:stCxn id="66569" idx="0"/>
            </p:cNvCxnSpPr>
            <p:nvPr/>
          </p:nvCxnSpPr>
          <p:spPr bwMode="auto">
            <a:xfrm flipH="1" flipV="1">
              <a:off x="3124201" y="3980259"/>
              <a:ext cx="9735" cy="3048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66573" name="TextBox 21"/>
            <p:cNvSpPr txBox="1">
              <a:spLocks noChangeArrowheads="1"/>
            </p:cNvSpPr>
            <p:nvPr/>
          </p:nvSpPr>
          <p:spPr bwMode="auto">
            <a:xfrm>
              <a:off x="2667000" y="1008459"/>
              <a:ext cx="99815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ΡΙΝΙΚΑ ΟΣΤΑ</a:t>
              </a:r>
              <a:endParaRPr lang="en-US" altLang="el-GR" sz="1200">
                <a:solidFill>
                  <a:srgbClr val="FFFF00"/>
                </a:solidFill>
              </a:endParaRPr>
            </a:p>
          </p:txBody>
        </p:sp>
        <p:cxnSp>
          <p:nvCxnSpPr>
            <p:cNvPr id="66574" name="Straight Arrow Connector 23"/>
            <p:cNvCxnSpPr>
              <a:cxnSpLocks noChangeShapeType="1"/>
            </p:cNvCxnSpPr>
            <p:nvPr/>
          </p:nvCxnSpPr>
          <p:spPr bwMode="auto">
            <a:xfrm rot="5400000">
              <a:off x="2895600" y="1389459"/>
              <a:ext cx="228600" cy="762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66575" name="Straight Arrow Connector 25"/>
            <p:cNvCxnSpPr>
              <a:cxnSpLocks noChangeShapeType="1"/>
            </p:cNvCxnSpPr>
            <p:nvPr/>
          </p:nvCxnSpPr>
          <p:spPr bwMode="auto">
            <a:xfrm rot="16200000" flipH="1">
              <a:off x="3162300" y="1351359"/>
              <a:ext cx="228600" cy="1524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66576" name="TextBox 32"/>
            <p:cNvSpPr txBox="1">
              <a:spLocks noChangeArrowheads="1"/>
            </p:cNvSpPr>
            <p:nvPr/>
          </p:nvSpPr>
          <p:spPr bwMode="auto">
            <a:xfrm>
              <a:off x="2627784" y="3069356"/>
              <a:ext cx="118974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dirty="0">
                  <a:solidFill>
                    <a:srgbClr val="FFFF00"/>
                  </a:solidFill>
                </a:rPr>
                <a:t>ΕΣΩ ΚΑΡΩΤΙΔΕΣ</a:t>
              </a:r>
              <a:endParaRPr lang="en-US" altLang="el-GR" sz="1200" dirty="0">
                <a:solidFill>
                  <a:srgbClr val="FFFF00"/>
                </a:solidFill>
              </a:endParaRPr>
            </a:p>
          </p:txBody>
        </p:sp>
        <p:cxnSp>
          <p:nvCxnSpPr>
            <p:cNvPr id="66577" name="Straight Arrow Connector 34"/>
            <p:cNvCxnSpPr>
              <a:cxnSpLocks noChangeShapeType="1"/>
            </p:cNvCxnSpPr>
            <p:nvPr/>
          </p:nvCxnSpPr>
          <p:spPr bwMode="auto">
            <a:xfrm rot="10800000" flipV="1">
              <a:off x="3581400" y="3370659"/>
              <a:ext cx="381000" cy="2286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66578" name="Straight Arrow Connector 36"/>
            <p:cNvCxnSpPr>
              <a:cxnSpLocks noChangeShapeType="1"/>
            </p:cNvCxnSpPr>
            <p:nvPr/>
          </p:nvCxnSpPr>
          <p:spPr bwMode="auto">
            <a:xfrm>
              <a:off x="2514600" y="3370659"/>
              <a:ext cx="304800" cy="2286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grpSp>
      <p:grpSp>
        <p:nvGrpSpPr>
          <p:cNvPr id="66564" name="Ομάδα 4"/>
          <p:cNvGrpSpPr>
            <a:grpSpLocks/>
          </p:cNvGrpSpPr>
          <p:nvPr/>
        </p:nvGrpSpPr>
        <p:grpSpPr bwMode="auto">
          <a:xfrm>
            <a:off x="6011863" y="3068638"/>
            <a:ext cx="2655887" cy="2239962"/>
            <a:chOff x="6012160" y="3068960"/>
            <a:chExt cx="2655565" cy="2239963"/>
          </a:xfrm>
        </p:grpSpPr>
        <p:pic>
          <p:nvPicPr>
            <p:cNvPr id="66566" name="Picture 2" descr="C:\Documents and Settings\radiology\Desktop\Image14a.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l="19589" t="29665" r="29478" b="27605"/>
            <a:stretch>
              <a:fillRect/>
            </a:stretch>
          </p:blipFill>
          <p:spPr bwMode="auto">
            <a:xfrm>
              <a:off x="6372200" y="3068960"/>
              <a:ext cx="2295525" cy="22399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66567" name="Straight Connector 40"/>
            <p:cNvCxnSpPr>
              <a:cxnSpLocks noChangeShapeType="1"/>
            </p:cNvCxnSpPr>
            <p:nvPr/>
          </p:nvCxnSpPr>
          <p:spPr bwMode="auto">
            <a:xfrm>
              <a:off x="6012160" y="3657600"/>
              <a:ext cx="2286000" cy="1588"/>
            </a:xfrm>
            <a:prstGeom prst="line">
              <a:avLst/>
            </a:prstGeom>
            <a:noFill/>
            <a:ln w="28575" algn="ctr">
              <a:solidFill>
                <a:srgbClr val="FFFF00"/>
              </a:solidFill>
              <a:round/>
              <a:headEnd/>
              <a:tailEnd/>
            </a:ln>
            <a:extLst>
              <a:ext uri="{909E8E84-426E-40DD-AFC4-6F175D3DCCD1}">
                <a14:hiddenFill xmlns:a14="http://schemas.microsoft.com/office/drawing/2010/main" xmlns="">
                  <a:noFill/>
                </a14:hiddenFill>
              </a:ext>
            </a:extLst>
          </p:spPr>
        </p:cxnSp>
      </p:grpSp>
      <p:sp>
        <p:nvSpPr>
          <p:cNvPr id="66565"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92C8460C-1E2F-4D74-BFE8-81B34591929B}" type="slidenum">
              <a:rPr lang="el-GR" altLang="el-GR">
                <a:solidFill>
                  <a:srgbClr val="F2F2F2"/>
                </a:solidFill>
              </a:rPr>
              <a:pPr eaLnBrk="1" hangingPunct="1"/>
              <a:t>21</a:t>
            </a:fld>
            <a:endParaRPr lang="el-GR" altLang="el-GR">
              <a:solidFill>
                <a:srgbClr val="F2F2F2"/>
              </a:solidFill>
            </a:endParaRPr>
          </a:p>
        </p:txBody>
      </p:sp>
    </p:spTree>
    <p:extLst>
      <p:ext uri="{BB962C8B-B14F-4D97-AF65-F5344CB8AC3E}">
        <p14:creationId xmlns:p14="http://schemas.microsoft.com/office/powerpoint/2010/main" xmlns="" val="4523549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FAF81AF1-989C-4081-AD5B-F63D60553C28}" type="slidenum">
              <a:rPr lang="el-GR" altLang="el-GR">
                <a:solidFill>
                  <a:srgbClr val="F2F2F2"/>
                </a:solidFill>
              </a:rPr>
              <a:pPr eaLnBrk="1" hangingPunct="1"/>
              <a:t>22</a:t>
            </a:fld>
            <a:endParaRPr lang="el-GR" altLang="el-GR">
              <a:solidFill>
                <a:srgbClr val="F2F2F2"/>
              </a:solidFill>
            </a:endParaRPr>
          </a:p>
        </p:txBody>
      </p:sp>
      <p:grpSp>
        <p:nvGrpSpPr>
          <p:cNvPr id="67588" name="Ομάδα 4"/>
          <p:cNvGrpSpPr>
            <a:grpSpLocks/>
          </p:cNvGrpSpPr>
          <p:nvPr/>
        </p:nvGrpSpPr>
        <p:grpSpPr bwMode="auto">
          <a:xfrm>
            <a:off x="6227763" y="3048000"/>
            <a:ext cx="2743200" cy="2362200"/>
            <a:chOff x="6553200" y="3048000"/>
            <a:chExt cx="2743200" cy="2362200"/>
          </a:xfrm>
        </p:grpSpPr>
        <p:pic>
          <p:nvPicPr>
            <p:cNvPr id="67605" name="Picture 2" descr="C:\Documents and Settings\radiology\Desktop\Image21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20616" t="29665" r="28452" b="27605"/>
            <a:stretch>
              <a:fillRect/>
            </a:stretch>
          </p:blipFill>
          <p:spPr bwMode="auto">
            <a:xfrm>
              <a:off x="7000875" y="3048000"/>
              <a:ext cx="2295525" cy="2362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67606" name="Straight Connector 9"/>
            <p:cNvCxnSpPr>
              <a:cxnSpLocks noChangeShapeType="1"/>
            </p:cNvCxnSpPr>
            <p:nvPr/>
          </p:nvCxnSpPr>
          <p:spPr bwMode="auto">
            <a:xfrm>
              <a:off x="6553200" y="3886200"/>
              <a:ext cx="2286000" cy="1588"/>
            </a:xfrm>
            <a:prstGeom prst="line">
              <a:avLst/>
            </a:prstGeom>
            <a:noFill/>
            <a:ln w="28575" algn="ctr">
              <a:solidFill>
                <a:srgbClr val="FFFF00"/>
              </a:solidFill>
              <a:round/>
              <a:headEnd/>
              <a:tailEnd/>
            </a:ln>
            <a:extLst>
              <a:ext uri="{909E8E84-426E-40DD-AFC4-6F175D3DCCD1}">
                <a14:hiddenFill xmlns:a14="http://schemas.microsoft.com/office/drawing/2010/main" xmlns="">
                  <a:noFill/>
                </a14:hiddenFill>
              </a:ext>
            </a:extLst>
          </p:spPr>
        </p:cxnSp>
      </p:grpSp>
      <p:grpSp>
        <p:nvGrpSpPr>
          <p:cNvPr id="67589" name="Ομάδα 6"/>
          <p:cNvGrpSpPr>
            <a:grpSpLocks/>
          </p:cNvGrpSpPr>
          <p:nvPr/>
        </p:nvGrpSpPr>
        <p:grpSpPr bwMode="auto">
          <a:xfrm>
            <a:off x="457200" y="1198563"/>
            <a:ext cx="5722938" cy="5686425"/>
            <a:chOff x="457200" y="1198484"/>
            <a:chExt cx="5722938" cy="5686899"/>
          </a:xfrm>
        </p:grpSpPr>
        <p:grpSp>
          <p:nvGrpSpPr>
            <p:cNvPr id="67590" name="Ομάδα 5"/>
            <p:cNvGrpSpPr>
              <a:grpSpLocks/>
            </p:cNvGrpSpPr>
            <p:nvPr/>
          </p:nvGrpSpPr>
          <p:grpSpPr bwMode="auto">
            <a:xfrm>
              <a:off x="457200" y="1198484"/>
              <a:ext cx="5303838" cy="5686899"/>
              <a:chOff x="457200" y="790100"/>
              <a:chExt cx="5303838" cy="5686899"/>
            </a:xfrm>
          </p:grpSpPr>
          <p:pic>
            <p:nvPicPr>
              <p:cNvPr id="67592" name="Picture 2" descr="C:\Documents and Settings\radiology\Desktop\Image21.jpg"/>
              <p:cNvPicPr>
                <a:picLocks noChangeAspect="1" noChangeArrowheads="1"/>
              </p:cNvPicPr>
              <p:nvPr/>
            </p:nvPicPr>
            <p:blipFill>
              <a:blip r:embed="rId4" cstate="print">
                <a:lum bright="10000" contrast="10000"/>
                <a:extLst>
                  <a:ext uri="{28A0092B-C50C-407E-A947-70E740481C1C}">
                    <a14:useLocalDpi xmlns:a14="http://schemas.microsoft.com/office/drawing/2010/main" xmlns="" val="0"/>
                  </a:ext>
                </a:extLst>
              </a:blip>
              <a:srcRect l="7855" t="6688" b="4034"/>
              <a:stretch>
                <a:fillRect/>
              </a:stretch>
            </p:blipFill>
            <p:spPr bwMode="auto">
              <a:xfrm>
                <a:off x="457200" y="790100"/>
                <a:ext cx="5303838" cy="568689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7593" name="TextBox 10"/>
              <p:cNvSpPr txBox="1">
                <a:spLocks noChangeArrowheads="1"/>
              </p:cNvSpPr>
              <p:nvPr/>
            </p:nvSpPr>
            <p:spPr bwMode="auto">
              <a:xfrm>
                <a:off x="538163" y="1295400"/>
                <a:ext cx="141378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ΖΥΓΩΜΑΤΙΚΟ ΤΟΞΟ</a:t>
                </a:r>
                <a:endParaRPr lang="en-US" altLang="el-GR" sz="1200">
                  <a:solidFill>
                    <a:srgbClr val="FFFF00"/>
                  </a:solidFill>
                </a:endParaRPr>
              </a:p>
            </p:txBody>
          </p:sp>
          <p:cxnSp>
            <p:nvCxnSpPr>
              <p:cNvPr id="67594" name="Straight Arrow Connector 20"/>
              <p:cNvCxnSpPr>
                <a:cxnSpLocks noChangeShapeType="1"/>
              </p:cNvCxnSpPr>
              <p:nvPr/>
            </p:nvCxnSpPr>
            <p:spPr bwMode="auto">
              <a:xfrm flipH="1">
                <a:off x="4267200" y="3124200"/>
                <a:ext cx="796925" cy="500063"/>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67595" name="Straight Arrow Connector 17"/>
              <p:cNvCxnSpPr>
                <a:cxnSpLocks noChangeShapeType="1"/>
              </p:cNvCxnSpPr>
              <p:nvPr/>
            </p:nvCxnSpPr>
            <p:spPr bwMode="auto">
              <a:xfrm flipH="1">
                <a:off x="2667000" y="2362200"/>
                <a:ext cx="420688" cy="36195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67596" name="TextBox 19"/>
              <p:cNvSpPr txBox="1">
                <a:spLocks noChangeArrowheads="1"/>
              </p:cNvSpPr>
              <p:nvPr/>
            </p:nvSpPr>
            <p:spPr bwMode="auto">
              <a:xfrm>
                <a:off x="2438400" y="1981200"/>
                <a:ext cx="1642501" cy="277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dirty="0" smtClean="0">
                    <a:solidFill>
                      <a:srgbClr val="FFFF00"/>
                    </a:solidFill>
                  </a:rPr>
                  <a:t>ΠΤΕΡΥΓΟΕΙΔΗΣ ΣΧΙΣΜΗ</a:t>
                </a:r>
                <a:endParaRPr lang="en-US" altLang="el-GR" sz="1200" dirty="0">
                  <a:solidFill>
                    <a:srgbClr val="FFFF00"/>
                  </a:solidFill>
                </a:endParaRPr>
              </a:p>
            </p:txBody>
          </p:sp>
          <p:sp>
            <p:nvSpPr>
              <p:cNvPr id="67597" name="TextBox 20"/>
              <p:cNvSpPr txBox="1">
                <a:spLocks noChangeArrowheads="1"/>
              </p:cNvSpPr>
              <p:nvPr/>
            </p:nvSpPr>
            <p:spPr bwMode="auto">
              <a:xfrm>
                <a:off x="1905000" y="4419600"/>
                <a:ext cx="176420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ΕΣΩ ΑΚΟΥΣΤΙΚΟΣ ΠΟΡΟΣ</a:t>
                </a:r>
                <a:endParaRPr lang="en-US" altLang="el-GR" sz="1200">
                  <a:solidFill>
                    <a:srgbClr val="FFFF00"/>
                  </a:solidFill>
                </a:endParaRPr>
              </a:p>
            </p:txBody>
          </p:sp>
          <p:cxnSp>
            <p:nvCxnSpPr>
              <p:cNvPr id="67598" name="Straight Arrow Connector 24"/>
              <p:cNvCxnSpPr>
                <a:cxnSpLocks noChangeShapeType="1"/>
              </p:cNvCxnSpPr>
              <p:nvPr/>
            </p:nvCxnSpPr>
            <p:spPr bwMode="auto">
              <a:xfrm rot="5400000" flipH="1" flipV="1">
                <a:off x="3091657" y="3842543"/>
                <a:ext cx="533400" cy="620713"/>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67599" name="Line 14"/>
              <p:cNvSpPr>
                <a:spLocks noChangeShapeType="1"/>
              </p:cNvSpPr>
              <p:nvPr/>
            </p:nvSpPr>
            <p:spPr bwMode="auto">
              <a:xfrm>
                <a:off x="990600" y="1524000"/>
                <a:ext cx="457200" cy="838200"/>
              </a:xfrm>
              <a:prstGeom prst="line">
                <a:avLst/>
              </a:prstGeom>
              <a:noFill/>
              <a:ln w="127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7600" name="Line 15"/>
              <p:cNvSpPr>
                <a:spLocks noChangeShapeType="1"/>
              </p:cNvSpPr>
              <p:nvPr/>
            </p:nvSpPr>
            <p:spPr bwMode="auto">
              <a:xfrm flipH="1" flipV="1">
                <a:off x="3962400" y="3733800"/>
                <a:ext cx="152400" cy="914400"/>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7601" name="TextBox 20"/>
              <p:cNvSpPr txBox="1">
                <a:spLocks noChangeArrowheads="1"/>
              </p:cNvSpPr>
              <p:nvPr/>
            </p:nvSpPr>
            <p:spPr bwMode="auto">
              <a:xfrm>
                <a:off x="3787775" y="4648200"/>
                <a:ext cx="7457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ΚΟΧΛΙΑΣ</a:t>
                </a:r>
                <a:endParaRPr lang="en-US" altLang="el-GR" sz="1200">
                  <a:solidFill>
                    <a:srgbClr val="FFFF00"/>
                  </a:solidFill>
                </a:endParaRPr>
              </a:p>
            </p:txBody>
          </p:sp>
          <p:sp>
            <p:nvSpPr>
              <p:cNvPr id="67602" name="Oval 16"/>
              <p:cNvSpPr>
                <a:spLocks noChangeArrowheads="1"/>
              </p:cNvSpPr>
              <p:nvPr/>
            </p:nvSpPr>
            <p:spPr bwMode="auto">
              <a:xfrm>
                <a:off x="3886200" y="3581400"/>
                <a:ext cx="228600" cy="228600"/>
              </a:xfrm>
              <a:prstGeom prst="ellipse">
                <a:avLst/>
              </a:prstGeom>
              <a:noFill/>
              <a:ln w="12700" algn="ctr">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200">
                  <a:solidFill>
                    <a:srgbClr val="000000"/>
                  </a:solidFill>
                </a:endParaRPr>
              </a:p>
            </p:txBody>
          </p:sp>
          <p:sp>
            <p:nvSpPr>
              <p:cNvPr id="67603" name="Oval 17"/>
              <p:cNvSpPr>
                <a:spLocks noChangeArrowheads="1"/>
              </p:cNvSpPr>
              <p:nvPr/>
            </p:nvSpPr>
            <p:spPr bwMode="auto">
              <a:xfrm>
                <a:off x="2133600" y="3505200"/>
                <a:ext cx="228600" cy="228600"/>
              </a:xfrm>
              <a:prstGeom prst="ellipse">
                <a:avLst/>
              </a:prstGeom>
              <a:noFill/>
              <a:ln w="9525" algn="ctr">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200">
                  <a:solidFill>
                    <a:srgbClr val="000000"/>
                  </a:solidFill>
                </a:endParaRPr>
              </a:p>
            </p:txBody>
          </p:sp>
          <p:cxnSp>
            <p:nvCxnSpPr>
              <p:cNvPr id="67604" name="Straight Arrow Connector 19"/>
              <p:cNvCxnSpPr>
                <a:cxnSpLocks noChangeShapeType="1"/>
              </p:cNvCxnSpPr>
              <p:nvPr/>
            </p:nvCxnSpPr>
            <p:spPr bwMode="auto">
              <a:xfrm>
                <a:off x="3048000" y="2362200"/>
                <a:ext cx="457200" cy="3810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grpSp>
        <p:sp>
          <p:nvSpPr>
            <p:cNvPr id="67591" name="TextBox 18"/>
            <p:cNvSpPr txBox="1">
              <a:spLocks noChangeArrowheads="1"/>
            </p:cNvSpPr>
            <p:nvPr/>
          </p:nvSpPr>
          <p:spPr bwMode="auto">
            <a:xfrm>
              <a:off x="4651375" y="2895600"/>
              <a:ext cx="1528763"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000">
                  <a:solidFill>
                    <a:srgbClr val="FFFF00"/>
                  </a:solidFill>
                  <a:latin typeface="Arial" charset="0"/>
                </a:rPr>
                <a:t>ΑΚΟΥΣΤΙΚΑ ΟΣΤΑΡΙΑ</a:t>
              </a:r>
              <a:endParaRPr lang="en-US" altLang="el-GR" sz="1000">
                <a:solidFill>
                  <a:srgbClr val="FFFF00"/>
                </a:solidFill>
                <a:latin typeface="Arial" charset="0"/>
              </a:endParaRPr>
            </a:p>
          </p:txBody>
        </p:sp>
      </p:grpSp>
    </p:spTree>
    <p:extLst>
      <p:ext uri="{BB962C8B-B14F-4D97-AF65-F5344CB8AC3E}">
        <p14:creationId xmlns:p14="http://schemas.microsoft.com/office/powerpoint/2010/main" xmlns="" val="38502230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2" descr="C:\Documents and Settings\radiology\Desktop\Image22.jpg"/>
          <p:cNvPicPr>
            <a:picLocks noChangeAspect="1" noChangeArrowheads="1"/>
          </p:cNvPicPr>
          <p:nvPr/>
        </p:nvPicPr>
        <p:blipFill>
          <a:blip r:embed="rId3" cstate="print">
            <a:lum bright="10000"/>
            <a:extLst>
              <a:ext uri="{28A0092B-C50C-407E-A947-70E740481C1C}">
                <a14:useLocalDpi xmlns:a14="http://schemas.microsoft.com/office/drawing/2010/main" xmlns="" val="0"/>
              </a:ext>
            </a:extLst>
          </a:blip>
          <a:srcRect l="5891" t="6734" b="6165"/>
          <a:stretch>
            <a:fillRect/>
          </a:stretch>
        </p:blipFill>
        <p:spPr bwMode="auto">
          <a:xfrm>
            <a:off x="457200" y="1196975"/>
            <a:ext cx="5334000" cy="56530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8612" name="TextBox 7"/>
          <p:cNvSpPr txBox="1">
            <a:spLocks noChangeArrowheads="1"/>
          </p:cNvSpPr>
          <p:nvPr/>
        </p:nvSpPr>
        <p:spPr bwMode="auto">
          <a:xfrm>
            <a:off x="2590800" y="4321175"/>
            <a:ext cx="12652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ΩΟΕΙΔΕΣ ΤΡΗΜΑ</a:t>
            </a:r>
            <a:endParaRPr lang="en-US" altLang="el-GR" sz="1200">
              <a:solidFill>
                <a:srgbClr val="FFFF00"/>
              </a:solidFill>
            </a:endParaRPr>
          </a:p>
        </p:txBody>
      </p:sp>
      <p:cxnSp>
        <p:nvCxnSpPr>
          <p:cNvPr id="68613" name="Straight Arrow Connector 9"/>
          <p:cNvCxnSpPr>
            <a:cxnSpLocks noChangeShapeType="1"/>
            <a:stCxn id="68612" idx="0"/>
          </p:cNvCxnSpPr>
          <p:nvPr/>
        </p:nvCxnSpPr>
        <p:spPr bwMode="auto">
          <a:xfrm flipV="1">
            <a:off x="3222625" y="3635375"/>
            <a:ext cx="587375" cy="6858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68614" name="Straight Arrow Connector 11"/>
          <p:cNvCxnSpPr>
            <a:cxnSpLocks noChangeShapeType="1"/>
            <a:stCxn id="68612" idx="0"/>
          </p:cNvCxnSpPr>
          <p:nvPr/>
        </p:nvCxnSpPr>
        <p:spPr bwMode="auto">
          <a:xfrm flipH="1" flipV="1">
            <a:off x="2590800" y="3635375"/>
            <a:ext cx="631825" cy="6858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68615" name="TextBox 15"/>
          <p:cNvSpPr txBox="1">
            <a:spLocks noChangeArrowheads="1"/>
          </p:cNvSpPr>
          <p:nvPr/>
        </p:nvSpPr>
        <p:spPr bwMode="auto">
          <a:xfrm>
            <a:off x="2438400" y="4625975"/>
            <a:ext cx="16398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ΑΤΡΑΚΤΟΕΙΔΕΣ ΤΡΗΜΑ</a:t>
            </a:r>
            <a:endParaRPr lang="en-US" altLang="el-GR" sz="1200">
              <a:solidFill>
                <a:srgbClr val="FFFF00"/>
              </a:solidFill>
            </a:endParaRPr>
          </a:p>
        </p:txBody>
      </p:sp>
      <p:cxnSp>
        <p:nvCxnSpPr>
          <p:cNvPr id="68616" name="Straight Arrow Connector 17"/>
          <p:cNvCxnSpPr>
            <a:cxnSpLocks noChangeShapeType="1"/>
          </p:cNvCxnSpPr>
          <p:nvPr/>
        </p:nvCxnSpPr>
        <p:spPr bwMode="auto">
          <a:xfrm rot="5400000" flipH="1" flipV="1">
            <a:off x="3467100" y="4206875"/>
            <a:ext cx="914400" cy="762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68617" name="Straight Arrow Connector 20"/>
          <p:cNvCxnSpPr>
            <a:cxnSpLocks noChangeShapeType="1"/>
          </p:cNvCxnSpPr>
          <p:nvPr/>
        </p:nvCxnSpPr>
        <p:spPr bwMode="auto">
          <a:xfrm rot="16200000" flipV="1">
            <a:off x="2019300" y="4130675"/>
            <a:ext cx="914400" cy="2286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68618" name="TextBox 24"/>
          <p:cNvSpPr txBox="1">
            <a:spLocks noChangeArrowheads="1"/>
          </p:cNvSpPr>
          <p:nvPr/>
        </p:nvSpPr>
        <p:spPr bwMode="auto">
          <a:xfrm>
            <a:off x="2286000" y="3025775"/>
            <a:ext cx="18319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ΚΟΝΔΥΛΟΣ ΚΑΤΩ ΓΝΑΘΟΥ</a:t>
            </a:r>
            <a:endParaRPr lang="en-US" altLang="el-GR" sz="1200">
              <a:solidFill>
                <a:srgbClr val="FFFF00"/>
              </a:solidFill>
            </a:endParaRPr>
          </a:p>
        </p:txBody>
      </p:sp>
      <p:cxnSp>
        <p:nvCxnSpPr>
          <p:cNvPr id="68619" name="Straight Arrow Connector 26"/>
          <p:cNvCxnSpPr>
            <a:cxnSpLocks noChangeShapeType="1"/>
          </p:cNvCxnSpPr>
          <p:nvPr/>
        </p:nvCxnSpPr>
        <p:spPr bwMode="auto">
          <a:xfrm rot="10800000" flipV="1">
            <a:off x="1905000" y="3178175"/>
            <a:ext cx="533400" cy="4572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68620" name="TextBox 30"/>
          <p:cNvSpPr txBox="1">
            <a:spLocks noChangeArrowheads="1"/>
          </p:cNvSpPr>
          <p:nvPr/>
        </p:nvSpPr>
        <p:spPr bwMode="auto">
          <a:xfrm>
            <a:off x="457200" y="3101975"/>
            <a:ext cx="10175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ΕΞΩ </a:t>
            </a:r>
          </a:p>
          <a:p>
            <a:pPr>
              <a:spcBef>
                <a:spcPct val="0"/>
              </a:spcBef>
              <a:buFontTx/>
              <a:buNone/>
            </a:pPr>
            <a:r>
              <a:rPr lang="el-GR" altLang="el-GR" sz="1200">
                <a:solidFill>
                  <a:srgbClr val="FFFF00"/>
                </a:solidFill>
              </a:rPr>
              <a:t>ΑΚΟΥΣΤΙΚΟΣ </a:t>
            </a:r>
          </a:p>
          <a:p>
            <a:pPr>
              <a:spcBef>
                <a:spcPct val="0"/>
              </a:spcBef>
              <a:buFontTx/>
              <a:buNone/>
            </a:pPr>
            <a:r>
              <a:rPr lang="el-GR" altLang="el-GR" sz="1200">
                <a:solidFill>
                  <a:srgbClr val="FFFF00"/>
                </a:solidFill>
              </a:rPr>
              <a:t>ΠΟΡΟΣ</a:t>
            </a:r>
            <a:endParaRPr lang="en-US" altLang="el-GR" sz="1200">
              <a:solidFill>
                <a:srgbClr val="FFFF00"/>
              </a:solidFill>
            </a:endParaRPr>
          </a:p>
        </p:txBody>
      </p:sp>
      <p:sp>
        <p:nvSpPr>
          <p:cNvPr id="68621" name="Line 16"/>
          <p:cNvSpPr>
            <a:spLocks noChangeShapeType="1"/>
          </p:cNvSpPr>
          <p:nvPr/>
        </p:nvSpPr>
        <p:spPr bwMode="auto">
          <a:xfrm>
            <a:off x="838200" y="3787775"/>
            <a:ext cx="609600" cy="228600"/>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8622"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38A4C078-6D4A-4B9F-B82F-E5712F1EC288}" type="slidenum">
              <a:rPr lang="el-GR" altLang="el-GR">
                <a:solidFill>
                  <a:srgbClr val="F2F2F2"/>
                </a:solidFill>
              </a:rPr>
              <a:pPr eaLnBrk="1" hangingPunct="1"/>
              <a:t>23</a:t>
            </a:fld>
            <a:endParaRPr lang="el-GR" altLang="el-GR">
              <a:solidFill>
                <a:srgbClr val="F2F2F2"/>
              </a:solidFill>
            </a:endParaRPr>
          </a:p>
        </p:txBody>
      </p:sp>
      <p:grpSp>
        <p:nvGrpSpPr>
          <p:cNvPr id="68623" name="Ομάδα 5"/>
          <p:cNvGrpSpPr>
            <a:grpSpLocks/>
          </p:cNvGrpSpPr>
          <p:nvPr/>
        </p:nvGrpSpPr>
        <p:grpSpPr bwMode="auto">
          <a:xfrm>
            <a:off x="6084888" y="2895600"/>
            <a:ext cx="2743200" cy="2362200"/>
            <a:chOff x="6400800" y="2895600"/>
            <a:chExt cx="2743200" cy="2362200"/>
          </a:xfrm>
        </p:grpSpPr>
        <p:pic>
          <p:nvPicPr>
            <p:cNvPr id="68624" name="Picture 2" descr="C:\Documents and Settings\radiology\Desktop\Image22a.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l="21548" t="30305" r="29478" b="27605"/>
            <a:stretch>
              <a:fillRect/>
            </a:stretch>
          </p:blipFill>
          <p:spPr bwMode="auto">
            <a:xfrm>
              <a:off x="6858000" y="2895600"/>
              <a:ext cx="2286000" cy="2362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68625" name="Straight Connector 6"/>
            <p:cNvCxnSpPr>
              <a:cxnSpLocks noChangeShapeType="1"/>
            </p:cNvCxnSpPr>
            <p:nvPr/>
          </p:nvCxnSpPr>
          <p:spPr bwMode="auto">
            <a:xfrm>
              <a:off x="6400800" y="3733800"/>
              <a:ext cx="2286000" cy="1588"/>
            </a:xfrm>
            <a:prstGeom prst="line">
              <a:avLst/>
            </a:prstGeom>
            <a:noFill/>
            <a:ln w="19050" algn="ctr">
              <a:solidFill>
                <a:srgbClr val="FFFF00"/>
              </a:solidFill>
              <a:round/>
              <a:headEnd/>
              <a:tailEn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26811331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5" name="Ομάδα 5"/>
          <p:cNvGrpSpPr>
            <a:grpSpLocks/>
          </p:cNvGrpSpPr>
          <p:nvPr/>
        </p:nvGrpSpPr>
        <p:grpSpPr bwMode="auto">
          <a:xfrm>
            <a:off x="381000" y="1098550"/>
            <a:ext cx="5402263" cy="5715000"/>
            <a:chOff x="381000" y="762000"/>
            <a:chExt cx="5402074" cy="5715000"/>
          </a:xfrm>
        </p:grpSpPr>
        <p:pic>
          <p:nvPicPr>
            <p:cNvPr id="69640" name="Picture 2" descr="C:\Documents and Settings\radiology\Desktop\Image24.jpg"/>
            <p:cNvPicPr>
              <a:picLocks noChangeAspect="1" noChangeArrowheads="1"/>
            </p:cNvPicPr>
            <p:nvPr/>
          </p:nvPicPr>
          <p:blipFill>
            <a:blip r:embed="rId3" cstate="print">
              <a:lum bright="10000"/>
              <a:extLst>
                <a:ext uri="{28A0092B-C50C-407E-A947-70E740481C1C}">
                  <a14:useLocalDpi xmlns:a14="http://schemas.microsoft.com/office/drawing/2010/main" xmlns="" val="0"/>
                </a:ext>
              </a:extLst>
            </a:blip>
            <a:srcRect l="7855" t="5051" b="5717"/>
            <a:stretch>
              <a:fillRect/>
            </a:stretch>
          </p:blipFill>
          <p:spPr bwMode="auto">
            <a:xfrm>
              <a:off x="381000" y="762000"/>
              <a:ext cx="5334000" cy="5715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9641" name="TextBox 5"/>
            <p:cNvSpPr txBox="1">
              <a:spLocks noChangeArrowheads="1"/>
            </p:cNvSpPr>
            <p:nvPr/>
          </p:nvSpPr>
          <p:spPr bwMode="auto">
            <a:xfrm>
              <a:off x="4876800" y="4800600"/>
              <a:ext cx="9062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ΠΤΕΡΥΓΙΟ</a:t>
              </a:r>
              <a:endParaRPr lang="en-US" altLang="el-GR" sz="1400">
                <a:solidFill>
                  <a:srgbClr val="FFFF00"/>
                </a:solidFill>
              </a:endParaRPr>
            </a:p>
          </p:txBody>
        </p:sp>
        <p:cxnSp>
          <p:nvCxnSpPr>
            <p:cNvPr id="69642" name="Straight Arrow Connector 7"/>
            <p:cNvCxnSpPr>
              <a:cxnSpLocks noChangeShapeType="1"/>
              <a:stCxn id="69641" idx="0"/>
            </p:cNvCxnSpPr>
            <p:nvPr/>
          </p:nvCxnSpPr>
          <p:spPr bwMode="auto">
            <a:xfrm flipV="1">
              <a:off x="5329937" y="4572000"/>
              <a:ext cx="4063" cy="2286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69643" name="TextBox 8"/>
            <p:cNvSpPr txBox="1">
              <a:spLocks noChangeArrowheads="1"/>
            </p:cNvSpPr>
            <p:nvPr/>
          </p:nvSpPr>
          <p:spPr bwMode="auto">
            <a:xfrm>
              <a:off x="533400" y="4876800"/>
              <a:ext cx="9062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ΠΤΕΡΥΓΙΟ</a:t>
              </a:r>
              <a:endParaRPr lang="en-US" altLang="el-GR" sz="1400">
                <a:solidFill>
                  <a:srgbClr val="FFFF00"/>
                </a:solidFill>
              </a:endParaRPr>
            </a:p>
          </p:txBody>
        </p:sp>
        <p:cxnSp>
          <p:nvCxnSpPr>
            <p:cNvPr id="69644" name="Straight Arrow Connector 10"/>
            <p:cNvCxnSpPr>
              <a:cxnSpLocks noChangeShapeType="1"/>
            </p:cNvCxnSpPr>
            <p:nvPr/>
          </p:nvCxnSpPr>
          <p:spPr bwMode="auto">
            <a:xfrm rot="16200000" flipV="1">
              <a:off x="723900" y="4762500"/>
              <a:ext cx="228600" cy="1524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69645" name="TextBox 18"/>
            <p:cNvSpPr txBox="1">
              <a:spLocks noChangeArrowheads="1"/>
            </p:cNvSpPr>
            <p:nvPr/>
          </p:nvSpPr>
          <p:spPr bwMode="auto">
            <a:xfrm>
              <a:off x="1981200" y="2895600"/>
              <a:ext cx="171450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ΚΑΡΩΤΙΔΙΚΟ ΤΡΗΜΑ</a:t>
              </a:r>
              <a:endParaRPr lang="en-US" altLang="el-GR" sz="1400">
                <a:solidFill>
                  <a:srgbClr val="FFFF00"/>
                </a:solidFill>
              </a:endParaRPr>
            </a:p>
          </p:txBody>
        </p:sp>
        <p:cxnSp>
          <p:nvCxnSpPr>
            <p:cNvPr id="69646" name="Straight Arrow Connector 22"/>
            <p:cNvCxnSpPr>
              <a:cxnSpLocks noChangeShapeType="1"/>
            </p:cNvCxnSpPr>
            <p:nvPr/>
          </p:nvCxnSpPr>
          <p:spPr bwMode="auto">
            <a:xfrm rot="5400000">
              <a:off x="2247900" y="3238500"/>
              <a:ext cx="457200" cy="3810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69647" name="TextBox 29"/>
            <p:cNvSpPr txBox="1">
              <a:spLocks noChangeArrowheads="1"/>
            </p:cNvSpPr>
            <p:nvPr/>
          </p:nvSpPr>
          <p:spPr bwMode="auto">
            <a:xfrm>
              <a:off x="2209800" y="4267200"/>
              <a:ext cx="17497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ΣΦΑΓΙΤΙΔΙΚΟ ΤΡΗΜΑ</a:t>
              </a:r>
              <a:endParaRPr lang="en-US" altLang="el-GR" sz="1400">
                <a:solidFill>
                  <a:srgbClr val="FFFF00"/>
                </a:solidFill>
              </a:endParaRPr>
            </a:p>
          </p:txBody>
        </p:sp>
        <p:cxnSp>
          <p:nvCxnSpPr>
            <p:cNvPr id="69648" name="Straight Arrow Connector 33"/>
            <p:cNvCxnSpPr>
              <a:cxnSpLocks noChangeShapeType="1"/>
            </p:cNvCxnSpPr>
            <p:nvPr/>
          </p:nvCxnSpPr>
          <p:spPr bwMode="auto">
            <a:xfrm rot="16200000" flipV="1">
              <a:off x="2074863" y="4021138"/>
              <a:ext cx="457200" cy="2286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grpSp>
      <p:sp>
        <p:nvSpPr>
          <p:cNvPr id="69636"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2573C9B6-696B-4E5E-8BEC-A5E9403F5E5D}" type="slidenum">
              <a:rPr lang="el-GR" altLang="el-GR">
                <a:solidFill>
                  <a:srgbClr val="F2F2F2"/>
                </a:solidFill>
              </a:rPr>
              <a:pPr eaLnBrk="1" hangingPunct="1"/>
              <a:t>24</a:t>
            </a:fld>
            <a:endParaRPr lang="el-GR" altLang="el-GR">
              <a:solidFill>
                <a:srgbClr val="F2F2F2"/>
              </a:solidFill>
            </a:endParaRPr>
          </a:p>
        </p:txBody>
      </p:sp>
      <p:grpSp>
        <p:nvGrpSpPr>
          <p:cNvPr id="69637" name="Ομάδα 4"/>
          <p:cNvGrpSpPr>
            <a:grpSpLocks/>
          </p:cNvGrpSpPr>
          <p:nvPr/>
        </p:nvGrpSpPr>
        <p:grpSpPr bwMode="auto">
          <a:xfrm>
            <a:off x="6084888" y="2895600"/>
            <a:ext cx="2743200" cy="2392363"/>
            <a:chOff x="6400800" y="2895600"/>
            <a:chExt cx="2743200" cy="2392363"/>
          </a:xfrm>
        </p:grpSpPr>
        <p:pic>
          <p:nvPicPr>
            <p:cNvPr id="69638" name="Picture 2" descr="C:\Documents and Settings\radiology\Desktop\Image24a.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l="21643" t="30305" r="29384" b="27605"/>
            <a:stretch>
              <a:fillRect/>
            </a:stretch>
          </p:blipFill>
          <p:spPr bwMode="auto">
            <a:xfrm>
              <a:off x="6858000" y="2895600"/>
              <a:ext cx="2286000" cy="23923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69639" name="Straight Connector 35"/>
            <p:cNvCxnSpPr>
              <a:cxnSpLocks noChangeShapeType="1"/>
            </p:cNvCxnSpPr>
            <p:nvPr/>
          </p:nvCxnSpPr>
          <p:spPr bwMode="auto">
            <a:xfrm>
              <a:off x="6400800" y="3810000"/>
              <a:ext cx="2286000" cy="1588"/>
            </a:xfrm>
            <a:prstGeom prst="line">
              <a:avLst/>
            </a:prstGeom>
            <a:noFill/>
            <a:ln w="28575" algn="ctr">
              <a:solidFill>
                <a:srgbClr val="FFFF00"/>
              </a:solidFill>
              <a:round/>
              <a:headEnd/>
              <a:tailEn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31233508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9" name="Ομάδα 5"/>
          <p:cNvGrpSpPr>
            <a:grpSpLocks/>
          </p:cNvGrpSpPr>
          <p:nvPr/>
        </p:nvGrpSpPr>
        <p:grpSpPr bwMode="auto">
          <a:xfrm>
            <a:off x="609600" y="1125538"/>
            <a:ext cx="5257800" cy="5724525"/>
            <a:chOff x="609600" y="685800"/>
            <a:chExt cx="5257800" cy="5724525"/>
          </a:xfrm>
        </p:grpSpPr>
        <p:pic>
          <p:nvPicPr>
            <p:cNvPr id="70663" name="Picture 2" descr="C:\Documents and Settings\radiology\Desktop\Image3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3928" t="6734" b="5717"/>
            <a:stretch>
              <a:fillRect/>
            </a:stretch>
          </p:blipFill>
          <p:spPr bwMode="auto">
            <a:xfrm>
              <a:off x="609600" y="685800"/>
              <a:ext cx="5257800" cy="57245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0664" name="TextBox 21"/>
            <p:cNvSpPr txBox="1">
              <a:spLocks noChangeArrowheads="1"/>
            </p:cNvSpPr>
            <p:nvPr/>
          </p:nvSpPr>
          <p:spPr bwMode="auto">
            <a:xfrm>
              <a:off x="2362200" y="4419600"/>
              <a:ext cx="107080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ΣΠΟΝΔΥΛΙΚΕΣ</a:t>
              </a:r>
            </a:p>
            <a:p>
              <a:pPr>
                <a:spcBef>
                  <a:spcPct val="0"/>
                </a:spcBef>
                <a:buFontTx/>
                <a:buNone/>
              </a:pPr>
              <a:r>
                <a:rPr lang="el-GR" altLang="el-GR" sz="1200">
                  <a:solidFill>
                    <a:srgbClr val="FFFF00"/>
                  </a:solidFill>
                </a:rPr>
                <a:t> ΑΡΤΗΡΙΕΣ</a:t>
              </a:r>
              <a:endParaRPr lang="en-US" altLang="el-GR" sz="1200">
                <a:solidFill>
                  <a:srgbClr val="FFFF00"/>
                </a:solidFill>
              </a:endParaRPr>
            </a:p>
          </p:txBody>
        </p:sp>
        <p:cxnSp>
          <p:nvCxnSpPr>
            <p:cNvPr id="70665" name="Straight Arrow Connector 23"/>
            <p:cNvCxnSpPr>
              <a:cxnSpLocks noChangeShapeType="1"/>
            </p:cNvCxnSpPr>
            <p:nvPr/>
          </p:nvCxnSpPr>
          <p:spPr bwMode="auto">
            <a:xfrm rot="5400000" flipH="1" flipV="1">
              <a:off x="2743200" y="4114800"/>
              <a:ext cx="457200" cy="1524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70666" name="Straight Arrow Connector 25"/>
            <p:cNvCxnSpPr>
              <a:cxnSpLocks noChangeShapeType="1"/>
            </p:cNvCxnSpPr>
            <p:nvPr/>
          </p:nvCxnSpPr>
          <p:spPr bwMode="auto">
            <a:xfrm flipV="1">
              <a:off x="2895600" y="4038600"/>
              <a:ext cx="609600" cy="4572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70667" name="TextBox 30"/>
            <p:cNvSpPr txBox="1">
              <a:spLocks noChangeArrowheads="1"/>
            </p:cNvSpPr>
            <p:nvPr/>
          </p:nvSpPr>
          <p:spPr bwMode="auto">
            <a:xfrm>
              <a:off x="3566674" y="4511932"/>
              <a:ext cx="116410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ΙΝΙΑΚΟ ΤΡΗΜΑ</a:t>
              </a:r>
              <a:endParaRPr lang="en-US" altLang="el-GR" sz="1200">
                <a:solidFill>
                  <a:srgbClr val="FFFF00"/>
                </a:solidFill>
              </a:endParaRPr>
            </a:p>
          </p:txBody>
        </p:sp>
        <p:sp>
          <p:nvSpPr>
            <p:cNvPr id="70668" name="TextBox 38"/>
            <p:cNvSpPr txBox="1">
              <a:spLocks noChangeArrowheads="1"/>
            </p:cNvSpPr>
            <p:nvPr/>
          </p:nvSpPr>
          <p:spPr bwMode="auto">
            <a:xfrm>
              <a:off x="2286000" y="2819400"/>
              <a:ext cx="121860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ΕΣΩ ΣΦΑΓΙΤΙΔΕΣ</a:t>
              </a:r>
              <a:endParaRPr lang="en-US" altLang="el-GR" sz="1200">
                <a:solidFill>
                  <a:srgbClr val="FFFF00"/>
                </a:solidFill>
              </a:endParaRPr>
            </a:p>
          </p:txBody>
        </p:sp>
        <p:cxnSp>
          <p:nvCxnSpPr>
            <p:cNvPr id="70669" name="Straight Arrow Connector 40"/>
            <p:cNvCxnSpPr>
              <a:cxnSpLocks noChangeShapeType="1"/>
            </p:cNvCxnSpPr>
            <p:nvPr/>
          </p:nvCxnSpPr>
          <p:spPr bwMode="auto">
            <a:xfrm rot="5400000">
              <a:off x="2209801" y="3276600"/>
              <a:ext cx="457200" cy="3175"/>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70670" name="Straight Connector 44"/>
            <p:cNvCxnSpPr>
              <a:cxnSpLocks noChangeShapeType="1"/>
              <a:stCxn id="70668" idx="3"/>
            </p:cNvCxnSpPr>
            <p:nvPr/>
          </p:nvCxnSpPr>
          <p:spPr bwMode="auto">
            <a:xfrm>
              <a:off x="3504603" y="2957900"/>
              <a:ext cx="686397" cy="15488"/>
            </a:xfrm>
            <a:prstGeom prst="line">
              <a:avLst/>
            </a:prstGeom>
            <a:noFill/>
            <a:ln w="19050" algn="ctr">
              <a:solidFill>
                <a:srgbClr val="FFFF00"/>
              </a:solidFill>
              <a:round/>
              <a:headEnd/>
              <a:tailEnd/>
            </a:ln>
            <a:extLst>
              <a:ext uri="{909E8E84-426E-40DD-AFC4-6F175D3DCCD1}">
                <a14:hiddenFill xmlns:a14="http://schemas.microsoft.com/office/drawing/2010/main" xmlns="">
                  <a:noFill/>
                </a14:hiddenFill>
              </a:ext>
            </a:extLst>
          </p:spPr>
        </p:cxnSp>
        <p:cxnSp>
          <p:nvCxnSpPr>
            <p:cNvPr id="70671" name="Straight Arrow Connector 46"/>
            <p:cNvCxnSpPr>
              <a:cxnSpLocks noChangeShapeType="1"/>
            </p:cNvCxnSpPr>
            <p:nvPr/>
          </p:nvCxnSpPr>
          <p:spPr bwMode="auto">
            <a:xfrm rot="5400000">
              <a:off x="3925094" y="3237706"/>
              <a:ext cx="533400" cy="1588"/>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70672" name="TextBox 48"/>
            <p:cNvSpPr txBox="1">
              <a:spLocks noChangeArrowheads="1"/>
            </p:cNvSpPr>
            <p:nvPr/>
          </p:nvSpPr>
          <p:spPr bwMode="auto">
            <a:xfrm>
              <a:off x="2797632" y="3142344"/>
              <a:ext cx="118974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dirty="0">
                  <a:solidFill>
                    <a:srgbClr val="FFFF00"/>
                  </a:solidFill>
                </a:rPr>
                <a:t>ΕΣΩ ΚΑΡΩΤΙΔΕΣ</a:t>
              </a:r>
              <a:endParaRPr lang="en-US" altLang="el-GR" sz="1200" dirty="0">
                <a:solidFill>
                  <a:srgbClr val="FFFF00"/>
                </a:solidFill>
              </a:endParaRPr>
            </a:p>
          </p:txBody>
        </p:sp>
        <p:cxnSp>
          <p:nvCxnSpPr>
            <p:cNvPr id="70673" name="Straight Arrow Connector 50"/>
            <p:cNvCxnSpPr>
              <a:cxnSpLocks noChangeShapeType="1"/>
            </p:cNvCxnSpPr>
            <p:nvPr/>
          </p:nvCxnSpPr>
          <p:spPr bwMode="auto">
            <a:xfrm rot="10800000" flipV="1">
              <a:off x="2743200" y="3352800"/>
              <a:ext cx="304800" cy="762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70674" name="Straight Arrow Connector 54"/>
            <p:cNvCxnSpPr>
              <a:cxnSpLocks noChangeShapeType="1"/>
            </p:cNvCxnSpPr>
            <p:nvPr/>
          </p:nvCxnSpPr>
          <p:spPr bwMode="auto">
            <a:xfrm>
              <a:off x="3581400" y="3352800"/>
              <a:ext cx="304800" cy="762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70675" name="Freeform 58"/>
            <p:cNvSpPr>
              <a:spLocks noChangeArrowheads="1"/>
            </p:cNvSpPr>
            <p:nvPr/>
          </p:nvSpPr>
          <p:spPr bwMode="auto">
            <a:xfrm>
              <a:off x="2819400" y="3657600"/>
              <a:ext cx="887413" cy="973138"/>
            </a:xfrm>
            <a:custGeom>
              <a:avLst/>
              <a:gdLst>
                <a:gd name="T0" fmla="*/ 1311981 w 847724"/>
                <a:gd name="T1" fmla="*/ 1223209 h 941387"/>
                <a:gd name="T2" fmla="*/ 1116312 w 847724"/>
                <a:gd name="T3" fmla="*/ 1037406 h 941387"/>
                <a:gd name="T4" fmla="*/ 1281880 w 847724"/>
                <a:gd name="T5" fmla="*/ 851601 h 941387"/>
                <a:gd name="T6" fmla="*/ 1327033 w 847724"/>
                <a:gd name="T7" fmla="*/ 625982 h 941387"/>
                <a:gd name="T8" fmla="*/ 1206625 w 847724"/>
                <a:gd name="T9" fmla="*/ 320731 h 941387"/>
                <a:gd name="T10" fmla="*/ 1026007 w 847724"/>
                <a:gd name="T11" fmla="*/ 174744 h 941387"/>
                <a:gd name="T12" fmla="*/ 830336 w 847724"/>
                <a:gd name="T13" fmla="*/ 55298 h 941387"/>
                <a:gd name="T14" fmla="*/ 649718 w 847724"/>
                <a:gd name="T15" fmla="*/ 15482 h 941387"/>
                <a:gd name="T16" fmla="*/ 333638 w 847724"/>
                <a:gd name="T17" fmla="*/ 148199 h 941387"/>
                <a:gd name="T18" fmla="*/ 107868 w 847724"/>
                <a:gd name="T19" fmla="*/ 307459 h 941387"/>
                <a:gd name="T20" fmla="*/ 2506 w 847724"/>
                <a:gd name="T21" fmla="*/ 572893 h 941387"/>
                <a:gd name="T22" fmla="*/ 122919 w 847724"/>
                <a:gd name="T23" fmla="*/ 825059 h 941387"/>
                <a:gd name="T24" fmla="*/ 288483 w 847724"/>
                <a:gd name="T25" fmla="*/ 1024135 h 941387"/>
                <a:gd name="T26" fmla="*/ 454049 w 847724"/>
                <a:gd name="T27" fmla="*/ 1143578 h 941387"/>
                <a:gd name="T28" fmla="*/ 544357 w 847724"/>
                <a:gd name="T29" fmla="*/ 1223209 h 941387"/>
                <a:gd name="T30" fmla="*/ 604569 w 847724"/>
                <a:gd name="T31" fmla="*/ 1249753 h 941387"/>
                <a:gd name="T32" fmla="*/ 785184 w 847724"/>
                <a:gd name="T33" fmla="*/ 1302840 h 941387"/>
                <a:gd name="T34" fmla="*/ 860440 w 847724"/>
                <a:gd name="T35" fmla="*/ 1196667 h 941387"/>
                <a:gd name="T36" fmla="*/ 875494 w 847724"/>
                <a:gd name="T37" fmla="*/ 1117034 h 941387"/>
                <a:gd name="T38" fmla="*/ 1010953 w 847724"/>
                <a:gd name="T39" fmla="*/ 1077221 h 941387"/>
                <a:gd name="T40" fmla="*/ 1131364 w 847724"/>
                <a:gd name="T41" fmla="*/ 1037406 h 941387"/>
                <a:gd name="T42" fmla="*/ 1116312 w 847724"/>
                <a:gd name="T43" fmla="*/ 1037406 h 9413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7724"/>
                <a:gd name="T67" fmla="*/ 0 h 941387"/>
                <a:gd name="T68" fmla="*/ 847724 w 847724"/>
                <a:gd name="T69" fmla="*/ 941387 h 9413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7724" h="941387">
                  <a:moveTo>
                    <a:pt x="830262" y="877887"/>
                  </a:moveTo>
                  <a:cubicBezTo>
                    <a:pt x="769937" y="833437"/>
                    <a:pt x="709612" y="788987"/>
                    <a:pt x="706437" y="744537"/>
                  </a:cubicBezTo>
                  <a:cubicBezTo>
                    <a:pt x="703262" y="700087"/>
                    <a:pt x="788987" y="660399"/>
                    <a:pt x="811212" y="611187"/>
                  </a:cubicBezTo>
                  <a:cubicBezTo>
                    <a:pt x="833437" y="561975"/>
                    <a:pt x="847724" y="512762"/>
                    <a:pt x="839787" y="449262"/>
                  </a:cubicBezTo>
                  <a:cubicBezTo>
                    <a:pt x="831850" y="385762"/>
                    <a:pt x="795337" y="284162"/>
                    <a:pt x="763587" y="230187"/>
                  </a:cubicBezTo>
                  <a:cubicBezTo>
                    <a:pt x="731837" y="176212"/>
                    <a:pt x="688975" y="157162"/>
                    <a:pt x="649287" y="125412"/>
                  </a:cubicBezTo>
                  <a:cubicBezTo>
                    <a:pt x="609600" y="93662"/>
                    <a:pt x="565150" y="58737"/>
                    <a:pt x="525462" y="39687"/>
                  </a:cubicBezTo>
                  <a:cubicBezTo>
                    <a:pt x="485774" y="20637"/>
                    <a:pt x="463549" y="0"/>
                    <a:pt x="411162" y="11112"/>
                  </a:cubicBezTo>
                  <a:cubicBezTo>
                    <a:pt x="358775" y="22224"/>
                    <a:pt x="268287" y="71437"/>
                    <a:pt x="211137" y="106362"/>
                  </a:cubicBezTo>
                  <a:cubicBezTo>
                    <a:pt x="153987" y="141287"/>
                    <a:pt x="103187" y="169862"/>
                    <a:pt x="68262" y="220662"/>
                  </a:cubicBezTo>
                  <a:cubicBezTo>
                    <a:pt x="33337" y="271462"/>
                    <a:pt x="0" y="349250"/>
                    <a:pt x="1587" y="411162"/>
                  </a:cubicBezTo>
                  <a:cubicBezTo>
                    <a:pt x="3174" y="473074"/>
                    <a:pt x="47625" y="538162"/>
                    <a:pt x="77787" y="592137"/>
                  </a:cubicBezTo>
                  <a:cubicBezTo>
                    <a:pt x="107950" y="646112"/>
                    <a:pt x="147637" y="696912"/>
                    <a:pt x="182562" y="735012"/>
                  </a:cubicBezTo>
                  <a:cubicBezTo>
                    <a:pt x="217487" y="773112"/>
                    <a:pt x="260350" y="796925"/>
                    <a:pt x="287337" y="820737"/>
                  </a:cubicBezTo>
                  <a:cubicBezTo>
                    <a:pt x="314324" y="844549"/>
                    <a:pt x="328612" y="865187"/>
                    <a:pt x="344487" y="877887"/>
                  </a:cubicBezTo>
                  <a:cubicBezTo>
                    <a:pt x="360362" y="890587"/>
                    <a:pt x="357187" y="887412"/>
                    <a:pt x="382587" y="896937"/>
                  </a:cubicBezTo>
                  <a:cubicBezTo>
                    <a:pt x="407987" y="906462"/>
                    <a:pt x="469900" y="941387"/>
                    <a:pt x="496887" y="935037"/>
                  </a:cubicBezTo>
                  <a:cubicBezTo>
                    <a:pt x="523874" y="928687"/>
                    <a:pt x="534987" y="881062"/>
                    <a:pt x="544512" y="858837"/>
                  </a:cubicBezTo>
                  <a:cubicBezTo>
                    <a:pt x="554037" y="836612"/>
                    <a:pt x="538162" y="815975"/>
                    <a:pt x="554037" y="801687"/>
                  </a:cubicBezTo>
                  <a:cubicBezTo>
                    <a:pt x="569912" y="787400"/>
                    <a:pt x="612775" y="782637"/>
                    <a:pt x="639762" y="773112"/>
                  </a:cubicBezTo>
                  <a:cubicBezTo>
                    <a:pt x="666749" y="763587"/>
                    <a:pt x="704850" y="749299"/>
                    <a:pt x="715962" y="744537"/>
                  </a:cubicBezTo>
                  <a:cubicBezTo>
                    <a:pt x="727074" y="739775"/>
                    <a:pt x="716755" y="742156"/>
                    <a:pt x="706437" y="744537"/>
                  </a:cubicBezTo>
                </a:path>
              </a:pathLst>
            </a:custGeom>
            <a:noFill/>
            <a:ln w="28575" algn="ctr">
              <a:solidFill>
                <a:srgbClr val="FFFF00"/>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70676" name="TextBox 8"/>
            <p:cNvSpPr txBox="1">
              <a:spLocks noChangeArrowheads="1"/>
            </p:cNvSpPr>
            <p:nvPr/>
          </p:nvSpPr>
          <p:spPr bwMode="auto">
            <a:xfrm>
              <a:off x="4121150" y="5410200"/>
              <a:ext cx="105625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ΜΑΣΤΟΕΙΔΕΙΣ</a:t>
              </a:r>
              <a:endParaRPr lang="en-US" altLang="el-GR" sz="1200">
                <a:solidFill>
                  <a:srgbClr val="FFFF00"/>
                </a:solidFill>
              </a:endParaRPr>
            </a:p>
          </p:txBody>
        </p:sp>
        <p:sp>
          <p:nvSpPr>
            <p:cNvPr id="70677" name="Line 21"/>
            <p:cNvSpPr>
              <a:spLocks noChangeShapeType="1"/>
            </p:cNvSpPr>
            <p:nvPr/>
          </p:nvSpPr>
          <p:spPr bwMode="auto">
            <a:xfrm flipV="1">
              <a:off x="4648200" y="4343400"/>
              <a:ext cx="0" cy="838200"/>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cxnSp>
          <p:nvCxnSpPr>
            <p:cNvPr id="70678" name="Straight Arrow Connector 22"/>
            <p:cNvCxnSpPr>
              <a:cxnSpLocks noChangeShapeType="1"/>
            </p:cNvCxnSpPr>
            <p:nvPr/>
          </p:nvCxnSpPr>
          <p:spPr bwMode="auto">
            <a:xfrm rot="5400000">
              <a:off x="3695700" y="1409700"/>
              <a:ext cx="685800" cy="457200"/>
            </a:xfrm>
            <a:prstGeom prst="straightConnector1">
              <a:avLst/>
            </a:prstGeom>
            <a:noFill/>
            <a:ln w="1905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70679" name="TextBox 38"/>
            <p:cNvSpPr txBox="1">
              <a:spLocks noChangeArrowheads="1"/>
            </p:cNvSpPr>
            <p:nvPr/>
          </p:nvSpPr>
          <p:spPr bwMode="auto">
            <a:xfrm>
              <a:off x="4038600" y="1066800"/>
              <a:ext cx="99610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200">
                  <a:solidFill>
                    <a:srgbClr val="FFFF00"/>
                  </a:solidFill>
                </a:rPr>
                <a:t>ΠΟΛΥΠΟΔΑΣ</a:t>
              </a:r>
              <a:endParaRPr lang="en-US" altLang="el-GR" sz="1200">
                <a:solidFill>
                  <a:srgbClr val="FFFF00"/>
                </a:solidFill>
              </a:endParaRPr>
            </a:p>
          </p:txBody>
        </p:sp>
      </p:grpSp>
      <p:sp>
        <p:nvSpPr>
          <p:cNvPr id="70660"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821EA63C-F8E5-4D93-8861-B6240F43FA23}" type="slidenum">
              <a:rPr lang="el-GR" altLang="el-GR">
                <a:solidFill>
                  <a:srgbClr val="F2F2F2"/>
                </a:solidFill>
              </a:rPr>
              <a:pPr eaLnBrk="1" hangingPunct="1"/>
              <a:t>25</a:t>
            </a:fld>
            <a:endParaRPr lang="el-GR" altLang="el-GR">
              <a:solidFill>
                <a:srgbClr val="F2F2F2"/>
              </a:solidFill>
            </a:endParaRPr>
          </a:p>
        </p:txBody>
      </p:sp>
      <p:pic>
        <p:nvPicPr>
          <p:cNvPr id="70661" name="Picture 2" descr="C:\Documents and Settings\radiology\Desktop\Image30a.jpg"/>
          <p:cNvPicPr>
            <a:picLocks noGrp="1" noChangeAspect="1" noChangeArrowheads="1"/>
          </p:cNvPicPr>
          <p:nvPr>
            <p:ph idx="4294967295"/>
          </p:nvPr>
        </p:nvPicPr>
        <p:blipFill>
          <a:blip r:embed="rId4" cstate="print">
            <a:extLst>
              <a:ext uri="{28A0092B-C50C-407E-A947-70E740481C1C}">
                <a14:useLocalDpi xmlns:a14="http://schemas.microsoft.com/office/drawing/2010/main" xmlns="" val="0"/>
              </a:ext>
            </a:extLst>
          </a:blip>
          <a:srcRect l="21043" t="29288" r="29478" b="28622"/>
          <a:stretch>
            <a:fillRect/>
          </a:stretch>
        </p:blipFill>
        <p:spPr>
          <a:xfrm>
            <a:off x="6613525" y="2895600"/>
            <a:ext cx="2286000" cy="2411413"/>
          </a:xfrm>
          <a:ln>
            <a:solidFill>
              <a:schemeClr val="tx1"/>
            </a:solidFill>
            <a:miter lim="800000"/>
            <a:headEnd/>
            <a:tailEnd/>
          </a:ln>
        </p:spPr>
      </p:pic>
      <p:cxnSp>
        <p:nvCxnSpPr>
          <p:cNvPr id="70662" name="Straight Connector 63"/>
          <p:cNvCxnSpPr>
            <a:cxnSpLocks noChangeShapeType="1"/>
          </p:cNvCxnSpPr>
          <p:nvPr/>
        </p:nvCxnSpPr>
        <p:spPr bwMode="auto">
          <a:xfrm rot="10800000" flipH="1">
            <a:off x="6156325" y="4038600"/>
            <a:ext cx="2286000" cy="1588"/>
          </a:xfrm>
          <a:prstGeom prst="line">
            <a:avLst/>
          </a:prstGeom>
          <a:noFill/>
          <a:ln w="19050" algn="ctr">
            <a:solidFill>
              <a:srgbClr val="FFFF00"/>
            </a:solidFill>
            <a:round/>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xmlns="" val="21482050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34"/>
          <p:cNvSpPr txBox="1">
            <a:spLocks noChangeArrowheads="1"/>
          </p:cNvSpPr>
          <p:nvPr/>
        </p:nvSpPr>
        <p:spPr bwMode="auto">
          <a:xfrm>
            <a:off x="2422525" y="62896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2400">
              <a:solidFill>
                <a:srgbClr val="000000"/>
              </a:solidFill>
              <a:latin typeface="Times New Roman" pitchFamily="18" charset="0"/>
            </a:endParaRPr>
          </a:p>
        </p:txBody>
      </p:sp>
      <p:sp>
        <p:nvSpPr>
          <p:cNvPr id="71683" name="Τίτλος 1"/>
          <p:cNvSpPr>
            <a:spLocks noGrp="1"/>
          </p:cNvSpPr>
          <p:nvPr>
            <p:ph type="title"/>
          </p:nvPr>
        </p:nvSpPr>
        <p:spPr>
          <a:xfrm>
            <a:off x="61913" y="115888"/>
            <a:ext cx="9082087" cy="1009650"/>
          </a:xfrm>
        </p:spPr>
        <p:txBody>
          <a:bodyPr/>
          <a:lstStyle/>
          <a:p>
            <a:r>
              <a:rPr lang="el-GR" altLang="el-GR" smtClean="0"/>
              <a:t>Αεραγωγός </a:t>
            </a:r>
          </a:p>
        </p:txBody>
      </p:sp>
      <p:grpSp>
        <p:nvGrpSpPr>
          <p:cNvPr id="71684" name="Ομάδα 4"/>
          <p:cNvGrpSpPr>
            <a:grpSpLocks/>
          </p:cNvGrpSpPr>
          <p:nvPr/>
        </p:nvGrpSpPr>
        <p:grpSpPr bwMode="auto">
          <a:xfrm>
            <a:off x="3173413" y="581025"/>
            <a:ext cx="5791200" cy="5943600"/>
            <a:chOff x="0" y="304800"/>
            <a:chExt cx="5791200" cy="5943600"/>
          </a:xfrm>
        </p:grpSpPr>
        <p:pic>
          <p:nvPicPr>
            <p:cNvPr id="71686" name="Picture 2" descr="airway"/>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04800"/>
              <a:ext cx="5791200" cy="5943600"/>
            </a:xfrm>
            <a:prstGeom prst="rect">
              <a:avLst/>
            </a:prstGeom>
            <a:gradFill rotWithShape="1">
              <a:gsLst>
                <a:gs pos="0">
                  <a:srgbClr val="FFFF00">
                    <a:alpha val="0"/>
                  </a:srgbClr>
                </a:gs>
                <a:gs pos="100000">
                  <a:srgbClr val="767600">
                    <a:alpha val="76999"/>
                  </a:srgbClr>
                </a:gs>
              </a:gsLst>
              <a:lin ang="5400000" scaled="1"/>
            </a:gradFill>
            <a:ln w="9525">
              <a:solidFill>
                <a:schemeClr val="tx1"/>
              </a:solidFill>
              <a:miter lim="800000"/>
              <a:headEnd/>
              <a:tailEnd/>
            </a:ln>
          </p:spPr>
        </p:pic>
        <p:sp>
          <p:nvSpPr>
            <p:cNvPr id="71687" name="Line 25"/>
            <p:cNvSpPr>
              <a:spLocks noChangeShapeType="1"/>
            </p:cNvSpPr>
            <p:nvPr/>
          </p:nvSpPr>
          <p:spPr bwMode="auto">
            <a:xfrm flipV="1">
              <a:off x="1447800" y="4419600"/>
              <a:ext cx="152400" cy="152400"/>
            </a:xfrm>
            <a:prstGeom prst="line">
              <a:avLst/>
            </a:prstGeom>
            <a:noFill/>
            <a:ln w="63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688" name="Line 26"/>
            <p:cNvSpPr>
              <a:spLocks noChangeShapeType="1"/>
            </p:cNvSpPr>
            <p:nvPr/>
          </p:nvSpPr>
          <p:spPr bwMode="auto">
            <a:xfrm flipV="1">
              <a:off x="1676400" y="4114800"/>
              <a:ext cx="228600" cy="228600"/>
            </a:xfrm>
            <a:prstGeom prst="line">
              <a:avLst/>
            </a:prstGeom>
            <a:noFill/>
            <a:ln w="63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689" name="Line 27"/>
            <p:cNvSpPr>
              <a:spLocks noChangeShapeType="1"/>
            </p:cNvSpPr>
            <p:nvPr/>
          </p:nvSpPr>
          <p:spPr bwMode="auto">
            <a:xfrm flipV="1">
              <a:off x="1981200" y="3810000"/>
              <a:ext cx="228600" cy="228600"/>
            </a:xfrm>
            <a:prstGeom prst="line">
              <a:avLst/>
            </a:prstGeom>
            <a:noFill/>
            <a:ln w="63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690" name="Line 28"/>
            <p:cNvSpPr>
              <a:spLocks noChangeShapeType="1"/>
            </p:cNvSpPr>
            <p:nvPr/>
          </p:nvSpPr>
          <p:spPr bwMode="auto">
            <a:xfrm>
              <a:off x="1447800" y="4648200"/>
              <a:ext cx="76200" cy="152400"/>
            </a:xfrm>
            <a:prstGeom prst="line">
              <a:avLst/>
            </a:prstGeom>
            <a:noFill/>
            <a:ln w="63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691" name="Line 29"/>
            <p:cNvSpPr>
              <a:spLocks noChangeShapeType="1"/>
            </p:cNvSpPr>
            <p:nvPr/>
          </p:nvSpPr>
          <p:spPr bwMode="auto">
            <a:xfrm>
              <a:off x="1524000" y="4800600"/>
              <a:ext cx="228600" cy="0"/>
            </a:xfrm>
            <a:prstGeom prst="line">
              <a:avLst/>
            </a:prstGeom>
            <a:noFill/>
            <a:ln w="317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692" name="Line 30"/>
            <p:cNvSpPr>
              <a:spLocks noChangeShapeType="1"/>
            </p:cNvSpPr>
            <p:nvPr/>
          </p:nvSpPr>
          <p:spPr bwMode="auto">
            <a:xfrm>
              <a:off x="1828800" y="4800600"/>
              <a:ext cx="228600" cy="0"/>
            </a:xfrm>
            <a:prstGeom prst="line">
              <a:avLst/>
            </a:prstGeom>
            <a:noFill/>
            <a:ln w="63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693" name="Line 31"/>
            <p:cNvSpPr>
              <a:spLocks noChangeShapeType="1"/>
            </p:cNvSpPr>
            <p:nvPr/>
          </p:nvSpPr>
          <p:spPr bwMode="auto">
            <a:xfrm>
              <a:off x="2133600" y="4800600"/>
              <a:ext cx="304800" cy="0"/>
            </a:xfrm>
            <a:prstGeom prst="line">
              <a:avLst/>
            </a:prstGeom>
            <a:noFill/>
            <a:ln w="63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694" name="Line 32"/>
            <p:cNvSpPr>
              <a:spLocks noChangeShapeType="1"/>
            </p:cNvSpPr>
            <p:nvPr/>
          </p:nvSpPr>
          <p:spPr bwMode="auto">
            <a:xfrm flipH="1" flipV="1">
              <a:off x="2362200" y="4495800"/>
              <a:ext cx="76200" cy="304800"/>
            </a:xfrm>
            <a:prstGeom prst="line">
              <a:avLst/>
            </a:prstGeom>
            <a:noFill/>
            <a:ln w="63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695" name="Line 33"/>
            <p:cNvSpPr>
              <a:spLocks noChangeShapeType="1"/>
            </p:cNvSpPr>
            <p:nvPr/>
          </p:nvSpPr>
          <p:spPr bwMode="auto">
            <a:xfrm flipV="1">
              <a:off x="2362200" y="4191000"/>
              <a:ext cx="0" cy="228600"/>
            </a:xfrm>
            <a:prstGeom prst="line">
              <a:avLst/>
            </a:prstGeom>
            <a:noFill/>
            <a:ln w="317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696" name="Line 35"/>
            <p:cNvSpPr>
              <a:spLocks noChangeShapeType="1"/>
            </p:cNvSpPr>
            <p:nvPr/>
          </p:nvSpPr>
          <p:spPr bwMode="auto">
            <a:xfrm flipH="1" flipV="1">
              <a:off x="2286000" y="3886200"/>
              <a:ext cx="76200" cy="228600"/>
            </a:xfrm>
            <a:prstGeom prst="line">
              <a:avLst/>
            </a:prstGeom>
            <a:noFill/>
            <a:ln w="63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697" name="Line 36"/>
            <p:cNvSpPr>
              <a:spLocks noChangeShapeType="1"/>
            </p:cNvSpPr>
            <p:nvPr/>
          </p:nvSpPr>
          <p:spPr bwMode="auto">
            <a:xfrm flipH="1" flipV="1">
              <a:off x="1676400" y="3048000"/>
              <a:ext cx="228600" cy="76200"/>
            </a:xfrm>
            <a:prstGeom prst="line">
              <a:avLst/>
            </a:prstGeom>
            <a:noFill/>
            <a:ln w="63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698" name="Line 37"/>
            <p:cNvSpPr>
              <a:spLocks noChangeShapeType="1"/>
            </p:cNvSpPr>
            <p:nvPr/>
          </p:nvSpPr>
          <p:spPr bwMode="auto">
            <a:xfrm flipH="1" flipV="1">
              <a:off x="1371600" y="3048000"/>
              <a:ext cx="228600" cy="0"/>
            </a:xfrm>
            <a:prstGeom prst="line">
              <a:avLst/>
            </a:prstGeom>
            <a:noFill/>
            <a:ln w="63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699" name="Line 38"/>
            <p:cNvSpPr>
              <a:spLocks noChangeShapeType="1"/>
            </p:cNvSpPr>
            <p:nvPr/>
          </p:nvSpPr>
          <p:spPr bwMode="auto">
            <a:xfrm flipH="1">
              <a:off x="1143000" y="3048000"/>
              <a:ext cx="152400" cy="0"/>
            </a:xfrm>
            <a:prstGeom prst="line">
              <a:avLst/>
            </a:prstGeom>
            <a:noFill/>
            <a:ln w="317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700" name="Line 39"/>
            <p:cNvSpPr>
              <a:spLocks noChangeShapeType="1"/>
            </p:cNvSpPr>
            <p:nvPr/>
          </p:nvSpPr>
          <p:spPr bwMode="auto">
            <a:xfrm flipH="1">
              <a:off x="914400" y="3048000"/>
              <a:ext cx="152400" cy="76200"/>
            </a:xfrm>
            <a:prstGeom prst="line">
              <a:avLst/>
            </a:prstGeom>
            <a:noFill/>
            <a:ln w="63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701" name="Line 40"/>
            <p:cNvSpPr>
              <a:spLocks noChangeShapeType="1"/>
            </p:cNvSpPr>
            <p:nvPr/>
          </p:nvSpPr>
          <p:spPr bwMode="auto">
            <a:xfrm flipH="1">
              <a:off x="762000" y="3200400"/>
              <a:ext cx="76200" cy="228600"/>
            </a:xfrm>
            <a:prstGeom prst="line">
              <a:avLst/>
            </a:prstGeom>
            <a:noFill/>
            <a:ln w="63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702" name="Line 41"/>
            <p:cNvSpPr>
              <a:spLocks noChangeShapeType="1"/>
            </p:cNvSpPr>
            <p:nvPr/>
          </p:nvSpPr>
          <p:spPr bwMode="auto">
            <a:xfrm>
              <a:off x="762000" y="3505200"/>
              <a:ext cx="76200" cy="228600"/>
            </a:xfrm>
            <a:prstGeom prst="line">
              <a:avLst/>
            </a:prstGeom>
            <a:noFill/>
            <a:ln w="63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703" name="Line 42"/>
            <p:cNvSpPr>
              <a:spLocks noChangeShapeType="1"/>
            </p:cNvSpPr>
            <p:nvPr/>
          </p:nvSpPr>
          <p:spPr bwMode="auto">
            <a:xfrm>
              <a:off x="914400" y="3810000"/>
              <a:ext cx="76200" cy="152400"/>
            </a:xfrm>
            <a:prstGeom prst="line">
              <a:avLst/>
            </a:prstGeom>
            <a:noFill/>
            <a:ln w="63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704" name="Line 43"/>
            <p:cNvSpPr>
              <a:spLocks noChangeShapeType="1"/>
            </p:cNvSpPr>
            <p:nvPr/>
          </p:nvSpPr>
          <p:spPr bwMode="auto">
            <a:xfrm>
              <a:off x="1066800" y="4038600"/>
              <a:ext cx="152400" cy="152400"/>
            </a:xfrm>
            <a:prstGeom prst="line">
              <a:avLst/>
            </a:prstGeom>
            <a:noFill/>
            <a:ln w="317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705" name="Line 45"/>
            <p:cNvSpPr>
              <a:spLocks noChangeShapeType="1"/>
            </p:cNvSpPr>
            <p:nvPr/>
          </p:nvSpPr>
          <p:spPr bwMode="auto">
            <a:xfrm>
              <a:off x="1295400" y="4191000"/>
              <a:ext cx="228600" cy="0"/>
            </a:xfrm>
            <a:prstGeom prst="line">
              <a:avLst/>
            </a:prstGeom>
            <a:noFill/>
            <a:ln w="317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1706" name="Text Box 47"/>
            <p:cNvSpPr txBox="1">
              <a:spLocks noChangeArrowheads="1"/>
            </p:cNvSpPr>
            <p:nvPr/>
          </p:nvSpPr>
          <p:spPr bwMode="auto">
            <a:xfrm>
              <a:off x="1514475" y="1481138"/>
              <a:ext cx="117763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ΕΠΙΓΛΩΤΤΙΔΑ</a:t>
              </a:r>
              <a:endParaRPr lang="en-US" altLang="el-GR" sz="1400">
                <a:solidFill>
                  <a:srgbClr val="FFFF00"/>
                </a:solidFill>
              </a:endParaRPr>
            </a:p>
          </p:txBody>
        </p:sp>
        <p:sp>
          <p:nvSpPr>
            <p:cNvPr id="71707" name="Line 48"/>
            <p:cNvSpPr>
              <a:spLocks noChangeShapeType="1"/>
            </p:cNvSpPr>
            <p:nvPr/>
          </p:nvSpPr>
          <p:spPr bwMode="auto">
            <a:xfrm flipH="1">
              <a:off x="1905000" y="1676400"/>
              <a:ext cx="152400" cy="152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71708" name="Text Box 51"/>
            <p:cNvSpPr txBox="1">
              <a:spLocks noChangeArrowheads="1"/>
            </p:cNvSpPr>
            <p:nvPr/>
          </p:nvSpPr>
          <p:spPr bwMode="auto">
            <a:xfrm>
              <a:off x="0" y="2590800"/>
              <a:ext cx="80528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cs typeface="Arial" charset="0"/>
                </a:rPr>
                <a:t>ΥΟΙΕΔΕΣ</a:t>
              </a:r>
              <a:endParaRPr lang="en-US" altLang="el-GR" sz="1400">
                <a:solidFill>
                  <a:srgbClr val="FFFF00"/>
                </a:solidFill>
                <a:cs typeface="Arial" charset="0"/>
              </a:endParaRPr>
            </a:p>
          </p:txBody>
        </p:sp>
        <p:sp>
          <p:nvSpPr>
            <p:cNvPr id="71709" name="Line 52"/>
            <p:cNvSpPr>
              <a:spLocks noChangeShapeType="1"/>
            </p:cNvSpPr>
            <p:nvPr/>
          </p:nvSpPr>
          <p:spPr bwMode="auto">
            <a:xfrm flipV="1">
              <a:off x="533400" y="2438400"/>
              <a:ext cx="304800" cy="152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71710" name="Text Box 53"/>
            <p:cNvSpPr txBox="1">
              <a:spLocks noChangeArrowheads="1"/>
            </p:cNvSpPr>
            <p:nvPr/>
          </p:nvSpPr>
          <p:spPr bwMode="auto">
            <a:xfrm>
              <a:off x="0" y="5638800"/>
              <a:ext cx="2438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ΑΠΟΤΙΤΑΝΩΜΕΝΟΙ </a:t>
              </a:r>
            </a:p>
            <a:p>
              <a:pPr>
                <a:spcBef>
                  <a:spcPct val="0"/>
                </a:spcBef>
                <a:buFontTx/>
                <a:buNone/>
              </a:pPr>
              <a:r>
                <a:rPr lang="el-GR" altLang="el-GR" sz="1400">
                  <a:solidFill>
                    <a:srgbClr val="FFFF00"/>
                  </a:solidFill>
                </a:rPr>
                <a:t>ΔΑΚΤΥΛΙΟΙ ΤΡΑΧΕΙΑΣ</a:t>
              </a:r>
              <a:endParaRPr lang="en-US" altLang="el-GR" sz="1400">
                <a:solidFill>
                  <a:srgbClr val="FFFF00"/>
                </a:solidFill>
              </a:endParaRPr>
            </a:p>
          </p:txBody>
        </p:sp>
        <p:sp>
          <p:nvSpPr>
            <p:cNvPr id="71711" name="Line 54"/>
            <p:cNvSpPr>
              <a:spLocks noChangeShapeType="1"/>
            </p:cNvSpPr>
            <p:nvPr/>
          </p:nvSpPr>
          <p:spPr bwMode="auto">
            <a:xfrm flipV="1">
              <a:off x="1219200" y="5257800"/>
              <a:ext cx="457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71712" name="Text Box 59"/>
            <p:cNvSpPr txBox="1">
              <a:spLocks noChangeArrowheads="1"/>
            </p:cNvSpPr>
            <p:nvPr/>
          </p:nvSpPr>
          <p:spPr bwMode="auto">
            <a:xfrm>
              <a:off x="0" y="3657600"/>
              <a:ext cx="1295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ΘΥΡΕΟΕΙΔΗΣ</a:t>
              </a:r>
            </a:p>
            <a:p>
              <a:pPr>
                <a:spcBef>
                  <a:spcPct val="0"/>
                </a:spcBef>
                <a:buFontTx/>
                <a:buNone/>
              </a:pPr>
              <a:r>
                <a:rPr lang="el-GR" altLang="el-GR" sz="1400">
                  <a:solidFill>
                    <a:srgbClr val="FFFF00"/>
                  </a:solidFill>
                </a:rPr>
                <a:t> ΧΟΝΔΡΟΣ</a:t>
              </a:r>
              <a:endParaRPr lang="en-US" altLang="el-GR" sz="1400">
                <a:solidFill>
                  <a:srgbClr val="FFFF00"/>
                </a:solidFill>
              </a:endParaRPr>
            </a:p>
          </p:txBody>
        </p:sp>
        <p:sp>
          <p:nvSpPr>
            <p:cNvPr id="71713" name="Text Box 60"/>
            <p:cNvSpPr txBox="1">
              <a:spLocks noChangeArrowheads="1"/>
            </p:cNvSpPr>
            <p:nvPr/>
          </p:nvSpPr>
          <p:spPr bwMode="auto">
            <a:xfrm>
              <a:off x="152400" y="4572000"/>
              <a:ext cx="1295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ΚΡΙΚΟΙΕΔΗΣ</a:t>
              </a:r>
            </a:p>
            <a:p>
              <a:pPr>
                <a:spcBef>
                  <a:spcPct val="0"/>
                </a:spcBef>
                <a:buFontTx/>
                <a:buNone/>
              </a:pPr>
              <a:r>
                <a:rPr lang="el-GR" altLang="el-GR" sz="1400">
                  <a:solidFill>
                    <a:srgbClr val="FFFF00"/>
                  </a:solidFill>
                </a:rPr>
                <a:t> ΧΟΝΔΡΟΣ</a:t>
              </a:r>
              <a:endParaRPr lang="en-US" altLang="el-GR" sz="1400">
                <a:solidFill>
                  <a:srgbClr val="FFFF00"/>
                </a:solidFill>
              </a:endParaRPr>
            </a:p>
          </p:txBody>
        </p:sp>
        <p:sp>
          <p:nvSpPr>
            <p:cNvPr id="71714" name="Line 61"/>
            <p:cNvSpPr>
              <a:spLocks noChangeShapeType="1"/>
            </p:cNvSpPr>
            <p:nvPr/>
          </p:nvSpPr>
          <p:spPr bwMode="auto">
            <a:xfrm flipV="1">
              <a:off x="1143000" y="4572000"/>
              <a:ext cx="457200" cy="228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71715" name="Line 36"/>
            <p:cNvSpPr>
              <a:spLocks noChangeShapeType="1"/>
            </p:cNvSpPr>
            <p:nvPr/>
          </p:nvSpPr>
          <p:spPr bwMode="auto">
            <a:xfrm>
              <a:off x="1295400" y="1828800"/>
              <a:ext cx="228600" cy="304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71716" name="Text Box 47"/>
            <p:cNvSpPr txBox="1">
              <a:spLocks noChangeArrowheads="1"/>
            </p:cNvSpPr>
            <p:nvPr/>
          </p:nvSpPr>
          <p:spPr bwMode="auto">
            <a:xfrm>
              <a:off x="25248" y="1524000"/>
              <a:ext cx="132889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Tx/>
                <a:buNone/>
              </a:pPr>
              <a:r>
                <a:rPr lang="el-GR" altLang="el-GR" sz="1400">
                  <a:solidFill>
                    <a:srgbClr val="FFFF00"/>
                  </a:solidFill>
                </a:rPr>
                <a:t>ΕΠΙΓΛΩΤΤΙΔΙΚΟ</a:t>
              </a:r>
            </a:p>
            <a:p>
              <a:pPr algn="r">
                <a:spcBef>
                  <a:spcPct val="0"/>
                </a:spcBef>
                <a:buFontTx/>
                <a:buNone/>
              </a:pPr>
              <a:r>
                <a:rPr lang="el-GR" altLang="el-GR" sz="1400">
                  <a:solidFill>
                    <a:srgbClr val="FFFF00"/>
                  </a:solidFill>
                </a:rPr>
                <a:t> ΒΟΘΡΙΟ</a:t>
              </a:r>
              <a:endParaRPr lang="en-US" altLang="el-GR" sz="1400">
                <a:solidFill>
                  <a:srgbClr val="FFFF00"/>
                </a:solidFill>
              </a:endParaRPr>
            </a:p>
          </p:txBody>
        </p:sp>
      </p:grpSp>
      <p:sp>
        <p:nvSpPr>
          <p:cNvPr id="71685"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E700000E-B85F-452F-938F-8CCA90DBF3E9}" type="slidenum">
              <a:rPr lang="el-GR" altLang="el-GR">
                <a:solidFill>
                  <a:srgbClr val="F2F2F2"/>
                </a:solidFill>
              </a:rPr>
              <a:pPr eaLnBrk="1" hangingPunct="1"/>
              <a:t>26</a:t>
            </a:fld>
            <a:endParaRPr lang="el-GR" altLang="el-GR">
              <a:solidFill>
                <a:srgbClr val="F2F2F2"/>
              </a:solidFill>
            </a:endParaRPr>
          </a:p>
        </p:txBody>
      </p:sp>
    </p:spTree>
    <p:extLst>
      <p:ext uri="{BB962C8B-B14F-4D97-AF65-F5344CB8AC3E}">
        <p14:creationId xmlns:p14="http://schemas.microsoft.com/office/powerpoint/2010/main" xmlns="" val="42828308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Ομάδα 4"/>
          <p:cNvGrpSpPr>
            <a:grpSpLocks/>
          </p:cNvGrpSpPr>
          <p:nvPr/>
        </p:nvGrpSpPr>
        <p:grpSpPr bwMode="auto">
          <a:xfrm>
            <a:off x="-58738" y="0"/>
            <a:ext cx="6934201" cy="6840538"/>
            <a:chOff x="-685800" y="0"/>
            <a:chExt cx="6934200" cy="6840538"/>
          </a:xfrm>
        </p:grpSpPr>
        <p:pic>
          <p:nvPicPr>
            <p:cNvPr id="72709" name="Picture 2" descr="arteriogram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 y="0"/>
              <a:ext cx="6858000" cy="68405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2710" name="Line 3"/>
            <p:cNvSpPr>
              <a:spLocks noChangeShapeType="1"/>
            </p:cNvSpPr>
            <p:nvPr/>
          </p:nvSpPr>
          <p:spPr bwMode="auto">
            <a:xfrm flipH="1" flipV="1">
              <a:off x="1828800" y="5562600"/>
              <a:ext cx="914400" cy="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72711" name="Text Box 17"/>
            <p:cNvSpPr txBox="1">
              <a:spLocks noChangeArrowheads="1"/>
            </p:cNvSpPr>
            <p:nvPr/>
          </p:nvSpPr>
          <p:spPr bwMode="auto">
            <a:xfrm>
              <a:off x="1758950" y="1404938"/>
              <a:ext cx="12128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ΚΑΡΩΤΙΔΙΚΟ </a:t>
              </a:r>
            </a:p>
            <a:p>
              <a:pPr>
                <a:spcBef>
                  <a:spcPct val="0"/>
                </a:spcBef>
                <a:buFontTx/>
                <a:buNone/>
              </a:pPr>
              <a:r>
                <a:rPr lang="el-GR" altLang="el-GR" sz="1400">
                  <a:solidFill>
                    <a:srgbClr val="FFFF00"/>
                  </a:solidFill>
                </a:rPr>
                <a:t>ΣΙΦΩΝΙΟ</a:t>
              </a:r>
              <a:endParaRPr lang="en-US" altLang="el-GR" sz="1400">
                <a:solidFill>
                  <a:srgbClr val="FFFF00"/>
                </a:solidFill>
              </a:endParaRPr>
            </a:p>
          </p:txBody>
        </p:sp>
        <p:sp>
          <p:nvSpPr>
            <p:cNvPr id="72712" name="Line 18"/>
            <p:cNvSpPr>
              <a:spLocks noChangeShapeType="1"/>
            </p:cNvSpPr>
            <p:nvPr/>
          </p:nvSpPr>
          <p:spPr bwMode="auto">
            <a:xfrm flipH="1">
              <a:off x="1676400" y="1600200"/>
              <a:ext cx="228600" cy="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72713" name="Text Box 19"/>
            <p:cNvSpPr txBox="1">
              <a:spLocks noChangeArrowheads="1"/>
            </p:cNvSpPr>
            <p:nvPr/>
          </p:nvSpPr>
          <p:spPr bwMode="auto">
            <a:xfrm>
              <a:off x="3390900" y="3189436"/>
              <a:ext cx="13493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ΙΝΙΑΚΗ </a:t>
              </a:r>
            </a:p>
            <a:p>
              <a:pPr>
                <a:spcBef>
                  <a:spcPct val="0"/>
                </a:spcBef>
                <a:buFontTx/>
                <a:buNone/>
              </a:pPr>
              <a:r>
                <a:rPr lang="el-GR" altLang="el-GR" sz="1400">
                  <a:solidFill>
                    <a:srgbClr val="FFFF00"/>
                  </a:solidFill>
                </a:rPr>
                <a:t>ΑΡΤΗΡΙΑ</a:t>
              </a:r>
              <a:endParaRPr lang="en-US" altLang="el-GR" sz="1400">
                <a:solidFill>
                  <a:srgbClr val="FFFF00"/>
                </a:solidFill>
              </a:endParaRPr>
            </a:p>
          </p:txBody>
        </p:sp>
        <p:sp>
          <p:nvSpPr>
            <p:cNvPr id="72714" name="Line 20"/>
            <p:cNvSpPr>
              <a:spLocks noChangeShapeType="1"/>
            </p:cNvSpPr>
            <p:nvPr/>
          </p:nvSpPr>
          <p:spPr bwMode="auto">
            <a:xfrm flipH="1">
              <a:off x="3276600" y="3429000"/>
              <a:ext cx="228600" cy="228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72715" name="Text Box 22"/>
            <p:cNvSpPr txBox="1">
              <a:spLocks noChangeArrowheads="1"/>
            </p:cNvSpPr>
            <p:nvPr/>
          </p:nvSpPr>
          <p:spPr bwMode="auto">
            <a:xfrm>
              <a:off x="2590800" y="4495800"/>
              <a:ext cx="20574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ΕΣΩ ΚΑΡΩΤΙΔΑ</a:t>
              </a:r>
              <a:endParaRPr lang="en-US" altLang="el-GR" sz="1400">
                <a:solidFill>
                  <a:srgbClr val="FFFF00"/>
                </a:solidFill>
              </a:endParaRPr>
            </a:p>
          </p:txBody>
        </p:sp>
        <p:sp>
          <p:nvSpPr>
            <p:cNvPr id="72716" name="Line 23"/>
            <p:cNvSpPr>
              <a:spLocks noChangeShapeType="1"/>
            </p:cNvSpPr>
            <p:nvPr/>
          </p:nvSpPr>
          <p:spPr bwMode="auto">
            <a:xfrm flipH="1">
              <a:off x="2286000" y="4648200"/>
              <a:ext cx="533400" cy="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72717" name="Text Box 24"/>
            <p:cNvSpPr txBox="1">
              <a:spLocks noChangeArrowheads="1"/>
            </p:cNvSpPr>
            <p:nvPr/>
          </p:nvSpPr>
          <p:spPr bwMode="auto">
            <a:xfrm>
              <a:off x="2590800" y="5410200"/>
              <a:ext cx="1882775"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400">
                  <a:solidFill>
                    <a:srgbClr val="FFFF00"/>
                  </a:solidFill>
                </a:rPr>
                <a:t>ΕΞΩ ΚΑΡΩΤΙΔΑ</a:t>
              </a:r>
              <a:endParaRPr lang="en-US" altLang="el-GR" sz="1400">
                <a:solidFill>
                  <a:srgbClr val="FFFF00"/>
                </a:solidFill>
              </a:endParaRPr>
            </a:p>
          </p:txBody>
        </p:sp>
        <p:sp>
          <p:nvSpPr>
            <p:cNvPr id="72718" name="Text Box 25"/>
            <p:cNvSpPr txBox="1">
              <a:spLocks noChangeArrowheads="1"/>
            </p:cNvSpPr>
            <p:nvPr/>
          </p:nvSpPr>
          <p:spPr bwMode="auto">
            <a:xfrm>
              <a:off x="2133600" y="6096000"/>
              <a:ext cx="2111375"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400">
                  <a:solidFill>
                    <a:srgbClr val="FFFF00"/>
                  </a:solidFill>
                </a:rPr>
                <a:t>ΚΟΙΝΗ ΚΑΡΩΤΙΔΑ</a:t>
              </a:r>
              <a:endParaRPr lang="en-US" altLang="el-GR" sz="1400">
                <a:solidFill>
                  <a:srgbClr val="FFFF00"/>
                </a:solidFill>
              </a:endParaRPr>
            </a:p>
          </p:txBody>
        </p:sp>
        <p:sp>
          <p:nvSpPr>
            <p:cNvPr id="72719" name="Line 26"/>
            <p:cNvSpPr>
              <a:spLocks noChangeShapeType="1"/>
            </p:cNvSpPr>
            <p:nvPr/>
          </p:nvSpPr>
          <p:spPr bwMode="auto">
            <a:xfrm flipH="1">
              <a:off x="1905000" y="6248400"/>
              <a:ext cx="685800" cy="304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72720" name="Text Box 27"/>
            <p:cNvSpPr txBox="1">
              <a:spLocks noChangeArrowheads="1"/>
            </p:cNvSpPr>
            <p:nvPr/>
          </p:nvSpPr>
          <p:spPr bwMode="auto">
            <a:xfrm>
              <a:off x="631825" y="3192463"/>
              <a:ext cx="11207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ΓΝΑΘΙΑΙΑ </a:t>
              </a:r>
            </a:p>
            <a:p>
              <a:pPr>
                <a:spcBef>
                  <a:spcPct val="0"/>
                </a:spcBef>
                <a:buFontTx/>
                <a:buNone/>
              </a:pPr>
              <a:r>
                <a:rPr lang="el-GR" altLang="el-GR" sz="1400">
                  <a:solidFill>
                    <a:srgbClr val="FFFF00"/>
                  </a:solidFill>
                </a:rPr>
                <a:t>ΑΡΤΗΡΙΑ</a:t>
              </a:r>
              <a:endParaRPr lang="en-US" altLang="el-GR" sz="1400">
                <a:solidFill>
                  <a:srgbClr val="FFFF00"/>
                </a:solidFill>
              </a:endParaRPr>
            </a:p>
          </p:txBody>
        </p:sp>
        <p:sp>
          <p:nvSpPr>
            <p:cNvPr id="72721" name="Line 28"/>
            <p:cNvSpPr>
              <a:spLocks noChangeShapeType="1"/>
            </p:cNvSpPr>
            <p:nvPr/>
          </p:nvSpPr>
          <p:spPr bwMode="auto">
            <a:xfrm flipV="1">
              <a:off x="1066800" y="3048000"/>
              <a:ext cx="228600" cy="152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72722" name="Text Box 29"/>
            <p:cNvSpPr txBox="1">
              <a:spLocks noChangeArrowheads="1"/>
            </p:cNvSpPr>
            <p:nvPr/>
          </p:nvSpPr>
          <p:spPr bwMode="auto">
            <a:xfrm>
              <a:off x="3124200" y="838200"/>
              <a:ext cx="17303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ΜΕΣΗ ΕΓΚΕΦΑΛΙΚΗ ΑΡΤΗΡΙΑ</a:t>
              </a:r>
              <a:endParaRPr lang="en-US" altLang="el-GR" sz="1400">
                <a:solidFill>
                  <a:srgbClr val="FFFF00"/>
                </a:solidFill>
              </a:endParaRPr>
            </a:p>
          </p:txBody>
        </p:sp>
        <p:sp>
          <p:nvSpPr>
            <p:cNvPr id="72723" name="Line 30"/>
            <p:cNvSpPr>
              <a:spLocks noChangeShapeType="1"/>
            </p:cNvSpPr>
            <p:nvPr/>
          </p:nvSpPr>
          <p:spPr bwMode="auto">
            <a:xfrm flipH="1" flipV="1">
              <a:off x="2971800" y="685800"/>
              <a:ext cx="228600" cy="228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72724" name="Text Box 31"/>
            <p:cNvSpPr txBox="1">
              <a:spLocks noChangeArrowheads="1"/>
            </p:cNvSpPr>
            <p:nvPr/>
          </p:nvSpPr>
          <p:spPr bwMode="auto">
            <a:xfrm>
              <a:off x="-685800" y="762000"/>
              <a:ext cx="1905000"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400">
                  <a:solidFill>
                    <a:srgbClr val="FFFF00"/>
                  </a:solidFill>
                </a:rPr>
                <a:t>ΠΡΟΣΘΙΑ ΕΓΚΕΦΑΛΚΗ</a:t>
              </a:r>
              <a:endParaRPr lang="en-US" altLang="el-GR" sz="1400">
                <a:solidFill>
                  <a:srgbClr val="FFFF00"/>
                </a:solidFill>
              </a:endParaRPr>
            </a:p>
          </p:txBody>
        </p:sp>
        <p:sp>
          <p:nvSpPr>
            <p:cNvPr id="72725" name="Line 32"/>
            <p:cNvSpPr>
              <a:spLocks noChangeShapeType="1"/>
            </p:cNvSpPr>
            <p:nvPr/>
          </p:nvSpPr>
          <p:spPr bwMode="auto">
            <a:xfrm flipV="1">
              <a:off x="304800" y="381000"/>
              <a:ext cx="152400" cy="304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72726" name="Text Box 33"/>
            <p:cNvSpPr txBox="1">
              <a:spLocks noChangeArrowheads="1"/>
            </p:cNvSpPr>
            <p:nvPr/>
          </p:nvSpPr>
          <p:spPr bwMode="auto">
            <a:xfrm>
              <a:off x="533400" y="4648200"/>
              <a:ext cx="1796774"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400">
                  <a:solidFill>
                    <a:srgbClr val="FFFF00"/>
                  </a:solidFill>
                </a:rPr>
                <a:t>ΠΡΟΣΩΠΙΚΗ ΑΡΤΗΡΙΑ</a:t>
              </a:r>
              <a:endParaRPr lang="en-US" altLang="el-GR" sz="1400">
                <a:solidFill>
                  <a:srgbClr val="FFFF00"/>
                </a:solidFill>
              </a:endParaRPr>
            </a:p>
          </p:txBody>
        </p:sp>
        <p:sp>
          <p:nvSpPr>
            <p:cNvPr id="72727" name="Line 34"/>
            <p:cNvSpPr>
              <a:spLocks noChangeShapeType="1"/>
            </p:cNvSpPr>
            <p:nvPr/>
          </p:nvSpPr>
          <p:spPr bwMode="auto">
            <a:xfrm>
              <a:off x="1066800" y="4953000"/>
              <a:ext cx="304800" cy="228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sp>
        <p:nvSpPr>
          <p:cNvPr id="2" name="Τίτλος 1"/>
          <p:cNvSpPr>
            <a:spLocks noGrp="1"/>
          </p:cNvSpPr>
          <p:nvPr>
            <p:ph type="title"/>
          </p:nvPr>
        </p:nvSpPr>
        <p:spPr>
          <a:xfrm>
            <a:off x="5481638" y="115888"/>
            <a:ext cx="3662362" cy="1289050"/>
          </a:xfrm>
        </p:spPr>
        <p:txBody>
          <a:bodyPr rtlCol="0">
            <a:normAutofit/>
          </a:bodyPr>
          <a:lstStyle/>
          <a:p>
            <a:pPr marL="90488" fontAlgn="auto">
              <a:spcAft>
                <a:spcPts val="0"/>
              </a:spcAft>
              <a:defRPr/>
            </a:pPr>
            <a:r>
              <a:rPr lang="el-GR" dirty="0" err="1" smtClean="0"/>
              <a:t>Αρτηριογραφία</a:t>
            </a:r>
            <a:r>
              <a:rPr lang="el-GR" dirty="0" smtClean="0"/>
              <a:t> καρωτίδας</a:t>
            </a:r>
            <a:endParaRPr lang="el-GR" dirty="0"/>
          </a:p>
        </p:txBody>
      </p:sp>
      <p:sp>
        <p:nvSpPr>
          <p:cNvPr id="72708"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451A2EC3-1412-4CAD-90A4-57B839D751F4}" type="slidenum">
              <a:rPr lang="el-GR" altLang="el-GR">
                <a:solidFill>
                  <a:srgbClr val="F2F2F2"/>
                </a:solidFill>
              </a:rPr>
              <a:pPr eaLnBrk="1" hangingPunct="1"/>
              <a:t>27</a:t>
            </a:fld>
            <a:endParaRPr lang="el-GR" altLang="el-GR">
              <a:solidFill>
                <a:srgbClr val="F2F2F2"/>
              </a:solidFill>
            </a:endParaRPr>
          </a:p>
        </p:txBody>
      </p:sp>
    </p:spTree>
    <p:extLst>
      <p:ext uri="{BB962C8B-B14F-4D97-AF65-F5344CB8AC3E}">
        <p14:creationId xmlns:p14="http://schemas.microsoft.com/office/powerpoint/2010/main" xmlns="" val="6360016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idx="1"/>
          </p:nvPr>
        </p:nvSpPr>
        <p:spPr>
          <a:xfrm>
            <a:off x="7010400" y="1206500"/>
            <a:ext cx="2133600" cy="5183188"/>
          </a:xfrm>
        </p:spPr>
        <p:txBody>
          <a:bodyPr/>
          <a:lstStyle/>
          <a:p>
            <a:pPr marL="457200" indent="-457200">
              <a:buFont typeface="Calibri" pitchFamily="34" charset="0"/>
              <a:buAutoNum type="arabicPeriod"/>
            </a:pPr>
            <a:r>
              <a:rPr lang="el-GR" altLang="el-GR" sz="2200" dirty="0" smtClean="0"/>
              <a:t>Οφθαλμικός κόγχος. </a:t>
            </a:r>
            <a:endParaRPr lang="el-GR" altLang="el-GR" sz="2200" dirty="0" smtClean="0"/>
          </a:p>
          <a:p>
            <a:pPr marL="457200" indent="-457200">
              <a:buFont typeface="Calibri" pitchFamily="34" charset="0"/>
              <a:buAutoNum type="arabicPeriod"/>
            </a:pPr>
            <a:r>
              <a:rPr lang="el-GR" altLang="el-GR" sz="2200" dirty="0" smtClean="0"/>
              <a:t>Μετωπιαίος κόλπος. </a:t>
            </a:r>
            <a:endParaRPr lang="el-GR" altLang="el-GR" sz="2200" dirty="0" smtClean="0"/>
          </a:p>
          <a:p>
            <a:pPr marL="457200" indent="-457200">
              <a:buFont typeface="Calibri" pitchFamily="34" charset="0"/>
              <a:buAutoNum type="arabicPeriod"/>
            </a:pPr>
            <a:r>
              <a:rPr lang="el-GR" altLang="el-GR" sz="2200" dirty="0" smtClean="0"/>
              <a:t>Σφηνοειδές οστό.</a:t>
            </a:r>
            <a:endParaRPr lang="el-GR" altLang="el-GR" sz="2200" dirty="0" smtClean="0"/>
          </a:p>
        </p:txBody>
      </p:sp>
      <p:pic>
        <p:nvPicPr>
          <p:cNvPr id="73732" name="Picture 5" descr="Sinus CT scan imag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863" y="1206500"/>
            <a:ext cx="6705600" cy="5246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3"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F4354BF0-45AE-4ADF-91DD-12784C7F6F7C}" type="slidenum">
              <a:rPr lang="el-GR" altLang="el-GR">
                <a:solidFill>
                  <a:srgbClr val="F2F2F2"/>
                </a:solidFill>
              </a:rPr>
              <a:pPr eaLnBrk="1" hangingPunct="1"/>
              <a:t>28</a:t>
            </a:fld>
            <a:endParaRPr lang="el-GR" altLang="el-GR">
              <a:solidFill>
                <a:srgbClr val="F2F2F2"/>
              </a:solidFill>
            </a:endParaRPr>
          </a:p>
        </p:txBody>
      </p:sp>
    </p:spTree>
    <p:extLst>
      <p:ext uri="{BB962C8B-B14F-4D97-AF65-F5344CB8AC3E}">
        <p14:creationId xmlns:p14="http://schemas.microsoft.com/office/powerpoint/2010/main" xmlns="" val="6366926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Ομάδα 3"/>
          <p:cNvGrpSpPr>
            <a:grpSpLocks/>
          </p:cNvGrpSpPr>
          <p:nvPr/>
        </p:nvGrpSpPr>
        <p:grpSpPr bwMode="auto">
          <a:xfrm>
            <a:off x="1981200" y="304800"/>
            <a:ext cx="6226175" cy="6286500"/>
            <a:chOff x="1981200" y="304800"/>
            <a:chExt cx="6226175" cy="6286500"/>
          </a:xfrm>
        </p:grpSpPr>
        <p:pic>
          <p:nvPicPr>
            <p:cNvPr id="47109" name="Picture 4" descr="Lateral FACIA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1000" y="304800"/>
              <a:ext cx="4000500" cy="6286500"/>
            </a:xfrm>
            <a:prstGeom prst="rect">
              <a:avLst/>
            </a:prstGeom>
            <a:solidFill>
              <a:srgbClr val="00B0F0"/>
            </a:solidFill>
            <a:ln w="9525">
              <a:solidFill>
                <a:schemeClr val="tx1"/>
              </a:solidFill>
              <a:miter lim="800000"/>
              <a:headEnd/>
              <a:tailEnd/>
            </a:ln>
          </p:spPr>
        </p:pic>
        <p:sp>
          <p:nvSpPr>
            <p:cNvPr id="47110" name="Text Box 6"/>
            <p:cNvSpPr txBox="1">
              <a:spLocks noChangeArrowheads="1"/>
            </p:cNvSpPr>
            <p:nvPr/>
          </p:nvSpPr>
          <p:spPr bwMode="auto">
            <a:xfrm>
              <a:off x="2133600" y="2438400"/>
              <a:ext cx="18827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ΜΕΤΩΠΙΑΙΟΣ ΚΟΛΠΟΣ</a:t>
              </a:r>
              <a:endParaRPr lang="en-US" altLang="el-GR" sz="1400">
                <a:solidFill>
                  <a:srgbClr val="FFFF00"/>
                </a:solidFill>
              </a:endParaRPr>
            </a:p>
          </p:txBody>
        </p:sp>
        <p:sp>
          <p:nvSpPr>
            <p:cNvPr id="47111" name="Line 7"/>
            <p:cNvSpPr>
              <a:spLocks noChangeShapeType="1"/>
            </p:cNvSpPr>
            <p:nvPr/>
          </p:nvSpPr>
          <p:spPr bwMode="auto">
            <a:xfrm>
              <a:off x="3962400" y="2590800"/>
              <a:ext cx="990600" cy="304800"/>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7112" name="Text Box 8"/>
            <p:cNvSpPr txBox="1">
              <a:spLocks noChangeArrowheads="1"/>
            </p:cNvSpPr>
            <p:nvPr/>
          </p:nvSpPr>
          <p:spPr bwMode="auto">
            <a:xfrm>
              <a:off x="2438400" y="4419600"/>
              <a:ext cx="92685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ΙΓΜΟΡΕΙΑ</a:t>
              </a:r>
              <a:endParaRPr lang="en-US" altLang="el-GR" sz="1400">
                <a:solidFill>
                  <a:srgbClr val="FFFF00"/>
                </a:solidFill>
              </a:endParaRPr>
            </a:p>
          </p:txBody>
        </p:sp>
        <p:sp>
          <p:nvSpPr>
            <p:cNvPr id="47113" name="Line 9"/>
            <p:cNvSpPr>
              <a:spLocks noChangeShapeType="1"/>
            </p:cNvSpPr>
            <p:nvPr/>
          </p:nvSpPr>
          <p:spPr bwMode="auto">
            <a:xfrm>
              <a:off x="3962400" y="4572000"/>
              <a:ext cx="1524000" cy="0"/>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7114" name="Text Box 10"/>
            <p:cNvSpPr txBox="1">
              <a:spLocks noChangeArrowheads="1"/>
            </p:cNvSpPr>
            <p:nvPr/>
          </p:nvSpPr>
          <p:spPr bwMode="auto">
            <a:xfrm>
              <a:off x="2209800" y="6096000"/>
              <a:ext cx="17303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ΚΑΤΩ ΓΝΑΘΟΣ</a:t>
              </a:r>
              <a:endParaRPr lang="en-US" altLang="el-GR" sz="1400">
                <a:solidFill>
                  <a:srgbClr val="FFFF00"/>
                </a:solidFill>
              </a:endParaRPr>
            </a:p>
          </p:txBody>
        </p:sp>
        <p:sp>
          <p:nvSpPr>
            <p:cNvPr id="47115" name="Line 11"/>
            <p:cNvSpPr>
              <a:spLocks noChangeShapeType="1"/>
            </p:cNvSpPr>
            <p:nvPr/>
          </p:nvSpPr>
          <p:spPr bwMode="auto">
            <a:xfrm flipV="1">
              <a:off x="3810000" y="6248400"/>
              <a:ext cx="914400" cy="0"/>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7116" name="Text Box 12"/>
            <p:cNvSpPr txBox="1">
              <a:spLocks noChangeArrowheads="1"/>
            </p:cNvSpPr>
            <p:nvPr/>
          </p:nvSpPr>
          <p:spPr bwMode="auto">
            <a:xfrm>
              <a:off x="2590800" y="4800600"/>
              <a:ext cx="120013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ΑΝΩ ΓΝΑΘΟΣ</a:t>
              </a:r>
              <a:endParaRPr lang="en-US" altLang="el-GR" sz="1400">
                <a:solidFill>
                  <a:srgbClr val="FFFF00"/>
                </a:solidFill>
              </a:endParaRPr>
            </a:p>
          </p:txBody>
        </p:sp>
        <p:sp>
          <p:nvSpPr>
            <p:cNvPr id="47117" name="Line 13"/>
            <p:cNvSpPr>
              <a:spLocks noChangeShapeType="1"/>
            </p:cNvSpPr>
            <p:nvPr/>
          </p:nvSpPr>
          <p:spPr bwMode="auto">
            <a:xfrm>
              <a:off x="3810000" y="4953000"/>
              <a:ext cx="838200" cy="0"/>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7118" name="Text Box 14"/>
            <p:cNvSpPr txBox="1">
              <a:spLocks noChangeArrowheads="1"/>
            </p:cNvSpPr>
            <p:nvPr/>
          </p:nvSpPr>
          <p:spPr bwMode="auto">
            <a:xfrm>
              <a:off x="2590800" y="3505200"/>
              <a:ext cx="116089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ΗΘΜΟΕΙΔΕΙΣ</a:t>
              </a:r>
              <a:endParaRPr lang="en-US" altLang="el-GR" sz="1400">
                <a:solidFill>
                  <a:srgbClr val="FFFF00"/>
                </a:solidFill>
              </a:endParaRPr>
            </a:p>
          </p:txBody>
        </p:sp>
        <p:sp>
          <p:nvSpPr>
            <p:cNvPr id="47119" name="Line 15"/>
            <p:cNvSpPr>
              <a:spLocks noChangeShapeType="1"/>
            </p:cNvSpPr>
            <p:nvPr/>
          </p:nvSpPr>
          <p:spPr bwMode="auto">
            <a:xfrm>
              <a:off x="3886200" y="3657600"/>
              <a:ext cx="1828800" cy="0"/>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7120" name="Text Box 16"/>
            <p:cNvSpPr txBox="1">
              <a:spLocks noChangeArrowheads="1"/>
            </p:cNvSpPr>
            <p:nvPr/>
          </p:nvSpPr>
          <p:spPr bwMode="auto">
            <a:xfrm>
              <a:off x="1981200" y="2971800"/>
              <a:ext cx="19589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ΒΟΘΡΟΣ ΥΠΟΦΥΣΕΩΣ</a:t>
              </a:r>
              <a:endParaRPr lang="en-US" altLang="el-GR" sz="1400">
                <a:solidFill>
                  <a:srgbClr val="FFFF00"/>
                </a:solidFill>
              </a:endParaRPr>
            </a:p>
          </p:txBody>
        </p:sp>
        <p:sp>
          <p:nvSpPr>
            <p:cNvPr id="47121" name="Line 17"/>
            <p:cNvSpPr>
              <a:spLocks noChangeShapeType="1"/>
            </p:cNvSpPr>
            <p:nvPr/>
          </p:nvSpPr>
          <p:spPr bwMode="auto">
            <a:xfrm>
              <a:off x="3886200" y="3124200"/>
              <a:ext cx="3048000" cy="533400"/>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7122" name="Text Box 18"/>
            <p:cNvSpPr txBox="1">
              <a:spLocks noChangeArrowheads="1"/>
            </p:cNvSpPr>
            <p:nvPr/>
          </p:nvSpPr>
          <p:spPr bwMode="auto">
            <a:xfrm>
              <a:off x="2514600" y="4038600"/>
              <a:ext cx="120738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ΣΦΗΝΟΕΙΔΗΣ</a:t>
              </a:r>
              <a:endParaRPr lang="en-US" altLang="el-GR" sz="1400">
                <a:solidFill>
                  <a:srgbClr val="FFFF00"/>
                </a:solidFill>
              </a:endParaRPr>
            </a:p>
          </p:txBody>
        </p:sp>
        <p:sp>
          <p:nvSpPr>
            <p:cNvPr id="47123" name="Line 19"/>
            <p:cNvSpPr>
              <a:spLocks noChangeShapeType="1"/>
            </p:cNvSpPr>
            <p:nvPr/>
          </p:nvSpPr>
          <p:spPr bwMode="auto">
            <a:xfrm flipV="1">
              <a:off x="3962400" y="3886200"/>
              <a:ext cx="2667000" cy="304800"/>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7124" name="Text Box 6"/>
            <p:cNvSpPr txBox="1">
              <a:spLocks noChangeArrowheads="1"/>
            </p:cNvSpPr>
            <p:nvPr/>
          </p:nvSpPr>
          <p:spPr bwMode="auto">
            <a:xfrm>
              <a:off x="6324600" y="1828800"/>
              <a:ext cx="1882775"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ΠΡΟΣΘΙΕΣ &amp; ΟΠΙΣΘΙΕΣ ΚΛΙΝΟΕΙΔΕΙΣ ΑΠΟΦΥΣΕΙΣ</a:t>
              </a:r>
              <a:endParaRPr lang="en-US" altLang="el-GR" sz="1400">
                <a:solidFill>
                  <a:srgbClr val="FFFF00"/>
                </a:solidFill>
              </a:endParaRPr>
            </a:p>
          </p:txBody>
        </p:sp>
        <p:sp>
          <p:nvSpPr>
            <p:cNvPr id="47125" name="Line 20"/>
            <p:cNvSpPr>
              <a:spLocks noChangeShapeType="1"/>
            </p:cNvSpPr>
            <p:nvPr/>
          </p:nvSpPr>
          <p:spPr bwMode="auto">
            <a:xfrm flipH="1">
              <a:off x="7239000" y="2590800"/>
              <a:ext cx="152400" cy="990600"/>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7126" name="Line 21"/>
            <p:cNvSpPr>
              <a:spLocks noChangeShapeType="1"/>
            </p:cNvSpPr>
            <p:nvPr/>
          </p:nvSpPr>
          <p:spPr bwMode="auto">
            <a:xfrm flipH="1">
              <a:off x="6858000" y="2590800"/>
              <a:ext cx="228600" cy="838200"/>
            </a:xfrm>
            <a:prstGeom prst="line">
              <a:avLst/>
            </a:prstGeom>
            <a:noFill/>
            <a:ln w="1905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sp>
        <p:nvSpPr>
          <p:cNvPr id="47107" name="Τίτλος 1"/>
          <p:cNvSpPr>
            <a:spLocks noGrp="1"/>
          </p:cNvSpPr>
          <p:nvPr>
            <p:ph type="title"/>
          </p:nvPr>
        </p:nvSpPr>
        <p:spPr>
          <a:xfrm>
            <a:off x="61913" y="115888"/>
            <a:ext cx="9082087" cy="1009650"/>
          </a:xfrm>
        </p:spPr>
        <p:txBody>
          <a:bodyPr/>
          <a:lstStyle/>
          <a:p>
            <a:r>
              <a:rPr lang="el-GR" altLang="el-GR" smtClean="0"/>
              <a:t>Πλάγια λήψη</a:t>
            </a:r>
          </a:p>
        </p:txBody>
      </p:sp>
      <p:sp>
        <p:nvSpPr>
          <p:cNvPr id="47108" name="Θέση αριθμού διαφάνειας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A682CA58-15F8-4327-A33D-850662F2DEE6}" type="slidenum">
              <a:rPr lang="el-GR" altLang="el-GR">
                <a:solidFill>
                  <a:srgbClr val="F2F2F2"/>
                </a:solidFill>
              </a:rPr>
              <a:pPr eaLnBrk="1" hangingPunct="1"/>
              <a:t>2</a:t>
            </a:fld>
            <a:endParaRPr lang="el-GR" altLang="el-GR">
              <a:solidFill>
                <a:srgbClr val="F2F2F2"/>
              </a:solidFill>
            </a:endParaRPr>
          </a:p>
        </p:txBody>
      </p:sp>
    </p:spTree>
    <p:extLst>
      <p:ext uri="{BB962C8B-B14F-4D97-AF65-F5344CB8AC3E}">
        <p14:creationId xmlns:p14="http://schemas.microsoft.com/office/powerpoint/2010/main" xmlns="" val="831903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idx="1"/>
          </p:nvPr>
        </p:nvSpPr>
        <p:spPr>
          <a:xfrm>
            <a:off x="6948488" y="1244600"/>
            <a:ext cx="2195512" cy="5353050"/>
          </a:xfrm>
        </p:spPr>
        <p:txBody>
          <a:bodyPr/>
          <a:lstStyle/>
          <a:p>
            <a:pPr marL="457200" indent="-457200">
              <a:buFont typeface="Calibri" pitchFamily="34" charset="0"/>
              <a:buAutoNum type="arabicPeriod"/>
            </a:pPr>
            <a:r>
              <a:rPr lang="el-GR" altLang="el-GR" sz="2200" dirty="0" smtClean="0"/>
              <a:t>Βολβός οφθαλμού. </a:t>
            </a:r>
            <a:endParaRPr lang="el-GR" altLang="el-GR" sz="2200" dirty="0" smtClean="0"/>
          </a:p>
          <a:p>
            <a:pPr marL="457200" indent="-457200">
              <a:buFont typeface="Calibri" pitchFamily="34" charset="0"/>
              <a:buAutoNum type="arabicPeriod"/>
            </a:pPr>
            <a:r>
              <a:rPr lang="el-GR" altLang="el-GR" sz="2200" dirty="0" smtClean="0"/>
              <a:t>Ινικό διάφραγμα. </a:t>
            </a:r>
            <a:endParaRPr lang="el-GR" altLang="el-GR" sz="2200" dirty="0" smtClean="0"/>
          </a:p>
          <a:p>
            <a:pPr marL="457200" indent="-457200">
              <a:buFont typeface="Calibri" pitchFamily="34" charset="0"/>
              <a:buAutoNum type="arabicPeriod"/>
            </a:pPr>
            <a:r>
              <a:rPr lang="el-GR" altLang="el-GR" sz="2200" dirty="0" smtClean="0"/>
              <a:t>Ηθμειδείς κυψέλες. </a:t>
            </a:r>
            <a:endParaRPr lang="el-GR" altLang="el-GR" sz="2200" dirty="0" smtClean="0"/>
          </a:p>
          <a:p>
            <a:pPr marL="457200" indent="-457200">
              <a:buFont typeface="Calibri" pitchFamily="34" charset="0"/>
              <a:buAutoNum type="arabicPeriod"/>
            </a:pPr>
            <a:r>
              <a:rPr lang="el-GR" altLang="el-GR" sz="2200" dirty="0" smtClean="0"/>
              <a:t>Σφηνοειδής κόλπος. </a:t>
            </a:r>
            <a:endParaRPr lang="el-GR" altLang="el-GR" sz="2200" dirty="0" smtClean="0"/>
          </a:p>
          <a:p>
            <a:pPr marL="457200" indent="-457200">
              <a:buFont typeface="Calibri" pitchFamily="34" charset="0"/>
              <a:buAutoNum type="arabicPeriod"/>
            </a:pPr>
            <a:r>
              <a:rPr lang="el-GR" altLang="el-GR" sz="2200" dirty="0" smtClean="0"/>
              <a:t>Υπόφυση. </a:t>
            </a:r>
            <a:endParaRPr lang="el-GR" altLang="el-GR" sz="2200" dirty="0" smtClean="0"/>
          </a:p>
          <a:p>
            <a:pPr marL="457200" indent="-457200">
              <a:buFont typeface="Calibri" pitchFamily="34" charset="0"/>
              <a:buAutoNum type="arabicPeriod"/>
            </a:pPr>
            <a:r>
              <a:rPr lang="el-GR" altLang="el-GR" sz="2200" dirty="0" smtClean="0"/>
              <a:t>Ραχη του τουρκικού εφιππίου. </a:t>
            </a:r>
            <a:endParaRPr lang="el-GR" altLang="el-GR" sz="2200" dirty="0" smtClean="0"/>
          </a:p>
        </p:txBody>
      </p:sp>
      <p:pic>
        <p:nvPicPr>
          <p:cNvPr id="74756" name="Picture 5" descr="Sinus CT scan imag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863" y="1244600"/>
            <a:ext cx="6705600" cy="528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7"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00788E47-0423-4416-A7F2-1B1EE96A19E4}" type="slidenum">
              <a:rPr lang="el-GR" altLang="el-GR">
                <a:solidFill>
                  <a:srgbClr val="F2F2F2"/>
                </a:solidFill>
              </a:rPr>
              <a:pPr eaLnBrk="1" hangingPunct="1"/>
              <a:t>29</a:t>
            </a:fld>
            <a:endParaRPr lang="el-GR" altLang="el-GR">
              <a:solidFill>
                <a:srgbClr val="F2F2F2"/>
              </a:solidFill>
            </a:endParaRPr>
          </a:p>
        </p:txBody>
      </p:sp>
    </p:spTree>
    <p:extLst>
      <p:ext uri="{BB962C8B-B14F-4D97-AF65-F5344CB8AC3E}">
        <p14:creationId xmlns:p14="http://schemas.microsoft.com/office/powerpoint/2010/main" xmlns="" val="35671819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idx="1"/>
          </p:nvPr>
        </p:nvSpPr>
        <p:spPr>
          <a:xfrm>
            <a:off x="6875463" y="1196975"/>
            <a:ext cx="2268537" cy="5256213"/>
          </a:xfrm>
        </p:spPr>
        <p:txBody>
          <a:bodyPr/>
          <a:lstStyle/>
          <a:p>
            <a:pPr marL="457200" indent="-457200">
              <a:buFont typeface="Calibri" pitchFamily="34" charset="0"/>
              <a:buAutoNum type="arabicPeriod"/>
            </a:pPr>
            <a:r>
              <a:rPr lang="el-GR" altLang="el-GR" sz="2200" dirty="0" smtClean="0"/>
              <a:t>Βολβός. </a:t>
            </a:r>
            <a:endParaRPr lang="el-GR" altLang="el-GR" sz="2200" dirty="0" smtClean="0"/>
          </a:p>
          <a:p>
            <a:pPr marL="457200" indent="-457200">
              <a:buFont typeface="Calibri" pitchFamily="34" charset="0"/>
              <a:buAutoNum type="arabicPeriod"/>
            </a:pPr>
            <a:r>
              <a:rPr lang="el-GR" altLang="el-GR" sz="2200" dirty="0" smtClean="0"/>
              <a:t>Διάφραγμα. </a:t>
            </a:r>
            <a:endParaRPr lang="el-GR" altLang="el-GR" sz="2200" dirty="0" smtClean="0"/>
          </a:p>
          <a:p>
            <a:pPr marL="457200" indent="-457200">
              <a:buFont typeface="Calibri" pitchFamily="34" charset="0"/>
              <a:buAutoNum type="arabicPeriod"/>
            </a:pPr>
            <a:r>
              <a:rPr lang="el-GR" altLang="el-GR" sz="2200" dirty="0" smtClean="0"/>
              <a:t>Ηθμοειδείς. </a:t>
            </a:r>
            <a:endParaRPr lang="el-GR" altLang="el-GR" sz="2200" dirty="0" smtClean="0"/>
          </a:p>
          <a:p>
            <a:pPr marL="457200" indent="-457200">
              <a:buFont typeface="Calibri" pitchFamily="34" charset="0"/>
              <a:buAutoNum type="arabicPeriod"/>
            </a:pPr>
            <a:r>
              <a:rPr lang="el-GR" altLang="el-GR" sz="2200" dirty="0" smtClean="0"/>
              <a:t>Σφηνοειδείς. </a:t>
            </a:r>
            <a:endParaRPr lang="el-GR" altLang="el-GR" sz="2200" dirty="0" smtClean="0"/>
          </a:p>
          <a:p>
            <a:pPr marL="457200" indent="-457200">
              <a:buFont typeface="Calibri" pitchFamily="34" charset="0"/>
              <a:buAutoNum type="arabicPeriod"/>
            </a:pPr>
            <a:r>
              <a:rPr lang="el-GR" altLang="el-GR" sz="2200" dirty="0" smtClean="0"/>
              <a:t>Απόκλιμα. </a:t>
            </a:r>
            <a:endParaRPr lang="el-GR" altLang="el-GR" sz="2200" dirty="0" smtClean="0"/>
          </a:p>
        </p:txBody>
      </p:sp>
      <p:pic>
        <p:nvPicPr>
          <p:cNvPr id="75780" name="Picture 5" descr="Sinus CT scan imag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8" y="1196975"/>
            <a:ext cx="6696075" cy="559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1"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2A3E9E25-9BBA-470C-AB47-AD37D71133CB}" type="slidenum">
              <a:rPr lang="el-GR" altLang="el-GR">
                <a:solidFill>
                  <a:srgbClr val="F2F2F2"/>
                </a:solidFill>
              </a:rPr>
              <a:pPr eaLnBrk="1" hangingPunct="1"/>
              <a:t>30</a:t>
            </a:fld>
            <a:endParaRPr lang="el-GR" altLang="el-GR">
              <a:solidFill>
                <a:srgbClr val="F2F2F2"/>
              </a:solidFill>
            </a:endParaRPr>
          </a:p>
        </p:txBody>
      </p:sp>
    </p:spTree>
    <p:extLst>
      <p:ext uri="{BB962C8B-B14F-4D97-AF65-F5344CB8AC3E}">
        <p14:creationId xmlns:p14="http://schemas.microsoft.com/office/powerpoint/2010/main" xmlns="" val="19425061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idx="1"/>
          </p:nvPr>
        </p:nvSpPr>
        <p:spPr>
          <a:xfrm>
            <a:off x="6516688" y="1341438"/>
            <a:ext cx="2519362" cy="5256212"/>
          </a:xfrm>
        </p:spPr>
        <p:txBody>
          <a:bodyPr>
            <a:normAutofit lnSpcReduction="10000"/>
          </a:bodyPr>
          <a:lstStyle/>
          <a:p>
            <a:pPr marL="457200" indent="-457200">
              <a:buFont typeface="Calibri" pitchFamily="34" charset="0"/>
              <a:buAutoNum type="arabicPeriod"/>
            </a:pPr>
            <a:r>
              <a:rPr lang="el-GR" altLang="el-GR" sz="2200" dirty="0" smtClean="0"/>
              <a:t>Αριστερός γναθιαίος κόλπος (ιγμόρειο). </a:t>
            </a:r>
            <a:endParaRPr lang="el-GR" altLang="el-GR" sz="2200" dirty="0" smtClean="0"/>
          </a:p>
          <a:p>
            <a:pPr marL="457200" indent="-457200">
              <a:buFont typeface="Calibri" pitchFamily="34" charset="0"/>
              <a:buAutoNum type="arabicPeriod"/>
            </a:pPr>
            <a:r>
              <a:rPr lang="el-GR" altLang="el-GR" sz="2200" dirty="0" smtClean="0"/>
              <a:t>Δεξιός Δακρυϊκός πόρος</a:t>
            </a:r>
            <a:endParaRPr lang="el-GR" altLang="el-GR" sz="2200" dirty="0" smtClean="0"/>
          </a:p>
          <a:p>
            <a:pPr marL="457200" indent="-457200">
              <a:buFont typeface="Calibri" pitchFamily="34" charset="0"/>
              <a:buAutoNum type="arabicPeriod"/>
            </a:pPr>
            <a:r>
              <a:rPr lang="el-GR" altLang="el-GR" sz="2200" dirty="0" smtClean="0"/>
              <a:t>Ρινική κόγχη. </a:t>
            </a:r>
            <a:endParaRPr lang="el-GR" altLang="el-GR" sz="2200" dirty="0" smtClean="0"/>
          </a:p>
          <a:p>
            <a:pPr marL="457200" indent="-457200">
              <a:buFont typeface="Calibri" pitchFamily="34" charset="0"/>
              <a:buAutoNum type="arabicPeriod"/>
            </a:pPr>
            <a:r>
              <a:rPr lang="el-GR" altLang="el-GR" sz="2200" dirty="0" smtClean="0"/>
              <a:t>Διάφραγμα. </a:t>
            </a:r>
            <a:endParaRPr lang="el-GR" altLang="el-GR" sz="2200" dirty="0" smtClean="0"/>
          </a:p>
          <a:p>
            <a:pPr marL="457200" indent="-457200">
              <a:buFont typeface="Calibri" pitchFamily="34" charset="0"/>
              <a:buAutoNum type="arabicPeriod"/>
            </a:pPr>
            <a:r>
              <a:rPr lang="el-GR" altLang="el-GR" sz="2200" dirty="0" smtClean="0"/>
              <a:t>Ζυγωματικό τόξο. </a:t>
            </a:r>
            <a:endParaRPr lang="el-GR" altLang="el-GR" sz="2200" dirty="0" smtClean="0"/>
          </a:p>
          <a:p>
            <a:pPr marL="457200" indent="-457200">
              <a:buFont typeface="Calibri" pitchFamily="34" charset="0"/>
              <a:buAutoNum type="arabicPeriod"/>
            </a:pPr>
            <a:r>
              <a:rPr lang="el-GR" altLang="el-GR" sz="2200" dirty="0" smtClean="0"/>
              <a:t>Κόνδυλος  κάτω γνάθου.</a:t>
            </a:r>
            <a:endParaRPr lang="el-GR" altLang="el-GR" sz="2200" dirty="0" smtClean="0"/>
          </a:p>
        </p:txBody>
      </p:sp>
      <p:pic>
        <p:nvPicPr>
          <p:cNvPr id="76804" name="Picture 5" descr="Sinus CT scan imag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8" y="1209675"/>
            <a:ext cx="6264275" cy="556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5"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797D6941-3594-459B-9ECC-E4123B1D5CB8}" type="slidenum">
              <a:rPr lang="el-GR" altLang="el-GR">
                <a:solidFill>
                  <a:srgbClr val="F2F2F2"/>
                </a:solidFill>
              </a:rPr>
              <a:pPr eaLnBrk="1" hangingPunct="1"/>
              <a:t>31</a:t>
            </a:fld>
            <a:endParaRPr lang="el-GR" altLang="el-GR">
              <a:solidFill>
                <a:srgbClr val="F2F2F2"/>
              </a:solidFill>
            </a:endParaRPr>
          </a:p>
        </p:txBody>
      </p:sp>
    </p:spTree>
    <p:extLst>
      <p:ext uri="{BB962C8B-B14F-4D97-AF65-F5344CB8AC3E}">
        <p14:creationId xmlns:p14="http://schemas.microsoft.com/office/powerpoint/2010/main" xmlns="" val="41276679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a:xfrm>
            <a:off x="6227763" y="1773486"/>
            <a:ext cx="2808287" cy="4319810"/>
          </a:xfrm>
        </p:spPr>
        <p:txBody>
          <a:bodyPr/>
          <a:lstStyle/>
          <a:p>
            <a:pPr marL="457200" indent="-457200">
              <a:buFont typeface="Calibri" pitchFamily="34" charset="0"/>
              <a:buAutoNum type="arabicPeriod"/>
            </a:pPr>
            <a:r>
              <a:rPr lang="el-GR" altLang="el-GR" sz="2200" dirty="0" smtClean="0"/>
              <a:t>Ρινική κόγχη. </a:t>
            </a:r>
            <a:endParaRPr lang="el-GR" altLang="el-GR" sz="2200" dirty="0" smtClean="0"/>
          </a:p>
          <a:p>
            <a:pPr marL="457200" indent="-457200">
              <a:buFont typeface="Calibri" pitchFamily="34" charset="0"/>
              <a:buAutoNum type="arabicPeriod"/>
            </a:pPr>
            <a:r>
              <a:rPr lang="el-GR" altLang="el-GR" sz="2200" dirty="0" smtClean="0"/>
              <a:t>Γναθιαίο άντρο. </a:t>
            </a:r>
            <a:endParaRPr lang="el-GR" altLang="el-GR" sz="2200" dirty="0" smtClean="0"/>
          </a:p>
          <a:p>
            <a:pPr marL="457200" indent="-457200">
              <a:buFont typeface="Calibri" pitchFamily="34" charset="0"/>
              <a:buAutoNum type="arabicPeriod"/>
            </a:pPr>
            <a:r>
              <a:rPr lang="el-GR" altLang="el-GR" sz="2200" dirty="0" smtClean="0"/>
              <a:t>Πλάγιο πέταλο πτερυγοειδούς απόφυσης. </a:t>
            </a:r>
            <a:endParaRPr lang="el-GR" altLang="el-GR" sz="2200" dirty="0" smtClean="0"/>
          </a:p>
          <a:p>
            <a:pPr marL="457200" indent="-457200">
              <a:buFont typeface="Calibri" pitchFamily="34" charset="0"/>
              <a:buAutoNum type="arabicPeriod"/>
            </a:pPr>
            <a:r>
              <a:rPr lang="el-GR" altLang="el-GR" sz="2200" dirty="0" smtClean="0"/>
              <a:t>Ρινοφάρυγγας. </a:t>
            </a:r>
            <a:endParaRPr lang="el-GR" altLang="el-GR" sz="2200" dirty="0" smtClean="0"/>
          </a:p>
          <a:p>
            <a:pPr marL="457200" indent="-457200">
              <a:buFont typeface="Calibri" pitchFamily="34" charset="0"/>
              <a:buAutoNum type="arabicPeriod"/>
            </a:pPr>
            <a:r>
              <a:rPr lang="el-GR" altLang="el-GR" sz="2200" dirty="0" smtClean="0"/>
              <a:t>‘Ατλας. </a:t>
            </a:r>
            <a:endParaRPr lang="el-GR" altLang="el-GR" sz="2200" dirty="0" smtClean="0"/>
          </a:p>
          <a:p>
            <a:pPr marL="457200" indent="-457200">
              <a:buFont typeface="Calibri" pitchFamily="34" charset="0"/>
              <a:buAutoNum type="arabicPeriod"/>
            </a:pPr>
            <a:r>
              <a:rPr lang="el-GR" altLang="el-GR" sz="2200" dirty="0" smtClean="0"/>
              <a:t>Πτερυγοειδής σχισμή.</a:t>
            </a:r>
            <a:endParaRPr lang="el-GR" altLang="el-GR" sz="2200" dirty="0" smtClean="0"/>
          </a:p>
        </p:txBody>
      </p:sp>
      <p:pic>
        <p:nvPicPr>
          <p:cNvPr id="77828" name="Picture 6" descr="Sinus CT scan imag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8" y="1196975"/>
            <a:ext cx="5976937" cy="558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9"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2A440EA5-5CA7-429B-8A99-C8F34278EC8A}" type="slidenum">
              <a:rPr lang="el-GR" altLang="el-GR">
                <a:solidFill>
                  <a:srgbClr val="F2F2F2"/>
                </a:solidFill>
              </a:rPr>
              <a:pPr eaLnBrk="1" hangingPunct="1"/>
              <a:t>32</a:t>
            </a:fld>
            <a:endParaRPr lang="el-GR" altLang="el-GR">
              <a:solidFill>
                <a:srgbClr val="F2F2F2"/>
              </a:solidFill>
            </a:endParaRPr>
          </a:p>
        </p:txBody>
      </p:sp>
    </p:spTree>
    <p:extLst>
      <p:ext uri="{BB962C8B-B14F-4D97-AF65-F5344CB8AC3E}">
        <p14:creationId xmlns:p14="http://schemas.microsoft.com/office/powerpoint/2010/main" xmlns="" val="1145295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idx="1"/>
          </p:nvPr>
        </p:nvSpPr>
        <p:spPr>
          <a:xfrm>
            <a:off x="6443663" y="1917502"/>
            <a:ext cx="2665412" cy="4103786"/>
          </a:xfrm>
        </p:spPr>
        <p:txBody>
          <a:bodyPr/>
          <a:lstStyle/>
          <a:p>
            <a:pPr marL="457200" indent="-457200">
              <a:buFont typeface="Calibri" pitchFamily="34" charset="0"/>
              <a:buAutoNum type="arabicPeriod"/>
            </a:pPr>
            <a:r>
              <a:rPr lang="el-GR" altLang="el-GR" sz="2200" dirty="0" smtClean="0"/>
              <a:t>Ιγμόρειο. </a:t>
            </a:r>
            <a:endParaRPr lang="el-GR" altLang="el-GR" sz="2200" dirty="0" smtClean="0"/>
          </a:p>
          <a:p>
            <a:pPr marL="457200" indent="-457200">
              <a:buFont typeface="Calibri" pitchFamily="34" charset="0"/>
              <a:buAutoNum type="arabicPeriod"/>
            </a:pPr>
            <a:r>
              <a:rPr lang="el-GR" altLang="el-GR" sz="2200" dirty="0" smtClean="0"/>
              <a:t>Πτερυγοειδής απόφυση. </a:t>
            </a:r>
            <a:endParaRPr lang="el-GR" altLang="el-GR" sz="2200" dirty="0" smtClean="0"/>
          </a:p>
          <a:p>
            <a:pPr marL="457200" indent="-457200">
              <a:buFont typeface="Calibri" pitchFamily="34" charset="0"/>
              <a:buAutoNum type="arabicPeriod"/>
            </a:pPr>
            <a:r>
              <a:rPr lang="el-GR" altLang="el-GR" sz="2200" dirty="0" smtClean="0"/>
              <a:t>Ρινοφάρυγγας. </a:t>
            </a:r>
            <a:endParaRPr lang="el-GR" altLang="el-GR" sz="2200" dirty="0" smtClean="0"/>
          </a:p>
          <a:p>
            <a:pPr marL="457200" indent="-457200">
              <a:buFont typeface="Calibri" pitchFamily="34" charset="0"/>
              <a:buAutoNum type="arabicPeriod"/>
            </a:pPr>
            <a:r>
              <a:rPr lang="el-GR" altLang="el-GR" sz="2200" dirty="0" smtClean="0"/>
              <a:t>Κάτω γνάθος. </a:t>
            </a:r>
            <a:endParaRPr lang="el-GR" altLang="el-GR" sz="2200" dirty="0" smtClean="0"/>
          </a:p>
          <a:p>
            <a:pPr marL="457200" indent="-457200">
              <a:buFont typeface="Calibri" pitchFamily="34" charset="0"/>
              <a:buAutoNum type="arabicPeriod"/>
            </a:pPr>
            <a:r>
              <a:rPr lang="el-GR" altLang="el-GR" sz="2200" dirty="0" smtClean="0"/>
              <a:t>Πρόσθιο τόξο του άτλαντα. </a:t>
            </a:r>
            <a:endParaRPr lang="el-GR" altLang="el-GR" sz="2200" dirty="0" smtClean="0"/>
          </a:p>
          <a:p>
            <a:pPr marL="457200" indent="-457200">
              <a:buFont typeface="Calibri" pitchFamily="34" charset="0"/>
              <a:buAutoNum type="arabicPeriod"/>
            </a:pPr>
            <a:r>
              <a:rPr lang="el-GR" altLang="el-GR" sz="2200" dirty="0" smtClean="0"/>
              <a:t>Οδόντας.</a:t>
            </a:r>
            <a:endParaRPr lang="el-GR" altLang="el-GR" sz="2200" dirty="0" smtClean="0"/>
          </a:p>
        </p:txBody>
      </p:sp>
      <p:pic>
        <p:nvPicPr>
          <p:cNvPr id="78852" name="Picture 6" descr="Sinus CT scan imag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7488" y="1222375"/>
            <a:ext cx="6083300" cy="559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3"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0B252AFD-5528-4138-BC4A-39B9EB46AA89}" type="slidenum">
              <a:rPr lang="el-GR" altLang="el-GR">
                <a:solidFill>
                  <a:srgbClr val="F2F2F2"/>
                </a:solidFill>
              </a:rPr>
              <a:pPr eaLnBrk="1" hangingPunct="1"/>
              <a:t>33</a:t>
            </a:fld>
            <a:endParaRPr lang="el-GR" altLang="el-GR">
              <a:solidFill>
                <a:srgbClr val="F2F2F2"/>
              </a:solidFill>
            </a:endParaRPr>
          </a:p>
        </p:txBody>
      </p:sp>
    </p:spTree>
    <p:extLst>
      <p:ext uri="{BB962C8B-B14F-4D97-AF65-F5344CB8AC3E}">
        <p14:creationId xmlns:p14="http://schemas.microsoft.com/office/powerpoint/2010/main" xmlns="" val="23426368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idx="1"/>
          </p:nvPr>
        </p:nvSpPr>
        <p:spPr>
          <a:xfrm>
            <a:off x="6804025" y="1341438"/>
            <a:ext cx="2366963" cy="5256212"/>
          </a:xfrm>
        </p:spPr>
        <p:txBody>
          <a:bodyPr>
            <a:normAutofit/>
          </a:bodyPr>
          <a:lstStyle/>
          <a:p>
            <a:pPr marL="457200" indent="-457200">
              <a:buFont typeface="Calibri" pitchFamily="34" charset="0"/>
              <a:buAutoNum type="arabicPeriod"/>
            </a:pPr>
            <a:r>
              <a:rPr lang="el-GR" altLang="el-GR" sz="2200" dirty="0" smtClean="0"/>
              <a:t>Πρόσθια κλινοειδής απόφυση. </a:t>
            </a:r>
            <a:endParaRPr lang="el-GR" altLang="el-GR" sz="2200" dirty="0" smtClean="0"/>
          </a:p>
          <a:p>
            <a:pPr marL="457200" indent="-457200">
              <a:buFont typeface="Calibri" pitchFamily="34" charset="0"/>
              <a:buAutoNum type="arabicPeriod"/>
            </a:pPr>
            <a:r>
              <a:rPr lang="el-GR" altLang="el-GR" sz="2200" dirty="0" smtClean="0"/>
              <a:t>Σφηνοειδής κόλπος. </a:t>
            </a:r>
            <a:endParaRPr lang="el-GR" altLang="el-GR" sz="2200" dirty="0" smtClean="0"/>
          </a:p>
          <a:p>
            <a:pPr marL="457200" indent="-457200">
              <a:buFont typeface="Calibri" pitchFamily="34" charset="0"/>
              <a:buAutoNum type="arabicPeriod"/>
            </a:pPr>
            <a:r>
              <a:rPr lang="el-GR" altLang="el-GR" sz="2200" dirty="0" smtClean="0"/>
              <a:t>Ρινοφάρυγγας. </a:t>
            </a:r>
            <a:endParaRPr lang="el-GR" altLang="el-GR" sz="2200" dirty="0" smtClean="0"/>
          </a:p>
          <a:p>
            <a:pPr marL="457200" indent="-457200">
              <a:buFont typeface="Calibri" pitchFamily="34" charset="0"/>
              <a:buAutoNum type="arabicPeriod"/>
            </a:pPr>
            <a:r>
              <a:rPr lang="el-GR" altLang="el-GR" sz="2200" dirty="0" smtClean="0"/>
              <a:t>Πτερυγοειδής απόφυση. </a:t>
            </a:r>
            <a:endParaRPr lang="el-GR" altLang="el-GR" sz="2200" dirty="0" smtClean="0"/>
          </a:p>
          <a:p>
            <a:pPr marL="457200" indent="-457200">
              <a:buFont typeface="Calibri" pitchFamily="34" charset="0"/>
              <a:buAutoNum type="arabicPeriod"/>
            </a:pPr>
            <a:r>
              <a:rPr lang="el-GR" altLang="el-GR" sz="2200" dirty="0" smtClean="0"/>
              <a:t>Ζυγωματικό τόξο. </a:t>
            </a:r>
            <a:endParaRPr lang="el-GR" altLang="el-GR" sz="2200" dirty="0" smtClean="0"/>
          </a:p>
          <a:p>
            <a:pPr marL="457200" indent="-457200">
              <a:buFont typeface="Calibri" pitchFamily="34" charset="0"/>
              <a:buAutoNum type="arabicPeriod"/>
            </a:pPr>
            <a:r>
              <a:rPr lang="el-GR" altLang="el-GR" sz="2200" dirty="0" smtClean="0"/>
              <a:t>Κάτω γνάθος.</a:t>
            </a:r>
            <a:endParaRPr lang="el-GR" altLang="el-GR" sz="2200" dirty="0" smtClean="0"/>
          </a:p>
        </p:txBody>
      </p:sp>
      <p:pic>
        <p:nvPicPr>
          <p:cNvPr id="79876" name="Picture 5" descr="Sinus CT scan imag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950" y="1268413"/>
            <a:ext cx="6705600" cy="54991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79877"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A3666B01-D4E7-4AFD-9C83-2EA2B8BFBE23}" type="slidenum">
              <a:rPr lang="el-GR" altLang="el-GR">
                <a:solidFill>
                  <a:srgbClr val="F2F2F2"/>
                </a:solidFill>
              </a:rPr>
              <a:pPr eaLnBrk="1" hangingPunct="1"/>
              <a:t>34</a:t>
            </a:fld>
            <a:endParaRPr lang="el-GR" altLang="el-GR">
              <a:solidFill>
                <a:srgbClr val="F2F2F2"/>
              </a:solidFill>
            </a:endParaRPr>
          </a:p>
        </p:txBody>
      </p:sp>
    </p:spTree>
    <p:extLst>
      <p:ext uri="{BB962C8B-B14F-4D97-AF65-F5344CB8AC3E}">
        <p14:creationId xmlns:p14="http://schemas.microsoft.com/office/powerpoint/2010/main" xmlns="" val="3025817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a:xfrm>
            <a:off x="6804025" y="1844824"/>
            <a:ext cx="2339975" cy="4320480"/>
          </a:xfrm>
        </p:spPr>
        <p:txBody>
          <a:bodyPr/>
          <a:lstStyle/>
          <a:p>
            <a:pPr marL="457200" indent="-457200">
              <a:buFont typeface="Calibri" pitchFamily="34" charset="0"/>
              <a:buAutoNum type="arabicPeriod"/>
            </a:pPr>
            <a:r>
              <a:rPr lang="el-GR" altLang="el-GR" sz="2200" dirty="0" smtClean="0"/>
              <a:t>Σφηνοειδής κόλπος. </a:t>
            </a:r>
            <a:endParaRPr lang="el-GR" altLang="el-GR" sz="2200" dirty="0" smtClean="0"/>
          </a:p>
          <a:p>
            <a:pPr marL="457200" indent="-457200">
              <a:buFont typeface="Calibri" pitchFamily="34" charset="0"/>
              <a:buAutoNum type="arabicPeriod"/>
            </a:pPr>
            <a:r>
              <a:rPr lang="el-GR" altLang="el-GR" sz="2200" dirty="0" smtClean="0"/>
              <a:t>Μέση ρινική κόγχη. </a:t>
            </a:r>
            <a:endParaRPr lang="el-GR" altLang="el-GR" sz="2200" dirty="0" smtClean="0"/>
          </a:p>
          <a:p>
            <a:pPr marL="457200" indent="-457200">
              <a:buFont typeface="Calibri" pitchFamily="34" charset="0"/>
              <a:buAutoNum type="arabicPeriod"/>
            </a:pPr>
            <a:r>
              <a:rPr lang="el-GR" altLang="el-GR" sz="2200" dirty="0" smtClean="0"/>
              <a:t>Κάτω ρινική κόγχη. </a:t>
            </a:r>
            <a:endParaRPr lang="el-GR" altLang="el-GR" sz="2200" dirty="0" smtClean="0"/>
          </a:p>
          <a:p>
            <a:pPr marL="457200" indent="-457200">
              <a:buFont typeface="Calibri" pitchFamily="34" charset="0"/>
              <a:buAutoNum type="arabicPeriod"/>
            </a:pPr>
            <a:r>
              <a:rPr lang="el-GR" altLang="el-GR" sz="2200" dirty="0" smtClean="0"/>
              <a:t>Ζυγωματικό τόξο. </a:t>
            </a:r>
            <a:endParaRPr lang="el-GR" altLang="el-GR" sz="2200" dirty="0" smtClean="0"/>
          </a:p>
          <a:p>
            <a:pPr marL="457200" indent="-457200">
              <a:buFont typeface="Calibri" pitchFamily="34" charset="0"/>
              <a:buAutoNum type="arabicPeriod"/>
            </a:pPr>
            <a:r>
              <a:rPr lang="el-GR" altLang="el-GR" sz="2200" dirty="0" smtClean="0"/>
              <a:t>Κάτω γνάθος.</a:t>
            </a:r>
            <a:endParaRPr lang="el-GR" altLang="el-GR" sz="2200" dirty="0" smtClean="0"/>
          </a:p>
        </p:txBody>
      </p:sp>
      <p:pic>
        <p:nvPicPr>
          <p:cNvPr id="80900" name="Picture 5" descr="Sinus CT scan imag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8" y="1412875"/>
            <a:ext cx="6607175" cy="50546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0901"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77243488-6AEA-4D8F-8550-08FFBFF7EE0F}" type="slidenum">
              <a:rPr lang="el-GR" altLang="el-GR">
                <a:solidFill>
                  <a:srgbClr val="F2F2F2"/>
                </a:solidFill>
              </a:rPr>
              <a:pPr eaLnBrk="1" hangingPunct="1"/>
              <a:t>35</a:t>
            </a:fld>
            <a:endParaRPr lang="el-GR" altLang="el-GR">
              <a:solidFill>
                <a:srgbClr val="F2F2F2"/>
              </a:solidFill>
            </a:endParaRPr>
          </a:p>
        </p:txBody>
      </p:sp>
    </p:spTree>
    <p:extLst>
      <p:ext uri="{BB962C8B-B14F-4D97-AF65-F5344CB8AC3E}">
        <p14:creationId xmlns:p14="http://schemas.microsoft.com/office/powerpoint/2010/main" xmlns="" val="4183892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idx="1"/>
          </p:nvPr>
        </p:nvSpPr>
        <p:spPr>
          <a:xfrm>
            <a:off x="6243638" y="1412875"/>
            <a:ext cx="2792412" cy="5256213"/>
          </a:xfrm>
        </p:spPr>
        <p:txBody>
          <a:bodyPr>
            <a:normAutofit/>
          </a:bodyPr>
          <a:lstStyle/>
          <a:p>
            <a:pPr marL="457200" indent="-457200">
              <a:buFont typeface="Calibri" pitchFamily="34" charset="0"/>
              <a:buAutoNum type="arabicPeriod"/>
            </a:pPr>
            <a:r>
              <a:rPr lang="el-GR" altLang="el-GR" sz="2200" dirty="0" smtClean="0"/>
              <a:t>Οφθαλμικός κόγχος. </a:t>
            </a:r>
            <a:endParaRPr lang="el-GR" altLang="el-GR" sz="2200" dirty="0" smtClean="0"/>
          </a:p>
          <a:p>
            <a:pPr marL="457200" indent="-457200">
              <a:buFont typeface="Calibri" pitchFamily="34" charset="0"/>
              <a:buAutoNum type="arabicPeriod"/>
            </a:pPr>
            <a:r>
              <a:rPr lang="el-GR" altLang="el-GR" sz="2200" dirty="0" smtClean="0"/>
              <a:t>Ηθμοειδείς κυψέλες. </a:t>
            </a:r>
            <a:endParaRPr lang="el-GR" altLang="el-GR" sz="2200" dirty="0" smtClean="0"/>
          </a:p>
          <a:p>
            <a:pPr marL="457200" indent="-457200">
              <a:buFont typeface="Calibri" pitchFamily="34" charset="0"/>
              <a:buAutoNum type="arabicPeriod"/>
            </a:pPr>
            <a:r>
              <a:rPr lang="el-GR" altLang="el-GR" sz="2200" dirty="0" smtClean="0"/>
              <a:t>Μέση ρινική κόγχη. </a:t>
            </a:r>
            <a:endParaRPr lang="el-GR" altLang="el-GR" sz="2200" dirty="0" smtClean="0"/>
          </a:p>
          <a:p>
            <a:pPr marL="457200" indent="-457200">
              <a:buFont typeface="Calibri" pitchFamily="34" charset="0"/>
              <a:buAutoNum type="arabicPeriod"/>
            </a:pPr>
            <a:r>
              <a:rPr lang="el-GR" altLang="el-GR" sz="2200" dirty="0" smtClean="0"/>
              <a:t>Κάτω ρινική κόγχη. </a:t>
            </a:r>
            <a:endParaRPr lang="el-GR" altLang="el-GR" sz="2200" dirty="0" smtClean="0"/>
          </a:p>
          <a:p>
            <a:pPr marL="457200" indent="-457200">
              <a:buFont typeface="Calibri" pitchFamily="34" charset="0"/>
              <a:buAutoNum type="arabicPeriod"/>
            </a:pPr>
            <a:r>
              <a:rPr lang="el-GR" altLang="el-GR" sz="2200" dirty="0" smtClean="0"/>
              <a:t>Δεξιό ιγμόρειο. </a:t>
            </a:r>
            <a:endParaRPr lang="el-GR" altLang="el-GR" sz="2200" dirty="0" smtClean="0"/>
          </a:p>
          <a:p>
            <a:pPr marL="457200" indent="-457200">
              <a:buFont typeface="Calibri" pitchFamily="34" charset="0"/>
              <a:buAutoNum type="arabicPeriod"/>
            </a:pPr>
            <a:r>
              <a:rPr lang="el-GR" altLang="el-GR" sz="2200" dirty="0" smtClean="0"/>
              <a:t>Ζυγωματικό. </a:t>
            </a:r>
            <a:endParaRPr lang="el-GR" altLang="el-GR" sz="2200" dirty="0" smtClean="0"/>
          </a:p>
          <a:p>
            <a:pPr marL="457200" indent="-457200">
              <a:buFont typeface="Calibri" pitchFamily="34" charset="0"/>
              <a:buAutoNum type="arabicPeriod"/>
            </a:pPr>
            <a:r>
              <a:rPr lang="el-GR" altLang="el-GR" sz="2200" dirty="0" smtClean="0"/>
              <a:t>Κάτω γνάθος.</a:t>
            </a:r>
            <a:endParaRPr lang="el-GR" altLang="el-GR" sz="2200" dirty="0" smtClean="0"/>
          </a:p>
        </p:txBody>
      </p:sp>
      <p:pic>
        <p:nvPicPr>
          <p:cNvPr id="81924" name="Picture 6" descr="Sinus CT scan imag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371600"/>
            <a:ext cx="5943600" cy="4471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1925"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860147B0-E660-40F9-8E98-0A5CB7B35EB5}" type="slidenum">
              <a:rPr lang="el-GR" altLang="el-GR">
                <a:solidFill>
                  <a:srgbClr val="F2F2F2"/>
                </a:solidFill>
              </a:rPr>
              <a:pPr eaLnBrk="1" hangingPunct="1"/>
              <a:t>36</a:t>
            </a:fld>
            <a:endParaRPr lang="el-GR" altLang="el-GR">
              <a:solidFill>
                <a:srgbClr val="F2F2F2"/>
              </a:solidFill>
            </a:endParaRPr>
          </a:p>
        </p:txBody>
      </p:sp>
    </p:spTree>
    <p:extLst>
      <p:ext uri="{BB962C8B-B14F-4D97-AF65-F5344CB8AC3E}">
        <p14:creationId xmlns:p14="http://schemas.microsoft.com/office/powerpoint/2010/main" xmlns="" val="41541171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a:xfrm>
            <a:off x="6710591" y="1642190"/>
            <a:ext cx="2346325" cy="4536504"/>
          </a:xfrm>
        </p:spPr>
        <p:txBody>
          <a:bodyPr rtlCol="0">
            <a:normAutofit/>
          </a:bodyPr>
          <a:lstStyle/>
          <a:p>
            <a:pPr marL="457200" indent="-457200" fontAlgn="auto">
              <a:spcBef>
                <a:spcPts val="600"/>
              </a:spcBef>
              <a:spcAft>
                <a:spcPts val="0"/>
              </a:spcAft>
              <a:buFont typeface="+mj-lt"/>
              <a:buAutoNum type="arabicPeriod"/>
              <a:defRPr/>
            </a:pPr>
            <a:r>
              <a:rPr lang="el-GR" altLang="el-GR" sz="2000" dirty="0" smtClean="0"/>
              <a:t>Μετωπιαίο οστό. </a:t>
            </a:r>
            <a:endParaRPr lang="el-GR" altLang="el-GR" sz="2000" dirty="0" smtClean="0"/>
          </a:p>
          <a:p>
            <a:pPr marL="457200" indent="-457200" fontAlgn="auto">
              <a:spcBef>
                <a:spcPts val="600"/>
              </a:spcBef>
              <a:spcAft>
                <a:spcPts val="0"/>
              </a:spcAft>
              <a:buFont typeface="+mj-lt"/>
              <a:buAutoNum type="arabicPeriod"/>
              <a:defRPr/>
            </a:pPr>
            <a:r>
              <a:rPr lang="el-GR" altLang="el-GR" sz="2000" dirty="0" smtClean="0"/>
              <a:t>Άνω ορθός μυς. </a:t>
            </a:r>
            <a:endParaRPr lang="el-GR" altLang="el-GR" sz="2000" dirty="0" smtClean="0"/>
          </a:p>
          <a:p>
            <a:pPr marL="457200" indent="-457200" fontAlgn="auto">
              <a:spcBef>
                <a:spcPts val="600"/>
              </a:spcBef>
              <a:spcAft>
                <a:spcPts val="0"/>
              </a:spcAft>
              <a:buFont typeface="+mj-lt"/>
              <a:buAutoNum type="arabicPeriod"/>
              <a:defRPr/>
            </a:pPr>
            <a:r>
              <a:rPr lang="el-GR" altLang="el-GR" sz="2000" dirty="0" smtClean="0"/>
              <a:t>Οπτικό νεύρο. </a:t>
            </a:r>
            <a:endParaRPr lang="el-GR" altLang="el-GR" sz="2000" dirty="0" smtClean="0"/>
          </a:p>
          <a:p>
            <a:pPr marL="457200" indent="-457200" fontAlgn="auto">
              <a:spcBef>
                <a:spcPts val="600"/>
              </a:spcBef>
              <a:spcAft>
                <a:spcPts val="0"/>
              </a:spcAft>
              <a:buFont typeface="+mj-lt"/>
              <a:buAutoNum type="arabicPeriod"/>
              <a:defRPr/>
            </a:pPr>
            <a:r>
              <a:rPr lang="el-GR" altLang="el-GR" sz="2000" dirty="0" smtClean="0"/>
              <a:t>Πλάγιος ορθός  </a:t>
            </a:r>
            <a:endParaRPr lang="el-GR" altLang="el-GR" sz="2000" dirty="0" smtClean="0"/>
          </a:p>
          <a:p>
            <a:pPr marL="457200" indent="-457200" fontAlgn="auto">
              <a:spcBef>
                <a:spcPts val="600"/>
              </a:spcBef>
              <a:spcAft>
                <a:spcPts val="0"/>
              </a:spcAft>
              <a:buFont typeface="+mj-lt"/>
              <a:buAutoNum type="arabicPeriod"/>
              <a:defRPr/>
            </a:pPr>
            <a:r>
              <a:rPr lang="el-GR" altLang="el-GR" sz="2000" dirty="0" smtClean="0"/>
              <a:t>Κάτω ορθός. </a:t>
            </a:r>
            <a:endParaRPr lang="el-GR" altLang="el-GR" sz="2000" dirty="0" smtClean="0"/>
          </a:p>
          <a:p>
            <a:pPr marL="457200" indent="-457200" fontAlgn="auto">
              <a:spcBef>
                <a:spcPts val="600"/>
              </a:spcBef>
              <a:spcAft>
                <a:spcPts val="0"/>
              </a:spcAft>
              <a:buFont typeface="+mj-lt"/>
              <a:buAutoNum type="arabicPeriod"/>
              <a:defRPr/>
            </a:pPr>
            <a:r>
              <a:rPr lang="el-GR" altLang="el-GR" sz="2000" dirty="0" smtClean="0"/>
              <a:t>Έσω ορθός μ. </a:t>
            </a:r>
            <a:endParaRPr lang="el-GR" altLang="el-GR" sz="2000" dirty="0" smtClean="0"/>
          </a:p>
          <a:p>
            <a:pPr marL="457200" indent="-457200" fontAlgn="auto">
              <a:spcBef>
                <a:spcPts val="600"/>
              </a:spcBef>
              <a:spcAft>
                <a:spcPts val="0"/>
              </a:spcAft>
              <a:buFont typeface="+mj-lt"/>
              <a:buAutoNum type="arabicPeriod"/>
              <a:defRPr/>
            </a:pPr>
            <a:r>
              <a:rPr lang="el-GR" altLang="el-GR" sz="2000" dirty="0" smtClean="0"/>
              <a:t>Ζυγωματικό. </a:t>
            </a:r>
            <a:endParaRPr lang="el-GR" altLang="el-GR" sz="2000" dirty="0" smtClean="0"/>
          </a:p>
          <a:p>
            <a:pPr marL="457200" indent="-457200" fontAlgn="auto">
              <a:spcBef>
                <a:spcPts val="600"/>
              </a:spcBef>
              <a:spcAft>
                <a:spcPts val="0"/>
              </a:spcAft>
              <a:buFont typeface="+mj-lt"/>
              <a:buAutoNum type="arabicPeriod"/>
              <a:defRPr/>
            </a:pPr>
            <a:r>
              <a:rPr lang="el-GR" altLang="el-GR" sz="2000" dirty="0" smtClean="0"/>
              <a:t>Μέση κόγχη. </a:t>
            </a:r>
            <a:endParaRPr lang="el-GR" altLang="el-GR" sz="2000" dirty="0" smtClean="0"/>
          </a:p>
          <a:p>
            <a:pPr marL="457200" indent="-457200" fontAlgn="auto">
              <a:spcBef>
                <a:spcPts val="600"/>
              </a:spcBef>
              <a:spcAft>
                <a:spcPts val="0"/>
              </a:spcAft>
              <a:buFont typeface="+mj-lt"/>
              <a:buAutoNum type="arabicPeriod"/>
              <a:defRPr/>
            </a:pPr>
            <a:r>
              <a:rPr lang="el-GR" altLang="el-GR" sz="2000" dirty="0" smtClean="0"/>
              <a:t>Κάτω κόγχη.</a:t>
            </a:r>
            <a:endParaRPr lang="el-GR" altLang="el-GR" sz="2000" dirty="0" smtClean="0"/>
          </a:p>
          <a:p>
            <a:pPr marL="457200" indent="-457200" fontAlgn="auto">
              <a:spcBef>
                <a:spcPts val="600"/>
              </a:spcBef>
              <a:spcAft>
                <a:spcPts val="0"/>
              </a:spcAft>
              <a:buFont typeface="+mj-lt"/>
              <a:buAutoNum type="arabicPeriod"/>
              <a:defRPr/>
            </a:pPr>
            <a:r>
              <a:rPr lang="el-GR" altLang="el-GR" sz="2000" dirty="0" smtClean="0"/>
              <a:t>Σκληρή υπερώα</a:t>
            </a:r>
            <a:endParaRPr lang="el-GR" altLang="el-GR" sz="2000" dirty="0" smtClean="0"/>
          </a:p>
        </p:txBody>
      </p:sp>
      <p:pic>
        <p:nvPicPr>
          <p:cNvPr id="82948" name="Picture 5" descr="Sinus CT scan image 1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7790" y="1323975"/>
            <a:ext cx="6618287" cy="512921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2949"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8022BAFC-3C5C-444B-BC8F-5E45508D9E1A}" type="slidenum">
              <a:rPr lang="el-GR" altLang="el-GR">
                <a:solidFill>
                  <a:srgbClr val="F2F2F2"/>
                </a:solidFill>
              </a:rPr>
              <a:pPr eaLnBrk="1" hangingPunct="1"/>
              <a:t>37</a:t>
            </a:fld>
            <a:endParaRPr lang="el-GR" altLang="el-GR">
              <a:solidFill>
                <a:srgbClr val="F2F2F2"/>
              </a:solidFill>
            </a:endParaRPr>
          </a:p>
        </p:txBody>
      </p:sp>
    </p:spTree>
    <p:extLst>
      <p:ext uri="{BB962C8B-B14F-4D97-AF65-F5344CB8AC3E}">
        <p14:creationId xmlns:p14="http://schemas.microsoft.com/office/powerpoint/2010/main" xmlns="" val="13727715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6732588" y="1341438"/>
            <a:ext cx="2411412" cy="5255914"/>
          </a:xfrm>
        </p:spPr>
        <p:txBody>
          <a:bodyPr rtlCol="0">
            <a:normAutofit fontScale="92500"/>
          </a:bodyPr>
          <a:lstStyle/>
          <a:p>
            <a:pPr marL="457200" indent="-457200" fontAlgn="auto">
              <a:lnSpc>
                <a:spcPct val="120000"/>
              </a:lnSpc>
              <a:spcBef>
                <a:spcPts val="600"/>
              </a:spcBef>
              <a:spcAft>
                <a:spcPts val="0"/>
              </a:spcAft>
              <a:buFont typeface="+mj-lt"/>
              <a:buAutoNum type="arabicPeriod"/>
              <a:defRPr/>
            </a:pPr>
            <a:r>
              <a:rPr lang="el-GR" altLang="el-GR" dirty="0" smtClean="0"/>
              <a:t>Κάλαιο. </a:t>
            </a:r>
            <a:endParaRPr lang="el-GR" altLang="el-GR" dirty="0" smtClean="0"/>
          </a:p>
          <a:p>
            <a:pPr marL="457200" indent="-457200" fontAlgn="auto">
              <a:lnSpc>
                <a:spcPct val="120000"/>
              </a:lnSpc>
              <a:spcBef>
                <a:spcPts val="600"/>
              </a:spcBef>
              <a:spcAft>
                <a:spcPts val="0"/>
              </a:spcAft>
              <a:buFont typeface="+mj-lt"/>
              <a:buAutoNum type="arabicPeriod"/>
              <a:defRPr/>
            </a:pPr>
            <a:r>
              <a:rPr lang="el-GR" altLang="el-GR" dirty="0" smtClean="0"/>
              <a:t>Άνω λοξός μυς. </a:t>
            </a:r>
            <a:endParaRPr lang="el-GR" altLang="el-GR" dirty="0" smtClean="0"/>
          </a:p>
          <a:p>
            <a:pPr marL="457200" indent="-457200" fontAlgn="auto">
              <a:lnSpc>
                <a:spcPct val="120000"/>
              </a:lnSpc>
              <a:spcBef>
                <a:spcPts val="600"/>
              </a:spcBef>
              <a:spcAft>
                <a:spcPts val="0"/>
              </a:spcAft>
              <a:buFont typeface="+mj-lt"/>
              <a:buAutoNum type="arabicPeriod"/>
              <a:defRPr/>
            </a:pPr>
            <a:r>
              <a:rPr lang="el-GR" altLang="el-GR" dirty="0" smtClean="0"/>
              <a:t>Άνω ορθός μυς. </a:t>
            </a:r>
            <a:endParaRPr lang="el-GR" altLang="el-GR" dirty="0" smtClean="0"/>
          </a:p>
          <a:p>
            <a:pPr marL="457200" indent="-457200" fontAlgn="auto">
              <a:lnSpc>
                <a:spcPct val="120000"/>
              </a:lnSpc>
              <a:spcBef>
                <a:spcPts val="600"/>
              </a:spcBef>
              <a:spcAft>
                <a:spcPts val="0"/>
              </a:spcAft>
              <a:buFont typeface="+mj-lt"/>
              <a:buAutoNum type="arabicPeriod"/>
              <a:defRPr/>
            </a:pPr>
            <a:r>
              <a:rPr lang="el-GR" altLang="el-GR" dirty="0" smtClean="0"/>
              <a:t>Πλάγιος ορθός. </a:t>
            </a:r>
            <a:endParaRPr lang="el-GR" altLang="el-GR" dirty="0" smtClean="0"/>
          </a:p>
          <a:p>
            <a:pPr marL="457200" indent="-457200" fontAlgn="auto">
              <a:lnSpc>
                <a:spcPct val="120000"/>
              </a:lnSpc>
              <a:spcBef>
                <a:spcPts val="600"/>
              </a:spcBef>
              <a:spcAft>
                <a:spcPts val="0"/>
              </a:spcAft>
              <a:buFont typeface="+mj-lt"/>
              <a:buAutoNum type="arabicPeriod"/>
              <a:defRPr/>
            </a:pPr>
            <a:r>
              <a:rPr lang="el-GR" altLang="el-GR" dirty="0" smtClean="0"/>
              <a:t>Κάτω ορθός. </a:t>
            </a:r>
            <a:endParaRPr lang="el-GR" altLang="el-GR" dirty="0" smtClean="0"/>
          </a:p>
          <a:p>
            <a:pPr marL="457200" indent="-457200" fontAlgn="auto">
              <a:lnSpc>
                <a:spcPct val="120000"/>
              </a:lnSpc>
              <a:spcBef>
                <a:spcPts val="600"/>
              </a:spcBef>
              <a:spcAft>
                <a:spcPts val="0"/>
              </a:spcAft>
              <a:buFont typeface="+mj-lt"/>
              <a:buAutoNum type="arabicPeriod"/>
              <a:defRPr/>
            </a:pPr>
            <a:r>
              <a:rPr lang="el-GR" altLang="el-GR" dirty="0" smtClean="0"/>
              <a:t>Έσω ορθός. </a:t>
            </a:r>
            <a:endParaRPr lang="el-GR" altLang="el-GR" dirty="0" smtClean="0"/>
          </a:p>
          <a:p>
            <a:pPr marL="457200" indent="-457200" fontAlgn="auto">
              <a:lnSpc>
                <a:spcPct val="120000"/>
              </a:lnSpc>
              <a:spcBef>
                <a:spcPts val="600"/>
              </a:spcBef>
              <a:spcAft>
                <a:spcPts val="0"/>
              </a:spcAft>
              <a:buFont typeface="+mj-lt"/>
              <a:buAutoNum type="arabicPeriod"/>
              <a:defRPr/>
            </a:pPr>
            <a:r>
              <a:rPr lang="el-GR" altLang="el-GR" dirty="0" smtClean="0"/>
              <a:t>Οπτικό νεύρο. </a:t>
            </a:r>
            <a:endParaRPr lang="el-GR" altLang="el-GR" dirty="0" smtClean="0"/>
          </a:p>
          <a:p>
            <a:pPr marL="457200" indent="-457200" fontAlgn="auto">
              <a:lnSpc>
                <a:spcPct val="120000"/>
              </a:lnSpc>
              <a:spcBef>
                <a:spcPts val="600"/>
              </a:spcBef>
              <a:spcAft>
                <a:spcPts val="0"/>
              </a:spcAft>
              <a:buFont typeface="+mj-lt"/>
              <a:buAutoNum type="arabicPeriod"/>
              <a:defRPr/>
            </a:pPr>
            <a:r>
              <a:rPr lang="el-GR" altLang="el-GR" dirty="0" smtClean="0"/>
              <a:t>Μέση κόγχη. </a:t>
            </a:r>
            <a:endParaRPr lang="el-GR" altLang="el-GR" dirty="0" smtClean="0"/>
          </a:p>
          <a:p>
            <a:pPr marL="457200" indent="-457200" fontAlgn="auto">
              <a:lnSpc>
                <a:spcPct val="120000"/>
              </a:lnSpc>
              <a:spcBef>
                <a:spcPts val="600"/>
              </a:spcBef>
              <a:spcAft>
                <a:spcPts val="0"/>
              </a:spcAft>
              <a:buFont typeface="+mj-lt"/>
              <a:buAutoNum type="arabicPeriod"/>
              <a:defRPr/>
            </a:pPr>
            <a:r>
              <a:rPr lang="el-GR" altLang="el-GR" dirty="0" smtClean="0"/>
              <a:t>Κάτω κόγχη. </a:t>
            </a:r>
            <a:endParaRPr lang="el-GR" altLang="el-GR" dirty="0" smtClean="0"/>
          </a:p>
          <a:p>
            <a:pPr marL="457200" indent="-457200" fontAlgn="auto">
              <a:lnSpc>
                <a:spcPct val="120000"/>
              </a:lnSpc>
              <a:spcBef>
                <a:spcPts val="600"/>
              </a:spcBef>
              <a:spcAft>
                <a:spcPts val="0"/>
              </a:spcAft>
              <a:buFont typeface="+mj-lt"/>
              <a:buAutoNum type="arabicPeriod"/>
              <a:defRPr/>
            </a:pPr>
            <a:r>
              <a:rPr lang="el-GR" altLang="el-GR" dirty="0" smtClean="0"/>
              <a:t>Υπερώα.</a:t>
            </a:r>
            <a:endParaRPr lang="el-GR" altLang="el-GR" dirty="0" smtClean="0"/>
          </a:p>
        </p:txBody>
      </p:sp>
      <p:pic>
        <p:nvPicPr>
          <p:cNvPr id="83972" name="Picture 5" descr="Sinus CT scan image 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8" y="1371600"/>
            <a:ext cx="6553200" cy="51117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3973"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09F25CDE-5AE6-4C82-B0BE-EF587328B43F}" type="slidenum">
              <a:rPr lang="el-GR" altLang="el-GR">
                <a:solidFill>
                  <a:srgbClr val="F2F2F2"/>
                </a:solidFill>
              </a:rPr>
              <a:pPr eaLnBrk="1" hangingPunct="1"/>
              <a:t>38</a:t>
            </a:fld>
            <a:endParaRPr lang="el-GR" altLang="el-GR">
              <a:solidFill>
                <a:srgbClr val="F2F2F2"/>
              </a:solidFill>
            </a:endParaRPr>
          </a:p>
        </p:txBody>
      </p:sp>
    </p:spTree>
    <p:extLst>
      <p:ext uri="{BB962C8B-B14F-4D97-AF65-F5344CB8AC3E}">
        <p14:creationId xmlns:p14="http://schemas.microsoft.com/office/powerpoint/2010/main" xmlns="" val="2898399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Ομάδα 3"/>
          <p:cNvGrpSpPr>
            <a:grpSpLocks/>
          </p:cNvGrpSpPr>
          <p:nvPr/>
        </p:nvGrpSpPr>
        <p:grpSpPr bwMode="auto">
          <a:xfrm>
            <a:off x="-90488" y="260350"/>
            <a:ext cx="7038976" cy="6526213"/>
            <a:chOff x="-233761" y="73025"/>
            <a:chExt cx="7472761" cy="6784975"/>
          </a:xfrm>
        </p:grpSpPr>
        <p:pic>
          <p:nvPicPr>
            <p:cNvPr id="48133" name="Picture 4" descr="water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73025"/>
              <a:ext cx="7010400" cy="6784975"/>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8134" name="Line 9"/>
            <p:cNvSpPr>
              <a:spLocks noChangeShapeType="1"/>
            </p:cNvSpPr>
            <p:nvPr/>
          </p:nvSpPr>
          <p:spPr bwMode="auto">
            <a:xfrm flipH="1">
              <a:off x="5791200" y="3352800"/>
              <a:ext cx="3048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8135" name="Line 10"/>
            <p:cNvSpPr>
              <a:spLocks noChangeShapeType="1"/>
            </p:cNvSpPr>
            <p:nvPr/>
          </p:nvSpPr>
          <p:spPr bwMode="auto">
            <a:xfrm flipH="1">
              <a:off x="3657600" y="2971800"/>
              <a:ext cx="457200" cy="152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8136" name="Line 12"/>
            <p:cNvSpPr>
              <a:spLocks noChangeShapeType="1"/>
            </p:cNvSpPr>
            <p:nvPr/>
          </p:nvSpPr>
          <p:spPr bwMode="auto">
            <a:xfrm flipH="1">
              <a:off x="4648200" y="2971800"/>
              <a:ext cx="609600" cy="685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8137" name="Line 13"/>
            <p:cNvSpPr>
              <a:spLocks noChangeShapeType="1"/>
            </p:cNvSpPr>
            <p:nvPr/>
          </p:nvSpPr>
          <p:spPr bwMode="auto">
            <a:xfrm flipV="1">
              <a:off x="3048000" y="5715000"/>
              <a:ext cx="457200" cy="304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8138" name="Line 14"/>
            <p:cNvSpPr>
              <a:spLocks noChangeShapeType="1"/>
            </p:cNvSpPr>
            <p:nvPr/>
          </p:nvSpPr>
          <p:spPr bwMode="auto">
            <a:xfrm rot="-10746296">
              <a:off x="6094413" y="4341813"/>
              <a:ext cx="381000" cy="228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8139" name="Line 15"/>
            <p:cNvSpPr>
              <a:spLocks noChangeShapeType="1"/>
            </p:cNvSpPr>
            <p:nvPr/>
          </p:nvSpPr>
          <p:spPr bwMode="auto">
            <a:xfrm>
              <a:off x="3048000" y="990600"/>
              <a:ext cx="457200" cy="304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8140" name="Line 16"/>
            <p:cNvSpPr>
              <a:spLocks noChangeShapeType="1"/>
            </p:cNvSpPr>
            <p:nvPr/>
          </p:nvSpPr>
          <p:spPr bwMode="auto">
            <a:xfrm>
              <a:off x="2590800" y="2286000"/>
              <a:ext cx="685800" cy="76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8141" name="Text Box 17"/>
            <p:cNvSpPr txBox="1">
              <a:spLocks noChangeArrowheads="1"/>
            </p:cNvSpPr>
            <p:nvPr/>
          </p:nvSpPr>
          <p:spPr bwMode="auto">
            <a:xfrm>
              <a:off x="1676400" y="6096000"/>
              <a:ext cx="1600200"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300">
                  <a:solidFill>
                    <a:srgbClr val="FFFF00"/>
                  </a:solidFill>
                  <a:latin typeface="Arial" charset="0"/>
                </a:rPr>
                <a:t>ΚΑΤΩ ΓΝΑΘΟΣ</a:t>
              </a:r>
              <a:endParaRPr lang="en-US" altLang="el-GR" sz="1300">
                <a:solidFill>
                  <a:srgbClr val="FFFF00"/>
                </a:solidFill>
                <a:latin typeface="Arial" charset="0"/>
              </a:endParaRPr>
            </a:p>
          </p:txBody>
        </p:sp>
        <p:sp>
          <p:nvSpPr>
            <p:cNvPr id="48142" name="Text Box 18"/>
            <p:cNvSpPr txBox="1">
              <a:spLocks noChangeArrowheads="1"/>
            </p:cNvSpPr>
            <p:nvPr/>
          </p:nvSpPr>
          <p:spPr bwMode="auto">
            <a:xfrm>
              <a:off x="2438400" y="685800"/>
              <a:ext cx="1295400"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300">
                  <a:solidFill>
                    <a:srgbClr val="FFFF00"/>
                  </a:solidFill>
                  <a:latin typeface="Arial" charset="0"/>
                </a:rPr>
                <a:t>ΜΕΤΩΠΙΑΙΟΣ</a:t>
              </a:r>
              <a:endParaRPr lang="en-US" altLang="el-GR" sz="1300">
                <a:solidFill>
                  <a:srgbClr val="FFFF00"/>
                </a:solidFill>
                <a:latin typeface="Arial" charset="0"/>
              </a:endParaRPr>
            </a:p>
          </p:txBody>
        </p:sp>
        <p:sp>
          <p:nvSpPr>
            <p:cNvPr id="48143" name="Text Box 19"/>
            <p:cNvSpPr txBox="1">
              <a:spLocks noChangeArrowheads="1"/>
            </p:cNvSpPr>
            <p:nvPr/>
          </p:nvSpPr>
          <p:spPr bwMode="auto">
            <a:xfrm>
              <a:off x="2057400" y="1828800"/>
              <a:ext cx="1447800"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300">
                  <a:solidFill>
                    <a:srgbClr val="FFFF00"/>
                  </a:solidFill>
                  <a:latin typeface="Arial" charset="0"/>
                </a:rPr>
                <a:t>ΗΘΜΟΕΙΔΕΙΣ</a:t>
              </a:r>
              <a:endParaRPr lang="en-US" altLang="el-GR" sz="1300">
                <a:solidFill>
                  <a:srgbClr val="FFFF00"/>
                </a:solidFill>
                <a:latin typeface="Arial" charset="0"/>
              </a:endParaRPr>
            </a:p>
          </p:txBody>
        </p:sp>
        <p:sp>
          <p:nvSpPr>
            <p:cNvPr id="48144" name="Text Box 22"/>
            <p:cNvSpPr txBox="1">
              <a:spLocks noChangeArrowheads="1"/>
            </p:cNvSpPr>
            <p:nvPr/>
          </p:nvSpPr>
          <p:spPr bwMode="auto">
            <a:xfrm>
              <a:off x="5105400" y="2514600"/>
              <a:ext cx="1219200"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300">
                  <a:solidFill>
                    <a:srgbClr val="FFFF00"/>
                  </a:solidFill>
                  <a:latin typeface="Arial" charset="0"/>
                </a:rPr>
                <a:t>ΙΓΜΟΡΕΙΟ</a:t>
              </a:r>
              <a:endParaRPr lang="en-US" altLang="el-GR" sz="1300">
                <a:solidFill>
                  <a:srgbClr val="FFFF00"/>
                </a:solidFill>
                <a:latin typeface="Arial" charset="0"/>
              </a:endParaRPr>
            </a:p>
          </p:txBody>
        </p:sp>
        <p:sp>
          <p:nvSpPr>
            <p:cNvPr id="48145" name="Text Box 23"/>
            <p:cNvSpPr txBox="1">
              <a:spLocks noChangeArrowheads="1"/>
            </p:cNvSpPr>
            <p:nvPr/>
          </p:nvSpPr>
          <p:spPr bwMode="auto">
            <a:xfrm>
              <a:off x="5638800" y="3124200"/>
              <a:ext cx="1600200"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300">
                  <a:solidFill>
                    <a:srgbClr val="FFFF00"/>
                  </a:solidFill>
                  <a:latin typeface="Arial" charset="0"/>
                </a:rPr>
                <a:t>ΖΥΓΩΜΑΤΙΚΟ</a:t>
              </a:r>
              <a:endParaRPr lang="en-US" altLang="el-GR" sz="1300">
                <a:solidFill>
                  <a:srgbClr val="FFFF00"/>
                </a:solidFill>
                <a:latin typeface="Arial" charset="0"/>
              </a:endParaRPr>
            </a:p>
          </p:txBody>
        </p:sp>
        <p:sp>
          <p:nvSpPr>
            <p:cNvPr id="48146" name="Text Box 24"/>
            <p:cNvSpPr txBox="1">
              <a:spLocks noChangeArrowheads="1"/>
            </p:cNvSpPr>
            <p:nvPr/>
          </p:nvSpPr>
          <p:spPr bwMode="auto">
            <a:xfrm>
              <a:off x="5181600" y="4572000"/>
              <a:ext cx="1910680"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300">
                  <a:solidFill>
                    <a:srgbClr val="FFFF00"/>
                  </a:solidFill>
                  <a:latin typeface="Arial" charset="0"/>
                </a:rPr>
                <a:t>ΤΟΞΟ ΖΥΓΩΜΑΤΙΚΟΥ</a:t>
              </a:r>
              <a:endParaRPr lang="en-US" altLang="el-GR" sz="1300">
                <a:solidFill>
                  <a:srgbClr val="FFFF00"/>
                </a:solidFill>
                <a:latin typeface="Arial" charset="0"/>
              </a:endParaRPr>
            </a:p>
          </p:txBody>
        </p:sp>
        <p:sp>
          <p:nvSpPr>
            <p:cNvPr id="48147" name="Line 26"/>
            <p:cNvSpPr>
              <a:spLocks noChangeShapeType="1"/>
            </p:cNvSpPr>
            <p:nvPr/>
          </p:nvSpPr>
          <p:spPr bwMode="auto">
            <a:xfrm flipV="1">
              <a:off x="1905000" y="3276600"/>
              <a:ext cx="457200" cy="457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8148" name="Text Box 27"/>
            <p:cNvSpPr txBox="1">
              <a:spLocks noChangeArrowheads="1"/>
            </p:cNvSpPr>
            <p:nvPr/>
          </p:nvSpPr>
          <p:spPr bwMode="auto">
            <a:xfrm>
              <a:off x="-35024" y="3732320"/>
              <a:ext cx="2590800"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300">
                  <a:solidFill>
                    <a:srgbClr val="FFFF00"/>
                  </a:solidFill>
                  <a:latin typeface="Arial" charset="0"/>
                </a:rPr>
                <a:t>ΚΑΤΩ ΟΡΙΟ ΟΦΘΑΛΜΙΚΟΥ</a:t>
              </a:r>
            </a:p>
            <a:p>
              <a:pPr>
                <a:spcBef>
                  <a:spcPct val="0"/>
                </a:spcBef>
                <a:buFontTx/>
                <a:buNone/>
              </a:pPr>
              <a:r>
                <a:rPr lang="el-GR" altLang="el-GR" sz="1300">
                  <a:solidFill>
                    <a:srgbClr val="FFFF00"/>
                  </a:solidFill>
                  <a:latin typeface="Arial" charset="0"/>
                </a:rPr>
                <a:t> ΚΟΓΧΟΥ</a:t>
              </a:r>
              <a:endParaRPr lang="en-US" altLang="el-GR" sz="1300">
                <a:solidFill>
                  <a:srgbClr val="FFFF00"/>
                </a:solidFill>
                <a:latin typeface="Arial" charset="0"/>
              </a:endParaRPr>
            </a:p>
          </p:txBody>
        </p:sp>
        <p:sp>
          <p:nvSpPr>
            <p:cNvPr id="48149" name="Line 30"/>
            <p:cNvSpPr>
              <a:spLocks noChangeShapeType="1"/>
            </p:cNvSpPr>
            <p:nvPr/>
          </p:nvSpPr>
          <p:spPr bwMode="auto">
            <a:xfrm flipH="1">
              <a:off x="4953000" y="1371600"/>
              <a:ext cx="76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8150" name="Text Box 31"/>
            <p:cNvSpPr txBox="1">
              <a:spLocks noChangeArrowheads="1"/>
            </p:cNvSpPr>
            <p:nvPr/>
          </p:nvSpPr>
          <p:spPr bwMode="auto">
            <a:xfrm>
              <a:off x="4876800" y="1143000"/>
              <a:ext cx="990600"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300">
                  <a:solidFill>
                    <a:srgbClr val="FFFF00"/>
                  </a:solidFill>
                  <a:latin typeface="Arial" charset="0"/>
                </a:rPr>
                <a:t>ΚΟΓΧΟΣ</a:t>
              </a:r>
              <a:endParaRPr lang="en-US" altLang="el-GR" sz="1300">
                <a:solidFill>
                  <a:srgbClr val="FFFF00"/>
                </a:solidFill>
                <a:latin typeface="Arial" charset="0"/>
              </a:endParaRPr>
            </a:p>
          </p:txBody>
        </p:sp>
        <p:sp>
          <p:nvSpPr>
            <p:cNvPr id="48151" name="Line 34"/>
            <p:cNvSpPr>
              <a:spLocks noChangeShapeType="1"/>
            </p:cNvSpPr>
            <p:nvPr/>
          </p:nvSpPr>
          <p:spPr bwMode="auto">
            <a:xfrm>
              <a:off x="1371600" y="2057400"/>
              <a:ext cx="3810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8152" name="Text Box 37"/>
            <p:cNvSpPr txBox="1">
              <a:spLocks noChangeArrowheads="1"/>
            </p:cNvSpPr>
            <p:nvPr/>
          </p:nvSpPr>
          <p:spPr bwMode="auto">
            <a:xfrm>
              <a:off x="3962400" y="2514600"/>
              <a:ext cx="1219200"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300">
                  <a:solidFill>
                    <a:srgbClr val="FFFF00"/>
                  </a:solidFill>
                  <a:latin typeface="Arial" charset="0"/>
                </a:rPr>
                <a:t>ΡΙΝΙΚΟ</a:t>
              </a:r>
            </a:p>
            <a:p>
              <a:pPr>
                <a:spcBef>
                  <a:spcPct val="0"/>
                </a:spcBef>
                <a:buFontTx/>
                <a:buNone/>
              </a:pPr>
              <a:r>
                <a:rPr lang="el-GR" altLang="el-GR" sz="1300">
                  <a:solidFill>
                    <a:srgbClr val="FFFF00"/>
                  </a:solidFill>
                  <a:latin typeface="Arial" charset="0"/>
                </a:rPr>
                <a:t> ΔΙΑΦΡΑΓΜΑ</a:t>
              </a:r>
              <a:endParaRPr lang="en-US" altLang="el-GR" sz="1300">
                <a:solidFill>
                  <a:srgbClr val="FFFF00"/>
                </a:solidFill>
                <a:latin typeface="Arial" charset="0"/>
              </a:endParaRPr>
            </a:p>
          </p:txBody>
        </p:sp>
        <p:sp>
          <p:nvSpPr>
            <p:cNvPr id="48153" name="Text Box 39"/>
            <p:cNvSpPr txBox="1">
              <a:spLocks noChangeArrowheads="1"/>
            </p:cNvSpPr>
            <p:nvPr/>
          </p:nvSpPr>
          <p:spPr bwMode="auto">
            <a:xfrm>
              <a:off x="990600" y="2589213"/>
              <a:ext cx="184731" cy="392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endParaRPr lang="en-US" altLang="el-GR" sz="1300">
                <a:solidFill>
                  <a:srgbClr val="FFFF00"/>
                </a:solidFill>
                <a:latin typeface="Arial" charset="0"/>
              </a:endParaRPr>
            </a:p>
            <a:p>
              <a:pPr>
                <a:spcBef>
                  <a:spcPct val="0"/>
                </a:spcBef>
                <a:buFontTx/>
                <a:buNone/>
              </a:pPr>
              <a:endParaRPr lang="en-US" altLang="el-GR" sz="1300">
                <a:solidFill>
                  <a:srgbClr val="000000"/>
                </a:solidFill>
                <a:latin typeface="Arial" charset="0"/>
              </a:endParaRPr>
            </a:p>
          </p:txBody>
        </p:sp>
        <p:sp>
          <p:nvSpPr>
            <p:cNvPr id="48154" name="Text Box 40"/>
            <p:cNvSpPr txBox="1">
              <a:spLocks noChangeArrowheads="1"/>
            </p:cNvSpPr>
            <p:nvPr/>
          </p:nvSpPr>
          <p:spPr bwMode="auto">
            <a:xfrm rot="-2029569">
              <a:off x="-233761" y="1992970"/>
              <a:ext cx="2516971" cy="192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300">
                  <a:solidFill>
                    <a:srgbClr val="FFFF00"/>
                  </a:solidFill>
                  <a:latin typeface="Arial" charset="0"/>
                </a:rPr>
                <a:t>ΜΕΤΩΠΟΖΥΓΩΜΑΤΙΚΗ ΡΑΦΗ</a:t>
              </a:r>
              <a:endParaRPr lang="en-US" altLang="el-GR" sz="1300">
                <a:solidFill>
                  <a:srgbClr val="FFFF00"/>
                </a:solidFill>
                <a:latin typeface="Arial" charset="0"/>
              </a:endParaRPr>
            </a:p>
          </p:txBody>
        </p:sp>
        <p:sp>
          <p:nvSpPr>
            <p:cNvPr id="48155" name="Text Box 41"/>
            <p:cNvSpPr txBox="1">
              <a:spLocks noChangeArrowheads="1"/>
            </p:cNvSpPr>
            <p:nvPr/>
          </p:nvSpPr>
          <p:spPr bwMode="auto">
            <a:xfrm>
              <a:off x="4038600" y="6324600"/>
              <a:ext cx="1239185"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300">
                  <a:solidFill>
                    <a:srgbClr val="FFFF00"/>
                  </a:solidFill>
                  <a:latin typeface="Arial" charset="0"/>
                </a:rPr>
                <a:t>ΟΔΟΝΤΑΣ Α2</a:t>
              </a:r>
              <a:endParaRPr lang="en-US" altLang="el-GR" sz="1300">
                <a:solidFill>
                  <a:srgbClr val="FFFF00"/>
                </a:solidFill>
                <a:latin typeface="Arial" charset="0"/>
              </a:endParaRPr>
            </a:p>
          </p:txBody>
        </p:sp>
        <p:sp>
          <p:nvSpPr>
            <p:cNvPr id="48156" name="Line 42"/>
            <p:cNvSpPr>
              <a:spLocks noChangeShapeType="1"/>
            </p:cNvSpPr>
            <p:nvPr/>
          </p:nvSpPr>
          <p:spPr bwMode="auto">
            <a:xfrm flipH="1">
              <a:off x="3657600" y="6400800"/>
              <a:ext cx="457200" cy="152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sp>
        <p:nvSpPr>
          <p:cNvPr id="48131" name="Τίτλος 1"/>
          <p:cNvSpPr>
            <a:spLocks noGrp="1"/>
          </p:cNvSpPr>
          <p:nvPr>
            <p:ph type="title"/>
          </p:nvPr>
        </p:nvSpPr>
        <p:spPr>
          <a:xfrm>
            <a:off x="6553200" y="115888"/>
            <a:ext cx="2590800" cy="1301750"/>
          </a:xfrm>
        </p:spPr>
        <p:txBody>
          <a:bodyPr/>
          <a:lstStyle/>
          <a:p>
            <a:r>
              <a:rPr lang="el-GR" altLang="el-GR" sz="4000" smtClean="0"/>
              <a:t>Κόλποι</a:t>
            </a:r>
            <a:r>
              <a:rPr lang="el-GR" altLang="el-GR" smtClean="0"/>
              <a:t/>
            </a:r>
            <a:br>
              <a:rPr lang="el-GR" altLang="el-GR" smtClean="0"/>
            </a:br>
            <a:r>
              <a:rPr lang="en-US" altLang="el-GR" sz="3300" b="0" smtClean="0"/>
              <a:t>waters view</a:t>
            </a:r>
            <a:endParaRPr lang="el-GR" altLang="el-GR" sz="3300" b="0" smtClean="0"/>
          </a:p>
        </p:txBody>
      </p:sp>
      <p:sp>
        <p:nvSpPr>
          <p:cNvPr id="48132" name="Θέση αριθμού διαφάνειας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360A21D8-A48D-4D28-AC3F-F5193D0EC66E}" type="slidenum">
              <a:rPr lang="el-GR" altLang="el-GR">
                <a:solidFill>
                  <a:srgbClr val="F2F2F2"/>
                </a:solidFill>
              </a:rPr>
              <a:pPr eaLnBrk="1" hangingPunct="1"/>
              <a:t>3</a:t>
            </a:fld>
            <a:endParaRPr lang="el-GR" altLang="el-GR">
              <a:solidFill>
                <a:srgbClr val="F2F2F2"/>
              </a:solidFill>
            </a:endParaRPr>
          </a:p>
        </p:txBody>
      </p:sp>
    </p:spTree>
    <p:extLst>
      <p:ext uri="{BB962C8B-B14F-4D97-AF65-F5344CB8AC3E}">
        <p14:creationId xmlns:p14="http://schemas.microsoft.com/office/powerpoint/2010/main" xmlns="" val="16495247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6443663" y="1485454"/>
            <a:ext cx="2592387" cy="5039890"/>
          </a:xfrm>
        </p:spPr>
        <p:txBody>
          <a:bodyPr/>
          <a:lstStyle/>
          <a:p>
            <a:pPr marL="457200" indent="-457200">
              <a:buFont typeface="Calibri" pitchFamily="34" charset="0"/>
              <a:buAutoNum type="arabicPeriod"/>
            </a:pPr>
            <a:r>
              <a:rPr lang="el-GR" altLang="el-GR" sz="2200" dirty="0" smtClean="0"/>
              <a:t>Μετωπιαίος κόλπος. </a:t>
            </a:r>
            <a:endParaRPr lang="el-GR" altLang="el-GR" sz="2200" dirty="0" smtClean="0"/>
          </a:p>
          <a:p>
            <a:pPr marL="457200" indent="-457200">
              <a:buFont typeface="Calibri" pitchFamily="34" charset="0"/>
              <a:buAutoNum type="arabicPeriod"/>
            </a:pPr>
            <a:r>
              <a:rPr lang="el-GR" altLang="el-GR" sz="2200" dirty="0" smtClean="0"/>
              <a:t>Μετωπιαίο οστό. </a:t>
            </a:r>
            <a:endParaRPr lang="el-GR" altLang="el-GR" sz="2200" dirty="0" smtClean="0"/>
          </a:p>
          <a:p>
            <a:pPr marL="457200" indent="-457200">
              <a:buFont typeface="Calibri" pitchFamily="34" charset="0"/>
              <a:buAutoNum type="arabicPeriod"/>
            </a:pPr>
            <a:r>
              <a:rPr lang="el-GR" altLang="el-GR" sz="2200" dirty="0" smtClean="0"/>
              <a:t>Βολβός οφθαλμού. </a:t>
            </a:r>
            <a:endParaRPr lang="el-GR" altLang="el-GR" sz="2200" dirty="0" smtClean="0"/>
          </a:p>
          <a:p>
            <a:pPr marL="457200" indent="-457200">
              <a:buFont typeface="Calibri" pitchFamily="34" charset="0"/>
              <a:buAutoNum type="arabicPeriod"/>
            </a:pPr>
            <a:r>
              <a:rPr lang="el-GR" altLang="el-GR" sz="2200" dirty="0" smtClean="0"/>
              <a:t>Ιγμόρειο. </a:t>
            </a:r>
            <a:endParaRPr lang="el-GR" altLang="el-GR" sz="2200" dirty="0" smtClean="0"/>
          </a:p>
          <a:p>
            <a:pPr marL="457200" indent="-457200">
              <a:buFont typeface="Calibri" pitchFamily="34" charset="0"/>
              <a:buAutoNum type="arabicPeriod"/>
            </a:pPr>
            <a:r>
              <a:rPr lang="el-GR" altLang="el-GR" sz="2200" dirty="0" smtClean="0"/>
              <a:t>Ρινικό διάφραγμα. </a:t>
            </a:r>
            <a:endParaRPr lang="el-GR" altLang="el-GR" sz="2200" dirty="0" smtClean="0"/>
          </a:p>
          <a:p>
            <a:pPr marL="457200" indent="-457200">
              <a:buFont typeface="Calibri" pitchFamily="34" charset="0"/>
              <a:buAutoNum type="arabicPeriod"/>
            </a:pPr>
            <a:r>
              <a:rPr lang="el-GR" altLang="el-GR" sz="2200" dirty="0" smtClean="0"/>
              <a:t>Κάτω ρινική κόγχη. </a:t>
            </a:r>
            <a:endParaRPr lang="el-GR" altLang="el-GR" sz="2200" dirty="0" smtClean="0"/>
          </a:p>
        </p:txBody>
      </p:sp>
      <p:pic>
        <p:nvPicPr>
          <p:cNvPr id="84996" name="Picture 5" descr="Sinus CT scan image 1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588" y="1220788"/>
            <a:ext cx="6116637" cy="55927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4997"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22B66E81-0A7A-44BB-AED1-99EB8BA983FA}" type="slidenum">
              <a:rPr lang="el-GR" altLang="el-GR">
                <a:solidFill>
                  <a:srgbClr val="F2F2F2"/>
                </a:solidFill>
              </a:rPr>
              <a:pPr eaLnBrk="1" hangingPunct="1"/>
              <a:t>39</a:t>
            </a:fld>
            <a:endParaRPr lang="el-GR" altLang="el-GR">
              <a:solidFill>
                <a:srgbClr val="F2F2F2"/>
              </a:solidFill>
            </a:endParaRPr>
          </a:p>
        </p:txBody>
      </p:sp>
    </p:spTree>
    <p:extLst>
      <p:ext uri="{BB962C8B-B14F-4D97-AF65-F5344CB8AC3E}">
        <p14:creationId xmlns:p14="http://schemas.microsoft.com/office/powerpoint/2010/main" xmlns="" val="3777041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idx="1"/>
          </p:nvPr>
        </p:nvSpPr>
        <p:spPr>
          <a:xfrm>
            <a:off x="6011863" y="1341438"/>
            <a:ext cx="2881312" cy="5256212"/>
          </a:xfrm>
        </p:spPr>
        <p:txBody>
          <a:bodyPr/>
          <a:lstStyle/>
          <a:p>
            <a:pPr marL="457200" indent="-457200">
              <a:buFont typeface="Calibri" pitchFamily="34" charset="0"/>
              <a:buAutoNum type="arabicPeriod"/>
            </a:pPr>
            <a:r>
              <a:rPr lang="el-GR" altLang="el-GR" sz="2200" dirty="0" smtClean="0"/>
              <a:t>Μετωπιαίος κόλπος. </a:t>
            </a:r>
            <a:endParaRPr lang="el-GR" altLang="el-GR" sz="2200" dirty="0" smtClean="0"/>
          </a:p>
          <a:p>
            <a:pPr marL="457200" indent="-457200">
              <a:buFont typeface="Calibri" pitchFamily="34" charset="0"/>
              <a:buAutoNum type="arabicPeriod"/>
            </a:pPr>
            <a:r>
              <a:rPr lang="el-GR" altLang="el-GR" sz="2200" dirty="0" smtClean="0"/>
              <a:t>Ρινικό οστό. </a:t>
            </a:r>
            <a:endParaRPr lang="el-GR" altLang="el-GR" sz="2200" dirty="0" smtClean="0"/>
          </a:p>
          <a:p>
            <a:pPr marL="457200" indent="-457200">
              <a:buFont typeface="Calibri" pitchFamily="34" charset="0"/>
              <a:buAutoNum type="arabicPeriod"/>
            </a:pPr>
            <a:r>
              <a:rPr lang="el-GR" altLang="el-GR" sz="2200" dirty="0" smtClean="0"/>
              <a:t>Ρινική κοιλότητα. </a:t>
            </a:r>
            <a:endParaRPr lang="el-GR" altLang="el-GR" sz="2200" dirty="0" smtClean="0"/>
          </a:p>
          <a:p>
            <a:pPr marL="457200" indent="-457200">
              <a:buFont typeface="Calibri" pitchFamily="34" charset="0"/>
              <a:buAutoNum type="arabicPeriod"/>
            </a:pPr>
            <a:r>
              <a:rPr lang="el-GR" altLang="el-GR" sz="2200" dirty="0" smtClean="0"/>
              <a:t>Φατνιακό τόξο.</a:t>
            </a:r>
            <a:endParaRPr lang="el-GR" altLang="el-GR" sz="2200" dirty="0" smtClean="0"/>
          </a:p>
        </p:txBody>
      </p:sp>
      <p:pic>
        <p:nvPicPr>
          <p:cNvPr id="86020" name="Picture 5" descr="Sinus CT scan image 1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1190625"/>
            <a:ext cx="5545138" cy="563403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6021"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1BDD27C0-923B-4F53-B590-A8C2D2F47A06}" type="slidenum">
              <a:rPr lang="el-GR" altLang="el-GR">
                <a:solidFill>
                  <a:srgbClr val="F2F2F2"/>
                </a:solidFill>
              </a:rPr>
              <a:pPr eaLnBrk="1" hangingPunct="1"/>
              <a:t>40</a:t>
            </a:fld>
            <a:endParaRPr lang="el-GR" altLang="el-GR">
              <a:solidFill>
                <a:srgbClr val="F2F2F2"/>
              </a:solidFill>
            </a:endParaRPr>
          </a:p>
        </p:txBody>
      </p:sp>
    </p:spTree>
    <p:extLst>
      <p:ext uri="{BB962C8B-B14F-4D97-AF65-F5344CB8AC3E}">
        <p14:creationId xmlns:p14="http://schemas.microsoft.com/office/powerpoint/2010/main" xmlns="" val="32337732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idx="1"/>
          </p:nvPr>
        </p:nvSpPr>
        <p:spPr>
          <a:xfrm>
            <a:off x="5795963" y="1341438"/>
            <a:ext cx="3240087" cy="5256212"/>
          </a:xfrm>
        </p:spPr>
        <p:txBody>
          <a:bodyPr/>
          <a:lstStyle/>
          <a:p>
            <a:pPr marL="457200" indent="-457200">
              <a:buFont typeface="Calibri" pitchFamily="34" charset="0"/>
              <a:buAutoNum type="arabicPeriod"/>
            </a:pPr>
            <a:r>
              <a:rPr lang="el-GR" altLang="el-GR" sz="2200" dirty="0" smtClean="0"/>
              <a:t>Μετωπιαίο οστό. </a:t>
            </a:r>
            <a:endParaRPr lang="el-GR" altLang="el-GR" sz="2200" dirty="0" smtClean="0"/>
          </a:p>
          <a:p>
            <a:pPr marL="457200" indent="-457200">
              <a:buFont typeface="Calibri" pitchFamily="34" charset="0"/>
              <a:buAutoNum type="arabicPeriod"/>
            </a:pPr>
            <a:r>
              <a:rPr lang="el-GR" altLang="el-GR" sz="2200" dirty="0" smtClean="0"/>
              <a:t>Οφθαλμικός κόγχος. </a:t>
            </a:r>
            <a:endParaRPr lang="el-GR" altLang="el-GR" sz="2200" dirty="0" smtClean="0"/>
          </a:p>
          <a:p>
            <a:pPr marL="457200" indent="-457200">
              <a:buFont typeface="Calibri" pitchFamily="34" charset="0"/>
              <a:buAutoNum type="arabicPeriod"/>
            </a:pPr>
            <a:r>
              <a:rPr lang="el-GR" altLang="el-GR" sz="2200" dirty="0" smtClean="0"/>
              <a:t>Ιγμόρειο.</a:t>
            </a:r>
            <a:endParaRPr lang="el-GR" altLang="el-GR" sz="2200" dirty="0" smtClean="0"/>
          </a:p>
        </p:txBody>
      </p:sp>
      <p:pic>
        <p:nvPicPr>
          <p:cNvPr id="87044" name="Picture 5" descr="Sinus CT scan image 1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8125" y="1225550"/>
            <a:ext cx="5341938" cy="558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7045"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F3A807FB-FD8C-480C-89F7-2638EB6E8157}" type="slidenum">
              <a:rPr lang="el-GR" altLang="el-GR">
                <a:solidFill>
                  <a:srgbClr val="F2F2F2"/>
                </a:solidFill>
              </a:rPr>
              <a:pPr eaLnBrk="1" hangingPunct="1"/>
              <a:t>41</a:t>
            </a:fld>
            <a:endParaRPr lang="el-GR" altLang="el-GR">
              <a:solidFill>
                <a:srgbClr val="F2F2F2"/>
              </a:solidFill>
            </a:endParaRPr>
          </a:p>
        </p:txBody>
      </p:sp>
    </p:spTree>
    <p:extLst>
      <p:ext uri="{BB962C8B-B14F-4D97-AF65-F5344CB8AC3E}">
        <p14:creationId xmlns:p14="http://schemas.microsoft.com/office/powerpoint/2010/main" xmlns="" val="4430975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idx="1"/>
          </p:nvPr>
        </p:nvSpPr>
        <p:spPr>
          <a:xfrm>
            <a:off x="6084888" y="1341438"/>
            <a:ext cx="2808287" cy="5256212"/>
          </a:xfrm>
        </p:spPr>
        <p:txBody>
          <a:bodyPr/>
          <a:lstStyle/>
          <a:p>
            <a:pPr marL="457200" indent="-457200">
              <a:buFont typeface="Calibri" pitchFamily="34" charset="0"/>
              <a:buAutoNum type="arabicPeriod"/>
            </a:pPr>
            <a:r>
              <a:rPr lang="el-GR" altLang="el-GR" sz="2200" dirty="0" smtClean="0"/>
              <a:t>Μετωπιαίος κόλπος. </a:t>
            </a:r>
            <a:endParaRPr lang="el-GR" altLang="el-GR" sz="2200" dirty="0" smtClean="0"/>
          </a:p>
          <a:p>
            <a:pPr marL="457200" indent="-457200">
              <a:buFont typeface="Calibri" pitchFamily="34" charset="0"/>
              <a:buAutoNum type="arabicPeriod"/>
            </a:pPr>
            <a:r>
              <a:rPr lang="el-GR" altLang="el-GR" sz="2200" dirty="0" smtClean="0"/>
              <a:t>Κόγχος. </a:t>
            </a:r>
            <a:endParaRPr lang="el-GR" altLang="el-GR" sz="2200" dirty="0" smtClean="0"/>
          </a:p>
          <a:p>
            <a:pPr marL="457200" indent="-457200">
              <a:buFont typeface="Calibri" pitchFamily="34" charset="0"/>
              <a:buAutoNum type="arabicPeriod"/>
            </a:pPr>
            <a:r>
              <a:rPr lang="el-GR" altLang="el-GR" sz="2200" dirty="0" smtClean="0"/>
              <a:t>Οπτικό νεύρο. </a:t>
            </a:r>
            <a:endParaRPr lang="el-GR" altLang="el-GR" sz="2200" dirty="0" smtClean="0"/>
          </a:p>
          <a:p>
            <a:pPr marL="457200" indent="-457200">
              <a:buFont typeface="Calibri" pitchFamily="34" charset="0"/>
              <a:buAutoNum type="arabicPeriod"/>
            </a:pPr>
            <a:r>
              <a:rPr lang="el-GR" altLang="el-GR" sz="2200" dirty="0" smtClean="0"/>
              <a:t>Ιγμόρειο. </a:t>
            </a:r>
            <a:endParaRPr lang="el-GR" altLang="el-GR" sz="2200" dirty="0" smtClean="0"/>
          </a:p>
          <a:p>
            <a:pPr marL="457200" indent="-457200">
              <a:buFont typeface="Calibri" pitchFamily="34" charset="0"/>
              <a:buAutoNum type="arabicPeriod"/>
            </a:pPr>
            <a:r>
              <a:rPr lang="el-GR" altLang="el-GR" sz="2200" dirty="0" smtClean="0"/>
              <a:t>Κάτω οφθαλμική σχισμή.</a:t>
            </a:r>
            <a:endParaRPr lang="el-GR" altLang="el-GR" sz="2200" dirty="0" smtClean="0"/>
          </a:p>
        </p:txBody>
      </p:sp>
      <p:pic>
        <p:nvPicPr>
          <p:cNvPr id="88068" name="Picture 5" descr="Sinus CT scan image 1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8" y="1236663"/>
            <a:ext cx="5761037" cy="557688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8069"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25C0C51F-21FE-42B3-B529-69FE28A21367}" type="slidenum">
              <a:rPr lang="el-GR" altLang="el-GR">
                <a:solidFill>
                  <a:srgbClr val="F2F2F2"/>
                </a:solidFill>
              </a:rPr>
              <a:pPr eaLnBrk="1" hangingPunct="1"/>
              <a:t>42</a:t>
            </a:fld>
            <a:endParaRPr lang="el-GR" altLang="el-GR">
              <a:solidFill>
                <a:srgbClr val="F2F2F2"/>
              </a:solidFill>
            </a:endParaRPr>
          </a:p>
        </p:txBody>
      </p:sp>
    </p:spTree>
    <p:extLst>
      <p:ext uri="{BB962C8B-B14F-4D97-AF65-F5344CB8AC3E}">
        <p14:creationId xmlns:p14="http://schemas.microsoft.com/office/powerpoint/2010/main" xmlns="" val="12033503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idx="1"/>
          </p:nvPr>
        </p:nvSpPr>
        <p:spPr>
          <a:xfrm>
            <a:off x="6856413" y="1341438"/>
            <a:ext cx="2287587" cy="5256212"/>
          </a:xfrm>
        </p:spPr>
        <p:txBody>
          <a:bodyPr/>
          <a:lstStyle/>
          <a:p>
            <a:pPr marL="457200" indent="-457200">
              <a:buFont typeface="Calibri" pitchFamily="34" charset="0"/>
              <a:buAutoNum type="arabicPeriod"/>
            </a:pPr>
            <a:r>
              <a:rPr lang="el-GR" altLang="el-GR" sz="2200" dirty="0" smtClean="0"/>
              <a:t>Ρινικό οστό. </a:t>
            </a:r>
            <a:endParaRPr lang="el-GR" altLang="el-GR" sz="2200" dirty="0" smtClean="0"/>
          </a:p>
          <a:p>
            <a:pPr marL="457200" indent="-457200">
              <a:buFont typeface="Calibri" pitchFamily="34" charset="0"/>
              <a:buAutoNum type="arabicPeriod"/>
            </a:pPr>
            <a:r>
              <a:rPr lang="el-GR" altLang="el-GR" sz="2200" dirty="0" smtClean="0"/>
              <a:t>Μετωπιαίος κόλπος. </a:t>
            </a:r>
            <a:endParaRPr lang="el-GR" altLang="el-GR" sz="2200" dirty="0" smtClean="0"/>
          </a:p>
          <a:p>
            <a:pPr marL="457200" indent="-457200">
              <a:buFont typeface="Calibri" pitchFamily="34" charset="0"/>
              <a:buAutoNum type="arabicPeriod"/>
            </a:pPr>
            <a:r>
              <a:rPr lang="el-GR" altLang="el-GR" sz="2200" dirty="0" smtClean="0"/>
              <a:t>Ηθμοειδείς</a:t>
            </a:r>
            <a:r>
              <a:rPr lang="el-GR" altLang="el-GR" sz="2200" dirty="0" smtClean="0"/>
              <a:t>. </a:t>
            </a:r>
            <a:endParaRPr lang="el-GR" altLang="el-GR" sz="2200" dirty="0" smtClean="0"/>
          </a:p>
          <a:p>
            <a:pPr marL="457200" indent="-457200">
              <a:buFont typeface="Calibri" pitchFamily="34" charset="0"/>
              <a:buAutoNum type="arabicPeriod"/>
            </a:pPr>
            <a:r>
              <a:rPr lang="el-GR" altLang="el-GR" sz="2200" dirty="0" smtClean="0"/>
              <a:t>Σφηνοειδής κόλπος. </a:t>
            </a:r>
            <a:endParaRPr lang="el-GR" altLang="el-GR" sz="2200" dirty="0" smtClean="0"/>
          </a:p>
          <a:p>
            <a:pPr marL="457200" indent="-457200">
              <a:buFont typeface="Calibri" pitchFamily="34" charset="0"/>
              <a:buAutoNum type="arabicPeriod"/>
            </a:pPr>
            <a:r>
              <a:rPr lang="el-GR" altLang="el-GR" sz="2200" dirty="0" smtClean="0"/>
              <a:t>Κάτω ρινική κόγχη. </a:t>
            </a:r>
            <a:endParaRPr lang="el-GR" altLang="el-GR" sz="2200" dirty="0" smtClean="0"/>
          </a:p>
          <a:p>
            <a:pPr marL="457200" indent="-457200">
              <a:buFont typeface="Calibri" pitchFamily="34" charset="0"/>
              <a:buAutoNum type="arabicPeriod"/>
            </a:pPr>
            <a:r>
              <a:rPr lang="el-GR" altLang="el-GR" sz="2200" dirty="0" smtClean="0"/>
              <a:t>Σκληρή υπερώα.</a:t>
            </a:r>
            <a:endParaRPr lang="el-GR" altLang="el-GR" sz="2200" dirty="0" smtClean="0"/>
          </a:p>
        </p:txBody>
      </p:sp>
      <p:pic>
        <p:nvPicPr>
          <p:cNvPr id="89092" name="Picture 5" descr="Sinus CT scan image 1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8" y="1341438"/>
            <a:ext cx="6677025" cy="53070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9093"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F3B42A31-2FE3-47F6-A0E4-170006A079D0}" type="slidenum">
              <a:rPr lang="el-GR" altLang="el-GR">
                <a:solidFill>
                  <a:srgbClr val="F2F2F2"/>
                </a:solidFill>
              </a:rPr>
              <a:pPr eaLnBrk="1" hangingPunct="1"/>
              <a:t>43</a:t>
            </a:fld>
            <a:endParaRPr lang="el-GR" altLang="el-GR">
              <a:solidFill>
                <a:srgbClr val="F2F2F2"/>
              </a:solidFill>
            </a:endParaRPr>
          </a:p>
        </p:txBody>
      </p:sp>
    </p:spTree>
    <p:extLst>
      <p:ext uri="{BB962C8B-B14F-4D97-AF65-F5344CB8AC3E}">
        <p14:creationId xmlns:p14="http://schemas.microsoft.com/office/powerpoint/2010/main" xmlns="" val="31855315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Τίτλος 1"/>
          <p:cNvSpPr>
            <a:spLocks noGrp="1"/>
          </p:cNvSpPr>
          <p:nvPr>
            <p:ph type="title"/>
          </p:nvPr>
        </p:nvSpPr>
        <p:spPr>
          <a:xfrm>
            <a:off x="61913" y="115888"/>
            <a:ext cx="9082087" cy="1009650"/>
          </a:xfrm>
        </p:spPr>
        <p:txBody>
          <a:bodyPr/>
          <a:lstStyle/>
          <a:p>
            <a:r>
              <a:rPr lang="el-GR" altLang="el-GR" smtClean="0"/>
              <a:t>Ανατομία αυτιού </a:t>
            </a:r>
            <a:r>
              <a:rPr lang="el-GR" altLang="el-GR" sz="3000" b="0" smtClean="0"/>
              <a:t>1/2</a:t>
            </a:r>
          </a:p>
        </p:txBody>
      </p:sp>
      <p:sp>
        <p:nvSpPr>
          <p:cNvPr id="90115"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31D308EC-40A1-4580-A7F0-2E302243C9FD}" type="slidenum">
              <a:rPr lang="el-GR" altLang="el-GR">
                <a:solidFill>
                  <a:srgbClr val="F2F2F2"/>
                </a:solidFill>
              </a:rPr>
              <a:pPr eaLnBrk="1" hangingPunct="1"/>
              <a:t>44</a:t>
            </a:fld>
            <a:endParaRPr lang="el-GR" altLang="el-GR">
              <a:solidFill>
                <a:srgbClr val="F2F2F2"/>
              </a:solidFill>
            </a:endParaRPr>
          </a:p>
        </p:txBody>
      </p:sp>
      <p:pic>
        <p:nvPicPr>
          <p:cNvPr id="90116" name="Picture 2" descr="File:Anatomy of the Human Ear en.sv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0113" y="1233488"/>
            <a:ext cx="7343775" cy="5508625"/>
          </a:xfrm>
          <a:prstGeom prst="rect">
            <a:avLst/>
          </a:prstGeom>
          <a:solidFill>
            <a:schemeClr val="bg1"/>
          </a:solidFill>
          <a:ln w="9525">
            <a:solidFill>
              <a:schemeClr val="tx1"/>
            </a:solidFill>
            <a:miter lim="800000"/>
            <a:headEnd/>
            <a:tailEnd/>
          </a:ln>
        </p:spPr>
      </p:pic>
      <p:sp>
        <p:nvSpPr>
          <p:cNvPr id="90117" name="Rectangle 7"/>
          <p:cNvSpPr>
            <a:spLocks noChangeArrowheads="1"/>
          </p:cNvSpPr>
          <p:nvPr/>
        </p:nvSpPr>
        <p:spPr bwMode="auto">
          <a:xfrm rot="-5400000">
            <a:off x="5745956" y="3839370"/>
            <a:ext cx="527367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spcBef>
                <a:spcPct val="0"/>
              </a:spcBef>
            </a:pPr>
            <a:r>
              <a:rPr lang="en-US" altLang="el-GR" b="0">
                <a:solidFill>
                  <a:srgbClr val="BFBFBF"/>
                </a:solidFill>
                <a:latin typeface="Calibri" pitchFamily="34" charset="0"/>
              </a:rPr>
              <a:t>“</a:t>
            </a:r>
            <a:r>
              <a:rPr lang="en-US" altLang="el-GR" b="0">
                <a:solidFill>
                  <a:srgbClr val="000000"/>
                </a:solidFill>
                <a:latin typeface="Calibri" pitchFamily="34" charset="0"/>
                <a:hlinkClick r:id="rId3"/>
              </a:rPr>
              <a:t>Anatomy of the Human Ear en</a:t>
            </a:r>
            <a:r>
              <a:rPr lang="en-US" altLang="el-GR" b="0">
                <a:solidFill>
                  <a:srgbClr val="BFBFBF"/>
                </a:solidFill>
                <a:latin typeface="Calibri" pitchFamily="34" charset="0"/>
              </a:rPr>
              <a:t>”, </a:t>
            </a:r>
            <a:r>
              <a:rPr lang="el-GR" altLang="el-GR" b="0">
                <a:solidFill>
                  <a:srgbClr val="BFBFBF"/>
                </a:solidFill>
                <a:latin typeface="Calibri" pitchFamily="34" charset="0"/>
              </a:rPr>
              <a:t>από</a:t>
            </a:r>
            <a:r>
              <a:rPr lang="en-US" altLang="el-GR" b="0">
                <a:solidFill>
                  <a:srgbClr val="BFBFBF"/>
                </a:solidFill>
                <a:latin typeface="Calibri" pitchFamily="34" charset="0"/>
              </a:rPr>
              <a:t> </a:t>
            </a:r>
            <a:r>
              <a:rPr lang="en-US" altLang="el-GR" b="0">
                <a:solidFill>
                  <a:srgbClr val="000000"/>
                </a:solidFill>
                <a:latin typeface="Calibri" pitchFamily="34" charset="0"/>
                <a:hlinkClick r:id="rId4" tooltip="User:Mike.lifeguard"/>
              </a:rPr>
              <a:t>Mike.lifeguard</a:t>
            </a:r>
            <a:r>
              <a:rPr lang="el-GR" altLang="el-GR" b="0">
                <a:solidFill>
                  <a:srgbClr val="BFBFBF"/>
                </a:solidFill>
                <a:latin typeface="Calibri" pitchFamily="34" charset="0"/>
              </a:rPr>
              <a:t> διαθέσιμο με άδεια </a:t>
            </a:r>
            <a:r>
              <a:rPr lang="en-US" altLang="el-GR" b="0">
                <a:solidFill>
                  <a:srgbClr val="000000"/>
                </a:solidFill>
                <a:latin typeface="Calibri" pitchFamily="34" charset="0"/>
                <a:hlinkClick r:id="rId5"/>
              </a:rPr>
              <a:t>CC BY 2.5</a:t>
            </a:r>
            <a:endParaRPr lang="en-US" altLang="el-GR" b="0">
              <a:solidFill>
                <a:srgbClr val="000000"/>
              </a:solidFill>
              <a:latin typeface="Calibri" pitchFamily="34" charset="0"/>
            </a:endParaRPr>
          </a:p>
        </p:txBody>
      </p:sp>
    </p:spTree>
    <p:extLst>
      <p:ext uri="{BB962C8B-B14F-4D97-AF65-F5344CB8AC3E}">
        <p14:creationId xmlns:p14="http://schemas.microsoft.com/office/powerpoint/2010/main" xmlns="" val="21710614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Τίτλος 1"/>
          <p:cNvSpPr>
            <a:spLocks noGrp="1"/>
          </p:cNvSpPr>
          <p:nvPr>
            <p:ph type="title"/>
          </p:nvPr>
        </p:nvSpPr>
        <p:spPr>
          <a:xfrm>
            <a:off x="61913" y="115888"/>
            <a:ext cx="9082087" cy="1009650"/>
          </a:xfrm>
        </p:spPr>
        <p:txBody>
          <a:bodyPr/>
          <a:lstStyle/>
          <a:p>
            <a:r>
              <a:rPr lang="el-GR" altLang="el-GR" smtClean="0">
                <a:solidFill>
                  <a:srgbClr val="FFFFFF"/>
                </a:solidFill>
              </a:rPr>
              <a:t>Ανατομία αυτιού </a:t>
            </a:r>
            <a:r>
              <a:rPr lang="el-GR" altLang="el-GR" sz="3000" b="0" smtClean="0">
                <a:solidFill>
                  <a:srgbClr val="FFFFFF"/>
                </a:solidFill>
              </a:rPr>
              <a:t>2/2</a:t>
            </a:r>
            <a:endParaRPr lang="el-GR" altLang="el-GR" smtClean="0"/>
          </a:p>
        </p:txBody>
      </p:sp>
      <p:sp>
        <p:nvSpPr>
          <p:cNvPr id="91139"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2CC0DF30-9698-48DC-BE30-218C424FFDBF}" type="slidenum">
              <a:rPr lang="el-GR" altLang="el-GR">
                <a:solidFill>
                  <a:srgbClr val="F2F2F2"/>
                </a:solidFill>
              </a:rPr>
              <a:pPr eaLnBrk="1" hangingPunct="1"/>
              <a:t>45</a:t>
            </a:fld>
            <a:endParaRPr lang="el-GR" altLang="el-GR">
              <a:solidFill>
                <a:srgbClr val="F2F2F2"/>
              </a:solidFill>
            </a:endParaRPr>
          </a:p>
        </p:txBody>
      </p:sp>
      <p:pic>
        <p:nvPicPr>
          <p:cNvPr id="91140" name="Picture 2" descr="File:1404 The Structures of the Ea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1638" y="1254125"/>
            <a:ext cx="8418512" cy="51990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91141" name="Rectangle 7"/>
          <p:cNvSpPr>
            <a:spLocks noChangeArrowheads="1"/>
          </p:cNvSpPr>
          <p:nvPr/>
        </p:nvSpPr>
        <p:spPr bwMode="auto">
          <a:xfrm>
            <a:off x="2019300" y="6453188"/>
            <a:ext cx="5183188"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spcBef>
                <a:spcPct val="0"/>
              </a:spcBef>
            </a:pPr>
            <a:r>
              <a:rPr lang="en-US" altLang="el-GR" b="0">
                <a:solidFill>
                  <a:srgbClr val="BFBFBF"/>
                </a:solidFill>
                <a:latin typeface="Calibri" pitchFamily="34" charset="0"/>
              </a:rPr>
              <a:t>“</a:t>
            </a:r>
            <a:r>
              <a:rPr lang="en-US" altLang="el-GR" b="0">
                <a:solidFill>
                  <a:srgbClr val="000000"/>
                </a:solidFill>
                <a:latin typeface="Calibri" pitchFamily="34" charset="0"/>
                <a:hlinkClick r:id="rId3"/>
              </a:rPr>
              <a:t>1404 The Structures of the Ear</a:t>
            </a:r>
            <a:r>
              <a:rPr lang="en-US" altLang="el-GR" b="0">
                <a:solidFill>
                  <a:srgbClr val="BFBFBF"/>
                </a:solidFill>
                <a:latin typeface="Calibri" pitchFamily="34" charset="0"/>
              </a:rPr>
              <a:t>”, </a:t>
            </a:r>
            <a:r>
              <a:rPr lang="el-GR" altLang="el-GR" b="0">
                <a:solidFill>
                  <a:srgbClr val="BFBFBF"/>
                </a:solidFill>
                <a:latin typeface="Calibri" pitchFamily="34" charset="0"/>
              </a:rPr>
              <a:t>από</a:t>
            </a:r>
            <a:r>
              <a:rPr lang="en-US" altLang="el-GR" b="0">
                <a:solidFill>
                  <a:srgbClr val="BFBFBF"/>
                </a:solidFill>
                <a:latin typeface="Calibri" pitchFamily="34" charset="0"/>
              </a:rPr>
              <a:t> </a:t>
            </a:r>
            <a:r>
              <a:rPr lang="en-US" altLang="el-GR" b="0">
                <a:solidFill>
                  <a:srgbClr val="000000"/>
                </a:solidFill>
                <a:latin typeface="Calibri" pitchFamily="34" charset="0"/>
                <a:hlinkClick r:id="rId4" tooltip="User:CFCF"/>
              </a:rPr>
              <a:t>CFCF</a:t>
            </a:r>
            <a:r>
              <a:rPr lang="el-GR" altLang="el-GR" b="0">
                <a:solidFill>
                  <a:srgbClr val="BFBFBF"/>
                </a:solidFill>
                <a:latin typeface="Calibri" pitchFamily="34" charset="0"/>
              </a:rPr>
              <a:t> διαθέσιμο με άδεια </a:t>
            </a:r>
            <a:r>
              <a:rPr lang="en-US" altLang="el-GR" b="0">
                <a:solidFill>
                  <a:srgbClr val="BFBFBF"/>
                </a:solidFill>
                <a:latin typeface="Calibri" pitchFamily="34" charset="0"/>
                <a:hlinkClick r:id="rId5"/>
              </a:rPr>
              <a:t>CC BY 3.0</a:t>
            </a:r>
            <a:endParaRPr lang="en-US" altLang="el-GR" b="0">
              <a:solidFill>
                <a:srgbClr val="BFBFBF"/>
              </a:solidFill>
              <a:latin typeface="Calibri" pitchFamily="34" charset="0"/>
            </a:endParaRPr>
          </a:p>
        </p:txBody>
      </p:sp>
    </p:spTree>
    <p:extLst>
      <p:ext uri="{BB962C8B-B14F-4D97-AF65-F5344CB8AC3E}">
        <p14:creationId xmlns:p14="http://schemas.microsoft.com/office/powerpoint/2010/main" xmlns="" val="39154489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Τίτλος 1"/>
          <p:cNvSpPr>
            <a:spLocks noGrp="1"/>
          </p:cNvSpPr>
          <p:nvPr>
            <p:ph type="title"/>
          </p:nvPr>
        </p:nvSpPr>
        <p:spPr>
          <a:xfrm>
            <a:off x="61913" y="115888"/>
            <a:ext cx="9082087" cy="1009650"/>
          </a:xfrm>
        </p:spPr>
        <p:txBody>
          <a:bodyPr/>
          <a:lstStyle/>
          <a:p>
            <a:r>
              <a:rPr lang="el-GR" altLang="el-GR" dirty="0" smtClean="0"/>
              <a:t>Μέσω αυτί</a:t>
            </a:r>
          </a:p>
        </p:txBody>
      </p:sp>
      <p:sp>
        <p:nvSpPr>
          <p:cNvPr id="92163"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8F013D4E-F209-4DE5-98DF-0A60D8EF7E44}" type="slidenum">
              <a:rPr lang="el-GR" altLang="el-GR">
                <a:solidFill>
                  <a:srgbClr val="F2F2F2"/>
                </a:solidFill>
              </a:rPr>
              <a:pPr eaLnBrk="1" hangingPunct="1"/>
              <a:t>46</a:t>
            </a:fld>
            <a:endParaRPr lang="el-GR" altLang="el-GR">
              <a:solidFill>
                <a:srgbClr val="F2F2F2"/>
              </a:solidFill>
            </a:endParaRPr>
          </a:p>
        </p:txBody>
      </p:sp>
      <p:pic>
        <p:nvPicPr>
          <p:cNvPr id="92164" name="Picture 2" descr="File:Blausen 0330 EarAnatomy MiddleEar.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71775" y="188913"/>
            <a:ext cx="6337300" cy="633571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92165" name="Rectangle 7"/>
          <p:cNvSpPr>
            <a:spLocks noChangeArrowheads="1"/>
          </p:cNvSpPr>
          <p:nvPr/>
        </p:nvSpPr>
        <p:spPr bwMode="auto">
          <a:xfrm>
            <a:off x="2771775" y="6535738"/>
            <a:ext cx="6015037"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spcBef>
                <a:spcPct val="0"/>
              </a:spcBef>
            </a:pPr>
            <a:r>
              <a:rPr lang="en-US" altLang="el-GR" b="0">
                <a:solidFill>
                  <a:srgbClr val="BFBFBF"/>
                </a:solidFill>
                <a:latin typeface="Calibri" pitchFamily="34" charset="0"/>
              </a:rPr>
              <a:t>“</a:t>
            </a:r>
            <a:r>
              <a:rPr lang="en-US" altLang="el-GR" b="0">
                <a:solidFill>
                  <a:srgbClr val="000000"/>
                </a:solidFill>
                <a:latin typeface="Calibri" pitchFamily="34" charset="0"/>
                <a:hlinkClick r:id="rId3"/>
              </a:rPr>
              <a:t>Blausen 0330 EarAnatomy MiddleEar</a:t>
            </a:r>
            <a:r>
              <a:rPr lang="en-US" altLang="el-GR" b="0">
                <a:solidFill>
                  <a:srgbClr val="BFBFBF"/>
                </a:solidFill>
                <a:latin typeface="Calibri" pitchFamily="34" charset="0"/>
              </a:rPr>
              <a:t>”, </a:t>
            </a:r>
            <a:r>
              <a:rPr lang="el-GR" altLang="el-GR" b="0">
                <a:solidFill>
                  <a:srgbClr val="BFBFBF"/>
                </a:solidFill>
                <a:latin typeface="Calibri" pitchFamily="34" charset="0"/>
              </a:rPr>
              <a:t>από</a:t>
            </a:r>
            <a:r>
              <a:rPr lang="en-US" altLang="el-GR" b="0">
                <a:solidFill>
                  <a:srgbClr val="BFBFBF"/>
                </a:solidFill>
                <a:latin typeface="Calibri" pitchFamily="34" charset="0"/>
              </a:rPr>
              <a:t> </a:t>
            </a:r>
            <a:r>
              <a:rPr lang="en-US" altLang="el-GR" b="0">
                <a:solidFill>
                  <a:srgbClr val="000000"/>
                </a:solidFill>
                <a:latin typeface="Calibri" pitchFamily="34" charset="0"/>
                <a:hlinkClick r:id="rId4" tooltip="User:Elboy99"/>
              </a:rPr>
              <a:t>Elboy99</a:t>
            </a:r>
            <a:r>
              <a:rPr lang="el-GR" altLang="el-GR" b="0">
                <a:solidFill>
                  <a:srgbClr val="BFBFBF"/>
                </a:solidFill>
                <a:latin typeface="Calibri" pitchFamily="34" charset="0"/>
              </a:rPr>
              <a:t> διαθέσιμο με άδεια </a:t>
            </a:r>
            <a:r>
              <a:rPr lang="en-US" altLang="el-GR" b="0">
                <a:solidFill>
                  <a:srgbClr val="BFBFBF"/>
                </a:solidFill>
                <a:latin typeface="Calibri" pitchFamily="34" charset="0"/>
                <a:hlinkClick r:id="rId5"/>
              </a:rPr>
              <a:t>CC BY 3.0</a:t>
            </a:r>
            <a:endParaRPr lang="en-US" altLang="el-GR" b="0">
              <a:solidFill>
                <a:srgbClr val="BFBFBF"/>
              </a:solidFill>
              <a:latin typeface="Calibri" pitchFamily="34" charset="0"/>
            </a:endParaRPr>
          </a:p>
        </p:txBody>
      </p:sp>
    </p:spTree>
    <p:extLst>
      <p:ext uri="{BB962C8B-B14F-4D97-AF65-F5344CB8AC3E}">
        <p14:creationId xmlns:p14="http://schemas.microsoft.com/office/powerpoint/2010/main" xmlns="" val="3937243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Τίτλος 1"/>
          <p:cNvSpPr>
            <a:spLocks noGrp="1"/>
          </p:cNvSpPr>
          <p:nvPr>
            <p:ph type="title"/>
          </p:nvPr>
        </p:nvSpPr>
        <p:spPr>
          <a:xfrm>
            <a:off x="61913" y="115888"/>
            <a:ext cx="2730500" cy="1296987"/>
          </a:xfrm>
        </p:spPr>
        <p:txBody>
          <a:bodyPr/>
          <a:lstStyle/>
          <a:p>
            <a:r>
              <a:rPr lang="el-GR" altLang="el-GR" dirty="0" smtClean="0"/>
              <a:t>Έσω </a:t>
            </a:r>
            <a:r>
              <a:rPr lang="el-GR" altLang="el-GR" dirty="0" smtClean="0"/>
              <a:t>αυτί</a:t>
            </a:r>
          </a:p>
        </p:txBody>
      </p:sp>
      <p:sp>
        <p:nvSpPr>
          <p:cNvPr id="93187"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BA087EAB-E7DF-4067-89C5-85ADA97ED922}" type="slidenum">
              <a:rPr lang="el-GR" altLang="el-GR">
                <a:solidFill>
                  <a:srgbClr val="F2F2F2"/>
                </a:solidFill>
              </a:rPr>
              <a:pPr eaLnBrk="1" hangingPunct="1"/>
              <a:t>47</a:t>
            </a:fld>
            <a:endParaRPr lang="el-GR" altLang="el-GR">
              <a:solidFill>
                <a:srgbClr val="F2F2F2"/>
              </a:solidFill>
            </a:endParaRPr>
          </a:p>
        </p:txBody>
      </p:sp>
      <p:pic>
        <p:nvPicPr>
          <p:cNvPr id="93188" name="Picture 2" descr="File:Blausen 0329 EarAnatomy InternalEar.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71775" y="188913"/>
            <a:ext cx="6337300" cy="633571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93189" name="Rectangle 7"/>
          <p:cNvSpPr>
            <a:spLocks noChangeArrowheads="1"/>
          </p:cNvSpPr>
          <p:nvPr/>
        </p:nvSpPr>
        <p:spPr bwMode="auto">
          <a:xfrm>
            <a:off x="2659831" y="6535738"/>
            <a:ext cx="60166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spcBef>
                <a:spcPct val="0"/>
              </a:spcBef>
            </a:pPr>
            <a:r>
              <a:rPr lang="en-US" altLang="el-GR" b="0">
                <a:solidFill>
                  <a:srgbClr val="BFBFBF"/>
                </a:solidFill>
                <a:latin typeface="Calibri" pitchFamily="34" charset="0"/>
              </a:rPr>
              <a:t>“</a:t>
            </a:r>
            <a:r>
              <a:rPr lang="en-US" altLang="el-GR" b="0">
                <a:solidFill>
                  <a:srgbClr val="000000"/>
                </a:solidFill>
                <a:latin typeface="Calibri" pitchFamily="34" charset="0"/>
                <a:hlinkClick r:id="rId3"/>
              </a:rPr>
              <a:t>Blausen 0329 EarAnatomy InternalEar</a:t>
            </a:r>
            <a:r>
              <a:rPr lang="en-US" altLang="el-GR" b="0">
                <a:solidFill>
                  <a:srgbClr val="BFBFBF"/>
                </a:solidFill>
                <a:latin typeface="Calibri" pitchFamily="34" charset="0"/>
              </a:rPr>
              <a:t>”, </a:t>
            </a:r>
            <a:r>
              <a:rPr lang="el-GR" altLang="el-GR" b="0">
                <a:solidFill>
                  <a:srgbClr val="BFBFBF"/>
                </a:solidFill>
                <a:latin typeface="Calibri" pitchFamily="34" charset="0"/>
              </a:rPr>
              <a:t>από</a:t>
            </a:r>
            <a:r>
              <a:rPr lang="en-US" altLang="el-GR" b="0">
                <a:solidFill>
                  <a:srgbClr val="BFBFBF"/>
                </a:solidFill>
                <a:latin typeface="Calibri" pitchFamily="34" charset="0"/>
              </a:rPr>
              <a:t> </a:t>
            </a:r>
            <a:r>
              <a:rPr lang="en-US" altLang="el-GR" b="0" u="sng">
                <a:solidFill>
                  <a:srgbClr val="000000"/>
                </a:solidFill>
                <a:latin typeface="Calibri" pitchFamily="34" charset="0"/>
                <a:hlinkClick r:id="rId4" tooltip="User:BruceBlaus"/>
              </a:rPr>
              <a:t>BruceBlaus</a:t>
            </a:r>
            <a:r>
              <a:rPr lang="el-GR" altLang="el-GR" b="0" u="sng">
                <a:solidFill>
                  <a:srgbClr val="000000"/>
                </a:solidFill>
                <a:latin typeface="Calibri" pitchFamily="34" charset="0"/>
              </a:rPr>
              <a:t> </a:t>
            </a:r>
            <a:r>
              <a:rPr lang="el-GR" altLang="el-GR" b="0">
                <a:solidFill>
                  <a:srgbClr val="BFBFBF"/>
                </a:solidFill>
                <a:latin typeface="Calibri" pitchFamily="34" charset="0"/>
              </a:rPr>
              <a:t>διαθέσιμο με άδεια </a:t>
            </a:r>
            <a:r>
              <a:rPr lang="en-US" altLang="el-GR" b="0">
                <a:solidFill>
                  <a:srgbClr val="BFBFBF"/>
                </a:solidFill>
                <a:latin typeface="Calibri" pitchFamily="34" charset="0"/>
                <a:hlinkClick r:id="rId5"/>
              </a:rPr>
              <a:t>CC BY 3.0</a:t>
            </a:r>
            <a:endParaRPr lang="en-US" altLang="el-GR" b="0">
              <a:solidFill>
                <a:srgbClr val="BFBFBF"/>
              </a:solidFill>
              <a:latin typeface="Calibri" pitchFamily="34" charset="0"/>
            </a:endParaRPr>
          </a:p>
        </p:txBody>
      </p:sp>
    </p:spTree>
    <p:extLst>
      <p:ext uri="{BB962C8B-B14F-4D97-AF65-F5344CB8AC3E}">
        <p14:creationId xmlns:p14="http://schemas.microsoft.com/office/powerpoint/2010/main" xmlns="" val="10976626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4" descr="middle ear0001001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4200" y="838200"/>
            <a:ext cx="60198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2"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r="25000" b="48485"/>
          <a:stretch>
            <a:fillRect/>
          </a:stretch>
        </p:blipFill>
        <p:spPr bwMode="auto">
          <a:xfrm>
            <a:off x="0" y="1676400"/>
            <a:ext cx="3025775" cy="1905000"/>
          </a:xfrm>
          <a:prstGeom prst="rect">
            <a:avLst/>
          </a:prstGeom>
          <a:noFill/>
          <a:ln w="9525">
            <a:solidFill>
              <a:srgbClr val="00B0F0"/>
            </a:solidFill>
            <a:miter lim="800000"/>
            <a:headEnd/>
            <a:tailEnd/>
          </a:ln>
          <a:extLst>
            <a:ext uri="{909E8E84-426E-40DD-AFC4-6F175D3DCCD1}">
              <a14:hiddenFill xmlns:a14="http://schemas.microsoft.com/office/drawing/2010/main" xmlns="">
                <a:solidFill>
                  <a:srgbClr val="FFFFFF"/>
                </a:solidFill>
              </a14:hiddenFill>
            </a:ext>
          </a:extLst>
        </p:spPr>
      </p:pic>
      <p:cxnSp>
        <p:nvCxnSpPr>
          <p:cNvPr id="7" name="Straight Connector 6"/>
          <p:cNvCxnSpPr/>
          <p:nvPr/>
        </p:nvCxnSpPr>
        <p:spPr>
          <a:xfrm>
            <a:off x="1143000" y="2382838"/>
            <a:ext cx="1676400" cy="1587"/>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94214"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B8253F3A-D077-4ACA-8530-1464F642B9C0}" type="slidenum">
              <a:rPr lang="el-GR" altLang="el-GR">
                <a:solidFill>
                  <a:srgbClr val="F2F2F2"/>
                </a:solidFill>
              </a:rPr>
              <a:pPr eaLnBrk="1" hangingPunct="1"/>
              <a:t>48</a:t>
            </a:fld>
            <a:endParaRPr lang="el-GR" altLang="el-GR">
              <a:solidFill>
                <a:srgbClr val="F2F2F2"/>
              </a:solidFill>
            </a:endParaRPr>
          </a:p>
        </p:txBody>
      </p:sp>
    </p:spTree>
    <p:extLst>
      <p:ext uri="{BB962C8B-B14F-4D97-AF65-F5344CB8AC3E}">
        <p14:creationId xmlns:p14="http://schemas.microsoft.com/office/powerpoint/2010/main" xmlns="" val="6869077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Ομάδα 3"/>
          <p:cNvGrpSpPr>
            <a:grpSpLocks/>
          </p:cNvGrpSpPr>
          <p:nvPr/>
        </p:nvGrpSpPr>
        <p:grpSpPr bwMode="auto">
          <a:xfrm>
            <a:off x="153988" y="152400"/>
            <a:ext cx="7010400" cy="6705600"/>
            <a:chOff x="0" y="152400"/>
            <a:chExt cx="7010400" cy="6705600"/>
          </a:xfrm>
        </p:grpSpPr>
        <p:pic>
          <p:nvPicPr>
            <p:cNvPr id="49157" name="Picture 4" descr="Ap sinu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52400"/>
              <a:ext cx="6800850" cy="6705600"/>
            </a:xfrm>
            <a:prstGeom prst="rect">
              <a:avLst/>
            </a:prstGeom>
            <a:noFill/>
            <a:ln w="12700" cap="rnd">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9158" name="Line 16"/>
            <p:cNvSpPr>
              <a:spLocks noChangeShapeType="1"/>
            </p:cNvSpPr>
            <p:nvPr/>
          </p:nvSpPr>
          <p:spPr bwMode="auto">
            <a:xfrm>
              <a:off x="3657600" y="2590800"/>
              <a:ext cx="0" cy="838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9159" name="Text Box 17"/>
            <p:cNvSpPr txBox="1">
              <a:spLocks noChangeArrowheads="1"/>
            </p:cNvSpPr>
            <p:nvPr/>
          </p:nvSpPr>
          <p:spPr bwMode="auto">
            <a:xfrm>
              <a:off x="3124200" y="2133600"/>
              <a:ext cx="12954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ΜΕΤΩΠΙΑΙΟΣ </a:t>
              </a:r>
              <a:endParaRPr lang="en-US" altLang="el-GR" sz="1400">
                <a:solidFill>
                  <a:srgbClr val="FFFF00"/>
                </a:solidFill>
              </a:endParaRPr>
            </a:p>
          </p:txBody>
        </p:sp>
        <p:sp>
          <p:nvSpPr>
            <p:cNvPr id="49160" name="Line 18"/>
            <p:cNvSpPr>
              <a:spLocks noChangeShapeType="1"/>
            </p:cNvSpPr>
            <p:nvPr/>
          </p:nvSpPr>
          <p:spPr bwMode="auto">
            <a:xfrm>
              <a:off x="3124200" y="3581400"/>
              <a:ext cx="76200" cy="1066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9161" name="Text Box 19"/>
            <p:cNvSpPr txBox="1">
              <a:spLocks noChangeArrowheads="1"/>
            </p:cNvSpPr>
            <p:nvPr/>
          </p:nvSpPr>
          <p:spPr bwMode="auto">
            <a:xfrm>
              <a:off x="1676400" y="3352800"/>
              <a:ext cx="1447800"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400">
                  <a:solidFill>
                    <a:srgbClr val="FFFF00"/>
                  </a:solidFill>
                </a:rPr>
                <a:t>ΗΘΜΟΕΙΔΕΙΣ</a:t>
              </a:r>
              <a:endParaRPr lang="en-US" altLang="el-GR" sz="1400">
                <a:solidFill>
                  <a:srgbClr val="FFFF00"/>
                </a:solidFill>
              </a:endParaRPr>
            </a:p>
          </p:txBody>
        </p:sp>
        <p:sp>
          <p:nvSpPr>
            <p:cNvPr id="49162" name="Line 26"/>
            <p:cNvSpPr>
              <a:spLocks noChangeShapeType="1"/>
            </p:cNvSpPr>
            <p:nvPr/>
          </p:nvSpPr>
          <p:spPr bwMode="auto">
            <a:xfrm flipH="1">
              <a:off x="5410200" y="4800600"/>
              <a:ext cx="304800" cy="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9163" name="Text Box 27"/>
            <p:cNvSpPr txBox="1">
              <a:spLocks noChangeArrowheads="1"/>
            </p:cNvSpPr>
            <p:nvPr/>
          </p:nvSpPr>
          <p:spPr bwMode="auto">
            <a:xfrm>
              <a:off x="5638800" y="4648200"/>
              <a:ext cx="1371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ΟΦΘΑΛΜΙΚΟΣ ΚΟΓΧΟΣ</a:t>
              </a:r>
              <a:endParaRPr lang="en-US" altLang="el-GR" sz="1400">
                <a:solidFill>
                  <a:srgbClr val="FFFF00"/>
                </a:solidFill>
              </a:endParaRPr>
            </a:p>
          </p:txBody>
        </p:sp>
        <p:sp>
          <p:nvSpPr>
            <p:cNvPr id="49164" name="Text Box 29"/>
            <p:cNvSpPr txBox="1">
              <a:spLocks noChangeArrowheads="1"/>
            </p:cNvSpPr>
            <p:nvPr/>
          </p:nvSpPr>
          <p:spPr bwMode="auto">
            <a:xfrm>
              <a:off x="3581400" y="5334000"/>
              <a:ext cx="1219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ΡΙΝΙΚΟ </a:t>
              </a:r>
            </a:p>
            <a:p>
              <a:pPr>
                <a:spcBef>
                  <a:spcPct val="0"/>
                </a:spcBef>
                <a:buFontTx/>
                <a:buNone/>
              </a:pPr>
              <a:r>
                <a:rPr lang="el-GR" altLang="el-GR" sz="1400">
                  <a:solidFill>
                    <a:srgbClr val="FFFF00"/>
                  </a:solidFill>
                </a:rPr>
                <a:t>ΔΙΑΦΡΑΓΜΑ</a:t>
              </a:r>
              <a:endParaRPr lang="en-US" altLang="el-GR" sz="1400">
                <a:solidFill>
                  <a:srgbClr val="FFFF00"/>
                </a:solidFill>
              </a:endParaRPr>
            </a:p>
          </p:txBody>
        </p:sp>
        <p:sp>
          <p:nvSpPr>
            <p:cNvPr id="49165" name="Line 30"/>
            <p:cNvSpPr>
              <a:spLocks noChangeShapeType="1"/>
            </p:cNvSpPr>
            <p:nvPr/>
          </p:nvSpPr>
          <p:spPr bwMode="auto">
            <a:xfrm>
              <a:off x="1219200" y="4495800"/>
              <a:ext cx="762000" cy="152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9166" name="Text Box 31"/>
            <p:cNvSpPr txBox="1">
              <a:spLocks noChangeArrowheads="1"/>
            </p:cNvSpPr>
            <p:nvPr/>
          </p:nvSpPr>
          <p:spPr bwMode="auto">
            <a:xfrm>
              <a:off x="0" y="4191000"/>
              <a:ext cx="14478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ΜΕΙΖΩΝ </a:t>
              </a:r>
            </a:p>
            <a:p>
              <a:pPr>
                <a:spcBef>
                  <a:spcPct val="0"/>
                </a:spcBef>
                <a:buFontTx/>
                <a:buNone/>
              </a:pPr>
              <a:r>
                <a:rPr lang="el-GR" altLang="el-GR" sz="1400">
                  <a:solidFill>
                    <a:srgbClr val="FFFF00"/>
                  </a:solidFill>
                </a:rPr>
                <a:t>ΠΤΕΡΥΓΑ </a:t>
              </a:r>
            </a:p>
            <a:p>
              <a:pPr>
                <a:spcBef>
                  <a:spcPct val="0"/>
                </a:spcBef>
                <a:buFontTx/>
                <a:buNone/>
              </a:pPr>
              <a:r>
                <a:rPr lang="el-GR" altLang="el-GR" sz="1400">
                  <a:solidFill>
                    <a:srgbClr val="FFFF00"/>
                  </a:solidFill>
                </a:rPr>
                <a:t>ΣΦΗΝΟΕΙΔΟΥΣ</a:t>
              </a:r>
              <a:endParaRPr lang="en-US" altLang="el-GR" sz="1400">
                <a:solidFill>
                  <a:srgbClr val="FFFF00"/>
                </a:solidFill>
              </a:endParaRPr>
            </a:p>
          </p:txBody>
        </p:sp>
        <p:sp>
          <p:nvSpPr>
            <p:cNvPr id="49167" name="Oval 38"/>
            <p:cNvSpPr>
              <a:spLocks noChangeArrowheads="1"/>
            </p:cNvSpPr>
            <p:nvPr/>
          </p:nvSpPr>
          <p:spPr bwMode="auto">
            <a:xfrm>
              <a:off x="3962400" y="3505200"/>
              <a:ext cx="1524000" cy="1676400"/>
            </a:xfrm>
            <a:prstGeom prst="ellipse">
              <a:avLst/>
            </a:prstGeom>
            <a:noFill/>
            <a:ln w="28575" cap="rnd">
              <a:solidFill>
                <a:srgbClr val="FFFF00"/>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400">
                <a:solidFill>
                  <a:srgbClr val="000000"/>
                </a:solidFill>
              </a:endParaRPr>
            </a:p>
          </p:txBody>
        </p:sp>
        <p:sp>
          <p:nvSpPr>
            <p:cNvPr id="49168" name="Line 39"/>
            <p:cNvSpPr>
              <a:spLocks noChangeShapeType="1"/>
            </p:cNvSpPr>
            <p:nvPr/>
          </p:nvSpPr>
          <p:spPr bwMode="auto">
            <a:xfrm>
              <a:off x="3505200" y="3810000"/>
              <a:ext cx="0" cy="2286000"/>
            </a:xfrm>
            <a:prstGeom prst="line">
              <a:avLst/>
            </a:prstGeom>
            <a:noFill/>
            <a:ln w="38100" cap="rnd">
              <a:solidFill>
                <a:srgbClr val="FFFF00"/>
              </a:solidFill>
              <a:prstDash val="sysDot"/>
              <a:round/>
              <a:headEnd/>
              <a:tailEnd/>
            </a:ln>
            <a:extLst>
              <a:ext uri="{909E8E84-426E-40DD-AFC4-6F175D3DCCD1}">
                <a14:hiddenFill xmlns:a14="http://schemas.microsoft.com/office/drawing/2010/main" xmlns="">
                  <a:noFill/>
                </a14:hiddenFill>
              </a:ext>
            </a:extLst>
          </p:spPr>
          <p:txBody>
            <a:bodyPr/>
            <a:lstStyle/>
            <a:p>
              <a:endParaRPr lang="el-GR"/>
            </a:p>
          </p:txBody>
        </p:sp>
        <p:sp>
          <p:nvSpPr>
            <p:cNvPr id="49169" name="Line 40"/>
            <p:cNvSpPr>
              <a:spLocks noChangeShapeType="1"/>
            </p:cNvSpPr>
            <p:nvPr/>
          </p:nvSpPr>
          <p:spPr bwMode="auto">
            <a:xfrm flipH="1" flipV="1">
              <a:off x="3505200" y="5029200"/>
              <a:ext cx="457200" cy="457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9170" name="Oval 41"/>
            <p:cNvSpPr>
              <a:spLocks noChangeArrowheads="1"/>
            </p:cNvSpPr>
            <p:nvPr/>
          </p:nvSpPr>
          <p:spPr bwMode="auto">
            <a:xfrm>
              <a:off x="1600200" y="3581400"/>
              <a:ext cx="1447800" cy="1676400"/>
            </a:xfrm>
            <a:prstGeom prst="ellipse">
              <a:avLst/>
            </a:prstGeom>
            <a:noFill/>
            <a:ln w="28575" cap="rnd">
              <a:solidFill>
                <a:srgbClr val="FFFF00"/>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400">
                <a:solidFill>
                  <a:srgbClr val="FFFF00"/>
                </a:solidFill>
              </a:endParaRPr>
            </a:p>
          </p:txBody>
        </p:sp>
        <p:sp>
          <p:nvSpPr>
            <p:cNvPr id="49171" name="Arc 42"/>
            <p:cNvSpPr>
              <a:spLocks/>
            </p:cNvSpPr>
            <p:nvPr/>
          </p:nvSpPr>
          <p:spPr bwMode="auto">
            <a:xfrm>
              <a:off x="1524000" y="3810000"/>
              <a:ext cx="533400" cy="1524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rgbClr val="FFFF00"/>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l-GR"/>
            </a:p>
          </p:txBody>
        </p:sp>
        <p:sp>
          <p:nvSpPr>
            <p:cNvPr id="49172" name="Oval 44"/>
            <p:cNvSpPr>
              <a:spLocks noChangeArrowheads="1"/>
            </p:cNvSpPr>
            <p:nvPr/>
          </p:nvSpPr>
          <p:spPr bwMode="auto">
            <a:xfrm rot="1584066">
              <a:off x="2263775" y="5422900"/>
              <a:ext cx="609600" cy="1066800"/>
            </a:xfrm>
            <a:prstGeom prst="ellipse">
              <a:avLst/>
            </a:prstGeom>
            <a:noFill/>
            <a:ln w="28575" cap="rnd">
              <a:solidFill>
                <a:srgbClr val="FFFF00"/>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400">
                <a:solidFill>
                  <a:srgbClr val="000000"/>
                </a:solidFill>
              </a:endParaRPr>
            </a:p>
          </p:txBody>
        </p:sp>
        <p:sp>
          <p:nvSpPr>
            <p:cNvPr id="49173" name="Text Box 45"/>
            <p:cNvSpPr txBox="1">
              <a:spLocks noChangeArrowheads="1"/>
            </p:cNvSpPr>
            <p:nvPr/>
          </p:nvSpPr>
          <p:spPr bwMode="auto">
            <a:xfrm>
              <a:off x="2971800" y="6248400"/>
              <a:ext cx="926857"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400">
                  <a:solidFill>
                    <a:srgbClr val="FFFF00"/>
                  </a:solidFill>
                </a:rPr>
                <a:t>ΙΓΜΟΡΕΙΑ</a:t>
              </a:r>
              <a:endParaRPr lang="en-US" altLang="el-GR" sz="1400">
                <a:solidFill>
                  <a:srgbClr val="FFFF00"/>
                </a:solidFill>
              </a:endParaRPr>
            </a:p>
          </p:txBody>
        </p:sp>
        <p:sp>
          <p:nvSpPr>
            <p:cNvPr id="49174" name="Line 46"/>
            <p:cNvSpPr>
              <a:spLocks noChangeShapeType="1"/>
            </p:cNvSpPr>
            <p:nvPr/>
          </p:nvSpPr>
          <p:spPr bwMode="auto">
            <a:xfrm flipH="1" flipV="1">
              <a:off x="2667000" y="6096000"/>
              <a:ext cx="3810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9175" name="Oval 48"/>
            <p:cNvSpPr>
              <a:spLocks noChangeArrowheads="1"/>
            </p:cNvSpPr>
            <p:nvPr/>
          </p:nvSpPr>
          <p:spPr bwMode="auto">
            <a:xfrm rot="15433473" flipH="1">
              <a:off x="3886200" y="5486400"/>
              <a:ext cx="1143000" cy="685800"/>
            </a:xfrm>
            <a:prstGeom prst="ellipse">
              <a:avLst/>
            </a:prstGeom>
            <a:noFill/>
            <a:ln w="28575" cap="rnd">
              <a:solidFill>
                <a:srgbClr val="FFFF00"/>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400">
                <a:solidFill>
                  <a:srgbClr val="000000"/>
                </a:solidFill>
              </a:endParaRPr>
            </a:p>
          </p:txBody>
        </p:sp>
        <p:sp>
          <p:nvSpPr>
            <p:cNvPr id="49176" name="Line 49"/>
            <p:cNvSpPr>
              <a:spLocks noChangeShapeType="1"/>
            </p:cNvSpPr>
            <p:nvPr/>
          </p:nvSpPr>
          <p:spPr bwMode="auto">
            <a:xfrm flipV="1">
              <a:off x="3886200" y="6172200"/>
              <a:ext cx="5334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sp>
        <p:nvSpPr>
          <p:cNvPr id="2" name="Τίτλος 1"/>
          <p:cNvSpPr>
            <a:spLocks noGrp="1"/>
          </p:cNvSpPr>
          <p:nvPr>
            <p:ph type="title"/>
          </p:nvPr>
        </p:nvSpPr>
        <p:spPr>
          <a:xfrm>
            <a:off x="6804025" y="260350"/>
            <a:ext cx="2339975" cy="1008063"/>
          </a:xfrm>
        </p:spPr>
        <p:txBody>
          <a:bodyPr rtlCol="0">
            <a:normAutofit fontScale="90000"/>
          </a:bodyPr>
          <a:lstStyle/>
          <a:p>
            <a:pPr fontAlgn="auto">
              <a:spcAft>
                <a:spcPts val="0"/>
              </a:spcAft>
              <a:defRPr/>
            </a:pPr>
            <a:r>
              <a:rPr lang="el-GR" sz="4000" dirty="0" smtClean="0"/>
              <a:t>Κόλποι</a:t>
            </a:r>
            <a:r>
              <a:rPr lang="el-GR" dirty="0"/>
              <a:t/>
            </a:r>
            <a:br>
              <a:rPr lang="el-GR" dirty="0"/>
            </a:br>
            <a:r>
              <a:rPr lang="en-US" sz="3300" b="0" dirty="0" smtClean="0"/>
              <a:t>AP</a:t>
            </a:r>
            <a:endParaRPr lang="el-GR" sz="3300" b="0" dirty="0"/>
          </a:p>
        </p:txBody>
      </p:sp>
      <p:sp>
        <p:nvSpPr>
          <p:cNvPr id="49156" name="Θέση αριθμού διαφάνειας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EA9B8E58-033E-4809-9B40-4F0BDB81D3FB}" type="slidenum">
              <a:rPr lang="el-GR" altLang="el-GR">
                <a:solidFill>
                  <a:srgbClr val="F2F2F2"/>
                </a:solidFill>
              </a:rPr>
              <a:pPr eaLnBrk="1" hangingPunct="1"/>
              <a:t>4</a:t>
            </a:fld>
            <a:endParaRPr lang="el-GR" altLang="el-GR">
              <a:solidFill>
                <a:srgbClr val="F2F2F2"/>
              </a:solidFill>
            </a:endParaRPr>
          </a:p>
        </p:txBody>
      </p:sp>
    </p:spTree>
    <p:extLst>
      <p:ext uri="{BB962C8B-B14F-4D97-AF65-F5344CB8AC3E}">
        <p14:creationId xmlns:p14="http://schemas.microsoft.com/office/powerpoint/2010/main" xmlns="" val="7800501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5" descr="middle ear0001001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9475" y="1133475"/>
            <a:ext cx="5724525" cy="57245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95236" name="Ομάδα 4"/>
          <p:cNvGrpSpPr>
            <a:grpSpLocks/>
          </p:cNvGrpSpPr>
          <p:nvPr/>
        </p:nvGrpSpPr>
        <p:grpSpPr bwMode="auto">
          <a:xfrm>
            <a:off x="250825" y="1676400"/>
            <a:ext cx="3025775" cy="1905000"/>
            <a:chOff x="0" y="1676400"/>
            <a:chExt cx="3025775" cy="1905000"/>
          </a:xfrm>
        </p:grpSpPr>
        <p:pic>
          <p:nvPicPr>
            <p:cNvPr id="95238"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r="25000" b="48485"/>
            <a:stretch>
              <a:fillRect/>
            </a:stretch>
          </p:blipFill>
          <p:spPr bwMode="auto">
            <a:xfrm>
              <a:off x="0" y="1676400"/>
              <a:ext cx="3025775" cy="1905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6" name="Straight Connector 5"/>
            <p:cNvCxnSpPr/>
            <p:nvPr/>
          </p:nvCxnSpPr>
          <p:spPr>
            <a:xfrm>
              <a:off x="1143000" y="2411413"/>
              <a:ext cx="1676400" cy="1587"/>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95237"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E80E12FC-C24F-42DC-B229-A806C2E57FE3}" type="slidenum">
              <a:rPr lang="el-GR" altLang="el-GR">
                <a:solidFill>
                  <a:srgbClr val="F2F2F2"/>
                </a:solidFill>
              </a:rPr>
              <a:pPr eaLnBrk="1" hangingPunct="1"/>
              <a:t>49</a:t>
            </a:fld>
            <a:endParaRPr lang="el-GR" altLang="el-GR">
              <a:solidFill>
                <a:srgbClr val="F2F2F2"/>
              </a:solidFill>
            </a:endParaRPr>
          </a:p>
        </p:txBody>
      </p:sp>
    </p:spTree>
    <p:extLst>
      <p:ext uri="{BB962C8B-B14F-4D97-AF65-F5344CB8AC3E}">
        <p14:creationId xmlns:p14="http://schemas.microsoft.com/office/powerpoint/2010/main" xmlns="" val="15852507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4" descr="middle ear0001001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9475" y="1133475"/>
            <a:ext cx="5724525" cy="57245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96260" name="Ομάδα 4"/>
          <p:cNvGrpSpPr>
            <a:grpSpLocks/>
          </p:cNvGrpSpPr>
          <p:nvPr/>
        </p:nvGrpSpPr>
        <p:grpSpPr bwMode="auto">
          <a:xfrm>
            <a:off x="250825" y="1676400"/>
            <a:ext cx="3025775" cy="1905000"/>
            <a:chOff x="0" y="1676400"/>
            <a:chExt cx="3025775" cy="1905000"/>
          </a:xfrm>
        </p:grpSpPr>
        <p:pic>
          <p:nvPicPr>
            <p:cNvPr id="96262"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r="25000" b="48485"/>
            <a:stretch>
              <a:fillRect/>
            </a:stretch>
          </p:blipFill>
          <p:spPr bwMode="auto">
            <a:xfrm>
              <a:off x="0" y="1676400"/>
              <a:ext cx="3025775" cy="1905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6" name="Straight Connector 5"/>
            <p:cNvCxnSpPr/>
            <p:nvPr/>
          </p:nvCxnSpPr>
          <p:spPr>
            <a:xfrm>
              <a:off x="1143000" y="2438400"/>
              <a:ext cx="1676400" cy="158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96261"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A4C06BEF-F2FF-4684-9876-CC9C06CD8658}" type="slidenum">
              <a:rPr lang="el-GR" altLang="el-GR">
                <a:solidFill>
                  <a:srgbClr val="F2F2F2"/>
                </a:solidFill>
              </a:rPr>
              <a:pPr eaLnBrk="1" hangingPunct="1"/>
              <a:t>50</a:t>
            </a:fld>
            <a:endParaRPr lang="el-GR" altLang="el-GR">
              <a:solidFill>
                <a:srgbClr val="F2F2F2"/>
              </a:solidFill>
            </a:endParaRPr>
          </a:p>
        </p:txBody>
      </p:sp>
    </p:spTree>
    <p:extLst>
      <p:ext uri="{BB962C8B-B14F-4D97-AF65-F5344CB8AC3E}">
        <p14:creationId xmlns:p14="http://schemas.microsoft.com/office/powerpoint/2010/main" xmlns="" val="42499572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2" descr="Αντίγραφο από middle ear0001000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1538" y="1125538"/>
            <a:ext cx="5732462" cy="57324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97284" name="Ομάδα 4"/>
          <p:cNvGrpSpPr>
            <a:grpSpLocks/>
          </p:cNvGrpSpPr>
          <p:nvPr/>
        </p:nvGrpSpPr>
        <p:grpSpPr bwMode="auto">
          <a:xfrm>
            <a:off x="250825" y="1676400"/>
            <a:ext cx="3025775" cy="1905000"/>
            <a:chOff x="0" y="1676400"/>
            <a:chExt cx="3025775" cy="1905000"/>
          </a:xfrm>
        </p:grpSpPr>
        <p:pic>
          <p:nvPicPr>
            <p:cNvPr id="97286"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r="25000" b="48485"/>
            <a:stretch>
              <a:fillRect/>
            </a:stretch>
          </p:blipFill>
          <p:spPr bwMode="auto">
            <a:xfrm>
              <a:off x="0" y="1676400"/>
              <a:ext cx="3025775" cy="1905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6" name="Straight Connector 5"/>
            <p:cNvCxnSpPr/>
            <p:nvPr/>
          </p:nvCxnSpPr>
          <p:spPr>
            <a:xfrm>
              <a:off x="1143000" y="2465388"/>
              <a:ext cx="1676400" cy="1587"/>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97285"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D2AD600D-B104-4CA7-9C87-3C27973E63F1}" type="slidenum">
              <a:rPr lang="el-GR" altLang="el-GR">
                <a:solidFill>
                  <a:srgbClr val="F2F2F2"/>
                </a:solidFill>
              </a:rPr>
              <a:pPr eaLnBrk="1" hangingPunct="1"/>
              <a:t>51</a:t>
            </a:fld>
            <a:endParaRPr lang="el-GR" altLang="el-GR">
              <a:solidFill>
                <a:srgbClr val="F2F2F2"/>
              </a:solidFill>
            </a:endParaRPr>
          </a:p>
        </p:txBody>
      </p:sp>
    </p:spTree>
    <p:extLst>
      <p:ext uri="{BB962C8B-B14F-4D97-AF65-F5344CB8AC3E}">
        <p14:creationId xmlns:p14="http://schemas.microsoft.com/office/powerpoint/2010/main" xmlns="" val="38393684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7" descr="Αντίγραφο από middle ear0001000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9475" y="1133475"/>
            <a:ext cx="5724525" cy="57245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98308" name="Ομάδα 4"/>
          <p:cNvGrpSpPr>
            <a:grpSpLocks/>
          </p:cNvGrpSpPr>
          <p:nvPr/>
        </p:nvGrpSpPr>
        <p:grpSpPr bwMode="auto">
          <a:xfrm>
            <a:off x="250825" y="1676400"/>
            <a:ext cx="3025775" cy="1905000"/>
            <a:chOff x="0" y="1676400"/>
            <a:chExt cx="3025775" cy="1905000"/>
          </a:xfrm>
        </p:grpSpPr>
        <p:pic>
          <p:nvPicPr>
            <p:cNvPr id="98310"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r="25000" b="48485"/>
            <a:stretch>
              <a:fillRect/>
            </a:stretch>
          </p:blipFill>
          <p:spPr bwMode="auto">
            <a:xfrm>
              <a:off x="0" y="1676400"/>
              <a:ext cx="3025775" cy="1905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6" name="Straight Connector 5"/>
            <p:cNvCxnSpPr/>
            <p:nvPr/>
          </p:nvCxnSpPr>
          <p:spPr>
            <a:xfrm>
              <a:off x="1143000" y="2520950"/>
              <a:ext cx="1676400" cy="158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98309"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DA06FD7F-B9C3-4963-B1B3-90ACD1D1E011}" type="slidenum">
              <a:rPr lang="el-GR" altLang="el-GR">
                <a:solidFill>
                  <a:srgbClr val="F2F2F2"/>
                </a:solidFill>
              </a:rPr>
              <a:pPr eaLnBrk="1" hangingPunct="1"/>
              <a:t>52</a:t>
            </a:fld>
            <a:endParaRPr lang="el-GR" altLang="el-GR">
              <a:solidFill>
                <a:srgbClr val="F2F2F2"/>
              </a:solidFill>
            </a:endParaRPr>
          </a:p>
        </p:txBody>
      </p:sp>
    </p:spTree>
    <p:extLst>
      <p:ext uri="{BB962C8B-B14F-4D97-AF65-F5344CB8AC3E}">
        <p14:creationId xmlns:p14="http://schemas.microsoft.com/office/powerpoint/2010/main" xmlns="" val="10887660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4" descr="Αντίγραφο (2) από middle ear0001000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1538" y="1125538"/>
            <a:ext cx="5732462" cy="57324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99332" name="Ομάδα 4"/>
          <p:cNvGrpSpPr>
            <a:grpSpLocks/>
          </p:cNvGrpSpPr>
          <p:nvPr/>
        </p:nvGrpSpPr>
        <p:grpSpPr bwMode="auto">
          <a:xfrm>
            <a:off x="250825" y="1676400"/>
            <a:ext cx="3025775" cy="1905000"/>
            <a:chOff x="0" y="1676400"/>
            <a:chExt cx="3025775" cy="1905000"/>
          </a:xfrm>
        </p:grpSpPr>
        <p:pic>
          <p:nvPicPr>
            <p:cNvPr id="99334"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r="25000" b="48485"/>
            <a:stretch>
              <a:fillRect/>
            </a:stretch>
          </p:blipFill>
          <p:spPr bwMode="auto">
            <a:xfrm>
              <a:off x="0" y="1676400"/>
              <a:ext cx="3025775" cy="1905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6" name="Straight Connector 5"/>
            <p:cNvCxnSpPr/>
            <p:nvPr/>
          </p:nvCxnSpPr>
          <p:spPr>
            <a:xfrm>
              <a:off x="1143000" y="2563813"/>
              <a:ext cx="1676400" cy="1587"/>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99333"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76C174BB-AAB8-448B-BEBA-0B8FFE07D152}" type="slidenum">
              <a:rPr lang="el-GR" altLang="el-GR">
                <a:solidFill>
                  <a:srgbClr val="F2F2F2"/>
                </a:solidFill>
              </a:rPr>
              <a:pPr eaLnBrk="1" hangingPunct="1"/>
              <a:t>53</a:t>
            </a:fld>
            <a:endParaRPr lang="el-GR" altLang="el-GR">
              <a:solidFill>
                <a:srgbClr val="F2F2F2"/>
              </a:solidFill>
            </a:endParaRPr>
          </a:p>
        </p:txBody>
      </p:sp>
    </p:spTree>
    <p:extLst>
      <p:ext uri="{BB962C8B-B14F-4D97-AF65-F5344CB8AC3E}">
        <p14:creationId xmlns:p14="http://schemas.microsoft.com/office/powerpoint/2010/main" xmlns="" val="19685880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4" descr="Αντίγραφο (2) από middle ear0001000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9475" y="1133475"/>
            <a:ext cx="5724525" cy="57245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00356" name="Ομάδα 4"/>
          <p:cNvGrpSpPr>
            <a:grpSpLocks/>
          </p:cNvGrpSpPr>
          <p:nvPr/>
        </p:nvGrpSpPr>
        <p:grpSpPr bwMode="auto">
          <a:xfrm>
            <a:off x="250825" y="1676400"/>
            <a:ext cx="3025775" cy="1905000"/>
            <a:chOff x="0" y="1676400"/>
            <a:chExt cx="3025775" cy="1905000"/>
          </a:xfrm>
        </p:grpSpPr>
        <p:pic>
          <p:nvPicPr>
            <p:cNvPr id="100358"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r="25000" b="48485"/>
            <a:stretch>
              <a:fillRect/>
            </a:stretch>
          </p:blipFill>
          <p:spPr bwMode="auto">
            <a:xfrm>
              <a:off x="0" y="1676400"/>
              <a:ext cx="3025775" cy="1905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6" name="Straight Connector 5"/>
            <p:cNvCxnSpPr/>
            <p:nvPr/>
          </p:nvCxnSpPr>
          <p:spPr>
            <a:xfrm>
              <a:off x="1143000" y="2590800"/>
              <a:ext cx="1676400" cy="158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00357"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7D287C30-683A-45F3-BBEA-3931325D7EE9}" type="slidenum">
              <a:rPr lang="el-GR" altLang="el-GR">
                <a:solidFill>
                  <a:srgbClr val="F2F2F2"/>
                </a:solidFill>
              </a:rPr>
              <a:pPr eaLnBrk="1" hangingPunct="1"/>
              <a:t>54</a:t>
            </a:fld>
            <a:endParaRPr lang="el-GR" altLang="el-GR">
              <a:solidFill>
                <a:srgbClr val="F2F2F2"/>
              </a:solidFill>
            </a:endParaRPr>
          </a:p>
        </p:txBody>
      </p:sp>
    </p:spTree>
    <p:extLst>
      <p:ext uri="{BB962C8B-B14F-4D97-AF65-F5344CB8AC3E}">
        <p14:creationId xmlns:p14="http://schemas.microsoft.com/office/powerpoint/2010/main" xmlns="" val="4060603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4" descr="Αντίγραφο από middle ear0001000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9475" y="1133475"/>
            <a:ext cx="5724525" cy="57245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01380" name="Ομάδα 4"/>
          <p:cNvGrpSpPr>
            <a:grpSpLocks/>
          </p:cNvGrpSpPr>
          <p:nvPr/>
        </p:nvGrpSpPr>
        <p:grpSpPr bwMode="auto">
          <a:xfrm>
            <a:off x="250825" y="1676400"/>
            <a:ext cx="3025775" cy="1905000"/>
            <a:chOff x="0" y="1676400"/>
            <a:chExt cx="3025775" cy="1905000"/>
          </a:xfrm>
        </p:grpSpPr>
        <p:pic>
          <p:nvPicPr>
            <p:cNvPr id="101382"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r="25000" b="48485"/>
            <a:stretch>
              <a:fillRect/>
            </a:stretch>
          </p:blipFill>
          <p:spPr bwMode="auto">
            <a:xfrm>
              <a:off x="0" y="1676400"/>
              <a:ext cx="3025775" cy="1905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6" name="Straight Connector 5"/>
            <p:cNvCxnSpPr/>
            <p:nvPr/>
          </p:nvCxnSpPr>
          <p:spPr>
            <a:xfrm>
              <a:off x="1143000" y="2632075"/>
              <a:ext cx="1676400" cy="158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01381"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B33B1C2D-7DFE-4B9D-85E8-BBF652BB7AA7}" type="slidenum">
              <a:rPr lang="el-GR" altLang="el-GR">
                <a:solidFill>
                  <a:srgbClr val="F2F2F2"/>
                </a:solidFill>
              </a:rPr>
              <a:pPr eaLnBrk="1" hangingPunct="1"/>
              <a:t>55</a:t>
            </a:fld>
            <a:endParaRPr lang="el-GR" altLang="el-GR">
              <a:solidFill>
                <a:srgbClr val="F2F2F2"/>
              </a:solidFill>
            </a:endParaRPr>
          </a:p>
        </p:txBody>
      </p:sp>
    </p:spTree>
    <p:extLst>
      <p:ext uri="{BB962C8B-B14F-4D97-AF65-F5344CB8AC3E}">
        <p14:creationId xmlns:p14="http://schemas.microsoft.com/office/powerpoint/2010/main" xmlns="" val="15877430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4" descr="Αντίγραφο (2) από middle ear0001000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1538" y="1125538"/>
            <a:ext cx="5732462" cy="57324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02404" name="Ομάδα 4"/>
          <p:cNvGrpSpPr>
            <a:grpSpLocks/>
          </p:cNvGrpSpPr>
          <p:nvPr/>
        </p:nvGrpSpPr>
        <p:grpSpPr bwMode="auto">
          <a:xfrm>
            <a:off x="250825" y="1676400"/>
            <a:ext cx="3025775" cy="1905000"/>
            <a:chOff x="0" y="1676400"/>
            <a:chExt cx="3025775" cy="1905000"/>
          </a:xfrm>
        </p:grpSpPr>
        <p:pic>
          <p:nvPicPr>
            <p:cNvPr id="102406"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r="25000" b="48485"/>
            <a:stretch>
              <a:fillRect/>
            </a:stretch>
          </p:blipFill>
          <p:spPr bwMode="auto">
            <a:xfrm>
              <a:off x="0" y="1676400"/>
              <a:ext cx="3025775" cy="1905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6" name="Straight Connector 5"/>
            <p:cNvCxnSpPr/>
            <p:nvPr/>
          </p:nvCxnSpPr>
          <p:spPr>
            <a:xfrm>
              <a:off x="1143000" y="2660650"/>
              <a:ext cx="1676400" cy="158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02405"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1E0C5F68-F3C5-42DE-9ACA-FCA7BB852010}" type="slidenum">
              <a:rPr lang="el-GR" altLang="el-GR">
                <a:solidFill>
                  <a:srgbClr val="F2F2F2"/>
                </a:solidFill>
              </a:rPr>
              <a:pPr eaLnBrk="1" hangingPunct="1"/>
              <a:t>56</a:t>
            </a:fld>
            <a:endParaRPr lang="el-GR" altLang="el-GR">
              <a:solidFill>
                <a:srgbClr val="F2F2F2"/>
              </a:solidFill>
            </a:endParaRPr>
          </a:p>
        </p:txBody>
      </p:sp>
    </p:spTree>
    <p:extLst>
      <p:ext uri="{BB962C8B-B14F-4D97-AF65-F5344CB8AC3E}">
        <p14:creationId xmlns:p14="http://schemas.microsoft.com/office/powerpoint/2010/main" xmlns="" val="4592620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6" descr="middle ear0001000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1538" y="1125538"/>
            <a:ext cx="5732462" cy="57324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03428" name="Ομάδα 4"/>
          <p:cNvGrpSpPr>
            <a:grpSpLocks/>
          </p:cNvGrpSpPr>
          <p:nvPr/>
        </p:nvGrpSpPr>
        <p:grpSpPr bwMode="auto">
          <a:xfrm>
            <a:off x="250825" y="1676400"/>
            <a:ext cx="3025775" cy="1905000"/>
            <a:chOff x="0" y="1676400"/>
            <a:chExt cx="3025775" cy="1905000"/>
          </a:xfrm>
        </p:grpSpPr>
        <p:pic>
          <p:nvPicPr>
            <p:cNvPr id="103430"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r="25000" b="48485"/>
            <a:stretch>
              <a:fillRect/>
            </a:stretch>
          </p:blipFill>
          <p:spPr bwMode="auto">
            <a:xfrm>
              <a:off x="0" y="1676400"/>
              <a:ext cx="3025775" cy="1905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6" name="Straight Connector 5"/>
            <p:cNvCxnSpPr/>
            <p:nvPr/>
          </p:nvCxnSpPr>
          <p:spPr>
            <a:xfrm>
              <a:off x="1143000" y="2728913"/>
              <a:ext cx="1676400" cy="1587"/>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03429"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57DFC78A-9B08-49BA-B829-F2455FB0A5CD}" type="slidenum">
              <a:rPr lang="el-GR" altLang="el-GR">
                <a:solidFill>
                  <a:srgbClr val="F2F2F2"/>
                </a:solidFill>
              </a:rPr>
              <a:pPr eaLnBrk="1" hangingPunct="1"/>
              <a:t>57</a:t>
            </a:fld>
            <a:endParaRPr lang="el-GR" altLang="el-GR">
              <a:solidFill>
                <a:srgbClr val="F2F2F2"/>
              </a:solidFill>
            </a:endParaRPr>
          </a:p>
        </p:txBody>
      </p:sp>
    </p:spTree>
    <p:extLst>
      <p:ext uri="{BB962C8B-B14F-4D97-AF65-F5344CB8AC3E}">
        <p14:creationId xmlns:p14="http://schemas.microsoft.com/office/powerpoint/2010/main" xmlns="" val="22748168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63838" y="3048000"/>
            <a:ext cx="6380162" cy="3810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04452" name="Ομάδα 4"/>
          <p:cNvGrpSpPr>
            <a:grpSpLocks/>
          </p:cNvGrpSpPr>
          <p:nvPr/>
        </p:nvGrpSpPr>
        <p:grpSpPr bwMode="auto">
          <a:xfrm>
            <a:off x="177800" y="1341438"/>
            <a:ext cx="3025775" cy="1905000"/>
            <a:chOff x="0" y="1577975"/>
            <a:chExt cx="3025775" cy="1905000"/>
          </a:xfrm>
        </p:grpSpPr>
        <p:pic>
          <p:nvPicPr>
            <p:cNvPr id="104454"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r="25000" b="48485"/>
            <a:stretch>
              <a:fillRect/>
            </a:stretch>
          </p:blipFill>
          <p:spPr bwMode="auto">
            <a:xfrm>
              <a:off x="0" y="1577975"/>
              <a:ext cx="3025775" cy="1905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6" name="Straight Connector 5"/>
            <p:cNvCxnSpPr/>
            <p:nvPr/>
          </p:nvCxnSpPr>
          <p:spPr>
            <a:xfrm rot="5400000">
              <a:off x="1268413" y="2236787"/>
              <a:ext cx="1274762" cy="158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04453"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58BA7749-45EB-44BF-80D8-F38AD07143C4}" type="slidenum">
              <a:rPr lang="el-GR" altLang="el-GR">
                <a:solidFill>
                  <a:srgbClr val="F2F2F2"/>
                </a:solidFill>
              </a:rPr>
              <a:pPr eaLnBrk="1" hangingPunct="1"/>
              <a:t>58</a:t>
            </a:fld>
            <a:endParaRPr lang="el-GR" altLang="el-GR">
              <a:solidFill>
                <a:srgbClr val="F2F2F2"/>
              </a:solidFill>
            </a:endParaRPr>
          </a:p>
        </p:txBody>
      </p:sp>
      <p:sp>
        <p:nvSpPr>
          <p:cNvPr id="7" name="Rectangle 6"/>
          <p:cNvSpPr/>
          <p:nvPr/>
        </p:nvSpPr>
        <p:spPr>
          <a:xfrm>
            <a:off x="755576" y="6581001"/>
            <a:ext cx="2304256" cy="276999"/>
          </a:xfrm>
          <a:prstGeom prst="rect">
            <a:avLst/>
          </a:prstGeom>
        </p:spPr>
        <p:txBody>
          <a:bodyPr wrap="square">
            <a:spAutoFit/>
          </a:bodyPr>
          <a:lstStyle/>
          <a:p>
            <a:r>
              <a:rPr lang="en-US" sz="1200" dirty="0" smtClean="0">
                <a:hlinkClick r:id="rId4"/>
              </a:rPr>
              <a:t>radiologyassistant.nl</a:t>
            </a:r>
            <a:endParaRPr lang="en-US" sz="1200" dirty="0"/>
          </a:p>
        </p:txBody>
      </p:sp>
    </p:spTree>
    <p:extLst>
      <p:ext uri="{BB962C8B-B14F-4D97-AF65-F5344CB8AC3E}">
        <p14:creationId xmlns:p14="http://schemas.microsoft.com/office/powerpoint/2010/main" xmlns="" val="997440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Ομάδα 3"/>
          <p:cNvGrpSpPr>
            <a:grpSpLocks/>
          </p:cNvGrpSpPr>
          <p:nvPr/>
        </p:nvGrpSpPr>
        <p:grpSpPr bwMode="auto">
          <a:xfrm>
            <a:off x="684213" y="1149350"/>
            <a:ext cx="4811712" cy="4800600"/>
            <a:chOff x="914400" y="685800"/>
            <a:chExt cx="4811713" cy="4800600"/>
          </a:xfrm>
        </p:grpSpPr>
        <p:pic>
          <p:nvPicPr>
            <p:cNvPr id="50184" name="Picture 9" descr="Frontal Sinus"/>
            <p:cNvPicPr>
              <a:picLocks noChangeAspect="1" noChangeArrowheads="1"/>
            </p:cNvPicPr>
            <p:nvPr/>
          </p:nvPicPr>
          <p:blipFill>
            <a:blip r:embed="rId3" cstate="print">
              <a:extLst>
                <a:ext uri="{28A0092B-C50C-407E-A947-70E740481C1C}">
                  <a14:useLocalDpi xmlns:a14="http://schemas.microsoft.com/office/drawing/2010/main" xmlns="" val="0"/>
                </a:ext>
              </a:extLst>
            </a:blip>
            <a:srcRect l="9523" t="12682" r="3571" b="2351"/>
            <a:stretch>
              <a:fillRect/>
            </a:stretch>
          </p:blipFill>
          <p:spPr bwMode="auto">
            <a:xfrm>
              <a:off x="914400" y="685800"/>
              <a:ext cx="4811713" cy="4800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0185" name="Text Box 17"/>
            <p:cNvSpPr txBox="1">
              <a:spLocks noChangeArrowheads="1"/>
            </p:cNvSpPr>
            <p:nvPr/>
          </p:nvSpPr>
          <p:spPr bwMode="auto">
            <a:xfrm>
              <a:off x="2438400" y="2133600"/>
              <a:ext cx="13035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600">
                  <a:solidFill>
                    <a:srgbClr val="FFFF00"/>
                  </a:solidFill>
                </a:rPr>
                <a:t>ΜΕΤΩΠΙΑΙΟΣ</a:t>
              </a:r>
              <a:endParaRPr lang="en-US" altLang="el-GR" sz="1600">
                <a:solidFill>
                  <a:srgbClr val="FFFF00"/>
                </a:solidFill>
              </a:endParaRPr>
            </a:p>
          </p:txBody>
        </p:sp>
        <p:sp>
          <p:nvSpPr>
            <p:cNvPr id="50186" name="Line 18"/>
            <p:cNvSpPr>
              <a:spLocks noChangeShapeType="1"/>
            </p:cNvSpPr>
            <p:nvPr/>
          </p:nvSpPr>
          <p:spPr bwMode="auto">
            <a:xfrm flipH="1" flipV="1">
              <a:off x="3505200" y="1371600"/>
              <a:ext cx="76200" cy="685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grpSp>
        <p:nvGrpSpPr>
          <p:cNvPr id="50179" name="Ομάδα 4"/>
          <p:cNvGrpSpPr>
            <a:grpSpLocks/>
          </p:cNvGrpSpPr>
          <p:nvPr/>
        </p:nvGrpSpPr>
        <p:grpSpPr bwMode="auto">
          <a:xfrm>
            <a:off x="6011863" y="3284538"/>
            <a:ext cx="2865437" cy="2592387"/>
            <a:chOff x="6324600" y="4343400"/>
            <a:chExt cx="2590800" cy="2286000"/>
          </a:xfrm>
        </p:grpSpPr>
        <p:pic>
          <p:nvPicPr>
            <p:cNvPr id="50182" name="Picture 22" descr="SKULL SLIC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00800" y="4343400"/>
              <a:ext cx="2514600" cy="2286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0183" name="Line 23"/>
            <p:cNvSpPr>
              <a:spLocks noChangeShapeType="1"/>
            </p:cNvSpPr>
            <p:nvPr/>
          </p:nvSpPr>
          <p:spPr bwMode="auto">
            <a:xfrm>
              <a:off x="6324600" y="5257800"/>
              <a:ext cx="2514600" cy="46038"/>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grpSp>
      <p:sp>
        <p:nvSpPr>
          <p:cNvPr id="50180" name="Τίτλος 1"/>
          <p:cNvSpPr>
            <a:spLocks noGrp="1"/>
          </p:cNvSpPr>
          <p:nvPr>
            <p:ph type="title"/>
          </p:nvPr>
        </p:nvSpPr>
        <p:spPr>
          <a:xfrm>
            <a:off x="61913" y="115888"/>
            <a:ext cx="9082087" cy="1009650"/>
          </a:xfrm>
        </p:spPr>
        <p:txBody>
          <a:bodyPr/>
          <a:lstStyle/>
          <a:p>
            <a:r>
              <a:rPr lang="en-US" altLang="el-GR" smtClean="0"/>
              <a:t>CT </a:t>
            </a:r>
            <a:r>
              <a:rPr lang="el-GR" altLang="el-GR" smtClean="0"/>
              <a:t>Σπλαχνικού κρανίου εγκάρσια</a:t>
            </a:r>
          </a:p>
        </p:txBody>
      </p:sp>
      <p:sp>
        <p:nvSpPr>
          <p:cNvPr id="50181" name="Θέση αριθμού διαφάνειας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0F141D5E-2116-4BF0-B5FA-105D13F96D50}" type="slidenum">
              <a:rPr lang="el-GR" altLang="el-GR">
                <a:solidFill>
                  <a:srgbClr val="F2F2F2"/>
                </a:solidFill>
              </a:rPr>
              <a:pPr eaLnBrk="1" hangingPunct="1"/>
              <a:t>5</a:t>
            </a:fld>
            <a:endParaRPr lang="el-GR" altLang="el-GR">
              <a:solidFill>
                <a:srgbClr val="F2F2F2"/>
              </a:solidFill>
            </a:endParaRPr>
          </a:p>
        </p:txBody>
      </p:sp>
    </p:spTree>
    <p:extLst>
      <p:ext uri="{BB962C8B-B14F-4D97-AF65-F5344CB8AC3E}">
        <p14:creationId xmlns:p14="http://schemas.microsoft.com/office/powerpoint/2010/main" xmlns="" val="41273303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30463" y="2803525"/>
            <a:ext cx="6713537" cy="375761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05476" name="Ομάδα 4"/>
          <p:cNvGrpSpPr>
            <a:grpSpLocks/>
          </p:cNvGrpSpPr>
          <p:nvPr/>
        </p:nvGrpSpPr>
        <p:grpSpPr bwMode="auto">
          <a:xfrm>
            <a:off x="177800" y="1196975"/>
            <a:ext cx="3025775" cy="1905000"/>
            <a:chOff x="0" y="0"/>
            <a:chExt cx="3025775" cy="1905000"/>
          </a:xfrm>
        </p:grpSpPr>
        <p:pic>
          <p:nvPicPr>
            <p:cNvPr id="105478"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r="25000" b="48485"/>
            <a:stretch>
              <a:fillRect/>
            </a:stretch>
          </p:blipFill>
          <p:spPr bwMode="auto">
            <a:xfrm>
              <a:off x="0" y="0"/>
              <a:ext cx="3025775" cy="1905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6" name="Straight Connector 5"/>
            <p:cNvCxnSpPr/>
            <p:nvPr/>
          </p:nvCxnSpPr>
          <p:spPr>
            <a:xfrm rot="5400000">
              <a:off x="1136650" y="788988"/>
              <a:ext cx="1579563" cy="1587"/>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05477"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13B14EAF-D48A-4229-B567-61037F38B956}" type="slidenum">
              <a:rPr lang="el-GR" altLang="el-GR">
                <a:solidFill>
                  <a:srgbClr val="F2F2F2"/>
                </a:solidFill>
              </a:rPr>
              <a:pPr eaLnBrk="1" hangingPunct="1"/>
              <a:t>59</a:t>
            </a:fld>
            <a:endParaRPr lang="el-GR" altLang="el-GR">
              <a:solidFill>
                <a:srgbClr val="F2F2F2"/>
              </a:solidFill>
            </a:endParaRPr>
          </a:p>
        </p:txBody>
      </p:sp>
      <p:sp>
        <p:nvSpPr>
          <p:cNvPr id="7" name="Rectangle 6"/>
          <p:cNvSpPr/>
          <p:nvPr/>
        </p:nvSpPr>
        <p:spPr>
          <a:xfrm>
            <a:off x="755576" y="6581001"/>
            <a:ext cx="2304256" cy="276999"/>
          </a:xfrm>
          <a:prstGeom prst="rect">
            <a:avLst/>
          </a:prstGeom>
        </p:spPr>
        <p:txBody>
          <a:bodyPr wrap="square">
            <a:spAutoFit/>
          </a:bodyPr>
          <a:lstStyle/>
          <a:p>
            <a:r>
              <a:rPr lang="en-US" sz="1200" dirty="0" smtClean="0">
                <a:hlinkClick r:id="rId4"/>
              </a:rPr>
              <a:t>radiologyassistant.nl</a:t>
            </a:r>
            <a:endParaRPr lang="en-US" sz="1200" dirty="0"/>
          </a:p>
        </p:txBody>
      </p:sp>
    </p:spTree>
    <p:extLst>
      <p:ext uri="{BB962C8B-B14F-4D97-AF65-F5344CB8AC3E}">
        <p14:creationId xmlns:p14="http://schemas.microsoft.com/office/powerpoint/2010/main" xmlns="" val="11140888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06638" y="2879725"/>
            <a:ext cx="6802437" cy="38623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06500" name="Ομάδα 4"/>
          <p:cNvGrpSpPr>
            <a:grpSpLocks/>
          </p:cNvGrpSpPr>
          <p:nvPr/>
        </p:nvGrpSpPr>
        <p:grpSpPr bwMode="auto">
          <a:xfrm>
            <a:off x="179388" y="1236663"/>
            <a:ext cx="3025775" cy="1905000"/>
            <a:chOff x="0" y="0"/>
            <a:chExt cx="3025775" cy="1905000"/>
          </a:xfrm>
        </p:grpSpPr>
        <p:pic>
          <p:nvPicPr>
            <p:cNvPr id="106502"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r="25000" b="48485"/>
            <a:stretch>
              <a:fillRect/>
            </a:stretch>
          </p:blipFill>
          <p:spPr bwMode="auto">
            <a:xfrm>
              <a:off x="0" y="0"/>
              <a:ext cx="3025775" cy="1905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6" name="Straight Connector 5"/>
            <p:cNvCxnSpPr/>
            <p:nvPr/>
          </p:nvCxnSpPr>
          <p:spPr>
            <a:xfrm rot="5400000">
              <a:off x="1198563" y="788987"/>
              <a:ext cx="1579562" cy="1587"/>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06501"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4BFA3D75-45E9-46B2-83F1-75C81BF1391F}" type="slidenum">
              <a:rPr lang="el-GR" altLang="el-GR">
                <a:solidFill>
                  <a:srgbClr val="F2F2F2"/>
                </a:solidFill>
              </a:rPr>
              <a:pPr eaLnBrk="1" hangingPunct="1"/>
              <a:t>60</a:t>
            </a:fld>
            <a:endParaRPr lang="el-GR" altLang="el-GR">
              <a:solidFill>
                <a:srgbClr val="F2F2F2"/>
              </a:solidFill>
            </a:endParaRPr>
          </a:p>
        </p:txBody>
      </p:sp>
      <p:sp>
        <p:nvSpPr>
          <p:cNvPr id="7" name="Rectangle 6"/>
          <p:cNvSpPr/>
          <p:nvPr/>
        </p:nvSpPr>
        <p:spPr>
          <a:xfrm>
            <a:off x="755576" y="6581001"/>
            <a:ext cx="2304256" cy="276999"/>
          </a:xfrm>
          <a:prstGeom prst="rect">
            <a:avLst/>
          </a:prstGeom>
        </p:spPr>
        <p:txBody>
          <a:bodyPr wrap="square">
            <a:spAutoFit/>
          </a:bodyPr>
          <a:lstStyle/>
          <a:p>
            <a:r>
              <a:rPr lang="en-US" sz="1200" dirty="0" smtClean="0">
                <a:hlinkClick r:id="rId4"/>
              </a:rPr>
              <a:t>radiologyassistant.nl</a:t>
            </a:r>
            <a:endParaRPr lang="en-US" sz="1200" dirty="0"/>
          </a:p>
        </p:txBody>
      </p:sp>
    </p:spTree>
    <p:extLst>
      <p:ext uri="{BB962C8B-B14F-4D97-AF65-F5344CB8AC3E}">
        <p14:creationId xmlns:p14="http://schemas.microsoft.com/office/powerpoint/2010/main" xmlns="" val="35919887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08125" y="2943225"/>
            <a:ext cx="7596188" cy="37988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07524" name="Ομάδα 5"/>
          <p:cNvGrpSpPr>
            <a:grpSpLocks/>
          </p:cNvGrpSpPr>
          <p:nvPr/>
        </p:nvGrpSpPr>
        <p:grpSpPr bwMode="auto">
          <a:xfrm>
            <a:off x="177800" y="1236663"/>
            <a:ext cx="3025775" cy="1905000"/>
            <a:chOff x="0" y="0"/>
            <a:chExt cx="3025775" cy="1905000"/>
          </a:xfrm>
        </p:grpSpPr>
        <p:cxnSp>
          <p:nvCxnSpPr>
            <p:cNvPr id="5" name="Straight Connector 4"/>
            <p:cNvCxnSpPr/>
            <p:nvPr/>
          </p:nvCxnSpPr>
          <p:spPr>
            <a:xfrm rot="5400000">
              <a:off x="1192213" y="788987"/>
              <a:ext cx="1579562" cy="158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pic>
          <p:nvPicPr>
            <p:cNvPr id="107527"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r="25000" b="48485"/>
            <a:stretch>
              <a:fillRect/>
            </a:stretch>
          </p:blipFill>
          <p:spPr bwMode="auto">
            <a:xfrm>
              <a:off x="0" y="0"/>
              <a:ext cx="3025775" cy="1905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7" name="Straight Connector 6"/>
            <p:cNvCxnSpPr/>
            <p:nvPr/>
          </p:nvCxnSpPr>
          <p:spPr>
            <a:xfrm rot="5400000">
              <a:off x="1227138" y="788987"/>
              <a:ext cx="1579562" cy="158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07525"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458ED7C9-57F9-4FDD-AA10-BF75F152913A}" type="slidenum">
              <a:rPr lang="el-GR" altLang="el-GR">
                <a:solidFill>
                  <a:srgbClr val="F2F2F2"/>
                </a:solidFill>
              </a:rPr>
              <a:pPr eaLnBrk="1" hangingPunct="1"/>
              <a:t>61</a:t>
            </a:fld>
            <a:endParaRPr lang="el-GR" altLang="el-GR">
              <a:solidFill>
                <a:srgbClr val="F2F2F2"/>
              </a:solidFill>
            </a:endParaRPr>
          </a:p>
        </p:txBody>
      </p:sp>
      <p:sp>
        <p:nvSpPr>
          <p:cNvPr id="8" name="Rectangle 7"/>
          <p:cNvSpPr/>
          <p:nvPr/>
        </p:nvSpPr>
        <p:spPr>
          <a:xfrm>
            <a:off x="35496" y="6537459"/>
            <a:ext cx="2304256" cy="276999"/>
          </a:xfrm>
          <a:prstGeom prst="rect">
            <a:avLst/>
          </a:prstGeom>
        </p:spPr>
        <p:txBody>
          <a:bodyPr wrap="square">
            <a:spAutoFit/>
          </a:bodyPr>
          <a:lstStyle/>
          <a:p>
            <a:r>
              <a:rPr lang="en-US" sz="1200" dirty="0" smtClean="0">
                <a:hlinkClick r:id="rId4"/>
              </a:rPr>
              <a:t>radiologyassistant.nl</a:t>
            </a:r>
            <a:endParaRPr lang="en-US" sz="1200" dirty="0"/>
          </a:p>
        </p:txBody>
      </p:sp>
    </p:spTree>
    <p:extLst>
      <p:ext uri="{BB962C8B-B14F-4D97-AF65-F5344CB8AC3E}">
        <p14:creationId xmlns:p14="http://schemas.microsoft.com/office/powerpoint/2010/main" xmlns="" val="10687980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smtClean="0"/>
              <a:t>Λιθοειδή –πρωτόκολλο </a:t>
            </a:r>
            <a:r>
              <a:rPr lang="el-GR" sz="2800" dirty="0" smtClean="0"/>
              <a:t>(16</a:t>
            </a:r>
            <a:r>
              <a:rPr lang="en-US" sz="2800" dirty="0" smtClean="0"/>
              <a:t>MDCT)</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1162974432"/>
              </p:ext>
            </p:extLst>
          </p:nvPr>
        </p:nvGraphicFramePr>
        <p:xfrm>
          <a:off x="304800" y="1484784"/>
          <a:ext cx="8610600" cy="4876797"/>
        </p:xfrm>
        <a:graphic>
          <a:graphicData uri="http://schemas.openxmlformats.org/drawingml/2006/table">
            <a:tbl>
              <a:tblPr>
                <a:tableStyleId>{0505E3EF-67EA-436B-97B2-0124C06EBD24}</a:tableStyleId>
              </a:tblPr>
              <a:tblGrid>
                <a:gridCol w="4269122"/>
                <a:gridCol w="4341478"/>
              </a:tblGrid>
              <a:tr h="380663">
                <a:tc>
                  <a:txBody>
                    <a:bodyPr/>
                    <a:lstStyle/>
                    <a:p>
                      <a:pPr marL="0" marR="0" indent="0" algn="l">
                        <a:spcBef>
                          <a:spcPts val="0"/>
                        </a:spcBef>
                        <a:spcAft>
                          <a:spcPts val="0"/>
                        </a:spcAft>
                      </a:pPr>
                      <a:r>
                        <a:rPr lang="el-GR" sz="1800" dirty="0" smtClean="0"/>
                        <a:t> </a:t>
                      </a:r>
                      <a:r>
                        <a:rPr lang="en-US" sz="1800" dirty="0" smtClean="0"/>
                        <a:t>Scout</a:t>
                      </a:r>
                      <a:endParaRPr lang="en-US" sz="1800" dirty="0">
                        <a:latin typeface="Calibri"/>
                        <a:ea typeface="Calibri"/>
                        <a:cs typeface="Times New Roman"/>
                      </a:endParaRPr>
                    </a:p>
                  </a:txBody>
                  <a:tcPr marL="9525" marR="9525" marT="9525" marB="9525"/>
                </a:tc>
                <a:tc>
                  <a:txBody>
                    <a:bodyPr/>
                    <a:lstStyle/>
                    <a:p>
                      <a:pPr marL="0" marR="0" indent="0" algn="l">
                        <a:spcBef>
                          <a:spcPts val="0"/>
                        </a:spcBef>
                        <a:spcAft>
                          <a:spcPts val="0"/>
                        </a:spcAft>
                      </a:pPr>
                      <a:r>
                        <a:rPr lang="el-GR" sz="1800" dirty="0" smtClean="0"/>
                        <a:t> Πλάγιο</a:t>
                      </a:r>
                      <a:r>
                        <a:rPr lang="el-GR" sz="1800" baseline="0" dirty="0" smtClean="0"/>
                        <a:t> </a:t>
                      </a:r>
                      <a:r>
                        <a:rPr lang="en-US" sz="1800" dirty="0" smtClean="0"/>
                        <a:t> </a:t>
                      </a:r>
                      <a:r>
                        <a:rPr lang="en-US" sz="1800" dirty="0"/>
                        <a:t>(90 degrees)</a:t>
                      </a:r>
                      <a:endParaRPr lang="en-US" sz="1800" dirty="0">
                        <a:latin typeface="Calibri"/>
                        <a:ea typeface="Calibri"/>
                        <a:cs typeface="Times New Roman"/>
                      </a:endParaRPr>
                    </a:p>
                  </a:txBody>
                  <a:tcPr marL="9525" marR="9525" marT="9525" marB="9525"/>
                </a:tc>
              </a:tr>
              <a:tr h="380663">
                <a:tc>
                  <a:txBody>
                    <a:bodyPr/>
                    <a:lstStyle/>
                    <a:p>
                      <a:pPr marL="0" marR="0" indent="0" algn="l">
                        <a:spcBef>
                          <a:spcPts val="0"/>
                        </a:spcBef>
                        <a:spcAft>
                          <a:spcPts val="0"/>
                        </a:spcAft>
                      </a:pPr>
                      <a:r>
                        <a:rPr lang="el-GR" sz="1800" dirty="0" smtClean="0"/>
                        <a:t> </a:t>
                      </a:r>
                      <a:r>
                        <a:rPr lang="en-US" sz="1800" dirty="0" smtClean="0"/>
                        <a:t>Start</a:t>
                      </a:r>
                      <a:endParaRPr lang="en-US" sz="1800" dirty="0">
                        <a:latin typeface="Calibri"/>
                        <a:ea typeface="Calibri"/>
                        <a:cs typeface="Times New Roman"/>
                      </a:endParaRPr>
                    </a:p>
                  </a:txBody>
                  <a:tcPr marL="9525" marR="9525" marT="9525" marB="9525"/>
                </a:tc>
                <a:tc>
                  <a:txBody>
                    <a:bodyPr/>
                    <a:lstStyle/>
                    <a:p>
                      <a:pPr marL="0" marR="0" indent="0" algn="l">
                        <a:spcBef>
                          <a:spcPts val="0"/>
                        </a:spcBef>
                        <a:spcAft>
                          <a:spcPts val="0"/>
                        </a:spcAft>
                      </a:pPr>
                      <a:r>
                        <a:rPr lang="el-GR" sz="1800" dirty="0" smtClean="0"/>
                        <a:t> Κάτω από τη μαστοειδή απόφυση</a:t>
                      </a:r>
                      <a:endParaRPr lang="en-US" sz="1800" dirty="0">
                        <a:latin typeface="Calibri"/>
                        <a:ea typeface="Calibri"/>
                        <a:cs typeface="Times New Roman"/>
                      </a:endParaRPr>
                    </a:p>
                  </a:txBody>
                  <a:tcPr marL="9525" marR="9525" marT="9525" marB="9525"/>
                </a:tc>
              </a:tr>
              <a:tr h="380663">
                <a:tc>
                  <a:txBody>
                    <a:bodyPr/>
                    <a:lstStyle/>
                    <a:p>
                      <a:pPr marL="0" marR="0" indent="0" algn="l">
                        <a:spcBef>
                          <a:spcPts val="0"/>
                        </a:spcBef>
                        <a:spcAft>
                          <a:spcPts val="0"/>
                        </a:spcAft>
                      </a:pPr>
                      <a:r>
                        <a:rPr lang="el-GR" sz="1800" dirty="0" smtClean="0"/>
                        <a:t> </a:t>
                      </a:r>
                      <a:r>
                        <a:rPr lang="en-US" sz="1800" dirty="0" smtClean="0"/>
                        <a:t>End</a:t>
                      </a:r>
                      <a:endParaRPr lang="en-US" sz="1800" dirty="0">
                        <a:latin typeface="Calibri"/>
                        <a:ea typeface="Calibri"/>
                        <a:cs typeface="Times New Roman"/>
                      </a:endParaRPr>
                    </a:p>
                  </a:txBody>
                  <a:tcPr marL="9525" marR="9525" marT="9525" marB="9525"/>
                </a:tc>
                <a:tc>
                  <a:txBody>
                    <a:bodyPr/>
                    <a:lstStyle/>
                    <a:p>
                      <a:pPr marL="0" marR="0" indent="0" algn="l">
                        <a:spcBef>
                          <a:spcPts val="0"/>
                        </a:spcBef>
                        <a:spcAft>
                          <a:spcPts val="0"/>
                        </a:spcAft>
                      </a:pPr>
                      <a:r>
                        <a:rPr lang="el-GR" sz="1800" dirty="0" smtClean="0"/>
                        <a:t> Άνωθεν</a:t>
                      </a:r>
                      <a:r>
                        <a:rPr lang="el-GR" sz="1800" baseline="0" dirty="0" smtClean="0"/>
                        <a:t> του λιθοειδούς</a:t>
                      </a:r>
                      <a:endParaRPr lang="en-US" sz="1800" dirty="0">
                        <a:latin typeface="Calibri"/>
                        <a:ea typeface="Calibri"/>
                        <a:cs typeface="Times New Roman"/>
                      </a:endParaRPr>
                    </a:p>
                  </a:txBody>
                  <a:tcPr marL="9525" marR="9525" marT="9525" marB="9525"/>
                </a:tc>
              </a:tr>
              <a:tr h="380663">
                <a:tc>
                  <a:txBody>
                    <a:bodyPr/>
                    <a:lstStyle/>
                    <a:p>
                      <a:pPr marL="0" marR="0" indent="0" algn="l">
                        <a:spcBef>
                          <a:spcPts val="0"/>
                        </a:spcBef>
                        <a:spcAft>
                          <a:spcPts val="0"/>
                        </a:spcAft>
                      </a:pPr>
                      <a:r>
                        <a:rPr lang="el-GR" sz="1800" dirty="0" smtClean="0"/>
                        <a:t> </a:t>
                      </a:r>
                      <a:r>
                        <a:rPr lang="en-US" sz="1800" dirty="0" err="1" smtClean="0"/>
                        <a:t>kVp</a:t>
                      </a:r>
                      <a:endParaRPr lang="en-US" sz="1800" dirty="0">
                        <a:latin typeface="Calibri"/>
                        <a:ea typeface="Calibri"/>
                        <a:cs typeface="Times New Roman"/>
                      </a:endParaRPr>
                    </a:p>
                  </a:txBody>
                  <a:tcPr marL="9525" marR="9525" marT="9525" marB="9525"/>
                </a:tc>
                <a:tc>
                  <a:txBody>
                    <a:bodyPr/>
                    <a:lstStyle/>
                    <a:p>
                      <a:pPr marL="0" marR="0" indent="0" algn="l">
                        <a:spcBef>
                          <a:spcPts val="0"/>
                        </a:spcBef>
                        <a:spcAft>
                          <a:spcPts val="0"/>
                        </a:spcAft>
                      </a:pPr>
                      <a:r>
                        <a:rPr lang="el-GR" sz="1800" dirty="0" smtClean="0"/>
                        <a:t> 140</a:t>
                      </a:r>
                      <a:endParaRPr lang="en-US" sz="1800" dirty="0">
                        <a:latin typeface="Calibri"/>
                        <a:ea typeface="Calibri"/>
                        <a:cs typeface="Times New Roman"/>
                      </a:endParaRPr>
                    </a:p>
                  </a:txBody>
                  <a:tcPr marL="9525" marR="9525" marT="9525" marB="9525"/>
                </a:tc>
              </a:tr>
              <a:tr h="380663">
                <a:tc>
                  <a:txBody>
                    <a:bodyPr/>
                    <a:lstStyle/>
                    <a:p>
                      <a:pPr marL="0" marR="0" indent="0" algn="l">
                        <a:spcBef>
                          <a:spcPts val="0"/>
                        </a:spcBef>
                        <a:spcAft>
                          <a:spcPts val="0"/>
                        </a:spcAft>
                      </a:pPr>
                      <a:r>
                        <a:rPr lang="el-GR" sz="1800" dirty="0" smtClean="0"/>
                        <a:t> </a:t>
                      </a:r>
                      <a:r>
                        <a:rPr lang="en-US" sz="1800" dirty="0" err="1" smtClean="0"/>
                        <a:t>mA</a:t>
                      </a:r>
                      <a:endParaRPr lang="en-US" sz="1800" dirty="0">
                        <a:latin typeface="Calibri"/>
                        <a:ea typeface="Calibri"/>
                        <a:cs typeface="Times New Roman"/>
                      </a:endParaRPr>
                    </a:p>
                  </a:txBody>
                  <a:tcPr marL="9525" marR="9525" marT="9525" marB="9525"/>
                </a:tc>
                <a:tc>
                  <a:txBody>
                    <a:bodyPr/>
                    <a:lstStyle/>
                    <a:p>
                      <a:pPr marL="0" marR="0" indent="0" algn="l">
                        <a:spcBef>
                          <a:spcPts val="0"/>
                        </a:spcBef>
                        <a:spcAft>
                          <a:spcPts val="0"/>
                        </a:spcAft>
                      </a:pPr>
                      <a:r>
                        <a:rPr lang="el-GR" sz="1800" dirty="0" smtClean="0"/>
                        <a:t> </a:t>
                      </a:r>
                      <a:r>
                        <a:rPr lang="en-US" sz="1800" dirty="0" smtClean="0"/>
                        <a:t>250</a:t>
                      </a:r>
                      <a:r>
                        <a:rPr lang="el-GR" sz="1800" dirty="0" smtClean="0"/>
                        <a:t> </a:t>
                      </a:r>
                      <a:endParaRPr lang="en-US" sz="1800" dirty="0">
                        <a:latin typeface="Calibri"/>
                        <a:ea typeface="Calibri"/>
                        <a:cs typeface="Times New Roman"/>
                      </a:endParaRPr>
                    </a:p>
                  </a:txBody>
                  <a:tcPr marL="9525" marR="9525" marT="9525" marB="9525"/>
                </a:tc>
              </a:tr>
              <a:tr h="380663">
                <a:tc>
                  <a:txBody>
                    <a:bodyPr/>
                    <a:lstStyle/>
                    <a:p>
                      <a:pPr marL="0" marR="0" indent="0" algn="l">
                        <a:spcBef>
                          <a:spcPts val="0"/>
                        </a:spcBef>
                        <a:spcAft>
                          <a:spcPts val="0"/>
                        </a:spcAft>
                      </a:pPr>
                      <a:r>
                        <a:rPr lang="el-GR" sz="1800" dirty="0" smtClean="0"/>
                        <a:t> </a:t>
                      </a:r>
                      <a:r>
                        <a:rPr lang="en-US" sz="1800" dirty="0" smtClean="0"/>
                        <a:t>Rotation </a:t>
                      </a:r>
                      <a:r>
                        <a:rPr lang="en-US" sz="1800" dirty="0"/>
                        <a:t>Time</a:t>
                      </a:r>
                      <a:endParaRPr lang="en-US" sz="1800" dirty="0">
                        <a:latin typeface="Calibri"/>
                        <a:ea typeface="Calibri"/>
                        <a:cs typeface="Times New Roman"/>
                      </a:endParaRPr>
                    </a:p>
                  </a:txBody>
                  <a:tcPr marL="9525" marR="9525" marT="9525" marB="9525"/>
                </a:tc>
                <a:tc>
                  <a:txBody>
                    <a:bodyPr/>
                    <a:lstStyle/>
                    <a:p>
                      <a:pPr marL="0" marR="0" indent="0" algn="l">
                        <a:spcBef>
                          <a:spcPts val="0"/>
                        </a:spcBef>
                        <a:spcAft>
                          <a:spcPts val="0"/>
                        </a:spcAft>
                      </a:pPr>
                      <a:r>
                        <a:rPr lang="el-GR" sz="1800" dirty="0" smtClean="0"/>
                        <a:t> </a:t>
                      </a:r>
                      <a:r>
                        <a:rPr lang="en-US" sz="1800" dirty="0" smtClean="0"/>
                        <a:t>1.5sec</a:t>
                      </a:r>
                      <a:endParaRPr lang="en-US" sz="1800" dirty="0">
                        <a:latin typeface="Calibri"/>
                        <a:ea typeface="Calibri"/>
                        <a:cs typeface="Times New Roman"/>
                      </a:endParaRPr>
                    </a:p>
                  </a:txBody>
                  <a:tcPr marL="9525" marR="9525" marT="9525" marB="9525"/>
                </a:tc>
              </a:tr>
              <a:tr h="380663">
                <a:tc>
                  <a:txBody>
                    <a:bodyPr/>
                    <a:lstStyle/>
                    <a:p>
                      <a:pPr marL="0" marR="0" indent="0" algn="l">
                        <a:spcBef>
                          <a:spcPts val="0"/>
                        </a:spcBef>
                        <a:spcAft>
                          <a:spcPts val="0"/>
                        </a:spcAft>
                      </a:pPr>
                      <a:r>
                        <a:rPr lang="el-GR" sz="1800" dirty="0" smtClean="0"/>
                        <a:t> </a:t>
                      </a:r>
                      <a:r>
                        <a:rPr lang="en-US" sz="1800" dirty="0" smtClean="0"/>
                        <a:t>Raw </a:t>
                      </a:r>
                      <a:r>
                        <a:rPr lang="en-US" sz="1800" dirty="0"/>
                        <a:t>Slice Thickness</a:t>
                      </a:r>
                      <a:endParaRPr lang="en-US" sz="1800" dirty="0">
                        <a:latin typeface="Calibri"/>
                        <a:ea typeface="Calibri"/>
                        <a:cs typeface="Times New Roman"/>
                      </a:endParaRPr>
                    </a:p>
                  </a:txBody>
                  <a:tcPr marL="9525" marR="9525" marT="9525" marB="9525"/>
                </a:tc>
                <a:tc>
                  <a:txBody>
                    <a:bodyPr/>
                    <a:lstStyle/>
                    <a:p>
                      <a:pPr marL="0" marR="0" indent="0" algn="l">
                        <a:spcBef>
                          <a:spcPts val="0"/>
                        </a:spcBef>
                        <a:spcAft>
                          <a:spcPts val="0"/>
                        </a:spcAft>
                      </a:pPr>
                      <a:r>
                        <a:rPr lang="el-GR" sz="1800" dirty="0" smtClean="0"/>
                        <a:t> </a:t>
                      </a:r>
                      <a:r>
                        <a:rPr lang="en-US" sz="1800" dirty="0" smtClean="0"/>
                        <a:t>16x0.5mm</a:t>
                      </a:r>
                      <a:endParaRPr lang="en-US" sz="1800" dirty="0">
                        <a:latin typeface="Calibri"/>
                        <a:ea typeface="Calibri"/>
                        <a:cs typeface="Times New Roman"/>
                      </a:endParaRPr>
                    </a:p>
                  </a:txBody>
                  <a:tcPr marL="9525" marR="9525" marT="9525" marB="9525"/>
                </a:tc>
              </a:tr>
              <a:tr h="380663">
                <a:tc>
                  <a:txBody>
                    <a:bodyPr/>
                    <a:lstStyle/>
                    <a:p>
                      <a:pPr marL="0" marR="0" indent="0" algn="l">
                        <a:spcBef>
                          <a:spcPts val="0"/>
                        </a:spcBef>
                        <a:spcAft>
                          <a:spcPts val="0"/>
                        </a:spcAft>
                      </a:pPr>
                      <a:r>
                        <a:rPr lang="el-GR" sz="1800" dirty="0" smtClean="0"/>
                        <a:t> </a:t>
                      </a:r>
                      <a:r>
                        <a:rPr lang="en-US" sz="1800" dirty="0" smtClean="0"/>
                        <a:t>Reconstructed </a:t>
                      </a:r>
                      <a:r>
                        <a:rPr lang="en-US" sz="1800" dirty="0"/>
                        <a:t>Slice Thickness</a:t>
                      </a:r>
                      <a:endParaRPr lang="en-US" sz="1800" dirty="0">
                        <a:latin typeface="Calibri"/>
                        <a:ea typeface="Calibri"/>
                        <a:cs typeface="Times New Roman"/>
                      </a:endParaRPr>
                    </a:p>
                  </a:txBody>
                  <a:tcPr marL="9525" marR="9525" marT="9525" marB="9525"/>
                </a:tc>
                <a:tc>
                  <a:txBody>
                    <a:bodyPr/>
                    <a:lstStyle/>
                    <a:p>
                      <a:pPr marL="0" marR="0" indent="0" algn="l">
                        <a:spcBef>
                          <a:spcPts val="0"/>
                        </a:spcBef>
                        <a:spcAft>
                          <a:spcPts val="0"/>
                        </a:spcAft>
                      </a:pPr>
                      <a:r>
                        <a:rPr lang="el-GR" sz="1800" dirty="0" smtClean="0"/>
                        <a:t> </a:t>
                      </a:r>
                      <a:r>
                        <a:rPr lang="en-US" sz="1800" dirty="0" smtClean="0"/>
                        <a:t>0.5/0.3mm</a:t>
                      </a:r>
                      <a:endParaRPr lang="en-US" sz="1800" dirty="0">
                        <a:latin typeface="Calibri"/>
                        <a:ea typeface="Calibri"/>
                        <a:cs typeface="Times New Roman"/>
                      </a:endParaRPr>
                    </a:p>
                  </a:txBody>
                  <a:tcPr marL="9525" marR="9525" marT="9525" marB="9525"/>
                </a:tc>
              </a:tr>
              <a:tr h="380663">
                <a:tc>
                  <a:txBody>
                    <a:bodyPr/>
                    <a:lstStyle/>
                    <a:p>
                      <a:pPr marL="0" marR="0" indent="0" algn="l">
                        <a:spcBef>
                          <a:spcPts val="0"/>
                        </a:spcBef>
                        <a:spcAft>
                          <a:spcPts val="0"/>
                        </a:spcAft>
                      </a:pPr>
                      <a:r>
                        <a:rPr lang="el-GR" sz="1800" dirty="0" smtClean="0"/>
                        <a:t> </a:t>
                      </a:r>
                      <a:r>
                        <a:rPr lang="en-US" sz="1800" dirty="0" smtClean="0"/>
                        <a:t>Window </a:t>
                      </a:r>
                      <a:r>
                        <a:rPr lang="en-US" sz="1800" dirty="0"/>
                        <a:t>Width/Window Level</a:t>
                      </a:r>
                      <a:endParaRPr lang="en-US" sz="1800" dirty="0">
                        <a:latin typeface="Calibri"/>
                        <a:ea typeface="Calibri"/>
                        <a:cs typeface="Times New Roman"/>
                      </a:endParaRPr>
                    </a:p>
                  </a:txBody>
                  <a:tcPr marL="9525" marR="9525" marT="9525" marB="9525"/>
                </a:tc>
                <a:tc>
                  <a:txBody>
                    <a:bodyPr/>
                    <a:lstStyle/>
                    <a:p>
                      <a:pPr marL="0" marR="0" indent="0" algn="l">
                        <a:spcBef>
                          <a:spcPts val="0"/>
                        </a:spcBef>
                        <a:spcAft>
                          <a:spcPts val="0"/>
                        </a:spcAft>
                      </a:pPr>
                      <a:r>
                        <a:rPr lang="el-GR" sz="1800" dirty="0" smtClean="0"/>
                        <a:t> </a:t>
                      </a:r>
                      <a:r>
                        <a:rPr lang="en-US" sz="1800" dirty="0" smtClean="0"/>
                        <a:t>4500/500</a:t>
                      </a:r>
                      <a:endParaRPr lang="en-US" sz="1800" dirty="0">
                        <a:latin typeface="Calibri"/>
                        <a:ea typeface="Calibri"/>
                        <a:cs typeface="Times New Roman"/>
                      </a:endParaRPr>
                    </a:p>
                  </a:txBody>
                  <a:tcPr marL="9525" marR="9525" marT="9525" marB="9525"/>
                </a:tc>
              </a:tr>
              <a:tr h="725415">
                <a:tc>
                  <a:txBody>
                    <a:bodyPr/>
                    <a:lstStyle/>
                    <a:p>
                      <a:pPr marL="0" marR="0" indent="0" algn="l">
                        <a:spcBef>
                          <a:spcPts val="0"/>
                        </a:spcBef>
                        <a:spcAft>
                          <a:spcPts val="0"/>
                        </a:spcAft>
                      </a:pPr>
                      <a:r>
                        <a:rPr lang="el-GR" sz="1800" dirty="0" smtClean="0"/>
                        <a:t> </a:t>
                      </a:r>
                      <a:r>
                        <a:rPr lang="en-US" sz="1800" dirty="0" smtClean="0"/>
                        <a:t>Intravenous </a:t>
                      </a:r>
                      <a:r>
                        <a:rPr lang="en-US" sz="1800" dirty="0"/>
                        <a:t>Contrast</a:t>
                      </a:r>
                      <a:br>
                        <a:rPr lang="en-US" sz="1800" dirty="0"/>
                      </a:br>
                      <a:r>
                        <a:rPr lang="en-US" sz="1800" dirty="0" smtClean="0"/>
                        <a:t>(</a:t>
                      </a:r>
                      <a:r>
                        <a:rPr lang="el-GR" sz="1800" dirty="0" smtClean="0"/>
                        <a:t>επί ενδείξεως</a:t>
                      </a:r>
                      <a:r>
                        <a:rPr lang="en-US" sz="1800" dirty="0" smtClean="0"/>
                        <a:t>)</a:t>
                      </a:r>
                      <a:endParaRPr lang="en-US" sz="1800" dirty="0">
                        <a:latin typeface="Calibri"/>
                        <a:ea typeface="Calibri"/>
                        <a:cs typeface="Times New Roman"/>
                      </a:endParaRPr>
                    </a:p>
                  </a:txBody>
                  <a:tcPr marL="9525" marR="9525" marT="9525" marB="9525"/>
                </a:tc>
                <a:tc>
                  <a:txBody>
                    <a:bodyPr/>
                    <a:lstStyle/>
                    <a:p>
                      <a:pPr marL="0" marR="0" indent="0" algn="l">
                        <a:spcBef>
                          <a:spcPts val="0"/>
                        </a:spcBef>
                        <a:spcAft>
                          <a:spcPts val="0"/>
                        </a:spcAft>
                      </a:pPr>
                      <a:r>
                        <a:rPr lang="el-GR" sz="1800" dirty="0" smtClean="0"/>
                        <a:t> μη ιονικό </a:t>
                      </a:r>
                      <a:r>
                        <a:rPr lang="en-US" sz="1800" dirty="0" smtClean="0"/>
                        <a:t>370 </a:t>
                      </a:r>
                      <a:r>
                        <a:rPr lang="en-US" sz="1800" dirty="0"/>
                        <a:t>50mls </a:t>
                      </a:r>
                      <a:r>
                        <a:rPr lang="el-GR" sz="1800" dirty="0" smtClean="0"/>
                        <a:t>με το χέρι </a:t>
                      </a:r>
                      <a:r>
                        <a:rPr lang="en-US" sz="1800" dirty="0"/>
                        <a:t/>
                      </a:r>
                      <a:br>
                        <a:rPr lang="en-US" sz="1800" dirty="0"/>
                      </a:br>
                      <a:r>
                        <a:rPr lang="el-GR" sz="1800" dirty="0" smtClean="0"/>
                        <a:t>αναμονή </a:t>
                      </a:r>
                      <a:r>
                        <a:rPr lang="en-US" sz="1800" dirty="0" smtClean="0"/>
                        <a:t>5min</a:t>
                      </a:r>
                      <a:endParaRPr lang="en-US" sz="1800" dirty="0">
                        <a:latin typeface="Calibri"/>
                        <a:ea typeface="Calibri"/>
                        <a:cs typeface="Times New Roman"/>
                      </a:endParaRPr>
                    </a:p>
                  </a:txBody>
                  <a:tcPr marL="9525" marR="9525" marT="9525" marB="9525"/>
                </a:tc>
              </a:tr>
              <a:tr h="725415">
                <a:tc>
                  <a:txBody>
                    <a:bodyPr/>
                    <a:lstStyle/>
                    <a:p>
                      <a:pPr marL="0" marR="0" indent="0" algn="l">
                        <a:spcBef>
                          <a:spcPts val="0"/>
                        </a:spcBef>
                        <a:spcAft>
                          <a:spcPts val="0"/>
                        </a:spcAft>
                      </a:pPr>
                      <a:r>
                        <a:rPr lang="el-GR" sz="1800" dirty="0" smtClean="0"/>
                        <a:t> </a:t>
                      </a:r>
                      <a:r>
                        <a:rPr lang="en-US" sz="1800" dirty="0" err="1" smtClean="0"/>
                        <a:t>Multiplanar</a:t>
                      </a:r>
                      <a:r>
                        <a:rPr lang="en-US" sz="1800" dirty="0" smtClean="0"/>
                        <a:t> </a:t>
                      </a:r>
                      <a:r>
                        <a:rPr lang="en-US" sz="1800" dirty="0"/>
                        <a:t>Reconstructions</a:t>
                      </a:r>
                      <a:endParaRPr lang="en-US" sz="1800" dirty="0">
                        <a:latin typeface="Calibri"/>
                        <a:ea typeface="Calibri"/>
                        <a:cs typeface="Times New Roman"/>
                      </a:endParaRPr>
                    </a:p>
                  </a:txBody>
                  <a:tcPr marL="9525" marR="9525" marT="9525" marB="9525"/>
                </a:tc>
                <a:tc>
                  <a:txBody>
                    <a:bodyPr/>
                    <a:lstStyle/>
                    <a:p>
                      <a:pPr marL="0" marR="0" indent="0" algn="l">
                        <a:spcBef>
                          <a:spcPts val="0"/>
                        </a:spcBef>
                        <a:spcAft>
                          <a:spcPts val="0"/>
                        </a:spcAft>
                      </a:pPr>
                      <a:r>
                        <a:rPr lang="el-GR" sz="1800" dirty="0" smtClean="0"/>
                        <a:t> </a:t>
                      </a:r>
                      <a:r>
                        <a:rPr lang="en-US" sz="1800" dirty="0" smtClean="0"/>
                        <a:t>axial </a:t>
                      </a:r>
                      <a:r>
                        <a:rPr lang="en-US" sz="1800" dirty="0"/>
                        <a:t>1-2mm </a:t>
                      </a:r>
                      <a:br>
                        <a:rPr lang="en-US" sz="1800" dirty="0"/>
                      </a:br>
                      <a:r>
                        <a:rPr lang="el-GR" sz="1800" dirty="0" smtClean="0"/>
                        <a:t> </a:t>
                      </a:r>
                      <a:r>
                        <a:rPr lang="en-US" sz="1800" dirty="0" smtClean="0"/>
                        <a:t>coronal 1-2mm</a:t>
                      </a:r>
                      <a:endParaRPr lang="en-US" sz="1800" dirty="0">
                        <a:latin typeface="Calibri"/>
                        <a:ea typeface="Calibri"/>
                        <a:cs typeface="Times New Roman"/>
                      </a:endParaRPr>
                    </a:p>
                  </a:txBody>
                  <a:tcPr marL="9525" marR="9525" marT="9525" marB="9525"/>
                </a:tc>
              </a:tr>
            </a:tbl>
          </a:graphicData>
        </a:graphic>
      </p:graphicFrame>
      <p:sp>
        <p:nvSpPr>
          <p:cNvPr id="108585"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3657982B-B1BE-4D06-A57F-95C50F1B6867}" type="slidenum">
              <a:rPr lang="en-US" altLang="el-GR" sz="1200" smtClean="0">
                <a:latin typeface="Arial" charset="0"/>
              </a:rPr>
              <a:pPr algn="ctr" eaLnBrk="1" hangingPunct="1">
                <a:spcBef>
                  <a:spcPct val="50000"/>
                </a:spcBef>
                <a:buClrTx/>
                <a:buSzTx/>
                <a:buFontTx/>
                <a:buNone/>
              </a:pPr>
              <a:t>62</a:t>
            </a:fld>
            <a:endParaRPr lang="en-US" altLang="el-GR" sz="1200" smtClean="0">
              <a:latin typeface="Arial" charset="0"/>
            </a:endParaRPr>
          </a:p>
        </p:txBody>
      </p:sp>
    </p:spTree>
    <p:extLst>
      <p:ext uri="{BB962C8B-B14F-4D97-AF65-F5344CB8AC3E}">
        <p14:creationId xmlns:p14="http://schemas.microsoft.com/office/powerpoint/2010/main" xmlns="" val="1423156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idx="1"/>
          </p:nvPr>
        </p:nvSpPr>
        <p:spPr>
          <a:xfrm>
            <a:off x="457200" y="1882775"/>
            <a:ext cx="8229600" cy="4572000"/>
          </a:xfrm>
        </p:spPr>
        <p:txBody>
          <a:bodyPr/>
          <a:lstStyle/>
          <a:p>
            <a:pPr eaLnBrk="1" hangingPunct="1"/>
            <a:r>
              <a:rPr lang="el-GR" altLang="el-GR" smtClean="0"/>
              <a:t>Normal pneumatization (left) and a completely sclerotic mastoid (right) </a:t>
            </a:r>
          </a:p>
        </p:txBody>
      </p:sp>
      <p:pic>
        <p:nvPicPr>
          <p:cNvPr id="10957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268758"/>
            <a:ext cx="8305800" cy="51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Τίτλος 1"/>
          <p:cNvSpPr>
            <a:spLocks noGrp="1"/>
          </p:cNvSpPr>
          <p:nvPr>
            <p:ph type="title"/>
          </p:nvPr>
        </p:nvSpPr>
        <p:spPr/>
        <p:txBody>
          <a:bodyPr/>
          <a:lstStyle/>
          <a:p>
            <a:r>
              <a:rPr lang="el-GR" dirty="0"/>
              <a:t>Σκλήρυνση μαστοειδούς</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63</a:t>
            </a:fld>
            <a:endParaRPr lang="el-GR"/>
          </a:p>
        </p:txBody>
      </p:sp>
    </p:spTree>
    <p:extLst>
      <p:ext uri="{BB962C8B-B14F-4D97-AF65-F5344CB8AC3E}">
        <p14:creationId xmlns:p14="http://schemas.microsoft.com/office/powerpoint/2010/main" xmlns="" val="41039232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noChangeArrowheads="1"/>
          </p:cNvSpPr>
          <p:nvPr>
            <p:ph idx="1"/>
          </p:nvPr>
        </p:nvSpPr>
        <p:spPr>
          <a:xfrm>
            <a:off x="457200" y="1882775"/>
            <a:ext cx="8229600" cy="4572000"/>
          </a:xfrm>
        </p:spPr>
        <p:txBody>
          <a:bodyPr/>
          <a:lstStyle/>
          <a:p>
            <a:pPr eaLnBrk="1" hangingPunct="1"/>
            <a:r>
              <a:rPr lang="el-GR" altLang="el-GR" smtClean="0"/>
              <a:t>Chronic otitis media </a:t>
            </a:r>
          </a:p>
        </p:txBody>
      </p:sp>
      <p:pic>
        <p:nvPicPr>
          <p:cNvPr id="11059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7" y="1556792"/>
            <a:ext cx="8964613" cy="441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Τίτλος 1"/>
          <p:cNvSpPr>
            <a:spLocks noGrp="1"/>
          </p:cNvSpPr>
          <p:nvPr>
            <p:ph type="title"/>
          </p:nvPr>
        </p:nvSpPr>
        <p:spPr/>
        <p:txBody>
          <a:bodyPr/>
          <a:lstStyle/>
          <a:p>
            <a:r>
              <a:rPr lang="el-GR" dirty="0"/>
              <a:t>Χρόνια ωτίτιδα </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64</a:t>
            </a:fld>
            <a:endParaRPr lang="el-GR"/>
          </a:p>
        </p:txBody>
      </p:sp>
      <p:sp>
        <p:nvSpPr>
          <p:cNvPr id="6" name="Rectangle 5"/>
          <p:cNvSpPr/>
          <p:nvPr/>
        </p:nvSpPr>
        <p:spPr>
          <a:xfrm>
            <a:off x="3635896" y="6021288"/>
            <a:ext cx="1656184" cy="288032"/>
          </a:xfrm>
          <a:prstGeom prst="rect">
            <a:avLst/>
          </a:prstGeom>
        </p:spPr>
        <p:txBody>
          <a:bodyPr wrap="square">
            <a:spAutoFit/>
          </a:bodyPr>
          <a:lstStyle/>
          <a:p>
            <a:r>
              <a:rPr lang="en-US" sz="1200" dirty="0" smtClean="0">
                <a:hlinkClick r:id="rId3"/>
              </a:rPr>
              <a:t>radiologyassistant.nl</a:t>
            </a:r>
            <a:endParaRPr lang="en-US" sz="1200" dirty="0"/>
          </a:p>
        </p:txBody>
      </p:sp>
    </p:spTree>
    <p:extLst>
      <p:ext uri="{BB962C8B-B14F-4D97-AF65-F5344CB8AC3E}">
        <p14:creationId xmlns:p14="http://schemas.microsoft.com/office/powerpoint/2010/main" xmlns="" val="22769560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ChangeArrowheads="1"/>
          </p:cNvSpPr>
          <p:nvPr>
            <p:ph idx="1"/>
          </p:nvPr>
        </p:nvSpPr>
        <p:spPr>
          <a:xfrm>
            <a:off x="457200" y="1882775"/>
            <a:ext cx="8229600" cy="4572000"/>
          </a:xfrm>
        </p:spPr>
        <p:txBody>
          <a:bodyPr/>
          <a:lstStyle/>
          <a:p>
            <a:pPr eaLnBrk="1" hangingPunct="1"/>
            <a:r>
              <a:rPr lang="el-GR" altLang="el-GR" smtClean="0"/>
              <a:t>holesteatoma: 20-year old woman with recurrent otitis. Granulations on left ear drum. Soft tissue mass between ossicular chain and lateral tympanic wall, which is eroded. Right side for comparison. </a:t>
            </a:r>
          </a:p>
        </p:txBody>
      </p:sp>
      <p:pic>
        <p:nvPicPr>
          <p:cNvPr id="11162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76400"/>
            <a:ext cx="9164638" cy="453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65</a:t>
            </a:fld>
            <a:endParaRPr lang="el-GR"/>
          </a:p>
        </p:txBody>
      </p:sp>
      <p:sp>
        <p:nvSpPr>
          <p:cNvPr id="3" name="Τίτλος 2"/>
          <p:cNvSpPr>
            <a:spLocks noGrp="1"/>
          </p:cNvSpPr>
          <p:nvPr>
            <p:ph type="title"/>
          </p:nvPr>
        </p:nvSpPr>
        <p:spPr/>
        <p:txBody>
          <a:bodyPr/>
          <a:lstStyle/>
          <a:p>
            <a:r>
              <a:rPr lang="el-GR" dirty="0" err="1"/>
              <a:t>Χολοστεάτωμα</a:t>
            </a:r>
            <a:r>
              <a:rPr lang="el-GR" dirty="0"/>
              <a:t> </a:t>
            </a:r>
          </a:p>
        </p:txBody>
      </p:sp>
      <p:sp>
        <p:nvSpPr>
          <p:cNvPr id="6" name="Rectangle 5"/>
          <p:cNvSpPr/>
          <p:nvPr/>
        </p:nvSpPr>
        <p:spPr>
          <a:xfrm>
            <a:off x="3851920" y="6237312"/>
            <a:ext cx="1656184" cy="288032"/>
          </a:xfrm>
          <a:prstGeom prst="rect">
            <a:avLst/>
          </a:prstGeom>
        </p:spPr>
        <p:txBody>
          <a:bodyPr wrap="square">
            <a:spAutoFit/>
          </a:bodyPr>
          <a:lstStyle/>
          <a:p>
            <a:r>
              <a:rPr lang="en-US" sz="1200" dirty="0" smtClean="0">
                <a:hlinkClick r:id="rId3"/>
              </a:rPr>
              <a:t>radiologyassistant.nl</a:t>
            </a:r>
            <a:endParaRPr lang="en-US" sz="1200" dirty="0"/>
          </a:p>
        </p:txBody>
      </p:sp>
    </p:spTree>
    <p:extLst>
      <p:ext uri="{BB962C8B-B14F-4D97-AF65-F5344CB8AC3E}">
        <p14:creationId xmlns:p14="http://schemas.microsoft.com/office/powerpoint/2010/main" xmlns="" val="31513884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idx="1"/>
          </p:nvPr>
        </p:nvSpPr>
        <p:spPr>
          <a:xfrm>
            <a:off x="457200" y="1882775"/>
            <a:ext cx="8229600" cy="4572000"/>
          </a:xfrm>
        </p:spPr>
        <p:txBody>
          <a:bodyPr/>
          <a:lstStyle/>
          <a:p>
            <a:pPr eaLnBrk="1" hangingPunct="1"/>
            <a:r>
              <a:rPr lang="el-GR" altLang="el-GR" smtClean="0"/>
              <a:t>Metallic stapedial prosthesis. Lucency between vestibule and cochlea as a manifestation of otosclerosis (arrow) </a:t>
            </a:r>
          </a:p>
        </p:txBody>
      </p:sp>
      <p:pic>
        <p:nvPicPr>
          <p:cNvPr id="11264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026" y="1344637"/>
            <a:ext cx="9144000" cy="489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66</a:t>
            </a:fld>
            <a:endParaRPr lang="el-GR"/>
          </a:p>
        </p:txBody>
      </p:sp>
      <p:sp>
        <p:nvSpPr>
          <p:cNvPr id="3" name="Τίτλος 2"/>
          <p:cNvSpPr>
            <a:spLocks noGrp="1"/>
          </p:cNvSpPr>
          <p:nvPr>
            <p:ph type="title"/>
          </p:nvPr>
        </p:nvSpPr>
        <p:spPr/>
        <p:txBody>
          <a:bodyPr/>
          <a:lstStyle/>
          <a:p>
            <a:r>
              <a:rPr lang="el-GR" dirty="0"/>
              <a:t>Μεταλλική πρόσθεση</a:t>
            </a:r>
          </a:p>
        </p:txBody>
      </p:sp>
      <p:sp>
        <p:nvSpPr>
          <p:cNvPr id="6" name="Rectangle 5"/>
          <p:cNvSpPr/>
          <p:nvPr/>
        </p:nvSpPr>
        <p:spPr>
          <a:xfrm>
            <a:off x="3635896" y="6237312"/>
            <a:ext cx="1656184" cy="288032"/>
          </a:xfrm>
          <a:prstGeom prst="rect">
            <a:avLst/>
          </a:prstGeom>
        </p:spPr>
        <p:txBody>
          <a:bodyPr wrap="square">
            <a:spAutoFit/>
          </a:bodyPr>
          <a:lstStyle/>
          <a:p>
            <a:r>
              <a:rPr lang="en-US" sz="1200" dirty="0" smtClean="0">
                <a:hlinkClick r:id="rId3"/>
              </a:rPr>
              <a:t>radiologyassistant.nl</a:t>
            </a:r>
            <a:endParaRPr lang="en-US" sz="1200" dirty="0"/>
          </a:p>
        </p:txBody>
      </p:sp>
    </p:spTree>
    <p:extLst>
      <p:ext uri="{BB962C8B-B14F-4D97-AF65-F5344CB8AC3E}">
        <p14:creationId xmlns:p14="http://schemas.microsoft.com/office/powerpoint/2010/main" xmlns="" val="20955756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p:cNvPicPr>
            <a:picLocks noChangeAspect="1" noChangeArrowheads="1"/>
          </p:cNvPicPr>
          <p:nvPr/>
        </p:nvPicPr>
        <p:blipFill>
          <a:blip r:embed="rId2" cstate="print">
            <a:lum bright="20000"/>
            <a:extLst>
              <a:ext uri="{28A0092B-C50C-407E-A947-70E740481C1C}">
                <a14:useLocalDpi xmlns:a14="http://schemas.microsoft.com/office/drawing/2010/main" xmlns="" val="0"/>
              </a:ext>
            </a:extLst>
          </a:blip>
          <a:srcRect/>
          <a:stretch>
            <a:fillRect/>
          </a:stretch>
        </p:blipFill>
        <p:spPr bwMode="auto">
          <a:xfrm>
            <a:off x="228600" y="1566863"/>
            <a:ext cx="4533900" cy="529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669" name="Picture 5"/>
          <p:cNvPicPr>
            <a:picLocks noChangeAspect="1" noChangeArrowheads="1"/>
          </p:cNvPicPr>
          <p:nvPr/>
        </p:nvPicPr>
        <p:blipFill>
          <a:blip r:embed="rId3" cstate="print">
            <a:lum bright="20000"/>
            <a:extLst>
              <a:ext uri="{28A0092B-C50C-407E-A947-70E740481C1C}">
                <a14:useLocalDpi xmlns:a14="http://schemas.microsoft.com/office/drawing/2010/main" xmlns="" val="0"/>
              </a:ext>
            </a:extLst>
          </a:blip>
          <a:srcRect/>
          <a:stretch>
            <a:fillRect/>
          </a:stretch>
        </p:blipFill>
        <p:spPr bwMode="auto">
          <a:xfrm>
            <a:off x="4800600" y="3352800"/>
            <a:ext cx="3665538" cy="274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67</a:t>
            </a:fld>
            <a:endParaRPr lang="el-GR"/>
          </a:p>
        </p:txBody>
      </p:sp>
      <p:sp>
        <p:nvSpPr>
          <p:cNvPr id="3" name="Τίτλος 2"/>
          <p:cNvSpPr>
            <a:spLocks noGrp="1"/>
          </p:cNvSpPr>
          <p:nvPr>
            <p:ph type="title"/>
          </p:nvPr>
        </p:nvSpPr>
        <p:spPr/>
        <p:txBody>
          <a:bodyPr/>
          <a:lstStyle/>
          <a:p>
            <a:r>
              <a:rPr lang="el-GR" dirty="0"/>
              <a:t>Ακουστικό </a:t>
            </a:r>
            <a:r>
              <a:rPr lang="el-GR" dirty="0" err="1"/>
              <a:t>νευρίνωμα</a:t>
            </a:r>
            <a:endParaRPr lang="el-GR" dirty="0"/>
          </a:p>
        </p:txBody>
      </p:sp>
    </p:spTree>
    <p:extLst>
      <p:ext uri="{BB962C8B-B14F-4D97-AF65-F5344CB8AC3E}">
        <p14:creationId xmlns:p14="http://schemas.microsoft.com/office/powerpoint/2010/main" xmlns="" val="30077127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CT </a:t>
            </a:r>
            <a:r>
              <a:rPr lang="el-GR" dirty="0" smtClean="0"/>
              <a:t>σπλαχνικό</a:t>
            </a:r>
            <a:r>
              <a:rPr lang="en-US" dirty="0" smtClean="0"/>
              <a:t> (16MDCT</a:t>
            </a:r>
            <a:r>
              <a:rPr lang="el-GR" dirty="0" smtClean="0"/>
              <a: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3194604209"/>
              </p:ext>
            </p:extLst>
          </p:nvPr>
        </p:nvGraphicFramePr>
        <p:xfrm>
          <a:off x="467866" y="1341438"/>
          <a:ext cx="8496622" cy="5255916"/>
        </p:xfrm>
        <a:graphic>
          <a:graphicData uri="http://schemas.openxmlformats.org/drawingml/2006/table">
            <a:tbl>
              <a:tblPr/>
              <a:tblGrid>
                <a:gridCol w="3609295"/>
                <a:gridCol w="4887327"/>
              </a:tblGrid>
              <a:tr h="3198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Times New Roman" pitchFamily="18" charset="0"/>
                          <a:cs typeface="Times New Roman" pitchFamily="18" charset="0"/>
                        </a:rPr>
                        <a:t> Scout</a:t>
                      </a:r>
                      <a:endParaRPr kumimoji="0" lang="en-US" sz="18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bg1"/>
                          </a:solidFill>
                          <a:effectLst/>
                          <a:latin typeface="Times New Roman" pitchFamily="18" charset="0"/>
                          <a:cs typeface="Times New Roman" pitchFamily="18" charset="0"/>
                        </a:rPr>
                        <a:t>Πλάγιο </a:t>
                      </a: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(90 degrees)</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r>
              <a:tr h="6094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 Start</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bg1"/>
                          </a:solidFill>
                          <a:effectLst/>
                          <a:latin typeface="Times New Roman" pitchFamily="18" charset="0"/>
                          <a:cs typeface="Times New Roman" pitchFamily="18" charset="0"/>
                        </a:rPr>
                        <a:t> κάτω όριο της άνω γνάθου (κόλποι)</a:t>
                      </a: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
                      </a:r>
                      <a:br>
                        <a:rPr kumimoji="0" lang="en-US" sz="1800" b="0" i="0" u="none" strike="noStrike" cap="none" normalizeH="0" baseline="0" smtClean="0">
                          <a:ln>
                            <a:noFill/>
                          </a:ln>
                          <a:solidFill>
                            <a:schemeClr val="bg1"/>
                          </a:solidFill>
                          <a:effectLst/>
                          <a:latin typeface="Times New Roman" pitchFamily="18" charset="0"/>
                          <a:cs typeface="Times New Roman" pitchFamily="18" charset="0"/>
                        </a:rPr>
                      </a:br>
                      <a:r>
                        <a:rPr kumimoji="0" lang="el-GR" sz="1800" b="0" i="0" u="none" strike="noStrike" cap="none" normalizeH="0" baseline="0" smtClean="0">
                          <a:ln>
                            <a:noFill/>
                          </a:ln>
                          <a:solidFill>
                            <a:schemeClr val="bg1"/>
                          </a:solidFill>
                          <a:effectLst/>
                          <a:latin typeface="Times New Roman" pitchFamily="18" charset="0"/>
                          <a:cs typeface="Times New Roman" pitchFamily="18" charset="0"/>
                        </a:rPr>
                        <a:t>Κάτω  γνάθος </a:t>
                      </a: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a:t>
                      </a:r>
                      <a:r>
                        <a:rPr kumimoji="0" lang="el-GR" sz="1800" b="0" i="0" u="none" strike="noStrike" cap="none" normalizeH="0" baseline="0" smtClean="0">
                          <a:ln>
                            <a:noFill/>
                          </a:ln>
                          <a:solidFill>
                            <a:schemeClr val="bg1"/>
                          </a:solidFill>
                          <a:effectLst/>
                          <a:latin typeface="Times New Roman" pitchFamily="18" charset="0"/>
                          <a:cs typeface="Times New Roman" pitchFamily="18" charset="0"/>
                        </a:rPr>
                        <a:t>για οστά)</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r>
              <a:tr h="3198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Times New Roman" pitchFamily="18" charset="0"/>
                          <a:cs typeface="Times New Roman" pitchFamily="18" charset="0"/>
                        </a:rPr>
                        <a:t> End</a:t>
                      </a:r>
                      <a:endParaRPr kumimoji="0" lang="en-US" sz="18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bg1"/>
                          </a:solidFill>
                          <a:effectLst/>
                          <a:latin typeface="Times New Roman" pitchFamily="18" charset="0"/>
                          <a:cs typeface="Times New Roman" pitchFamily="18" charset="0"/>
                        </a:rPr>
                        <a:t>Πάνω από τους μετωπιαίους κόλπους</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r>
              <a:tr h="3198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 kVp</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bg1"/>
                          </a:solidFill>
                          <a:effectLst/>
                          <a:latin typeface="Times New Roman" pitchFamily="18" charset="0"/>
                          <a:cs typeface="Times New Roman" pitchFamily="18" charset="0"/>
                        </a:rPr>
                        <a:t> </a:t>
                      </a: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120</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r>
              <a:tr h="6094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 mA</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bg1"/>
                          </a:solidFill>
                          <a:effectLst/>
                          <a:latin typeface="Times New Roman" pitchFamily="18" charset="0"/>
                          <a:cs typeface="Times New Roman" pitchFamily="18" charset="0"/>
                        </a:rPr>
                        <a:t> </a:t>
                      </a: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180 facial bones</a:t>
                      </a:r>
                      <a:br>
                        <a:rPr kumimoji="0" lang="en-US" sz="1800" b="0" i="0" u="none" strike="noStrike" cap="none" normalizeH="0" baseline="0" smtClean="0">
                          <a:ln>
                            <a:noFill/>
                          </a:ln>
                          <a:solidFill>
                            <a:schemeClr val="bg1"/>
                          </a:solidFill>
                          <a:effectLst/>
                          <a:latin typeface="Times New Roman" pitchFamily="18" charset="0"/>
                          <a:cs typeface="Times New Roman" pitchFamily="18" charset="0"/>
                        </a:rPr>
                      </a:br>
                      <a:r>
                        <a:rPr kumimoji="0" lang="el-GR" sz="1800" b="0" i="0" u="none" strike="noStrike" cap="none" normalizeH="0" baseline="0" smtClean="0">
                          <a:ln>
                            <a:noFill/>
                          </a:ln>
                          <a:solidFill>
                            <a:schemeClr val="bg1"/>
                          </a:solidFill>
                          <a:effectLst/>
                          <a:latin typeface="Times New Roman" pitchFamily="18" charset="0"/>
                          <a:cs typeface="Times New Roman" pitchFamily="18" charset="0"/>
                        </a:rPr>
                        <a:t> </a:t>
                      </a: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60 sinuses (low dose)</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r>
              <a:tr h="3198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Times New Roman" pitchFamily="18" charset="0"/>
                          <a:cs typeface="Times New Roman" pitchFamily="18" charset="0"/>
                        </a:rPr>
                        <a:t> Rotation Time</a:t>
                      </a:r>
                      <a:endParaRPr kumimoji="0" lang="en-US" sz="18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bg1"/>
                          </a:solidFill>
                          <a:effectLst/>
                          <a:latin typeface="Times New Roman" pitchFamily="18" charset="0"/>
                          <a:cs typeface="Times New Roman" pitchFamily="18" charset="0"/>
                        </a:rPr>
                        <a:t> </a:t>
                      </a: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0.5sec</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r>
              <a:tr h="3198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 Raw Slice Thickness</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bg1"/>
                          </a:solidFill>
                          <a:effectLst/>
                          <a:latin typeface="Times New Roman" pitchFamily="18" charset="0"/>
                          <a:cs typeface="Times New Roman" pitchFamily="18" charset="0"/>
                        </a:rPr>
                        <a:t> </a:t>
                      </a: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16x0.5mm</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r>
              <a:tr h="3198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 Reconstructed Slice Thickness</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bg1"/>
                          </a:solidFill>
                          <a:effectLst/>
                          <a:latin typeface="Times New Roman" pitchFamily="18" charset="0"/>
                          <a:cs typeface="Times New Roman" pitchFamily="18" charset="0"/>
                        </a:rPr>
                        <a:t> </a:t>
                      </a: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0.5/0.4mm</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r>
              <a:tr h="6094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 Window Width/Window Level</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bg1"/>
                          </a:solidFill>
                          <a:effectLst/>
                          <a:latin typeface="Times New Roman" pitchFamily="18" charset="0"/>
                          <a:cs typeface="Times New Roman" pitchFamily="18" charset="0"/>
                        </a:rPr>
                        <a:t> </a:t>
                      </a: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3000/650 facial bones</a:t>
                      </a:r>
                      <a:br>
                        <a:rPr kumimoji="0" lang="en-US" sz="1800" b="0" i="0" u="none" strike="noStrike" cap="none" normalizeH="0" baseline="0" smtClean="0">
                          <a:ln>
                            <a:noFill/>
                          </a:ln>
                          <a:solidFill>
                            <a:schemeClr val="bg1"/>
                          </a:solidFill>
                          <a:effectLst/>
                          <a:latin typeface="Times New Roman" pitchFamily="18" charset="0"/>
                          <a:cs typeface="Times New Roman" pitchFamily="18" charset="0"/>
                        </a:rPr>
                      </a:br>
                      <a:r>
                        <a:rPr kumimoji="0" lang="el-GR" sz="1800" b="0" i="0" u="none" strike="noStrike" cap="none" normalizeH="0" baseline="0" smtClean="0">
                          <a:ln>
                            <a:noFill/>
                          </a:ln>
                          <a:solidFill>
                            <a:schemeClr val="bg1"/>
                          </a:solidFill>
                          <a:effectLst/>
                          <a:latin typeface="Times New Roman" pitchFamily="18" charset="0"/>
                          <a:cs typeface="Times New Roman" pitchFamily="18" charset="0"/>
                        </a:rPr>
                        <a:t> </a:t>
                      </a: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2500/350 sinuses</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r>
              <a:tr h="6094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 Intravenous Contrast</a:t>
                      </a:r>
                      <a:br>
                        <a:rPr kumimoji="0" lang="en-US" sz="1800" b="0" i="0" u="none" strike="noStrike" cap="none" normalizeH="0" baseline="0" smtClean="0">
                          <a:ln>
                            <a:noFill/>
                          </a:ln>
                          <a:solidFill>
                            <a:schemeClr val="bg1"/>
                          </a:solidFill>
                          <a:effectLst/>
                          <a:latin typeface="Times New Roman" pitchFamily="18" charset="0"/>
                          <a:cs typeface="Times New Roman" pitchFamily="18" charset="0"/>
                        </a:rPr>
                      </a:b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 (</a:t>
                      </a:r>
                      <a:r>
                        <a:rPr kumimoji="0" lang="el-GR" sz="1800" b="0" i="0" u="none" strike="noStrike" cap="none" normalizeH="0" baseline="0" smtClean="0">
                          <a:ln>
                            <a:noFill/>
                          </a:ln>
                          <a:solidFill>
                            <a:schemeClr val="bg1"/>
                          </a:solidFill>
                          <a:effectLst/>
                          <a:latin typeface="Times New Roman" pitchFamily="18" charset="0"/>
                          <a:cs typeface="Times New Roman" pitchFamily="18" charset="0"/>
                        </a:rPr>
                        <a:t>επί ενδείξεως</a:t>
                      </a: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bg1"/>
                          </a:solidFill>
                          <a:effectLst/>
                          <a:latin typeface="Times New Roman" pitchFamily="18" charset="0"/>
                          <a:cs typeface="Times New Roman" pitchFamily="18" charset="0"/>
                        </a:rPr>
                        <a:t> μη ιονικό </a:t>
                      </a: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370 50mls </a:t>
                      </a:r>
                      <a:r>
                        <a:rPr kumimoji="0" lang="el-GR" sz="1800" b="0" i="0" u="none" strike="noStrike" cap="none" normalizeH="0" baseline="0" smtClean="0">
                          <a:ln>
                            <a:noFill/>
                          </a:ln>
                          <a:solidFill>
                            <a:schemeClr val="bg1"/>
                          </a:solidFill>
                          <a:effectLst/>
                          <a:latin typeface="Times New Roman" pitchFamily="18" charset="0"/>
                          <a:cs typeface="Times New Roman" pitchFamily="18" charset="0"/>
                        </a:rPr>
                        <a:t>με το χέρι</a:t>
                      </a: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
                      </a:r>
                      <a:br>
                        <a:rPr kumimoji="0" lang="en-US" sz="1800" b="0" i="0" u="none" strike="noStrike" cap="none" normalizeH="0" baseline="0" smtClean="0">
                          <a:ln>
                            <a:noFill/>
                          </a:ln>
                          <a:solidFill>
                            <a:schemeClr val="bg1"/>
                          </a:solidFill>
                          <a:effectLst/>
                          <a:latin typeface="Times New Roman" pitchFamily="18" charset="0"/>
                          <a:cs typeface="Times New Roman" pitchFamily="18" charset="0"/>
                        </a:rPr>
                      </a:br>
                      <a:r>
                        <a:rPr kumimoji="0" lang="el-GR" sz="1800" b="0" i="0" u="none" strike="noStrike" cap="none" normalizeH="0" baseline="0" smtClean="0">
                          <a:ln>
                            <a:noFill/>
                          </a:ln>
                          <a:solidFill>
                            <a:schemeClr val="bg1"/>
                          </a:solidFill>
                          <a:effectLst/>
                          <a:latin typeface="Times New Roman" pitchFamily="18" charset="0"/>
                          <a:cs typeface="Times New Roman" pitchFamily="18" charset="0"/>
                        </a:rPr>
                        <a:t> αναμονή</a:t>
                      </a: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 5min</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r>
              <a:tr h="8989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 Multiplanar Reconstructions</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bg1"/>
                          </a:solidFill>
                          <a:effectLst/>
                          <a:latin typeface="Times New Roman" pitchFamily="18" charset="0"/>
                          <a:cs typeface="Times New Roman" pitchFamily="18" charset="0"/>
                        </a:rPr>
                        <a:t> </a:t>
                      </a:r>
                      <a:r>
                        <a:rPr kumimoji="0" lang="en-US" sz="1800" b="0" i="0" u="none" strike="noStrike" cap="none" normalizeH="0" baseline="0" dirty="0" smtClean="0">
                          <a:ln>
                            <a:noFill/>
                          </a:ln>
                          <a:solidFill>
                            <a:schemeClr val="bg1"/>
                          </a:solidFill>
                          <a:effectLst/>
                          <a:latin typeface="Times New Roman" pitchFamily="18" charset="0"/>
                          <a:cs typeface="Times New Roman" pitchFamily="18" charset="0"/>
                        </a:rPr>
                        <a:t>A</a:t>
                      </a:r>
                      <a:r>
                        <a:rPr kumimoji="0" lang="el-GR" sz="1800" b="0" i="0" u="none" strike="noStrike" cap="none" normalizeH="0" baseline="0" dirty="0" smtClean="0">
                          <a:ln>
                            <a:noFill/>
                          </a:ln>
                          <a:solidFill>
                            <a:schemeClr val="bg1"/>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chemeClr val="bg1"/>
                          </a:solidFill>
                          <a:effectLst/>
                          <a:latin typeface="Times New Roman" pitchFamily="18" charset="0"/>
                          <a:cs typeface="Times New Roman" pitchFamily="18" charset="0"/>
                        </a:rPr>
                        <a:t>xial</a:t>
                      </a:r>
                      <a:r>
                        <a:rPr kumimoji="0" lang="en-US" sz="1800" b="0" i="0" u="none" strike="noStrike" cap="none" normalizeH="0" baseline="0" dirty="0" smtClean="0">
                          <a:ln>
                            <a:noFill/>
                          </a:ln>
                          <a:solidFill>
                            <a:schemeClr val="bg1"/>
                          </a:solidFill>
                          <a:effectLst/>
                          <a:latin typeface="Times New Roman" pitchFamily="18" charset="0"/>
                          <a:cs typeface="Times New Roman" pitchFamily="18" charset="0"/>
                        </a:rPr>
                        <a:t> 2-3mm thick</a:t>
                      </a:r>
                      <a:br>
                        <a:rPr kumimoji="0" lang="en-US" sz="1800" b="0" i="0" u="none" strike="noStrike" cap="none" normalizeH="0" baseline="0" dirty="0" smtClean="0">
                          <a:ln>
                            <a:noFill/>
                          </a:ln>
                          <a:solidFill>
                            <a:schemeClr val="bg1"/>
                          </a:solidFill>
                          <a:effectLst/>
                          <a:latin typeface="Times New Roman" pitchFamily="18" charset="0"/>
                          <a:cs typeface="Times New Roman" pitchFamily="18" charset="0"/>
                        </a:rPr>
                      </a:br>
                      <a:r>
                        <a:rPr kumimoji="0" lang="el-GR" sz="1800" b="0" i="0" u="none" strike="noStrike" cap="none" normalizeH="0" baseline="0" dirty="0" smtClean="0">
                          <a:ln>
                            <a:noFill/>
                          </a:ln>
                          <a:solidFill>
                            <a:schemeClr val="bg1"/>
                          </a:solidFill>
                          <a:effectLst/>
                          <a:latin typeface="Times New Roman" pitchFamily="18" charset="0"/>
                          <a:cs typeface="Times New Roman" pitchFamily="18" charset="0"/>
                        </a:rPr>
                        <a:t> </a:t>
                      </a:r>
                      <a:r>
                        <a:rPr kumimoji="0" lang="en-US" sz="1800" b="0" i="0" u="none" strike="noStrike" cap="none" normalizeH="0" baseline="0" dirty="0" smtClean="0">
                          <a:ln>
                            <a:noFill/>
                          </a:ln>
                          <a:solidFill>
                            <a:schemeClr val="bg1"/>
                          </a:solidFill>
                          <a:effectLst/>
                          <a:latin typeface="Times New Roman" pitchFamily="18" charset="0"/>
                          <a:cs typeface="Times New Roman" pitchFamily="18" charset="0"/>
                        </a:rPr>
                        <a:t>coronal 1.5-2mm thick</a:t>
                      </a:r>
                      <a:br>
                        <a:rPr kumimoji="0" lang="en-US" sz="1800" b="0" i="0" u="none" strike="noStrike" cap="none" normalizeH="0" baseline="0" dirty="0" smtClean="0">
                          <a:ln>
                            <a:noFill/>
                          </a:ln>
                          <a:solidFill>
                            <a:schemeClr val="bg1"/>
                          </a:solidFill>
                          <a:effectLst/>
                          <a:latin typeface="Times New Roman" pitchFamily="18" charset="0"/>
                          <a:cs typeface="Times New Roman" pitchFamily="18" charset="0"/>
                        </a:rPr>
                      </a:br>
                      <a:r>
                        <a:rPr kumimoji="0" lang="el-GR" sz="1800" b="0" i="0" u="none" strike="noStrike" cap="none" normalizeH="0" baseline="0" dirty="0" smtClean="0">
                          <a:ln>
                            <a:noFill/>
                          </a:ln>
                          <a:solidFill>
                            <a:schemeClr val="bg1"/>
                          </a:solidFill>
                          <a:effectLst/>
                          <a:latin typeface="Times New Roman" pitchFamily="18" charset="0"/>
                          <a:cs typeface="Times New Roman" pitchFamily="18" charset="0"/>
                        </a:rPr>
                        <a:t> </a:t>
                      </a:r>
                      <a:r>
                        <a:rPr kumimoji="0" lang="en-US" sz="1800" b="0" i="0" u="none" strike="noStrike" cap="none" normalizeH="0" baseline="0" dirty="0" smtClean="0">
                          <a:ln>
                            <a:noFill/>
                          </a:ln>
                          <a:solidFill>
                            <a:schemeClr val="bg1"/>
                          </a:solidFill>
                          <a:effectLst/>
                          <a:latin typeface="Times New Roman" pitchFamily="18" charset="0"/>
                          <a:cs typeface="Times New Roman" pitchFamily="18" charset="0"/>
                        </a:rPr>
                        <a:t>sagittal 1.5-2mm thick</a:t>
                      </a:r>
                      <a:endParaRPr kumimoji="0" lang="en-US" sz="18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10531" marR="10531" marT="9525" marB="9525" horzOverflow="overflow">
                    <a:lnL>
                      <a:noFill/>
                    </a:lnL>
                    <a:lnR>
                      <a:noFill/>
                    </a:lnR>
                    <a:lnT>
                      <a:noFill/>
                    </a:lnT>
                    <a:lnB>
                      <a:noFill/>
                    </a:lnB>
                    <a:lnTlToBr>
                      <a:noFill/>
                    </a:lnTlToBr>
                    <a:lnBlToTr>
                      <a:noFill/>
                    </a:lnBlToTr>
                    <a:noFill/>
                  </a:tcPr>
                </a:tc>
              </a:tr>
            </a:tbl>
          </a:graphicData>
        </a:graphic>
      </p:graphicFrame>
      <p:sp>
        <p:nvSpPr>
          <p:cNvPr id="11471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8369DD5F-1228-4966-BDB4-AF270C9DC399}" type="slidenum">
              <a:rPr lang="en-US" altLang="el-GR" sz="1200" smtClean="0">
                <a:latin typeface="Arial" charset="0"/>
              </a:rPr>
              <a:pPr algn="ctr" eaLnBrk="1" hangingPunct="1">
                <a:spcBef>
                  <a:spcPct val="50000"/>
                </a:spcBef>
                <a:buClrTx/>
                <a:buSzTx/>
                <a:buFontTx/>
                <a:buNone/>
              </a:pPr>
              <a:t>68</a:t>
            </a:fld>
            <a:endParaRPr lang="en-US" altLang="el-GR" sz="1200" smtClean="0">
              <a:latin typeface="Arial" charset="0"/>
            </a:endParaRPr>
          </a:p>
        </p:txBody>
      </p:sp>
    </p:spTree>
    <p:extLst>
      <p:ext uri="{BB962C8B-B14F-4D97-AF65-F5344CB8AC3E}">
        <p14:creationId xmlns:p14="http://schemas.microsoft.com/office/powerpoint/2010/main" xmlns="" val="10995355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Ομάδα 4"/>
          <p:cNvGrpSpPr>
            <a:grpSpLocks/>
          </p:cNvGrpSpPr>
          <p:nvPr/>
        </p:nvGrpSpPr>
        <p:grpSpPr bwMode="auto">
          <a:xfrm>
            <a:off x="606425" y="1484313"/>
            <a:ext cx="6342063" cy="4800600"/>
            <a:chOff x="941388" y="762000"/>
            <a:chExt cx="6341930" cy="4800600"/>
          </a:xfrm>
        </p:grpSpPr>
        <p:pic>
          <p:nvPicPr>
            <p:cNvPr id="51210" name="Picture 4" descr="Untitled-1"/>
            <p:cNvPicPr>
              <a:picLocks noChangeAspect="1" noChangeArrowheads="1"/>
            </p:cNvPicPr>
            <p:nvPr/>
          </p:nvPicPr>
          <p:blipFill>
            <a:blip r:embed="rId3" cstate="print">
              <a:lum bright="-10000" contrast="40000"/>
              <a:extLst>
                <a:ext uri="{28A0092B-C50C-407E-A947-70E740481C1C}">
                  <a14:useLocalDpi xmlns:a14="http://schemas.microsoft.com/office/drawing/2010/main" xmlns="" val="0"/>
                </a:ext>
              </a:extLst>
            </a:blip>
            <a:srcRect l="2666" t="2779"/>
            <a:stretch>
              <a:fillRect/>
            </a:stretch>
          </p:blipFill>
          <p:spPr bwMode="auto">
            <a:xfrm>
              <a:off x="941388" y="762000"/>
              <a:ext cx="4800600" cy="4800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1211" name="Text Box 9"/>
            <p:cNvSpPr txBox="1">
              <a:spLocks noChangeArrowheads="1"/>
            </p:cNvSpPr>
            <p:nvPr/>
          </p:nvSpPr>
          <p:spPr bwMode="auto">
            <a:xfrm>
              <a:off x="1066800" y="914400"/>
              <a:ext cx="174310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ΦΑΚΟΣ ΟΦΘΑΛΜΟΥ</a:t>
              </a:r>
              <a:endParaRPr lang="en-US" altLang="el-GR" sz="1400">
                <a:solidFill>
                  <a:srgbClr val="FFFF00"/>
                </a:solidFill>
              </a:endParaRPr>
            </a:p>
          </p:txBody>
        </p:sp>
        <p:sp>
          <p:nvSpPr>
            <p:cNvPr id="51212" name="Line 10"/>
            <p:cNvSpPr>
              <a:spLocks noChangeShapeType="1"/>
            </p:cNvSpPr>
            <p:nvPr/>
          </p:nvSpPr>
          <p:spPr bwMode="auto">
            <a:xfrm>
              <a:off x="1676400" y="1143000"/>
              <a:ext cx="304800" cy="609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1213" name="Text Box 11"/>
            <p:cNvSpPr txBox="1">
              <a:spLocks noChangeArrowheads="1"/>
            </p:cNvSpPr>
            <p:nvPr/>
          </p:nvSpPr>
          <p:spPr bwMode="auto">
            <a:xfrm>
              <a:off x="3886201" y="4038600"/>
              <a:ext cx="152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ΟΠΙΣΘΟΒΟΛΒΙΚΟ ΛΙΠΟΣ</a:t>
              </a:r>
              <a:endParaRPr lang="en-US" altLang="el-GR" sz="1400">
                <a:solidFill>
                  <a:srgbClr val="FFFF00"/>
                </a:solidFill>
              </a:endParaRPr>
            </a:p>
          </p:txBody>
        </p:sp>
        <p:sp>
          <p:nvSpPr>
            <p:cNvPr id="51214" name="Line 12"/>
            <p:cNvSpPr>
              <a:spLocks noChangeShapeType="1"/>
            </p:cNvSpPr>
            <p:nvPr/>
          </p:nvSpPr>
          <p:spPr bwMode="auto">
            <a:xfrm flipH="1" flipV="1">
              <a:off x="4495800" y="2895600"/>
              <a:ext cx="76200" cy="1066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1215" name="Text Box 13"/>
            <p:cNvSpPr txBox="1">
              <a:spLocks noChangeArrowheads="1"/>
            </p:cNvSpPr>
            <p:nvPr/>
          </p:nvSpPr>
          <p:spPr bwMode="auto">
            <a:xfrm>
              <a:off x="1385888" y="2792413"/>
              <a:ext cx="1219200" cy="220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400">
                  <a:solidFill>
                    <a:srgbClr val="FFFF00"/>
                  </a:solidFill>
                </a:rPr>
                <a:t>ΗΘΜΟΕΙΔΕΙΣ</a:t>
              </a:r>
              <a:endParaRPr lang="en-US" altLang="el-GR" sz="1400">
                <a:solidFill>
                  <a:srgbClr val="FFFF00"/>
                </a:solidFill>
              </a:endParaRPr>
            </a:p>
          </p:txBody>
        </p:sp>
        <p:sp>
          <p:nvSpPr>
            <p:cNvPr id="51216" name="Line 14"/>
            <p:cNvSpPr>
              <a:spLocks noChangeShapeType="1"/>
            </p:cNvSpPr>
            <p:nvPr/>
          </p:nvSpPr>
          <p:spPr bwMode="auto">
            <a:xfrm flipV="1">
              <a:off x="2514600" y="2743200"/>
              <a:ext cx="533400" cy="76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1217" name="Text Box 15"/>
            <p:cNvSpPr txBox="1">
              <a:spLocks noChangeArrowheads="1"/>
            </p:cNvSpPr>
            <p:nvPr/>
          </p:nvSpPr>
          <p:spPr bwMode="auto">
            <a:xfrm>
              <a:off x="3886200" y="1295400"/>
              <a:ext cx="1441420" cy="220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400">
                  <a:solidFill>
                    <a:srgbClr val="FFFF00"/>
                  </a:solidFill>
                </a:rPr>
                <a:t>ΕΣΩ ΟΡΘΟΣ ΜΥΣ</a:t>
              </a:r>
              <a:endParaRPr lang="en-US" altLang="el-GR" sz="1400">
                <a:solidFill>
                  <a:srgbClr val="FFFF00"/>
                </a:solidFill>
              </a:endParaRPr>
            </a:p>
          </p:txBody>
        </p:sp>
        <p:sp>
          <p:nvSpPr>
            <p:cNvPr id="51218" name="Line 16"/>
            <p:cNvSpPr>
              <a:spLocks noChangeShapeType="1"/>
            </p:cNvSpPr>
            <p:nvPr/>
          </p:nvSpPr>
          <p:spPr bwMode="auto">
            <a:xfrm flipH="1">
              <a:off x="4038600" y="1600200"/>
              <a:ext cx="533400" cy="1143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1219" name="Text Box 18"/>
            <p:cNvSpPr txBox="1">
              <a:spLocks noChangeArrowheads="1"/>
            </p:cNvSpPr>
            <p:nvPr/>
          </p:nvSpPr>
          <p:spPr bwMode="auto">
            <a:xfrm>
              <a:off x="5478016" y="2762326"/>
              <a:ext cx="1805302" cy="220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0"/>
                </a:spcBef>
                <a:buFontTx/>
                <a:buNone/>
              </a:pPr>
              <a:r>
                <a:rPr lang="el-GR" altLang="el-GR" sz="1400">
                  <a:solidFill>
                    <a:srgbClr val="FFFF00"/>
                  </a:solidFill>
                </a:rPr>
                <a:t>ΠΛΑΓΙΟΣ ΟΡΘΟΣ ΜΥΣ</a:t>
              </a:r>
              <a:endParaRPr lang="en-US" altLang="el-GR" sz="1400">
                <a:solidFill>
                  <a:srgbClr val="FFFF00"/>
                </a:solidFill>
              </a:endParaRPr>
            </a:p>
          </p:txBody>
        </p:sp>
        <p:sp>
          <p:nvSpPr>
            <p:cNvPr id="51220" name="Line 19"/>
            <p:cNvSpPr>
              <a:spLocks noChangeShapeType="1"/>
            </p:cNvSpPr>
            <p:nvPr/>
          </p:nvSpPr>
          <p:spPr bwMode="auto">
            <a:xfrm flipH="1">
              <a:off x="4800600" y="2849563"/>
              <a:ext cx="609600" cy="46037"/>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sp>
        <p:nvSpPr>
          <p:cNvPr id="51203" name="Text Box 20"/>
          <p:cNvSpPr txBox="1">
            <a:spLocks noChangeArrowheads="1"/>
          </p:cNvSpPr>
          <p:nvPr/>
        </p:nvSpPr>
        <p:spPr bwMode="auto">
          <a:xfrm>
            <a:off x="6956425" y="838200"/>
            <a:ext cx="18827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2400">
              <a:solidFill>
                <a:srgbClr val="000000"/>
              </a:solidFill>
              <a:latin typeface="Arial" charset="0"/>
            </a:endParaRPr>
          </a:p>
        </p:txBody>
      </p:sp>
      <p:sp>
        <p:nvSpPr>
          <p:cNvPr id="51204" name="Text Box 21"/>
          <p:cNvSpPr txBox="1">
            <a:spLocks noChangeArrowheads="1"/>
          </p:cNvSpPr>
          <p:nvPr/>
        </p:nvSpPr>
        <p:spPr bwMode="auto">
          <a:xfrm>
            <a:off x="5867400" y="533400"/>
            <a:ext cx="27305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l-GR" sz="3600">
                <a:solidFill>
                  <a:srgbClr val="FFFF00"/>
                </a:solidFill>
                <a:latin typeface="Arial" charset="0"/>
              </a:rPr>
              <a:t>   </a:t>
            </a:r>
            <a:endParaRPr lang="en-US" altLang="el-GR" sz="2000">
              <a:solidFill>
                <a:srgbClr val="FFFF00"/>
              </a:solidFill>
              <a:latin typeface="Arial" charset="0"/>
            </a:endParaRPr>
          </a:p>
        </p:txBody>
      </p:sp>
      <p:grpSp>
        <p:nvGrpSpPr>
          <p:cNvPr id="51205" name="Ομάδα 5"/>
          <p:cNvGrpSpPr>
            <a:grpSpLocks/>
          </p:cNvGrpSpPr>
          <p:nvPr/>
        </p:nvGrpSpPr>
        <p:grpSpPr bwMode="auto">
          <a:xfrm>
            <a:off x="6084888" y="3735388"/>
            <a:ext cx="2835275" cy="2501900"/>
            <a:chOff x="6400800" y="4343400"/>
            <a:chExt cx="2590800" cy="2286000"/>
          </a:xfrm>
        </p:grpSpPr>
        <p:pic>
          <p:nvPicPr>
            <p:cNvPr id="51208" name="Picture 23" descr="SKULL SLIC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00800" y="4343400"/>
              <a:ext cx="2514600" cy="2286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1209" name="Line 24"/>
            <p:cNvSpPr>
              <a:spLocks noChangeShapeType="1"/>
            </p:cNvSpPr>
            <p:nvPr/>
          </p:nvSpPr>
          <p:spPr bwMode="auto">
            <a:xfrm flipV="1">
              <a:off x="6400800" y="5562600"/>
              <a:ext cx="2590800" cy="46038"/>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grpSp>
      <p:sp>
        <p:nvSpPr>
          <p:cNvPr id="51207"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C1EC7104-0F2B-482F-800E-AC74FD855295}" type="slidenum">
              <a:rPr lang="el-GR" altLang="el-GR">
                <a:solidFill>
                  <a:srgbClr val="F2F2F2"/>
                </a:solidFill>
              </a:rPr>
              <a:pPr eaLnBrk="1" hangingPunct="1"/>
              <a:t>6</a:t>
            </a:fld>
            <a:endParaRPr lang="el-GR" altLang="el-GR">
              <a:solidFill>
                <a:srgbClr val="F2F2F2"/>
              </a:solidFill>
            </a:endParaRPr>
          </a:p>
        </p:txBody>
      </p:sp>
    </p:spTree>
    <p:extLst>
      <p:ext uri="{BB962C8B-B14F-4D97-AF65-F5344CB8AC3E}">
        <p14:creationId xmlns:p14="http://schemas.microsoft.com/office/powerpoint/2010/main" xmlns="" val="13612340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19700" y="2492375"/>
            <a:ext cx="3594100" cy="359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17" name="Picture 5"/>
          <p:cNvPicPr>
            <a:picLocks noChangeAspect="1" noChangeArrowheads="1"/>
          </p:cNvPicPr>
          <p:nvPr/>
        </p:nvPicPr>
        <p:blipFill>
          <a:blip r:embed="rId3" cstate="print">
            <a:lum bright="20000"/>
            <a:extLst>
              <a:ext uri="{28A0092B-C50C-407E-A947-70E740481C1C}">
                <a14:useLocalDpi xmlns:a14="http://schemas.microsoft.com/office/drawing/2010/main" xmlns="" val="0"/>
              </a:ext>
            </a:extLst>
          </a:blip>
          <a:srcRect/>
          <a:stretch>
            <a:fillRect/>
          </a:stretch>
        </p:blipFill>
        <p:spPr bwMode="auto">
          <a:xfrm>
            <a:off x="182563" y="1905000"/>
            <a:ext cx="5018087"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69</a:t>
            </a:fld>
            <a:endParaRPr lang="el-GR"/>
          </a:p>
        </p:txBody>
      </p:sp>
      <p:sp>
        <p:nvSpPr>
          <p:cNvPr id="3" name="Τίτλος 2"/>
          <p:cNvSpPr>
            <a:spLocks noGrp="1"/>
          </p:cNvSpPr>
          <p:nvPr>
            <p:ph type="title"/>
          </p:nvPr>
        </p:nvSpPr>
        <p:spPr/>
        <p:txBody>
          <a:bodyPr/>
          <a:lstStyle/>
          <a:p>
            <a:r>
              <a:rPr lang="el-GR" dirty="0"/>
              <a:t>Κατάγματα</a:t>
            </a:r>
          </a:p>
        </p:txBody>
      </p:sp>
    </p:spTree>
    <p:extLst>
      <p:ext uri="{BB962C8B-B14F-4D97-AF65-F5344CB8AC3E}">
        <p14:creationId xmlns:p14="http://schemas.microsoft.com/office/powerpoint/2010/main" xmlns="" val="4125736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39952" y="274708"/>
            <a:ext cx="4176464" cy="6425329"/>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70</a:t>
            </a:fld>
            <a:endParaRPr lang="el-GR"/>
          </a:p>
        </p:txBody>
      </p:sp>
      <p:sp>
        <p:nvSpPr>
          <p:cNvPr id="3" name="Τίτλος 2"/>
          <p:cNvSpPr>
            <a:spLocks noGrp="1"/>
          </p:cNvSpPr>
          <p:nvPr>
            <p:ph type="title"/>
          </p:nvPr>
        </p:nvSpPr>
        <p:spPr/>
        <p:txBody>
          <a:bodyPr/>
          <a:lstStyle/>
          <a:p>
            <a:r>
              <a:rPr lang="el-GR" dirty="0"/>
              <a:t>Κατάγματα</a:t>
            </a:r>
          </a:p>
        </p:txBody>
      </p:sp>
    </p:spTree>
    <p:extLst>
      <p:ext uri="{BB962C8B-B14F-4D97-AF65-F5344CB8AC3E}">
        <p14:creationId xmlns:p14="http://schemas.microsoft.com/office/powerpoint/2010/main" xmlns="" val="11478607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5000" y="685800"/>
            <a:ext cx="5849938" cy="584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71</a:t>
            </a:fld>
            <a:endParaRPr lang="el-GR"/>
          </a:p>
        </p:txBody>
      </p:sp>
    </p:spTree>
    <p:extLst>
      <p:ext uri="{BB962C8B-B14F-4D97-AF65-F5344CB8AC3E}">
        <p14:creationId xmlns:p14="http://schemas.microsoft.com/office/powerpoint/2010/main" xmlns="" val="25720870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p:cNvPicPr>
            <a:picLocks noChangeAspect="1" noChangeArrowheads="1"/>
          </p:cNvPicPr>
          <p:nvPr/>
        </p:nvPicPr>
        <p:blipFill rotWithShape="1">
          <a:blip r:embed="rId2" cstate="print">
            <a:lum bright="-20000" contrast="10000"/>
            <a:extLst>
              <a:ext uri="{28A0092B-C50C-407E-A947-70E740481C1C}">
                <a14:useLocalDpi xmlns:a14="http://schemas.microsoft.com/office/drawing/2010/main" xmlns="" val="0"/>
              </a:ext>
            </a:extLst>
          </a:blip>
          <a:srcRect r="9122"/>
          <a:stretch/>
        </p:blipFill>
        <p:spPr bwMode="auto">
          <a:xfrm>
            <a:off x="1259632" y="1196752"/>
            <a:ext cx="664789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72</a:t>
            </a:fld>
            <a:endParaRPr lang="el-GR"/>
          </a:p>
        </p:txBody>
      </p:sp>
      <p:sp>
        <p:nvSpPr>
          <p:cNvPr id="3" name="Τίτλος 2"/>
          <p:cNvSpPr>
            <a:spLocks noGrp="1"/>
          </p:cNvSpPr>
          <p:nvPr>
            <p:ph type="title"/>
          </p:nvPr>
        </p:nvSpPr>
        <p:spPr/>
        <p:txBody>
          <a:bodyPr/>
          <a:lstStyle/>
          <a:p>
            <a:r>
              <a:rPr lang="el-GR" dirty="0"/>
              <a:t>Πολύποδες </a:t>
            </a:r>
          </a:p>
        </p:txBody>
      </p:sp>
    </p:spTree>
    <p:extLst>
      <p:ext uri="{BB962C8B-B14F-4D97-AF65-F5344CB8AC3E}">
        <p14:creationId xmlns:p14="http://schemas.microsoft.com/office/powerpoint/2010/main" xmlns="" val="38175434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3421"/>
          <a:stretch/>
        </p:blipFill>
        <p:spPr bwMode="auto">
          <a:xfrm>
            <a:off x="1388861" y="980728"/>
            <a:ext cx="6135467"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73</a:t>
            </a:fld>
            <a:endParaRPr lang="el-GR"/>
          </a:p>
        </p:txBody>
      </p:sp>
    </p:spTree>
    <p:extLst>
      <p:ext uri="{BB962C8B-B14F-4D97-AF65-F5344CB8AC3E}">
        <p14:creationId xmlns:p14="http://schemas.microsoft.com/office/powerpoint/2010/main" xmlns="" val="29051697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5" descr="1033-4_default"/>
          <p:cNvPicPr>
            <a:picLocks noChangeAspect="1" noChangeArrowheads="1"/>
          </p:cNvPicPr>
          <p:nvPr/>
        </p:nvPicPr>
        <p:blipFill>
          <a:blip r:embed="rId2" cstate="print">
            <a:lum bright="20000"/>
            <a:extLst>
              <a:ext uri="{28A0092B-C50C-407E-A947-70E740481C1C}">
                <a14:useLocalDpi xmlns:a14="http://schemas.microsoft.com/office/drawing/2010/main" xmlns="" val="0"/>
              </a:ext>
            </a:extLst>
          </a:blip>
          <a:srcRect/>
          <a:stretch>
            <a:fillRect/>
          </a:stretch>
        </p:blipFill>
        <p:spPr bwMode="auto">
          <a:xfrm>
            <a:off x="1698582" y="476672"/>
            <a:ext cx="5976938" cy="597693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74</a:t>
            </a:fld>
            <a:endParaRPr lang="el-GR"/>
          </a:p>
        </p:txBody>
      </p:sp>
    </p:spTree>
    <p:extLst>
      <p:ext uri="{BB962C8B-B14F-4D97-AF65-F5344CB8AC3E}">
        <p14:creationId xmlns:p14="http://schemas.microsoft.com/office/powerpoint/2010/main" xmlns="" val="42077121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idx="1"/>
          </p:nvPr>
        </p:nvSpPr>
        <p:spPr>
          <a:xfrm>
            <a:off x="457200" y="1882775"/>
            <a:ext cx="8229600" cy="4572000"/>
          </a:xfrm>
        </p:spPr>
        <p:txBody>
          <a:bodyPr/>
          <a:lstStyle/>
          <a:p>
            <a:pPr eaLnBrk="1" hangingPunct="1"/>
            <a:r>
              <a:rPr lang="en-US" altLang="el-GR" smtClean="0"/>
              <a:t>Allergik;h mhkytiasik;h kolp;itiw</a:t>
            </a:r>
            <a:endParaRPr lang="el-GR" altLang="el-GR" smtClean="0"/>
          </a:p>
        </p:txBody>
      </p:sp>
      <p:pic>
        <p:nvPicPr>
          <p:cNvPr id="12186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9731" y="1484784"/>
            <a:ext cx="8686800" cy="492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75</a:t>
            </a:fld>
            <a:endParaRPr lang="el-GR"/>
          </a:p>
        </p:txBody>
      </p:sp>
      <p:sp>
        <p:nvSpPr>
          <p:cNvPr id="3" name="Τίτλος 2"/>
          <p:cNvSpPr>
            <a:spLocks noGrp="1"/>
          </p:cNvSpPr>
          <p:nvPr>
            <p:ph type="title"/>
          </p:nvPr>
        </p:nvSpPr>
        <p:spPr/>
        <p:txBody>
          <a:bodyPr/>
          <a:lstStyle/>
          <a:p>
            <a:r>
              <a:rPr lang="el-GR" dirty="0" err="1"/>
              <a:t>Μυκητιασική</a:t>
            </a:r>
            <a:r>
              <a:rPr lang="el-GR" dirty="0"/>
              <a:t> κολπίτιδα</a:t>
            </a:r>
          </a:p>
        </p:txBody>
      </p:sp>
    </p:spTree>
    <p:extLst>
      <p:ext uri="{BB962C8B-B14F-4D97-AF65-F5344CB8AC3E}">
        <p14:creationId xmlns:p14="http://schemas.microsoft.com/office/powerpoint/2010/main" xmlns="" val="8574870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659CE6A0-76B9-4EF1-B4E1-36EA42AB974E}" type="slidenum">
              <a:rPr lang="en-US" altLang="el-GR" sz="1200" smtClean="0">
                <a:latin typeface="Arial" charset="0"/>
              </a:rPr>
              <a:pPr algn="ctr" eaLnBrk="1" hangingPunct="1">
                <a:spcBef>
                  <a:spcPct val="50000"/>
                </a:spcBef>
                <a:buClrTx/>
                <a:buSzTx/>
                <a:buFontTx/>
                <a:buNone/>
              </a:pPr>
              <a:t>76</a:t>
            </a:fld>
            <a:endParaRPr lang="en-US" altLang="el-GR" sz="1200" smtClean="0">
              <a:latin typeface="Arial" charset="0"/>
            </a:endParaRPr>
          </a:p>
        </p:txBody>
      </p:sp>
      <p:pic>
        <p:nvPicPr>
          <p:cNvPr id="122885" name="Picture 8" descr="47551370.jpg"/>
          <p:cNvPicPr>
            <a:picLocks noChangeAspect="1"/>
          </p:cNvPicPr>
          <p:nvPr/>
        </p:nvPicPr>
        <p:blipFill>
          <a:blip r:embed="rId2" cstate="print">
            <a:extLst>
              <a:ext uri="{28A0092B-C50C-407E-A947-70E740481C1C}">
                <a14:useLocalDpi xmlns:a14="http://schemas.microsoft.com/office/drawing/2010/main" xmlns="" val="0"/>
              </a:ext>
            </a:extLst>
          </a:blip>
          <a:srcRect r="61" b="55"/>
          <a:stretch>
            <a:fillRect/>
          </a:stretch>
        </p:blipFill>
        <p:spPr bwMode="auto">
          <a:xfrm>
            <a:off x="0" y="1752600"/>
            <a:ext cx="45720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6" name="Picture 9" descr="47554478.jpg"/>
          <p:cNvPicPr>
            <a:picLocks noChangeAspect="1"/>
          </p:cNvPicPr>
          <p:nvPr/>
        </p:nvPicPr>
        <p:blipFill>
          <a:blip r:embed="rId3" cstate="print">
            <a:extLst>
              <a:ext uri="{28A0092B-C50C-407E-A947-70E740481C1C}">
                <a14:useLocalDpi xmlns:a14="http://schemas.microsoft.com/office/drawing/2010/main" xmlns="" val="0"/>
              </a:ext>
            </a:extLst>
          </a:blip>
          <a:srcRect r="-99" b="-34"/>
          <a:stretch>
            <a:fillRect/>
          </a:stretch>
        </p:blipFill>
        <p:spPr bwMode="auto">
          <a:xfrm>
            <a:off x="4602163" y="1600200"/>
            <a:ext cx="4541837"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Τίτλος 2"/>
          <p:cNvSpPr>
            <a:spLocks noGrp="1"/>
          </p:cNvSpPr>
          <p:nvPr>
            <p:ph type="title"/>
          </p:nvPr>
        </p:nvSpPr>
        <p:spPr/>
        <p:txBody>
          <a:bodyPr/>
          <a:lstStyle/>
          <a:p>
            <a:r>
              <a:rPr lang="el-GR" dirty="0"/>
              <a:t>Αλλεργική </a:t>
            </a:r>
            <a:r>
              <a:rPr lang="el-GR" dirty="0" err="1"/>
              <a:t>μηκυτιασική</a:t>
            </a:r>
            <a:r>
              <a:rPr lang="el-GR" dirty="0"/>
              <a:t> κολπίτιδα</a:t>
            </a:r>
          </a:p>
        </p:txBody>
      </p:sp>
    </p:spTree>
    <p:extLst>
      <p:ext uri="{BB962C8B-B14F-4D97-AF65-F5344CB8AC3E}">
        <p14:creationId xmlns:p14="http://schemas.microsoft.com/office/powerpoint/2010/main" xmlns="" val="37729212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C3BB4378-C1DB-4E34-88C5-A26FB53393C1}" type="slidenum">
              <a:rPr lang="en-US" altLang="el-GR" sz="1200" smtClean="0">
                <a:latin typeface="Arial" charset="0"/>
              </a:rPr>
              <a:pPr algn="ctr" eaLnBrk="1" hangingPunct="1">
                <a:spcBef>
                  <a:spcPct val="50000"/>
                </a:spcBef>
                <a:buClrTx/>
                <a:buSzTx/>
                <a:buFontTx/>
                <a:buNone/>
              </a:pPr>
              <a:t>77</a:t>
            </a:fld>
            <a:endParaRPr lang="en-US" altLang="el-GR" sz="1200" smtClean="0">
              <a:latin typeface="Arial" charset="0"/>
            </a:endParaRPr>
          </a:p>
        </p:txBody>
      </p:sp>
      <p:pic>
        <p:nvPicPr>
          <p:cNvPr id="123909" name="Picture 6" descr="44173753.jpg"/>
          <p:cNvPicPr>
            <a:picLocks noChangeAspect="1"/>
          </p:cNvPicPr>
          <p:nvPr/>
        </p:nvPicPr>
        <p:blipFill>
          <a:blip r:embed="rId2" cstate="print">
            <a:extLst>
              <a:ext uri="{28A0092B-C50C-407E-A947-70E740481C1C}">
                <a14:useLocalDpi xmlns:a14="http://schemas.microsoft.com/office/drawing/2010/main" xmlns="" val="0"/>
              </a:ext>
            </a:extLst>
          </a:blip>
          <a:srcRect b="72"/>
          <a:stretch>
            <a:fillRect/>
          </a:stretch>
        </p:blipFill>
        <p:spPr bwMode="auto">
          <a:xfrm>
            <a:off x="1219200" y="1219200"/>
            <a:ext cx="7158038"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680523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1828800"/>
            <a:ext cx="7977188"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78</a:t>
            </a:fld>
            <a:endParaRPr lang="el-GR"/>
          </a:p>
        </p:txBody>
      </p:sp>
      <p:sp>
        <p:nvSpPr>
          <p:cNvPr id="3" name="Τίτλος 2"/>
          <p:cNvSpPr>
            <a:spLocks noGrp="1"/>
          </p:cNvSpPr>
          <p:nvPr>
            <p:ph type="title"/>
          </p:nvPr>
        </p:nvSpPr>
        <p:spPr/>
        <p:txBody>
          <a:bodyPr/>
          <a:lstStyle/>
          <a:p>
            <a:r>
              <a:rPr lang="el-GR" dirty="0"/>
              <a:t>Απόστημα </a:t>
            </a:r>
          </a:p>
        </p:txBody>
      </p:sp>
    </p:spTree>
    <p:extLst>
      <p:ext uri="{BB962C8B-B14F-4D97-AF65-F5344CB8AC3E}">
        <p14:creationId xmlns:p14="http://schemas.microsoft.com/office/powerpoint/2010/main" xmlns="" val="1810275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2" descr="C:\Documents and Settings\radiology\Desktop\ct sinus.jpg"/>
          <p:cNvPicPr>
            <a:picLocks noGrp="1" noChangeAspect="1" noChangeArrowheads="1"/>
          </p:cNvPicPr>
          <p:nvPr>
            <p:ph idx="1"/>
          </p:nvPr>
        </p:nvPicPr>
        <p:blipFill>
          <a:blip r:embed="rId3" cstate="print">
            <a:lum bright="-20000" contrast="40000"/>
            <a:extLst>
              <a:ext uri="{28A0092B-C50C-407E-A947-70E740481C1C}">
                <a14:useLocalDpi xmlns:a14="http://schemas.microsoft.com/office/drawing/2010/main" xmlns="" val="0"/>
              </a:ext>
            </a:extLst>
          </a:blip>
          <a:srcRect/>
          <a:stretch>
            <a:fillRect/>
          </a:stretch>
        </p:blipFill>
        <p:spPr>
          <a:xfrm>
            <a:off x="668338" y="1341438"/>
            <a:ext cx="5360987" cy="5256212"/>
          </a:xfrm>
          <a:ln>
            <a:solidFill>
              <a:schemeClr val="tx1"/>
            </a:solidFill>
            <a:miter lim="800000"/>
            <a:headEnd/>
            <a:tailEnd/>
          </a:ln>
        </p:spPr>
      </p:pic>
      <p:sp>
        <p:nvSpPr>
          <p:cNvPr id="52228" name="TextBox 7"/>
          <p:cNvSpPr txBox="1">
            <a:spLocks noChangeArrowheads="1"/>
          </p:cNvSpPr>
          <p:nvPr/>
        </p:nvSpPr>
        <p:spPr bwMode="auto">
          <a:xfrm rot="-1441683">
            <a:off x="330200" y="4108450"/>
            <a:ext cx="12954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ΣΦΗΝΟΕΙΔΕΙΣ</a:t>
            </a:r>
            <a:endParaRPr lang="en-US" altLang="el-GR" sz="1400">
              <a:solidFill>
                <a:srgbClr val="FFFF00"/>
              </a:solidFill>
            </a:endParaRPr>
          </a:p>
        </p:txBody>
      </p:sp>
      <p:cxnSp>
        <p:nvCxnSpPr>
          <p:cNvPr id="52229" name="Straight Arrow Connector 9"/>
          <p:cNvCxnSpPr>
            <a:cxnSpLocks noChangeShapeType="1"/>
          </p:cNvCxnSpPr>
          <p:nvPr/>
        </p:nvCxnSpPr>
        <p:spPr bwMode="auto">
          <a:xfrm flipV="1">
            <a:off x="1174750" y="4038600"/>
            <a:ext cx="685800" cy="304800"/>
          </a:xfrm>
          <a:prstGeom prst="straightConnector1">
            <a:avLst/>
          </a:prstGeom>
          <a:noFill/>
          <a:ln w="28575"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52230" name="TextBox 12"/>
          <p:cNvSpPr txBox="1">
            <a:spLocks noChangeArrowheads="1"/>
          </p:cNvSpPr>
          <p:nvPr/>
        </p:nvSpPr>
        <p:spPr bwMode="auto">
          <a:xfrm>
            <a:off x="412750" y="2492375"/>
            <a:ext cx="11604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ΗΘΜΟΕΙΔΕΙΣ</a:t>
            </a:r>
            <a:endParaRPr lang="en-US" altLang="el-GR" sz="1400">
              <a:solidFill>
                <a:srgbClr val="FFFF00"/>
              </a:solidFill>
            </a:endParaRPr>
          </a:p>
        </p:txBody>
      </p:sp>
      <p:cxnSp>
        <p:nvCxnSpPr>
          <p:cNvPr id="52231" name="Straight Arrow Connector 14"/>
          <p:cNvCxnSpPr>
            <a:cxnSpLocks noChangeShapeType="1"/>
          </p:cNvCxnSpPr>
          <p:nvPr/>
        </p:nvCxnSpPr>
        <p:spPr bwMode="auto">
          <a:xfrm>
            <a:off x="946150" y="2743200"/>
            <a:ext cx="685800" cy="1588"/>
          </a:xfrm>
          <a:prstGeom prst="straightConnector1">
            <a:avLst/>
          </a:prstGeom>
          <a:noFill/>
          <a:ln w="28575"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52232" name="TextBox 15"/>
          <p:cNvSpPr txBox="1">
            <a:spLocks noChangeArrowheads="1"/>
          </p:cNvSpPr>
          <p:nvPr/>
        </p:nvSpPr>
        <p:spPr bwMode="auto">
          <a:xfrm>
            <a:off x="2846388" y="4343400"/>
            <a:ext cx="13303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ΚΑΡΩΤΙΚΔΙΚΟ ΚΑΝΑΛΙ</a:t>
            </a:r>
            <a:endParaRPr lang="en-US" altLang="el-GR" sz="1400">
              <a:solidFill>
                <a:srgbClr val="FFFF00"/>
              </a:solidFill>
            </a:endParaRPr>
          </a:p>
        </p:txBody>
      </p:sp>
      <p:cxnSp>
        <p:nvCxnSpPr>
          <p:cNvPr id="52233" name="Straight Arrow Connector 17"/>
          <p:cNvCxnSpPr>
            <a:cxnSpLocks noChangeShapeType="1"/>
          </p:cNvCxnSpPr>
          <p:nvPr/>
        </p:nvCxnSpPr>
        <p:spPr bwMode="auto">
          <a:xfrm rot="10800000" flipV="1">
            <a:off x="2698750" y="4572000"/>
            <a:ext cx="381000" cy="76200"/>
          </a:xfrm>
          <a:prstGeom prst="straightConnector1">
            <a:avLst/>
          </a:prstGeom>
          <a:noFill/>
          <a:ln w="28575" algn="ctr">
            <a:solidFill>
              <a:srgbClr val="FFFF00"/>
            </a:solidFill>
            <a:round/>
            <a:headEnd/>
            <a:tailEnd type="arrow" w="med" len="med"/>
          </a:ln>
          <a:extLst>
            <a:ext uri="{909E8E84-426E-40DD-AFC4-6F175D3DCCD1}">
              <a14:hiddenFill xmlns:a14="http://schemas.microsoft.com/office/drawing/2010/main" xmlns="">
                <a:noFill/>
              </a14:hiddenFill>
            </a:ext>
          </a:extLst>
        </p:spPr>
      </p:cxnSp>
      <p:grpSp>
        <p:nvGrpSpPr>
          <p:cNvPr id="52234" name="Ομάδα 3"/>
          <p:cNvGrpSpPr>
            <a:grpSpLocks/>
          </p:cNvGrpSpPr>
          <p:nvPr/>
        </p:nvGrpSpPr>
        <p:grpSpPr bwMode="auto">
          <a:xfrm>
            <a:off x="6400800" y="4292600"/>
            <a:ext cx="2514600" cy="2286000"/>
            <a:chOff x="6400800" y="4343400"/>
            <a:chExt cx="2514600" cy="2286000"/>
          </a:xfrm>
        </p:grpSpPr>
        <p:pic>
          <p:nvPicPr>
            <p:cNvPr id="52236" name="Picture 29" descr="SKULL SLIC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00800" y="4343400"/>
              <a:ext cx="2514600" cy="2286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52237" name="Straight Connector 20"/>
            <p:cNvCxnSpPr>
              <a:cxnSpLocks noChangeShapeType="1"/>
            </p:cNvCxnSpPr>
            <p:nvPr/>
          </p:nvCxnSpPr>
          <p:spPr bwMode="auto">
            <a:xfrm flipV="1">
              <a:off x="6400800" y="5638800"/>
              <a:ext cx="2514600" cy="76200"/>
            </a:xfrm>
            <a:prstGeom prst="line">
              <a:avLst/>
            </a:prstGeom>
            <a:noFill/>
            <a:ln w="28575" algn="ctr">
              <a:solidFill>
                <a:srgbClr val="FFFF00"/>
              </a:solidFill>
              <a:round/>
              <a:headEnd/>
              <a:tailEnd/>
            </a:ln>
            <a:extLst>
              <a:ext uri="{909E8E84-426E-40DD-AFC4-6F175D3DCCD1}">
                <a14:hiddenFill xmlns:a14="http://schemas.microsoft.com/office/drawing/2010/main" xmlns="">
                  <a:noFill/>
                </a14:hiddenFill>
              </a:ext>
            </a:extLst>
          </p:spPr>
        </p:cxnSp>
      </p:grpSp>
      <p:sp>
        <p:nvSpPr>
          <p:cNvPr id="52235"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FEC5AC53-9214-407F-AE5F-6333B1A52F21}" type="slidenum">
              <a:rPr lang="el-GR" altLang="el-GR">
                <a:solidFill>
                  <a:srgbClr val="F2F2F2"/>
                </a:solidFill>
              </a:rPr>
              <a:pPr eaLnBrk="1" hangingPunct="1"/>
              <a:t>7</a:t>
            </a:fld>
            <a:endParaRPr lang="el-GR" altLang="el-GR">
              <a:solidFill>
                <a:srgbClr val="F2F2F2"/>
              </a:solidFill>
            </a:endParaRPr>
          </a:p>
        </p:txBody>
      </p:sp>
    </p:spTree>
    <p:extLst>
      <p:ext uri="{BB962C8B-B14F-4D97-AF65-F5344CB8AC3E}">
        <p14:creationId xmlns:p14="http://schemas.microsoft.com/office/powerpoint/2010/main" xmlns="" val="5970758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3"/>
          <p:cNvSpPr>
            <a:spLocks noGrp="1" noChangeArrowheads="1"/>
          </p:cNvSpPr>
          <p:nvPr>
            <p:ph idx="1"/>
          </p:nvPr>
        </p:nvSpPr>
        <p:spPr>
          <a:xfrm>
            <a:off x="323528" y="1449288"/>
            <a:ext cx="8229600" cy="4572000"/>
          </a:xfrm>
        </p:spPr>
        <p:txBody>
          <a:bodyPr/>
          <a:lstStyle/>
          <a:p>
            <a:pPr eaLnBrk="1" hangingPunct="1"/>
            <a:r>
              <a:rPr lang="el-GR" altLang="el-GR" dirty="0" smtClean="0"/>
              <a:t>Λέμφωμα </a:t>
            </a:r>
            <a:r>
              <a:rPr lang="el-GR" altLang="el-GR" dirty="0" smtClean="0"/>
              <a:t>σφηνοειδούς</a:t>
            </a:r>
          </a:p>
        </p:txBody>
      </p:sp>
      <p:pic>
        <p:nvPicPr>
          <p:cNvPr id="12595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2683" y="2215480"/>
            <a:ext cx="891381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79</a:t>
            </a:fld>
            <a:endParaRPr lang="el-GR"/>
          </a:p>
        </p:txBody>
      </p:sp>
      <p:sp>
        <p:nvSpPr>
          <p:cNvPr id="3" name="Τίτλος 2"/>
          <p:cNvSpPr>
            <a:spLocks noGrp="1"/>
          </p:cNvSpPr>
          <p:nvPr>
            <p:ph type="title"/>
          </p:nvPr>
        </p:nvSpPr>
        <p:spPr/>
        <p:txBody>
          <a:bodyPr/>
          <a:lstStyle/>
          <a:p>
            <a:r>
              <a:rPr lang="el-GR" dirty="0"/>
              <a:t>Λέμφωμα </a:t>
            </a:r>
          </a:p>
        </p:txBody>
      </p:sp>
    </p:spTree>
    <p:extLst>
      <p:ext uri="{BB962C8B-B14F-4D97-AF65-F5344CB8AC3E}">
        <p14:creationId xmlns:p14="http://schemas.microsoft.com/office/powerpoint/2010/main" xmlns="" val="31883701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676400"/>
            <a:ext cx="835977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80</a:t>
            </a:fld>
            <a:endParaRPr lang="el-GR"/>
          </a:p>
        </p:txBody>
      </p:sp>
      <p:sp>
        <p:nvSpPr>
          <p:cNvPr id="3" name="Τίτλος 2"/>
          <p:cNvSpPr>
            <a:spLocks noGrp="1"/>
          </p:cNvSpPr>
          <p:nvPr>
            <p:ph type="title"/>
          </p:nvPr>
        </p:nvSpPr>
        <p:spPr/>
        <p:txBody>
          <a:bodyPr/>
          <a:lstStyle/>
          <a:p>
            <a:r>
              <a:rPr lang="el-GR" dirty="0"/>
              <a:t>Ανάστροφο θήλωμα </a:t>
            </a:r>
          </a:p>
        </p:txBody>
      </p:sp>
      <p:sp>
        <p:nvSpPr>
          <p:cNvPr id="5" name="Rectangle 4"/>
          <p:cNvSpPr/>
          <p:nvPr/>
        </p:nvSpPr>
        <p:spPr>
          <a:xfrm>
            <a:off x="3347864" y="6165304"/>
            <a:ext cx="1656184" cy="276999"/>
          </a:xfrm>
          <a:prstGeom prst="rect">
            <a:avLst/>
          </a:prstGeom>
        </p:spPr>
        <p:txBody>
          <a:bodyPr wrap="square">
            <a:spAutoFit/>
          </a:bodyPr>
          <a:lstStyle/>
          <a:p>
            <a:r>
              <a:rPr lang="en-US" sz="1200" dirty="0" smtClean="0">
                <a:hlinkClick r:id="rId3"/>
              </a:rPr>
              <a:t>radiologyassistant.nl</a:t>
            </a:r>
            <a:endParaRPr lang="en-US" sz="1200" dirty="0"/>
          </a:p>
        </p:txBody>
      </p:sp>
    </p:spTree>
    <p:extLst>
      <p:ext uri="{BB962C8B-B14F-4D97-AF65-F5344CB8AC3E}">
        <p14:creationId xmlns:p14="http://schemas.microsoft.com/office/powerpoint/2010/main" xmlns="" val="13616196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5767" y="1772816"/>
            <a:ext cx="8458200" cy="43434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81</a:t>
            </a:fld>
            <a:endParaRPr lang="el-GR"/>
          </a:p>
        </p:txBody>
      </p:sp>
      <p:sp>
        <p:nvSpPr>
          <p:cNvPr id="3" name="Τίτλος 2"/>
          <p:cNvSpPr>
            <a:spLocks noGrp="1"/>
          </p:cNvSpPr>
          <p:nvPr>
            <p:ph type="title"/>
          </p:nvPr>
        </p:nvSpPr>
        <p:spPr/>
        <p:txBody>
          <a:bodyPr/>
          <a:lstStyle/>
          <a:p>
            <a:r>
              <a:rPr lang="el-GR" dirty="0"/>
              <a:t>Οστέωμα </a:t>
            </a:r>
          </a:p>
        </p:txBody>
      </p:sp>
      <p:sp>
        <p:nvSpPr>
          <p:cNvPr id="6" name="Rectangle 5"/>
          <p:cNvSpPr/>
          <p:nvPr/>
        </p:nvSpPr>
        <p:spPr>
          <a:xfrm>
            <a:off x="3347864" y="6165304"/>
            <a:ext cx="1656184" cy="276999"/>
          </a:xfrm>
          <a:prstGeom prst="rect">
            <a:avLst/>
          </a:prstGeom>
        </p:spPr>
        <p:txBody>
          <a:bodyPr wrap="square">
            <a:spAutoFit/>
          </a:bodyPr>
          <a:lstStyle/>
          <a:p>
            <a:r>
              <a:rPr lang="en-US" sz="1200" dirty="0" smtClean="0">
                <a:hlinkClick r:id="rId3"/>
              </a:rPr>
              <a:t>radiologyassistant.nl</a:t>
            </a:r>
            <a:endParaRPr lang="en-US" sz="1200" dirty="0"/>
          </a:p>
        </p:txBody>
      </p:sp>
    </p:spTree>
    <p:extLst>
      <p:ext uri="{BB962C8B-B14F-4D97-AF65-F5344CB8AC3E}">
        <p14:creationId xmlns:p14="http://schemas.microsoft.com/office/powerpoint/2010/main" xmlns="" val="3438327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Ομάδα 4"/>
          <p:cNvGrpSpPr>
            <a:grpSpLocks/>
          </p:cNvGrpSpPr>
          <p:nvPr/>
        </p:nvGrpSpPr>
        <p:grpSpPr bwMode="auto">
          <a:xfrm>
            <a:off x="244475" y="266700"/>
            <a:ext cx="2743200" cy="2514600"/>
            <a:chOff x="0" y="0"/>
            <a:chExt cx="2743200" cy="2514600"/>
          </a:xfrm>
        </p:grpSpPr>
        <p:pic>
          <p:nvPicPr>
            <p:cNvPr id="129042"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2743200" cy="2514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129043" name="Straight Connector 16"/>
            <p:cNvCxnSpPr>
              <a:cxnSpLocks noChangeShapeType="1"/>
            </p:cNvCxnSpPr>
            <p:nvPr/>
          </p:nvCxnSpPr>
          <p:spPr bwMode="auto">
            <a:xfrm flipV="1">
              <a:off x="152400" y="0"/>
              <a:ext cx="2209800" cy="990600"/>
            </a:xfrm>
            <a:prstGeom prst="line">
              <a:avLst/>
            </a:prstGeom>
            <a:noFill/>
            <a:ln w="19050" algn="ctr">
              <a:solidFill>
                <a:srgbClr val="FFFF00"/>
              </a:solidFill>
              <a:round/>
              <a:headEnd/>
              <a:tailEnd/>
            </a:ln>
            <a:extLst>
              <a:ext uri="{909E8E84-426E-40DD-AFC4-6F175D3DCCD1}">
                <a14:hiddenFill xmlns:a14="http://schemas.microsoft.com/office/drawing/2010/main" xmlns="">
                  <a:noFill/>
                </a14:hiddenFill>
              </a:ext>
            </a:extLst>
          </p:spPr>
        </p:cxnSp>
      </p:grpSp>
      <p:sp>
        <p:nvSpPr>
          <p:cNvPr id="129027" name="Τίτλος 1"/>
          <p:cNvSpPr>
            <a:spLocks noGrp="1"/>
          </p:cNvSpPr>
          <p:nvPr>
            <p:ph type="title"/>
          </p:nvPr>
        </p:nvSpPr>
        <p:spPr>
          <a:xfrm>
            <a:off x="2987675" y="115888"/>
            <a:ext cx="6156325" cy="1009650"/>
          </a:xfrm>
        </p:spPr>
        <p:txBody>
          <a:bodyPr/>
          <a:lstStyle/>
          <a:p>
            <a:r>
              <a:rPr lang="en-US" altLang="el-GR" smtClean="0"/>
              <a:t>CT-</a:t>
            </a:r>
            <a:r>
              <a:rPr lang="el-GR" altLang="el-GR" smtClean="0"/>
              <a:t>Τράχηλος</a:t>
            </a:r>
          </a:p>
        </p:txBody>
      </p:sp>
      <p:sp>
        <p:nvSpPr>
          <p:cNvPr id="129028"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80BC0D93-6F90-4AF4-8BD2-12CCCE0963C4}" type="slidenum">
              <a:rPr lang="el-GR" altLang="el-GR">
                <a:solidFill>
                  <a:srgbClr val="F2F2F2"/>
                </a:solidFill>
              </a:rPr>
              <a:pPr eaLnBrk="1" hangingPunct="1"/>
              <a:t>82</a:t>
            </a:fld>
            <a:endParaRPr lang="el-GR" altLang="el-GR">
              <a:solidFill>
                <a:srgbClr val="F2F2F2"/>
              </a:solidFill>
            </a:endParaRPr>
          </a:p>
        </p:txBody>
      </p:sp>
      <p:grpSp>
        <p:nvGrpSpPr>
          <p:cNvPr id="129029" name="Ομάδα 6"/>
          <p:cNvGrpSpPr>
            <a:grpSpLocks/>
          </p:cNvGrpSpPr>
          <p:nvPr/>
        </p:nvGrpSpPr>
        <p:grpSpPr bwMode="auto">
          <a:xfrm>
            <a:off x="3851275" y="1206500"/>
            <a:ext cx="4818063" cy="5434013"/>
            <a:chOff x="3995936" y="1207293"/>
            <a:chExt cx="4817020" cy="5434013"/>
          </a:xfrm>
        </p:grpSpPr>
        <p:grpSp>
          <p:nvGrpSpPr>
            <p:cNvPr id="129030" name="Ομάδα 5"/>
            <p:cNvGrpSpPr>
              <a:grpSpLocks/>
            </p:cNvGrpSpPr>
            <p:nvPr/>
          </p:nvGrpSpPr>
          <p:grpSpPr bwMode="auto">
            <a:xfrm>
              <a:off x="3995936" y="1207293"/>
              <a:ext cx="4817020" cy="5434013"/>
              <a:chOff x="3124200" y="1143000"/>
              <a:chExt cx="4817020" cy="5434013"/>
            </a:xfrm>
          </p:grpSpPr>
          <p:pic>
            <p:nvPicPr>
              <p:cNvPr id="129032" name="Picture 2" descr="Image14"/>
              <p:cNvPicPr>
                <a:picLocks noChangeAspect="1" noChangeArrowheads="1"/>
              </p:cNvPicPr>
              <p:nvPr/>
            </p:nvPicPr>
            <p:blipFill>
              <a:blip r:embed="rId4" cstate="print">
                <a:extLst>
                  <a:ext uri="{28A0092B-C50C-407E-A947-70E740481C1C}">
                    <a14:useLocalDpi xmlns:a14="http://schemas.microsoft.com/office/drawing/2010/main" xmlns="" val="0"/>
                  </a:ext>
                </a:extLst>
              </a:blip>
              <a:srcRect l="25031" r="22745"/>
              <a:stretch>
                <a:fillRect/>
              </a:stretch>
            </p:blipFill>
            <p:spPr bwMode="auto">
              <a:xfrm>
                <a:off x="3124200" y="1143000"/>
                <a:ext cx="4648200" cy="54340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29033" name="Text Box 5"/>
              <p:cNvSpPr txBox="1">
                <a:spLocks noChangeArrowheads="1"/>
              </p:cNvSpPr>
              <p:nvPr/>
            </p:nvSpPr>
            <p:spPr bwMode="auto">
              <a:xfrm>
                <a:off x="4724400" y="1447800"/>
                <a:ext cx="1981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ΓΝΑΘΙΑΙΑ ΑΝΤΡΑ</a:t>
                </a:r>
                <a:endParaRPr lang="en-US" altLang="el-GR" sz="1400">
                  <a:solidFill>
                    <a:srgbClr val="FFFF00"/>
                  </a:solidFill>
                </a:endParaRPr>
              </a:p>
              <a:p>
                <a:pPr>
                  <a:spcBef>
                    <a:spcPct val="0"/>
                  </a:spcBef>
                  <a:buFontTx/>
                  <a:buNone/>
                </a:pPr>
                <a:endParaRPr lang="en-US" altLang="el-GR" sz="1400">
                  <a:solidFill>
                    <a:srgbClr val="FFFF00"/>
                  </a:solidFill>
                </a:endParaRPr>
              </a:p>
            </p:txBody>
          </p:sp>
          <p:sp>
            <p:nvSpPr>
              <p:cNvPr id="129034" name="Line 6"/>
              <p:cNvSpPr>
                <a:spLocks noChangeShapeType="1"/>
              </p:cNvSpPr>
              <p:nvPr/>
            </p:nvSpPr>
            <p:spPr bwMode="auto">
              <a:xfrm flipH="1">
                <a:off x="4724400" y="1752600"/>
                <a:ext cx="533400" cy="990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29035" name="Line 7"/>
              <p:cNvSpPr>
                <a:spLocks noChangeShapeType="1"/>
              </p:cNvSpPr>
              <p:nvPr/>
            </p:nvSpPr>
            <p:spPr bwMode="auto">
              <a:xfrm>
                <a:off x="5715000" y="1752600"/>
                <a:ext cx="381000" cy="1066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29036" name="Text Box 8"/>
              <p:cNvSpPr txBox="1">
                <a:spLocks noChangeArrowheads="1"/>
              </p:cNvSpPr>
              <p:nvPr/>
            </p:nvSpPr>
            <p:spPr bwMode="auto">
              <a:xfrm>
                <a:off x="6781800" y="1676400"/>
                <a:ext cx="11594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ΖΥΓΩΜΑΤΙΚΟ</a:t>
                </a:r>
                <a:endParaRPr lang="en-US" altLang="el-GR" sz="1400">
                  <a:solidFill>
                    <a:srgbClr val="FFFF00"/>
                  </a:solidFill>
                </a:endParaRPr>
              </a:p>
            </p:txBody>
          </p:sp>
          <p:sp>
            <p:nvSpPr>
              <p:cNvPr id="129037" name="Line 10"/>
              <p:cNvSpPr>
                <a:spLocks noChangeShapeType="1"/>
              </p:cNvSpPr>
              <p:nvPr/>
            </p:nvSpPr>
            <p:spPr bwMode="auto">
              <a:xfrm flipH="1">
                <a:off x="6781800" y="1981200"/>
                <a:ext cx="457200" cy="609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29038" name="Text Box 11"/>
              <p:cNvSpPr txBox="1">
                <a:spLocks noChangeArrowheads="1"/>
              </p:cNvSpPr>
              <p:nvPr/>
            </p:nvSpPr>
            <p:spPr bwMode="auto">
              <a:xfrm>
                <a:off x="5029200" y="4191000"/>
                <a:ext cx="120738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ΣΦΗΝΟΕΙΔΗΣ</a:t>
                </a:r>
                <a:endParaRPr lang="en-US" altLang="el-GR" sz="1400">
                  <a:solidFill>
                    <a:srgbClr val="FFFF00"/>
                  </a:solidFill>
                </a:endParaRPr>
              </a:p>
            </p:txBody>
          </p:sp>
          <p:sp>
            <p:nvSpPr>
              <p:cNvPr id="129039" name="Line 12"/>
              <p:cNvSpPr>
                <a:spLocks noChangeShapeType="1"/>
              </p:cNvSpPr>
              <p:nvPr/>
            </p:nvSpPr>
            <p:spPr bwMode="auto">
              <a:xfrm flipH="1" flipV="1">
                <a:off x="5486400" y="3657600"/>
                <a:ext cx="46038" cy="533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29040" name="Line 13"/>
              <p:cNvSpPr>
                <a:spLocks noChangeShapeType="1"/>
              </p:cNvSpPr>
              <p:nvPr/>
            </p:nvSpPr>
            <p:spPr bwMode="auto">
              <a:xfrm>
                <a:off x="3581400" y="2133600"/>
                <a:ext cx="533400" cy="533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29041" name="Text Box 15"/>
              <p:cNvSpPr txBox="1">
                <a:spLocks noChangeArrowheads="1"/>
              </p:cNvSpPr>
              <p:nvPr/>
            </p:nvSpPr>
            <p:spPr bwMode="auto">
              <a:xfrm>
                <a:off x="7315200" y="1219200"/>
                <a:ext cx="33502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l-GR" sz="1400">
                    <a:solidFill>
                      <a:srgbClr val="FFFFFF"/>
                    </a:solidFill>
                  </a:rPr>
                  <a:t>LT</a:t>
                </a:r>
              </a:p>
            </p:txBody>
          </p:sp>
        </p:grpSp>
        <p:sp>
          <p:nvSpPr>
            <p:cNvPr id="129031" name="Rectangle 9"/>
            <p:cNvSpPr>
              <a:spLocks noChangeArrowheads="1"/>
            </p:cNvSpPr>
            <p:nvPr/>
          </p:nvSpPr>
          <p:spPr bwMode="auto">
            <a:xfrm>
              <a:off x="3995936" y="1916832"/>
              <a:ext cx="11594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ΖΥΓΩΜΑΤΙΚΟ</a:t>
              </a:r>
              <a:endParaRPr lang="en-US" altLang="el-GR" sz="1400">
                <a:solidFill>
                  <a:srgbClr val="FFFF00"/>
                </a:solidFill>
              </a:endParaRPr>
            </a:p>
          </p:txBody>
        </p:sp>
      </p:grpSp>
    </p:spTree>
    <p:extLst>
      <p:ext uri="{BB962C8B-B14F-4D97-AF65-F5344CB8AC3E}">
        <p14:creationId xmlns:p14="http://schemas.microsoft.com/office/powerpoint/2010/main" xmlns="" val="2953385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50" name="Ομάδα 5"/>
          <p:cNvGrpSpPr>
            <a:grpSpLocks/>
          </p:cNvGrpSpPr>
          <p:nvPr/>
        </p:nvGrpSpPr>
        <p:grpSpPr bwMode="auto">
          <a:xfrm>
            <a:off x="3195638" y="1141413"/>
            <a:ext cx="5913437" cy="5432425"/>
            <a:chOff x="3124200" y="1141413"/>
            <a:chExt cx="5912296" cy="5432425"/>
          </a:xfrm>
        </p:grpSpPr>
        <p:pic>
          <p:nvPicPr>
            <p:cNvPr id="130056" name="Picture 2" descr="Image21"/>
            <p:cNvPicPr>
              <a:picLocks noChangeAspect="1" noChangeArrowheads="1"/>
            </p:cNvPicPr>
            <p:nvPr/>
          </p:nvPicPr>
          <p:blipFill>
            <a:blip r:embed="rId3" cstate="print">
              <a:extLst>
                <a:ext uri="{28A0092B-C50C-407E-A947-70E740481C1C}">
                  <a14:useLocalDpi xmlns:a14="http://schemas.microsoft.com/office/drawing/2010/main" xmlns="" val="0"/>
                </a:ext>
              </a:extLst>
            </a:blip>
            <a:srcRect l="24242" r="20203"/>
            <a:stretch>
              <a:fillRect/>
            </a:stretch>
          </p:blipFill>
          <p:spPr bwMode="auto">
            <a:xfrm>
              <a:off x="3124200" y="1141413"/>
              <a:ext cx="4648200" cy="543242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30057" name="Text Box 4"/>
            <p:cNvSpPr txBox="1">
              <a:spLocks noChangeArrowheads="1"/>
            </p:cNvSpPr>
            <p:nvPr/>
          </p:nvSpPr>
          <p:spPr bwMode="auto">
            <a:xfrm rot="10800000" flipV="1">
              <a:off x="4876800" y="5470624"/>
              <a:ext cx="12192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ΜΑΣΤΟΕΙΔΕΙΣ</a:t>
              </a:r>
              <a:endParaRPr lang="en-US" altLang="el-GR" sz="1400">
                <a:solidFill>
                  <a:srgbClr val="FFFF00"/>
                </a:solidFill>
              </a:endParaRPr>
            </a:p>
          </p:txBody>
        </p:sp>
        <p:sp>
          <p:nvSpPr>
            <p:cNvPr id="130058" name="Line 5"/>
            <p:cNvSpPr>
              <a:spLocks noChangeShapeType="1"/>
            </p:cNvSpPr>
            <p:nvPr/>
          </p:nvSpPr>
          <p:spPr bwMode="auto">
            <a:xfrm flipV="1">
              <a:off x="5715000" y="4724400"/>
              <a:ext cx="1066800" cy="609600"/>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0059" name="Line 6"/>
            <p:cNvSpPr>
              <a:spLocks noChangeShapeType="1"/>
            </p:cNvSpPr>
            <p:nvPr/>
          </p:nvSpPr>
          <p:spPr bwMode="auto">
            <a:xfrm flipH="1" flipV="1">
              <a:off x="4038600" y="4953000"/>
              <a:ext cx="990600" cy="457200"/>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0060" name="Text Box 7"/>
            <p:cNvSpPr txBox="1">
              <a:spLocks noChangeArrowheads="1"/>
            </p:cNvSpPr>
            <p:nvPr/>
          </p:nvSpPr>
          <p:spPr bwMode="auto">
            <a:xfrm>
              <a:off x="4724400" y="4419600"/>
              <a:ext cx="1447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ΡΙΝΟΦΑΡΥΓΞ</a:t>
              </a:r>
              <a:endParaRPr lang="en-US" altLang="el-GR" sz="1400">
                <a:solidFill>
                  <a:srgbClr val="FFFF00"/>
                </a:solidFill>
              </a:endParaRPr>
            </a:p>
          </p:txBody>
        </p:sp>
        <p:sp>
          <p:nvSpPr>
            <p:cNvPr id="130061" name="Line 8"/>
            <p:cNvSpPr>
              <a:spLocks noChangeShapeType="1"/>
            </p:cNvSpPr>
            <p:nvPr/>
          </p:nvSpPr>
          <p:spPr bwMode="auto">
            <a:xfrm flipV="1">
              <a:off x="5410200" y="3505200"/>
              <a:ext cx="0" cy="914400"/>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0062" name="Text Box 9"/>
            <p:cNvSpPr txBox="1">
              <a:spLocks noChangeArrowheads="1"/>
            </p:cNvSpPr>
            <p:nvPr/>
          </p:nvSpPr>
          <p:spPr bwMode="auto">
            <a:xfrm>
              <a:off x="6324600" y="1524000"/>
              <a:ext cx="85792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l-GR" sz="1400">
                  <a:solidFill>
                    <a:srgbClr val="FFFF00"/>
                  </a:solidFill>
                </a:rPr>
                <a:t>MAXILLA</a:t>
              </a:r>
            </a:p>
          </p:txBody>
        </p:sp>
        <p:sp>
          <p:nvSpPr>
            <p:cNvPr id="130063" name="Line 10"/>
            <p:cNvSpPr>
              <a:spLocks noChangeShapeType="1"/>
            </p:cNvSpPr>
            <p:nvPr/>
          </p:nvSpPr>
          <p:spPr bwMode="auto">
            <a:xfrm flipH="1">
              <a:off x="5867400" y="1752600"/>
              <a:ext cx="533400" cy="152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0064" name="Text Box 11"/>
            <p:cNvSpPr txBox="1">
              <a:spLocks noChangeArrowheads="1"/>
            </p:cNvSpPr>
            <p:nvPr/>
          </p:nvSpPr>
          <p:spPr bwMode="auto">
            <a:xfrm>
              <a:off x="7315200" y="1219200"/>
              <a:ext cx="33502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l-GR" sz="1400">
                  <a:solidFill>
                    <a:srgbClr val="FFFFFF"/>
                  </a:solidFill>
                </a:rPr>
                <a:t>LT</a:t>
              </a:r>
            </a:p>
          </p:txBody>
        </p:sp>
        <p:sp>
          <p:nvSpPr>
            <p:cNvPr id="130065" name="Text Box 12"/>
            <p:cNvSpPr txBox="1">
              <a:spLocks noChangeArrowheads="1"/>
            </p:cNvSpPr>
            <p:nvPr/>
          </p:nvSpPr>
          <p:spPr bwMode="auto">
            <a:xfrm>
              <a:off x="7007351" y="3789040"/>
              <a:ext cx="202914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ΕΞΩ ΑΚΟΥΣΤΙΚΟΣ ΠΟΡΟΣ</a:t>
              </a:r>
              <a:endParaRPr lang="en-US" altLang="el-GR" sz="1400">
                <a:solidFill>
                  <a:srgbClr val="FFFF00"/>
                </a:solidFill>
              </a:endParaRPr>
            </a:p>
          </p:txBody>
        </p:sp>
        <p:sp>
          <p:nvSpPr>
            <p:cNvPr id="130066" name="Line 13"/>
            <p:cNvSpPr>
              <a:spLocks noChangeShapeType="1"/>
            </p:cNvSpPr>
            <p:nvPr/>
          </p:nvSpPr>
          <p:spPr bwMode="auto">
            <a:xfrm flipH="1">
              <a:off x="7239000" y="4114800"/>
              <a:ext cx="152400" cy="152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0067" name="Line 15"/>
            <p:cNvSpPr>
              <a:spLocks noChangeShapeType="1"/>
            </p:cNvSpPr>
            <p:nvPr/>
          </p:nvSpPr>
          <p:spPr bwMode="auto">
            <a:xfrm>
              <a:off x="5410200" y="1143000"/>
              <a:ext cx="1143000" cy="2819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0068" name="Line 16"/>
            <p:cNvSpPr>
              <a:spLocks noChangeShapeType="1"/>
            </p:cNvSpPr>
            <p:nvPr/>
          </p:nvSpPr>
          <p:spPr bwMode="auto">
            <a:xfrm flipH="1">
              <a:off x="4191000" y="1143000"/>
              <a:ext cx="1219200" cy="2819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grpSp>
        <p:nvGrpSpPr>
          <p:cNvPr id="130051" name="Ομάδα 4"/>
          <p:cNvGrpSpPr>
            <a:grpSpLocks/>
          </p:cNvGrpSpPr>
          <p:nvPr/>
        </p:nvGrpSpPr>
        <p:grpSpPr bwMode="auto">
          <a:xfrm>
            <a:off x="244475" y="266700"/>
            <a:ext cx="2743200" cy="2514600"/>
            <a:chOff x="0" y="0"/>
            <a:chExt cx="2743200" cy="2514600"/>
          </a:xfrm>
        </p:grpSpPr>
        <p:pic>
          <p:nvPicPr>
            <p:cNvPr id="130054" name="Picture 3" descr="neck1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2743200" cy="2514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130055" name="Straight Connector 19"/>
            <p:cNvCxnSpPr>
              <a:cxnSpLocks noChangeShapeType="1"/>
            </p:cNvCxnSpPr>
            <p:nvPr/>
          </p:nvCxnSpPr>
          <p:spPr bwMode="auto">
            <a:xfrm flipV="1">
              <a:off x="152400" y="152400"/>
              <a:ext cx="2286000" cy="1066800"/>
            </a:xfrm>
            <a:prstGeom prst="line">
              <a:avLst/>
            </a:prstGeom>
            <a:noFill/>
            <a:ln w="19050" algn="ctr">
              <a:solidFill>
                <a:srgbClr val="FFFF00"/>
              </a:solidFill>
              <a:round/>
              <a:headEnd/>
              <a:tailEnd/>
            </a:ln>
            <a:extLst>
              <a:ext uri="{909E8E84-426E-40DD-AFC4-6F175D3DCCD1}">
                <a14:hiddenFill xmlns:a14="http://schemas.microsoft.com/office/drawing/2010/main" xmlns="">
                  <a:noFill/>
                </a14:hiddenFill>
              </a:ext>
            </a:extLst>
          </p:spPr>
        </p:cxnSp>
      </p:grpSp>
      <p:sp>
        <p:nvSpPr>
          <p:cNvPr id="130052" name="Τίτλος 1"/>
          <p:cNvSpPr>
            <a:spLocks noGrp="1"/>
          </p:cNvSpPr>
          <p:nvPr>
            <p:ph type="title"/>
          </p:nvPr>
        </p:nvSpPr>
        <p:spPr>
          <a:xfrm>
            <a:off x="2700338" y="115888"/>
            <a:ext cx="6443662" cy="1009650"/>
          </a:xfrm>
        </p:spPr>
        <p:txBody>
          <a:bodyPr/>
          <a:lstStyle/>
          <a:p>
            <a:r>
              <a:rPr lang="el-GR" altLang="el-GR" smtClean="0"/>
              <a:t>Κόνδυλος γνάθου</a:t>
            </a:r>
          </a:p>
        </p:txBody>
      </p:sp>
      <p:sp>
        <p:nvSpPr>
          <p:cNvPr id="130053"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8BEE47D1-DD46-4950-ACFF-58C542B3812A}" type="slidenum">
              <a:rPr lang="el-GR" altLang="el-GR">
                <a:solidFill>
                  <a:srgbClr val="F2F2F2"/>
                </a:solidFill>
              </a:rPr>
              <a:pPr eaLnBrk="1" hangingPunct="1"/>
              <a:t>83</a:t>
            </a:fld>
            <a:endParaRPr lang="el-GR" altLang="el-GR">
              <a:solidFill>
                <a:srgbClr val="F2F2F2"/>
              </a:solidFill>
            </a:endParaRPr>
          </a:p>
        </p:txBody>
      </p:sp>
    </p:spTree>
    <p:extLst>
      <p:ext uri="{BB962C8B-B14F-4D97-AF65-F5344CB8AC3E}">
        <p14:creationId xmlns:p14="http://schemas.microsoft.com/office/powerpoint/2010/main" xmlns="" val="26735682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Ομάδα 5"/>
          <p:cNvGrpSpPr>
            <a:grpSpLocks/>
          </p:cNvGrpSpPr>
          <p:nvPr/>
        </p:nvGrpSpPr>
        <p:grpSpPr bwMode="auto">
          <a:xfrm>
            <a:off x="3725863" y="1130300"/>
            <a:ext cx="5238750" cy="5538788"/>
            <a:chOff x="3048000" y="1066800"/>
            <a:chExt cx="5238443" cy="5538788"/>
          </a:xfrm>
        </p:grpSpPr>
        <p:pic>
          <p:nvPicPr>
            <p:cNvPr id="131080" name="Picture 2" descr="Image30"/>
            <p:cNvPicPr>
              <a:picLocks noChangeAspect="1" noChangeArrowheads="1"/>
            </p:cNvPicPr>
            <p:nvPr/>
          </p:nvPicPr>
          <p:blipFill>
            <a:blip r:embed="rId3" cstate="print">
              <a:extLst>
                <a:ext uri="{28A0092B-C50C-407E-A947-70E740481C1C}">
                  <a14:useLocalDpi xmlns:a14="http://schemas.microsoft.com/office/drawing/2010/main" xmlns="" val="0"/>
                </a:ext>
              </a:extLst>
            </a:blip>
            <a:srcRect l="23029" t="1395" r="20901"/>
            <a:stretch>
              <a:fillRect/>
            </a:stretch>
          </p:blipFill>
          <p:spPr bwMode="auto">
            <a:xfrm>
              <a:off x="3048000" y="1143000"/>
              <a:ext cx="4727575" cy="5462588"/>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31081" name="Text Box 5"/>
            <p:cNvSpPr txBox="1">
              <a:spLocks noChangeArrowheads="1"/>
            </p:cNvSpPr>
            <p:nvPr/>
          </p:nvSpPr>
          <p:spPr bwMode="auto">
            <a:xfrm>
              <a:off x="4953000" y="1066800"/>
              <a:ext cx="125258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ΚΑΤΩ ΓΝΑΘΟΣ</a:t>
              </a:r>
              <a:endParaRPr lang="en-US" altLang="el-GR" sz="1400">
                <a:solidFill>
                  <a:srgbClr val="FFFF00"/>
                </a:solidFill>
              </a:endParaRPr>
            </a:p>
          </p:txBody>
        </p:sp>
        <p:sp>
          <p:nvSpPr>
            <p:cNvPr id="131082" name="Line 6"/>
            <p:cNvSpPr>
              <a:spLocks noChangeShapeType="1"/>
            </p:cNvSpPr>
            <p:nvPr/>
          </p:nvSpPr>
          <p:spPr bwMode="auto">
            <a:xfrm>
              <a:off x="5410200" y="1219200"/>
              <a:ext cx="0" cy="457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1083" name="Text Box 7"/>
            <p:cNvSpPr txBox="1">
              <a:spLocks noChangeArrowheads="1"/>
            </p:cNvSpPr>
            <p:nvPr/>
          </p:nvSpPr>
          <p:spPr bwMode="auto">
            <a:xfrm>
              <a:off x="4953000" y="4114800"/>
              <a:ext cx="1039067" cy="307777"/>
            </a:xfrm>
            <a:prstGeom prst="rect">
              <a:avLst/>
            </a:prstGeom>
            <a:solidFill>
              <a:srgbClr val="96969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ΠΑΡΩΤΙΔΕΣ</a:t>
              </a:r>
              <a:endParaRPr lang="en-US" altLang="el-GR" sz="1400">
                <a:solidFill>
                  <a:srgbClr val="FFFF00"/>
                </a:solidFill>
              </a:endParaRPr>
            </a:p>
          </p:txBody>
        </p:sp>
        <p:sp>
          <p:nvSpPr>
            <p:cNvPr id="131084" name="Oval 8"/>
            <p:cNvSpPr>
              <a:spLocks noChangeArrowheads="1"/>
            </p:cNvSpPr>
            <p:nvPr/>
          </p:nvSpPr>
          <p:spPr bwMode="auto">
            <a:xfrm rot="-1076008">
              <a:off x="3324225" y="3284538"/>
              <a:ext cx="685800" cy="914400"/>
            </a:xfrm>
            <a:prstGeom prst="ellipse">
              <a:avLst/>
            </a:prstGeom>
            <a:noFill/>
            <a:ln w="12700">
              <a:solidFill>
                <a:srgbClr val="FFFF00"/>
              </a:solidFill>
              <a:prstDash val="dashDot"/>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400">
                <a:solidFill>
                  <a:srgbClr val="000000"/>
                </a:solidFill>
              </a:endParaRPr>
            </a:p>
          </p:txBody>
        </p:sp>
        <p:sp>
          <p:nvSpPr>
            <p:cNvPr id="131085" name="Oval 9"/>
            <p:cNvSpPr>
              <a:spLocks noChangeArrowheads="1"/>
            </p:cNvSpPr>
            <p:nvPr/>
          </p:nvSpPr>
          <p:spPr bwMode="auto">
            <a:xfrm rot="601988">
              <a:off x="6621463" y="3254375"/>
              <a:ext cx="685800" cy="838200"/>
            </a:xfrm>
            <a:prstGeom prst="ellipse">
              <a:avLst/>
            </a:prstGeom>
            <a:noFill/>
            <a:ln w="12700">
              <a:solidFill>
                <a:srgbClr val="FFFF00"/>
              </a:solidFill>
              <a:prstDash val="dashDot"/>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400">
                <a:solidFill>
                  <a:srgbClr val="000000"/>
                </a:solidFill>
              </a:endParaRPr>
            </a:p>
          </p:txBody>
        </p:sp>
        <p:sp>
          <p:nvSpPr>
            <p:cNvPr id="131086" name="Line 10"/>
            <p:cNvSpPr>
              <a:spLocks noChangeShapeType="1"/>
            </p:cNvSpPr>
            <p:nvPr/>
          </p:nvSpPr>
          <p:spPr bwMode="auto">
            <a:xfrm flipH="1" flipV="1">
              <a:off x="3810000" y="3810000"/>
              <a:ext cx="1143000" cy="533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1087" name="Line 11"/>
            <p:cNvSpPr>
              <a:spLocks noChangeShapeType="1"/>
            </p:cNvSpPr>
            <p:nvPr/>
          </p:nvSpPr>
          <p:spPr bwMode="auto">
            <a:xfrm flipV="1">
              <a:off x="5867400" y="3733800"/>
              <a:ext cx="990600" cy="609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1088" name="Text Box 12"/>
            <p:cNvSpPr txBox="1">
              <a:spLocks noChangeArrowheads="1"/>
            </p:cNvSpPr>
            <p:nvPr/>
          </p:nvSpPr>
          <p:spPr bwMode="auto">
            <a:xfrm>
              <a:off x="6781800" y="1600200"/>
              <a:ext cx="150464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ΜΑΣΗΤΗΡΑΣ ΜΥΣ</a:t>
              </a:r>
              <a:endParaRPr lang="en-US" altLang="el-GR" sz="1400">
                <a:solidFill>
                  <a:srgbClr val="FFFF00"/>
                </a:solidFill>
              </a:endParaRPr>
            </a:p>
          </p:txBody>
        </p:sp>
        <p:sp>
          <p:nvSpPr>
            <p:cNvPr id="131089" name="Line 13"/>
            <p:cNvSpPr>
              <a:spLocks noChangeShapeType="1"/>
            </p:cNvSpPr>
            <p:nvPr/>
          </p:nvSpPr>
          <p:spPr bwMode="auto">
            <a:xfrm flipH="1">
              <a:off x="6553200" y="1828800"/>
              <a:ext cx="381000" cy="685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1090" name="Rectangle 15"/>
            <p:cNvSpPr>
              <a:spLocks noChangeArrowheads="1"/>
            </p:cNvSpPr>
            <p:nvPr/>
          </p:nvSpPr>
          <p:spPr bwMode="auto">
            <a:xfrm>
              <a:off x="3048000" y="1600200"/>
              <a:ext cx="1143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ΜΑΣΗΤΗΡΑΣ</a:t>
              </a:r>
              <a:endParaRPr lang="en-US" altLang="el-GR" sz="1400">
                <a:solidFill>
                  <a:srgbClr val="FFFF00"/>
                </a:solidFill>
              </a:endParaRPr>
            </a:p>
          </p:txBody>
        </p:sp>
        <p:sp>
          <p:nvSpPr>
            <p:cNvPr id="131091" name="Line 16"/>
            <p:cNvSpPr>
              <a:spLocks noChangeShapeType="1"/>
            </p:cNvSpPr>
            <p:nvPr/>
          </p:nvSpPr>
          <p:spPr bwMode="auto">
            <a:xfrm>
              <a:off x="3429000" y="1981200"/>
              <a:ext cx="609600" cy="762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1092" name="Text Box 17"/>
            <p:cNvSpPr txBox="1">
              <a:spLocks noChangeArrowheads="1"/>
            </p:cNvSpPr>
            <p:nvPr/>
          </p:nvSpPr>
          <p:spPr bwMode="auto">
            <a:xfrm>
              <a:off x="4724400" y="2514600"/>
              <a:ext cx="14160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dirty="0">
                  <a:solidFill>
                    <a:srgbClr val="FFFF00"/>
                  </a:solidFill>
                </a:rPr>
                <a:t>ΠΤΕΡΥΓΟΡΕΙΔΕΙΣ</a:t>
              </a:r>
            </a:p>
            <a:p>
              <a:pPr>
                <a:spcBef>
                  <a:spcPct val="0"/>
                </a:spcBef>
                <a:buFontTx/>
                <a:buNone/>
              </a:pPr>
              <a:r>
                <a:rPr lang="el-GR" altLang="el-GR" sz="1400" dirty="0">
                  <a:solidFill>
                    <a:srgbClr val="FFFF00"/>
                  </a:solidFill>
                </a:rPr>
                <a:t> ΜΥΣ</a:t>
              </a:r>
              <a:endParaRPr lang="en-US" altLang="el-GR" sz="1400" dirty="0">
                <a:solidFill>
                  <a:srgbClr val="FFFF00"/>
                </a:solidFill>
              </a:endParaRPr>
            </a:p>
          </p:txBody>
        </p:sp>
        <p:sp>
          <p:nvSpPr>
            <p:cNvPr id="131093" name="Line 18"/>
            <p:cNvSpPr>
              <a:spLocks noChangeShapeType="1"/>
            </p:cNvSpPr>
            <p:nvPr/>
          </p:nvSpPr>
          <p:spPr bwMode="auto">
            <a:xfrm flipH="1">
              <a:off x="4572000" y="2895600"/>
              <a:ext cx="685800" cy="228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1094" name="Line 19"/>
            <p:cNvSpPr>
              <a:spLocks noChangeShapeType="1"/>
            </p:cNvSpPr>
            <p:nvPr/>
          </p:nvSpPr>
          <p:spPr bwMode="auto">
            <a:xfrm>
              <a:off x="5486400" y="2895600"/>
              <a:ext cx="685800" cy="152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1095" name="Text Box 20"/>
            <p:cNvSpPr txBox="1">
              <a:spLocks noChangeArrowheads="1"/>
            </p:cNvSpPr>
            <p:nvPr/>
          </p:nvSpPr>
          <p:spPr bwMode="auto">
            <a:xfrm>
              <a:off x="7315200" y="1219200"/>
              <a:ext cx="33502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l-GR" sz="1400">
                  <a:solidFill>
                    <a:srgbClr val="FFFFFF"/>
                  </a:solidFill>
                </a:rPr>
                <a:t>LT</a:t>
              </a:r>
            </a:p>
          </p:txBody>
        </p:sp>
      </p:grpSp>
      <p:grpSp>
        <p:nvGrpSpPr>
          <p:cNvPr id="131075" name="Ομάδα 4"/>
          <p:cNvGrpSpPr>
            <a:grpSpLocks/>
          </p:cNvGrpSpPr>
          <p:nvPr/>
        </p:nvGrpSpPr>
        <p:grpSpPr bwMode="auto">
          <a:xfrm>
            <a:off x="244475" y="266700"/>
            <a:ext cx="2743200" cy="2514600"/>
            <a:chOff x="0" y="0"/>
            <a:chExt cx="2743200" cy="2514600"/>
          </a:xfrm>
        </p:grpSpPr>
        <p:pic>
          <p:nvPicPr>
            <p:cNvPr id="131078" name="Picture 3" descr="neck1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2743200" cy="2514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131079" name="Straight Connector 21"/>
            <p:cNvCxnSpPr>
              <a:cxnSpLocks noChangeShapeType="1"/>
            </p:cNvCxnSpPr>
            <p:nvPr/>
          </p:nvCxnSpPr>
          <p:spPr bwMode="auto">
            <a:xfrm flipV="1">
              <a:off x="228600" y="228600"/>
              <a:ext cx="2286000" cy="1371600"/>
            </a:xfrm>
            <a:prstGeom prst="line">
              <a:avLst/>
            </a:prstGeom>
            <a:noFill/>
            <a:ln w="19050" algn="ctr">
              <a:solidFill>
                <a:srgbClr val="FFFF00"/>
              </a:solidFill>
              <a:round/>
              <a:headEnd/>
              <a:tailEnd/>
            </a:ln>
            <a:extLst>
              <a:ext uri="{909E8E84-426E-40DD-AFC4-6F175D3DCCD1}">
                <a14:hiddenFill xmlns:a14="http://schemas.microsoft.com/office/drawing/2010/main" xmlns="">
                  <a:noFill/>
                </a14:hiddenFill>
              </a:ext>
            </a:extLst>
          </p:spPr>
        </p:cxnSp>
      </p:grpSp>
      <p:sp>
        <p:nvSpPr>
          <p:cNvPr id="131077"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5E42C568-D774-4F45-852F-60CDF0720C95}" type="slidenum">
              <a:rPr lang="el-GR" altLang="el-GR">
                <a:solidFill>
                  <a:srgbClr val="F2F2F2"/>
                </a:solidFill>
              </a:rPr>
              <a:pPr eaLnBrk="1" hangingPunct="1"/>
              <a:t>84</a:t>
            </a:fld>
            <a:endParaRPr lang="el-GR" altLang="el-GR">
              <a:solidFill>
                <a:srgbClr val="F2F2F2"/>
              </a:solidFill>
            </a:endParaRPr>
          </a:p>
        </p:txBody>
      </p:sp>
    </p:spTree>
    <p:extLst>
      <p:ext uri="{BB962C8B-B14F-4D97-AF65-F5344CB8AC3E}">
        <p14:creationId xmlns:p14="http://schemas.microsoft.com/office/powerpoint/2010/main" xmlns="" val="364963796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Ομάδα 4"/>
          <p:cNvGrpSpPr>
            <a:grpSpLocks/>
          </p:cNvGrpSpPr>
          <p:nvPr/>
        </p:nvGrpSpPr>
        <p:grpSpPr bwMode="auto">
          <a:xfrm>
            <a:off x="244475" y="260350"/>
            <a:ext cx="2743200" cy="2514600"/>
            <a:chOff x="0" y="0"/>
            <a:chExt cx="2743200" cy="2514600"/>
          </a:xfrm>
        </p:grpSpPr>
        <p:pic>
          <p:nvPicPr>
            <p:cNvPr id="132117"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2743200" cy="2514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32118" name="Line 15"/>
            <p:cNvSpPr>
              <a:spLocks noChangeShapeType="1"/>
            </p:cNvSpPr>
            <p:nvPr/>
          </p:nvSpPr>
          <p:spPr bwMode="auto">
            <a:xfrm flipV="1">
              <a:off x="152400" y="533400"/>
              <a:ext cx="2438400" cy="1295400"/>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grpSp>
      <p:grpSp>
        <p:nvGrpSpPr>
          <p:cNvPr id="132099" name="Ομάδα 5"/>
          <p:cNvGrpSpPr>
            <a:grpSpLocks/>
          </p:cNvGrpSpPr>
          <p:nvPr/>
        </p:nvGrpSpPr>
        <p:grpSpPr bwMode="auto">
          <a:xfrm>
            <a:off x="3517900" y="1143000"/>
            <a:ext cx="4648200" cy="5507038"/>
            <a:chOff x="3124200" y="1143000"/>
            <a:chExt cx="4648200" cy="5507038"/>
          </a:xfrm>
        </p:grpSpPr>
        <p:pic>
          <p:nvPicPr>
            <p:cNvPr id="132102" name="Picture 2" descr="Image43"/>
            <p:cNvPicPr>
              <a:picLocks noChangeAspect="1" noChangeArrowheads="1"/>
            </p:cNvPicPr>
            <p:nvPr/>
          </p:nvPicPr>
          <p:blipFill>
            <a:blip r:embed="rId4" cstate="print">
              <a:extLst>
                <a:ext uri="{28A0092B-C50C-407E-A947-70E740481C1C}">
                  <a14:useLocalDpi xmlns:a14="http://schemas.microsoft.com/office/drawing/2010/main" xmlns="" val="0"/>
                </a:ext>
              </a:extLst>
            </a:blip>
            <a:srcRect l="26472" t="4971" r="25688"/>
            <a:stretch>
              <a:fillRect/>
            </a:stretch>
          </p:blipFill>
          <p:spPr bwMode="auto">
            <a:xfrm>
              <a:off x="3124200" y="1143000"/>
              <a:ext cx="4648200" cy="55070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32103" name="Text Box 5"/>
            <p:cNvSpPr txBox="1">
              <a:spLocks noChangeArrowheads="1"/>
            </p:cNvSpPr>
            <p:nvPr/>
          </p:nvSpPr>
          <p:spPr bwMode="auto">
            <a:xfrm>
              <a:off x="4800600" y="6172200"/>
              <a:ext cx="151419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ΥΠΟΔΟΡΙΟ ΛΙΠΟΣ</a:t>
              </a:r>
              <a:endParaRPr lang="en-US" altLang="el-GR" sz="1400">
                <a:solidFill>
                  <a:srgbClr val="FFFF00"/>
                </a:solidFill>
              </a:endParaRPr>
            </a:p>
          </p:txBody>
        </p:sp>
        <p:sp>
          <p:nvSpPr>
            <p:cNvPr id="132104" name="Line 6"/>
            <p:cNvSpPr>
              <a:spLocks noChangeShapeType="1"/>
            </p:cNvSpPr>
            <p:nvPr/>
          </p:nvSpPr>
          <p:spPr bwMode="auto">
            <a:xfrm flipV="1">
              <a:off x="6172200" y="5943600"/>
              <a:ext cx="304800" cy="304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2105" name="Line 8"/>
            <p:cNvSpPr>
              <a:spLocks noChangeShapeType="1"/>
            </p:cNvSpPr>
            <p:nvPr/>
          </p:nvSpPr>
          <p:spPr bwMode="auto">
            <a:xfrm flipH="1" flipV="1">
              <a:off x="4648200" y="5943600"/>
              <a:ext cx="304800" cy="304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2106" name="Text Box 10"/>
            <p:cNvSpPr txBox="1">
              <a:spLocks noChangeArrowheads="1"/>
            </p:cNvSpPr>
            <p:nvPr/>
          </p:nvSpPr>
          <p:spPr bwMode="auto">
            <a:xfrm>
              <a:off x="4114800" y="1371600"/>
              <a:ext cx="275248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ΥΠΟΓΝΑΘΙΟΙ ΣΙΕΛΟΓΟΝΟΙ ΑΔΕΝΕΣ</a:t>
              </a:r>
              <a:endParaRPr lang="en-US" altLang="el-GR" sz="1400">
                <a:solidFill>
                  <a:srgbClr val="FFFF00"/>
                </a:solidFill>
              </a:endParaRPr>
            </a:p>
          </p:txBody>
        </p:sp>
        <p:sp>
          <p:nvSpPr>
            <p:cNvPr id="132107" name="Line 11"/>
            <p:cNvSpPr>
              <a:spLocks noChangeShapeType="1"/>
            </p:cNvSpPr>
            <p:nvPr/>
          </p:nvSpPr>
          <p:spPr bwMode="auto">
            <a:xfrm flipH="1">
              <a:off x="4724400" y="1828800"/>
              <a:ext cx="685800" cy="914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2108" name="Line 12"/>
            <p:cNvSpPr>
              <a:spLocks noChangeShapeType="1"/>
            </p:cNvSpPr>
            <p:nvPr/>
          </p:nvSpPr>
          <p:spPr bwMode="auto">
            <a:xfrm>
              <a:off x="5715000" y="1828800"/>
              <a:ext cx="838200" cy="914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2109" name="Text Box 13"/>
            <p:cNvSpPr txBox="1">
              <a:spLocks noChangeArrowheads="1"/>
            </p:cNvSpPr>
            <p:nvPr/>
          </p:nvSpPr>
          <p:spPr bwMode="auto">
            <a:xfrm>
              <a:off x="3200400" y="2362200"/>
              <a:ext cx="117763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ΕΠΙΓΛΩΤΤΙΔΑ</a:t>
              </a:r>
              <a:endParaRPr lang="en-US" altLang="el-GR" sz="1400">
                <a:solidFill>
                  <a:srgbClr val="FFFF00"/>
                </a:solidFill>
              </a:endParaRPr>
            </a:p>
          </p:txBody>
        </p:sp>
        <p:sp>
          <p:nvSpPr>
            <p:cNvPr id="132110" name="Line 14"/>
            <p:cNvSpPr>
              <a:spLocks noChangeShapeType="1"/>
            </p:cNvSpPr>
            <p:nvPr/>
          </p:nvSpPr>
          <p:spPr bwMode="auto">
            <a:xfrm>
              <a:off x="3733800" y="2590800"/>
              <a:ext cx="1828800" cy="457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2111" name="Oval 16"/>
            <p:cNvSpPr>
              <a:spLocks noChangeArrowheads="1"/>
            </p:cNvSpPr>
            <p:nvPr/>
          </p:nvSpPr>
          <p:spPr bwMode="auto">
            <a:xfrm rot="976698">
              <a:off x="3732213" y="3538538"/>
              <a:ext cx="404812" cy="1135062"/>
            </a:xfrm>
            <a:prstGeom prst="ellipse">
              <a:avLst/>
            </a:prstGeom>
            <a:noFill/>
            <a:ln w="12700">
              <a:solidFill>
                <a:srgbClr val="FFFF00"/>
              </a:solidFill>
              <a:prstDash val="dashDot"/>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400">
                <a:solidFill>
                  <a:srgbClr val="000000"/>
                </a:solidFill>
              </a:endParaRPr>
            </a:p>
          </p:txBody>
        </p:sp>
        <p:sp>
          <p:nvSpPr>
            <p:cNvPr id="132112" name="Oval 17"/>
            <p:cNvSpPr>
              <a:spLocks noChangeArrowheads="1"/>
            </p:cNvSpPr>
            <p:nvPr/>
          </p:nvSpPr>
          <p:spPr bwMode="auto">
            <a:xfrm rot="15195613" flipH="1">
              <a:off x="6538913" y="3733800"/>
              <a:ext cx="1295400" cy="457200"/>
            </a:xfrm>
            <a:prstGeom prst="ellipse">
              <a:avLst/>
            </a:prstGeom>
            <a:noFill/>
            <a:ln w="12700">
              <a:solidFill>
                <a:srgbClr val="FFFF00"/>
              </a:solidFill>
              <a:prstDash val="dashDot"/>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400">
                <a:solidFill>
                  <a:srgbClr val="000000"/>
                </a:solidFill>
              </a:endParaRPr>
            </a:p>
          </p:txBody>
        </p:sp>
        <p:sp>
          <p:nvSpPr>
            <p:cNvPr id="28690" name="Text Box 18"/>
            <p:cNvSpPr txBox="1">
              <a:spLocks noChangeArrowheads="1"/>
            </p:cNvSpPr>
            <p:nvPr/>
          </p:nvSpPr>
          <p:spPr bwMode="auto">
            <a:xfrm>
              <a:off x="4572000" y="4572000"/>
              <a:ext cx="2743200" cy="307975"/>
            </a:xfrm>
            <a:prstGeom prst="rect">
              <a:avLst/>
            </a:prstGeom>
            <a:solidFill>
              <a:schemeClr val="tx1">
                <a:lumMod val="75000"/>
                <a:lumOff val="25000"/>
              </a:schemeClr>
            </a:solidFill>
            <a:ln w="9525">
              <a:noFill/>
              <a:miter lim="800000"/>
              <a:headEnd/>
              <a:tailEnd/>
            </a:ln>
          </p:spPr>
          <p:txBody>
            <a:bodyPr>
              <a:spAutoFit/>
            </a:bodyPr>
            <a:lstStyle/>
            <a:p>
              <a:pPr algn="l">
                <a:spcBef>
                  <a:spcPct val="0"/>
                </a:spcBef>
                <a:defRPr/>
              </a:pPr>
              <a:r>
                <a:rPr lang="el-GR" sz="1400" dirty="0">
                  <a:solidFill>
                    <a:srgbClr val="FFFF00"/>
                  </a:solidFill>
                  <a:latin typeface="Calibri"/>
                </a:rPr>
                <a:t>ΣΤΕΡΝΟΚΛΕΙΔΟΜΑΣΤΟΕΙΔΗΣ ΜΥΣ</a:t>
              </a:r>
              <a:endParaRPr lang="en-US" sz="1400" dirty="0">
                <a:solidFill>
                  <a:srgbClr val="FFFF00"/>
                </a:solidFill>
                <a:latin typeface="Calibri"/>
              </a:endParaRPr>
            </a:p>
          </p:txBody>
        </p:sp>
        <p:sp>
          <p:nvSpPr>
            <p:cNvPr id="132114" name="Line 19"/>
            <p:cNvSpPr>
              <a:spLocks noChangeShapeType="1"/>
            </p:cNvSpPr>
            <p:nvPr/>
          </p:nvSpPr>
          <p:spPr bwMode="auto">
            <a:xfrm flipV="1">
              <a:off x="6553200" y="3962400"/>
              <a:ext cx="533400" cy="609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2115" name="Line 20"/>
            <p:cNvSpPr>
              <a:spLocks noChangeShapeType="1"/>
            </p:cNvSpPr>
            <p:nvPr/>
          </p:nvSpPr>
          <p:spPr bwMode="auto">
            <a:xfrm flipH="1" flipV="1">
              <a:off x="3962400" y="4114800"/>
              <a:ext cx="685800" cy="533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2116" name="Text Box 21"/>
            <p:cNvSpPr txBox="1">
              <a:spLocks noChangeArrowheads="1"/>
            </p:cNvSpPr>
            <p:nvPr/>
          </p:nvSpPr>
          <p:spPr bwMode="auto">
            <a:xfrm>
              <a:off x="7315200" y="1219200"/>
              <a:ext cx="33502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l-GR" sz="1400">
                  <a:solidFill>
                    <a:srgbClr val="FFFFFF"/>
                  </a:solidFill>
                </a:rPr>
                <a:t>LT</a:t>
              </a:r>
            </a:p>
          </p:txBody>
        </p:sp>
      </p:grpSp>
      <p:sp>
        <p:nvSpPr>
          <p:cNvPr id="132101"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8290DBAF-1B0A-411C-B3BF-8BA188490DFC}" type="slidenum">
              <a:rPr lang="el-GR" altLang="el-GR">
                <a:solidFill>
                  <a:srgbClr val="F2F2F2"/>
                </a:solidFill>
              </a:rPr>
              <a:pPr eaLnBrk="1" hangingPunct="1"/>
              <a:t>85</a:t>
            </a:fld>
            <a:endParaRPr lang="el-GR" altLang="el-GR">
              <a:solidFill>
                <a:srgbClr val="F2F2F2"/>
              </a:solidFill>
            </a:endParaRPr>
          </a:p>
        </p:txBody>
      </p:sp>
    </p:spTree>
    <p:extLst>
      <p:ext uri="{BB962C8B-B14F-4D97-AF65-F5344CB8AC3E}">
        <p14:creationId xmlns:p14="http://schemas.microsoft.com/office/powerpoint/2010/main" xmlns="" val="28904245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2" name="Ομάδα 4"/>
          <p:cNvGrpSpPr>
            <a:grpSpLocks/>
          </p:cNvGrpSpPr>
          <p:nvPr/>
        </p:nvGrpSpPr>
        <p:grpSpPr bwMode="auto">
          <a:xfrm>
            <a:off x="173038" y="266700"/>
            <a:ext cx="2743200" cy="2514600"/>
            <a:chOff x="0" y="0"/>
            <a:chExt cx="2743200" cy="2514600"/>
          </a:xfrm>
        </p:grpSpPr>
        <p:pic>
          <p:nvPicPr>
            <p:cNvPr id="133140"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2743200" cy="25146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33141" name="Line 18"/>
            <p:cNvSpPr>
              <a:spLocks noChangeShapeType="1"/>
            </p:cNvSpPr>
            <p:nvPr/>
          </p:nvSpPr>
          <p:spPr bwMode="auto">
            <a:xfrm flipV="1">
              <a:off x="304800" y="838200"/>
              <a:ext cx="2286000" cy="990600"/>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grpSp>
      <p:grpSp>
        <p:nvGrpSpPr>
          <p:cNvPr id="133124" name="Ομάδα 5"/>
          <p:cNvGrpSpPr>
            <a:grpSpLocks/>
          </p:cNvGrpSpPr>
          <p:nvPr/>
        </p:nvGrpSpPr>
        <p:grpSpPr bwMode="auto">
          <a:xfrm>
            <a:off x="3124200" y="1143000"/>
            <a:ext cx="5364163" cy="5507038"/>
            <a:chOff x="3124200" y="1143000"/>
            <a:chExt cx="5364259" cy="5507038"/>
          </a:xfrm>
        </p:grpSpPr>
        <p:pic>
          <p:nvPicPr>
            <p:cNvPr id="133126" name="Picture 2" descr="Image49"/>
            <p:cNvPicPr>
              <a:picLocks noChangeAspect="1" noChangeArrowheads="1"/>
            </p:cNvPicPr>
            <p:nvPr/>
          </p:nvPicPr>
          <p:blipFill>
            <a:blip r:embed="rId4" cstate="print">
              <a:extLst>
                <a:ext uri="{28A0092B-C50C-407E-A947-70E740481C1C}">
                  <a14:useLocalDpi xmlns:a14="http://schemas.microsoft.com/office/drawing/2010/main" xmlns="" val="0"/>
                </a:ext>
              </a:extLst>
            </a:blip>
            <a:srcRect l="24510" r="20589"/>
            <a:stretch>
              <a:fillRect/>
            </a:stretch>
          </p:blipFill>
          <p:spPr bwMode="auto">
            <a:xfrm>
              <a:off x="3124200" y="1143000"/>
              <a:ext cx="4648200" cy="55070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33127" name="Text Box 5"/>
            <p:cNvSpPr txBox="1">
              <a:spLocks noChangeArrowheads="1"/>
            </p:cNvSpPr>
            <p:nvPr/>
          </p:nvSpPr>
          <p:spPr bwMode="auto">
            <a:xfrm>
              <a:off x="4953000" y="1447800"/>
              <a:ext cx="125957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ΥΟΕΙΔΕΣ ΟΣΤΟ</a:t>
              </a:r>
              <a:endParaRPr lang="en-US" altLang="el-GR" sz="1400">
                <a:solidFill>
                  <a:srgbClr val="FFFF00"/>
                </a:solidFill>
              </a:endParaRPr>
            </a:p>
          </p:txBody>
        </p:sp>
        <p:sp>
          <p:nvSpPr>
            <p:cNvPr id="133128" name="Line 6"/>
            <p:cNvSpPr>
              <a:spLocks noChangeShapeType="1"/>
            </p:cNvSpPr>
            <p:nvPr/>
          </p:nvSpPr>
          <p:spPr bwMode="auto">
            <a:xfrm>
              <a:off x="5486400" y="1676400"/>
              <a:ext cx="0" cy="990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3129" name="Oval 7"/>
            <p:cNvSpPr>
              <a:spLocks noChangeArrowheads="1"/>
            </p:cNvSpPr>
            <p:nvPr/>
          </p:nvSpPr>
          <p:spPr bwMode="auto">
            <a:xfrm rot="1031203">
              <a:off x="4403725" y="3311525"/>
              <a:ext cx="304800" cy="457200"/>
            </a:xfrm>
            <a:prstGeom prst="ellipse">
              <a:avLst/>
            </a:prstGeom>
            <a:noFill/>
            <a:ln w="19050">
              <a:solidFill>
                <a:srgbClr val="FFFF00"/>
              </a:solidFill>
              <a:prstDash val="dashDot"/>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400">
                <a:solidFill>
                  <a:srgbClr val="000000"/>
                </a:solidFill>
              </a:endParaRPr>
            </a:p>
          </p:txBody>
        </p:sp>
        <p:sp>
          <p:nvSpPr>
            <p:cNvPr id="133130" name="Text Box 8"/>
            <p:cNvSpPr txBox="1">
              <a:spLocks noChangeArrowheads="1"/>
            </p:cNvSpPr>
            <p:nvPr/>
          </p:nvSpPr>
          <p:spPr bwMode="auto">
            <a:xfrm>
              <a:off x="3124200" y="3048000"/>
              <a:ext cx="13292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ΕΣΩ ΣΦΑΓΙΤΙΔΑ</a:t>
              </a:r>
              <a:endParaRPr lang="en-US" altLang="el-GR" sz="1400">
                <a:solidFill>
                  <a:srgbClr val="FFFF00"/>
                </a:solidFill>
              </a:endParaRPr>
            </a:p>
          </p:txBody>
        </p:sp>
        <p:sp>
          <p:nvSpPr>
            <p:cNvPr id="133131" name="Line 9"/>
            <p:cNvSpPr>
              <a:spLocks noChangeShapeType="1"/>
            </p:cNvSpPr>
            <p:nvPr/>
          </p:nvSpPr>
          <p:spPr bwMode="auto">
            <a:xfrm>
              <a:off x="3733800" y="3429000"/>
              <a:ext cx="762000" cy="152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3132" name="Line 11"/>
            <p:cNvSpPr>
              <a:spLocks noChangeShapeType="1"/>
            </p:cNvSpPr>
            <p:nvPr/>
          </p:nvSpPr>
          <p:spPr bwMode="auto">
            <a:xfrm flipH="1">
              <a:off x="5715000" y="2895600"/>
              <a:ext cx="838200" cy="152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3133" name="Text Box 12"/>
            <p:cNvSpPr txBox="1">
              <a:spLocks noChangeArrowheads="1"/>
            </p:cNvSpPr>
            <p:nvPr/>
          </p:nvSpPr>
          <p:spPr bwMode="auto">
            <a:xfrm>
              <a:off x="6508750" y="2590800"/>
              <a:ext cx="197970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ΕΠΙΓΛΩΤΤΙΔΙΚΟ ΒΟΘΡΙΟ</a:t>
              </a:r>
              <a:endParaRPr lang="en-US" altLang="el-GR" sz="1400">
                <a:solidFill>
                  <a:srgbClr val="FFFF00"/>
                </a:solidFill>
              </a:endParaRPr>
            </a:p>
          </p:txBody>
        </p:sp>
        <p:sp>
          <p:nvSpPr>
            <p:cNvPr id="133134" name="Text Box 13"/>
            <p:cNvSpPr txBox="1">
              <a:spLocks noChangeArrowheads="1"/>
            </p:cNvSpPr>
            <p:nvPr/>
          </p:nvSpPr>
          <p:spPr bwMode="auto">
            <a:xfrm>
              <a:off x="3810000" y="4800600"/>
              <a:ext cx="149169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ΚΟΙΝΗ ΚΑΡΩΤΙΔΑ</a:t>
              </a:r>
              <a:endParaRPr lang="en-US" altLang="el-GR" sz="1400">
                <a:solidFill>
                  <a:srgbClr val="FFFF00"/>
                </a:solidFill>
              </a:endParaRPr>
            </a:p>
          </p:txBody>
        </p:sp>
        <p:sp>
          <p:nvSpPr>
            <p:cNvPr id="133135" name="Line 15"/>
            <p:cNvSpPr>
              <a:spLocks noChangeShapeType="1"/>
            </p:cNvSpPr>
            <p:nvPr/>
          </p:nvSpPr>
          <p:spPr bwMode="auto">
            <a:xfrm flipV="1">
              <a:off x="4267200" y="3733800"/>
              <a:ext cx="533400" cy="1066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3136" name="Oval 17"/>
            <p:cNvSpPr>
              <a:spLocks noChangeArrowheads="1"/>
            </p:cNvSpPr>
            <p:nvPr/>
          </p:nvSpPr>
          <p:spPr bwMode="auto">
            <a:xfrm>
              <a:off x="4724400" y="3505200"/>
              <a:ext cx="228600" cy="228600"/>
            </a:xfrm>
            <a:prstGeom prst="ellipse">
              <a:avLst/>
            </a:prstGeom>
            <a:noFill/>
            <a:ln w="19050">
              <a:solidFill>
                <a:srgbClr val="FFFF00"/>
              </a:solidFill>
              <a:prstDash val="dashDot"/>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1400">
                <a:solidFill>
                  <a:srgbClr val="000000"/>
                </a:solidFill>
              </a:endParaRPr>
            </a:p>
          </p:txBody>
        </p:sp>
        <p:sp>
          <p:nvSpPr>
            <p:cNvPr id="133137" name="Text Box 19"/>
            <p:cNvSpPr txBox="1">
              <a:spLocks noChangeArrowheads="1"/>
            </p:cNvSpPr>
            <p:nvPr/>
          </p:nvSpPr>
          <p:spPr bwMode="auto">
            <a:xfrm>
              <a:off x="7315200" y="1219200"/>
              <a:ext cx="33502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l-GR" sz="1400">
                  <a:solidFill>
                    <a:srgbClr val="FFFFFF"/>
                  </a:solidFill>
                </a:rPr>
                <a:t>LT</a:t>
              </a:r>
            </a:p>
          </p:txBody>
        </p:sp>
        <p:sp>
          <p:nvSpPr>
            <p:cNvPr id="133138" name="Line 11"/>
            <p:cNvSpPr>
              <a:spLocks noChangeShapeType="1"/>
            </p:cNvSpPr>
            <p:nvPr/>
          </p:nvSpPr>
          <p:spPr bwMode="auto">
            <a:xfrm flipH="1">
              <a:off x="5943600" y="3200400"/>
              <a:ext cx="838200" cy="152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3139" name="Text Box 12"/>
            <p:cNvSpPr txBox="1">
              <a:spLocks noChangeArrowheads="1"/>
            </p:cNvSpPr>
            <p:nvPr/>
          </p:nvSpPr>
          <p:spPr bwMode="auto">
            <a:xfrm>
              <a:off x="6705600" y="3048000"/>
              <a:ext cx="17043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ΑΠΙΟΕΙΔΗΣ ΒΟΘΡΟΣ</a:t>
              </a:r>
              <a:endParaRPr lang="en-US" altLang="el-GR" sz="1400">
                <a:solidFill>
                  <a:srgbClr val="FFFF00"/>
                </a:solidFill>
              </a:endParaRPr>
            </a:p>
          </p:txBody>
        </p:sp>
      </p:grpSp>
      <p:sp>
        <p:nvSpPr>
          <p:cNvPr id="133125"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3F240674-91CB-4165-AD4E-2BBBC25B2533}" type="slidenum">
              <a:rPr lang="el-GR" altLang="el-GR">
                <a:solidFill>
                  <a:srgbClr val="F2F2F2"/>
                </a:solidFill>
              </a:rPr>
              <a:pPr eaLnBrk="1" hangingPunct="1"/>
              <a:t>86</a:t>
            </a:fld>
            <a:endParaRPr lang="el-GR" altLang="el-GR">
              <a:solidFill>
                <a:srgbClr val="F2F2F2"/>
              </a:solidFill>
            </a:endParaRPr>
          </a:p>
        </p:txBody>
      </p:sp>
    </p:spTree>
    <p:extLst>
      <p:ext uri="{BB962C8B-B14F-4D97-AF65-F5344CB8AC3E}">
        <p14:creationId xmlns:p14="http://schemas.microsoft.com/office/powerpoint/2010/main" xmlns="" val="14121627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6" name="Ομάδα 4"/>
          <p:cNvGrpSpPr>
            <a:grpSpLocks/>
          </p:cNvGrpSpPr>
          <p:nvPr/>
        </p:nvGrpSpPr>
        <p:grpSpPr bwMode="auto">
          <a:xfrm>
            <a:off x="179388" y="266700"/>
            <a:ext cx="2743200" cy="2514600"/>
            <a:chOff x="0" y="0"/>
            <a:chExt cx="2743200" cy="2514600"/>
          </a:xfrm>
        </p:grpSpPr>
        <p:pic>
          <p:nvPicPr>
            <p:cNvPr id="134160"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2743200" cy="2514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34161" name="Line 5"/>
            <p:cNvSpPr>
              <a:spLocks noChangeShapeType="1"/>
            </p:cNvSpPr>
            <p:nvPr/>
          </p:nvSpPr>
          <p:spPr bwMode="auto">
            <a:xfrm flipV="1">
              <a:off x="609600" y="914400"/>
              <a:ext cx="2057400" cy="990600"/>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grpSp>
      <p:grpSp>
        <p:nvGrpSpPr>
          <p:cNvPr id="134147" name="Ομάδα 5"/>
          <p:cNvGrpSpPr>
            <a:grpSpLocks/>
          </p:cNvGrpSpPr>
          <p:nvPr/>
        </p:nvGrpSpPr>
        <p:grpSpPr bwMode="auto">
          <a:xfrm>
            <a:off x="3124200" y="1235075"/>
            <a:ext cx="5461000" cy="5507038"/>
            <a:chOff x="3124200" y="1143000"/>
            <a:chExt cx="5460290" cy="5507038"/>
          </a:xfrm>
        </p:grpSpPr>
        <p:pic>
          <p:nvPicPr>
            <p:cNvPr id="134150" name="Picture 2" descr="Image58"/>
            <p:cNvPicPr>
              <a:picLocks noChangeAspect="1" noChangeArrowheads="1"/>
            </p:cNvPicPr>
            <p:nvPr/>
          </p:nvPicPr>
          <p:blipFill>
            <a:blip r:embed="rId4" cstate="print">
              <a:extLst>
                <a:ext uri="{28A0092B-C50C-407E-A947-70E740481C1C}">
                  <a14:useLocalDpi xmlns:a14="http://schemas.microsoft.com/office/drawing/2010/main" xmlns="" val="0"/>
                </a:ext>
              </a:extLst>
            </a:blip>
            <a:srcRect l="20833" r="21875"/>
            <a:stretch>
              <a:fillRect/>
            </a:stretch>
          </p:blipFill>
          <p:spPr bwMode="auto">
            <a:xfrm>
              <a:off x="3124200" y="1143000"/>
              <a:ext cx="4648200" cy="55070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34151" name="Text Box 6"/>
            <p:cNvSpPr txBox="1">
              <a:spLocks noChangeArrowheads="1"/>
            </p:cNvSpPr>
            <p:nvPr/>
          </p:nvSpPr>
          <p:spPr bwMode="auto">
            <a:xfrm>
              <a:off x="4572000" y="1828800"/>
              <a:ext cx="1917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ΘΥΡΕΟΕΙΔΗΣ ΧΟΝΔΡΟΣ</a:t>
              </a:r>
              <a:endParaRPr lang="en-US" altLang="el-GR" sz="1400">
                <a:solidFill>
                  <a:srgbClr val="FFFF00"/>
                </a:solidFill>
              </a:endParaRPr>
            </a:p>
          </p:txBody>
        </p:sp>
        <p:sp>
          <p:nvSpPr>
            <p:cNvPr id="134152" name="Line 7"/>
            <p:cNvSpPr>
              <a:spLocks noChangeShapeType="1"/>
            </p:cNvSpPr>
            <p:nvPr/>
          </p:nvSpPr>
          <p:spPr bwMode="auto">
            <a:xfrm>
              <a:off x="5257800" y="2057400"/>
              <a:ext cx="304800" cy="762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4153" name="Text Box 8"/>
            <p:cNvSpPr txBox="1">
              <a:spLocks noChangeArrowheads="1"/>
            </p:cNvSpPr>
            <p:nvPr/>
          </p:nvSpPr>
          <p:spPr bwMode="auto">
            <a:xfrm>
              <a:off x="3429000" y="2438400"/>
              <a:ext cx="158748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ΦΩΝΗΤΙΚΗ ΧΟΡΔΗ</a:t>
              </a:r>
              <a:endParaRPr lang="en-US" altLang="el-GR" sz="1400">
                <a:solidFill>
                  <a:srgbClr val="FFFF00"/>
                </a:solidFill>
              </a:endParaRPr>
            </a:p>
          </p:txBody>
        </p:sp>
        <p:sp>
          <p:nvSpPr>
            <p:cNvPr id="134154" name="Line 9"/>
            <p:cNvSpPr>
              <a:spLocks noChangeShapeType="1"/>
            </p:cNvSpPr>
            <p:nvPr/>
          </p:nvSpPr>
          <p:spPr bwMode="auto">
            <a:xfrm>
              <a:off x="4953000" y="2667000"/>
              <a:ext cx="609600" cy="609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4155" name="Text Box 10"/>
            <p:cNvSpPr txBox="1">
              <a:spLocks noChangeArrowheads="1"/>
            </p:cNvSpPr>
            <p:nvPr/>
          </p:nvSpPr>
          <p:spPr bwMode="auto">
            <a:xfrm>
              <a:off x="5867400" y="2286000"/>
              <a:ext cx="271709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ΣΤΕΡΝΟΚΛΕΙΔΟΜΑΣΤΟΕΙΔΗΣ ΜΥΣ</a:t>
              </a:r>
              <a:endParaRPr lang="en-US" altLang="el-GR" sz="1400">
                <a:solidFill>
                  <a:srgbClr val="FFFF00"/>
                </a:solidFill>
              </a:endParaRPr>
            </a:p>
          </p:txBody>
        </p:sp>
        <p:sp>
          <p:nvSpPr>
            <p:cNvPr id="134156" name="Line 11"/>
            <p:cNvSpPr>
              <a:spLocks noChangeShapeType="1"/>
            </p:cNvSpPr>
            <p:nvPr/>
          </p:nvSpPr>
          <p:spPr bwMode="auto">
            <a:xfrm>
              <a:off x="6705600" y="2743200"/>
              <a:ext cx="0" cy="609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4157" name="Text Box 12"/>
            <p:cNvSpPr txBox="1">
              <a:spLocks noChangeArrowheads="1"/>
            </p:cNvSpPr>
            <p:nvPr/>
          </p:nvSpPr>
          <p:spPr bwMode="auto">
            <a:xfrm>
              <a:off x="7315200" y="1219200"/>
              <a:ext cx="33502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l-GR" sz="1400">
                  <a:solidFill>
                    <a:srgbClr val="FFFFFF"/>
                  </a:solidFill>
                </a:rPr>
                <a:t>LT</a:t>
              </a:r>
            </a:p>
          </p:txBody>
        </p:sp>
        <p:sp>
          <p:nvSpPr>
            <p:cNvPr id="134158" name="Rectangle 13"/>
            <p:cNvSpPr>
              <a:spLocks noChangeArrowheads="1"/>
            </p:cNvSpPr>
            <p:nvPr/>
          </p:nvSpPr>
          <p:spPr bwMode="auto">
            <a:xfrm>
              <a:off x="3962400" y="3962400"/>
              <a:ext cx="14478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ΑΡΥΤΑΙΝΟΕΙΔΗΣ ΧΟΝΔΡΟΣ</a:t>
              </a:r>
              <a:endParaRPr lang="en-US" altLang="el-GR" sz="1400">
                <a:solidFill>
                  <a:srgbClr val="FFFF00"/>
                </a:solidFill>
              </a:endParaRPr>
            </a:p>
          </p:txBody>
        </p:sp>
        <p:sp>
          <p:nvSpPr>
            <p:cNvPr id="134159" name="Line 14"/>
            <p:cNvSpPr>
              <a:spLocks noChangeShapeType="1"/>
            </p:cNvSpPr>
            <p:nvPr/>
          </p:nvSpPr>
          <p:spPr bwMode="auto">
            <a:xfrm flipV="1">
              <a:off x="4953000" y="3505200"/>
              <a:ext cx="5334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sp>
        <p:nvSpPr>
          <p:cNvPr id="134149"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935DDF18-8CD3-4C6F-B66A-CF943A895EDA}" type="slidenum">
              <a:rPr lang="el-GR" altLang="el-GR">
                <a:solidFill>
                  <a:srgbClr val="F2F2F2"/>
                </a:solidFill>
              </a:rPr>
              <a:pPr eaLnBrk="1" hangingPunct="1"/>
              <a:t>87</a:t>
            </a:fld>
            <a:endParaRPr lang="el-GR" altLang="el-GR">
              <a:solidFill>
                <a:srgbClr val="F2F2F2"/>
              </a:solidFill>
            </a:endParaRPr>
          </a:p>
        </p:txBody>
      </p:sp>
    </p:spTree>
    <p:extLst>
      <p:ext uri="{BB962C8B-B14F-4D97-AF65-F5344CB8AC3E}">
        <p14:creationId xmlns:p14="http://schemas.microsoft.com/office/powerpoint/2010/main" xmlns="" val="20085261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70" name="Ομάδα 4"/>
          <p:cNvGrpSpPr>
            <a:grpSpLocks/>
          </p:cNvGrpSpPr>
          <p:nvPr/>
        </p:nvGrpSpPr>
        <p:grpSpPr bwMode="auto">
          <a:xfrm>
            <a:off x="244475" y="266700"/>
            <a:ext cx="2743200" cy="2514600"/>
            <a:chOff x="0" y="0"/>
            <a:chExt cx="2743200" cy="2514600"/>
          </a:xfrm>
        </p:grpSpPr>
        <p:pic>
          <p:nvPicPr>
            <p:cNvPr id="135184"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2743200" cy="2514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35185" name="Line 13"/>
            <p:cNvSpPr>
              <a:spLocks noChangeShapeType="1"/>
            </p:cNvSpPr>
            <p:nvPr/>
          </p:nvSpPr>
          <p:spPr bwMode="auto">
            <a:xfrm flipV="1">
              <a:off x="533400" y="1143000"/>
              <a:ext cx="2057400" cy="914400"/>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grpSp>
      <p:grpSp>
        <p:nvGrpSpPr>
          <p:cNvPr id="135171" name="Ομάδα 5"/>
          <p:cNvGrpSpPr>
            <a:grpSpLocks/>
          </p:cNvGrpSpPr>
          <p:nvPr/>
        </p:nvGrpSpPr>
        <p:grpSpPr bwMode="auto">
          <a:xfrm>
            <a:off x="3124200" y="1143000"/>
            <a:ext cx="5135563" cy="5394325"/>
            <a:chOff x="3124200" y="1143000"/>
            <a:chExt cx="5134866" cy="5394325"/>
          </a:xfrm>
        </p:grpSpPr>
        <p:pic>
          <p:nvPicPr>
            <p:cNvPr id="135174" name="Picture 2" descr="Image62"/>
            <p:cNvPicPr>
              <a:picLocks noChangeAspect="1" noChangeArrowheads="1"/>
            </p:cNvPicPr>
            <p:nvPr/>
          </p:nvPicPr>
          <p:blipFill>
            <a:blip r:embed="rId4" cstate="print">
              <a:extLst>
                <a:ext uri="{28A0092B-C50C-407E-A947-70E740481C1C}">
                  <a14:useLocalDpi xmlns:a14="http://schemas.microsoft.com/office/drawing/2010/main" xmlns="" val="0"/>
                </a:ext>
              </a:extLst>
            </a:blip>
            <a:srcRect l="20833" r="21875"/>
            <a:stretch>
              <a:fillRect/>
            </a:stretch>
          </p:blipFill>
          <p:spPr bwMode="auto">
            <a:xfrm>
              <a:off x="3124200" y="1143000"/>
              <a:ext cx="4648200" cy="53943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35175" name="Text Box 5"/>
            <p:cNvSpPr txBox="1">
              <a:spLocks noChangeArrowheads="1"/>
            </p:cNvSpPr>
            <p:nvPr/>
          </p:nvSpPr>
          <p:spPr bwMode="auto">
            <a:xfrm>
              <a:off x="5715000" y="1752600"/>
              <a:ext cx="191379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ΘΥΡΕΟΣΙΔΗΣ ΧΟΝΔΡΟΣ</a:t>
              </a:r>
              <a:endParaRPr lang="en-US" altLang="el-GR" sz="1400">
                <a:solidFill>
                  <a:srgbClr val="FFFF00"/>
                </a:solidFill>
              </a:endParaRPr>
            </a:p>
          </p:txBody>
        </p:sp>
        <p:sp>
          <p:nvSpPr>
            <p:cNvPr id="135176" name="Line 6"/>
            <p:cNvSpPr>
              <a:spLocks noChangeShapeType="1"/>
            </p:cNvSpPr>
            <p:nvPr/>
          </p:nvSpPr>
          <p:spPr bwMode="auto">
            <a:xfrm flipH="1">
              <a:off x="5638800" y="1981200"/>
              <a:ext cx="457200" cy="914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5177" name="Text Box 7"/>
            <p:cNvSpPr txBox="1">
              <a:spLocks noChangeArrowheads="1"/>
            </p:cNvSpPr>
            <p:nvPr/>
          </p:nvSpPr>
          <p:spPr bwMode="auto">
            <a:xfrm>
              <a:off x="6400800" y="2362200"/>
              <a:ext cx="185826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ΚΡΙΚΟΕΙΔΗΣ ΧΟΝΔΡΟΣ</a:t>
              </a:r>
              <a:endParaRPr lang="en-US" altLang="el-GR" sz="1400">
                <a:solidFill>
                  <a:srgbClr val="FFFF00"/>
                </a:solidFill>
              </a:endParaRPr>
            </a:p>
          </p:txBody>
        </p:sp>
        <p:sp>
          <p:nvSpPr>
            <p:cNvPr id="135178" name="Line 8"/>
            <p:cNvSpPr>
              <a:spLocks noChangeShapeType="1"/>
            </p:cNvSpPr>
            <p:nvPr/>
          </p:nvSpPr>
          <p:spPr bwMode="auto">
            <a:xfrm flipH="1">
              <a:off x="5791200" y="2667000"/>
              <a:ext cx="685800" cy="762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5179" name="Text Box 9"/>
            <p:cNvSpPr txBox="1">
              <a:spLocks noChangeArrowheads="1"/>
            </p:cNvSpPr>
            <p:nvPr/>
          </p:nvSpPr>
          <p:spPr bwMode="auto">
            <a:xfrm>
              <a:off x="3276600" y="2590800"/>
              <a:ext cx="13292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ΕΣΩ ΣΦΑΓΙΤΙΔΑ</a:t>
              </a:r>
              <a:endParaRPr lang="en-US" altLang="el-GR" sz="1400">
                <a:solidFill>
                  <a:srgbClr val="FFFF00"/>
                </a:solidFill>
              </a:endParaRPr>
            </a:p>
          </p:txBody>
        </p:sp>
        <p:sp>
          <p:nvSpPr>
            <p:cNvPr id="135180" name="Line 10"/>
            <p:cNvSpPr>
              <a:spLocks noChangeShapeType="1"/>
            </p:cNvSpPr>
            <p:nvPr/>
          </p:nvSpPr>
          <p:spPr bwMode="auto">
            <a:xfrm>
              <a:off x="4038600" y="3048000"/>
              <a:ext cx="838200" cy="533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5181" name="Text Box 11"/>
            <p:cNvSpPr txBox="1">
              <a:spLocks noChangeArrowheads="1"/>
            </p:cNvSpPr>
            <p:nvPr/>
          </p:nvSpPr>
          <p:spPr bwMode="auto">
            <a:xfrm>
              <a:off x="4114800" y="1828800"/>
              <a:ext cx="149169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ΚΟΙΝΗ ΚΑΡΩΤΙΔΑ</a:t>
              </a:r>
              <a:endParaRPr lang="en-US" altLang="el-GR" sz="1400">
                <a:solidFill>
                  <a:srgbClr val="FFFF00"/>
                </a:solidFill>
              </a:endParaRPr>
            </a:p>
          </p:txBody>
        </p:sp>
        <p:sp>
          <p:nvSpPr>
            <p:cNvPr id="135182" name="Line 12"/>
            <p:cNvSpPr>
              <a:spLocks noChangeShapeType="1"/>
            </p:cNvSpPr>
            <p:nvPr/>
          </p:nvSpPr>
          <p:spPr bwMode="auto">
            <a:xfrm>
              <a:off x="5029200" y="2209800"/>
              <a:ext cx="76200" cy="16002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5183" name="Text Box 14"/>
            <p:cNvSpPr txBox="1">
              <a:spLocks noChangeArrowheads="1"/>
            </p:cNvSpPr>
            <p:nvPr/>
          </p:nvSpPr>
          <p:spPr bwMode="auto">
            <a:xfrm>
              <a:off x="7315200" y="1219200"/>
              <a:ext cx="33502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l-GR" sz="1400">
                  <a:solidFill>
                    <a:srgbClr val="FFFFFF"/>
                  </a:solidFill>
                </a:rPr>
                <a:t>LT</a:t>
              </a:r>
            </a:p>
          </p:txBody>
        </p:sp>
      </p:grpSp>
      <p:sp>
        <p:nvSpPr>
          <p:cNvPr id="135173"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96322511-92E8-4463-A30A-6183B038A158}" type="slidenum">
              <a:rPr lang="el-GR" altLang="el-GR">
                <a:solidFill>
                  <a:srgbClr val="F2F2F2"/>
                </a:solidFill>
              </a:rPr>
              <a:pPr eaLnBrk="1" hangingPunct="1"/>
              <a:t>88</a:t>
            </a:fld>
            <a:endParaRPr lang="el-GR" altLang="el-GR">
              <a:solidFill>
                <a:srgbClr val="F2F2F2"/>
              </a:solidFill>
            </a:endParaRPr>
          </a:p>
        </p:txBody>
      </p:sp>
    </p:spTree>
    <p:extLst>
      <p:ext uri="{BB962C8B-B14F-4D97-AF65-F5344CB8AC3E}">
        <p14:creationId xmlns:p14="http://schemas.microsoft.com/office/powerpoint/2010/main" xmlns="" val="1077613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1" name="Object 3"/>
          <p:cNvGraphicFramePr>
            <a:graphicFrameLocks noGrp="1" noChangeAspect="1"/>
          </p:cNvGraphicFramePr>
          <p:nvPr>
            <p:ph idx="1"/>
          </p:nvPr>
        </p:nvGraphicFramePr>
        <p:xfrm>
          <a:off x="827088" y="1489075"/>
          <a:ext cx="4608512" cy="4360863"/>
        </p:xfrm>
        <a:graphic>
          <a:graphicData uri="http://schemas.openxmlformats.org/presentationml/2006/ole">
            <p:oleObj spid="_x0000_s1029" name="Acrobat Document" r:id="rId4" imgW="4398480" imgH="4162320" progId="AcroExch.Document.DC">
              <p:embed/>
            </p:oleObj>
          </a:graphicData>
        </a:graphic>
      </p:graphicFrame>
      <p:sp>
        <p:nvSpPr>
          <p:cNvPr id="53252" name="Text Box 6"/>
          <p:cNvSpPr txBox="1">
            <a:spLocks noChangeArrowheads="1"/>
          </p:cNvSpPr>
          <p:nvPr/>
        </p:nvSpPr>
        <p:spPr bwMode="auto">
          <a:xfrm>
            <a:off x="863600" y="1484313"/>
            <a:ext cx="122872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marL="457200" indent="-457200"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600">
                <a:solidFill>
                  <a:srgbClr val="FFFF00"/>
                </a:solidFill>
              </a:rPr>
              <a:t>ΙΓΜΟΡΕΙΑ</a:t>
            </a:r>
            <a:endParaRPr lang="en-US" altLang="el-GR" sz="1600">
              <a:solidFill>
                <a:srgbClr val="FFFF00"/>
              </a:solidFill>
            </a:endParaRPr>
          </a:p>
        </p:txBody>
      </p:sp>
      <p:sp>
        <p:nvSpPr>
          <p:cNvPr id="53253" name="Line 7"/>
          <p:cNvSpPr>
            <a:spLocks noChangeShapeType="1"/>
          </p:cNvSpPr>
          <p:nvPr/>
        </p:nvSpPr>
        <p:spPr bwMode="auto">
          <a:xfrm>
            <a:off x="1843088" y="1795463"/>
            <a:ext cx="20637" cy="1196975"/>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53254" name="Line 8"/>
          <p:cNvSpPr>
            <a:spLocks noChangeShapeType="1"/>
          </p:cNvSpPr>
          <p:nvPr/>
        </p:nvSpPr>
        <p:spPr bwMode="auto">
          <a:xfrm>
            <a:off x="1843088" y="1795463"/>
            <a:ext cx="2085975" cy="1128712"/>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nvGrpSpPr>
          <p:cNvPr id="53255" name="Ομάδα 3"/>
          <p:cNvGrpSpPr>
            <a:grpSpLocks/>
          </p:cNvGrpSpPr>
          <p:nvPr/>
        </p:nvGrpSpPr>
        <p:grpSpPr bwMode="auto">
          <a:xfrm>
            <a:off x="6084888" y="3514725"/>
            <a:ext cx="2501900" cy="2362200"/>
            <a:chOff x="6400800" y="4343400"/>
            <a:chExt cx="2501900" cy="2362200"/>
          </a:xfrm>
        </p:grpSpPr>
        <p:pic>
          <p:nvPicPr>
            <p:cNvPr id="53257" name="Picture 11" descr="SKULL SLICE"/>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400800" y="4343400"/>
              <a:ext cx="2501900" cy="2362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3258" name="Line 13"/>
            <p:cNvSpPr>
              <a:spLocks noChangeShapeType="1"/>
            </p:cNvSpPr>
            <p:nvPr/>
          </p:nvSpPr>
          <p:spPr bwMode="auto">
            <a:xfrm>
              <a:off x="6400800" y="5867400"/>
              <a:ext cx="2438400" cy="0"/>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grpSp>
      <p:sp>
        <p:nvSpPr>
          <p:cNvPr id="53256" name="Θέση αριθμού διαφάνειας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5E1B20A5-6FC6-463B-AFB0-A6D2F08A931D}" type="slidenum">
              <a:rPr lang="el-GR" altLang="el-GR">
                <a:solidFill>
                  <a:srgbClr val="F2F2F2"/>
                </a:solidFill>
              </a:rPr>
              <a:pPr eaLnBrk="1" hangingPunct="1"/>
              <a:t>8</a:t>
            </a:fld>
            <a:endParaRPr lang="el-GR" altLang="el-GR">
              <a:solidFill>
                <a:srgbClr val="F2F2F2"/>
              </a:solidFill>
            </a:endParaRPr>
          </a:p>
        </p:txBody>
      </p:sp>
    </p:spTree>
    <p:extLst>
      <p:ext uri="{BB962C8B-B14F-4D97-AF65-F5344CB8AC3E}">
        <p14:creationId xmlns:p14="http://schemas.microsoft.com/office/powerpoint/2010/main" xmlns="" val="182632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4" name="Ομάδα 4"/>
          <p:cNvGrpSpPr>
            <a:grpSpLocks/>
          </p:cNvGrpSpPr>
          <p:nvPr/>
        </p:nvGrpSpPr>
        <p:grpSpPr bwMode="auto">
          <a:xfrm>
            <a:off x="179388" y="338138"/>
            <a:ext cx="2743200" cy="2514600"/>
            <a:chOff x="0" y="0"/>
            <a:chExt cx="2743200" cy="2514600"/>
          </a:xfrm>
        </p:grpSpPr>
        <p:pic>
          <p:nvPicPr>
            <p:cNvPr id="136217" name="Picture 3" descr="neck1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2743200" cy="2514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36218" name="Line 16"/>
            <p:cNvSpPr>
              <a:spLocks noChangeShapeType="1"/>
            </p:cNvSpPr>
            <p:nvPr/>
          </p:nvSpPr>
          <p:spPr bwMode="auto">
            <a:xfrm flipV="1">
              <a:off x="685800" y="1371600"/>
              <a:ext cx="1981200" cy="914400"/>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l-GR"/>
            </a:p>
          </p:txBody>
        </p:sp>
      </p:grpSp>
      <p:sp>
        <p:nvSpPr>
          <p:cNvPr id="136195" name="TextBox 19"/>
          <p:cNvSpPr txBox="1">
            <a:spLocks noChangeArrowheads="1"/>
          </p:cNvSpPr>
          <p:nvPr/>
        </p:nvSpPr>
        <p:spPr bwMode="auto">
          <a:xfrm>
            <a:off x="4876800" y="381000"/>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l-GR" altLang="el-GR" sz="2000">
              <a:solidFill>
                <a:srgbClr val="FFFF00"/>
              </a:solidFill>
              <a:latin typeface="Arial" charset="0"/>
            </a:endParaRPr>
          </a:p>
        </p:txBody>
      </p:sp>
      <p:grpSp>
        <p:nvGrpSpPr>
          <p:cNvPr id="136197" name="Ομάδα 5"/>
          <p:cNvGrpSpPr>
            <a:grpSpLocks/>
          </p:cNvGrpSpPr>
          <p:nvPr/>
        </p:nvGrpSpPr>
        <p:grpSpPr bwMode="auto">
          <a:xfrm>
            <a:off x="3232150" y="1293813"/>
            <a:ext cx="4724400" cy="5448300"/>
            <a:chOff x="3048000" y="1143000"/>
            <a:chExt cx="4724400" cy="5448300"/>
          </a:xfrm>
        </p:grpSpPr>
        <p:pic>
          <p:nvPicPr>
            <p:cNvPr id="136199" name="Picture 2" descr="Image72"/>
            <p:cNvPicPr>
              <a:picLocks noChangeAspect="1" noChangeArrowheads="1"/>
            </p:cNvPicPr>
            <p:nvPr/>
          </p:nvPicPr>
          <p:blipFill>
            <a:blip r:embed="rId4" cstate="print">
              <a:extLst>
                <a:ext uri="{28A0092B-C50C-407E-A947-70E740481C1C}">
                  <a14:useLocalDpi xmlns:a14="http://schemas.microsoft.com/office/drawing/2010/main" xmlns="" val="0"/>
                </a:ext>
              </a:extLst>
            </a:blip>
            <a:srcRect l="21153" r="21153"/>
            <a:stretch>
              <a:fillRect/>
            </a:stretch>
          </p:blipFill>
          <p:spPr bwMode="auto">
            <a:xfrm>
              <a:off x="3048000" y="1143000"/>
              <a:ext cx="4724400" cy="54483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36200" name="Text Box 5"/>
            <p:cNvSpPr txBox="1">
              <a:spLocks noChangeArrowheads="1"/>
            </p:cNvSpPr>
            <p:nvPr/>
          </p:nvSpPr>
          <p:spPr bwMode="auto">
            <a:xfrm>
              <a:off x="3048000" y="2514600"/>
              <a:ext cx="73930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ΚΛΕΙΔΑ</a:t>
              </a:r>
              <a:endParaRPr lang="en-US" altLang="el-GR" sz="1400">
                <a:solidFill>
                  <a:srgbClr val="FFFF00"/>
                </a:solidFill>
              </a:endParaRPr>
            </a:p>
          </p:txBody>
        </p:sp>
        <p:sp>
          <p:nvSpPr>
            <p:cNvPr id="136201" name="Line 6"/>
            <p:cNvSpPr>
              <a:spLocks noChangeShapeType="1"/>
            </p:cNvSpPr>
            <p:nvPr/>
          </p:nvSpPr>
          <p:spPr bwMode="auto">
            <a:xfrm>
              <a:off x="3352800" y="2819400"/>
              <a:ext cx="0" cy="762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6202" name="Rectangle 7"/>
            <p:cNvSpPr>
              <a:spLocks noChangeArrowheads="1"/>
            </p:cNvSpPr>
            <p:nvPr/>
          </p:nvSpPr>
          <p:spPr bwMode="auto">
            <a:xfrm>
              <a:off x="6858000" y="2514600"/>
              <a:ext cx="73930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ΚΛΕΙΔΑ</a:t>
              </a:r>
              <a:endParaRPr lang="en-US" altLang="el-GR" sz="1400">
                <a:solidFill>
                  <a:srgbClr val="FFFF00"/>
                </a:solidFill>
              </a:endParaRPr>
            </a:p>
          </p:txBody>
        </p:sp>
        <p:sp>
          <p:nvSpPr>
            <p:cNvPr id="136203" name="Line 8"/>
            <p:cNvSpPr>
              <a:spLocks noChangeShapeType="1"/>
            </p:cNvSpPr>
            <p:nvPr/>
          </p:nvSpPr>
          <p:spPr bwMode="auto">
            <a:xfrm>
              <a:off x="7543800" y="2895600"/>
              <a:ext cx="0" cy="6858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6204" name="Text Box 12"/>
            <p:cNvSpPr txBox="1">
              <a:spLocks noChangeArrowheads="1"/>
            </p:cNvSpPr>
            <p:nvPr/>
          </p:nvSpPr>
          <p:spPr bwMode="auto">
            <a:xfrm>
              <a:off x="5029200" y="2133600"/>
              <a:ext cx="17908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ΘΥΡΕΟΕΙΔΗΣ ΑΔΕΝΑΣ</a:t>
              </a:r>
              <a:endParaRPr lang="en-US" altLang="el-GR" sz="1400">
                <a:solidFill>
                  <a:srgbClr val="FFFF00"/>
                </a:solidFill>
              </a:endParaRPr>
            </a:p>
          </p:txBody>
        </p:sp>
        <p:sp>
          <p:nvSpPr>
            <p:cNvPr id="136205" name="Line 13"/>
            <p:cNvSpPr>
              <a:spLocks noChangeShapeType="1"/>
            </p:cNvSpPr>
            <p:nvPr/>
          </p:nvSpPr>
          <p:spPr bwMode="auto">
            <a:xfrm>
              <a:off x="5410200" y="2590800"/>
              <a:ext cx="76200" cy="533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6206" name="Text Box 14"/>
            <p:cNvSpPr txBox="1">
              <a:spLocks noChangeArrowheads="1"/>
            </p:cNvSpPr>
            <p:nvPr/>
          </p:nvSpPr>
          <p:spPr bwMode="auto">
            <a:xfrm rot="-807913">
              <a:off x="3593128" y="3845818"/>
              <a:ext cx="66075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ΛΙΠΟΣ</a:t>
              </a:r>
              <a:endParaRPr lang="en-US" altLang="el-GR" sz="1400">
                <a:solidFill>
                  <a:srgbClr val="FFFF00"/>
                </a:solidFill>
              </a:endParaRPr>
            </a:p>
          </p:txBody>
        </p:sp>
        <p:sp>
          <p:nvSpPr>
            <p:cNvPr id="136207" name="Text Box 15"/>
            <p:cNvSpPr txBox="1">
              <a:spLocks noChangeArrowheads="1"/>
            </p:cNvSpPr>
            <p:nvPr/>
          </p:nvSpPr>
          <p:spPr bwMode="auto">
            <a:xfrm rot="1272554">
              <a:off x="7106265" y="4023618"/>
              <a:ext cx="66075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ΛΙΠΟΣ</a:t>
              </a:r>
              <a:endParaRPr lang="en-US" altLang="el-GR" sz="1400">
                <a:solidFill>
                  <a:srgbClr val="FFFF00"/>
                </a:solidFill>
              </a:endParaRPr>
            </a:p>
          </p:txBody>
        </p:sp>
        <p:sp>
          <p:nvSpPr>
            <p:cNvPr id="136208" name="Text Box 17"/>
            <p:cNvSpPr txBox="1">
              <a:spLocks noChangeArrowheads="1"/>
            </p:cNvSpPr>
            <p:nvPr/>
          </p:nvSpPr>
          <p:spPr bwMode="auto">
            <a:xfrm>
              <a:off x="7315200" y="1219200"/>
              <a:ext cx="33502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l-GR" sz="1400">
                  <a:solidFill>
                    <a:srgbClr val="FFFFFF"/>
                  </a:solidFill>
                </a:rPr>
                <a:t>LT</a:t>
              </a:r>
            </a:p>
          </p:txBody>
        </p:sp>
        <p:sp>
          <p:nvSpPr>
            <p:cNvPr id="136209" name="Text Box 18"/>
            <p:cNvSpPr txBox="1">
              <a:spLocks noChangeArrowheads="1"/>
            </p:cNvSpPr>
            <p:nvPr/>
          </p:nvSpPr>
          <p:spPr bwMode="auto">
            <a:xfrm>
              <a:off x="6232525" y="3386138"/>
              <a:ext cx="184731"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l-GR" sz="1400">
                <a:solidFill>
                  <a:srgbClr val="000000"/>
                </a:solidFill>
              </a:endParaRPr>
            </a:p>
            <a:p>
              <a:pPr>
                <a:spcBef>
                  <a:spcPct val="0"/>
                </a:spcBef>
                <a:buFontTx/>
                <a:buNone/>
              </a:pPr>
              <a:endParaRPr lang="en-US" altLang="el-GR" sz="1400">
                <a:solidFill>
                  <a:srgbClr val="000000"/>
                </a:solidFill>
              </a:endParaRPr>
            </a:p>
            <a:p>
              <a:pPr>
                <a:spcBef>
                  <a:spcPct val="0"/>
                </a:spcBef>
                <a:buFontTx/>
                <a:buNone/>
              </a:pPr>
              <a:endParaRPr lang="en-US" altLang="el-GR" sz="1400">
                <a:solidFill>
                  <a:srgbClr val="000000"/>
                </a:solidFill>
              </a:endParaRPr>
            </a:p>
            <a:p>
              <a:pPr>
                <a:spcBef>
                  <a:spcPct val="0"/>
                </a:spcBef>
                <a:buFontTx/>
                <a:buNone/>
              </a:pPr>
              <a:endParaRPr lang="en-US" altLang="el-GR" sz="1400">
                <a:solidFill>
                  <a:srgbClr val="000000"/>
                </a:solidFill>
              </a:endParaRPr>
            </a:p>
            <a:p>
              <a:pPr>
                <a:spcBef>
                  <a:spcPct val="0"/>
                </a:spcBef>
                <a:buFontTx/>
                <a:buNone/>
              </a:pPr>
              <a:endParaRPr lang="en-US" altLang="el-GR" sz="1400">
                <a:solidFill>
                  <a:srgbClr val="000000"/>
                </a:solidFill>
              </a:endParaRPr>
            </a:p>
          </p:txBody>
        </p:sp>
        <p:sp>
          <p:nvSpPr>
            <p:cNvPr id="136210" name="Text Box 19"/>
            <p:cNvSpPr txBox="1">
              <a:spLocks noChangeArrowheads="1"/>
            </p:cNvSpPr>
            <p:nvPr/>
          </p:nvSpPr>
          <p:spPr bwMode="auto">
            <a:xfrm>
              <a:off x="4191000" y="4114800"/>
              <a:ext cx="81054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ΤΡΑΧΕΙΑ</a:t>
              </a:r>
              <a:endParaRPr lang="en-US" altLang="el-GR" sz="1400">
                <a:solidFill>
                  <a:srgbClr val="FFFF00"/>
                </a:solidFill>
              </a:endParaRPr>
            </a:p>
          </p:txBody>
        </p:sp>
        <p:sp>
          <p:nvSpPr>
            <p:cNvPr id="136211" name="Line 20"/>
            <p:cNvSpPr>
              <a:spLocks noChangeShapeType="1"/>
            </p:cNvSpPr>
            <p:nvPr/>
          </p:nvSpPr>
          <p:spPr bwMode="auto">
            <a:xfrm flipV="1">
              <a:off x="4800600" y="3657600"/>
              <a:ext cx="685800" cy="6096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36212" name="Text Box 21"/>
            <p:cNvSpPr txBox="1">
              <a:spLocks noChangeArrowheads="1"/>
            </p:cNvSpPr>
            <p:nvPr/>
          </p:nvSpPr>
          <p:spPr bwMode="auto">
            <a:xfrm>
              <a:off x="5638800" y="4191000"/>
              <a:ext cx="109517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l-GR" altLang="el-GR" sz="1400">
                  <a:solidFill>
                    <a:srgbClr val="FFFF00"/>
                  </a:solidFill>
                </a:rPr>
                <a:t>ΟΙΣΟΦΑΓΟΣ</a:t>
              </a:r>
              <a:endParaRPr lang="en-US" altLang="el-GR" sz="1400">
                <a:solidFill>
                  <a:srgbClr val="FFFF00"/>
                </a:solidFill>
              </a:endParaRPr>
            </a:p>
          </p:txBody>
        </p:sp>
        <p:sp>
          <p:nvSpPr>
            <p:cNvPr id="136213" name="Line 22"/>
            <p:cNvSpPr>
              <a:spLocks noChangeShapeType="1"/>
            </p:cNvSpPr>
            <p:nvPr/>
          </p:nvSpPr>
          <p:spPr bwMode="auto">
            <a:xfrm flipH="1" flipV="1">
              <a:off x="5562600" y="4038600"/>
              <a:ext cx="381000" cy="1524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mc:AlternateContent xmlns:mc="http://schemas.openxmlformats.org/markup-compatibility/2006">
          <mc:Choice xmlns:p14="http://schemas.microsoft.com/office/powerpoint/2010/main" xmlns="" Requires="p14">
            <p:contentPart p14:bwMode="auto" r:id="rId5">
              <p14:nvContentPartPr>
                <p14:cNvPr id="2050" name="Ink 9"/>
                <p14:cNvContentPartPr>
                  <a14:cpLocks xmlns:a14="http://schemas.microsoft.com/office/drawing/2010/main" noRot="1" noChangeAspect="1" noEditPoints="1" noChangeArrowheads="1" noChangeShapeType="1"/>
                </p14:cNvContentPartPr>
                <p14:nvPr/>
              </p14:nvContentPartPr>
              <p14:xfrm>
                <a:off x="5029200" y="3429000"/>
                <a:ext cx="103188" cy="268288"/>
              </p14:xfrm>
            </p:contentPart>
          </mc:Choice>
          <mc:Fallback>
            <p:pic>
              <p:nvPicPr>
                <p:cNvPr id="2050" name="Ink 9"/>
                <p:cNvPicPr>
                  <a:picLocks noRot="1" noChangeAspect="1" noEditPoints="1" noChangeArrowheads="1" noChangeShapeType="1"/>
                </p:cNvPicPr>
                <p:nvPr/>
              </p:nvPicPr>
              <p:blipFill>
                <a:blip r:embed="rId6" cstate="print"/>
                <a:stretch>
                  <a:fillRect/>
                </a:stretch>
              </p:blipFill>
              <p:spPr>
                <a:xfrm>
                  <a:off x="5011583" y="3411354"/>
                  <a:ext cx="138423" cy="3035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7">
              <p14:nvContentPartPr>
                <p14:cNvPr id="2051" name="Ink 10"/>
                <p14:cNvContentPartPr>
                  <a14:cpLocks xmlns:a14="http://schemas.microsoft.com/office/drawing/2010/main" noRot="1" noChangeAspect="1" noEditPoints="1" noChangeArrowheads="1" noChangeShapeType="1"/>
                </p14:cNvContentPartPr>
                <p14:nvPr/>
              </p14:nvContentPartPr>
              <p14:xfrm>
                <a:off x="5105400" y="3276600"/>
                <a:ext cx="438150" cy="571500"/>
              </p14:xfrm>
            </p:contentPart>
          </mc:Choice>
          <mc:Fallback>
            <p:pic>
              <p:nvPicPr>
                <p:cNvPr id="2051" name="Ink 10"/>
                <p:cNvPicPr>
                  <a:picLocks noRot="1" noChangeAspect="1" noEditPoints="1" noChangeArrowheads="1" noChangeShapeType="1"/>
                </p:cNvPicPr>
                <p:nvPr/>
              </p:nvPicPr>
              <p:blipFill>
                <a:blip r:embed="rId8" cstate="print"/>
                <a:stretch>
                  <a:fillRect/>
                </a:stretch>
              </p:blipFill>
              <p:spPr>
                <a:xfrm>
                  <a:off x="5087759" y="3258966"/>
                  <a:ext cx="473432" cy="606769"/>
                </a:xfrm>
                <a:prstGeom prst="rect">
                  <a:avLst/>
                </a:prstGeom>
              </p:spPr>
            </p:pic>
          </mc:Fallback>
        </mc:AlternateContent>
        <mc:AlternateContent xmlns:mc="http://schemas.openxmlformats.org/markup-compatibility/2006">
          <mc:Choice xmlns:p14="http://schemas.microsoft.com/office/powerpoint/2010/main" xmlns="" Requires="p14">
            <p:contentPart p14:bwMode="auto" r:id="rId9">
              <p14:nvContentPartPr>
                <p14:cNvPr id="2052" name="Ink 11"/>
                <p14:cNvContentPartPr>
                  <a14:cpLocks xmlns:a14="http://schemas.microsoft.com/office/drawing/2010/main" noRot="1" noChangeAspect="1" noEditPoints="1" noChangeArrowheads="1" noChangeShapeType="1"/>
                </p14:cNvContentPartPr>
                <p14:nvPr/>
              </p14:nvContentPartPr>
              <p14:xfrm>
                <a:off x="5715000" y="3276600"/>
                <a:ext cx="446088" cy="606425"/>
              </p14:xfrm>
            </p:contentPart>
          </mc:Choice>
          <mc:Fallback>
            <p:pic>
              <p:nvPicPr>
                <p:cNvPr id="2052" name="Ink 11"/>
                <p:cNvPicPr>
                  <a:picLocks noRot="1" noChangeAspect="1" noEditPoints="1" noChangeArrowheads="1" noChangeShapeType="1"/>
                </p:cNvPicPr>
                <p:nvPr/>
              </p:nvPicPr>
              <p:blipFill>
                <a:blip r:embed="rId10" cstate="print"/>
                <a:stretch>
                  <a:fillRect/>
                </a:stretch>
              </p:blipFill>
              <p:spPr>
                <a:xfrm>
                  <a:off x="5697358" y="3258965"/>
                  <a:ext cx="481372" cy="641695"/>
                </a:xfrm>
                <a:prstGeom prst="rect">
                  <a:avLst/>
                </a:prstGeom>
              </p:spPr>
            </p:pic>
          </mc:Fallback>
        </mc:AlternateContent>
      </p:grpSp>
      <p:sp>
        <p:nvSpPr>
          <p:cNvPr id="136198" name="Θέση αριθμού διαφάνειας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algn="ctr" eaLnBrk="0" fontAlgn="base" hangingPunct="0">
              <a:spcBef>
                <a:spcPct val="50000"/>
              </a:spcBef>
              <a:spcAft>
                <a:spcPct val="0"/>
              </a:spcAft>
              <a:defRPr sz="1200" b="1">
                <a:solidFill>
                  <a:schemeClr val="tx1"/>
                </a:solidFill>
                <a:latin typeface="Arial" charset="0"/>
              </a:defRPr>
            </a:lvl6pPr>
            <a:lvl7pPr marL="2971800" indent="-228600" algn="ctr" eaLnBrk="0" fontAlgn="base" hangingPunct="0">
              <a:spcBef>
                <a:spcPct val="50000"/>
              </a:spcBef>
              <a:spcAft>
                <a:spcPct val="0"/>
              </a:spcAft>
              <a:defRPr sz="1200" b="1">
                <a:solidFill>
                  <a:schemeClr val="tx1"/>
                </a:solidFill>
                <a:latin typeface="Arial" charset="0"/>
              </a:defRPr>
            </a:lvl7pPr>
            <a:lvl8pPr marL="3429000" indent="-228600" algn="ctr" eaLnBrk="0" fontAlgn="base" hangingPunct="0">
              <a:spcBef>
                <a:spcPct val="50000"/>
              </a:spcBef>
              <a:spcAft>
                <a:spcPct val="0"/>
              </a:spcAft>
              <a:defRPr sz="1200" b="1">
                <a:solidFill>
                  <a:schemeClr val="tx1"/>
                </a:solidFill>
                <a:latin typeface="Arial" charset="0"/>
              </a:defRPr>
            </a:lvl8pPr>
            <a:lvl9pPr marL="3886200" indent="-228600" algn="ctr" eaLnBrk="0" fontAlgn="base" hangingPunct="0">
              <a:spcBef>
                <a:spcPct val="50000"/>
              </a:spcBef>
              <a:spcAft>
                <a:spcPct val="0"/>
              </a:spcAft>
              <a:defRPr sz="1200" b="1">
                <a:solidFill>
                  <a:schemeClr val="tx1"/>
                </a:solidFill>
                <a:latin typeface="Arial" charset="0"/>
              </a:defRPr>
            </a:lvl9pPr>
          </a:lstStyle>
          <a:p>
            <a:pPr eaLnBrk="1" hangingPunct="1"/>
            <a:fld id="{970C9A60-0C93-41E8-A899-94DCF91B2D93}" type="slidenum">
              <a:rPr lang="el-GR" altLang="el-GR">
                <a:solidFill>
                  <a:srgbClr val="F2F2F2"/>
                </a:solidFill>
              </a:rPr>
              <a:pPr eaLnBrk="1" hangingPunct="1"/>
              <a:t>89</a:t>
            </a:fld>
            <a:endParaRPr lang="el-GR" altLang="el-GR">
              <a:solidFill>
                <a:srgbClr val="F2F2F2"/>
              </a:solidFill>
            </a:endParaRPr>
          </a:p>
        </p:txBody>
      </p:sp>
    </p:spTree>
    <p:extLst>
      <p:ext uri="{BB962C8B-B14F-4D97-AF65-F5344CB8AC3E}">
        <p14:creationId xmlns:p14="http://schemas.microsoft.com/office/powerpoint/2010/main" xmlns="" val="4816315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smtClean="0"/>
              <a:t>Τεχνική</a:t>
            </a:r>
            <a:endParaRPr lang="en-US" dirty="0"/>
          </a:p>
        </p:txBody>
      </p:sp>
      <p:sp>
        <p:nvSpPr>
          <p:cNvPr id="137219" name="Content Placeholder 2"/>
          <p:cNvSpPr>
            <a:spLocks noGrp="1"/>
          </p:cNvSpPr>
          <p:nvPr>
            <p:ph idx="1"/>
          </p:nvPr>
        </p:nvSpPr>
        <p:spPr>
          <a:xfrm>
            <a:off x="457200" y="1882775"/>
            <a:ext cx="8229600" cy="4572000"/>
          </a:xfrm>
        </p:spPr>
        <p:txBody>
          <a:bodyPr/>
          <a:lstStyle/>
          <a:p>
            <a:endParaRPr lang="el-GR" altLang="el-GR" smtClean="0"/>
          </a:p>
        </p:txBody>
      </p:sp>
      <p:sp>
        <p:nvSpPr>
          <p:cNvPr id="13722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25037D53-C38C-40D4-9FDD-AFB03C95EFBD}" type="slidenum">
              <a:rPr lang="en-US" altLang="el-GR" sz="1200" smtClean="0">
                <a:latin typeface="Arial" charset="0"/>
              </a:rPr>
              <a:pPr algn="ctr" eaLnBrk="1" hangingPunct="1">
                <a:spcBef>
                  <a:spcPct val="50000"/>
                </a:spcBef>
                <a:buClrTx/>
                <a:buSzTx/>
                <a:buFontTx/>
                <a:buNone/>
              </a:pPr>
              <a:t>90</a:t>
            </a:fld>
            <a:endParaRPr lang="en-US" altLang="el-GR" sz="1200" smtClean="0">
              <a:latin typeface="Arial" charset="0"/>
            </a:endParaRPr>
          </a:p>
        </p:txBody>
      </p:sp>
      <p:graphicFrame>
        <p:nvGraphicFramePr>
          <p:cNvPr id="5" name="Content Placeholder 4"/>
          <p:cNvGraphicFramePr>
            <a:graphicFrameLocks/>
          </p:cNvGraphicFramePr>
          <p:nvPr/>
        </p:nvGraphicFramePr>
        <p:xfrm>
          <a:off x="304800" y="1447800"/>
          <a:ext cx="8610600" cy="5064128"/>
        </p:xfrm>
        <a:graphic>
          <a:graphicData uri="http://schemas.openxmlformats.org/drawingml/2006/table">
            <a:tbl>
              <a:tblPr>
                <a:tableStyleId>{0505E3EF-67EA-436B-97B2-0124C06EBD24}</a:tableStyleId>
              </a:tblPr>
              <a:tblGrid>
                <a:gridCol w="4269122"/>
                <a:gridCol w="4341478"/>
              </a:tblGrid>
              <a:tr h="380686">
                <a:tc>
                  <a:txBody>
                    <a:bodyPr/>
                    <a:lstStyle/>
                    <a:p>
                      <a:pPr marL="0" marR="0" indent="0" algn="l">
                        <a:spcBef>
                          <a:spcPts val="0"/>
                        </a:spcBef>
                        <a:spcAft>
                          <a:spcPts val="0"/>
                        </a:spcAft>
                      </a:pPr>
                      <a:r>
                        <a:rPr lang="el-GR" sz="1800" dirty="0" smtClean="0"/>
                        <a:t> </a:t>
                      </a:r>
                      <a:r>
                        <a:rPr lang="en-US" sz="1800" dirty="0" smtClean="0"/>
                        <a:t>Scout</a:t>
                      </a:r>
                      <a:endParaRPr lang="en-US" sz="1800" dirty="0">
                        <a:latin typeface="Calibri"/>
                        <a:ea typeface="Calibri"/>
                        <a:cs typeface="Times New Roman"/>
                      </a:endParaRPr>
                    </a:p>
                  </a:txBody>
                  <a:tcPr marL="9525" marR="9525" marT="9526" marB="9526"/>
                </a:tc>
                <a:tc>
                  <a:txBody>
                    <a:bodyPr/>
                    <a:lstStyle/>
                    <a:p>
                      <a:pPr marL="0" marR="0" indent="0" algn="l">
                        <a:spcBef>
                          <a:spcPts val="0"/>
                        </a:spcBef>
                        <a:spcAft>
                          <a:spcPts val="0"/>
                        </a:spcAft>
                      </a:pPr>
                      <a:r>
                        <a:rPr lang="el-GR" sz="1800" dirty="0" smtClean="0"/>
                        <a:t> Πλάγιο</a:t>
                      </a:r>
                      <a:r>
                        <a:rPr lang="el-GR" sz="1800" baseline="0" dirty="0" smtClean="0"/>
                        <a:t> </a:t>
                      </a:r>
                      <a:r>
                        <a:rPr lang="en-US" sz="1800" dirty="0" smtClean="0"/>
                        <a:t> </a:t>
                      </a:r>
                      <a:r>
                        <a:rPr lang="en-US" sz="1800" dirty="0"/>
                        <a:t>(90 </a:t>
                      </a:r>
                      <a:r>
                        <a:rPr lang="en-US" sz="1800" dirty="0" smtClean="0"/>
                        <a:t>degrees)</a:t>
                      </a:r>
                      <a:endParaRPr lang="en-US" sz="1800" dirty="0">
                        <a:latin typeface="Calibri"/>
                        <a:ea typeface="Calibri"/>
                        <a:cs typeface="Times New Roman"/>
                      </a:endParaRPr>
                    </a:p>
                  </a:txBody>
                  <a:tcPr marL="9525" marR="9525" marT="9526" marB="9526"/>
                </a:tc>
              </a:tr>
              <a:tr h="380686">
                <a:tc>
                  <a:txBody>
                    <a:bodyPr/>
                    <a:lstStyle/>
                    <a:p>
                      <a:pPr marL="0" marR="0" indent="0" algn="l">
                        <a:spcBef>
                          <a:spcPts val="0"/>
                        </a:spcBef>
                        <a:spcAft>
                          <a:spcPts val="0"/>
                        </a:spcAft>
                      </a:pPr>
                      <a:r>
                        <a:rPr lang="el-GR" sz="1800" dirty="0" smtClean="0"/>
                        <a:t> </a:t>
                      </a:r>
                      <a:r>
                        <a:rPr lang="en-US" sz="1800" dirty="0" smtClean="0"/>
                        <a:t>Start</a:t>
                      </a:r>
                      <a:endParaRPr lang="en-US" sz="1800" dirty="0">
                        <a:latin typeface="Calibri"/>
                        <a:ea typeface="Calibri"/>
                        <a:cs typeface="Times New Roman"/>
                      </a:endParaRPr>
                    </a:p>
                  </a:txBody>
                  <a:tcPr marL="9525" marR="9525" marT="9526" marB="9526"/>
                </a:tc>
                <a:tc>
                  <a:txBody>
                    <a:bodyPr/>
                    <a:lstStyle/>
                    <a:p>
                      <a:pPr marL="0" marR="0" indent="0" algn="l">
                        <a:spcBef>
                          <a:spcPts val="0"/>
                        </a:spcBef>
                        <a:spcAft>
                          <a:spcPts val="0"/>
                        </a:spcAft>
                      </a:pPr>
                      <a:r>
                        <a:rPr lang="el-GR" sz="1800" dirty="0" smtClean="0"/>
                        <a:t> Βάση</a:t>
                      </a:r>
                      <a:r>
                        <a:rPr lang="el-GR" sz="1800" baseline="0" dirty="0" smtClean="0"/>
                        <a:t> πρόσθίου κρανιακού βόθρου</a:t>
                      </a:r>
                      <a:endParaRPr lang="en-US" sz="1800" dirty="0">
                        <a:latin typeface="Calibri"/>
                        <a:ea typeface="Calibri"/>
                        <a:cs typeface="Times New Roman"/>
                      </a:endParaRPr>
                    </a:p>
                  </a:txBody>
                  <a:tcPr marL="9525" marR="9525" marT="9526" marB="9526"/>
                </a:tc>
              </a:tr>
              <a:tr h="567724">
                <a:tc>
                  <a:txBody>
                    <a:bodyPr/>
                    <a:lstStyle/>
                    <a:p>
                      <a:pPr marL="0" marR="0" indent="0" algn="l">
                        <a:spcBef>
                          <a:spcPts val="0"/>
                        </a:spcBef>
                        <a:spcAft>
                          <a:spcPts val="0"/>
                        </a:spcAft>
                      </a:pPr>
                      <a:r>
                        <a:rPr lang="el-GR" sz="1800" dirty="0" smtClean="0"/>
                        <a:t> </a:t>
                      </a:r>
                      <a:r>
                        <a:rPr lang="en-US" sz="1800" dirty="0" smtClean="0"/>
                        <a:t>End</a:t>
                      </a:r>
                      <a:endParaRPr lang="en-US" sz="1800" dirty="0">
                        <a:latin typeface="Calibri"/>
                        <a:ea typeface="Calibri"/>
                        <a:cs typeface="Times New Roman"/>
                      </a:endParaRPr>
                    </a:p>
                  </a:txBody>
                  <a:tcPr marL="9525" marR="9525" marT="9526" marB="9526"/>
                </a:tc>
                <a:tc>
                  <a:txBody>
                    <a:bodyPr/>
                    <a:lstStyle/>
                    <a:p>
                      <a:pPr marL="0" marR="0" indent="0" algn="l">
                        <a:spcBef>
                          <a:spcPts val="0"/>
                        </a:spcBef>
                        <a:spcAft>
                          <a:spcPts val="0"/>
                        </a:spcAft>
                      </a:pPr>
                      <a:r>
                        <a:rPr lang="el-GR" sz="1800" dirty="0" smtClean="0">
                          <a:latin typeface="+mn-lt"/>
                          <a:ea typeface="+mn-ea"/>
                          <a:cs typeface="+mn-cs"/>
                        </a:rPr>
                        <a:t> Στερνική</a:t>
                      </a:r>
                      <a:r>
                        <a:rPr lang="el-GR" sz="1800" baseline="0" dirty="0" smtClean="0">
                          <a:latin typeface="+mn-lt"/>
                          <a:ea typeface="+mn-ea"/>
                          <a:cs typeface="+mn-cs"/>
                        </a:rPr>
                        <a:t> εντομή – ανώτερο μεσοθωράκιο </a:t>
                      </a:r>
                      <a:endParaRPr lang="en-US" sz="1800" dirty="0">
                        <a:latin typeface="Calibri"/>
                        <a:ea typeface="Calibri"/>
                        <a:cs typeface="Times New Roman"/>
                      </a:endParaRPr>
                    </a:p>
                  </a:txBody>
                  <a:tcPr marL="9525" marR="9525" marT="9526" marB="9526"/>
                </a:tc>
              </a:tr>
              <a:tr h="380686">
                <a:tc>
                  <a:txBody>
                    <a:bodyPr/>
                    <a:lstStyle/>
                    <a:p>
                      <a:pPr marL="0" marR="0" indent="0" algn="l">
                        <a:spcBef>
                          <a:spcPts val="0"/>
                        </a:spcBef>
                        <a:spcAft>
                          <a:spcPts val="0"/>
                        </a:spcAft>
                      </a:pPr>
                      <a:r>
                        <a:rPr lang="el-GR" sz="1800" dirty="0" smtClean="0"/>
                        <a:t> </a:t>
                      </a:r>
                      <a:r>
                        <a:rPr lang="en-US" sz="1800" dirty="0" err="1" smtClean="0"/>
                        <a:t>kVp</a:t>
                      </a:r>
                      <a:endParaRPr lang="en-US" sz="1800" dirty="0">
                        <a:latin typeface="Calibri"/>
                        <a:ea typeface="Calibri"/>
                        <a:cs typeface="Times New Roman"/>
                      </a:endParaRPr>
                    </a:p>
                  </a:txBody>
                  <a:tcPr marL="9525" marR="9525" marT="9526" marB="9526"/>
                </a:tc>
                <a:tc>
                  <a:txBody>
                    <a:bodyPr/>
                    <a:lstStyle/>
                    <a:p>
                      <a:pPr marL="0" marR="0" indent="0" algn="l">
                        <a:spcBef>
                          <a:spcPts val="0"/>
                        </a:spcBef>
                        <a:spcAft>
                          <a:spcPts val="0"/>
                        </a:spcAft>
                      </a:pPr>
                      <a:r>
                        <a:rPr lang="el-GR" sz="1800" dirty="0" smtClean="0"/>
                        <a:t> 140</a:t>
                      </a:r>
                      <a:endParaRPr lang="en-US" sz="1800" dirty="0">
                        <a:latin typeface="Calibri"/>
                        <a:ea typeface="Calibri"/>
                        <a:cs typeface="Times New Roman"/>
                      </a:endParaRPr>
                    </a:p>
                  </a:txBody>
                  <a:tcPr marL="9525" marR="9525" marT="9526" marB="9526"/>
                </a:tc>
              </a:tr>
              <a:tr h="380686">
                <a:tc>
                  <a:txBody>
                    <a:bodyPr/>
                    <a:lstStyle/>
                    <a:p>
                      <a:pPr marL="0" marR="0" indent="0" algn="l">
                        <a:spcBef>
                          <a:spcPts val="0"/>
                        </a:spcBef>
                        <a:spcAft>
                          <a:spcPts val="0"/>
                        </a:spcAft>
                      </a:pPr>
                      <a:r>
                        <a:rPr lang="el-GR" sz="1800" dirty="0" smtClean="0"/>
                        <a:t> </a:t>
                      </a:r>
                      <a:r>
                        <a:rPr lang="en-US" sz="1800" dirty="0" err="1" smtClean="0"/>
                        <a:t>mA</a:t>
                      </a:r>
                      <a:endParaRPr lang="en-US" sz="1800" dirty="0">
                        <a:latin typeface="Calibri"/>
                        <a:ea typeface="Calibri"/>
                        <a:cs typeface="Times New Roman"/>
                      </a:endParaRPr>
                    </a:p>
                  </a:txBody>
                  <a:tcPr marL="9525" marR="9525" marT="9526" marB="9526"/>
                </a:tc>
                <a:tc>
                  <a:txBody>
                    <a:bodyPr/>
                    <a:lstStyle/>
                    <a:p>
                      <a:pPr marL="0" marR="0" indent="0" algn="l">
                        <a:spcBef>
                          <a:spcPts val="0"/>
                        </a:spcBef>
                        <a:spcAft>
                          <a:spcPts val="0"/>
                        </a:spcAft>
                      </a:pPr>
                      <a:r>
                        <a:rPr lang="el-GR" sz="1800" dirty="0" smtClean="0"/>
                        <a:t> </a:t>
                      </a:r>
                      <a:r>
                        <a:rPr lang="en-US" sz="1800" dirty="0" smtClean="0"/>
                        <a:t>250</a:t>
                      </a:r>
                      <a:r>
                        <a:rPr lang="el-GR" sz="1800" dirty="0" smtClean="0"/>
                        <a:t> </a:t>
                      </a:r>
                      <a:endParaRPr lang="en-US" sz="1800" dirty="0">
                        <a:latin typeface="Calibri"/>
                        <a:ea typeface="Calibri"/>
                        <a:cs typeface="Times New Roman"/>
                      </a:endParaRPr>
                    </a:p>
                  </a:txBody>
                  <a:tcPr marL="9525" marR="9525" marT="9526" marB="9526"/>
                </a:tc>
              </a:tr>
              <a:tr h="380686">
                <a:tc>
                  <a:txBody>
                    <a:bodyPr/>
                    <a:lstStyle/>
                    <a:p>
                      <a:pPr marL="0" marR="0" indent="0" algn="l">
                        <a:spcBef>
                          <a:spcPts val="0"/>
                        </a:spcBef>
                        <a:spcAft>
                          <a:spcPts val="0"/>
                        </a:spcAft>
                      </a:pPr>
                      <a:r>
                        <a:rPr lang="el-GR" sz="1800" dirty="0" smtClean="0"/>
                        <a:t> </a:t>
                      </a:r>
                      <a:r>
                        <a:rPr lang="en-US" sz="1800" dirty="0" smtClean="0"/>
                        <a:t>Rotation </a:t>
                      </a:r>
                      <a:r>
                        <a:rPr lang="en-US" sz="1800" dirty="0"/>
                        <a:t>Time</a:t>
                      </a:r>
                      <a:endParaRPr lang="en-US" sz="1800" dirty="0">
                        <a:latin typeface="Calibri"/>
                        <a:ea typeface="Calibri"/>
                        <a:cs typeface="Times New Roman"/>
                      </a:endParaRPr>
                    </a:p>
                  </a:txBody>
                  <a:tcPr marL="9525" marR="9525" marT="9526" marB="9526"/>
                </a:tc>
                <a:tc>
                  <a:txBody>
                    <a:bodyPr/>
                    <a:lstStyle/>
                    <a:p>
                      <a:pPr marL="0" marR="0" indent="0" algn="l">
                        <a:spcBef>
                          <a:spcPts val="0"/>
                        </a:spcBef>
                        <a:spcAft>
                          <a:spcPts val="0"/>
                        </a:spcAft>
                      </a:pPr>
                      <a:r>
                        <a:rPr lang="el-GR" sz="1800" dirty="0" smtClean="0"/>
                        <a:t> </a:t>
                      </a:r>
                      <a:r>
                        <a:rPr lang="en-US" sz="1800" dirty="0" smtClean="0"/>
                        <a:t>1.5sec</a:t>
                      </a:r>
                      <a:endParaRPr lang="en-US" sz="1800" dirty="0">
                        <a:latin typeface="Calibri"/>
                        <a:ea typeface="Calibri"/>
                        <a:cs typeface="Times New Roman"/>
                      </a:endParaRPr>
                    </a:p>
                  </a:txBody>
                  <a:tcPr marL="9525" marR="9525" marT="9526" marB="9526"/>
                </a:tc>
              </a:tr>
              <a:tr h="380686">
                <a:tc>
                  <a:txBody>
                    <a:bodyPr/>
                    <a:lstStyle/>
                    <a:p>
                      <a:pPr marL="0" marR="0" indent="0" algn="l">
                        <a:spcBef>
                          <a:spcPts val="0"/>
                        </a:spcBef>
                        <a:spcAft>
                          <a:spcPts val="0"/>
                        </a:spcAft>
                      </a:pPr>
                      <a:r>
                        <a:rPr lang="el-GR" sz="1800" dirty="0" smtClean="0"/>
                        <a:t> </a:t>
                      </a:r>
                      <a:r>
                        <a:rPr lang="en-US" sz="1800" dirty="0" smtClean="0"/>
                        <a:t>Raw </a:t>
                      </a:r>
                      <a:r>
                        <a:rPr lang="en-US" sz="1800" dirty="0"/>
                        <a:t>Slice Thickness</a:t>
                      </a:r>
                      <a:endParaRPr lang="en-US" sz="1800" dirty="0">
                        <a:latin typeface="Calibri"/>
                        <a:ea typeface="Calibri"/>
                        <a:cs typeface="Times New Roman"/>
                      </a:endParaRPr>
                    </a:p>
                  </a:txBody>
                  <a:tcPr marL="9525" marR="9525" marT="9526" marB="9526"/>
                </a:tc>
                <a:tc>
                  <a:txBody>
                    <a:bodyPr/>
                    <a:lstStyle/>
                    <a:p>
                      <a:pPr marL="0" marR="0" indent="0" algn="l">
                        <a:spcBef>
                          <a:spcPts val="0"/>
                        </a:spcBef>
                        <a:spcAft>
                          <a:spcPts val="0"/>
                        </a:spcAft>
                      </a:pPr>
                      <a:r>
                        <a:rPr lang="el-GR" sz="1800" dirty="0" smtClean="0"/>
                        <a:t> </a:t>
                      </a:r>
                      <a:r>
                        <a:rPr lang="en-US" sz="1800" dirty="0" smtClean="0"/>
                        <a:t>16x0.5mm</a:t>
                      </a:r>
                      <a:endParaRPr lang="en-US" sz="1800" dirty="0">
                        <a:latin typeface="Calibri"/>
                        <a:ea typeface="Calibri"/>
                        <a:cs typeface="Times New Roman"/>
                      </a:endParaRPr>
                    </a:p>
                  </a:txBody>
                  <a:tcPr marL="9525" marR="9525" marT="9526" marB="9526"/>
                </a:tc>
              </a:tr>
              <a:tr h="380686">
                <a:tc>
                  <a:txBody>
                    <a:bodyPr/>
                    <a:lstStyle/>
                    <a:p>
                      <a:pPr marL="0" marR="0" indent="0" algn="l">
                        <a:spcBef>
                          <a:spcPts val="0"/>
                        </a:spcBef>
                        <a:spcAft>
                          <a:spcPts val="0"/>
                        </a:spcAft>
                      </a:pPr>
                      <a:r>
                        <a:rPr lang="el-GR" sz="1800" dirty="0" smtClean="0"/>
                        <a:t> </a:t>
                      </a:r>
                      <a:r>
                        <a:rPr lang="en-US" sz="1800" dirty="0" smtClean="0"/>
                        <a:t>Reconstructed </a:t>
                      </a:r>
                      <a:r>
                        <a:rPr lang="en-US" sz="1800" dirty="0"/>
                        <a:t>Slice Thickness</a:t>
                      </a:r>
                      <a:endParaRPr lang="en-US" sz="1800" dirty="0">
                        <a:latin typeface="Calibri"/>
                        <a:ea typeface="Calibri"/>
                        <a:cs typeface="Times New Roman"/>
                      </a:endParaRPr>
                    </a:p>
                  </a:txBody>
                  <a:tcPr marL="9525" marR="9525" marT="9526" marB="9526"/>
                </a:tc>
                <a:tc>
                  <a:txBody>
                    <a:bodyPr/>
                    <a:lstStyle/>
                    <a:p>
                      <a:pPr marL="0" marR="0" indent="0" algn="l">
                        <a:spcBef>
                          <a:spcPts val="0"/>
                        </a:spcBef>
                        <a:spcAft>
                          <a:spcPts val="0"/>
                        </a:spcAft>
                      </a:pPr>
                      <a:r>
                        <a:rPr lang="el-GR" sz="1800" dirty="0" smtClean="0"/>
                        <a:t> </a:t>
                      </a:r>
                      <a:r>
                        <a:rPr lang="en-US" sz="1800" dirty="0" smtClean="0"/>
                        <a:t>0.5/0.3mm</a:t>
                      </a:r>
                      <a:endParaRPr lang="en-US" sz="1800" dirty="0">
                        <a:latin typeface="Calibri"/>
                        <a:ea typeface="Calibri"/>
                        <a:cs typeface="Times New Roman"/>
                      </a:endParaRPr>
                    </a:p>
                  </a:txBody>
                  <a:tcPr marL="9525" marR="9525" marT="9526" marB="9526"/>
                </a:tc>
              </a:tr>
              <a:tr h="380686">
                <a:tc>
                  <a:txBody>
                    <a:bodyPr/>
                    <a:lstStyle/>
                    <a:p>
                      <a:pPr marL="0" marR="0" indent="0" algn="l">
                        <a:spcBef>
                          <a:spcPts val="0"/>
                        </a:spcBef>
                        <a:spcAft>
                          <a:spcPts val="0"/>
                        </a:spcAft>
                      </a:pPr>
                      <a:r>
                        <a:rPr lang="el-GR" sz="1800" dirty="0" smtClean="0"/>
                        <a:t> </a:t>
                      </a:r>
                      <a:r>
                        <a:rPr lang="en-US" sz="1800" dirty="0" smtClean="0"/>
                        <a:t>Window </a:t>
                      </a:r>
                      <a:r>
                        <a:rPr lang="en-US" sz="1800" dirty="0"/>
                        <a:t>Width/Window Level</a:t>
                      </a:r>
                      <a:endParaRPr lang="en-US" sz="1800" dirty="0">
                        <a:latin typeface="Calibri"/>
                        <a:ea typeface="Calibri"/>
                        <a:cs typeface="Times New Roman"/>
                      </a:endParaRPr>
                    </a:p>
                  </a:txBody>
                  <a:tcPr marL="9525" marR="9525" marT="9526" marB="9526"/>
                </a:tc>
                <a:tc>
                  <a:txBody>
                    <a:bodyPr/>
                    <a:lstStyle/>
                    <a:p>
                      <a:pPr marL="0" marR="0" indent="0" algn="l">
                        <a:spcBef>
                          <a:spcPts val="0"/>
                        </a:spcBef>
                        <a:spcAft>
                          <a:spcPts val="0"/>
                        </a:spcAft>
                      </a:pPr>
                      <a:r>
                        <a:rPr lang="el-GR" sz="1800" dirty="0" smtClean="0"/>
                        <a:t> 350/50</a:t>
                      </a:r>
                      <a:endParaRPr lang="en-US" sz="1800" dirty="0">
                        <a:latin typeface="Calibri"/>
                        <a:ea typeface="Calibri"/>
                        <a:cs typeface="Times New Roman"/>
                      </a:endParaRPr>
                    </a:p>
                  </a:txBody>
                  <a:tcPr marL="9525" marR="9525" marT="9526" marB="9526"/>
                </a:tc>
              </a:tr>
              <a:tr h="725458">
                <a:tc>
                  <a:txBody>
                    <a:bodyPr/>
                    <a:lstStyle/>
                    <a:p>
                      <a:pPr marL="0" marR="0" indent="0" algn="l">
                        <a:spcBef>
                          <a:spcPts val="0"/>
                        </a:spcBef>
                        <a:spcAft>
                          <a:spcPts val="0"/>
                        </a:spcAft>
                      </a:pPr>
                      <a:r>
                        <a:rPr lang="el-GR" sz="1800" dirty="0" smtClean="0"/>
                        <a:t> </a:t>
                      </a:r>
                      <a:r>
                        <a:rPr lang="en-US" sz="1800" dirty="0" smtClean="0"/>
                        <a:t>Intravenous </a:t>
                      </a:r>
                      <a:r>
                        <a:rPr lang="en-US" sz="1800" dirty="0"/>
                        <a:t>Contrast</a:t>
                      </a:r>
                      <a:br>
                        <a:rPr lang="en-US" sz="1800" dirty="0"/>
                      </a:br>
                      <a:r>
                        <a:rPr lang="en-US" sz="1800" dirty="0" smtClean="0"/>
                        <a:t>(</a:t>
                      </a:r>
                      <a:r>
                        <a:rPr lang="el-GR" sz="1800" dirty="0" smtClean="0"/>
                        <a:t>επί ενδείξεως</a:t>
                      </a:r>
                      <a:r>
                        <a:rPr lang="en-US" sz="1800" dirty="0" smtClean="0"/>
                        <a:t>)</a:t>
                      </a:r>
                      <a:endParaRPr lang="en-US" sz="1800" dirty="0">
                        <a:latin typeface="Calibri"/>
                        <a:ea typeface="Calibri"/>
                        <a:cs typeface="Times New Roman"/>
                      </a:endParaRPr>
                    </a:p>
                  </a:txBody>
                  <a:tcPr marL="9525" marR="9525" marT="9526" marB="9526"/>
                </a:tc>
                <a:tc>
                  <a:txBody>
                    <a:bodyPr/>
                    <a:lstStyle/>
                    <a:p>
                      <a:pPr marL="0" marR="0" indent="0" algn="l">
                        <a:spcBef>
                          <a:spcPts val="0"/>
                        </a:spcBef>
                        <a:spcAft>
                          <a:spcPts val="0"/>
                        </a:spcAft>
                      </a:pPr>
                      <a:r>
                        <a:rPr lang="el-GR" sz="1800" dirty="0" smtClean="0"/>
                        <a:t> μη ιονικό </a:t>
                      </a:r>
                      <a:r>
                        <a:rPr lang="en-US" sz="1800" dirty="0" smtClean="0"/>
                        <a:t>3</a:t>
                      </a:r>
                      <a:r>
                        <a:rPr lang="el-GR" sz="1800" dirty="0" smtClean="0"/>
                        <a:t>5</a:t>
                      </a:r>
                      <a:r>
                        <a:rPr lang="en-US" sz="1800" dirty="0" smtClean="0"/>
                        <a:t>0 </a:t>
                      </a:r>
                      <a:r>
                        <a:rPr lang="el-GR" sz="1800" dirty="0" smtClean="0"/>
                        <a:t>100 </a:t>
                      </a:r>
                      <a:r>
                        <a:rPr lang="en-US" sz="1800" dirty="0" err="1" smtClean="0"/>
                        <a:t>mls</a:t>
                      </a:r>
                      <a:r>
                        <a:rPr lang="en-US" sz="1800" dirty="0" smtClean="0"/>
                        <a:t> </a:t>
                      </a:r>
                      <a:endParaRPr lang="el-GR" sz="1800" dirty="0" smtClean="0"/>
                    </a:p>
                    <a:p>
                      <a:pPr marL="0" marR="0" indent="0" algn="l">
                        <a:spcBef>
                          <a:spcPts val="0"/>
                        </a:spcBef>
                        <a:spcAft>
                          <a:spcPts val="0"/>
                        </a:spcAft>
                      </a:pPr>
                      <a:r>
                        <a:rPr lang="el-GR" sz="1800" dirty="0" smtClean="0">
                          <a:latin typeface="Calibri"/>
                          <a:ea typeface="Calibri"/>
                          <a:cs typeface="Times New Roman"/>
                        </a:rPr>
                        <a:t>Καθυστέρηση</a:t>
                      </a:r>
                      <a:r>
                        <a:rPr lang="el-GR" sz="1800" baseline="0" dirty="0" smtClean="0">
                          <a:latin typeface="Calibri"/>
                          <a:ea typeface="Calibri"/>
                          <a:cs typeface="Times New Roman"/>
                        </a:rPr>
                        <a:t> 35 </a:t>
                      </a:r>
                      <a:r>
                        <a:rPr lang="en-US" sz="1800" baseline="0" dirty="0" err="1" smtClean="0">
                          <a:latin typeface="Calibri"/>
                          <a:ea typeface="Calibri"/>
                          <a:cs typeface="Times New Roman"/>
                        </a:rPr>
                        <a:t>secs</a:t>
                      </a:r>
                      <a:endParaRPr lang="en-US" sz="1800" dirty="0">
                        <a:latin typeface="Calibri"/>
                        <a:ea typeface="Calibri"/>
                        <a:cs typeface="Times New Roman"/>
                      </a:endParaRPr>
                    </a:p>
                  </a:txBody>
                  <a:tcPr marL="9525" marR="9525" marT="9526" marB="9526"/>
                </a:tc>
              </a:tr>
              <a:tr h="725458">
                <a:tc>
                  <a:txBody>
                    <a:bodyPr/>
                    <a:lstStyle/>
                    <a:p>
                      <a:pPr marL="0" marR="0" indent="0" algn="l">
                        <a:spcBef>
                          <a:spcPts val="0"/>
                        </a:spcBef>
                        <a:spcAft>
                          <a:spcPts val="0"/>
                        </a:spcAft>
                      </a:pPr>
                      <a:r>
                        <a:rPr lang="el-GR" sz="1800" dirty="0" smtClean="0"/>
                        <a:t> </a:t>
                      </a:r>
                      <a:r>
                        <a:rPr lang="en-US" sz="1800" dirty="0" err="1" smtClean="0"/>
                        <a:t>Multiplanar</a:t>
                      </a:r>
                      <a:r>
                        <a:rPr lang="en-US" sz="1800" dirty="0" smtClean="0"/>
                        <a:t> </a:t>
                      </a:r>
                      <a:r>
                        <a:rPr lang="en-US" sz="1800" dirty="0"/>
                        <a:t>Reconstructions</a:t>
                      </a:r>
                      <a:endParaRPr lang="en-US" sz="1800" dirty="0">
                        <a:latin typeface="Calibri"/>
                        <a:ea typeface="Calibri"/>
                        <a:cs typeface="Times New Roman"/>
                      </a:endParaRPr>
                    </a:p>
                  </a:txBody>
                  <a:tcPr marL="9525" marR="9525" marT="9526" marB="9526"/>
                </a:tc>
                <a:tc>
                  <a:txBody>
                    <a:bodyPr/>
                    <a:lstStyle/>
                    <a:p>
                      <a:pPr marL="0" marR="0" indent="0" algn="l">
                        <a:spcBef>
                          <a:spcPts val="0"/>
                        </a:spcBef>
                        <a:spcAft>
                          <a:spcPts val="0"/>
                        </a:spcAft>
                      </a:pPr>
                      <a:r>
                        <a:rPr lang="el-GR" sz="1800" dirty="0" smtClean="0"/>
                        <a:t> </a:t>
                      </a:r>
                      <a:r>
                        <a:rPr lang="en-US" sz="1800" dirty="0" smtClean="0"/>
                        <a:t>axial </a:t>
                      </a:r>
                      <a:r>
                        <a:rPr lang="en-US" sz="1800" dirty="0"/>
                        <a:t>1-2mm </a:t>
                      </a:r>
                      <a:br>
                        <a:rPr lang="en-US" sz="1800" dirty="0"/>
                      </a:br>
                      <a:r>
                        <a:rPr lang="el-GR" sz="1800" dirty="0" smtClean="0"/>
                        <a:t> </a:t>
                      </a:r>
                      <a:r>
                        <a:rPr lang="en-US" sz="1800" dirty="0" smtClean="0"/>
                        <a:t>coronal 1-2mm</a:t>
                      </a:r>
                      <a:endParaRPr lang="en-US" sz="1800" dirty="0">
                        <a:latin typeface="Calibri"/>
                        <a:ea typeface="Calibri"/>
                        <a:cs typeface="Times New Roman"/>
                      </a:endParaRPr>
                    </a:p>
                  </a:txBody>
                  <a:tcPr marL="9525" marR="9525" marT="9526" marB="9526"/>
                </a:tc>
              </a:tr>
            </a:tbl>
          </a:graphicData>
        </a:graphic>
      </p:graphicFrame>
    </p:spTree>
    <p:extLst>
      <p:ext uri="{BB962C8B-B14F-4D97-AF65-F5344CB8AC3E}">
        <p14:creationId xmlns:p14="http://schemas.microsoft.com/office/powerpoint/2010/main" xmlns="" val="166566138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smtClean="0"/>
              <a:t>Όγκος λάρυγγα</a:t>
            </a:r>
            <a:endParaRPr lang="en-US" dirty="0"/>
          </a:p>
        </p:txBody>
      </p:sp>
      <p:sp>
        <p:nvSpPr>
          <p:cNvPr id="13824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0E3707D6-02BB-4A4E-BE5A-BB0C1C576EC0}" type="slidenum">
              <a:rPr lang="en-US" altLang="el-GR" sz="1200" smtClean="0">
                <a:latin typeface="Arial" charset="0"/>
              </a:rPr>
              <a:pPr algn="ctr" eaLnBrk="1" hangingPunct="1">
                <a:spcBef>
                  <a:spcPct val="50000"/>
                </a:spcBef>
                <a:buClrTx/>
                <a:buSzTx/>
                <a:buFontTx/>
                <a:buNone/>
              </a:pPr>
              <a:t>91</a:t>
            </a:fld>
            <a:endParaRPr lang="en-US" altLang="el-GR" sz="1200" smtClean="0">
              <a:latin typeface="Arial" charset="0"/>
            </a:endParaRPr>
          </a:p>
        </p:txBody>
      </p:sp>
      <p:pic>
        <p:nvPicPr>
          <p:cNvPr id="138245" name="Picture 2" descr="http://img.medscape.com/pi/emed/ckb/otolaryngology/834279-875334-94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648" y="1340768"/>
            <a:ext cx="6629400" cy="497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8284246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smtClean="0"/>
              <a:t>Όγκος λάρυγγα</a:t>
            </a:r>
            <a:endParaRPr lang="en-US" dirty="0"/>
          </a:p>
        </p:txBody>
      </p:sp>
      <p:sp>
        <p:nvSpPr>
          <p:cNvPr id="139268"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CFFD573E-BEC9-491D-B606-AFF9052E770F}" type="slidenum">
              <a:rPr lang="en-US" altLang="el-GR" sz="1200" smtClean="0">
                <a:latin typeface="Arial" charset="0"/>
              </a:rPr>
              <a:pPr algn="ctr" eaLnBrk="1" hangingPunct="1">
                <a:spcBef>
                  <a:spcPct val="50000"/>
                </a:spcBef>
                <a:buClrTx/>
                <a:buSzTx/>
                <a:buFontTx/>
                <a:buNone/>
              </a:pPr>
              <a:t>92</a:t>
            </a:fld>
            <a:endParaRPr lang="en-US" altLang="el-GR" sz="1200" smtClean="0">
              <a:latin typeface="Arial" charset="0"/>
            </a:endParaRPr>
          </a:p>
        </p:txBody>
      </p:sp>
      <p:pic>
        <p:nvPicPr>
          <p:cNvPr id="139269" name="Picture 2" descr="http://img.medscape.com/pi/emed/ckb/otolaryngology/834279-875334-94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600" y="1096384"/>
            <a:ext cx="73152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353368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Content Placeholder 2"/>
          <p:cNvSpPr>
            <a:spLocks noGrp="1"/>
          </p:cNvSpPr>
          <p:nvPr>
            <p:ph idx="1"/>
          </p:nvPr>
        </p:nvSpPr>
        <p:spPr>
          <a:xfrm>
            <a:off x="4648200" y="3352800"/>
            <a:ext cx="3810000" cy="2720975"/>
          </a:xfrm>
        </p:spPr>
        <p:txBody>
          <a:bodyPr/>
          <a:lstStyle/>
          <a:p>
            <a:r>
              <a:rPr lang="en-US" altLang="el-GR" sz="1200" smtClean="0"/>
              <a:t>45-year-old woman with hoarseness and right recurrent laryngeal nerve paralysis who underwent axial contrast-enhanced CT. Scans show dilatation of right vallecula (arrow, A) and dilatation of right pyriform sinus (A), dilatation of right pyriform sinus and thickening and medial positioning of right aryepiglottic fold (B), and dilatation of right laryngeal ventricle (white arrow, C) and anterior positioning of right arytenoid cartilage (black arrow, C).</a:t>
            </a:r>
          </a:p>
        </p:txBody>
      </p:sp>
      <p:sp>
        <p:nvSpPr>
          <p:cNvPr id="140292"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535D0173-5CE2-4337-89C0-24608BE02084}" type="slidenum">
              <a:rPr lang="en-US" altLang="el-GR" sz="1200" smtClean="0">
                <a:latin typeface="Arial" charset="0"/>
              </a:rPr>
              <a:pPr algn="ctr" eaLnBrk="1" hangingPunct="1">
                <a:spcBef>
                  <a:spcPct val="50000"/>
                </a:spcBef>
                <a:buClrTx/>
                <a:buSzTx/>
                <a:buFontTx/>
                <a:buNone/>
              </a:pPr>
              <a:t>93</a:t>
            </a:fld>
            <a:endParaRPr lang="en-US" altLang="el-GR" sz="1200" smtClean="0">
              <a:latin typeface="Arial" charset="0"/>
            </a:endParaRPr>
          </a:p>
        </p:txBody>
      </p:sp>
      <p:pic>
        <p:nvPicPr>
          <p:cNvPr id="140293" name="Picture 2" descr="  Fig. 1A. "/>
          <p:cNvPicPr>
            <a:picLocks noChangeAspect="1" noChangeArrowheads="1"/>
          </p:cNvPicPr>
          <p:nvPr/>
        </p:nvPicPr>
        <p:blipFill>
          <a:blip r:embed="rId3" cstate="print">
            <a:extLst>
              <a:ext uri="{28A0092B-C50C-407E-A947-70E740481C1C}">
                <a14:useLocalDpi xmlns:a14="http://schemas.microsoft.com/office/drawing/2010/main" xmlns="" val="0"/>
              </a:ext>
            </a:extLst>
          </a:blip>
          <a:srcRect l="12759" r="18124"/>
          <a:stretch>
            <a:fillRect/>
          </a:stretch>
        </p:blipFill>
        <p:spPr bwMode="auto">
          <a:xfrm>
            <a:off x="0" y="0"/>
            <a:ext cx="4557713" cy="439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294" name="Picture 4" descr="  Fig. 1B. "/>
          <p:cNvPicPr>
            <a:picLocks noChangeAspect="1" noChangeArrowheads="1"/>
          </p:cNvPicPr>
          <p:nvPr/>
        </p:nvPicPr>
        <p:blipFill>
          <a:blip r:embed="rId4" cstate="print">
            <a:extLst>
              <a:ext uri="{28A0092B-C50C-407E-A947-70E740481C1C}">
                <a14:useLocalDpi xmlns:a14="http://schemas.microsoft.com/office/drawing/2010/main" xmlns="" val="0"/>
              </a:ext>
            </a:extLst>
          </a:blip>
          <a:srcRect l="11870" r="13155"/>
          <a:stretch>
            <a:fillRect/>
          </a:stretch>
        </p:blipFill>
        <p:spPr bwMode="auto">
          <a:xfrm>
            <a:off x="4267200" y="2527300"/>
            <a:ext cx="4876800" cy="433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474000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smtClean="0"/>
              <a:t>Παράλυση φωνητικής χορδής </a:t>
            </a:r>
            <a:endParaRPr lang="en-US" dirty="0"/>
          </a:p>
        </p:txBody>
      </p:sp>
      <p:sp>
        <p:nvSpPr>
          <p:cNvPr id="141316"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7D7E68EA-0265-43C4-B6F7-24A524DEC3B0}" type="slidenum">
              <a:rPr lang="en-US" altLang="el-GR" sz="1200" smtClean="0">
                <a:latin typeface="Arial" charset="0"/>
              </a:rPr>
              <a:pPr algn="ctr" eaLnBrk="1" hangingPunct="1">
                <a:spcBef>
                  <a:spcPct val="50000"/>
                </a:spcBef>
                <a:buClrTx/>
                <a:buSzTx/>
                <a:buFontTx/>
                <a:buNone/>
              </a:pPr>
              <a:t>94</a:t>
            </a:fld>
            <a:endParaRPr lang="en-US" altLang="el-GR" sz="1200" smtClean="0">
              <a:latin typeface="Arial" charset="0"/>
            </a:endParaRPr>
          </a:p>
        </p:txBody>
      </p:sp>
      <p:pic>
        <p:nvPicPr>
          <p:cNvPr id="141317" name="Picture 2" descr="  Fig. 3D. "/>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600" y="1340768"/>
            <a:ext cx="7280275" cy="484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331711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268288"/>
            <a:ext cx="2362200" cy="2627312"/>
          </a:xfrm>
        </p:spPr>
        <p:txBody>
          <a:bodyPr/>
          <a:lstStyle/>
          <a:p>
            <a:pPr>
              <a:defRPr/>
            </a:pPr>
            <a:r>
              <a:rPr lang="en-US" dirty="0" err="1" smtClean="0"/>
              <a:t>Glomus</a:t>
            </a:r>
            <a:r>
              <a:rPr lang="en-US" dirty="0" smtClean="0"/>
              <a:t> tumor</a:t>
            </a:r>
            <a:endParaRPr lang="en-US" dirty="0"/>
          </a:p>
        </p:txBody>
      </p:sp>
      <p:sp>
        <p:nvSpPr>
          <p:cNvPr id="142339" name="Content Placeholder 2"/>
          <p:cNvSpPr>
            <a:spLocks noGrp="1"/>
          </p:cNvSpPr>
          <p:nvPr>
            <p:ph idx="1"/>
          </p:nvPr>
        </p:nvSpPr>
        <p:spPr>
          <a:xfrm>
            <a:off x="1066800" y="1905000"/>
            <a:ext cx="4495800" cy="4213225"/>
          </a:xfrm>
        </p:spPr>
        <p:txBody>
          <a:bodyPr/>
          <a:lstStyle/>
          <a:p>
            <a:r>
              <a:rPr lang="en-US" altLang="el-GR" sz="2000" smtClean="0"/>
              <a:t>Glomus vagale tumor. Contrast-enhanced computed tomography scan demonstrating a large vascular mass along the course of the left internal carotid artery and jugular vein above the level of the carotid bifurcation. Reprinted with permission. Copyright Springer-Verlag. </a:t>
            </a:r>
          </a:p>
        </p:txBody>
      </p:sp>
      <p:sp>
        <p:nvSpPr>
          <p:cNvPr id="14234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0B2F8485-552D-4B38-A654-B5F8A68569A2}" type="slidenum">
              <a:rPr lang="en-US" altLang="el-GR" sz="1200" smtClean="0">
                <a:latin typeface="Arial" charset="0"/>
              </a:rPr>
              <a:pPr algn="ctr" eaLnBrk="1" hangingPunct="1">
                <a:spcBef>
                  <a:spcPct val="50000"/>
                </a:spcBef>
                <a:buClrTx/>
                <a:buSzTx/>
                <a:buFontTx/>
                <a:buNone/>
              </a:pPr>
              <a:t>95</a:t>
            </a:fld>
            <a:endParaRPr lang="en-US" altLang="el-GR" sz="1200" smtClean="0">
              <a:latin typeface="Arial" charset="0"/>
            </a:endParaRPr>
          </a:p>
        </p:txBody>
      </p:sp>
      <p:pic>
        <p:nvPicPr>
          <p:cNvPr id="142341" name="Picture 2" descr="http://img.medscape.com/pi/emed/ckb/radiology/336139-382908-28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187325"/>
            <a:ext cx="5715000" cy="667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873062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smtClean="0"/>
              <a:t>Όγκος καρωτιδικού σωματίου</a:t>
            </a:r>
            <a:endParaRPr lang="en-US" dirty="0"/>
          </a:p>
        </p:txBody>
      </p:sp>
      <p:sp>
        <p:nvSpPr>
          <p:cNvPr id="14336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2AE2B802-8257-4707-9604-9D59D28CE61F}" type="slidenum">
              <a:rPr lang="en-US" altLang="el-GR" sz="1200" smtClean="0">
                <a:latin typeface="Arial" charset="0"/>
              </a:rPr>
              <a:pPr algn="ctr" eaLnBrk="1" hangingPunct="1">
                <a:spcBef>
                  <a:spcPct val="50000"/>
                </a:spcBef>
                <a:buClrTx/>
                <a:buSzTx/>
                <a:buFontTx/>
                <a:buNone/>
              </a:pPr>
              <a:t>96</a:t>
            </a:fld>
            <a:endParaRPr lang="en-US" altLang="el-GR" sz="1200" smtClean="0">
              <a:latin typeface="Arial" charset="0"/>
            </a:endParaRPr>
          </a:p>
        </p:txBody>
      </p:sp>
      <p:grpSp>
        <p:nvGrpSpPr>
          <p:cNvPr id="4" name="Ομάδα 3"/>
          <p:cNvGrpSpPr/>
          <p:nvPr/>
        </p:nvGrpSpPr>
        <p:grpSpPr>
          <a:xfrm>
            <a:off x="1981200" y="1412776"/>
            <a:ext cx="4953000" cy="5181600"/>
            <a:chOff x="1981200" y="1412776"/>
            <a:chExt cx="4953000" cy="5181600"/>
          </a:xfrm>
        </p:grpSpPr>
        <p:pic>
          <p:nvPicPr>
            <p:cNvPr id="143365" name="Picture 2" descr="http://img.medscape.com/pi/emed/ckb/radiology/336139-382908-28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81200" y="1412776"/>
              <a:ext cx="49530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5-Point Star 6"/>
            <p:cNvSpPr/>
            <p:nvPr/>
          </p:nvSpPr>
          <p:spPr>
            <a:xfrm>
              <a:off x="5257800" y="3393976"/>
              <a:ext cx="3048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spTree>
    <p:extLst>
      <p:ext uri="{BB962C8B-B14F-4D97-AF65-F5344CB8AC3E}">
        <p14:creationId xmlns:p14="http://schemas.microsoft.com/office/powerpoint/2010/main" xmlns="" val="14199993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268288"/>
            <a:ext cx="2743200" cy="2246312"/>
          </a:xfrm>
        </p:spPr>
        <p:txBody>
          <a:bodyPr>
            <a:noAutofit/>
          </a:bodyPr>
          <a:lstStyle/>
          <a:p>
            <a:pPr marL="1588">
              <a:defRPr/>
            </a:pPr>
            <a:r>
              <a:rPr lang="el-GR" dirty="0" err="1" smtClean="0"/>
              <a:t>Ψευδο</a:t>
            </a:r>
            <a:r>
              <a:rPr lang="el-GR" dirty="0" smtClean="0"/>
              <a:t>-</a:t>
            </a:r>
            <a:br>
              <a:rPr lang="el-GR" dirty="0" smtClean="0"/>
            </a:br>
            <a:r>
              <a:rPr lang="el-GR" dirty="0" smtClean="0"/>
              <a:t>ανεύρυσμα σφαγίτιδας</a:t>
            </a:r>
            <a:endParaRPr lang="en-US" dirty="0"/>
          </a:p>
        </p:txBody>
      </p:sp>
      <p:sp>
        <p:nvSpPr>
          <p:cNvPr id="144387" name="Content Placeholder 2"/>
          <p:cNvSpPr>
            <a:spLocks noGrp="1"/>
          </p:cNvSpPr>
          <p:nvPr>
            <p:ph idx="1"/>
          </p:nvPr>
        </p:nvSpPr>
        <p:spPr>
          <a:xfrm>
            <a:off x="457200" y="1882775"/>
            <a:ext cx="5181600" cy="2003425"/>
          </a:xfrm>
        </p:spPr>
        <p:txBody>
          <a:bodyPr/>
          <a:lstStyle/>
          <a:p>
            <a:r>
              <a:rPr lang="en-US" altLang="el-GR" smtClean="0"/>
              <a:t> Internal </a:t>
            </a:r>
            <a:r>
              <a:rPr lang="en-US" altLang="el-GR" sz="1600" smtClean="0"/>
              <a:t>jugular venous pseudoaneurysm mimicking a mass. The patient, who had undergone multiple renal transplantations and placement of central catheters, presented with a right-sided neck mass that changed in size with changes in his position. </a:t>
            </a:r>
            <a:endParaRPr lang="en-US" altLang="el-GR" smtClean="0"/>
          </a:p>
        </p:txBody>
      </p:sp>
      <p:sp>
        <p:nvSpPr>
          <p:cNvPr id="144388"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6B19E7C7-AA7D-419D-B64C-9D1F0E02A99A}" type="slidenum">
              <a:rPr lang="en-US" altLang="el-GR" sz="1200" smtClean="0">
                <a:latin typeface="Arial" charset="0"/>
              </a:rPr>
              <a:pPr algn="ctr" eaLnBrk="1" hangingPunct="1">
                <a:spcBef>
                  <a:spcPct val="50000"/>
                </a:spcBef>
                <a:buClrTx/>
                <a:buSzTx/>
                <a:buFontTx/>
                <a:buNone/>
              </a:pPr>
              <a:t>97</a:t>
            </a:fld>
            <a:endParaRPr lang="en-US" altLang="el-GR" sz="1200" smtClean="0">
              <a:latin typeface="Arial" charset="0"/>
            </a:endParaRPr>
          </a:p>
        </p:txBody>
      </p:sp>
      <p:pic>
        <p:nvPicPr>
          <p:cNvPr id="144389" name="Picture 2" descr="http://radiographics.rsna.org/content/26/5/1501/F35.medium.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273800" cy="459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4390" name="Picture 4" descr="http://radiographics.rsna.org/content/26/5/1501/F36.medium.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43400" y="3475038"/>
            <a:ext cx="4800600" cy="3382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981492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smtClean="0"/>
              <a:t>Λεμφαδένες</a:t>
            </a:r>
            <a:endParaRPr lang="en-US" dirty="0"/>
          </a:p>
        </p:txBody>
      </p:sp>
      <p:sp>
        <p:nvSpPr>
          <p:cNvPr id="145412"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lgn="l"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algn="l"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algn="l"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algn="l"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algn="l" eaLnBrk="0" hangingPunct="0">
              <a:spcBef>
                <a:spcPct val="20000"/>
              </a:spcBef>
              <a:buClr>
                <a:srgbClr val="90B5C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90B5C2"/>
              </a:buClr>
              <a:buFont typeface="Wingdings 2" pitchFamily="18" charset="2"/>
              <a:buChar char=""/>
              <a:defRPr sz="1900">
                <a:solidFill>
                  <a:schemeClr val="tx1"/>
                </a:solidFill>
                <a:latin typeface="Century Gothic" pitchFamily="34" charset="0"/>
              </a:defRPr>
            </a:lvl9pPr>
          </a:lstStyle>
          <a:p>
            <a:pPr algn="ctr" eaLnBrk="1" hangingPunct="1">
              <a:spcBef>
                <a:spcPct val="50000"/>
              </a:spcBef>
              <a:buClrTx/>
              <a:buSzTx/>
              <a:buFontTx/>
              <a:buNone/>
            </a:pPr>
            <a:fld id="{24E71272-01C4-449E-9107-474036665B3F}" type="slidenum">
              <a:rPr lang="en-US" altLang="el-GR" sz="1200" smtClean="0">
                <a:latin typeface="Arial" charset="0"/>
              </a:rPr>
              <a:pPr algn="ctr" eaLnBrk="1" hangingPunct="1">
                <a:spcBef>
                  <a:spcPct val="50000"/>
                </a:spcBef>
                <a:buClrTx/>
                <a:buSzTx/>
                <a:buFontTx/>
                <a:buNone/>
              </a:pPr>
              <a:t>98</a:t>
            </a:fld>
            <a:endParaRPr lang="en-US" altLang="el-GR" sz="1200" smtClean="0">
              <a:latin typeface="Arial" charset="0"/>
            </a:endParaRPr>
          </a:p>
        </p:txBody>
      </p:sp>
      <p:pic>
        <p:nvPicPr>
          <p:cNvPr id="145413" name="Picture 2" descr="An external file that holds a picture, illustration, etc.&#10;Object name is ci05005703.jpg Object name is ci0500570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t="8601"/>
          <a:stretch>
            <a:fillRect/>
          </a:stretch>
        </p:blipFill>
        <p:spPr bwMode="auto">
          <a:xfrm>
            <a:off x="100583" y="1414463"/>
            <a:ext cx="4543425" cy="485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5414" name="Picture 4" descr="An external file that holds a picture, illustration, etc.&#10;Object name is ci05005721.jpg Object name is ci0500572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9619"/>
          <a:stretch>
            <a:fillRect/>
          </a:stretch>
        </p:blipFill>
        <p:spPr bwMode="auto">
          <a:xfrm>
            <a:off x="4648200" y="1752600"/>
            <a:ext cx="4495800" cy="451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034615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Lst>
</file>

<file path=ppt/theme/theme1.xml><?xml version="1.0" encoding="utf-8"?>
<a:theme xmlns:a="http://schemas.openxmlformats.org/drawingml/2006/main" name="exo-opistho_simeiomata">
  <a:themeElements>
    <a:clrScheme name="Προσαρμοσμένο 3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FBFB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Προσαρμοσμένο 2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FBFBF"/>
      </a:hlink>
      <a:folHlink>
        <a:srgbClr val="B2A1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exo-opistho_simeiomata</Template>
  <TotalTime>80</TotalTime>
  <Words>1971</Words>
  <Application>Microsoft Office PowerPoint</Application>
  <PresentationFormat>On-screen Show (4:3)</PresentationFormat>
  <Paragraphs>661</Paragraphs>
  <Slides>120</Slides>
  <Notes>44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120</vt:i4>
      </vt:variant>
    </vt:vector>
  </HeadingPairs>
  <TitlesOfParts>
    <vt:vector size="123" baseType="lpstr">
      <vt:lpstr>exo-opistho_simeiomata</vt:lpstr>
      <vt:lpstr>OC_template_updated</vt:lpstr>
      <vt:lpstr>Acrobat Document</vt:lpstr>
      <vt:lpstr>Ιατρική Απεικόνιση ΙΙΙ (Θ)</vt:lpstr>
      <vt:lpstr>Σπλαχνικό κρανίο</vt:lpstr>
      <vt:lpstr>Πλάγια λήψη</vt:lpstr>
      <vt:lpstr>Κόλποι waters view</vt:lpstr>
      <vt:lpstr>Κόλποι AP</vt:lpstr>
      <vt:lpstr>CT Σπλαχνικού κρανίου εγκάρσια</vt:lpstr>
      <vt:lpstr>Slide 6</vt:lpstr>
      <vt:lpstr>Slide 7</vt:lpstr>
      <vt:lpstr>Slide 8</vt:lpstr>
      <vt:lpstr>Slide 9</vt:lpstr>
      <vt:lpstr>CT Σπλαχνικό κρανίο Στεφανιαία</vt:lpstr>
      <vt:lpstr>Slide 11</vt:lpstr>
      <vt:lpstr>Slide 12</vt:lpstr>
      <vt:lpstr>Slide 13</vt:lpstr>
      <vt:lpstr>Slide 14</vt:lpstr>
      <vt:lpstr>Slide 15</vt:lpstr>
      <vt:lpstr>Slide 16</vt:lpstr>
      <vt:lpstr>Βάση </vt:lpstr>
      <vt:lpstr>Πλάγια ρινικό</vt:lpstr>
      <vt:lpstr>Οφθαλμικοί Κόγχοι</vt:lpstr>
      <vt:lpstr>Slide 20</vt:lpstr>
      <vt:lpstr>Slide 21</vt:lpstr>
      <vt:lpstr>Slide 22</vt:lpstr>
      <vt:lpstr>Slide 23</vt:lpstr>
      <vt:lpstr>Slide 24</vt:lpstr>
      <vt:lpstr>Slide 25</vt:lpstr>
      <vt:lpstr>Αεραγωγός </vt:lpstr>
      <vt:lpstr>Αρτηριογραφία καρωτίδας</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Ανατομία αυτιού 1/2</vt:lpstr>
      <vt:lpstr>Ανατομία αυτιού 2/2</vt:lpstr>
      <vt:lpstr>Μέσω αυτί</vt:lpstr>
      <vt:lpstr>Έσω αυτί</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Λιθοειδή –πρωτόκολλο (16MDCT)</vt:lpstr>
      <vt:lpstr>Σκλήρυνση μαστοειδούς</vt:lpstr>
      <vt:lpstr>Χρόνια ωτίτιδα </vt:lpstr>
      <vt:lpstr>Χολοστεάτωμα </vt:lpstr>
      <vt:lpstr>Μεταλλική πρόσθεση</vt:lpstr>
      <vt:lpstr>Ακουστικό νευρίνωμα</vt:lpstr>
      <vt:lpstr>CT σπλαχνικό (16MDCT)</vt:lpstr>
      <vt:lpstr>Κατάγματα</vt:lpstr>
      <vt:lpstr>Κατάγματα</vt:lpstr>
      <vt:lpstr>Slide 71</vt:lpstr>
      <vt:lpstr>Πολύποδες </vt:lpstr>
      <vt:lpstr>Slide 73</vt:lpstr>
      <vt:lpstr>Slide 74</vt:lpstr>
      <vt:lpstr>Μυκητιασική κολπίτιδα</vt:lpstr>
      <vt:lpstr>Αλλεργική μηκυτιασική κολπίτιδα</vt:lpstr>
      <vt:lpstr>Slide 77</vt:lpstr>
      <vt:lpstr>Απόστημα </vt:lpstr>
      <vt:lpstr>Λέμφωμα </vt:lpstr>
      <vt:lpstr>Ανάστροφο θήλωμα </vt:lpstr>
      <vt:lpstr>Οστέωμα </vt:lpstr>
      <vt:lpstr>CT-Τράχηλος</vt:lpstr>
      <vt:lpstr>Κόνδυλος γνάθου</vt:lpstr>
      <vt:lpstr>Slide 84</vt:lpstr>
      <vt:lpstr>Slide 85</vt:lpstr>
      <vt:lpstr>Slide 86</vt:lpstr>
      <vt:lpstr>Slide 87</vt:lpstr>
      <vt:lpstr>Slide 88</vt:lpstr>
      <vt:lpstr>Slide 89</vt:lpstr>
      <vt:lpstr>Τεχνική</vt:lpstr>
      <vt:lpstr>Όγκος λάρυγγα</vt:lpstr>
      <vt:lpstr>Όγκος λάρυγγα</vt:lpstr>
      <vt:lpstr>Slide 93</vt:lpstr>
      <vt:lpstr>Παράλυση φωνητικής χορδής </vt:lpstr>
      <vt:lpstr>Glomus tumor</vt:lpstr>
      <vt:lpstr>Όγκος καρωτιδικού σωματίου</vt:lpstr>
      <vt:lpstr>Ψευδο- ανεύρυσμα σφαγίτιδας</vt:lpstr>
      <vt:lpstr>Λεμφαδένες</vt:lpstr>
      <vt:lpstr>Παραθυρεοειδής (αδένωμα)</vt:lpstr>
      <vt:lpstr>Καρκίνος λάρυγγα</vt:lpstr>
      <vt:lpstr>Λεμφαδένες</vt:lpstr>
      <vt:lpstr>Λεμφαδένες με νέκρωση</vt:lpstr>
      <vt:lpstr>Βρογχοκήλη θυρεοειδούς</vt:lpstr>
      <vt:lpstr>Πολύμορφο αδένωμα</vt:lpstr>
      <vt:lpstr>Όγκοι παρωτίδας</vt:lpstr>
      <vt:lpstr>Slide 106</vt:lpstr>
      <vt:lpstr>Παρωτίδα </vt:lpstr>
      <vt:lpstr>Παρωτιδικοί όγκοι</vt:lpstr>
      <vt:lpstr>Valsalva </vt:lpstr>
      <vt:lpstr>Valsalva </vt:lpstr>
      <vt:lpstr>Μάζα λάρυγγα  Valsalva</vt:lpstr>
      <vt:lpstr>Slide 112</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Ιατρική Απεικόνιση ΙΙΙ (Θ)</dc:title>
  <dc:creator>opencourses@teiath.gr</dc:creator>
  <cp:lastModifiedBy>Georgia</cp:lastModifiedBy>
  <cp:revision>7</cp:revision>
  <dcterms:created xsi:type="dcterms:W3CDTF">2015-12-01T10:07:45Z</dcterms:created>
  <dcterms:modified xsi:type="dcterms:W3CDTF">2015-12-07T08:40:35Z</dcterms:modified>
</cp:coreProperties>
</file>