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9" r:id="rId2"/>
  </p:sldMasterIdLst>
  <p:notesMasterIdLst>
    <p:notesMasterId r:id="rId38"/>
  </p:notesMasterIdLst>
  <p:handoutMasterIdLst>
    <p:handoutMasterId r:id="rId39"/>
  </p:handoutMasterIdLst>
  <p:sldIdLst>
    <p:sldId id="25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291" r:id="rId31"/>
    <p:sldId id="292" r:id="rId32"/>
    <p:sldId id="293" r:id="rId33"/>
    <p:sldId id="326" r:id="rId34"/>
    <p:sldId id="327" r:id="rId35"/>
    <p:sldId id="295" r:id="rId36"/>
    <p:sldId id="297"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2" autoAdjust="0"/>
    <p:restoredTop sz="86443"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323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2E2A7F8-3B42-4A14-B9FE-C5FEDF53E96F}" type="slidenum">
              <a:rPr lang="en-GB" altLang="el-GR" sz="1300">
                <a:solidFill>
                  <a:srgbClr val="000000"/>
                </a:solidFill>
                <a:latin typeface="Times New Roman" pitchFamily="18" charset="0"/>
              </a:rPr>
              <a:pPr eaLnBrk="1"/>
              <a:t>9</a:t>
            </a:fld>
            <a:endParaRPr lang="en-GB" altLang="el-GR" sz="1300" dirty="0">
              <a:solidFill>
                <a:srgbClr val="000000"/>
              </a:solidFill>
              <a:latin typeface="Times New Roman" pitchFamily="18" charset="0"/>
            </a:endParaRPr>
          </a:p>
        </p:txBody>
      </p:sp>
      <p:sp>
        <p:nvSpPr>
          <p:cNvPr id="39937"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110BA2E-01D5-4361-A935-80091CE9B54B}"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39938"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39"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29324B4-5D31-4AAB-877A-DEB619311B7C}" type="slidenum">
              <a:rPr lang="en-GB" altLang="el-GR" sz="1300">
                <a:solidFill>
                  <a:srgbClr val="000000"/>
                </a:solidFill>
                <a:latin typeface="Times New Roman" pitchFamily="18" charset="0"/>
              </a:rPr>
              <a:pPr eaLnBrk="1"/>
              <a:t>10</a:t>
            </a:fld>
            <a:endParaRPr lang="en-GB" altLang="el-GR" sz="1300" dirty="0">
              <a:solidFill>
                <a:srgbClr val="000000"/>
              </a:solidFill>
              <a:latin typeface="Times New Roman" pitchFamily="18" charset="0"/>
            </a:endParaRPr>
          </a:p>
        </p:txBody>
      </p:sp>
      <p:sp>
        <p:nvSpPr>
          <p:cNvPr id="40961"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F2A2F79-8E5D-43E5-A155-7CDC70340178}"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40962"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3"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4C47617-9200-4794-8F03-0E52CA64BF8F}" type="slidenum">
              <a:rPr lang="en-GB" altLang="el-GR" sz="1300">
                <a:solidFill>
                  <a:srgbClr val="000000"/>
                </a:solidFill>
                <a:latin typeface="Times New Roman" pitchFamily="18" charset="0"/>
              </a:rPr>
              <a:pPr eaLnBrk="1"/>
              <a:t>11</a:t>
            </a:fld>
            <a:endParaRPr lang="en-GB" altLang="el-GR" sz="1300" dirty="0">
              <a:solidFill>
                <a:srgbClr val="000000"/>
              </a:solidFill>
              <a:latin typeface="Times New Roman" pitchFamily="18" charset="0"/>
            </a:endParaRPr>
          </a:p>
        </p:txBody>
      </p:sp>
      <p:sp>
        <p:nvSpPr>
          <p:cNvPr id="41985" name="Text Box 1"/>
          <p:cNvSpPr>
            <a:spLocks noGrp="1" noRot="1" noChangeAspect="1" noChangeArrowheads="1"/>
          </p:cNvSpPr>
          <p:nvPr>
            <p:ph type="sldImg"/>
          </p:nvPr>
        </p:nvSpPr>
        <p:spPr>
          <a:xfrm>
            <a:off x="995363" y="777875"/>
            <a:ext cx="5102225" cy="38274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1986" name="Text Box 2"/>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ABBB6AE-4511-47F6-AACA-276240569E54}" type="slidenum">
              <a:rPr lang="en-GB" altLang="el-GR" sz="1300">
                <a:solidFill>
                  <a:srgbClr val="000000"/>
                </a:solidFill>
                <a:latin typeface="Times New Roman" pitchFamily="18" charset="0"/>
              </a:rPr>
              <a:pPr eaLnBrk="1"/>
              <a:t>12</a:t>
            </a:fld>
            <a:endParaRPr lang="en-GB" altLang="el-GR" sz="1300" dirty="0">
              <a:solidFill>
                <a:srgbClr val="000000"/>
              </a:solidFill>
              <a:latin typeface="Times New Roman" pitchFamily="18" charset="0"/>
            </a:endParaRPr>
          </a:p>
        </p:txBody>
      </p:sp>
      <p:sp>
        <p:nvSpPr>
          <p:cNvPr id="43009"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EAEC50E-2283-4472-B2D5-5AFE54C67D20}"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43010"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1"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3D72859-A8CB-460E-8DC3-E92DFF19D304}" type="slidenum">
              <a:rPr lang="en-GB" altLang="el-GR" sz="1300">
                <a:solidFill>
                  <a:srgbClr val="000000"/>
                </a:solidFill>
                <a:latin typeface="Times New Roman" pitchFamily="18" charset="0"/>
              </a:rPr>
              <a:pPr eaLnBrk="1"/>
              <a:t>13</a:t>
            </a:fld>
            <a:endParaRPr lang="en-GB" altLang="el-GR" sz="1300" dirty="0">
              <a:solidFill>
                <a:srgbClr val="000000"/>
              </a:solidFill>
              <a:latin typeface="Times New Roman" pitchFamily="18" charset="0"/>
            </a:endParaRPr>
          </a:p>
        </p:txBody>
      </p:sp>
      <p:sp>
        <p:nvSpPr>
          <p:cNvPr id="44033" name="Text Box 1"/>
          <p:cNvSpPr>
            <a:spLocks noGrp="1" noRot="1" noChangeAspect="1" noChangeArrowheads="1"/>
          </p:cNvSpPr>
          <p:nvPr>
            <p:ph type="sldImg"/>
          </p:nvPr>
        </p:nvSpPr>
        <p:spPr>
          <a:xfrm>
            <a:off x="995363" y="777875"/>
            <a:ext cx="5102225" cy="38274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4034" name="Text Box 2"/>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4E3114C-AF04-4548-B8B9-1E9B93523C6C}" type="slidenum">
              <a:rPr lang="en-GB" altLang="el-GR" sz="1300">
                <a:solidFill>
                  <a:srgbClr val="000000"/>
                </a:solidFill>
                <a:latin typeface="Times New Roman" pitchFamily="18" charset="0"/>
              </a:rPr>
              <a:pPr eaLnBrk="1"/>
              <a:t>14</a:t>
            </a:fld>
            <a:endParaRPr lang="en-GB" altLang="el-GR" sz="1300" dirty="0">
              <a:solidFill>
                <a:srgbClr val="000000"/>
              </a:solidFill>
              <a:latin typeface="Times New Roman" pitchFamily="18" charset="0"/>
            </a:endParaRPr>
          </a:p>
        </p:txBody>
      </p:sp>
      <p:sp>
        <p:nvSpPr>
          <p:cNvPr id="45057"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75E3841-64DE-410D-B037-22F348EC729C}"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45058"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9"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FFC044C-66A3-4BD0-897A-F8D2192D69F1}" type="slidenum">
              <a:rPr lang="en-GB" altLang="el-GR" sz="1300">
                <a:solidFill>
                  <a:srgbClr val="000000"/>
                </a:solidFill>
                <a:latin typeface="Times New Roman" pitchFamily="18" charset="0"/>
              </a:rPr>
              <a:pPr eaLnBrk="1"/>
              <a:t>15</a:t>
            </a:fld>
            <a:endParaRPr lang="en-GB" altLang="el-GR" sz="1300" dirty="0">
              <a:solidFill>
                <a:srgbClr val="000000"/>
              </a:solidFill>
              <a:latin typeface="Times New Roman" pitchFamily="18" charset="0"/>
            </a:endParaRPr>
          </a:p>
        </p:txBody>
      </p:sp>
      <p:sp>
        <p:nvSpPr>
          <p:cNvPr id="46081"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3116F60-32E3-4BDB-855A-3E015BF0D49D}" type="slidenum">
              <a:rPr lang="en-GB" altLang="el-GR" sz="1300">
                <a:solidFill>
                  <a:srgbClr val="000000"/>
                </a:solidFill>
                <a:latin typeface="Times New Roman" pitchFamily="18" charset="0"/>
              </a:rPr>
              <a:pPr algn="r" eaLnBrk="1">
                <a:buClrTx/>
                <a:buFontTx/>
                <a:buNone/>
              </a:pPr>
              <a:t>15</a:t>
            </a:fld>
            <a:endParaRPr lang="en-GB" altLang="el-GR" sz="1300" dirty="0">
              <a:solidFill>
                <a:srgbClr val="000000"/>
              </a:solidFill>
              <a:latin typeface="Times New Roman" pitchFamily="18" charset="0"/>
            </a:endParaRPr>
          </a:p>
        </p:txBody>
      </p:sp>
      <p:sp>
        <p:nvSpPr>
          <p:cNvPr id="46082"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6083"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1C90904-3A82-42A4-AA1C-FB4CC491BBB2}" type="slidenum">
              <a:rPr lang="en-GB" altLang="el-GR" sz="1300">
                <a:solidFill>
                  <a:srgbClr val="000000"/>
                </a:solidFill>
                <a:latin typeface="Times New Roman" pitchFamily="18" charset="0"/>
              </a:rPr>
              <a:pPr eaLnBrk="1"/>
              <a:t>16</a:t>
            </a:fld>
            <a:endParaRPr lang="en-GB" altLang="el-GR" sz="1300" dirty="0">
              <a:solidFill>
                <a:srgbClr val="000000"/>
              </a:solidFill>
              <a:latin typeface="Times New Roman" pitchFamily="18" charset="0"/>
            </a:endParaRPr>
          </a:p>
        </p:txBody>
      </p:sp>
      <p:sp>
        <p:nvSpPr>
          <p:cNvPr id="47105"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2C62234-A8E0-4928-A5C4-B55A2529BAFC}"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47106"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7107"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25C2395-25CE-47A0-8136-6073AA64BE36}" type="slidenum">
              <a:rPr lang="en-GB" altLang="el-GR" sz="1300">
                <a:solidFill>
                  <a:srgbClr val="000000"/>
                </a:solidFill>
                <a:latin typeface="Times New Roman" pitchFamily="18" charset="0"/>
              </a:rPr>
              <a:pPr eaLnBrk="1"/>
              <a:t>17</a:t>
            </a:fld>
            <a:endParaRPr lang="en-GB" altLang="el-GR" sz="1300" dirty="0">
              <a:solidFill>
                <a:srgbClr val="000000"/>
              </a:solidFill>
              <a:latin typeface="Times New Roman" pitchFamily="18" charset="0"/>
            </a:endParaRPr>
          </a:p>
        </p:txBody>
      </p:sp>
      <p:sp>
        <p:nvSpPr>
          <p:cNvPr id="48129"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B0F3559-AE9C-400E-89B3-11777C3FB2CD}"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48130"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1"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05A40A7-082E-49CC-987E-91EA00D0BC9A}" type="slidenum">
              <a:rPr lang="en-GB" altLang="el-GR" sz="1300">
                <a:solidFill>
                  <a:srgbClr val="000000"/>
                </a:solidFill>
                <a:latin typeface="Times New Roman" pitchFamily="18" charset="0"/>
              </a:rPr>
              <a:pPr eaLnBrk="1"/>
              <a:t>18</a:t>
            </a:fld>
            <a:endParaRPr lang="en-GB" altLang="el-GR" sz="1300" dirty="0">
              <a:solidFill>
                <a:srgbClr val="000000"/>
              </a:solidFill>
              <a:latin typeface="Times New Roman" pitchFamily="18" charset="0"/>
            </a:endParaRPr>
          </a:p>
        </p:txBody>
      </p:sp>
      <p:sp>
        <p:nvSpPr>
          <p:cNvPr id="49153"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3EA8E6B-DF45-43F9-98C7-4173FA78099D}"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49154"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5"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40D761D-4AAF-4A7E-B1E9-96B04C018495}" type="slidenum">
              <a:rPr lang="en-GB" altLang="el-GR" sz="1300">
                <a:solidFill>
                  <a:srgbClr val="000000"/>
                </a:solidFill>
                <a:latin typeface="Times New Roman" pitchFamily="18" charset="0"/>
              </a:rPr>
              <a:pPr eaLnBrk="1"/>
              <a:t>1</a:t>
            </a:fld>
            <a:endParaRPr lang="en-GB" altLang="el-GR" sz="1300" dirty="0">
              <a:solidFill>
                <a:srgbClr val="000000"/>
              </a:solidFill>
              <a:latin typeface="Times New Roman" pitchFamily="18" charset="0"/>
            </a:endParaRPr>
          </a:p>
        </p:txBody>
      </p:sp>
      <p:sp>
        <p:nvSpPr>
          <p:cNvPr id="31745"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F2F9457-B871-4354-B0F6-6020B9A1C9E6}"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31746" name="Text Box 2"/>
          <p:cNvSpPr>
            <a:spLocks noGrp="1" noRot="1" noChangeAspect="1" noChangeArrowheads="1"/>
          </p:cNvSpPr>
          <p:nvPr>
            <p:ph type="sldImg"/>
          </p:nvPr>
        </p:nvSpPr>
        <p:spPr>
          <a:xfrm>
            <a:off x="993775" y="777875"/>
            <a:ext cx="5111750" cy="38338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1747"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5F26054-7758-42E4-9D25-AAE0CABB346C}" type="slidenum">
              <a:rPr lang="en-GB" altLang="el-GR" sz="1300">
                <a:solidFill>
                  <a:srgbClr val="000000"/>
                </a:solidFill>
                <a:latin typeface="Times New Roman" pitchFamily="18" charset="0"/>
              </a:rPr>
              <a:pPr eaLnBrk="1"/>
              <a:t>19</a:t>
            </a:fld>
            <a:endParaRPr lang="en-GB" altLang="el-GR" sz="1300" dirty="0">
              <a:solidFill>
                <a:srgbClr val="000000"/>
              </a:solidFill>
              <a:latin typeface="Times New Roman" pitchFamily="18" charset="0"/>
            </a:endParaRPr>
          </a:p>
        </p:txBody>
      </p:sp>
      <p:sp>
        <p:nvSpPr>
          <p:cNvPr id="50177"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00B5DE6-EDFF-490F-8E79-AA365A86616E}"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50178"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79"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C22D333-3E34-4F57-865C-2E68E433133E}" type="slidenum">
              <a:rPr lang="en-GB" altLang="el-GR" sz="1300">
                <a:solidFill>
                  <a:srgbClr val="000000"/>
                </a:solidFill>
                <a:latin typeface="Times New Roman" pitchFamily="18" charset="0"/>
              </a:rPr>
              <a:pPr eaLnBrk="1"/>
              <a:t>20</a:t>
            </a:fld>
            <a:endParaRPr lang="en-GB" altLang="el-GR" sz="1300" dirty="0">
              <a:solidFill>
                <a:srgbClr val="000000"/>
              </a:solidFill>
              <a:latin typeface="Times New Roman" pitchFamily="18" charset="0"/>
            </a:endParaRPr>
          </a:p>
        </p:txBody>
      </p:sp>
      <p:sp>
        <p:nvSpPr>
          <p:cNvPr id="51201"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4620479-4884-4772-A7E3-774A443DA0DC}"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51202"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3"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223D3DC-24AF-46F5-AB43-212C8B9D5635}" type="slidenum">
              <a:rPr lang="en-GB" altLang="el-GR" sz="1300">
                <a:solidFill>
                  <a:srgbClr val="000000"/>
                </a:solidFill>
                <a:latin typeface="Times New Roman" pitchFamily="18" charset="0"/>
              </a:rPr>
              <a:pPr eaLnBrk="1"/>
              <a:t>21</a:t>
            </a:fld>
            <a:endParaRPr lang="en-GB" altLang="el-GR" sz="1300" dirty="0">
              <a:solidFill>
                <a:srgbClr val="000000"/>
              </a:solidFill>
              <a:latin typeface="Times New Roman" pitchFamily="18" charset="0"/>
            </a:endParaRPr>
          </a:p>
        </p:txBody>
      </p:sp>
      <p:sp>
        <p:nvSpPr>
          <p:cNvPr id="52225"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42A984C-6E67-48B7-87DB-C582FDE5B32C}"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52226"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7"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274F620-E44D-4F16-B4A6-4D0BDA6D17A5}" type="slidenum">
              <a:rPr lang="en-GB" altLang="el-GR" sz="1300">
                <a:solidFill>
                  <a:srgbClr val="000000"/>
                </a:solidFill>
                <a:latin typeface="Times New Roman" pitchFamily="18" charset="0"/>
              </a:rPr>
              <a:pPr eaLnBrk="1"/>
              <a:t>22</a:t>
            </a:fld>
            <a:endParaRPr lang="en-GB" altLang="el-GR" sz="1300" dirty="0">
              <a:solidFill>
                <a:srgbClr val="000000"/>
              </a:solidFill>
              <a:latin typeface="Times New Roman" pitchFamily="18" charset="0"/>
            </a:endParaRPr>
          </a:p>
        </p:txBody>
      </p:sp>
      <p:sp>
        <p:nvSpPr>
          <p:cNvPr id="53249"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9FEB987-26D7-487B-9A13-793481CC54AF}"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53250"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3251"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C49D974-172C-4814-9DD8-900969EDEF2F}" type="slidenum">
              <a:rPr lang="en-GB" altLang="el-GR" sz="1300">
                <a:solidFill>
                  <a:srgbClr val="000000"/>
                </a:solidFill>
                <a:latin typeface="Times New Roman" pitchFamily="18" charset="0"/>
              </a:rPr>
              <a:pPr eaLnBrk="1"/>
              <a:t>23</a:t>
            </a:fld>
            <a:endParaRPr lang="en-GB" altLang="el-GR" sz="1300" dirty="0">
              <a:solidFill>
                <a:srgbClr val="000000"/>
              </a:solidFill>
              <a:latin typeface="Times New Roman" pitchFamily="18" charset="0"/>
            </a:endParaRPr>
          </a:p>
        </p:txBody>
      </p:sp>
      <p:sp>
        <p:nvSpPr>
          <p:cNvPr id="54273"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C1A6C68-2C7E-4EF8-AD61-BF7CE7ED3F74}"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54274"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4275"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B55BE86-603E-4DAD-997B-A1A5B6077D68}" type="slidenum">
              <a:rPr lang="en-GB" altLang="el-GR" sz="1300">
                <a:solidFill>
                  <a:srgbClr val="000000"/>
                </a:solidFill>
                <a:latin typeface="Times New Roman" pitchFamily="18" charset="0"/>
              </a:rPr>
              <a:pPr eaLnBrk="1"/>
              <a:t>24</a:t>
            </a:fld>
            <a:endParaRPr lang="en-GB" altLang="el-GR" sz="1300" dirty="0">
              <a:solidFill>
                <a:srgbClr val="000000"/>
              </a:solidFill>
              <a:latin typeface="Times New Roman" pitchFamily="18" charset="0"/>
            </a:endParaRPr>
          </a:p>
        </p:txBody>
      </p:sp>
      <p:sp>
        <p:nvSpPr>
          <p:cNvPr id="55297"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1ABE71D-2739-4A55-93FA-4A81943211C7}"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55298"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5299"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6960A58-3AB5-4358-9F2C-0FD2E32A86E4}" type="slidenum">
              <a:rPr lang="en-GB" altLang="el-GR" sz="1300">
                <a:solidFill>
                  <a:srgbClr val="000000"/>
                </a:solidFill>
                <a:latin typeface="Times New Roman" pitchFamily="18" charset="0"/>
              </a:rPr>
              <a:pPr eaLnBrk="1"/>
              <a:t>25</a:t>
            </a:fld>
            <a:endParaRPr lang="en-GB" altLang="el-GR" sz="1300" dirty="0">
              <a:solidFill>
                <a:srgbClr val="000000"/>
              </a:solidFill>
              <a:latin typeface="Times New Roman" pitchFamily="18" charset="0"/>
            </a:endParaRPr>
          </a:p>
        </p:txBody>
      </p:sp>
      <p:sp>
        <p:nvSpPr>
          <p:cNvPr id="56321"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C65F079-135C-4B20-BCF8-6876625620D0}"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56322"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6323"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4C0EBEA-157C-4B9C-998D-CD091D3555D4}" type="slidenum">
              <a:rPr lang="en-GB" altLang="el-GR" sz="1300">
                <a:solidFill>
                  <a:srgbClr val="000000"/>
                </a:solidFill>
                <a:latin typeface="Times New Roman" pitchFamily="18" charset="0"/>
              </a:rPr>
              <a:pPr eaLnBrk="1"/>
              <a:t>26</a:t>
            </a:fld>
            <a:endParaRPr lang="en-GB" altLang="el-GR" sz="1300" dirty="0">
              <a:solidFill>
                <a:srgbClr val="000000"/>
              </a:solidFill>
              <a:latin typeface="Times New Roman" pitchFamily="18" charset="0"/>
            </a:endParaRPr>
          </a:p>
        </p:txBody>
      </p:sp>
      <p:sp>
        <p:nvSpPr>
          <p:cNvPr id="56321"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B762D37-FD37-436A-87B8-A756E632220A}"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56322"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6323"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4C0EBEA-157C-4B9C-998D-CD091D3555D4}" type="slidenum">
              <a:rPr lang="en-GB" altLang="el-GR" sz="1300">
                <a:solidFill>
                  <a:srgbClr val="000000"/>
                </a:solidFill>
                <a:latin typeface="Times New Roman" pitchFamily="18" charset="0"/>
              </a:rPr>
              <a:pPr eaLnBrk="1"/>
              <a:t>27</a:t>
            </a:fld>
            <a:endParaRPr lang="en-GB" altLang="el-GR" sz="1300" dirty="0">
              <a:solidFill>
                <a:srgbClr val="000000"/>
              </a:solidFill>
              <a:latin typeface="Times New Roman" pitchFamily="18" charset="0"/>
            </a:endParaRPr>
          </a:p>
        </p:txBody>
      </p:sp>
      <p:sp>
        <p:nvSpPr>
          <p:cNvPr id="56321"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B762D37-FD37-436A-87B8-A756E632220A}" type="slidenum">
              <a:rPr lang="en-GB" altLang="el-GR" sz="1300">
                <a:solidFill>
                  <a:srgbClr val="000000"/>
                </a:solidFill>
                <a:latin typeface="Times New Roman" pitchFamily="18" charset="0"/>
              </a:rPr>
              <a:pPr algn="r" eaLnBrk="1">
                <a:buClrTx/>
                <a:buFontTx/>
                <a:buNone/>
              </a:pPr>
              <a:t>27</a:t>
            </a:fld>
            <a:endParaRPr lang="en-GB" altLang="el-GR" sz="1300" dirty="0">
              <a:solidFill>
                <a:srgbClr val="000000"/>
              </a:solidFill>
              <a:latin typeface="Times New Roman" pitchFamily="18" charset="0"/>
            </a:endParaRPr>
          </a:p>
        </p:txBody>
      </p:sp>
      <p:sp>
        <p:nvSpPr>
          <p:cNvPr id="56322"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6323"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BDF86186-CEFF-41CF-B727-CBC0296C4C23}" type="slidenum">
              <a:rPr lang="en-GB" altLang="el-GR" sz="1300">
                <a:solidFill>
                  <a:srgbClr val="000000"/>
                </a:solidFill>
                <a:latin typeface="Times New Roman" pitchFamily="18" charset="0"/>
              </a:rPr>
              <a:pPr eaLnBrk="1"/>
              <a:t>2</a:t>
            </a:fld>
            <a:endParaRPr lang="en-GB" altLang="el-GR" sz="1300" dirty="0">
              <a:solidFill>
                <a:srgbClr val="000000"/>
              </a:solidFill>
              <a:latin typeface="Times New Roman" pitchFamily="18" charset="0"/>
            </a:endParaRPr>
          </a:p>
        </p:txBody>
      </p:sp>
      <p:sp>
        <p:nvSpPr>
          <p:cNvPr id="32769"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F94A35E-E481-4056-BEC2-353A2B776C10}"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32770"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2771"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CC34238-C8D1-4F21-AB17-6BD132E730E4}" type="slidenum">
              <a:rPr lang="en-GB" altLang="el-GR" sz="1300">
                <a:solidFill>
                  <a:srgbClr val="000000"/>
                </a:solidFill>
                <a:latin typeface="Times New Roman" pitchFamily="18" charset="0"/>
              </a:rPr>
              <a:pPr eaLnBrk="1"/>
              <a:t>3</a:t>
            </a:fld>
            <a:endParaRPr lang="en-GB" altLang="el-GR" sz="1300" dirty="0">
              <a:solidFill>
                <a:srgbClr val="000000"/>
              </a:solidFill>
              <a:latin typeface="Times New Roman" pitchFamily="18" charset="0"/>
            </a:endParaRPr>
          </a:p>
        </p:txBody>
      </p:sp>
      <p:sp>
        <p:nvSpPr>
          <p:cNvPr id="33793"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9786288-BD82-4229-A13B-2A1A9119D378}"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2" name="Text Box 2"/>
          <p:cNvSpPr>
            <a:spLocks noGrp="1" noRot="1" noChangeAspect="1" noChangeArrowheads="1"/>
          </p:cNvSpPr>
          <p:nvPr>
            <p:ph type="sldImg"/>
          </p:nvPr>
        </p:nvSpPr>
        <p:spPr>
          <a:xfrm>
            <a:off x="1039801" y="778044"/>
            <a:ext cx="5018494" cy="3832471"/>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3795"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FF2A112-F17E-4487-9A39-B9D7F18940A1}" type="slidenum">
              <a:rPr lang="en-GB" altLang="el-GR" sz="1300">
                <a:solidFill>
                  <a:srgbClr val="000000"/>
                </a:solidFill>
                <a:latin typeface="Times New Roman" pitchFamily="18" charset="0"/>
              </a:rPr>
              <a:pPr eaLnBrk="1"/>
              <a:t>4</a:t>
            </a:fld>
            <a:endParaRPr lang="en-GB" altLang="el-GR" sz="1300" dirty="0">
              <a:solidFill>
                <a:srgbClr val="000000"/>
              </a:solidFill>
              <a:latin typeface="Times New Roman" pitchFamily="18" charset="0"/>
            </a:endParaRPr>
          </a:p>
        </p:txBody>
      </p:sp>
      <p:sp>
        <p:nvSpPr>
          <p:cNvPr id="34817"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8912518-5754-4006-9B2E-04CC39303325}"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34818"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9"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587766A-A962-4B8D-A3D3-0C23C5697BA5}" type="slidenum">
              <a:rPr lang="en-GB" altLang="el-GR" sz="1300">
                <a:solidFill>
                  <a:srgbClr val="000000"/>
                </a:solidFill>
                <a:latin typeface="Times New Roman" pitchFamily="18" charset="0"/>
              </a:rPr>
              <a:pPr eaLnBrk="1"/>
              <a:t>5</a:t>
            </a:fld>
            <a:endParaRPr lang="en-GB" altLang="el-GR" sz="1300" dirty="0">
              <a:solidFill>
                <a:srgbClr val="000000"/>
              </a:solidFill>
              <a:latin typeface="Times New Roman" pitchFamily="18" charset="0"/>
            </a:endParaRPr>
          </a:p>
        </p:txBody>
      </p:sp>
      <p:sp>
        <p:nvSpPr>
          <p:cNvPr id="35841"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39E240A-CBE0-46FF-B93D-895C5680CE87}"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35842"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5843"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F3501F4-71F8-493A-9B62-2A6F782A2957}" type="slidenum">
              <a:rPr lang="en-GB" altLang="el-GR" sz="1300">
                <a:solidFill>
                  <a:srgbClr val="000000"/>
                </a:solidFill>
                <a:latin typeface="Times New Roman" pitchFamily="18" charset="0"/>
              </a:rPr>
              <a:pPr eaLnBrk="1"/>
              <a:t>6</a:t>
            </a:fld>
            <a:endParaRPr lang="en-GB" altLang="el-GR" sz="1300" dirty="0">
              <a:solidFill>
                <a:srgbClr val="000000"/>
              </a:solidFill>
              <a:latin typeface="Times New Roman" pitchFamily="18" charset="0"/>
            </a:endParaRPr>
          </a:p>
        </p:txBody>
      </p:sp>
      <p:sp>
        <p:nvSpPr>
          <p:cNvPr id="36865" name="Text Box 1"/>
          <p:cNvSpPr>
            <a:spLocks noGrp="1" noRot="1" noChangeAspect="1" noChangeArrowheads="1"/>
          </p:cNvSpPr>
          <p:nvPr>
            <p:ph type="sldImg"/>
          </p:nvPr>
        </p:nvSpPr>
        <p:spPr>
          <a:xfrm>
            <a:off x="995363" y="777875"/>
            <a:ext cx="5102225" cy="38274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6" name="Text Box 2"/>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DD805E1-7C77-48E2-8B2A-C4FF9699B79C}" type="slidenum">
              <a:rPr lang="en-GB" altLang="el-GR" sz="1300">
                <a:solidFill>
                  <a:srgbClr val="000000"/>
                </a:solidFill>
                <a:latin typeface="Times New Roman" pitchFamily="18" charset="0"/>
              </a:rPr>
              <a:pPr eaLnBrk="1"/>
              <a:t>7</a:t>
            </a:fld>
            <a:endParaRPr lang="en-GB" altLang="el-GR" sz="1300" dirty="0">
              <a:solidFill>
                <a:srgbClr val="000000"/>
              </a:solidFill>
              <a:latin typeface="Times New Roman" pitchFamily="18" charset="0"/>
            </a:endParaRPr>
          </a:p>
        </p:txBody>
      </p:sp>
      <p:sp>
        <p:nvSpPr>
          <p:cNvPr id="37889" name="Text Box 1"/>
          <p:cNvSpPr txBox="1">
            <a:spLocks noChangeArrowheads="1"/>
          </p:cNvSpPr>
          <p:nvPr/>
        </p:nvSpPr>
        <p:spPr bwMode="auto">
          <a:xfrm>
            <a:off x="4020465" y="9720983"/>
            <a:ext cx="3076140" cy="50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9FA06D6-5360-4B81-A186-A77C3B72C94A}"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37890" name="Text Box 2"/>
          <p:cNvSpPr>
            <a:spLocks noGrp="1" noRot="1" noChangeAspect="1" noChangeArrowheads="1"/>
          </p:cNvSpPr>
          <p:nvPr>
            <p:ph type="sldImg"/>
          </p:nvPr>
        </p:nvSpPr>
        <p:spPr>
          <a:xfrm>
            <a:off x="993775" y="777875"/>
            <a:ext cx="5110163"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7891" name="Text Box 3"/>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02EA510-F8C5-4CB7-9DA6-EC606D8143D6}" type="slidenum">
              <a:rPr lang="en-GB" altLang="el-GR" sz="1300">
                <a:solidFill>
                  <a:srgbClr val="000000"/>
                </a:solidFill>
                <a:latin typeface="Times New Roman" pitchFamily="18" charset="0"/>
              </a:rPr>
              <a:pPr eaLnBrk="1"/>
              <a:t>8</a:t>
            </a:fld>
            <a:endParaRPr lang="en-GB" altLang="el-GR" sz="1300" dirty="0">
              <a:solidFill>
                <a:srgbClr val="000000"/>
              </a:solidFill>
              <a:latin typeface="Times New Roman" pitchFamily="18" charset="0"/>
            </a:endParaRPr>
          </a:p>
        </p:txBody>
      </p:sp>
      <p:sp>
        <p:nvSpPr>
          <p:cNvPr id="38913" name="Text Box 1"/>
          <p:cNvSpPr>
            <a:spLocks noGrp="1" noRot="1" noChangeAspect="1" noChangeArrowheads="1"/>
          </p:cNvSpPr>
          <p:nvPr>
            <p:ph type="sldImg"/>
          </p:nvPr>
        </p:nvSpPr>
        <p:spPr>
          <a:xfrm>
            <a:off x="995363" y="777875"/>
            <a:ext cx="5102225" cy="382746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8914" name="Text Box 2"/>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EB6D2359-D780-4760-A62B-A5A3AD3B62ED}" type="slidenum">
              <a:rPr lang="en-GB" altLang="el-GR"/>
              <a:pPr/>
              <a:t>‹#›</a:t>
            </a:fld>
            <a:endParaRPr lang="en-GB" altLang="el-GR" dirty="0"/>
          </a:p>
        </p:txBody>
      </p:sp>
    </p:spTree>
    <p:extLst>
      <p:ext uri="{BB962C8B-B14F-4D97-AF65-F5344CB8AC3E}">
        <p14:creationId xmlns:p14="http://schemas.microsoft.com/office/powerpoint/2010/main" val="33452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25618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9016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21670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39179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203690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245415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695753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atin typeface="+mn-lt"/>
              </a:defRPr>
            </a:lvl1pPr>
            <a:lvl2pPr marL="742950" indent="-285750">
              <a:lnSpc>
                <a:spcPct val="110000"/>
              </a:lnSpc>
              <a:spcBef>
                <a:spcPts val="1200"/>
              </a:spcBef>
              <a:buFont typeface="Courier New" panose="02070309020205020404" pitchFamily="49" charset="0"/>
              <a:buChar char="o"/>
              <a:defRPr sz="2400">
                <a:latin typeface="+mn-lt"/>
              </a:defRPr>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24347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36898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26957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45414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39616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Βιβλιογραφία (Θ)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a:t>
            </a:r>
            <a:r>
              <a:rPr lang="en-US" sz="2400" b="1" dirty="0" smtClean="0"/>
              <a:t>3</a:t>
            </a:r>
            <a:r>
              <a:rPr lang="el-GR" sz="2400" dirty="0" smtClean="0"/>
              <a:t>:</a:t>
            </a:r>
            <a:r>
              <a:rPr lang="en-US" sz="2400" dirty="0" smtClean="0"/>
              <a:t> </a:t>
            </a:r>
            <a:r>
              <a:rPr lang="el-GR" sz="2400" dirty="0" smtClean="0"/>
              <a:t>Σύνταξη καταλόγου- Βιβλιογραφίας</a:t>
            </a:r>
            <a:endParaRPr lang="en-US" sz="2400" dirty="0" smtClean="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DFCC16D-8EC4-4628-9EA9-52FBA759F805}"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Προπαρασκευή καταλόγου </a:t>
            </a:r>
            <a:r>
              <a:rPr lang="el-GR" sz="3600" b="0" dirty="0" smtClean="0"/>
              <a:t>3/6</a:t>
            </a:r>
            <a:endParaRPr lang="el-GR" dirty="0"/>
          </a:p>
        </p:txBody>
      </p:sp>
      <p:sp>
        <p:nvSpPr>
          <p:cNvPr id="3" name="Θέση περιεχομένου 2"/>
          <p:cNvSpPr>
            <a:spLocks noGrp="1"/>
          </p:cNvSpPr>
          <p:nvPr>
            <p:ph idx="1"/>
          </p:nvPr>
        </p:nvSpPr>
        <p:spPr/>
        <p:txBody>
          <a:bodyPr/>
          <a:lstStyle/>
          <a:p>
            <a:pPr marL="0" indent="0">
              <a:buNone/>
            </a:pPr>
            <a:r>
              <a:rPr lang="el-GR" dirty="0"/>
              <a:t>3. Η συγκέντρωση των απαιτούμενων Βιβλιογραφικών παραπομπών.</a:t>
            </a:r>
          </a:p>
          <a:p>
            <a:endParaRPr lang="el-GR" dirty="0"/>
          </a:p>
          <a:p>
            <a:pPr marL="0" indent="0">
              <a:buNone/>
            </a:pPr>
            <a:r>
              <a:rPr lang="el-GR" dirty="0"/>
              <a:t>Παραδείγματα</a:t>
            </a:r>
          </a:p>
          <a:p>
            <a:pPr marL="0" indent="0">
              <a:buNone/>
            </a:pPr>
            <a:r>
              <a:rPr lang="el-GR" dirty="0"/>
              <a:t>- Το υλικό έχει ήδη </a:t>
            </a:r>
            <a:r>
              <a:rPr lang="el-GR" dirty="0" smtClean="0"/>
              <a:t>συγκεντρωθεί </a:t>
            </a:r>
            <a:r>
              <a:rPr lang="el-GR" dirty="0"/>
              <a:t>ή όχι</a:t>
            </a:r>
          </a:p>
          <a:p>
            <a:pPr marL="0" indent="0">
              <a:buNone/>
            </a:pPr>
            <a:r>
              <a:rPr lang="el-GR" dirty="0"/>
              <a:t>- Αν όχι, το υλικό που υπάρχει σχετικά με το θέμα είναι αρκετό για να δικαιολογήσει την προσπάθεια αυτή.</a:t>
            </a:r>
          </a:p>
          <a:p>
            <a:endParaRPr lang="el-GR" dirty="0"/>
          </a:p>
        </p:txBody>
      </p:sp>
    </p:spTree>
    <p:extLst>
      <p:ext uri="{BB962C8B-B14F-4D97-AF65-F5344CB8AC3E}">
        <p14:creationId xmlns:p14="http://schemas.microsoft.com/office/powerpoint/2010/main" val="2169542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C685AE3-DEC4-4BEA-9AA5-B1B1EC44E553}"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Προπαρασκευή καταλόγου </a:t>
            </a:r>
            <a:r>
              <a:rPr lang="el-GR" sz="3600" b="0" dirty="0" smtClean="0"/>
              <a:t>4/6</a:t>
            </a:r>
            <a:endParaRPr lang="el-GR" dirty="0"/>
          </a:p>
        </p:txBody>
      </p:sp>
      <p:sp>
        <p:nvSpPr>
          <p:cNvPr id="3" name="Θέση περιεχομένου 2"/>
          <p:cNvSpPr>
            <a:spLocks noGrp="1"/>
          </p:cNvSpPr>
          <p:nvPr>
            <p:ph idx="1"/>
          </p:nvPr>
        </p:nvSpPr>
        <p:spPr/>
        <p:txBody>
          <a:bodyPr/>
          <a:lstStyle/>
          <a:p>
            <a:pPr marL="0" indent="0">
              <a:buNone/>
            </a:pPr>
            <a:r>
              <a:rPr lang="el-GR" dirty="0"/>
              <a:t>4. Η έκταση που καλύπτει ο Κατάλογος/ Βιβλιογραφία.</a:t>
            </a:r>
          </a:p>
          <a:p>
            <a:pPr marL="0" indent="0">
              <a:buNone/>
            </a:pPr>
            <a:r>
              <a:rPr lang="el-GR" dirty="0"/>
              <a:t>Τυχόν περιορισμοί στην έκταση που καλύπτει, πρέπει και αυτοί να δηλωθούν.</a:t>
            </a:r>
          </a:p>
          <a:p>
            <a:pPr marL="0" indent="0">
              <a:buNone/>
            </a:pPr>
            <a:r>
              <a:rPr lang="el-GR" dirty="0"/>
              <a:t>Παραδείγματα</a:t>
            </a:r>
          </a:p>
          <a:p>
            <a:pPr marL="0" indent="0">
              <a:buNone/>
            </a:pPr>
            <a:r>
              <a:rPr lang="el-GR" dirty="0"/>
              <a:t>- ποιο θέμα</a:t>
            </a:r>
          </a:p>
          <a:p>
            <a:pPr marL="0" indent="0">
              <a:buNone/>
            </a:pPr>
            <a:r>
              <a:rPr lang="el-GR" dirty="0"/>
              <a:t>- ποια χρονική περίοδο</a:t>
            </a:r>
          </a:p>
          <a:p>
            <a:pPr marL="0" indent="0">
              <a:buNone/>
            </a:pPr>
            <a:r>
              <a:rPr lang="el-GR" dirty="0"/>
              <a:t>- ποια γεωγραφική περιοχή</a:t>
            </a:r>
          </a:p>
          <a:p>
            <a:pPr marL="0" indent="0">
              <a:buNone/>
            </a:pPr>
            <a:r>
              <a:rPr lang="el-GR" dirty="0"/>
              <a:t>- σε ποιες πηγές θα αναζητηθεί το υλικό</a:t>
            </a:r>
          </a:p>
          <a:p>
            <a:pPr marL="0" indent="0">
              <a:buNone/>
            </a:pPr>
            <a:r>
              <a:rPr lang="el-GR" dirty="0"/>
              <a:t>- ποιο υλικό και σε ποια μορφή θα χρησιμοποιηθεί</a:t>
            </a:r>
          </a:p>
          <a:p>
            <a:endParaRPr lang="el-GR" dirty="0"/>
          </a:p>
        </p:txBody>
      </p:sp>
    </p:spTree>
    <p:extLst>
      <p:ext uri="{BB962C8B-B14F-4D97-AF65-F5344CB8AC3E}">
        <p14:creationId xmlns:p14="http://schemas.microsoft.com/office/powerpoint/2010/main" val="12665855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3600" dirty="0"/>
              <a:t>Άσκηση 3η </a:t>
            </a:r>
            <a:br>
              <a:rPr lang="el-GR" altLang="el-GR" sz="3600" dirty="0"/>
            </a:br>
            <a:r>
              <a:rPr lang="el-GR" altLang="el-GR" sz="3600" dirty="0"/>
              <a:t>Βιβλιογραφία: Έκταση</a:t>
            </a:r>
          </a:p>
        </p:txBody>
      </p:sp>
      <p:sp>
        <p:nvSpPr>
          <p:cNvPr id="49154" name="Rectangle 2"/>
          <p:cNvSpPr>
            <a:spLocks noGrp="1" noChangeArrowheads="1"/>
          </p:cNvSpPr>
          <p:nvPr>
            <p:ph idx="1"/>
          </p:nvPr>
        </p:nvSpPr>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a:t>Ανοίξτε τα κάτωθι επισυναπτόμενα αρχεία στην πλατφόρμα </a:t>
            </a:r>
            <a:r>
              <a:rPr lang="el-GR" altLang="en-US" dirty="0"/>
              <a:t>“</a:t>
            </a:r>
            <a:r>
              <a:rPr lang="el-GR" altLang="el-GR" dirty="0"/>
              <a:t>Ιθάκη</a:t>
            </a:r>
            <a:r>
              <a:rPr lang="el-GR" altLang="en-US" dirty="0"/>
              <a:t>”</a:t>
            </a:r>
            <a:r>
              <a:rPr lang="el-GR" altLang="el-GR" dirty="0"/>
              <a:t> και εντοπίστε σε καθένα από αυτά την </a:t>
            </a:r>
            <a:r>
              <a:rPr lang="el-GR" altLang="el-GR" b="1" dirty="0"/>
              <a:t>«Έκταση»</a:t>
            </a:r>
            <a:r>
              <a:rPr lang="el-GR" altLang="ja-JP" b="1" dirty="0"/>
              <a:t> </a:t>
            </a:r>
            <a:r>
              <a:rPr lang="el-GR" altLang="ja-JP" dirty="0"/>
              <a:t>της Βιβλιογραφίας- Καταλόγου.</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Bibliography_N1_19032013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Bibliography_N2_19032013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Bibliography_N3_19032013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Bibliography_N4_19032013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Bibliography_N5_19032013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Bibliography_N6_19032013</a:t>
            </a:r>
          </a:p>
        </p:txBody>
      </p:sp>
    </p:spTree>
    <p:extLst>
      <p:ext uri="{BB962C8B-B14F-4D97-AF65-F5344CB8AC3E}">
        <p14:creationId xmlns:p14="http://schemas.microsoft.com/office/powerpoint/2010/main" val="1341539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9581A5F-7141-4EF0-823D-95C4F6C252B5}"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Προπαρασκευή καταλόγου </a:t>
            </a:r>
            <a:r>
              <a:rPr lang="el-GR" sz="3600" b="0" dirty="0" smtClean="0"/>
              <a:t>5/6</a:t>
            </a:r>
            <a:endParaRPr lang="el-GR" dirty="0"/>
          </a:p>
        </p:txBody>
      </p:sp>
      <p:sp>
        <p:nvSpPr>
          <p:cNvPr id="3" name="Θέση περιεχομένου 2"/>
          <p:cNvSpPr>
            <a:spLocks noGrp="1"/>
          </p:cNvSpPr>
          <p:nvPr>
            <p:ph idx="1"/>
          </p:nvPr>
        </p:nvSpPr>
        <p:spPr/>
        <p:txBody>
          <a:bodyPr/>
          <a:lstStyle/>
          <a:p>
            <a:pPr marL="0" indent="0">
              <a:buNone/>
            </a:pPr>
            <a:r>
              <a:rPr lang="el-GR" dirty="0"/>
              <a:t>5.Μορφή Κειμένου</a:t>
            </a:r>
          </a:p>
          <a:p>
            <a:endParaRPr lang="el-GR" dirty="0"/>
          </a:p>
          <a:p>
            <a:pPr marL="0" indent="0">
              <a:buNone/>
            </a:pPr>
            <a:r>
              <a:rPr lang="el-GR" dirty="0"/>
              <a:t>Παραδείγματα</a:t>
            </a:r>
          </a:p>
          <a:p>
            <a:pPr marL="0" indent="0">
              <a:buNone/>
            </a:pPr>
            <a:r>
              <a:rPr lang="el-GR" dirty="0"/>
              <a:t>- επιλογή είδους Βιβλιογραφίας</a:t>
            </a:r>
          </a:p>
          <a:p>
            <a:pPr marL="0" indent="0">
              <a:buNone/>
            </a:pPr>
            <a:r>
              <a:rPr lang="el-GR" dirty="0"/>
              <a:t>- επιλογή τρόπου καταγραφής της πληροφορίας για κάθε βιβλιογραφική παραπομπή</a:t>
            </a:r>
          </a:p>
          <a:p>
            <a:pPr marL="0" indent="0">
              <a:buNone/>
            </a:pPr>
            <a:r>
              <a:rPr lang="el-GR" dirty="0"/>
              <a:t>- ποια η εσωτερική οργάνωση της βιβλιογραφίας</a:t>
            </a:r>
          </a:p>
          <a:p>
            <a:endParaRPr lang="el-GR" dirty="0"/>
          </a:p>
        </p:txBody>
      </p:sp>
    </p:spTree>
    <p:extLst>
      <p:ext uri="{BB962C8B-B14F-4D97-AF65-F5344CB8AC3E}">
        <p14:creationId xmlns:p14="http://schemas.microsoft.com/office/powerpoint/2010/main" val="32691989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3600" dirty="0"/>
              <a:t>Άσκηση 4η </a:t>
            </a:r>
            <a:br>
              <a:rPr lang="el-GR" altLang="el-GR" sz="3600" dirty="0"/>
            </a:br>
            <a:r>
              <a:rPr lang="el-GR" altLang="el-GR" sz="3600" dirty="0"/>
              <a:t>Βιβλιογραφία: Εσωτερική Οργάνωση</a:t>
            </a:r>
          </a:p>
        </p:txBody>
      </p:sp>
      <p:sp>
        <p:nvSpPr>
          <p:cNvPr id="53250" name="Rectangle 2"/>
          <p:cNvSpPr>
            <a:spLocks noGrp="1" noChangeArrowheads="1"/>
          </p:cNvSpPr>
          <p:nvPr>
            <p:ph idx="1"/>
          </p:nvPr>
        </p:nvSpPr>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a:t>Ανοίξτε τα κάτωθι επισυναπτόμενα αρχεία στην πλατφόρμα «Ιθάκη» και εντοπίστε σε καθένα από αυτά την </a:t>
            </a:r>
            <a:r>
              <a:rPr lang="el-GR" altLang="el-GR" b="1" dirty="0"/>
              <a:t>«Εσωτερική Οργάνωση»</a:t>
            </a:r>
            <a:r>
              <a:rPr lang="el-GR" altLang="ja-JP" dirty="0"/>
              <a:t> της Βιβλιογραφίας- Καταλόγου.</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Bibliography_N1_19032013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Bibliography_N2_19032013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Bibliography_N3_19032013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Bibliography_N4_19032013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Bibliography_N5_19032013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Bibliography_N6_19032013</a:t>
            </a:r>
          </a:p>
        </p:txBody>
      </p:sp>
    </p:spTree>
    <p:extLst>
      <p:ext uri="{BB962C8B-B14F-4D97-AF65-F5344CB8AC3E}">
        <p14:creationId xmlns:p14="http://schemas.microsoft.com/office/powerpoint/2010/main" val="20302588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17F793D-CDF4-4EC5-927B-08ADC3CB0AD8}"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Προπαρασκευή καταλόγου </a:t>
            </a:r>
            <a:r>
              <a:rPr lang="el-GR" sz="3600" b="0" dirty="0" smtClean="0"/>
              <a:t>6/6</a:t>
            </a:r>
            <a:endParaRPr lang="el-GR" dirty="0"/>
          </a:p>
        </p:txBody>
      </p:sp>
      <p:sp>
        <p:nvSpPr>
          <p:cNvPr id="3" name="Θέση περιεχομένου 2"/>
          <p:cNvSpPr>
            <a:spLocks noGrp="1"/>
          </p:cNvSpPr>
          <p:nvPr>
            <p:ph idx="1"/>
          </p:nvPr>
        </p:nvSpPr>
        <p:spPr/>
        <p:txBody>
          <a:bodyPr/>
          <a:lstStyle/>
          <a:p>
            <a:pPr marL="0" indent="0">
              <a:buNone/>
            </a:pPr>
            <a:r>
              <a:rPr lang="el-GR" dirty="0"/>
              <a:t>Συμπερασματικά</a:t>
            </a:r>
          </a:p>
          <a:p>
            <a:pPr marL="0" indent="0">
              <a:buNone/>
            </a:pPr>
            <a:r>
              <a:rPr lang="el-GR" dirty="0"/>
              <a:t>- Αποτελεί την πρώτη επαφή με τον Κατάλογο και τις αποφάσεις που πρέπει να ληφθούν για τη σύνταξή του.</a:t>
            </a:r>
          </a:p>
          <a:p>
            <a:pPr marL="0" indent="0">
              <a:buNone/>
            </a:pPr>
            <a:r>
              <a:rPr lang="el-GR" dirty="0"/>
              <a:t>- Οι αποφάσεις αυτές πρέπει να ληφθούν μία φορά σε συνδυασμό μεταξύ τους και να καταγραφούν ώστε πάντα ο Βιβλιογράφος να μπορεί να ανατρέχει σε αυτές.</a:t>
            </a:r>
          </a:p>
        </p:txBody>
      </p:sp>
    </p:spTree>
    <p:extLst>
      <p:ext uri="{BB962C8B-B14F-4D97-AF65-F5344CB8AC3E}">
        <p14:creationId xmlns:p14="http://schemas.microsoft.com/office/powerpoint/2010/main" val="13077815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1D68618-B00C-4728-B406-09946A63C35E}" type="slidenum">
              <a:rPr lang="en-GB" altLang="el-GR" sz="1300">
                <a:solidFill>
                  <a:srgbClr val="000000"/>
                </a:solidFill>
                <a:latin typeface="Times New Roman" pitchFamily="18" charset="0"/>
              </a:rPr>
              <a:pPr algn="r" eaLnBrk="1">
                <a:buClrTx/>
                <a:buFontTx/>
                <a:buNone/>
              </a:pPr>
              <a:t>15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Σύνθεση καταλόγου </a:t>
            </a:r>
            <a:r>
              <a:rPr lang="el-GR" sz="3600" b="0" dirty="0" smtClean="0"/>
              <a:t>1/9</a:t>
            </a:r>
            <a:endParaRPr lang="el-GR" sz="3600" b="0" dirty="0"/>
          </a:p>
        </p:txBody>
      </p:sp>
      <p:sp>
        <p:nvSpPr>
          <p:cNvPr id="3" name="Θέση περιεχομένου 2"/>
          <p:cNvSpPr>
            <a:spLocks noGrp="1"/>
          </p:cNvSpPr>
          <p:nvPr>
            <p:ph idx="1"/>
          </p:nvPr>
        </p:nvSpPr>
        <p:spPr/>
        <p:txBody>
          <a:bodyPr/>
          <a:lstStyle/>
          <a:p>
            <a:pPr marL="0" indent="0">
              <a:buNone/>
            </a:pPr>
            <a:r>
              <a:rPr lang="el-GR" dirty="0"/>
              <a:t>1. Συλλογή βιβλιογραφικών αναφορών. </a:t>
            </a:r>
          </a:p>
          <a:p>
            <a:pPr marL="0" indent="0">
              <a:buNone/>
            </a:pPr>
            <a:r>
              <a:rPr lang="el-GR" dirty="0"/>
              <a:t>Σε όλη τη διάρκεια της προπαρασκευής του Καταλόγου, πρέπει να διατηρείται αρχείο με τις λέξεις- κλειδιά που χρησιμοποιήθηκαν και το είδος των πηγών που αναζητήθηκαν.</a:t>
            </a:r>
          </a:p>
          <a:p>
            <a:pPr marL="0" indent="0">
              <a:buNone/>
            </a:pPr>
            <a:r>
              <a:rPr lang="el-GR" dirty="0"/>
              <a:t>Με τον εντοπισμό του πιθανού υλικού, πρέπει να διατηρείται ένα αντίγραφο του κάθε τεκμηρίου.</a:t>
            </a:r>
          </a:p>
          <a:p>
            <a:endParaRPr lang="el-GR" dirty="0"/>
          </a:p>
          <a:p>
            <a:pPr marL="0" indent="0">
              <a:buNone/>
            </a:pPr>
            <a:r>
              <a:rPr lang="el-GR" dirty="0"/>
              <a:t>Παραδείγματα</a:t>
            </a:r>
          </a:p>
          <a:p>
            <a:pPr marL="0" indent="0">
              <a:buNone/>
            </a:pPr>
            <a:r>
              <a:rPr lang="el-GR" dirty="0"/>
              <a:t>- από όλες τις μορφές και τα είδη πηγών</a:t>
            </a:r>
          </a:p>
        </p:txBody>
      </p:sp>
    </p:spTree>
    <p:extLst>
      <p:ext uri="{BB962C8B-B14F-4D97-AF65-F5344CB8AC3E}">
        <p14:creationId xmlns:p14="http://schemas.microsoft.com/office/powerpoint/2010/main" val="42164881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5F4032B-565C-4E77-8944-DA799A110595}"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Σύνθεση καταλόγου </a:t>
            </a:r>
            <a:r>
              <a:rPr lang="el-GR" sz="3600" b="0" dirty="0" smtClean="0"/>
              <a:t>2/9</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2. Καταγραφή βιβλιογραφικών αναφορών</a:t>
            </a:r>
          </a:p>
          <a:p>
            <a:pPr marL="0" indent="0">
              <a:buNone/>
            </a:pPr>
            <a:endParaRPr lang="el-GR" dirty="0"/>
          </a:p>
          <a:p>
            <a:pPr marL="0" indent="0">
              <a:buNone/>
            </a:pPr>
            <a:r>
              <a:rPr lang="el-GR" dirty="0" smtClean="0"/>
              <a:t>Υιοθετείται </a:t>
            </a:r>
            <a:r>
              <a:rPr lang="el-GR" dirty="0"/>
              <a:t>και τηρείται με συνέπεια ο τρόπος καταγραφής και παρουσίασης των βιβλιογραφικών αναφορών.</a:t>
            </a:r>
          </a:p>
          <a:p>
            <a:pPr marL="0" indent="0">
              <a:buNone/>
            </a:pPr>
            <a:r>
              <a:rPr lang="el-GR" dirty="0"/>
              <a:t>Υπάρχει ανάγκη πλήρους καταγραφής της κάθε βιβλιογραφικής παραπομπής πριν γίνει αναφορά στην επόμενη.</a:t>
            </a:r>
          </a:p>
          <a:p>
            <a:endParaRPr lang="el-GR" dirty="0"/>
          </a:p>
          <a:p>
            <a:pPr marL="0" indent="0">
              <a:buNone/>
            </a:pPr>
            <a:r>
              <a:rPr lang="el-GR" dirty="0"/>
              <a:t>Σημείωση</a:t>
            </a:r>
          </a:p>
          <a:p>
            <a:pPr marL="0" indent="0">
              <a:buNone/>
            </a:pPr>
            <a:r>
              <a:rPr lang="el-GR" dirty="0"/>
              <a:t>Σε περίπτωση που </a:t>
            </a:r>
            <a:r>
              <a:rPr lang="el-GR" dirty="0" smtClean="0"/>
              <a:t>«δανειζόμαστε» </a:t>
            </a:r>
            <a:r>
              <a:rPr lang="el-GR" dirty="0"/>
              <a:t>εγγραφές, πρέπει να ελέγχουμε τη πληρότητα και τη συμμόρφωσή τους με το πρότυπο που υιοθετήσαμε.</a:t>
            </a:r>
          </a:p>
          <a:p>
            <a:endParaRPr lang="el-GR" dirty="0"/>
          </a:p>
        </p:txBody>
      </p:sp>
    </p:spTree>
    <p:extLst>
      <p:ext uri="{BB962C8B-B14F-4D97-AF65-F5344CB8AC3E}">
        <p14:creationId xmlns:p14="http://schemas.microsoft.com/office/powerpoint/2010/main" val="18289287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4BDFB6C-79E6-406B-BFEE-F431F758E235}"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Σύνθεση καταλόγου </a:t>
            </a:r>
            <a:r>
              <a:rPr lang="el-GR" sz="3600" b="0" dirty="0" smtClean="0"/>
              <a:t>3/9</a:t>
            </a:r>
            <a:endParaRPr lang="el-GR" dirty="0"/>
          </a:p>
        </p:txBody>
      </p:sp>
      <p:sp>
        <p:nvSpPr>
          <p:cNvPr id="3" name="Θέση περιεχομένου 2"/>
          <p:cNvSpPr>
            <a:spLocks noGrp="1"/>
          </p:cNvSpPr>
          <p:nvPr>
            <p:ph idx="1"/>
          </p:nvPr>
        </p:nvSpPr>
        <p:spPr/>
        <p:txBody>
          <a:bodyPr/>
          <a:lstStyle/>
          <a:p>
            <a:pPr marL="0" indent="0">
              <a:buNone/>
            </a:pPr>
            <a:r>
              <a:rPr lang="el-GR" dirty="0"/>
              <a:t>3. Αποσαφήνιση στην εισαγωγή του καταλόγου όλων των αποφάσεων που λήφθηκαν κατά την προπαρασκευή και συλλογή του υλικού.</a:t>
            </a:r>
          </a:p>
          <a:p>
            <a:endParaRPr lang="el-GR" dirty="0"/>
          </a:p>
          <a:p>
            <a:pPr marL="0" indent="0">
              <a:buNone/>
            </a:pPr>
            <a:r>
              <a:rPr lang="el-GR" dirty="0"/>
              <a:t>Συμβάλλει στην καλύτερη ενημέρωση του αναγνώστη για το είδος της βιβλιογραφίας που έχει μπροστά του, τη δομή και την οργάνωσή της, αλλά κυρίως του τρόπου παρουσίασης του υλικού.</a:t>
            </a:r>
          </a:p>
          <a:p>
            <a:endParaRPr lang="el-GR" dirty="0"/>
          </a:p>
        </p:txBody>
      </p:sp>
    </p:spTree>
    <p:extLst>
      <p:ext uri="{BB962C8B-B14F-4D97-AF65-F5344CB8AC3E}">
        <p14:creationId xmlns:p14="http://schemas.microsoft.com/office/powerpoint/2010/main" val="14952226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E9FC9A5-0972-48DA-9693-14ABCB13AF10}"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Σύνθεση καταλόγου </a:t>
            </a:r>
            <a:r>
              <a:rPr lang="el-GR" sz="3600" b="0" dirty="0" smtClean="0"/>
              <a:t>4/9</a:t>
            </a:r>
            <a:endParaRPr lang="el-GR" dirty="0"/>
          </a:p>
        </p:txBody>
      </p:sp>
      <p:sp>
        <p:nvSpPr>
          <p:cNvPr id="3" name="Θέση περιεχομένου 2"/>
          <p:cNvSpPr>
            <a:spLocks noGrp="1"/>
          </p:cNvSpPr>
          <p:nvPr>
            <p:ph idx="1"/>
          </p:nvPr>
        </p:nvSpPr>
        <p:spPr/>
        <p:txBody>
          <a:bodyPr/>
          <a:lstStyle/>
          <a:p>
            <a:pPr marL="0" indent="0">
              <a:buNone/>
            </a:pPr>
            <a:r>
              <a:rPr lang="el-GR" dirty="0"/>
              <a:t>3.1. Η περιοχή που έχει καλύψει/ θεματικά</a:t>
            </a:r>
          </a:p>
          <a:p>
            <a:pPr marL="0" indent="0">
              <a:buNone/>
            </a:pPr>
            <a:r>
              <a:rPr lang="el-GR" dirty="0"/>
              <a:t>πχ. </a:t>
            </a:r>
            <a:r>
              <a:rPr lang="el-GR" dirty="0" smtClean="0"/>
              <a:t>αποτύπωση </a:t>
            </a:r>
            <a:r>
              <a:rPr lang="el-GR" dirty="0"/>
              <a:t>των πηγών που έχουν </a:t>
            </a:r>
            <a:r>
              <a:rPr lang="el-GR" dirty="0" smtClean="0"/>
              <a:t>διερευνηθεί </a:t>
            </a:r>
            <a:r>
              <a:rPr lang="el-GR" dirty="0"/>
              <a:t>για τη συλλογή των βιβλιογραφικών παραπομπών.</a:t>
            </a:r>
          </a:p>
          <a:p>
            <a:pPr marL="0" indent="0">
              <a:buNone/>
            </a:pPr>
            <a:r>
              <a:rPr lang="el-GR" dirty="0"/>
              <a:t>3.2. Οι αρχές και τα κριτήρια που έχουν ακολουθηθεί για τη συλλογή του υλικού.</a:t>
            </a:r>
          </a:p>
          <a:p>
            <a:pPr marL="0" indent="0">
              <a:buNone/>
            </a:pPr>
            <a:r>
              <a:rPr lang="el-GR" dirty="0"/>
              <a:t>3.3. Η κατηγοριοποίηση των βιβλιογραφικών παραπομπών.</a:t>
            </a:r>
          </a:p>
          <a:p>
            <a:endParaRPr lang="el-GR" dirty="0"/>
          </a:p>
          <a:p>
            <a:pPr marL="0" indent="0">
              <a:buNone/>
            </a:pPr>
            <a:r>
              <a:rPr lang="el-GR" dirty="0"/>
              <a:t>Παράδειγμα</a:t>
            </a:r>
          </a:p>
          <a:p>
            <a:pPr marL="0" indent="0">
              <a:buNone/>
            </a:pPr>
            <a:r>
              <a:rPr lang="el-GR" dirty="0"/>
              <a:t>Χρονική, Θεματική, Γεωγραφική</a:t>
            </a:r>
          </a:p>
          <a:p>
            <a:endParaRPr lang="el-GR" dirty="0"/>
          </a:p>
        </p:txBody>
      </p:sp>
    </p:spTree>
    <p:extLst>
      <p:ext uri="{BB962C8B-B14F-4D97-AF65-F5344CB8AC3E}">
        <p14:creationId xmlns:p14="http://schemas.microsoft.com/office/powerpoint/2010/main" val="3543433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A8D2964-26F6-4155-8698-5DB2AD71FC69}"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Π</a:t>
            </a:r>
            <a:r>
              <a:rPr lang="el-GR" dirty="0" smtClean="0"/>
              <a:t>εριεχόμενα</a:t>
            </a:r>
            <a:endParaRPr lang="el-GR" dirty="0"/>
          </a:p>
        </p:txBody>
      </p:sp>
      <p:sp>
        <p:nvSpPr>
          <p:cNvPr id="3" name="Θέση περιεχομένου 2"/>
          <p:cNvSpPr>
            <a:spLocks noGrp="1"/>
          </p:cNvSpPr>
          <p:nvPr>
            <p:ph idx="1"/>
          </p:nvPr>
        </p:nvSpPr>
        <p:spPr/>
        <p:txBody>
          <a:bodyPr/>
          <a:lstStyle/>
          <a:p>
            <a:pPr marL="0" indent="0">
              <a:lnSpc>
                <a:spcPct val="100000"/>
              </a:lnSpc>
              <a:buNone/>
            </a:pPr>
            <a:r>
              <a:rPr lang="el-GR" altLang="el-GR" b="1" dirty="0" smtClean="0">
                <a:solidFill>
                  <a:srgbClr val="000000"/>
                </a:solidFill>
              </a:rPr>
              <a:t>Σύνταξη καταλόγου/ Βιβλιογραφίας</a:t>
            </a:r>
            <a:endParaRPr lang="en-GB" altLang="el-GR" b="1" dirty="0">
              <a:solidFill>
                <a:srgbClr val="000000"/>
              </a:solidFill>
            </a:endParaRPr>
          </a:p>
          <a:p>
            <a:pPr marL="971550" lvl="1" indent="-514350">
              <a:lnSpc>
                <a:spcPct val="100000"/>
              </a:lnSpc>
              <a:buFont typeface="+mj-lt"/>
              <a:buAutoNum type="romanLcPeriod"/>
            </a:pPr>
            <a:r>
              <a:rPr lang="el-GR" altLang="el-GR" dirty="0" smtClean="0">
                <a:solidFill>
                  <a:srgbClr val="000000"/>
                </a:solidFill>
              </a:rPr>
              <a:t>Εργασίες σύνταξης καταλόγου</a:t>
            </a:r>
            <a:endParaRPr lang="en-GB" altLang="el-GR" dirty="0">
              <a:solidFill>
                <a:srgbClr val="000000"/>
              </a:solidFill>
            </a:endParaRPr>
          </a:p>
          <a:p>
            <a:pPr marL="971550" lvl="1" indent="-514350">
              <a:lnSpc>
                <a:spcPct val="100000"/>
              </a:lnSpc>
              <a:buFont typeface="+mj-lt"/>
              <a:buAutoNum type="romanLcPeriod"/>
            </a:pPr>
            <a:r>
              <a:rPr lang="el-GR" altLang="el-GR" dirty="0" smtClean="0">
                <a:solidFill>
                  <a:srgbClr val="000000"/>
                </a:solidFill>
              </a:rPr>
              <a:t>Στάδια σύνταξης καταλόγου</a:t>
            </a:r>
            <a:endParaRPr lang="en-GB" altLang="el-GR" dirty="0">
              <a:solidFill>
                <a:srgbClr val="000000"/>
              </a:solidFill>
            </a:endParaRPr>
          </a:p>
          <a:p>
            <a:endParaRPr lang="el-GR" dirty="0"/>
          </a:p>
        </p:txBody>
      </p:sp>
    </p:spTree>
    <p:extLst>
      <p:ext uri="{BB962C8B-B14F-4D97-AF65-F5344CB8AC3E}">
        <p14:creationId xmlns:p14="http://schemas.microsoft.com/office/powerpoint/2010/main" val="33510475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7207338-72D0-4B8A-9A46-A0FB88707493}"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Σύνθεση καταλόγου </a:t>
            </a:r>
            <a:r>
              <a:rPr lang="el-GR" sz="3600" b="0" dirty="0" smtClean="0"/>
              <a:t>5/9</a:t>
            </a:r>
            <a:endParaRPr lang="el-GR" dirty="0"/>
          </a:p>
        </p:txBody>
      </p:sp>
      <p:sp>
        <p:nvSpPr>
          <p:cNvPr id="3" name="Θέση περιεχομένου 2"/>
          <p:cNvSpPr>
            <a:spLocks noGrp="1"/>
          </p:cNvSpPr>
          <p:nvPr>
            <p:ph idx="1"/>
          </p:nvPr>
        </p:nvSpPr>
        <p:spPr/>
        <p:txBody>
          <a:bodyPr/>
          <a:lstStyle/>
          <a:p>
            <a:pPr marL="0" indent="0">
              <a:buNone/>
            </a:pPr>
            <a:r>
              <a:rPr lang="el-GR" dirty="0"/>
              <a:t>3.4. Το είδος και η μορφή καταγραφής της πληροφορίας για κάθε βιβλιογραφική παραπομπή.</a:t>
            </a:r>
          </a:p>
          <a:p>
            <a:pPr marL="0" indent="0">
              <a:buNone/>
            </a:pPr>
            <a:r>
              <a:rPr lang="el-GR" dirty="0"/>
              <a:t>Αν ακολουθείται κάποιο Βιβλιογραφικό πρότυπο, αυτό πρέπει να δηλωθεί. Συνιστάται η υιοθέτηση ενός προτύπου, έναντι της διαμόρφωσης προσωπικών κανόνων στην καταγραφή των βιβλιογραφικών παραπομπών.</a:t>
            </a:r>
          </a:p>
          <a:p>
            <a:pPr marL="0" indent="0">
              <a:buNone/>
            </a:pPr>
            <a:r>
              <a:rPr lang="el-GR" dirty="0"/>
              <a:t>Παράδειγμα</a:t>
            </a:r>
          </a:p>
          <a:p>
            <a:pPr marL="0" indent="0">
              <a:buNone/>
            </a:pPr>
            <a:r>
              <a:rPr lang="el-GR" dirty="0"/>
              <a:t>Τίτλος (Ημερομηνία έκδοσης). Τίτλος Βιβλίου. Τόπος έκδοσης: Εκδότης.</a:t>
            </a:r>
          </a:p>
          <a:p>
            <a:endParaRPr lang="el-GR" dirty="0"/>
          </a:p>
        </p:txBody>
      </p:sp>
    </p:spTree>
    <p:extLst>
      <p:ext uri="{BB962C8B-B14F-4D97-AF65-F5344CB8AC3E}">
        <p14:creationId xmlns:p14="http://schemas.microsoft.com/office/powerpoint/2010/main" val="40407707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BB736A7-1502-40D4-8DDA-AF69157B1748}"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Σύνθεση καταλόγου </a:t>
            </a:r>
            <a:r>
              <a:rPr lang="el-GR" sz="3600" b="0" dirty="0" smtClean="0"/>
              <a:t>6/9</a:t>
            </a:r>
            <a:endParaRPr lang="el-GR" dirty="0"/>
          </a:p>
        </p:txBody>
      </p:sp>
      <p:sp>
        <p:nvSpPr>
          <p:cNvPr id="3" name="Θέση περιεχομένου 2"/>
          <p:cNvSpPr>
            <a:spLocks noGrp="1"/>
          </p:cNvSpPr>
          <p:nvPr>
            <p:ph idx="1"/>
          </p:nvPr>
        </p:nvSpPr>
        <p:spPr/>
        <p:txBody>
          <a:bodyPr/>
          <a:lstStyle/>
          <a:p>
            <a:pPr marL="0" indent="0">
              <a:buNone/>
            </a:pPr>
            <a:r>
              <a:rPr lang="el-GR" dirty="0"/>
              <a:t>3.5. Η οργάνωση του Καταλόγου</a:t>
            </a:r>
          </a:p>
          <a:p>
            <a:pPr marL="0" indent="0">
              <a:buNone/>
            </a:pPr>
            <a:r>
              <a:rPr lang="el-GR" dirty="0"/>
              <a:t>- τα σημεία πρόσβασης (τίτλος, θέμα, συγγραφέας, σειρά)</a:t>
            </a:r>
          </a:p>
          <a:p>
            <a:pPr marL="0" indent="0">
              <a:buNone/>
            </a:pPr>
            <a:r>
              <a:rPr lang="el-GR" dirty="0"/>
              <a:t>- τα κριτήρια κατηγοριοποίησης (αλφαβητική, αριθμητική, χρονολογική) πχ. η καταγραφή των συγγραφέων γίνεται με αλφαβητική σειρά.</a:t>
            </a:r>
          </a:p>
          <a:p>
            <a:pPr marL="0" indent="0">
              <a:buNone/>
            </a:pPr>
            <a:r>
              <a:rPr lang="el-GR" dirty="0"/>
              <a:t>- όροι πρόσβασης (entry terms)</a:t>
            </a:r>
          </a:p>
        </p:txBody>
      </p:sp>
    </p:spTree>
    <p:extLst>
      <p:ext uri="{BB962C8B-B14F-4D97-AF65-F5344CB8AC3E}">
        <p14:creationId xmlns:p14="http://schemas.microsoft.com/office/powerpoint/2010/main" val="3940873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0E0D9D7-2656-4D9B-B3A2-E4B21BC4B5F4}"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Σύνθεση καταλόγου </a:t>
            </a:r>
            <a:r>
              <a:rPr lang="el-GR" sz="3600" b="0" dirty="0" smtClean="0"/>
              <a:t>7/9</a:t>
            </a:r>
            <a:endParaRPr lang="el-GR" dirty="0"/>
          </a:p>
        </p:txBody>
      </p:sp>
      <p:sp>
        <p:nvSpPr>
          <p:cNvPr id="3" name="Θέση περιεχομένου 2"/>
          <p:cNvSpPr>
            <a:spLocks noGrp="1"/>
          </p:cNvSpPr>
          <p:nvPr>
            <p:ph idx="1"/>
          </p:nvPr>
        </p:nvSpPr>
        <p:spPr/>
        <p:txBody>
          <a:bodyPr/>
          <a:lstStyle/>
          <a:p>
            <a:pPr marL="0" indent="0">
              <a:buNone/>
            </a:pPr>
            <a:r>
              <a:rPr lang="el-GR" dirty="0"/>
              <a:t>4. Σπουδαιότητα καταγραφής των κριτηρίων και αποφάσεων που πάρθηκαν.</a:t>
            </a:r>
          </a:p>
          <a:p>
            <a:endParaRPr lang="el-GR" dirty="0"/>
          </a:p>
          <a:p>
            <a:pPr marL="0" indent="0">
              <a:buNone/>
            </a:pPr>
            <a:r>
              <a:rPr lang="el-GR" dirty="0"/>
              <a:t>- Εξυπηρετεί τις ανάγκες των αναγνωστών που επιθυμούν τη δημιουργία του Καταλόγου.</a:t>
            </a:r>
          </a:p>
          <a:p>
            <a:pPr marL="0" indent="0">
              <a:buNone/>
            </a:pPr>
            <a:r>
              <a:rPr lang="el-GR" dirty="0"/>
              <a:t>- Κατηγοριοποιεί την πληροφορία, τη γνώση, αναδεικνύοντας με αυτό το τρόπο τους συνδέσμους και τη σχέση μεταξύ τους.</a:t>
            </a:r>
          </a:p>
          <a:p>
            <a:pPr marL="0" indent="0">
              <a:buNone/>
            </a:pPr>
            <a:r>
              <a:rPr lang="el-GR" dirty="0"/>
              <a:t>- Συμβάλλει στην ολοκλήρωση ή συνέχιση της βιβλιογραφικής έρευνας του αναγνώστη και σε άλλες πηγές.</a:t>
            </a:r>
          </a:p>
          <a:p>
            <a:endParaRPr lang="el-GR" dirty="0"/>
          </a:p>
        </p:txBody>
      </p:sp>
    </p:spTree>
    <p:extLst>
      <p:ext uri="{BB962C8B-B14F-4D97-AF65-F5344CB8AC3E}">
        <p14:creationId xmlns:p14="http://schemas.microsoft.com/office/powerpoint/2010/main" val="417224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29A952F-2AF9-4538-B551-ABB77C2C63E4}"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Σύνθεση καταλόγου </a:t>
            </a:r>
            <a:r>
              <a:rPr lang="el-GR" sz="3600" b="0" dirty="0" smtClean="0"/>
              <a:t>8/9</a:t>
            </a:r>
            <a:endParaRPr lang="el-GR" dirty="0"/>
          </a:p>
        </p:txBody>
      </p:sp>
      <p:sp>
        <p:nvSpPr>
          <p:cNvPr id="3" name="Θέση περιεχομένου 2"/>
          <p:cNvSpPr>
            <a:spLocks noGrp="1"/>
          </p:cNvSpPr>
          <p:nvPr>
            <p:ph idx="1"/>
          </p:nvPr>
        </p:nvSpPr>
        <p:spPr/>
        <p:txBody>
          <a:bodyPr/>
          <a:lstStyle/>
          <a:p>
            <a:pPr marL="0" indent="0">
              <a:buNone/>
            </a:pPr>
            <a:r>
              <a:rPr lang="el-GR" dirty="0"/>
              <a:t>5.Περιγραφή Περιεχομένου</a:t>
            </a:r>
          </a:p>
          <a:p>
            <a:endParaRPr lang="el-GR" dirty="0"/>
          </a:p>
          <a:p>
            <a:pPr marL="0" indent="0">
              <a:buNone/>
            </a:pPr>
            <a:r>
              <a:rPr lang="el-GR" dirty="0"/>
              <a:t>Χρήση Περίληψης, Λέξεων- Κλειδιών, Θησαυρού</a:t>
            </a:r>
          </a:p>
          <a:p>
            <a:endParaRPr lang="el-GR" dirty="0"/>
          </a:p>
        </p:txBody>
      </p:sp>
    </p:spTree>
    <p:extLst>
      <p:ext uri="{BB962C8B-B14F-4D97-AF65-F5344CB8AC3E}">
        <p14:creationId xmlns:p14="http://schemas.microsoft.com/office/powerpoint/2010/main" val="16227518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A945523-C6EB-42D6-8AD5-4372EE01C9F8}"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Σύνθεση καταλόγου </a:t>
            </a:r>
            <a:r>
              <a:rPr lang="el-GR" sz="3600" b="0" dirty="0"/>
              <a:t>9</a:t>
            </a:r>
            <a:r>
              <a:rPr lang="el-GR" sz="3600" b="0" dirty="0" smtClean="0"/>
              <a:t>/9</a:t>
            </a:r>
            <a:endParaRPr lang="el-GR" dirty="0"/>
          </a:p>
        </p:txBody>
      </p:sp>
      <p:sp>
        <p:nvSpPr>
          <p:cNvPr id="3" name="Θέση περιεχομένου 2"/>
          <p:cNvSpPr>
            <a:spLocks noGrp="1"/>
          </p:cNvSpPr>
          <p:nvPr>
            <p:ph idx="1"/>
          </p:nvPr>
        </p:nvSpPr>
        <p:spPr/>
        <p:txBody>
          <a:bodyPr/>
          <a:lstStyle/>
          <a:p>
            <a:pPr marL="0" indent="0">
              <a:buNone/>
            </a:pPr>
            <a:r>
              <a:rPr lang="el-GR" dirty="0"/>
              <a:t>6. Πρόσβαση στο Υλικό</a:t>
            </a:r>
          </a:p>
          <a:p>
            <a:endParaRPr lang="el-GR" dirty="0"/>
          </a:p>
          <a:p>
            <a:pPr marL="0" indent="0">
              <a:buNone/>
            </a:pPr>
            <a:r>
              <a:rPr lang="el-GR" dirty="0"/>
              <a:t>Καταγραφή της ηλεκτρονικής διεύθυνσης, της βιβλιοθήκης, της θεματικής πύλης. </a:t>
            </a:r>
          </a:p>
          <a:p>
            <a:endParaRPr lang="el-GR" dirty="0"/>
          </a:p>
        </p:txBody>
      </p:sp>
    </p:spTree>
    <p:extLst>
      <p:ext uri="{BB962C8B-B14F-4D97-AF65-F5344CB8AC3E}">
        <p14:creationId xmlns:p14="http://schemas.microsoft.com/office/powerpoint/2010/main" val="3626479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E12F788-7C63-4FC7-B5BD-CD8709320C7A}"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Συμπεράσματα </a:t>
            </a:r>
            <a:r>
              <a:rPr lang="el-GR" sz="3600" b="0" dirty="0" smtClean="0"/>
              <a:t>1/2</a:t>
            </a:r>
            <a:endParaRPr lang="el-GR" sz="3600" b="0" dirty="0"/>
          </a:p>
        </p:txBody>
      </p:sp>
      <p:sp>
        <p:nvSpPr>
          <p:cNvPr id="3" name="Θέση περιεχομένου 2"/>
          <p:cNvSpPr>
            <a:spLocks noGrp="1"/>
          </p:cNvSpPr>
          <p:nvPr>
            <p:ph idx="1"/>
          </p:nvPr>
        </p:nvSpPr>
        <p:spPr/>
        <p:txBody>
          <a:bodyPr/>
          <a:lstStyle/>
          <a:p>
            <a:pPr marL="0" indent="0">
              <a:buNone/>
            </a:pPr>
            <a:r>
              <a:rPr lang="el-GR" dirty="0" smtClean="0"/>
              <a:t>- </a:t>
            </a:r>
            <a:r>
              <a:rPr lang="el-GR" dirty="0"/>
              <a:t>Ανάγκη προσδιορισμού και αξιολόγησης των αναγκών του τελικού αποδέκτη του Καταλόγου.</a:t>
            </a:r>
          </a:p>
          <a:p>
            <a:pPr marL="0" indent="0">
              <a:buNone/>
            </a:pPr>
            <a:r>
              <a:rPr lang="el-GR" dirty="0"/>
              <a:t>- Διαμόρφωση πολιτικής συλλογής του υλικού.</a:t>
            </a:r>
          </a:p>
          <a:p>
            <a:pPr marL="0" indent="0">
              <a:buNone/>
            </a:pPr>
            <a:r>
              <a:rPr lang="el-GR" dirty="0"/>
              <a:t>- Σπουδαιότητα καταγραφής σημειώσεων σχετικά με τις αποφάσεις που </a:t>
            </a:r>
            <a:r>
              <a:rPr lang="el-GR" dirty="0" smtClean="0"/>
              <a:t>ελήφθησαν </a:t>
            </a:r>
            <a:r>
              <a:rPr lang="el-GR" dirty="0"/>
              <a:t>σε όλη τη διαδικασία σύνταξης του Καταλόγου.</a:t>
            </a:r>
          </a:p>
          <a:p>
            <a:endParaRPr lang="el-GR" dirty="0"/>
          </a:p>
        </p:txBody>
      </p:sp>
    </p:spTree>
    <p:extLst>
      <p:ext uri="{BB962C8B-B14F-4D97-AF65-F5344CB8AC3E}">
        <p14:creationId xmlns:p14="http://schemas.microsoft.com/office/powerpoint/2010/main" val="23681208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D94D52E-1296-4598-BC32-EA007EB0A761}"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Συμπεράσματα </a:t>
            </a:r>
            <a:r>
              <a:rPr lang="el-GR" sz="36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dirty="0"/>
              <a:t>Συμπερασματικά</a:t>
            </a:r>
          </a:p>
          <a:p>
            <a:pPr marL="0" indent="0">
              <a:buNone/>
            </a:pPr>
            <a:r>
              <a:rPr lang="el-GR" dirty="0"/>
              <a:t>- Ανάγκη τήρησης ομοιομορφίας στη σύνταξη του Καταλόγου.</a:t>
            </a:r>
          </a:p>
          <a:p>
            <a:pPr marL="0" indent="0">
              <a:buNone/>
            </a:pPr>
            <a:r>
              <a:rPr lang="el-GR" dirty="0"/>
              <a:t>- Συνέπεια στη τήρηση της πολιτικής και των όσων έχουν αποτυπωθεί στον Κατάλογο. </a:t>
            </a:r>
          </a:p>
          <a:p>
            <a:endParaRPr lang="el-GR" dirty="0"/>
          </a:p>
        </p:txBody>
      </p:sp>
    </p:spTree>
    <p:extLst>
      <p:ext uri="{BB962C8B-B14F-4D97-AF65-F5344CB8AC3E}">
        <p14:creationId xmlns:p14="http://schemas.microsoft.com/office/powerpoint/2010/main" val="3517637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4D736A9-9835-4031-9E9C-7774EBCEF7BA}"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Βιβλιογραφία </a:t>
            </a:r>
            <a:r>
              <a:rPr lang="el-GR" sz="3600" b="0" dirty="0" smtClean="0"/>
              <a:t>1/2</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sz="2000" dirty="0"/>
              <a:t>Bates, M. J. (1976). “Rigorous systematic bibliography”. </a:t>
            </a:r>
            <a:r>
              <a:rPr lang="en-US" sz="2000" i="1" dirty="0"/>
              <a:t>RQ</a:t>
            </a:r>
            <a:r>
              <a:rPr lang="en-US" sz="2000" dirty="0"/>
              <a:t>, 16(1): 7-26.</a:t>
            </a:r>
          </a:p>
          <a:p>
            <a:pPr marL="0" indent="0">
              <a:buNone/>
            </a:pPr>
            <a:r>
              <a:rPr lang="en-US" sz="2000" dirty="0"/>
              <a:t>Conway, F. D. L., Corcoran, P., Duncan, A., &amp; Ketchum, L. (1997). “A tool for towns in transition”. </a:t>
            </a:r>
            <a:r>
              <a:rPr lang="en-US" sz="2000" i="1" dirty="0"/>
              <a:t>Journal of Extension </a:t>
            </a:r>
            <a:r>
              <a:rPr lang="en-US" sz="2000" dirty="0"/>
              <a:t>[On-line], 35(4). Available at: http://www.joe.org/joe/1997august/tt2.html. [Accessed: 26/03/2012]</a:t>
            </a:r>
          </a:p>
          <a:p>
            <a:pPr marL="0" indent="0">
              <a:buNone/>
            </a:pPr>
            <a:r>
              <a:rPr lang="en-US" sz="2000" dirty="0"/>
              <a:t>Harmon, R. B. (1998). </a:t>
            </a:r>
            <a:r>
              <a:rPr lang="en-US" sz="2000" i="1" dirty="0"/>
              <a:t>Elements of bibliography : A guide to information sources and practical applications</a:t>
            </a:r>
            <a:r>
              <a:rPr lang="en-US" sz="2000" dirty="0"/>
              <a:t>. 3rd ed. ed. Lanham, Md. : Scarecrow Press.</a:t>
            </a:r>
          </a:p>
          <a:p>
            <a:pPr marL="0" indent="0">
              <a:buNone/>
            </a:pPr>
            <a:r>
              <a:rPr lang="en-US" sz="2000" dirty="0"/>
              <a:t>Jacsó, P., &amp; Lancaster, F. W. F. W. (1999). </a:t>
            </a:r>
            <a:r>
              <a:rPr lang="en-US" sz="2000" i="1" dirty="0"/>
              <a:t>Build your own database</a:t>
            </a:r>
            <a:r>
              <a:rPr lang="en-US" sz="2000" dirty="0"/>
              <a:t>. Chicago : American Library Association.</a:t>
            </a:r>
          </a:p>
          <a:p>
            <a:pPr marL="0" indent="0">
              <a:buNone/>
            </a:pPr>
            <a:r>
              <a:rPr lang="en-US" sz="2000" dirty="0"/>
              <a:t>Kittredge, D. B. Jr. (1992). “Regional cooperation in forestry”. </a:t>
            </a:r>
            <a:r>
              <a:rPr lang="en-US" sz="2000" i="1" dirty="0"/>
              <a:t>Journal of Extension</a:t>
            </a:r>
            <a:r>
              <a:rPr lang="en-US" sz="2000" dirty="0"/>
              <a:t> [On-line], 30(3). Available at: http://www.joe.org/joe/1992fall/rb2.html [Accessed: 26/03/2012]</a:t>
            </a:r>
          </a:p>
          <a:p>
            <a:pPr marL="0" indent="0">
              <a:buNone/>
            </a:pPr>
            <a:endParaRPr lang="en-US" sz="2000" dirty="0"/>
          </a:p>
        </p:txBody>
      </p:sp>
    </p:spTree>
    <p:extLst>
      <p:ext uri="{BB962C8B-B14F-4D97-AF65-F5344CB8AC3E}">
        <p14:creationId xmlns:p14="http://schemas.microsoft.com/office/powerpoint/2010/main" val="37945630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4D736A9-9835-4031-9E9C-7774EBCEF7BA}" type="slidenum">
              <a:rPr lang="en-GB" altLang="el-GR" sz="1300">
                <a:solidFill>
                  <a:srgbClr val="000000"/>
                </a:solidFill>
                <a:latin typeface="Times New Roman" pitchFamily="18" charset="0"/>
              </a:rPr>
              <a:pPr algn="r" eaLnBrk="1">
                <a:buClrTx/>
                <a:buFontTx/>
                <a:buNone/>
              </a:pPr>
              <a:t>27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Βιβλιογραφία </a:t>
            </a:r>
            <a:r>
              <a:rPr lang="el-GR" sz="3600" b="0" dirty="0"/>
              <a:t>2</a:t>
            </a:r>
            <a:r>
              <a:rPr lang="el-GR" sz="3600" b="0" dirty="0" smtClean="0"/>
              <a:t>/2</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sz="2000" dirty="0" smtClean="0"/>
              <a:t>Webster</a:t>
            </a:r>
            <a:r>
              <a:rPr lang="en-US" sz="2000" dirty="0"/>
              <a:t>, J. (2003a). “How to Create a Bibliography”. </a:t>
            </a:r>
            <a:r>
              <a:rPr lang="en-US" sz="2000" i="1" dirty="0"/>
              <a:t>Journal of Extension</a:t>
            </a:r>
            <a:r>
              <a:rPr lang="en-US" sz="2000" dirty="0"/>
              <a:t>, 41(3).</a:t>
            </a:r>
          </a:p>
          <a:p>
            <a:pPr marL="0" indent="0">
              <a:buNone/>
            </a:pPr>
            <a:r>
              <a:rPr lang="en-US" sz="2000" dirty="0"/>
              <a:t>Webster, J. (2003b). “Bibliographies as an Extension Outreach Tool: An Old Method in a New Age”</a:t>
            </a:r>
            <a:r>
              <a:rPr lang="en-US" sz="2000" i="1" dirty="0"/>
              <a:t>. Journal of Extension </a:t>
            </a:r>
            <a:r>
              <a:rPr lang="en-US" sz="2000" dirty="0"/>
              <a:t>[On-line], 41(3). Available at: http://www.joe.org/joe/2003june/a7.shtml [Accessed: 26/03/2012]</a:t>
            </a:r>
          </a:p>
          <a:p>
            <a:pPr marL="0" indent="0">
              <a:buNone/>
            </a:pPr>
            <a:r>
              <a:rPr lang="en-US" sz="2000" dirty="0"/>
              <a:t>Wilson, P. (1968). </a:t>
            </a:r>
            <a:r>
              <a:rPr lang="en-US" sz="2000" i="1" dirty="0"/>
              <a:t>Two kinds of power: An essay on bibliographical control</a:t>
            </a:r>
            <a:r>
              <a:rPr lang="en-US" sz="2000" dirty="0"/>
              <a:t>. Berkeley: University of California Press.</a:t>
            </a:r>
          </a:p>
        </p:txBody>
      </p:sp>
    </p:spTree>
    <p:extLst>
      <p:ext uri="{BB962C8B-B14F-4D97-AF65-F5344CB8AC3E}">
        <p14:creationId xmlns:p14="http://schemas.microsoft.com/office/powerpoint/2010/main" val="2451628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1173F0C-9E3A-41FA-AE12-147BFD2AED98}"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Σύνταξη καταλόγου/ Βιβλιογραφίας </a:t>
            </a:r>
            <a:r>
              <a:rPr lang="el-GR" sz="3600" b="0" dirty="0" smtClean="0"/>
              <a:t>1/2</a:t>
            </a:r>
            <a:endParaRPr lang="el-GR" sz="3600" b="0" dirty="0"/>
          </a:p>
        </p:txBody>
      </p:sp>
      <p:sp>
        <p:nvSpPr>
          <p:cNvPr id="3" name="Θέση περιεχομένου 2"/>
          <p:cNvSpPr>
            <a:spLocks noGrp="1"/>
          </p:cNvSpPr>
          <p:nvPr>
            <p:ph idx="1"/>
          </p:nvPr>
        </p:nvSpPr>
        <p:spPr/>
        <p:txBody>
          <a:bodyPr/>
          <a:lstStyle/>
          <a:p>
            <a:pPr marL="0" indent="0">
              <a:buNone/>
            </a:pPr>
            <a:r>
              <a:rPr lang="el-GR" dirty="0" smtClean="0"/>
              <a:t>Η </a:t>
            </a:r>
            <a:r>
              <a:rPr lang="el-GR" dirty="0"/>
              <a:t>σύνταξη Καταλόγου/ Βιβλιογραφίας είναι μία επίπονη και κουραστική διαδικασία. Περιλαμβάνει μια σειρά από εργασίες και στάδια. </a:t>
            </a:r>
          </a:p>
          <a:p>
            <a:pPr marL="0" indent="0">
              <a:buNone/>
            </a:pPr>
            <a:r>
              <a:rPr lang="el-GR" dirty="0"/>
              <a:t>Το πιο σημαντικό όμως είναι ότι ο Βιβλιογράφος καλείται να λάβει μία σειρά από αποφάσεις σε όλη τη διαδικασία σύνταξης του Καταλόγου. Οι αποφάσεις αυτές πρέπει να είναι συνεπείς με το σκοπό και το έργο σύνταξης του Καταλόγου.</a:t>
            </a:r>
          </a:p>
        </p:txBody>
      </p:sp>
    </p:spTree>
    <p:extLst>
      <p:ext uri="{BB962C8B-B14F-4D97-AF65-F5344CB8AC3E}">
        <p14:creationId xmlns:p14="http://schemas.microsoft.com/office/powerpoint/2010/main" val="2655754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Βασιλακάκη 2014. Ευγενία Βασιλακάκη. «</a:t>
            </a:r>
            <a:r>
              <a:rPr lang="el-GR" sz="2000" dirty="0" smtClean="0"/>
              <a:t>Βιβλιογραφία (Θ). </a:t>
            </a:r>
            <a:r>
              <a:rPr lang="el-GR" sz="2000" dirty="0" smtClean="0"/>
              <a:t>Ενότητα </a:t>
            </a:r>
            <a:r>
              <a:rPr lang="el-GR" sz="2000" dirty="0"/>
              <a:t>4</a:t>
            </a:r>
            <a:r>
              <a:rPr lang="en-US" sz="2000" dirty="0" smtClean="0"/>
              <a:t>:</a:t>
            </a:r>
            <a:r>
              <a:rPr lang="el-GR" sz="2000" dirty="0" smtClean="0"/>
              <a:t> Σύνταξη καταλόγου- Βιβλιογραφίας».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42077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891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E8EBC07-9755-4483-9E76-A8575AA704DF}"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Σύνταξη καταλόγου/ Βιβλιογραφίας </a:t>
            </a:r>
            <a:r>
              <a:rPr lang="el-GR" sz="3600" b="0" dirty="0"/>
              <a:t>2</a:t>
            </a:r>
            <a:r>
              <a:rPr lang="el-GR" sz="3600" b="0" dirty="0" smtClean="0"/>
              <a:t>/2</a:t>
            </a:r>
            <a:endParaRPr lang="el-GR" dirty="0"/>
          </a:p>
        </p:txBody>
      </p:sp>
      <p:sp>
        <p:nvSpPr>
          <p:cNvPr id="3" name="Θέση περιεχομένου 2"/>
          <p:cNvSpPr>
            <a:spLocks noGrp="1"/>
          </p:cNvSpPr>
          <p:nvPr>
            <p:ph idx="1"/>
          </p:nvPr>
        </p:nvSpPr>
        <p:spPr/>
        <p:txBody>
          <a:bodyPr/>
          <a:lstStyle/>
          <a:p>
            <a:pPr marL="0" indent="0">
              <a:buNone/>
            </a:pPr>
            <a:r>
              <a:rPr lang="el-GR" b="1" dirty="0"/>
              <a:t>Σύνταξη Καταλόγου</a:t>
            </a:r>
          </a:p>
          <a:p>
            <a:pPr marL="0" indent="0">
              <a:buNone/>
            </a:pPr>
            <a:r>
              <a:rPr lang="el-GR" dirty="0" smtClean="0"/>
              <a:t>Δύο </a:t>
            </a:r>
            <a:r>
              <a:rPr lang="el-GR" dirty="0"/>
              <a:t>Εργασίες</a:t>
            </a:r>
          </a:p>
          <a:p>
            <a:pPr marL="0" indent="0">
              <a:buNone/>
            </a:pPr>
            <a:r>
              <a:rPr lang="el-GR" dirty="0" smtClean="0"/>
              <a:t>Κάθε </a:t>
            </a:r>
            <a:r>
              <a:rPr lang="el-GR" dirty="0"/>
              <a:t>Εργασία χωρίζεται σε επιμέρους στάδια</a:t>
            </a:r>
          </a:p>
          <a:p>
            <a:pPr marL="0" indent="0">
              <a:buNone/>
            </a:pPr>
            <a:r>
              <a:rPr lang="el-GR" dirty="0" smtClean="0"/>
              <a:t>Κάθε </a:t>
            </a:r>
            <a:r>
              <a:rPr lang="el-GR" dirty="0"/>
              <a:t>στάδιο περιλαμβάνει μία σειρά από κριτήρια που πρέπει να ληφθούν </a:t>
            </a:r>
            <a:r>
              <a:rPr lang="el-GR" dirty="0" smtClean="0"/>
              <a:t>υπόψη </a:t>
            </a:r>
            <a:r>
              <a:rPr lang="el-GR" dirty="0"/>
              <a:t>και να παρθούν αποφάσεις.</a:t>
            </a:r>
          </a:p>
          <a:p>
            <a:endParaRPr lang="el-GR" dirty="0"/>
          </a:p>
        </p:txBody>
      </p:sp>
    </p:spTree>
    <p:extLst>
      <p:ext uri="{BB962C8B-B14F-4D97-AF65-F5344CB8AC3E}">
        <p14:creationId xmlns:p14="http://schemas.microsoft.com/office/powerpoint/2010/main" val="35631632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F5D53EE-2734-4EB2-A924-FD7168E03B39}"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Εργασίες σύνταξης καταλόγου</a:t>
            </a:r>
            <a:endParaRPr lang="el-GR" dirty="0"/>
          </a:p>
        </p:txBody>
      </p:sp>
      <p:sp>
        <p:nvSpPr>
          <p:cNvPr id="3" name="Θέση περιεχομένου 2"/>
          <p:cNvSpPr>
            <a:spLocks noGrp="1"/>
          </p:cNvSpPr>
          <p:nvPr>
            <p:ph idx="1"/>
          </p:nvPr>
        </p:nvSpPr>
        <p:spPr/>
        <p:txBody>
          <a:bodyPr/>
          <a:lstStyle/>
          <a:p>
            <a:pPr marL="0" indent="0">
              <a:buNone/>
            </a:pPr>
            <a:r>
              <a:rPr lang="el-GR" dirty="0" smtClean="0"/>
              <a:t>1. Προπαρασκευή καταλόγου</a:t>
            </a:r>
          </a:p>
          <a:p>
            <a:pPr marL="0" indent="0">
              <a:buNone/>
            </a:pPr>
            <a:r>
              <a:rPr lang="el-GR" dirty="0" smtClean="0"/>
              <a:t>2. Σύνθεση καταλόγου</a:t>
            </a:r>
            <a:endParaRPr lang="el-GR" dirty="0"/>
          </a:p>
          <a:p>
            <a:endParaRPr lang="el-GR" dirty="0"/>
          </a:p>
        </p:txBody>
      </p:sp>
    </p:spTree>
    <p:extLst>
      <p:ext uri="{BB962C8B-B14F-4D97-AF65-F5344CB8AC3E}">
        <p14:creationId xmlns:p14="http://schemas.microsoft.com/office/powerpoint/2010/main" val="5881906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46C77D3-9C18-41BA-BF66-2CD4B3A2A16D}"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Προπαρασκευή καταλόγου </a:t>
            </a:r>
            <a:r>
              <a:rPr lang="el-GR" sz="3600" b="0" dirty="0" smtClean="0"/>
              <a:t>1/6</a:t>
            </a:r>
            <a:endParaRPr lang="el-GR" sz="3600" b="0" dirty="0"/>
          </a:p>
        </p:txBody>
      </p:sp>
      <p:sp>
        <p:nvSpPr>
          <p:cNvPr id="3" name="Θέση περιεχομένου 2"/>
          <p:cNvSpPr>
            <a:spLocks noGrp="1"/>
          </p:cNvSpPr>
          <p:nvPr>
            <p:ph idx="1"/>
          </p:nvPr>
        </p:nvSpPr>
        <p:spPr/>
        <p:txBody>
          <a:bodyPr/>
          <a:lstStyle/>
          <a:p>
            <a:pPr marL="0" indent="0">
              <a:buNone/>
            </a:pPr>
            <a:r>
              <a:rPr lang="el-GR" dirty="0"/>
              <a:t>Αφορά στη λήψη αποφάσεων σχετικά με μια σειρά από Κριτήρια.</a:t>
            </a:r>
          </a:p>
          <a:p>
            <a:pPr marL="0" indent="0">
              <a:buNone/>
            </a:pPr>
            <a:r>
              <a:rPr lang="el-GR" dirty="0" smtClean="0"/>
              <a:t>1</a:t>
            </a:r>
            <a:r>
              <a:rPr lang="el-GR" dirty="0"/>
              <a:t>. Το Σκοπό για τον οποίο αποφασίστηκε η σύνταξη του Καταλόγου.</a:t>
            </a:r>
          </a:p>
          <a:p>
            <a:endParaRPr lang="el-GR" dirty="0"/>
          </a:p>
          <a:p>
            <a:pPr marL="0" indent="0">
              <a:buNone/>
            </a:pPr>
            <a:r>
              <a:rPr lang="el-GR" dirty="0"/>
              <a:t>Παράδειγμα</a:t>
            </a:r>
          </a:p>
          <a:p>
            <a:pPr marL="0" indent="0">
              <a:buNone/>
            </a:pPr>
            <a:r>
              <a:rPr lang="el-GR" dirty="0"/>
              <a:t>- γιατί χρειάζεται να συνταχθεί η συγκεκριμένη Βιβλιογραφία</a:t>
            </a:r>
          </a:p>
          <a:p>
            <a:pPr marL="0" indent="0">
              <a:buNone/>
            </a:pPr>
            <a:r>
              <a:rPr lang="el-GR" dirty="0"/>
              <a:t>- </a:t>
            </a:r>
            <a:r>
              <a:rPr lang="el-GR" dirty="0" smtClean="0"/>
              <a:t>ποιό </a:t>
            </a:r>
            <a:r>
              <a:rPr lang="el-GR" dirty="0"/>
              <a:t>πληροφοριακό κενό έρχεται να καλύψει</a:t>
            </a:r>
          </a:p>
        </p:txBody>
      </p:sp>
    </p:spTree>
    <p:extLst>
      <p:ext uri="{BB962C8B-B14F-4D97-AF65-F5344CB8AC3E}">
        <p14:creationId xmlns:p14="http://schemas.microsoft.com/office/powerpoint/2010/main" val="2704337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3600" dirty="0"/>
              <a:t>Άσκηση 1η </a:t>
            </a:r>
            <a:br>
              <a:rPr lang="el-GR" altLang="el-GR" sz="3600" dirty="0"/>
            </a:br>
            <a:r>
              <a:rPr lang="el-GR" altLang="el-GR" sz="3600" dirty="0"/>
              <a:t>Βιβλιογραφία: Σκοπός</a:t>
            </a:r>
          </a:p>
        </p:txBody>
      </p:sp>
      <p:sp>
        <p:nvSpPr>
          <p:cNvPr id="38914" name="Rectangle 2"/>
          <p:cNvSpPr>
            <a:spLocks noGrp="1" noChangeArrowheads="1"/>
          </p:cNvSpPr>
          <p:nvPr>
            <p:ph idx="1"/>
          </p:nvPr>
        </p:nvSpPr>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a:t>Ανοίξτε τα κάτωθι επισυναπτόμενα αρχεία στην πλατφόρμα </a:t>
            </a:r>
            <a:r>
              <a:rPr lang="el-GR" altLang="en-US" dirty="0"/>
              <a:t>“</a:t>
            </a:r>
            <a:r>
              <a:rPr lang="el-GR" altLang="el-GR" dirty="0"/>
              <a:t>Ιθάκη</a:t>
            </a:r>
            <a:r>
              <a:rPr lang="el-GR" altLang="en-US" dirty="0"/>
              <a:t>”</a:t>
            </a:r>
            <a:r>
              <a:rPr lang="el-GR" altLang="el-GR" dirty="0"/>
              <a:t> και εντοπίστε σε καθένα από αυτά το </a:t>
            </a:r>
            <a:r>
              <a:rPr lang="el-GR" altLang="el-GR" b="1" dirty="0"/>
              <a:t>«Σκοπό»</a:t>
            </a:r>
            <a:r>
              <a:rPr lang="el-GR" altLang="ja-JP" b="1" dirty="0"/>
              <a:t> </a:t>
            </a:r>
            <a:r>
              <a:rPr lang="el-GR" altLang="ja-JP" dirty="0"/>
              <a:t>της Βιβλιογραφίας- Καταλόγου.</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Bibliography_N1_19032013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Bibliography_N2_19032013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Bibliography_N3_19032013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Bibliography_N4_19032013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Bibliography_N5_19032013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Bibliography_N6_19032013</a:t>
            </a:r>
          </a:p>
        </p:txBody>
      </p:sp>
    </p:spTree>
    <p:extLst>
      <p:ext uri="{BB962C8B-B14F-4D97-AF65-F5344CB8AC3E}">
        <p14:creationId xmlns:p14="http://schemas.microsoft.com/office/powerpoint/2010/main" val="2247891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556321" y="6051516"/>
            <a:ext cx="2122560" cy="46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5C1984C-FDB7-40C0-B87F-927E36AF1060}"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Προπαρασκευή καταλόγου </a:t>
            </a:r>
            <a:r>
              <a:rPr lang="el-GR" sz="3600" b="0" dirty="0" smtClean="0"/>
              <a:t>2/6</a:t>
            </a:r>
            <a:endParaRPr lang="el-GR" dirty="0"/>
          </a:p>
        </p:txBody>
      </p:sp>
      <p:sp>
        <p:nvSpPr>
          <p:cNvPr id="3" name="Θέση περιεχομένου 2"/>
          <p:cNvSpPr>
            <a:spLocks noGrp="1"/>
          </p:cNvSpPr>
          <p:nvPr>
            <p:ph idx="1"/>
          </p:nvPr>
        </p:nvSpPr>
        <p:spPr/>
        <p:txBody>
          <a:bodyPr/>
          <a:lstStyle/>
          <a:p>
            <a:pPr marL="0" indent="0">
              <a:buNone/>
            </a:pPr>
            <a:r>
              <a:rPr lang="el-GR" dirty="0"/>
              <a:t>2. Το </a:t>
            </a:r>
            <a:r>
              <a:rPr lang="el-GR" dirty="0" smtClean="0"/>
              <a:t>«Κοινό» </a:t>
            </a:r>
            <a:r>
              <a:rPr lang="el-GR" dirty="0"/>
              <a:t>στο οποίο απευθύνεται και οι ανάγκες του </a:t>
            </a:r>
          </a:p>
          <a:p>
            <a:endParaRPr lang="el-GR" dirty="0"/>
          </a:p>
          <a:p>
            <a:pPr marL="0" indent="0">
              <a:buNone/>
            </a:pPr>
            <a:r>
              <a:rPr lang="el-GR" dirty="0"/>
              <a:t>Παράδειγμα</a:t>
            </a:r>
          </a:p>
          <a:p>
            <a:pPr marL="0" indent="0">
              <a:buNone/>
            </a:pPr>
            <a:r>
              <a:rPr lang="el-GR" dirty="0"/>
              <a:t>- ποιοι είναι οι τελικοί αποδέκτες </a:t>
            </a:r>
          </a:p>
          <a:p>
            <a:pPr marL="0" indent="0">
              <a:buNone/>
            </a:pPr>
            <a:r>
              <a:rPr lang="el-GR" dirty="0"/>
              <a:t>- τι είδος πληροφορία και σε ποια μορφή την χρειάζονται</a:t>
            </a:r>
          </a:p>
          <a:p>
            <a:pPr marL="0" indent="0">
              <a:buNone/>
            </a:pPr>
            <a:r>
              <a:rPr lang="el-GR" dirty="0"/>
              <a:t>- πως μπορούν να έχουν πρόσβαση στη πληροφορία (</a:t>
            </a:r>
            <a:r>
              <a:rPr lang="el-GR" dirty="0" smtClean="0"/>
              <a:t>διαδίκτυο)</a:t>
            </a:r>
            <a:endParaRPr lang="el-GR" dirty="0"/>
          </a:p>
          <a:p>
            <a:endParaRPr lang="el-GR" dirty="0"/>
          </a:p>
        </p:txBody>
      </p:sp>
    </p:spTree>
    <p:extLst>
      <p:ext uri="{BB962C8B-B14F-4D97-AF65-F5344CB8AC3E}">
        <p14:creationId xmlns:p14="http://schemas.microsoft.com/office/powerpoint/2010/main" val="25315425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3600" dirty="0" smtClean="0"/>
              <a:t>Άσκηση 2η </a:t>
            </a:r>
            <a:br>
              <a:rPr lang="el-GR" altLang="el-GR" sz="3600" dirty="0" smtClean="0"/>
            </a:br>
            <a:r>
              <a:rPr lang="el-GR" altLang="el-GR" sz="3600" dirty="0" smtClean="0"/>
              <a:t>Βιβλιογραφία: Κοινό</a:t>
            </a:r>
            <a:endParaRPr lang="el-GR" altLang="el-GR" sz="3600" dirty="0"/>
          </a:p>
        </p:txBody>
      </p:sp>
      <p:sp>
        <p:nvSpPr>
          <p:cNvPr id="43010" name="Rectangle 2"/>
          <p:cNvSpPr>
            <a:spLocks noGrp="1" noChangeArrowheads="1"/>
          </p:cNvSpPr>
          <p:nvPr>
            <p:ph idx="1"/>
          </p:nvPr>
        </p:nvSpPr>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dirty="0"/>
              <a:t>Ανοίξτε τα κάτωθι επισυναπτόμενα αρχεία στην πλατφόρμα </a:t>
            </a:r>
            <a:r>
              <a:rPr lang="el-GR" altLang="en-US" dirty="0"/>
              <a:t>“</a:t>
            </a:r>
            <a:r>
              <a:rPr lang="el-GR" altLang="el-GR" dirty="0"/>
              <a:t>Ιθάκη</a:t>
            </a:r>
            <a:r>
              <a:rPr lang="el-GR" altLang="en-US" dirty="0"/>
              <a:t>”</a:t>
            </a:r>
            <a:r>
              <a:rPr lang="el-GR" altLang="el-GR" dirty="0"/>
              <a:t> και εντοπίστε σε καθένα από αυτά το </a:t>
            </a:r>
            <a:r>
              <a:rPr lang="el-GR" altLang="el-GR" b="1" dirty="0"/>
              <a:t>«Κοινό»</a:t>
            </a:r>
            <a:r>
              <a:rPr lang="el-GR" altLang="ja-JP" b="1" dirty="0"/>
              <a:t> </a:t>
            </a:r>
            <a:r>
              <a:rPr lang="el-GR" altLang="ja-JP" dirty="0"/>
              <a:t>της Βιβλιογραφίας- Καταλόγου.</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Bibliography_N1_19032013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Bibliography_N2_19032013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Bibliography_N3_19032013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Bibliography_N4_19032013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Bibliography_N5_19032013</a:t>
            </a:r>
          </a:p>
          <a:p>
            <a:pPr indent="-30960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altLang="el-GR" sz="2000" dirty="0"/>
              <a:t>- Bibliography_N6_19032013</a:t>
            </a:r>
          </a:p>
        </p:txBody>
      </p:sp>
    </p:spTree>
    <p:extLst>
      <p:ext uri="{BB962C8B-B14F-4D97-AF65-F5344CB8AC3E}">
        <p14:creationId xmlns:p14="http://schemas.microsoft.com/office/powerpoint/2010/main" val="2712442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1957</Words>
  <Application>Microsoft Office PowerPoint</Application>
  <PresentationFormat>Προβολή στην οθόνη (4:3)</PresentationFormat>
  <Paragraphs>294</Paragraphs>
  <Slides>35</Slides>
  <Notes>34</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OC_template_updated</vt:lpstr>
      <vt:lpstr>1_OC_template_updated</vt:lpstr>
      <vt:lpstr>Βιβλιογραφία (Θ)</vt:lpstr>
      <vt:lpstr>Περιεχόμενα</vt:lpstr>
      <vt:lpstr>Σύνταξη καταλόγου/ Βιβλιογραφίας 1/2</vt:lpstr>
      <vt:lpstr>Σύνταξη καταλόγου/ Βιβλιογραφίας 2/2</vt:lpstr>
      <vt:lpstr>Εργασίες σύνταξης καταλόγου</vt:lpstr>
      <vt:lpstr>Προπαρασκευή καταλόγου 1/6</vt:lpstr>
      <vt:lpstr>Άσκηση 1η  Βιβλιογραφία: Σκοπός</vt:lpstr>
      <vt:lpstr>Προπαρασκευή καταλόγου 2/6</vt:lpstr>
      <vt:lpstr>Άσκηση 2η  Βιβλιογραφία: Κοινό</vt:lpstr>
      <vt:lpstr>Προπαρασκευή καταλόγου 3/6</vt:lpstr>
      <vt:lpstr>Προπαρασκευή καταλόγου 4/6</vt:lpstr>
      <vt:lpstr>Άσκηση 3η  Βιβλιογραφία: Έκταση</vt:lpstr>
      <vt:lpstr>Προπαρασκευή καταλόγου 5/6</vt:lpstr>
      <vt:lpstr>Άσκηση 4η  Βιβλιογραφία: Εσωτερική Οργάνωση</vt:lpstr>
      <vt:lpstr>Προπαρασκευή καταλόγου 6/6</vt:lpstr>
      <vt:lpstr>Σύνθεση καταλόγου 1/9</vt:lpstr>
      <vt:lpstr>Σύνθεση καταλόγου 2/9</vt:lpstr>
      <vt:lpstr>Σύνθεση καταλόγου 3/9</vt:lpstr>
      <vt:lpstr>Σύνθεση καταλόγου 4/9</vt:lpstr>
      <vt:lpstr>Σύνθεση καταλόγου 5/9</vt:lpstr>
      <vt:lpstr>Σύνθεση καταλόγου 6/9</vt:lpstr>
      <vt:lpstr>Σύνθεση καταλόγου 7/9</vt:lpstr>
      <vt:lpstr>Σύνθεση καταλόγου 8/9</vt:lpstr>
      <vt:lpstr>Σύνθεση καταλόγου 9/9</vt:lpstr>
      <vt:lpstr>Συμπεράσματα 1/2</vt:lpstr>
      <vt:lpstr>Συμπεράσματα 2/2</vt:lpstr>
      <vt:lpstr>Βιβλιογραφία 1/2</vt:lpstr>
      <vt:lpstr>Βιβλιογραφία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57</cp:revision>
  <dcterms:created xsi:type="dcterms:W3CDTF">2014-04-25T12:34:35Z</dcterms:created>
  <dcterms:modified xsi:type="dcterms:W3CDTF">2015-03-13T14:42:24Z</dcterms:modified>
</cp:coreProperties>
</file>