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50"/>
  </p:notesMasterIdLst>
  <p:handoutMasterIdLst>
    <p:handoutMasterId r:id="rId51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8" r:id="rId11"/>
    <p:sldId id="279" r:id="rId12"/>
    <p:sldId id="280" r:id="rId13"/>
    <p:sldId id="282" r:id="rId14"/>
    <p:sldId id="283" r:id="rId15"/>
    <p:sldId id="284" r:id="rId16"/>
    <p:sldId id="286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  <p:sldId id="299" r:id="rId26"/>
    <p:sldId id="300" r:id="rId27"/>
    <p:sldId id="301" r:id="rId28"/>
    <p:sldId id="303" r:id="rId29"/>
    <p:sldId id="304" r:id="rId30"/>
    <p:sldId id="305" r:id="rId31"/>
    <p:sldId id="306" r:id="rId32"/>
    <p:sldId id="307" r:id="rId33"/>
    <p:sldId id="309" r:id="rId34"/>
    <p:sldId id="310" r:id="rId35"/>
    <p:sldId id="311" r:id="rId36"/>
    <p:sldId id="312" r:id="rId37"/>
    <p:sldId id="314" r:id="rId38"/>
    <p:sldId id="315" r:id="rId39"/>
    <p:sldId id="324" r:id="rId40"/>
    <p:sldId id="325" r:id="rId41"/>
    <p:sldId id="326" r:id="rId42"/>
    <p:sldId id="257" r:id="rId43"/>
    <p:sldId id="262" r:id="rId44"/>
    <p:sldId id="264" r:id="rId45"/>
    <p:sldId id="327" r:id="rId46"/>
    <p:sldId id="328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7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5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B9E0-47A8-4E5B-A83A-968A5C86D1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31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NickGorton" TargetMode="External"/><Relationship Id="rId4" Type="http://schemas.openxmlformats.org/officeDocument/2006/relationships/hyperlink" Target="http://commons.wikimedia.org/wiki/File:Gray72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Hematopoiesis_simple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ne_hypercalcemia_-_cropped_-_very_high_mag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Nephro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ommons.wikimedia.org/wiki/File:Osteoclas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User:Cellpath" TargetMode="External"/><Relationship Id="rId4" Type="http://schemas.openxmlformats.org/officeDocument/2006/relationships/hyperlink" Target="http://en.wikipedia.org/wiki/File:Osteoclast1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72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NickGort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 </a:t>
            </a:r>
            <a:r>
              <a:rPr lang="el-GR" sz="2600" dirty="0"/>
              <a:t>Μορφολογία, φυσιολογία και διαφοροποίηση ιστών και κυττάρων του αιμοποιητικού συστήματος (Α)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κυττάρων/</a:t>
            </a:r>
            <a:r>
              <a:rPr lang="en-US" dirty="0" err="1" smtClean="0"/>
              <a:t>kgr</a:t>
            </a:r>
            <a:r>
              <a:rPr lang="en-US" dirty="0" smtClean="0"/>
              <a:t> </a:t>
            </a:r>
            <a:r>
              <a:rPr lang="el-GR" dirty="0" smtClean="0"/>
              <a:t>βάρους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2,5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l-GR" dirty="0" smtClean="0"/>
              <a:t>ερυθροκύτταρα.</a:t>
            </a:r>
          </a:p>
          <a:p>
            <a:r>
              <a:rPr lang="el-GR" dirty="0" smtClean="0"/>
              <a:t>2,5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l-GR" dirty="0" smtClean="0"/>
              <a:t>αιμοπετάλια.</a:t>
            </a:r>
          </a:p>
          <a:p>
            <a:r>
              <a:rPr lang="el-GR" dirty="0" smtClean="0"/>
              <a:t>1,0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l-GR" dirty="0" smtClean="0"/>
              <a:t>λευκά αιμοσφαίρια.</a:t>
            </a:r>
          </a:p>
          <a:p>
            <a:r>
              <a:rPr lang="el-GR" dirty="0" smtClean="0"/>
              <a:t>Ρυθμός παραγωγής διακυμάνσεις.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4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μυελικών κυψέλων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μήνα της κύησης.</a:t>
            </a:r>
          </a:p>
          <a:p>
            <a:r>
              <a:rPr lang="el-GR" dirty="0" smtClean="0"/>
              <a:t>Θέση </a:t>
            </a:r>
            <a:r>
              <a:rPr lang="el-GR" dirty="0" err="1" smtClean="0"/>
              <a:t>κοκκιοποίησης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Θέση </a:t>
            </a:r>
            <a:r>
              <a:rPr lang="el-GR" dirty="0" err="1" smtClean="0"/>
              <a:t>μεγακαρυοποίησης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6</a:t>
            </a:r>
            <a:r>
              <a:rPr lang="el-GR" baseline="30000" dirty="0" smtClean="0"/>
              <a:t>ο</a:t>
            </a:r>
            <a:r>
              <a:rPr lang="el-GR" dirty="0" smtClean="0"/>
              <a:t> μήνα κύησης υποστηρίζεται η </a:t>
            </a:r>
            <a:r>
              <a:rPr lang="el-GR" dirty="0" err="1" smtClean="0"/>
              <a:t>αιμοποίηση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Η μυελική κυψέλη επενδύεται από </a:t>
            </a:r>
            <a:r>
              <a:rPr lang="el-GR" dirty="0" err="1" smtClean="0"/>
              <a:t>ενδόστεο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Τροχοφόρος αρτηρία, </a:t>
            </a:r>
            <a:r>
              <a:rPr lang="el-GR" dirty="0" err="1" smtClean="0"/>
              <a:t>περιοστικές</a:t>
            </a:r>
            <a:r>
              <a:rPr lang="el-GR" dirty="0" smtClean="0"/>
              <a:t> αρτηρίες, κεντρική επιμήκη φλέβα, </a:t>
            </a:r>
            <a:r>
              <a:rPr lang="el-GR" dirty="0" err="1" smtClean="0"/>
              <a:t>αρτηριόλια</a:t>
            </a:r>
            <a:r>
              <a:rPr lang="el-GR" dirty="0" smtClean="0"/>
              <a:t> και τριχοειδή.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5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Δομική μονάδα μυελού των οστών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Αιμοποιητική χορδή.</a:t>
            </a:r>
          </a:p>
          <a:p>
            <a:r>
              <a:rPr lang="el-GR" dirty="0" smtClean="0"/>
              <a:t>Κολποειδή.</a:t>
            </a:r>
          </a:p>
          <a:p>
            <a:r>
              <a:rPr lang="el-GR" dirty="0" smtClean="0"/>
              <a:t>Ένα κεντρικό </a:t>
            </a:r>
            <a:r>
              <a:rPr lang="el-GR" dirty="0" err="1" smtClean="0"/>
              <a:t>αρτηρίολιο</a:t>
            </a:r>
            <a:r>
              <a:rPr lang="el-GR" dirty="0" smtClean="0"/>
              <a:t> .</a:t>
            </a:r>
          </a:p>
          <a:p>
            <a:r>
              <a:rPr lang="el-GR" dirty="0" smtClean="0"/>
              <a:t>Πυκνή </a:t>
            </a:r>
            <a:r>
              <a:rPr lang="el-GR" dirty="0" err="1" smtClean="0"/>
              <a:t>αγγείωση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Επένδυση στα κολποειδή από μονήρη στιβάδα ενδοθηλιακών κυττάρων.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2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Κύτταρα του μυελού </a:t>
            </a:r>
            <a:r>
              <a:rPr lang="el-GR" dirty="0"/>
              <a:t>των </a:t>
            </a:r>
            <a:r>
              <a:rPr lang="el-GR" dirty="0" smtClean="0"/>
              <a:t>οστών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2050" name="Picture 2" descr="File:Gray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21" y="1340768"/>
            <a:ext cx="6715958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4021" y="6373912"/>
            <a:ext cx="6715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Gray72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NickGorton"/>
              </a:rPr>
              <a:t>NickGorton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51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Αιμοποιητικά 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Πρόδρομες κυτταρικές μορφές της ερυθράς σειράς.</a:t>
            </a:r>
          </a:p>
          <a:p>
            <a:r>
              <a:rPr lang="el-GR" dirty="0" err="1" smtClean="0"/>
              <a:t>Ερυθροβλάστες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Κυτταρικοί σχηματισμοί.</a:t>
            </a:r>
          </a:p>
          <a:p>
            <a:r>
              <a:rPr lang="el-GR" dirty="0" smtClean="0"/>
              <a:t>Εξωτερική επιφάνεια </a:t>
            </a:r>
            <a:r>
              <a:rPr lang="el-GR" dirty="0" err="1" smtClean="0"/>
              <a:t>κολποιειδών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Ερυθροβλαστικές</a:t>
            </a:r>
            <a:r>
              <a:rPr lang="el-GR" dirty="0" smtClean="0"/>
              <a:t> νησίδες.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1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Μακροφάγο</a:t>
            </a:r>
            <a:r>
              <a:rPr lang="el-GR" dirty="0" smtClean="0"/>
              <a:t> (κύτταρο-τροφός).</a:t>
            </a:r>
          </a:p>
          <a:p>
            <a:r>
              <a:rPr lang="el-GR" dirty="0" err="1" smtClean="0"/>
              <a:t>Κυτταροπλασματικές</a:t>
            </a:r>
            <a:r>
              <a:rPr lang="el-GR" dirty="0" smtClean="0"/>
              <a:t> </a:t>
            </a:r>
            <a:r>
              <a:rPr lang="el-GR" dirty="0" err="1" smtClean="0"/>
              <a:t>προσεκβολές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Περικλείουν </a:t>
            </a:r>
            <a:r>
              <a:rPr lang="el-GR" dirty="0" err="1" smtClean="0"/>
              <a:t>ερυθροβλάστες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Διάταση σε ομόκεντρους κύκλους.</a:t>
            </a:r>
          </a:p>
          <a:p>
            <a:r>
              <a:rPr lang="el-GR" dirty="0" smtClean="0"/>
              <a:t>Ωρίμανση περιφερικά όσο απομακρύνονται από το κέντρο.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Ερυθροβλαστική</a:t>
            </a:r>
            <a:r>
              <a:rPr lang="el-GR" dirty="0"/>
              <a:t> </a:t>
            </a:r>
            <a:r>
              <a:rPr lang="el-GR" dirty="0" smtClean="0"/>
              <a:t>νησίδα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6975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Ερυθροβλαστική</a:t>
            </a:r>
            <a:r>
              <a:rPr lang="el-GR" dirty="0"/>
              <a:t> </a:t>
            </a:r>
            <a:r>
              <a:rPr lang="el-GR" dirty="0" smtClean="0"/>
              <a:t>νησίδα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φαγοκύτταρο της νησίδας: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Τροφικό ρόλο.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Στοιχεία </a:t>
            </a:r>
            <a:r>
              <a:rPr lang="el-GR" dirty="0" err="1" smtClean="0"/>
              <a:t>ερυθροποίησης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Ρυθμιστικό ρόλο.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Έκκριση </a:t>
            </a:r>
            <a:r>
              <a:rPr lang="el-GR" dirty="0" err="1" smtClean="0"/>
              <a:t>κυτταροκινών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Φαγοκυττάρωση (πυρήνες, μη φυσιολογικούς </a:t>
            </a:r>
            <a:r>
              <a:rPr lang="el-GR" dirty="0" err="1" smtClean="0"/>
              <a:t>ερυθροβλάστες</a:t>
            </a:r>
            <a:r>
              <a:rPr lang="el-GR" dirty="0" smtClean="0"/>
              <a:t>).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8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Λευκοκύτταρα στις μυελικές κοιλότητες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r>
              <a:rPr lang="el-GR" dirty="0" smtClean="0"/>
              <a:t>Διαφέρει ανάλογα με τον τύπο του λευκοκυττάρου.</a:t>
            </a:r>
          </a:p>
          <a:p>
            <a:r>
              <a:rPr lang="el-GR" dirty="0" smtClean="0"/>
              <a:t>Πολυμορφοπύρηνα ουδετερόφιλα εντοπίζονται σε ασαφείς μορφολογικά εστίες κοντά στις </a:t>
            </a:r>
            <a:r>
              <a:rPr lang="el-GR" dirty="0" err="1" smtClean="0"/>
              <a:t>δοκίδες</a:t>
            </a:r>
            <a:r>
              <a:rPr lang="el-GR" dirty="0" smtClean="0"/>
              <a:t> και τα </a:t>
            </a:r>
            <a:r>
              <a:rPr lang="el-GR" dirty="0" err="1" smtClean="0"/>
              <a:t>αρτηριόλια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Λεμφοκύτταρα σε λεμφικές συναθροίσεις (τυχαίο σε όλο το μυελό).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err="1" smtClean="0"/>
              <a:t>Μεγακαρυοκύτταρα</a:t>
            </a:r>
            <a:r>
              <a:rPr lang="el-GR" dirty="0" smtClean="0"/>
              <a:t> στις μυελικές κοιλότητες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Εξωτερική επιφάνεια των κολποειδών.</a:t>
            </a:r>
          </a:p>
          <a:p>
            <a:r>
              <a:rPr lang="el-GR" dirty="0" smtClean="0"/>
              <a:t>Τεμαχισμός ΜΓΚ δημιουργεί αιμοπετάλια.</a:t>
            </a:r>
          </a:p>
          <a:p>
            <a:r>
              <a:rPr lang="el-GR" dirty="0" smtClean="0"/>
              <a:t>Πυρήνες των ΜΓΚ </a:t>
            </a:r>
            <a:r>
              <a:rPr lang="el-GR" dirty="0" err="1" smtClean="0"/>
              <a:t>φαγοκυτταρώνονται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Στρώμα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Μικροπεριβάλλον</a:t>
            </a:r>
            <a:r>
              <a:rPr lang="el-GR" dirty="0" smtClean="0"/>
              <a:t> ανάπτυξης αιμοποιητικών κυττάρων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Επιβίωση.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Παραμονή σε φάση </a:t>
            </a:r>
            <a:r>
              <a:rPr lang="en-US" dirty="0" smtClean="0"/>
              <a:t>G0</a:t>
            </a:r>
            <a:r>
              <a:rPr lang="el-GR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Πολλαπλασιασμός.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Δέσμευση.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Διαφοροποίηση.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Μετανάστευση.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Γονιδιακή έκφραση.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Θάνατος.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0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Αιμοποίηση</a:t>
            </a:r>
            <a:r>
              <a:rPr lang="el-GR" dirty="0" smtClean="0"/>
              <a:t> </a:t>
            </a:r>
            <a:r>
              <a:rPr lang="el-GR" sz="3000" b="0" dirty="0" smtClean="0"/>
              <a:t>1/2 </a:t>
            </a:r>
            <a:endParaRPr lang="el-GR" sz="3000" b="0" dirty="0"/>
          </a:p>
        </p:txBody>
      </p:sp>
      <p:pic>
        <p:nvPicPr>
          <p:cNvPr id="1026" name="Picture 2" descr="File:Hematopoiesis simp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8" y="1124744"/>
            <a:ext cx="810596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16250" y="6525344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Hematopoiesis </a:t>
            </a:r>
            <a:r>
              <a:rPr lang="en-US" sz="1200" dirty="0" smtClean="0">
                <a:latin typeface="+mn-lt"/>
                <a:hlinkClick r:id="rId4"/>
              </a:rPr>
              <a:t>simple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 tooltip="User:Mikael Häggström"/>
              </a:rPr>
              <a:t>Mikael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5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8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Στρώμα (φωλιές ή εσοχές)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Κατάλληλες περιοχές </a:t>
            </a:r>
            <a:r>
              <a:rPr lang="el-GR" dirty="0" err="1" smtClean="0"/>
              <a:t>αιμοποίησης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Κύτταρα στρώματος και</a:t>
            </a:r>
          </a:p>
          <a:p>
            <a:r>
              <a:rPr lang="el-GR" dirty="0" smtClean="0"/>
              <a:t>Μόρια της </a:t>
            </a:r>
            <a:r>
              <a:rPr lang="el-GR" dirty="0" err="1" smtClean="0"/>
              <a:t>εξωκυττάριας</a:t>
            </a:r>
            <a:r>
              <a:rPr lang="el-GR" dirty="0" smtClean="0"/>
              <a:t> θεμέλιας ουσίας.</a:t>
            </a:r>
          </a:p>
          <a:p>
            <a:r>
              <a:rPr lang="el-GR" dirty="0" err="1" smtClean="0"/>
              <a:t>Ενδοστική</a:t>
            </a:r>
            <a:r>
              <a:rPr lang="el-GR" dirty="0" smtClean="0"/>
              <a:t> επιφάνεια.</a:t>
            </a:r>
          </a:p>
          <a:p>
            <a:r>
              <a:rPr lang="el-GR" dirty="0" smtClean="0"/>
              <a:t>Σχετική </a:t>
            </a:r>
            <a:r>
              <a:rPr lang="el-GR" dirty="0" err="1" smtClean="0"/>
              <a:t>υποξία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0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Αιμοποιητικοί 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cell factor – SCF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Granulocyte – Colony Stimulating factor, G-CSF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Θρομβοποιητίνη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Vascular endothelial growth factor – VEGF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Angiopoietin-1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IL-8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Proteins </a:t>
            </a:r>
            <a:r>
              <a:rPr lang="en-US" dirty="0" err="1" smtClean="0"/>
              <a:t>Wnt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Bone morphogenetic proteins, BMP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Κύτταρα του στρώματος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Οστεοβλάστες.</a:t>
            </a:r>
          </a:p>
          <a:p>
            <a:r>
              <a:rPr lang="el-GR" dirty="0" err="1" smtClean="0"/>
              <a:t>Οστεοκλάστες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Κύτταρα του δικτύου (</a:t>
            </a:r>
            <a:r>
              <a:rPr lang="el-GR" dirty="0" err="1" smtClean="0"/>
              <a:t>ινοβλάστες</a:t>
            </a:r>
            <a:r>
              <a:rPr lang="el-GR" dirty="0" smtClean="0"/>
              <a:t>).</a:t>
            </a:r>
          </a:p>
          <a:p>
            <a:r>
              <a:rPr lang="el-GR" dirty="0" err="1" smtClean="0"/>
              <a:t>Μακροφάγα</a:t>
            </a:r>
            <a:r>
              <a:rPr lang="el-GR" dirty="0" smtClean="0"/>
              <a:t> .</a:t>
            </a:r>
          </a:p>
          <a:p>
            <a:r>
              <a:rPr lang="el-GR" dirty="0" smtClean="0"/>
              <a:t>Ενδοθηλιακά κύτταρα των τριχοειδών και κολποειδών.</a:t>
            </a:r>
          </a:p>
          <a:p>
            <a:r>
              <a:rPr lang="el-GR" dirty="0" err="1" smtClean="0"/>
              <a:t>Στελεχιαία</a:t>
            </a:r>
            <a:r>
              <a:rPr lang="el-GR" dirty="0" smtClean="0"/>
              <a:t> κύτταρα (διαφορετικά από τα αιμοποιητικά).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8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Οστεοβλάστες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3074" name="Picture 2" descr="File:Bone hypercalcemia - cropped - very high 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20000" cy="5076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6381328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Bone </a:t>
            </a:r>
            <a:r>
              <a:rPr lang="en-US" sz="1200" dirty="0" err="1">
                <a:latin typeface="+mn-lt"/>
                <a:hlinkClick r:id="rId3"/>
              </a:rPr>
              <a:t>hypercalcemia</a:t>
            </a:r>
            <a:r>
              <a:rPr lang="en-US" sz="1200" dirty="0">
                <a:latin typeface="+mn-lt"/>
                <a:hlinkClick r:id="rId3"/>
              </a:rPr>
              <a:t> - cropped - very high </a:t>
            </a:r>
            <a:r>
              <a:rPr lang="en-US" sz="1200" dirty="0" smtClean="0">
                <a:latin typeface="+mn-lt"/>
                <a:hlinkClick r:id="rId3"/>
              </a:rPr>
              <a:t>mag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Nephron"/>
              </a:rPr>
              <a:t>Nephron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2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Οστεοκλάστης</a:t>
            </a:r>
            <a:r>
              <a:rPr lang="el-GR" dirty="0"/>
              <a:t>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4098" name="Picture 2" descr="File:Osteocla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" y="1287746"/>
            <a:ext cx="6552728" cy="4964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Osteoc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64" y="1342243"/>
            <a:ext cx="2964935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5786" y="6381327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Osteoclast1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Cellpath"/>
              </a:rPr>
              <a:t>Cellpath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470871" y="2924944"/>
            <a:ext cx="256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Osteoclast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8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8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7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Ενδοθηλιακά 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Φραγμός αίματος και μυελού.</a:t>
            </a:r>
          </a:p>
          <a:p>
            <a:r>
              <a:rPr lang="el-GR" dirty="0" err="1" smtClean="0"/>
              <a:t>Θυροφύλακες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Ελέγχουν την διακίνηση και εγκατάσταση προγονικών αιμοποιητικών κυττάρων.</a:t>
            </a:r>
          </a:p>
          <a:p>
            <a:r>
              <a:rPr lang="el-GR" dirty="0" smtClean="0"/>
              <a:t>Παράγουν μόρια προσκόλλησης.</a:t>
            </a:r>
          </a:p>
          <a:p>
            <a:r>
              <a:rPr lang="el-GR" dirty="0" smtClean="0"/>
              <a:t>Παραγωγή </a:t>
            </a:r>
            <a:r>
              <a:rPr lang="el-GR" dirty="0" err="1" smtClean="0"/>
              <a:t>κυτταροκινών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5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Λιποκύτταρα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Ανθεκτικά στη </a:t>
            </a:r>
            <a:r>
              <a:rPr lang="el-GR" dirty="0" err="1" smtClean="0"/>
              <a:t>λιπόλυση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Κύτταρα του δικτύου.</a:t>
            </a:r>
          </a:p>
          <a:p>
            <a:r>
              <a:rPr lang="el-GR" dirty="0" smtClean="0"/>
              <a:t>Μηχανικός έλεγχος της περιοχής του μυελού που επιτελείται η </a:t>
            </a:r>
            <a:r>
              <a:rPr lang="el-GR" dirty="0" err="1" smtClean="0"/>
              <a:t>αιμοποίηση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7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Ερυθρός και κίτρινος μυελός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4 πρώτα χρόνια ερυθρός μυελός.</a:t>
            </a:r>
          </a:p>
          <a:p>
            <a:r>
              <a:rPr lang="el-GR" dirty="0" smtClean="0"/>
              <a:t>Προοδευτική εγκατάσταση από </a:t>
            </a:r>
            <a:r>
              <a:rPr lang="el-GR" dirty="0" err="1" smtClean="0"/>
              <a:t>λιποκύτταρα</a:t>
            </a:r>
            <a:r>
              <a:rPr lang="el-GR" dirty="0" smtClean="0"/>
              <a:t> – κίτρινος μυελός.</a:t>
            </a:r>
          </a:p>
          <a:p>
            <a:pPr marL="0" indent="0">
              <a:buNone/>
            </a:pPr>
            <a:r>
              <a:rPr lang="el-GR" dirty="0" smtClean="0"/>
              <a:t>Περιορίζεται: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Στέρνο.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Θόλο κρανίου.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Πλευρες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Ωμοπλάτες.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Σπονδύλους.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Πύελο.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Άνω ήμισυ του ιερού.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Εγγύς άκρα των μακρών οστών.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5" name="Picture 2" descr="File:Gray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444384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751032" y="5661248"/>
            <a:ext cx="365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Gray72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NickGorton"/>
              </a:rPr>
              <a:t>NickGorton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7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Εγκατάσταση </a:t>
            </a:r>
            <a:r>
              <a:rPr lang="el-GR" dirty="0" err="1" smtClean="0"/>
              <a:t>αιμοποίησης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Κεντρικά παρά περιφερικά οστά.</a:t>
            </a:r>
          </a:p>
          <a:p>
            <a:r>
              <a:rPr lang="el-GR" dirty="0" smtClean="0"/>
              <a:t>Υψηλή κεντρική θερμοκρασία.</a:t>
            </a:r>
          </a:p>
          <a:p>
            <a:r>
              <a:rPr lang="el-GR" dirty="0" smtClean="0"/>
              <a:t>Πλουσιότερη </a:t>
            </a:r>
            <a:r>
              <a:rPr lang="el-GR" dirty="0" err="1" smtClean="0"/>
              <a:t>αγγείωση</a:t>
            </a:r>
            <a:r>
              <a:rPr lang="el-GR" dirty="0" smtClean="0"/>
              <a:t> των μακρών οστών.</a:t>
            </a:r>
          </a:p>
          <a:p>
            <a:r>
              <a:rPr lang="el-GR" dirty="0" smtClean="0"/>
              <a:t>1:1 κατανομή ερυθρού/κίτρινου.</a:t>
            </a:r>
          </a:p>
          <a:p>
            <a:r>
              <a:rPr lang="el-GR" dirty="0" smtClean="0"/>
              <a:t>Υπερπλασία του μυελού των οστών;</a:t>
            </a:r>
          </a:p>
          <a:p>
            <a:r>
              <a:rPr lang="el-GR" dirty="0" smtClean="0"/>
              <a:t>Καταστολή </a:t>
            </a:r>
            <a:r>
              <a:rPr lang="el-GR" dirty="0" err="1" smtClean="0"/>
              <a:t>αιμοποίησης</a:t>
            </a:r>
            <a:r>
              <a:rPr lang="el-GR" dirty="0"/>
              <a:t>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Εξωκυττάρια</a:t>
            </a:r>
            <a:r>
              <a:rPr lang="el-GR" dirty="0" smtClean="0"/>
              <a:t> θεμέλια ουσία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Φιμπρονεκτίνη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Κολλαγόνο.</a:t>
            </a:r>
          </a:p>
          <a:p>
            <a:r>
              <a:rPr lang="el-GR" dirty="0" err="1" smtClean="0"/>
              <a:t>Υαλουρονικό</a:t>
            </a:r>
            <a:r>
              <a:rPr lang="el-GR" dirty="0" smtClean="0"/>
              <a:t> οξύ.</a:t>
            </a:r>
          </a:p>
          <a:p>
            <a:r>
              <a:rPr lang="el-GR" dirty="0" err="1" smtClean="0"/>
              <a:t>Θρομβοσπονδίνη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Λαμίνη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Πρωτεογλυκάνες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είναι </a:t>
            </a:r>
            <a:r>
              <a:rPr lang="el-GR" dirty="0" err="1" smtClean="0"/>
              <a:t>αιμοποίηση</a:t>
            </a:r>
            <a:r>
              <a:rPr lang="el-GR" dirty="0" smtClean="0"/>
              <a:t>;</a:t>
            </a:r>
          </a:p>
          <a:p>
            <a:r>
              <a:rPr lang="el-GR" dirty="0" smtClean="0"/>
              <a:t>Τι περιλαμβάνει το σύνολο των </a:t>
            </a:r>
            <a:r>
              <a:rPr lang="el-GR" dirty="0" smtClean="0"/>
              <a:t>διεργασιών;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Αυτοανανέωση</a:t>
            </a:r>
            <a:r>
              <a:rPr lang="el-GR" dirty="0" smtClean="0"/>
              <a:t> των </a:t>
            </a:r>
            <a:r>
              <a:rPr lang="el-GR" dirty="0" err="1" smtClean="0"/>
              <a:t>στελεχιαίων</a:t>
            </a:r>
            <a:r>
              <a:rPr lang="el-GR" dirty="0" smtClean="0"/>
              <a:t> κυττάρων.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Δέσμευση ορισμένων προγονικών κυττάρων.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Πολλαπλασιασμό των προγονικών κυττάρων.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Διαφοροποίηση.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3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Στήριξη του μυελού.</a:t>
            </a:r>
          </a:p>
          <a:p>
            <a:r>
              <a:rPr lang="el-GR" dirty="0" smtClean="0"/>
              <a:t>Προσκόλληση αιμοποιητικών κυττάρων στο στρώμα.</a:t>
            </a:r>
          </a:p>
          <a:p>
            <a:r>
              <a:rPr lang="el-GR" dirty="0" smtClean="0"/>
              <a:t>Ρύθμιση διακίνησης άωρων και </a:t>
            </a:r>
            <a:r>
              <a:rPr lang="el-GR" dirty="0" err="1" smtClean="0"/>
              <a:t>στελεχιαίων</a:t>
            </a:r>
            <a:r>
              <a:rPr lang="el-GR" dirty="0" smtClean="0"/>
              <a:t> αιμοποιητικών κυττάρων.</a:t>
            </a:r>
          </a:p>
          <a:p>
            <a:r>
              <a:rPr lang="el-GR" dirty="0" smtClean="0"/>
              <a:t>Παρουσίαση αυξητικών παραγόντων.</a:t>
            </a:r>
          </a:p>
          <a:p>
            <a:r>
              <a:rPr lang="el-GR" dirty="0" smtClean="0"/>
              <a:t>Αλληλεπιδράσεις των αιμοποιητικών κυττάρων.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7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Κυτταρικά μόρια προσκόλλησης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Πολλαπλασιασμός και διαφοροποίηση των </a:t>
            </a:r>
            <a:r>
              <a:rPr lang="el-GR" dirty="0" err="1" smtClean="0"/>
              <a:t>στελεχιαίων</a:t>
            </a:r>
            <a:r>
              <a:rPr lang="el-GR" dirty="0" smtClean="0"/>
              <a:t> αιμοποιητικών κυττάρων 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Διαλυτούς αυξητικούς παράγοντες.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Προσκόλληση σε κύτταρα του στρώματος.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Μόρια </a:t>
            </a:r>
            <a:r>
              <a:rPr lang="el-GR" dirty="0" err="1" smtClean="0"/>
              <a:t>εξωκυττάριας</a:t>
            </a:r>
            <a:r>
              <a:rPr lang="el-GR" dirty="0" smtClean="0"/>
              <a:t> ουσίας.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8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Ρύθμιση υποδοχέων των μορίων προσκόλλησης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61949"/>
              </p:ext>
            </p:extLst>
          </p:nvPr>
        </p:nvGraphicFramePr>
        <p:xfrm>
          <a:off x="179512" y="1340768"/>
          <a:ext cx="885698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40"/>
                <a:gridCol w="699714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Μηχανισμός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Παράδειγμα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Σύνθεση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Σύνδεση του α5β1 από τα πρόδρομα κύτταρα της ερυθρός σειράς.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Σύνθεση του CD44 από τα λεμφοκύτταρα</a:t>
                      </a:r>
                    </a:p>
                    <a:p>
                      <a:r>
                        <a:rPr lang="el-GR" dirty="0" smtClean="0"/>
                        <a:t>Σύνθεση (κατόπιν διέγερσης από </a:t>
                      </a:r>
                      <a:r>
                        <a:rPr lang="el-GR" dirty="0" err="1" smtClean="0"/>
                        <a:t>κυτταροκίνες</a:t>
                      </a:r>
                      <a:r>
                        <a:rPr lang="el-GR" dirty="0" smtClean="0"/>
                        <a:t>) της Ε-</a:t>
                      </a:r>
                      <a:r>
                        <a:rPr lang="el-GR" dirty="0" err="1" smtClean="0"/>
                        <a:t>σελεκτίνης</a:t>
                      </a:r>
                      <a:r>
                        <a:rPr lang="el-GR" dirty="0" smtClean="0"/>
                        <a:t>, Ρ-</a:t>
                      </a:r>
                      <a:r>
                        <a:rPr lang="el-GR" dirty="0" err="1" smtClean="0"/>
                        <a:t>σελεκτίνης</a:t>
                      </a:r>
                      <a:r>
                        <a:rPr lang="el-GR" dirty="0" smtClean="0"/>
                        <a:t>, ICAM-1 και VCW-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από τα ενδοθηλιακά κύτταρα.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Επιφανειακή έκφραση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Πρωτεολυτική διάσπαση της 1 </a:t>
                      </a:r>
                      <a:r>
                        <a:rPr lang="el-GR" dirty="0" err="1" smtClean="0"/>
                        <a:t>σελεκτίνης</a:t>
                      </a:r>
                      <a:r>
                        <a:rPr lang="el-GR" dirty="0" smtClean="0"/>
                        <a:t> από τα λευκοκύτταρα.</a:t>
                      </a:r>
                    </a:p>
                    <a:p>
                      <a:r>
                        <a:rPr lang="el-GR" dirty="0" smtClean="0"/>
                        <a:t>Ανακατανομή της Ρ-</a:t>
                      </a:r>
                      <a:r>
                        <a:rPr lang="el-GR" dirty="0" err="1" smtClean="0"/>
                        <a:t>σελεκτινης</a:t>
                      </a:r>
                      <a:r>
                        <a:rPr lang="el-GR" dirty="0" smtClean="0"/>
                        <a:t> από την μεμβράνη των κοκκίων στην μεμβράνη του κυτταροπλάσματος των αιμοπεταλίων και των ενδοθηλιακών κυττάρων.</a:t>
                      </a:r>
                    </a:p>
                    <a:p>
                      <a:r>
                        <a:rPr lang="el-GR" dirty="0" err="1" smtClean="0"/>
                        <a:t>Ενδοκυττάρωοη</a:t>
                      </a:r>
                      <a:r>
                        <a:rPr lang="el-GR" dirty="0" smtClean="0"/>
                        <a:t> της Ρ- και Ε-</a:t>
                      </a:r>
                      <a:r>
                        <a:rPr lang="el-GR" dirty="0" err="1" smtClean="0"/>
                        <a:t>σελεκτίνης</a:t>
                      </a:r>
                      <a:r>
                        <a:rPr lang="el-GR" dirty="0" smtClean="0"/>
                        <a:t> στα ενδοθηλιακά κύτταρα.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Συγγένεια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Ενεργοποίηση-αύξηση της συγγένειας πολλών </a:t>
                      </a:r>
                      <a:r>
                        <a:rPr lang="el-GR" dirty="0" err="1" smtClean="0"/>
                        <a:t>ιντεγκρινών</a:t>
                      </a:r>
                      <a:r>
                        <a:rPr lang="el-GR" dirty="0" smtClean="0"/>
                        <a:t> για τους </a:t>
                      </a:r>
                      <a:r>
                        <a:rPr lang="el-GR" dirty="0" err="1" smtClean="0"/>
                        <a:t>συνδέτες</a:t>
                      </a:r>
                      <a:r>
                        <a:rPr lang="el-GR" dirty="0" smtClean="0"/>
                        <a:t> τους Ενεργοποίηση-αύξηση της συγγένειας του CD44 για το </a:t>
                      </a:r>
                      <a:r>
                        <a:rPr lang="el-GR" dirty="0" err="1" smtClean="0"/>
                        <a:t>υαλουρονικό</a:t>
                      </a:r>
                      <a:r>
                        <a:rPr lang="el-GR" dirty="0" smtClean="0"/>
                        <a:t>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Γενετικές διαταραχές των μορίων προσκόλλησης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87944"/>
              </p:ext>
            </p:extLst>
          </p:nvPr>
        </p:nvGraphicFramePr>
        <p:xfrm>
          <a:off x="107504" y="1340768"/>
          <a:ext cx="9001000" cy="5294751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368152"/>
                <a:gridCol w="2018470"/>
                <a:gridCol w="3742170"/>
                <a:gridCol w="18722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b="1" spc="0">
                          <a:effectLst/>
                        </a:rPr>
                        <a:t>Μόριο</a:t>
                      </a:r>
                      <a:endParaRPr lang="el-GR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b="1" spc="0">
                          <a:effectLst/>
                        </a:rPr>
                        <a:t>Ασθένεια</a:t>
                      </a:r>
                      <a:endParaRPr lang="el-GR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b="1" spc="0">
                          <a:effectLst/>
                        </a:rPr>
                        <a:t>Εργαστηριακά ευρήματα</a:t>
                      </a:r>
                      <a:endParaRPr lang="el-GR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b="1" spc="0" dirty="0" smtClean="0">
                          <a:effectLst/>
                        </a:rPr>
                        <a:t>Κλινικά</a:t>
                      </a:r>
                      <a:r>
                        <a:rPr lang="el-GR" sz="1800" b="1" spc="0" baseline="0" dirty="0" smtClean="0">
                          <a:effectLst/>
                        </a:rPr>
                        <a:t> ευρήματα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34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spc="0" dirty="0" smtClean="0">
                          <a:effectLst/>
                        </a:rPr>
                        <a:t>α</a:t>
                      </a:r>
                      <a:r>
                        <a:rPr lang="en-US" sz="1800" spc="0" baseline="-25000" dirty="0" err="1" smtClean="0">
                          <a:effectLst/>
                        </a:rPr>
                        <a:t>llb</a:t>
                      </a:r>
                      <a:r>
                        <a:rPr lang="el-GR" sz="1800" spc="0" dirty="0" smtClean="0">
                          <a:effectLst/>
                        </a:rPr>
                        <a:t>β</a:t>
                      </a:r>
                      <a:r>
                        <a:rPr lang="en-US" sz="1800" spc="0" baseline="-25000" dirty="0" smtClean="0">
                          <a:effectLst/>
                        </a:rPr>
                        <a:t>3</a:t>
                      </a:r>
                      <a:endParaRPr lang="el-GR" sz="1800" baseline="-25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Θρομβασθένεια </a:t>
                      </a:r>
                      <a:r>
                        <a:rPr lang="en-US" sz="1800" spc="0">
                          <a:effectLst/>
                        </a:rPr>
                        <a:t>Glanzmann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11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Διαταραχή στη συσσώρευση των αιμοπεταλίων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211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Αιμορραγίες δέρματος κα βλεννογόνων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</a:tr>
              <a:tr h="9849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GPIb/IX/V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spc="0" dirty="0">
                          <a:effectLst/>
                        </a:rPr>
                        <a:t>Σύνδρομο </a:t>
                      </a:r>
                      <a:r>
                        <a:rPr lang="en-US" sz="1800" spc="0" dirty="0">
                          <a:effectLst/>
                        </a:rPr>
                        <a:t>Bernard </a:t>
                      </a:r>
                      <a:r>
                        <a:rPr lang="el-GR" sz="1800" spc="0" dirty="0">
                          <a:effectLst/>
                        </a:rPr>
                        <a:t>- </a:t>
                      </a:r>
                      <a:r>
                        <a:rPr lang="en-US" sz="1800" spc="0" dirty="0" err="1">
                          <a:effectLst/>
                        </a:rPr>
                        <a:t>Soulier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Διαταραχή στην προσκόλληση των αιμοπεταλίων στον παράγοντα </a:t>
                      </a:r>
                      <a:r>
                        <a:rPr lang="en-US" sz="1800" spc="0">
                          <a:effectLst/>
                        </a:rPr>
                        <a:t>von Willebrand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211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Αιμορραγίες δέρματος /ο βλεννογόνων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</a:tr>
              <a:tr h="113455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l-GR" sz="1800" spc="-100" dirty="0" smtClean="0">
                          <a:effectLst/>
                        </a:rPr>
                        <a:t>β</a:t>
                      </a:r>
                      <a:r>
                        <a:rPr lang="en-US" sz="1800" spc="-100" baseline="-25000" dirty="0" smtClean="0">
                          <a:effectLst/>
                        </a:rPr>
                        <a:t>2</a:t>
                      </a:r>
                      <a:r>
                        <a:rPr lang="en-US" sz="1800" spc="0" dirty="0" smtClean="0">
                          <a:effectLst/>
                        </a:rPr>
                        <a:t> </a:t>
                      </a:r>
                      <a:r>
                        <a:rPr lang="el-GR" sz="1800" spc="0" dirty="0" err="1" smtClean="0">
                          <a:effectLst/>
                        </a:rPr>
                        <a:t>ιντεγκρίνες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Ανεπάρκεια προσκόλλησης λευκοκυττάρων, τύπος 1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015"/>
                        </a:lnSpc>
                        <a:spcAft>
                          <a:spcPts val="0"/>
                        </a:spcAft>
                      </a:pPr>
                      <a:r>
                        <a:rPr lang="el-GR" sz="1800" spc="0" dirty="0">
                          <a:effectLst/>
                        </a:rPr>
                        <a:t>Διαταραχή στην προσκόλληση των ενεργοποιημένων λευκοκυττάρων στα ενδοθηλιακά κύτταρα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spc="0" dirty="0">
                          <a:effectLst/>
                        </a:rPr>
                        <a:t>Συχνές λοιμώξεις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</a:tr>
              <a:tr h="184972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l-GR" sz="1800" spc="0" dirty="0">
                          <a:effectLst/>
                        </a:rPr>
                        <a:t>Σύνδεσμοι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800" spc="0" dirty="0" err="1">
                          <a:effectLst/>
                        </a:rPr>
                        <a:t>σελεκτινών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2015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Ανεπάρκεια προσκόλλησης λευκοκυττάρων, τύπος 2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110"/>
                        </a:lnSpc>
                        <a:spcAft>
                          <a:spcPts val="0"/>
                        </a:spcAft>
                      </a:pPr>
                      <a:r>
                        <a:rPr lang="el-GR" sz="1800" spc="0">
                          <a:effectLst/>
                        </a:rPr>
                        <a:t>Διαταραχή στον μεταβολισμό της φουκόζης που έχει ως αποτέλεσμα την παραγωγή ελαττωματικών συνδετών (υδατανθράκων) για τις σελεκτίνες και την διαταραχή του κυλίσματος (</a:t>
                      </a:r>
                      <a:r>
                        <a:rPr lang="en-US" sz="1800" spc="0">
                          <a:effectLst/>
                        </a:rPr>
                        <a:t>rolling</a:t>
                      </a:r>
                      <a:r>
                        <a:rPr lang="el-GR" sz="1800" spc="0">
                          <a:effectLst/>
                        </a:rPr>
                        <a:t>) των λευκοκυττάρων στα μικρά αγγεία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800" spc="0" dirty="0">
                          <a:effectLst/>
                        </a:rPr>
                        <a:t>Συχνές λοιμώξεις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85" marR="61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9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Στελεχιαία</a:t>
            </a:r>
            <a:r>
              <a:rPr lang="el-GR" dirty="0" smtClean="0"/>
              <a:t> αιμοποιητικά 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Ολιγάριθμα.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Πρόδρομα.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Αδιαφοροποίητα.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Βραδέως ανακυκλούμενα.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Πολυδύναμα.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7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Αρχέγονο πολυδύναμο </a:t>
            </a:r>
            <a:r>
              <a:rPr lang="el-GR" dirty="0" err="1" smtClean="0"/>
              <a:t>αιμοποποιητικό</a:t>
            </a:r>
            <a:r>
              <a:rPr lang="el-GR" dirty="0" smtClean="0"/>
              <a:t> κύτταρο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err="1" smtClean="0"/>
              <a:t>Αυτοανενέωση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Διαφοροποίηση.</a:t>
            </a:r>
          </a:p>
          <a:p>
            <a:r>
              <a:rPr lang="el-GR" dirty="0" smtClean="0"/>
              <a:t>Αποικίες στο σπλήνα </a:t>
            </a:r>
            <a:r>
              <a:rPr lang="en-US" dirty="0" smtClean="0"/>
              <a:t>(colony-forming units spleen)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Διαφορετικές ανατομικές θέσεις (ερυθρός ή λευκός πολφός, διαφράγματα, </a:t>
            </a:r>
            <a:r>
              <a:rPr lang="el-GR" dirty="0" err="1" smtClean="0"/>
              <a:t>υποκάψια</a:t>
            </a:r>
            <a:r>
              <a:rPr lang="el-GR" dirty="0" smtClean="0"/>
              <a:t> χώρα).</a:t>
            </a:r>
          </a:p>
          <a:p>
            <a:r>
              <a:rPr lang="el-GR" dirty="0" smtClean="0"/>
              <a:t>Μικρά κύτταρα σε ηρεμία </a:t>
            </a:r>
            <a:r>
              <a:rPr lang="en-US" dirty="0" smtClean="0"/>
              <a:t>CD34+</a:t>
            </a:r>
            <a:r>
              <a:rPr lang="el-GR" dirty="0" smtClean="0"/>
              <a:t> (0,005%).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0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Μεταγραφικοί παράγοντες </a:t>
            </a:r>
            <a:br>
              <a:rPr lang="el-GR" dirty="0" smtClean="0"/>
            </a:br>
            <a:r>
              <a:rPr lang="el-GR" dirty="0" smtClean="0"/>
              <a:t>φυσιολογία </a:t>
            </a:r>
            <a:r>
              <a:rPr lang="el-GR" dirty="0" err="1" smtClean="0"/>
              <a:t>στελεχιαίων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Stem cell leukemia hematopoietic transcription factor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Acute myeloid leukemia-1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Lim-finger protein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Core binding factor </a:t>
            </a:r>
            <a:r>
              <a:rPr lang="el-GR" dirty="0" smtClean="0"/>
              <a:t>β.</a:t>
            </a:r>
          </a:p>
          <a:p>
            <a:r>
              <a:rPr lang="en-US" dirty="0" err="1" smtClean="0"/>
              <a:t>Cyclin</a:t>
            </a:r>
            <a:r>
              <a:rPr lang="en-US" dirty="0" smtClean="0"/>
              <a:t> dependent kinase inhibitors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p55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err="1" smtClean="0"/>
              <a:t>TNFa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1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Προγονικά αιμοποιητικά 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CFU-S</a:t>
            </a:r>
            <a:r>
              <a:rPr lang="el-GR" b="1" dirty="0" smtClean="0"/>
              <a:t> (</a:t>
            </a:r>
            <a:r>
              <a:rPr lang="en-US" b="1" dirty="0" smtClean="0"/>
              <a:t>colony forming unit spleen)</a:t>
            </a:r>
          </a:p>
          <a:p>
            <a:r>
              <a:rPr lang="en-US" b="1" dirty="0" smtClean="0"/>
              <a:t>CLP (common lymphoid precursor), 0,02%</a:t>
            </a:r>
            <a:endParaRPr lang="el-GR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Λεμφική σειρά </a:t>
            </a:r>
            <a:endParaRPr lang="en-US" dirty="0" smtClean="0"/>
          </a:p>
          <a:p>
            <a:r>
              <a:rPr lang="en-US" b="1" dirty="0" smtClean="0"/>
              <a:t>CMP (common myeloid precursor), 0,1%</a:t>
            </a:r>
            <a:endParaRPr lang="el-GR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Κοκκιοκυτταρική</a:t>
            </a:r>
            <a:r>
              <a:rPr lang="el-GR" dirty="0" smtClean="0"/>
              <a:t> σειρά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Ερυθροκυτταρική</a:t>
            </a:r>
            <a:r>
              <a:rPr lang="el-GR" dirty="0" smtClean="0"/>
              <a:t> σειρά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Μονοκυτταρική</a:t>
            </a:r>
            <a:r>
              <a:rPr lang="el-GR" dirty="0" smtClean="0"/>
              <a:t> σειρά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7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Αυξητικοί αιμοποιητικοί 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Διαλυτοί ή </a:t>
            </a:r>
            <a:r>
              <a:rPr lang="el-GR" dirty="0" err="1" smtClean="0"/>
              <a:t>μεμβρανικοί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Έλεγχος </a:t>
            </a:r>
            <a:r>
              <a:rPr lang="el-GR" dirty="0" err="1" smtClean="0"/>
              <a:t>αιμοποίησης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Πολλαπλασιασμό.</a:t>
            </a:r>
          </a:p>
          <a:p>
            <a:r>
              <a:rPr lang="el-GR" dirty="0" smtClean="0"/>
              <a:t>Διαφοροποίηση.</a:t>
            </a:r>
          </a:p>
          <a:p>
            <a:r>
              <a:rPr lang="el-GR" dirty="0" smtClean="0"/>
              <a:t>Επιβίωση πρόδρομων κυττάρων.</a:t>
            </a:r>
          </a:p>
          <a:p>
            <a:r>
              <a:rPr lang="el-GR" dirty="0" smtClean="0"/>
              <a:t>Προάγουν τη λειτουργία των ώριμων κυττάρων.</a:t>
            </a:r>
          </a:p>
          <a:p>
            <a:r>
              <a:rPr lang="el-GR" dirty="0" smtClean="0"/>
              <a:t>Δρουν τοπικά ή συστηματικά.</a:t>
            </a:r>
          </a:p>
          <a:p>
            <a:r>
              <a:rPr lang="el-GR" dirty="0" smtClean="0"/>
              <a:t>Αλληλεπιδρούν με τα αιμοποιητικά κύτταρα.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Υποδοχείς αιμοποιητικών </a:t>
            </a:r>
            <a:r>
              <a:rPr lang="el-GR" dirty="0" err="1" smtClean="0"/>
              <a:t>κυτταροκινών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Οικογένεια υποδοχέων τύπου Ι (Ε</a:t>
            </a:r>
            <a:r>
              <a:rPr lang="en-US" dirty="0" err="1" smtClean="0"/>
              <a:t>po</a:t>
            </a:r>
            <a:r>
              <a:rPr lang="en-US" dirty="0" smtClean="0"/>
              <a:t>, G-CSF, Il-6, -11, -12 LIF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Οικογένεια υποδοχέων τύπου </a:t>
            </a:r>
            <a:r>
              <a:rPr lang="el-GR" dirty="0" smtClean="0"/>
              <a:t>ΙΙ (</a:t>
            </a:r>
            <a:r>
              <a:rPr lang="en-US" dirty="0" smtClean="0"/>
              <a:t>IL-10, </a:t>
            </a:r>
            <a:r>
              <a:rPr lang="el-GR" dirty="0" err="1" smtClean="0"/>
              <a:t>ιστικός</a:t>
            </a:r>
            <a:r>
              <a:rPr lang="el-GR" dirty="0" smtClean="0"/>
              <a:t> παράγοντας).</a:t>
            </a:r>
          </a:p>
          <a:p>
            <a:r>
              <a:rPr lang="el-GR" dirty="0"/>
              <a:t>Οικογένεια υποδοχέων </a:t>
            </a:r>
            <a:r>
              <a:rPr lang="el-GR" dirty="0" smtClean="0"/>
              <a:t>με δράση </a:t>
            </a:r>
            <a:r>
              <a:rPr lang="el-GR" dirty="0" err="1" smtClean="0"/>
              <a:t>τυροσινικής</a:t>
            </a:r>
            <a:r>
              <a:rPr lang="el-GR" dirty="0" smtClean="0"/>
              <a:t> </a:t>
            </a:r>
            <a:r>
              <a:rPr lang="el-GR" dirty="0" err="1" smtClean="0"/>
              <a:t>κινάσης</a:t>
            </a:r>
            <a:r>
              <a:rPr lang="el-GR" dirty="0" smtClean="0"/>
              <a:t>.</a:t>
            </a:r>
          </a:p>
          <a:p>
            <a:r>
              <a:rPr lang="el-GR" dirty="0"/>
              <a:t>Οικογένεια υποδοχέων </a:t>
            </a:r>
            <a:r>
              <a:rPr lang="en-US" dirty="0" err="1" smtClean="0"/>
              <a:t>TGf</a:t>
            </a:r>
            <a:r>
              <a:rPr lang="el-GR" dirty="0" smtClean="0"/>
              <a:t>β.</a:t>
            </a:r>
          </a:p>
          <a:p>
            <a:r>
              <a:rPr lang="el-GR" dirty="0" smtClean="0"/>
              <a:t>Υποδοχείς </a:t>
            </a:r>
            <a:r>
              <a:rPr lang="el-GR" dirty="0" err="1" smtClean="0"/>
              <a:t>χημειοκινών</a:t>
            </a:r>
            <a:r>
              <a:rPr lang="el-GR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Ποια η απαραίτητη προϋπόθεση;</a:t>
            </a:r>
          </a:p>
          <a:p>
            <a:pPr marL="0" indent="0">
              <a:buNone/>
            </a:pPr>
            <a:r>
              <a:rPr lang="el-GR" dirty="0" smtClean="0"/>
              <a:t>Κατάλληλες συνθήκες στο </a:t>
            </a:r>
            <a:r>
              <a:rPr lang="el-GR" dirty="0" err="1" smtClean="0"/>
              <a:t>μικροπεριβάλλον</a:t>
            </a:r>
            <a:r>
              <a:rPr lang="el-GR" dirty="0" smtClean="0"/>
              <a:t> του μυελού των οστών</a:t>
            </a:r>
          </a:p>
          <a:p>
            <a:r>
              <a:rPr lang="el-GR" dirty="0" smtClean="0"/>
              <a:t>Όργανα αιμοποιητικού ιστού: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Μυελός των οστών.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Θύμος.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Σπλήνας.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Λεμφαδένες.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6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Μηχανισμός δράσης αυξητικών παραγόντων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 διαφοροποίησης.</a:t>
            </a:r>
          </a:p>
          <a:p>
            <a:r>
              <a:rPr lang="el-GR" dirty="0" smtClean="0"/>
              <a:t>Πολλαπλασιασμός των αρχέγονων αιμοποιητικών κυττάρων.</a:t>
            </a:r>
          </a:p>
          <a:p>
            <a:r>
              <a:rPr lang="el-GR" dirty="0" smtClean="0"/>
              <a:t>Προστασία από την απόπτωση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8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Μορφολογία, φυσιολογία και διαφοροποίηση ιστών και κυττάρων του αιμοποιητικού συστήματος (Α)».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Αιμοποίηση</a:t>
            </a:r>
            <a:r>
              <a:rPr lang="el-GR" dirty="0"/>
              <a:t> </a:t>
            </a:r>
            <a:r>
              <a:rPr lang="el-GR" sz="3000" b="0" dirty="0" smtClean="0"/>
              <a:t>2/2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Μυελός των </a:t>
            </a:r>
            <a:r>
              <a:rPr lang="el-GR" sz="2400" b="1" dirty="0" smtClean="0"/>
              <a:t>οστών</a:t>
            </a:r>
          </a:p>
          <a:p>
            <a:r>
              <a:rPr lang="el-GR" sz="2400" dirty="0" smtClean="0"/>
              <a:t>Κοκκιώδης σειρά.</a:t>
            </a:r>
          </a:p>
          <a:p>
            <a:r>
              <a:rPr lang="el-GR" sz="2400" dirty="0" err="1" smtClean="0"/>
              <a:t>Ερυθροκυτταρικη</a:t>
            </a:r>
            <a:r>
              <a:rPr lang="el-GR" sz="2400" dirty="0" smtClean="0"/>
              <a:t> σειρά.</a:t>
            </a:r>
          </a:p>
          <a:p>
            <a:r>
              <a:rPr lang="el-GR" sz="2400" dirty="0" err="1" smtClean="0"/>
              <a:t>Μεγαλοκαρυωτική</a:t>
            </a:r>
            <a:r>
              <a:rPr lang="el-GR" sz="2400" dirty="0" smtClean="0"/>
              <a:t> σειρά.</a:t>
            </a:r>
          </a:p>
          <a:p>
            <a:r>
              <a:rPr lang="el-GR" sz="2400" dirty="0" smtClean="0"/>
              <a:t>Λεμφοκύτταρα.</a:t>
            </a:r>
            <a:endParaRPr lang="el-GR" sz="24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4294967295"/>
          </p:nvPr>
        </p:nvSpPr>
        <p:spPr>
          <a:xfrm>
            <a:off x="3779912" y="1196752"/>
            <a:ext cx="5112568" cy="977900"/>
          </a:xfrm>
          <a:ln>
            <a:solidFill>
              <a:srgbClr val="004A8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Μυελός των οστών και θύμος (πρωτογενή)</a:t>
            </a:r>
          </a:p>
          <a:p>
            <a:pPr marL="0" indent="0">
              <a:buNone/>
            </a:pPr>
            <a:r>
              <a:rPr lang="el-GR" sz="2200" dirty="0" smtClean="0"/>
              <a:t>Σπλήνας και λεμφαδένες (δευτερογενή) </a:t>
            </a:r>
            <a:endParaRPr lang="el-GR" sz="2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4139952" y="2348880"/>
            <a:ext cx="4896544" cy="3918397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Θέσεις </a:t>
            </a:r>
            <a:r>
              <a:rPr lang="el-GR" sz="2400" b="1" dirty="0" err="1" smtClean="0"/>
              <a:t>αντιγονοανεξάρτητης</a:t>
            </a:r>
            <a:r>
              <a:rPr lang="el-GR" sz="2400" dirty="0" smtClean="0"/>
              <a:t> και </a:t>
            </a:r>
            <a:r>
              <a:rPr lang="el-GR" sz="2400" b="1" dirty="0" err="1" smtClean="0"/>
              <a:t>αντιγονοεξαρτώμενης</a:t>
            </a:r>
            <a:r>
              <a:rPr lang="el-GR" sz="2400" dirty="0" smtClean="0"/>
              <a:t> ανάπτυξης των λεμφικών κυττάρων.</a:t>
            </a:r>
            <a:endParaRPr lang="el-GR" sz="240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Αιμοποίηση</a:t>
            </a:r>
            <a:r>
              <a:rPr lang="el-GR" dirty="0" smtClean="0"/>
              <a:t> στο Έμβρυο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Εξωεμβρυϊκά</a:t>
            </a:r>
            <a:r>
              <a:rPr lang="el-GR" dirty="0" smtClean="0"/>
              <a:t> η έναρξη.</a:t>
            </a:r>
          </a:p>
          <a:p>
            <a:r>
              <a:rPr lang="el-GR" dirty="0" smtClean="0"/>
              <a:t>Κύτταρα του μέσου βλαστικού δέρματος.</a:t>
            </a:r>
          </a:p>
          <a:p>
            <a:r>
              <a:rPr lang="el-GR" dirty="0" smtClean="0"/>
              <a:t>Λεκιθικός ασκός (3</a:t>
            </a:r>
            <a:r>
              <a:rPr lang="el-GR" baseline="30000" dirty="0" smtClean="0"/>
              <a:t>η</a:t>
            </a:r>
            <a:r>
              <a:rPr lang="el-GR" dirty="0" smtClean="0"/>
              <a:t> εβδομάδα).</a:t>
            </a:r>
          </a:p>
          <a:p>
            <a:r>
              <a:rPr lang="el-GR" dirty="0" smtClean="0"/>
              <a:t>Ταυτόχρονα στην εμβρυϊκή περιοχή της </a:t>
            </a:r>
            <a:r>
              <a:rPr lang="el-GR" dirty="0" err="1" smtClean="0"/>
              <a:t>σπλαχνόπλευρας</a:t>
            </a:r>
            <a:r>
              <a:rPr lang="el-GR" dirty="0" smtClean="0"/>
              <a:t> (αορτή, </a:t>
            </a:r>
            <a:r>
              <a:rPr lang="el-GR" dirty="0" err="1" smtClean="0"/>
              <a:t>γονάδες</a:t>
            </a:r>
            <a:r>
              <a:rPr lang="el-GR" dirty="0" smtClean="0"/>
              <a:t> και </a:t>
            </a:r>
            <a:r>
              <a:rPr lang="el-GR" dirty="0" err="1" smtClean="0"/>
              <a:t>μεσόνεφρος</a:t>
            </a:r>
            <a:r>
              <a:rPr lang="el-GR" dirty="0" smtClean="0"/>
              <a:t>) παραγωγή αιμοποιητικών κυττάρων.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Στελεχιαία</a:t>
            </a:r>
            <a:r>
              <a:rPr lang="el-GR" dirty="0" smtClean="0"/>
              <a:t> του εμβρύου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Λεκιθικός ασκός: </a:t>
            </a:r>
            <a:r>
              <a:rPr lang="el-GR" sz="2400" dirty="0" smtClean="0"/>
              <a:t>διαφοροποίηση μόνο προς μυελική και ερυθρά σειρά.</a:t>
            </a:r>
          </a:p>
          <a:p>
            <a:r>
              <a:rPr lang="el-GR" sz="2400" b="1" dirty="0" smtClean="0"/>
              <a:t>Έμβρυο: </a:t>
            </a:r>
            <a:r>
              <a:rPr lang="el-GR" sz="2400" dirty="0" smtClean="0"/>
              <a:t>επιπλέον και </a:t>
            </a:r>
            <a:r>
              <a:rPr lang="el-GR" sz="2400" dirty="0" err="1" smtClean="0"/>
              <a:t>λεμφοποιητικά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Μετά την 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εβδομάδα αποικίζεται το ήπαρ.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2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Εξέλιξη της έξω- και </a:t>
            </a:r>
            <a:r>
              <a:rPr lang="el-GR" dirty="0" err="1"/>
              <a:t>ενδοεμβρυϊκής</a:t>
            </a:r>
            <a:r>
              <a:rPr lang="el-GR" dirty="0"/>
              <a:t> </a:t>
            </a:r>
            <a:r>
              <a:rPr lang="el-GR" dirty="0" err="1"/>
              <a:t>αιμοποίησης</a:t>
            </a:r>
            <a:r>
              <a:rPr lang="el-GR" dirty="0"/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pSp>
        <p:nvGrpSpPr>
          <p:cNvPr id="37" name="Ομάδα 36"/>
          <p:cNvGrpSpPr/>
          <p:nvPr/>
        </p:nvGrpSpPr>
        <p:grpSpPr>
          <a:xfrm>
            <a:off x="37837" y="1124744"/>
            <a:ext cx="8903026" cy="5634771"/>
            <a:chOff x="37837" y="1124744"/>
            <a:chExt cx="8903026" cy="5634771"/>
          </a:xfrm>
        </p:grpSpPr>
        <p:sp>
          <p:nvSpPr>
            <p:cNvPr id="6" name="Έλλειψη 5"/>
            <p:cNvSpPr/>
            <p:nvPr/>
          </p:nvSpPr>
          <p:spPr>
            <a:xfrm>
              <a:off x="444853" y="2169832"/>
              <a:ext cx="1867267" cy="1295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Λεκιθικός ασκός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37837" y="4397542"/>
              <a:ext cx="2445931" cy="14401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Αορτή</a:t>
              </a:r>
            </a:p>
            <a:p>
              <a:pPr algn="ctr"/>
              <a:r>
                <a:rPr lang="el-GR" sz="2000" b="1" dirty="0" err="1" smtClean="0">
                  <a:solidFill>
                    <a:schemeClr val="tx1"/>
                  </a:solidFill>
                </a:rPr>
                <a:t>Γονάδες</a:t>
              </a:r>
              <a:endParaRPr lang="el-GR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l-GR" sz="2000" b="1" dirty="0" err="1" smtClean="0">
                  <a:solidFill>
                    <a:schemeClr val="tx1"/>
                  </a:solidFill>
                </a:rPr>
                <a:t>Μεσόνεφρος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233968" y="3368450"/>
              <a:ext cx="1295738" cy="10802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Ήπαρ 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4726742" y="3458310"/>
              <a:ext cx="1576203" cy="9005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Σπλήνας 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6713540" y="3338811"/>
              <a:ext cx="2210544" cy="11157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Λεμφαδένας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Δεξιό βέλος 11"/>
            <p:cNvSpPr/>
            <p:nvPr/>
          </p:nvSpPr>
          <p:spPr>
            <a:xfrm>
              <a:off x="1147324" y="3428642"/>
              <a:ext cx="1986798" cy="93610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5 βδομάδες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Δεξιό βέλος 13"/>
            <p:cNvSpPr/>
            <p:nvPr/>
          </p:nvSpPr>
          <p:spPr>
            <a:xfrm>
              <a:off x="4644008" y="1124744"/>
              <a:ext cx="1986798" cy="93610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8 βδομάδες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Δεξιό βέλος 14"/>
            <p:cNvSpPr/>
            <p:nvPr/>
          </p:nvSpPr>
          <p:spPr>
            <a:xfrm>
              <a:off x="4726742" y="2636912"/>
              <a:ext cx="1986798" cy="93610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chemeClr val="tx1"/>
                  </a:solidFill>
                </a:rPr>
                <a:t>6</a:t>
              </a:r>
              <a:r>
                <a:rPr lang="el-GR" sz="2000" b="1" dirty="0" smtClean="0">
                  <a:solidFill>
                    <a:schemeClr val="tx1"/>
                  </a:solidFill>
                </a:rPr>
                <a:t> βδομάδες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Δεξιό βέλος 15"/>
            <p:cNvSpPr/>
            <p:nvPr/>
          </p:nvSpPr>
          <p:spPr>
            <a:xfrm>
              <a:off x="4427984" y="4909011"/>
              <a:ext cx="1986798" cy="93610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12 βδομάδες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Δεξιό βέλος 16"/>
            <p:cNvSpPr/>
            <p:nvPr/>
          </p:nvSpPr>
          <p:spPr>
            <a:xfrm>
              <a:off x="6954065" y="4545124"/>
              <a:ext cx="1986798" cy="93610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20 βδομάδες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4283968" y="5845115"/>
              <a:ext cx="2032348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</a:rPr>
                <a:t>Μυελός των Οστών</a:t>
              </a:r>
              <a:endParaRPr lang="el-G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Έλλειψη 17"/>
            <p:cNvSpPr/>
            <p:nvPr/>
          </p:nvSpPr>
          <p:spPr>
            <a:xfrm>
              <a:off x="4860032" y="1835818"/>
              <a:ext cx="1296144" cy="8010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 smtClean="0">
                  <a:solidFill>
                    <a:schemeClr val="tx1"/>
                  </a:solidFill>
                </a:rPr>
                <a:t>θύμος</a:t>
              </a:r>
              <a:endParaRPr lang="el-G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Ευθύγραμμο βέλος σύνδεσης 19"/>
            <p:cNvCxnSpPr>
              <a:stCxn id="6" idx="6"/>
              <a:endCxn id="8" idx="1"/>
            </p:cNvCxnSpPr>
            <p:nvPr/>
          </p:nvCxnSpPr>
          <p:spPr>
            <a:xfrm>
              <a:off x="2312120" y="2817783"/>
              <a:ext cx="1111604" cy="708865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>
              <a:stCxn id="7" idx="6"/>
              <a:endCxn id="8" idx="3"/>
            </p:cNvCxnSpPr>
            <p:nvPr/>
          </p:nvCxnSpPr>
          <p:spPr>
            <a:xfrm flipV="1">
              <a:off x="2483768" y="4290493"/>
              <a:ext cx="939956" cy="827129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stCxn id="8" idx="6"/>
              <a:endCxn id="10" idx="2"/>
            </p:cNvCxnSpPr>
            <p:nvPr/>
          </p:nvCxnSpPr>
          <p:spPr>
            <a:xfrm flipV="1">
              <a:off x="4529706" y="3908570"/>
              <a:ext cx="197036" cy="1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>
              <a:stCxn id="10" idx="6"/>
              <a:endCxn id="11" idx="2"/>
            </p:cNvCxnSpPr>
            <p:nvPr/>
          </p:nvCxnSpPr>
          <p:spPr>
            <a:xfrm flipV="1">
              <a:off x="6302945" y="3896694"/>
              <a:ext cx="410595" cy="11876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>
              <a:stCxn id="8" idx="4"/>
              <a:endCxn id="13" idx="2"/>
            </p:cNvCxnSpPr>
            <p:nvPr/>
          </p:nvCxnSpPr>
          <p:spPr>
            <a:xfrm>
              <a:off x="3881837" y="4448691"/>
              <a:ext cx="402131" cy="1853624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>
              <a:stCxn id="13" idx="6"/>
              <a:endCxn id="11" idx="3"/>
            </p:cNvCxnSpPr>
            <p:nvPr/>
          </p:nvCxnSpPr>
          <p:spPr>
            <a:xfrm flipV="1">
              <a:off x="6316316" y="4291177"/>
              <a:ext cx="720951" cy="2011138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>
              <a:stCxn id="8" idx="0"/>
              <a:endCxn id="18" idx="2"/>
            </p:cNvCxnSpPr>
            <p:nvPr/>
          </p:nvCxnSpPr>
          <p:spPr>
            <a:xfrm flipV="1">
              <a:off x="3881837" y="2236365"/>
              <a:ext cx="978195" cy="1132085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ύγραμμο βέλος σύνδεσης 35"/>
            <p:cNvCxnSpPr>
              <a:stCxn id="18" idx="6"/>
              <a:endCxn id="11" idx="1"/>
            </p:cNvCxnSpPr>
            <p:nvPr/>
          </p:nvCxnSpPr>
          <p:spPr>
            <a:xfrm>
              <a:off x="6156176" y="2236365"/>
              <a:ext cx="881091" cy="1265846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Μυελός των οστών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Κυτταροβριθής</a:t>
            </a:r>
            <a:r>
              <a:rPr lang="el-GR" dirty="0" smtClean="0"/>
              <a:t> χαλαρός συνδετικός ιστός.</a:t>
            </a:r>
          </a:p>
          <a:p>
            <a:r>
              <a:rPr lang="el-GR" dirty="0" smtClean="0"/>
              <a:t>Πυκνή </a:t>
            </a:r>
            <a:r>
              <a:rPr lang="el-GR" dirty="0" err="1" smtClean="0"/>
              <a:t>αγγείωση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Μυελικές κοιλότητες των οστών.</a:t>
            </a:r>
          </a:p>
          <a:p>
            <a:r>
              <a:rPr lang="el-GR" dirty="0" smtClean="0"/>
              <a:t>Λειτουργεί ως ενιαίο όργανο παρόλο που είναι διασκορπισμένος στο σκελετό.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0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dfe9632c324367f1b556e53579c439afca189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135</TotalTime>
  <Words>1910</Words>
  <Application>Microsoft Office PowerPoint</Application>
  <PresentationFormat>On-screen Show (4:3)</PresentationFormat>
  <Paragraphs>374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template</vt:lpstr>
      <vt:lpstr>OC_template_updated</vt:lpstr>
      <vt:lpstr>Αιματολογία Ι (Θ)</vt:lpstr>
      <vt:lpstr>Αιμοποίηση 1/2 </vt:lpstr>
      <vt:lpstr>Εισαγωγή 1/2 </vt:lpstr>
      <vt:lpstr>Εισαγωγή 2/2 </vt:lpstr>
      <vt:lpstr>Αιμοποίηση 2/2 </vt:lpstr>
      <vt:lpstr>Αιμοποίηση στο Έμβρυο</vt:lpstr>
      <vt:lpstr>Στελεχιαία του εμβρύου </vt:lpstr>
      <vt:lpstr>Εξέλιξη της έξω- και ενδοεμβρυϊκής αιμοποίησης </vt:lpstr>
      <vt:lpstr>Μυελός των οστών </vt:lpstr>
      <vt:lpstr>Παραγωγή κυττάρων/kgr βάρους</vt:lpstr>
      <vt:lpstr>Δημιουργία μυελικών κυψέλων</vt:lpstr>
      <vt:lpstr>Δομική μονάδα μυελού των οστών</vt:lpstr>
      <vt:lpstr>Κύτταρα του μυελού των οστών</vt:lpstr>
      <vt:lpstr>Αιμοποιητικά κύτταρα </vt:lpstr>
      <vt:lpstr>Ερυθροβλαστική νησίδα 1/2</vt:lpstr>
      <vt:lpstr>Ερυθροβλαστική νησίδα 2/2</vt:lpstr>
      <vt:lpstr>Λευκοκύτταρα στις μυελικές κοιλότητες</vt:lpstr>
      <vt:lpstr>Μεγακαρυοκύτταρα στις μυελικές κοιλότητες</vt:lpstr>
      <vt:lpstr>Στρώμα </vt:lpstr>
      <vt:lpstr>Στρώμα (φωλιές ή εσοχές)</vt:lpstr>
      <vt:lpstr>Αιμοποιητικοί παράγοντες</vt:lpstr>
      <vt:lpstr>Κύτταρα του στρώματος</vt:lpstr>
      <vt:lpstr>Οστεοβλάστες </vt:lpstr>
      <vt:lpstr>Οστεοκλάστης </vt:lpstr>
      <vt:lpstr>Ενδοθηλιακά κύτταρα </vt:lpstr>
      <vt:lpstr>Λιποκύτταρα </vt:lpstr>
      <vt:lpstr>Ερυθρός και κίτρινος μυελός</vt:lpstr>
      <vt:lpstr>Εγκατάσταση αιμοποίησης </vt:lpstr>
      <vt:lpstr>Εξωκυττάρια θεμέλια ουσία</vt:lpstr>
      <vt:lpstr>Λειτουργίες </vt:lpstr>
      <vt:lpstr>Κυτταρικά μόρια προσκόλλησης </vt:lpstr>
      <vt:lpstr>Ρύθμιση υποδοχέων των μορίων προσκόλλησης </vt:lpstr>
      <vt:lpstr>Γενετικές διαταραχές των μορίων προσκόλλησης </vt:lpstr>
      <vt:lpstr>Στελεχιαία αιμοποιητικά κύτταρα </vt:lpstr>
      <vt:lpstr>Αρχέγονο πολυδύναμο αιμοποποιητικό κύτταρο </vt:lpstr>
      <vt:lpstr>Μεταγραφικοί παράγοντες  φυσιολογία στελεχιαίων </vt:lpstr>
      <vt:lpstr>Προγονικά αιμοποιητικά κύτταρα </vt:lpstr>
      <vt:lpstr>Αυξητικοί αιμοποιητικοί παράγοντες</vt:lpstr>
      <vt:lpstr>Υποδοχείς αιμοποιητικών κυτταροκινών</vt:lpstr>
      <vt:lpstr>Μηχανισμός δράσης αυξητικών παραγόντων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alex</cp:lastModifiedBy>
  <cp:revision>21</cp:revision>
  <dcterms:created xsi:type="dcterms:W3CDTF">2014-11-10T11:54:15Z</dcterms:created>
  <dcterms:modified xsi:type="dcterms:W3CDTF">2015-03-02T10:06:29Z</dcterms:modified>
</cp:coreProperties>
</file>