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2" r:id="rId3"/>
  </p:sldMasterIdLst>
  <p:notesMasterIdLst>
    <p:notesMasterId r:id="rId51"/>
  </p:notesMasterIdLst>
  <p:handoutMasterIdLst>
    <p:handoutMasterId r:id="rId52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09" r:id="rId32"/>
    <p:sldId id="298" r:id="rId33"/>
    <p:sldId id="299" r:id="rId34"/>
    <p:sldId id="300" r:id="rId35"/>
    <p:sldId id="304" r:id="rId36"/>
    <p:sldId id="305" r:id="rId37"/>
    <p:sldId id="306" r:id="rId38"/>
    <p:sldId id="307" r:id="rId39"/>
    <p:sldId id="308" r:id="rId40"/>
    <p:sldId id="301" r:id="rId41"/>
    <p:sldId id="257" r:id="rId42"/>
    <p:sldId id="262" r:id="rId43"/>
    <p:sldId id="264" r:id="rId44"/>
    <p:sldId id="269" r:id="rId45"/>
    <p:sldId id="302" r:id="rId46"/>
    <p:sldId id="303" r:id="rId47"/>
    <p:sldId id="266" r:id="rId48"/>
    <p:sldId id="267" r:id="rId49"/>
    <p:sldId id="261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5983" autoAdjust="0"/>
  </p:normalViewPr>
  <p:slideViewPr>
    <p:cSldViewPr>
      <p:cViewPr>
        <p:scale>
          <a:sx n="85" d="100"/>
          <a:sy n="85" d="100"/>
        </p:scale>
        <p:origin x="-1464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5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59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266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8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5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79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341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29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399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06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0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53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19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3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67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65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42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02896" y="626511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0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/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A50021"/>
              </a:buClr>
              <a:defRPr/>
            </a:lvl3pPr>
            <a:lvl4pPr>
              <a:buClr>
                <a:srgbClr val="A50021"/>
              </a:buClr>
              <a:defRPr/>
            </a:lvl4pPr>
            <a:lvl5pPr>
              <a:buClr>
                <a:srgbClr val="A50021"/>
              </a:buClr>
              <a:defRPr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896" y="6265118"/>
            <a:ext cx="2133600" cy="476250"/>
          </a:xfrm>
          <a:ln/>
        </p:spPr>
        <p:txBody>
          <a:bodyPr/>
          <a:lstStyle>
            <a:lvl1pPr>
              <a:defRPr b="0"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39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02896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20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154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4530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141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265118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C69-F127-4E0A-B5BA-8E15EBCF7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9088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427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555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348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338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479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11828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8037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0152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7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8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0888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99387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2.aofoundation.org/AOFileServerSurgery/MyPortalFiles?FilePath=/Surgery/en/_img/surgery/FurtherReading/PFxM2/1.5-4-table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aofoundation.org/AOFileServerSurgery/MyPortalFiles?FilePath=/Surgery/en/_img/surgery/04-Approaches/11/2010/A20_Transdeltoid_lateral/11_A20_i060_PI_2010-02-24_540.g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2.aofoundation.org/AOFileServerSurgery/MyPortalFiles?FilePath=/Surgery/en/_img/surgery/05-RedFix/12/AnteNail/12_AntegrN_6g_540.gif" TargetMode="External"/><Relationship Id="rId5" Type="http://schemas.openxmlformats.org/officeDocument/2006/relationships/hyperlink" Target="https://www2.aofoundation.org/AOFileServerSurgery/MyPortalFiles?FilePath=/Surgery/en/_img/surgery/05-RedFix/12/BridgePl/B2/12-B2_Bridge-3a_218.gif" TargetMode="Externa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1235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2.aofoundation.org/AOFileServerSurgery/MyPortalFiles?FilePath=/Surgery/en/_img/surgery/05-RedFix/13/ScrewPlate/13-A3_ScrNeutrPl_3a_540.gif" TargetMode="External"/><Relationship Id="rId5" Type="http://schemas.openxmlformats.org/officeDocument/2006/relationships/hyperlink" Target="https://www2.aofoundation.org/AOFileServerSurgery/MyPortalFiles?FilePath=/Surgery/en/_img/surgery/FurtherReading/PFxM2/4.4-8a-c.gif" TargetMode="External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://www.shoulderdoc.co.uk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foundation.org/Structure/Pages/default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://www.shoulderdoc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://www.shoulderdoc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aofoundation.org/AOFileServerSurgery/MyPortalFiles?FilePath=/Surgery/en/_img/surgery/04-Approaches/11/2010/A20_Transdeltoid_lateral/11_A20_i060_PI_2010-02-24_540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aofoundation.org/AOFileServerSurgery/MyPortalFiles?FilePath=/Surgery/en/_img/surgery/05-RedFix/11/2010/C31_Nail_A2A3/11_C31_i430_A2_540.gif" TargetMode="External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hyperlink" Target="https://www2.aofoundation.org/AOFileServerSurgery/MyPortalFiles?FilePath=/Surgery/en/_img/surgery/05-RedFix/11/2010/C11_Cannulated-screws_B1B2B3/11_C11_B2_i800_540.gif" TargetMode="External"/><Relationship Id="rId5" Type="http://schemas.openxmlformats.org/officeDocument/2006/relationships/image" Target="../media/image10.gif"/><Relationship Id="rId10" Type="http://schemas.openxmlformats.org/officeDocument/2006/relationships/hyperlink" Target="https://www2.aofoundation.org/AOFileServerSurgery/MyPortalFiles?FilePath=/Surgery/en/_img/surgery/05-RedFix/11/2010/C120/11_C120_i800_B2_540.gif" TargetMode="External"/><Relationship Id="rId4" Type="http://schemas.openxmlformats.org/officeDocument/2006/relationships/image" Target="../media/image9.gif"/><Relationship Id="rId9" Type="http://schemas.openxmlformats.org/officeDocument/2006/relationships/hyperlink" Target="https://www2.aofoundation.org/AOFileServerSurgery/MyPortalFiles?FilePath=/Surgery/en/_img/surgery/05-RedFix/11/2010/O90_Hemiarthroplasty_B2B3C2C3233/11_O90_i380_AR_2010-08-05_540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70865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Μυοσκελετικών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Φυσικοθεραπευτική</a:t>
            </a:r>
            <a:r>
              <a:rPr lang="el-GR" sz="2600" dirty="0"/>
              <a:t> Αποκατάσταση </a:t>
            </a:r>
            <a:r>
              <a:rPr lang="el-GR" sz="2600" dirty="0" smtClean="0"/>
              <a:t>μετά </a:t>
            </a:r>
            <a:r>
              <a:rPr lang="el-GR" sz="2600" dirty="0"/>
              <a:t>από  Χειρουργική Αντιμετώπιση Καταγμάτων  </a:t>
            </a:r>
            <a:r>
              <a:rPr lang="el-GR" sz="2600" dirty="0" err="1"/>
              <a:t>Βραχιονίου</a:t>
            </a:r>
            <a:r>
              <a:rPr lang="el-GR" sz="2600" dirty="0"/>
              <a:t> Οστού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3968" y="3997513"/>
            <a:ext cx="486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sz="2000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107504" y="3997513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sz="2000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[1/4]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n-US" dirty="0" smtClean="0">
              <a:solidFill>
                <a:srgbClr val="000000"/>
              </a:solidFill>
            </a:endParaRPr>
          </a:p>
          <a:p>
            <a:pPr marL="449263" indent="-1588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[</a:t>
            </a:r>
            <a:r>
              <a:rPr lang="el-GR" sz="1800" b="1" dirty="0" err="1" smtClean="0">
                <a:solidFill>
                  <a:srgbClr val="A50021"/>
                </a:solidFill>
                <a:latin typeface="Arial Narrow" panose="020B0606020202030204" pitchFamily="34" charset="0"/>
              </a:rPr>
              <a:t>Παπαθανασίου</a:t>
            </a:r>
            <a:r>
              <a:rPr lang="el-GR" sz="18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 Γ, 2003 &amp; 2004]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Φυσικοθεραπευτή.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361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5698504" cy="3672408"/>
          </a:xfrm>
        </p:spPr>
        <p:txBody>
          <a:bodyPr/>
          <a:lstStyle/>
          <a:p>
            <a:pPr marL="361950" indent="-361950" eaLnBrk="1" hangingPunct="1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Τ</a:t>
            </a:r>
            <a:r>
              <a:rPr lang="el-GR" dirty="0" smtClean="0">
                <a:solidFill>
                  <a:srgbClr val="000000"/>
                </a:solidFill>
              </a:rPr>
              <a:t>ην περίοδο </a:t>
            </a:r>
            <a:r>
              <a:rPr lang="el-GR" b="1" dirty="0" smtClean="0">
                <a:solidFill>
                  <a:srgbClr val="000000"/>
                </a:solidFill>
              </a:rPr>
              <a:t>της μέγιστης προστασίας, </a:t>
            </a:r>
            <a:r>
              <a:rPr lang="el-GR" dirty="0" smtClean="0">
                <a:solidFill>
                  <a:srgbClr val="000000"/>
                </a:solidFill>
              </a:rPr>
              <a:t>στο αρχικό στάδιο της </a:t>
            </a:r>
            <a:r>
              <a:rPr lang="el-GR" dirty="0" smtClean="0">
                <a:cs typeface="Tahoma" pitchFamily="34" charset="0"/>
              </a:rPr>
              <a:t>κινησιοθεραπείας επιτρέπονται:</a:t>
            </a:r>
          </a:p>
          <a:p>
            <a:pPr marL="715963" indent="-354013" eaLnBrk="1" hangingPunct="1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cs typeface="Tahoma" pitchFamily="34" charset="0"/>
              </a:rPr>
              <a:t>Οι </a:t>
            </a:r>
            <a:r>
              <a:rPr lang="el-GR" dirty="0" err="1" smtClean="0">
                <a:cs typeface="Tahoma" pitchFamily="34" charset="0"/>
              </a:rPr>
              <a:t>εκκρεμοειδείς</a:t>
            </a:r>
            <a:r>
              <a:rPr lang="el-GR" dirty="0" smtClean="0">
                <a:cs typeface="Tahoma" pitchFamily="34" charset="0"/>
              </a:rPr>
              <a:t> ασκήσεις του άκρου.</a:t>
            </a:r>
          </a:p>
          <a:p>
            <a:pPr marL="715963" indent="-354013" eaLnBrk="1" hangingPunct="1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cs typeface="Tahoma" pitchFamily="34" charset="0"/>
              </a:rPr>
              <a:t>Η ανάσπαση/</a:t>
            </a:r>
            <a:r>
              <a:rPr lang="el-GR" dirty="0" err="1" smtClean="0">
                <a:cs typeface="Tahoma" pitchFamily="34" charset="0"/>
              </a:rPr>
              <a:t>κατάσπαση</a:t>
            </a:r>
            <a:r>
              <a:rPr lang="el-GR" dirty="0" smtClean="0">
                <a:cs typeface="Tahoma" pitchFamily="34" charset="0"/>
              </a:rPr>
              <a:t> της ωμοπλάτης</a:t>
            </a:r>
            <a:r>
              <a:rPr lang="el-GR" dirty="0" smtClean="0"/>
              <a:t>.</a:t>
            </a:r>
          </a:p>
          <a:p>
            <a:pPr marL="361950" indent="-361950">
              <a:lnSpc>
                <a:spcPct val="105000"/>
              </a:lnSpc>
              <a:spcBef>
                <a:spcPts val="600"/>
              </a:spcBef>
              <a:buSzPct val="100000"/>
              <a:defRPr/>
            </a:pPr>
            <a:r>
              <a:rPr lang="el-GR" dirty="0" smtClean="0">
                <a:solidFill>
                  <a:srgbClr val="000000"/>
                </a:solidFill>
              </a:rPr>
              <a:t>Κατά την πρόοδο της κινησιοθεραπείας, συνιστάται</a:t>
            </a:r>
            <a:r>
              <a:rPr lang="el-GR" dirty="0" smtClean="0">
                <a:cs typeface="Tahoma" pitchFamily="34" charset="0"/>
              </a:rPr>
              <a:t> οι ασκήσεις να εκτελούνται µε προσοχή και στο </a:t>
            </a:r>
            <a:r>
              <a:rPr lang="el-GR" dirty="0" err="1" smtClean="0">
                <a:cs typeface="Tahoma" pitchFamily="34" charset="0"/>
              </a:rPr>
              <a:t>επιτρεπόµενο</a:t>
            </a:r>
            <a:r>
              <a:rPr lang="el-GR" dirty="0" smtClean="0">
                <a:cs typeface="Tahoma" pitchFamily="34" charset="0"/>
              </a:rPr>
              <a:t> -κατά περίπτωση- εύρος τροχιάς.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10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536" y="5406419"/>
            <a:ext cx="8280920" cy="11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Παρατήρηση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: Ο έλεγχος της αισθητικότητας του άνω άκρου θεωρείται απαραίτητος, τουλάχιστον μέχρι να υποχωρήσουν η μετεγχειρητική φλεγμονή και το οίδημα.</a:t>
            </a:r>
          </a:p>
        </p:txBody>
      </p:sp>
      <p:sp>
        <p:nvSpPr>
          <p:cNvPr id="7" name="Ορθογώνιο 8"/>
          <p:cNvSpPr/>
          <p:nvPr/>
        </p:nvSpPr>
        <p:spPr>
          <a:xfrm>
            <a:off x="6228184" y="508518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Tahoma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Tahoma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Tahoma"/>
            </a:endParaRPr>
          </a:p>
        </p:txBody>
      </p:sp>
      <p:pic>
        <p:nvPicPr>
          <p:cNvPr id="1027" name="Picture 3" descr="C:\Users\SONIA\Desktop\20140403_092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43624" y="2168376"/>
            <a:ext cx="3251200" cy="24384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9 - Ευθύγραμμο βέλος σύνδεσης"/>
          <p:cNvCxnSpPr/>
          <p:nvPr/>
        </p:nvCxnSpPr>
        <p:spPr>
          <a:xfrm flipH="1">
            <a:off x="7020272" y="2132856"/>
            <a:ext cx="288032" cy="2736304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7308304" y="2132856"/>
            <a:ext cx="72008" cy="2736304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1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712968" cy="4680520"/>
          </a:xfrm>
        </p:spPr>
        <p:txBody>
          <a:bodyPr/>
          <a:lstStyle/>
          <a:p>
            <a:pPr marL="361950" indent="-361950">
              <a:spcBef>
                <a:spcPts val="1200"/>
              </a:spcBef>
              <a:buSzPct val="100000"/>
              <a:defRPr/>
            </a:pPr>
            <a:r>
              <a:rPr lang="el-GR" sz="2400" dirty="0" smtClean="0">
                <a:cs typeface="Tahoma" pitchFamily="34" charset="0"/>
              </a:rPr>
              <a:t>Τ</a:t>
            </a:r>
            <a:r>
              <a:rPr lang="el-GR" sz="2400" dirty="0" smtClean="0">
                <a:solidFill>
                  <a:srgbClr val="000000"/>
                </a:solidFill>
              </a:rPr>
              <a:t>ην περίοδο </a:t>
            </a:r>
            <a:r>
              <a:rPr lang="el-GR" sz="2400" b="1" dirty="0" smtClean="0">
                <a:solidFill>
                  <a:srgbClr val="000000"/>
                </a:solidFill>
              </a:rPr>
              <a:t>της μέγιστης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συνιστάται </a:t>
            </a:r>
            <a:r>
              <a:rPr lang="el-GR" sz="2400" dirty="0" smtClean="0">
                <a:cs typeface="Tahoma" pitchFamily="34" charset="0"/>
              </a:rPr>
              <a:t>να αποφεύγονται: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Οι ενεργητικές ασκήσεις της άρθρωσης του ώμου,</a:t>
            </a:r>
            <a:r>
              <a:rPr lang="el-GR" sz="2400" dirty="0" smtClean="0">
                <a:cs typeface="Tahoma" pitchFamily="34" charset="0"/>
              </a:rPr>
              <a:t> 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ahoma" pitchFamily="34" charset="0"/>
              </a:rPr>
              <a:t>Οι στροφικές και διαγώνιες κινήσεις της άρθρωσης του ώμου και του αγκώνα.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Οι ασκήσεις αντίστασης, γιατί η μηχανική αντοχή του οστού είναι μειωμένη λόγω της πρόσφατης πώρωσης.</a:t>
            </a:r>
            <a:r>
              <a:rPr lang="el-GR" sz="2400" dirty="0" smtClean="0">
                <a:cs typeface="Tahoma" pitchFamily="34" charset="0"/>
              </a:rPr>
              <a:t> 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ahoma" pitchFamily="34" charset="0"/>
              </a:rPr>
              <a:t>Η  έντονη  μάλαξη  και  η  εφαρμογή  θερμότητας, για να αποτραπεί η επιδείνωση της μετεγχειρητικής φλεγμονής και η δημιουργία οιδήματος.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11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Εγγύς Βραχιονίου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6372200" cy="4680520"/>
          </a:xfrm>
        </p:spPr>
        <p:txBody>
          <a:bodyPr/>
          <a:lstStyle/>
          <a:p>
            <a:pPr marL="361950" indent="-361950" eaLnBrk="1" hangingPunct="1">
              <a:lnSpc>
                <a:spcPct val="105000"/>
              </a:lnSpc>
              <a:spcBef>
                <a:spcPts val="600"/>
              </a:spcBef>
              <a:buClr>
                <a:srgbClr val="820000"/>
              </a:buClr>
              <a:buSzPct val="100000"/>
            </a:pPr>
            <a:r>
              <a:rPr lang="el-GR" dirty="0" smtClean="0">
                <a:cs typeface="Tahoma" pitchFamily="34" charset="0"/>
              </a:rPr>
              <a:t>Τ</a:t>
            </a:r>
            <a:r>
              <a:rPr lang="el-GR" dirty="0" smtClean="0">
                <a:solidFill>
                  <a:srgbClr val="000000"/>
                </a:solidFill>
              </a:rPr>
              <a:t>ην περίοδο </a:t>
            </a:r>
            <a:r>
              <a:rPr lang="el-GR" b="1" dirty="0" smtClean="0">
                <a:solidFill>
                  <a:srgbClr val="000000"/>
                </a:solidFill>
              </a:rPr>
              <a:t>της μερικής προστασίας </a:t>
            </a:r>
            <a:r>
              <a:rPr lang="el-GR" dirty="0" smtClean="0">
                <a:solidFill>
                  <a:srgbClr val="000000"/>
                </a:solidFill>
              </a:rPr>
              <a:t>επιτρέπονται</a:t>
            </a:r>
            <a:r>
              <a:rPr lang="el-GR" dirty="0" smtClean="0">
                <a:cs typeface="Tahoma" pitchFamily="34" charset="0"/>
              </a:rPr>
              <a:t>:</a:t>
            </a:r>
          </a:p>
          <a:p>
            <a:pPr marL="534988" indent="-173038" eaLnBrk="1" hangingPunct="1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ελεύθερες ενεργητικές κινήσεις της άρθρωσης του αγκώνα, σε πλήρες εύρος τροχιάς,</a:t>
            </a:r>
          </a:p>
          <a:p>
            <a:pPr marL="534988" indent="-173038" eaLnBrk="1" hangingPunct="1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υποβοηθούμενες ή ελεύθερες ενεργητικές κάμψη και απαγωγή στην άρθρωση του ώμου, με εύρος τροχιάς μέχρι τις 100</a:t>
            </a:r>
            <a:r>
              <a:rPr lang="el-GR" baseline="30000" dirty="0" smtClean="0"/>
              <a:t>ο</a:t>
            </a:r>
            <a:r>
              <a:rPr lang="el-GR" dirty="0" smtClean="0"/>
              <a:t>-110</a:t>
            </a:r>
            <a:r>
              <a:rPr lang="el-GR" baseline="30000" dirty="0" smtClean="0"/>
              <a:t>ο</a:t>
            </a:r>
            <a:r>
              <a:rPr lang="el-GR" dirty="0" smtClean="0"/>
              <a:t>, ενώ οι στροφικές κινήσεις είναι ακόμη περιορισμένες.</a:t>
            </a:r>
            <a:endParaRPr lang="en-US" dirty="0" smtClean="0"/>
          </a:p>
          <a:p>
            <a:pPr marL="357188" indent="4763" eaLnBrk="1" hangingPunct="1">
              <a:lnSpc>
                <a:spcPct val="105000"/>
              </a:lnSpc>
              <a:spcBef>
                <a:spcPts val="600"/>
              </a:spcBef>
              <a:buSzPct val="100000"/>
              <a:buNone/>
            </a:pP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Παρατήρηση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: Εάν κατά την χειρουργική προσπέλαση, έχει πραγματοποιηθεί </a:t>
            </a:r>
            <a:r>
              <a:rPr lang="el-GR" dirty="0" smtClean="0">
                <a:solidFill>
                  <a:srgbClr val="000000"/>
                </a:solidFill>
              </a:rPr>
              <a:t>αποκόλληση του δελτοειδή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μυ, τότε η κίνηση της απαγωγής συνιστάται να αποφεύγεται.</a:t>
            </a:r>
          </a:p>
          <a:p>
            <a:pPr marL="534988" indent="-173038" eaLnBrk="1" hangingPunct="1">
              <a:buSzPct val="100000"/>
              <a:buNone/>
            </a:pP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12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8" name="Ορθογώνιο 8"/>
          <p:cNvSpPr/>
          <p:nvPr/>
        </p:nvSpPr>
        <p:spPr>
          <a:xfrm>
            <a:off x="6660232" y="630932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Tahoma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Tahoma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Tahoma"/>
            </a:endParaRPr>
          </a:p>
        </p:txBody>
      </p:sp>
      <p:pic>
        <p:nvPicPr>
          <p:cNvPr id="2052" name="Picture 4" descr="C:\Users\SONIA\Desktop\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440" y="1529330"/>
            <a:ext cx="1776984" cy="218770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SONIA\Desktop\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440" y="3831678"/>
            <a:ext cx="1776984" cy="240563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40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[4/4</a:t>
            </a:r>
            <a:r>
              <a:rPr lang="el-GR" sz="3200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36904" cy="3168352"/>
          </a:xfrm>
        </p:spPr>
        <p:txBody>
          <a:bodyPr/>
          <a:lstStyle/>
          <a:p>
            <a:pPr marL="361950" indent="-361950" eaLnBrk="1" hangingPunct="1">
              <a:spcBef>
                <a:spcPts val="1200"/>
              </a:spcBef>
              <a:buClr>
                <a:srgbClr val="820000"/>
              </a:buClr>
              <a:buSzPct val="100000"/>
            </a:pPr>
            <a:r>
              <a:rPr lang="el-GR" sz="2400" b="1" dirty="0" smtClean="0">
                <a:cs typeface="Tahoma" pitchFamily="34" charset="0"/>
              </a:rPr>
              <a:t>Τ</a:t>
            </a:r>
            <a:r>
              <a:rPr lang="el-GR" sz="2400" b="1" dirty="0" smtClean="0">
                <a:solidFill>
                  <a:srgbClr val="000000"/>
                </a:solidFill>
              </a:rPr>
              <a:t>ην περίοδο της μερικής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επιτρέπονται</a:t>
            </a:r>
            <a:r>
              <a:rPr lang="el-GR" sz="2400" dirty="0" smtClean="0">
                <a:cs typeface="Tahoma" pitchFamily="34" charset="0"/>
              </a:rPr>
              <a:t>: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Οι ελεύθερες ενεργητικές ασκήσεις της άρθρωσης του ώμου, σε πλήρες εύρος τροχιάς,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Η προοδευτική χρήση βάρους και  αντίστασης με ελαστικούς ιμάντες, 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Οι ασκήσεις κλειστής κινητικής αλυσίδας κλιμακούμενης δυσκολίας.</a:t>
            </a:r>
            <a:endParaRPr lang="el-GR" sz="2400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13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2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</a:t>
            </a:r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Διάφυσης </a:t>
            </a:r>
            <a:r>
              <a:rPr lang="el-G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Βραχιονίου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Οστού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05408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937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1368152"/>
          </a:xfrm>
        </p:spPr>
        <p:txBody>
          <a:bodyPr/>
          <a:lstStyle/>
          <a:p>
            <a:pPr lvl="0" eaLnBrk="1" hangingPunct="1"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ΑΟ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Foundation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*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 διακρίνει τα κατάγματα της διάφυσης του βραχιονίου οστού σε εννέα τύπους, ανάλογα με την καταγματική γραμμή και με τον βαθμό συντριβής του οστού.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ΑΟ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*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pic>
        <p:nvPicPr>
          <p:cNvPr id="51202" name="Picture 2" descr="https://www2.aofoundation.org/AOFileServerSurgery/MyPortalFiles?FilePath=/Surgery/en/_img/surgery/FurtherReading/PFxM2/1.5-4-t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632" y="2349971"/>
            <a:ext cx="4038600" cy="37433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96" y="6453336"/>
            <a:ext cx="6480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00000"/>
              <a:defRPr/>
            </a:pP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ΑΟ</a:t>
            </a:r>
            <a:r>
              <a:rPr lang="el-GR" sz="1600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*</a:t>
            </a: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Arbeitsgemeinschaft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Osteosynthesefragen</a:t>
            </a:r>
            <a:endParaRPr lang="el-GR" sz="1600" kern="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371910" y="6180807"/>
            <a:ext cx="4538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hlinkClick r:id="rId4"/>
              </a:rPr>
              <a:t>table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Διάφυσης Βραχιονίου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256584" cy="3816424"/>
          </a:xfrm>
        </p:spPr>
        <p:txBody>
          <a:bodyPr/>
          <a:lstStyle/>
          <a:p>
            <a:pPr>
              <a:lnSpc>
                <a:spcPct val="105000"/>
              </a:lnSpc>
              <a:buSzPct val="100000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Συχνά, τα κατάγματα της διάφυσης του βραχιονίου προκαλούν κακώσεις περιφερικών νεύρων, με συχνότερο τον </a:t>
            </a:r>
            <a:r>
              <a:rPr lang="el-GR" dirty="0" smtClean="0">
                <a:cs typeface="Tahoma" pitchFamily="34" charset="0"/>
              </a:rPr>
              <a:t>τ</a:t>
            </a:r>
            <a:r>
              <a:rPr lang="el-GR" dirty="0" smtClean="0"/>
              <a:t>ραυματισμό του </a:t>
            </a:r>
            <a:r>
              <a:rPr lang="el-GR" dirty="0" err="1" smtClean="0"/>
              <a:t>κερκιδικού</a:t>
            </a:r>
            <a:r>
              <a:rPr lang="el-GR" dirty="0" smtClean="0"/>
              <a:t> νεύρου (σε ποσοστό εμφάνισης 11%- 18% επί του συνόλου των καταγμάτων).</a:t>
            </a:r>
          </a:p>
          <a:p>
            <a:pPr>
              <a:lnSpc>
                <a:spcPct val="105000"/>
              </a:lnSpc>
              <a:buSzPct val="100000"/>
            </a:pPr>
            <a:r>
              <a:rPr lang="el-GR" dirty="0" smtClean="0"/>
              <a:t>Υψηλότερο ποσοστό εμφάνισης πάρεσης ή παράλυσης συναντάται στα σπειροειδή και στα εγκάρσια, σε σύγκριση με τα λοξά και τα συντριπτικά κατάγματα.</a:t>
            </a:r>
            <a:endParaRPr lang="el-GR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5652120" y="62280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820000"/>
                </a:solidFill>
                <a:latin typeface="Arial Narrow" pitchFamily="34" charset="0"/>
                <a:cs typeface="Arial" pitchFamily="34" charset="0"/>
              </a:rPr>
              <a:t>Kumar</a:t>
            </a:r>
            <a:r>
              <a:rPr lang="el-GR" b="1" dirty="0" smtClean="0">
                <a:solidFill>
                  <a:srgbClr val="820000"/>
                </a:solidFill>
                <a:latin typeface="Arial Narrow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820000"/>
                </a:solidFill>
                <a:latin typeface="Arial Narrow" pitchFamily="34" charset="0"/>
                <a:cs typeface="Arial" pitchFamily="34" charset="0"/>
              </a:rPr>
              <a:t>Rathinam</a:t>
            </a:r>
            <a:r>
              <a:rPr lang="el-GR" b="1" dirty="0" smtClean="0">
                <a:solidFill>
                  <a:srgbClr val="820000"/>
                </a:solidFill>
                <a:latin typeface="Arial Narrow" pitchFamily="34" charset="0"/>
                <a:cs typeface="Arial" pitchFamily="34" charset="0"/>
              </a:rPr>
              <a:t>, 2013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3528" y="5308920"/>
            <a:ext cx="8208912" cy="11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05000"/>
              </a:lnSpc>
              <a:spcBef>
                <a:spcPts val="6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Επίσης, μπορεί να συμβεί τρώση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της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</a:rPr>
              <a:t>βραχιονίου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αρτηρίας (τραυματικής ή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</a:rPr>
              <a:t>ιατρογενούς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αιτιολογίας), με επιβλαβή επίδραση στην επούλωση του κατάγματος.</a:t>
            </a:r>
          </a:p>
        </p:txBody>
      </p:sp>
      <p:pic>
        <p:nvPicPr>
          <p:cNvPr id="49154" name="Picture 2" descr="https://www2.aofoundation.org/AOFileServerSurgery/MyPortalFiles?FilePath=/Surgery/en/_img/surgery/05-RedFix/12/NonOp/12-Nonop-1f_540.gif"/>
          <p:cNvPicPr>
            <a:picLocks noChangeAspect="1" noChangeArrowheads="1"/>
          </p:cNvPicPr>
          <p:nvPr/>
        </p:nvPicPr>
        <p:blipFill>
          <a:blip r:embed="rId3" cstate="print"/>
          <a:srcRect l="26471" r="5027"/>
          <a:stretch>
            <a:fillRect/>
          </a:stretch>
        </p:blipFill>
        <p:spPr bwMode="auto">
          <a:xfrm>
            <a:off x="5785721" y="1677144"/>
            <a:ext cx="2818727" cy="3048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5983195" y="4725144"/>
            <a:ext cx="242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err="1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hlinkClick r:id="rId4"/>
              </a:rPr>
              <a:t>Transdeltoid_lateral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288032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Οι κυριότερες μέθοδοι χειρουργικής αντιμετώπισης των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καταγμάτων της διάφυσης </a:t>
            </a:r>
            <a:r>
              <a:rPr lang="el-GR" sz="2400" kern="1200" dirty="0" smtClean="0">
                <a:solidFill>
                  <a:srgbClr val="000000"/>
                </a:solidFill>
              </a:rPr>
              <a:t>του βραχιονίου οστού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πάντα κατά την κρίση του Ορθοπαιδικού Χειρουργού,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είναι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εσωτερική οστεοσύνθεση με πλάκες και κοχλίες,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 Η </a:t>
            </a:r>
            <a:r>
              <a:rPr lang="el-GR" sz="2400" dirty="0" err="1" smtClean="0"/>
              <a:t>ενδομυελική</a:t>
            </a:r>
            <a:r>
              <a:rPr lang="el-GR" sz="2400" dirty="0" smtClean="0"/>
              <a:t> </a:t>
            </a:r>
            <a:r>
              <a:rPr lang="el-GR" sz="2400" dirty="0" err="1" smtClean="0"/>
              <a:t>ήλωση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endParaRPr lang="el-GR" sz="2400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986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971600" y="2276872"/>
            <a:ext cx="3009157" cy="503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ts val="600"/>
              </a:spcBef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πλάκες και κοχλίες</a:t>
            </a:r>
            <a:endParaRPr lang="el-GR" sz="20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299362" y="1772816"/>
            <a:ext cx="2368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Ενδομυελική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Ήλωση</a:t>
            </a:r>
            <a:endParaRPr lang="el-GR" sz="2000" b="1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pic>
        <p:nvPicPr>
          <p:cNvPr id="6152" name="Picture 8" descr="https://www2.aofoundation.org/AOFileServerSurgery/MyPortalFiles?FilePath=/Surgery/en/_img/surgery/05-RedFix/12/BridgePl/B2/12-B2_Bridge-3a_2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61" y="2887949"/>
            <a:ext cx="3448599" cy="234125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 descr="https://www2.aofoundation.org/AOFileServerSurgery/MyPortalFiles?FilePath=/Surgery/en/_img/surgery/05-RedFix/12/AnteNail/12_AntegrN_6g_540.gif"/>
          <p:cNvPicPr>
            <a:picLocks noChangeAspect="1" noChangeArrowheads="1"/>
          </p:cNvPicPr>
          <p:nvPr/>
        </p:nvPicPr>
        <p:blipFill>
          <a:blip r:embed="rId4" cstate="print"/>
          <a:srcRect l="23001" r="4200"/>
          <a:stretch>
            <a:fillRect/>
          </a:stretch>
        </p:blipFill>
        <p:spPr bwMode="auto">
          <a:xfrm>
            <a:off x="4644008" y="2283296"/>
            <a:ext cx="3744416" cy="381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1187624" y="5373216"/>
            <a:ext cx="242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BridgePl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36095" y="6165304"/>
            <a:ext cx="242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AnteNail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Θεματική Ενότητα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14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448" y="6237312"/>
            <a:ext cx="360040" cy="47625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-35496" y="1484784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«Φυσικοθεραπευτική Αποκατάσταση</a:t>
            </a:r>
            <a:r>
              <a:rPr lang="en-US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μετά από Χειρουργική Αντιμετώπιση Καταγμάτων </a:t>
            </a:r>
            <a:r>
              <a:rPr lang="el-GR" sz="32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Βραχιονίου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Οστού»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619672" y="3068960"/>
            <a:ext cx="61206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CC99"/>
              </a:buClr>
              <a:buFont typeface="Wingdings" pitchFamily="2" charset="2"/>
              <a:buNone/>
              <a:defRPr/>
            </a:pPr>
            <a:endParaRPr lang="el-GR" sz="2000" b="1" kern="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Εγγύς </a:t>
            </a:r>
            <a:r>
              <a:rPr lang="el-GR" sz="2400" b="1" dirty="0" err="1" smtClean="0">
                <a:solidFill>
                  <a:srgbClr val="000000"/>
                </a:solidFill>
                <a:latin typeface="Arial Narrow" pitchFamily="34" charset="0"/>
              </a:rPr>
              <a:t>Βραχιονίου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 Οστού </a:t>
            </a: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Διάφυσης </a:t>
            </a:r>
            <a:r>
              <a:rPr lang="el-GR" sz="2400" b="1" dirty="0" err="1" smtClean="0">
                <a:solidFill>
                  <a:srgbClr val="000000"/>
                </a:solidFill>
                <a:latin typeface="Arial Narrow" pitchFamily="34" charset="0"/>
              </a:rPr>
              <a:t>Βραχιονίου</a:t>
            </a:r>
            <a:endParaRPr lang="el-GR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Άπω Άκρου </a:t>
            </a:r>
            <a:r>
              <a:rPr lang="el-GR" sz="2400" b="1" dirty="0" err="1" smtClean="0">
                <a:solidFill>
                  <a:srgbClr val="000000"/>
                </a:solidFill>
                <a:latin typeface="Arial Narrow" pitchFamily="34" charset="0"/>
              </a:rPr>
              <a:t>Βραχιονίου</a:t>
            </a: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84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Διάφυσης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[1/3]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l-GR" sz="1800" b="1" dirty="0" err="1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Παπαθανασίου</a:t>
            </a: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Φυσικοθεραπευτή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143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Διάφυσης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424936" cy="4680520"/>
          </a:xfrm>
        </p:spPr>
        <p:txBody>
          <a:bodyPr/>
          <a:lstStyle/>
          <a:p>
            <a:pPr marL="361950" indent="-361950">
              <a:lnSpc>
                <a:spcPct val="110000"/>
              </a:lnSpc>
              <a:spcBef>
                <a:spcPts val="1200"/>
              </a:spcBef>
              <a:buSzPct val="100000"/>
              <a:defRPr/>
            </a:pPr>
            <a:r>
              <a:rPr lang="el-GR" sz="2400" b="1" dirty="0" smtClean="0">
                <a:cs typeface="Tahoma" pitchFamily="34" charset="0"/>
              </a:rPr>
              <a:t>Τ</a:t>
            </a:r>
            <a:r>
              <a:rPr lang="el-GR" sz="2400" b="1" dirty="0" smtClean="0">
                <a:solidFill>
                  <a:srgbClr val="000000"/>
                </a:solidFill>
              </a:rPr>
              <a:t>ην περίοδο της μέγιστης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συνιστάται </a:t>
            </a:r>
            <a:r>
              <a:rPr lang="el-GR" sz="2400" dirty="0" smtClean="0">
                <a:cs typeface="Tahoma" pitchFamily="34" charset="0"/>
              </a:rPr>
              <a:t>να αποφεύγονται: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Οι  στροφικές κινήσεις της άρθρωσης του ώμου,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 πρηνισμός και ο υπτιασμός της άρθρωσης του αγκώνα,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Η χρήση ή η ανύψωση βάρους με την άκρα χείρα του χειρουργημένου άκρου, 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ym typeface="Wingdings" pitchFamily="2" charset="2"/>
              </a:rPr>
              <a:t>Οι ισομετρικές</a:t>
            </a:r>
            <a:r>
              <a:rPr lang="el-GR" sz="2400" dirty="0" smtClean="0"/>
              <a:t> ασκήσεις που ενεργοποιούν τους δικέφαλο βραχιόνιο και τρικέφαλο βραχιόνιο μυς, μέχρι το τέλος της 6</a:t>
            </a:r>
            <a:r>
              <a:rPr lang="el-GR" sz="2400" baseline="30000" dirty="0" smtClean="0"/>
              <a:t>ης</a:t>
            </a:r>
            <a:r>
              <a:rPr lang="el-GR" sz="2400" dirty="0" smtClean="0"/>
              <a:t> εβδομάδας.</a:t>
            </a:r>
            <a:endParaRPr lang="el-GR" sz="2400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20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1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Διάφυσης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/>
          <a:lstStyle/>
          <a:p>
            <a:pPr marL="361950" indent="-361950"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b="1" dirty="0" smtClean="0">
                <a:cs typeface="Tahoma" pitchFamily="34" charset="0"/>
              </a:rPr>
              <a:t>Τ</a:t>
            </a:r>
            <a:r>
              <a:rPr lang="el-GR" sz="2400" b="1" dirty="0" smtClean="0">
                <a:solidFill>
                  <a:srgbClr val="000000"/>
                </a:solidFill>
              </a:rPr>
              <a:t>ην περίοδο της μερικής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επιτρέπονται</a:t>
            </a:r>
            <a:r>
              <a:rPr lang="el-GR" sz="2400" dirty="0" smtClean="0">
                <a:cs typeface="Tahoma" pitchFamily="34" charset="0"/>
              </a:rPr>
              <a:t>: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ahoma" pitchFamily="34" charset="0"/>
              </a:rPr>
              <a:t>Οι ελεύθερες ενεργητικές ασκήσεις της ωμοπλάτης,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Οι υποβοηθούμενες κινήσεις της άρθρωσης του ώμου, στο επιτρεπόμενο -κατά περίπτωση- εύρος τροχιάς, 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 Οι </a:t>
            </a:r>
            <a:r>
              <a:rPr lang="el-GR" sz="2400" dirty="0" smtClean="0">
                <a:cs typeface="Tahoma" pitchFamily="34" charset="0"/>
              </a:rPr>
              <a:t>ελεύθερες ενεργητικές ασκήσεις της άρθρωσης του αγκώνα, </a:t>
            </a:r>
            <a:r>
              <a:rPr lang="el-GR" sz="2400" dirty="0" smtClean="0"/>
              <a:t>στο επιτρεπόμενο -κατά περίπτωση- εύρος τροχιάς,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ahoma" pitchFamily="34" charset="0"/>
              </a:rPr>
              <a:t>Οι ενεργητικές διατάσεις του δικέφαλου βραχιονίου μυ.</a:t>
            </a:r>
            <a:endParaRPr lang="el-GR" sz="2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21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9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</a:t>
            </a:r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Άπω Άκρου </a:t>
            </a:r>
            <a:r>
              <a:rPr lang="el-G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Βραχιονίου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Οστού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477416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13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39552" y="2852936"/>
            <a:ext cx="6480720" cy="504056"/>
          </a:xfrm>
        </p:spPr>
        <p:txBody>
          <a:bodyPr/>
          <a:lstStyle/>
          <a:p>
            <a:pPr lvl="0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Τύπος Α: Κατάγματα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εξωαρθρικά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υπερκονδύλια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ΑΟ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*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[1/2]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96" y="6309320"/>
            <a:ext cx="6480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00000"/>
              <a:defRPr/>
            </a:pP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ΑΟ</a:t>
            </a:r>
            <a:r>
              <a:rPr lang="el-GR" sz="1600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*</a:t>
            </a: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Arbeitsgemeinschaft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Osteosynthesefragen</a:t>
            </a:r>
            <a:endParaRPr lang="el-GR" sz="1600" kern="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4412285" cy="164287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Θέση περιεχομένου 1"/>
          <p:cNvSpPr txBox="1">
            <a:spLocks/>
          </p:cNvSpPr>
          <p:nvPr/>
        </p:nvSpPr>
        <p:spPr bwMode="auto">
          <a:xfrm>
            <a:off x="179512" y="1196752"/>
            <a:ext cx="89289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Η ΑΟ </a:t>
            </a:r>
            <a:r>
              <a:rPr lang="en-US" sz="2200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Foundation</a:t>
            </a:r>
            <a:r>
              <a:rPr lang="el-GR" sz="2200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*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διακρίνει τα κατάγματα του άπω άκρου του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βραχιονίου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οστού σε τρεις τύπους, οι οποίοι περαιτέρω διαχωρίζονται ανάλογα με την </a:t>
            </a:r>
            <a:r>
              <a:rPr lang="el-GR" sz="2200" kern="0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καταγματική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γραμμή και με τον βαθμό συντριβής του οστού.</a:t>
            </a:r>
            <a:endParaRPr lang="el-GR" sz="2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39552" y="1346079"/>
            <a:ext cx="8064896" cy="648072"/>
          </a:xfrm>
        </p:spPr>
        <p:txBody>
          <a:bodyPr/>
          <a:lstStyle/>
          <a:p>
            <a:pPr lvl="0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Τύπος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B: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Ενδοαρθρικά κατάγματα που αφορούν τον ένα κόνδυλο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ΑΟ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[2/2]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560" y="1922144"/>
            <a:ext cx="4169664" cy="157886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Θέση περιεχομένου 1"/>
          <p:cNvSpPr txBox="1">
            <a:spLocks/>
          </p:cNvSpPr>
          <p:nvPr/>
        </p:nvSpPr>
        <p:spPr bwMode="auto">
          <a:xfrm>
            <a:off x="539552" y="3789040"/>
            <a:ext cx="81369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Τύπος </a:t>
            </a:r>
            <a:r>
              <a:rPr lang="en-US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C: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Ενδοαρθρικά κατάγματα, με απόσπαση και των δυο κονδύλων. </a:t>
            </a:r>
            <a:endParaRPr lang="el-GR" sz="2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1835" y="4653139"/>
            <a:ext cx="4930445" cy="150693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094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20516" y="1556792"/>
            <a:ext cx="8571964" cy="2232248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Αναλόγως του μηχανισμού κάκωσης, τα κατάγματα του απώτερου άκρου του </a:t>
            </a:r>
            <a:r>
              <a:rPr lang="el-GR" dirty="0" err="1" smtClean="0">
                <a:ea typeface="Tahoma" pitchFamily="34" charset="0"/>
                <a:cs typeface="Tahoma" pitchFamily="34" charset="0"/>
              </a:rPr>
              <a:t>βραχιονίου</a:t>
            </a:r>
            <a:r>
              <a:rPr lang="el-GR" dirty="0" smtClean="0">
                <a:ea typeface="Tahoma" pitchFamily="34" charset="0"/>
                <a:cs typeface="Tahoma" pitchFamily="34" charset="0"/>
              </a:rPr>
              <a:t> οστού ενδέχεται να προκαλέσουν τραυματισμό κάποιου από τα τρία κύρια περιφερικά νεύρα της περιοχής</a:t>
            </a:r>
            <a:r>
              <a:rPr lang="el-GR" dirty="0" smtClean="0"/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Επίσης, μπορεί να συμβεί τρώση</a:t>
            </a:r>
            <a:r>
              <a:rPr lang="el-GR" dirty="0" smtClean="0">
                <a:solidFill>
                  <a:srgbClr val="000000"/>
                </a:solidFill>
              </a:rPr>
              <a:t> της </a:t>
            </a:r>
            <a:r>
              <a:rPr lang="el-GR" dirty="0" err="1" smtClean="0">
                <a:solidFill>
                  <a:srgbClr val="000000"/>
                </a:solidFill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</a:rPr>
              <a:t> αρτηρίας (τραυματικής ή </a:t>
            </a:r>
            <a:r>
              <a:rPr lang="el-GR" dirty="0" err="1" smtClean="0">
                <a:solidFill>
                  <a:srgbClr val="000000"/>
                </a:solidFill>
              </a:rPr>
              <a:t>ιατρογενούς</a:t>
            </a:r>
            <a:r>
              <a:rPr lang="el-GR" dirty="0" smtClean="0">
                <a:solidFill>
                  <a:srgbClr val="000000"/>
                </a:solidFill>
              </a:rPr>
              <a:t> αιτιολογίας), με επιβλαβή επίδραση στην επούλωση του κατάγματος.</a:t>
            </a:r>
            <a:endParaRPr lang="el-GR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6444208" y="36357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[</a:t>
            </a:r>
            <a:r>
              <a:rPr lang="el-GR" b="1" dirty="0" err="1" smtClean="0">
                <a:solidFill>
                  <a:srgbClr val="820000"/>
                </a:solidFill>
                <a:latin typeface="Arial Narrow" pitchFamily="34" charset="0"/>
              </a:rPr>
              <a:t>Bégué</a:t>
            </a:r>
            <a:r>
              <a:rPr lang="el-GR" b="1" dirty="0" smtClean="0">
                <a:solidFill>
                  <a:srgbClr val="820000"/>
                </a:solidFill>
                <a:latin typeface="Arial Narrow" pitchFamily="34" charset="0"/>
              </a:rPr>
              <a:t> Τ, 2014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2" descr="File:Gray12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775"/>
          <a:stretch/>
        </p:blipFill>
        <p:spPr bwMode="auto">
          <a:xfrm>
            <a:off x="729208" y="4112760"/>
            <a:ext cx="5715000" cy="200192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729208" y="6209461"/>
            <a:ext cx="5714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</a:t>
            </a:r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  <a:hlinkClick r:id="rId4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Gray1235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από </a:t>
            </a:r>
            <a:r>
              <a:rPr lang="en-US" sz="1200" dirty="0" err="1" smtClean="0">
                <a:latin typeface="Calibri" panose="020F0502020204030204" pitchFamily="34" charset="0"/>
                <a:hlinkClick r:id="rId5" tooltip="User:Pngbot"/>
              </a:rPr>
              <a:t>Pngbot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διαθέσιμο ως κοινό κτήμα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1/</a:t>
            </a:r>
            <a:r>
              <a:rPr lang="en-US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07288" cy="4896544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Οι κυριότερες μέθοδοι χειρουργικής αντιμετώπισης των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καταγμάτων του άπω άκρου </a:t>
            </a:r>
            <a:r>
              <a:rPr lang="el-GR" sz="2400" kern="1200" dirty="0" smtClean="0">
                <a:solidFill>
                  <a:srgbClr val="000000"/>
                </a:solidFill>
              </a:rPr>
              <a:t>του </a:t>
            </a:r>
            <a:r>
              <a:rPr lang="el-GR" sz="2400" kern="1200" dirty="0" err="1" smtClean="0">
                <a:solidFill>
                  <a:srgbClr val="000000"/>
                </a:solidFill>
              </a:rPr>
              <a:t>βραχιονίου</a:t>
            </a:r>
            <a:r>
              <a:rPr lang="el-GR" sz="2400" kern="1200" dirty="0" smtClean="0">
                <a:solidFill>
                  <a:srgbClr val="000000"/>
                </a:solidFill>
              </a:rPr>
              <a:t> οστού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πάντα κατά την κρίση του Ορθοπαιδικού Χειρουργού,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είναι η εσωτερική </a:t>
            </a:r>
            <a:r>
              <a:rPr lang="el-GR" sz="2400" kern="12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οστεοσύνθεση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με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dirty="0" err="1" smtClean="0"/>
              <a:t>Διακαταγματικούς</a:t>
            </a:r>
            <a:r>
              <a:rPr lang="el-GR" sz="2400" dirty="0" smtClean="0"/>
              <a:t> κοχλίες,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Βελόνες </a:t>
            </a:r>
            <a:r>
              <a:rPr lang="en-US" sz="2400" dirty="0" err="1" smtClean="0"/>
              <a:t>Kirschner</a:t>
            </a:r>
            <a:r>
              <a:rPr lang="el-GR" sz="2400" dirty="0" smtClean="0"/>
              <a:t>, 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Γωνιώδεις πλάκες- βίδες. 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l-GR" sz="2400" b="1" dirty="0" smtClean="0"/>
              <a:t>Παρατήρηση</a:t>
            </a:r>
            <a:r>
              <a:rPr lang="el-GR" sz="2400" dirty="0" smtClean="0"/>
              <a:t>: Τα συντριπτικά </a:t>
            </a:r>
            <a:r>
              <a:rPr lang="el-GR" sz="2400" dirty="0" err="1" smtClean="0"/>
              <a:t>υπερκονδύλια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διαυπερκονδύλια</a:t>
            </a:r>
            <a:r>
              <a:rPr lang="el-GR" sz="2400" dirty="0" smtClean="0"/>
              <a:t>  κατάγματα απαιτούν την τοποθέτηση δυο πλακών και βιδών.</a:t>
            </a:r>
            <a:endParaRPr lang="en-US" sz="24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227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</a:t>
            </a:r>
            <a:r>
              <a:rPr lang="en-US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5122" name="Picture 2" descr="https://www2.aofoundation.org/AOFileServerSurgery/MyPortalFiles?FilePath=/Surgery/en/_img/surgery/05-RedFix/13/ScrewPlate/13-A3_ScrNeutrPl_3a_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74208"/>
            <a:ext cx="4032504" cy="29870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 descr="https://www2.aofoundation.org/AOFileServerSurgery/MyPortalFiles?FilePath=/Surgery/en/_img/surgery/FurtherReading/PFxM2/4.4-8a-c.gif"/>
          <p:cNvPicPr>
            <a:picLocks noChangeAspect="1" noChangeArrowheads="1"/>
          </p:cNvPicPr>
          <p:nvPr/>
        </p:nvPicPr>
        <p:blipFill>
          <a:blip r:embed="rId4" cstate="print"/>
          <a:srcRect l="35618"/>
          <a:stretch>
            <a:fillRect/>
          </a:stretch>
        </p:blipFill>
        <p:spPr bwMode="auto">
          <a:xfrm>
            <a:off x="395536" y="2924944"/>
            <a:ext cx="4022944" cy="221467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- Ορθογώνιο"/>
          <p:cNvSpPr/>
          <p:nvPr/>
        </p:nvSpPr>
        <p:spPr>
          <a:xfrm>
            <a:off x="611560" y="1700808"/>
            <a:ext cx="360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2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</a:t>
            </a:r>
            <a:r>
              <a:rPr lang="el-GR" sz="22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διακαταγματικό</a:t>
            </a:r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κοχλία(</a:t>
            </a:r>
            <a:r>
              <a:rPr lang="en-US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b)</a:t>
            </a:r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και</a:t>
            </a:r>
            <a:r>
              <a:rPr lang="el-GR" sz="2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βελόνες </a:t>
            </a:r>
            <a:r>
              <a:rPr lang="en-US" sz="2200" b="1" dirty="0" err="1" smtClean="0">
                <a:solidFill>
                  <a:srgbClr val="000000"/>
                </a:solidFill>
                <a:latin typeface="Calibri" pitchFamily="34" charset="0"/>
              </a:rPr>
              <a:t>Kirschner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</a:rPr>
              <a:t>(c).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307004" y="1700808"/>
            <a:ext cx="3297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2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δύο πλάκες-κοχλίες</a:t>
            </a:r>
            <a:endParaRPr lang="el-GR" sz="22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99871" y="5199583"/>
            <a:ext cx="242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surgery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43964" y="5732469"/>
            <a:ext cx="242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ScrewPlate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n-US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</a:t>
            </a:r>
            <a:r>
              <a:rPr lang="en-US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251520" y="1823333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Κατά τη διάρκεια της χειρουργικής επέμβασης και προκειμένου να επιτευχθεί καλύτερη πρόσβαση στην άρθρωση του αγκώνα, σε ορισμένα ενδοαρθρικά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συντριπτικά κατάγματα του άπω άκρου του βραχιονίου οστού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πραγματοποιείται οστεοτομία ωλεκράνου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</a:rPr>
              <a:t>Transolecranon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approach)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, με σκοπό τη βέλτιστη αποκατάσταση της αρθρικής επιφάνειας του βραχιονίου.</a:t>
            </a:r>
            <a:endParaRPr lang="el-G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Ορθογώνιο 8"/>
          <p:cNvSpPr/>
          <p:nvPr/>
        </p:nvSpPr>
        <p:spPr>
          <a:xfrm>
            <a:off x="6156176" y="6176337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Tahoma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Tahoma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Tahoma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059832" y="56612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[</a:t>
            </a:r>
            <a:r>
              <a:rPr lang="en-US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AAOS</a:t>
            </a:r>
            <a:r>
              <a:rPr lang="el-GR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, 20</a:t>
            </a:r>
            <a:r>
              <a:rPr lang="en-US" b="1" dirty="0" smtClean="0">
                <a:solidFill>
                  <a:srgbClr val="820000"/>
                </a:solidFill>
                <a:latin typeface="Arial Narrow" panose="020B0606020202030204" pitchFamily="34" charset="0"/>
              </a:rPr>
              <a:t>07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9" name="Picture 5" descr="C:\Users\SONIA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76146"/>
            <a:ext cx="3560246" cy="45171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48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</a:t>
            </a:r>
            <a:r>
              <a:rPr lang="el-G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Εγγύς </a:t>
            </a:r>
            <a:r>
              <a:rPr lang="el-G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Βραχιονίου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Οστού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477416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077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[1/3]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 algn="r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l-GR" sz="1800" b="1" dirty="0" err="1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Παπαθανασίου</a:t>
            </a: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Φυσικοθεραπευτή.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26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568952" cy="4824536"/>
          </a:xfrm>
        </p:spPr>
        <p:txBody>
          <a:bodyPr/>
          <a:lstStyle/>
          <a:p>
            <a:pPr marL="361950" indent="-361950">
              <a:lnSpc>
                <a:spcPct val="110000"/>
              </a:lnSpc>
              <a:spcBef>
                <a:spcPts val="1200"/>
              </a:spcBef>
              <a:buSzPct val="100000"/>
              <a:defRPr/>
            </a:pPr>
            <a:r>
              <a:rPr lang="el-GR" sz="2400" b="1" dirty="0" smtClean="0">
                <a:cs typeface="Tahoma" pitchFamily="34" charset="0"/>
              </a:rPr>
              <a:t>Τ</a:t>
            </a:r>
            <a:r>
              <a:rPr lang="el-GR" sz="2400" b="1" dirty="0" smtClean="0">
                <a:solidFill>
                  <a:srgbClr val="000000"/>
                </a:solidFill>
              </a:rPr>
              <a:t>ην περίοδο της μέγιστης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συνιστάται </a:t>
            </a:r>
            <a:r>
              <a:rPr lang="el-GR" sz="2400" dirty="0" smtClean="0">
                <a:cs typeface="Tahoma" pitchFamily="34" charset="0"/>
              </a:rPr>
              <a:t>να αποφεύγονται: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Η παθητική κινητοποίηση της άρθρωσης του αγκώνα,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Οι ασκήσεις ενδυνάμωσης μυών που προσφύονται στην περιοχή του αγκώνα,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 smtClean="0"/>
              <a:t>Οι στροφικές κινήσεις της άρθρωσης του ώμου.</a:t>
            </a:r>
            <a:endParaRPr lang="el-GR" sz="2400" b="1" dirty="0" smtClean="0">
              <a:latin typeface="Tahoma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Παρατήρηση</a:t>
            </a:r>
            <a:r>
              <a:rPr lang="el-GR" sz="2400" dirty="0" smtClean="0"/>
              <a:t>: Την 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εβδομάδα, σε σταθερά κατάγματα και μετά από συνεννόηση με τον χειρουργό, επιτρέπονται ήπιες ενεργητικές κινήσεις κάμψης- έκτασης</a:t>
            </a:r>
            <a:r>
              <a:rPr lang="en-US" sz="2400" dirty="0" smtClean="0"/>
              <a:t> </a:t>
            </a:r>
            <a:r>
              <a:rPr lang="el-GR" sz="2400" dirty="0" smtClean="0"/>
              <a:t>του αγκώνα.</a:t>
            </a:r>
            <a:endParaRPr lang="el-GR" sz="2400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30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Άπω Άκρου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45624" cy="4968552"/>
          </a:xfrm>
        </p:spPr>
        <p:txBody>
          <a:bodyPr/>
          <a:lstStyle/>
          <a:p>
            <a:pPr marL="361950" indent="-361950" eaLnBrk="1" hangingPunct="1">
              <a:lnSpc>
                <a:spcPct val="90000"/>
              </a:lnSpc>
              <a:spcBef>
                <a:spcPts val="1200"/>
              </a:spcBef>
              <a:buSzPct val="100000"/>
            </a:pPr>
            <a:r>
              <a:rPr lang="el-GR" sz="2400" dirty="0" smtClean="0">
                <a:cs typeface="Tahoma" pitchFamily="34" charset="0"/>
              </a:rPr>
              <a:t>Τ</a:t>
            </a:r>
            <a:r>
              <a:rPr lang="el-GR" sz="2400" dirty="0" smtClean="0">
                <a:solidFill>
                  <a:srgbClr val="000000"/>
                </a:solidFill>
              </a:rPr>
              <a:t>ην περίοδο </a:t>
            </a:r>
            <a:r>
              <a:rPr lang="el-GR" sz="2400" b="1" dirty="0" smtClean="0">
                <a:solidFill>
                  <a:srgbClr val="000000"/>
                </a:solidFill>
              </a:rPr>
              <a:t>της μερικής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επιτρέπονται</a:t>
            </a:r>
            <a:r>
              <a:rPr lang="el-GR" sz="2400" dirty="0" smtClean="0">
                <a:cs typeface="Tahoma" pitchFamily="34" charset="0"/>
              </a:rPr>
              <a:t>:</a:t>
            </a:r>
          </a:p>
          <a:p>
            <a:pPr marL="715963" indent="-354013" eaLnBrk="1" hangingPunct="1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ahoma" pitchFamily="34" charset="0"/>
              </a:rPr>
              <a:t>Οι ελεύθερες ενεργητικές ασκήσεις</a:t>
            </a:r>
            <a:r>
              <a:rPr lang="el-GR" sz="2400" dirty="0" smtClean="0"/>
              <a:t> της άρθρωσης του ώμου, 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 Οι </a:t>
            </a:r>
            <a:r>
              <a:rPr lang="el-GR" sz="2400" dirty="0" smtClean="0">
                <a:cs typeface="Tahoma" pitchFamily="34" charset="0"/>
              </a:rPr>
              <a:t>ελεύθερες ενεργητικές ασκήσεις της άρθρωσης του αγκώνα, </a:t>
            </a:r>
            <a:r>
              <a:rPr lang="el-GR" sz="2400" dirty="0" smtClean="0"/>
              <a:t>στο επιτρεπόμενο -κατά περίπτωση- εύρος τροχιάς,</a:t>
            </a:r>
          </a:p>
          <a:p>
            <a:pPr marL="715963" indent="-354013" eaLnBrk="1" hangingPunct="1">
              <a:spcBef>
                <a:spcPts val="1200"/>
              </a:spcBef>
              <a:spcAft>
                <a:spcPts val="2400"/>
              </a:spcAft>
              <a:buSzPct val="100000"/>
              <a:buFont typeface="Wingdings" pitchFamily="2" charset="2"/>
              <a:buChar char="§"/>
            </a:pPr>
            <a:r>
              <a:rPr lang="el-GR" sz="2400" dirty="0" smtClean="0">
                <a:cs typeface="Tahoma" pitchFamily="34" charset="0"/>
              </a:rPr>
              <a:t>Από όρθια θέση, οι ασκήσεις κλειστής κινητικής αλυσίδας.</a:t>
            </a:r>
          </a:p>
          <a:p>
            <a:pPr marL="361950" indent="-361950" eaLnBrk="1" hangingPunct="1">
              <a:spcBef>
                <a:spcPts val="1200"/>
              </a:spcBef>
              <a:buSzPct val="100000"/>
            </a:pPr>
            <a:r>
              <a:rPr lang="el-GR" sz="2400" dirty="0" smtClean="0">
                <a:cs typeface="Tahoma" pitchFamily="34" charset="0"/>
              </a:rPr>
              <a:t>Τ</a:t>
            </a:r>
            <a:r>
              <a:rPr lang="el-GR" sz="2400" dirty="0" smtClean="0">
                <a:solidFill>
                  <a:srgbClr val="000000"/>
                </a:solidFill>
              </a:rPr>
              <a:t>ην περίοδο </a:t>
            </a:r>
            <a:r>
              <a:rPr lang="el-GR" sz="2400" b="1" dirty="0" smtClean="0">
                <a:solidFill>
                  <a:srgbClr val="000000"/>
                </a:solidFill>
              </a:rPr>
              <a:t>της μερικής προστασίας </a:t>
            </a:r>
            <a:r>
              <a:rPr lang="el-GR" sz="2400" dirty="0" smtClean="0">
                <a:solidFill>
                  <a:srgbClr val="000000"/>
                </a:solidFill>
              </a:rPr>
              <a:t>αποφεύγεται: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</a:rPr>
              <a:t> Η απώθηση με δύναμη (π.χ. </a:t>
            </a:r>
            <a:r>
              <a:rPr lang="en-US" sz="2400" dirty="0" smtClean="0">
                <a:solidFill>
                  <a:srgbClr val="000000"/>
                </a:solidFill>
              </a:rPr>
              <a:t>push-up)</a:t>
            </a:r>
            <a:r>
              <a:rPr lang="el-GR" sz="2400" dirty="0" smtClean="0">
                <a:solidFill>
                  <a:srgbClr val="000000"/>
                </a:solidFill>
              </a:rPr>
              <a:t>,</a:t>
            </a:r>
          </a:p>
          <a:p>
            <a:pPr marL="715963" indent="-354013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0000"/>
                </a:solidFill>
              </a:rPr>
              <a:t> Η άρση μεγάλου βάρους.</a:t>
            </a:r>
            <a:endParaRPr lang="el-GR" sz="2400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31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632848" cy="2952328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Φυσικοθεραπευτική Αποκατάσταση </a:t>
            </a:r>
            <a:br>
              <a:rPr 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μετά από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Χειρουργική Αντιμετώπιση Καταγμάτων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Οστού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Βιβλιογραφία / Αρθρογραφία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47741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32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 Narrow" pitchFamily="34" charset="0"/>
              </a:rPr>
              <a:t>Βιβλιογραφία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baseline="-16000" dirty="0" smtClean="0">
                <a:latin typeface="Arial Narrow" pitchFamily="34" charset="0"/>
                <a:cs typeface="Arial" pitchFamily="34" charset="0"/>
              </a:rPr>
              <a:t>[1/2]</a:t>
            </a:r>
            <a:r>
              <a:rPr lang="el-GR" baseline="-16000" dirty="0" smtClean="0">
                <a:latin typeface="Arial Narrow" pitchFamily="34" charset="0"/>
              </a:rPr>
              <a:t> </a:t>
            </a:r>
            <a:endParaRPr lang="el-GR" baseline="-25000" dirty="0">
              <a:latin typeface="Arial Narrow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44016" y="1196752"/>
            <a:ext cx="8820472" cy="49685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Ελληνική Βιβλιογραφία: </a:t>
            </a:r>
            <a:endParaRPr lang="en-US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44450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Δούκας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NM.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Κινησιολογία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Θεσσαλονίκη: Ιατρικές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Εκδόσεις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Λίτσας. 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Kisner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C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Colby LA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Therapeytic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Exercise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Foundation and Techniques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Philadelphia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F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A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Davis Company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Ελληνική έκδοση: Θεραπευτικές Ασκήσεις. Βασικές Αρχές και Τεχνικές.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Σπυριδόπουλος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Κ,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Σάτκα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Γ. Αθήνα: Εκδόσεις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Σιώκη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2003.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McRae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R,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Esser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M.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Practical Fracture Treatment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Edinburgh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Churchill Livingstone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Ελληνική έκδοση: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Σουκάκος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Π, Βλάσης Κ,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Νάτσης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Κ. Κλινική Αντιμετώπιση Καταγμάτων. Αθήνα: Ιατρικές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E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κδόσεις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Π.Χ. Πασχαλίδης, 2008.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Miller M, Hart J. Review of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Orthopaedics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Philadelphia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Saunders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Elsevier.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Ελληνική Έκδοση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Μπάμπης Γ. Αθήνα: Ιατρικές Εκδόσεις Κωνσταντάρας, 2010.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 </a:t>
            </a:r>
          </a:p>
          <a:p>
            <a:pPr marL="44450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Solomon L, Warwick D, </a:t>
            </a:r>
            <a:r>
              <a:rPr lang="en-GB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Nayagam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S.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Apley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'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s System of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Orthopaedics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and Fractures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London: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Hodder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Arnold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Ελληνική Έκδοση: Σύγχρονη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Ορθοπαιδική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 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και Τραυματολογία </a:t>
            </a:r>
            <a:r>
              <a:rPr lang="en-GB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Apley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'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s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Βερέττας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Δ, Βούλγαρης Π,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Καπετάνος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Γ,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Κορρές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Δ,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Λαμπίρης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Η,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Μπερής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Α,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Παξινός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Ο,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Σουκάκος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Π. Αθήνα: Ιατρικές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E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κδόσεις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Π.Χ. Πασχαλίδης, 2007.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516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Βιβλιογραφία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[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88032" y="1196752"/>
            <a:ext cx="8532440" cy="26642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 </a:t>
            </a:r>
            <a:r>
              <a:rPr lang="en-GB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Ξενόγλωσση Βιβλιογραφία: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Brotzman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SB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Manske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RC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Clinical Orthopaedic Rehabilitation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Philadelphia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Mosby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2011.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Brotzman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SB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Wilk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KE.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Handbook of Orthopaedic Rehabilitation.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Philadelphia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Mosby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2007.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Canale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ST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Beaty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JH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Campbell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’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s Operative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Orthopaedics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Philadelphia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Mosby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536575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Magee DJ. Orthopedic Physical Assessment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Philadelphia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W.B Saunders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516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Αρθρογραφία</a:t>
            </a:r>
            <a:r>
              <a:rPr lang="en-US" baseline="-250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aseline="-16000" dirty="0" smtClean="0">
                <a:latin typeface="Arial Narrow" pitchFamily="34" charset="0"/>
                <a:cs typeface="Arial" pitchFamily="34" charset="0"/>
              </a:rPr>
              <a:t>[1/2]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l-GR" baseline="-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7" name="5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256584"/>
          </a:xfrm>
        </p:spPr>
        <p:txBody>
          <a:bodyPr/>
          <a:lstStyle/>
          <a:p>
            <a:pPr marL="273050" indent="-273050">
              <a:lnSpc>
                <a:spcPct val="110000"/>
              </a:lnSpc>
              <a:spcBef>
                <a:spcPts val="1200"/>
              </a:spcBef>
            </a:pPr>
            <a:r>
              <a:rPr lang="el-GR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Ελληνική Αρθρογραφία: 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447675" indent="-1746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Παπαθανασίου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Γ,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Μάκρας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Ι,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Σιούτης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Β. Φυσικοθεραπευτική Αποκατάσταση μετά από </a:t>
            </a: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Αρθροπλαστική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στον Ώμο. Πρακτικά 16ου Συνεδρίου Ελληνικής Επιστημονικής Εταιρείας Φυσικοθεραπείας, 2003. Αθήνα: Έκδοση της Ελληνικής Επιστημονικής Εταιρείας Φυσικοθεραπείας, σελ:1-11, 2003.</a:t>
            </a:r>
            <a:r>
              <a:rPr lang="el-GR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DOI:10.5281/zenodo.8558.</a:t>
            </a:r>
          </a:p>
          <a:p>
            <a:pPr marL="273050" indent="-273050">
              <a:lnSpc>
                <a:spcPct val="110000"/>
              </a:lnSpc>
              <a:spcBef>
                <a:spcPts val="1200"/>
              </a:spcBef>
            </a:pPr>
            <a:r>
              <a:rPr lang="el-GR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Ξενόγλωσση Αρθρογραφία:</a:t>
            </a:r>
            <a:endParaRPr lang="en-US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447675" indent="-1746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Bégué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Articular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fractures of the distal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humerus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Orthop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Traumatol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Surg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Res. 2014;100(1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Suppl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):S55-63.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447675" lvl="0" indent="-1746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Colton C, Rommens P,Trafton P. Humeral shaft - Diagnosis . AO Surgery Reference. Available at: https://www2.aofoundation.org/wps/portal/surgery?showPage=diagnosis&amp;bone=Humerus&amp;segment=Shaft</a:t>
            </a:r>
          </a:p>
          <a:p>
            <a:pPr marL="447675" indent="-17462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Kumar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V,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Rathinam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M.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Fractures of the shaft of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humerus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Orthop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Trauma. 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2013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27(6): 393–402.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Αρθρογραφία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[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l-GR" baseline="-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7" name="5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824536"/>
          </a:xfrm>
        </p:spPr>
        <p:txBody>
          <a:bodyPr/>
          <a:lstStyle/>
          <a:p>
            <a:pPr marL="357188" indent="-265113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Ruan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HJ, Liu JJ, Fan CY, Jiang J,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Zeng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BF . Incidence, management, and prognosis of early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ulnar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nerve dysfunction in type C fractures of distal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humerus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 J Trauma. 2009;67:1397-1401</a:t>
            </a:r>
            <a:r>
              <a:rPr lang="en-US" sz="1800" i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lang="el-GR" sz="18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357188" indent="-265113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Proximal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Humerus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Fracture: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Neer’s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Classification.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Neer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II,CS, JBJS (A), 52: 1077-1089, 1970. Available at: http://www.shoulderdoc.co.uk/printarticle.asp?section=904&amp;article=1457</a:t>
            </a:r>
          </a:p>
          <a:p>
            <a:pPr marL="357188" indent="-265113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Calibri" pitchFamily="34" charset="0"/>
                <a:ea typeface="Tahoma" pitchFamily="34" charset="0"/>
                <a:cs typeface="Tahoma" pitchFamily="34" charset="0"/>
              </a:rPr>
              <a:t>Visser</a:t>
            </a:r>
            <a:r>
              <a:rPr lang="nb-NO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CP, Coene LN, Brand R, Tavy DL.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Nerve lesions in proximal humeral fractures. J Shoulder Elbow Surg. 2001;10(5):421-427.</a:t>
            </a:r>
            <a:r>
              <a:rPr lang="el-GR" sz="1800" dirty="0" smtClean="0"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47675" indent="-174625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</a:p>
          <a:p>
            <a:pPr marL="273050" indent="-273050"/>
            <a:endParaRPr lang="en-US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5400" b="1" dirty="0" smtClean="0">
                <a:latin typeface="Arial Narrow" pitchFamily="34" charset="0"/>
              </a:rPr>
              <a:t>Τέλος Ενότητας</a:t>
            </a:r>
            <a:endParaRPr lang="el-GR" sz="5400" b="1" dirty="0">
              <a:latin typeface="Arial Narrow" pitchFamily="34" charset="0"/>
            </a:endParaRP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733256"/>
            <a:ext cx="3240360" cy="771224"/>
          </a:xfrm>
          <a:prstGeom prst="rect">
            <a:avLst/>
          </a:prstGeom>
          <a:noFill/>
        </p:spPr>
      </p:pic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000000"/>
                </a:solidFill>
                <a:effectLst/>
              </a:rPr>
              <a:pPr>
                <a:defRPr/>
              </a:pPr>
              <a:t>37</a:t>
            </a:fld>
            <a:endParaRPr lang="el-G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635896" y="1196752"/>
            <a:ext cx="5256583" cy="54006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Η </a:t>
            </a:r>
            <a:r>
              <a:rPr lang="el-GR" dirty="0">
                <a:solidFill>
                  <a:srgbClr val="000000"/>
                </a:solidFill>
                <a:effectLst/>
                <a:latin typeface="Calibri" pitchFamily="34" charset="0"/>
              </a:rPr>
              <a:t>κατά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Neer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ταξινόμηση βασίζεται στον αριθμό των καταγματικών άκρων/τεμαχίων και στην μεταξύ τους «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γωνίωση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».</a:t>
            </a:r>
            <a:endParaRPr lang="en-US" sz="10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Ελάχιστα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παρεκτοπισμένα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κατάγματα,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&lt;1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cm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ή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γωνίωση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&lt;45</a:t>
            </a:r>
            <a:r>
              <a:rPr lang="el-GR" baseline="300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δύο τεμαχίων, στο ύψος του ανατομικού αυχένα της κεφαλής του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παρεκτοπισμένο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το αρθρικό τεμάχιο. </a:t>
            </a:r>
            <a:endParaRPr lang="el-GR" sz="9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Παρατήρηση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 Τα κατάγματα δύο τεμαχίων στο ύψος του ανατομικού αυχένα παρουσιάζουν υψηλά ποσοστά κινδύνου  άσηπτης νέκρωσης της κεφαλής του βραχιονίου οστού.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60040" cy="404242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Neer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[1/3]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pic>
        <p:nvPicPr>
          <p:cNvPr id="10" name="Picture 4" descr="http://www.shoulderdoc.co.uk/images/uploaded/neers_fracture_class.jpg"/>
          <p:cNvPicPr>
            <a:picLocks noChangeAspect="1" noChangeArrowheads="1"/>
          </p:cNvPicPr>
          <p:nvPr/>
        </p:nvPicPr>
        <p:blipFill>
          <a:blip r:embed="rId3" cstate="print"/>
          <a:srcRect l="6691" r="11426"/>
          <a:stretch>
            <a:fillRect/>
          </a:stretch>
        </p:blipFill>
        <p:spPr bwMode="auto">
          <a:xfrm>
            <a:off x="323528" y="1338038"/>
            <a:ext cx="3096344" cy="446722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Ορθογώνιο 3"/>
          <p:cNvSpPr/>
          <p:nvPr/>
        </p:nvSpPr>
        <p:spPr>
          <a:xfrm>
            <a:off x="637155" y="5882788"/>
            <a:ext cx="246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shoulderdoc.co.uk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διαθέσιμο με άδεια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2.0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6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</a:t>
            </a:r>
            <a:r>
              <a:rPr lang="el-GR" sz="2000" dirty="0" smtClean="0"/>
              <a:t>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, Σοφία Στάση 2014. </a:t>
            </a:r>
            <a:r>
              <a:rPr lang="el-GR" sz="2000" dirty="0"/>
              <a:t>Γεώργιος </a:t>
            </a:r>
            <a:r>
              <a:rPr lang="el-GR" sz="2000" dirty="0" err="1"/>
              <a:t>Παπαθανασίου</a:t>
            </a:r>
            <a:r>
              <a:rPr lang="el-GR" sz="2000" dirty="0"/>
              <a:t>, Σοφία Στάση. «Κλινική Άσκηση στη Φυσικοθεραπεία </a:t>
            </a:r>
            <a:r>
              <a:rPr lang="el-GR" sz="2000" dirty="0" err="1"/>
              <a:t>Μυοσκελετικών</a:t>
            </a:r>
            <a:r>
              <a:rPr lang="el-GR" sz="2000" dirty="0"/>
              <a:t> Κακώσεων και Παθήσεων. </a:t>
            </a:r>
            <a:r>
              <a:rPr lang="el-GR" sz="2000" dirty="0" smtClean="0"/>
              <a:t>Ενότητα 14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Φυσικοθεραπευτική</a:t>
            </a:r>
            <a:r>
              <a:rPr lang="el-GR" sz="2000" dirty="0"/>
              <a:t> Αποκατάσταση </a:t>
            </a:r>
            <a:r>
              <a:rPr lang="el-GR" sz="2000" dirty="0" smtClean="0"/>
              <a:t>μετά </a:t>
            </a:r>
            <a:r>
              <a:rPr lang="el-GR" sz="2000" dirty="0"/>
              <a:t>από  Χειρουργική Αντιμετώπιση Καταγμάτων  </a:t>
            </a:r>
            <a:r>
              <a:rPr lang="el-GR" sz="2000" dirty="0" err="1"/>
              <a:t>Βραχιονίου</a:t>
            </a:r>
            <a:r>
              <a:rPr lang="el-GR" sz="2000" dirty="0"/>
              <a:t> Οστού».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/>
              <a:t>Παπαθανασίου</a:t>
            </a:r>
            <a:r>
              <a:rPr lang="el-GR" sz="2000" dirty="0"/>
              <a:t>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</a:t>
            </a:r>
            <a:r>
              <a:rPr lang="el-GR" sz="2000" dirty="0" err="1"/>
              <a:t>Μυοσκελετικών</a:t>
            </a:r>
            <a:r>
              <a:rPr lang="el-GR" sz="2000" dirty="0"/>
              <a:t> Κακώσεων και Παθήσεων</a:t>
            </a:r>
            <a:r>
              <a:rPr lang="el-GR" sz="2000" dirty="0" smtClean="0"/>
              <a:t>. Ενότητα 14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Φυσικοθεραπευτική</a:t>
            </a:r>
            <a:r>
              <a:rPr lang="el-GR" sz="2000" dirty="0"/>
              <a:t> Αποκατάσταση μετά από  Χειρουργική Αντιμετώπιση Καταγμάτων  </a:t>
            </a:r>
            <a:r>
              <a:rPr lang="el-GR" sz="2000" dirty="0" err="1"/>
              <a:t>Βραχιονίου</a:t>
            </a:r>
            <a:r>
              <a:rPr lang="el-GR" sz="2000" dirty="0"/>
              <a:t> Οστού».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/>
              <a:t>Παπαθανασίου</a:t>
            </a:r>
            <a:r>
              <a:rPr lang="el-GR" sz="2000" dirty="0"/>
              <a:t>, Σοφία Στάση 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/>
              <a:t>Εικόνες από </a:t>
            </a:r>
            <a:r>
              <a:rPr lang="en-US" sz="2000" dirty="0">
                <a:hlinkClick r:id="rId3"/>
              </a:rPr>
              <a:t>AO Foundation</a:t>
            </a:r>
            <a:r>
              <a:rPr lang="en-US" sz="2000" dirty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987824" y="1052736"/>
            <a:ext cx="6048671" cy="5688632"/>
          </a:xfrm>
        </p:spPr>
        <p:txBody>
          <a:bodyPr/>
          <a:lstStyle/>
          <a:p>
            <a:pPr>
              <a:lnSpc>
                <a:spcPct val="105000"/>
              </a:lnSpc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δύο τεμαχίων, στο ύψος του χειρουργικού αυχένα,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παρεκτοπισμένη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την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διάφυση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endParaRPr lang="el-GR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534988" indent="-173038">
              <a:lnSpc>
                <a:spcPct val="105000"/>
              </a:lnSpc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Ενσφηνωμένο, με τη διάφυση σε «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γωνίωση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»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&gt;45</a:t>
            </a:r>
            <a:r>
              <a:rPr lang="el-GR" baseline="300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ο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και την κεφαλή πρόσθια (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apex anterior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).</a:t>
            </a:r>
          </a:p>
          <a:p>
            <a:pPr marL="534988" indent="-173038">
              <a:lnSpc>
                <a:spcPct val="105000"/>
              </a:lnSpc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Μη-ενσφηνωμένο, με την διάφυση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παρεκτοπισμένη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μεσοπρόσθια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antero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-med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) και την κεφαλή στη ανατομική θέση της.</a:t>
            </a:r>
          </a:p>
          <a:p>
            <a:pPr marL="534988" indent="-173038">
              <a:lnSpc>
                <a:spcPct val="105000"/>
              </a:lnSpc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Αποσπασματικό, κάταγμα της κεφαλής και συντριπτικό του άνω άκρου της διάφυσης του βραχιονίου οστού.</a:t>
            </a:r>
          </a:p>
          <a:p>
            <a:pPr marL="361950" indent="-361950">
              <a:lnSpc>
                <a:spcPct val="105000"/>
              </a:lnSpc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δύο τεμαχίων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του μείζονος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ογκώματος.</a:t>
            </a:r>
          </a:p>
          <a:p>
            <a:pPr marL="361950" indent="-361950">
              <a:lnSpc>
                <a:spcPct val="105000"/>
              </a:lnSpc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δύο τεμαχίων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του ελάσσονος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ογκώματος.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481142"/>
            <a:ext cx="432048" cy="332234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Neer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[2/3]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pic>
        <p:nvPicPr>
          <p:cNvPr id="18436" name="Picture 4" descr="http://www.shoulderdoc.co.uk/images/uploaded/neers_fracture_class.jpg"/>
          <p:cNvPicPr>
            <a:picLocks noChangeAspect="1" noChangeArrowheads="1"/>
          </p:cNvPicPr>
          <p:nvPr/>
        </p:nvPicPr>
        <p:blipFill>
          <a:blip r:embed="rId3" cstate="print"/>
          <a:srcRect l="6691" r="11426"/>
          <a:stretch>
            <a:fillRect/>
          </a:stretch>
        </p:blipFill>
        <p:spPr bwMode="auto">
          <a:xfrm>
            <a:off x="263041" y="1442058"/>
            <a:ext cx="2724783" cy="393115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Ορθογώνιο 7"/>
          <p:cNvSpPr/>
          <p:nvPr/>
        </p:nvSpPr>
        <p:spPr>
          <a:xfrm>
            <a:off x="390888" y="5517232"/>
            <a:ext cx="246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shoulderdoc.co.uk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διαθέσιμο με άδεια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2.0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8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03848" y="1196752"/>
            <a:ext cx="5760640" cy="5400600"/>
          </a:xfrm>
        </p:spPr>
        <p:txBody>
          <a:bodyPr/>
          <a:lstStyle/>
          <a:p>
            <a:pPr>
              <a:lnSpc>
                <a:spcPct val="105000"/>
              </a:lnSpc>
              <a:buSzPct val="100000"/>
            </a:pP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Παρεκτοπισμένα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κατάγματα τριών τεμαχίων, όπου τουλάχιστον ένα όγκωμα παραμένει προσκολλημένο στην κεφαλή του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715963" indent="-266700">
              <a:lnSpc>
                <a:spcPct val="105000"/>
              </a:lnSpc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Κάταγμα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του μείζονος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ογκώματος</a:t>
            </a:r>
          </a:p>
          <a:p>
            <a:pPr marL="715963" indent="-266700">
              <a:lnSpc>
                <a:spcPct val="105000"/>
              </a:lnSpc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Κάταγμα με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του ελάσσονος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βραχιονίου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ογκώματος.</a:t>
            </a:r>
          </a:p>
          <a:p>
            <a:pPr>
              <a:lnSpc>
                <a:spcPct val="105000"/>
              </a:lnSpc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τεσσάρων τεμαχίων, συνδυασμοί κατάγματος-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εξαρθρήματος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και κατάγματα διαχωρισμού της κεφαλής, στα οποία το αρθρικό τμήμα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παρεκτοπίζεται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 εκτός της </a:t>
            </a:r>
            <a:r>
              <a:rPr lang="el-GR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γληνοειδούς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κοιλότητας, με αποκόλληση των μαλακών μορίων και των ογκωμάτων.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337126"/>
            <a:ext cx="432048" cy="476250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Neer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[3/3]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pic>
        <p:nvPicPr>
          <p:cNvPr id="8" name="Picture 4" descr="http://www.shoulderdoc.co.uk/images/uploaded/neers_fracture_class.jpg"/>
          <p:cNvPicPr>
            <a:picLocks noChangeAspect="1" noChangeArrowheads="1"/>
          </p:cNvPicPr>
          <p:nvPr/>
        </p:nvPicPr>
        <p:blipFill>
          <a:blip r:embed="rId3" cstate="print"/>
          <a:srcRect l="6691" r="11426"/>
          <a:stretch>
            <a:fillRect/>
          </a:stretch>
        </p:blipFill>
        <p:spPr bwMode="auto">
          <a:xfrm>
            <a:off x="256447" y="1484784"/>
            <a:ext cx="2807352" cy="405028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8"/>
          <p:cNvSpPr/>
          <p:nvPr/>
        </p:nvSpPr>
        <p:spPr>
          <a:xfrm>
            <a:off x="425579" y="5661248"/>
            <a:ext cx="246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shoulderdoc.co.uk</a:t>
            </a:r>
            <a:r>
              <a:rPr lang="el-GR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διαθέσιμο με άδεια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2.0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5338936" cy="324036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Συχνά, τα κατάγματα του εγγύς </a:t>
            </a:r>
            <a:r>
              <a:rPr lang="el-GR" dirty="0" err="1" smtClean="0">
                <a:ea typeface="Tahoma" pitchFamily="34" charset="0"/>
                <a:cs typeface="Tahoma" pitchFamily="34" charset="0"/>
              </a:rPr>
              <a:t>βραχιονίου</a:t>
            </a:r>
            <a:r>
              <a:rPr lang="el-GR" dirty="0" smtClean="0">
                <a:ea typeface="Tahoma" pitchFamily="34" charset="0"/>
                <a:cs typeface="Tahoma" pitchFamily="34" charset="0"/>
              </a:rPr>
              <a:t> οστού συνοδεύονται από τραυματισμούς περιφερικών νεύρων. Υψηλότερο ποσοστό  συχνότητας τραυματισμού αναφέρεται για το μασχαλιαίο νεύρο (58%), ενώ ακολουθούν το </a:t>
            </a:r>
            <a:r>
              <a:rPr lang="el-GR" dirty="0" err="1" smtClean="0">
                <a:ea typeface="Tahoma" pitchFamily="34" charset="0"/>
                <a:cs typeface="Tahoma" pitchFamily="34" charset="0"/>
              </a:rPr>
              <a:t>κερκιδικό</a:t>
            </a:r>
            <a:r>
              <a:rPr lang="el-GR" dirty="0" smtClean="0">
                <a:ea typeface="Tahoma" pitchFamily="34" charset="0"/>
                <a:cs typeface="Tahoma" pitchFamily="34" charset="0"/>
              </a:rPr>
              <a:t> νεύρο (1,8%) και το ωλένιο νεύρο (1,6%).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TextBox 1"/>
          <p:cNvSpPr txBox="1"/>
          <p:nvPr/>
        </p:nvSpPr>
        <p:spPr>
          <a:xfrm>
            <a:off x="4644008" y="60119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err="1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Visser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et al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, 200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1; </a:t>
            </a:r>
            <a:r>
              <a:rPr lang="en-US" b="1" dirty="0" err="1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Ruan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et al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, 2009 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520" y="4653136"/>
            <a:ext cx="889248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spcBef>
                <a:spcPts val="1200"/>
              </a:spcBef>
              <a:buClr>
                <a:srgbClr val="82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Επίσης,  μεγαλύτερη συχνότητα εμφάνισης τραυματισμού περιφερικών νεύρων αναφέρεται σε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παρεκτοπισμένα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κατάγματα του εγγύς βραχιονίου οστού (82%), σε σχέση με </a:t>
            </a:r>
            <a:r>
              <a:rPr lang="el-GR" sz="2200" dirty="0" err="1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απαρεκτόπιστα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κατάγματα (59%).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1266" name="Picture 2" descr="https://www2.aofoundation.org/AOFileServerSurgery/MyPortalFiles?FilePath=/Surgery/en/_img/surgery/04-Approaches/11/2010/A20_Transdeltoid_lateral/11_A20_i060_PI_2010-02-24_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480" y="1677536"/>
            <a:ext cx="3044952" cy="22555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Ορθογώνιο 1"/>
          <p:cNvSpPr/>
          <p:nvPr/>
        </p:nvSpPr>
        <p:spPr>
          <a:xfrm>
            <a:off x="5677816" y="400506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aofoundation.org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2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Οι κυριότερες μέθοδοι χειρουργικής αντιμετώπισης των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καταγμάτων </a:t>
            </a:r>
            <a:r>
              <a:rPr lang="el-GR" sz="2400" kern="1200" dirty="0" smtClean="0">
                <a:solidFill>
                  <a:srgbClr val="000000"/>
                </a:solidFill>
              </a:rPr>
              <a:t>του εγγύς βραχιονίου οστού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πάντα κατά την κρίση του Ορθοπαιδικού Χειρουργού,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είναι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οστεοσυρραφή</a:t>
            </a:r>
            <a:r>
              <a:rPr lang="el-GR" sz="2400" dirty="0" smtClean="0"/>
              <a:t>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τοποθέτηση </a:t>
            </a:r>
            <a:r>
              <a:rPr lang="el-GR" sz="2400" dirty="0" err="1" smtClean="0"/>
              <a:t>διακαταγματικών</a:t>
            </a:r>
            <a:r>
              <a:rPr lang="el-GR" sz="2400" dirty="0" smtClean="0"/>
              <a:t> </a:t>
            </a:r>
            <a:r>
              <a:rPr lang="el-GR" sz="2400" dirty="0" err="1" smtClean="0"/>
              <a:t>κοχλίων</a:t>
            </a:r>
            <a:r>
              <a:rPr lang="el-GR" sz="2400" dirty="0" smtClean="0"/>
              <a:t>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</a:rPr>
              <a:t>Η εσωτερική οστεοσύνθεση με γωνιώδεις ή συμβατικές πλάκες και κοχλίες,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ενδομυελική ήλωση (κλασσική ή </a:t>
            </a:r>
            <a:r>
              <a:rPr lang="el-GR" sz="2400" dirty="0" err="1" smtClean="0"/>
              <a:t>πολυκλειδούμενη</a:t>
            </a:r>
            <a:r>
              <a:rPr lang="el-GR" sz="2400" dirty="0" smtClean="0"/>
              <a:t>),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ημιαρθροπλαστική</a:t>
            </a:r>
            <a:r>
              <a:rPr lang="el-GR" sz="2400" dirty="0" smtClean="0"/>
              <a:t>.</a:t>
            </a:r>
            <a:endParaRPr lang="el-GR" sz="2400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226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17624" y="4062205"/>
            <a:ext cx="199413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b="1" dirty="0" err="1" smtClean="0">
                <a:solidFill>
                  <a:srgbClr val="000000"/>
                </a:solidFill>
                <a:latin typeface="Calibri" pitchFamily="34" charset="0"/>
              </a:rPr>
              <a:t>Διακαταγματικοί</a:t>
            </a:r>
            <a:endParaRPr lang="el-GR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alibri" pitchFamily="34" charset="0"/>
              </a:rPr>
              <a:t>κοχλίες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444208" y="2092786"/>
            <a:ext cx="2267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Ημιαρθροπλαστική</a:t>
            </a: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003003" y="3849322"/>
            <a:ext cx="3009157" cy="587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πλάκες και κοχλίες(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γ,δ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)</a:t>
            </a:r>
            <a:endParaRPr lang="el-GR" sz="20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Εγγύς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Βραχιονίου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sz="3200" baseline="-16000" dirty="0"/>
          </a:p>
        </p:txBody>
      </p:sp>
      <p:pic>
        <p:nvPicPr>
          <p:cNvPr id="36866" name="Picture 2" descr="Completed osteosynthesis"/>
          <p:cNvPicPr>
            <a:picLocks noChangeAspect="1" noChangeArrowheads="1"/>
          </p:cNvPicPr>
          <p:nvPr/>
        </p:nvPicPr>
        <p:blipFill>
          <a:blip r:embed="rId3" cstate="print"/>
          <a:srcRect l="27065"/>
          <a:stretch>
            <a:fillRect/>
          </a:stretch>
        </p:blipFill>
        <p:spPr bwMode="auto">
          <a:xfrm>
            <a:off x="539548" y="4624536"/>
            <a:ext cx="1800677" cy="18288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870" name="Picture 6" descr="Tighten the two tuberosity cables and fix them appropriately over the bicipital tendon"/>
          <p:cNvPicPr>
            <a:picLocks noChangeAspect="1" noChangeArrowheads="1"/>
          </p:cNvPicPr>
          <p:nvPr/>
        </p:nvPicPr>
        <p:blipFill>
          <a:blip r:embed="rId4" cstate="print"/>
          <a:srcRect l="59209" t="9239" b="3350"/>
          <a:stretch>
            <a:fillRect/>
          </a:stretch>
        </p:blipFill>
        <p:spPr bwMode="auto">
          <a:xfrm>
            <a:off x="6588224" y="2492896"/>
            <a:ext cx="2014162" cy="31971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872" name="Picture 8" descr="https://www2.aofoundation.org/AOFileServerSurgery/MyPortalFiles?FilePath=/Surgery/en/_img/surgery/05-RedFix/11/2010/C31_Nail_A2A3/11_C31_i430_A2_540.gif"/>
          <p:cNvPicPr>
            <a:picLocks noChangeAspect="1" noChangeArrowheads="1"/>
          </p:cNvPicPr>
          <p:nvPr/>
        </p:nvPicPr>
        <p:blipFill>
          <a:blip r:embed="rId5" cstate="print"/>
          <a:srcRect l="11665"/>
          <a:stretch>
            <a:fillRect/>
          </a:stretch>
        </p:blipFill>
        <p:spPr bwMode="auto">
          <a:xfrm>
            <a:off x="3059832" y="1905000"/>
            <a:ext cx="1817405" cy="1524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16 - Ορθογώνιο"/>
          <p:cNvSpPr/>
          <p:nvPr/>
        </p:nvSpPr>
        <p:spPr>
          <a:xfrm>
            <a:off x="2987824" y="1412776"/>
            <a:ext cx="2944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Ενδομυελική</a:t>
            </a:r>
            <a:r>
              <a:rPr 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Ήλωση</a:t>
            </a:r>
            <a:r>
              <a:rPr 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l-G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α,β</a:t>
            </a:r>
            <a:r>
              <a:rPr 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67544" y="1340768"/>
            <a:ext cx="188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Οστεοσυρραφή</a:t>
            </a: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218" name="Picture 2" descr="MultiLoc.jpg"/>
          <p:cNvPicPr>
            <a:picLocks noChangeAspect="1" noChangeArrowheads="1"/>
          </p:cNvPicPr>
          <p:nvPr/>
        </p:nvPicPr>
        <p:blipFill>
          <a:blip r:embed="rId6" cstate="print"/>
          <a:srcRect r="45889" b="38836"/>
          <a:stretch>
            <a:fillRect/>
          </a:stretch>
        </p:blipFill>
        <p:spPr bwMode="auto">
          <a:xfrm>
            <a:off x="4904584" y="1844824"/>
            <a:ext cx="891552" cy="167418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14 - TextBox"/>
          <p:cNvSpPr txBox="1"/>
          <p:nvPr/>
        </p:nvSpPr>
        <p:spPr>
          <a:xfrm>
            <a:off x="3059832" y="1844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α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860032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endParaRPr lang="el-GR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SONIA\Desktop\pl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434036"/>
            <a:ext cx="2552700" cy="20193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Ορθογώνιο 1"/>
          <p:cNvSpPr/>
          <p:nvPr/>
        </p:nvSpPr>
        <p:spPr>
          <a:xfrm>
            <a:off x="723755" y="6465298"/>
            <a:ext cx="1368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hlinkClick r:id="rId8"/>
              </a:rPr>
              <a:t>Surgery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796136" y="6188299"/>
            <a:ext cx="2739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Copyright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680545" y="6465298"/>
            <a:ext cx="1559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9"/>
              </a:rPr>
              <a:t>Hemiarthroplasty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125176" y="5805264"/>
            <a:ext cx="940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10"/>
              </a:rPr>
              <a:t>Surgery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205999" y="3518631"/>
            <a:ext cx="164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11"/>
              </a:rPr>
              <a:t>Cannulated-screws</a:t>
            </a:r>
            <a:endParaRPr lang="el-G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2" descr="C:\Users\fkaram2\Desktop\123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5" r="18965" b="1"/>
          <a:stretch/>
        </p:blipFill>
        <p:spPr bwMode="auto">
          <a:xfrm>
            <a:off x="542887" y="1772816"/>
            <a:ext cx="1652850" cy="184694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Ορθογώνιο 8"/>
          <p:cNvSpPr/>
          <p:nvPr/>
        </p:nvSpPr>
        <p:spPr>
          <a:xfrm>
            <a:off x="479929" y="372922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Tahoma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Tahoma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Ωκεανός">
  <a:themeElements>
    <a:clrScheme name="Προσαρμοσμένο 128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363636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186</TotalTime>
  <Words>2833</Words>
  <Application>Microsoft Office PowerPoint</Application>
  <PresentationFormat>Προβολή στην οθόνη (4:3)</PresentationFormat>
  <Paragraphs>335</Paragraphs>
  <Slides>47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OC_template_new</vt:lpstr>
      <vt:lpstr>1_Ωκεανός</vt:lpstr>
      <vt:lpstr>OC_template_updated</vt:lpstr>
      <vt:lpstr>Κλινική Άσκηση στη Φυσικοθεραπεία Μυοσκελετικών Κακώσεων και Παθήσεων</vt:lpstr>
      <vt:lpstr>Θεματική Ενότητα 14</vt:lpstr>
      <vt:lpstr>Κατάγματα Εγγύς Βραχιονίου Οστού</vt:lpstr>
      <vt:lpstr>Ταξινόμηση κατά Neer [1/3] </vt:lpstr>
      <vt:lpstr>Ταξινόμηση κατά Neer [2/3] </vt:lpstr>
      <vt:lpstr>Ταξινόμηση κατά Neer [3/3] </vt:lpstr>
      <vt:lpstr> Κατάγματα Εγγύς Βραχιονίου  Ιδιαιτερότητες </vt:lpstr>
      <vt:lpstr>Κατάγματα Εγγύς Βραχιονίου  Μέθοδοι Χειρουργικής Σταθεροποίησης [1/2]</vt:lpstr>
      <vt:lpstr>Κατάγματα Εγγύς Βραχιονίου Μέθοδοι Χειρουργικής Σταθεροποίησης [2/2]</vt:lpstr>
      <vt:lpstr>Κατάγματα Εγγύς Βραχιονίου  Επισημάνσεις [1/4]</vt:lpstr>
      <vt:lpstr>Κατάγματα Εγγύς Βραχιονίου  Επισημάνσεις [2/4]</vt:lpstr>
      <vt:lpstr>Κατάγματα Εγγύς Βραχιονίου  Επισημάνσεις [3/4]</vt:lpstr>
      <vt:lpstr>Κατάγματα Εγγύς Βραχιονίου  Επισημάνσεις [3/4]</vt:lpstr>
      <vt:lpstr>Κατάγματα Εγγύς Βραχιονίου  Επισημάνσεις [4/4]</vt:lpstr>
      <vt:lpstr>Κατάγματα Διάφυσης Βραχιονίου Οστού</vt:lpstr>
      <vt:lpstr>Ταξινόμηση κατά ΑΟ *  </vt:lpstr>
      <vt:lpstr> Κατάγματα Διάφυσης Βραχιονίου  Ιδιαιτερότητες </vt:lpstr>
      <vt:lpstr>Κατάγματα Εγγύς Βραχιονίου  Μέθοδοι Χειρουργικής Σταθεροποίησης [1/2]</vt:lpstr>
      <vt:lpstr>Κατάγματα Εγγύς Βραχιονίου  Μέθοδοι Χειρουργικής Σταθεροποίησης [2/2]</vt:lpstr>
      <vt:lpstr>Κατάγματα Διάφυσης Βραχιονίου  Επισημάνσεις [1/3]</vt:lpstr>
      <vt:lpstr>Κατάγματα Διάφυσης Βραχιονίου  Επισημάνσεις [2/3]</vt:lpstr>
      <vt:lpstr>Κατάγματα Διάφυσης Βραχιονίου  Επισημάνσεις [3/3]</vt:lpstr>
      <vt:lpstr>Κατάγματα Άπω Άκρου Βραχιονίου Οστού</vt:lpstr>
      <vt:lpstr>Ταξινόμηση κατά ΑΟ* [1/2]  </vt:lpstr>
      <vt:lpstr>Ταξινόμηση κατά ΑΟ [2/2]  </vt:lpstr>
      <vt:lpstr> Κατάγματα Άπω Άκρου Βραχιονίου  Ιδιαιτερότητες </vt:lpstr>
      <vt:lpstr>Κατάγματα Άπω Άκρου Βραχιονίου  Μέθοδοι Χειρουργικής Σταθεροποίησης [1/3]</vt:lpstr>
      <vt:lpstr>Κατάγματα Άπω Άκρου Βραχιονίου  Μέθοδοι Χειρουργικής Σταθεροποίησης [2/3]</vt:lpstr>
      <vt:lpstr>Κατάγματα Άπω Άκρου Βραχιονίου  Μέθοδοι Χειρουργικής Σταθεροποίησης [3/3]</vt:lpstr>
      <vt:lpstr>Κατάγματα Άπω Άκρου Βραχιονίου  Επισημάνσεις [1/3]</vt:lpstr>
      <vt:lpstr>Κατάγματα Άπω Άκρου Βραχιονίου  Επισημάνσεις [2/3]</vt:lpstr>
      <vt:lpstr>Κατάγματα Άπω Άκρου Βραχιονίου  Επισημάνσεις [3/3]</vt:lpstr>
      <vt:lpstr>Φυσικοθεραπευτική Αποκατάσταση  μετά από Χειρουργική Αντιμετώπιση Καταγμάτων  Βραχιονίου Οστού  Βιβλιογραφία / Αρθρογραφία</vt:lpstr>
      <vt:lpstr>Βιβλιογραφία [1/2] </vt:lpstr>
      <vt:lpstr>Βιβλιογραφία [2/2] </vt:lpstr>
      <vt:lpstr>Αρθρογραφία [1/2] </vt:lpstr>
      <vt:lpstr>Αρθρογραφία [2/2] </vt:lpstr>
      <vt:lpstr>Τέλος Ενότητας</vt:lpstr>
      <vt:lpstr>Τέλος Ενότητας</vt:lpstr>
      <vt:lpstr>Σημειώματα</vt:lpstr>
      <vt:lpstr>Σημείωμα Αναφοράς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fkaram2</dc:creator>
  <cp:lastModifiedBy>SONIA</cp:lastModifiedBy>
  <cp:revision>28</cp:revision>
  <dcterms:created xsi:type="dcterms:W3CDTF">2015-01-12T12:03:35Z</dcterms:created>
  <dcterms:modified xsi:type="dcterms:W3CDTF">2015-06-09T19:46:29Z</dcterms:modified>
</cp:coreProperties>
</file>