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57" r:id="rId24"/>
    <p:sldId id="262" r:id="rId25"/>
    <p:sldId id="264" r:id="rId26"/>
    <p:sldId id="265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3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2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7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1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1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0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9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5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3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5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0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0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9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0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NEUROtiker" TargetMode="External"/><Relationship Id="rId4" Type="http://schemas.openxmlformats.org/officeDocument/2006/relationships/hyperlink" Target="http://commons.wikimedia.org/wiki/File:Ethanol_Keilstrich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asur" TargetMode="External"/><Relationship Id="rId4" Type="http://schemas.openxmlformats.org/officeDocument/2006/relationships/hyperlink" Target="http://commons.wikimedia.org/wiki/File:Lab_wash-bottles_water_EtOH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Pixi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Benrr101" TargetMode="External"/><Relationship Id="rId5" Type="http://schemas.openxmlformats.org/officeDocument/2006/relationships/hyperlink" Target="http://commons.wikimedia.org/wiki/File:Diethyl-ether-2D-skeletal.svg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Benjah-bmm27" TargetMode="External"/><Relationship Id="rId5" Type="http://schemas.openxmlformats.org/officeDocument/2006/relationships/hyperlink" Target="http://commons.wikimedia.org/wiki/File:Diethyl-ether-3D-balls.png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poxy_prepolymer_chemical_structure.pn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Wizard191" TargetMode="External"/><Relationship Id="rId4" Type="http://schemas.openxmlformats.org/officeDocument/2006/relationships/hyperlink" Target="http://commons.wikimedia.org/wiki/File:FiveMinEpoxy.jpg" TargetMode="External"/><Relationship Id="rId9" Type="http://schemas.openxmlformats.org/officeDocument/2006/relationships/hyperlink" Target="http://commons.wikimedia.org/wiki/User:Pngbo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rbon-tetrachloride-3D-vdW.png" TargetMode="External"/><Relationship Id="rId7" Type="http://schemas.openxmlformats.org/officeDocument/2006/relationships/hyperlink" Target="http://commons.wikimedia.org/wiki/User:NEUROtik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Tetrachlormethan.sv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User:Benjah-bmm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loroform_3D.svg" TargetMode="External"/><Relationship Id="rId7" Type="http://schemas.openxmlformats.org/officeDocument/2006/relationships/hyperlink" Target="http://commons.wikimedia.org/wiki/User:Fvasconcello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Chloroform_displayed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commons.wikimedia.org/wiki/User:Benjah-bmm2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thanol-3D-ball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Methanol-2D.p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commons.wikimedia.org/wiki/User:Benjah-bmm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 smtClean="0">
                <a:solidFill>
                  <a:prstClr val="black"/>
                </a:solidFill>
              </a:rPr>
              <a:t>1</a:t>
            </a:r>
            <a:r>
              <a:rPr lang="el-GR" sz="2600" b="1" dirty="0" smtClean="0">
                <a:solidFill>
                  <a:prstClr val="black"/>
                </a:solidFill>
              </a:rPr>
              <a:t>1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altLang="el-GR" sz="2600" dirty="0"/>
              <a:t>Οργανική Χημεία - Ειδικό μέρος</a:t>
            </a:r>
            <a:r>
              <a:rPr lang="en-US" altLang="el-GR" sz="2600" dirty="0"/>
              <a:t> I</a:t>
            </a:r>
            <a:r>
              <a:rPr lang="el-GR" altLang="el-GR" sz="2600" dirty="0" smtClean="0"/>
              <a:t>Ι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Αιθανόλη</a:t>
            </a:r>
            <a:r>
              <a:rPr lang="en-US" dirty="0" smtClean="0"/>
              <a:t>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4834880" cy="4968329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400" dirty="0"/>
              <a:t>Η </a:t>
            </a:r>
            <a:r>
              <a:rPr lang="el-GR" sz="2400" b="1" dirty="0"/>
              <a:t>αιθανόλη</a:t>
            </a:r>
            <a:r>
              <a:rPr lang="el-GR" sz="2400" dirty="0"/>
              <a:t> </a:t>
            </a:r>
            <a:r>
              <a:rPr lang="el-GR" sz="2400" dirty="0" smtClean="0"/>
              <a:t> ή </a:t>
            </a:r>
            <a:r>
              <a:rPr lang="el-GR" sz="2400" b="1" dirty="0" smtClean="0"/>
              <a:t>οινόπνευμα</a:t>
            </a:r>
            <a:r>
              <a:rPr lang="el-GR" sz="2400" dirty="0" smtClean="0"/>
              <a:t> έχει </a:t>
            </a:r>
            <a:r>
              <a:rPr lang="el-GR" sz="2400" dirty="0"/>
              <a:t>μοριακό τύπο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5</a:t>
            </a:r>
            <a:r>
              <a:rPr lang="en-US" sz="2400" b="1" dirty="0" smtClean="0"/>
              <a:t>OH</a:t>
            </a:r>
            <a:r>
              <a:rPr lang="el-GR" sz="2400" b="1" dirty="0" smtClean="0"/>
              <a:t> </a:t>
            </a:r>
            <a:r>
              <a:rPr lang="el-GR" sz="2400" dirty="0" smtClean="0"/>
              <a:t>και βρίσκει εφαρμογή </a:t>
            </a:r>
            <a:r>
              <a:rPr lang="el-GR" sz="2400" dirty="0"/>
              <a:t>στον τομέα της Ιατρικής, των τροφίμων και των ποτών, της βιομηχανίας και φυσικά στον τομέα των Γραφικών Τεχνών (διαλύτης, συστατικό σε μελάνια). Είναι υγρό άχρωμο, έντονης κι ευχάριστης </a:t>
            </a:r>
            <a:r>
              <a:rPr lang="el-GR" sz="2400" dirty="0" smtClean="0"/>
              <a:t>-χαρακτηριστικής </a:t>
            </a:r>
            <a:r>
              <a:rPr lang="el-GR" sz="2400" dirty="0"/>
              <a:t>γεύσης και οσμής. Έχει </a:t>
            </a:r>
            <a:r>
              <a:rPr lang="el-GR" sz="2400" dirty="0" err="1"/>
              <a:t>σ.ζ</a:t>
            </a:r>
            <a:r>
              <a:rPr lang="el-GR" sz="2400" dirty="0"/>
              <a:t>. 78 °</a:t>
            </a:r>
            <a:r>
              <a:rPr lang="en-US" sz="2400" dirty="0"/>
              <a:t>C</a:t>
            </a:r>
            <a:r>
              <a:rPr lang="el-GR" sz="2400" dirty="0"/>
              <a:t>. </a:t>
            </a:r>
          </a:p>
        </p:txBody>
      </p:sp>
      <p:pic>
        <p:nvPicPr>
          <p:cNvPr id="9218" name="Picture 2" descr="χημική δομή αιθανόλ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10" y="1412776"/>
            <a:ext cx="3369517" cy="27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5716002" y="4377205"/>
            <a:ext cx="278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Ethanol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Keilstrich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NEUROtiker"/>
              </a:rPr>
              <a:t>NEUROtiker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Αιθανόλη</a:t>
            </a:r>
            <a:r>
              <a:rPr lang="en-US" dirty="0" smtClean="0"/>
              <a:t>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4906888" cy="5400377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400" dirty="0" smtClean="0"/>
              <a:t>Η </a:t>
            </a:r>
            <a:r>
              <a:rPr lang="el-GR" sz="2400" b="1" dirty="0"/>
              <a:t>αιθανόλη </a:t>
            </a:r>
            <a:r>
              <a:rPr lang="el-GR" sz="2400" dirty="0"/>
              <a:t>αναμιγνύεται με το νερό σε κάθε αναλογία (με ταυτόχρονη μείωση όγκου και έκλυση θερμότητας). Από το μίγμα αυτό, η αιθανόλη δεν μπορεί να απομακρυνθεί με </a:t>
            </a:r>
            <a:r>
              <a:rPr lang="el-GR" sz="2400" dirty="0" smtClean="0"/>
              <a:t>απόσταξη</a:t>
            </a:r>
            <a:r>
              <a:rPr lang="el-GR" sz="2400" dirty="0"/>
              <a:t>, </a:t>
            </a:r>
            <a:r>
              <a:rPr lang="el-GR" sz="2400" dirty="0" smtClean="0"/>
              <a:t>καθώς αυτό </a:t>
            </a:r>
            <a:r>
              <a:rPr lang="el-GR" sz="2400" dirty="0"/>
              <a:t>το μίγμα </a:t>
            </a:r>
            <a:r>
              <a:rPr lang="el-GR" sz="2400" dirty="0" smtClean="0"/>
              <a:t>είναι </a:t>
            </a:r>
            <a:r>
              <a:rPr lang="el-GR" sz="2400" b="1" dirty="0" err="1"/>
              <a:t>αζεοτροπικό</a:t>
            </a:r>
            <a:r>
              <a:rPr lang="el-GR" sz="2400" dirty="0"/>
              <a:t>, δηλαδή δίνει ατμούς με την ίδια σύσταση. </a:t>
            </a:r>
            <a:r>
              <a:rPr lang="el-GR" sz="2400" dirty="0" smtClean="0"/>
              <a:t>Με αυτόν τον τρόπο μπορεί να παραχθεί </a:t>
            </a:r>
            <a:r>
              <a:rPr lang="el-GR" sz="2400" b="1" dirty="0"/>
              <a:t>αιθανόλη 95%</a:t>
            </a:r>
            <a:r>
              <a:rPr lang="el-GR" sz="2400" dirty="0"/>
              <a:t>. </a:t>
            </a:r>
            <a:r>
              <a:rPr lang="el-GR" sz="2400" dirty="0" smtClean="0"/>
              <a:t>Για να παραχθεί ξηρή αλκοόλη (</a:t>
            </a:r>
            <a:r>
              <a:rPr lang="el-GR" sz="2400" b="1" dirty="0" smtClean="0"/>
              <a:t>απόλυτη αλκοόλη)</a:t>
            </a:r>
            <a:r>
              <a:rPr lang="el-GR" sz="2400" dirty="0" smtClean="0"/>
              <a:t> πρέπει να γίνει απόσταξη με </a:t>
            </a:r>
            <a:r>
              <a:rPr lang="el-GR" sz="2400" dirty="0"/>
              <a:t>ειδική μέθοδο.</a:t>
            </a:r>
          </a:p>
        </p:txBody>
      </p:sp>
      <p:pic>
        <p:nvPicPr>
          <p:cNvPr id="7170" name="Picture 2" descr="διάλυμα αιθανόλη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1340768"/>
            <a:ext cx="2772518" cy="4464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6072551" y="5941670"/>
            <a:ext cx="278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cs typeface="Arial" charset="0"/>
                <a:hlinkClick r:id="rId4"/>
              </a:rPr>
              <a:t>Lab wash-bottles water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  <a:hlinkClick r:id="rId4"/>
              </a:rPr>
              <a:t>EtOH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charset="0"/>
                <a:hlinkClick r:id="rId5" tooltip="User:Masur"/>
              </a:rPr>
              <a:t>Masur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Προπανόλη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655961"/>
          </a:xfrm>
        </p:spPr>
        <p:txBody>
          <a:bodyPr/>
          <a:lstStyle/>
          <a:p>
            <a:pPr marL="0" lvl="0" indent="0">
              <a:lnSpc>
                <a:spcPct val="114000"/>
              </a:lnSpc>
              <a:buNone/>
            </a:pPr>
            <a:r>
              <a:rPr lang="el-GR" sz="2400" dirty="0"/>
              <a:t>Η </a:t>
            </a:r>
            <a:r>
              <a:rPr lang="el-GR" sz="2400" b="1" dirty="0" err="1"/>
              <a:t>προπανόλη</a:t>
            </a:r>
            <a:r>
              <a:rPr lang="el-GR" sz="2400" b="1" dirty="0"/>
              <a:t> ή </a:t>
            </a:r>
            <a:r>
              <a:rPr lang="el-GR" sz="2400" b="1" dirty="0" err="1"/>
              <a:t>προπυλική</a:t>
            </a:r>
            <a:r>
              <a:rPr lang="el-GR" sz="2400" b="1" dirty="0"/>
              <a:t> αλκοόλη</a:t>
            </a:r>
            <a:r>
              <a:rPr lang="el-GR" sz="2400" dirty="0"/>
              <a:t> </a:t>
            </a:r>
            <a:r>
              <a:rPr lang="el-GR" sz="2400" dirty="0" smtClean="0"/>
              <a:t>έχει </a:t>
            </a:r>
            <a:r>
              <a:rPr lang="el-GR" sz="2400" dirty="0"/>
              <a:t>μοριακό τύπο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7</a:t>
            </a:r>
            <a:r>
              <a:rPr lang="en-US" sz="2400" b="1" dirty="0" smtClean="0"/>
              <a:t>OH</a:t>
            </a:r>
            <a:r>
              <a:rPr lang="el-GR" sz="2400" b="1" dirty="0" smtClean="0"/>
              <a:t>.</a:t>
            </a:r>
            <a:r>
              <a:rPr lang="el-GR" sz="2400" dirty="0" smtClean="0"/>
              <a:t> </a:t>
            </a:r>
            <a:r>
              <a:rPr lang="el-GR" sz="2400" dirty="0"/>
              <a:t>Στον τύπο αυτόν αντιστοιχούν δυο ισομερείς ενώσεις η κανονική </a:t>
            </a:r>
            <a:r>
              <a:rPr lang="el-GR" sz="2400" dirty="0" err="1"/>
              <a:t>προπυλική</a:t>
            </a:r>
            <a:r>
              <a:rPr lang="el-GR" sz="2400" dirty="0"/>
              <a:t> αλκοόλη και η </a:t>
            </a:r>
            <a:r>
              <a:rPr lang="el-GR" sz="2400" dirty="0" err="1"/>
              <a:t>ισοπροπυλική</a:t>
            </a:r>
            <a:r>
              <a:rPr lang="el-GR" sz="2400" dirty="0"/>
              <a:t> αλκοόλη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graphicFrame>
        <p:nvGraphicFramePr>
          <p:cNvPr id="6" name="Αντικείμενο 5" descr="Κανονική προπυλική αλκοόλη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05246"/>
              </p:ext>
            </p:extLst>
          </p:nvPr>
        </p:nvGraphicFramePr>
        <p:xfrm>
          <a:off x="683568" y="3212976"/>
          <a:ext cx="4054609" cy="39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3111480" imgH="291960" progId="">
                  <p:embed/>
                </p:oleObj>
              </mc:Choice>
              <mc:Fallback>
                <p:oleObj r:id="rId4" imgW="3111480" imgH="291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212976"/>
                        <a:ext cx="4054609" cy="398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5239319"/>
            <a:ext cx="29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Κανονική </a:t>
            </a:r>
            <a:r>
              <a:rPr lang="el-GR" dirty="0" err="1" smtClean="0">
                <a:solidFill>
                  <a:prstClr val="black"/>
                </a:solidFill>
                <a:latin typeface="Calibri"/>
                <a:cs typeface="Arial" charset="0"/>
              </a:rPr>
              <a:t>προπυλική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 αλκοόλη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8" name="Αντικείμενο 7" descr="Ισοπροπυλική αλκοόλη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047785"/>
              </p:ext>
            </p:extLst>
          </p:nvPr>
        </p:nvGraphicFramePr>
        <p:xfrm>
          <a:off x="5364088" y="3212976"/>
          <a:ext cx="294125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6" imgW="2248920" imgH="1161360" progId="">
                  <p:embed/>
                </p:oleObj>
              </mc:Choice>
              <mc:Fallback>
                <p:oleObj r:id="rId6" imgW="2248920" imgH="116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212976"/>
                        <a:ext cx="2941250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52120" y="5239319"/>
            <a:ext cx="236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prstClr val="black"/>
                </a:solidFill>
                <a:latin typeface="Calibri"/>
                <a:cs typeface="Arial" charset="0"/>
              </a:rPr>
              <a:t>Ισοπροπυλική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 αλκοόλη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</a:t>
            </a:r>
            <a:r>
              <a:rPr lang="el-GR" dirty="0" err="1" smtClean="0"/>
              <a:t>εστεροποίησης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Μια </a:t>
            </a:r>
            <a:r>
              <a:rPr lang="el-GR" sz="2400" dirty="0" smtClean="0"/>
              <a:t>σημαντική </a:t>
            </a:r>
            <a:r>
              <a:rPr lang="el-GR" sz="2400" dirty="0"/>
              <a:t>χημική αντίδραση που δίνουν οι αλκοόλες είναι η αντίδραση </a:t>
            </a:r>
            <a:r>
              <a:rPr lang="el-GR" sz="2400" b="1" dirty="0" err="1"/>
              <a:t>εστεροποίησης</a:t>
            </a:r>
            <a:r>
              <a:rPr lang="el-GR" sz="2400" dirty="0"/>
              <a:t>, </a:t>
            </a:r>
            <a:r>
              <a:rPr lang="el-GR" sz="2400" dirty="0" smtClean="0"/>
              <a:t>που θα παρουσιαστεί </a:t>
            </a:r>
            <a:r>
              <a:rPr lang="el-GR" sz="2400" dirty="0"/>
              <a:t>σε επόμενη </a:t>
            </a:r>
            <a:r>
              <a:rPr lang="el-GR" sz="2400" dirty="0" smtClean="0"/>
              <a:t>ενότητα.</a:t>
            </a:r>
            <a:endParaRPr lang="el-GR" sz="2400" dirty="0"/>
          </a:p>
        </p:txBody>
      </p:sp>
      <p:pic>
        <p:nvPicPr>
          <p:cNvPr id="10242" name="Picture 2" descr="αντίδραση στεροποίηση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7560840" cy="1408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059832" y="5067499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Esterification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Pixie"/>
              </a:rPr>
              <a:t>Pixie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Φαινόλες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088009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Οι </a:t>
            </a:r>
            <a:r>
              <a:rPr lang="el-GR" sz="2400" b="1" dirty="0" smtClean="0"/>
              <a:t>φαινόλες</a:t>
            </a:r>
            <a:r>
              <a:rPr lang="el-GR" sz="2400" dirty="0" smtClean="0"/>
              <a:t>, </a:t>
            </a:r>
            <a:r>
              <a:rPr lang="el-GR" sz="2400" dirty="0" smtClean="0"/>
              <a:t>που έχουν </a:t>
            </a:r>
            <a:r>
              <a:rPr lang="el-GR" sz="2400" dirty="0"/>
              <a:t>γενικό τύπο </a:t>
            </a:r>
            <a:r>
              <a:rPr lang="en-US" sz="2400" b="1" dirty="0" err="1" smtClean="0"/>
              <a:t>ArOH</a:t>
            </a:r>
            <a:r>
              <a:rPr lang="el-GR" sz="2400" dirty="0" smtClean="0"/>
              <a:t>, </a:t>
            </a:r>
            <a:r>
              <a:rPr lang="el-GR" sz="2400" dirty="0"/>
              <a:t>είναι παράγωγα των αρωματικών υδρογονανθράκων με ένα τουλάχιστον υδροξύλιο ενωμένο με κάποιο άτομο άνθρακα του αρωματικού δακτυλίου. Διακρίνονται σε μονοσθενείς, δισθενείς, τρισθενείς κλπ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Η </a:t>
            </a:r>
            <a:r>
              <a:rPr lang="el-GR" sz="2400" dirty="0" smtClean="0"/>
              <a:t>απλούστερη ένωση που ονομάζεται </a:t>
            </a:r>
            <a:r>
              <a:rPr lang="el-GR" sz="2400" b="1" dirty="0"/>
              <a:t>φαινόλη</a:t>
            </a:r>
            <a:r>
              <a:rPr lang="el-GR" sz="2400" dirty="0"/>
              <a:t> </a:t>
            </a:r>
            <a:r>
              <a:rPr lang="el-GR" sz="2400" dirty="0" smtClean="0"/>
              <a:t>έχει τον εξής </a:t>
            </a:r>
            <a:r>
              <a:rPr lang="el-GR" sz="2400" dirty="0"/>
              <a:t>μοριακό </a:t>
            </a:r>
            <a:r>
              <a:rPr lang="el-GR" sz="2400" dirty="0" smtClean="0"/>
              <a:t>τύπο: </a:t>
            </a:r>
            <a:endParaRPr lang="el-GR" sz="2400" dirty="0"/>
          </a:p>
        </p:txBody>
      </p:sp>
      <p:graphicFrame>
        <p:nvGraphicFramePr>
          <p:cNvPr id="6" name="Αντικείμενο 5" descr="χημική δομή φαινόλη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21978"/>
              </p:ext>
            </p:extLst>
          </p:nvPr>
        </p:nvGraphicFramePr>
        <p:xfrm>
          <a:off x="4103475" y="3356992"/>
          <a:ext cx="937051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3" imgW="927360" imgH="1634040" progId="">
                  <p:embed/>
                </p:oleObj>
              </mc:Choice>
              <mc:Fallback>
                <p:oleObj r:id="rId3" imgW="927360" imgH="1634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475" y="3356992"/>
                        <a:ext cx="937051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395536" y="519029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και λαμβάνεται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από το πετρέλαιο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(με κλασματική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απόσταξη), είτε από πυρόλυση των υδρογονανθράκων του πετρελαίου.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Φαινόλες </a:t>
            </a:r>
            <a:r>
              <a:rPr lang="el-GR" sz="3200" b="0" dirty="0" smtClean="0"/>
              <a:t>(2 </a:t>
            </a:r>
            <a:r>
              <a:rPr lang="el-GR" sz="3200" b="0" dirty="0"/>
              <a:t>από 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Η </a:t>
            </a:r>
            <a:r>
              <a:rPr lang="el-GR" sz="2400" b="1" dirty="0" smtClean="0"/>
              <a:t>φαινόλη</a:t>
            </a:r>
            <a:r>
              <a:rPr lang="el-GR" sz="2400" dirty="0" smtClean="0"/>
              <a:t> είναι </a:t>
            </a:r>
            <a:r>
              <a:rPr lang="el-GR" sz="2400" dirty="0"/>
              <a:t>κρυσταλλικό στερεό, άχρωμο, υγροσκοπικό, με </a:t>
            </a:r>
            <a:r>
              <a:rPr lang="el-GR" sz="2400" dirty="0" err="1"/>
              <a:t>σ.τ</a:t>
            </a:r>
            <a:r>
              <a:rPr lang="el-GR" sz="2400" dirty="0"/>
              <a:t>. 42°</a:t>
            </a:r>
            <a:r>
              <a:rPr lang="en-US" sz="2400" dirty="0"/>
              <a:t>C</a:t>
            </a:r>
            <a:r>
              <a:rPr lang="el-GR" sz="2400" dirty="0"/>
              <a:t>, χαρακτηριστική οσμή, καυστική γεύση και προσβάλλει το δέρμα. Είναι ελάχιστα </a:t>
            </a:r>
            <a:r>
              <a:rPr lang="el-GR" sz="2400" dirty="0" smtClean="0"/>
              <a:t>διαλυτή </a:t>
            </a:r>
            <a:r>
              <a:rPr lang="el-GR" sz="2400" dirty="0"/>
              <a:t>στο νερό, αλλά </a:t>
            </a:r>
            <a:r>
              <a:rPr lang="el-GR" sz="2400" dirty="0" smtClean="0"/>
              <a:t>διαλυτή </a:t>
            </a:r>
            <a:r>
              <a:rPr lang="el-GR" sz="2400" dirty="0"/>
              <a:t>στην αιθανόλη, στην γλυκερίνη και τον αιθέρα. Είναι τοξική ουσία και δηλητηριώδης εάν </a:t>
            </a:r>
            <a:r>
              <a:rPr lang="el-GR" sz="2400" dirty="0" err="1"/>
              <a:t>καταποθεί</a:t>
            </a:r>
            <a:r>
              <a:rPr lang="el-GR" sz="2400" dirty="0"/>
              <a:t>.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Χρησιμοποιείται στη χημική βιομηχανία για την παρασκευή διαφόρων προϊόντων, όπως κόλλας, χρωμάτων, φαρμάκων, </a:t>
            </a:r>
            <a:r>
              <a:rPr lang="el-GR" sz="2400" dirty="0" smtClean="0"/>
              <a:t>βακελίτη, μονωτικών </a:t>
            </a:r>
            <a:r>
              <a:rPr lang="el-GR" sz="2400" dirty="0"/>
              <a:t>υλικών, κτλ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Αιθέρες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19256" cy="5040313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2400"/>
                  </a:spcBef>
                  <a:buNone/>
                </a:pPr>
                <a:r>
                  <a:rPr lang="el-GR" sz="2400" dirty="0" smtClean="0"/>
                  <a:t>Οι αιθέρες είναι ενώσεις με γενικό μοριακό τύπο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:endParaRPr lang="el-GR" sz="2400" dirty="0" smtClean="0"/>
              </a:p>
              <a:p>
                <a:pPr marL="0" indent="0">
                  <a:lnSpc>
                    <a:spcPct val="114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𝑶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𝝂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𝑶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΄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΄+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l-GR" sz="2400" b="1" i="1" smtClean="0">
                          <a:latin typeface="Cambria Math"/>
                        </a:rPr>
                        <m:t>𝝂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𝝂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΄≥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l-GR" sz="2400" b="1" dirty="0" smtClean="0"/>
              </a:p>
              <a:p>
                <a:pPr marL="0" indent="0">
                  <a:lnSpc>
                    <a:spcPct val="114000"/>
                  </a:lnSpc>
                  <a:spcBef>
                    <a:spcPts val="2400"/>
                  </a:spcBef>
                  <a:buNone/>
                </a:pPr>
                <a:r>
                  <a:rPr lang="el-GR" sz="2400" dirty="0"/>
                  <a:t>Διακρίνονται σε </a:t>
                </a:r>
                <a:r>
                  <a:rPr lang="el-GR" sz="2400" b="1" dirty="0"/>
                  <a:t>απλούς (ή συμμετρικούς) </a:t>
                </a:r>
                <a:r>
                  <a:rPr lang="el-GR" sz="2400" dirty="0"/>
                  <a:t>και </a:t>
                </a:r>
                <a:r>
                  <a:rPr lang="el-GR" sz="2400" b="1" dirty="0"/>
                  <a:t>μικτούς (ή </a:t>
                </a:r>
                <a:r>
                  <a:rPr lang="el-GR" sz="2400" b="1" dirty="0" smtClean="0"/>
                  <a:t>ασύμμετρους</a:t>
                </a:r>
                <a:r>
                  <a:rPr lang="el-GR" sz="2400" b="1" dirty="0"/>
                  <a:t>)</a:t>
                </a:r>
                <a:r>
                  <a:rPr lang="el-GR" sz="2400" dirty="0"/>
                  <a:t> αιθέρες ανάλογα με τα </a:t>
                </a:r>
                <a:r>
                  <a:rPr lang="el-GR" sz="2400" dirty="0" err="1"/>
                  <a:t>αλκύλια</a:t>
                </a:r>
                <a:r>
                  <a:rPr lang="el-GR" sz="2400" dirty="0"/>
                  <a:t> που περιέχουν στο μόριό τους (εάν δηλαδή έχουν </a:t>
                </a:r>
                <a:r>
                  <a:rPr lang="en-US" sz="2400" dirty="0"/>
                  <a:t>R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=</a:t>
                </a:r>
                <a:r>
                  <a:rPr lang="en-US" sz="2400" dirty="0"/>
                  <a:t>R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ή </a:t>
                </a:r>
                <a:r>
                  <a:rPr lang="en-US" sz="2400" dirty="0"/>
                  <a:t>R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≠</a:t>
                </a:r>
                <a:r>
                  <a:rPr lang="en-US" sz="2400" dirty="0"/>
                  <a:t>R</a:t>
                </a:r>
                <a:r>
                  <a:rPr lang="el-GR" sz="2400" baseline="-25000" dirty="0"/>
                  <a:t>2 </a:t>
                </a:r>
                <a:r>
                  <a:rPr lang="el-GR" sz="2400" dirty="0"/>
                  <a:t>αντίστοιχα</a:t>
                </a:r>
                <a:r>
                  <a:rPr lang="el-GR" sz="2400" dirty="0" smtClean="0"/>
                  <a:t>).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19256" cy="5040313"/>
              </a:xfrm>
              <a:blipFill rotWithShape="1">
                <a:blip r:embed="rId3" cstate="print"/>
                <a:stretch>
                  <a:fillRect l="-1113" t="-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χημική δομή αιθέρ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15" y="4437112"/>
            <a:ext cx="467037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077834" y="5900215"/>
            <a:ext cx="29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Diethyl-ether-2D-skeletal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 tooltip="User:Benrr101"/>
              </a:rPr>
              <a:t>Benrr101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Αιθέρες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19256" cy="5040313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2400"/>
                  </a:spcBef>
                  <a:buNone/>
                </a:pPr>
                <a:r>
                  <a:rPr lang="el-GR" sz="2400" dirty="0" smtClean="0"/>
                  <a:t>Είναι ισομερείς ενώσεις με τις αλκοόλες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</m:sub>
                    </m:sSub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𝟐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  <m:r>
                          <a:rPr lang="el-GR" sz="2400" b="1" i="1" smtClean="0">
                            <a:latin typeface="Cambria Math"/>
                          </a:rPr>
                          <m:t>+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𝑶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l-GR" sz="2400" b="1" i="1" smtClean="0">
                        <a:latin typeface="Cambria Math"/>
                      </a:rPr>
                      <m:t>𝝂</m:t>
                    </m:r>
                    <m:r>
                      <a:rPr lang="el-GR" sz="24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l-GR" sz="24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l-GR" sz="2400" b="1" dirty="0" smtClean="0"/>
                  <a:t> </a:t>
                </a:r>
                <a:r>
                  <a:rPr lang="el-GR" sz="2400" dirty="0"/>
                  <a:t>). Έχουν όμως χαμηλότερα </a:t>
                </a:r>
                <a:r>
                  <a:rPr lang="el-GR" sz="2400" dirty="0" err="1"/>
                  <a:t>σ.ζ</a:t>
                </a:r>
                <a:r>
                  <a:rPr lang="el-GR" sz="2400" dirty="0"/>
                  <a:t>. από αυτές γιατί δεν σχηματίζουν δεσμούς υδρογόνου μεταξύ τους. Ωστόσο, επειδή λόγω του ατόμου του Ο μπορούν να συνδέονται με άλλες ενώσεις που περιέχουν άτομα Η, </a:t>
                </a:r>
                <a:r>
                  <a:rPr lang="el-GR" sz="2400" dirty="0" smtClean="0"/>
                  <a:t>εμφανίζουν μεγάλη </a:t>
                </a:r>
                <a:r>
                  <a:rPr lang="el-GR" sz="2400" dirty="0"/>
                  <a:t>διαλυτότητα στο νερό</a:t>
                </a:r>
                <a:r>
                  <a:rPr lang="el-GR" sz="2400" dirty="0" smtClean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19256" cy="5040313"/>
              </a:xfrm>
              <a:blipFill rotWithShape="1">
                <a:blip r:embed="rId3" cstate="print"/>
                <a:stretch>
                  <a:fillRect l="-1113" t="-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μοριακή δομή διαιθυλαιθέρ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33724"/>
            <a:ext cx="7620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179932" y="6314515"/>
            <a:ext cx="278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Diethyl-ether-3D-balls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 smtClean="0"/>
              <a:t>Παραδείγματα αιθέρων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1944216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Ο </a:t>
            </a:r>
            <a:r>
              <a:rPr lang="el-GR" sz="2400" b="1" dirty="0" err="1"/>
              <a:t>διμεθυλ</a:t>
            </a:r>
            <a:r>
              <a:rPr lang="el-GR" sz="2400" b="1" dirty="0"/>
              <a:t>-αιθέρας</a:t>
            </a:r>
            <a:r>
              <a:rPr lang="el-GR" sz="2400" dirty="0"/>
              <a:t> και ο </a:t>
            </a:r>
            <a:r>
              <a:rPr lang="el-GR" sz="2400" b="1" dirty="0" err="1"/>
              <a:t>μεθυλ</a:t>
            </a:r>
            <a:r>
              <a:rPr lang="el-GR" sz="2400" b="1" dirty="0"/>
              <a:t>-αιθέρας</a:t>
            </a:r>
            <a:r>
              <a:rPr lang="el-GR" sz="2400" dirty="0"/>
              <a:t> είναι αέρια, τα επόμενα μέλη της σειράς υγρά και τα ανώτερα μέλη στερεά. Ο </a:t>
            </a:r>
            <a:r>
              <a:rPr lang="el-GR" sz="2400" b="1" dirty="0" err="1"/>
              <a:t>διαιθυλαιθέρας</a:t>
            </a:r>
            <a:r>
              <a:rPr lang="el-GR" sz="2400" dirty="0"/>
              <a:t> (γνωστός και ως κοινός αιθέρας) χρησιμοποιείται ως διαλυτικό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11" name="Ορθογώνιο 10"/>
          <p:cNvSpPr/>
          <p:nvPr/>
        </p:nvSpPr>
        <p:spPr>
          <a:xfrm>
            <a:off x="1403648" y="3356992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Διμεθυλ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-αιθέρας</a:t>
            </a:r>
          </a:p>
        </p:txBody>
      </p:sp>
      <p:graphicFrame>
        <p:nvGraphicFramePr>
          <p:cNvPr id="6" name="Αντικείμενο 5" descr="Διμεθυλ-αιθέρας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638931"/>
              </p:ext>
            </p:extLst>
          </p:nvPr>
        </p:nvGraphicFramePr>
        <p:xfrm>
          <a:off x="827584" y="3933056"/>
          <a:ext cx="277230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3" imgW="1944360" imgH="303840" progId="">
                  <p:embed/>
                </p:oleObj>
              </mc:Choice>
              <mc:Fallback>
                <p:oleObj r:id="rId3" imgW="1944360" imgH="303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933056"/>
                        <a:ext cx="277230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Ορθογώνιο 12"/>
          <p:cNvSpPr/>
          <p:nvPr/>
        </p:nvSpPr>
        <p:spPr>
          <a:xfrm>
            <a:off x="5436096" y="3356140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Μεθυλ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-</a:t>
            </a:r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αιθυλαιθέρας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8" name="Αντικείμενο 7" descr="Μεθυλ-αιθυλαιθέρας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97433"/>
              </p:ext>
            </p:extLst>
          </p:nvPr>
        </p:nvGraphicFramePr>
        <p:xfrm>
          <a:off x="4548327" y="3933056"/>
          <a:ext cx="397844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5" imgW="2807280" imgH="303840" progId="">
                  <p:embed/>
                </p:oleObj>
              </mc:Choice>
              <mc:Fallback>
                <p:oleObj r:id="rId5" imgW="2807280" imgH="303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327" y="3933056"/>
                        <a:ext cx="397844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Ορθογώνιο 14"/>
          <p:cNvSpPr/>
          <p:nvPr/>
        </p:nvSpPr>
        <p:spPr>
          <a:xfrm>
            <a:off x="3923928" y="6002230"/>
            <a:ext cx="173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Διαιθυλαιθέρας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10" name="Αντικείμενο 9" descr="Διαιθυλαιθέρα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621294"/>
              </p:ext>
            </p:extLst>
          </p:nvPr>
        </p:nvGraphicFramePr>
        <p:xfrm>
          <a:off x="1844697" y="5373216"/>
          <a:ext cx="545460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7" imgW="3836160" imgH="305640" progId="">
                  <p:embed/>
                </p:oleObj>
              </mc:Choice>
              <mc:Fallback>
                <p:oleObj r:id="rId7" imgW="3836160" imgH="30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97" y="5373216"/>
                        <a:ext cx="545460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Γλυκολαιθέρες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032225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Οι </a:t>
            </a:r>
            <a:r>
              <a:rPr lang="el-GR" sz="2400" b="1" dirty="0" err="1"/>
              <a:t>γλυκολαιθέρες</a:t>
            </a:r>
            <a:r>
              <a:rPr lang="el-GR" sz="2400" dirty="0"/>
              <a:t> </a:t>
            </a:r>
            <a:r>
              <a:rPr lang="el-GR" sz="2400" dirty="0" smtClean="0"/>
              <a:t>περιέχουν </a:t>
            </a:r>
            <a:r>
              <a:rPr lang="el-GR" sz="2400" dirty="0"/>
              <a:t>στο μόριό τους αλκοολικές και </a:t>
            </a:r>
            <a:r>
              <a:rPr lang="el-GR" sz="2400" dirty="0" err="1"/>
              <a:t>αιθερικές</a:t>
            </a:r>
            <a:r>
              <a:rPr lang="el-GR" sz="2400" dirty="0"/>
              <a:t> </a:t>
            </a:r>
            <a:r>
              <a:rPr lang="el-GR" sz="2400" dirty="0" smtClean="0"/>
              <a:t>ομάδες και χρησιμοποιούνται ως </a:t>
            </a:r>
            <a:r>
              <a:rPr lang="el-GR" sz="2400" dirty="0"/>
              <a:t>διαλυτικά. Χαρακτηριστικό παράδειγμα αποτελεί ο </a:t>
            </a:r>
            <a:r>
              <a:rPr lang="el-GR" sz="2400" b="1" dirty="0" err="1"/>
              <a:t>αιθυλενογλυκολο</a:t>
            </a:r>
            <a:r>
              <a:rPr lang="el-GR" sz="2400" b="1" dirty="0"/>
              <a:t>-</a:t>
            </a:r>
            <a:r>
              <a:rPr lang="el-GR" sz="2400" b="1" dirty="0" err="1"/>
              <a:t>μονοαιθέρας</a:t>
            </a:r>
            <a:r>
              <a:rPr lang="el-GR" sz="2400" dirty="0"/>
              <a:t>, γνωστός και ως «</a:t>
            </a:r>
            <a:r>
              <a:rPr lang="en-US" sz="2400" b="1" dirty="0" err="1"/>
              <a:t>Cellosolve</a:t>
            </a:r>
            <a:r>
              <a:rPr lang="el-GR" sz="2400" dirty="0"/>
              <a:t>». Είναι υγρό άχρωμο, άοσμο, με </a:t>
            </a:r>
            <a:r>
              <a:rPr lang="el-GR" sz="2400" dirty="0" err="1"/>
              <a:t>σ.ζ</a:t>
            </a:r>
            <a:r>
              <a:rPr lang="el-GR" sz="2400" dirty="0"/>
              <a:t>. 135,6 °</a:t>
            </a:r>
            <a:r>
              <a:rPr lang="en-US" sz="2400" dirty="0"/>
              <a:t>C</a:t>
            </a:r>
            <a:r>
              <a:rPr lang="el-GR" sz="2400" dirty="0"/>
              <a:t>. Έχει μέτρια τοξικότητα και βρίσκει εφαρμογή ως διαλύτης ρητινών και ως αραιωτικό </a:t>
            </a:r>
            <a:r>
              <a:rPr lang="el-GR" sz="2400" dirty="0" err="1"/>
              <a:t>λακκών</a:t>
            </a:r>
            <a:r>
              <a:rPr lang="el-GR" sz="2400" dirty="0"/>
              <a:t>. Επίσης, χρησιμοποιείται ως διαλύτης σε ορισμένα μελάνια βαθυτυπίας, </a:t>
            </a:r>
            <a:r>
              <a:rPr lang="el-GR" sz="2400" dirty="0" err="1"/>
              <a:t>φλεξογραφίας</a:t>
            </a:r>
            <a:r>
              <a:rPr lang="el-GR" sz="2400" dirty="0"/>
              <a:t> και μεταξοτυπίας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6153" name="Picture 9" descr="Αιθυλενογλυκολο-μονοαιθέρας ή «Cellosolve»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49" y="4962752"/>
            <a:ext cx="2670396" cy="9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907704" y="6192244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Αιθυλενογλυκολο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-</a:t>
            </a:r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μονοαιθέρας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 ή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απλά «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charset="0"/>
              </a:rPr>
              <a:t>Cellosolve</a:t>
            </a: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»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80864"/>
          </a:xfrm>
        </p:spPr>
        <p:txBody>
          <a:bodyPr/>
          <a:lstStyle/>
          <a:p>
            <a:r>
              <a:rPr lang="el-GR" altLang="el-GR" dirty="0" err="1" smtClean="0"/>
              <a:t>Αλογονοπαράγωγα</a:t>
            </a:r>
            <a:r>
              <a:rPr lang="el-GR" altLang="el-GR" dirty="0" smtClean="0"/>
              <a:t> </a:t>
            </a:r>
            <a:br>
              <a:rPr lang="el-GR" altLang="el-GR" dirty="0" smtClean="0"/>
            </a:br>
            <a:r>
              <a:rPr lang="el-GR" altLang="el-GR" sz="3200" b="0" dirty="0" smtClean="0"/>
              <a:t>(</a:t>
            </a:r>
            <a:r>
              <a:rPr lang="el-GR" altLang="el-GR" sz="3200" b="0" dirty="0" err="1" smtClean="0"/>
              <a:t>αλκυλαλογονίδια</a:t>
            </a:r>
            <a:r>
              <a:rPr lang="el-GR" altLang="el-GR" sz="3200" b="0" dirty="0" smtClean="0"/>
              <a:t> - </a:t>
            </a:r>
            <a:r>
              <a:rPr lang="el-GR" altLang="el-GR" sz="3200" b="0" dirty="0" err="1"/>
              <a:t>πολυαλογονοπαράγωγα</a:t>
            </a:r>
            <a:r>
              <a:rPr lang="el-GR" altLang="el-GR" sz="3200" b="0" dirty="0"/>
              <a:t>)</a:t>
            </a:r>
            <a:endParaRPr lang="en-US" alt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608488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1800"/>
                  </a:spcBef>
                  <a:buNone/>
                </a:pPr>
                <a:r>
                  <a:rPr lang="el-GR" sz="2400" dirty="0" smtClean="0"/>
                  <a:t>Είναι παράγωγα κορεσμένων υδρογονανθράκων. </a:t>
                </a:r>
                <a:r>
                  <a:rPr lang="el-GR" sz="2400" dirty="0"/>
                  <a:t>Έχουν γενικό τύπο </a:t>
                </a:r>
                <a:r>
                  <a:rPr lang="en-US" sz="2400" b="1" dirty="0"/>
                  <a:t>R</a:t>
                </a:r>
                <a:r>
                  <a:rPr lang="el-GR" sz="2400" b="1" dirty="0"/>
                  <a:t>-</a:t>
                </a:r>
                <a:r>
                  <a:rPr lang="en-US" sz="2400" b="1" dirty="0"/>
                  <a:t>X </a:t>
                </a:r>
                <a:r>
                  <a:rPr lang="el-GR" sz="2400" dirty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</m:sub>
                    </m:sSub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𝟐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  <m:r>
                          <a:rPr lang="el-GR" sz="2400" b="1" i="1" smtClean="0">
                            <a:latin typeface="Cambria Math"/>
                          </a:rPr>
                          <m:t>+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𝑿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𝑿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𝑭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𝑪𝒍</m:t>
                    </m:r>
                    <m:r>
                      <a:rPr lang="en-US" sz="2400" b="1" i="1" smtClean="0"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latin typeface="Cambria Math"/>
                      </a:rPr>
                      <m:t>𝑩𝒓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𝑰</m:t>
                    </m:r>
                  </m:oMath>
                </a14:m>
                <a:r>
                  <a:rPr lang="el-GR" sz="2400" b="1" dirty="0" smtClean="0"/>
                  <a:t>.</a:t>
                </a:r>
                <a:endParaRPr lang="el-GR" sz="2400" dirty="0"/>
              </a:p>
              <a:p>
                <a:pPr marL="0" indent="0">
                  <a:lnSpc>
                    <a:spcPct val="114000"/>
                  </a:lnSpc>
                  <a:spcBef>
                    <a:spcPts val="1800"/>
                  </a:spcBef>
                  <a:buNone/>
                </a:pPr>
                <a:r>
                  <a:rPr lang="el-GR" sz="2400" dirty="0"/>
                  <a:t>Σημαντικά μέλη της σειράς </a:t>
                </a:r>
                <a:r>
                  <a:rPr lang="el-GR" sz="2400" dirty="0" err="1"/>
                  <a:t>αλογονοπαραγώγων</a:t>
                </a:r>
                <a:r>
                  <a:rPr lang="el-GR" sz="2400" dirty="0"/>
                  <a:t> είναι ο </a:t>
                </a:r>
                <a:r>
                  <a:rPr lang="el-GR" sz="2400" dirty="0" err="1"/>
                  <a:t>τετραχλωράνθρακας</a:t>
                </a:r>
                <a:r>
                  <a:rPr lang="el-GR" sz="2400" dirty="0"/>
                  <a:t>, το χλωροφόρμιο, το </a:t>
                </a:r>
                <a:r>
                  <a:rPr lang="en-US" sz="2400" dirty="0"/>
                  <a:t>Freon</a:t>
                </a:r>
                <a:r>
                  <a:rPr lang="el-GR" sz="2400" dirty="0"/>
                  <a:t>, το 1,1,1,- </a:t>
                </a:r>
                <a:r>
                  <a:rPr lang="el-GR" sz="2400" dirty="0" err="1"/>
                  <a:t>τριχλωροαιθάνιο</a:t>
                </a:r>
                <a:r>
                  <a:rPr lang="el-GR" sz="2400" dirty="0"/>
                  <a:t>, </a:t>
                </a:r>
                <a:r>
                  <a:rPr lang="el-GR" sz="2400" dirty="0" smtClean="0"/>
                  <a:t>κα.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608488"/>
              </a:xfrm>
              <a:blipFill rotWithShape="1">
                <a:blip r:embed="rId3"/>
                <a:stretch>
                  <a:fillRect l="-1111" t="-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Εποξείδια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312145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Οι κυκλικοί αιθέρες ονομάζονται </a:t>
            </a:r>
            <a:r>
              <a:rPr lang="el-GR" sz="2400" b="1" dirty="0" err="1"/>
              <a:t>εποξείδια</a:t>
            </a:r>
            <a:r>
              <a:rPr lang="el-GR" sz="2400" dirty="0"/>
              <a:t>. Παράγωγα αυτών των ενώσεων είναι οι </a:t>
            </a:r>
            <a:r>
              <a:rPr lang="el-GR" sz="2400" b="1" dirty="0" err="1"/>
              <a:t>εποξυ</a:t>
            </a:r>
            <a:r>
              <a:rPr lang="el-GR" sz="2400" b="1" dirty="0"/>
              <a:t>-ρητίνες</a:t>
            </a:r>
            <a:r>
              <a:rPr lang="el-GR" sz="2400" dirty="0"/>
              <a:t>, που αποτελούνται από δυο συστατικά (δηλαδή ένα </a:t>
            </a:r>
            <a:r>
              <a:rPr lang="el-GR" sz="2400" dirty="0" err="1"/>
              <a:t>προπολυμερές</a:t>
            </a:r>
            <a:r>
              <a:rPr lang="el-GR" sz="2400" dirty="0"/>
              <a:t> και το σκληρυντικό μέσον</a:t>
            </a:r>
            <a:r>
              <a:rPr lang="el-GR" sz="2400" dirty="0" smtClean="0"/>
              <a:t>), </a:t>
            </a:r>
            <a:r>
              <a:rPr lang="el-GR" sz="2400" dirty="0"/>
              <a:t>που </a:t>
            </a:r>
            <a:r>
              <a:rPr lang="el-GR" sz="2400" dirty="0" smtClean="0"/>
              <a:t>αναμειγνύονται πριν </a:t>
            </a:r>
            <a:r>
              <a:rPr lang="el-GR" sz="2400" dirty="0"/>
              <a:t>τη χρήση </a:t>
            </a:r>
            <a:r>
              <a:rPr lang="el-GR" sz="2400" dirty="0" smtClean="0"/>
              <a:t>τους και τότε το </a:t>
            </a:r>
            <a:r>
              <a:rPr lang="el-GR" sz="2400" dirty="0"/>
              <a:t>υλικό </a:t>
            </a:r>
            <a:r>
              <a:rPr lang="el-GR" sz="2400" dirty="0" smtClean="0"/>
              <a:t>στερεοποιείται. </a:t>
            </a:r>
            <a:r>
              <a:rPr lang="el-GR" sz="2400" dirty="0"/>
              <a:t>Οι </a:t>
            </a:r>
            <a:r>
              <a:rPr lang="el-GR" sz="2400" dirty="0" err="1"/>
              <a:t>εποξυ</a:t>
            </a:r>
            <a:r>
              <a:rPr lang="el-GR" sz="2400" dirty="0"/>
              <a:t>-ρητίνες βρίσκουν εφαρμογή ως </a:t>
            </a:r>
            <a:r>
              <a:rPr lang="el-GR" sz="2400" dirty="0" err="1"/>
              <a:t>επικαλυπτικά</a:t>
            </a:r>
            <a:r>
              <a:rPr lang="el-GR" sz="2400" dirty="0"/>
              <a:t>  (</a:t>
            </a:r>
            <a:r>
              <a:rPr lang="en-US" sz="2400" dirty="0"/>
              <a:t>coatings</a:t>
            </a:r>
            <a:r>
              <a:rPr lang="el-GR" sz="2400" dirty="0"/>
              <a:t>) στις μεταλλικές συσκευασίες </a:t>
            </a:r>
            <a:r>
              <a:rPr lang="el-GR" sz="2400" dirty="0" smtClean="0"/>
              <a:t>κτλ, </a:t>
            </a:r>
            <a:r>
              <a:rPr lang="el-GR" sz="2400" dirty="0"/>
              <a:t>ενώ με </a:t>
            </a:r>
            <a:r>
              <a:rPr lang="el-GR" sz="2400" dirty="0" smtClean="0"/>
              <a:t>ανάλογο τρόπο δρουν και ως συγκολλητικές </a:t>
            </a:r>
            <a:r>
              <a:rPr lang="el-GR" sz="2400" dirty="0"/>
              <a:t>ουσίες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14338" name="Picture 2" descr="εποξυ-ρητίνες (ενα προπολυμερές και το σκληρυντικό μέσο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44008" y="4293096"/>
            <a:ext cx="3672408" cy="11384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5776" y="4969878"/>
            <a:ext cx="2088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FiveMinEpoxy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Wizard191"/>
              </a:rPr>
              <a:t>Wizard191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4340" name="Picture 4" descr="χημική δομή εποξειδίο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56084"/>
            <a:ext cx="4788152" cy="11520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5397752" y="6246456"/>
            <a:ext cx="2990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Epoxy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prepolymer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 chemical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structure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9" tooltip="User:Pngbot"/>
              </a:rPr>
              <a:t>Pngbot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76256" y="6342996"/>
            <a:ext cx="2133600" cy="365125"/>
          </a:xfrm>
        </p:spPr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Βιβλιογραφία 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400" dirty="0" smtClean="0"/>
              <a:t>Γενική Χημεία, </a:t>
            </a:r>
            <a:r>
              <a:rPr lang="en-US" sz="2400" dirty="0" smtClean="0"/>
              <a:t>D</a:t>
            </a:r>
            <a:r>
              <a:rPr lang="el-GR" sz="2400" dirty="0" smtClean="0"/>
              <a:t>. </a:t>
            </a:r>
            <a:r>
              <a:rPr lang="en-US" sz="2400" dirty="0" smtClean="0"/>
              <a:t>Ebbing</a:t>
            </a:r>
            <a:r>
              <a:rPr lang="el-GR" sz="2400" dirty="0" smtClean="0"/>
              <a:t>, </a:t>
            </a:r>
            <a:r>
              <a:rPr lang="en-US" sz="2400" dirty="0" smtClean="0"/>
              <a:t>S</a:t>
            </a:r>
            <a:r>
              <a:rPr lang="el-GR" sz="2400" dirty="0" smtClean="0"/>
              <a:t>. </a:t>
            </a:r>
            <a:r>
              <a:rPr lang="en-US" sz="2400" dirty="0" smtClean="0"/>
              <a:t>Gammon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Τραυλός, Αθήνα, 2011.</a:t>
            </a:r>
          </a:p>
          <a:p>
            <a:pPr lvl="0"/>
            <a:r>
              <a:rPr lang="el-GR" sz="2400" dirty="0" smtClean="0"/>
              <a:t>Χημεία Γραφικών Τεχνών, Ν. </a:t>
            </a:r>
            <a:r>
              <a:rPr lang="el-GR" sz="2400" dirty="0" err="1" smtClean="0"/>
              <a:t>Καρακασίδη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ΙΩΝ, Αθήνα 2005.</a:t>
            </a:r>
          </a:p>
          <a:p>
            <a:pPr lvl="0"/>
            <a:r>
              <a:rPr lang="el-GR" sz="2400" dirty="0" smtClean="0"/>
              <a:t>Χημεία, Εισαγωγικές Έννοιες, Ε. Λυμπεράκη,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</a:t>
            </a:r>
            <a:r>
              <a:rPr lang="el-GR" sz="2400" dirty="0" err="1" smtClean="0"/>
              <a:t>Αλτιντζή</a:t>
            </a:r>
            <a:r>
              <a:rPr lang="el-GR" sz="2400" dirty="0" smtClean="0"/>
              <a:t>, </a:t>
            </a:r>
            <a:r>
              <a:rPr lang="el-GR" sz="2400" dirty="0" err="1" smtClean="0"/>
              <a:t>Σίνδος</a:t>
            </a:r>
            <a:r>
              <a:rPr lang="el-GR" sz="2400" dirty="0" smtClean="0"/>
              <a:t>, 2009.</a:t>
            </a:r>
          </a:p>
          <a:p>
            <a:pPr lvl="0"/>
            <a:r>
              <a:rPr lang="el-GR" sz="2400" dirty="0" smtClean="0"/>
              <a:t>Χημεία Εκτυπώσεων, </a:t>
            </a:r>
            <a:r>
              <a:rPr lang="en-GB" sz="2400" dirty="0" smtClean="0"/>
              <a:t>Thompson</a:t>
            </a:r>
            <a:r>
              <a:rPr lang="el-GR" sz="2400" dirty="0" smtClean="0"/>
              <a:t>, </a:t>
            </a:r>
            <a:r>
              <a:rPr lang="en-GB" sz="2400" dirty="0" smtClean="0"/>
              <a:t>B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ΙΩΝ, 1998. </a:t>
            </a:r>
          </a:p>
          <a:p>
            <a:pPr lvl="0"/>
            <a:r>
              <a:rPr lang="el-GR" sz="2400" dirty="0" smtClean="0"/>
              <a:t>Οργανική Χημεία, </a:t>
            </a:r>
            <a:r>
              <a:rPr lang="en-US" sz="2400" dirty="0" smtClean="0"/>
              <a:t>H</a:t>
            </a:r>
            <a:r>
              <a:rPr lang="el-GR" sz="2400" dirty="0" smtClean="0"/>
              <a:t>. </a:t>
            </a:r>
            <a:r>
              <a:rPr lang="en-US" sz="2400" dirty="0" err="1" smtClean="0"/>
              <a:t>Meislich</a:t>
            </a:r>
            <a:r>
              <a:rPr lang="el-GR" sz="2400" dirty="0" smtClean="0"/>
              <a:t>, </a:t>
            </a:r>
            <a:r>
              <a:rPr lang="en-US" sz="2400" dirty="0" smtClean="0"/>
              <a:t>H</a:t>
            </a:r>
            <a:r>
              <a:rPr lang="el-GR" sz="2400" dirty="0" smtClean="0"/>
              <a:t>. </a:t>
            </a:r>
            <a:r>
              <a:rPr lang="en-US" sz="2400" dirty="0" err="1" smtClean="0"/>
              <a:t>Nechamkin</a:t>
            </a:r>
            <a:r>
              <a:rPr lang="el-GR" sz="2400" dirty="0" smtClean="0"/>
              <a:t>, </a:t>
            </a:r>
            <a:r>
              <a:rPr lang="en-US" sz="2400" dirty="0" smtClean="0"/>
              <a:t>J</a:t>
            </a:r>
            <a:r>
              <a:rPr lang="el-GR" sz="2400" dirty="0" smtClean="0"/>
              <a:t>. </a:t>
            </a:r>
            <a:r>
              <a:rPr lang="en-US" sz="2400" dirty="0" err="1" smtClean="0"/>
              <a:t>Shrefkin</a:t>
            </a:r>
            <a:r>
              <a:rPr lang="el-GR" sz="2400" dirty="0" smtClean="0"/>
              <a:t>, ΕΣΠΙ Εκδοτική, Αθήνα, 1999. </a:t>
            </a:r>
          </a:p>
          <a:p>
            <a:pPr lvl="0"/>
            <a:r>
              <a:rPr lang="el-GR" sz="2400" dirty="0" smtClean="0"/>
              <a:t>Χημεία, Κ. </a:t>
            </a:r>
            <a:r>
              <a:rPr lang="el-GR" sz="2400" dirty="0" err="1" smtClean="0"/>
              <a:t>Σαλτερής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Σαββάλας, Αθήνα, 2001.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80E5B-78ED-4525-A392-0373376B802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</a:t>
            </a:r>
            <a:r>
              <a:rPr lang="el-GR" sz="2000" dirty="0" smtClean="0"/>
              <a:t>Τεχνών (</a:t>
            </a:r>
            <a:r>
              <a:rPr lang="el-GR" sz="2000" dirty="0"/>
              <a:t>Θ</a:t>
            </a:r>
            <a:r>
              <a:rPr lang="el-GR" sz="2000" dirty="0" smtClean="0"/>
              <a:t>). 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Οργανική Χημεία - Ειδικό μέρος</a:t>
            </a:r>
            <a:r>
              <a:rPr lang="en-US" altLang="el-GR" sz="2000" dirty="0"/>
              <a:t> I</a:t>
            </a:r>
            <a:r>
              <a:rPr lang="el-GR" altLang="el-GR" sz="2000" dirty="0" smtClean="0"/>
              <a:t>Ι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Τετραχλωράνθρακας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5410944" cy="504031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/>
              <a:t>Ο </a:t>
            </a:r>
            <a:r>
              <a:rPr lang="el-GR" sz="2400" b="1" dirty="0" err="1"/>
              <a:t>τετραχλωράνθρακας</a:t>
            </a:r>
            <a:r>
              <a:rPr lang="el-GR" sz="2400" dirty="0"/>
              <a:t> είναι άχρωμο υγρό, αδιάλυτο στο νερό κι έχει χαρακτηριστική οσμή. Είναι πολύ καλός διαλύτης και μέσον εκχύλισης των λιπών και ελαίων. Ωστόσο η χρήση του έχει περιοριστεί λόγω της μεγάλης </a:t>
            </a:r>
            <a:r>
              <a:rPr lang="el-GR" sz="2400" dirty="0" smtClean="0"/>
              <a:t>τοξικότητας του.</a:t>
            </a:r>
            <a:endParaRPr lang="el-GR" sz="2400" dirty="0"/>
          </a:p>
        </p:txBody>
      </p:sp>
      <p:pic>
        <p:nvPicPr>
          <p:cNvPr id="6148" name="Picture 4" descr="μόριο τετραχλωράνθρακ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14" y="1196752"/>
            <a:ext cx="2350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0313" y="3496349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Carbon-tetrachloride-3D-vdW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6146" name="Picture 2" descr="χημική δομή τετραχλωράνθρακ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50" y="4293096"/>
            <a:ext cx="1783896" cy="16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6006320" y="6021288"/>
            <a:ext cx="2724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Tetrachlormethan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7" tooltip="User:NEUROtiker"/>
              </a:rPr>
              <a:t>NEUROtiker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Χλωροφόρμιο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5050904" cy="504031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 smtClean="0"/>
              <a:t>Το </a:t>
            </a:r>
            <a:r>
              <a:rPr lang="el-GR" sz="2400" b="1" dirty="0"/>
              <a:t>χλωροφόρμιο</a:t>
            </a:r>
            <a:r>
              <a:rPr lang="el-GR" sz="2400" dirty="0"/>
              <a:t> είναι υγρό άχρωμο, ευκίνητο, με χαρακτηριστική οσμή, λίγο διαλυτό στο νερό, ευδιάλυτο στους οργανικούς διαλύτες κι άριστο διαλυτικό και </a:t>
            </a:r>
            <a:r>
              <a:rPr lang="el-GR" sz="2400" dirty="0" smtClean="0"/>
              <a:t>μέσον εκχύλισης. </a:t>
            </a:r>
            <a:r>
              <a:rPr lang="el-GR" sz="2400" dirty="0"/>
              <a:t>Είναι κι αυτό τοξικό και δηλητηριώδες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7172" name="Picture 4" descr="μόριο χλωροφορμίο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268760"/>
            <a:ext cx="2667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52120" y="3509147"/>
            <a:ext cx="278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Chloroform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3D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7170" name="Picture 2" descr="χημική δομή χλωροφορμίο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96" y="4114808"/>
            <a:ext cx="2088232" cy="19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5669882" y="6072526"/>
            <a:ext cx="2724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Chloroform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displayed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7" tooltip="User:Fvasconcellos"/>
              </a:rPr>
              <a:t>Fvasconcellos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1,1,1-τριχλωροαιθάνιο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 smtClean="0"/>
              <a:t>Το </a:t>
            </a:r>
            <a:r>
              <a:rPr lang="el-GR" sz="2400" b="1" dirty="0"/>
              <a:t>1,1,1- </a:t>
            </a:r>
            <a:r>
              <a:rPr lang="el-GR" sz="2400" b="1" dirty="0" err="1"/>
              <a:t>τριχλωροαιθάνιο</a:t>
            </a:r>
            <a:r>
              <a:rPr lang="el-GR" sz="2400" dirty="0"/>
              <a:t> είναι λιγότερο τοξικό από τον </a:t>
            </a:r>
            <a:r>
              <a:rPr lang="el-GR" sz="2400" dirty="0" err="1"/>
              <a:t>τετραχλωράνθρακα</a:t>
            </a:r>
            <a:r>
              <a:rPr lang="el-GR" sz="2400" dirty="0"/>
              <a:t> και όχι εύφλεκτο. Για το λόγο αυτό τον αντικαθιστά στα καθαριστικά υγρά.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/>
              <a:t>Πάντως η χρήση όλων των </a:t>
            </a:r>
            <a:r>
              <a:rPr lang="el-GR" sz="2400" dirty="0" err="1"/>
              <a:t>αλογονοπαραγώγων</a:t>
            </a:r>
            <a:r>
              <a:rPr lang="el-GR" sz="2400" dirty="0"/>
              <a:t> έχει περιοριστεί, λόγω της τοξικότητας και της βλαπτικής επίδρασης που έχουν στο περιβάλλον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Αλκοόλες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160017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buNone/>
                </a:pPr>
                <a:r>
                  <a:rPr lang="el-GR" sz="2400" dirty="0" smtClean="0"/>
                  <a:t>Οι κορεσμένες μονοσθενείς αλκοόλες έχουν γενικό τύπο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𝑹𝑶𝑯</m:t>
                    </m:r>
                    <m:r>
                      <a:rPr lang="en-US" sz="2400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𝟐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  <m:r>
                          <a:rPr lang="el-GR" sz="2400" b="1" i="1" smtClean="0">
                            <a:latin typeface="Cambria Math"/>
                          </a:rPr>
                          <m:t>+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𝑶𝑯</m:t>
                    </m:r>
                  </m:oMath>
                </a14:m>
                <a:r>
                  <a:rPr lang="el-GR" sz="2400" b="1" dirty="0" smtClean="0"/>
                  <a:t>. </a:t>
                </a:r>
                <a:r>
                  <a:rPr lang="el-GR" sz="2400" dirty="0"/>
                  <a:t>Ανάλογα με το άτομο του </a:t>
                </a:r>
                <a:r>
                  <a:rPr lang="en-US" sz="2400" dirty="0"/>
                  <a:t>C</a:t>
                </a:r>
                <a:r>
                  <a:rPr lang="el-GR" sz="2400" dirty="0"/>
                  <a:t> με το οποίο συνδέεται το υδροξύλιο (-ΟΗ) στο μόριο της ένωσης, οι αλκοόλες μπορεί να χαρακτηριστούν ως </a:t>
                </a:r>
                <a:r>
                  <a:rPr lang="el-GR" sz="2400" b="1" dirty="0" err="1"/>
                  <a:t>πρωτοταγείς</a:t>
                </a:r>
                <a:r>
                  <a:rPr lang="el-GR" sz="2400" b="1" dirty="0"/>
                  <a:t>, δευτεροταγείς ή </a:t>
                </a:r>
                <a:r>
                  <a:rPr lang="el-GR" sz="2400" b="1" dirty="0" smtClean="0"/>
                  <a:t>τριτοταγείς</a:t>
                </a:r>
                <a:r>
                  <a:rPr lang="el-GR" sz="2400" dirty="0" smtClean="0"/>
                  <a:t>:</a:t>
                </a:r>
                <a:endParaRPr lang="el-GR" sz="24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160017"/>
              </a:xfrm>
              <a:blipFill rotWithShape="1">
                <a:blip r:embed="rId4"/>
                <a:stretch>
                  <a:fillRect l="-1111" t="-1127" b="-59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Ορθογώνιο 10"/>
          <p:cNvSpPr/>
          <p:nvPr/>
        </p:nvSpPr>
        <p:spPr>
          <a:xfrm>
            <a:off x="395536" y="3614120"/>
            <a:ext cx="221772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Πρωτοταγής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 αλκοόλη</a:t>
            </a:r>
          </a:p>
        </p:txBody>
      </p:sp>
      <p:graphicFrame>
        <p:nvGraphicFramePr>
          <p:cNvPr id="6" name="Αντικείμενο 5" descr="Πρωτοταγής αλκοόλη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00197"/>
              </p:ext>
            </p:extLst>
          </p:nvPr>
        </p:nvGraphicFramePr>
        <p:xfrm>
          <a:off x="321325" y="4365104"/>
          <a:ext cx="2516889" cy="41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5" imgW="1905840" imgH="306360" progId="">
                  <p:embed/>
                </p:oleObj>
              </mc:Choice>
              <mc:Fallback>
                <p:oleObj r:id="rId5" imgW="1905840" imgH="306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25" y="4365104"/>
                        <a:ext cx="2516889" cy="419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Ορθογώνιο 12"/>
          <p:cNvSpPr/>
          <p:nvPr/>
        </p:nvSpPr>
        <p:spPr>
          <a:xfrm>
            <a:off x="3563888" y="3613666"/>
            <a:ext cx="238142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Δευτεροταγής αλκοόλη</a:t>
            </a:r>
          </a:p>
        </p:txBody>
      </p:sp>
      <p:graphicFrame>
        <p:nvGraphicFramePr>
          <p:cNvPr id="8" name="Αντικείμενο 7" descr="Δευτεροταγής αλκοόλη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06998"/>
              </p:ext>
            </p:extLst>
          </p:nvPr>
        </p:nvGraphicFramePr>
        <p:xfrm>
          <a:off x="3563888" y="4365104"/>
          <a:ext cx="2516890" cy="12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7" imgW="1905840" imgH="965880" progId="">
                  <p:embed/>
                </p:oleObj>
              </mc:Choice>
              <mc:Fallback>
                <p:oleObj r:id="rId7" imgW="1905840" imgH="965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365104"/>
                        <a:ext cx="2516890" cy="127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Ορθογώνιο 14"/>
          <p:cNvSpPr/>
          <p:nvPr/>
        </p:nvSpPr>
        <p:spPr>
          <a:xfrm>
            <a:off x="6588224" y="3244334"/>
            <a:ext cx="20860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Τριτοταγής αλκοόλη</a:t>
            </a:r>
          </a:p>
        </p:txBody>
      </p:sp>
      <p:graphicFrame>
        <p:nvGraphicFramePr>
          <p:cNvPr id="10" name="Αντικείμενο 9" descr="Τριτοταγής αλκοόλη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760807"/>
              </p:ext>
            </p:extLst>
          </p:nvPr>
        </p:nvGraphicFramePr>
        <p:xfrm>
          <a:off x="6561601" y="3623250"/>
          <a:ext cx="2198084" cy="211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9" imgW="1664640" imgH="1599120" progId="">
                  <p:embed/>
                </p:oleObj>
              </mc:Choice>
              <mc:Fallback>
                <p:oleObj r:id="rId9" imgW="1664640" imgH="1599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601" y="3623250"/>
                        <a:ext cx="2198084" cy="211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Γλυκερίνη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67544" y="1268760"/>
            <a:ext cx="8136904" cy="1355371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2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Όταν στο μόριο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μιας αλκοόλης υπάρχουν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περισσότερα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του ενός υδροξύλια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(-ΟΗ) τότε προκύπτουν οι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πολυσθενείς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αλκοόλες, όπως οι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διόλες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(ή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γλυκόλες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),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κά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624131"/>
            <a:ext cx="8229600" cy="22450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Μια </a:t>
            </a:r>
            <a:r>
              <a:rPr lang="el-GR" sz="2400" dirty="0"/>
              <a:t>ιδιαίτερη περίπτωση </a:t>
            </a:r>
            <a:r>
              <a:rPr lang="el-GR" sz="2400" dirty="0" err="1"/>
              <a:t>πολυσθενούς</a:t>
            </a:r>
            <a:r>
              <a:rPr lang="el-GR" sz="2400" dirty="0"/>
              <a:t> αλκοόλης (</a:t>
            </a:r>
            <a:r>
              <a:rPr lang="el-GR" sz="2400" dirty="0" err="1"/>
              <a:t>τριόλης</a:t>
            </a:r>
            <a:r>
              <a:rPr lang="el-GR" sz="2400" dirty="0"/>
              <a:t>) είναι η 1,2,3 -</a:t>
            </a:r>
            <a:r>
              <a:rPr lang="el-GR" sz="2400" dirty="0" err="1"/>
              <a:t>προπανοτριόλη</a:t>
            </a:r>
            <a:r>
              <a:rPr lang="el-GR" sz="2400" dirty="0"/>
              <a:t> ή </a:t>
            </a:r>
            <a:r>
              <a:rPr lang="el-GR" sz="2400" b="1" dirty="0"/>
              <a:t>γλυκερίνη</a:t>
            </a:r>
            <a:r>
              <a:rPr lang="el-GR" sz="2400" dirty="0"/>
              <a:t> που βρίσκει εφαρμογές στον τομέα των τροφίμων και ποτών, των φαρμάκων και καλλυντικών, καθώς και στο χώρο των εκτυπώσεων (μελάνια, διαλύτες, διαλύματα ύγρανσης, κτλ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graphicFrame>
        <p:nvGraphicFramePr>
          <p:cNvPr id="7" name="Αντικείμενο 6" descr="δομή γλυκερίνη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67558"/>
              </p:ext>
            </p:extLst>
          </p:nvPr>
        </p:nvGraphicFramePr>
        <p:xfrm>
          <a:off x="2951820" y="5157192"/>
          <a:ext cx="3240361" cy="146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2071440" imgH="944640" progId="">
                  <p:embed/>
                </p:oleObj>
              </mc:Choice>
              <mc:Fallback>
                <p:oleObj r:id="rId3" imgW="2071440" imgH="944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820" y="5157192"/>
                        <a:ext cx="3240361" cy="1462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80831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/>
              <a:t>Σημαντικά μέλη της ομόλογης σειράς των αλκοολών, ιδιαίτερα για τον χώρο των Γραφικών τεχνών, είναι τα </a:t>
            </a:r>
            <a:r>
              <a:rPr lang="el-GR" dirty="0" smtClean="0"/>
              <a:t>παρακάτω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Μεθανόλη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5266928" cy="5040313"/>
          </a:xfrm>
        </p:spPr>
        <p:txBody>
          <a:bodyPr/>
          <a:lstStyle/>
          <a:p>
            <a:pPr marL="0" lv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Η </a:t>
            </a:r>
            <a:r>
              <a:rPr lang="el-GR" sz="2400" b="1" dirty="0" err="1"/>
              <a:t>μεθανόλη</a:t>
            </a:r>
            <a:r>
              <a:rPr lang="el-GR" sz="2400" b="1" dirty="0"/>
              <a:t> ή </a:t>
            </a:r>
            <a:r>
              <a:rPr lang="el-GR" sz="2400" b="1" dirty="0" err="1"/>
              <a:t>μεθυλική</a:t>
            </a:r>
            <a:r>
              <a:rPr lang="el-GR" sz="2400" b="1" dirty="0"/>
              <a:t> αλκοόλη</a:t>
            </a:r>
            <a:r>
              <a:rPr lang="el-GR" sz="2400" dirty="0"/>
              <a:t> με μοριακό </a:t>
            </a:r>
            <a:r>
              <a:rPr lang="el-GR" sz="2400" dirty="0" smtClean="0"/>
              <a:t>τύπο</a:t>
            </a:r>
            <a:r>
              <a:rPr lang="en-US" sz="2400" dirty="0" smtClean="0"/>
              <a:t> </a:t>
            </a:r>
            <a:r>
              <a:rPr lang="en-US" sz="2400" b="1" dirty="0" smtClean="0"/>
              <a:t>CH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OH</a:t>
            </a:r>
            <a:r>
              <a:rPr lang="el-GR" sz="2400" dirty="0" smtClean="0"/>
              <a:t>. </a:t>
            </a:r>
            <a:r>
              <a:rPr lang="el-GR" sz="2400" dirty="0"/>
              <a:t>Είναι υγρό με χαρακτηριστική οσμή και οξεία γεύση. Είναι επικίνδυνη για τον ανθρώπινο οργανισμό, εάν καταναλωθεί, καθώς είναι μεθυστική και δηλητηριώδης (προκαλεί ακόμα και θάνατο).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Έχει χαμηλό </a:t>
            </a:r>
            <a:r>
              <a:rPr lang="el-GR" sz="2400" dirty="0" err="1"/>
              <a:t>σ.ζ</a:t>
            </a:r>
            <a:r>
              <a:rPr lang="el-GR" sz="2400" dirty="0"/>
              <a:t>. 64°</a:t>
            </a:r>
            <a:r>
              <a:rPr lang="en-US" sz="2400" dirty="0"/>
              <a:t>C</a:t>
            </a:r>
            <a:r>
              <a:rPr lang="el-GR" sz="2400" dirty="0"/>
              <a:t> και χρησιμοποιείται ως διαλύτης και ως συστατικό σε βερνίκια και μελάνια </a:t>
            </a:r>
            <a:r>
              <a:rPr lang="el-GR" sz="2400" dirty="0" smtClean="0"/>
              <a:t>εκτυπώσεων</a:t>
            </a:r>
            <a:r>
              <a:rPr lang="el-GR" sz="2400" dirty="0"/>
              <a:t>.</a:t>
            </a:r>
          </a:p>
        </p:txBody>
      </p:sp>
      <p:pic>
        <p:nvPicPr>
          <p:cNvPr id="8196" name="Picture 4" descr="μόριο μεθανόλη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638996" cy="17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04519" y="3212976"/>
            <a:ext cx="278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Methanol-3D-balls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8194" name="Picture 2" descr="χημική δομή μεθανόλη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15" y="3861048"/>
            <a:ext cx="2301544" cy="19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5804520" y="6021288"/>
            <a:ext cx="278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Methanol-2D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ad616a66eac4e6ae0e7bd8a7661ef4924cae6bc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</TotalTime>
  <Words>1699</Words>
  <Application>Microsoft Office PowerPoint</Application>
  <PresentationFormat>On-screen Show (4:3)</PresentationFormat>
  <Paragraphs>146</Paragraphs>
  <Slides>27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OC_template_updated</vt:lpstr>
      <vt:lpstr>template</vt:lpstr>
      <vt:lpstr>Χημεία Γραφικών Τεχνών</vt:lpstr>
      <vt:lpstr>Αλογονοπαράγωγα  (αλκυλαλογονίδια - πολυαλογονοπαράγωγα)</vt:lpstr>
      <vt:lpstr>Τετραχλωράνθρακας </vt:lpstr>
      <vt:lpstr>Χλωροφόρμιο </vt:lpstr>
      <vt:lpstr>1,1,1-τριχλωροαιθάνιο</vt:lpstr>
      <vt:lpstr>Αλκοόλες</vt:lpstr>
      <vt:lpstr>Γλυκερίνη</vt:lpstr>
      <vt:lpstr>Σημαντικά μέλη της ομόλογης σειράς των αλκοολών, ιδιαίτερα για τον χώρο των Γραφικών τεχνών, είναι τα παρακάτω</vt:lpstr>
      <vt:lpstr>Μεθανόλη </vt:lpstr>
      <vt:lpstr>Αιθανόλη (1 από 2) </vt:lpstr>
      <vt:lpstr>Αιθανόλη (2 από 2) </vt:lpstr>
      <vt:lpstr>Προπανόλη </vt:lpstr>
      <vt:lpstr>Αντίδραση εστεροποίησης</vt:lpstr>
      <vt:lpstr>Φαινόλες (1 από 2) </vt:lpstr>
      <vt:lpstr>Φαινόλες (2 από 2) </vt:lpstr>
      <vt:lpstr>Αιθέρες (1 από 2) </vt:lpstr>
      <vt:lpstr>Αιθέρες (2 από 2) </vt:lpstr>
      <vt:lpstr>Παραδείγματα αιθέρων</vt:lpstr>
      <vt:lpstr>Γλυκολαιθέρες </vt:lpstr>
      <vt:lpstr>Εποξείδια 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</dc:title>
  <dc:creator>opencourses@teiath.gr</dc:creator>
  <cp:lastModifiedBy>alex</cp:lastModifiedBy>
  <cp:revision>6</cp:revision>
  <dcterms:created xsi:type="dcterms:W3CDTF">2014-09-29T05:36:55Z</dcterms:created>
  <dcterms:modified xsi:type="dcterms:W3CDTF">2015-01-28T12:50:40Z</dcterms:modified>
</cp:coreProperties>
</file>