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7" r:id="rId15"/>
    <p:sldId id="262" r:id="rId16"/>
    <p:sldId id="264" r:id="rId17"/>
    <p:sldId id="265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1/10/2014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0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8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5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5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8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8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0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9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3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7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689" y="3154895"/>
            <a:ext cx="9144000" cy="221223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sz="3100" b="1" dirty="0">
                <a:solidFill>
                  <a:prstClr val="black"/>
                </a:solidFill>
              </a:rPr>
              <a:t>Ενότητα </a:t>
            </a:r>
            <a:r>
              <a:rPr lang="el-GR" sz="3100" b="1" dirty="0" smtClean="0">
                <a:solidFill>
                  <a:prstClr val="black"/>
                </a:solidFill>
              </a:rPr>
              <a:t>5</a:t>
            </a:r>
            <a:r>
              <a:rPr lang="el-GR" sz="3100" dirty="0" smtClean="0">
                <a:solidFill>
                  <a:prstClr val="black"/>
                </a:solidFill>
              </a:rPr>
              <a:t>: </a:t>
            </a:r>
            <a:r>
              <a:rPr lang="el-GR" altLang="el-GR" sz="3100" dirty="0"/>
              <a:t>Σταθμικός Προσδιορισμός Υγρασίας </a:t>
            </a:r>
            <a:endParaRPr lang="el-GR" altLang="el-GR" sz="3100" dirty="0" smtClean="0"/>
          </a:p>
          <a:p>
            <a:pPr lvl="0"/>
            <a:r>
              <a:rPr lang="el-GR" altLang="el-GR" sz="3100" dirty="0" smtClean="0"/>
              <a:t>(</a:t>
            </a:r>
            <a:r>
              <a:rPr lang="el-GR" altLang="el-GR" sz="3100" dirty="0"/>
              <a:t>Εφαρμογές: (I) Προσδιορισμός Υγρασίας σε Χαρτί (ΙΙ) Προσδιορισμός Στερεών Συστατικών Μελανιού)</a:t>
            </a:r>
            <a:endParaRPr lang="en-US" sz="31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600" dirty="0">
                <a:solidFill>
                  <a:prstClr val="black"/>
                </a:solidFill>
              </a:rPr>
              <a:t>Δρ. </a:t>
            </a:r>
            <a:r>
              <a:rPr lang="el-GR" altLang="el-GR" sz="26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6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6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– </a:t>
            </a:r>
            <a:r>
              <a:rPr lang="en-US" dirty="0"/>
              <a:t>E</a:t>
            </a:r>
            <a:r>
              <a:rPr lang="el-GR" dirty="0" err="1"/>
              <a:t>φαρμογή</a:t>
            </a:r>
            <a:r>
              <a:rPr lang="el-GR" dirty="0"/>
              <a:t> 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μέθοδος μπορεί να εφαρμοστεί για τον προσδιορισμό διαλυτών ή άλλων πτητικών συστατικών σε κάποιο μείγμα (πχ. σε μελάνι) ή για τον προσδιορισμό στερεών συστατικών σε μελάνι.</a:t>
            </a:r>
          </a:p>
          <a:p>
            <a:pPr>
              <a:lnSpc>
                <a:spcPct val="114000"/>
              </a:lnSpc>
            </a:pPr>
            <a:r>
              <a:rPr lang="el-GR" dirty="0"/>
              <a:t>Η μέθοδος είναι σύμφωνα με το πρότυπο του ΕΛΟΤ EN ISO 3251 κι έχει ως εξής: </a:t>
            </a:r>
            <a:r>
              <a:rPr lang="el-GR" dirty="0" smtClean="0"/>
              <a:t>Σε μεταλλικό δίσκο ζυγίζουμε υγρό </a:t>
            </a:r>
            <a:r>
              <a:rPr lang="el-GR" dirty="0"/>
              <a:t>μελάνι (m</a:t>
            </a:r>
            <a:r>
              <a:rPr lang="el-GR" sz="1800" dirty="0"/>
              <a:t>1 </a:t>
            </a:r>
            <a:r>
              <a:rPr lang="el-GR" dirty="0"/>
              <a:t>g), το ξηραίνουμε σε φούρνο 105° C για 1 h, ζυγίζουμε ξανά (m</a:t>
            </a:r>
            <a:r>
              <a:rPr lang="el-GR" sz="1800" dirty="0"/>
              <a:t>2</a:t>
            </a:r>
            <a:r>
              <a:rPr lang="el-GR" dirty="0"/>
              <a:t> g) και </a:t>
            </a:r>
            <a:r>
              <a:rPr lang="el-GR" dirty="0" smtClean="0"/>
              <a:t>υπολογίζουμε την περιεκτικότητα </a:t>
            </a:r>
            <a:r>
              <a:rPr lang="el-GR" dirty="0" err="1" smtClean="0"/>
              <a:t>κ.β</a:t>
            </a:r>
            <a:r>
              <a:rPr lang="el-GR" dirty="0" smtClean="0"/>
              <a:t>.= </a:t>
            </a:r>
            <a:r>
              <a:rPr lang="el-GR" dirty="0"/>
              <a:t>(m</a:t>
            </a:r>
            <a:r>
              <a:rPr lang="el-GR" sz="1800" dirty="0"/>
              <a:t>1</a:t>
            </a:r>
            <a:r>
              <a:rPr lang="el-GR" dirty="0"/>
              <a:t>-m</a:t>
            </a:r>
            <a:r>
              <a:rPr lang="el-GR" sz="1800" dirty="0"/>
              <a:t>2</a:t>
            </a:r>
            <a:r>
              <a:rPr lang="el-GR" dirty="0"/>
              <a:t>)/m</a:t>
            </a:r>
            <a:r>
              <a:rPr lang="el-GR" sz="1800" dirty="0"/>
              <a:t>1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Σταθμικός Προσδιορισμός Υγρασίας (Εφαρμογές: (I) Προσδιορισμός Υγρασίας σε Χαρτί (ΙΙ) Προσδιορισμός Στερεών Συστατικών Μελανιού)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Ο προσδιορισμός της υγρασίας γίνεται συνήθως, με τη ζύγιση ορισμένης ποσότητας της εξεταζόμενης ουσίας, τη θέρμανσή της σε </a:t>
            </a:r>
            <a:r>
              <a:rPr lang="el-GR" dirty="0" err="1"/>
              <a:t>πυριατήριο</a:t>
            </a:r>
            <a:r>
              <a:rPr lang="el-GR" dirty="0"/>
              <a:t>, συνήθως σε θερμοκρασία λίγο μεγαλύτερη από 100° C, την ξήρανσή της και τη ζύγισή της ξανά. Η διαφορά βάρους που προκύπτει χαρακτηρίζεται ως </a:t>
            </a:r>
            <a:r>
              <a:rPr lang="el-GR" b="1" dirty="0">
                <a:solidFill>
                  <a:srgbClr val="004A82"/>
                </a:solidFill>
              </a:rPr>
              <a:t>«υγρασία</a:t>
            </a:r>
            <a:r>
              <a:rPr lang="el-GR" b="1" dirty="0" smtClean="0">
                <a:solidFill>
                  <a:srgbClr val="004A82"/>
                </a:solidFill>
              </a:rPr>
              <a:t>»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b="1" dirty="0"/>
              <a:t>Σκοπός</a:t>
            </a:r>
            <a:r>
              <a:rPr lang="el-GR" dirty="0"/>
              <a:t> της άσκησης είναι να μάθουμε τη διαδικασία προσδιορισμού της υγρασίας σε δείγμα στερεάς ουσίας.</a:t>
            </a:r>
          </a:p>
          <a:p>
            <a:pPr>
              <a:lnSpc>
                <a:spcPct val="114000"/>
              </a:lnSpc>
            </a:pPr>
            <a:r>
              <a:rPr lang="el-GR" dirty="0"/>
              <a:t>Η ίδια αρχή μεθόδου εφαρμόζεται για τον προσδιορισμό των διαλυτών και άλλων πτητικών συστατικών σε μελάνι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Απαιτούμενα όργανα και υλικά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Ζυγός,</a:t>
            </a:r>
            <a:endParaRPr lang="el-GR" dirty="0"/>
          </a:p>
          <a:p>
            <a:r>
              <a:rPr lang="el-GR" dirty="0" err="1"/>
              <a:t>Πυριατήριο</a:t>
            </a:r>
            <a:r>
              <a:rPr lang="el-GR" dirty="0"/>
              <a:t> (ρυθμισμένο στους 135 °C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 smtClean="0"/>
              <a:t>Ξηραντήρας,</a:t>
            </a:r>
            <a:endParaRPr lang="el-GR" dirty="0"/>
          </a:p>
          <a:p>
            <a:r>
              <a:rPr lang="el-GR" dirty="0"/>
              <a:t>Κάψα πορσελάνης ή φιαλίδιο </a:t>
            </a:r>
            <a:r>
              <a:rPr lang="el-GR" dirty="0" smtClean="0"/>
              <a:t>ζύγισης,</a:t>
            </a:r>
            <a:endParaRPr lang="el-GR" dirty="0"/>
          </a:p>
          <a:p>
            <a:r>
              <a:rPr lang="el-GR" dirty="0" smtClean="0"/>
              <a:t>Σπάτουλα,</a:t>
            </a:r>
            <a:endParaRPr lang="el-GR" dirty="0"/>
          </a:p>
          <a:p>
            <a:r>
              <a:rPr lang="el-GR" dirty="0" smtClean="0"/>
              <a:t>Λαβίδα, </a:t>
            </a:r>
            <a:endParaRPr lang="el-GR" dirty="0"/>
          </a:p>
          <a:p>
            <a:r>
              <a:rPr lang="el-GR" dirty="0"/>
              <a:t>Δείγμα στερεάς </a:t>
            </a:r>
            <a:r>
              <a:rPr lang="el-GR" dirty="0" smtClean="0"/>
              <a:t>ουσίας.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</a:t>
            </a:r>
            <a:r>
              <a:rPr lang="el-GR" dirty="0" smtClean="0"/>
              <a:t>διαδικασία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Ζυγίζουμε την κάψα ή το φιαλίδιο κενό και σημειώνω το απόβαρο (Φ)g.</a:t>
            </a:r>
          </a:p>
          <a:p>
            <a:pPr>
              <a:lnSpc>
                <a:spcPct val="114000"/>
              </a:lnSpc>
            </a:pPr>
            <a:r>
              <a:rPr lang="el-GR" dirty="0"/>
              <a:t>Προσθέτουμε  περίπου 10 g  από το δείγμα της ουσίας, σημειώνοντας με ακρίβεια τη μέτρηση (Φ+Ο+Υ) g.</a:t>
            </a:r>
          </a:p>
          <a:p>
            <a:pPr>
              <a:lnSpc>
                <a:spcPct val="114000"/>
              </a:lnSpc>
            </a:pPr>
            <a:r>
              <a:rPr lang="el-GR" dirty="0"/>
              <a:t>Τοποθετούμε το φιαλίδιο με την ουσία στο </a:t>
            </a:r>
            <a:r>
              <a:rPr lang="el-GR" dirty="0" err="1"/>
              <a:t>πυριατήριο</a:t>
            </a:r>
            <a:r>
              <a:rPr lang="el-GR" dirty="0"/>
              <a:t> περίπου για 1 ώρα σε θερμοκρασία 135 °C 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31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Βγάζουμε το φιαλίδιο από το </a:t>
            </a:r>
            <a:r>
              <a:rPr lang="el-GR" dirty="0" err="1"/>
              <a:t>πυριατήριο</a:t>
            </a:r>
            <a:r>
              <a:rPr lang="el-GR" dirty="0"/>
              <a:t> και το τοποθετούμε στον ξηραντήρα για 10 </a:t>
            </a:r>
            <a:r>
              <a:rPr lang="el-GR" dirty="0" err="1"/>
              <a:t>min</a:t>
            </a:r>
            <a:r>
              <a:rPr lang="el-GR" dirty="0"/>
              <a:t> περίπου, ώστε να κρυώσει.</a:t>
            </a:r>
          </a:p>
          <a:p>
            <a:pPr>
              <a:lnSpc>
                <a:spcPct val="114000"/>
              </a:lnSpc>
            </a:pPr>
            <a:r>
              <a:rPr lang="el-GR" dirty="0"/>
              <a:t>Στη συνέχεια, ζυγίζουμε το φιαλίδιο (Φ+Ο) g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Μετρήσεις - αποτελέσματα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Καταγράφουμε τα βάρη (Φ, Φ+Ο+Υ, Φ+Ο) g</a:t>
            </a:r>
          </a:p>
          <a:p>
            <a:pPr>
              <a:lnSpc>
                <a:spcPct val="114000"/>
              </a:lnSpc>
            </a:pPr>
            <a:r>
              <a:rPr lang="el-GR" dirty="0"/>
              <a:t>Υπολογίζουμε τα βάρη (Ο+Υ) g, Ο g, Υ g και μετά προχωρούμε στους υπολογισμούς και βρίσκουμε το ποσοστό % της υγρασίας στο δείγμα της ουσίας που </a:t>
            </a:r>
            <a:r>
              <a:rPr lang="el-GR" dirty="0" smtClean="0"/>
              <a:t>εξετάσαμε.</a:t>
            </a:r>
            <a:endParaRPr lang="en-US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l-GR" dirty="0" smtClean="0"/>
              <a:t>Στα (Ο+Υ) g ουσίας υπάρχουν Υ g υγρασία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l-GR" dirty="0" smtClean="0"/>
              <a:t> </a:t>
            </a:r>
            <a:r>
              <a:rPr lang="el-GR" dirty="0"/>
              <a:t>Στα</a:t>
            </a:r>
            <a:r>
              <a:rPr lang="el-GR" dirty="0" smtClean="0"/>
              <a:t> 100 </a:t>
            </a:r>
            <a:r>
              <a:rPr lang="el-GR" dirty="0"/>
              <a:t>g  </a:t>
            </a:r>
            <a:r>
              <a:rPr lang="el-GR" dirty="0" smtClean="0"/>
              <a:t> </a:t>
            </a:r>
            <a:r>
              <a:rPr lang="el-GR" dirty="0"/>
              <a:t>Χ</a:t>
            </a:r>
            <a:r>
              <a:rPr lang="el-GR" dirty="0" smtClean="0"/>
              <a:t>;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l-GR" dirty="0" smtClean="0"/>
              <a:t>Άρα</a:t>
            </a:r>
            <a:r>
              <a:rPr lang="en-US" dirty="0" smtClean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3768" y="4608562"/>
                <a:ext cx="4176464" cy="906145"/>
              </a:xfrm>
              <a:prstGeom prst="rect">
                <a:avLst/>
              </a:prstGeom>
              <a:noFill/>
              <a:ln w="28575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  <m:r>
                        <a:rPr lang="el-GR" sz="2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100=…%</m:t>
                      </m:r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608562"/>
                <a:ext cx="4176464" cy="90614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28575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– </a:t>
            </a:r>
            <a:r>
              <a:rPr lang="en-US" dirty="0"/>
              <a:t>E</a:t>
            </a:r>
            <a:r>
              <a:rPr lang="el-GR" dirty="0" err="1"/>
              <a:t>φαρμογή</a:t>
            </a:r>
            <a:r>
              <a:rPr lang="el-GR" dirty="0"/>
              <a:t> </a:t>
            </a:r>
            <a:r>
              <a:rPr lang="en-US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540037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Η μέθοδος μπορεί να εφαρμοστεί για τον προσδιορισμό της υγρασίας στο χαρτί.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Αφού ξηράνουμε ανοικτό το φιαλίδιο ζυγίσεως στο </a:t>
            </a:r>
            <a:r>
              <a:rPr lang="el-GR" dirty="0" err="1"/>
              <a:t>πυριαντήριο</a:t>
            </a:r>
            <a:r>
              <a:rPr lang="el-GR" dirty="0"/>
              <a:t> στους 105° C για 1h, το κλείνουμε και το τοποθετούμε στον ξηραντήρα για 1h. Αφού ψυχθεί το ζυγίζουμε κενό. Στη συνέχεια τοποθετούμε με λαβίδα το δείγμα του χαρτιού, μέσα στο φιαλίδιο. Ζυγίζουμε.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Θερμαίνουμε το δείγμα στο </a:t>
            </a:r>
            <a:r>
              <a:rPr lang="el-GR" dirty="0" err="1"/>
              <a:t>πυριαντήριο</a:t>
            </a:r>
            <a:r>
              <a:rPr lang="el-GR" dirty="0"/>
              <a:t> στους 105° C για 1h και μετά το τοποθετούμε στον ξηραντήρα επίσης, για 1h. Αφού ψυχθεί το ζυγίζουμε ξανά.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Επαναλαμβάνουμε τη διαδικασία μέχρι η διαφορά βάρους δυο διαδοχικών ζυγίσεων να είναι μικρότερη του 0,1 </a:t>
            </a:r>
            <a:r>
              <a:rPr lang="el-GR" dirty="0" smtClean="0"/>
              <a:t>%.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– </a:t>
            </a:r>
            <a:r>
              <a:rPr lang="en-US" dirty="0"/>
              <a:t>E</a:t>
            </a:r>
            <a:r>
              <a:rPr lang="el-GR" dirty="0" err="1"/>
              <a:t>φαρμογή</a:t>
            </a:r>
            <a:r>
              <a:rPr lang="el-GR" dirty="0"/>
              <a:t> </a:t>
            </a:r>
            <a:r>
              <a:rPr lang="en-US" dirty="0"/>
              <a:t>1</a:t>
            </a:r>
            <a:r>
              <a:rPr lang="el-GR" baseline="30000" dirty="0"/>
              <a:t>η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Υπολογισμοί:</a:t>
            </a:r>
          </a:p>
          <a:p>
            <a:r>
              <a:rPr lang="el-GR" dirty="0"/>
              <a:t>% υγρασία στο πραγματικό βάρος: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004A82"/>
                </a:solidFill>
              </a:rPr>
              <a:t>Υγρασία </a:t>
            </a:r>
            <a:r>
              <a:rPr lang="el-GR" b="1" dirty="0">
                <a:solidFill>
                  <a:srgbClr val="004A82"/>
                </a:solidFill>
              </a:rPr>
              <a:t>%=W1-W2/W1 X 100</a:t>
            </a:r>
          </a:p>
          <a:p>
            <a:r>
              <a:rPr lang="el-GR" dirty="0"/>
              <a:t>% υγρασία στο ξηρό βάρος: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004A82"/>
                </a:solidFill>
              </a:rPr>
              <a:t>Υγρασία </a:t>
            </a:r>
            <a:r>
              <a:rPr lang="el-GR" b="1" dirty="0">
                <a:solidFill>
                  <a:srgbClr val="004A82"/>
                </a:solidFill>
              </a:rPr>
              <a:t>%=W1-W2/W2 X 100,</a:t>
            </a:r>
          </a:p>
          <a:p>
            <a:pPr marL="0" indent="0">
              <a:buNone/>
            </a:pPr>
            <a:r>
              <a:rPr lang="el-GR" smtClean="0"/>
              <a:t>Όπου</a:t>
            </a:r>
            <a:r>
              <a:rPr lang="el-GR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W1</a:t>
            </a:r>
            <a:r>
              <a:rPr lang="el-GR" b="1" dirty="0"/>
              <a:t>: </a:t>
            </a:r>
            <a:r>
              <a:rPr lang="el-GR" dirty="0"/>
              <a:t>πραγματικό βάρος αντιπροσωπευτικού δείγματος, πριν την ξήρανση στο </a:t>
            </a:r>
            <a:r>
              <a:rPr lang="el-GR" dirty="0" err="1"/>
              <a:t>πυριαντήριο</a:t>
            </a:r>
            <a:r>
              <a:rPr lang="el-GR" dirty="0"/>
              <a:t>, σε </a:t>
            </a:r>
            <a:r>
              <a:rPr lang="el-GR" dirty="0" smtClean="0"/>
              <a:t>g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W2: </a:t>
            </a:r>
            <a:r>
              <a:rPr lang="el-GR" dirty="0"/>
              <a:t>βάρος αντιπροσωπευτικού δείγματος, μετά την ξήρανση στο </a:t>
            </a:r>
            <a:r>
              <a:rPr lang="el-GR" dirty="0" err="1"/>
              <a:t>πυριαντήριο</a:t>
            </a:r>
            <a:r>
              <a:rPr lang="el-GR" dirty="0"/>
              <a:t>, σε </a:t>
            </a:r>
            <a:r>
              <a:rPr lang="el-GR" dirty="0" smtClean="0"/>
              <a:t>g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</TotalTime>
  <Words>1095</Words>
  <Application>Microsoft Office PowerPoint</Application>
  <PresentationFormat>Προβολή στην οθόνη (4:3)</PresentationFormat>
  <Paragraphs>107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OC_template_updated</vt:lpstr>
      <vt:lpstr>template</vt:lpstr>
      <vt:lpstr>Χημεία Γραφικών Τεχνών (Ε)</vt:lpstr>
      <vt:lpstr>Θεωρητικό μέρος</vt:lpstr>
      <vt:lpstr>Σκοπός</vt:lpstr>
      <vt:lpstr>Απαιτούμενα όργανα και υλικά</vt:lpstr>
      <vt:lpstr>Πειραματική διαδικασία (1 από 2) </vt:lpstr>
      <vt:lpstr>Πειραματική διαδικασία (2 από 2) </vt:lpstr>
      <vt:lpstr>Μετρήσεις - αποτελέσματα</vt:lpstr>
      <vt:lpstr>Άσκηση – Eφαρμογή 1η (1 από 2)</vt:lpstr>
      <vt:lpstr>Άσκηση – Eφαρμογή 1η (2 από 2)</vt:lpstr>
      <vt:lpstr>Άσκηση – Eφαρμογή 2η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fkaram2</cp:lastModifiedBy>
  <cp:revision>3</cp:revision>
  <dcterms:created xsi:type="dcterms:W3CDTF">2014-09-29T06:29:08Z</dcterms:created>
  <dcterms:modified xsi:type="dcterms:W3CDTF">2014-10-01T12:26:24Z</dcterms:modified>
</cp:coreProperties>
</file>