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32"/>
  </p:notesMasterIdLst>
  <p:handoutMasterIdLst>
    <p:handoutMasterId r:id="rId33"/>
  </p:handoutMasterIdLst>
  <p:sldIdLst>
    <p:sldId id="291" r:id="rId4"/>
    <p:sldId id="256" r:id="rId5"/>
    <p:sldId id="290" r:id="rId6"/>
    <p:sldId id="263" r:id="rId7"/>
    <p:sldId id="264" r:id="rId8"/>
    <p:sldId id="265" r:id="rId9"/>
    <p:sldId id="283" r:id="rId10"/>
    <p:sldId id="282" r:id="rId11"/>
    <p:sldId id="267" r:id="rId12"/>
    <p:sldId id="266" r:id="rId13"/>
    <p:sldId id="286" r:id="rId14"/>
    <p:sldId id="287" r:id="rId15"/>
    <p:sldId id="285" r:id="rId16"/>
    <p:sldId id="284" r:id="rId17"/>
    <p:sldId id="268" r:id="rId18"/>
    <p:sldId id="269" r:id="rId19"/>
    <p:sldId id="271" r:id="rId20"/>
    <p:sldId id="300" r:id="rId21"/>
    <p:sldId id="301" r:id="rId22"/>
    <p:sldId id="302" r:id="rId23"/>
    <p:sldId id="299" r:id="rId24"/>
    <p:sldId id="292" r:id="rId25"/>
    <p:sldId id="293" r:id="rId26"/>
    <p:sldId id="294" r:id="rId27"/>
    <p:sldId id="295" r:id="rId28"/>
    <p:sldId id="296" r:id="rId29"/>
    <p:sldId id="297" r:id="rId30"/>
    <p:sldId id="298" r:id="rId31"/>
  </p:sldIdLst>
  <p:sldSz cx="9144000" cy="6858000" type="screen4x3"/>
  <p:notesSz cx="6797675" cy="98742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48C53-DA07-4818-ABCC-884C504C88DF}" type="datetimeFigureOut">
              <a:rPr lang="el-GR" smtClean="0"/>
              <a:t>14/07/2016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FE50D-0779-43FF-9831-7CF31FEDCA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7480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D77D2-96A7-488B-AA80-0B58F377D221}" type="datetimeFigureOut">
              <a:rPr lang="el-GR" smtClean="0"/>
              <a:t>14/07/2016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1879F-DA1B-4C2E-8DAD-F6B8DD5A99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3096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90" indent="-179190">
              <a:buFont typeface="Arial" pitchFamily="34" charset="0"/>
              <a:buChar char="•"/>
            </a:pPr>
            <a:endParaRPr lang="el-GR" b="0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879F-DA1B-4C2E-8DAD-F6B8DD5A99B0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0444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879F-DA1B-4C2E-8DAD-F6B8DD5A99B0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2312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107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204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3599"/>
          </a:xfrm>
          <a:prstGeom prst="rect">
            <a:avLst/>
          </a:prstGeom>
          <a:solidFill>
            <a:srgbClr val="004B82"/>
          </a:solidFill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491880" y="6356349"/>
            <a:ext cx="4235495" cy="363600"/>
          </a:xfrm>
          <a:prstGeom prst="rect">
            <a:avLst/>
          </a:prstGeom>
          <a:solidFill>
            <a:srgbClr val="004B82"/>
          </a:solidFill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700" dirty="0" smtClean="0">
                <a:solidFill>
                  <a:prstClr val="white"/>
                </a:solidFill>
              </a:rPr>
              <a:t>ΔΙΕΥΘΥΝΣΕΙΣ ΤΟΥ ΠΡΩΤΟΚΟΛΛΟΥ ΔΙΑΔΙΚΤΥΟΥ</a:t>
            </a:r>
            <a:endParaRPr lang="el-GR" sz="17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246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878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8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13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557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651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35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141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4834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517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538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619538-E60B-4485-A912-883356A81C0E}" type="slidenum">
              <a:rPr lang="el-GR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613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15D6D4-D1E1-4AA2-9157-948B50E484CD}" type="slidenum">
              <a:rPr lang="en-US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1457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398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395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419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07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45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816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49475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987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342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710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37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625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08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641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259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045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762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934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023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90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ocp.teiath.gr/courses/CS_UNDER110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8022" y="1170865"/>
            <a:ext cx="8496944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Υπολογιστών ΙΙ (Ε)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640960" cy="23042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/>
              <a:t>Εργαστηριακή Άσκηση </a:t>
            </a:r>
            <a:r>
              <a:rPr lang="en-US" sz="2800" dirty="0" smtClean="0"/>
              <a:t>- </a:t>
            </a:r>
            <a:r>
              <a:rPr lang="el-GR" sz="2800" dirty="0"/>
              <a:t>Προώθηση IP πακέτων στο διαδίκτυο με χρήση στατικής δρομολόγησης</a:t>
            </a:r>
            <a:endParaRPr lang="el-GR" sz="1600" dirty="0" smtClean="0"/>
          </a:p>
          <a:p>
            <a:pPr>
              <a:spcBef>
                <a:spcPts val="0"/>
              </a:spcBef>
            </a:pPr>
            <a:endParaRPr lang="el-GR" sz="24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el-GR" sz="2400" dirty="0" smtClean="0">
                <a:cs typeface="Arial" charset="0"/>
              </a:rPr>
              <a:t>Ιφιγένεια Φουντά</a:t>
            </a:r>
          </a:p>
          <a:p>
            <a:pPr>
              <a:spcBef>
                <a:spcPts val="0"/>
              </a:spcBef>
            </a:pPr>
            <a:endParaRPr lang="el-GR" sz="8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el-GR" sz="2400" dirty="0" smtClean="0"/>
              <a:t>Τμήμα</a:t>
            </a:r>
            <a:r>
              <a:rPr lang="en-US" sz="2400" dirty="0" smtClean="0"/>
              <a:t> </a:t>
            </a:r>
            <a:r>
              <a:rPr lang="el-GR" sz="2400" dirty="0" smtClean="0"/>
              <a:t>Μηχανικών Πληροφορικής Τ.Ε.</a:t>
            </a:r>
          </a:p>
        </p:txBody>
      </p:sp>
      <p:pic>
        <p:nvPicPr>
          <p:cNvPr id="6" name="Picture 5" descr="λογότυπο έργου Ανοιχτά Ακαδημαϊκά Μαθήματα" title="λογότυπο έργου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ου Τεχνολογικού Εκπαιδευτικού Ιδρύμτος Αθηνών" title="λογότυπο ΤΕΙ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600" dirty="0">
                <a:solidFill>
                  <a:prstClr val="black"/>
                </a:solidFill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28779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8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000" b="1" i="1" dirty="0"/>
              <a:t>Γ:  Έλεγχος της επικοινωνίας μεταξύ των δικτυακών συσκευών κάθε δικτύου του διαδικτύου μας </a:t>
            </a:r>
            <a:endParaRPr lang="el-GR" sz="3000" b="1" i="1" dirty="0" smtClean="0"/>
          </a:p>
          <a:p>
            <a:pPr marL="0" indent="0">
              <a:buNone/>
            </a:pPr>
            <a:r>
              <a:rPr lang="el-GR" sz="2400" b="1" dirty="0" smtClean="0"/>
              <a:t>Βήμα Γ.1:</a:t>
            </a:r>
            <a:r>
              <a:rPr lang="el-GR" sz="2400" dirty="0"/>
              <a:t> </a:t>
            </a:r>
            <a:r>
              <a:rPr lang="el-GR" sz="2400" dirty="0" smtClean="0"/>
              <a:t>Εφαρμογή </a:t>
            </a:r>
            <a:r>
              <a:rPr lang="el-GR" sz="2400" dirty="0"/>
              <a:t>δικτυακής κίνησης σε κάθε δίκτυο του διαδικτύου </a:t>
            </a:r>
            <a:r>
              <a:rPr lang="el-GR" sz="2400" dirty="0" smtClean="0"/>
              <a:t>μας, </a:t>
            </a:r>
            <a:r>
              <a:rPr lang="el-GR" sz="2400" dirty="0"/>
              <a:t>με χρήση της εντολής </a:t>
            </a:r>
            <a:r>
              <a:rPr lang="el-GR" sz="2400" dirty="0" err="1"/>
              <a:t>ping</a:t>
            </a:r>
            <a:r>
              <a:rPr lang="el-GR" sz="2400" dirty="0"/>
              <a:t>. </a:t>
            </a:r>
            <a:endParaRPr lang="el-GR" sz="2400" dirty="0" smtClean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 smtClean="0"/>
              <a:t>            “</a:t>
            </a:r>
            <a:r>
              <a:rPr lang="en-US" sz="2400" b="1" dirty="0"/>
              <a:t>ping</a:t>
            </a:r>
            <a:r>
              <a:rPr lang="el-GR" sz="2400" b="1" dirty="0"/>
              <a:t>  </a:t>
            </a:r>
            <a:r>
              <a:rPr lang="el-GR" sz="2400" b="1" dirty="0" smtClean="0"/>
              <a:t>&lt;</a:t>
            </a:r>
            <a:r>
              <a:rPr lang="en-US" sz="2400" b="1" i="1" dirty="0" err="1" smtClean="0"/>
              <a:t>ip</a:t>
            </a:r>
            <a:r>
              <a:rPr lang="en-US" sz="2400" b="1" i="1" dirty="0" smtClean="0"/>
              <a:t> address</a:t>
            </a:r>
            <a:r>
              <a:rPr lang="el-GR" sz="2400" b="1" i="1" dirty="0" smtClean="0"/>
              <a:t>&gt;</a:t>
            </a:r>
            <a:r>
              <a:rPr lang="el-GR" sz="2400" dirty="0" smtClean="0"/>
              <a:t> </a:t>
            </a:r>
            <a:r>
              <a:rPr lang="el-GR" sz="2400" dirty="0"/>
              <a:t>“.  </a:t>
            </a: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814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77192" y="347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457200" y="1417638"/>
            <a:ext cx="699512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000" b="1" i="1" dirty="0"/>
              <a:t>Γ:  Έλεγχος της επικοινωνίας μεταξύ των δικτυακών συσκευών κάθε δικτύου του διαδικτύου μας </a:t>
            </a:r>
            <a:r>
              <a:rPr lang="el-GR" sz="3000" b="1" i="1" dirty="0" smtClean="0"/>
              <a:t> (συνέχεια)</a:t>
            </a:r>
          </a:p>
          <a:p>
            <a:pPr marL="0" indent="0">
              <a:buNone/>
            </a:pPr>
            <a:r>
              <a:rPr lang="el-GR" sz="2400" b="1" dirty="0" smtClean="0"/>
              <a:t>Βήμα </a:t>
            </a:r>
            <a:r>
              <a:rPr lang="el-GR" sz="2400" b="1" dirty="0"/>
              <a:t>Γ.2:  </a:t>
            </a:r>
            <a:r>
              <a:rPr lang="el-GR" sz="2400" dirty="0"/>
              <a:t>Επισκόπηση των πινάκων ARP των </a:t>
            </a:r>
            <a:r>
              <a:rPr lang="el-GR" sz="2400" dirty="0" smtClean="0"/>
              <a:t>υπολογιστών</a:t>
            </a:r>
            <a:r>
              <a:rPr lang="de-CH" sz="2400" dirty="0" smtClean="0"/>
              <a:t> &amp; </a:t>
            </a:r>
            <a:r>
              <a:rPr lang="el-GR" sz="2400" dirty="0"/>
              <a:t>δρομολογητών</a:t>
            </a:r>
          </a:p>
          <a:p>
            <a:r>
              <a:rPr lang="de-CH" sz="2400" dirty="0" smtClean="0"/>
              <a:t>C &gt; </a:t>
            </a:r>
            <a:r>
              <a:rPr lang="de-CH" sz="2400" b="1" dirty="0" err="1" smtClean="0"/>
              <a:t>arp</a:t>
            </a:r>
            <a:r>
              <a:rPr lang="de-CH" sz="2400" b="1" dirty="0" smtClean="0"/>
              <a:t> – a      </a:t>
            </a:r>
            <a:r>
              <a:rPr lang="de-CH" sz="2400" dirty="0" smtClean="0"/>
              <a:t>(</a:t>
            </a:r>
            <a:r>
              <a:rPr lang="el-GR" sz="2400" dirty="0" smtClean="0"/>
              <a:t>για υπολογιστές)</a:t>
            </a:r>
          </a:p>
          <a:p>
            <a:r>
              <a:rPr lang="en-US" sz="2400" dirty="0" smtClean="0"/>
              <a:t>Router# </a:t>
            </a:r>
            <a:r>
              <a:rPr lang="en-US" sz="2400" b="1" dirty="0" smtClean="0"/>
              <a:t>show </a:t>
            </a:r>
            <a:r>
              <a:rPr lang="de-CH" sz="2400" b="1" dirty="0" err="1" smtClean="0"/>
              <a:t>arp</a:t>
            </a:r>
            <a:r>
              <a:rPr lang="el-GR" sz="2400" b="1" dirty="0" smtClean="0"/>
              <a:t> </a:t>
            </a:r>
            <a:r>
              <a:rPr lang="en-US" sz="2400" b="1" dirty="0" smtClean="0"/>
              <a:t> </a:t>
            </a:r>
            <a:r>
              <a:rPr lang="de-CH" sz="2400" dirty="0" smtClean="0"/>
              <a:t>(</a:t>
            </a:r>
            <a:r>
              <a:rPr lang="el-GR" sz="2400" dirty="0"/>
              <a:t>για </a:t>
            </a:r>
            <a:r>
              <a:rPr lang="el-GR" sz="2400" dirty="0" smtClean="0"/>
              <a:t>δρομολογητές)    </a:t>
            </a:r>
            <a:r>
              <a:rPr lang="el-GR" sz="2400" b="1" dirty="0" smtClean="0"/>
              <a:t>   ή  </a:t>
            </a:r>
          </a:p>
          <a:p>
            <a:pPr marL="0" indent="0">
              <a:buNone/>
            </a:pPr>
            <a:r>
              <a:rPr lang="el-GR" sz="2400" b="1" dirty="0" smtClean="0"/>
              <a:t>  </a:t>
            </a:r>
          </a:p>
          <a:p>
            <a:r>
              <a:rPr lang="el-GR" sz="2400" dirty="0" smtClean="0"/>
              <a:t>τοποθέτηση </a:t>
            </a:r>
            <a:r>
              <a:rPr lang="el-GR" sz="2400" dirty="0" err="1" smtClean="0"/>
              <a:t>μεγενθυτικού</a:t>
            </a:r>
            <a:r>
              <a:rPr lang="el-GR" sz="2400" dirty="0" smtClean="0"/>
              <a:t> φακού στη συσκευή και επιλογή </a:t>
            </a:r>
            <a:r>
              <a:rPr lang="en-US" sz="2400" dirty="0"/>
              <a:t>“</a:t>
            </a:r>
            <a:r>
              <a:rPr lang="de-CH" sz="2400" dirty="0" smtClean="0"/>
              <a:t>ARP</a:t>
            </a:r>
            <a:r>
              <a:rPr lang="en-US" sz="2400" dirty="0" smtClean="0"/>
              <a:t> table”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1453419"/>
            <a:ext cx="933450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077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57200" y="10404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457200" y="1417638"/>
            <a:ext cx="699512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000" b="1" i="1" dirty="0"/>
              <a:t>Γ:  Έλεγχος της επικοινωνίας μεταξύ των δικτυακών συσκευών κάθε δικτύου του διαδικτύου μας </a:t>
            </a:r>
            <a:r>
              <a:rPr lang="el-GR" sz="3000" b="1" i="1" dirty="0" smtClean="0"/>
              <a:t> (συνέχεια)</a:t>
            </a:r>
          </a:p>
          <a:p>
            <a:pPr marL="0" indent="0">
              <a:buNone/>
            </a:pPr>
            <a:r>
              <a:rPr lang="el-GR" sz="2400" b="1" dirty="0" smtClean="0"/>
              <a:t>Βήμα </a:t>
            </a:r>
            <a:r>
              <a:rPr lang="el-GR" sz="2400" b="1" dirty="0"/>
              <a:t>Γ.3:  </a:t>
            </a:r>
            <a:r>
              <a:rPr lang="el-GR" sz="2400" dirty="0"/>
              <a:t>Επισκόπηση  των πινάκων δρομολόγησης  των </a:t>
            </a:r>
            <a:r>
              <a:rPr lang="el-GR" sz="2400" dirty="0" smtClean="0"/>
              <a:t>δρομολογητών</a:t>
            </a:r>
          </a:p>
          <a:p>
            <a:pPr marL="0" indent="0">
              <a:buNone/>
            </a:pPr>
            <a:endParaRPr lang="el-GR" sz="2400" dirty="0" smtClean="0"/>
          </a:p>
          <a:p>
            <a:r>
              <a:rPr lang="en-US" sz="2400" dirty="0" smtClean="0"/>
              <a:t>Router</a:t>
            </a:r>
            <a:r>
              <a:rPr lang="en-US" sz="2400" dirty="0"/>
              <a:t># </a:t>
            </a:r>
            <a:r>
              <a:rPr lang="en-US" sz="2400" b="1" dirty="0"/>
              <a:t>show  </a:t>
            </a:r>
            <a:r>
              <a:rPr lang="en-US" sz="2400" b="1" dirty="0" err="1"/>
              <a:t>ip</a:t>
            </a:r>
            <a:r>
              <a:rPr lang="en-US" sz="2400" b="1" dirty="0"/>
              <a:t> route</a:t>
            </a:r>
            <a:r>
              <a:rPr lang="el-GR" sz="2400" b="1" dirty="0"/>
              <a:t>      ή    </a:t>
            </a:r>
            <a:endParaRPr lang="el-GR" sz="2400" b="1" dirty="0" smtClean="0"/>
          </a:p>
          <a:p>
            <a:endParaRPr lang="el-GR" sz="2400" b="1" dirty="0"/>
          </a:p>
          <a:p>
            <a:r>
              <a:rPr lang="el-GR" sz="2400" dirty="0"/>
              <a:t>τοποθέτηση </a:t>
            </a:r>
            <a:r>
              <a:rPr lang="el-GR" sz="2400" dirty="0" err="1"/>
              <a:t>μεγενθυτικού</a:t>
            </a:r>
            <a:r>
              <a:rPr lang="el-GR" sz="2400" dirty="0"/>
              <a:t> φακού στη συσκευή και επιλογή </a:t>
            </a:r>
            <a:r>
              <a:rPr lang="en-US" sz="2400" dirty="0"/>
              <a:t>“routing table”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1453419"/>
            <a:ext cx="933450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538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000" b="1" i="1" dirty="0"/>
              <a:t>Δ:  Έλεγχος της επικοινωνίας μεταξύ δικτυακών συσκευών διαφορετικών δικτύων του διαδικτύου μας </a:t>
            </a:r>
            <a:endParaRPr lang="el-GR" sz="3000" b="1" i="1" dirty="0" smtClean="0"/>
          </a:p>
          <a:p>
            <a:pPr marL="0" indent="0">
              <a:buNone/>
            </a:pPr>
            <a:r>
              <a:rPr lang="el-GR" sz="2400" b="1" dirty="0" smtClean="0"/>
              <a:t>Βήμα Δ.1:</a:t>
            </a:r>
            <a:r>
              <a:rPr lang="el-GR" sz="2400" dirty="0"/>
              <a:t> Εφαρμογή δικτυακής κίνησης μεταξύ απομακρυσμένων σημείων του διαδικτύου μας, με χρήση της εντολής </a:t>
            </a:r>
            <a:r>
              <a:rPr lang="el-GR" sz="2400" dirty="0" err="1"/>
              <a:t>ping</a:t>
            </a:r>
            <a:r>
              <a:rPr lang="el-GR" sz="2400" dirty="0" smtClean="0"/>
              <a:t>. </a:t>
            </a:r>
            <a:endParaRPr lang="el-GR" sz="2400" dirty="0"/>
          </a:p>
          <a:p>
            <a:pPr marL="0" indent="0">
              <a:buNone/>
            </a:pPr>
            <a:r>
              <a:rPr lang="el-GR" sz="2400" b="1" dirty="0" smtClean="0"/>
              <a:t>Βήμα Δ.2:  </a:t>
            </a:r>
            <a:r>
              <a:rPr lang="el-GR" sz="2400" dirty="0"/>
              <a:t>: Εφαρμογή δικτυακής κίνησης μεταξύ των τοπικών δικτύων του διαδικτύου μας με σκοπό τον έλεγχο της επικοινωνίας μεταξύ των τοπικών δικτύων (LAN0, LAN1) 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264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536497" y="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536497" y="152959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000" b="1" i="1" dirty="0"/>
              <a:t>Ε:  Εφαρμογή στατικής δρομολόγησης στους δρομολογητές του διαδικτύου </a:t>
            </a:r>
            <a:r>
              <a:rPr lang="el-GR" sz="3000" b="1" i="1" dirty="0" smtClean="0"/>
              <a:t>μας</a:t>
            </a:r>
          </a:p>
          <a:p>
            <a:pPr marL="0" indent="0">
              <a:buNone/>
            </a:pPr>
            <a:r>
              <a:rPr lang="el-GR" sz="2600" b="1" i="1" dirty="0" smtClean="0"/>
              <a:t>Βήμα Ε.1</a:t>
            </a:r>
            <a:r>
              <a:rPr lang="el-GR" sz="2600" b="1" i="1" dirty="0"/>
              <a:t>:</a:t>
            </a:r>
            <a:r>
              <a:rPr lang="el-GR" sz="2600" i="1" dirty="0"/>
              <a:t> Στους δρομολογητές του διαδικτύου μας  εφαρμόζουμε στατική δρομολόγηση, ενημερώνουμε δηλαδή κάθε δρομολογητή </a:t>
            </a:r>
            <a:r>
              <a:rPr lang="el-GR" sz="2600" i="1" dirty="0" smtClean="0"/>
              <a:t>για τα </a:t>
            </a:r>
            <a:r>
              <a:rPr lang="el-GR" sz="2600" i="1" dirty="0"/>
              <a:t>δίκτυα του διαδικτύου τα οποία δεν </a:t>
            </a:r>
            <a:r>
              <a:rPr lang="el-GR" sz="2600" i="1" dirty="0" smtClean="0"/>
              <a:t>γνωρίζει.</a:t>
            </a: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14" name="Πίνακας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281108"/>
              </p:ext>
            </p:extLst>
          </p:nvPr>
        </p:nvGraphicFramePr>
        <p:xfrm>
          <a:off x="611560" y="4365105"/>
          <a:ext cx="7992888" cy="1488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92888"/>
              </a:tblGrid>
              <a:tr h="1488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Router</a:t>
                      </a:r>
                      <a:r>
                        <a:rPr lang="el-GR" sz="2400" dirty="0">
                          <a:effectLst/>
                        </a:rPr>
                        <a:t>(</a:t>
                      </a:r>
                      <a:r>
                        <a:rPr lang="en-US" sz="2400" dirty="0" err="1">
                          <a:effectLst/>
                        </a:rPr>
                        <a:t>config</a:t>
                      </a:r>
                      <a:r>
                        <a:rPr lang="el-GR" sz="2400" dirty="0">
                          <a:effectLst/>
                        </a:rPr>
                        <a:t>)#  </a:t>
                      </a:r>
                      <a:r>
                        <a:rPr lang="en-US" sz="2400" dirty="0" err="1">
                          <a:effectLst/>
                        </a:rPr>
                        <a:t>ip</a:t>
                      </a:r>
                      <a:r>
                        <a:rPr lang="en-US" sz="2400" dirty="0">
                          <a:effectLst/>
                        </a:rPr>
                        <a:t> route</a:t>
                      </a:r>
                      <a:r>
                        <a:rPr lang="el-GR" sz="2400" dirty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&lt;</a:t>
                      </a:r>
                      <a:r>
                        <a:rPr lang="en-US" sz="2400" dirty="0" err="1" smtClean="0">
                          <a:effectLst/>
                        </a:rPr>
                        <a:t>ip</a:t>
                      </a:r>
                      <a:r>
                        <a:rPr lang="el-GR" sz="2400" dirty="0" smtClean="0">
                          <a:effectLst/>
                        </a:rPr>
                        <a:t> </a:t>
                      </a:r>
                      <a:r>
                        <a:rPr lang="el-GR" sz="2400" dirty="0">
                          <a:effectLst/>
                        </a:rPr>
                        <a:t>δικτύου </a:t>
                      </a:r>
                      <a:r>
                        <a:rPr lang="el-GR" sz="2400" dirty="0" smtClean="0">
                          <a:effectLst/>
                        </a:rPr>
                        <a:t>προορισμού</a:t>
                      </a:r>
                      <a:r>
                        <a:rPr lang="en-US" sz="2400" dirty="0" smtClean="0">
                          <a:effectLst/>
                        </a:rPr>
                        <a:t>&gt;</a:t>
                      </a:r>
                      <a:r>
                        <a:rPr lang="el-GR" sz="2400" dirty="0" smtClean="0">
                          <a:effectLst/>
                        </a:rPr>
                        <a:t>   </a:t>
                      </a:r>
                      <a:r>
                        <a:rPr lang="en-US" sz="2400" dirty="0" smtClean="0">
                          <a:effectLst/>
                        </a:rPr>
                        <a:t>&lt;</a:t>
                      </a:r>
                      <a:r>
                        <a:rPr lang="el-GR" sz="2400" dirty="0" smtClean="0">
                          <a:effectLst/>
                        </a:rPr>
                        <a:t>μάσκα  </a:t>
                      </a:r>
                      <a:r>
                        <a:rPr lang="el-GR" sz="2400" dirty="0">
                          <a:effectLst/>
                        </a:rPr>
                        <a:t>δικτύου </a:t>
                      </a:r>
                      <a:r>
                        <a:rPr lang="el-GR" sz="2400" dirty="0" smtClean="0">
                          <a:effectLst/>
                        </a:rPr>
                        <a:t>προορισμού</a:t>
                      </a:r>
                      <a:r>
                        <a:rPr lang="en-US" sz="2400" dirty="0" smtClean="0">
                          <a:effectLst/>
                        </a:rPr>
                        <a:t>&gt;</a:t>
                      </a:r>
                      <a:r>
                        <a:rPr lang="el-GR" sz="2400" dirty="0" smtClean="0">
                          <a:effectLst/>
                        </a:rPr>
                        <a:t>   </a:t>
                      </a:r>
                      <a:r>
                        <a:rPr lang="en-US" sz="2400" dirty="0" smtClean="0">
                          <a:effectLst/>
                        </a:rPr>
                        <a:t>&lt;</a:t>
                      </a:r>
                      <a:r>
                        <a:rPr lang="en-US" sz="2400" dirty="0" err="1" smtClean="0">
                          <a:effectLst/>
                        </a:rPr>
                        <a:t>ip</a:t>
                      </a:r>
                      <a:r>
                        <a:rPr lang="el-GR" sz="2400" dirty="0" smtClean="0">
                          <a:effectLst/>
                        </a:rPr>
                        <a:t> </a:t>
                      </a:r>
                      <a:r>
                        <a:rPr lang="el-GR" sz="2400" dirty="0">
                          <a:effectLst/>
                        </a:rPr>
                        <a:t>επόμενου  βήματος προς το δίκτυο </a:t>
                      </a:r>
                      <a:r>
                        <a:rPr lang="el-GR" sz="2400" dirty="0" smtClean="0">
                          <a:effectLst/>
                        </a:rPr>
                        <a:t>προορισμού</a:t>
                      </a:r>
                      <a:r>
                        <a:rPr lang="en-US" sz="2400" dirty="0" smtClean="0">
                          <a:effectLst/>
                        </a:rPr>
                        <a:t>&gt;</a:t>
                      </a:r>
                      <a:r>
                        <a:rPr lang="el-GR" sz="2400" dirty="0" smtClean="0">
                          <a:effectLst/>
                        </a:rPr>
                        <a:t>  </a:t>
                      </a:r>
                      <a:endParaRPr lang="el-G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244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457200" y="1600200"/>
            <a:ext cx="5698976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2800" b="1" i="1" dirty="0"/>
              <a:t>Βήμα </a:t>
            </a:r>
            <a:r>
              <a:rPr lang="el-GR" sz="2800" b="1" i="1" dirty="0" smtClean="0"/>
              <a:t>Ε.2</a:t>
            </a:r>
            <a:r>
              <a:rPr lang="el-GR" sz="2800" b="1" i="1" dirty="0"/>
              <a:t>:  Επισκόπηση των πινάκων δρομολόγησης  των δρομολογητών</a:t>
            </a:r>
            <a:endParaRPr lang="el-GR" sz="2800" i="1" dirty="0"/>
          </a:p>
          <a:p>
            <a:pPr marL="0" indent="0">
              <a:buNone/>
            </a:pPr>
            <a:r>
              <a:rPr lang="el-GR" sz="2800" i="1" dirty="0"/>
              <a:t>Μετά την εφαρμογή της στατικής δρομολόγησης στους δρομολογητές μας, εμφανίζουμε τους πίνακες δρομολόγησης για να ελέγξουμε οπτικά την ορθότητα των ενεργειών μας του βήματος Γ1</a:t>
            </a:r>
          </a:p>
          <a:p>
            <a:endParaRPr lang="el-GR" sz="2800" dirty="0" smtClean="0"/>
          </a:p>
          <a:p>
            <a:r>
              <a:rPr lang="en-US" sz="2800" dirty="0" smtClean="0"/>
              <a:t>Router</a:t>
            </a:r>
            <a:r>
              <a:rPr lang="en-US" sz="2800" dirty="0"/>
              <a:t># </a:t>
            </a:r>
            <a:r>
              <a:rPr lang="en-US" sz="2800" b="1" dirty="0"/>
              <a:t>show  </a:t>
            </a:r>
            <a:r>
              <a:rPr lang="en-US" sz="2800" b="1" dirty="0" err="1"/>
              <a:t>ip</a:t>
            </a:r>
            <a:r>
              <a:rPr lang="en-US" sz="2800" b="1" dirty="0"/>
              <a:t> </a:t>
            </a:r>
            <a:r>
              <a:rPr lang="en-US" sz="2800" b="1" dirty="0" smtClean="0"/>
              <a:t>route</a:t>
            </a:r>
            <a:r>
              <a:rPr lang="el-GR" sz="2800" b="1" dirty="0" smtClean="0"/>
              <a:t>      ή    </a:t>
            </a:r>
          </a:p>
          <a:p>
            <a:r>
              <a:rPr lang="el-GR" sz="2800" dirty="0"/>
              <a:t>τ</a:t>
            </a:r>
            <a:r>
              <a:rPr lang="el-GR" sz="2800" dirty="0" smtClean="0"/>
              <a:t>οποθέτηση </a:t>
            </a:r>
            <a:r>
              <a:rPr lang="el-GR" sz="2800" dirty="0" err="1" smtClean="0"/>
              <a:t>μεγενθυτικού</a:t>
            </a:r>
            <a:r>
              <a:rPr lang="el-GR" sz="2800" dirty="0" smtClean="0"/>
              <a:t> φακού στη συσκευή και επιλογή </a:t>
            </a:r>
            <a:r>
              <a:rPr lang="en-US" sz="2800" dirty="0" smtClean="0"/>
              <a:t>“</a:t>
            </a:r>
            <a:r>
              <a:rPr lang="en-US" sz="2800" dirty="0"/>
              <a:t>routing table”</a:t>
            </a:r>
            <a:endParaRPr lang="el-GR" sz="2800" dirty="0"/>
          </a:p>
          <a:p>
            <a:endParaRPr lang="el-GR" sz="2800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604963"/>
            <a:ext cx="933450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796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57200" y="53244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457200" y="1169368"/>
            <a:ext cx="5698976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i="1" dirty="0" smtClean="0"/>
              <a:t>Βήμα </a:t>
            </a:r>
            <a:r>
              <a:rPr lang="el-GR" sz="2800" b="1" i="1" dirty="0" smtClean="0"/>
              <a:t>Ε.2</a:t>
            </a:r>
            <a:r>
              <a:rPr lang="el-GR" sz="2800" b="1" i="1" dirty="0"/>
              <a:t>:  Επισκόπηση των πινάκων δρομολόγησης  των </a:t>
            </a:r>
            <a:r>
              <a:rPr lang="el-GR" sz="2800" b="1" i="1" dirty="0" smtClean="0"/>
              <a:t>δρομολογητών </a:t>
            </a:r>
            <a:endParaRPr lang="el-GR" sz="2800" i="1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92896"/>
            <a:ext cx="933450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52965"/>
            <a:ext cx="4968551" cy="4315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896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i="1" dirty="0" smtClean="0"/>
              <a:t>ΣΤ:  Νέος έλεγχος της επικοινωνίας μεταξύ δικτυακών συσκευών διαφορετικών δικτύων του διαδικτύου μας </a:t>
            </a:r>
            <a:r>
              <a:rPr lang="el-GR" sz="2800" i="1" dirty="0"/>
              <a:t>Βήμα ΣΤ.1:  Εφαρμογή δικτυακής κίνησης μεταξύ των τοπικών δικτύων του διαδικτύου μας με σκοπό τον έλεγχο της επικοινωνίας μεταξύ των τοπικών δικτύων (LAN0, LAN1), με χρήση της εντολής </a:t>
            </a:r>
            <a:r>
              <a:rPr lang="el-GR" sz="2800" i="1" dirty="0" err="1"/>
              <a:t>ping</a:t>
            </a:r>
            <a:r>
              <a:rPr lang="el-GR" sz="2800" i="1" dirty="0"/>
              <a:t>.</a:t>
            </a:r>
            <a:endParaRPr lang="el-GR" sz="2800" dirty="0" smtClean="0"/>
          </a:p>
          <a:p>
            <a:r>
              <a:rPr lang="el-GR" sz="2800" dirty="0" smtClean="0"/>
              <a:t>Για να ελέγξουμε την επικοινωνία στο διαδίκτυο,  εφαρμόζουμε δικτυακή κίνηση με την εκτέλεση της εντολής “</a:t>
            </a:r>
            <a:r>
              <a:rPr lang="en-US" sz="2800" b="1" dirty="0" smtClean="0"/>
              <a:t>ping</a:t>
            </a:r>
            <a:r>
              <a:rPr lang="el-GR" sz="2800" b="1" dirty="0" smtClean="0"/>
              <a:t>  </a:t>
            </a:r>
            <a:r>
              <a:rPr lang="en-US" sz="2800" b="1" dirty="0" smtClean="0"/>
              <a:t>&lt;</a:t>
            </a:r>
            <a:r>
              <a:rPr lang="en-US" sz="2800" b="1" i="1" dirty="0" err="1" smtClean="0"/>
              <a:t>ip</a:t>
            </a:r>
            <a:r>
              <a:rPr lang="en-US" sz="2800" b="1" i="1" dirty="0" smtClean="0"/>
              <a:t> address&gt;</a:t>
            </a:r>
            <a:r>
              <a:rPr lang="el-GR" sz="2800" dirty="0" smtClean="0"/>
              <a:t> “.  </a:t>
            </a:r>
            <a:endParaRPr lang="el-GR" sz="2800" dirty="0"/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653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Bonus!!!</a:t>
            </a:r>
          </a:p>
          <a:p>
            <a:r>
              <a:rPr lang="el-GR" sz="2800" dirty="0" smtClean="0"/>
              <a:t>Αν </a:t>
            </a:r>
            <a:r>
              <a:rPr lang="el-GR" sz="2800" dirty="0"/>
              <a:t>μας ζητήσουν να </a:t>
            </a:r>
            <a:r>
              <a:rPr lang="el-GR" sz="2800" dirty="0" err="1"/>
              <a:t>διευθυνσιοδοτήσουμε</a:t>
            </a:r>
            <a:r>
              <a:rPr lang="el-GR" sz="2800" dirty="0"/>
              <a:t> όλο το διαδίκτυό μας από την αρχή,  λαμβάνοντας υπόψη ότι οι ανάγκες σε Η/Υ κάθε τοπικού δικτύου δεν ξεπερνούν τους </a:t>
            </a:r>
            <a:r>
              <a:rPr lang="el-GR" sz="2800" b="1" dirty="0"/>
              <a:t>14 Η/Υ</a:t>
            </a:r>
            <a:r>
              <a:rPr lang="el-GR" sz="2800" dirty="0"/>
              <a:t> και μας διαθέσουν την ομάδα  διευθύνσεων </a:t>
            </a:r>
            <a:r>
              <a:rPr lang="el-GR" sz="2800" b="1" dirty="0"/>
              <a:t>192.130.10.0/25 </a:t>
            </a:r>
            <a:r>
              <a:rPr lang="el-GR" sz="2800" dirty="0"/>
              <a:t>για όλο το διαδίκτυο, μπορούμε να συμπληρώσουμε τον παρακάτω πίνακα;</a:t>
            </a:r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590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Bonus</a:t>
            </a:r>
            <a:r>
              <a:rPr lang="el-GR" sz="2800" b="1" dirty="0" smtClean="0"/>
              <a:t> - Λύση</a:t>
            </a:r>
            <a:r>
              <a:rPr lang="en-US" sz="2800" b="1" dirty="0" smtClean="0"/>
              <a:t>!!!</a:t>
            </a:r>
            <a:endParaRPr lang="en-US" sz="2800" b="1" dirty="0"/>
          </a:p>
          <a:p>
            <a:pPr marL="0" indent="0">
              <a:buNone/>
            </a:pPr>
            <a:endParaRPr lang="el-GR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/>
              <a:t>Η δέσμη διευθύνσεων 192.130.10.0/25 μας παρέχει 2^7=</a:t>
            </a:r>
            <a:r>
              <a:rPr lang="el-GR" sz="2000" b="1" dirty="0" smtClean="0"/>
              <a:t>128 </a:t>
            </a:r>
            <a:r>
              <a:rPr lang="de-CH" sz="2000" b="1" dirty="0"/>
              <a:t>IPs </a:t>
            </a:r>
            <a:endParaRPr lang="el-GR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/>
              <a:t>Για κάθε τοπικό δίκτυο πρέπει να δεσμεύσουμε </a:t>
            </a:r>
            <a:r>
              <a:rPr lang="el-GR" sz="2000" b="1" dirty="0"/>
              <a:t>32 </a:t>
            </a:r>
            <a:r>
              <a:rPr lang="de-CH" sz="2000" b="1" dirty="0"/>
              <a:t>IPs</a:t>
            </a:r>
            <a:r>
              <a:rPr lang="el-GR" sz="2000" dirty="0" smtClean="0"/>
              <a:t> </a:t>
            </a:r>
            <a:r>
              <a:rPr lang="de-CH" sz="2000" dirty="0" smtClean="0"/>
              <a:t>:</a:t>
            </a:r>
          </a:p>
          <a:p>
            <a:r>
              <a:rPr lang="el-GR" sz="2000" dirty="0" smtClean="0"/>
              <a:t>14 </a:t>
            </a:r>
            <a:r>
              <a:rPr lang="de-CH" sz="2000" dirty="0" smtClean="0"/>
              <a:t>IPs </a:t>
            </a:r>
            <a:r>
              <a:rPr lang="el-GR" sz="2000" dirty="0" smtClean="0"/>
              <a:t>για Η/Υ</a:t>
            </a:r>
            <a:r>
              <a:rPr lang="de-CH" sz="2000" dirty="0" smtClean="0"/>
              <a:t> </a:t>
            </a:r>
            <a:r>
              <a:rPr lang="el-GR" sz="2000" dirty="0" smtClean="0"/>
              <a:t>+</a:t>
            </a:r>
            <a:endParaRPr lang="de-CH" sz="2000" dirty="0" smtClean="0"/>
          </a:p>
          <a:p>
            <a:r>
              <a:rPr lang="el-GR" sz="2000" dirty="0" smtClean="0"/>
              <a:t>1</a:t>
            </a:r>
            <a:r>
              <a:rPr lang="de-CH" sz="2000" dirty="0" smtClean="0"/>
              <a:t> IP </a:t>
            </a:r>
            <a:r>
              <a:rPr lang="el-GR" sz="2000" dirty="0" smtClean="0"/>
              <a:t>για διασύνδεση με δρομολογητή +</a:t>
            </a:r>
          </a:p>
          <a:p>
            <a:r>
              <a:rPr lang="el-GR" sz="2000" dirty="0" smtClean="0"/>
              <a:t>1 </a:t>
            </a:r>
            <a:r>
              <a:rPr lang="de-CH" sz="2000" dirty="0" smtClean="0"/>
              <a:t>IP</a:t>
            </a:r>
            <a:r>
              <a:rPr lang="el-GR" sz="2000" dirty="0" smtClean="0"/>
              <a:t> για διεύθυνση δικτύου </a:t>
            </a:r>
            <a:r>
              <a:rPr lang="el-GR" sz="2000" dirty="0"/>
              <a:t>+</a:t>
            </a:r>
            <a:r>
              <a:rPr lang="el-GR" sz="2000" dirty="0" smtClean="0"/>
              <a:t> </a:t>
            </a:r>
          </a:p>
          <a:p>
            <a:r>
              <a:rPr lang="el-GR" sz="2000" dirty="0" smtClean="0"/>
              <a:t>1 </a:t>
            </a:r>
            <a:r>
              <a:rPr lang="de-CH" sz="2000" dirty="0" smtClean="0"/>
              <a:t>IP</a:t>
            </a:r>
            <a:r>
              <a:rPr lang="el-GR" sz="2000" dirty="0" smtClean="0"/>
              <a:t> για διεύθυνση εκπομπής</a:t>
            </a:r>
          </a:p>
          <a:p>
            <a:r>
              <a:rPr lang="el-GR" sz="2000" dirty="0" smtClean="0"/>
              <a:t>Σύνολο 17 </a:t>
            </a:r>
            <a:r>
              <a:rPr lang="de-CH" sz="2000" dirty="0"/>
              <a:t>IPs</a:t>
            </a:r>
            <a:r>
              <a:rPr lang="el-GR" sz="2000" dirty="0" smtClean="0"/>
              <a:t>, επομένως δεσμεύουμε 32 </a:t>
            </a:r>
            <a:r>
              <a:rPr lang="de-CH" sz="2000" dirty="0"/>
              <a:t>IPs</a:t>
            </a:r>
            <a:r>
              <a:rPr lang="el-GR" sz="2000" dirty="0" smtClean="0"/>
              <a:t>,</a:t>
            </a:r>
            <a:r>
              <a:rPr lang="de-CH" sz="2000" dirty="0" smtClean="0"/>
              <a:t> </a:t>
            </a:r>
            <a:r>
              <a:rPr lang="el-GR" sz="2000" dirty="0" smtClean="0"/>
              <a:t> ως πλησιέστερη δύναμη του 2 και  μεγαλύτερη του 17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l-GR" sz="2000" dirty="0" smtClean="0"/>
              <a:t>Για το </a:t>
            </a:r>
            <a:r>
              <a:rPr lang="de-CH" sz="2000" dirty="0" smtClean="0"/>
              <a:t>WAN </a:t>
            </a:r>
            <a:r>
              <a:rPr lang="el-GR" sz="2000" dirty="0" smtClean="0"/>
              <a:t>δίκτυο </a:t>
            </a:r>
            <a:r>
              <a:rPr lang="el-GR" sz="2000" dirty="0"/>
              <a:t>πρέπει να δεσμεύσουμε </a:t>
            </a:r>
            <a:r>
              <a:rPr lang="el-GR" sz="2000" b="1" dirty="0" smtClean="0"/>
              <a:t>4 </a:t>
            </a:r>
            <a:r>
              <a:rPr lang="de-CH" sz="2000" b="1" dirty="0"/>
              <a:t>IPs</a:t>
            </a:r>
            <a:r>
              <a:rPr lang="el-GR" sz="2000" dirty="0"/>
              <a:t> </a:t>
            </a:r>
            <a:endParaRPr lang="el-GR" sz="2000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el-GR" sz="2000" dirty="0" smtClean="0"/>
              <a:t>Συνολικά, για το διαδίκτυο  χρειαζόμαστε 2*32+4=68 διευθύνσεις </a:t>
            </a:r>
            <a:endParaRPr lang="el-GR" sz="2000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664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l-GR" sz="2400" b="1" dirty="0" smtClean="0"/>
          </a:p>
          <a:p>
            <a:pPr marL="0" indent="0">
              <a:buNone/>
            </a:pPr>
            <a:r>
              <a:rPr lang="el-GR" sz="2400" b="1" dirty="0" smtClean="0"/>
              <a:t>Στόχος εργαστηριακής άσκησης: </a:t>
            </a:r>
          </a:p>
          <a:p>
            <a:pPr marL="0" indent="0">
              <a:buNone/>
            </a:pPr>
            <a:r>
              <a:rPr lang="el-GR" sz="2400" dirty="0" smtClean="0"/>
              <a:t>η </a:t>
            </a:r>
            <a:r>
              <a:rPr lang="el-GR" sz="2400" dirty="0"/>
              <a:t>κατανόηση της αναγκαιότητας</a:t>
            </a:r>
            <a:r>
              <a:rPr lang="el-GR" sz="2400" b="1" dirty="0"/>
              <a:t> προσθήκης επιπλέον πληροφόρησης στους δρομολογητές </a:t>
            </a:r>
            <a:r>
              <a:rPr lang="el-GR" sz="2400" dirty="0"/>
              <a:t>προκειμένου να δημιουργούνται λειτουργικές διαδρομές μεταξύ κάθε δυνατού ζεύγους προέλευσης και προορισμού. 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Η </a:t>
            </a:r>
            <a:r>
              <a:rPr lang="el-GR" sz="2400" dirty="0"/>
              <a:t>απαραίτητη πληροφόρηση επιτυγχάνεται με την εφαρμογή στατικής  ή δυναμικής δρομολόγησης στους δρομολογητές του διαδικτύου μας. </a:t>
            </a: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8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Bonus</a:t>
            </a:r>
            <a:r>
              <a:rPr lang="el-GR" sz="2800" b="1" dirty="0"/>
              <a:t> - Λύση</a:t>
            </a:r>
            <a:r>
              <a:rPr lang="en-US" sz="2800" b="1" dirty="0"/>
              <a:t>!!!</a:t>
            </a:r>
          </a:p>
          <a:p>
            <a:pPr marL="0" indent="0">
              <a:buNone/>
            </a:pPr>
            <a:endParaRPr lang="el-GR" sz="2000" dirty="0" smtClean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357032"/>
              </p:ext>
            </p:extLst>
          </p:nvPr>
        </p:nvGraphicFramePr>
        <p:xfrm>
          <a:off x="971600" y="2708920"/>
          <a:ext cx="7488833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8226"/>
                <a:gridCol w="2106234"/>
                <a:gridCol w="3354373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IP </a:t>
                      </a:r>
                      <a:r>
                        <a:rPr lang="en-US" sz="2000" dirty="0" err="1">
                          <a:effectLst/>
                          <a:latin typeface="+mn-lt"/>
                        </a:rPr>
                        <a:t>Δικτύων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 </a:t>
                      </a:r>
                      <a:endParaRPr lang="el-G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  <a:latin typeface="+mn-lt"/>
                        </a:rPr>
                        <a:t>Μάσκα</a:t>
                      </a:r>
                      <a:endParaRPr lang="el-G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IP</a:t>
                      </a:r>
                      <a:r>
                        <a:rPr lang="el-GR" sz="2000">
                          <a:effectLst/>
                          <a:latin typeface="+mn-lt"/>
                        </a:rPr>
                        <a:t> διευθύνσεις διασυνδέσεων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  <a:latin typeface="+mn-lt"/>
                        </a:rPr>
                        <a:t>(από </a:t>
                      </a:r>
                      <a:r>
                        <a:rPr lang="en-US" sz="2000">
                          <a:effectLst/>
                          <a:latin typeface="+mn-lt"/>
                        </a:rPr>
                        <a:t>IP</a:t>
                      </a:r>
                      <a:r>
                        <a:rPr lang="el-GR" sz="2000">
                          <a:effectLst/>
                          <a:latin typeface="+mn-lt"/>
                        </a:rPr>
                        <a:t>…… </a:t>
                      </a:r>
                      <a:r>
                        <a:rPr lang="en-US" sz="2000">
                          <a:effectLst/>
                          <a:latin typeface="+mn-lt"/>
                        </a:rPr>
                        <a:t>μέχρι IP……..)</a:t>
                      </a:r>
                      <a:endParaRPr lang="el-G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0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LAN0 </a:t>
                      </a:r>
                      <a:r>
                        <a:rPr lang="en-US" sz="2000" dirty="0" smtClean="0">
                          <a:effectLst/>
                          <a:latin typeface="+mn-lt"/>
                        </a:rPr>
                        <a:t>–</a:t>
                      </a:r>
                      <a:r>
                        <a:rPr lang="el-GR" sz="2000" dirty="0" smtClean="0">
                          <a:effectLst/>
                          <a:latin typeface="+mn-lt"/>
                        </a:rPr>
                        <a:t>192.130.10.0</a:t>
                      </a:r>
                      <a:endParaRPr lang="el-G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r>
                        <a:rPr lang="el-GR" sz="2000" dirty="0" smtClean="0">
                          <a:effectLst/>
                          <a:latin typeface="+mn-lt"/>
                        </a:rPr>
                        <a:t>255.255.255.224</a:t>
                      </a:r>
                      <a:endParaRPr lang="el-G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r>
                        <a:rPr lang="el-GR" sz="2000" dirty="0" smtClean="0">
                          <a:effectLst/>
                          <a:latin typeface="+mn-lt"/>
                        </a:rPr>
                        <a:t>192.130.10.1</a:t>
                      </a:r>
                      <a:r>
                        <a:rPr lang="el-GR" sz="2000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l-GR" sz="2000" dirty="0" smtClean="0">
                          <a:effectLst/>
                          <a:latin typeface="+mn-lt"/>
                        </a:rPr>
                        <a:t>192.130.10.30</a:t>
                      </a:r>
                      <a:endParaRPr lang="el-G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0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LAN1 -  </a:t>
                      </a:r>
                      <a:r>
                        <a:rPr lang="el-GR" sz="2000" dirty="0" smtClean="0">
                          <a:effectLst/>
                          <a:latin typeface="+mn-lt"/>
                        </a:rPr>
                        <a:t>192.130.10.32</a:t>
                      </a:r>
                      <a:endParaRPr lang="el-G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r>
                        <a:rPr lang="el-GR" sz="2000" dirty="0" smtClean="0">
                          <a:effectLst/>
                          <a:latin typeface="+mn-lt"/>
                        </a:rPr>
                        <a:t>255.255.255.224</a:t>
                      </a:r>
                      <a:endParaRPr lang="el-G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+mn-lt"/>
                        </a:rPr>
                        <a:t> </a:t>
                      </a:r>
                      <a:r>
                        <a:rPr lang="el-GR" sz="2000" dirty="0" smtClean="0">
                          <a:effectLst/>
                          <a:latin typeface="+mn-lt"/>
                        </a:rPr>
                        <a:t>192.130.10.33</a:t>
                      </a:r>
                      <a:r>
                        <a:rPr lang="el-GR" sz="2000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l-GR" sz="2000" dirty="0" smtClean="0">
                          <a:effectLst/>
                          <a:latin typeface="+mn-lt"/>
                        </a:rPr>
                        <a:t>192.130.10.62</a:t>
                      </a:r>
                      <a:endParaRPr lang="el-G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05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WAN  - </a:t>
                      </a:r>
                      <a:r>
                        <a:rPr lang="el-GR" sz="2000" dirty="0" smtClean="0">
                          <a:effectLst/>
                          <a:latin typeface="+mn-lt"/>
                        </a:rPr>
                        <a:t>192.130.10.64</a:t>
                      </a:r>
                      <a:endParaRPr lang="el-GR" sz="20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r>
                        <a:rPr lang="el-GR" sz="2000" dirty="0" smtClean="0">
                          <a:effectLst/>
                          <a:latin typeface="+mn-lt"/>
                        </a:rPr>
                        <a:t>255.255.255.252</a:t>
                      </a:r>
                      <a:endParaRPr lang="el-GR" sz="20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</a:rPr>
                        <a:t> </a:t>
                      </a:r>
                      <a:r>
                        <a:rPr lang="el-GR" sz="2000" dirty="0" smtClean="0">
                          <a:effectLst/>
                          <a:latin typeface="+mn-lt"/>
                        </a:rPr>
                        <a:t>192.130.10.65</a:t>
                      </a:r>
                      <a:r>
                        <a:rPr lang="el-GR" sz="2000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l-GR" sz="2000" dirty="0" smtClean="0">
                          <a:effectLst/>
                          <a:latin typeface="+mn-lt"/>
                        </a:rPr>
                        <a:t>192.130.10.66</a:t>
                      </a:r>
                      <a:endParaRPr lang="el-G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057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Χρήσιμοι σύνδεσμοι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hlinkClick r:id="rId2"/>
              </a:rPr>
              <a:t>Δίκτυα Υπολογιστών ΙΙ (Θ)</a:t>
            </a:r>
            <a:r>
              <a:rPr lang="el-GR" dirty="0"/>
              <a:t>, </a:t>
            </a:r>
            <a:endParaRPr lang="el-GR" dirty="0" smtClean="0"/>
          </a:p>
          <a:p>
            <a:pPr marL="355600" indent="0">
              <a:buNone/>
            </a:pPr>
            <a:r>
              <a:rPr lang="el-GR" dirty="0" smtClean="0"/>
              <a:t>Ενότητα 4: </a:t>
            </a:r>
            <a:r>
              <a:rPr lang="el-GR" dirty="0" err="1" smtClean="0"/>
              <a:t>Διαδικτύωση</a:t>
            </a:r>
            <a:endParaRPr lang="el-GR" dirty="0" smtClean="0"/>
          </a:p>
          <a:p>
            <a:pPr marL="355600" indent="0">
              <a:buNone/>
            </a:pPr>
            <a:r>
              <a:rPr lang="el-GR" dirty="0"/>
              <a:t>Ε</a:t>
            </a:r>
            <a:r>
              <a:rPr lang="el-GR" dirty="0" smtClean="0"/>
              <a:t>νότητα 7: Δρομολόγηση </a:t>
            </a:r>
            <a:r>
              <a:rPr lang="el-GR" dirty="0"/>
              <a:t>στο </a:t>
            </a:r>
            <a:r>
              <a:rPr lang="en-US" dirty="0"/>
              <a:t>Internet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80156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r>
              <a:rPr lang="en-US" dirty="0" smtClean="0"/>
              <a:t>;</a:t>
            </a:r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7107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80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 2014. 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. «Δίκτυα Υπολογιστών ΙΙ (Ε)</a:t>
            </a:r>
            <a:r>
              <a:rPr lang="en-US" sz="2000" dirty="0" smtClean="0"/>
              <a:t>.</a:t>
            </a:r>
            <a:r>
              <a:rPr lang="el-GR" sz="2000" dirty="0"/>
              <a:t> Εργαστηριακή Άσκηση - </a:t>
            </a:r>
            <a:r>
              <a:rPr lang="el-GR" sz="2000" dirty="0"/>
              <a:t>Προώθηση IP πακέτων στο διαδίκτυο με χρήση στατικής δρομολόγησης». </a:t>
            </a:r>
            <a:r>
              <a:rPr lang="el-GR" sz="2000" dirty="0" smtClean="0"/>
              <a:t>Έκδοση: </a:t>
            </a:r>
            <a:r>
              <a:rPr lang="en-US" sz="2000" dirty="0" smtClean="0"/>
              <a:t>2</a:t>
            </a:r>
            <a:r>
              <a:rPr lang="el-GR" sz="2000" dirty="0" smtClean="0"/>
              <a:t>.0</a:t>
            </a:r>
            <a:r>
              <a:rPr lang="el-GR" sz="2000" dirty="0" smtClean="0"/>
              <a:t>. Αθήνα </a:t>
            </a:r>
            <a:r>
              <a:rPr lang="el-GR" sz="2000" dirty="0" smtClean="0"/>
              <a:t>201</a:t>
            </a:r>
            <a:r>
              <a:rPr lang="en-US" sz="2000" dirty="0" smtClean="0"/>
              <a:t>6</a:t>
            </a:r>
            <a:r>
              <a:rPr lang="el-GR" sz="2000" dirty="0" smtClean="0"/>
              <a:t>. </a:t>
            </a:r>
            <a:r>
              <a:rPr lang="el-GR" sz="2000" dirty="0" smtClean="0"/>
              <a:t>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22498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>
                <a:solidFill>
                  <a:prstClr val="black"/>
                </a:solidFill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Ως </a:t>
            </a:r>
            <a:r>
              <a:rPr lang="el-GR" b="1" dirty="0">
                <a:solidFill>
                  <a:prstClr val="black"/>
                </a:solidFill>
              </a:rPr>
              <a:t>Μη Εμπορική</a:t>
            </a:r>
            <a:r>
              <a:rPr lang="el-GR" dirty="0">
                <a:solidFill>
                  <a:prstClr val="black"/>
                </a:solidFill>
              </a:rPr>
              <a:t> ορίζεται η χρήση: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endParaRPr lang="el-GR" dirty="0">
              <a:solidFill>
                <a:prstClr val="black"/>
              </a:solidFill>
            </a:endParaRP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</a:rPr>
              <a:t>τόπο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Ο </a:t>
            </a:r>
            <a:r>
              <a:rPr lang="el-GR" dirty="0">
                <a:solidFill>
                  <a:prstClr val="black"/>
                </a:solidFill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l-GR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13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και διάθεση του έργου ή του παράγωγου αυτού με την ίδια άδεια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δημιουργού.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άδεια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77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5972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6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336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/>
              <a:t>Σενάριο: </a:t>
            </a:r>
          </a:p>
          <a:p>
            <a:pPr marL="0" indent="0">
              <a:buNone/>
            </a:pPr>
            <a:r>
              <a:rPr lang="el-GR" sz="2400" dirty="0" smtClean="0"/>
              <a:t>Επικοινωνία </a:t>
            </a:r>
            <a:r>
              <a:rPr lang="el-GR" sz="2400" dirty="0"/>
              <a:t>απομακρυσμένων τοπικών δικτύων Η/Υ μέσω δρομολογητών στους οποίους έχει εφαρμοστεί Στατική Δρομολόγηση</a:t>
            </a:r>
          </a:p>
          <a:p>
            <a:pPr marL="0" indent="0">
              <a:buNone/>
            </a:pPr>
            <a:r>
              <a:rPr lang="el-GR" sz="2400" b="1" dirty="0" smtClean="0"/>
              <a:t> </a:t>
            </a:r>
            <a:endParaRPr lang="el-GR" sz="36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3415011"/>
            <a:ext cx="5032845" cy="2736304"/>
          </a:xfrm>
          <a:prstGeom prst="rect">
            <a:avLst/>
          </a:prstGeom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921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sz="3600" b="1" dirty="0" smtClean="0"/>
              <a:t>Ενότητες:</a:t>
            </a:r>
          </a:p>
          <a:p>
            <a:pPr marL="0" indent="0">
              <a:buNone/>
            </a:pPr>
            <a:endParaRPr lang="el-GR" sz="3600" dirty="0"/>
          </a:p>
          <a:p>
            <a:pPr marL="0" indent="0">
              <a:buNone/>
            </a:pPr>
            <a:r>
              <a:rPr lang="el-GR" sz="3600" dirty="0"/>
              <a:t>Α. Μελέτη του διαδικτύου του σχήματος</a:t>
            </a:r>
          </a:p>
          <a:p>
            <a:pPr marL="0" indent="0">
              <a:buNone/>
            </a:pPr>
            <a:r>
              <a:rPr lang="el-GR" sz="3600" dirty="0"/>
              <a:t>Β. Υλοποίηση του διαδικτύου με τη βοήθεια του </a:t>
            </a:r>
            <a:r>
              <a:rPr lang="en-US" sz="3600" dirty="0"/>
              <a:t>Packet </a:t>
            </a:r>
            <a:r>
              <a:rPr lang="en-US" sz="3600" dirty="0" smtClean="0"/>
              <a:t>Tracer</a:t>
            </a:r>
            <a:endParaRPr lang="el-GR" sz="3600" dirty="0" smtClean="0"/>
          </a:p>
          <a:p>
            <a:pPr marL="0" indent="0">
              <a:buNone/>
            </a:pPr>
            <a:r>
              <a:rPr lang="el-GR" sz="3600" dirty="0"/>
              <a:t>Γ.  Έλεγχος της επικοινωνίας μεταξύ των δικτυακών συσκευών κάθε δικτύου του διαδικτύου μας </a:t>
            </a:r>
          </a:p>
          <a:p>
            <a:pPr marL="0" indent="0">
              <a:buNone/>
            </a:pPr>
            <a:r>
              <a:rPr lang="el-GR" sz="3600" dirty="0"/>
              <a:t>Δ. </a:t>
            </a:r>
            <a:r>
              <a:rPr lang="el-GR" sz="3600" dirty="0" smtClean="0"/>
              <a:t>Έλεγχος της επικοινωνίας μεταξύ δικτυακών συσκευών διαφορετικών δικτύων του διαδικτύου μας </a:t>
            </a:r>
            <a:endParaRPr lang="de-CH" sz="3600" dirty="0" smtClean="0"/>
          </a:p>
          <a:p>
            <a:pPr marL="0" indent="0">
              <a:buNone/>
            </a:pPr>
            <a:r>
              <a:rPr lang="el-GR" sz="3600" dirty="0" smtClean="0"/>
              <a:t>Ε. Εφαρμογή </a:t>
            </a:r>
            <a:r>
              <a:rPr lang="el-GR" sz="3600" dirty="0"/>
              <a:t>στατικής δρομολόγησης στους δρομολογητές του διαδικτύου μας </a:t>
            </a:r>
          </a:p>
          <a:p>
            <a:pPr marL="0" indent="0">
              <a:buNone/>
            </a:pPr>
            <a:r>
              <a:rPr lang="el-GR" sz="3600" dirty="0" smtClean="0"/>
              <a:t>ΣΤ:  Νέος έλεγχος της επικοινωνίας μεταξύ δικτυακών συσκευών διαφορετικών δικτύων του διαδικτύου μας  </a:t>
            </a:r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221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i="1" dirty="0"/>
              <a:t>Α. Μελέτη του διαδικτύου του σχήματος</a:t>
            </a:r>
            <a:endParaRPr lang="el-GR" sz="2800" i="1" dirty="0"/>
          </a:p>
          <a:p>
            <a:pPr marL="0" indent="0">
              <a:buNone/>
            </a:pPr>
            <a:endParaRPr lang="el-GR" sz="3600" i="1" dirty="0" smtClean="0"/>
          </a:p>
          <a:p>
            <a:pPr marL="0" indent="0">
              <a:buNone/>
            </a:pPr>
            <a:r>
              <a:rPr lang="el-GR" sz="2800" i="1" dirty="0" smtClean="0"/>
              <a:t>Βήμα </a:t>
            </a:r>
            <a:r>
              <a:rPr lang="en-US" sz="2800" i="1" dirty="0"/>
              <a:t>A</a:t>
            </a:r>
            <a:r>
              <a:rPr lang="el-GR" sz="2800" i="1" dirty="0"/>
              <a:t>.1: Εντοπίζουμε και καταγράφουμε </a:t>
            </a:r>
            <a:r>
              <a:rPr lang="el-GR" sz="2800" i="1" dirty="0" smtClean="0"/>
              <a:t>από το σχήμα μας:</a:t>
            </a:r>
          </a:p>
          <a:p>
            <a:r>
              <a:rPr lang="el-GR" sz="2800" i="1" dirty="0" smtClean="0"/>
              <a:t>το </a:t>
            </a:r>
            <a:r>
              <a:rPr lang="el-GR" sz="2800" i="1" dirty="0"/>
              <a:t>πλήθος και το είδος των δικτύων </a:t>
            </a:r>
            <a:endParaRPr lang="el-GR" sz="2800" i="1" dirty="0" smtClean="0"/>
          </a:p>
          <a:p>
            <a:r>
              <a:rPr lang="el-GR" sz="2800" i="1" dirty="0" smtClean="0"/>
              <a:t>τις </a:t>
            </a:r>
            <a:r>
              <a:rPr lang="en-US" sz="2800" i="1" dirty="0"/>
              <a:t>IP </a:t>
            </a:r>
            <a:r>
              <a:rPr lang="el-GR" sz="2800" i="1" dirty="0"/>
              <a:t>διευθύνσεις </a:t>
            </a:r>
            <a:r>
              <a:rPr lang="el-GR" sz="2800" i="1" dirty="0" smtClean="0"/>
              <a:t>των δικτυακών συσκευών &amp; των δικτύων </a:t>
            </a:r>
            <a:r>
              <a:rPr lang="de-CH" sz="2800" i="1" dirty="0" smtClean="0"/>
              <a:t>Lan0 &amp; Lan1</a:t>
            </a:r>
            <a:r>
              <a:rPr lang="el-GR" sz="2800" i="1" dirty="0" smtClean="0"/>
              <a:t>. </a:t>
            </a:r>
            <a:endParaRPr lang="el-GR" sz="2800" i="1" dirty="0"/>
          </a:p>
          <a:p>
            <a:pPr marL="0" indent="0">
              <a:spcBef>
                <a:spcPts val="0"/>
              </a:spcBef>
              <a:buNone/>
            </a:pPr>
            <a:endParaRPr lang="el-GR" sz="3600" i="1" dirty="0"/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50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32643" y="347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214" y="1844824"/>
            <a:ext cx="8063029" cy="4248472"/>
          </a:xfrm>
          <a:prstGeom prst="rect">
            <a:avLst/>
          </a:prstGeom>
        </p:spPr>
      </p:pic>
      <p:sp>
        <p:nvSpPr>
          <p:cNvPr id="2" name="Ορθογώνιο 1"/>
          <p:cNvSpPr/>
          <p:nvPr/>
        </p:nvSpPr>
        <p:spPr>
          <a:xfrm>
            <a:off x="515675" y="1445205"/>
            <a:ext cx="4086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/>
              <a:t>Α. Μελέτη του διαδικτύου του σχήματος</a:t>
            </a:r>
            <a:endParaRPr lang="el-GR" i="1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916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452956"/>
              </p:ext>
            </p:extLst>
          </p:nvPr>
        </p:nvGraphicFramePr>
        <p:xfrm>
          <a:off x="827584" y="2907663"/>
          <a:ext cx="7243244" cy="3995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3596"/>
                <a:gridCol w="2579824"/>
                <a:gridCol w="257982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Τύ</a:t>
                      </a:r>
                      <a:r>
                        <a:rPr lang="en-US" sz="1200" dirty="0">
                          <a:effectLst/>
                        </a:rPr>
                        <a:t>πος (cpt) &amp; Ονομασία  συσκευής  </a:t>
                      </a:r>
                      <a:endParaRPr lang="el-GR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Δι</a:t>
                      </a:r>
                      <a:r>
                        <a:rPr lang="en-US" sz="1200" dirty="0">
                          <a:effectLst/>
                        </a:rPr>
                        <a:t>αθέσιμα interfaces</a:t>
                      </a:r>
                      <a:endParaRPr lang="el-GR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</a:t>
                      </a:r>
                      <a:r>
                        <a:rPr lang="en-US" sz="1200" dirty="0" err="1">
                          <a:effectLst/>
                        </a:rPr>
                        <a:t>είδος</a:t>
                      </a:r>
                      <a:r>
                        <a:rPr lang="en-US" sz="1200" dirty="0">
                          <a:effectLst/>
                        </a:rPr>
                        <a:t>/α</a:t>
                      </a:r>
                      <a:r>
                        <a:rPr lang="en-US" sz="1200" dirty="0" err="1">
                          <a:effectLst/>
                        </a:rPr>
                        <a:t>ριθμός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Χρησιμοποιούμενα interfaces (είδος/αριθμός)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Router ……………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4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Switch</a:t>
                      </a:r>
                      <a:endParaRPr lang="el-G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………….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PC</a:t>
                      </a:r>
                      <a:endParaRPr lang="el-G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………..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Θέση περιεχομένου 6"/>
          <p:cNvSpPr>
            <a:spLocks noGrp="1"/>
          </p:cNvSpPr>
          <p:nvPr>
            <p:ph sz="half" idx="2"/>
          </p:nvPr>
        </p:nvSpPr>
        <p:spPr>
          <a:xfrm>
            <a:off x="776264" y="1449247"/>
            <a:ext cx="792088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 i="1" dirty="0"/>
              <a:t>Β. Υλοποίηση του διαδικτύου με τη βοήθεια του </a:t>
            </a:r>
            <a:r>
              <a:rPr lang="en-US" sz="2000" b="1" i="1" dirty="0"/>
              <a:t>Packet Tracer</a:t>
            </a:r>
            <a:endParaRPr lang="el-GR" sz="2000" i="1" dirty="0"/>
          </a:p>
          <a:p>
            <a:r>
              <a:rPr lang="el-GR" sz="2000" b="1" dirty="0" smtClean="0"/>
              <a:t>Βήμα </a:t>
            </a:r>
            <a:r>
              <a:rPr lang="en-US" sz="2000" b="1" dirty="0"/>
              <a:t>B</a:t>
            </a:r>
            <a:r>
              <a:rPr lang="el-GR" sz="2000" b="1" dirty="0"/>
              <a:t>.1:</a:t>
            </a:r>
            <a:r>
              <a:rPr lang="el-GR" sz="2000" dirty="0"/>
              <a:t>  Επιλέγουμε τον κατάλληλο δικτυακό εξοπλισμό για την υλοποίηση του δικτύου &amp; συμπληρώνουμε τον παρακάτω πίνακα: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708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2"/>
          </p:nvPr>
        </p:nvSpPr>
        <p:spPr>
          <a:xfrm>
            <a:off x="179512" y="1340768"/>
            <a:ext cx="2736304" cy="2664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i="1" dirty="0" smtClean="0"/>
              <a:t>Βήμα </a:t>
            </a:r>
            <a:r>
              <a:rPr lang="en-US" sz="2400" b="1" i="1" dirty="0" smtClean="0"/>
              <a:t>B</a:t>
            </a:r>
            <a:r>
              <a:rPr lang="el-GR" sz="2400" b="1" i="1" dirty="0" smtClean="0"/>
              <a:t>.2:</a:t>
            </a:r>
            <a:r>
              <a:rPr lang="el-GR" sz="2400" i="1" dirty="0" smtClean="0"/>
              <a:t> </a:t>
            </a:r>
            <a:r>
              <a:rPr lang="el-GR" sz="2400" i="1" dirty="0"/>
              <a:t>Επιλέγουμε το κατάλληλο φυσικό μέσο (καλώδιο)  για την υλοποίηση των απαιτούμενων διασυνδέσεων. </a:t>
            </a: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8752" y="1484784"/>
            <a:ext cx="5430175" cy="2952328"/>
          </a:xfrm>
          <a:prstGeom prst="rect">
            <a:avLst/>
          </a:prstGeom>
        </p:spPr>
      </p:pic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280491"/>
              </p:ext>
            </p:extLst>
          </p:nvPr>
        </p:nvGraphicFramePr>
        <p:xfrm>
          <a:off x="730950" y="4869160"/>
          <a:ext cx="5342890" cy="1472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7155"/>
                <a:gridCol w="270573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Φυσικές Διασυνδέσεις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Τύπος διασύνδεσης  (καλωδίου)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υπολογιστή - Switch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switch - router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router 4 – router6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952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Προώθηση IP πακέτων στο διαδίκτυο με χρήση στατικής δρομολόγησης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2"/>
          </p:nvPr>
        </p:nvSpPr>
        <p:spPr>
          <a:xfrm>
            <a:off x="251520" y="1143000"/>
            <a:ext cx="2736304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i="1" dirty="0" smtClean="0"/>
              <a:t>Βήμα </a:t>
            </a:r>
            <a:r>
              <a:rPr lang="en-US" sz="2400" b="1" i="1" dirty="0" smtClean="0"/>
              <a:t>B</a:t>
            </a:r>
            <a:r>
              <a:rPr lang="el-GR" sz="2400" b="1" i="1" dirty="0" smtClean="0"/>
              <a:t>.3:</a:t>
            </a:r>
            <a:r>
              <a:rPr lang="el-GR" sz="2400" i="1" dirty="0"/>
              <a:t> </a:t>
            </a:r>
            <a:r>
              <a:rPr lang="el-GR" sz="2400" i="1" dirty="0" smtClean="0"/>
              <a:t>  </a:t>
            </a:r>
            <a:r>
              <a:rPr lang="el-GR" sz="2400" i="1" dirty="0"/>
              <a:t>Αποδίδουμε τα απαιτούμενα δικτυακά στοιχεία στις διασυνδέσεις των δρομολογητών &amp; υπολογιστών, όπως δίνονται </a:t>
            </a:r>
            <a:r>
              <a:rPr lang="el-GR" sz="2400" i="1" dirty="0" smtClean="0"/>
              <a:t>στον πίνακα</a:t>
            </a:r>
            <a:endParaRPr lang="el-GR" sz="2400" i="1" dirty="0"/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9821" y="1405712"/>
            <a:ext cx="5430175" cy="2952328"/>
          </a:xfrm>
          <a:prstGeom prst="rect">
            <a:avLst/>
          </a:prstGeom>
        </p:spPr>
      </p:pic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098824"/>
              </p:ext>
            </p:extLst>
          </p:nvPr>
        </p:nvGraphicFramePr>
        <p:xfrm>
          <a:off x="1901691" y="4365104"/>
          <a:ext cx="5361305" cy="23183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2850"/>
                <a:gridCol w="1144270"/>
                <a:gridCol w="1144270"/>
                <a:gridCol w="1034415"/>
                <a:gridCol w="825500"/>
              </a:tblGrid>
              <a:tr h="534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IP Δικτύων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Διασυνδέσεις  δικτυακών συσκευών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IP διευθύνσεις διασυνδέσεων </a:t>
                      </a:r>
                      <a:endParaRPr lang="el-G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IP διευθύνσεις</a:t>
                      </a:r>
                      <a:endParaRPr lang="el-G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Gateway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Clock </a:t>
                      </a:r>
                      <a:endParaRPr lang="el-G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rate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145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LAN0 – 195.10.10.0/24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PC0 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195.10.10.2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195.10.10.1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52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195.10.10.3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195.10.10.1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145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FE_router0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195.10.10.1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145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LAN1 -  195.10.20.0/24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PC2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195.10.20.2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195.10.20.1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145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PC3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195.10.20.3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195.10.20.1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145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FE_router1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195.10.20.1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1</a:t>
                      </a:r>
                      <a:r>
                        <a:rPr lang="en-US" sz="1200">
                          <a:effectLst/>
                        </a:rPr>
                        <a:t>2</a:t>
                      </a:r>
                      <a:r>
                        <a:rPr lang="el-GR" sz="1200">
                          <a:effectLst/>
                        </a:rPr>
                        <a:t>8000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14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WAN  - 195.10.30.0/30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Serial_ router0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195.10.30.1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145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Serial_ router1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195.10.30.2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2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1708</Words>
  <Application>Microsoft Office PowerPoint</Application>
  <PresentationFormat>Προβολή στην οθόνη (4:3)</PresentationFormat>
  <Paragraphs>287</Paragraphs>
  <Slides>28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28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Θέμα του Office</vt:lpstr>
      <vt:lpstr>OC_template_updated</vt:lpstr>
      <vt:lpstr>1_OC_template_updated</vt:lpstr>
      <vt:lpstr>Δίκτυα Υπολογιστών ΙΙ (Ε)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Προώθηση IP πακέτων στο διαδίκτυο με χρήση στατικής δρομολόγησης</vt:lpstr>
      <vt:lpstr>Χρήσιμοι σύνδεσμοι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4η εργαστηριακή άσκηση</dc:title>
  <dc:creator>opencourses</dc:creator>
  <cp:lastModifiedBy>opencourses</cp:lastModifiedBy>
  <cp:revision>40</cp:revision>
  <cp:lastPrinted>2016-06-06T15:07:13Z</cp:lastPrinted>
  <dcterms:created xsi:type="dcterms:W3CDTF">2015-04-02T08:44:45Z</dcterms:created>
  <dcterms:modified xsi:type="dcterms:W3CDTF">2016-07-14T13:08:41Z</dcterms:modified>
</cp:coreProperties>
</file>