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67"/>
  </p:notesMasterIdLst>
  <p:handoutMasterIdLst>
    <p:handoutMasterId r:id="rId68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257" r:id="rId60"/>
    <p:sldId id="262" r:id="rId61"/>
    <p:sldId id="264" r:id="rId62"/>
    <p:sldId id="267" r:id="rId63"/>
    <p:sldId id="268" r:id="rId64"/>
    <p:sldId id="266" r:id="rId65"/>
    <p:sldId id="261" r:id="rId66"/>
  </p:sldIdLst>
  <p:sldSz cx="9144000" cy="6858000" type="screen4x3"/>
  <p:notesSz cx="7104063" cy="10234613"/>
  <p:custDataLst>
    <p:tags r:id="rId6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41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lnSpc>
                <a:spcPct val="112000"/>
              </a:lnSpc>
              <a:spcBef>
                <a:spcPts val="1200"/>
              </a:spcBef>
              <a:defRPr sz="2300"/>
            </a:lvl3pPr>
            <a:lvl4pPr>
              <a:lnSpc>
                <a:spcPct val="112000"/>
              </a:lnSpc>
              <a:spcBef>
                <a:spcPts val="1200"/>
              </a:spcBef>
              <a:defRPr sz="2300"/>
            </a:lvl4pPr>
            <a:lvl5pPr>
              <a:lnSpc>
                <a:spcPct val="112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/>
              <a:t>: Οξείες </a:t>
            </a:r>
            <a:r>
              <a:rPr lang="el-GR" sz="2600" dirty="0" err="1"/>
              <a:t>Μυελογενείς</a:t>
            </a:r>
            <a:r>
              <a:rPr lang="el-GR" sz="2600" dirty="0"/>
              <a:t> Λευχαιμίες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f/f8/AML-M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484784"/>
            <a:ext cx="7096125" cy="4876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Μ5α: OΜΛ </a:t>
            </a:r>
            <a:r>
              <a:rPr lang="el-GR" dirty="0" err="1"/>
              <a:t>μονοβλαστική</a:t>
            </a:r>
            <a:r>
              <a:rPr lang="el-GR" dirty="0"/>
              <a:t> χωρίς διαφ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98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hemato-images.eu/sites/bildatlas/content/e1352/e1838/e3064/e4357/e4205/mediacoll_elements4206/Onkodin017_AMLM5b_thumbnail_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24744"/>
            <a:ext cx="7286676" cy="5416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Μ5β: OΜΛ </a:t>
            </a:r>
            <a:r>
              <a:rPr lang="el-GR" dirty="0" err="1"/>
              <a:t>μονοβλαστική</a:t>
            </a:r>
            <a:r>
              <a:rPr lang="el-GR" dirty="0"/>
              <a:t> με διαφ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40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web.cf.ac.uk/haemy/undergrad/acuteleuk/images/m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40768"/>
            <a:ext cx="7143800" cy="4827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Μ6: </a:t>
            </a:r>
            <a:r>
              <a:rPr lang="en-US" dirty="0"/>
              <a:t>O</a:t>
            </a:r>
            <a:r>
              <a:rPr lang="el-GR" dirty="0"/>
              <a:t>ΜΛ </a:t>
            </a:r>
            <a:r>
              <a:rPr lang="el-GR" dirty="0" err="1" smtClean="0"/>
              <a:t>ερυθρολευχαιμία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52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eds.com/molmime/leukemia/flow/oct.gif"/>
          <p:cNvPicPr>
            <a:picLocks noChangeAspect="1" noChangeArrowheads="1"/>
          </p:cNvPicPr>
          <p:nvPr/>
        </p:nvPicPr>
        <p:blipFill>
          <a:blip r:embed="rId2"/>
          <a:srcRect b="8959"/>
          <a:stretch>
            <a:fillRect/>
          </a:stretch>
        </p:blipFill>
        <p:spPr bwMode="auto">
          <a:xfrm>
            <a:off x="1643042" y="1714488"/>
            <a:ext cx="5857916" cy="3968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Μ7: </a:t>
            </a:r>
            <a:r>
              <a:rPr lang="en-US" dirty="0"/>
              <a:t>O</a:t>
            </a:r>
            <a:r>
              <a:rPr lang="el-GR" dirty="0"/>
              <a:t>ΜΛ </a:t>
            </a:r>
            <a:r>
              <a:rPr lang="el-GR" dirty="0" err="1" smtClean="0"/>
              <a:t>μεγαλοκαρυοβλαστική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377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Μορφολογική ταξινόμηση κατά ΠΟΥ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Μειώνει το ποσοστό βλαστών από 30% στο 20%.</a:t>
            </a:r>
          </a:p>
          <a:p>
            <a:r>
              <a:rPr lang="el-GR" dirty="0" smtClean="0"/>
              <a:t>Αναγνωρίζει 4 οντότητες με </a:t>
            </a:r>
            <a:r>
              <a:rPr lang="el-GR" dirty="0" err="1" smtClean="0"/>
              <a:t>κυτταρογενετικές</a:t>
            </a:r>
            <a:r>
              <a:rPr lang="el-GR" dirty="0" smtClean="0"/>
              <a:t> ανωμαλίες.</a:t>
            </a:r>
          </a:p>
          <a:p>
            <a:r>
              <a:rPr lang="el-GR" dirty="0" smtClean="0"/>
              <a:t>ΟΜΛ με δυσπλασία πολλών σειρών.</a:t>
            </a:r>
          </a:p>
          <a:p>
            <a:r>
              <a:rPr lang="el-GR" dirty="0" smtClean="0"/>
              <a:t>ΟΜΛ χωρίς περαιτέρω διαφοροποίηση.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49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Διήθησης του μυελού των οστών από τη νόσο.</a:t>
            </a:r>
          </a:p>
          <a:p>
            <a:r>
              <a:rPr lang="el-GR" dirty="0" smtClean="0"/>
              <a:t>Διαταραχή </a:t>
            </a:r>
            <a:r>
              <a:rPr lang="el-GR" dirty="0" err="1" smtClean="0"/>
              <a:t>αιμοποίησης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Κλινικές εκδηλώσεις από διήθηση και άλλων ιστών και οργάνων.</a:t>
            </a:r>
          </a:p>
          <a:p>
            <a:r>
              <a:rPr lang="el-GR" dirty="0" smtClean="0"/>
              <a:t>Διαταραχή </a:t>
            </a:r>
            <a:r>
              <a:rPr lang="el-GR" dirty="0" err="1" smtClean="0"/>
              <a:t>μικροκυκλοφορίας</a:t>
            </a:r>
            <a:r>
              <a:rPr lang="el-GR" dirty="0" smtClean="0"/>
              <a:t> (</a:t>
            </a:r>
            <a:r>
              <a:rPr lang="el-GR" dirty="0" err="1" smtClean="0"/>
              <a:t>λευκόσταση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Διαταραχή μηχανισμού πήξης.</a:t>
            </a:r>
          </a:p>
          <a:p>
            <a:r>
              <a:rPr lang="el-GR" dirty="0" smtClean="0"/>
              <a:t>Αναιμία, </a:t>
            </a:r>
            <a:r>
              <a:rPr lang="el-GR" dirty="0" err="1" smtClean="0"/>
              <a:t>ουδετεροπενία</a:t>
            </a:r>
            <a:r>
              <a:rPr lang="el-GR" dirty="0" smtClean="0"/>
              <a:t>,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Κόπωση, αδυναμία, στηθάγχη, πυρετό, λοιμώξεις.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08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Εργαστηριακά ευρήματα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Γενική αίματος και επίχρισμα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Ορθρόχρωμη</a:t>
            </a:r>
            <a:r>
              <a:rPr lang="el-GR" dirty="0" smtClean="0"/>
              <a:t> </a:t>
            </a:r>
            <a:r>
              <a:rPr lang="el-GR" dirty="0" err="1" smtClean="0"/>
              <a:t>ορθροκυτταρική</a:t>
            </a:r>
            <a:r>
              <a:rPr lang="el-GR" dirty="0" smtClean="0"/>
              <a:t> αναιμία.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Μειωμένα ΔΕΚ.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Λευκοκυττάρωση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Βλάστες ανάλογα την υποκατηγορία.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Θρομβοπενενία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Ουδετεροπενία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09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Μυελόγραμμα</a:t>
            </a:r>
            <a:r>
              <a:rPr lang="el-GR" b="1" dirty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err="1"/>
              <a:t>Κυτταροβρίθεια</a:t>
            </a:r>
            <a:r>
              <a:rPr lang="el-GR" dirty="0"/>
              <a:t> και </a:t>
            </a:r>
            <a:r>
              <a:rPr lang="el-GR" dirty="0" err="1"/>
              <a:t>ίνωση</a:t>
            </a:r>
            <a:r>
              <a:rPr lang="el-GR" dirty="0"/>
              <a:t>;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err="1"/>
              <a:t>Υπερκυτταρικός</a:t>
            </a:r>
            <a:r>
              <a:rPr lang="el-GR" dirty="0"/>
              <a:t> </a:t>
            </a:r>
            <a:r>
              <a:rPr lang="el-GR" dirty="0" smtClean="0"/>
              <a:t>μυελός.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 err="1"/>
              <a:t>Υπολλειπόμενα</a:t>
            </a:r>
            <a:r>
              <a:rPr lang="el-GR" dirty="0"/>
              <a:t> στοιχεία </a:t>
            </a:r>
            <a:r>
              <a:rPr lang="el-GR" dirty="0" smtClean="0"/>
              <a:t>διαφοροποίησης.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Βλάστες ανάλογα με την </a:t>
            </a:r>
            <a:r>
              <a:rPr lang="el-GR" dirty="0" smtClean="0"/>
              <a:t>υποκατηγορία.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33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d/d8/Auer_rods.PNG/230px-Auer_ro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951" y="1340768"/>
            <a:ext cx="5072098" cy="4719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ΟΜΛ-</a:t>
            </a:r>
            <a:r>
              <a:rPr lang="el-GR" dirty="0" err="1" smtClean="0"/>
              <a:t>Μυελόγραμμα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896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Αιμορραγικός έλεγχος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Παράταση χρόνων προθρομβίνης και μερικής </a:t>
            </a:r>
            <a:r>
              <a:rPr lang="el-GR" dirty="0" err="1" smtClean="0"/>
              <a:t>θρομβοπλαστίνης</a:t>
            </a:r>
            <a:r>
              <a:rPr lang="el-GR" dirty="0" smtClean="0"/>
              <a:t>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Αυξημένη παρουσία δ-διμερών </a:t>
            </a:r>
            <a:r>
              <a:rPr lang="el-GR" dirty="0" smtClean="0"/>
              <a:t>ινώδους.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09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κλειδιά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Ετερογενής ομάδα </a:t>
            </a:r>
            <a:r>
              <a:rPr lang="el-GR" dirty="0" err="1" smtClean="0"/>
              <a:t>κλωνικών</a:t>
            </a:r>
            <a:r>
              <a:rPr lang="el-GR" dirty="0" smtClean="0"/>
              <a:t> </a:t>
            </a:r>
            <a:r>
              <a:rPr lang="el-GR" dirty="0" err="1" smtClean="0"/>
              <a:t>κακόηθων</a:t>
            </a:r>
            <a:r>
              <a:rPr lang="el-GR" dirty="0" smtClean="0"/>
              <a:t> </a:t>
            </a:r>
            <a:r>
              <a:rPr lang="el-GR" dirty="0" err="1" smtClean="0"/>
              <a:t>νεοπλασματικών</a:t>
            </a:r>
            <a:r>
              <a:rPr lang="el-GR" dirty="0" smtClean="0"/>
              <a:t> νοσημάτων.</a:t>
            </a:r>
          </a:p>
          <a:p>
            <a:r>
              <a:rPr lang="el-GR" dirty="0" smtClean="0"/>
              <a:t>Επίπτωση της νόσου αυξάνει με ηλικία.</a:t>
            </a:r>
          </a:p>
          <a:p>
            <a:r>
              <a:rPr lang="el-GR" dirty="0" smtClean="0"/>
              <a:t>Αναιμία, </a:t>
            </a:r>
            <a:r>
              <a:rPr lang="el-GR" dirty="0" err="1" smtClean="0"/>
              <a:t>θρομβοπενία</a:t>
            </a:r>
            <a:r>
              <a:rPr lang="el-GR" dirty="0" smtClean="0"/>
              <a:t>, </a:t>
            </a:r>
            <a:r>
              <a:rPr lang="el-GR" dirty="0" err="1" smtClean="0"/>
              <a:t>λευκοκυττάρωση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Βλάστες στο αίμα.</a:t>
            </a:r>
          </a:p>
          <a:p>
            <a:r>
              <a:rPr lang="el-GR" dirty="0" smtClean="0"/>
              <a:t>Μυελός με αυξημένη </a:t>
            </a:r>
            <a:r>
              <a:rPr lang="el-GR" dirty="0" err="1" smtClean="0"/>
              <a:t>κυτταροβρίθεια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Κυτταρογενετικές</a:t>
            </a:r>
            <a:r>
              <a:rPr lang="el-GR" dirty="0" smtClean="0"/>
              <a:t> βλάβες που σχετίζονται με την πρόγνωση.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263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Βιοχημικά ευρήματα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Αυξημένη </a:t>
            </a:r>
            <a:r>
              <a:rPr lang="el-GR" dirty="0" smtClean="0"/>
              <a:t>LDH.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Αυξημένο ουρικό </a:t>
            </a:r>
            <a:r>
              <a:rPr lang="el-GR" dirty="0" smtClean="0"/>
              <a:t>οξύ.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 err="1" smtClean="0"/>
              <a:t>Υπερασβεστιαιμία</a:t>
            </a:r>
            <a:r>
              <a:rPr lang="el-GR" dirty="0" smtClean="0"/>
              <a:t>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 err="1" smtClean="0"/>
              <a:t>Υποκαλιαιμία</a:t>
            </a:r>
            <a:r>
              <a:rPr lang="el-GR" dirty="0" smtClean="0"/>
              <a:t>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 err="1" smtClean="0"/>
              <a:t>Υποφωσφαταιμία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22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Εργαστηριακά ευρήματα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Κυτταροχημεία</a:t>
            </a:r>
            <a:endParaRPr lang="el-GR" b="1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 err="1" smtClean="0"/>
              <a:t>Μυελοϋπεροξειδάση</a:t>
            </a:r>
            <a:r>
              <a:rPr lang="el-GR" dirty="0" smtClean="0"/>
              <a:t>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 err="1"/>
              <a:t>Sudan</a:t>
            </a:r>
            <a:r>
              <a:rPr lang="el-GR" dirty="0"/>
              <a:t> </a:t>
            </a:r>
            <a:r>
              <a:rPr lang="el-GR" dirty="0" err="1"/>
              <a:t>Black</a:t>
            </a:r>
            <a:r>
              <a:rPr lang="el-GR" dirty="0"/>
              <a:t> </a:t>
            </a:r>
            <a:r>
              <a:rPr lang="el-GR" dirty="0" smtClean="0"/>
              <a:t>Β.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Μη ειδική </a:t>
            </a:r>
            <a:r>
              <a:rPr lang="el-GR" dirty="0" err="1" smtClean="0"/>
              <a:t>εστεράση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2426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classconnection.s3.amazonaws.com/195/flashcards/910195/png/mpo113208488025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146" y="1484784"/>
            <a:ext cx="6081708" cy="4625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sz="4000" dirty="0" err="1"/>
              <a:t>Μυελοϋπεροξειδάση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/>
              <a:t>+ </a:t>
            </a:r>
            <a:r>
              <a:rPr lang="el-GR" sz="3300" b="0" dirty="0" err="1"/>
              <a:t>μυελοβλάστες</a:t>
            </a:r>
            <a:r>
              <a:rPr lang="el-GR" sz="3300" b="0" dirty="0"/>
              <a:t>, - </a:t>
            </a:r>
            <a:r>
              <a:rPr lang="el-GR" sz="3300" b="0" dirty="0" err="1" smtClean="0"/>
              <a:t>λεμφοβλάστες</a:t>
            </a:r>
            <a:endParaRPr lang="el-GR" sz="33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67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athologyoutlines.com/images/marrow/031R.jpg"/>
          <p:cNvPicPr>
            <a:picLocks noChangeAspect="1" noChangeArrowheads="1"/>
          </p:cNvPicPr>
          <p:nvPr/>
        </p:nvPicPr>
        <p:blipFill>
          <a:blip r:embed="rId2"/>
          <a:srcRect t="16250" b="33750"/>
          <a:stretch>
            <a:fillRect/>
          </a:stretch>
        </p:blipFill>
        <p:spPr bwMode="auto">
          <a:xfrm>
            <a:off x="1281825" y="1221791"/>
            <a:ext cx="6580350" cy="4850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Sudan Black </a:t>
            </a:r>
            <a:r>
              <a:rPr lang="el-GR" dirty="0" smtClean="0"/>
              <a:t>Β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9319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athologystudent.com/wp-content/uploads/2009/04/ns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515116" cy="4456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 ειδική </a:t>
            </a:r>
            <a:r>
              <a:rPr lang="el-GR" dirty="0" err="1" smtClean="0"/>
              <a:t>εστεράση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3214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Ανοσοφαινότυπος</a:t>
            </a:r>
            <a:r>
              <a:rPr lang="el-GR" dirty="0"/>
              <a:t>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/>
              <a:t>Μ0</a:t>
            </a:r>
            <a:r>
              <a:rPr lang="en-US" sz="2400" dirty="0"/>
              <a:t>= CD13, CD33, CD34, </a:t>
            </a:r>
            <a:r>
              <a:rPr lang="en-US" sz="2400" dirty="0" err="1"/>
              <a:t>Tdt</a:t>
            </a:r>
            <a:r>
              <a:rPr lang="en-US" sz="2400" dirty="0"/>
              <a:t>, </a:t>
            </a:r>
            <a:r>
              <a:rPr lang="en-US" sz="2400" dirty="0" smtClean="0"/>
              <a:t>HLA-DR</a:t>
            </a:r>
            <a:r>
              <a:rPr lang="el-GR" sz="2400" dirty="0" smtClean="0"/>
              <a:t>.</a:t>
            </a:r>
            <a:endParaRPr lang="el-GR" sz="2400" dirty="0"/>
          </a:p>
          <a:p>
            <a:pPr lvl="0">
              <a:spcBef>
                <a:spcPct val="20000"/>
              </a:spcBef>
            </a:pPr>
            <a:r>
              <a:rPr lang="el-GR" sz="2400" dirty="0"/>
              <a:t>Μ1= </a:t>
            </a:r>
            <a:r>
              <a:rPr lang="en-US" sz="2400" dirty="0"/>
              <a:t>CD13, CD33, CD34, </a:t>
            </a:r>
            <a:r>
              <a:rPr lang="en-US" sz="2400" dirty="0" err="1"/>
              <a:t>Tdt</a:t>
            </a:r>
            <a:r>
              <a:rPr lang="en-US" sz="2400" dirty="0"/>
              <a:t>, </a:t>
            </a:r>
            <a:r>
              <a:rPr lang="en-US" sz="2400" dirty="0" smtClean="0"/>
              <a:t>HLA-DR</a:t>
            </a:r>
            <a:r>
              <a:rPr lang="el-GR" sz="2400" dirty="0" smtClean="0"/>
              <a:t>.</a:t>
            </a:r>
            <a:endParaRPr lang="el-GR" sz="2400" dirty="0"/>
          </a:p>
          <a:p>
            <a:pPr lvl="0">
              <a:spcBef>
                <a:spcPct val="20000"/>
              </a:spcBef>
            </a:pPr>
            <a:r>
              <a:rPr lang="el-GR" sz="2400" dirty="0"/>
              <a:t>Μ2= </a:t>
            </a:r>
            <a:r>
              <a:rPr lang="en-US" sz="2400" dirty="0"/>
              <a:t>CD13, </a:t>
            </a:r>
            <a:r>
              <a:rPr lang="en-US" sz="2400" dirty="0" err="1"/>
              <a:t>Tdt</a:t>
            </a:r>
            <a:r>
              <a:rPr lang="en-US" sz="2400" dirty="0"/>
              <a:t>, </a:t>
            </a:r>
            <a:r>
              <a:rPr lang="en-US" sz="2400" dirty="0" smtClean="0"/>
              <a:t>HLA-DR</a:t>
            </a:r>
            <a:r>
              <a:rPr lang="el-GR" sz="2400" dirty="0" smtClean="0"/>
              <a:t>.</a:t>
            </a:r>
            <a:endParaRPr lang="el-GR" sz="2400" dirty="0"/>
          </a:p>
          <a:p>
            <a:pPr lvl="0">
              <a:spcBef>
                <a:spcPct val="20000"/>
              </a:spcBef>
            </a:pPr>
            <a:r>
              <a:rPr lang="el-GR" sz="2400" dirty="0"/>
              <a:t>Μ3= </a:t>
            </a:r>
            <a:r>
              <a:rPr lang="en-US" sz="2400" dirty="0"/>
              <a:t>CD13, </a:t>
            </a:r>
            <a:r>
              <a:rPr lang="en-US" sz="2400" dirty="0" smtClean="0"/>
              <a:t>CD33</a:t>
            </a:r>
            <a:r>
              <a:rPr lang="el-GR" sz="2400" dirty="0" smtClean="0"/>
              <a:t>.</a:t>
            </a:r>
            <a:endParaRPr lang="el-GR" sz="2400" dirty="0"/>
          </a:p>
          <a:p>
            <a:pPr lvl="0">
              <a:spcBef>
                <a:spcPct val="20000"/>
              </a:spcBef>
            </a:pPr>
            <a:r>
              <a:rPr lang="el-GR" sz="2400" dirty="0"/>
              <a:t>Μ4= </a:t>
            </a:r>
            <a:r>
              <a:rPr lang="en-US" sz="2400" dirty="0"/>
              <a:t>CD13, CD33, HLA-DR, CD11b, CD14, </a:t>
            </a:r>
            <a:r>
              <a:rPr lang="en-US" sz="2400" dirty="0" smtClean="0"/>
              <a:t>CD15</a:t>
            </a:r>
            <a:r>
              <a:rPr lang="el-GR" sz="2400" dirty="0" smtClean="0"/>
              <a:t>.</a:t>
            </a:r>
            <a:endParaRPr lang="el-GR" sz="2400" dirty="0"/>
          </a:p>
          <a:p>
            <a:pPr lvl="0">
              <a:spcBef>
                <a:spcPct val="20000"/>
              </a:spcBef>
            </a:pPr>
            <a:r>
              <a:rPr lang="el-GR" sz="2400" dirty="0"/>
              <a:t>Μ5= </a:t>
            </a:r>
            <a:r>
              <a:rPr lang="en-US" sz="2400" dirty="0"/>
              <a:t>CD13, HLA-DR, CD11b, </a:t>
            </a:r>
            <a:r>
              <a:rPr lang="en-US" sz="2400" dirty="0" smtClean="0"/>
              <a:t>CD14</a:t>
            </a:r>
            <a:r>
              <a:rPr lang="el-GR" sz="2400" dirty="0"/>
              <a:t>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smtClean="0"/>
              <a:t>Μ6</a:t>
            </a:r>
            <a:r>
              <a:rPr lang="el-GR" sz="2400" dirty="0"/>
              <a:t>= </a:t>
            </a:r>
            <a:r>
              <a:rPr lang="en-US" sz="2400" dirty="0" smtClean="0"/>
              <a:t>CD235</a:t>
            </a:r>
            <a:r>
              <a:rPr lang="el-GR" sz="2400" dirty="0" smtClean="0"/>
              <a:t>.</a:t>
            </a:r>
            <a:endParaRPr lang="el-GR" sz="2400" dirty="0"/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/>
              <a:t>Μ7= </a:t>
            </a:r>
            <a:r>
              <a:rPr lang="en-US" sz="2400" dirty="0"/>
              <a:t>CD41, </a:t>
            </a:r>
            <a:r>
              <a:rPr lang="en-US" sz="2400" dirty="0" smtClean="0"/>
              <a:t>CD61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8189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Κυτταρογενετική</a:t>
            </a:r>
            <a:r>
              <a:rPr lang="el-GR" dirty="0" smtClean="0"/>
              <a:t>  μελέτη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Ευνοϊκή: 20%, </a:t>
            </a:r>
            <a:r>
              <a:rPr lang="en-US" dirty="0" smtClean="0"/>
              <a:t>t(8;21), inv</a:t>
            </a:r>
            <a:r>
              <a:rPr lang="el-GR" dirty="0" smtClean="0"/>
              <a:t>(</a:t>
            </a:r>
            <a:r>
              <a:rPr lang="en-US" dirty="0" smtClean="0"/>
              <a:t>16), t(16;16), t(15;17)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Ενδιάμεση: 50%, φυσιολογικός </a:t>
            </a:r>
            <a:r>
              <a:rPr lang="el-GR" dirty="0" err="1" smtClean="0"/>
              <a:t>καρυότυπος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Δυσμενής: 30%, 7, </a:t>
            </a:r>
            <a:r>
              <a:rPr lang="en-US" dirty="0" smtClean="0"/>
              <a:t>del (7q), 5, del (5q), inv(3), t(3;3)</a:t>
            </a:r>
            <a:r>
              <a:rPr lang="el-GR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197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008112"/>
          </a:xfrm>
          <a:ln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Ειδικές μορφές ΟΜΛ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169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ΟΜΛ με χαρακτηριστικούς </a:t>
            </a:r>
            <a:r>
              <a:rPr lang="el-GR" dirty="0" err="1" smtClean="0"/>
              <a:t>κυτταρογενετικούς</a:t>
            </a:r>
            <a:r>
              <a:rPr lang="el-GR" dirty="0" smtClean="0"/>
              <a:t> δείκτες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n-US" dirty="0" smtClean="0"/>
              <a:t>t(8;21), inv</a:t>
            </a:r>
            <a:r>
              <a:rPr lang="el-GR" dirty="0" smtClean="0"/>
              <a:t>(</a:t>
            </a:r>
            <a:r>
              <a:rPr lang="en-US" dirty="0" smtClean="0"/>
              <a:t>16), t(16;16), t(15;17)</a:t>
            </a:r>
            <a:r>
              <a:rPr lang="el-GR" dirty="0" smtClean="0"/>
              <a:t>, 11</a:t>
            </a:r>
            <a:r>
              <a:rPr lang="en-US" dirty="0" smtClean="0"/>
              <a:t>q23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90% </a:t>
            </a:r>
            <a:r>
              <a:rPr lang="el-GR" dirty="0" smtClean="0"/>
              <a:t>που φέρουν </a:t>
            </a:r>
            <a:r>
              <a:rPr lang="en-US" dirty="0" smtClean="0"/>
              <a:t>t(8;21), </a:t>
            </a:r>
            <a:r>
              <a:rPr lang="el-GR" dirty="0" smtClean="0"/>
              <a:t>ανήκουν Μ2.</a:t>
            </a:r>
            <a:endParaRPr lang="en-US" dirty="0" smtClean="0"/>
          </a:p>
          <a:p>
            <a:r>
              <a:rPr lang="en-US" dirty="0" smtClean="0"/>
              <a:t>M3 O</a:t>
            </a:r>
            <a:r>
              <a:rPr lang="el-GR" dirty="0" err="1" smtClean="0"/>
              <a:t>ξεία</a:t>
            </a:r>
            <a:r>
              <a:rPr lang="el-GR" dirty="0" smtClean="0"/>
              <a:t> </a:t>
            </a:r>
            <a:r>
              <a:rPr lang="el-GR" dirty="0" err="1" smtClean="0"/>
              <a:t>προμυελοκυτταρική</a:t>
            </a:r>
            <a:r>
              <a:rPr lang="en-US" dirty="0" smtClean="0"/>
              <a:t> t(15;17)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 descr="http://imagebank.hematology.org/Content%5C9144%5C9144_full.JPG"/>
          <p:cNvPicPr>
            <a:picLocks noChangeAspect="1" noChangeArrowheads="1"/>
          </p:cNvPicPr>
          <p:nvPr/>
        </p:nvPicPr>
        <p:blipFill>
          <a:blip r:embed="rId2"/>
          <a:srcRect l="34375" t="26557" b="24725"/>
          <a:stretch>
            <a:fillRect/>
          </a:stretch>
        </p:blipFill>
        <p:spPr bwMode="auto">
          <a:xfrm>
            <a:off x="3995936" y="3212976"/>
            <a:ext cx="4643438" cy="2940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983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pload.wikimedia.org/wikipedia/commons/d/d8/AML-M2_associated_with_a_t(8%3B21)_chromosome_abnormal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288503"/>
            <a:ext cx="7229475" cy="4876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ΟΜΛ –Μ2 - </a:t>
            </a:r>
            <a:r>
              <a:rPr lang="en-US" dirty="0"/>
              <a:t>t(8;21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3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– αιτιολογία - παθογένεια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Πάσχει το αρχέγονο πολυδύναμο.</a:t>
            </a:r>
          </a:p>
          <a:p>
            <a:r>
              <a:rPr lang="el-GR" dirty="0" smtClean="0"/>
              <a:t>Αναστολή διαφοροποίησης και ωρίμανσης της μυελικής σειράς.</a:t>
            </a:r>
          </a:p>
          <a:p>
            <a:r>
              <a:rPr lang="el-GR" dirty="0" smtClean="0"/>
              <a:t>Ανεξέλεγκτος </a:t>
            </a:r>
            <a:r>
              <a:rPr lang="el-GR" dirty="0" err="1" smtClean="0"/>
              <a:t>πολλαπλασιαμός</a:t>
            </a:r>
            <a:r>
              <a:rPr lang="el-GR" dirty="0" smtClean="0"/>
              <a:t> στο μυελό και αίμα.</a:t>
            </a:r>
          </a:p>
          <a:p>
            <a:r>
              <a:rPr lang="el-GR" dirty="0" smtClean="0"/>
              <a:t>Όλες τις ηλικίες (63 έτη).</a:t>
            </a:r>
          </a:p>
          <a:p>
            <a:r>
              <a:rPr lang="el-GR" dirty="0" smtClean="0"/>
              <a:t>90% των ΟΛ.</a:t>
            </a:r>
          </a:p>
          <a:p>
            <a:r>
              <a:rPr lang="el-GR" dirty="0" smtClean="0"/>
              <a:t>Γενετικές βλάβες στους παράγοντες κινδύνου.</a:t>
            </a:r>
          </a:p>
          <a:p>
            <a:r>
              <a:rPr lang="el-GR" dirty="0" smtClean="0"/>
              <a:t>Τοξικοί παράγοντες και </a:t>
            </a:r>
            <a:r>
              <a:rPr lang="el-GR" dirty="0" err="1" smtClean="0"/>
              <a:t>ιονίζουσα</a:t>
            </a:r>
            <a:r>
              <a:rPr lang="el-GR" dirty="0" smtClean="0"/>
              <a:t> ακτινοβολία.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7896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bank.hematology.org/Content%5C283%5C2412%5C2412_full.JPG"/>
          <p:cNvPicPr>
            <a:picLocks noChangeAspect="1" noChangeArrowheads="1"/>
          </p:cNvPicPr>
          <p:nvPr/>
        </p:nvPicPr>
        <p:blipFill>
          <a:blip r:embed="rId2"/>
          <a:srcRect r="28125" b="25587"/>
          <a:stretch>
            <a:fillRect/>
          </a:stretch>
        </p:blipFill>
        <p:spPr bwMode="auto">
          <a:xfrm>
            <a:off x="1547664" y="1247111"/>
            <a:ext cx="6215074" cy="513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ΟΜΛ – </a:t>
            </a:r>
            <a:r>
              <a:rPr lang="en-US" dirty="0" err="1"/>
              <a:t>inv</a:t>
            </a:r>
            <a:r>
              <a:rPr lang="en-US" dirty="0"/>
              <a:t>(16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63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tlasgeneticsoncology.org/Anomalies/Images/Flandrininv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56792"/>
            <a:ext cx="5857916" cy="4381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ΟΜΛ – </a:t>
            </a:r>
            <a:r>
              <a:rPr lang="en-US" dirty="0"/>
              <a:t>t(16;16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733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tlasgeneticsoncology.org/Anomalies/Images/16inv16G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86" y="308989"/>
            <a:ext cx="8807428" cy="6072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9801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://imagebank.hematology.org/Content%5C542%5C3340%5C3340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122" y="1196752"/>
            <a:ext cx="6501757" cy="51946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ΟΜΛ – </a:t>
            </a:r>
            <a:r>
              <a:rPr lang="en-US" dirty="0"/>
              <a:t>t(15;17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03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atlasgeneticsoncology.org/Anomalies/Images/Flandrin11q2300017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133" y="1196752"/>
            <a:ext cx="6643734" cy="4995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ΟΜΛ – 11</a:t>
            </a:r>
            <a:r>
              <a:rPr lang="en-US" dirty="0" smtClean="0"/>
              <a:t>q23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614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296144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Οξεία </a:t>
            </a:r>
            <a:r>
              <a:rPr lang="el-GR" dirty="0" err="1" smtClean="0"/>
              <a:t>ερυθροκυτταρική</a:t>
            </a:r>
            <a:r>
              <a:rPr lang="el-GR" dirty="0" smtClean="0"/>
              <a:t> λευχαιμία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60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Εργαστηριακή διάγνωση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Ερυθροποιητικών</a:t>
            </a:r>
            <a:r>
              <a:rPr lang="el-GR" dirty="0" smtClean="0"/>
              <a:t> </a:t>
            </a:r>
            <a:r>
              <a:rPr lang="el-GR" dirty="0" err="1" smtClean="0"/>
              <a:t>προβαθμίδων</a:t>
            </a:r>
            <a:r>
              <a:rPr lang="el-GR" dirty="0" smtClean="0"/>
              <a:t> &gt;50% των </a:t>
            </a:r>
            <a:r>
              <a:rPr lang="el-GR" dirty="0" err="1" smtClean="0"/>
              <a:t>εμπύρηνων</a:t>
            </a:r>
            <a:r>
              <a:rPr lang="el-GR" dirty="0" smtClean="0"/>
              <a:t> κυττάρων του μυελού.</a:t>
            </a:r>
          </a:p>
          <a:p>
            <a:r>
              <a:rPr lang="el-GR" dirty="0" smtClean="0"/>
              <a:t>&gt; 20% </a:t>
            </a:r>
            <a:r>
              <a:rPr lang="el-GR" dirty="0" err="1" smtClean="0"/>
              <a:t>μυελοβλάστες</a:t>
            </a:r>
            <a:r>
              <a:rPr lang="el-GR" dirty="0" smtClean="0"/>
              <a:t>.</a:t>
            </a:r>
          </a:p>
          <a:p>
            <a:r>
              <a:rPr lang="en-US" dirty="0" smtClean="0"/>
              <a:t>De novo </a:t>
            </a:r>
            <a:r>
              <a:rPr lang="el-GR" dirty="0" smtClean="0"/>
              <a:t>ή εξέλιξη </a:t>
            </a:r>
            <a:r>
              <a:rPr lang="el-GR" dirty="0" err="1" smtClean="0"/>
              <a:t>μυελοδυσπλαστικού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Δυσπλασία ερυθράς σειράς.</a:t>
            </a:r>
          </a:p>
          <a:p>
            <a:r>
              <a:rPr lang="el-GR" dirty="0" err="1" smtClean="0"/>
              <a:t>Μεγαλοβλαστοειδής</a:t>
            </a:r>
            <a:r>
              <a:rPr lang="el-GR" dirty="0" smtClean="0"/>
              <a:t> αλλοιώσεις.</a:t>
            </a:r>
          </a:p>
          <a:p>
            <a:r>
              <a:rPr lang="el-GR" dirty="0" smtClean="0"/>
              <a:t>Διπύρηνοι ή πολυπύρηνοι </a:t>
            </a:r>
            <a:r>
              <a:rPr lang="el-GR" dirty="0" err="1" smtClean="0"/>
              <a:t>ερυθροβλάστες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Δυσμενή πρόγνωση.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3569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Διαφορική διάγνωση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/>
          <a:lstStyle/>
          <a:p>
            <a:r>
              <a:rPr lang="el-GR" dirty="0" smtClean="0"/>
              <a:t>Ανθεκτική αναιμία με περίσσεια βλαστών (</a:t>
            </a:r>
            <a:r>
              <a:rPr lang="el-GR" dirty="0" err="1" smtClean="0"/>
              <a:t>μυελοβλάστες</a:t>
            </a:r>
            <a:r>
              <a:rPr lang="el-GR" dirty="0" smtClean="0"/>
              <a:t> &lt;20%).</a:t>
            </a:r>
          </a:p>
          <a:p>
            <a:r>
              <a:rPr lang="el-GR" dirty="0" smtClean="0"/>
              <a:t>Δυσπλασία ερυθράς σειράς.</a:t>
            </a:r>
          </a:p>
          <a:p>
            <a:r>
              <a:rPr lang="el-GR" dirty="0" err="1" smtClean="0"/>
              <a:t>Ανοσοφαινότυπος</a:t>
            </a:r>
            <a:r>
              <a:rPr lang="el-GR" dirty="0" smtClean="0"/>
              <a:t> </a:t>
            </a:r>
            <a:r>
              <a:rPr lang="en-US" dirty="0" smtClean="0"/>
              <a:t>CD235 +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378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iki.clinicalflow.com/@api/deki/files/296/=m6%253d2.jpg?size=web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56528"/>
            <a:ext cx="6572296" cy="4564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Ερυθροβλάστες</a:t>
            </a:r>
            <a:r>
              <a:rPr lang="el-GR" dirty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425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iki.clinicalflow.com/@api/deki/files/295/=m6%253d1.jpg?size=web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29859" y="584729"/>
            <a:ext cx="4812843" cy="6929485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Ερυθροβλάστες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71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Πρωτοπαθείς ή </a:t>
            </a:r>
            <a:r>
              <a:rPr lang="en-US" dirty="0" smtClean="0"/>
              <a:t>de novo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Δευτεροπαθείς (</a:t>
            </a:r>
            <a:r>
              <a:rPr lang="el-GR" dirty="0" err="1" smtClean="0"/>
              <a:t>μυελοϋπερπλαστικό</a:t>
            </a:r>
            <a:r>
              <a:rPr lang="el-GR" dirty="0" smtClean="0"/>
              <a:t> ή </a:t>
            </a:r>
            <a:r>
              <a:rPr lang="el-GR" dirty="0" err="1" smtClean="0"/>
              <a:t>δυσπλαστικό</a:t>
            </a:r>
            <a:r>
              <a:rPr lang="el-GR" dirty="0" smtClean="0"/>
              <a:t> σύνδρομο).</a:t>
            </a:r>
          </a:p>
          <a:p>
            <a:r>
              <a:rPr lang="el-GR" dirty="0" smtClean="0"/>
              <a:t>10-20% ύστερα από χημειοθεραπεία.</a:t>
            </a:r>
          </a:p>
          <a:p>
            <a:r>
              <a:rPr lang="el-GR" dirty="0" smtClean="0"/>
              <a:t>Ταξινόμηση κατά </a:t>
            </a:r>
            <a:r>
              <a:rPr lang="en-US" dirty="0" smtClean="0"/>
              <a:t>FAB </a:t>
            </a:r>
            <a:r>
              <a:rPr lang="el-GR" dirty="0" smtClean="0"/>
              <a:t>και κατά ΠΟΥ.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264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52128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Οξεία </a:t>
            </a:r>
            <a:r>
              <a:rPr lang="el-GR" dirty="0" err="1" smtClean="0"/>
              <a:t>μεγακαρυοβλαστική</a:t>
            </a:r>
            <a:r>
              <a:rPr lang="el-GR" dirty="0" smtClean="0"/>
              <a:t> λευχαιμία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577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Σπάνια ΟΜΛ (3-5%).</a:t>
            </a:r>
          </a:p>
          <a:p>
            <a:r>
              <a:rPr lang="el-GR" dirty="0" smtClean="0"/>
              <a:t>Βλάστες </a:t>
            </a:r>
            <a:r>
              <a:rPr lang="el-GR" dirty="0" err="1" smtClean="0"/>
              <a:t>μεγακαρυοκυτταρικής</a:t>
            </a:r>
            <a:r>
              <a:rPr lang="el-GR" dirty="0" smtClean="0"/>
              <a:t> σειράς &gt;50%.</a:t>
            </a:r>
          </a:p>
          <a:p>
            <a:r>
              <a:rPr lang="en-US" dirty="0" smtClean="0"/>
              <a:t>CD41 +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Γιγάντια αιμοπετάλια.</a:t>
            </a:r>
          </a:p>
          <a:p>
            <a:r>
              <a:rPr lang="el-GR" dirty="0" smtClean="0"/>
              <a:t>Θραύσματα </a:t>
            </a:r>
            <a:r>
              <a:rPr lang="el-GR" dirty="0" err="1" smtClean="0"/>
              <a:t>μεγακαρυοκυττάρων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Ίνωση</a:t>
            </a:r>
            <a:r>
              <a:rPr lang="el-GR" dirty="0" smtClean="0"/>
              <a:t> μυελού των οστών.</a:t>
            </a:r>
          </a:p>
          <a:p>
            <a:r>
              <a:rPr lang="el-GR" dirty="0" smtClean="0"/>
              <a:t>Δυσμενή πρόγνωση.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140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data:image/jpeg;base64,/9j/4AAQSkZJRgABAQAAAQABAAD/2wCEAAkGBhQSEBUUEhQWFRUWGBkYFBgYFxcVFxcbGhcWFxQaFxoXHCYfFxojGhgYIC8gIycpLCwsFR4xNTAqNSYrLCkBCQoKDgwOGg8PGiwkHyAsLCwsLCwsKSwsLCwsLCwpKSwsLCwsLCwsKSwsKSwsLCksLCwsKSwsLCkpLCkpLCksLP/AABEIALcBEwMBIgACEQEDEQH/xAAcAAABBQEBAQAAAAAAAAAAAAAGAAEDBAUHAgj/xABIEAABAwIDBQUEBgcFBwUAAAABAAIRAyEEBTESQVFhcQYHEyKBMpGhsUKzwdHh8BQVIyU1UnJzkrLS8RczYmOCk8IWJFN0g//EABkBAAMBAQEAAAAAAAAAAAAAAAECAwQABf/EACURAAICAgIBBQADAQAAAAAAAAABAhEDIRIxQQQTIlFhIzJxFP/aAAwDAQACEQMRAD8Ax+6/u/GP2nVHFlKnAcR7TibwJsLanmF1JvdJgB9Gp/f/AAWZ3GN/9hV/tj9XTXR1kHbAv/ZJgf5an9/8FVxfdZgGwAyoSf8AmH7kfLIxNT9q6d1vgEyHhbYHu7rsEPoP/wC5+C8nuywMHyP/AO4eHRE9WtJUdR/ld6fKEEaVFAfW7ucFsmGPmDHnP3IGzDs3hmh1nA/RuT1XXNuyGsy7KVMQ5xw8E6lpMQZ3StnpnBOpjukjmjuz9CYk2uRN9FRbkzPEjZMdV0Ad2+YOJHhNbOri9qIcl7ohR8+JriAPMGjdvG077lslLCvoze4vBh93fdvRxTaj6zXimCGsLXQS7V14NgI962e13dLh6WEfUw4qF7PMQ5wMt+lAAF4v6IhqdvMHhWilSB2WCAGiAPtK08l7Z4bFnYa6HGfI7fxjisUoSUufHQkoyW6OA0uzVB7RAdtEx7VranRUx2apF8AkAakm3yR32s7NfomJqNb7LvNR6OMFo6GywMRgIIB37l6UYY5JNI0J2rMatkWGaIl5PIiPkvf6gog+UP0nUcOnFXcNghtS92mgAklamU4A4nE06TB7ZA4wBd5PC0n0Rljgl0HVB5l3c5hHUqb3OqgljS4BzYktBMeW1yp6vc3guNbl52/5EfNbAAGgsFDXrwDadYXiVb0YrOX/AOyrCbTr1YH/ABNn/D6KTB91eDe+Aasa+0297x5eEorxILjHGJ+dlp5NgoG0d0gfJaJxiojWCx7mMFufWH/Uw/8AgnHcxgv5q395n+RHqSy8RbAN3czgtzqw/wCpp/8AD8yvB7l8HPt1o3CWW432Ufp4XcUdYAHuXwce3W/vM/yLDzrumoUn2NTw9xlvuPl4rrcLy+mCIIkcDddVDRlTOMt7tMMRZ1TrLf8AKp8N3XYZ72ta+pH0iS3drENvZdEzjKRDRRptBcfM7c0RMwrOAydtMWILiLuN3c43BUSVWyksqrSA1vcvhJ/3tY6HVkx/dUrO5bCb6lY+rB/4I/p0wBATqfFEbYBHuYwf89b+8z/Io2dyuE31K3oWDp9FdCSXcTrOcP7ksNurVRbgw/Yuc94Xdy7BNLmP8WmIDnbOyWE6B1z7+i+h8bX2KbncBbruQJ22w85biZ/+MuPUEOn3hBpItjTds+ZnMukpazfMU60JiOB9Hdxo/d9T+3P1dNdFXPe5Afu9/wDbu+rpLoSzoV9iWNnNEtdtjQ68itlM5oIgiQigwlxdgk6vZXsqwnih5NmkbIPPitE5HSmdn4mFdZTDRAEBcVlmtaAbGNdScWvEHcdx5hW+yNFzq7nwQ0COsouqUWu9oA9RKdlMNEAADkmbBLNyVEeLxIpsc92jQSVyHtR2tq13EB2w2YA3Lo3bats4R3MgHpr9i4bmONJrT9Hpr9y9H0mNVyHwqo8hhWA2jrfXgN8cyvTqsFrqctc24IPs7xfioMxY6xaIb8JOqsYfytgujQwN53TyW+igWYzNHZnTpHZmtSbsuDdXEnW26yGsbltVtRu0HC/AiFud2OYeFmQZuqtc3oY2m9NPiuy1cGxxlzGu6gH5rHkzey+NaJvIo6o4Lg8tq1TsUqTnOJiQDoePBdS7C9iRg2mpUg1nCLX2BvAO8neitlBrfZAHQAfJO4/H4LLl9TKekqROeVy0jzVrALCzDF3mbukCD6AKXM8SRLQZjXifuQ9isSQJBH47/RHDi8iVSslbmIa4aEm32Lcy/PAbHSTH4cpXPX4oh5JG+FMMzG1bhHSFpngUkCKs6g3GNJgaqdB+R4uYJv8Aai1jZAPBefkx8HRzVEiSYBOkFEViu7Qh7iKUEDRx0PGOI5qr2xzFwZ4NPV4854N4dT8p4oXo7TRwTJJLZbHjvbDTA5sXv8N8TuLbT71piq0OiRPCRPuXPsLjnMcXg3AIB5m0/FWGZS4s24PGd/WVz4+R3hQfJLC7MZqXh1N5lzIg7y3nzC3kGqM8lToZOmhOgArZhS2qTgNSLfYgftrWnLMT/ZmR0IXQIQn3k4Jn6txL4g+HqN5LmgTxEpZIrjnx0z5YrDzHqkpcQ3zFJFS0OfRncj/Dn/27vq6S6CufdyI/dz/7d3+CkjTFZgQYYJI14IJaI029F1JUsDmO2dlw2XD3HoryNAaa0xkk6rY7Hsos2nmBoOJJ0AG8rkrejiyElhYHtjQqO2ZLSTA2tPet1M012c012UM8y7x6D6fEW6jRcMzekaNQtcyIdcETovoJYXaPsjRxY8w2X7nDX14rT6fPw0+iuPIlpnCv0+XEFovdp3DcFHRquLiXEcI+1GWZ902Jpz4WzUEzrB9xVKl3dY17iHUy0RvIXorNB+S3JfZB3d4c1cxoED2XF7jyAOq7wELdi+xzME2TBquFzwHALezHG+G0QJJMD7V5ueXuT+JmySTZbJXioyd8LA/9QuBExre278FvUK4e0EaKMsbj2TTszsfg9/8ApHP1Q7i8vJ38bbyjYhU8Tgm6gdfwVceVxDdHPMVkxkz671Wbk2wPMPMdBuRzWwwdJbfiOCq1sCC6Nk6A3stizDrZQyWlYTYhGlB8gb7IfwOXkTrciSPv+xENGnDQBwWPO02dMlSSlJQEBY1W1Hvc7iQOgMD4LIzSsyYFlZzehVo13bDS9jjI2ROzOoPqvOXdk6lWqKlU7FPXZ+k7l/wj4rq3ZsUklZBlGXmtWa2PKPM/7AjLHPaymRaIP596w8FXGHrVaZ8sulp4t+j93ooM5zZ1UilS8z3GLb+HoNSlat0LK5NPwS9lwPGq1CQGtaAToJJn7Pit0Z7QmPEbPw9+iHH4WYw9KXNZeoR9N51J/O5ecRlRAu0j0RckjnjU3bYZgpn1AASTAFyTuWL2WxZcxzHGdg26HReu0tQ7DGD6br8wPxhFkeHy4id2maT5WOcOOk9As3tvj2VcpxZbupGQdRcKRuGIExZDnbiW5fiCN7CD0Lm8Uqmnou8Ma0fPuJPnKSirO8x6pLlHQtH0X3O1tnKnnhWfHUspQjXAMQF3WkjKHf8A2Hf4aevqjvDY9raYmxj1SS6VCJadEFcAYmmRvMFbSxcIzxK+1ub81tJkLk7IsVim027TjZc77SZo57iZuTA4MbuA5nUlFPaKt5oP0WyBxQFicWC4nW6vHRXHBJWVH0HNjcfh7l1nIahdhqZdc7PysEGZRkxxOyYgbydPxR/RpBrQ0aAQPRTbsXM10VczzDwmi1zYcPVC9TNn7Ul54mNx5BE2dYVr6Lp+iCQeBQOKT6lmdJHOy2YIxcdmObdhjluf03thzgHWBm0mFoPrgtOyQeFwhrDZDTpMPitJcBcg3nRUs7w1KhQdVDyDo1s++EvtQk9MaNs1vFLagdUqAASfalRZv2lY7ysvwJ/NlyfF5w9zrvLRyU9LPXsc0ztgaA6rZ/zK7Y/Fhbi8d5paLE+4ToreB7WGhO1EG5B+xYGYFwpeOBZxEdT9wlCv6wc48ZJNzeN6p7UZKmLGLk9nUaPehTkbTDfhqPetZnavD4hpaypDjuNviuIh5MF1h+YCsYauZiYJuJPAaHgpv0sPBoWNHaMowb9ok2aZWhiaUEvNzGm71QD2H7ZOpgUq7tpp9kmxbOk8QUQY/tC7x2wfKD7P80rNLFPmT/rLZbx+aPotabH/AIeS0Msz1lceSx3g7unFBucYqrVqullnbuA3KDJGVWVf5Q286QNZKZ4E4/om32dMWD2sxjhSLKZIcfaI1A4ev3oU/wDXuzioAL6XmDuJ4GVRzXt1VbUc6k1t97gHH8EkfSzsVZEtl7LcTVDgG1mt2txNx1B3LdaK+HPiF+203Inyn7lkdm87pY+KWIphlUDyvb5dv8V6r4upQNSiZc0cdeNhxj5LPkhKMv02QmprQQ4yvhcRSZUqkNmQ0zDgR7QtuVRjcPSo1H4UkvlrC8yXAEiYnQRwQ7hXBxAFxqFuYXDjY4NqW6OGiVtIdYq8m7kFANpW1JkneSr2JcA0k8EL4TNHYclrx9x5hM7G1sU7ZpgxvP0W9SpVYksfytvRp9mqX+8fxdHu/wBU/aKzqR5kfJamBwYpU2sboPid5PUqLNsD4tMge0DLeoTtaJqf8nIgo1gWQgrvEEZdiP6R/iatynjNnyvlrhqCsLtyx1XL8S+PI1gud5L2iyhGOzU6SbPnWt7RSXquzzHqkrJ6JWfSPc5RDsrIOhqvn3MRDWwDWmH1RHIS74IR7rMSWZSYsX13gdNmnJCJ6eGJGkoaS2DGnt3Rv4JjA0eHBHL7easIVwtV1GpI9n6QRSx0iVyrwSyR4szc4yYVhIOy6CJ5HcqmXdjcPTguYHuG91x6DRbyZNbF5OqGawAQBAG4JOdFys7P8x8GiSDDjZv2oawONfVIYXkAyTLtytDC5LkSct0WsTmNUl0yWGdbtiYlD1LGOpuLgbToOWi081qNp7DNouaJm8TeUK1MQXOde0yAvQxQVHJUbeYdonVGknltRbTRCHaPPnViGuPlbOmnT7F6zDHEMLQbO1PCEOvqStMIJdDLTsZxLuXROJBBFuN14qSAm2TF77z9ioGwow+Zl2D8Las1xcBu0iyHnWgjoPtWnluDMiJFt+nP1XvMsm2D5AYIuEukcpJGTVZIBBO/56r21wa2ToU1DEbG7zARfmpW1S8gHdoPoyfsXF4s9U6jm1PMTAjTTQQunZLl36XSpOEBwu49P9PiuaMpufIGswefBdBy+q3D4Z7XPI2GzLSRLyNDxA+xRy3WieVrTH7Wdo6eG2mMdLx5SR047ihjAZu/EEeI8ho0A39eKFsbVc9+0STJP+q0sA6By0/BPHGoolGLm/kdCpOwnht2GHab7Ri5WXmtLDuG0yW2j1VHBV7eXU620UeYPhoAsbyOZSKNMs8MRZJm4oYhjxHl0kI4e2jmTNqk8NrNHmHEaCRrHPmuV4kXiY4czv0UWDxVSm4VKTi0t3iRefikzYVk/wBBGDhuJ07JcgqitNRhaxgdO4aWAWt2doipSc08iORT9j+0gxlP9oAKzBDhxB3gc0+VsNB5BFt68nJBxdPstGbkmiao80okbQGrSAbb4lblDZ2QWxBuIsFl5g3xBLdyXZ2uS17T9F1uQIn5ykgxciuPI2EkkkxnI6mHa72mg9QChrvMb+6cT/S36xiKUL95v8KxP9LfrGLmtBR8tYj2inTYj2inUV0aDu3dpTP6sY7d41WfUU4+S6Nl8OZZc67p8c5uX7Ni01Hy09GaFG+XYjYfE+VwlvT8F0toLi+JeqYQQbKTKnzTHIke5eMVig0E8lJllItpidTJPqugJK+Oy2UydMqkDC7V4TaYx0E7JuOR3/D4rCxeXMDWVmEtJ+iN4GqN6rQWkHSDKBWVWtYQWkGTA3b4MrZgk2q+ha2ZGZ45jnDZMEC53k8uAWRiKci24XKt1m+3YTJgrMfMX3/DmvRiqDZiZjU8x1gQOvRUgZKuZg0h3m33VJ7r9VYA1SSb+ikDeBXiqydN69UpA0XHBPl7oaC7dEA77LWwlTaaWuAOonmUK4bHCBJiOOqkGehpMA/K6RxAjSq9nW7J2zBnddVh2agSHGF6wvai42mzeY9VuU86ZWaAA2Ru0N0rbQ20QZLgW0XeUEvO8/ZwVjtLiNjBvB1c4DoJmyu7IkxqPZB+Kyu1mH2sLtHUP19LdEnbAtvYEvcZ/O9XcOYAJMnkdOCoBwB3n7fwVtouZ15e9XLI26NQgCSL+4KLMMUZgXkSTw9OMKvRLnCOF9d+pKjDbzFju4IUPyZ4LDMm+puYuvBqCx0gC3A9OClIjzASff6qsaRgnWfnzQLR2X8lzQ4fEtqUybOvzG/0K7zRcyqxrxcOAI9VwGlSAYNmxOpNhC6/2UzQNytlQ32GuHDQmB8lg9ZBNKRDIqlo2cTgBEtOyRdecnwsNc/e8z6DRDuCz+vUfJcI/lgR04ouw9babOnEcCvNSphnyUaZKkkknICQv3m/wnE/0t+sYihC3ef/AAnE/wBLPraa59BXZ8u1x5iknr+0UlnRoO092tWMuB/5j/k1dNy3Ag0GbQuBPSTKAe6HKfEwTSfYbUf/ANR8v59F1ABN2Cc9JIrjBCZN4VkJJIpURbb7EE5TBOUwCpmeK8Ok53Kw4k2AQpnFbyCoQAZ9NFb7V4vaqNpTYQT1P4JYrKKJpuLp8rZbf3zK24koU35BF26AXE1b3uSCTuWZWNom35hb+ZYEs9oCTf0IkSsnwjeBNrL0otUBozC1rwdoLPr4DeD+QtsUyRu6aKLEUJbYSU6ZMx2tg8bKGrqI6qxUpEG4uoxSJMe78Uw5XojzOJ3aL0asC41/N05IbqdNeapudc36fiuGiSsBkO0EnorNHHbL7bt4troqbapMfA8uivYZlphsnjutqgy6Qddm8V4tyfM0eaVZ7SmcK4gW22nksfsXQJeTqNjzGI1NkQZk0vw9SkwAukQBeY3nks71IhkXF6OY04uZiZ3c1Z8KB6yd6kdlxa8tePX5pqlIAkNMjdP2BXHjtE2GdcRb4dV6q2MD3nd9yVBnmaLRc/6qVtCdJM3gX10lcynkh8JwjmfzKVZ4aYAkzqOetlO1xa6CAbXGumpJVXwJMuO69j8EpdD1nFzQ2NLA/aei6NiSaeCwmHFpptfUHGZN/Uof7KdkvF2atU7FPaAaD7T7zDeM/BEmbsccW7bEezsjcGwIA+PqsHq8iapEo1LIavZbLpmo7QadePotnLq0vqDmD81kYXFlrQJho1WlkdOGOqOttGR0C81bYcq7bLWOzDw7AS47uHVUTj6kgyOkCFUNXacXcTPpuU1GCUkpsaOJJbNbCYva1EH59EPd6H8JxPRn1tNbHibNt4IjqsbvRP7pxPRn1tNPGVxZnlGno+YK58xSTV/aKZIloqfSHc08fqxokT4lS2/UI7XFOwIcMCx7SQQ58EW+kuqdnM38en5vbbZ3PgU66EnBrZrpLGzDtMymSGjaI14BQ4TtW1x8zY6FFpi8JBAEio6NcOEtMhR43HsosL6rgxo3n5DiVy30IBee1QzFnavcE8/uCnZiPG2gTsMFwOO6OalzjAUsUPGwz2udq4TEj10KzWVNkNDmkkG+6eS9KDUoquyLTjIqZlhHA+YkzcbwBuWJiC4aIor1jUpySBBtxcsTE4cm2h3xwWiEvsoYppzrbSVMynfop3YY792qTcNx1VbEaKtei1xMwVRxbA1h2enRalUC8BVKzdqRuRQAbqUraT1VZjI1E8hotXGYItmfTfKjZSDRcyYsE9lospmnw/PKFbyjAOqOhogk6nhvUkWG/kNY4ogyDBuc7aiGiffuStlXKkEeXZV4WHhty4+Y74AgeivsxFOjShwJc4SSDJ6KfLMHUe47IEQInTRXv1Q7Z260NPs+XeCdFhnkV0zPLbtgTn2WNDRUZe1xvvxQ47Cy4EDkV3DC5fS2IDWloN5gzxlYtfJcJV2tmWETABgWuYG+UYeqXTQKfhgFlWSbdwLc1bxHZJzT+yeLi+oCK8NlIDbWt5QPzqtLB5VsnS7Ymd/RGWeisbW7ObU8je53mAJn6MxC38l7Eue9riCGSCS4RIF4AOq6PSaIFvhC9rPL1bfSOcpPyR0sOGgANADR5Y3cY4KnmuSsrwTLXN0cNehnULRTLJYE2toxaHZhoPne544Rsj1he83xUEUm2kS7puAWusbN8K4VBUaC4RDgN3AwlfRWEuUvkQU8KSJsBvJMD8V6YYMi8b15w7X1DeQBqXCw6Srf6rLgIfbeYUeLZoc0ntnjBzUqzubc9dwWZ3pH904joz62miajhwxsNH4oY70XfunETwp/W01aqjRllLk9HzDX9opk2IPmKdTXRU7H2BfGXMnTafHv/wBUb9l6TqdKpVIgPtTnfqS7ohDu1Y04KjLdr9o4Qbg+fgjXtPm+jGXA9ojdyTpeCjd0iq7L/wBi6od5Q/VY4uhuvJaVbOJphkkgblRZQNR7WiQXG0a84RTHukFXYRtXw6hqeztQz09r009yHu22JdVxZYfZpgBo3SQCT1OnQLoeGohjA0CABCHO1uUBxbVAv7LuY+imizNBpz2BeGb4fEdNy0MJm5PkeZEGDvnmnxuGGz5fVUsvy4vqE8FbG9lMyXEuPc3aDWm+8HW+krUo4ZrmwWw/Ztz5rOxeCeXh7GSfuECFvPw74aRTMkAEwtcprRjiqYLYqmRMj7Z4KnWcYBEb+qI8XgXjUSSN/wABCyMZhHMtF/zNleEkx+Jj1Kca3jX7lVNIk3WvVwZAk6m8KPwODdNVTkBoqnDjZgiVWr5NrsyORErdo0QLGAN5Oqs4fA7cx7PzQ50BJmBgshBu42EaWKJsDgYLWAEgmyt0sJTA4uJARBk2CG3tAQB81ny5qVgk30XMLhPCp7IFxoeauPw4c2DyXppO9SLy3Jt2ckeH0ZbsnQiOCwBk7vFktGyPZj3CSiJJNGbj0MnRi4em79IdTLTsBodt6C+4Hr8lrMw4H2qRJCUrBQ8JkpSShEkkkuAJJU8zx3hMsJcbNG7qeSwq2KquMl7h08o+C60VhjcjfzKht0yJPpqq+UU3NDtqdn6M8NdFFluPcYa8ydx49VqhD3aXE5px0zPwWceKYDCIMekxKxe9Q/unEf8A5/W00VAIT71z+6a/Wn9axFyT6E8nzBiB5inTVz5ikkXRY7R3dVyMCzZMEGoJ3gFxnZ4E8UbZVhWmxGqBuwmCqjL2PDCWFz7i+joMgaIuymlWfZrHAcSI+aMk6LKSomzDKmvqinQEu+k4+wz3alecVi6eEllAbVbR1Q3PONzRyC2qoGFoOcfbdYczePv9EM4bKHuubk3KZPVsWPy76LmX9t3tDhWaHW8sWvz5Lay7OG4luw9uyXXAmQY4c0FYnCTVawCTMAcSdy1sltWpNNi15B+NkX0BwW2jYrdnDoDtDjofcrGByVtIE1IA6wB/UVtIE7w6lQ1abDPg7O1AsHOkg7XQRbmuj8mTUpS+Ju1u2OCp+XxWki0MBdHqBCbC9qGV3bNEwd23An0XO3UW7mtHRem0gNLfnkm0H2f06jTc/aiqxpB0IQ3jcCDUdtOvpA+9Vso7WvY3w6vnboHE3HU71s4fL7eIILTe9vyFTHPi9iNOHZiHLRtSPZMxtW0tdQjLjJ2RPJElPBvLPK2ZvMCb7r7k1Wnsu2CwtBbqBtXG6y0e6DTB6llcuBfADeN77o4rWw2UAAEvh17aT05rS/VT3jZMNba8eaw+Ct08tgj6RGnDlKnPP4s5tLoz8Pl3ngC0zO+Fu0aIaIGi80cOGkkb/wA24KVZZz5Cfok6ZJJYR0kyS6zh5TJJLrOHSTJInDpSmUPhHbnd+bLrAQZphS4Bw1bJjiqoaHUtob9Fo4ipHrb7yfRZjSAx7ZsHyOhH3qckXxydUVsMYcDwKIGodo6+qImJBs3g9IR71/4TX60/rWIuQh3sn901+tP61ip4M67PmGv7RSSrnzFJFdFj6a7ov4TS/qqfWORmgzuiH7qpX+lU9P2jkZpLIgt2zqkOoj6J2p62hWshxTQxx/lF/wAFP2lyl1ekNiNtpls7+IQ3hMJXMs8JwO+RAtz0hVfySLxpxorYbExjzUcfK15ceA2hAHpKuZlWFPMmO+i5zHDnIgrOzTBmg7w3e0fO4jQzw6aK5+iHFUG7J/a0/Y5xeEze/wDSnFNWHVWoGguJgAXQTm2aDEmHRsg+UTcczzXrtD2gNagKbJabeLxkatHKd6H2YcLkqX6LihW2XGZKwm0+9SYns5ss2w8chvKha+Brp8USZRlwrsDiGhuh480G6KyaW2B+HwL3PA2HEGJgE23lHOAoVdksbtBhsQ9sQDrB1WvgMvZRbssGtzN1aSuZmlkvwMwQAOCZ9OSORn4L0klskeWs4mV5xGIbTaXPIa0akqu/N6IdsmoyZiJT47Ctr0nMmzhYi8EGQfej52dRGzPaJEh9uh+5WKONY/2XtPQifcgukzYJY7UEg+ievTEyNUaNLwLww6SQr2ezxwqCjUuD7JOo5dEVIPRCUXF0xJJJJbFEkkkus4SSSSNnCSSSQs4oZ48iiY4iekrB8WyK3sBBBEg6hZp7PU51cBwmyJbHNRWyrlVHadyFz9i3QFBRohnlaIG787yrASXsWcuTEg/vbH7prdaf1rEYIN73R+6qv9VP/G1N4Jrs+Yq/tFJecR7R6pKq6LHd+53tpTbR/RKpIO0TSMEg7Vy0wJBmT67oXV2vlOkszJPseVgU6jqlRz9otIsANPXcUkkU9Njw6bK2dYTxgKdSBUF6TwNeLXdVk5ZRr4d8vZ5QZMObu13pJK8d6ZddGY/Ebb3PAgOcSByKsUKLHWMgpJJpdjro0KOXNbd3mCIezdSWvAEAOEeov8kkkkuieV/E2UySSg2ZR5WP2qxxpYZ5aYLiGAjUbWp90pJKkP7IK7A/CYYFoWhg8c+iZYbDVp0KZJPdm170zTzXLf0hgr0fajzA2mPtCH6WPFw4XCSSMd9k8be19FrJmeLimECzTtH0RZmGbtpAyCTw/FJJJNbQs1ckmY9HtiZ81MRyN0RYbEiowObodEkkJpLoXLFR6JZTymSU0yJnZtm4owAJebgbgOJ+5YdbMaj/AGnkcm+UfBJJVXRqxwXGzzTx1Rl2vPQmQfeiTK8wFWntRB0cOadJc+gZYqrLcrMr5+xpgAuI9PmnSSxVsljipOmSYLNmVTAkHgR9yvBJJB6YJxSdIUrm3fdnTWYJtD6dRwcdbNZJ1/qi3JJJchV2fOVZ/mPVJJJa0tD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3252" name="AutoShape 4" descr="data:image/jpeg;base64,/9j/4AAQSkZJRgABAQAAAQABAAD/2wCEAAkGBhQSEBUUEhQWFRUWGBkYFBgYFxcVFxcbGhcWFxQaFxoXHCYfFxojGhgYIC8gIycpLCwsFR4xNTAqNSYrLCkBCQoKDgwOGg8PGiwkHyAsLCwsLCwsKSwsLCwsLCwpKSwsLCwsLCwsKSwsKSwsLCksLCwsKSwsLCkpLCkpLCksLP/AABEIALcBEwMBIgACEQEDEQH/xAAcAAABBQEBAQAAAAAAAAAAAAAGAAEDBAUHAgj/xABIEAABAwIDBQUEBgcFBwUAAAABAAIRAyEEBTESQVFhcQYHEyKBMpGhsUKzwdHh8BQVIyU1UnJzkrLS8RczYmOCk8IWJFN0g//EABkBAAMBAQEAAAAAAAAAAAAAAAECAwQABf/EACURAAICAgIBBQADAQAAAAAAAAABAhEDIRIxQQQTIlFhIzJxFP/aAAwDAQACEQMRAD8Ax+6/u/GP2nVHFlKnAcR7TibwJsLanmF1JvdJgB9Gp/f/AAWZ3GN/9hV/tj9XTXR1kHbAv/ZJgf5an9/8FVxfdZgGwAyoSf8AmH7kfLIxNT9q6d1vgEyHhbYHu7rsEPoP/wC5+C8nuywMHyP/AO4eHRE9WtJUdR/ld6fKEEaVFAfW7ucFsmGPmDHnP3IGzDs3hmh1nA/RuT1XXNuyGsy7KVMQ5xw8E6lpMQZ3StnpnBOpjukjmjuz9CYk2uRN9FRbkzPEjZMdV0Ad2+YOJHhNbOri9qIcl7ohR8+JriAPMGjdvG077lslLCvoze4vBh93fdvRxTaj6zXimCGsLXQS7V14NgI962e13dLh6WEfUw4qF7PMQ5wMt+lAAF4v6IhqdvMHhWilSB2WCAGiAPtK08l7Z4bFnYa6HGfI7fxjisUoSUufHQkoyW6OA0uzVB7RAdtEx7VranRUx2apF8AkAakm3yR32s7NfomJqNb7LvNR6OMFo6GywMRgIIB37l6UYY5JNI0J2rMatkWGaIl5PIiPkvf6gog+UP0nUcOnFXcNghtS92mgAklamU4A4nE06TB7ZA4wBd5PC0n0Rljgl0HVB5l3c5hHUqb3OqgljS4BzYktBMeW1yp6vc3guNbl52/5EfNbAAGgsFDXrwDadYXiVb0YrOX/AOyrCbTr1YH/ABNn/D6KTB91eDe+Aasa+0297x5eEorxILjHGJ+dlp5NgoG0d0gfJaJxiojWCx7mMFufWH/Uw/8AgnHcxgv5q395n+RHqSy8RbAN3czgtzqw/wCpp/8AD8yvB7l8HPt1o3CWW432Ufp4XcUdYAHuXwce3W/vM/yLDzrumoUn2NTw9xlvuPl4rrcLy+mCIIkcDddVDRlTOMt7tMMRZ1TrLf8AKp8N3XYZ72ta+pH0iS3drENvZdEzjKRDRRptBcfM7c0RMwrOAydtMWILiLuN3c43BUSVWyksqrSA1vcvhJ/3tY6HVkx/dUrO5bCb6lY+rB/4I/p0wBATqfFEbYBHuYwf89b+8z/Io2dyuE31K3oWDp9FdCSXcTrOcP7ksNurVRbgw/Yuc94Xdy7BNLmP8WmIDnbOyWE6B1z7+i+h8bX2KbncBbruQJ22w85biZ/+MuPUEOn3hBpItjTds+ZnMukpazfMU60JiOB9Hdxo/d9T+3P1dNdFXPe5Afu9/wDbu+rpLoSzoV9iWNnNEtdtjQ68itlM5oIgiQigwlxdgk6vZXsqwnih5NmkbIPPitE5HSmdn4mFdZTDRAEBcVlmtaAbGNdScWvEHcdx5hW+yNFzq7nwQ0COsouqUWu9oA9RKdlMNEAADkmbBLNyVEeLxIpsc92jQSVyHtR2tq13EB2w2YA3Lo3bats4R3MgHpr9i4bmONJrT9Hpr9y9H0mNVyHwqo8hhWA2jrfXgN8cyvTqsFrqctc24IPs7xfioMxY6xaIb8JOqsYfytgujQwN53TyW+igWYzNHZnTpHZmtSbsuDdXEnW26yGsbltVtRu0HC/AiFud2OYeFmQZuqtc3oY2m9NPiuy1cGxxlzGu6gH5rHkzey+NaJvIo6o4Lg8tq1TsUqTnOJiQDoePBdS7C9iRg2mpUg1nCLX2BvAO8neitlBrfZAHQAfJO4/H4LLl9TKekqROeVy0jzVrALCzDF3mbukCD6AKXM8SRLQZjXifuQ9isSQJBH47/RHDi8iVSslbmIa4aEm32Lcy/PAbHSTH4cpXPX4oh5JG+FMMzG1bhHSFpngUkCKs6g3GNJgaqdB+R4uYJv8Aai1jZAPBefkx8HRzVEiSYBOkFEViu7Qh7iKUEDRx0PGOI5qr2xzFwZ4NPV4854N4dT8p4oXo7TRwTJJLZbHjvbDTA5sXv8N8TuLbT71piq0OiRPCRPuXPsLjnMcXg3AIB5m0/FWGZS4s24PGd/WVz4+R3hQfJLC7MZqXh1N5lzIg7y3nzC3kGqM8lToZOmhOgArZhS2qTgNSLfYgftrWnLMT/ZmR0IXQIQn3k4Jn6txL4g+HqN5LmgTxEpZIrjnx0z5YrDzHqkpcQ3zFJFS0OfRncj/Dn/27vq6S6CufdyI/dz/7d3+CkjTFZgQYYJI14IJaI029F1JUsDmO2dlw2XD3HoryNAaa0xkk6rY7Hsos2nmBoOJJ0AG8rkrejiyElhYHtjQqO2ZLSTA2tPet1M012c012UM8y7x6D6fEW6jRcMzekaNQtcyIdcETovoJYXaPsjRxY8w2X7nDX14rT6fPw0+iuPIlpnCv0+XEFovdp3DcFHRquLiXEcI+1GWZ902Jpz4WzUEzrB9xVKl3dY17iHUy0RvIXorNB+S3JfZB3d4c1cxoED2XF7jyAOq7wELdi+xzME2TBquFzwHALezHG+G0QJJMD7V5ueXuT+JmySTZbJXioyd8LA/9QuBExre278FvUK4e0EaKMsbj2TTszsfg9/8ApHP1Q7i8vJ38bbyjYhU8Tgm6gdfwVceVxDdHPMVkxkz671Wbk2wPMPMdBuRzWwwdJbfiOCq1sCC6Nk6A3stizDrZQyWlYTYhGlB8gb7IfwOXkTrciSPv+xENGnDQBwWPO02dMlSSlJQEBY1W1Hvc7iQOgMD4LIzSsyYFlZzehVo13bDS9jjI2ROzOoPqvOXdk6lWqKlU7FPXZ+k7l/wj4rq3ZsUklZBlGXmtWa2PKPM/7AjLHPaymRaIP596w8FXGHrVaZ8sulp4t+j93ooM5zZ1UilS8z3GLb+HoNSlat0LK5NPwS9lwPGq1CQGtaAToJJn7Pit0Z7QmPEbPw9+iHH4WYw9KXNZeoR9N51J/O5ecRlRAu0j0RckjnjU3bYZgpn1AASTAFyTuWL2WxZcxzHGdg26HReu0tQ7DGD6br8wPxhFkeHy4id2maT5WOcOOk9As3tvj2VcpxZbupGQdRcKRuGIExZDnbiW5fiCN7CD0Lm8Uqmnou8Ma0fPuJPnKSirO8x6pLlHQtH0X3O1tnKnnhWfHUspQjXAMQF3WkjKHf8A2Hf4aevqjvDY9raYmxj1SS6VCJadEFcAYmmRvMFbSxcIzxK+1ub81tJkLk7IsVim027TjZc77SZo57iZuTA4MbuA5nUlFPaKt5oP0WyBxQFicWC4nW6vHRXHBJWVH0HNjcfh7l1nIahdhqZdc7PysEGZRkxxOyYgbydPxR/RpBrQ0aAQPRTbsXM10VczzDwmi1zYcPVC9TNn7Ul54mNx5BE2dYVr6Lp+iCQeBQOKT6lmdJHOy2YIxcdmObdhjluf03thzgHWBm0mFoPrgtOyQeFwhrDZDTpMPitJcBcg3nRUs7w1KhQdVDyDo1s++EvtQk9MaNs1vFLagdUqAASfalRZv2lY7ysvwJ/NlyfF5w9zrvLRyU9LPXsc0ztgaA6rZ/zK7Y/Fhbi8d5paLE+4ToreB7WGhO1EG5B+xYGYFwpeOBZxEdT9wlCv6wc48ZJNzeN6p7UZKmLGLk9nUaPehTkbTDfhqPetZnavD4hpaypDjuNviuIh5MF1h+YCsYauZiYJuJPAaHgpv0sPBoWNHaMowb9ok2aZWhiaUEvNzGm71QD2H7ZOpgUq7tpp9kmxbOk8QUQY/tC7x2wfKD7P80rNLFPmT/rLZbx+aPotabH/AIeS0Msz1lceSx3g7unFBucYqrVqullnbuA3KDJGVWVf5Q286QNZKZ4E4/om32dMWD2sxjhSLKZIcfaI1A4ev3oU/wDXuzioAL6XmDuJ4GVRzXt1VbUc6k1t97gHH8EkfSzsVZEtl7LcTVDgG1mt2txNx1B3LdaK+HPiF+203Inyn7lkdm87pY+KWIphlUDyvb5dv8V6r4upQNSiZc0cdeNhxj5LPkhKMv02QmprQQ4yvhcRSZUqkNmQ0zDgR7QtuVRjcPSo1H4UkvlrC8yXAEiYnQRwQ7hXBxAFxqFuYXDjY4NqW6OGiVtIdYq8m7kFANpW1JkneSr2JcA0k8EL4TNHYclrx9x5hM7G1sU7ZpgxvP0W9SpVYksfytvRp9mqX+8fxdHu/wBU/aKzqR5kfJamBwYpU2sboPid5PUqLNsD4tMge0DLeoTtaJqf8nIgo1gWQgrvEEZdiP6R/iatynjNnyvlrhqCsLtyx1XL8S+PI1gud5L2iyhGOzU6SbPnWt7RSXquzzHqkrJ6JWfSPc5RDsrIOhqvn3MRDWwDWmH1RHIS74IR7rMSWZSYsX13gdNmnJCJ6eGJGkoaS2DGnt3Rv4JjA0eHBHL7easIVwtV1GpI9n6QRSx0iVyrwSyR4szc4yYVhIOy6CJ5HcqmXdjcPTguYHuG91x6DRbyZNbF5OqGawAQBAG4JOdFys7P8x8GiSDDjZv2oawONfVIYXkAyTLtytDC5LkSct0WsTmNUl0yWGdbtiYlD1LGOpuLgbToOWi081qNp7DNouaJm8TeUK1MQXOde0yAvQxQVHJUbeYdonVGknltRbTRCHaPPnViGuPlbOmnT7F6zDHEMLQbO1PCEOvqStMIJdDLTsZxLuXROJBBFuN14qSAm2TF77z9ioGwow+Zl2D8Las1xcBu0iyHnWgjoPtWnluDMiJFt+nP1XvMsm2D5AYIuEukcpJGTVZIBBO/56r21wa2ToU1DEbG7zARfmpW1S8gHdoPoyfsXF4s9U6jm1PMTAjTTQQunZLl36XSpOEBwu49P9PiuaMpufIGswefBdBy+q3D4Z7XPI2GzLSRLyNDxA+xRy3WieVrTH7Wdo6eG2mMdLx5SR047ihjAZu/EEeI8ho0A39eKFsbVc9+0STJP+q0sA6By0/BPHGoolGLm/kdCpOwnht2GHab7Ri5WXmtLDuG0yW2j1VHBV7eXU620UeYPhoAsbyOZSKNMs8MRZJm4oYhjxHl0kI4e2jmTNqk8NrNHmHEaCRrHPmuV4kXiY4czv0UWDxVSm4VKTi0t3iRefikzYVk/wBBGDhuJ07JcgqitNRhaxgdO4aWAWt2doipSc08iORT9j+0gxlP9oAKzBDhxB3gc0+VsNB5BFt68nJBxdPstGbkmiao80okbQGrSAbb4lblDZ2QWxBuIsFl5g3xBLdyXZ2uS17T9F1uQIn5ykgxciuPI2EkkkxnI6mHa72mg9QChrvMb+6cT/S36xiKUL95v8KxP9LfrGLmtBR8tYj2inTYj2inUV0aDu3dpTP6sY7d41WfUU4+S6Nl8OZZc67p8c5uX7Ni01Hy09GaFG+XYjYfE+VwlvT8F0toLi+JeqYQQbKTKnzTHIke5eMVig0E8lJllItpidTJPqugJK+Oy2UydMqkDC7V4TaYx0E7JuOR3/D4rCxeXMDWVmEtJ+iN4GqN6rQWkHSDKBWVWtYQWkGTA3b4MrZgk2q+ha2ZGZ45jnDZMEC53k8uAWRiKci24XKt1m+3YTJgrMfMX3/DmvRiqDZiZjU8x1gQOvRUgZKuZg0h3m33VJ7r9VYA1SSb+ikDeBXiqydN69UpA0XHBPl7oaC7dEA77LWwlTaaWuAOonmUK4bHCBJiOOqkGehpMA/K6RxAjSq9nW7J2zBnddVh2agSHGF6wvai42mzeY9VuU86ZWaAA2Ru0N0rbQ20QZLgW0XeUEvO8/ZwVjtLiNjBvB1c4DoJmyu7IkxqPZB+Kyu1mH2sLtHUP19LdEnbAtvYEvcZ/O9XcOYAJMnkdOCoBwB3n7fwVtouZ15e9XLI26NQgCSL+4KLMMUZgXkSTw9OMKvRLnCOF9d+pKjDbzFju4IUPyZ4LDMm+puYuvBqCx0gC3A9OClIjzASff6qsaRgnWfnzQLR2X8lzQ4fEtqUybOvzG/0K7zRcyqxrxcOAI9VwGlSAYNmxOpNhC6/2UzQNytlQ32GuHDQmB8lg9ZBNKRDIqlo2cTgBEtOyRdecnwsNc/e8z6DRDuCz+vUfJcI/lgR04ouw9babOnEcCvNSphnyUaZKkkknICQv3m/wnE/0t+sYihC3ef/AAnE/wBLPraa59BXZ8u1x5iknr+0UlnRoO092tWMuB/5j/k1dNy3Ag0GbQuBPSTKAe6HKfEwTSfYbUf/ANR8v59F1ABN2Cc9JIrjBCZN4VkJJIpURbb7EE5TBOUwCpmeK8Ok53Kw4k2AQpnFbyCoQAZ9NFb7V4vaqNpTYQT1P4JYrKKJpuLp8rZbf3zK24koU35BF26AXE1b3uSCTuWZWNom35hb+ZYEs9oCTf0IkSsnwjeBNrL0otUBozC1rwdoLPr4DeD+QtsUyRu6aKLEUJbYSU6ZMx2tg8bKGrqI6qxUpEG4uoxSJMe78Uw5XojzOJ3aL0asC41/N05IbqdNeapudc36fiuGiSsBkO0EnorNHHbL7bt4troqbapMfA8uivYZlphsnjutqgy6Qddm8V4tyfM0eaVZ7SmcK4gW22nksfsXQJeTqNjzGI1NkQZk0vw9SkwAukQBeY3nks71IhkXF6OY04uZiZ3c1Z8KB6yd6kdlxa8tePX5pqlIAkNMjdP2BXHjtE2GdcRb4dV6q2MD3nd9yVBnmaLRc/6qVtCdJM3gX10lcynkh8JwjmfzKVZ4aYAkzqOetlO1xa6CAbXGumpJVXwJMuO69j8EpdD1nFzQ2NLA/aei6NiSaeCwmHFpptfUHGZN/Uof7KdkvF2atU7FPaAaD7T7zDeM/BEmbsccW7bEezsjcGwIA+PqsHq8iapEo1LIavZbLpmo7QadePotnLq0vqDmD81kYXFlrQJho1WlkdOGOqOttGR0C81bYcq7bLWOzDw7AS47uHVUTj6kgyOkCFUNXacXcTPpuU1GCUkpsaOJJbNbCYva1EH59EPd6H8JxPRn1tNbHibNt4IjqsbvRP7pxPRn1tNPGVxZnlGno+YK58xSTV/aKZIloqfSHc08fqxokT4lS2/UI7XFOwIcMCx7SQQ58EW+kuqdnM38en5vbbZ3PgU66EnBrZrpLGzDtMymSGjaI14BQ4TtW1x8zY6FFpi8JBAEio6NcOEtMhR43HsosL6rgxo3n5DiVy30IBee1QzFnavcE8/uCnZiPG2gTsMFwOO6OalzjAUsUPGwz2udq4TEj10KzWVNkNDmkkG+6eS9KDUoquyLTjIqZlhHA+YkzcbwBuWJiC4aIor1jUpySBBtxcsTE4cm2h3xwWiEvsoYppzrbSVMynfop3YY792qTcNx1VbEaKtei1xMwVRxbA1h2enRalUC8BVKzdqRuRQAbqUraT1VZjI1E8hotXGYItmfTfKjZSDRcyYsE9lospmnw/PKFbyjAOqOhogk6nhvUkWG/kNY4ogyDBuc7aiGiffuStlXKkEeXZV4WHhty4+Y74AgeivsxFOjShwJc4SSDJ6KfLMHUe47IEQInTRXv1Q7Z260NPs+XeCdFhnkV0zPLbtgTn2WNDRUZe1xvvxQ47Cy4EDkV3DC5fS2IDWloN5gzxlYtfJcJV2tmWETABgWuYG+UYeqXTQKfhgFlWSbdwLc1bxHZJzT+yeLi+oCK8NlIDbWt5QPzqtLB5VsnS7Ymd/RGWeisbW7ObU8je53mAJn6MxC38l7Eue9riCGSCS4RIF4AOq6PSaIFvhC9rPL1bfSOcpPyR0sOGgANADR5Y3cY4KnmuSsrwTLXN0cNehnULRTLJYE2toxaHZhoPne544Rsj1he83xUEUm2kS7puAWusbN8K4VBUaC4RDgN3AwlfRWEuUvkQU8KSJsBvJMD8V6YYMi8b15w7X1DeQBqXCw6Srf6rLgIfbeYUeLZoc0ntnjBzUqzubc9dwWZ3pH904joz62miajhwxsNH4oY70XfunETwp/W01aqjRllLk9HzDX9opk2IPmKdTXRU7H2BfGXMnTafHv/wBUb9l6TqdKpVIgPtTnfqS7ohDu1Y04KjLdr9o4Qbg+fgjXtPm+jGXA9ojdyTpeCjd0iq7L/wBi6od5Q/VY4uhuvJaVbOJphkkgblRZQNR7WiQXG0a84RTHukFXYRtXw6hqeztQz09r009yHu22JdVxZYfZpgBo3SQCT1OnQLoeGohjA0CABCHO1uUBxbVAv7LuY+imizNBpz2BeGb4fEdNy0MJm5PkeZEGDvnmnxuGGz5fVUsvy4vqE8FbG9lMyXEuPc3aDWm+8HW+krUo4ZrmwWw/Ztz5rOxeCeXh7GSfuECFvPw74aRTMkAEwtcprRjiqYLYqmRMj7Z4KnWcYBEb+qI8XgXjUSSN/wABCyMZhHMtF/zNleEkx+Jj1Kca3jX7lVNIk3WvVwZAk6m8KPwODdNVTkBoqnDjZgiVWr5NrsyORErdo0QLGAN5Oqs4fA7cx7PzQ50BJmBgshBu42EaWKJsDgYLWAEgmyt0sJTA4uJARBk2CG3tAQB81ny5qVgk30XMLhPCp7IFxoeauPw4c2DyXppO9SLy3Jt2ckeH0ZbsnQiOCwBk7vFktGyPZj3CSiJJNGbj0MnRi4em79IdTLTsBodt6C+4Hr8lrMw4H2qRJCUrBQ8JkpSShEkkkuAJJU8zx3hMsJcbNG7qeSwq2KquMl7h08o+C60VhjcjfzKht0yJPpqq+UU3NDtqdn6M8NdFFluPcYa8ydx49VqhD3aXE5px0zPwWceKYDCIMekxKxe9Q/unEf8A5/W00VAIT71z+6a/Wn9axFyT6E8nzBiB5inTVz5ikkXRY7R3dVyMCzZMEGoJ3gFxnZ4E8UbZVhWmxGqBuwmCqjL2PDCWFz7i+joMgaIuymlWfZrHAcSI+aMk6LKSomzDKmvqinQEu+k4+wz3alecVi6eEllAbVbR1Q3PONzRyC2qoGFoOcfbdYczePv9EM4bKHuubk3KZPVsWPy76LmX9t3tDhWaHW8sWvz5Lay7OG4luw9uyXXAmQY4c0FYnCTVawCTMAcSdy1sltWpNNi15B+NkX0BwW2jYrdnDoDtDjofcrGByVtIE1IA6wB/UVtIE7w6lQ1abDPg7O1AsHOkg7XQRbmuj8mTUpS+Ju1u2OCp+XxWki0MBdHqBCbC9qGV3bNEwd23An0XO3UW7mtHRem0gNLfnkm0H2f06jTc/aiqxpB0IQ3jcCDUdtOvpA+9Vso7WvY3w6vnboHE3HU71s4fL7eIILTe9vyFTHPi9iNOHZiHLRtSPZMxtW0tdQjLjJ2RPJElPBvLPK2ZvMCb7r7k1Wnsu2CwtBbqBtXG6y0e6DTB6llcuBfADeN77o4rWw2UAAEvh17aT05rS/VT3jZMNba8eaw+Ct08tgj6RGnDlKnPP4s5tLoz8Pl3ngC0zO+Fu0aIaIGi80cOGkkb/wA24KVZZz5Cfok6ZJJYR0kyS6zh5TJJLrOHSTJInDpSmUPhHbnd+bLrAQZphS4Bw1bJjiqoaHUtob9Fo4ipHrb7yfRZjSAx7ZsHyOhH3qckXxydUVsMYcDwKIGodo6+qImJBs3g9IR71/4TX60/rWIuQh3sn901+tP61ip4M67PmGv7RSSrnzFJFdFj6a7ov4TS/qqfWORmgzuiH7qpX+lU9P2jkZpLIgt2zqkOoj6J2p62hWshxTQxx/lF/wAFP2lyl1ekNiNtpls7+IQ3hMJXMs8JwO+RAtz0hVfySLxpxorYbExjzUcfK15ceA2hAHpKuZlWFPMmO+i5zHDnIgrOzTBmg7w3e0fO4jQzw6aK5+iHFUG7J/a0/Y5xeEze/wDSnFNWHVWoGguJgAXQTm2aDEmHRsg+UTcczzXrtD2gNagKbJabeLxkatHKd6H2YcLkqX6LihW2XGZKwm0+9SYns5ss2w8chvKha+Brp8USZRlwrsDiGhuh480G6KyaW2B+HwL3PA2HEGJgE23lHOAoVdksbtBhsQ9sQDrB1WvgMvZRbssGtzN1aSuZmlkvwMwQAOCZ9OSORn4L0klskeWs4mV5xGIbTaXPIa0akqu/N6IdsmoyZiJT47Ctr0nMmzhYi8EGQfej52dRGzPaJEh9uh+5WKONY/2XtPQifcgukzYJY7UEg+ievTEyNUaNLwLww6SQr2ezxwqCjUuD7JOo5dEVIPRCUXF0xJJJJbFEkkkus4SSSSNnCSSSQs4oZ48iiY4iekrB8WyK3sBBBEg6hZp7PU51cBwmyJbHNRWyrlVHadyFz9i3QFBRohnlaIG787yrASXsWcuTEg/vbH7prdaf1rEYIN73R+6qv9VP/G1N4Jrs+Yq/tFJecR7R6pKq6LHd+53tpTbR/RKpIO0TSMEg7Vy0wJBmT67oXV2vlOkszJPseVgU6jqlRz9otIsANPXcUkkU9Njw6bK2dYTxgKdSBUF6TwNeLXdVk5ZRr4d8vZ5QZMObu13pJK8d6ZddGY/Ebb3PAgOcSByKsUKLHWMgpJJpdjro0KOXNbd3mCIezdSWvAEAOEeov8kkkkuieV/E2UySSg2ZR5WP2qxxpYZ5aYLiGAjUbWp90pJKkP7IK7A/CYYFoWhg8c+iZYbDVp0KZJPdm170zTzXLf0hgr0fajzA2mPtCH6WPFw4XCSSMd9k8be19FrJmeLimECzTtH0RZmGbtpAyCTw/FJJJNbQs1ckmY9HtiZ81MRyN0RYbEiowObodEkkJpLoXLFR6JZTymSU0yJnZtm4owAJebgbgOJ+5YdbMaj/AGnkcm+UfBJJVXRqxwXGzzTx1Rl2vPQmQfeiTK8wFWntRB0cOadJc+gZYqrLcrMr5+xpgAuI9PmnSSxVsljipOmSYLNmVTAkHgR9yvBJJB6YJxSdIUrm3fdnTWYJtD6dRwcdbNZJ1/qi3JJJchV2fOVZ/mPVJJJa0tD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3254" name="AutoShape 6" descr="data:image/jpeg;base64,/9j/4AAQSkZJRgABAQAAAQABAAD/2wCEAAkGBxQTEhQUEhQWFhUXGRkbFxgYGBwYHBwaHRgYFxwdGhocHCggGhwlHBUVIjEhJSkrLi4uFx8zODMsNygtLiwBCgoKDg0OGxAQGywkHyQvLCwsLCwsLCwsLC8sLCwsLCwsLCwsLCwsLCwsLCwsLCwsLCwsLCwsLCwsLCwsLCwsLP/AABEIALcBEwMBIgACEQEDEQH/xAAcAAACAgMBAQAAAAAAAAAAAAAFBgQHAAIDAQj/xABGEAABAgQEAwUEBwQJAwUAAAABAhEAAwQhBRIxQQZRYQcTInGRMoGhwSNCUrHR4fAUgpLSFzNicoOissPxU2PCFTRDc5P/xAAZAQADAQEBAAAAAAAAAAAAAAABAgMEAAX/xAAmEQACAgICAgIDAAMBAAAAAAAAAQIRAyESMQRBEyIyUWEzQlIU/9oADAMBAAIRAxEAPwCseE8GNTMKXypSHUemnrD6ngynTrnNuYHyhV4Dq1SxNKGc5NQ/24sbApqapXclQRNOgLgK6BQ0MWWL6cqNEUqI3DXBdLOndyvvQSklJBG1y4bRocEdk9FZ1TT+8kf+ME+DuGlUy1zJjZilKEh8xCQSfa629IM1tSpJzpLpCsqk/P1jJSYkvtLQn4h2a4fLQVK75uQWL9PZgFL4MoAs96icE6pKZmZxfXwBjpFgcS1AyoSoFi/i5HaFoK22Om8c6ovhx8ls8wrs2w+ajOkziCSzqAPvtEs9ldC//wAvlnH8sTOE5uWctJJ8SXA2JH5fdGuMonJmlaQr2rXt0aGxY1NkZw4yojHsqof+7/GP5Y1/oqon1m/xD+Xz9YaaesmCRnmJ8Y2jphVWqYklQAvZoLxJKyWxTR2WUB/6p/fH8sYrspoec4fvj+WHiXLCQwDRtA4o62V3P7MaBJygzisiwzpflm9nQRArezWllEFSZhSbBpg1udcn6aGuYtYWqc9wdOj6ekHK6UJsk9Q4PUXELpvRdrhViTRdmuHzEggTQdwVi3wjZXZRRvYzW/vD+WGfBZwCb2feC+YQGhJpxloRf6LKFhad/GP5Y3l9llCBfvT++P5YeI1lLcA6QVERtiWey2h5TP4/yj0dl1Bym/x/lDtGpWOY9YbigWxJ/osoeU3+P8o9X2W0OwmD9/8AKHeMgcEdbEKT2V0YJzZyNmU3yvGtZ2Y0IFhNc2Az/lD/ABAq5JM1Bdkj7/00c4pDRdvYly+y+kChmSspO4WxHwiTM7McPSHV3gFheZv6Q7zCwjnU0yZiMq9DASV0znKxPPZdQEWEwdc/5Rt/RfQfZmf/AKGHNCQAANBaNVJL2O94LihbE09l1C+kxuWf8o1mdl9AxOWb5Bf5Q8RkcoI62INf2ZUXdkoRMB19sk+hEeYZ2Z0SpaStEwK38Zv7mtDlX4pLlEBZudAA8QjxFLCmY6OCLgw3HVUFKT2Av6LKBtJn8f5RXHaNwBLpwpVMtSgkEqSpswG5BDOBvb1i6sRxBSUpMsA5tD1gBxHJVkPesVd2u7MbghoDxpKysIPtnyytFzGR3mpuY8gKR3xobuz6WkpnFRv4G5/Xhro6NSFCaCwBcEagiFXs/SGnP/Z/8odaTvFslAJB2Eeth/xoddFmcE4tMqJLzWJBIBG/nBhScqjYZVF/IwA4Kw5cpAzBhfXrDSRHnZ0uTSM9/ZkasKTLXmDpylw2toQ3ygcj7L9CxixMu20LOMYZMmLATKASmySCAb3O8S1xp9lsM+LF+nrsk2X4gJh9m2trsPW0WDTghPiObe4b4QPwjh6TTnMkErv4lF9Wdn0dhpBCXLWFqJU6Dolrg+e8GCpC5cimzqguNNdjGKUAHLAD3R6FQE4snrEoJlpClKI9oHKwIJcjQnaHSt0SW2a4lxEEqyykhfNRNvc2vwjlRcSKJAmIF90/gYgzsLUgpscq7uL5eYeIE+YACR4Ru+oHnDa6RdQjQxVtNmSVyy6TciJODh6ZuigPUwt8LYoe+yXyqcF/Kx8odJMpKQydOUScXGQJz+vFi1RTPCnz+EE6SeUkWcHlEOfhcyWklLLubDUD5mMwusUhwuWvp4THVopJqSDE6rQAb3O146TJoQjMrQCBkqQqbMCinKgc94MLQCGIcGOXdkJJKkLNRiKpymcpTy/HnGlRh6QOcF//AExCS4T7o4zsOzXQW6GEctmiM4roHUleuSdSpG6T8oaJUwKSFDQgEeRhUqqdSdReJWB4kQoSlHwn2TyPKHTFywtWhkjhUps8d44ViFFJy67QZK0Z49nQaRHnzlENL158o503eFJzhrR5RuxykAjneJ3TH4pW+yPiaZqUJIUSQfxjXDcaK1hC0sToR+EFZ0vMlj+jAPC5Y/aC+qQWHvaGv0PFxlB2hhiJXYjLkt3igl9IlwOxTCJU5SVTATl0u3rDxavZBVewZxNQheWclQ0Y31GoI56mBEinNnGUDS0NtThqV5A3hRt05fCMxE5UuU5k/dDWikZ1oWV4itICLWL6QTqJiaulmJJ8YSp+hYsfIwvrmOWAvp+EH8PoFS6ectQZSkKseQSdYEutlclJWfLMyXeMjrMF/wBco8jJyFLD7JeGP2pM9pmTIJb2d82f+X4xbmE8IokJsp1fa3hE7AZn/uhzEo+neD5xaGKYqmTbVZ0T8z0jZjyTcaTJStuiWgBCQHYAakxtZQsXB3B+cJNfPXNLzD5AaekSOF5pRMWATkykkbOLv0jmqD8TSGsrCABclrDcxsgqOoA+MQKA5j3ii5P6tBEGI8rdAkqMB5xsY1XtC/jPFUmUtcpYUWHiIZrjT0ikE5OhaD8pmsX6u8eTDoCHBiusN40p5aVIQoLcukFTNE4cbqAT4Arnf7iNYpPDJdHVsaqqnWXZRbkIXa6RNmKygFYtZmHvhnwmtTOlJmJ0O3K7ER2qZyZaVLVokElg5YB9BcxKLaHU2hewnh5aJoXMKcqdAl+TcoP01IiXmyBnLm5+cC1YulCu8WtkKAKUnViHBY3HkYR+KeNFzc0uUSiWNToSPPlF44ZSYspMdMY4vpqd8ysyuSfmYBp7T5G8qYB6/dFXrmksr+1ZzZgzkvHq56ilRzM6iXGnl741x8WHsSy6MP4yp5ySUEkjbeDlFUiYgKG8fOasQKikhZQlJcp0PQgw6cIdoRlq7ua65ZLBTXZteUSy+LSuIS3JiXHIwMqRMTt7x84JU85K0hSS6SHBjdJjE4jxnxF9MyYC5vHKuoypSVy0kEEEgC2usMhQOUcaicU6Jf3sIWqKfLb0iRGREpq9KjlPhVyO/kd4khF3c+W0UItNdnq9DA7AkkSgFHMrdWjmCUDpcwSVFKrJNwdubQkho7TQRhUxRZl1GdNyC/rqPjBGbXrmqT+zKlql/WINxob8gzxzxCjz1KGuLFXu/IR0lVD4tPYYVPypzKsGcvtAesxsKGWU7/aPyEEcRphNQRctyhUzJQrxJWGzApU22hBGxjg4oxe2RjidQiflK1N6iGSVjhbxy/eD8ogLqJc0AhACubxFqEqskak2jlL9luCfYzpoZGYLyJCjcf8AEZjNQEyJxbSWs+iTARMhU+YQg2SAM19rP6xOqaECRNExZWAhWpYeybdYGyEopds+VpqrxkeTDeMjPQxcvYUoIl1iyPZTK9PpD8hDLPqhMWpe5318rcoAdgoBRVg/9r0+lh6VhlNLm5SFObgbBz0jXi/HQsXtgaZMSzXeJfD8hZVMGUgGWoAkWcs14PS8HQmZ3gdwGA2/OJ8sFrs/SOv0dLJ+is5FVMkqKQSFOykl9fIw4YKucfaBDh7wcMsO7B+cCMW4gRJVlYqVy5QPic3o55XLVBUpIBOpaKO42krRLVc5irxHqSSfjFpUPFAW4UjLf4RtxDw5KqZai3iIfofONONfE9om7PmhPMlmhw4OKpmZD2DEchs0aYpwPOlLOhSTY6N5j8Itfg7gtEiUkqfOWJ5++NWbNFREGjCKXupMtG6UgHza8LnGnFwpj3UsBUxnU5YJHXqYM8UYsKanXM+s2VA5qOnpr7ooyuXOWVKWfEtTnNcm/P3xm8fFydsJOnYoqa61klStiTa8Q8QLIDhnYH11jKeWScpVmAOukb1gJOxA5h9BHoUK5N9kKYpXizAZQWZtX+W8dhQrKlgpIGVw5sC+tukaUwcLKiMzG361tHGXMmCV7RNjYcnZjDULZz/YkMvNMSlQ9kgajcRuEIUAjwy2YeatyeUcO6UpF0vp5je0YKFROYezbS7xzCmW52YY+paTTTblHsE6lMWAIpfgeemmmGYtL6J6jp6RaNLWJmTUqSogNYbGPNz46lodsLxBxedlRqzn84mmA9eETlpCS/hVp7vjGQeC2A6OdmmM+8OEkOkBV4VcKoCJjqFgpg/LWG0kDdo72UzM2jVaAQxAI6xwl1yFKCUnM4JcXHrHY5sw0ytfnDtECLOwuUouUseYLH4RIp6dKPZHvNz6x1jIFB5OqPAltI4K7uY6SArmCHjTEVTAE91q9/KJKUsBZoLRwMTgEkFwFD94/OBtXSvNMuSGJ9pZ2T0jhXYzOUogHIBy/GNEzZ6h3iQq2qhdwOY1cdIlJqzVCMkrbGWilIlJCEnTU7nqYVMfrV1OdEs+DKrKPtMCST6Fom0lPMqAfpE+b/KCCMHTJlTFDxL7tdzb6p0G0FWxGowe9s+T5qS8ZEmYL+n3RkQsay5+wMeGr/wf92LBrcTkInBMwMq3ibS0V52BKtVj/wCn/diy8QwaXOWlawXSGsff+vONWGktkLpk+WsKAIuDcRtGstASABoAwjaCIcwtwSBz1itsXWpSydWJ+5/vizYF1+DSl+IhjqTFsORQexouhDpQScwDWe/KLBwwtJBWbMT+7ESjwWWWLlQG20EqynzS1ITZ0sIbNkUtILdiXiWLyZjdykulRPit5EQYw3iFx4yCeg+6E+pplyllK0lKgz9b/GNkqI9kkHY8om0mUUbJ/aLXpmLlSU6JdSidH5frnFf1HjW72Jttb5Q8V9IJ1MuoI+llrZbaLDNcbHr0hLqZGVxsD+cbfHrjRGSrRpJSZd+ftdI3n0y8qnA+0lvVvSOsoN1BNuTbiJ9CsqSQ1klh5EWvF26JikinDgpBsr2TuT92sdV00xOdCEnMC+obzHSC86h8VrFvcbx5Io1JzWcHV1F4LkAGSBMSRnIszgDYnc84lyErCiizG5OgD3Yn3xNXICfCSGyjQdXuecRkoclJLkKIUnmA2Uv5QLseJMSvKABYG+rud784aeDsXSJkuUu6nZB6PpCXUVLqSkgi5NubMXHrHaiqD30ojULS3rEskbTOvZfUAqik7ubmSWBe3U8oOLDhnaMA5x5TRSEuLBmGyZijnmEgOWT8zCD2z42ZZkSUWVlUsq5AnKG/hVFowqcd8FpxBKCF5JqHCVEOCDdlDzuD5xXE1GVsScm9lJ4JxTVU8wLlzVW1SS6T0INo+j8Mqu9kypjNnQlTcnAPzissF7IGUFVM4FIN0Swb9Co6ekWZIR3actsqbIHJIFh7ofLKMugWSFrA1j1JeFLifitMsd3JZUw68kwpDG6otmmluQtBh48pK+iscbkWpOdSTkUxfXXzjs8VOqfOcEzFB+pET6biepleE5ZgGmcF284Z+K10xnhaCWJyO6mKSTpdJ5g6frpB/haSpMjx7qJA5DaIeF1MquAWpOSYiyk6/HcQdlOEuoabC+kY5RcW0wzyXFIWsT+gUFpBSStVtiAxcdC8MdaXkrPOWr/SYV+JqzvCgZFJZ9d3/wCIY65Sv2ZZSPF3Rt1ywVFpUzp24qz5OXr6fdGRrMN48jLQxcPYLThRqVk3T3be/vNfSLieKd7C6fOmqclvodCz/wBZ+UWXitClMpSkuCkOLnaNEW2qJUm+wvGQG4dr1TApKrlLMen6EGYdOxZR4umZHikghjHsZBFOcmWlIyp22iNV0JXMlrCynLqB9aOU6nyTVT1L8ITp06846UlZ3wSuUQUF3fWG62hjavw5E0MsA2IFtCdxCdO4WqEqZOVST9Z2bzBh4VNSHUVBhryEQJGPSVLCM4zHTVjyD6PATYYtroizMNEqn7pIBUs+I6AnX5RUWL0yu8Um6VJcJBs45eYEXwpD63ELPGGE0q0KXNOWY3hUnXMLgt7vSL+Pk4uhW7KikVCmZWg5ai8G6ZRCDbkw1cneBMy+7k2cDfn5QTo1FJFjyB2PkI3y6ECVPhxy5i7dQ9+QjWYSkEIu+sGJfEBSnu0JcG2VriB9bSTAMwTbQgbxC3ew0LM+X9Gp1OSqzm46D0jehoVKyzGN9yW6beUd5mE94XylTP7jDVheBThLAKQA1ucPLIo+zktifX0oQfW5ghwDhqp9YhTOiUc6jtb2R5kt6QbrOD589QAZKd1E2A+cN2FUUiikhEop18aiQSTzLRHJluNR7Op2H4yIdPictdkqBMdl1AT7Vhz2eMbTGaa7O0eKD9I401QFgkbEjXWO8ABFxSr7qTMmfZST79vi0VPNxOoWsla1eJ3vqDsOQi0OJJZVSzgNcr+jH5RVcye48Onq0bPGSpsvhimYJGUgku+sdpaSA/1X11jVMl8pFn0GsdVhSVFDgDy1jUaekaLmFSh+vfHREwE8z8oxFOoDMBb5dI9kp1On/McLdjHwlTu6gQBm0BY23h2AtFUpmrTdFnfSLD4br+9kh/aSAFeljGHycbf2M+WLW/RGVg8yZMCpygUpNgN/doHDPEjiLEUSpKwrVSFAJF/qnXkILQq1yRMmVee+SWWHTJ+vWM3SFT5Pfo+Y5i7x7Gs3WMjIVouzsDPhq/8AB/3Ys3G/6iYOYiqew5E0oqu7IH9U7/4n5xaZo1rYTVBuSd4vFtImkk7bB2AKTJld5MLFZt5D9GD8mclYdJcQOXhwVND+wlICR9/yiXTU+QqayTduscpU6OnT37O8xYSCVEAC5JswiFT4mhYLLRmcgB2flrAjj3EzJp8qQD3jpL7BrxTWK4+pKvCNDrq3lG3Hg5qyVl9YjWd3LGZOZSrZRdy1/dHFNXLpqdJKcg2RuVchFUcJdo06XMQKhRXJJZ28SRzHOLL4sphUUwmyy+TxpI3SRf4X90LPG4aYVTFmsxpc0KSwQlR0D6a3iGhBJt8I0pprsIZMObMhXdhgQAw1gNlukNdPMKZKVLLkIBUfdeFWRKNQosXBJLnlB/GJndgLKsqB7V9eQA3eFOkxIjwS0sASfc9hFMCfFtE4Qc3SOeOcLZDmlkB79IASUmWQJqXSD7QOg6iHybXugICC/M7QHqsOCtQb6xeMm1Ui8fHVU+yZQ0MlhMQApQuCC9uognU0JUCoMAWcaP8AneE6VTrlK8Ls7gv98H0Y2rMAwYs4UHBPTlEp45XaZOWGUQlg2EJTnKtSbaOBBJSbsB683aOlKpKkBZASSLv0gPxHxNJkDuwSqYqwCQSz7kiM1SnIlVsn11WkvKsS3ifQCAWISJaiyWYMzc4G08/O5NuYiVMlJ21jVDHwNePDW2wjSyEsAmzcolzcTDZVpB84DypKgHSq3KPDUKU4YPtBcE2UljT7C1AkqBQ5CVcjcNe0FqeSZaCHKzC1Q1JRMSpXO46aQ3PEMumZc2PgyHVJmKQwYE2PkdYqHEJRkTJiFiwWQD74uWoUAk5iw3MJHEiaeeCkZh/asx9x5Q/jzateiSyOLFTvtGLkFvwjshalHmdzHtTgDJSZUzOoBik7+UDZM1SFHPYuzGNqpmhTUuhyocNK5d1Ok89hEPEZAQphYNtELD8UKU5S3RjtE+hq0qLTR4Wb3s4hKaH6VsgUyQSfO3WLA4ZpwmWSNyPgIS8PRnWEyhmU7NyixcPp+7lpS7sL+cZ/JkqojkyKS0SIUeLaVaFqnIcZpagSOYBBB6EEfww3RExdAMiaD/016/3TGNk4umfIM3WPIkTZd/1yjIyWWstrsMxJMsz0Ee2Zd+TZ/wAYt+tkKXlyqykF31tFL9i2FqmmaoFkoMvMdy4XYekXi0a1SSoi3sHY2lRQAgkKNgR5QNwbEVoUqXPPskMo2dw4I6QeqpbptqLjzECsUwtM/KtJZY67bgx3JfixopewT2l0ZVTpmJbwKud2Nre9ooWqlHMdSHu/OPp2poEzZBkzLpUnKfx9Q8I1b2Uy1pLTyFc8tvexjX4+eMY0ybKapUKdI2Ps9I+l+HW/ZJANvo0D/KIWOHuzSRIOaae9PI6Q04zhneysiFZCGytpbbygZssZtJHJbIlXgVKFBRRlJVbKSL+QtEPiKQtCpYkgpSLuNHB3hgpKbLLQlZCikBy243jvM0PkYhGXFjKX7K9r8RXULZRsj4nm0TKKla8QpKMqjbUkxNFQ4sbRuqlSNuCuIXTTsgq2aOZ2AY2eI8yaUuMzi3l5xpLntd3hKZQ2qJYDuPTnEKoQcrixiZ3gKcz+UR5c1LpWrR2A++GukCeSkRJtVNmSQlSvClWps4b47xqijUoZgxbn8ucEsbmpmoyICQAXS3MWcxCwaoTmBmLKSixT9oNGPJK99GeL/gHVNyrtqT84PyDmAc3fl84BY5N8edI8ILC2g2JiThtTm3Ic6PG6LUo2i8Zeg2hKg7e+NEpbnmuY1UnS9yY5z5pB1JaFC2Q8RrQlLl4NnH1slKGsAHIck6QsVdKpSgTZJLq9xcD1aJ9PUBK0ldgC5/Foh5MlaSJSfMLcR4kSUoAItfa+vyhcNRmNyx5e6GfFMNy+MnMC1/1sYVK2lGYkOAdByMXw8eOjCqNpM5lGzjb8YMVmCS6iQZpOVSPra2sb9WgdhtOWIN3t1h5wrDwiVkIDG5Hnzhc0+PRzXtFVV+GrlMpPjlnRQ58jBnCKJEyUDMVkL+ZI8ubRY0mmlhJACcp21EJ0/wAU1TBzmOUDodvdE35Leki8G5KmF8HOVkyJASjeYrU9YJYfiBmLmoKWMsi/N/8AiAmHVs1w2a2oLMBv0jjPrygrKC6i4cGwjNk+r27YXjbehxiNiZ+hm/3F/wCkwP4XqyuUQouUlvcdPnBDE/6mb/cX/pMLZKUeLo+SJmsZGTDeMjKXLo7BD9HVecr7lxa5MVN2CK+jq/8AC+6ZFg4RiOdcxKt1Ony0aNEfxsjxu2TZmIJSWW6epFoE4zRTQe8pySDqB945x0x2rQSmUbkl/LWImGVq5MwS1F5ZLB/qv8o71spFNK0GMC73uh3wZTnXVtngjHEoVnBzeEDTmesdXgqkRbt2exkZGQQGRpOmhKSpVgA58o3jxaQQxDg6iCcCaiVInS+8yuG1SGVCJxBJVTzVJAUUliksWv8AOLMp6VCHyBn1hD4p71U9TqsFCxdsnTrFoZuD/hfE3b4i6jHmLbc2NngklU9aSpEtSk8xoPwiD3IvcXg7h/Ei0p7taUzEG1vCpvdrFf8A1L9FpOfolYZgtQoArYJId3BiFjSFypgQsgeEEAaByR62hmk42kZSy0SwNCg/f0jbiDAhVBK0KAWBYnQjW+4iLzuXZCTd/YUJc0gFlatHiWWtCdSos/WJaOGat8uVIH2ioN+PwhlwHhwSCVrVnWQNmCebfjCOh3kSA68DY5FLBWTYMyTvrzgfXcNTkOoDKxszEfC8PGIS2IWA+XUM/vHWAldxMg+FI3uT0jsc3HoHKUugHhk2YtXd2JO/lz5QdlS0oQpRTmItm2fpHTB1yZyypMvLMCS5GhGnzjFyZqh3aUkpTYbX5voYOTM5aQ6d6YIq51iVa/OA05YVMAKwCpgAot7h74i8UT1SfaWxU4S212frCDiE5lCY5UNLn6wi+PxeStsWWX0j6TkSgJaUKIV4QH5sNfhA+bw1IUXYjnf9NFLYFxPOplS5ySchN5ai4Ie7Ha0XPgfFEiqQlUss4u9mO6SecJkxyxdMzuJLoMHlyrpF+sT1cohqxWUF5CsZnZvz0gPRcUjvFS5wA8TJUnRns/4xGXJ7Z0VfQblEOqWEkBOh+NoD0ckiZMQE+IgvMZm92z6wUxWuMpIUkZiSB6x5TIOQLUogs5ZoHqxogDEZc6TKKVnMkqJzjZOyVQMzOl3CUgs8GcRmLUFJzhSLtu9mDwvrSpCCkhLZhqx2Y25aekK6bNOO1EauG3QVoVb2SOtjpzgpiLmVNb7C/wDSYXuG1gI72YfEXCUk3FzeDk5zImvuhfplMK+6I5Vuz5NmG/p90ZHizf8AXKPIgMW32NVGWmrWsSZIHvzv8AYd5KQUq5tFY9lBOWeNvoyf88WZSBJIvrZtGPzjStRQ8FSIlcXKF7mx8xb7o9rK0KIyG1rjoWg1WYKBKIJP2vIwt0FCucSlLkAuTfZyz7R39Cmu0GJmLzFJSHUlgAp7EmNV1iyUsSRfOczFNrFvrA6W0gdKmOSDqSSrz3eOxUBpCVRVRVaGnBK0zEkKLlO43EE4AcKU5CVrP1mbyD/jB+GgYsqSk6MjIyMhiZkCsRnS8zLlZ23YQVjhNpUqLkXgPrQ8Gk9gX9mRdSZSEgX9kaiBs+hSsOoOXewY/CGarleFhEGXTEm0R5OzTCSqzvhlIkoSSVKbZRsG6b++NsXxdNPkzAkKLONB5xPlIYARrUyUrSUrAI3Bi0H/ANGVu2azCVpdCmcWMKq62ZLnHxlQSWLmx5wx19T3colDOzJ5foCF3C6VMzMVrZ9+sDXZfEqTb6GSmniakEG3LrHlThMmYcy5aSeeh95GsLwlrkLY+YI0MNKwVIsWJGvKOjp0TyR47TPKemRLDISEjoGjWsmlIDByS0c5dMyAmYvMftG0dqheVBUA7B/SH9k/ZV3aRJR36EgZkiWpw+j6fERXM6jPd+IjMSCkNtcXMWJicozZqytPtl8ukLuL4KoAJTc7X08xHq4nUUmBCzMljKJaiywb8j+BENnBafFMEtRATLzKSRoQoAH4/CBiKU5e7VKSLjxG6n0tFm0eCijolqUc0ybkClNoC1vvhPJyJQHh2RaiuUsAKAPMgMTGglSsodJKibPZv5o9lxqoK2jzYz3s1/Gl0H1VK1UpQARMSA3VjYA67NA+SqaoAr7wcwX06vEqjx1UplVAcGyQlIsN1EcoMYusz6c9wQrNoRyg2m6WiLlx00CkYf3v9WUg/W1+4R0o+GXIMzZ21uCGuNOoibwrhapMs5/bUXPTlByFkqlpglma0gTR4RKQWyAnZRvAXj2uCZeVMxiAp0g303Ag/jNaZSHSHXtyHUwo4lhw7tSll1KSs/5SYtih/swY4ym7bPnGbNuY9jnMF4yMtIrRdvYQEGXVhbM8nX/FizcP/Z85TLAzA5v+IprsenkIqWOvdf7kPxqCkgpsQX6Q6X1E4t2PZSDYxCkSRLmkJDBQdvKxjjhGLic6SMqxch3fqIl18tRS6PaGkK16JK06YLxjh8TCVyjkWbnkrz69YH4dgq1TCJlkpZ236PBL9rnrGUIKToS2nrBWkk5U31Nz5x1tlOcoxqzrLQEgABgNI2jyMgoiR6atQsqSk3SWMSY5y5KUkkAB9Y3gtr0c69HsZHkZAsB6RHgSNhGRkA49jxQeMjINnCdiuHz0KUASqUS6G2DXCh577x7Q0BJTnzMXfKHAb7R2hwgVNqZnfiWmX4DqprdYFN9GhZnVGtdKKjLQi/4M1vKJ2GUxlypcsqzFKQCrmRvHFcpSJoWCSg2UnkeY+ET45KkSlK1RExOhE5ISSQxcER3lSQEhOoAa8dIHYnXlJCJYdZ+A5w3LVHRuX1QFxbhpebNIIUN0Kt6H8YWKzC5oP0qFI5bj1EOpw+p9oTi/Lb8IlYVWGaFImpGdJZQ2PWLQ8loMoau7K8wbBFLqEKckIUCryEN3ElWgPJzsEpchnJUbgH4H3wwyKNCLoSE+QhZ4twJa199KDuGWN7bjnZvSOnl+SR0KTAuFo7yZkSCQASTE+qpJiUKXJlnwNmJuW/sg8okYfOkolywgtMtmAdyXu43gpKnzDnV3ZSNR1hJV6RWUpCAhUwzFqUpwpsvMc3h2wKTkliYNX8QGhHUbGAk+mEwFQRkVmHQ68olyK9UxaZEnwoB8cxnHx8oOTekFK4johTgEbxpUTggOdIWpPEikTe7WkLlg5RMSG3Z2doD4/ja58xSZRUlKPZ/tEXKm6aROv2SWNtjBNqBNM3x2AYCBmIg9zMfZCr/umBKaw5gT9YBzzudesTq2a9PNGry1/wCkxtS+totj0mj5smax7Gs43MeRgAOnZrjaZExSV2TMADs7EEt7rkekW0iY7NvGRkPHoaPRJwRR/aZbdX8mLw8vGRkJN/Yhk7PXjkuoSLE/Ax7GQlsmbpW8evGRkdbOMeMeMjI62cY8Rpq1Z0gabxkZHJ7OZpNmL71ADZLvzMTHjIyC30GjHiPW1iZScy9NLB7xkZHJhStmtPXBaCsAgdY7SZoUARoY9jI4ElToG1YMyb3a/ZBSpLHcXux06QVePIyGm+gtHrwuTp2SsOb6zN5MIyMhb0x8XYwZwzwOw5QXNmTBpZI6tHsZCQdgX4thN44SZGVS1OfE3uYRkZDcmhCLWGTJ+kUgAmzhNzHi80zKpCmQ1xGRkOvx5HN1sgYrPQZKlAZiLE6dIVJtYopCE+FI2G56mMjIeqL4naJUsfR5TcguIFd39IGFwX19YyMjixKrpJlpIPKxgDjnEaZdLMdypaFJTrqUkX5ARkZGnG38TZJupFKrLkxkZGRlEbd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3256" name="AutoShape 8" descr="data:image/jpeg;base64,/9j/4AAQSkZJRgABAQAAAQABAAD/2wCEAAkGBxQTEhQUEhQWFhUXGRkbFxgYGBwYHBwaHRgYFxwdGhocHCggGhwlHBUVIjEhJSkrLi4uFx8zODMsNygtLiwBCgoKDg0OGxAQGywkHyQvLCwsLCwsLCwsLC8sLCwsLCwsLCwsLCwsLCwsLCwsLCwsLCwsLCwsLCwsLCwsLCwsLP/AABEIALcBEwMBIgACEQEDEQH/xAAcAAACAgMBAQAAAAAAAAAAAAAFBgQHAAIDAQj/xABGEAABAgQEAwUEBwQJAwUAAAABAhEAAwQhBRIxQQZRYQcTInGRMoGhwSNCUrHR4fAUgpLSFzNicoOissPxU2PCFTRDc5P/xAAZAQADAQEBAAAAAAAAAAAAAAABAgMEAAX/xAAmEQACAgICAgIDAAMBAAAAAAAAAQIRAyESMQRBEyIyUWEzQlIU/9oADAMBAAIRAxEAPwCseE8GNTMKXypSHUemnrD6ngynTrnNuYHyhV4Dq1SxNKGc5NQ/24sbApqapXclQRNOgLgK6BQ0MWWL6cqNEUqI3DXBdLOndyvvQSklJBG1y4bRocEdk9FZ1TT+8kf+ME+DuGlUy1zJjZilKEh8xCQSfa629IM1tSpJzpLpCsqk/P1jJSYkvtLQn4h2a4fLQVK75uQWL9PZgFL4MoAs96icE6pKZmZxfXwBjpFgcS1AyoSoFi/i5HaFoK22Om8c6ovhx8ls8wrs2w+ajOkziCSzqAPvtEs9ldC//wAvlnH8sTOE5uWctJJ8SXA2JH5fdGuMonJmlaQr2rXt0aGxY1NkZw4yojHsqof+7/GP5Y1/oqon1m/xD+Xz9YaaesmCRnmJ8Y2jphVWqYklQAvZoLxJKyWxTR2WUB/6p/fH8sYrspoec4fvj+WHiXLCQwDRtA4o62V3P7MaBJygzisiwzpflm9nQRArezWllEFSZhSbBpg1udcn6aGuYtYWqc9wdOj6ekHK6UJsk9Q4PUXELpvRdrhViTRdmuHzEggTQdwVi3wjZXZRRvYzW/vD+WGfBZwCb2feC+YQGhJpxloRf6LKFhad/GP5Y3l9llCBfvT++P5YeI1lLcA6QVERtiWey2h5TP4/yj0dl1Bym/x/lDtGpWOY9YbigWxJ/osoeU3+P8o9X2W0OwmD9/8AKHeMgcEdbEKT2V0YJzZyNmU3yvGtZ2Y0IFhNc2Az/lD/ABAq5JM1Bdkj7/00c4pDRdvYly+y+kChmSspO4WxHwiTM7McPSHV3gFheZv6Q7zCwjnU0yZiMq9DASV0znKxPPZdQEWEwdc/5Rt/RfQfZmf/AKGHNCQAANBaNVJL2O94LihbE09l1C+kxuWf8o1mdl9AxOWb5Bf5Q8RkcoI62INf2ZUXdkoRMB19sk+hEeYZ2Z0SpaStEwK38Zv7mtDlX4pLlEBZudAA8QjxFLCmY6OCLgw3HVUFKT2Av6LKBtJn8f5RXHaNwBLpwpVMtSgkEqSpswG5BDOBvb1i6sRxBSUpMsA5tD1gBxHJVkPesVd2u7MbghoDxpKysIPtnyytFzGR3mpuY8gKR3xobuz6WkpnFRv4G5/Xhro6NSFCaCwBcEagiFXs/SGnP/Z/8odaTvFslAJB2Eeth/xoddFmcE4tMqJLzWJBIBG/nBhScqjYZVF/IwA4Kw5cpAzBhfXrDSRHnZ0uTSM9/ZkasKTLXmDpylw2toQ3ygcj7L9CxixMu20LOMYZMmLATKASmySCAb3O8S1xp9lsM+LF+nrsk2X4gJh9m2trsPW0WDTghPiObe4b4QPwjh6TTnMkErv4lF9Wdn0dhpBCXLWFqJU6Dolrg+e8GCpC5cimzqguNNdjGKUAHLAD3R6FQE4snrEoJlpClKI9oHKwIJcjQnaHSt0SW2a4lxEEqyykhfNRNvc2vwjlRcSKJAmIF90/gYgzsLUgpscq7uL5eYeIE+YACR4Ru+oHnDa6RdQjQxVtNmSVyy6TciJODh6ZuigPUwt8LYoe+yXyqcF/Kx8odJMpKQydOUScXGQJz+vFi1RTPCnz+EE6SeUkWcHlEOfhcyWklLLubDUD5mMwusUhwuWvp4THVopJqSDE6rQAb3O146TJoQjMrQCBkqQqbMCinKgc94MLQCGIcGOXdkJJKkLNRiKpymcpTy/HnGlRh6QOcF//AExCS4T7o4zsOzXQW6GEctmiM4roHUleuSdSpG6T8oaJUwKSFDQgEeRhUqqdSdReJWB4kQoSlHwn2TyPKHTFywtWhkjhUps8d44ViFFJy67QZK0Z49nQaRHnzlENL158o503eFJzhrR5RuxykAjneJ3TH4pW+yPiaZqUJIUSQfxjXDcaK1hC0sToR+EFZ0vMlj+jAPC5Y/aC+qQWHvaGv0PFxlB2hhiJXYjLkt3igl9IlwOxTCJU5SVTATl0u3rDxavZBVewZxNQheWclQ0Y31GoI56mBEinNnGUDS0NtThqV5A3hRt05fCMxE5UuU5k/dDWikZ1oWV4itICLWL6QTqJiaulmJJ8YSp+hYsfIwvrmOWAvp+EH8PoFS6ectQZSkKseQSdYEutlclJWfLMyXeMjrMF/wBco8jJyFLD7JeGP2pM9pmTIJb2d82f+X4xbmE8IokJsp1fa3hE7AZn/uhzEo+neD5xaGKYqmTbVZ0T8z0jZjyTcaTJStuiWgBCQHYAakxtZQsXB3B+cJNfPXNLzD5AaekSOF5pRMWATkykkbOLv0jmqD8TSGsrCABclrDcxsgqOoA+MQKA5j3ii5P6tBEGI8rdAkqMB5xsY1XtC/jPFUmUtcpYUWHiIZrjT0ikE5OhaD8pmsX6u8eTDoCHBiusN40p5aVIQoLcukFTNE4cbqAT4Arnf7iNYpPDJdHVsaqqnWXZRbkIXa6RNmKygFYtZmHvhnwmtTOlJmJ0O3K7ER2qZyZaVLVokElg5YB9BcxKLaHU2hewnh5aJoXMKcqdAl+TcoP01IiXmyBnLm5+cC1YulCu8WtkKAKUnViHBY3HkYR+KeNFzc0uUSiWNToSPPlF44ZSYspMdMY4vpqd8ysyuSfmYBp7T5G8qYB6/dFXrmksr+1ZzZgzkvHq56ilRzM6iXGnl741x8WHsSy6MP4yp5ySUEkjbeDlFUiYgKG8fOasQKikhZQlJcp0PQgw6cIdoRlq7ua65ZLBTXZteUSy+LSuIS3JiXHIwMqRMTt7x84JU85K0hSS6SHBjdJjE4jxnxF9MyYC5vHKuoypSVy0kEEEgC2usMhQOUcaicU6Jf3sIWqKfLb0iRGREpq9KjlPhVyO/kd4khF3c+W0UItNdnq9DA7AkkSgFHMrdWjmCUDpcwSVFKrJNwdubQkho7TQRhUxRZl1GdNyC/rqPjBGbXrmqT+zKlql/WINxob8gzxzxCjz1KGuLFXu/IR0lVD4tPYYVPypzKsGcvtAesxsKGWU7/aPyEEcRphNQRctyhUzJQrxJWGzApU22hBGxjg4oxe2RjidQiflK1N6iGSVjhbxy/eD8ogLqJc0AhACubxFqEqskak2jlL9luCfYzpoZGYLyJCjcf8AEZjNQEyJxbSWs+iTARMhU+YQg2SAM19rP6xOqaECRNExZWAhWpYeybdYGyEopds+VpqrxkeTDeMjPQxcvYUoIl1iyPZTK9PpD8hDLPqhMWpe5318rcoAdgoBRVg/9r0+lh6VhlNLm5SFObgbBz0jXi/HQsXtgaZMSzXeJfD8hZVMGUgGWoAkWcs14PS8HQmZ3gdwGA2/OJ8sFrs/SOv0dLJ+is5FVMkqKQSFOykl9fIw4YKucfaBDh7wcMsO7B+cCMW4gRJVlYqVy5QPic3o55XLVBUpIBOpaKO42krRLVc5irxHqSSfjFpUPFAW4UjLf4RtxDw5KqZai3iIfofONONfE9om7PmhPMlmhw4OKpmZD2DEchs0aYpwPOlLOhSTY6N5j8Itfg7gtEiUkqfOWJ5++NWbNFREGjCKXupMtG6UgHza8LnGnFwpj3UsBUxnU5YJHXqYM8UYsKanXM+s2VA5qOnpr7ooyuXOWVKWfEtTnNcm/P3xm8fFydsJOnYoqa61klStiTa8Q8QLIDhnYH11jKeWScpVmAOukb1gJOxA5h9BHoUK5N9kKYpXizAZQWZtX+W8dhQrKlgpIGVw5sC+tukaUwcLKiMzG361tHGXMmCV7RNjYcnZjDULZz/YkMvNMSlQ9kgajcRuEIUAjwy2YeatyeUcO6UpF0vp5je0YKFROYezbS7xzCmW52YY+paTTTblHsE6lMWAIpfgeemmmGYtL6J6jp6RaNLWJmTUqSogNYbGPNz46lodsLxBxedlRqzn84mmA9eETlpCS/hVp7vjGQeC2A6OdmmM+8OEkOkBV4VcKoCJjqFgpg/LWG0kDdo72UzM2jVaAQxAI6xwl1yFKCUnM4JcXHrHY5sw0ytfnDtECLOwuUouUseYLH4RIp6dKPZHvNz6x1jIFB5OqPAltI4K7uY6SArmCHjTEVTAE91q9/KJKUsBZoLRwMTgEkFwFD94/OBtXSvNMuSGJ9pZ2T0jhXYzOUogHIBy/GNEzZ6h3iQq2qhdwOY1cdIlJqzVCMkrbGWilIlJCEnTU7nqYVMfrV1OdEs+DKrKPtMCST6Fom0lPMqAfpE+b/KCCMHTJlTFDxL7tdzb6p0G0FWxGowe9s+T5qS8ZEmYL+n3RkQsay5+wMeGr/wf92LBrcTkInBMwMq3ibS0V52BKtVj/wCn/diy8QwaXOWlawXSGsff+vONWGktkLpk+WsKAIuDcRtGstASABoAwjaCIcwtwSBz1itsXWpSydWJ+5/vizYF1+DSl+IhjqTFsORQexouhDpQScwDWe/KLBwwtJBWbMT+7ESjwWWWLlQG20EqynzS1ITZ0sIbNkUtILdiXiWLyZjdykulRPit5EQYw3iFx4yCeg+6E+pplyllK0lKgz9b/GNkqI9kkHY8om0mUUbJ/aLXpmLlSU6JdSidH5frnFf1HjW72Jttb5Q8V9IJ1MuoI+llrZbaLDNcbHr0hLqZGVxsD+cbfHrjRGSrRpJSZd+ftdI3n0y8qnA+0lvVvSOsoN1BNuTbiJ9CsqSQ1klh5EWvF26JikinDgpBsr2TuT92sdV00xOdCEnMC+obzHSC86h8VrFvcbx5Io1JzWcHV1F4LkAGSBMSRnIszgDYnc84lyErCiizG5OgD3Yn3xNXICfCSGyjQdXuecRkoclJLkKIUnmA2Uv5QLseJMSvKABYG+rud784aeDsXSJkuUu6nZB6PpCXUVLqSkgi5NubMXHrHaiqD30ojULS3rEskbTOvZfUAqik7ubmSWBe3U8oOLDhnaMA5x5TRSEuLBmGyZijnmEgOWT8zCD2z42ZZkSUWVlUsq5AnKG/hVFowqcd8FpxBKCF5JqHCVEOCDdlDzuD5xXE1GVsScm9lJ4JxTVU8wLlzVW1SS6T0INo+j8Mqu9kypjNnQlTcnAPzissF7IGUFVM4FIN0Swb9Co6ekWZIR3actsqbIHJIFh7ofLKMugWSFrA1j1JeFLifitMsd3JZUw68kwpDG6otmmluQtBh48pK+iscbkWpOdSTkUxfXXzjs8VOqfOcEzFB+pET6biepleE5ZgGmcF284Z+K10xnhaCWJyO6mKSTpdJ5g6frpB/haSpMjx7qJA5DaIeF1MquAWpOSYiyk6/HcQdlOEuoabC+kY5RcW0wzyXFIWsT+gUFpBSStVtiAxcdC8MdaXkrPOWr/SYV+JqzvCgZFJZ9d3/wCIY65Sv2ZZSPF3Rt1ywVFpUzp24qz5OXr6fdGRrMN48jLQxcPYLThRqVk3T3be/vNfSLieKd7C6fOmqclvodCz/wBZ+UWXitClMpSkuCkOLnaNEW2qJUm+wvGQG4dr1TApKrlLMen6EGYdOxZR4umZHikghjHsZBFOcmWlIyp22iNV0JXMlrCynLqB9aOU6nyTVT1L8ITp06846UlZ3wSuUQUF3fWG62hjavw5E0MsA2IFtCdxCdO4WqEqZOVST9Z2bzBh4VNSHUVBhryEQJGPSVLCM4zHTVjyD6PATYYtroizMNEqn7pIBUs+I6AnX5RUWL0yu8Um6VJcJBs45eYEXwpD63ELPGGE0q0KXNOWY3hUnXMLgt7vSL+Pk4uhW7KikVCmZWg5ai8G6ZRCDbkw1cneBMy+7k2cDfn5QTo1FJFjyB2PkI3y6ECVPhxy5i7dQ9+QjWYSkEIu+sGJfEBSnu0JcG2VriB9bSTAMwTbQgbxC3ew0LM+X9Gp1OSqzm46D0jehoVKyzGN9yW6beUd5mE94XylTP7jDVheBThLAKQA1ucPLIo+zktifX0oQfW5ghwDhqp9YhTOiUc6jtb2R5kt6QbrOD589QAZKd1E2A+cN2FUUiikhEop18aiQSTzLRHJluNR7Op2H4yIdPictdkqBMdl1AT7Vhz2eMbTGaa7O0eKD9I401QFgkbEjXWO8ABFxSr7qTMmfZST79vi0VPNxOoWsla1eJ3vqDsOQi0OJJZVSzgNcr+jH5RVcye48Onq0bPGSpsvhimYJGUgku+sdpaSA/1X11jVMl8pFn0GsdVhSVFDgDy1jUaekaLmFSh+vfHREwE8z8oxFOoDMBb5dI9kp1On/McLdjHwlTu6gQBm0BY23h2AtFUpmrTdFnfSLD4br+9kh/aSAFeljGHycbf2M+WLW/RGVg8yZMCpygUpNgN/doHDPEjiLEUSpKwrVSFAJF/qnXkILQq1yRMmVee+SWWHTJ+vWM3SFT5Pfo+Y5i7x7Gs3WMjIVouzsDPhq/8AB/3Ys3G/6iYOYiqew5E0oqu7IH9U7/4n5xaZo1rYTVBuSd4vFtImkk7bB2AKTJld5MLFZt5D9GD8mclYdJcQOXhwVND+wlICR9/yiXTU+QqayTduscpU6OnT37O8xYSCVEAC5JswiFT4mhYLLRmcgB2flrAjj3EzJp8qQD3jpL7BrxTWK4+pKvCNDrq3lG3Hg5qyVl9YjWd3LGZOZSrZRdy1/dHFNXLpqdJKcg2RuVchFUcJdo06XMQKhRXJJZ28SRzHOLL4sphUUwmyy+TxpI3SRf4X90LPG4aYVTFmsxpc0KSwQlR0D6a3iGhBJt8I0pprsIZMObMhXdhgQAw1gNlukNdPMKZKVLLkIBUfdeFWRKNQosXBJLnlB/GJndgLKsqB7V9eQA3eFOkxIjwS0sASfc9hFMCfFtE4Qc3SOeOcLZDmlkB79IASUmWQJqXSD7QOg6iHybXugICC/M7QHqsOCtQb6xeMm1Ui8fHVU+yZQ0MlhMQApQuCC9uognU0JUCoMAWcaP8AneE6VTrlK8Ls7gv98H0Y2rMAwYs4UHBPTlEp45XaZOWGUQlg2EJTnKtSbaOBBJSbsB683aOlKpKkBZASSLv0gPxHxNJkDuwSqYqwCQSz7kiM1SnIlVsn11WkvKsS3ifQCAWISJaiyWYMzc4G08/O5NuYiVMlJ21jVDHwNePDW2wjSyEsAmzcolzcTDZVpB84DypKgHSq3KPDUKU4YPtBcE2UljT7C1AkqBQ5CVcjcNe0FqeSZaCHKzC1Q1JRMSpXO46aQ3PEMumZc2PgyHVJmKQwYE2PkdYqHEJRkTJiFiwWQD74uWoUAk5iw3MJHEiaeeCkZh/asx9x5Q/jzateiSyOLFTvtGLkFvwjshalHmdzHtTgDJSZUzOoBik7+UDZM1SFHPYuzGNqpmhTUuhyocNK5d1Ok89hEPEZAQphYNtELD8UKU5S3RjtE+hq0qLTR4Wb3s4hKaH6VsgUyQSfO3WLA4ZpwmWSNyPgIS8PRnWEyhmU7NyixcPp+7lpS7sL+cZ/JkqojkyKS0SIUeLaVaFqnIcZpagSOYBBB6EEfww3RExdAMiaD/016/3TGNk4umfIM3WPIkTZd/1yjIyWWstrsMxJMsz0Ee2Zd+TZ/wAYt+tkKXlyqykF31tFL9i2FqmmaoFkoMvMdy4XYekXi0a1SSoi3sHY2lRQAgkKNgR5QNwbEVoUqXPPskMo2dw4I6QeqpbptqLjzECsUwtM/KtJZY67bgx3JfixopewT2l0ZVTpmJbwKud2Nre9ooWqlHMdSHu/OPp2poEzZBkzLpUnKfx9Q8I1b2Uy1pLTyFc8tvexjX4+eMY0ybKapUKdI2Ps9I+l+HW/ZJANvo0D/KIWOHuzSRIOaae9PI6Q04zhneysiFZCGytpbbygZssZtJHJbIlXgVKFBRRlJVbKSL+QtEPiKQtCpYkgpSLuNHB3hgpKbLLQlZCikBy243jvM0PkYhGXFjKX7K9r8RXULZRsj4nm0TKKla8QpKMqjbUkxNFQ4sbRuqlSNuCuIXTTsgq2aOZ2AY2eI8yaUuMzi3l5xpLntd3hKZQ2qJYDuPTnEKoQcrixiZ3gKcz+UR5c1LpWrR2A++GukCeSkRJtVNmSQlSvClWps4b47xqijUoZgxbn8ucEsbmpmoyICQAXS3MWcxCwaoTmBmLKSixT9oNGPJK99GeL/gHVNyrtqT84PyDmAc3fl84BY5N8edI8ILC2g2JiThtTm3Ic6PG6LUo2i8Zeg2hKg7e+NEpbnmuY1UnS9yY5z5pB1JaFC2Q8RrQlLl4NnH1slKGsAHIck6QsVdKpSgTZJLq9xcD1aJ9PUBK0ldgC5/Foh5MlaSJSfMLcR4kSUoAItfa+vyhcNRmNyx5e6GfFMNy+MnMC1/1sYVK2lGYkOAdByMXw8eOjCqNpM5lGzjb8YMVmCS6iQZpOVSPra2sb9WgdhtOWIN3t1h5wrDwiVkIDG5Hnzhc0+PRzXtFVV+GrlMpPjlnRQ58jBnCKJEyUDMVkL+ZI8ubRY0mmlhJACcp21EJ0/wAU1TBzmOUDodvdE35Leki8G5KmF8HOVkyJASjeYrU9YJYfiBmLmoKWMsi/N/8AiAmHVs1w2a2oLMBv0jjPrygrKC6i4cGwjNk+r27YXjbehxiNiZ+hm/3F/wCkwP4XqyuUQouUlvcdPnBDE/6mb/cX/pMLZKUeLo+SJmsZGTDeMjKXLo7BD9HVecr7lxa5MVN2CK+jq/8AC+6ZFg4RiOdcxKt1Ony0aNEfxsjxu2TZmIJSWW6epFoE4zRTQe8pySDqB945x0x2rQSmUbkl/LWImGVq5MwS1F5ZLB/qv8o71spFNK0GMC73uh3wZTnXVtngjHEoVnBzeEDTmesdXgqkRbt2exkZGQQGRpOmhKSpVgA58o3jxaQQxDg6iCcCaiVInS+8yuG1SGVCJxBJVTzVJAUUliksWv8AOLMp6VCHyBn1hD4p71U9TqsFCxdsnTrFoZuD/hfE3b4i6jHmLbc2NngklU9aSpEtSk8xoPwiD3IvcXg7h/Ei0p7taUzEG1vCpvdrFf8A1L9FpOfolYZgtQoArYJId3BiFjSFypgQsgeEEAaByR62hmk42kZSy0SwNCg/f0jbiDAhVBK0KAWBYnQjW+4iLzuXZCTd/YUJc0gFlatHiWWtCdSos/WJaOGat8uVIH2ioN+PwhlwHhwSCVrVnWQNmCebfjCOh3kSA68DY5FLBWTYMyTvrzgfXcNTkOoDKxszEfC8PGIS2IWA+XUM/vHWAldxMg+FI3uT0jsc3HoHKUugHhk2YtXd2JO/lz5QdlS0oQpRTmItm2fpHTB1yZyypMvLMCS5GhGnzjFyZqh3aUkpTYbX5voYOTM5aQ6d6YIq51iVa/OA05YVMAKwCpgAot7h74i8UT1SfaWxU4S212frCDiE5lCY5UNLn6wi+PxeStsWWX0j6TkSgJaUKIV4QH5sNfhA+bw1IUXYjnf9NFLYFxPOplS5ySchN5ai4Ie7Ha0XPgfFEiqQlUss4u9mO6SecJkxyxdMzuJLoMHlyrpF+sT1cohqxWUF5CsZnZvz0gPRcUjvFS5wA8TJUnRns/4xGXJ7Z0VfQblEOqWEkBOh+NoD0ckiZMQE+IgvMZm92z6wUxWuMpIUkZiSB6x5TIOQLUogs5ZoHqxogDEZc6TKKVnMkqJzjZOyVQMzOl3CUgs8GcRmLUFJzhSLtu9mDwvrSpCCkhLZhqx2Y25aekK6bNOO1EauG3QVoVb2SOtjpzgpiLmVNb7C/wDSYXuG1gI72YfEXCUk3FzeDk5zImvuhfplMK+6I5Vuz5NmG/p90ZHizf8AXKPIgMW32NVGWmrWsSZIHvzv8AYd5KQUq5tFY9lBOWeNvoyf88WZSBJIvrZtGPzjStRQ8FSIlcXKF7mx8xb7o9rK0KIyG1rjoWg1WYKBKIJP2vIwt0FCucSlLkAuTfZyz7R39Cmu0GJmLzFJSHUlgAp7EmNV1iyUsSRfOczFNrFvrA6W0gdKmOSDqSSrz3eOxUBpCVRVRVaGnBK0zEkKLlO43EE4AcKU5CVrP1mbyD/jB+GgYsqSk6MjIyMhiZkCsRnS8zLlZ23YQVjhNpUqLkXgPrQ8Gk9gX9mRdSZSEgX9kaiBs+hSsOoOXewY/CGarleFhEGXTEm0R5OzTCSqzvhlIkoSSVKbZRsG6b++NsXxdNPkzAkKLONB5xPlIYARrUyUrSUrAI3Bi0H/ANGVu2azCVpdCmcWMKq62ZLnHxlQSWLmx5wx19T3colDOzJ5foCF3C6VMzMVrZ9+sDXZfEqTb6GSmniakEG3LrHlThMmYcy5aSeeh95GsLwlrkLY+YI0MNKwVIsWJGvKOjp0TyR47TPKemRLDISEjoGjWsmlIDByS0c5dMyAmYvMftG0dqheVBUA7B/SH9k/ZV3aRJR36EgZkiWpw+j6fERXM6jPd+IjMSCkNtcXMWJicozZqytPtl8ukLuL4KoAJTc7X08xHq4nUUmBCzMljKJaiywb8j+BENnBafFMEtRATLzKSRoQoAH4/CBiKU5e7VKSLjxG6n0tFm0eCijolqUc0ybkClNoC1vvhPJyJQHh2RaiuUsAKAPMgMTGglSsodJKibPZv5o9lxqoK2jzYz3s1/Gl0H1VK1UpQARMSA3VjYA67NA+SqaoAr7wcwX06vEqjx1UplVAcGyQlIsN1EcoMYusz6c9wQrNoRyg2m6WiLlx00CkYf3v9WUg/W1+4R0o+GXIMzZ21uCGuNOoibwrhapMs5/bUXPTlByFkqlpglma0gTR4RKQWyAnZRvAXj2uCZeVMxiAp0g303Ag/jNaZSHSHXtyHUwo4lhw7tSll1KSs/5SYtih/swY4ym7bPnGbNuY9jnMF4yMtIrRdvYQEGXVhbM8nX/FizcP/Z85TLAzA5v+IprsenkIqWOvdf7kPxqCkgpsQX6Q6X1E4t2PZSDYxCkSRLmkJDBQdvKxjjhGLic6SMqxch3fqIl18tRS6PaGkK16JK06YLxjh8TCVyjkWbnkrz69YH4dgq1TCJlkpZ236PBL9rnrGUIKToS2nrBWkk5U31Nz5x1tlOcoxqzrLQEgABgNI2jyMgoiR6atQsqSk3SWMSY5y5KUkkAB9Y3gtr0c69HsZHkZAsB6RHgSNhGRkA49jxQeMjINnCdiuHz0KUASqUS6G2DXCh577x7Q0BJTnzMXfKHAb7R2hwgVNqZnfiWmX4DqprdYFN9GhZnVGtdKKjLQi/4M1vKJ2GUxlypcsqzFKQCrmRvHFcpSJoWCSg2UnkeY+ET45KkSlK1RExOhE5ISSQxcER3lSQEhOoAa8dIHYnXlJCJYdZ+A5w3LVHRuX1QFxbhpebNIIUN0Kt6H8YWKzC5oP0qFI5bj1EOpw+p9oTi/Lb8IlYVWGaFImpGdJZQ2PWLQ8loMoau7K8wbBFLqEKckIUCryEN3ElWgPJzsEpchnJUbgH4H3wwyKNCLoSE+QhZ4twJa199KDuGWN7bjnZvSOnl+SR0KTAuFo7yZkSCQASTE+qpJiUKXJlnwNmJuW/sg8okYfOkolywgtMtmAdyXu43gpKnzDnV3ZSNR1hJV6RWUpCAhUwzFqUpwpsvMc3h2wKTkliYNX8QGhHUbGAk+mEwFQRkVmHQ68olyK9UxaZEnwoB8cxnHx8oOTekFK4johTgEbxpUTggOdIWpPEikTe7WkLlg5RMSG3Z2doD4/ja58xSZRUlKPZ/tEXKm6aROv2SWNtjBNqBNM3x2AYCBmIg9zMfZCr/umBKaw5gT9YBzzudesTq2a9PNGry1/wCkxtS+totj0mj5smax7Gs43MeRgAOnZrjaZExSV2TMADs7EEt7rkekW0iY7NvGRkPHoaPRJwRR/aZbdX8mLw8vGRkJN/Yhk7PXjkuoSLE/Ax7GQlsmbpW8evGRkdbOMeMeMjI62cY8Rpq1Z0gabxkZHJ7OZpNmL71ADZLvzMTHjIyC30GjHiPW1iZScy9NLB7xkZHJhStmtPXBaCsAgdY7SZoUARoY9jI4ElToG1YMyb3a/ZBSpLHcXux06QVePIyGm+gtHrwuTp2SsOb6zN5MIyMhb0x8XYwZwzwOw5QXNmTBpZI6tHsZCQdgX4thN44SZGVS1OfE3uYRkZDcmhCLWGTJ+kUgAmzhNzHi80zKpCmQ1xGRkOvx5HN1sgYrPQZKlAZiLE6dIVJtYopCE+FI2G56mMjIeqL4naJUsfR5TcguIFd39IGFwX19YyMjixKrpJlpIPKxgDjnEaZdLMdypaFJTrqUkX5ARkZGnG38TZJupFKrLkxkZGRlEbd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3258" name="Picture 10" descr="http://wiki.clinicalflow.com/@api/deki/files/281/=Acute-myelogenous-leukemia-M7-micro-megakaryoblastic-subtype-100x2-website.jpg"/>
          <p:cNvPicPr>
            <a:picLocks noChangeAspect="1" noChangeArrowheads="1"/>
          </p:cNvPicPr>
          <p:nvPr/>
        </p:nvPicPr>
        <p:blipFill>
          <a:blip r:embed="rId2"/>
          <a:srcRect l="25993" t="25842" r="22020" b="23596"/>
          <a:stretch>
            <a:fillRect/>
          </a:stretch>
        </p:blipFill>
        <p:spPr bwMode="auto">
          <a:xfrm>
            <a:off x="1643042" y="1556792"/>
            <a:ext cx="5857916" cy="4286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Οξεία </a:t>
            </a:r>
            <a:r>
              <a:rPr lang="el-GR" dirty="0" err="1"/>
              <a:t>μεγακαρυοβλαστική</a:t>
            </a:r>
            <a:r>
              <a:rPr lang="el-GR" dirty="0"/>
              <a:t> </a:t>
            </a:r>
            <a:r>
              <a:rPr lang="el-GR" dirty="0" smtClean="0"/>
              <a:t>λευχαιμία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563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wadsworth.org/chemheme/heme/glass/cytopix/slide005giantplt2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1571604" y="1484784"/>
            <a:ext cx="6000792" cy="42735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Γιγάντια </a:t>
            </a:r>
            <a:r>
              <a:rPr lang="el-GR" dirty="0" smtClean="0"/>
              <a:t>αιμοπετάλια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711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080120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Οξεία </a:t>
            </a:r>
            <a:r>
              <a:rPr lang="el-GR" dirty="0" err="1" smtClean="0"/>
              <a:t>βασεοφιλική</a:t>
            </a:r>
            <a:r>
              <a:rPr lang="el-GR" dirty="0" smtClean="0"/>
              <a:t> λευχαιμία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8534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Σπανιότατη μορφή ΟΜΛ.</a:t>
            </a:r>
          </a:p>
          <a:p>
            <a:r>
              <a:rPr lang="el-GR" dirty="0" smtClean="0"/>
              <a:t>Βλάστες με αδρά </a:t>
            </a:r>
            <a:r>
              <a:rPr lang="el-GR" dirty="0" err="1" smtClean="0"/>
              <a:t>βασεόφιλα</a:t>
            </a:r>
            <a:r>
              <a:rPr lang="el-GR" dirty="0" smtClean="0"/>
              <a:t> κοκκία.</a:t>
            </a:r>
          </a:p>
          <a:p>
            <a:r>
              <a:rPr lang="el-GR" dirty="0" err="1" smtClean="0"/>
              <a:t>Οργανομεγαλία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Μυελική ανεπάρκεια.</a:t>
            </a:r>
          </a:p>
          <a:p>
            <a:r>
              <a:rPr lang="el-GR" dirty="0" smtClean="0"/>
              <a:t>Δερματικές βλάβες.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703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ijpmonline.org/articles/2011/54/1/images/IndianJPatholMicrobiol_2011_54_1_210_77411_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5" y="1412776"/>
            <a:ext cx="6038850" cy="4476751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Οξεία </a:t>
            </a:r>
            <a:r>
              <a:rPr lang="el-GR" dirty="0" err="1"/>
              <a:t>βασεοφιλική</a:t>
            </a:r>
            <a:r>
              <a:rPr lang="el-GR" dirty="0"/>
              <a:t> </a:t>
            </a:r>
            <a:r>
              <a:rPr lang="el-GR" dirty="0" smtClean="0"/>
              <a:t>λευχαιμία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784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bank.hematology.org/Content%5C155%5C1915%5C1915_full.JPG"/>
          <p:cNvPicPr>
            <a:picLocks noChangeAspect="1" noChangeArrowheads="1"/>
          </p:cNvPicPr>
          <p:nvPr/>
        </p:nvPicPr>
        <p:blipFill>
          <a:blip r:embed="rId2"/>
          <a:srcRect l="12500" r="4687" b="22916"/>
          <a:stretch>
            <a:fillRect/>
          </a:stretch>
        </p:blipFill>
        <p:spPr bwMode="auto">
          <a:xfrm>
            <a:off x="1022424" y="1285860"/>
            <a:ext cx="7099152" cy="4956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</a:t>
            </a:r>
            <a:r>
              <a:rPr lang="el-GR" dirty="0" err="1"/>
              <a:t>βασεοφιλική</a:t>
            </a:r>
            <a:r>
              <a:rPr lang="el-GR" dirty="0"/>
              <a:t> λευχαιμία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2498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224136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Μυελικό σάρκωμα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900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Μάζα </a:t>
            </a:r>
            <a:r>
              <a:rPr lang="el-GR" dirty="0" err="1" smtClean="0"/>
              <a:t>μυελοβλαστών</a:t>
            </a:r>
            <a:r>
              <a:rPr lang="el-GR" dirty="0" smtClean="0"/>
              <a:t> ή άωρα κύτταρα της μυελικής σειράς </a:t>
            </a:r>
            <a:r>
              <a:rPr lang="el-GR" dirty="0" err="1" smtClean="0"/>
              <a:t>εξωμυελικά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Οστά, λεμφαδένες, δέρμα, ωοθήκες, θύμος.</a:t>
            </a:r>
          </a:p>
          <a:p>
            <a:r>
              <a:rPr lang="el-GR" dirty="0" smtClean="0"/>
              <a:t>Συχνό είναι το </a:t>
            </a:r>
            <a:r>
              <a:rPr lang="el-GR" dirty="0" err="1" smtClean="0"/>
              <a:t>κοκκιοκυτταρικό</a:t>
            </a:r>
            <a:r>
              <a:rPr lang="el-GR" dirty="0" smtClean="0"/>
              <a:t> σάρκωμα.</a:t>
            </a:r>
          </a:p>
          <a:p>
            <a:r>
              <a:rPr lang="el-GR" dirty="0" smtClean="0"/>
              <a:t>Βλαστικό ή/και διαφοροποιημένο.</a:t>
            </a:r>
          </a:p>
          <a:p>
            <a:r>
              <a:rPr lang="el-GR" dirty="0" smtClean="0"/>
              <a:t>Χρώσεις και </a:t>
            </a:r>
            <a:r>
              <a:rPr lang="el-GR" dirty="0" err="1" smtClean="0"/>
              <a:t>κυτταρομετρία</a:t>
            </a:r>
            <a:r>
              <a:rPr lang="el-GR" dirty="0" smtClean="0"/>
              <a:t> ροής.</a:t>
            </a:r>
          </a:p>
          <a:p>
            <a:r>
              <a:rPr lang="el-GR" dirty="0" smtClean="0"/>
              <a:t>Ίαση με ακτινοβόληση;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28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Μορφολογική ταξινόμηση κατά </a:t>
            </a:r>
            <a:r>
              <a:rPr lang="en-US" dirty="0" smtClean="0"/>
              <a:t>FAB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Μ0</a:t>
            </a:r>
            <a:r>
              <a:rPr lang="en-US" dirty="0" smtClean="0"/>
              <a:t>= OM</a:t>
            </a:r>
            <a:r>
              <a:rPr lang="el-GR" dirty="0" smtClean="0"/>
              <a:t>Λ χωρίς διαφοροποίηση.</a:t>
            </a:r>
          </a:p>
          <a:p>
            <a:r>
              <a:rPr lang="el-GR" dirty="0" smtClean="0"/>
              <a:t>Μ1= ΟΜΛ χωρίς ωρίμανση.</a:t>
            </a:r>
          </a:p>
          <a:p>
            <a:r>
              <a:rPr lang="el-GR" dirty="0" smtClean="0"/>
              <a:t>Μ2= ΟΜΛ με ωρίμανση.</a:t>
            </a:r>
          </a:p>
          <a:p>
            <a:r>
              <a:rPr lang="el-GR" dirty="0" smtClean="0"/>
              <a:t>Μ3= ΟΠΛ.</a:t>
            </a:r>
          </a:p>
          <a:p>
            <a:r>
              <a:rPr lang="el-GR" dirty="0" smtClean="0"/>
              <a:t>Μ4= ΟΜΛ (</a:t>
            </a:r>
            <a:r>
              <a:rPr lang="el-GR" dirty="0" err="1" smtClean="0"/>
              <a:t>μυελομονοκυτταρική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Μ5α= ΟΜΛ (</a:t>
            </a:r>
            <a:r>
              <a:rPr lang="el-GR" dirty="0" err="1" smtClean="0"/>
              <a:t>μονοβλαστική</a:t>
            </a:r>
            <a:r>
              <a:rPr lang="el-GR" dirty="0" smtClean="0"/>
              <a:t> χωρίς διαφοροποίηση).</a:t>
            </a:r>
          </a:p>
          <a:p>
            <a:r>
              <a:rPr lang="el-GR" dirty="0" smtClean="0"/>
              <a:t>Μ5β= ΟΜΛ (</a:t>
            </a:r>
            <a:r>
              <a:rPr lang="el-GR" dirty="0" err="1" smtClean="0"/>
              <a:t>μονοβλαστική</a:t>
            </a:r>
            <a:r>
              <a:rPr lang="el-GR" dirty="0" smtClean="0"/>
              <a:t> με διαφοροποίηση).</a:t>
            </a:r>
          </a:p>
          <a:p>
            <a:r>
              <a:rPr lang="el-GR" dirty="0" smtClean="0"/>
              <a:t>Μ6= οξεία </a:t>
            </a:r>
            <a:r>
              <a:rPr lang="el-GR" dirty="0" err="1" smtClean="0"/>
              <a:t>ερυθρολευχαιμία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Μ7= ΟΜΛ (</a:t>
            </a:r>
            <a:r>
              <a:rPr lang="el-GR" dirty="0" err="1" smtClean="0"/>
              <a:t>μεγακαρυοβλαστική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5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thehealthscience.com/thsattachs/912920/111910560441494.jpg"/>
          <p:cNvPicPr>
            <a:picLocks noChangeAspect="1" noChangeArrowheads="1"/>
          </p:cNvPicPr>
          <p:nvPr/>
        </p:nvPicPr>
        <p:blipFill>
          <a:blip r:embed="rId2"/>
          <a:srcRect l="16837" t="30612" r="25000" b="15816"/>
          <a:stretch>
            <a:fillRect/>
          </a:stretch>
        </p:blipFill>
        <p:spPr bwMode="auto">
          <a:xfrm>
            <a:off x="1000100" y="1189483"/>
            <a:ext cx="7143800" cy="5263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Μυελικό </a:t>
            </a:r>
            <a:r>
              <a:rPr lang="el-GR" dirty="0" smtClean="0"/>
              <a:t>σάρκωμα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44261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36815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err="1" smtClean="0"/>
              <a:t>Διφαινοτυπική</a:t>
            </a:r>
            <a:r>
              <a:rPr lang="el-GR" dirty="0" smtClean="0"/>
              <a:t> οξεία λευχαιμία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47129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ΟΛ με αντιγόνα  κοκκιώδους και λεμφικής σειράς (Β ή Τ).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4514" name="AutoShape 2" descr="data:image/jpeg;base64,/9j/4AAQSkZJRgABAQAAAQABAAD/2wCEAAkGBxQTEhUUExQVFhUXGB0aGBcXGBYYHRYXGBoXFxgYHBcYHCggGBolHBQXITEhJSkrLi4uGh8zODMsNygtLiwBCgoKDg0OGxAQGy8mICQvLCw0LywsLCwsLDQsLCwsLCw0LCwsLCwsLCwsLCwsLCwsLCwsLCwsLCwsLCwsLCwsLP/AABEIALQBGAMBIgACEQEDEQH/xAAcAAACAwEBAQEAAAAAAAAAAAAFBgADBAcCAQj/xABMEAABAwIEAwMHBgwEBAcBAAABAAIRAwQFEiExBkFRYXHUExQiMoGRoQdUdJSxwRUWJEJSVaSytNHh8CM0ZPFyksPEJURFYoKEszX/xAAaAQACAwEBAAAAAAAAAAAAAAACAwABBAUG/8QAKhEAAgMAAgIBBAICAgMAAAAAAQIAAxESIQQxEyIyQVEUYQVxobEzQpH/2gAMAwEAAhEDEQA/AOt8RYq+g2l5Km2q+rVbSa19Q02guDjJcGPP5vRZPPsS+Z2n12p4RfOMXx5mf9ZT/dqI5Rrh2yvJeHNivccQ4gww6xt5+mVPCqN4ivj/AOTtvrlTwqIcRUnS13KPch1u7r7uqYqAiaFrUrsuoY1iDzAsrX65U8ItHn2JfM7T67U8Ir8If6ZAECNUXe6BKBwAcEVYoDYIC8+xL5nafXanhFPPsS+Z2n12p4RaLi7dMgwF5p4o7sV8DL+FoOr45iDHZTZW0/TKnhV8/D9/8ytvrlTwqtxG8FQggbKunU219/JEEEYKRncsOL4hv5na/XKnhFRccQ37CAbO21E6XlTwq1urkK27uKTgAWnbdTgJXxCCzxRffMrb64/wq0WWN4hVnLZWunW8qeEVzKFANJLiT02Ksw7EWtcG5Q1pPX4nqqKjOpTVjOpPPsS+Z2n12p4RTz7Evmdp9dqeER9RLiIA8+xL5nafXanhFPPsS+Z2n12p4RH1FJIA8+xL5nafXanhFPPsS+Z2n12p4RH1FJIA8+xL5nafXanhFPPsS+Z2n12p4RHwVXcVQxpcdgJ9yg7kile8T31J2V1lbz2XlSP4VUt4vvD/AOSt/rj/AAqWMbxWpVrFxcYnQcgNFbhOLT/hO9h7twt7eEQmzb/GwdxnpcUXrpizttOt4/wq3UMVxB4ltpaH/wC7U+60SHxDiDgQxkiZmOYHL4rzgGL1KTmlpMH1gOn81S+EWTlsn8XV0Tofn2JfM7T67U8Ip59iXzO0+u1PCLfhmJNqMmRtM9i007tjtGvaT2ELGUYHDMfEwP59iXzO0+u1PCKefYl8ztPrtTwiPqIZUAefYl8ztPrtTwinn2I/M7T67U8Ijr3gakgDtUZUB2IPcpJFPE+I76gJfaWvcL2oT7vNUCd8ptwDHmNL627wyNcfYcSzywOggEdnUdVzCtUOYx3d66XjeJXYmmdCjxq7F0zr3BXEjr6nVc+iKLqVXyZaKhqA/wCHTqB2YsbyqDSOSiDfJJTc2ndh4Id5yNDoYNtbEfAhfFgsAVyB+5hcAMQIX449W0+l0/3ai34dmLhqIWHjfa0+l0/3ai02NSMzugVr9pja/sM1406Kfef5oH5QALcbs1Ja46H4FLPEFybcaxmPqj7ym1oT9IjqkIGRlwW+9PIRvz7UbrU8whcwwPiR9OqC9ocCNdNteXamrHeLGsEUYc4iZ5CRI9qKzxrAwAEGyl+YyS+qZXEHksgrTzAEak7JSr47X8oHOdm7wCO7sWziHEhVyQIaGhxA6nf7Fo/ito2aBWdAhhl1+iQR1Bla27TySNRflOYGDOkdOi6JVtfVDfzhJQXUhD1KsXiZndVOUaSqaj3folfal9Ttng1HgN5859nNMWF4xQrj/DcD2HQ+5IYEDc6inYqNyKtOoSYAJK+1HmSIMzsnWpkYC4hoHcEuXeMsdOVkO5O5oVO/iClhb0IVoX4psa15JdGsclvt64e3M3ZJnljz1n2pi4dpODCXAiToD06oHUDuLsQAbCyiiiXESKEqKuvUDWknYDVQSQe3EwXRqArb5hqUqjAdS0gJFxHEC95yuytB5GOvT2Ipw5j+X0ahlv6ROrfvIW5vGZRyH4mxqCF0RMvaORxkQQsVnU/xmACSHA9wnUlO/GdtTqPBDY/9zdJQSysWsENb38ye8rWfKXh67mkW6vYmbiSzzvz05ygRHMfzCEUKbp0H9eyE52do5xGusgAd/enm2wyk2D5NmYDfKJlJXzeCcWEA+R8Yyc4xK6fQpMpGdRLh2HYfehYxAyB6QIAjb7k8ce4Y5zQ+mCTs4Dcj/dINSwqAjMxw6LTQ6umxlDKybOl8I4watMteZcwb9WnYou7EWjkY6pE4asX08z3DLLQACYLtidDsmb8JBzcgZJ5CFzr61DnJltqXkSJffXAc4En0enavuG1g6scghuXVYqmG1coOWTO0q/DrSox49Eg8+hCScyCQvHBDN3asqNLHjM07goJR4NtG1M+Ql0yAXGB7EfqGAT2JOq1nOcSSZURnAwHIurkQcOQnw1/mcS+lM/g7RRY+AnEvvydfypv8LaqJRiiMOS7jv1bX6XT/AHaitsLZzw/uiO3+wqePT6Fr9Lp/u1F6wW+yvynZx37UxfUdXvA5LLWg+Q0tIM6kpc+UHDSHCp+bsJ66fyXQ0C4rdRdSNN5GbcDoU6i4rYDCS48wZyQOcXaD2IxiVk+lkL2mHNade4aLXZi2oPl01HN2GwnfVW4rxaagh9Km5o2BGy6rMxYcR1NrOxP0jqLkOe4Bo0V11DAA0kwAD2EEn3a7rPiOLOn0GtaOwD7V6tbxoMubPXVaChwExfzMT0PUKYBYPuagY31Rq93T/ddQr4fLRBggbpHscZaKYFANZ+ll3J5ar5dcZVaZayQ5x68h1XKu52WcR+IuwPYwIijxOahuCHnYwBrstvBQcbimGTOb3Abpkt20LszXDc/XaQj+HYdSoR5JjR28z7Vqe4LXwzv/AIjHu4JxI7hfE6JfA5JdxjCXU9QJHYj91fhjc79AP796Ua/G9QVDozJOgI+9c6qqxh0Opl8cWH16jRw5aZacubBJ0nojKHWWM0ajGvztGbkSNDzCIAzssz7vcU+k9z6sd5iDaZg6noFsSpjMtrGdQdu5RRpl1qGPcYrK8FQEjlyQji24IYA2Nd52Go3WK2uXMD3N0kAIdf5nsc2TJ66p9IAcExy1Y2xbykHLpvMjsXunM69REb/7L1SovBaw76yeYjt5BYOJMRqWtSkKRpuJa4kvaXRBaBHpCNyulfelNZdvU6Vata4rr7Y+p0KjhHlabfSgNGvcgWL4y2k40qLR6OhduSUot+UG9DCwGgARGlN0/wD6Jft794rGo45jVeM4A/OIDQ5ok6wBPZJ5Lk0ef47W4fyc9Rx/wvm1qz2qMHfsToWE8V5KgL2BwHsPeE3v4ra6PJiQeZ/kuUPp6E/FE+HKpyub+iZ9h/qF0/K8ZSvMfiYbaFzY+4tivlGtG2uqz2d2GuBIkdFhtxMfevdRsc1zx10IkKMyXXb8zy4TBOnd0R3h1gg6a81VgFOm8O01HLp2o5SpBuwhA7DMirHAHGWKKKJUzTBjF6KbDO7tAlajUHVbuN8TaxmRoDn76/mpOtMbB0qCD1bt7QtdfjuU5Cbaazw2N3AHr38fOm/wtqovPyeb330pv8LaqLKfcyP9xmjj31LX6XT/AHai9YRhxc8Pdo0agdV846Po2v0un+7UUscVcHAGMvPuRp6ja94HIzJB4rumeVhp159614pxpBLaTfa77dFzrFcaqOcYgHfZbfG8NjpaMqosB2S+uRTrOLwS10EHtiD9iynEB39gH2L667fVZsAZ1MTp3LKbNzTOZ3sXTpVguN7m1d9Tzf1jmGYEaTBXxlzoo+iarZLoLSRJjUbrx5q7qI5nuTksXMb3B3Ib4fqE53dfu/sqmyqZ6jnES4kwTyA6KvDMRbTpQASZ5816tKwlz26Rq5vMDmR1Cz/GRYzn8yVg7pjRbUJgtED7YRa1qEAQ85p9X+fJLtliDT6I35GUdwwGoW5Y3jt3QOOu4TjruEuMKkW7e1y5reZpnrquw43aMfTFI965pjViym/KCSeY5CeWm6X4bjjkz+JYAOM94Dm8kCeZJHcme64u8hRbTb68bnkJ6c0t4Rdh5yRlIGkbQFfi2EeUgyQQNDuksi/MfkHUMqpb6pfR4vuM2byk9RA+yE28M4oLxr/KMGZsa9QZju2XMKtI0yWu3A36g80VwHiSpbmGARPpCPW9vJNu8ZWTUHcK2kFfoHc6lWw5paWgQEmcX1HWzQGCXO27AE7YZftrUw9ux3HQ9Fj4hwNlyyDo4A5XdJ/2XNpcLYPkmKuwq2POKtu6mfMXnNP9+xFb91GrlNdgJDYBlwiYn1SOa+XmEsZUILpgxpMH2lXXNiwsaWOadIIkz7J3XbcVuACOp0iV0ERefZ0Mxytkf8T/AIekq8Pw4NqOcTIn0Br6IIAO+5Ovs7yiNSwM6AySmJmCMytJ3AExzKU9fjVkNxG/6hNcQPZ/+wFkJIa2STsAnPhfhZ7qbnOIbmOnsQuzsmseHakdP6p+wjF2Phgbl5Dos3k+Vq8UmO61sxYJrYIafrPERpE6lD7lgaYBPaSm/FrUubI5cuqUazjmI9kLADo2LrbkIT4dJYS8+qdO8pqa6RKRBcOA30+AThhNcPpNI7j3hC4/MXcv5mxRfCht5jtCmcrniezX7ECqW9RAUn1Of8VB3l6gdMyfdyS49gbMDpy3K6le2trdnOIcRoSCQYQqpw1bNeC9xDf0Z3PfuuvV5ChQCJ0UvULhnr5LZyXk7+cN3+i2sfBREuEC3y2IZPV85ZHcLO0C+rkudYmc9jrEzxx8fQtfpdP92osFvRzOMkAEEduoIRHjlhLbUN3N3Tj/AJairtrfLmzD0iIhHXH0HoxAxSmab3NOvRBKsB+uoT1xNgTjle31j6wPMcoKTatg4HVpn++S73j2Ky7OhUwI7ltm383qCs9Uky3Za7OxqN9LUQdJ585Rmy4eqV2vc1syDLtB7AhsvRGgPYAf6ifQtBUJ00Wx2GZGOA2Mae8rbaYa6kYdoeYRF9IFjj2D4JrP3CLADYBpWYhUO9B4Mc4I6jYhaK140GOipbFVxI2A+PQdqInr6owkZN1wynT9LUa7ck0cK8S29LQgkn84DT4mVz9lOeZPef5rfSpRsD39PdukmjkmMdgmrkOzO0NuqNwMzHhx7Dr3ELmWLUyKtQH9IodTvHscCJEcxIWyvem8cT6joEkbFIqq+AnT1EJR8RJHqY6BykFuh5JjGMtZlDgS6ASBGs/Yh9rhTW6kknr/AEWOqP8AHfPZHdAhFyrtfIXTGbccuBXaCxsOB2jcf0QI0HA7f33I5SZMRuDpC6Fb4bSdTZUNNucASY5wNe9FZcKABktrPiwfuYfk+ovbSdmBbmIgHSdNTCZcRcRSeRvlP2LGWim0GdeSoucdDdMk6a6rkWnm/OYXBZ+QnNq9Mlyy1Brp8E/0OHqNdrnsLmEnny7l4o8CtDvSqSOgbqV0h5dX5M1/yUHuLNnfm3tnVHgEk5aeYTrrJQa14lqOeA+C0nWBEdy6DxxhlAWbWE5MpAZpMntj3yk7h3hN5fndlcyNIMz29iut6rKyzS62VlLQlSpunQSithLTndo1kEnsCDXOLkOLKWgmC4bmNPYFrGKufQfTeZ5jtiJHb1WX+MfchrMN3fGzGn0WEjtQ2uDWmvSBLHHXq08wQkq9qyJHuTp8mlUup1qZO+vdOiZd4yV18lgvUta8hKmOPPZFbDE/JAREE6gr5dYDVYJADh2H+ax3dnTotBuHuYTs0CSR7NliA5dCL1W6m3jrGg2jlpPBcT6UHWIXMfPHSZKdRbW9dv8AhVczoiCI1WCz4IrPf6UNHM76dkLp+Oa6kxv+Y6opWuGCLHEKlGajSQMpHeTohd9jVaqZfUdptrsO4Jx41wF9JjQwSwcxzOuiQnWbiJiB26LVTwccxIjK/wBU6d8jNYvoXbnGSbrfut7cL4vPyKiLe6jX8q/6FuovP3/+Vv8AZ/7nNs+4/wC4xcZVQ3zNx2F3Tn/kqL5cv8tUOU6fm69ixfKhWLLeg4CSLqnA/wDjUS3hnETmkBwGWdwDI7e1MopZwWEfQmgkRpva7yAxzdRpK8VbLNlkaxqP5rXQxWmx0gOdIEuPb0C0tugCXbh23VWrlT1D/rINbZ0vJPY9sOAzSexDsFxF1A6atJ1HVG7yye8F5ECIjmk3HsSba0nVXhzmtIBDYmS4NG5A3KnbnPZMn04f1NfFF011TP6rY0037O9LTq2eYmOSEYrx7b1WACnXDgZBIp+389Aa3FZzsLGuayCHh0c4giCTIg+9d2nxPICDlW3X9GSu6hR90N0gPKFrxIgkTyhVsqF23ojkBovYrNZq92Zz26ZdQGnUGe1U0Wac46xuhQB2J/E2DCZtohoZPbC+tqmdFswrC5a81BDSNOu+680cF1GR4Pfoi+RdIhfIB0Z7tqbi4BoE9uxHNbbtvk2kjSY021WjDbYUzLyBGnd1UxJrarfQIOXokNjNn4imbkf6gi3xGq06uzDmCAjFxaseBVLi30dSOnaOe6BVKJOjAS4/BH6lsfN/JzqGj3iCfsS7gqspXoy2wHqacCxGi17SWucB2fcuhWeK0arMzXCI1B3HsXHPKRoNI3lGOHqdRzi780DX7kHlUBhy31FW0q3ezotKoyrmDQZGoJ1/2QPELeoHmWnVE8LrCjQqVDy1+GnxSDjGNPrVS4k6HqdPYsdNJsJ/UGtCWIHqOWH4iabcsAa69T3pksrkPbI9q5xY4yKhDT63X9KN0fw6s4E5TuEuykhuJgW1bAnGuIGtVLB6rCWjv0k+8LBgz303CHEbaTAI2MjZZ6pPlHEj84/atlrXnaPbHshdVUCoFm5EAUATP5oWug6Okg+9ea9AzpqBuU3X+APrtZUblzFoDhttzBQbE8Kq0hBBmNIO/u3Qpcjdb3BS1W62B62GPc3MwSDzkad/RMnCNv5swmQHO9Y79wHYk284jfRIpgCR62ad94+KOYRiPlqeaIOxHal+T8nD+ouxiRn4nQTjTMoO56JD+UGp5Sswzp5P0RyOpB+Kw4xjZpOyNjNzJ7exZKeKiu0Mr6Fplj2jadwR07kvxqGQizOoNVPE8gILty4RklrgeR27QutcFXj6lEF5k6gnuKBYZwrSLWOkunXMNA6eUdE34ZaCmNBlaBsp5lyOuD3B8ixWXJrubZrxD2hw7Vw7iAS89AYA5D2LqV7xNuGN06n+S5Xidm8P9LWdQeqn+OOMQTK8NMJJjt8i4/wLv6V/0LdRW/I+2KV4P9V/29uosF//AJW/2f8AuY7fvb/Zmn5WXEWtEjfzmn9j0iGq6QRun/5US0W9DPOXzqnMbxD9l5wHh+jUiq0gtI0/mQRoVs8S1a6yW/c0UWhEOwfYGWNneB9i3R6HtWzFMPFIiDoR7dFmykiAJ/mUg/UdEYDvYh/AKxdS15Ej2JQ4x4YfdMq0dWB7gQ8NzbPDtpG8Runuyo5GBv8Acq9JWwo/JZk5YT/c/O+NfJfUoZT5UkHmacQf+ZL1zwu9tRjA4uDpzOyxlAyxzMkyY7l+nsTshWpljue3YeRXO7nhesDAbJmBqu/4/wDmPIdcaw7GVU0OOxhiJRwvJ6OXbQDoI0+CO8Jwy5a14BYd5GgjWU5XXDQyjMDMb6JcvLRtEn0tdtRy7IVLatilRNXzoycR7l3F1yHVYZGRvTYnqgVCpB6dq1AeVBc3XLoezosrmQOxEihRxhooK5L7maka6faVTVJZt/VeyIG4Gsx7v5KMtjUDiCJaJ0P2BF0Ja4JcMU9EjVxPPb2KXF6TS00I7ZkE7oWZA2/vqi2FYY+v6LRuD74QsiA8jLZVUbBdF5zSSuhYHeGpakED0DuBEjtjmlOlg9UvyZDO0dy6Xw3g3kbfyb93auHSRELL5tqcYu+xQIv1nyxzCdHCD93xSXcWRDyDqR01lOOPeTp1PJ03EnmdND0Sa+q9lXWQ9rvd09iHxAwB/UOnc2GeF7A5s72mACNeZIT1gtFgcRl32JXnDLnzmk14AztEOHb1CIWlrBBOkLNfby3l0Zz77XLkSm74doPk5AHHmP5IW7hmlSObV3YY+4JjddMG5VGKMlmYHZZ0usHWy0scHCeplsbyIbsOgRZ7QQlS2Di4R3pms6hc2Tvt7kD/ALkuXOxOUcW8KuNcvAgF3PY9xRPh/BnGKbNp9Iro9ai1whwBHaJUo0GsENaAOwQtTeazJxIk+c8cnPuLeDSG+Vpy5wHpeznCUHUNhz6LuZCD1cItS/MWNzT00n3I6POKrxYR1PkkDG7njg22dTtWB2hMkDoDstuNVIpO1idFuaOiC8UE5WgbTqsRbm/KZwedmmLTrU8hMpiwrA2imfKNDnO5EAx0Qyx9YT196aKl9TaYJgomJHqOtJHQi18n9DI/EGnldj+GtlFs4WcDcYiRsbpv8JaKJTHSTMrHSTBPywf5Ol9Jp/Y9U/Jcx4bUkOymN9jE7Ivx5ZtrMtaT5yuu6YMf8NQ/cmG0tW02hjAAAIT1uC0mvPZjRZlZT9mfbi2a/RwlfLe1awQ0QvteuGiT8FLeuHiQkd5F/Vn9S1RfCV9VQZFFFFJJXXYCDMR2rj3G1Rrazsrg5vIiI+CduPMXNNoptkTuR06Lk924ucSux/jqSPrP5m7xKf8A3lVrfPpulhgnTv7O1MFVwNNrgILhqP5dEBtAJ1bLefVNeJ2wGUt9WBH3LoWZs0v9wEXHzJE+1W06xbBG/WV4r20Geu6z5jtzOgRnCI3BkJ3mIBpGVrSYBMiYP2Jt4N4oBIpvY3MQcrgADMbaBIuJ2DmkOmRAnbQ/etPD1u41WuBgtOkEb8lmtWt6iYhkVk7jNxDxc/OWU3ZYOpG57O5eafF9Y25bnl5cRPPLA5+9AeJcHq03OqHmZI6Sdx2KvBbGpUaS0aSOYH2oFrpKA9SKiccnpl44mSZJ1WjEbjPUB55Wye2BqmDDOBqr4c5zGtO+sn3LZiPAz8/oOlh3PMQOnNCfIp5ZsL5qw2bM3Bt08VPRByczyPQJtubt5d0HRCsMw7yLGtGsc+p6ogaRjMZjsXPuYO+xFuM2yV3lyJ4dSBo5TqNZWFuXuRDDIgxtKQ/qJt+2V0MJa0nVy302ACAo90AnosNO8zAumOxL7aJ+p4QUXhlQEA9iyX1/lENgk/BVhghSTk03RIY6N4Qu1rtLI/OWalevDgS4kTqOxHqTW+sANeaL7Y37BJbtIaAd4XqowEQQCO1R7wNzC+goIn+4OubOmwFwEEahLdR0kknUopiVRwqHONDt0hCawlOWa0HXc1fJ/wCtf/Sm/wALaqL58no9K/8ApQ/hbVRKPuZW+4wjxZ61l9Mp/uVUeQHiz1rL6ZT/AHKqPKoMwYpTeQCzXqFVaeVzNBbA5oooiDdZGB/pyAcazB/OCNF7we8dmyOOnKUQxC1zgRuNkJtLV/lW+iRB1KMYRGAhkwxhUVN5VysJHIIK+oWBtRr8xO4ndAF0Rapygz5Q8PzMbUA20K5m+2/2XYc76wOYSzYt6do7UAxHg1o1bWaAeTtD8F1PF8kVrxYzZRZ8Y4tOe0rciABquo4Rw82rasFSQ7r9mi+4VwXTZDnPzd0famtjAAANANkHleYGwIYryPI5kBfxOT41w1kqlmd0ewKvDeHMrvRa5x/SOp/ouqXVgyoQXNk9VbRoNaIaAFnby3YYTK/kdTh1xbF1Ql86HQHaO5fW2xBD2Eg9ie+J+GnZy+m2WnUxuCezog2F8PVajhLS0T/ei6aXoU3eprFqFN2EQKj6NN9RukaEjfTZW29MEEQm38FtNJtM8o17UOuMPbSIiXE7DYe1co2AnqZltDTZw7TcKeu06dyKkIVb1qjS3NEExHTuRVIf3M9gPLTM7bJgMwrXwBrELHdYhDsrRJ59iourgnSVeE+5YRm9yq6IzQyIWiyuC2GkadVjaNf70KINDnAAtjtRGNYDMM2vbIIOxCGOwoD86Goiazeo96xX4zGRqIQrsTXy3JVihgMAPojosR9IgDdXeTjXcHcdVfe2rWNBaIk6nsR+uo8Hjgg57IWpl05rGNaYkHX2leK1NoYDPpLdXw/MGFpDYG3xVEj8yMw62B7qq52rjK14XfODgw6g/Bbm4W0NM+/ovFBrGekxheeZ2UJBgllIwT5eU/KlwmA37UPp4cX0iR6zTp2jREa3k3jOC4E6QOvQr3Qr+TgFkDqpvXUgJA6gPgH17/6U3+FtV9WzhkflOJfSmfwdoolGZydOz7xc6DZn/V0/3KqJ0r8F0RE7FCONBItB/q6f7tVa6FM5gSCAN0agERiKCDsMIPcXjyTBgA6Le666BYTQzugaE6q1X9y61ztp4qX7y0cuRhesHruL3AkkQrKmFmAA74LXaWwpt01PM9VCRnUtmTjgl7wCCDsUKOFsMhrj2BaBUL3a6BVVauRxI7h7VACJFUj8yuxp1KYdIgde5CqsvJJ5/DsRbyzwJcZB0IWWrhj2jNII+5EPfcYpw9zZgd0C3IdxtPMLJc467MQwCAefNfMKti587ZfvVFfDX0zMSJ5KsGyuK8jsLYbinlDlcId9q2XdbI0nnyQzDrUl4cRAHXmvfEjiKQj9LVCQOWRZVeeCabSsTo4gytgaEp2GIelJ9VoknosOL8YvmKUNHUpq0M5+mGaGY/THG9vBTjSSeSD398KhaWgy3dJzuKHk+mSQeY5exMuBva5mcnQjRE1Br9wxTw7MPWTHPhzogbAIgsGFDR3SdFvWd/cz2fdAd7ava8kAkEyrLWiHDXQ9EXcEHqWr2kwCROhCINsYj8hktZYkncR8VurghhjkFVZU3NBL+fwWkVBEyIQse4t2JMF0Gg81a+plAA2VVeqC7QAa+9a22YmSSexGT+44sB90zvYM0D/ZWXX6MzPJaalu1y+0aAbsh5RfMTPSw1oMmT2FbVFEJOxRYn3KrmoGtJPdHVCW3D2uhoyzyO3vRG+EgREgzCopsdUcMwIDfiUQ9RqYF2eRZuAnQuzTC+1Q6oQC0tHMokoq5QfkMX+Gv8ziX0pn8HaKL7w1/mcS+lM/g7RRDFz7xX61l9Mp/uVUdc2UC4vp1Mtu+nSfWNK4ZUcynkzFobUBIzua384c1X+MtX9W3/7H4lSSF61GNZAC82oGrp/oglxj9Z0f+G337H4lUfhitBH4OvtY+Z+JTN0dmODAr2YzU71pMe5aUmfhWvI/8OvtD/pPEqy5xy5cdMPvgOQ/JPEoSBBKrvRjO+zaTOoPYvj7NpBGvfzlArfiOuGgOw2+J6/kfiVZ+MtX9W3/AOx+JVaYPI/uFBh52LiR0VV+6CG6xCwfjLV/Vt/+x+JXirj9R2hwy+P1PxKsN33CD96ZttXAVBGnVeMdqHM0SQI5dULditSdMMvgOn5J4lfKeK1ZIdht85vIfkmh+s6ItG7D5LvKa6d29nqn2HVF7aoKrC17R2jqlerf1pluHXwHQ+aeJW21x6s0a4ZfT2eaeJUYjJHZSNHub8Xwpot6gptgmDpzgrmdyzUj+wuiHiSr+rb/APY/EpSxW1rPqF1PD7xoOpBFpp1iLlavEvCaGjPHvC6GgKhbGYifjoukcIWQ83GYT6RInkEAw0VKQ/8A5t6SdzFp4lEK2LXBblbh18BOv+U8Si8nyFccRCuvD/SDHCmRs2PYvaTLHFa7HScOvo7PNPEoj+MtX9W3/wCx+JWAzIwAPRjEol38Zav6tv8A9j8Sp+MtX9W3/wCx+JVQYVxacmnXWOiy2NTMMkHvWGvxJXIOXDb6e3zPxKz2/EF0Drh96R3WY/7hGD1Gq2LkNW+HHNLjoFbiFQggbCEL/GWr+rb/APY/ErzU4hqHfDL4/U/EquXfcoPp0wg2uWCRrPVWW+IEmHACdoQS4xmo4QMNvhG3+T8Ss9HE6wILsOvtOnmfiVegw9QjTHMlC3Xbid4Cw/jLV/Vt/wDsfiVifilQmfwdfx0/I/Eqlz8wEKj3C73TqTqtmGgwZ25IH+G3/qu+/Y/Eq4cSVR/6ZffsfiVC2y2sBGCMSiXfxlq/q2//AGPxKn4y1f1bf/sfiUMVPfDX+ZxL6Uz+DtFF84TZUL7yrUo1KPlrhr2MqeTzZW29vSk+Te5o9Km7mvikkYlFFFJJFFFFJJFFFFJJFFFFJJFFFFJJFFFFJJFFFFJJFFFFJJFFFFJJFFFFJJFFFFJJFFFFJJFFFFJJFFFFJJFFFFJJFFFFJJFFFFJJFFFF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4516" name="AutoShape 4" descr="data:image/jpeg;base64,/9j/4AAQSkZJRgABAQAAAQABAAD/2wCEAAkGBxQTEhUUExQVFhUXGB0aGBcXGBYYHRYXGBoXFxgYHBcYHCggGBolHBQXITEhJSkrLi4uGh8zODMsNygtLiwBCgoKDg0OGxAQGy8mICQvLCw0LywsLCwsLDQsLCwsLCw0LCwsLCwsLCwsLCwsLCwsLCwsLCwsLCwsLCwsLCwsLP/AABEIALQBGAMBIgACEQEDEQH/xAAcAAACAwEBAQEAAAAAAAAAAAAFBgADBAcCAQj/xABMEAABAwIEAwMHBgwEBAcBAAABAAIRAwQFEiExBkFRYXHUExQiMoGRoQdUdJSxwRUWJEJSVaSytNHh8CM0ZPFyksPEJURFYoKEszX/xAAaAQACAwEBAAAAAAAAAAAAAAACAwABBAUG/8QAKhEAAgMAAgIBBAICAgMAAAAAAQIAAxESIQQxEyIyQVEUYQVxobEzQpH/2gAMAwEAAhEDEQA/AOt8RYq+g2l5Km2q+rVbSa19Q02guDjJcGPP5vRZPPsS+Z2n12p4RfOMXx5mf9ZT/dqI5Rrh2yvJeHNivccQ4gww6xt5+mVPCqN4ivj/AOTtvrlTwqIcRUnS13KPch1u7r7uqYqAiaFrUrsuoY1iDzAsrX65U8ItHn2JfM7T67U8Ir8If6ZAECNUXe6BKBwAcEVYoDYIC8+xL5nafXanhFPPsS+Z2n12p4RaLi7dMgwF5p4o7sV8DL+FoOr45iDHZTZW0/TKnhV8/D9/8ytvrlTwqtxG8FQggbKunU219/JEEEYKRncsOL4hv5na/XKnhFRccQ37CAbO21E6XlTwq1urkK27uKTgAWnbdTgJXxCCzxRffMrb64/wq0WWN4hVnLZWunW8qeEVzKFANJLiT02Ksw7EWtcG5Q1pPX4nqqKjOpTVjOpPPsS+Z2n12p4RTz7Evmdp9dqeER9RLiIA8+xL5nafXanhFPPsS+Z2n12p4RH1FJIA8+xL5nafXanhFPPsS+Z2n12p4RH1FJIA8+xL5nafXanhFPPsS+Z2n12p4RHwVXcVQxpcdgJ9yg7kile8T31J2V1lbz2XlSP4VUt4vvD/AOSt/rj/AAqWMbxWpVrFxcYnQcgNFbhOLT/hO9h7twt7eEQmzb/GwdxnpcUXrpizttOt4/wq3UMVxB4ltpaH/wC7U+60SHxDiDgQxkiZmOYHL4rzgGL1KTmlpMH1gOn81S+EWTlsn8XV0Tofn2JfM7T67U8Ip59iXzO0+u1PCLfhmJNqMmRtM9i007tjtGvaT2ELGUYHDMfEwP59iXzO0+u1PCKefYl8ztPrtTwiPqIZUAefYl8ztPrtTwinn2I/M7T67U8Ijr3gakgDtUZUB2IPcpJFPE+I76gJfaWvcL2oT7vNUCd8ptwDHmNL627wyNcfYcSzywOggEdnUdVzCtUOYx3d66XjeJXYmmdCjxq7F0zr3BXEjr6nVc+iKLqVXyZaKhqA/wCHTqB2YsbyqDSOSiDfJJTc2ndh4Id5yNDoYNtbEfAhfFgsAVyB+5hcAMQIX449W0+l0/3ai34dmLhqIWHjfa0+l0/3ai02NSMzugVr9pja/sM1406Kfef5oH5QALcbs1Ja46H4FLPEFybcaxmPqj7ym1oT9IjqkIGRlwW+9PIRvz7UbrU8whcwwPiR9OqC9ocCNdNteXamrHeLGsEUYc4iZ5CRI9qKzxrAwAEGyl+YyS+qZXEHksgrTzAEak7JSr47X8oHOdm7wCO7sWziHEhVyQIaGhxA6nf7Fo/ito2aBWdAhhl1+iQR1Bla27TySNRflOYGDOkdOi6JVtfVDfzhJQXUhD1KsXiZndVOUaSqaj3folfal9Ttng1HgN5859nNMWF4xQrj/DcD2HQ+5IYEDc6inYqNyKtOoSYAJK+1HmSIMzsnWpkYC4hoHcEuXeMsdOVkO5O5oVO/iClhb0IVoX4psa15JdGsclvt64e3M3ZJnljz1n2pi4dpODCXAiToD06oHUDuLsQAbCyiiiXESKEqKuvUDWknYDVQSQe3EwXRqArb5hqUqjAdS0gJFxHEC95yuytB5GOvT2Ipw5j+X0ahlv6ROrfvIW5vGZRyH4mxqCF0RMvaORxkQQsVnU/xmACSHA9wnUlO/GdtTqPBDY/9zdJQSysWsENb38ye8rWfKXh67mkW6vYmbiSzzvz05ygRHMfzCEUKbp0H9eyE52do5xGusgAd/enm2wyk2D5NmYDfKJlJXzeCcWEA+R8Yyc4xK6fQpMpGdRLh2HYfehYxAyB6QIAjb7k8ce4Y5zQ+mCTs4Dcj/dINSwqAjMxw6LTQ6umxlDKybOl8I4watMteZcwb9WnYou7EWjkY6pE4asX08z3DLLQACYLtidDsmb8JBzcgZJ5CFzr61DnJltqXkSJffXAc4En0enavuG1g6scghuXVYqmG1coOWTO0q/DrSox49Eg8+hCScyCQvHBDN3asqNLHjM07goJR4NtG1M+Ql0yAXGB7EfqGAT2JOq1nOcSSZURnAwHIurkQcOQnw1/mcS+lM/g7RRY+AnEvvydfypv8LaqJRiiMOS7jv1bX6XT/AHaitsLZzw/uiO3+wqePT6Fr9Lp/u1F6wW+yvynZx37UxfUdXvA5LLWg+Q0tIM6kpc+UHDSHCp+bsJ66fyXQ0C4rdRdSNN5GbcDoU6i4rYDCS48wZyQOcXaD2IxiVk+lkL2mHNade4aLXZi2oPl01HN2GwnfVW4rxaagh9Km5o2BGy6rMxYcR1NrOxP0jqLkOe4Bo0V11DAA0kwAD2EEn3a7rPiOLOn0GtaOwD7V6tbxoMubPXVaChwExfzMT0PUKYBYPuagY31Rq93T/ddQr4fLRBggbpHscZaKYFANZ+ll3J5ar5dcZVaZayQ5x68h1XKu52WcR+IuwPYwIijxOahuCHnYwBrstvBQcbimGTOb3Abpkt20LszXDc/XaQj+HYdSoR5JjR28z7Vqe4LXwzv/AIjHu4JxI7hfE6JfA5JdxjCXU9QJHYj91fhjc79AP796Ua/G9QVDozJOgI+9c6qqxh0Opl8cWH16jRw5aZacubBJ0nojKHWWM0ajGvztGbkSNDzCIAzssz7vcU+k9z6sd5iDaZg6noFsSpjMtrGdQdu5RRpl1qGPcYrK8FQEjlyQji24IYA2Nd52Go3WK2uXMD3N0kAIdf5nsc2TJ66p9IAcExy1Y2xbykHLpvMjsXunM69REb/7L1SovBaw76yeYjt5BYOJMRqWtSkKRpuJa4kvaXRBaBHpCNyulfelNZdvU6Vata4rr7Y+p0KjhHlabfSgNGvcgWL4y2k40qLR6OhduSUot+UG9DCwGgARGlN0/wD6Jft794rGo45jVeM4A/OIDQ5ok6wBPZJ5Lk0ef47W4fyc9Rx/wvm1qz2qMHfsToWE8V5KgL2BwHsPeE3v4ra6PJiQeZ/kuUPp6E/FE+HKpyub+iZ9h/qF0/K8ZSvMfiYbaFzY+4tivlGtG2uqz2d2GuBIkdFhtxMfevdRsc1zx10IkKMyXXb8zy4TBOnd0R3h1gg6a81VgFOm8O01HLp2o5SpBuwhA7DMirHAHGWKKKJUzTBjF6KbDO7tAlajUHVbuN8TaxmRoDn76/mpOtMbB0qCD1bt7QtdfjuU5Cbaazw2N3AHr38fOm/wtqovPyeb330pv8LaqLKfcyP9xmjj31LX6XT/AHai9YRhxc8Pdo0agdV846Po2v0un+7UUscVcHAGMvPuRp6ja94HIzJB4rumeVhp159614pxpBLaTfa77dFzrFcaqOcYgHfZbfG8NjpaMqosB2S+uRTrOLwS10EHtiD9iynEB39gH2L667fVZsAZ1MTp3LKbNzTOZ3sXTpVguN7m1d9Tzf1jmGYEaTBXxlzoo+iarZLoLSRJjUbrx5q7qI5nuTksXMb3B3Ib4fqE53dfu/sqmyqZ6jnES4kwTyA6KvDMRbTpQASZ5816tKwlz26Rq5vMDmR1Cz/GRYzn8yVg7pjRbUJgtED7YRa1qEAQ85p9X+fJLtliDT6I35GUdwwGoW5Y3jt3QOOu4TjruEuMKkW7e1y5reZpnrquw43aMfTFI965pjViym/KCSeY5CeWm6X4bjjkz+JYAOM94Dm8kCeZJHcme64u8hRbTb68bnkJ6c0t4Rdh5yRlIGkbQFfi2EeUgyQQNDuksi/MfkHUMqpb6pfR4vuM2byk9RA+yE28M4oLxr/KMGZsa9QZju2XMKtI0yWu3A36g80VwHiSpbmGARPpCPW9vJNu8ZWTUHcK2kFfoHc6lWw5paWgQEmcX1HWzQGCXO27AE7YZftrUw9ux3HQ9Fj4hwNlyyDo4A5XdJ/2XNpcLYPkmKuwq2POKtu6mfMXnNP9+xFb91GrlNdgJDYBlwiYn1SOa+XmEsZUILpgxpMH2lXXNiwsaWOadIIkz7J3XbcVuACOp0iV0ERefZ0Mxytkf8T/AIekq8Pw4NqOcTIn0Br6IIAO+5Ovs7yiNSwM6AySmJmCMytJ3AExzKU9fjVkNxG/6hNcQPZ/+wFkJIa2STsAnPhfhZ7qbnOIbmOnsQuzsmseHakdP6p+wjF2Phgbl5Dos3k+Vq8UmO61sxYJrYIafrPERpE6lD7lgaYBPaSm/FrUubI5cuqUazjmI9kLADo2LrbkIT4dJYS8+qdO8pqa6RKRBcOA30+AThhNcPpNI7j3hC4/MXcv5mxRfCht5jtCmcrniezX7ECqW9RAUn1Of8VB3l6gdMyfdyS49gbMDpy3K6le2trdnOIcRoSCQYQqpw1bNeC9xDf0Z3PfuuvV5ChQCJ0UvULhnr5LZyXk7+cN3+i2sfBREuEC3y2IZPV85ZHcLO0C+rkudYmc9jrEzxx8fQtfpdP92osFvRzOMkAEEduoIRHjlhLbUN3N3Tj/AJairtrfLmzD0iIhHXH0HoxAxSmab3NOvRBKsB+uoT1xNgTjle31j6wPMcoKTatg4HVpn++S73j2Ky7OhUwI7ltm383qCs9Uky3Za7OxqN9LUQdJ585Rmy4eqV2vc1syDLtB7AhsvRGgPYAf6ifQtBUJ00Wx2GZGOA2Mae8rbaYa6kYdoeYRF9IFjj2D4JrP3CLADYBpWYhUO9B4Mc4I6jYhaK140GOipbFVxI2A+PQdqInr6owkZN1wynT9LUa7ck0cK8S29LQgkn84DT4mVz9lOeZPef5rfSpRsD39PdukmjkmMdgmrkOzO0NuqNwMzHhx7Dr3ELmWLUyKtQH9IodTvHscCJEcxIWyvem8cT6joEkbFIqq+AnT1EJR8RJHqY6BykFuh5JjGMtZlDgS6ASBGs/Yh9rhTW6kknr/AEWOqP8AHfPZHdAhFyrtfIXTGbccuBXaCxsOB2jcf0QI0HA7f33I5SZMRuDpC6Fb4bSdTZUNNucASY5wNe9FZcKABktrPiwfuYfk+ovbSdmBbmIgHSdNTCZcRcRSeRvlP2LGWim0GdeSoucdDdMk6a6rkWnm/OYXBZ+QnNq9Mlyy1Brp8E/0OHqNdrnsLmEnny7l4o8CtDvSqSOgbqV0h5dX5M1/yUHuLNnfm3tnVHgEk5aeYTrrJQa14lqOeA+C0nWBEdy6DxxhlAWbWE5MpAZpMntj3yk7h3hN5fndlcyNIMz29iut6rKyzS62VlLQlSpunQSithLTndo1kEnsCDXOLkOLKWgmC4bmNPYFrGKufQfTeZ5jtiJHb1WX+MfchrMN3fGzGn0WEjtQ2uDWmvSBLHHXq08wQkq9qyJHuTp8mlUup1qZO+vdOiZd4yV18lgvUta8hKmOPPZFbDE/JAREE6gr5dYDVYJADh2H+ax3dnTotBuHuYTs0CSR7NliA5dCL1W6m3jrGg2jlpPBcT6UHWIXMfPHSZKdRbW9dv8AhVczoiCI1WCz4IrPf6UNHM76dkLp+Oa6kxv+Y6opWuGCLHEKlGajSQMpHeTohd9jVaqZfUdptrsO4Jx41wF9JjQwSwcxzOuiQnWbiJiB26LVTwccxIjK/wBU6d8jNYvoXbnGSbrfut7cL4vPyKiLe6jX8q/6FuovP3/+Vv8AZ/7nNs+4/wC4xcZVQ3zNx2F3Tn/kqL5cv8tUOU6fm69ixfKhWLLeg4CSLqnA/wDjUS3hnETmkBwGWdwDI7e1MopZwWEfQmgkRpva7yAxzdRpK8VbLNlkaxqP5rXQxWmx0gOdIEuPb0C0tugCXbh23VWrlT1D/rINbZ0vJPY9sOAzSexDsFxF1A6atJ1HVG7yye8F5ECIjmk3HsSba0nVXhzmtIBDYmS4NG5A3KnbnPZMn04f1NfFF011TP6rY0037O9LTq2eYmOSEYrx7b1WACnXDgZBIp+389Aa3FZzsLGuayCHh0c4giCTIg+9d2nxPICDlW3X9GSu6hR90N0gPKFrxIgkTyhVsqF23ojkBovYrNZq92Zz26ZdQGnUGe1U0Wac46xuhQB2J/E2DCZtohoZPbC+tqmdFswrC5a81BDSNOu+680cF1GR4Pfoi+RdIhfIB0Z7tqbi4BoE9uxHNbbtvk2kjSY021WjDbYUzLyBGnd1UxJrarfQIOXokNjNn4imbkf6gi3xGq06uzDmCAjFxaseBVLi30dSOnaOe6BVKJOjAS4/BH6lsfN/JzqGj3iCfsS7gqspXoy2wHqacCxGi17SWucB2fcuhWeK0arMzXCI1B3HsXHPKRoNI3lGOHqdRzi780DX7kHlUBhy31FW0q3ezotKoyrmDQZGoJ1/2QPELeoHmWnVE8LrCjQqVDy1+GnxSDjGNPrVS4k6HqdPYsdNJsJ/UGtCWIHqOWH4iabcsAa69T3pksrkPbI9q5xY4yKhDT63X9KN0fw6s4E5TuEuykhuJgW1bAnGuIGtVLB6rCWjv0k+8LBgz303CHEbaTAI2MjZZ6pPlHEj84/atlrXnaPbHshdVUCoFm5EAUATP5oWug6Okg+9ea9AzpqBuU3X+APrtZUblzFoDhttzBQbE8Kq0hBBmNIO/u3Qpcjdb3BS1W62B62GPc3MwSDzkad/RMnCNv5swmQHO9Y79wHYk284jfRIpgCR62ad94+KOYRiPlqeaIOxHal+T8nD+ouxiRn4nQTjTMoO56JD+UGp5Sswzp5P0RyOpB+Kw4xjZpOyNjNzJ7exZKeKiu0Mr6Fplj2jadwR07kvxqGQizOoNVPE8gILty4RklrgeR27QutcFXj6lEF5k6gnuKBYZwrSLWOkunXMNA6eUdE34ZaCmNBlaBsp5lyOuD3B8ixWXJrubZrxD2hw7Vw7iAS89AYA5D2LqV7xNuGN06n+S5Xidm8P9LWdQeqn+OOMQTK8NMJJjt8i4/wLv6V/0LdRW/I+2KV4P9V/29uosF//AJW/2f8AuY7fvb/Zmn5WXEWtEjfzmn9j0iGq6QRun/5US0W9DPOXzqnMbxD9l5wHh+jUiq0gtI0/mQRoVs8S1a6yW/c0UWhEOwfYGWNneB9i3R6HtWzFMPFIiDoR7dFmykiAJ/mUg/UdEYDvYh/AKxdS15Ej2JQ4x4YfdMq0dWB7gQ8NzbPDtpG8Runuyo5GBv8Acq9JWwo/JZk5YT/c/O+NfJfUoZT5UkHmacQf+ZL1zwu9tRjA4uDpzOyxlAyxzMkyY7l+nsTshWpljue3YeRXO7nhesDAbJmBqu/4/wDmPIdcaw7GVU0OOxhiJRwvJ6OXbQDoI0+CO8Jwy5a14BYd5GgjWU5XXDQyjMDMb6JcvLRtEn0tdtRy7IVLatilRNXzoycR7l3F1yHVYZGRvTYnqgVCpB6dq1AeVBc3XLoezosrmQOxEihRxhooK5L7maka6faVTVJZt/VeyIG4Gsx7v5KMtjUDiCJaJ0P2BF0Ja4JcMU9EjVxPPb2KXF6TS00I7ZkE7oWZA2/vqi2FYY+v6LRuD74QsiA8jLZVUbBdF5zSSuhYHeGpakED0DuBEjtjmlOlg9UvyZDO0dy6Xw3g3kbfyb93auHSRELL5tqcYu+xQIv1nyxzCdHCD93xSXcWRDyDqR01lOOPeTp1PJ03EnmdND0Sa+q9lXWQ9rvd09iHxAwB/UOnc2GeF7A5s72mACNeZIT1gtFgcRl32JXnDLnzmk14AztEOHb1CIWlrBBOkLNfby3l0Zz77XLkSm74doPk5AHHmP5IW7hmlSObV3YY+4JjddMG5VGKMlmYHZZ0usHWy0scHCeplsbyIbsOgRZ7QQlS2Di4R3pms6hc2Tvt7kD/ALkuXOxOUcW8KuNcvAgF3PY9xRPh/BnGKbNp9Iro9ai1whwBHaJUo0GsENaAOwQtTeazJxIk+c8cnPuLeDSG+Vpy5wHpeznCUHUNhz6LuZCD1cItS/MWNzT00n3I6POKrxYR1PkkDG7njg22dTtWB2hMkDoDstuNVIpO1idFuaOiC8UE5WgbTqsRbm/KZwedmmLTrU8hMpiwrA2imfKNDnO5EAx0Qyx9YT196aKl9TaYJgomJHqOtJHQi18n9DI/EGnldj+GtlFs4WcDcYiRsbpv8JaKJTHSTMrHSTBPywf5Ol9Jp/Y9U/Jcx4bUkOymN9jE7Ivx5ZtrMtaT5yuu6YMf8NQ/cmG0tW02hjAAAIT1uC0mvPZjRZlZT9mfbi2a/RwlfLe1awQ0QvteuGiT8FLeuHiQkd5F/Vn9S1RfCV9VQZFFFFJJXXYCDMR2rj3G1Rrazsrg5vIiI+CduPMXNNoptkTuR06Lk924ucSux/jqSPrP5m7xKf8A3lVrfPpulhgnTv7O1MFVwNNrgILhqP5dEBtAJ1bLefVNeJ2wGUt9WBH3LoWZs0v9wEXHzJE+1W06xbBG/WV4r20Geu6z5jtzOgRnCI3BkJ3mIBpGVrSYBMiYP2Jt4N4oBIpvY3MQcrgADMbaBIuJ2DmkOmRAnbQ/etPD1u41WuBgtOkEb8lmtWt6iYhkVk7jNxDxc/OWU3ZYOpG57O5eafF9Y25bnl5cRPPLA5+9AeJcHq03OqHmZI6Sdx2KvBbGpUaS0aSOYH2oFrpKA9SKiccnpl44mSZJ1WjEbjPUB55Wye2BqmDDOBqr4c5zGtO+sn3LZiPAz8/oOlh3PMQOnNCfIp5ZsL5qw2bM3Bt08VPRByczyPQJtubt5d0HRCsMw7yLGtGsc+p6ogaRjMZjsXPuYO+xFuM2yV3lyJ4dSBo5TqNZWFuXuRDDIgxtKQ/qJt+2V0MJa0nVy302ACAo90AnosNO8zAumOxL7aJ+p4QUXhlQEA9iyX1/lENgk/BVhghSTk03RIY6N4Qu1rtLI/OWalevDgS4kTqOxHqTW+sANeaL7Y37BJbtIaAd4XqowEQQCO1R7wNzC+goIn+4OubOmwFwEEahLdR0kknUopiVRwqHONDt0hCawlOWa0HXc1fJ/wCtf/Sm/wALaqL58no9K/8ApQ/hbVRKPuZW+4wjxZ61l9Mp/uVUeQHiz1rL6ZT/AHKqPKoMwYpTeQCzXqFVaeVzNBbA5oooiDdZGB/pyAcazB/OCNF7we8dmyOOnKUQxC1zgRuNkJtLV/lW+iRB1KMYRGAhkwxhUVN5VysJHIIK+oWBtRr8xO4ndAF0Rapygz5Q8PzMbUA20K5m+2/2XYc76wOYSzYt6do7UAxHg1o1bWaAeTtD8F1PF8kVrxYzZRZ8Y4tOe0rciABquo4Rw82rasFSQ7r9mi+4VwXTZDnPzd0famtjAAANANkHleYGwIYryPI5kBfxOT41w1kqlmd0ewKvDeHMrvRa5x/SOp/ouqXVgyoQXNk9VbRoNaIaAFnby3YYTK/kdTh1xbF1Ql86HQHaO5fW2xBD2Eg9ie+J+GnZy+m2WnUxuCezog2F8PVajhLS0T/ei6aXoU3eprFqFN2EQKj6NN9RukaEjfTZW29MEEQm38FtNJtM8o17UOuMPbSIiXE7DYe1co2AnqZltDTZw7TcKeu06dyKkIVb1qjS3NEExHTuRVIf3M9gPLTM7bJgMwrXwBrELHdYhDsrRJ59iourgnSVeE+5YRm9yq6IzQyIWiyuC2GkadVjaNf70KINDnAAtjtRGNYDMM2vbIIOxCGOwoD86Goiazeo96xX4zGRqIQrsTXy3JVihgMAPojosR9IgDdXeTjXcHcdVfe2rWNBaIk6nsR+uo8Hjgg57IWpl05rGNaYkHX2leK1NoYDPpLdXw/MGFpDYG3xVEj8yMw62B7qq52rjK14XfODgw6g/Bbm4W0NM+/ovFBrGekxheeZ2UJBgllIwT5eU/KlwmA37UPp4cX0iR6zTp2jREa3k3jOC4E6QOvQr3Qr+TgFkDqpvXUgJA6gPgH17/6U3+FtV9WzhkflOJfSmfwdoolGZydOz7xc6DZn/V0/3KqJ0r8F0RE7FCONBItB/q6f7tVa6FM5gSCAN0agERiKCDsMIPcXjyTBgA6Le666BYTQzugaE6q1X9y61ztp4qX7y0cuRhesHruL3AkkQrKmFmAA74LXaWwpt01PM9VCRnUtmTjgl7wCCDsUKOFsMhrj2BaBUL3a6BVVauRxI7h7VACJFUj8yuxp1KYdIgde5CqsvJJ5/DsRbyzwJcZB0IWWrhj2jNII+5EPfcYpw9zZgd0C3IdxtPMLJc467MQwCAefNfMKti587ZfvVFfDX0zMSJ5KsGyuK8jsLYbinlDlcId9q2XdbI0nnyQzDrUl4cRAHXmvfEjiKQj9LVCQOWRZVeeCabSsTo4gytgaEp2GIelJ9VoknosOL8YvmKUNHUpq0M5+mGaGY/THG9vBTjSSeSD398KhaWgy3dJzuKHk+mSQeY5exMuBva5mcnQjRE1Br9wxTw7MPWTHPhzogbAIgsGFDR3SdFvWd/cz2fdAd7ava8kAkEyrLWiHDXQ9EXcEHqWr2kwCROhCINsYj8hktZYkncR8VurghhjkFVZU3NBL+fwWkVBEyIQse4t2JMF0Gg81a+plAA2VVeqC7QAa+9a22YmSSexGT+44sB90zvYM0D/ZWXX6MzPJaalu1y+0aAbsh5RfMTPSw1oMmT2FbVFEJOxRYn3KrmoGtJPdHVCW3D2uhoyzyO3vRG+EgREgzCopsdUcMwIDfiUQ9RqYF2eRZuAnQuzTC+1Q6oQC0tHMokoq5QfkMX+Gv8ziX0pn8HaKL7w1/mcS+lM/g7RRDFz7xX61l9Mp/uVUdc2UC4vp1Mtu+nSfWNK4ZUcynkzFobUBIzua384c1X+MtX9W3/7H4lSSF61GNZAC82oGrp/oglxj9Z0f+G337H4lUfhitBH4OvtY+Z+JTN0dmODAr2YzU71pMe5aUmfhWvI/8OvtD/pPEqy5xy5cdMPvgOQ/JPEoSBBKrvRjO+zaTOoPYvj7NpBGvfzlArfiOuGgOw2+J6/kfiVZ+MtX9W3/AOx+JVaYPI/uFBh52LiR0VV+6CG6xCwfjLV/Vt/+x+JXirj9R2hwy+P1PxKsN33CD96ZttXAVBGnVeMdqHM0SQI5dULditSdMMvgOn5J4lfKeK1ZIdht85vIfkmh+s6ItG7D5LvKa6d29nqn2HVF7aoKrC17R2jqlerf1pluHXwHQ+aeJW21x6s0a4ZfT2eaeJUYjJHZSNHub8Xwpot6gptgmDpzgrmdyzUj+wuiHiSr+rb/APY/EpSxW1rPqF1PD7xoOpBFpp1iLlavEvCaGjPHvC6GgKhbGYifjoukcIWQ83GYT6RInkEAw0VKQ/8A5t6SdzFp4lEK2LXBblbh18BOv+U8Si8nyFccRCuvD/SDHCmRs2PYvaTLHFa7HScOvo7PNPEoj+MtX9W3/wCx+JWAzIwAPRjEol38Zav6tv8A9j8Sp+MtX9W3/wCx+JVQYVxacmnXWOiy2NTMMkHvWGvxJXIOXDb6e3zPxKz2/EF0Drh96R3WY/7hGD1Gq2LkNW+HHNLjoFbiFQggbCEL/GWr+rb/APY/ErzU4hqHfDL4/U/EquXfcoPp0wg2uWCRrPVWW+IEmHACdoQS4xmo4QMNvhG3+T8Ss9HE6wILsOvtOnmfiVegw9QjTHMlC3Xbid4Cw/jLV/Vt/wDsfiVifilQmfwdfx0/I/Eqlz8wEKj3C73TqTqtmGgwZ25IH+G3/qu+/Y/Eq4cSVR/6ZffsfiVC2y2sBGCMSiXfxlq/q2//AGPxKn4y1f1bf/sfiUMVPfDX+ZxL6Uz+DtFF84TZUL7yrUo1KPlrhr2MqeTzZW29vSk+Te5o9Km7mvikkYlFFFJJFFFFJJFFFFJJFFFFJJFFFFJJFFFFJJFFFFJJFFFFJJFFFFJJFFFFJJFFFFJJFFFFJJFFFFJJFFFFJJFFFFJJFFFFJJFFFFJJFFFF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4518" name="Picture 6" descr="http://www.medicineandhealthukm.com/sites/medicineandhealthukm.com/files/manuscript/admin/09.%2053-60%20(MH%20016)%20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348880"/>
            <a:ext cx="6667504" cy="3841626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562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Διαφορική διάγνωση – Ιεράρχηση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ΟΜΛ ή ΟΛΛ ή χρόνια </a:t>
            </a:r>
            <a:r>
              <a:rPr lang="el-GR" dirty="0" err="1" smtClean="0"/>
              <a:t>μυελοϋπερπλαστικά</a:t>
            </a:r>
            <a:r>
              <a:rPr lang="el-GR" dirty="0" smtClean="0"/>
              <a:t> ή διήθηση του μυελού από </a:t>
            </a:r>
            <a:r>
              <a:rPr lang="el-GR" dirty="0" err="1" smtClean="0"/>
              <a:t>νεοπλασματικά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Κυτταροχημεία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Μορφολογία.</a:t>
            </a:r>
          </a:p>
          <a:p>
            <a:r>
              <a:rPr lang="el-GR" dirty="0" err="1" smtClean="0"/>
              <a:t>Ανοσοφαινότυπος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Μυελόγραμμα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4289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52128"/>
          </a:xfrm>
          <a:ln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Οξεία </a:t>
            </a:r>
            <a:r>
              <a:rPr lang="el-GR" dirty="0" err="1" smtClean="0"/>
              <a:t>προμυελοκυτταρική</a:t>
            </a:r>
            <a:r>
              <a:rPr lang="el-GR" dirty="0" smtClean="0"/>
              <a:t> λευχαιμία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68408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30-40 έτη.</a:t>
            </a:r>
          </a:p>
          <a:p>
            <a:r>
              <a:rPr lang="el-GR" dirty="0" smtClean="0"/>
              <a:t>ΔΕΠ 80-90% των ασθενών.</a:t>
            </a:r>
          </a:p>
          <a:p>
            <a:r>
              <a:rPr lang="el-GR" dirty="0" smtClean="0"/>
              <a:t>Αιμορραγική διάθεση.</a:t>
            </a:r>
          </a:p>
          <a:p>
            <a:r>
              <a:rPr lang="el-GR" dirty="0" smtClean="0"/>
              <a:t>Επείγων περιστατικό.</a:t>
            </a:r>
          </a:p>
          <a:p>
            <a:r>
              <a:rPr lang="el-GR" dirty="0" smtClean="0"/>
              <a:t>Ίαση;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180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Ευρήματα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Θρομβοπενία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Αναιμία.</a:t>
            </a:r>
          </a:p>
          <a:p>
            <a:r>
              <a:rPr lang="en-US" dirty="0" smtClean="0"/>
              <a:t>WBCs </a:t>
            </a:r>
            <a:r>
              <a:rPr lang="el-GR" dirty="0" smtClean="0"/>
              <a:t>ΦΤ ή </a:t>
            </a:r>
            <a:r>
              <a:rPr lang="el-GR" dirty="0" err="1" smtClean="0"/>
              <a:t>λευκοπενία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Προμυελοκύτταρα</a:t>
            </a:r>
            <a:r>
              <a:rPr lang="el-GR" dirty="0" smtClean="0"/>
              <a:t> στο περιφερικό αίμα.</a:t>
            </a:r>
          </a:p>
          <a:p>
            <a:r>
              <a:rPr lang="el-GR" dirty="0" smtClean="0"/>
              <a:t>Μυελός με 30-90% </a:t>
            </a:r>
            <a:r>
              <a:rPr lang="el-GR" dirty="0" err="1" smtClean="0"/>
              <a:t>προμυελοκύτταρα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Ετερογένεια στο μέγεθος και το σχήμα των πυρήνων.</a:t>
            </a:r>
          </a:p>
          <a:p>
            <a:r>
              <a:rPr lang="el-GR" dirty="0" err="1" smtClean="0"/>
              <a:t>Μυελοϋπεροξειδάση</a:t>
            </a:r>
            <a:r>
              <a:rPr lang="el-GR" dirty="0" smtClean="0"/>
              <a:t> + (μονοκύτταρα -).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47528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Παθοφυσιολογία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Ενδοαγγειακή</a:t>
            </a:r>
            <a:r>
              <a:rPr lang="el-GR" dirty="0" smtClean="0"/>
              <a:t> ενεργοποίηση του μηχανισμού πήξης.</a:t>
            </a:r>
          </a:p>
          <a:p>
            <a:r>
              <a:rPr lang="el-GR" dirty="0" smtClean="0"/>
              <a:t>ΔΕΠ γιατί απελευθερώνεται από τα λευχαιμικά κύτταρα </a:t>
            </a:r>
            <a:r>
              <a:rPr lang="el-GR" dirty="0" err="1" smtClean="0"/>
              <a:t>ιστικός</a:t>
            </a:r>
            <a:r>
              <a:rPr lang="el-GR" dirty="0" smtClean="0"/>
              <a:t> παράγοντας, </a:t>
            </a:r>
            <a:r>
              <a:rPr lang="en-US" dirty="0" smtClean="0"/>
              <a:t>IL-1 </a:t>
            </a:r>
            <a:r>
              <a:rPr lang="el-GR" dirty="0" smtClean="0"/>
              <a:t>και καρκινικό </a:t>
            </a:r>
            <a:r>
              <a:rPr lang="el-GR" dirty="0" err="1" smtClean="0"/>
              <a:t>πηκτινογόνο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Τα </a:t>
            </a:r>
            <a:r>
              <a:rPr lang="el-GR" dirty="0" err="1" smtClean="0"/>
              <a:t>προμυελοκύτταρα</a:t>
            </a:r>
            <a:r>
              <a:rPr lang="el-GR" dirty="0" smtClean="0"/>
              <a:t> περιέχουν </a:t>
            </a:r>
            <a:r>
              <a:rPr lang="el-GR" dirty="0" err="1" smtClean="0"/>
              <a:t>ενεργοποιητή</a:t>
            </a:r>
            <a:r>
              <a:rPr lang="el-GR" dirty="0" smtClean="0"/>
              <a:t> του </a:t>
            </a:r>
            <a:r>
              <a:rPr lang="el-GR" dirty="0" err="1" smtClean="0"/>
              <a:t>πλασμινογόνου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Σε αυτούς τους ασθενείς το πλάσμα υπάρχουν </a:t>
            </a:r>
            <a:r>
              <a:rPr lang="el-GR" dirty="0" err="1" smtClean="0"/>
              <a:t>ενδολυσοσωμιακά</a:t>
            </a:r>
            <a:r>
              <a:rPr lang="el-GR" dirty="0" smtClean="0"/>
              <a:t> ένζυμα του τύπου </a:t>
            </a:r>
            <a:r>
              <a:rPr lang="el-GR" dirty="0" err="1" smtClean="0"/>
              <a:t>ελαστάσης</a:t>
            </a:r>
            <a:r>
              <a:rPr lang="el-GR" dirty="0" smtClean="0"/>
              <a:t> (διασπούν το ινωδογόνο ανάλογο της πλασμίνης).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034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matologyatlas.com/leukemias/12.jpg"/>
          <p:cNvPicPr>
            <a:picLocks noChangeAspect="1" noChangeArrowheads="1"/>
          </p:cNvPicPr>
          <p:nvPr/>
        </p:nvPicPr>
        <p:blipFill>
          <a:blip r:embed="rId2"/>
          <a:srcRect b="7931"/>
          <a:stretch>
            <a:fillRect/>
          </a:stretch>
        </p:blipFill>
        <p:spPr bwMode="auto">
          <a:xfrm>
            <a:off x="714348" y="1268760"/>
            <a:ext cx="7761528" cy="4769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Μ0: </a:t>
            </a:r>
            <a:r>
              <a:rPr lang="en-US" dirty="0"/>
              <a:t>OM</a:t>
            </a:r>
            <a:r>
              <a:rPr lang="el-GR" dirty="0"/>
              <a:t>Λ χωρίς </a:t>
            </a:r>
            <a:r>
              <a:rPr lang="el-GR" dirty="0" smtClean="0"/>
              <a:t>διαφοροποίηση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50704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ΙΙΙ </a:t>
            </a:r>
            <a:r>
              <a:rPr lang="el-GR" sz="2000" dirty="0"/>
              <a:t>(Θ).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Οξείες </a:t>
            </a:r>
            <a:r>
              <a:rPr lang="el-GR" sz="2000" dirty="0" err="1"/>
              <a:t>Μυελογενείς</a:t>
            </a:r>
            <a:r>
              <a:rPr lang="el-GR" sz="2000" dirty="0"/>
              <a:t> Λευχαιμίες».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home.kku.ac.th/acamed/kanchana/p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605" y="1138372"/>
            <a:ext cx="7602791" cy="4954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2 - Ορθογώνιο"/>
          <p:cNvSpPr/>
          <p:nvPr/>
        </p:nvSpPr>
        <p:spPr>
          <a:xfrm>
            <a:off x="757777" y="60950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>
                <a:latin typeface="+mn-lt"/>
              </a:rPr>
              <a:t>Μ1= ΟΜΛ χωρίς ωρίμανση</a:t>
            </a:r>
          </a:p>
          <a:p>
            <a:r>
              <a:rPr lang="el-GR" b="1" dirty="0" smtClean="0">
                <a:latin typeface="+mn-lt"/>
              </a:rPr>
              <a:t>Μ2= ΟΜΛ με ωρίμανση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ΟΜΛ </a:t>
            </a:r>
            <a:r>
              <a:rPr lang="el-GR" dirty="0"/>
              <a:t>χωρίς ωρίμανση</a:t>
            </a:r>
            <a:br>
              <a:rPr lang="el-GR" dirty="0"/>
            </a:br>
            <a:r>
              <a:rPr lang="el-GR" dirty="0" smtClean="0"/>
              <a:t>ΟΜΛ </a:t>
            </a:r>
            <a:r>
              <a:rPr lang="el-GR" dirty="0"/>
              <a:t>με </a:t>
            </a:r>
            <a:r>
              <a:rPr lang="el-GR" dirty="0" smtClean="0"/>
              <a:t>ωρίμανση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64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9/93/AML-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340768"/>
            <a:ext cx="6877050" cy="4876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Μ3: </a:t>
            </a:r>
            <a:r>
              <a:rPr lang="en-US" dirty="0"/>
              <a:t>O</a:t>
            </a:r>
            <a:r>
              <a:rPr lang="el-GR" dirty="0"/>
              <a:t>ΠΛ </a:t>
            </a:r>
            <a:r>
              <a:rPr lang="el-GR" dirty="0" err="1" smtClean="0"/>
              <a:t>προμυελοκυτταρική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43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6/6f/AML-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1340768"/>
            <a:ext cx="6915150" cy="4876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Μ4: </a:t>
            </a:r>
            <a:r>
              <a:rPr lang="en-US" dirty="0"/>
              <a:t>O</a:t>
            </a:r>
            <a:r>
              <a:rPr lang="el-GR" dirty="0"/>
              <a:t>ΜΛ </a:t>
            </a:r>
            <a:r>
              <a:rPr lang="el-GR" dirty="0" err="1" smtClean="0"/>
              <a:t>μυελομονοκυτταρική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996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61</TotalTime>
  <Words>1559</Words>
  <Application>Microsoft Office PowerPoint</Application>
  <PresentationFormat>Προβολή στην οθόνη (4:3)</PresentationFormat>
  <Paragraphs>305</Paragraphs>
  <Slides>64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64</vt:i4>
      </vt:variant>
    </vt:vector>
  </HeadingPairs>
  <TitlesOfParts>
    <vt:vector size="66" baseType="lpstr">
      <vt:lpstr>template</vt:lpstr>
      <vt:lpstr>OC_template_updated</vt:lpstr>
      <vt:lpstr>Αιματολογία ΙΙΙ (Θ)</vt:lpstr>
      <vt:lpstr>Στοιχεία κλειδιά</vt:lpstr>
      <vt:lpstr>Ορισμός – αιτιολογία - παθογένεια</vt:lpstr>
      <vt:lpstr>Ταξινόμηση </vt:lpstr>
      <vt:lpstr>Μορφολογική ταξινόμηση κατά FAB</vt:lpstr>
      <vt:lpstr>Μ0: OMΛ χωρίς διαφοροποίηση</vt:lpstr>
      <vt:lpstr>ΟΜΛ χωρίς ωρίμανση ΟΜΛ με ωρίμανση</vt:lpstr>
      <vt:lpstr>Μ3: OΠΛ προμυελοκυτταρική</vt:lpstr>
      <vt:lpstr>Μ4: OΜΛ μυελομονοκυτταρική</vt:lpstr>
      <vt:lpstr>Μ5α: OΜΛ μονοβλαστική χωρίς διαφ.</vt:lpstr>
      <vt:lpstr>Μ5β: OΜΛ μονοβλαστική με διαφ.</vt:lpstr>
      <vt:lpstr>Μ6: OΜΛ ερυθρολευχαιμία</vt:lpstr>
      <vt:lpstr>Μ7: OΜΛ μεγαλοκαρυοβλαστική</vt:lpstr>
      <vt:lpstr>Μορφολογική ταξινόμηση κατά ΠΟΥ</vt:lpstr>
      <vt:lpstr>Κλινική εικόνα</vt:lpstr>
      <vt:lpstr>Εργαστηριακά ευρήματα 1/5</vt:lpstr>
      <vt:lpstr>Εργαστηριακά ευρήματα 2/5</vt:lpstr>
      <vt:lpstr>ΟΜΛ-Μυελόγραμμα</vt:lpstr>
      <vt:lpstr>Εργαστηριακά ευρήματα 3/5</vt:lpstr>
      <vt:lpstr>Εργαστηριακά ευρήματα 4/5</vt:lpstr>
      <vt:lpstr>Εργαστηριακά ευρήματα 5/5</vt:lpstr>
      <vt:lpstr>Μυελοϋπεροξειδάση + μυελοβλάστες, - λεμφοβλάστες</vt:lpstr>
      <vt:lpstr>Sudan Black Β</vt:lpstr>
      <vt:lpstr>Μη ειδική εστεράση</vt:lpstr>
      <vt:lpstr>Ανοσοφαινότυπος </vt:lpstr>
      <vt:lpstr>Κυτταρογενετική  μελέτη</vt:lpstr>
      <vt:lpstr>Ειδικές μορφές ΟΜΛ</vt:lpstr>
      <vt:lpstr>ΟΜΛ με χαρακτηριστικούς κυτταρογενετικούς δείκτες</vt:lpstr>
      <vt:lpstr>ΟΜΛ –Μ2 - t(8;21)</vt:lpstr>
      <vt:lpstr>ΟΜΛ – inv(16)</vt:lpstr>
      <vt:lpstr>ΟΜΛ – t(16;16)</vt:lpstr>
      <vt:lpstr>Παρουσίαση του PowerPoint</vt:lpstr>
      <vt:lpstr>ΟΜΛ – t(15;17)</vt:lpstr>
      <vt:lpstr>ΟΜΛ – 11q23</vt:lpstr>
      <vt:lpstr>Οξεία ερυθροκυτταρική λευχαιμία</vt:lpstr>
      <vt:lpstr>Εργαστηριακή διάγνωση</vt:lpstr>
      <vt:lpstr>Διαφορική διάγνωση </vt:lpstr>
      <vt:lpstr>Ερυθροβλάστες 1/2</vt:lpstr>
      <vt:lpstr>Ερυθροβλάστες 2/2</vt:lpstr>
      <vt:lpstr>Οξεία μεγακαρυοβλαστική λευχαιμία</vt:lpstr>
      <vt:lpstr>Γενικά </vt:lpstr>
      <vt:lpstr>Οξεία μεγακαρυοβλαστική λευχαιμία</vt:lpstr>
      <vt:lpstr>Γιγάντια αιμοπετάλια</vt:lpstr>
      <vt:lpstr>Οξεία βασεοφιλική λευχαιμία</vt:lpstr>
      <vt:lpstr>Γενικά </vt:lpstr>
      <vt:lpstr>Οξεία βασεοφιλική λευχαιμία 1/2</vt:lpstr>
      <vt:lpstr>Οξεία βασεοφιλική λευχαιμία 2/2</vt:lpstr>
      <vt:lpstr>Μυελικό σάρκωμα</vt:lpstr>
      <vt:lpstr>Γενικά</vt:lpstr>
      <vt:lpstr>Μυελικό σάρκωμα</vt:lpstr>
      <vt:lpstr>Διφαινοτυπική οξεία λευχαιμία</vt:lpstr>
      <vt:lpstr>Γενικά </vt:lpstr>
      <vt:lpstr>Διαφορική διάγνωση – Ιεράρχηση </vt:lpstr>
      <vt:lpstr>Οξεία προμυελοκυτταρική λευχαιμία</vt:lpstr>
      <vt:lpstr>Κλινική εικόνα</vt:lpstr>
      <vt:lpstr>Ευρήματα </vt:lpstr>
      <vt:lpstr>Παθοφυσιολογία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(Θ)</dc:title>
  <dc:creator>opencourses@teiath.gr</dc:creator>
  <cp:lastModifiedBy>fkaram2</cp:lastModifiedBy>
  <cp:revision>6</cp:revision>
  <dcterms:created xsi:type="dcterms:W3CDTF">2015-05-04T08:30:17Z</dcterms:created>
  <dcterms:modified xsi:type="dcterms:W3CDTF">2015-10-08T13:10:21Z</dcterms:modified>
</cp:coreProperties>
</file>