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9" r:id="rId1"/>
    <p:sldMasterId id="2147483696" r:id="rId2"/>
    <p:sldMasterId id="2147483684" r:id="rId3"/>
    <p:sldMasterId id="214748370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1" r:id="rId15"/>
    <p:sldId id="278" r:id="rId16"/>
    <p:sldId id="279" r:id="rId17"/>
    <p:sldId id="282" r:id="rId18"/>
    <p:sldId id="257" r:id="rId19"/>
    <p:sldId id="262" r:id="rId20"/>
    <p:sldId id="264" r:id="rId21"/>
    <p:sldId id="267" r:id="rId22"/>
    <p:sldId id="268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89E"/>
    <a:srgbClr val="404F21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8" d="100"/>
          <a:sy n="118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9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3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6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4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9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9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5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5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1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2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442913" indent="-342900">
              <a:lnSpc>
                <a:spcPct val="114000"/>
              </a:lnSpc>
              <a:spcBef>
                <a:spcPts val="1200"/>
              </a:spcBef>
              <a:buClr>
                <a:srgbClr val="404F21"/>
              </a:buClr>
              <a:defRPr sz="2200"/>
            </a:lvl1pPr>
            <a:lvl2pPr marL="803275" indent="-442913">
              <a:buClr>
                <a:srgbClr val="404F21"/>
              </a:buClr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sz="2400" smtClean="0"/>
              <a:t>Στυλ υποδείγματος κειμένου</a:t>
            </a:r>
          </a:p>
          <a:p>
            <a:pPr lvl="1"/>
            <a:r>
              <a:rPr lang="el-GR" sz="2400" smtClean="0"/>
              <a:t>Δεύτερου επιπέδου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01006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04F2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04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9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3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6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6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User:Editor_at_Large" TargetMode="External"/><Relationship Id="rId4" Type="http://schemas.openxmlformats.org/officeDocument/2006/relationships/hyperlink" Target="https://commons.wikimedia.org/wiki/File:Citrus_x_limon_-_K%C3%B6hler%E2%80%93s_Medizinal-Pflanzen-041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User:Editor_at_Large" TargetMode="External"/><Relationship Id="rId4" Type="http://schemas.openxmlformats.org/officeDocument/2006/relationships/hyperlink" Target="https://commons.wikimedia.org/wiki/File:Rosmarinus_officinalis_-_K%C3%B6hler%E2%80%93s_Medizinal-Pflanzen-25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User:Liftarn" TargetMode="External"/><Relationship Id="rId4" Type="http://schemas.openxmlformats.org/officeDocument/2006/relationships/hyperlink" Target="https://commons.wikimedia.org/wiki/File:Anthemis_tinctori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owers_Black_Eld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/index.php?title=User:Cppgx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Ram-Man" TargetMode="External"/><Relationship Id="rId4" Type="http://schemas.openxmlformats.org/officeDocument/2006/relationships/hyperlink" Target="https://commons.wikimedia.org/wiki/File:Common_Witch_Hazel_Hamamelis_virginiana_Leaf_2000px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/index.php?title=User:Dendayar&amp;action=edit&amp;redlink=1" TargetMode="External"/><Relationship Id="rId4" Type="http://schemas.openxmlformats.org/officeDocument/2006/relationships/hyperlink" Target="https://commons.wikimedia.org/wiki/File:Matricaria_recutita_ko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User:CarolSpears" TargetMode="External"/><Relationship Id="rId4" Type="http://schemas.openxmlformats.org/officeDocument/2006/relationships/hyperlink" Target="https://commons.wikimedia.org/wiki/File:Cucumis_sativus_Blanco2.29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Κοσμητολογία 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Στυπτικές και τονωτικές Λοσιόν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Citrus </a:t>
            </a:r>
            <a:r>
              <a:rPr lang="en-US" dirty="0" smtClean="0"/>
              <a:t>limonum - L.(Rutaceae)</a:t>
            </a:r>
            <a:endParaRPr lang="el-GR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34495" y="908720"/>
            <a:ext cx="4738429" cy="594928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Λεμόνι</a:t>
            </a:r>
          </a:p>
          <a:p>
            <a:pPr lvl="1"/>
            <a:r>
              <a:rPr lang="el-GR" altLang="el-GR" dirty="0" smtClean="0"/>
              <a:t>Από το φλοιό λαμβάνεται </a:t>
            </a:r>
            <a:r>
              <a:rPr lang="el-GR" altLang="el-GR" b="1" dirty="0" smtClean="0"/>
              <a:t>αιθέριο λάδι</a:t>
            </a:r>
            <a:r>
              <a:rPr lang="el-GR" altLang="el-GR" dirty="0" smtClean="0"/>
              <a:t> που χρησιμοποιείται στις κολώνιες.</a:t>
            </a:r>
          </a:p>
          <a:p>
            <a:pPr lvl="1"/>
            <a:r>
              <a:rPr lang="el-GR" altLang="el-GR" b="1" dirty="0" smtClean="0"/>
              <a:t>Ο χυμός</a:t>
            </a:r>
            <a:r>
              <a:rPr lang="el-GR" altLang="el-GR" dirty="0" smtClean="0"/>
              <a:t> περιέχει βιταμίνη </a:t>
            </a:r>
            <a:r>
              <a:rPr lang="en-US" altLang="el-GR" dirty="0" smtClean="0"/>
              <a:t>C </a:t>
            </a:r>
            <a:r>
              <a:rPr lang="el-GR" altLang="el-GR" dirty="0" smtClean="0"/>
              <a:t>και α-υδροξυοξέα.</a:t>
            </a:r>
            <a:endParaRPr lang="en-US" altLang="el-GR" dirty="0" smtClean="0"/>
          </a:p>
          <a:p>
            <a:pPr lvl="1"/>
            <a:r>
              <a:rPr lang="el-GR" altLang="el-GR" b="1" dirty="0" smtClean="0"/>
              <a:t>Υδρογλυκολικό εκχύλισμα  και χυμός.</a:t>
            </a:r>
          </a:p>
          <a:p>
            <a:pPr lvl="1"/>
            <a:r>
              <a:rPr lang="el-GR" altLang="el-GR" dirty="0" smtClean="0"/>
              <a:t>Τονωτικό, καθαριστικό, αντισηπτικό, αντικνηστικό και 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λευκαντικό.</a:t>
            </a:r>
            <a:r>
              <a:rPr lang="en-US" altLang="el-GR" dirty="0" smtClean="0"/>
              <a:t>      </a:t>
            </a:r>
          </a:p>
          <a:p>
            <a:pPr marL="355600" indent="0" eaLnBrk="1" hangingPunct="1">
              <a:buFontTx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File:Citrus x limon - Köhler–s Medizinal-Pflanzen-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82703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153369" y="602801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Citrus x limon - Köhler–s </a:t>
            </a:r>
            <a:r>
              <a:rPr lang="en-US" sz="1200" dirty="0" smtClean="0">
                <a:latin typeface="+mn-lt"/>
                <a:hlinkClick r:id="rId4"/>
              </a:rPr>
              <a:t>Medizinal-Pflanzen-041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ditor at Large"/>
              </a:rPr>
              <a:t>Editor at Large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37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Citrus </a:t>
            </a:r>
            <a:r>
              <a:rPr lang="en-US" dirty="0" smtClean="0"/>
              <a:t>limonum</a:t>
            </a:r>
            <a:endParaRPr lang="el-GR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Λεμόνι</a:t>
            </a:r>
          </a:p>
          <a:p>
            <a:pPr lvl="1"/>
            <a:r>
              <a:rPr lang="el-GR" altLang="el-GR" dirty="0" smtClean="0"/>
              <a:t>Φλοιός περιέχει το αιθέριο λάδι με λεμονένιο, κιτρονελλάλη.</a:t>
            </a:r>
          </a:p>
          <a:p>
            <a:pPr lvl="1"/>
            <a:r>
              <a:rPr lang="el-GR" altLang="el-GR" dirty="0" smtClean="0"/>
              <a:t>Ο χυμός περιέχει ασκορβικό οξύ, πυριδοξίνη και α-υδροξυοξέα, εστεράσες.</a:t>
            </a:r>
          </a:p>
          <a:p>
            <a:pPr lvl="1"/>
            <a:r>
              <a:rPr lang="el-GR" altLang="el-GR" dirty="0" smtClean="0"/>
              <a:t>Το υδρογλυκολικό εκχ. και ο χυμός τονωτικές, καθαριστικές, αντισηπτικές, αντικνηστικές και λευκαντικές.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04448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Rosmarinus </a:t>
            </a:r>
            <a:r>
              <a:rPr lang="en-US" dirty="0" smtClean="0"/>
              <a:t>officinalis - L.</a:t>
            </a:r>
            <a:r>
              <a:rPr lang="el-GR" dirty="0" smtClean="0"/>
              <a:t> (</a:t>
            </a:r>
            <a:r>
              <a:rPr lang="en-US" dirty="0" smtClean="0"/>
              <a:t>Labiatae </a:t>
            </a:r>
            <a:r>
              <a:rPr lang="el-GR" dirty="0" smtClean="0"/>
              <a:t>ή </a:t>
            </a:r>
            <a:r>
              <a:rPr lang="en-US" dirty="0" smtClean="0"/>
              <a:t>Lamiaceae)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4608512" cy="5184576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Δεντρολίβανο</a:t>
            </a:r>
          </a:p>
          <a:p>
            <a:pPr lvl="1"/>
            <a:r>
              <a:rPr lang="el-GR" altLang="el-GR" dirty="0" smtClean="0"/>
              <a:t>Από τα φύλλα λαμβάνεται </a:t>
            </a:r>
            <a:r>
              <a:rPr lang="el-GR" altLang="el-GR" b="1" dirty="0" smtClean="0"/>
              <a:t>αιθέριο λάδι</a:t>
            </a:r>
            <a:r>
              <a:rPr lang="el-GR" altLang="el-GR" dirty="0" smtClean="0"/>
              <a:t> πλούσιο σε καμφορά, πινένια, κινεόλη, φλαβονοειδή, ροζμαρινικό οξύ.</a:t>
            </a:r>
          </a:p>
          <a:p>
            <a:pPr lvl="1"/>
            <a:r>
              <a:rPr lang="el-GR" altLang="el-GR" b="1" dirty="0" smtClean="0"/>
              <a:t>Έγχυμα και υδρογλυκολικό εκχύλισμα.</a:t>
            </a:r>
          </a:p>
          <a:p>
            <a:pPr lvl="1"/>
            <a:r>
              <a:rPr lang="el-GR" altLang="el-GR" dirty="0" smtClean="0"/>
              <a:t>Τονωτικό, αντισηπτικό, επουλωτικό.</a:t>
            </a:r>
          </a:p>
          <a:p>
            <a:pPr lvl="1"/>
            <a:endParaRPr lang="el-GR" altLang="el-GR" dirty="0"/>
          </a:p>
          <a:p>
            <a:pPr lvl="1"/>
            <a:endParaRPr lang="el-GR" altLang="el-GR" dirty="0" smtClean="0"/>
          </a:p>
          <a:p>
            <a:pPr lvl="1"/>
            <a:endParaRPr lang="el-GR" altLang="el-GR" dirty="0"/>
          </a:p>
          <a:p>
            <a:pPr lvl="1"/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Rosmarinus officinalis - Köhler–s Medizinal-Pflanzen-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892302" cy="50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436096" y="6093296"/>
            <a:ext cx="282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Rosmarinus officinalis - Köhler–s </a:t>
            </a:r>
            <a:r>
              <a:rPr lang="en-US" sz="1200" dirty="0" smtClean="0">
                <a:latin typeface="+mn-lt"/>
                <a:hlinkClick r:id="rId4"/>
              </a:rPr>
              <a:t>Medizinal-Pflanzen-258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Editor at Large"/>
              </a:rPr>
              <a:t>Editor at Large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</a:t>
            </a:r>
            <a:r>
              <a:rPr lang="en-US" dirty="0"/>
              <a:t>nthemis </a:t>
            </a:r>
            <a:r>
              <a:rPr lang="en-US" dirty="0" smtClean="0"/>
              <a:t>tinctoria - L. </a:t>
            </a:r>
            <a:br>
              <a:rPr lang="en-US" dirty="0" smtClean="0"/>
            </a:br>
            <a:r>
              <a:rPr lang="en-US" dirty="0" smtClean="0"/>
              <a:t>(Asteraceae </a:t>
            </a:r>
            <a:r>
              <a:rPr lang="el-GR" dirty="0" smtClean="0"/>
              <a:t>ή 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ompositae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b="1" dirty="0" smtClean="0"/>
              <a:t>Γερμανικό χαμομήλι</a:t>
            </a:r>
            <a:endParaRPr lang="en-US" altLang="el-GR" b="1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Αιθέριο λάδι</a:t>
            </a:r>
            <a:r>
              <a:rPr lang="en-US" altLang="el-GR" dirty="0" smtClean="0"/>
              <a:t>: </a:t>
            </a:r>
          </a:p>
          <a:p>
            <a:pPr marL="719138" indent="0" eaLnBrk="1" hangingPunct="1">
              <a:lnSpc>
                <a:spcPct val="90000"/>
              </a:lnSpc>
              <a:buFontTx/>
              <a:buNone/>
            </a:pPr>
            <a:r>
              <a:rPr lang="el-GR" altLang="el-GR" dirty="0" smtClean="0"/>
              <a:t>Χαμαζουλένιο, καφεϊκό οξύ</a:t>
            </a:r>
          </a:p>
          <a:p>
            <a:pPr marL="719138" indent="0">
              <a:buFontTx/>
              <a:buNone/>
            </a:pPr>
            <a:r>
              <a:rPr lang="el-GR" altLang="el-GR" dirty="0" smtClean="0"/>
              <a:t>(Ρωμαϊκό χαμομήλι).</a:t>
            </a:r>
            <a:endParaRPr lang="en-US" altLang="el-GR" dirty="0"/>
          </a:p>
          <a:p>
            <a:pPr marL="719138" indent="0">
              <a:buFontTx/>
              <a:buNone/>
            </a:pP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Anthemis tinct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851726" cy="46928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364088" y="6245487"/>
            <a:ext cx="2851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Anthemis </a:t>
            </a:r>
            <a:r>
              <a:rPr lang="en-US" sz="1200" dirty="0" smtClean="0">
                <a:latin typeface="+mn-lt"/>
                <a:hlinkClick r:id="rId4"/>
              </a:rPr>
              <a:t>tinctoria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Liftarn"/>
              </a:rPr>
              <a:t>Liftarn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8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Sambucus nigra - L. (Adoxaceae)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άνθη του σαμπούκου περιέχουν</a:t>
            </a:r>
            <a:r>
              <a:rPr lang="en-US" dirty="0" smtClean="0"/>
              <a:t> </a:t>
            </a:r>
            <a:r>
              <a:rPr lang="el-GR" dirty="0" smtClean="0"/>
              <a:t>πολυφαινολικά παράγωγα, γλυκοζίδια και ταννίνες</a:t>
            </a:r>
          </a:p>
          <a:p>
            <a:r>
              <a:rPr lang="el-GR" dirty="0" smtClean="0"/>
              <a:t>Χρησιμοποιείται το </a:t>
            </a:r>
            <a:r>
              <a:rPr lang="el-GR" dirty="0" smtClean="0"/>
              <a:t>υδρογλυκολικό </a:t>
            </a:r>
            <a:r>
              <a:rPr lang="el-GR" dirty="0" smtClean="0"/>
              <a:t>εκχύλισμα των ανθέων</a:t>
            </a:r>
          </a:p>
          <a:p>
            <a:r>
              <a:rPr lang="el-GR" dirty="0" smtClean="0"/>
              <a:t>Ενυδατικές, αντιφλογιστικές και ήπιες καθαριστικές ιδιότητες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File:Flowers Black E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530080" cy="30181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707904" y="6447914"/>
            <a:ext cx="4530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Flowers Black </a:t>
            </a:r>
            <a:r>
              <a:rPr lang="en-US" sz="1200" dirty="0" smtClean="0">
                <a:latin typeface="+mn-lt"/>
                <a:hlinkClick r:id="rId3"/>
              </a:rPr>
              <a:t>Elder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Cppgx (page does not exist)"/>
              </a:rPr>
              <a:t>Cppgx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3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«Κοσμητολογία ΙΙ </a:t>
            </a:r>
            <a:r>
              <a:rPr lang="en-US" sz="2000" dirty="0" smtClean="0"/>
              <a:t>(</a:t>
            </a:r>
            <a:r>
              <a:rPr lang="el-GR" sz="2000" dirty="0"/>
              <a:t>Θ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</a:t>
            </a:r>
            <a:r>
              <a:rPr lang="en-US" sz="2000" dirty="0" smtClean="0"/>
              <a:t>4:</a:t>
            </a:r>
            <a:r>
              <a:rPr lang="el-GR" sz="2000" dirty="0"/>
              <a:t> Στυπτικές και τονωτικές Λοσιόν».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3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Στυπτικές λοσιόν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l-GR" altLang="el-GR" dirty="0" smtClean="0"/>
              <a:t>Διόρθωση του λιπαρού δέρματος.</a:t>
            </a:r>
          </a:p>
          <a:p>
            <a:pPr algn="just" eaLnBrk="1" hangingPunct="1"/>
            <a:r>
              <a:rPr lang="el-GR" altLang="el-GR" dirty="0"/>
              <a:t>Σ</a:t>
            </a:r>
            <a:r>
              <a:rPr lang="el-GR" altLang="el-GR" dirty="0" smtClean="0"/>
              <a:t>ύσφιξη πόρων.</a:t>
            </a:r>
          </a:p>
          <a:p>
            <a:pPr algn="just" eaLnBrk="1" hangingPunct="1"/>
            <a:r>
              <a:rPr lang="el-GR" altLang="el-GR" dirty="0" smtClean="0"/>
              <a:t>Τέντωμα δέρματος.</a:t>
            </a:r>
          </a:p>
          <a:p>
            <a:pPr algn="just" eaLnBrk="1" hangingPunct="1"/>
            <a:r>
              <a:rPr lang="el-GR" altLang="el-GR" dirty="0" smtClean="0"/>
              <a:t>Προσωρινή απομάκρυνση ρυτίδων.</a:t>
            </a:r>
          </a:p>
          <a:p>
            <a:pPr algn="just" eaLnBrk="1" hangingPunct="1"/>
            <a:r>
              <a:rPr lang="el-GR" altLang="el-GR" dirty="0" smtClean="0"/>
              <a:t>Άλατα αργιλίου και ψευδαργύρου.</a:t>
            </a:r>
          </a:p>
          <a:p>
            <a:pPr algn="just" eaLnBrk="1" hangingPunct="1"/>
            <a:r>
              <a:rPr lang="el-GR" altLang="el-GR" dirty="0" smtClean="0"/>
              <a:t>Αλκοόλη.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Αλκοόλη</a:t>
            </a:r>
            <a:endParaRPr 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Αλκοόλη</a:t>
            </a:r>
          </a:p>
          <a:p>
            <a:pPr lvl="1"/>
            <a:r>
              <a:rPr lang="el-GR" altLang="el-GR" dirty="0" smtClean="0"/>
              <a:t>Αίσθηση δροσιάς.</a:t>
            </a:r>
          </a:p>
          <a:p>
            <a:pPr lvl="1"/>
            <a:r>
              <a:rPr lang="el-GR" altLang="el-GR" dirty="0" smtClean="0"/>
              <a:t>Καθαριστική ικανότητα για το λιποδιαλυτό ρύπο.</a:t>
            </a:r>
          </a:p>
          <a:p>
            <a:pPr lvl="1"/>
            <a:r>
              <a:rPr lang="el-GR" altLang="el-GR" dirty="0" smtClean="0"/>
              <a:t>Διάλυση αρωμάτων.</a:t>
            </a:r>
          </a:p>
          <a:p>
            <a:pPr lvl="1"/>
            <a:r>
              <a:rPr lang="el-GR" altLang="el-GR" dirty="0" smtClean="0"/>
              <a:t>Απολυμαντικό.</a:t>
            </a:r>
          </a:p>
          <a:p>
            <a:pPr lvl="1"/>
            <a:r>
              <a:rPr lang="el-GR" altLang="el-GR" dirty="0" smtClean="0"/>
              <a:t>Αντισηπτικό.</a:t>
            </a:r>
          </a:p>
          <a:p>
            <a:r>
              <a:rPr lang="en-US" altLang="el-GR" dirty="0" smtClean="0"/>
              <a:t>C&gt;</a:t>
            </a:r>
            <a:r>
              <a:rPr lang="el-GR" altLang="el-GR" dirty="0" smtClean="0"/>
              <a:t>25 % ερεθισμός.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Τονωτικές λοσιόν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Περιποίηση.</a:t>
            </a:r>
          </a:p>
          <a:p>
            <a:pPr eaLnBrk="1" hangingPunct="1"/>
            <a:r>
              <a:rPr lang="el-GR" altLang="el-GR" dirty="0" smtClean="0"/>
              <a:t>Καθαρισμός.</a:t>
            </a:r>
          </a:p>
          <a:p>
            <a:pPr eaLnBrk="1" hangingPunct="1"/>
            <a:r>
              <a:rPr lang="el-GR" altLang="el-GR" dirty="0" smtClean="0"/>
              <a:t>Δροσιά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Περιέχουν υγραντικά, βιταμίνες, διαλυτοποιητές, οξέα, αντισηπτικά, καφουρά (αντισηπτικό, διαστολή αγγείων δέρματος), μινθόλη (δροσιά), βόρακα (αντισηπτικό, στυπτικό), αρωματικό νερό.</a:t>
            </a:r>
          </a:p>
          <a:p>
            <a:pPr eaLnBrk="1" hangingPunct="1"/>
            <a:r>
              <a:rPr lang="el-GR" altLang="el-GR" dirty="0" smtClean="0"/>
              <a:t>Αραιωμένες στυπτικές</a:t>
            </a:r>
            <a:r>
              <a:rPr lang="en-US" altLang="el-GR" dirty="0" smtClean="0"/>
              <a:t>: </a:t>
            </a:r>
            <a:r>
              <a:rPr lang="el-GR" altLang="el-GR" dirty="0" smtClean="0"/>
              <a:t>όχι μεγαλύτερο από 15 %.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Φυτικά παράγωγα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Έγχυμα</a:t>
            </a:r>
            <a:r>
              <a:rPr lang="en-US" altLang="el-GR" b="1" dirty="0" smtClean="0"/>
              <a:t>: </a:t>
            </a:r>
            <a:r>
              <a:rPr lang="el-GR" altLang="el-GR" dirty="0" smtClean="0"/>
              <a:t>Υδατικό διάλυμα.</a:t>
            </a:r>
          </a:p>
          <a:p>
            <a:pPr marL="355600" indent="0" eaLnBrk="1" hangingPunct="1">
              <a:lnSpc>
                <a:spcPct val="110000"/>
              </a:lnSpc>
              <a:buFontTx/>
              <a:buNone/>
            </a:pPr>
            <a:r>
              <a:rPr lang="el-GR" altLang="el-GR" dirty="0" smtClean="0"/>
              <a:t>Προσθήκη ζεστού νερού</a:t>
            </a:r>
            <a:r>
              <a:rPr lang="en-US" altLang="el-GR" dirty="0" smtClean="0"/>
              <a:t> (100)</a:t>
            </a:r>
            <a:r>
              <a:rPr lang="el-GR" altLang="el-GR" dirty="0" smtClean="0"/>
              <a:t> σε προξηραμένη φυτική ύλη</a:t>
            </a:r>
            <a:r>
              <a:rPr lang="en-US" altLang="el-GR" dirty="0" smtClean="0"/>
              <a:t> (2-5)</a:t>
            </a:r>
            <a:r>
              <a:rPr lang="el-GR" altLang="el-GR" dirty="0" smtClean="0"/>
              <a:t> σε προθερμαινόμενο δοχείο για 10 </a:t>
            </a:r>
            <a:r>
              <a:rPr lang="en-US" altLang="el-GR" dirty="0" smtClean="0"/>
              <a:t>min</a:t>
            </a:r>
            <a:r>
              <a:rPr lang="el-GR" altLang="el-GR" dirty="0" smtClean="0"/>
              <a:t> (όχι βρασμός).</a:t>
            </a:r>
            <a:endParaRPr lang="en-US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b="1" dirty="0"/>
              <a:t>Α</a:t>
            </a:r>
            <a:r>
              <a:rPr lang="el-GR" altLang="el-GR" b="1" dirty="0" smtClean="0"/>
              <a:t>φέψημα</a:t>
            </a:r>
            <a:r>
              <a:rPr lang="en-US" altLang="el-GR" b="1" dirty="0" smtClean="0"/>
              <a:t>: </a:t>
            </a:r>
            <a:r>
              <a:rPr lang="el-GR" altLang="el-GR" dirty="0" smtClean="0"/>
              <a:t>Υδατικό διάλυμα.</a:t>
            </a:r>
          </a:p>
          <a:p>
            <a:pPr marL="355600" indent="0" eaLnBrk="1" hangingPunct="1">
              <a:lnSpc>
                <a:spcPct val="110000"/>
              </a:lnSpc>
              <a:buFontTx/>
              <a:buNone/>
            </a:pPr>
            <a:r>
              <a:rPr lang="el-GR" altLang="el-GR" dirty="0" smtClean="0"/>
              <a:t>Προσθήκη ζεστού νερού</a:t>
            </a:r>
            <a:r>
              <a:rPr lang="en-US" altLang="el-GR" dirty="0" smtClean="0"/>
              <a:t> </a:t>
            </a:r>
            <a:r>
              <a:rPr lang="el-GR" altLang="el-GR" dirty="0" smtClean="0"/>
              <a:t> σε προξηραμένη φυτική ύλη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θερμαινόμενο δοχείο και βρασμός για 15 </a:t>
            </a:r>
            <a:r>
              <a:rPr lang="en-US" altLang="el-GR" dirty="0" smtClean="0"/>
              <a:t>min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Βάμμα</a:t>
            </a:r>
            <a:r>
              <a:rPr lang="en-US" altLang="el-GR" b="1" dirty="0" smtClean="0"/>
              <a:t>: </a:t>
            </a:r>
            <a:r>
              <a:rPr lang="el-GR" altLang="el-GR" dirty="0" smtClean="0"/>
              <a:t>Αλοολικό διάλυμα.</a:t>
            </a:r>
          </a:p>
          <a:p>
            <a:pPr marL="355600" indent="0" eaLnBrk="1" hangingPunct="1">
              <a:lnSpc>
                <a:spcPct val="110000"/>
              </a:lnSpc>
              <a:buFontTx/>
              <a:buNone/>
            </a:pPr>
            <a:r>
              <a:rPr lang="el-GR" altLang="el-GR" dirty="0" smtClean="0"/>
              <a:t>Εμβροχή</a:t>
            </a:r>
            <a:r>
              <a:rPr lang="en-US" altLang="el-GR" dirty="0" smtClean="0"/>
              <a:t>: </a:t>
            </a:r>
            <a:r>
              <a:rPr lang="el-GR" altLang="el-GR" dirty="0" smtClean="0"/>
              <a:t>Προξηραμένη ή νωπή φυτική ύλη (10) με αλκοόλη 70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(100) για 7-10 ημέρες.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Εκχύλισμα</a:t>
            </a:r>
            <a:r>
              <a:rPr lang="en-US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Εκχυλ</a:t>
            </a:r>
            <a:r>
              <a:rPr lang="el-GR" dirty="0"/>
              <a:t>ί</a:t>
            </a:r>
            <a:r>
              <a:rPr lang="el-GR" dirty="0" smtClean="0"/>
              <a:t>σματα </a:t>
            </a:r>
            <a:endParaRPr lang="el-G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b="1" dirty="0"/>
              <a:t>Ε</a:t>
            </a:r>
            <a:r>
              <a:rPr lang="el-GR" altLang="el-GR" b="1" dirty="0" smtClean="0"/>
              <a:t>κχύλισμα</a:t>
            </a:r>
          </a:p>
          <a:p>
            <a:pPr lvl="1"/>
            <a:r>
              <a:rPr lang="el-GR" altLang="el-GR" dirty="0" smtClean="0"/>
              <a:t>Προπυλενογλυκολικό, ελαιώδες, υδατικό ή αλ</a:t>
            </a:r>
            <a:r>
              <a:rPr lang="el-GR" altLang="el-GR" dirty="0"/>
              <a:t>κ</a:t>
            </a:r>
            <a:r>
              <a:rPr lang="el-GR" altLang="el-GR" dirty="0" smtClean="0"/>
              <a:t>οολικό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Εκχύλιση φυτικής ύλης (φύλλα, </a:t>
            </a:r>
            <a:r>
              <a:rPr lang="el-GR" altLang="el-GR" dirty="0" smtClean="0"/>
              <a:t>άνθη, ρίζες, καρπούς </a:t>
            </a:r>
            <a:r>
              <a:rPr lang="el-GR" altLang="el-GR" dirty="0" smtClean="0"/>
              <a:t>κτλ) σε ειδική συσκευή.</a:t>
            </a:r>
          </a:p>
          <a:p>
            <a:r>
              <a:rPr lang="el-GR" altLang="el-GR" b="1" dirty="0" smtClean="0"/>
              <a:t>Υγρά</a:t>
            </a:r>
          </a:p>
          <a:p>
            <a:pPr lvl="1"/>
            <a:r>
              <a:rPr lang="el-GR" altLang="el-GR" b="1" dirty="0" smtClean="0"/>
              <a:t>Ημιστερεά</a:t>
            </a:r>
            <a:r>
              <a:rPr lang="en-US" altLang="el-GR" dirty="0" smtClean="0"/>
              <a:t>: </a:t>
            </a:r>
            <a:r>
              <a:rPr lang="el-GR" altLang="el-GR" dirty="0" smtClean="0"/>
              <a:t>Από τα υδατοδιαλυτά με ελαττωμένη πίεση, χαμηλή θερμοκρασία όχι μεγαλύτερη από 50</a:t>
            </a:r>
            <a:r>
              <a:rPr lang="el-GR" altLang="el-GR" baseline="30000" dirty="0" smtClean="0"/>
              <a:t>ο</a:t>
            </a:r>
            <a:r>
              <a:rPr lang="el-GR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marL="722313" lvl="1" indent="0">
              <a:buNone/>
            </a:pPr>
            <a:r>
              <a:rPr lang="en-US" altLang="el-GR" dirty="0" smtClean="0"/>
              <a:t>To </a:t>
            </a:r>
            <a:r>
              <a:rPr lang="el-GR" altLang="el-GR" dirty="0" smtClean="0"/>
              <a:t>στερεό υπόλειμμα στους 100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 </a:t>
            </a:r>
            <a:r>
              <a:rPr lang="el-GR" altLang="el-GR" dirty="0" smtClean="0"/>
              <a:t>78-88%.</a:t>
            </a:r>
          </a:p>
          <a:p>
            <a:pPr lvl="1"/>
            <a:r>
              <a:rPr lang="el-GR" altLang="el-GR" b="1" dirty="0" smtClean="0"/>
              <a:t>Στερεά: </a:t>
            </a:r>
            <a:r>
              <a:rPr lang="el-GR" altLang="el-GR" dirty="0"/>
              <a:t>Α</a:t>
            </a:r>
            <a:r>
              <a:rPr lang="el-GR" altLang="el-GR" dirty="0" smtClean="0"/>
              <a:t>πό τα υδατοδιαλυτά με ελαττωμένη πίεση.</a:t>
            </a:r>
            <a:endParaRPr lang="el-GR" altLang="el-GR" b="1" dirty="0" smtClean="0"/>
          </a:p>
          <a:p>
            <a:pPr marL="722313" lvl="1" indent="0">
              <a:buNone/>
            </a:pPr>
            <a:r>
              <a:rPr lang="el-GR" altLang="el-GR" dirty="0" smtClean="0"/>
              <a:t>Στερεό υπόλειμμα 95%.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Hamamelis virginiana L. (Hamamelidaceae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5544616" cy="573325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l-GR" altLang="el-GR" b="1" dirty="0" smtClean="0"/>
              <a:t>Αμαμελίδα</a:t>
            </a:r>
          </a:p>
          <a:p>
            <a:pPr marL="808038" lvl="1" indent="-400050"/>
            <a:r>
              <a:rPr lang="el-GR" altLang="el-GR" dirty="0" smtClean="0"/>
              <a:t>Χρησιμοποιούνται τα φύλλα και ο φλοιός.</a:t>
            </a:r>
          </a:p>
          <a:p>
            <a:pPr marL="808038" lvl="1" indent="-400050"/>
            <a:r>
              <a:rPr lang="el-GR" altLang="el-GR" dirty="0" smtClean="0"/>
              <a:t>Ταννίνες α,β,γ, φλαβόνες.</a:t>
            </a:r>
          </a:p>
          <a:p>
            <a:pPr marL="808038" lvl="1" indent="-400050"/>
            <a:r>
              <a:rPr lang="el-GR" altLang="el-GR" dirty="0" smtClean="0"/>
              <a:t>Έγχυμα, βάμμα, υδρογλυκολικό εκχύλισμα.</a:t>
            </a:r>
          </a:p>
          <a:p>
            <a:pPr marL="808038" lvl="1" indent="-400050"/>
            <a:r>
              <a:rPr lang="el-GR" altLang="el-GR" dirty="0" smtClean="0"/>
              <a:t>Στυπτικό, αντιφλογιστικό, αιμοστατικό.</a:t>
            </a:r>
          </a:p>
          <a:p>
            <a:pPr marL="808038" lvl="1" indent="-400050"/>
            <a:r>
              <a:rPr lang="el-GR" altLang="el-GR" dirty="0" smtClean="0"/>
              <a:t>Απόσταξη με υδρατμούς</a:t>
            </a:r>
            <a:r>
              <a:rPr lang="en-US" altLang="el-GR" dirty="0" smtClean="0"/>
              <a:t>: Hamamelis distillate</a:t>
            </a:r>
            <a:r>
              <a:rPr lang="el-GR" altLang="el-GR" dirty="0" smtClean="0"/>
              <a:t>.</a:t>
            </a:r>
          </a:p>
          <a:p>
            <a:pPr marL="808038" lvl="1" indent="-400050"/>
            <a:r>
              <a:rPr lang="el-GR" altLang="el-GR" dirty="0" smtClean="0"/>
              <a:t>Προστίθεται αλκοόλη.</a:t>
            </a:r>
          </a:p>
          <a:p>
            <a:pPr marL="808038" lvl="1" indent="-400050"/>
            <a:r>
              <a:rPr lang="el-GR" altLang="el-GR" dirty="0" smtClean="0"/>
              <a:t>Στυπτικές ιδιότητες αν και οι τανίνες δεν περιέχονται στο απόσταγμα.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170" name="Picture 2" descr="File:Common Witch Hazel Hamamelis virginiana Leaf 20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84362"/>
            <a:ext cx="2996220" cy="4193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580112" y="5590981"/>
            <a:ext cx="299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Common Witch Hazel Hamamelis virginiana Leaf </a:t>
            </a:r>
            <a:r>
              <a:rPr lang="en-US" sz="1200" dirty="0" smtClean="0">
                <a:latin typeface="+mn-lt"/>
                <a:hlinkClick r:id="rId4"/>
              </a:rPr>
              <a:t>2000px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Ram-Man"/>
              </a:rPr>
              <a:t>Ram-Man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atricaria recutita 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5" y="1124744"/>
            <a:ext cx="3635897" cy="48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</a:t>
            </a:r>
            <a:r>
              <a:rPr lang="en-US" dirty="0"/>
              <a:t>atricaria </a:t>
            </a:r>
            <a:r>
              <a:rPr lang="en-US" dirty="0" smtClean="0"/>
              <a:t>chamomilla - L. (</a:t>
            </a:r>
            <a:r>
              <a:rPr lang="en-US" dirty="0"/>
              <a:t>Compositae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5078" y="1124744"/>
            <a:ext cx="5227002" cy="566124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/>
              <a:t>Χ</a:t>
            </a:r>
            <a:r>
              <a:rPr lang="el-GR" altLang="el-GR" b="1" dirty="0" smtClean="0"/>
              <a:t>αμομήλι</a:t>
            </a:r>
          </a:p>
          <a:p>
            <a:pPr lvl="1" indent="-342900">
              <a:lnSpc>
                <a:spcPct val="110000"/>
              </a:lnSpc>
            </a:pPr>
            <a:r>
              <a:rPr lang="el-GR" altLang="el-GR" dirty="0" smtClean="0"/>
              <a:t>Το αιθέριο έλαιο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προκύπτει από τα άνθη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marL="808038" lvl="1" indent="0">
              <a:lnSpc>
                <a:spcPct val="110000"/>
              </a:lnSpc>
              <a:buNone/>
            </a:pPr>
            <a:r>
              <a:rPr lang="el-GR" altLang="el-GR" dirty="0" smtClean="0"/>
              <a:t>Βισαβολόλη, χαμαζουλένιο, πολυφαινόλες.</a:t>
            </a:r>
          </a:p>
          <a:p>
            <a:pPr lvl="1" indent="-342900">
              <a:lnSpc>
                <a:spcPct val="110000"/>
              </a:lnSpc>
            </a:pPr>
            <a:r>
              <a:rPr lang="el-GR" altLang="el-GR" dirty="0" smtClean="0"/>
              <a:t>Υδρογλυκολικό και ελαιώδες εκχύλισμα των λουλουδιών</a:t>
            </a:r>
            <a:r>
              <a:rPr lang="en-US" altLang="el-GR" dirty="0" smtClean="0"/>
              <a:t>:</a:t>
            </a:r>
            <a:endParaRPr lang="el-GR" altLang="el-GR" dirty="0" smtClean="0"/>
          </a:p>
          <a:p>
            <a:pPr marL="808038" lvl="1" indent="0">
              <a:lnSpc>
                <a:spcPct val="110000"/>
              </a:lnSpc>
              <a:buNone/>
            </a:pPr>
            <a:r>
              <a:rPr lang="el-GR" altLang="el-GR" dirty="0" smtClean="0"/>
              <a:t>Αντιφλογιστικές, τονωτικές, αντισηπτικές, επουλωτικές ιδιότητες.</a:t>
            </a:r>
          </a:p>
          <a:p>
            <a:pPr lvl="1" indent="-342900">
              <a:lnSpc>
                <a:spcPct val="110000"/>
              </a:lnSpc>
            </a:pPr>
            <a:r>
              <a:rPr lang="el-GR" altLang="el-GR" dirty="0" smtClean="0"/>
              <a:t>Αφέψημα χρησιμοποιείται σε φαρμακευτικά σκευάσματα για φλόγωση βλεννογόνων, πληγές, εγκαύματα.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469636" y="5949999"/>
            <a:ext cx="3065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Matricaria recutita </a:t>
            </a:r>
            <a:r>
              <a:rPr lang="en-US" sz="1200" dirty="0" smtClean="0">
                <a:latin typeface="+mn-lt"/>
                <a:hlinkClick r:id="rId4"/>
              </a:rPr>
              <a:t>koe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endayar (page does not exist)"/>
              </a:rPr>
              <a:t>Dendayar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43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Cucumis </a:t>
            </a:r>
            <a:r>
              <a:rPr lang="en-US" dirty="0" smtClean="0"/>
              <a:t>sativus - L.</a:t>
            </a:r>
            <a:r>
              <a:rPr lang="el-GR" dirty="0" smtClean="0"/>
              <a:t> (</a:t>
            </a:r>
            <a:r>
              <a:rPr lang="en-US" dirty="0" smtClean="0"/>
              <a:t>Cucurbitaceae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5040560" cy="5040560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Αγγούρι</a:t>
            </a:r>
          </a:p>
          <a:p>
            <a:pPr marL="355600" indent="0" eaLnBrk="1" hangingPunct="1">
              <a:spcBef>
                <a:spcPts val="300"/>
              </a:spcBef>
              <a:buFontTx/>
              <a:buNone/>
            </a:pPr>
            <a:r>
              <a:rPr lang="el-GR" altLang="el-GR" dirty="0" smtClean="0"/>
              <a:t>Αμινοξέα, σάκχαρα, βιταμίνες.</a:t>
            </a:r>
          </a:p>
          <a:p>
            <a:pPr lvl="1"/>
            <a:r>
              <a:rPr lang="el-GR" altLang="el-GR" b="1" dirty="0"/>
              <a:t>Β</a:t>
            </a:r>
            <a:r>
              <a:rPr lang="el-GR" altLang="el-GR" b="1" dirty="0" smtClean="0"/>
              <a:t>άμμα, υδρογλυκολικό εκχύλισμα, αλκοολοϋδατικό, ελαιώδες εκχύλισμα του καρπού.</a:t>
            </a:r>
          </a:p>
          <a:p>
            <a:pPr marL="719138" indent="0">
              <a:buNone/>
            </a:pPr>
            <a:r>
              <a:rPr lang="el-GR" altLang="el-GR" dirty="0" smtClean="0"/>
              <a:t>Τονωτικές, στυπτικές, καθαριστικές.</a:t>
            </a:r>
          </a:p>
          <a:p>
            <a:pPr lvl="1"/>
            <a:r>
              <a:rPr lang="el-GR" altLang="el-GR" b="1" dirty="0" smtClean="0"/>
              <a:t>Χυμός</a:t>
            </a:r>
          </a:p>
          <a:p>
            <a:pPr marL="719138" indent="0">
              <a:buNone/>
            </a:pPr>
            <a:r>
              <a:rPr lang="el-GR" altLang="el-GR" dirty="0" smtClean="0"/>
              <a:t>Όχι σταθερός.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File:Cucumis sativus Blanco2.2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8225" r="5216" b="5680"/>
          <a:stretch/>
        </p:blipFill>
        <p:spPr bwMode="auto">
          <a:xfrm>
            <a:off x="5076056" y="1268760"/>
            <a:ext cx="3302493" cy="49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194415" y="6180832"/>
            <a:ext cx="3065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Cucumis sativus </a:t>
            </a:r>
            <a:r>
              <a:rPr lang="en-US" sz="1200" dirty="0" smtClean="0">
                <a:latin typeface="+mn-lt"/>
                <a:hlinkClick r:id="rId4"/>
              </a:rPr>
              <a:t>Blanco2.299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CarolSpears"/>
              </a:rPr>
              <a:t>CarolSpears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late1">
  <a:themeElements>
    <a:clrScheme name="Προσαρμοσμένο 2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112</TotalTime>
  <Words>1273</Words>
  <Application>Microsoft Office PowerPoint</Application>
  <PresentationFormat>Προβολή στην οθόνη (4:3)</PresentationFormat>
  <Paragraphs>184</Paragraphs>
  <Slides>21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template</vt:lpstr>
      <vt:lpstr>1_temlate1</vt:lpstr>
      <vt:lpstr>temlate1</vt:lpstr>
      <vt:lpstr>OC_template_updated</vt:lpstr>
      <vt:lpstr>Κοσμητολογία ΙΙ (Θ)</vt:lpstr>
      <vt:lpstr>Στυπτικές λοσιόν</vt:lpstr>
      <vt:lpstr>Αλκοόλη</vt:lpstr>
      <vt:lpstr>Τονωτικές λοσιόν</vt:lpstr>
      <vt:lpstr>Φυτικά παράγωγα</vt:lpstr>
      <vt:lpstr>Εκχυλίσματα </vt:lpstr>
      <vt:lpstr>Hamamelis virginiana L. (Hamamelidaceae)</vt:lpstr>
      <vt:lpstr>Μatricaria chamomilla - L. (Compositae)</vt:lpstr>
      <vt:lpstr>Cucumis sativus - L. (Cucurbitaceae)</vt:lpstr>
      <vt:lpstr>Citrus limonum - L.(Rutaceae)</vt:lpstr>
      <vt:lpstr>Citrus limonum</vt:lpstr>
      <vt:lpstr>Rosmarinus officinalis - L. (Labiatae ή Lamiaceae)</vt:lpstr>
      <vt:lpstr>Αnthemis tinctoria - L.  (Asteraceae ή  Compositae)</vt:lpstr>
      <vt:lpstr>Sambucus nigra - L. (Adoxaceae)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(Θ)</dc:title>
  <dc:creator>opencourses@teiath.gr</dc:creator>
  <cp:lastModifiedBy>natasakar new</cp:lastModifiedBy>
  <cp:revision>24</cp:revision>
  <dcterms:created xsi:type="dcterms:W3CDTF">2015-05-06T11:17:56Z</dcterms:created>
  <dcterms:modified xsi:type="dcterms:W3CDTF">2015-07-02T11:25:07Z</dcterms:modified>
</cp:coreProperties>
</file>