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7" r:id="rId28"/>
    <p:sldId id="262" r:id="rId29"/>
    <p:sldId id="264" r:id="rId30"/>
    <p:sldId id="321" r:id="rId31"/>
    <p:sldId id="322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003300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16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51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273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Μικροσκόπηση και φυσικοί χαρακτήρες αρθρικού υγρού και ΕΝΥ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w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080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971551" y="5949950"/>
            <a:ext cx="21602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Πολυμορφοπύρηνα</a:t>
            </a:r>
            <a:endParaRPr lang="el-GR" u="sng" dirty="0"/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 flipH="1" flipV="1">
            <a:off x="4500563" y="3428999"/>
            <a:ext cx="2922668" cy="25300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509" name="Line 13"/>
          <p:cNvSpPr>
            <a:spLocks noChangeShapeType="1"/>
          </p:cNvSpPr>
          <p:nvPr/>
        </p:nvSpPr>
        <p:spPr bwMode="auto">
          <a:xfrm flipV="1">
            <a:off x="5796756" y="4508500"/>
            <a:ext cx="1223169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 flipV="1">
            <a:off x="2051050" y="4149725"/>
            <a:ext cx="792163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 flipH="1" flipV="1">
            <a:off x="3563938" y="2565400"/>
            <a:ext cx="647700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l-GR" dirty="0" smtClean="0"/>
              <a:t>Η φλεγμονή σε αρθρικό υγρό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987471" y="5959025"/>
            <a:ext cx="87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Κόκκοι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220072" y="5938562"/>
            <a:ext cx="167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Λεμφοκύτταρα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407831" y="5947331"/>
            <a:ext cx="1567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Μονοκύτταρα</a:t>
            </a:r>
          </a:p>
        </p:txBody>
      </p:sp>
    </p:spTree>
    <p:extLst>
      <p:ext uri="{BB962C8B-B14F-4D97-AF65-F5344CB8AC3E}">
        <p14:creationId xmlns:p14="http://schemas.microsoft.com/office/powerpoint/2010/main" val="20264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πήξη του αρθρικού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Το αρθρικό υγρό πήζει όταν βγει από την άρθρωση μετά από 15 με 60 λεπτά.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Το πήγμα μπορεί να είναι πολύ λεπτό και χαλαρό ή πολύ συμπαγές.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Η ένταση αυτή της σύστασης του πήγματος είναι ευθέως ανάλογη με τη σοβαρότητα της φλεγμονής. </a:t>
            </a:r>
            <a:endParaRPr lang="en-US" sz="2400" dirty="0" smtClean="0"/>
          </a:p>
          <a:p>
            <a:pPr marL="0" indent="0">
              <a:lnSpc>
                <a:spcPct val="125000"/>
              </a:lnSpc>
              <a:spcBef>
                <a:spcPct val="45000"/>
              </a:spcBef>
              <a:buNone/>
            </a:pPr>
            <a:r>
              <a:rPr lang="el-GR" sz="2400" b="1" dirty="0">
                <a:solidFill>
                  <a:srgbClr val="004B82"/>
                </a:solidFill>
              </a:rPr>
              <a:t>Η πήξη βαθμολογείται σε σταυρούς: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l-GR" sz="2400" b="1" dirty="0">
                <a:solidFill>
                  <a:srgbClr val="004B82"/>
                </a:solidFill>
              </a:rPr>
              <a:t>Πήγμα 3+: </a:t>
            </a:r>
            <a:r>
              <a:rPr lang="el-GR" sz="2400" dirty="0"/>
              <a:t>Καταλαμβάνει τα </a:t>
            </a:r>
            <a:r>
              <a:rPr lang="el-GR" sz="2400" b="1" dirty="0">
                <a:solidFill>
                  <a:srgbClr val="004B82"/>
                </a:solidFill>
              </a:rPr>
              <a:t>¾ της μάζας </a:t>
            </a:r>
            <a:r>
              <a:rPr lang="el-GR" sz="2400" dirty="0"/>
              <a:t>του υγρού και σχηματίζεται γρήγορα μέσα σε </a:t>
            </a:r>
            <a:r>
              <a:rPr lang="el-GR" sz="2400" b="1" dirty="0">
                <a:solidFill>
                  <a:srgbClr val="004B82"/>
                </a:solidFill>
              </a:rPr>
              <a:t>15-20 λεπτά</a:t>
            </a:r>
            <a:r>
              <a:rPr lang="el-GR" sz="2400" dirty="0">
                <a:solidFill>
                  <a:srgbClr val="004B82"/>
                </a:solidFill>
              </a:rPr>
              <a:t>.</a:t>
            </a:r>
          </a:p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l-GR" sz="2400" b="1" dirty="0">
                <a:solidFill>
                  <a:srgbClr val="004B82"/>
                </a:solidFill>
              </a:rPr>
              <a:t>Πήγμα 2+: </a:t>
            </a:r>
            <a:r>
              <a:rPr lang="el-GR" sz="2400" dirty="0"/>
              <a:t>Καταλαμβάνει το </a:t>
            </a:r>
            <a:r>
              <a:rPr lang="el-GR" sz="2400" b="1" dirty="0">
                <a:solidFill>
                  <a:srgbClr val="004B82"/>
                </a:solidFill>
              </a:rPr>
              <a:t>½ της μάζας </a:t>
            </a:r>
            <a:r>
              <a:rPr lang="el-GR" sz="2400" dirty="0"/>
              <a:t>του υγρού και σχηματίζεται μετά από </a:t>
            </a:r>
            <a:r>
              <a:rPr lang="el-GR" sz="2400" b="1" dirty="0">
                <a:solidFill>
                  <a:srgbClr val="004B82"/>
                </a:solidFill>
              </a:rPr>
              <a:t>μία ώρα </a:t>
            </a:r>
            <a:r>
              <a:rPr lang="el-GR" sz="2400" dirty="0"/>
              <a:t>περίπου.</a:t>
            </a:r>
          </a:p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l-GR" sz="2400" b="1" dirty="0">
                <a:solidFill>
                  <a:srgbClr val="004B82"/>
                </a:solidFill>
              </a:rPr>
              <a:t>Πήγμα 1+: </a:t>
            </a:r>
            <a:r>
              <a:rPr lang="el-GR" sz="2400" dirty="0"/>
              <a:t>Καταλαμβάνει το </a:t>
            </a:r>
            <a:r>
              <a:rPr lang="el-GR" sz="2400" b="1" dirty="0">
                <a:solidFill>
                  <a:srgbClr val="004B82"/>
                </a:solidFill>
              </a:rPr>
              <a:t>¼ περίπου της μάζας </a:t>
            </a:r>
            <a:r>
              <a:rPr lang="el-GR" sz="2400" dirty="0"/>
              <a:t>του υγρού που σχηματίζεται μετά από μερικές ώρες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22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δοκιμή </a:t>
            </a:r>
            <a:r>
              <a:rPr lang="en-US" dirty="0" smtClean="0"/>
              <a:t>Rivalta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200" dirty="0"/>
              <a:t>Στα εξιδρώματα υπάρχει μια ειδική πρωτεΐνη, η σερομυκίνη, που έχει την ιδιότητα να πήζει εν ψυχρώ παρουσία οξικού οξέος. Η σερομυκίνη δεν υπάρχει στον ορό του αίματος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200" b="1" dirty="0" smtClean="0">
              <a:solidFill>
                <a:srgbClr val="82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2200" b="1" dirty="0" smtClean="0">
                <a:solidFill>
                  <a:srgbClr val="004B82"/>
                </a:solidFill>
              </a:rPr>
              <a:t>Τεχνική</a:t>
            </a:r>
            <a:endParaRPr lang="el-GR" sz="2200" b="1" dirty="0">
              <a:solidFill>
                <a:srgbClr val="004B82"/>
              </a:solidFill>
            </a:endParaRPr>
          </a:p>
          <a:p>
            <a:pPr marL="361950" lvl="0" indent="-361950" eaLnBrk="0" fontAlgn="base" hangingPunct="0">
              <a:spcBef>
                <a:spcPts val="600"/>
              </a:spcBef>
              <a:buFont typeface="+mj-lt"/>
              <a:buAutoNum type="arabicPeriod"/>
            </a:pPr>
            <a:r>
              <a:rPr lang="el-GR" sz="2200" dirty="0">
                <a:ea typeface="Times New Roman" pitchFamily="18" charset="0"/>
                <a:cs typeface="Arial" pitchFamily="34" charset="0"/>
              </a:rPr>
              <a:t>Σε 100 </a:t>
            </a:r>
            <a:r>
              <a:rPr lang="en-US" sz="2200" dirty="0" smtClean="0">
                <a:ea typeface="Times New Roman" pitchFamily="18" charset="0"/>
                <a:cs typeface="Arial" pitchFamily="34" charset="0"/>
              </a:rPr>
              <a:t>mL </a:t>
            </a:r>
            <a:r>
              <a:rPr lang="el-GR" sz="2200" dirty="0">
                <a:ea typeface="Times New Roman" pitchFamily="18" charset="0"/>
                <a:cs typeface="Arial" pitchFamily="34" charset="0"/>
              </a:rPr>
              <a:t>αποσταγμένου νερού προσθέτουμε δύο σταγόνες παγόμορφου οξεικού οξέος. </a:t>
            </a:r>
            <a:endParaRPr lang="en-US" sz="2200" dirty="0">
              <a:ea typeface="Times New Roman" pitchFamily="18" charset="0"/>
              <a:cs typeface="Arial" pitchFamily="34" charset="0"/>
            </a:endParaRPr>
          </a:p>
          <a:p>
            <a:pPr marL="361950" lvl="0" indent="-361950" eaLnBrk="0" fontAlgn="base" hangingPunct="0">
              <a:spcBef>
                <a:spcPts val="600"/>
              </a:spcBef>
              <a:buFont typeface="+mj-lt"/>
              <a:buAutoNum type="arabicPeriod"/>
            </a:pPr>
            <a:r>
              <a:rPr lang="el-GR" sz="2200" dirty="0">
                <a:ea typeface="Times New Roman" pitchFamily="18" charset="0"/>
                <a:cs typeface="Arial" pitchFamily="34" charset="0"/>
              </a:rPr>
              <a:t>Σε ένα δοκιμαστικό σωλήνα βάζουμε μικρή ποσότητα του όξινου αυτού νερού και  με πιπέτα προσθέτουμε μια σταγόνα από το εξεταστέο υγρό. </a:t>
            </a:r>
            <a:endParaRPr lang="el-GR" sz="2200" dirty="0">
              <a:cs typeface="Arial" pitchFamily="34" charset="0"/>
            </a:endParaRPr>
          </a:p>
          <a:p>
            <a:pPr marL="361950" lvl="0" indent="-361950" eaLnBrk="0" fontAlgn="base" hangingPunct="0">
              <a:spcBef>
                <a:spcPts val="600"/>
              </a:spcBef>
              <a:buFont typeface="+mj-lt"/>
              <a:buAutoNum type="arabicPeriod"/>
            </a:pPr>
            <a:r>
              <a:rPr lang="el-GR" sz="2200" dirty="0">
                <a:ea typeface="Times New Roman" pitchFamily="18" charset="0"/>
                <a:cs typeface="Arial" pitchFamily="34" charset="0"/>
              </a:rPr>
              <a:t>Αν το υγρό είναι εξίδρωμα θα εμφανιστεί ένα </a:t>
            </a:r>
            <a:r>
              <a:rPr lang="el-GR" sz="2200" b="1" dirty="0">
                <a:solidFill>
                  <a:srgbClr val="004B82"/>
                </a:solidFill>
                <a:ea typeface="Times New Roman" pitchFamily="18" charset="0"/>
                <a:cs typeface="Arial" pitchFamily="34" charset="0"/>
              </a:rPr>
              <a:t>λευκογάλαζο σύννεφο</a:t>
            </a:r>
            <a:r>
              <a:rPr lang="el-GR" sz="2200" dirty="0">
                <a:solidFill>
                  <a:srgbClr val="004B8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l-GR" sz="2200" dirty="0">
                <a:ea typeface="Times New Roman" pitchFamily="18" charset="0"/>
                <a:cs typeface="Arial" pitchFamily="34" charset="0"/>
              </a:rPr>
              <a:t>κατά την πορεία της πτώσεως της σταγόνας προς τον πυθμένα (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Rivalta </a:t>
            </a:r>
            <a:r>
              <a:rPr lang="el-GR" sz="2200" dirty="0">
                <a:ea typeface="Times New Roman" pitchFamily="18" charset="0"/>
                <a:cs typeface="Arial" pitchFamily="34" charset="0"/>
              </a:rPr>
              <a:t>θετική). </a:t>
            </a:r>
            <a:endParaRPr lang="en-US" sz="2200" dirty="0">
              <a:ea typeface="Times New Roman" pitchFamily="18" charset="0"/>
              <a:cs typeface="Arial" pitchFamily="34" charset="0"/>
            </a:endParaRPr>
          </a:p>
          <a:p>
            <a:pPr marL="361950" lvl="0" indent="-361950" eaLnBrk="0" fontAlgn="base" hangingPunct="0">
              <a:spcBef>
                <a:spcPts val="600"/>
              </a:spcBef>
              <a:buFont typeface="+mj-lt"/>
              <a:buAutoNum type="arabicPeriod"/>
            </a:pPr>
            <a:r>
              <a:rPr lang="el-GR" sz="2200" dirty="0">
                <a:ea typeface="Times New Roman" pitchFamily="18" charset="0"/>
                <a:cs typeface="Arial" pitchFamily="34" charset="0"/>
              </a:rPr>
              <a:t>Αντίθετα αν το υγρό είναι διίδρωμα η σταγόνα θα πέσει </a:t>
            </a:r>
            <a:r>
              <a:rPr lang="el-GR" sz="2200" b="1" dirty="0">
                <a:solidFill>
                  <a:srgbClr val="004B82"/>
                </a:solidFill>
                <a:ea typeface="Times New Roman" pitchFamily="18" charset="0"/>
                <a:cs typeface="Arial" pitchFamily="34" charset="0"/>
              </a:rPr>
              <a:t>χωρίς θόλωμα</a:t>
            </a:r>
            <a:r>
              <a:rPr lang="el-GR" sz="2200" dirty="0">
                <a:solidFill>
                  <a:srgbClr val="004B8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l-GR" sz="2200" dirty="0">
                <a:ea typeface="Times New Roman" pitchFamily="18" charset="0"/>
                <a:cs typeface="Arial" pitchFamily="34" charset="0"/>
              </a:rPr>
              <a:t>(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Rivalta </a:t>
            </a:r>
            <a:r>
              <a:rPr lang="el-GR" sz="2200" dirty="0">
                <a:ea typeface="Times New Roman" pitchFamily="18" charset="0"/>
                <a:cs typeface="Arial" pitchFamily="34" charset="0"/>
              </a:rPr>
              <a:t>αρνητική</a:t>
            </a:r>
            <a:r>
              <a:rPr lang="el-GR" sz="2200" dirty="0" smtClean="0">
                <a:ea typeface="Times New Roman" pitchFamily="18" charset="0"/>
                <a:cs typeface="Arial" pitchFamily="34" charset="0"/>
              </a:rPr>
              <a:t>).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5001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Δοκιμή πήξεως μυκίνης ή δοκιμή Ropes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l-GR" sz="2400" dirty="0"/>
              <a:t>Χρησιμεύει στην ανίχνευση του </a:t>
            </a:r>
            <a:r>
              <a:rPr lang="el-GR" sz="2400" b="1" dirty="0">
                <a:solidFill>
                  <a:srgbClr val="004B82"/>
                </a:solidFill>
              </a:rPr>
              <a:t>υαλουρονικού </a:t>
            </a:r>
            <a:r>
              <a:rPr lang="el-GR" sz="2400" b="1" dirty="0" smtClean="0">
                <a:solidFill>
                  <a:srgbClr val="004B82"/>
                </a:solidFill>
              </a:rPr>
              <a:t>οξέ</a:t>
            </a:r>
            <a:r>
              <a:rPr lang="en-US" sz="2400" b="1" dirty="0" smtClean="0">
                <a:solidFill>
                  <a:srgbClr val="004B82"/>
                </a:solidFill>
              </a:rPr>
              <a:t>o</a:t>
            </a:r>
            <a:r>
              <a:rPr lang="el-GR" sz="2400" b="1" dirty="0" smtClean="0">
                <a:solidFill>
                  <a:srgbClr val="004B82"/>
                </a:solidFill>
              </a:rPr>
              <a:t>ς </a:t>
            </a:r>
            <a:r>
              <a:rPr lang="el-GR" sz="2400" dirty="0"/>
              <a:t>(συστατικό της μυκίνης) το οποίο πήζει σε όξινο περιβάλλον. </a:t>
            </a:r>
            <a:r>
              <a:rPr lang="el-GR" sz="2400" dirty="0" smtClean="0"/>
              <a:t>Η </a:t>
            </a:r>
            <a:r>
              <a:rPr lang="el-GR" sz="2400" dirty="0"/>
              <a:t>ένταση του πήγματος είναι ευθέως ανάλογη με το ποσό του υαλουρονικού οξέος. </a:t>
            </a:r>
          </a:p>
          <a:p>
            <a:pPr marL="0" indent="0" algn="ctr">
              <a:lnSpc>
                <a:spcPct val="125000"/>
              </a:lnSpc>
              <a:buNone/>
            </a:pPr>
            <a:endParaRPr lang="el-GR" sz="2400" dirty="0" smtClean="0"/>
          </a:p>
          <a:p>
            <a:pPr marL="0" indent="0" algn="ctr">
              <a:lnSpc>
                <a:spcPct val="125000"/>
              </a:lnSpc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Τεχνική</a:t>
            </a:r>
            <a:endParaRPr lang="el-GR" sz="2400" b="1" dirty="0">
              <a:solidFill>
                <a:srgbClr val="004B82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l-GR" sz="2400" dirty="0" smtClean="0"/>
              <a:t>Μέσα </a:t>
            </a:r>
            <a:r>
              <a:rPr lang="el-GR" sz="2400" dirty="0"/>
              <a:t>σε 1 </a:t>
            </a:r>
            <a:r>
              <a:rPr lang="en-US" sz="2400" dirty="0" smtClean="0"/>
              <a:t>mL </a:t>
            </a:r>
            <a:r>
              <a:rPr lang="el-GR" sz="2400" dirty="0" smtClean="0"/>
              <a:t>αρθρικού </a:t>
            </a:r>
            <a:r>
              <a:rPr lang="el-GR" sz="2400" dirty="0"/>
              <a:t>υγρού προστίθεται οξικό οξύ 41%. Ανακατεύουμε με γυάλινο ραβδάκι και περιμένουμε 2 ώρες για το σχηματισμό του πήγματος.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466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Δοκιμή πήξεως μυκίνης ή δοκιμή Ropes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5738">
              <a:lnSpc>
                <a:spcPct val="135000"/>
              </a:lnSpc>
              <a:spcBef>
                <a:spcPct val="35000"/>
              </a:spcBef>
              <a:buNone/>
              <a:tabLst>
                <a:tab pos="0" algn="l"/>
              </a:tabLst>
            </a:pPr>
            <a:r>
              <a:rPr lang="el-GR" sz="2400" dirty="0"/>
              <a:t>Το αποτέλεσμα διαβάζεται ως εξής</a:t>
            </a:r>
            <a:r>
              <a:rPr lang="en-US" sz="2400" dirty="0"/>
              <a:t>:</a:t>
            </a:r>
            <a:endParaRPr lang="el-GR" sz="2400" dirty="0"/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Φυσιολογική, καλή πήξη</a:t>
            </a:r>
            <a:r>
              <a:rPr lang="el-GR" sz="2400" dirty="0"/>
              <a:t>. Πήγμα συμπαγές σε διαυγές υγρό περιβάλλον που δεν σπάει με ανακινήσεις (4+).</a:t>
            </a: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Μικρή ελάττωση της πήξης</a:t>
            </a:r>
            <a:r>
              <a:rPr lang="el-GR" sz="2400" dirty="0">
                <a:solidFill>
                  <a:srgbClr val="004B82"/>
                </a:solidFill>
              </a:rPr>
              <a:t>. </a:t>
            </a:r>
            <a:r>
              <a:rPr lang="el-GR" sz="2400" dirty="0"/>
              <a:t>Μέτρια πήξη: πήγμα μαλακό σε θολό υγρό </a:t>
            </a:r>
            <a:r>
              <a:rPr lang="el-GR" sz="2400" dirty="0" smtClean="0"/>
              <a:t>περιβάλλον </a:t>
            </a:r>
            <a:r>
              <a:rPr lang="el-GR" sz="2400" dirty="0"/>
              <a:t>(3+).</a:t>
            </a: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Αρκετή ελάττωση της πήξης</a:t>
            </a:r>
            <a:r>
              <a:rPr lang="el-GR" sz="2400" dirty="0">
                <a:solidFill>
                  <a:srgbClr val="004B82"/>
                </a:solidFill>
              </a:rPr>
              <a:t>. </a:t>
            </a:r>
            <a:r>
              <a:rPr lang="el-GR" sz="2400" dirty="0"/>
              <a:t>Εύθρυπτο πήγμα σε νεφελώδες υγρό </a:t>
            </a:r>
            <a:r>
              <a:rPr lang="el-GR" sz="2400" dirty="0" smtClean="0"/>
              <a:t>περιβάλλον </a:t>
            </a:r>
            <a:r>
              <a:rPr lang="el-GR" sz="2400" dirty="0"/>
              <a:t>(2+).</a:t>
            </a:r>
          </a:p>
          <a:p>
            <a:pPr defTabSz="185738">
              <a:lnSpc>
                <a:spcPct val="110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el-GR" sz="2400" b="1" dirty="0">
                <a:solidFill>
                  <a:srgbClr val="004B82"/>
                </a:solidFill>
              </a:rPr>
              <a:t>Σαφής ελάττωση ή εξαφάνιση της πήξης</a:t>
            </a:r>
            <a:r>
              <a:rPr lang="el-GR" sz="2400" dirty="0"/>
              <a:t>. Καθόλου πήγμα αλλά κροκιδώδες ή νεφελώδες όλο το υγρό (1+).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585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Μικροσκόπηση και φυσικοί χαρακτήρες</a:t>
            </a:r>
            <a:br>
              <a:rPr lang="el-GR" sz="4800" dirty="0" smtClean="0"/>
            </a:br>
            <a:r>
              <a:rPr lang="el-GR" sz="4800" dirty="0" smtClean="0"/>
              <a:t>εγκεφαλονωτιαίου υγρού (ΕΝΥ)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φυσικοί χαρακτήρες του </a:t>
            </a:r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7544" y="1052736"/>
            <a:ext cx="8426450" cy="55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Όψη: </a:t>
            </a: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φυσιολογικό ΕΝΥ έχει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διαυγή όψη </a:t>
            </a:r>
            <a:r>
              <a:rPr lang="el-GR" sz="2400" dirty="0">
                <a:latin typeface="+mn-lt"/>
              </a:rPr>
              <a:t>σαν νερό. Το παθολογικό ΕΝΥ μπορεί να έχει μια ελαφριά θολερότητα ή να είναι έντονα θολό.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Πήγμα: </a:t>
            </a:r>
            <a:r>
              <a:rPr lang="el-GR" sz="2400" dirty="0">
                <a:latin typeface="+mn-lt"/>
              </a:rPr>
              <a:t>Το φυσιολογικό ΕΝΥ δεν πήζει, γιατί δεν περιέχει ινωδογόνο, αλλά 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παθολογικό πήζει </a:t>
            </a:r>
            <a:r>
              <a:rPr lang="el-GR" sz="2400" dirty="0">
                <a:latin typeface="+mn-lt"/>
              </a:rPr>
              <a:t>όταν περιέχει πολύ λεύκωμα. 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Χρώμα: </a:t>
            </a:r>
            <a:r>
              <a:rPr lang="el-GR" sz="2400" dirty="0">
                <a:latin typeface="+mn-lt"/>
              </a:rPr>
              <a:t>Το φυσιολογικό ΕΝΥ είναι τελείως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άχρωμο. </a:t>
            </a:r>
            <a:r>
              <a:rPr lang="el-GR" sz="2400" dirty="0">
                <a:latin typeface="+mn-lt"/>
              </a:rPr>
              <a:t>Παθολογικά γίνεται κιτρινωπό λόγω αιμορραγίας.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Ειδικό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βάρος: </a:t>
            </a:r>
            <a:r>
              <a:rPr lang="el-GR" sz="2400" dirty="0">
                <a:latin typeface="+mn-lt"/>
              </a:rPr>
              <a:t>Το ειδικό βάρος του ΕΝΥ είναι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1005 - 1009</a:t>
            </a:r>
            <a:r>
              <a:rPr lang="el-GR" sz="2400" dirty="0">
                <a:latin typeface="+mn-lt"/>
              </a:rPr>
              <a:t>. Το υγρό των κοιλιών του εγκεφάλου έχει ειδικό βάρος 1002 - 1004.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pH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Συνήθως είναι 7,30 - 7,45.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κυτταρολογική εξέταση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(1 </a:t>
            </a:r>
            <a:r>
              <a:rPr lang="el-GR" sz="3600" b="0" dirty="0"/>
              <a:t>από 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" name="1 - TextBox"/>
          <p:cNvSpPr txBox="1"/>
          <p:nvPr/>
        </p:nvSpPr>
        <p:spPr>
          <a:xfrm>
            <a:off x="395536" y="1604788"/>
            <a:ext cx="6481762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600" b="1" dirty="0">
                <a:solidFill>
                  <a:srgbClr val="9B0000"/>
                </a:solidFill>
                <a:latin typeface="+mn-lt"/>
              </a:rPr>
              <a:t>Είναι η πιο επείγουσα εξέταση του ΕΝΥ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sz="2400" dirty="0">
                <a:latin typeface="+mn-lt"/>
              </a:rPr>
              <a:t>Γίνεται σε κυτταρομετρικές </a:t>
            </a:r>
            <a:r>
              <a:rPr lang="el-GR" sz="2400" dirty="0" smtClean="0">
                <a:latin typeface="+mn-lt"/>
              </a:rPr>
              <a:t>πλάκες 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dirty="0" smtClean="0">
                <a:latin typeface="+mn-lt"/>
              </a:rPr>
              <a:t>Improved Neubauer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Fuchs </a:t>
            </a:r>
            <a:r>
              <a:rPr lang="en-US" sz="2400" dirty="0" smtClean="0">
                <a:latin typeface="+mn-lt"/>
              </a:rPr>
              <a:t>Rosenthal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755575" y="4869160"/>
            <a:ext cx="7795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Δεν απαιτείται αραίωση του δείγματος πριν τη μέτρηση γιατί  το ΕΝΥ είναι διαυγή σαν νερό.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438" t="9643" r="5594" b="9041"/>
          <a:stretch/>
        </p:blipFill>
        <p:spPr bwMode="auto">
          <a:xfrm>
            <a:off x="5976730" y="2385390"/>
            <a:ext cx="2955235" cy="15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852464" y="3907795"/>
            <a:ext cx="320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Πλάκα </a:t>
            </a:r>
            <a:r>
              <a:rPr lang="en-US" sz="1400" dirty="0" smtClean="0">
                <a:latin typeface="+mn-lt"/>
              </a:rPr>
              <a:t>Fuchs Rosenthal</a:t>
            </a:r>
            <a:endParaRPr lang="el-GR" sz="1400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6157475" y="4363016"/>
            <a:ext cx="289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090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Η κυτταρολογική εξέταση του </a:t>
            </a:r>
            <a:r>
              <a:rPr lang="el-GR" sz="4400" dirty="0" smtClean="0"/>
              <a:t>ΕΝΥ</a:t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20482" name="1 - Εικόνα" descr="http://www.hausserscientific.com/products/images/fuchs_ru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4640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148064" y="2910134"/>
            <a:ext cx="345638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Το εσωτερικό της πλάκας </a:t>
            </a:r>
            <a:r>
              <a:rPr lang="en-US" sz="2400" dirty="0" smtClean="0">
                <a:latin typeface="+mn-lt"/>
              </a:rPr>
              <a:t>Fuchs Rosental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938" y="5804248"/>
                <a:ext cx="8790612" cy="782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Αριθμός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κυττάρων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𝑚𝑙</m:t>
                          </m:r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Αριθμός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κυττάρων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που</m:t>
                          </m:r>
                          <m:r>
                            <a:rPr lang="el-GR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μετρήθη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𝜅𝛼𝜈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 ×</m:t>
                          </m:r>
                          <m:f>
                            <m:fPr>
                              <m:type m:val="lin"/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den>
                          </m:f>
                        </m:num>
                        <m:den>
                          <m:r>
                            <a:rPr lang="el-GR" sz="2200" b="0" i="1" smtClean="0">
                              <a:latin typeface="Cambria Math"/>
                            </a:rPr>
                            <m:t>3,2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8" y="5804248"/>
                <a:ext cx="8790612" cy="7827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5168592" y="4941168"/>
            <a:ext cx="268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664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Φυσιολογικοί μικροσκοπικοί χαρακτήρες του ΕΝΥ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3953" y="2348880"/>
            <a:ext cx="7776095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tabLst>
                <a:tab pos="1439863" algn="l"/>
              </a:tabLst>
            </a:pPr>
            <a:r>
              <a:rPr lang="el-GR" sz="2400" dirty="0">
                <a:latin typeface="+mn-lt"/>
              </a:rPr>
              <a:t>Φυσιολογικά </a:t>
            </a:r>
            <a:r>
              <a:rPr lang="el-GR" sz="2400" dirty="0" smtClean="0">
                <a:latin typeface="+mn-lt"/>
              </a:rPr>
              <a:t>υπάρχουν </a:t>
            </a:r>
          </a:p>
          <a:p>
            <a:pPr algn="ctr">
              <a:lnSpc>
                <a:spcPct val="150000"/>
              </a:lnSpc>
              <a:spcBef>
                <a:spcPct val="5000"/>
              </a:spcBef>
              <a:tabLst>
                <a:tab pos="1439863" algn="l"/>
              </a:tabLst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λίγα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μονοπύρηνα κύτταρα </a:t>
            </a:r>
            <a:r>
              <a:rPr lang="el-GR" sz="2400" dirty="0">
                <a:latin typeface="+mn-lt"/>
              </a:rPr>
              <a:t>(0 – 5 / </a:t>
            </a:r>
            <a:r>
              <a:rPr lang="el-GR" sz="2400" dirty="0" smtClean="0">
                <a:latin typeface="+mn-lt"/>
              </a:rPr>
              <a:t>μ</a:t>
            </a:r>
            <a:r>
              <a:rPr lang="en-US" sz="2400" dirty="0" smtClean="0">
                <a:latin typeface="+mn-lt"/>
              </a:rPr>
              <a:t>L)</a:t>
            </a:r>
            <a:endParaRPr lang="el-GR" sz="24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4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Φυσικοί χαρακτήρες </a:t>
            </a:r>
            <a:br>
              <a:rPr lang="el-GR" sz="4800" dirty="0" smtClean="0"/>
            </a:br>
            <a:r>
              <a:rPr lang="el-GR" sz="4800" dirty="0" smtClean="0"/>
              <a:t>και μικροσκόπηση </a:t>
            </a:r>
            <a:br>
              <a:rPr lang="el-GR" sz="4800" dirty="0" smtClean="0"/>
            </a:br>
            <a:r>
              <a:rPr lang="el-GR" sz="4800" dirty="0" smtClean="0"/>
              <a:t>του αρθρικού υγρού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(1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251520" y="1772816"/>
            <a:ext cx="8642350" cy="39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96000" indent="-3960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Πολυμορφοπύρηνα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ουδετερόφιλα </a:t>
            </a:r>
            <a:r>
              <a:rPr lang="el-GR" sz="2400" dirty="0">
                <a:latin typeface="+mn-lt"/>
              </a:rPr>
              <a:t>(μηνιγγιτιδόκοκκος, πνευμονιόκοκκος, αιμόφιλος, ιογενείς μηνιγγοεγκεφαλίτιδες, φυματιώδης μηνιγγίτιδα). </a:t>
            </a:r>
          </a:p>
          <a:p>
            <a:pPr marL="396000" indent="-3960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Λεμφοκύτταρα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άλλα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μονοκύτταρα. </a:t>
            </a:r>
            <a:r>
              <a:rPr lang="el-GR" sz="2400" dirty="0">
                <a:latin typeface="+mn-lt"/>
              </a:rPr>
              <a:t>Και τα δύο μαζί λέγονται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μονοπύρηνα κύτταρα </a:t>
            </a:r>
            <a:r>
              <a:rPr lang="el-GR" sz="2400" dirty="0">
                <a:latin typeface="+mn-lt"/>
              </a:rPr>
              <a:t>(ιογενείς και γενικά τις άσηπτες μηνιγγίτιδες, στη φυματιώδη και μυκητιακή μηνιγγίτιδα).</a:t>
            </a:r>
          </a:p>
          <a:p>
            <a:pPr marL="396000" indent="-3960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Ιστιοκύτταρα</a:t>
            </a:r>
            <a:r>
              <a:rPr lang="el-GR" sz="24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(ιογενείς άσηπτες μηνιγγίτιδες αλλά και στις μικροβιακές μαζί με όλα τα άλλα κύτταρα).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7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(2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51520" y="1458820"/>
            <a:ext cx="8892480" cy="531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Λεμφοβλάστες </a:t>
            </a:r>
            <a:r>
              <a:rPr lang="el-GR" sz="2400" dirty="0">
                <a:latin typeface="+mn-lt"/>
              </a:rPr>
              <a:t>(κυρίως στην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οξεία λεμφογενή λευχαιμία των παιδιών).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Λεμφοειδή, μεγάλα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λεμφοκύτταρα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πλασματοκύτταρα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(στην σκλήρυνση κατά πλάκας, στην υποξεία σκληρυντική λευκοεγκεφαλοπάθεια, σε αντιδράσεις τύπου επιβραδυνομένης υπερευαισθησίας, στις υποξείες ιογενείς εγκεφαλίτιδες και σε όγκους  εγκεφάλου).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Μακροφάγα κύτταρα. </a:t>
            </a:r>
            <a:endParaRPr lang="el-GR" sz="2400" dirty="0">
              <a:solidFill>
                <a:srgbClr val="004B82"/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Ηωσινόφιλα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(μηνιγγίτιδα που οφείλεται σε πρωτόζωα).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Κύτταρα από το νευρικό ιστό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μετά από εγχειρήσεις στον εγκέφαλο</a:t>
            </a:r>
            <a:r>
              <a:rPr lang="en-US" sz="2400" dirty="0">
                <a:latin typeface="+mn-lt"/>
              </a:rPr>
              <a:t>)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Νεοπλασματικά κύτταρα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(καρκίνος ΚΝΣ).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5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(3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67544" y="1484784"/>
            <a:ext cx="8496944" cy="49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4B82"/>
                </a:solidFill>
                <a:latin typeface="+mn-lt"/>
              </a:rPr>
              <a:t>T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α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λιποφάγα :</a:t>
            </a:r>
            <a:r>
              <a:rPr lang="el-GR" sz="2400" dirty="0" smtClean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Πρόκειται </a:t>
            </a:r>
            <a:r>
              <a:rPr lang="el-GR" sz="2400" dirty="0">
                <a:latin typeface="+mn-lt"/>
              </a:rPr>
              <a:t>για µακροφάγα που περιέχουν λίπος που  προέρχεται από εξωγενές λιπώδες υλικό ή από µεµβράνες φαγοκυττωµένων κυττάρων.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Τα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ερυθροφάγα :</a:t>
            </a:r>
            <a:r>
              <a:rPr lang="el-GR" sz="2400" dirty="0" smtClean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Τα ερυθροφάγα έχουν φαγοκυτταρώσει ερυθρά αιμοσφαίρια και είναι ενδεικτικά της υπαραχνοειδούς αιμορραγίας. Όταν περιέχουν στο κυτταρόπλασμά τους καφέ - μαύρα κοκκία αιμοσιδηρίνης (μετά από χρώση 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Rous</a:t>
            </a:r>
            <a:r>
              <a:rPr lang="el-GR" sz="2400" dirty="0">
                <a:latin typeface="+mn-lt"/>
              </a:rPr>
              <a:t>) ονομάζονται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σιδηροφάγα.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Τα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ουδετεροφάγα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: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Πρόκειται για µακροφάγα που έχουν φαγοκυτταρώσει ένα ή περισσότερα ουδετερόφιλα.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0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Παθολογικοί μικροσκοπικοί χαρακτήρες του </a:t>
            </a:r>
            <a:r>
              <a:rPr lang="el-GR" sz="4400" dirty="0" smtClean="0"/>
              <a:t>ΕΝΥ </a:t>
            </a:r>
            <a:r>
              <a:rPr lang="el-GR" sz="3600" b="0" dirty="0" smtClean="0"/>
              <a:t>(4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5605" name="6 - TextBox"/>
          <p:cNvSpPr txBox="1">
            <a:spLocks noChangeArrowheads="1"/>
          </p:cNvSpPr>
          <p:nvPr/>
        </p:nvSpPr>
        <p:spPr bwMode="auto">
          <a:xfrm>
            <a:off x="2195736" y="2348880"/>
            <a:ext cx="244971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Πολυμορφοπύρηνο</a:t>
            </a:r>
          </a:p>
        </p:txBody>
      </p:sp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1944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7 - TextBox"/>
          <p:cNvSpPr txBox="1">
            <a:spLocks noChangeArrowheads="1"/>
          </p:cNvSpPr>
          <p:nvPr/>
        </p:nvSpPr>
        <p:spPr bwMode="auto">
          <a:xfrm>
            <a:off x="4644008" y="3717032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Λεμφοκύτταρο</a:t>
            </a:r>
          </a:p>
        </p:txBody>
      </p:sp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15128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8 - TextBox"/>
          <p:cNvSpPr txBox="1">
            <a:spLocks noChangeArrowheads="1"/>
          </p:cNvSpPr>
          <p:nvPr/>
        </p:nvSpPr>
        <p:spPr bwMode="auto">
          <a:xfrm>
            <a:off x="2843337" y="5301332"/>
            <a:ext cx="1465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Ηωσινόφιλο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365104"/>
            <a:ext cx="1295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4644008" y="2564904"/>
            <a:ext cx="1223962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>
            <a:off x="3491880" y="3933056"/>
            <a:ext cx="1079500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4788024" y="5517232"/>
            <a:ext cx="1223963" cy="0"/>
          </a:xfrm>
          <a:prstGeom prst="straightConnector1">
            <a:avLst/>
          </a:prstGeom>
          <a:ln cmpd="thinThick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14" name="Ορθογώνιο 8"/>
          <p:cNvSpPr/>
          <p:nvPr/>
        </p:nvSpPr>
        <p:spPr>
          <a:xfrm>
            <a:off x="2393790" y="6232826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5028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τραυματική παρακέντηση </a:t>
            </a:r>
            <a:r>
              <a:rPr lang="el-GR" sz="3200" b="0" dirty="0"/>
              <a:t>(1 από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26627" name="3 - TextBox"/>
          <p:cNvSpPr txBox="1">
            <a:spLocks noChangeArrowheads="1"/>
          </p:cNvSpPr>
          <p:nvPr/>
        </p:nvSpPr>
        <p:spPr bwMode="auto">
          <a:xfrm>
            <a:off x="758355" y="1100048"/>
            <a:ext cx="7704138" cy="9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τραυματική παρακέντηση (αίμα στο ΕΝΥ από το τρύπημα) δημιουργεί πολλά προβλήματα στη γενική εξέταση του ΕΝΥ.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58355" y="2132856"/>
            <a:ext cx="7704138" cy="407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Αλλάζει το χρώμα από ροζ σε κόκκινο.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Αυξάνει η συγκέντρωση του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λευκώματος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πρέπει να γίνει διόρθωση.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Αυξάνει ο αριθμός των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λευκών αιμοσφαιρίων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και </a:t>
            </a:r>
            <a:r>
              <a:rPr lang="el-GR" sz="2400" dirty="0">
                <a:latin typeface="+mn-lt"/>
              </a:rPr>
              <a:t>πρέπει να γίνει διόρθωση.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</a:rPr>
              <a:t>Υπάρχουν μέσα στο ΕΝΥ παλιά (ενδογενή) και νέα (παρακέντησης)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ερυθρά αιμοσφαίρια </a:t>
            </a:r>
            <a:r>
              <a:rPr lang="el-GR" sz="2400" dirty="0">
                <a:latin typeface="+mn-lt"/>
              </a:rPr>
              <a:t>που πρέπει να διακριθούν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τραυματική παρακέντηση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pic>
        <p:nvPicPr>
          <p:cNvPr id="27650" name="1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41052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3 - TextBox"/>
          <p:cNvSpPr txBox="1">
            <a:spLocks noChangeArrowheads="1"/>
          </p:cNvSpPr>
          <p:nvPr/>
        </p:nvSpPr>
        <p:spPr bwMode="auto">
          <a:xfrm>
            <a:off x="468090" y="4797425"/>
            <a:ext cx="3959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Παλιά και νέα ερυθρά </a:t>
            </a:r>
            <a:r>
              <a:rPr lang="el-GR" sz="2000" dirty="0" smtClean="0">
                <a:latin typeface="+mn-lt"/>
              </a:rPr>
              <a:t>αιμοσφαίρια</a:t>
            </a:r>
            <a:endParaRPr lang="el-GR" sz="2000" dirty="0">
              <a:latin typeface="+mn-lt"/>
            </a:endParaRPr>
          </a:p>
        </p:txBody>
      </p:sp>
      <p:pic>
        <p:nvPicPr>
          <p:cNvPr id="27651" name="2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41052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4962811" y="4806500"/>
            <a:ext cx="3755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Λύση των ερυθρών αιμοσφαιρίων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8" name="Ορθογώνιο 8"/>
          <p:cNvSpPr/>
          <p:nvPr/>
        </p:nvSpPr>
        <p:spPr>
          <a:xfrm>
            <a:off x="2088295" y="4563451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8917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Διόρθωση συγκέντρωσης πυοσφαιρίων </a:t>
            </a:r>
            <a:br>
              <a:rPr lang="el-GR" dirty="0"/>
            </a:br>
            <a:r>
              <a:rPr lang="el-GR" dirty="0"/>
              <a:t>στο </a:t>
            </a:r>
            <a:r>
              <a:rPr lang="el-GR" dirty="0" smtClean="0"/>
              <a:t>ΕΝΥ</a:t>
            </a:r>
            <a:endParaRPr lang="el-GR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31354" y="1340768"/>
            <a:ext cx="8712646" cy="2849242"/>
          </a:xfrm>
          <a:prstGeom prst="rect">
            <a:avLst/>
          </a:prstGeom>
          <a:solidFill>
            <a:srgbClr val="FFFE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λευκά αιμοσφαίρια του ασθενούς στο περιφερικό αίμα.</a:t>
            </a:r>
            <a:endParaRPr lang="el-GR" sz="2400" dirty="0">
              <a:latin typeface="+mn-lt"/>
            </a:endParaRPr>
          </a:p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ερυθρά αιμοσφαίρια του ασθενούς στο περιφερικό αίμα.</a:t>
            </a:r>
            <a:endParaRPr lang="el-GR" sz="2400" dirty="0">
              <a:latin typeface="+mn-lt"/>
            </a:endParaRPr>
          </a:p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Μετρώνται τα ερυθρά αιμοσφαίρια στο ΕΝΥ.</a:t>
            </a:r>
            <a:endParaRPr lang="el-GR" sz="2400" dirty="0">
              <a:latin typeface="+mn-lt"/>
            </a:endParaRPr>
          </a:p>
          <a:p>
            <a:pPr marL="360000" indent="-360000" eaLnBrk="0" hangingPunct="0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solidFill>
                  <a:srgbClr val="12101C"/>
                </a:solidFill>
                <a:latin typeface="+mn-lt"/>
                <a:cs typeface="Times New Roman" pitchFamily="18" charset="0"/>
              </a:rPr>
              <a:t>Υπολογίζεται ο αριθμός των σύμφωνα με τον ακόλουθο τύπο</a:t>
            </a:r>
            <a:r>
              <a:rPr lang="el-GR" sz="2400" dirty="0" smtClean="0">
                <a:solidFill>
                  <a:srgbClr val="12101C"/>
                </a:solidFill>
                <a:latin typeface="+mn-lt"/>
                <a:cs typeface="Times New Roman" pitchFamily="18" charset="0"/>
              </a:rPr>
              <a:t>.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618" y="4437110"/>
                <a:ext cx="9006765" cy="1131913"/>
              </a:xfrm>
              <a:prstGeom prst="rect">
                <a:avLst/>
              </a:prstGeom>
              <a:noFill/>
              <a:ln>
                <a:solidFill>
                  <a:srgbClr val="9B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Πρόσθετα</m:t>
                      </m:r>
                      <m:r>
                        <a:rPr lang="el-G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λευκά</m:t>
                      </m:r>
                      <m:r>
                        <a:rPr lang="el-G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αιμοσφαίρια</m:t>
                      </m:r>
                      <m:r>
                        <a:rPr lang="el-G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Λευκά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αιμοσφαίρια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αίματος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</m:t>
                              </m:r>
                            </m:den>
                          </m:f>
                          <m:r>
                            <a:rPr lang="el-GR" b="0" i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ερυθρά</m:t>
                              </m:r>
                              <m: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αιμοσφαίρια</m:t>
                              </m:r>
                              <m: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ΕΝΥ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Ερυθρά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αιμοσφαίρια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αίματος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8" y="4437110"/>
                <a:ext cx="9006765" cy="11319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rgbClr val="9B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3"/>
          <p:cNvSpPr>
            <a:spLocks noChangeArrowheads="1"/>
          </p:cNvSpPr>
          <p:nvPr/>
        </p:nvSpPr>
        <p:spPr bwMode="auto">
          <a:xfrm rot="10800000" flipV="1">
            <a:off x="323689" y="5661248"/>
            <a:ext cx="8496622" cy="934358"/>
          </a:xfrm>
          <a:prstGeom prst="rect">
            <a:avLst/>
          </a:prstGeom>
          <a:solidFill>
            <a:srgbClr val="FFFE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14000"/>
              </a:lnSpc>
            </a:pPr>
            <a:r>
              <a:rPr lang="en-US" sz="2400" dirty="0">
                <a:latin typeface="+mn-lt"/>
                <a:ea typeface="Calibri" pitchFamily="34" charset="0"/>
                <a:cs typeface="Arial" charset="0"/>
              </a:rPr>
              <a:t>O </a:t>
            </a:r>
            <a:r>
              <a:rPr lang="el-GR" sz="2400" dirty="0">
                <a:latin typeface="+mn-lt"/>
                <a:ea typeface="Calibri" pitchFamily="34" charset="0"/>
                <a:cs typeface="Arial" charset="0"/>
              </a:rPr>
              <a:t>αριθμός που θα υπολογιστεί θα πρέπει να αφαιρεθεί από τον αριθμό των πυοσφαιρίων που μετρήθηκαν στο ΕΝΥ.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2</a:t>
            </a:r>
            <a:r>
              <a:rPr lang="el-GR" sz="2000" dirty="0" smtClean="0"/>
              <a:t>: Μικροσκόπηση </a:t>
            </a:r>
            <a:r>
              <a:rPr lang="en-US" sz="2000" dirty="0" smtClean="0"/>
              <a:t> </a:t>
            </a:r>
            <a:r>
              <a:rPr lang="el-GR" sz="2000" dirty="0" smtClean="0"/>
              <a:t>και φυσικοί χαρακτήρες αρθρικού υγρού και ΕΝΥ». Έκδοση: 1.0. Αθήνα 201</a:t>
            </a:r>
            <a:r>
              <a:rPr lang="en-US" sz="2000" dirty="0" smtClean="0"/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Κυτταρολογική εξέταση αρθρικού υγρού </a:t>
            </a: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95288" y="1407298"/>
            <a:ext cx="8641208" cy="537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latin typeface="+mn-lt"/>
              </a:rPr>
              <a:t>Φυσιολογικά στο αρθρικό υγρό υπάρχουν περί τα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60 έως το πολύ 200 κύτταρα κατά </a:t>
            </a:r>
            <a:r>
              <a:rPr lang="en-US" sz="2400" b="1" dirty="0" smtClean="0">
                <a:solidFill>
                  <a:srgbClr val="004B82"/>
                </a:solidFill>
                <a:latin typeface="+mn-lt"/>
              </a:rPr>
              <a:t>mL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. </a:t>
            </a:r>
            <a:r>
              <a:rPr lang="el-GR" sz="2400" dirty="0">
                <a:latin typeface="+mn-lt"/>
              </a:rPr>
              <a:t>Απ’ αυτά τα 5% είναι πολυμορφοπύρηνα ενώ τα άλλα είναι μονοπύρηνα κύτταρα της λεμφικής σειράς από την μεμβράνη της αρθρώσεως, πλασματοκύτταρα, ιστιοκύτταρα κ.α. </a:t>
            </a:r>
          </a:p>
          <a:p>
            <a:pPr marL="357188" indent="-357188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Μεγάλη αύξηση κυττάρων </a:t>
            </a:r>
            <a:r>
              <a:rPr lang="el-GR" sz="2400" dirty="0">
                <a:solidFill>
                  <a:srgbClr val="003300"/>
                </a:solidFill>
                <a:latin typeface="+mn-lt"/>
              </a:rPr>
              <a:t>(μέχρι </a:t>
            </a:r>
            <a:r>
              <a:rPr lang="el-GR" sz="2400" dirty="0">
                <a:latin typeface="+mn-lt"/>
              </a:rPr>
              <a:t>300.000) με επικράτηση των πολυμορφοπύρηνων παρατηρείται στις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λοιμώδεις αρθρίτιδες </a:t>
            </a:r>
            <a:r>
              <a:rPr lang="el-GR" sz="2400" dirty="0">
                <a:latin typeface="+mn-lt"/>
              </a:rPr>
              <a:t>(μέχρι 100.000 στη φυματική).</a:t>
            </a:r>
          </a:p>
          <a:p>
            <a:pPr marL="357188" indent="-357188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el-GR" sz="2400" dirty="0">
                <a:latin typeface="+mn-lt"/>
              </a:rPr>
              <a:t>Εκτός όμως αυτών των κυττάρων, μέσα στο αρθρικό υγρό μπορεί να εμφανιστούν και ειδικά παθολογικά </a:t>
            </a:r>
            <a:r>
              <a:rPr lang="el-GR" sz="2400" dirty="0" smtClean="0">
                <a:latin typeface="+mn-lt"/>
              </a:rPr>
              <a:t>κύτταρα.</a:t>
            </a:r>
          </a:p>
          <a:p>
            <a:pPr marL="357188" lvl="1"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Τιμές </a:t>
            </a:r>
            <a:r>
              <a:rPr lang="el-GR" sz="2400" dirty="0">
                <a:latin typeface="+mn-lt"/>
              </a:rPr>
              <a:t>αναφοράς: Λευκοκύτταρα (&lt; 150 /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), </a:t>
            </a:r>
            <a:r>
              <a:rPr lang="el-GR" sz="2400" dirty="0">
                <a:latin typeface="+mn-lt"/>
              </a:rPr>
              <a:t>πολυμορφοπύρηνα (25%), λεμφοκύτταρα (75%), μονοπύρηνα (70%).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3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αρθρικό υγρό με χρώση </a:t>
            </a:r>
            <a:r>
              <a:rPr lang="en-US" dirty="0" smtClean="0"/>
              <a:t>Gram</a:t>
            </a:r>
            <a:endParaRPr lang="el-GR" dirty="0"/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2557" y="1059346"/>
            <a:ext cx="648176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41053" y="6346385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Πολυμορφοπύρηνα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1620044" y="3146908"/>
            <a:ext cx="2590800" cy="302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563888" y="6378618"/>
            <a:ext cx="1960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Μονοπύρηνα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 flipV="1">
            <a:off x="3994944" y="2931008"/>
            <a:ext cx="360363" cy="3384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831682" y="6315558"/>
            <a:ext cx="2124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Λεμφοκύτταρα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 flipV="1">
            <a:off x="4787107" y="3435833"/>
            <a:ext cx="2089150" cy="280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6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 animBg="1"/>
      <p:bldP spid="50183" grpId="0"/>
      <p:bldP spid="50184" grpId="0" animBg="1"/>
      <p:bldP spid="50185" grpId="0"/>
      <p:bldP spid="501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Κρύσταλλοι αρθρικού υγρού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9552" y="1700808"/>
            <a:ext cx="7704534" cy="26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ct val="35000"/>
              </a:spcBef>
            </a:pPr>
            <a:r>
              <a:rPr lang="el-GR" sz="2400" dirty="0">
                <a:latin typeface="+mn-lt"/>
              </a:rPr>
              <a:t>Φυσιολογικά στο αρθρικό υγρό δεν υπάρχουν κρύσταλλοι. </a:t>
            </a:r>
          </a:p>
          <a:p>
            <a:pPr>
              <a:lnSpc>
                <a:spcPct val="130000"/>
              </a:lnSpc>
              <a:spcBef>
                <a:spcPct val="35000"/>
              </a:spcBef>
            </a:pPr>
            <a:r>
              <a:rPr lang="el-GR" sz="2400" dirty="0">
                <a:latin typeface="+mn-lt"/>
              </a:rPr>
              <a:t>Η ανεύρεση και η αναγνώριση του είδους των κρυστάλλων αποτελεί πολύτιμο διαγνωστικό στοιχείο στην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ουρική αρθρίτιδα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τη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χονδρασβέστωση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αρκετά βοηθητικό στοιχείο σε άλλους νόσους.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Κρύσταλλοι αρθρικού υγρού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2)</a:t>
            </a:r>
            <a:endParaRPr lang="el-GR" sz="3200" b="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67544" y="1252833"/>
            <a:ext cx="8496944" cy="524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Κρύσταλλοι ουρικού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μονονατρίου : </a:t>
            </a:r>
            <a:r>
              <a:rPr lang="el-GR" sz="2400" dirty="0">
                <a:latin typeface="+mn-lt"/>
              </a:rPr>
              <a:t>Βρίσκονται στο αρθρικό υγρό όλων των πασχόντων από υποτροπή οξείας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ουρικής αρθρίτιδας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(100%) και των περισσοτέρων πασχόντων από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χρόνια ουρική αρθρίτιδα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(75%). </a:t>
            </a:r>
            <a:endParaRPr lang="el-GR" sz="24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Κρύσταλλοι πυροφωσφορικού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ασβεστίου :</a:t>
            </a:r>
            <a:r>
              <a:rPr lang="el-GR" sz="2400" dirty="0" smtClean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Βρίσκονται στο αρθρικό υγρό των πασχόντων από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χονδρασβέστωση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ή ψευδοουρική αρθρίτιδα ή νόσο εναποθέσεως πυροφοσφωρικού ασβεστίου. </a:t>
            </a:r>
            <a:endParaRPr lang="el-GR" sz="24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Κρύσταλλοι χοληστερίνης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Βρίσκονται </a:t>
            </a:r>
            <a:r>
              <a:rPr lang="el-GR" sz="2400" dirty="0">
                <a:latin typeface="+mn-lt"/>
              </a:rPr>
              <a:t>στο αρθρικό υγρό πασχόντων από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ρευματοειδή αρθρίτιδα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αλλά και 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σε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χρόνιες φλεγμονώδεις νόσους</a:t>
            </a:r>
            <a:r>
              <a:rPr lang="el-GR" sz="2400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των άρθρων.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κρύσταλλοι του αρθρικού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14337" name="TextBox 14336"/>
          <p:cNvSpPr txBox="1"/>
          <p:nvPr/>
        </p:nvSpPr>
        <p:spPr>
          <a:xfrm>
            <a:off x="44147" y="5019735"/>
            <a:ext cx="35830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Κρύσταλλοι ουρικού μονονατρίου</a:t>
            </a:r>
            <a:endParaRPr lang="el-GR" dirty="0"/>
          </a:p>
        </p:txBody>
      </p:sp>
      <p:grpSp>
        <p:nvGrpSpPr>
          <p:cNvPr id="3" name="Ομάδα 62"/>
          <p:cNvGrpSpPr/>
          <p:nvPr/>
        </p:nvGrpSpPr>
        <p:grpSpPr>
          <a:xfrm>
            <a:off x="755576" y="1412776"/>
            <a:ext cx="1728192" cy="3240360"/>
            <a:chOff x="755576" y="1412776"/>
            <a:chExt cx="1728192" cy="3240360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755576" y="3068960"/>
              <a:ext cx="936104" cy="1584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V="1">
              <a:off x="755576" y="3068960"/>
              <a:ext cx="1224136" cy="1584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755576" y="3356992"/>
              <a:ext cx="1224136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V="1">
              <a:off x="755576" y="3429000"/>
              <a:ext cx="1368152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H="1" flipV="1">
              <a:off x="2231740" y="1412776"/>
              <a:ext cx="133874" cy="13356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 flipH="1" flipV="1">
              <a:off x="1979712" y="1412776"/>
              <a:ext cx="50405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 flipV="1">
              <a:off x="1835696" y="1556792"/>
              <a:ext cx="648072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 flipV="1">
              <a:off x="1691680" y="1700808"/>
              <a:ext cx="792088" cy="864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8" name="TextBox 14337"/>
          <p:cNvSpPr txBox="1"/>
          <p:nvPr/>
        </p:nvSpPr>
        <p:spPr>
          <a:xfrm>
            <a:off x="3312613" y="3435423"/>
            <a:ext cx="20882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Κρύσταλλοι πυροφωσφορικού ασβεστίου</a:t>
            </a:r>
            <a:endParaRPr lang="el-GR" dirty="0"/>
          </a:p>
        </p:txBody>
      </p:sp>
      <p:sp>
        <p:nvSpPr>
          <p:cNvPr id="32" name="Ρόμβος 31"/>
          <p:cNvSpPr/>
          <p:nvPr/>
        </p:nvSpPr>
        <p:spPr>
          <a:xfrm rot="2837909">
            <a:off x="3892298" y="1866691"/>
            <a:ext cx="928862" cy="149648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340" name="TextBox 14339"/>
          <p:cNvSpPr txBox="1"/>
          <p:nvPr/>
        </p:nvSpPr>
        <p:spPr>
          <a:xfrm>
            <a:off x="5868144" y="5629890"/>
            <a:ext cx="27881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Κρύσταλλοι χοληστερίνης</a:t>
            </a:r>
            <a:endParaRPr lang="el-GR" dirty="0"/>
          </a:p>
        </p:txBody>
      </p:sp>
      <p:grpSp>
        <p:nvGrpSpPr>
          <p:cNvPr id="6" name="Ομάδα 14335"/>
          <p:cNvGrpSpPr/>
          <p:nvPr/>
        </p:nvGrpSpPr>
        <p:grpSpPr>
          <a:xfrm>
            <a:off x="6248976" y="1954523"/>
            <a:ext cx="2088232" cy="3247328"/>
            <a:chOff x="6248976" y="1954523"/>
            <a:chExt cx="2088232" cy="3247328"/>
          </a:xfrm>
        </p:grpSpPr>
        <p:grpSp>
          <p:nvGrpSpPr>
            <p:cNvPr id="8" name="Ομάδα 61"/>
            <p:cNvGrpSpPr/>
            <p:nvPr/>
          </p:nvGrpSpPr>
          <p:grpSpPr>
            <a:xfrm>
              <a:off x="6256582" y="3833699"/>
              <a:ext cx="1944216" cy="1368152"/>
              <a:chOff x="6256582" y="3833699"/>
              <a:chExt cx="1944216" cy="1368152"/>
            </a:xfrm>
          </p:grpSpPr>
          <p:cxnSp>
            <p:nvCxnSpPr>
              <p:cNvPr id="40" name="Ευθεία γραμμή σύνδεσης 39"/>
              <p:cNvCxnSpPr/>
              <p:nvPr/>
            </p:nvCxnSpPr>
            <p:spPr>
              <a:xfrm flipV="1">
                <a:off x="6256582" y="4194409"/>
                <a:ext cx="576064" cy="2873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Ευθεία γραμμή σύνδεσης 40"/>
              <p:cNvCxnSpPr/>
              <p:nvPr/>
            </p:nvCxnSpPr>
            <p:spPr>
              <a:xfrm>
                <a:off x="6256582" y="4481771"/>
                <a:ext cx="144016" cy="720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/>
              <p:cNvCxnSpPr/>
              <p:nvPr/>
            </p:nvCxnSpPr>
            <p:spPr>
              <a:xfrm>
                <a:off x="6832646" y="4194409"/>
                <a:ext cx="0" cy="2873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εία γραμμή σύνδεσης 42"/>
              <p:cNvCxnSpPr/>
              <p:nvPr/>
            </p:nvCxnSpPr>
            <p:spPr>
              <a:xfrm flipV="1">
                <a:off x="6832646" y="3833699"/>
                <a:ext cx="1224136" cy="6480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>
              <a:xfrm>
                <a:off x="8056782" y="3833699"/>
                <a:ext cx="144016" cy="3607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>
              <a:xfrm flipH="1">
                <a:off x="6400598" y="4194409"/>
                <a:ext cx="1800200" cy="100744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Ομάδα 50"/>
            <p:cNvGrpSpPr/>
            <p:nvPr/>
          </p:nvGrpSpPr>
          <p:grpSpPr>
            <a:xfrm>
              <a:off x="6248976" y="1954523"/>
              <a:ext cx="2088232" cy="1080120"/>
              <a:chOff x="6248976" y="1954523"/>
              <a:chExt cx="2088232" cy="1080120"/>
            </a:xfrm>
          </p:grpSpPr>
          <p:cxnSp>
            <p:nvCxnSpPr>
              <p:cNvPr id="52" name="Ευθεία γραμμή σύνδεσης 51"/>
              <p:cNvCxnSpPr/>
              <p:nvPr/>
            </p:nvCxnSpPr>
            <p:spPr>
              <a:xfrm flipV="1">
                <a:off x="6248976" y="2890627"/>
                <a:ext cx="20162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>
              <a:xfrm flipV="1">
                <a:off x="8265200" y="2458579"/>
                <a:ext cx="72008" cy="4320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/>
              <p:cNvCxnSpPr/>
              <p:nvPr/>
            </p:nvCxnSpPr>
            <p:spPr>
              <a:xfrm flipH="1">
                <a:off x="7977168" y="2458579"/>
                <a:ext cx="3600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εία γραμμή σύνδεσης 54"/>
              <p:cNvCxnSpPr/>
              <p:nvPr/>
            </p:nvCxnSpPr>
            <p:spPr>
              <a:xfrm flipV="1">
                <a:off x="7977168" y="2242555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εία γραμμή σύνδεσης 55"/>
              <p:cNvCxnSpPr/>
              <p:nvPr/>
            </p:nvCxnSpPr>
            <p:spPr>
              <a:xfrm flipH="1">
                <a:off x="7761144" y="2242555"/>
                <a:ext cx="2160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Ευθεία γραμμή σύνδεσης 56"/>
              <p:cNvCxnSpPr/>
              <p:nvPr/>
            </p:nvCxnSpPr>
            <p:spPr>
              <a:xfrm flipV="1">
                <a:off x="7761144" y="1954523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εία γραμμή σύνδεσης 57"/>
              <p:cNvCxnSpPr/>
              <p:nvPr/>
            </p:nvCxnSpPr>
            <p:spPr>
              <a:xfrm flipH="1">
                <a:off x="6897048" y="1954523"/>
                <a:ext cx="8640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Ευθεία γραμμή σύνδεσης 58"/>
              <p:cNvCxnSpPr/>
              <p:nvPr/>
            </p:nvCxnSpPr>
            <p:spPr>
              <a:xfrm>
                <a:off x="6897048" y="1954523"/>
                <a:ext cx="0" cy="3960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εία γραμμή σύνδεσης 59"/>
              <p:cNvCxnSpPr/>
              <p:nvPr/>
            </p:nvCxnSpPr>
            <p:spPr>
              <a:xfrm flipH="1">
                <a:off x="6392992" y="2350567"/>
                <a:ext cx="5040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εία γραμμή σύνδεσης 60"/>
              <p:cNvCxnSpPr/>
              <p:nvPr/>
            </p:nvCxnSpPr>
            <p:spPr>
              <a:xfrm flipH="1">
                <a:off x="6248976" y="2350567"/>
                <a:ext cx="144016" cy="6840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36" name="35 - TextBox"/>
          <p:cNvSpPr txBox="1"/>
          <p:nvPr/>
        </p:nvSpPr>
        <p:spPr>
          <a:xfrm>
            <a:off x="5796136" y="623731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 smtClean="0"/>
              <a:t>Πέτρος Καρκαλούσος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1156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Κρύσταλλοι αρθρικού υγρού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95288" y="934744"/>
            <a:ext cx="8641208" cy="576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Κρύσταλλοι κορτικοστεροειδών: </a:t>
            </a:r>
            <a:r>
              <a:rPr lang="el-GR" sz="2400" dirty="0">
                <a:latin typeface="+mn-lt"/>
              </a:rPr>
              <a:t>Βρίσκονται σε ασθενείς που έχουν υποβληθεί σε ενδαρθρική ένεση κορτιζόνης για θεραπευτικούς σκοπούς. Μοιάζουν με τους κρυστάλλους ουρικού νατρίου.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Κρύσταλλοι οξαλικού ασβεστίου: </a:t>
            </a:r>
            <a:r>
              <a:rPr lang="el-GR" sz="2400" dirty="0">
                <a:latin typeface="+mn-lt"/>
              </a:rPr>
              <a:t>Πρόκειται για επιμόλυνση αν το υγρό έχει παρθεί με οξαλικό αντιπηκτικό.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Συντρίμμια κρυστάλλων: </a:t>
            </a:r>
            <a:r>
              <a:rPr lang="el-GR" sz="2400" dirty="0">
                <a:latin typeface="+mn-lt"/>
              </a:rPr>
              <a:t>Βρίσκονται ή νομίζουμε ότι βρίσκουμε τέτοιους κρυστάλλους  αν το δείγμα δεν πάρθηκε με όλες τις φροντίδες που πρέπει.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Ίνες χόνδρου: </a:t>
            </a:r>
            <a:r>
              <a:rPr lang="el-GR" sz="2400" dirty="0">
                <a:latin typeface="+mn-lt"/>
              </a:rPr>
              <a:t>Βρίσκονται σε εκφυλιστικές αρθροπάθειες.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Λιποσφαίρια: </a:t>
            </a:r>
            <a:r>
              <a:rPr lang="el-GR" sz="2400" dirty="0">
                <a:latin typeface="+mn-lt"/>
              </a:rPr>
              <a:t>Βρίσκονται σε τραυματικές αρθροπάθειες. Συνυπάρχουν με αίμα στο αρθρικό υγρό σε ενδαρθρικά κατάγματα.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7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Μικροβιολογική εξέταση αρθρικού υγρού 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4212" y="984351"/>
            <a:ext cx="8280276" cy="57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Φυσιολογικά το αρθρικό υγρό είναι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στείρο μικροβίων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Μικρόβια βρίσκονται στο υγρό αυτό μόνο στις αρθρίτιδες, είτε αυτές είναι πρωτοπαθείς νόσοι της αρθρώσεως είτε είναι δευτεροπαθείς λόγω εγκαταστάσεως μικροοργανισμού γενικότερης λοίμωξης.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Μικρόβια που προκαλούν λοιμώξεις στο αρθρικό υγρό </a:t>
            </a:r>
            <a:r>
              <a:rPr lang="el-GR" sz="2400" dirty="0" smtClean="0">
                <a:latin typeface="+mn-lt"/>
              </a:rPr>
              <a:t>είναι 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κοαγκουλάση θετικός σταφυλόκοκκος,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γονόκοκκος,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β-αιμολυτικός στρεπτόκοκκος,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 πνευμονιόκοκκος,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 O</a:t>
            </a:r>
            <a:r>
              <a:rPr lang="el-GR" sz="2400" dirty="0">
                <a:latin typeface="+mn-lt"/>
              </a:rPr>
              <a:t>ι ψευδομονάδες κ.α.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5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9e40cbcd9f159a3129ceb91a1f121ad1951b476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2086</Words>
  <Application>Microsoft Office PowerPoint</Application>
  <PresentationFormat>Προβολή στην οθόνη (4:3)</PresentationFormat>
  <Paragraphs>218</Paragraphs>
  <Slides>33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OC_template_updated</vt:lpstr>
      <vt:lpstr>Ανάλυση Βιολογικών Υγρών &amp; Εκκριμάτων (Ε)</vt:lpstr>
      <vt:lpstr>Φυσικοί χαρακτήρες  και μικροσκόπηση  του αρθρικού υγρού</vt:lpstr>
      <vt:lpstr>Κυτταρολογική εξέταση αρθρικού υγρού </vt:lpstr>
      <vt:lpstr>Το αρθρικό υγρό με χρώση Gram</vt:lpstr>
      <vt:lpstr>Κρύσταλλοι αρθρικού υγρού (1 από 2)</vt:lpstr>
      <vt:lpstr>Κρύσταλλοι αρθρικού υγρού (2 από 2)</vt:lpstr>
      <vt:lpstr>Οι κρύσταλλοι του αρθρικού υγρού</vt:lpstr>
      <vt:lpstr>Κρύσταλλοι αρθρικού υγρού </vt:lpstr>
      <vt:lpstr>Μικροβιολογική εξέταση αρθρικού υγρού </vt:lpstr>
      <vt:lpstr>Η φλεγμονή σε αρθρικό υγρό</vt:lpstr>
      <vt:lpstr>Η πήξη του αρθρικού υγρού</vt:lpstr>
      <vt:lpstr>H δοκιμή Rivalta</vt:lpstr>
      <vt:lpstr>Δοκιμή πήξεως μυκίνης ή δοκιμή Ropes 1/2</vt:lpstr>
      <vt:lpstr>Δοκιμή πήξεως μυκίνης ή δοκιμή Ropes 2/2</vt:lpstr>
      <vt:lpstr>Μικροσκόπηση και φυσικοί χαρακτήρες εγκεφαλονωτιαίου υγρού (ΕΝΥ)</vt:lpstr>
      <vt:lpstr>Οι φυσικοί χαρακτήρες του ΕΝΥ</vt:lpstr>
      <vt:lpstr>Η κυτταρολογική εξέταση του ΕΝΥ (1 από 2)</vt:lpstr>
      <vt:lpstr>Η κυτταρολογική εξέταση του ΕΝΥ (2 από 2)</vt:lpstr>
      <vt:lpstr>Φυσιολογικοί μικροσκοπικοί χαρακτήρες του ΕΝΥ </vt:lpstr>
      <vt:lpstr>Παθολογικοί μικροσκοπικοί χαρακτήρες του ΕΝΥ (1 από 4)</vt:lpstr>
      <vt:lpstr>Παθολογικοί μικροσκοπικοί χαρακτήρες του ΕΝΥ (2 από 4)</vt:lpstr>
      <vt:lpstr>Παθολογικοί μικροσκοπικοί χαρακτήρες του ΕΝΥ (3 από 4)</vt:lpstr>
      <vt:lpstr>Παθολογικοί μικροσκοπικοί χαρακτήρες του ΕΝΥ (4 από 4)</vt:lpstr>
      <vt:lpstr>Η τραυματική παρακέντηση (1 από 2)</vt:lpstr>
      <vt:lpstr>Η τραυματική παρακέντηση (2 από 2)</vt:lpstr>
      <vt:lpstr>Διόρθωση συγκέντρωσης πυοσφαιρίων  στο ΕΝΥ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72</cp:revision>
  <dcterms:created xsi:type="dcterms:W3CDTF">2013-03-04T13:35:19Z</dcterms:created>
  <dcterms:modified xsi:type="dcterms:W3CDTF">2015-03-26T10:03:05Z</dcterms:modified>
</cp:coreProperties>
</file>