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1"/>
  </p:notesMasterIdLst>
  <p:handoutMasterIdLst>
    <p:handoutMasterId r:id="rId5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257" r:id="rId44"/>
    <p:sldId id="262" r:id="rId45"/>
    <p:sldId id="264" r:id="rId46"/>
    <p:sldId id="308" r:id="rId47"/>
    <p:sldId id="309" r:id="rId48"/>
    <p:sldId id="310" r:id="rId49"/>
    <p:sldId id="311"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05983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86120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15715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22337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5443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27505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2588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80603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965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7525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71589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a:t>2</a:t>
            </a:r>
            <a:r>
              <a:rPr lang="el-GR" sz="2800" dirty="0" smtClean="0"/>
              <a:t>:</a:t>
            </a:r>
            <a:r>
              <a:rPr lang="en-US" sz="2800" dirty="0" smtClean="0"/>
              <a:t> </a:t>
            </a:r>
            <a:r>
              <a:rPr lang="el-GR" sz="2800" dirty="0"/>
              <a:t>Ηλεκτροοπτική διαμόρφωση Laser με διαμορφωτή Κerr</a:t>
            </a:r>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Φαινόμενο Kerr – Διαμορφωτής φάσης Kerr (κύτταρο Kerr) </a:t>
            </a:r>
            <a:r>
              <a:rPr lang="el-GR" sz="3600" b="0" dirty="0" smtClean="0"/>
              <a:t>(4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p:txBody>
          <a:bodyPr>
            <a:normAutofit fontScale="92500" lnSpcReduction="10000"/>
          </a:bodyPr>
          <a:lstStyle/>
          <a:p>
            <a:r>
              <a:rPr lang="el-GR" dirty="0"/>
              <a:t>Στο Σχήμα (1β) παρουσιάζεται ένα κύτταρο </a:t>
            </a:r>
            <a:r>
              <a:rPr lang="en-US" dirty="0"/>
              <a:t>Kerr</a:t>
            </a:r>
            <a:r>
              <a:rPr lang="el-GR" dirty="0"/>
              <a:t> ως διαμορφωτής φάσης. Σύμφωνα με τα παραπάνω, το εφαρμοζόμενο ηλεκτρικό πεδίο θα διαμορφώσει το δείκτη διάθλασης παράλληλα προς τη διεύθυνση </a:t>
            </a:r>
            <a:r>
              <a:rPr lang="en-US" dirty="0"/>
              <a:t>z</a:t>
            </a:r>
            <a:r>
              <a:rPr lang="el-GR" dirty="0"/>
              <a:t> σε </a:t>
            </a:r>
            <a:r>
              <a:rPr lang="en-US" dirty="0"/>
              <a:t>n</a:t>
            </a:r>
            <a:r>
              <a:rPr lang="en-US" baseline="-25000" dirty="0"/>
              <a:t>e</a:t>
            </a:r>
            <a:r>
              <a:rPr lang="el-GR" dirty="0"/>
              <a:t>, ενώ προς τη διεύθυνση </a:t>
            </a:r>
            <a:r>
              <a:rPr lang="en-US" dirty="0"/>
              <a:t>x</a:t>
            </a:r>
            <a:r>
              <a:rPr lang="el-GR" dirty="0"/>
              <a:t> θα παραμείνει ο ίδιος </a:t>
            </a:r>
            <a:r>
              <a:rPr lang="en-US" dirty="0"/>
              <a:t>n</a:t>
            </a:r>
            <a:r>
              <a:rPr lang="el-GR" baseline="-25000" dirty="0"/>
              <a:t>0</a:t>
            </a:r>
            <a:r>
              <a:rPr lang="el-GR" dirty="0"/>
              <a:t>. Τα δυο οπτικά κύματα που προσδιορίζονται από τις συνιστώσες Ε</a:t>
            </a:r>
            <a:r>
              <a:rPr lang="en-US" baseline="-25000" dirty="0"/>
              <a:t>x</a:t>
            </a:r>
            <a:r>
              <a:rPr lang="el-GR" dirty="0"/>
              <a:t> και Ε</a:t>
            </a:r>
            <a:r>
              <a:rPr lang="en-US" baseline="-25000" dirty="0"/>
              <a:t>z </a:t>
            </a:r>
            <a:r>
              <a:rPr lang="el-GR" dirty="0"/>
              <a:t>θα οδηγηθούν δια μέσω του υλικού με διαφορετικές ταχύτητες και θα εξέλθουν </a:t>
            </a:r>
            <a:r>
              <a:rPr lang="el-GR" dirty="0"/>
              <a:t>απ΄αυτό</a:t>
            </a:r>
            <a:r>
              <a:rPr lang="el-GR" dirty="0"/>
              <a:t> παρουσιάζοντας διαφορά φάσης Δφ. </a:t>
            </a:r>
            <a:endParaRPr lang="el-GR" dirty="0" smtClean="0"/>
          </a:p>
          <a:p>
            <a:r>
              <a:rPr lang="el-GR" dirty="0" smtClean="0"/>
              <a:t>Η </a:t>
            </a:r>
            <a:r>
              <a:rPr lang="el-GR" dirty="0"/>
              <a:t>σύνθεση των δυο αυτών κάθετων κυμάνσεων με τυχαία διαφορά φάσης θα δώσει στην έξοδο του διαμορφωτή ένα ελλειπτικά πολωμένο φως. Είναι φανερό ότι η μεταβολή του δείκτη διάθλασης ως συνάρτηση ενός εξωτερικού ηλεκτρικού πεδίου είναι ένα σοβαρό πλεονέκτημα που επιτρέπει τον έλεγχο ή τη διαμόρφωση της αλλαγής φάσης δια μέσω ενός υλικού. Ένας τέτοιος διαμορφωτής φάσης καλείται κύτταρο </a:t>
            </a:r>
            <a:r>
              <a:rPr lang="en-US" dirty="0"/>
              <a:t>Kerr</a:t>
            </a:r>
            <a:r>
              <a:rPr lang="el-GR" dirty="0"/>
              <a:t>.</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281341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Φαινόμενο Kerr – Διαμορφωτής φάσης Kerr (κύτταρο Kerr) </a:t>
            </a:r>
            <a:r>
              <a:rPr lang="el-GR" sz="3600" b="0" dirty="0" smtClean="0"/>
              <a:t>(5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Το φαινόμενο </a:t>
            </a:r>
            <a:r>
              <a:rPr lang="en-US" dirty="0"/>
              <a:t>Kerr</a:t>
            </a:r>
            <a:r>
              <a:rPr lang="el-GR" dirty="0"/>
              <a:t>, ως φαινόμενο δευτέρου βαθμού δεν είναι αρκετά έντονο και επομένως για να παρατηρηθεί χρειάζονται ισχυρά ηλεκτρικά πεδία. Το πλεονέκτημα είναι ότι παρουσιάζεται </a:t>
            </a:r>
            <a:r>
              <a:rPr lang="el-GR" dirty="0"/>
              <a:t>σ΄όλα</a:t>
            </a:r>
            <a:r>
              <a:rPr lang="el-GR" dirty="0"/>
              <a:t> τα υλικά. Ειδικά στα στερεά ο χρόνος απόκρισης είναι πάρα πολύ μικρός (10 – 50 </a:t>
            </a:r>
            <a:r>
              <a:rPr lang="en-US" dirty="0"/>
              <a:t>psec</a:t>
            </a:r>
            <a:r>
              <a:rPr lang="el-GR" dirty="0"/>
              <a:t>), πράγμα που σημαίνει ότι μπορούμε να διαμορφώσουμε συχνότητες στην περιοχή των </a:t>
            </a:r>
            <a:r>
              <a:rPr lang="en-US" dirty="0"/>
              <a:t>GHz</a:t>
            </a:r>
            <a:r>
              <a:rPr lang="el-GR" dirty="0"/>
              <a:t>. Επίσης το φαινόμενο </a:t>
            </a:r>
            <a:r>
              <a:rPr lang="en-US" dirty="0"/>
              <a:t>Kerr</a:t>
            </a:r>
            <a:r>
              <a:rPr lang="el-GR" dirty="0"/>
              <a:t> παρουσιάζεται και σε οπτικά </a:t>
            </a:r>
            <a:r>
              <a:rPr lang="el-GR" dirty="0"/>
              <a:t>ανισότροπους</a:t>
            </a:r>
            <a:r>
              <a:rPr lang="el-GR" dirty="0"/>
              <a:t> κρυστάλλους. Στην περίπτωση όμως αυτή το φαινόμενο δεν χαρακτηρίζεται μόνο από τον απλό συντελεστή Κ (σχέση 3).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829243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Το </a:t>
            </a:r>
            <a:r>
              <a:rPr lang="el-GR" dirty="0"/>
              <a:t>κύτταρο Kerr ως διαμορφωτής της έντασης οπτικού κύματος - Κρύσταλλος </a:t>
            </a:r>
            <a:r>
              <a:rPr lang="el-GR" dirty="0" smtClean="0"/>
              <a:t>PLZT </a:t>
            </a:r>
            <a:r>
              <a:rPr lang="el-GR" sz="3600" b="0" dirty="0" smtClean="0"/>
              <a:t>(1 από </a:t>
            </a:r>
            <a:r>
              <a:rPr lang="el-GR" sz="3600" b="0" dirty="0"/>
              <a:t>12</a:t>
            </a:r>
            <a:r>
              <a:rPr lang="el-GR" sz="3600" b="0" dirty="0" smtClean="0"/>
              <a:t>)</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pSp>
        <p:nvGrpSpPr>
          <p:cNvPr id="97" name="Ομάδα 96"/>
          <p:cNvGrpSpPr/>
          <p:nvPr/>
        </p:nvGrpSpPr>
        <p:grpSpPr>
          <a:xfrm>
            <a:off x="2384425" y="2110105"/>
            <a:ext cx="4635846" cy="2637790"/>
            <a:chOff x="2384425" y="2110105"/>
            <a:chExt cx="4635846" cy="2637790"/>
          </a:xfrm>
        </p:grpSpPr>
        <p:sp>
          <p:nvSpPr>
            <p:cNvPr id="5" name="Freeform 72"/>
            <p:cNvSpPr>
              <a:spLocks/>
            </p:cNvSpPr>
            <p:nvPr/>
          </p:nvSpPr>
          <p:spPr bwMode="auto">
            <a:xfrm rot="21149521">
              <a:off x="3008630" y="3778250"/>
              <a:ext cx="1022350" cy="660400"/>
            </a:xfrm>
            <a:custGeom>
              <a:avLst/>
              <a:gdLst>
                <a:gd name="T0" fmla="*/ 0 w 1610"/>
                <a:gd name="T1" fmla="*/ 0 h 1040"/>
                <a:gd name="T2" fmla="*/ 700 w 1610"/>
                <a:gd name="T3" fmla="*/ 1040 h 1040"/>
                <a:gd name="T4" fmla="*/ 1610 w 1610"/>
                <a:gd name="T5" fmla="*/ 700 h 1040"/>
                <a:gd name="T6" fmla="*/ 1060 w 1610"/>
                <a:gd name="T7" fmla="*/ 70 h 1040"/>
                <a:gd name="T8" fmla="*/ 0 w 1610"/>
                <a:gd name="T9" fmla="*/ 0 h 1040"/>
              </a:gdLst>
              <a:ahLst/>
              <a:cxnLst>
                <a:cxn ang="0">
                  <a:pos x="T0" y="T1"/>
                </a:cxn>
                <a:cxn ang="0">
                  <a:pos x="T2" y="T3"/>
                </a:cxn>
                <a:cxn ang="0">
                  <a:pos x="T4" y="T5"/>
                </a:cxn>
                <a:cxn ang="0">
                  <a:pos x="T6" y="T7"/>
                </a:cxn>
                <a:cxn ang="0">
                  <a:pos x="T8" y="T9"/>
                </a:cxn>
              </a:cxnLst>
              <a:rect l="0" t="0" r="r" b="b"/>
              <a:pathLst>
                <a:path w="1610" h="1040">
                  <a:moveTo>
                    <a:pt x="0" y="0"/>
                  </a:moveTo>
                  <a:lnTo>
                    <a:pt x="700" y="1040"/>
                  </a:lnTo>
                  <a:lnTo>
                    <a:pt x="1610" y="700"/>
                  </a:lnTo>
                  <a:lnTo>
                    <a:pt x="1060" y="70"/>
                  </a:lnTo>
                  <a:lnTo>
                    <a:pt x="0" y="0"/>
                  </a:lnTo>
                  <a:close/>
                </a:path>
              </a:pathLst>
            </a:custGeom>
            <a:gradFill rotWithShape="1">
              <a:gsLst>
                <a:gs pos="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nvGrpSpPr>
            <p:cNvPr id="6" name="Group 73"/>
            <p:cNvGrpSpPr>
              <a:grpSpLocks/>
            </p:cNvGrpSpPr>
            <p:nvPr/>
          </p:nvGrpSpPr>
          <p:grpSpPr bwMode="auto">
            <a:xfrm>
              <a:off x="3088640" y="2153285"/>
              <a:ext cx="194310" cy="265430"/>
              <a:chOff x="2690" y="7459"/>
              <a:chExt cx="306" cy="418"/>
            </a:xfrm>
          </p:grpSpPr>
          <p:sp>
            <p:nvSpPr>
              <p:cNvPr id="94" name="Oval 74"/>
              <p:cNvSpPr>
                <a:spLocks noChangeArrowheads="1"/>
              </p:cNvSpPr>
              <p:nvPr/>
            </p:nvSpPr>
            <p:spPr bwMode="auto">
              <a:xfrm rot="1861602">
                <a:off x="2690" y="7459"/>
                <a:ext cx="259" cy="389"/>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95" name="Oval 75"/>
              <p:cNvSpPr>
                <a:spLocks noChangeArrowheads="1"/>
              </p:cNvSpPr>
              <p:nvPr/>
            </p:nvSpPr>
            <p:spPr bwMode="auto">
              <a:xfrm rot="1861602">
                <a:off x="2737" y="7488"/>
                <a:ext cx="259" cy="389"/>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96" name="Oval 76"/>
              <p:cNvSpPr>
                <a:spLocks noChangeAspect="1" noChangeArrowheads="1"/>
              </p:cNvSpPr>
              <p:nvPr/>
            </p:nvSpPr>
            <p:spPr bwMode="auto">
              <a:xfrm rot="1861602">
                <a:off x="2792" y="7571"/>
                <a:ext cx="155" cy="233"/>
              </a:xfrm>
              <a:prstGeom prst="ellipse">
                <a:avLst/>
              </a:prstGeom>
              <a:gradFill rotWithShape="1">
                <a:gsLst>
                  <a:gs pos="0">
                    <a:srgbClr val="FFFFFF"/>
                  </a:gs>
                  <a:gs pos="100000">
                    <a:srgbClr val="FFFFFF">
                      <a:gamma/>
                      <a:shade val="46275"/>
                      <a:invGamma/>
                    </a:srgbClr>
                  </a:gs>
                </a:gsLst>
                <a:lin ang="5400000" scaled="1"/>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grpSp>
          <p:nvGrpSpPr>
            <p:cNvPr id="7" name="Group 77"/>
            <p:cNvGrpSpPr>
              <a:grpSpLocks/>
            </p:cNvGrpSpPr>
            <p:nvPr/>
          </p:nvGrpSpPr>
          <p:grpSpPr bwMode="auto">
            <a:xfrm rot="1861602">
              <a:off x="3545205" y="2421255"/>
              <a:ext cx="313055" cy="430530"/>
              <a:chOff x="7020" y="8794"/>
              <a:chExt cx="330" cy="454"/>
            </a:xfrm>
          </p:grpSpPr>
          <p:sp>
            <p:nvSpPr>
              <p:cNvPr id="92" name="Oval 78"/>
              <p:cNvSpPr>
                <a:spLocks noChangeArrowheads="1"/>
              </p:cNvSpPr>
              <p:nvPr/>
            </p:nvSpPr>
            <p:spPr bwMode="auto">
              <a:xfrm>
                <a:off x="7020" y="8794"/>
                <a:ext cx="300" cy="4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93" name="Oval 79"/>
              <p:cNvSpPr>
                <a:spLocks noChangeArrowheads="1"/>
              </p:cNvSpPr>
              <p:nvPr/>
            </p:nvSpPr>
            <p:spPr bwMode="auto">
              <a:xfrm>
                <a:off x="7050" y="8798"/>
                <a:ext cx="300" cy="4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sp>
          <p:nvSpPr>
            <p:cNvPr id="8" name="Text Box 80"/>
            <p:cNvSpPr txBox="1">
              <a:spLocks noChangeArrowheads="1"/>
            </p:cNvSpPr>
            <p:nvPr/>
          </p:nvSpPr>
          <p:spPr bwMode="auto">
            <a:xfrm>
              <a:off x="3310255" y="2950845"/>
              <a:ext cx="195580"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y</a:t>
              </a:r>
              <a:endParaRPr lang="el-GR" sz="1100" dirty="0">
                <a:effectLst/>
                <a:latin typeface="+mn-lt"/>
                <a:ea typeface="Times New Roman"/>
                <a:cs typeface="Times New Roman"/>
              </a:endParaRPr>
            </a:p>
          </p:txBody>
        </p:sp>
        <p:sp>
          <p:nvSpPr>
            <p:cNvPr id="9" name="Text Box 81"/>
            <p:cNvSpPr txBox="1">
              <a:spLocks noChangeArrowheads="1"/>
            </p:cNvSpPr>
            <p:nvPr/>
          </p:nvSpPr>
          <p:spPr bwMode="auto">
            <a:xfrm>
              <a:off x="5368290" y="2571750"/>
              <a:ext cx="194310"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z</a:t>
              </a:r>
              <a:endParaRPr lang="el-GR" sz="1100" dirty="0">
                <a:effectLst/>
                <a:latin typeface="+mn-lt"/>
                <a:ea typeface="Times New Roman"/>
                <a:cs typeface="Times New Roman"/>
              </a:endParaRPr>
            </a:p>
          </p:txBody>
        </p:sp>
        <p:sp>
          <p:nvSpPr>
            <p:cNvPr id="10" name="Text Box 82"/>
            <p:cNvSpPr txBox="1">
              <a:spLocks noChangeArrowheads="1"/>
            </p:cNvSpPr>
            <p:nvPr/>
          </p:nvSpPr>
          <p:spPr bwMode="auto">
            <a:xfrm>
              <a:off x="5780404" y="3940175"/>
              <a:ext cx="1239867" cy="346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μη</a:t>
              </a:r>
              <a:r>
                <a:rPr lang="en-US" sz="1200" dirty="0">
                  <a:effectLst/>
                  <a:latin typeface="+mn-lt"/>
                  <a:ea typeface="Times New Roman"/>
                  <a:cs typeface="Times New Roman"/>
                </a:rPr>
                <a:t> </a:t>
              </a:r>
              <a:r>
                <a:rPr lang="en-US" sz="1200" dirty="0" smtClean="0">
                  <a:effectLst/>
                  <a:latin typeface="+mn-lt"/>
                  <a:ea typeface="Times New Roman"/>
                  <a:cs typeface="Times New Roman"/>
                </a:rPr>
                <a:t>π</a:t>
              </a:r>
              <a:r>
                <a:rPr lang="en-US" sz="1200" dirty="0" smtClean="0">
                  <a:effectLst/>
                  <a:latin typeface="+mn-lt"/>
                  <a:ea typeface="Times New Roman"/>
                  <a:cs typeface="Times New Roman"/>
                </a:rPr>
                <a:t>ολωμένο</a:t>
              </a:r>
              <a:r>
                <a:rPr lang="el-GR" sz="1100" dirty="0">
                  <a:latin typeface="+mn-lt"/>
                  <a:ea typeface="Times New Roman"/>
                  <a:cs typeface="Times New Roman"/>
                </a:rPr>
                <a:t> </a:t>
              </a:r>
              <a:r>
                <a:rPr lang="en-US" sz="1200" dirty="0" smtClean="0">
                  <a:effectLst/>
                  <a:latin typeface="+mn-lt"/>
                  <a:ea typeface="Times New Roman"/>
                  <a:cs typeface="Times New Roman"/>
                </a:rPr>
                <a:t>φως</a:t>
              </a:r>
              <a:endParaRPr lang="el-GR" sz="1100" dirty="0">
                <a:effectLst/>
                <a:latin typeface="+mn-lt"/>
                <a:ea typeface="Times New Roman"/>
                <a:cs typeface="Times New Roman"/>
              </a:endParaRPr>
            </a:p>
          </p:txBody>
        </p:sp>
        <p:cxnSp>
          <p:nvCxnSpPr>
            <p:cNvPr id="11" name="Line 83"/>
            <p:cNvCxnSpPr/>
            <p:nvPr/>
          </p:nvCxnSpPr>
          <p:spPr bwMode="auto">
            <a:xfrm rot="2013891">
              <a:off x="3880485" y="3335020"/>
              <a:ext cx="614045" cy="635"/>
            </a:xfrm>
            <a:prstGeom prst="line">
              <a:avLst/>
            </a:prstGeom>
            <a:noFill/>
            <a:ln w="635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 Box 84"/>
            <p:cNvSpPr txBox="1">
              <a:spLocks noChangeArrowheads="1"/>
            </p:cNvSpPr>
            <p:nvPr/>
          </p:nvSpPr>
          <p:spPr bwMode="auto">
            <a:xfrm>
              <a:off x="4040505" y="3206750"/>
              <a:ext cx="204470" cy="15875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L</a:t>
              </a:r>
              <a:endParaRPr lang="el-GR" sz="1100" dirty="0">
                <a:effectLst/>
                <a:latin typeface="+mn-lt"/>
                <a:ea typeface="Times New Roman"/>
                <a:cs typeface="Times New Roman"/>
              </a:endParaRPr>
            </a:p>
          </p:txBody>
        </p:sp>
        <p:cxnSp>
          <p:nvCxnSpPr>
            <p:cNvPr id="13" name="Line 85"/>
            <p:cNvCxnSpPr/>
            <p:nvPr/>
          </p:nvCxnSpPr>
          <p:spPr bwMode="auto">
            <a:xfrm rot="7828389">
              <a:off x="4048443" y="2970212"/>
              <a:ext cx="307340" cy="635"/>
            </a:xfrm>
            <a:prstGeom prst="line">
              <a:avLst/>
            </a:prstGeom>
            <a:noFill/>
            <a:ln w="635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86"/>
            <p:cNvSpPr txBox="1">
              <a:spLocks noChangeArrowheads="1"/>
            </p:cNvSpPr>
            <p:nvPr/>
          </p:nvSpPr>
          <p:spPr bwMode="auto">
            <a:xfrm>
              <a:off x="4102735" y="2884805"/>
              <a:ext cx="164465" cy="15938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d</a:t>
              </a:r>
              <a:endParaRPr lang="el-GR" sz="1100" dirty="0">
                <a:effectLst/>
                <a:latin typeface="+mn-lt"/>
                <a:ea typeface="Times New Roman"/>
                <a:cs typeface="Times New Roman"/>
              </a:endParaRPr>
            </a:p>
          </p:txBody>
        </p:sp>
        <p:cxnSp>
          <p:nvCxnSpPr>
            <p:cNvPr id="15" name="Line 87"/>
            <p:cNvCxnSpPr/>
            <p:nvPr/>
          </p:nvCxnSpPr>
          <p:spPr bwMode="auto">
            <a:xfrm flipH="1" flipV="1">
              <a:off x="4017010" y="3042920"/>
              <a:ext cx="547370" cy="3670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88"/>
            <p:cNvCxnSpPr/>
            <p:nvPr/>
          </p:nvCxnSpPr>
          <p:spPr bwMode="auto">
            <a:xfrm flipH="1">
              <a:off x="4017645" y="2794000"/>
              <a:ext cx="214630" cy="2476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7" name="Group 89"/>
            <p:cNvGrpSpPr>
              <a:grpSpLocks/>
            </p:cNvGrpSpPr>
            <p:nvPr/>
          </p:nvGrpSpPr>
          <p:grpSpPr bwMode="auto">
            <a:xfrm>
              <a:off x="4225925" y="2787015"/>
              <a:ext cx="928370" cy="709295"/>
              <a:chOff x="5438" y="7613"/>
              <a:chExt cx="1462" cy="1117"/>
            </a:xfrm>
          </p:grpSpPr>
          <p:sp>
            <p:nvSpPr>
              <p:cNvPr id="88" name="AutoShape 90"/>
              <p:cNvSpPr>
                <a:spLocks noChangeArrowheads="1"/>
              </p:cNvSpPr>
              <p:nvPr/>
            </p:nvSpPr>
            <p:spPr bwMode="auto">
              <a:xfrm rot="1070326">
                <a:off x="6016" y="8254"/>
                <a:ext cx="837" cy="476"/>
              </a:xfrm>
              <a:prstGeom prst="parallelogram">
                <a:avLst>
                  <a:gd name="adj" fmla="val 43960"/>
                </a:avLst>
              </a:prstGeom>
              <a:gradFill rotWithShape="0">
                <a:gsLst>
                  <a:gs pos="0">
                    <a:srgbClr val="FFFFFF">
                      <a:gamma/>
                      <a:shade val="46275"/>
                      <a:invGamma/>
                    </a:srgbClr>
                  </a:gs>
                  <a:gs pos="100000">
                    <a:srgbClr val="FFFFFF"/>
                  </a:gs>
                </a:gsLst>
                <a:lin ang="54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cxnSp>
            <p:nvCxnSpPr>
              <p:cNvPr id="89" name="Line 91"/>
              <p:cNvCxnSpPr/>
              <p:nvPr/>
            </p:nvCxnSpPr>
            <p:spPr bwMode="auto">
              <a:xfrm flipH="1" flipV="1">
                <a:off x="5444" y="7615"/>
                <a:ext cx="862" cy="578"/>
              </a:xfrm>
              <a:prstGeom prst="line">
                <a:avLst/>
              </a:prstGeom>
              <a:no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0" name="Line 92"/>
              <p:cNvCxnSpPr/>
              <p:nvPr/>
            </p:nvCxnSpPr>
            <p:spPr bwMode="auto">
              <a:xfrm flipH="1" flipV="1">
                <a:off x="6038" y="7811"/>
                <a:ext cx="862" cy="578"/>
              </a:xfrm>
              <a:prstGeom prst="line">
                <a:avLst/>
              </a:prstGeom>
              <a:no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Line 93"/>
              <p:cNvCxnSpPr/>
              <p:nvPr/>
            </p:nvCxnSpPr>
            <p:spPr bwMode="auto">
              <a:xfrm>
                <a:off x="5438" y="7613"/>
                <a:ext cx="615" cy="210"/>
              </a:xfrm>
              <a:prstGeom prst="line">
                <a:avLst/>
              </a:prstGeom>
              <a:no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8" name="Group 94"/>
            <p:cNvGrpSpPr>
              <a:grpSpLocks/>
            </p:cNvGrpSpPr>
            <p:nvPr/>
          </p:nvGrpSpPr>
          <p:grpSpPr bwMode="auto">
            <a:xfrm rot="1861602">
              <a:off x="5205730" y="3479800"/>
              <a:ext cx="313055" cy="430530"/>
              <a:chOff x="7020" y="8794"/>
              <a:chExt cx="330" cy="454"/>
            </a:xfrm>
          </p:grpSpPr>
          <p:sp>
            <p:nvSpPr>
              <p:cNvPr id="86" name="Oval 95"/>
              <p:cNvSpPr>
                <a:spLocks noChangeArrowheads="1"/>
              </p:cNvSpPr>
              <p:nvPr/>
            </p:nvSpPr>
            <p:spPr bwMode="auto">
              <a:xfrm>
                <a:off x="7020" y="8794"/>
                <a:ext cx="300" cy="4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87" name="Oval 96"/>
              <p:cNvSpPr>
                <a:spLocks noChangeArrowheads="1"/>
              </p:cNvSpPr>
              <p:nvPr/>
            </p:nvSpPr>
            <p:spPr bwMode="auto">
              <a:xfrm>
                <a:off x="7050" y="8798"/>
                <a:ext cx="300" cy="4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cxnSp>
          <p:nvCxnSpPr>
            <p:cNvPr id="19" name="Line 97"/>
            <p:cNvCxnSpPr/>
            <p:nvPr/>
          </p:nvCxnSpPr>
          <p:spPr bwMode="auto">
            <a:xfrm>
              <a:off x="3726180" y="2237105"/>
              <a:ext cx="635" cy="78359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Oval 98"/>
            <p:cNvSpPr>
              <a:spLocks noChangeAspect="1" noChangeArrowheads="1"/>
            </p:cNvSpPr>
            <p:nvPr/>
          </p:nvSpPr>
          <p:spPr bwMode="auto">
            <a:xfrm>
              <a:off x="4677410" y="3013075"/>
              <a:ext cx="57150" cy="57150"/>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cxnSp>
          <p:nvCxnSpPr>
            <p:cNvPr id="21" name="Line 99"/>
            <p:cNvCxnSpPr/>
            <p:nvPr/>
          </p:nvCxnSpPr>
          <p:spPr bwMode="auto">
            <a:xfrm rot="18482059" flipV="1">
              <a:off x="4084955" y="2303780"/>
              <a:ext cx="1270" cy="1562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100"/>
            <p:cNvCxnSpPr/>
            <p:nvPr/>
          </p:nvCxnSpPr>
          <p:spPr bwMode="auto">
            <a:xfrm>
              <a:off x="4864100" y="2633980"/>
              <a:ext cx="635" cy="1061720"/>
            </a:xfrm>
            <a:prstGeom prst="line">
              <a:avLst/>
            </a:prstGeom>
            <a:noFill/>
            <a:ln w="12700">
              <a:solidFill>
                <a:srgbClr val="000000"/>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Arc 101"/>
            <p:cNvSpPr>
              <a:spLocks/>
            </p:cNvSpPr>
            <p:nvPr/>
          </p:nvSpPr>
          <p:spPr bwMode="auto">
            <a:xfrm rot="20265718">
              <a:off x="3535680" y="2229485"/>
              <a:ext cx="203200" cy="277495"/>
            </a:xfrm>
            <a:custGeom>
              <a:avLst/>
              <a:gdLst>
                <a:gd name="G0" fmla="+- 0 0 0"/>
                <a:gd name="G1" fmla="+- 21600 0 0"/>
                <a:gd name="G2" fmla="+- 21600 0 0"/>
                <a:gd name="T0" fmla="*/ 0 w 15813"/>
                <a:gd name="T1" fmla="*/ 0 h 21600"/>
                <a:gd name="T2" fmla="*/ 15813 w 15813"/>
                <a:gd name="T3" fmla="*/ 6886 h 21600"/>
                <a:gd name="T4" fmla="*/ 0 w 15813"/>
                <a:gd name="T5" fmla="*/ 21600 h 21600"/>
              </a:gdLst>
              <a:ahLst/>
              <a:cxnLst>
                <a:cxn ang="0">
                  <a:pos x="T0" y="T1"/>
                </a:cxn>
                <a:cxn ang="0">
                  <a:pos x="T2" y="T3"/>
                </a:cxn>
                <a:cxn ang="0">
                  <a:pos x="T4" y="T5"/>
                </a:cxn>
              </a:cxnLst>
              <a:rect l="0" t="0" r="r" b="b"/>
              <a:pathLst>
                <a:path w="15813" h="21600" fill="none" extrusionOk="0">
                  <a:moveTo>
                    <a:pt x="0" y="0"/>
                  </a:moveTo>
                  <a:cubicBezTo>
                    <a:pt x="5998" y="0"/>
                    <a:pt x="11726" y="2494"/>
                    <a:pt x="15813" y="6885"/>
                  </a:cubicBezTo>
                </a:path>
                <a:path w="15813" h="21600" stroke="0" extrusionOk="0">
                  <a:moveTo>
                    <a:pt x="0" y="0"/>
                  </a:moveTo>
                  <a:cubicBezTo>
                    <a:pt x="5998" y="0"/>
                    <a:pt x="11726" y="2494"/>
                    <a:pt x="15813" y="6885"/>
                  </a:cubicBezTo>
                  <a:lnTo>
                    <a:pt x="0" y="21600"/>
                  </a:lnTo>
                  <a:close/>
                </a:path>
              </a:pathLst>
            </a:custGeom>
            <a:noFill/>
            <a:ln w="12700">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24" name="Text Box 102"/>
            <p:cNvSpPr txBox="1">
              <a:spLocks noChangeArrowheads="1"/>
            </p:cNvSpPr>
            <p:nvPr/>
          </p:nvSpPr>
          <p:spPr bwMode="auto">
            <a:xfrm>
              <a:off x="3756025" y="2197735"/>
              <a:ext cx="235585"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45</a:t>
              </a:r>
              <a:r>
                <a:rPr lang="en-US" sz="1200" baseline="30000" dirty="0">
                  <a:effectLst/>
                  <a:latin typeface="+mn-lt"/>
                  <a:ea typeface="Times New Roman"/>
                  <a:cs typeface="Times New Roman"/>
                </a:rPr>
                <a:t>Ο</a:t>
              </a:r>
              <a:endParaRPr lang="el-GR" sz="1100" dirty="0">
                <a:effectLst/>
                <a:latin typeface="+mn-lt"/>
                <a:ea typeface="Times New Roman"/>
                <a:cs typeface="Times New Roman"/>
              </a:endParaRPr>
            </a:p>
          </p:txBody>
        </p:sp>
        <p:cxnSp>
          <p:nvCxnSpPr>
            <p:cNvPr id="25" name="Line 103"/>
            <p:cNvCxnSpPr/>
            <p:nvPr/>
          </p:nvCxnSpPr>
          <p:spPr bwMode="auto">
            <a:xfrm rot="2394525" flipV="1">
              <a:off x="4907915" y="3230245"/>
              <a:ext cx="635" cy="1435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104"/>
            <p:cNvCxnSpPr/>
            <p:nvPr/>
          </p:nvCxnSpPr>
          <p:spPr bwMode="auto">
            <a:xfrm rot="2394525" flipV="1">
              <a:off x="5176520" y="2622550"/>
              <a:ext cx="6350" cy="721360"/>
            </a:xfrm>
            <a:prstGeom prst="line">
              <a:avLst/>
            </a:prstGeom>
            <a:noFill/>
            <a:ln w="12700">
              <a:solidFill>
                <a:srgbClr val="000000"/>
              </a:solidFill>
              <a:prstDash val="dash"/>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105"/>
            <p:cNvCxnSpPr/>
            <p:nvPr/>
          </p:nvCxnSpPr>
          <p:spPr bwMode="auto">
            <a:xfrm rot="18482059" flipV="1">
              <a:off x="5256530" y="2947035"/>
              <a:ext cx="1270" cy="1562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Arc 106"/>
            <p:cNvSpPr>
              <a:spLocks/>
            </p:cNvSpPr>
            <p:nvPr/>
          </p:nvSpPr>
          <p:spPr bwMode="auto">
            <a:xfrm rot="20265718">
              <a:off x="4695190" y="2776855"/>
              <a:ext cx="203200" cy="277495"/>
            </a:xfrm>
            <a:custGeom>
              <a:avLst/>
              <a:gdLst>
                <a:gd name="G0" fmla="+- 0 0 0"/>
                <a:gd name="G1" fmla="+- 21600 0 0"/>
                <a:gd name="G2" fmla="+- 21600 0 0"/>
                <a:gd name="T0" fmla="*/ 0 w 15813"/>
                <a:gd name="T1" fmla="*/ 0 h 21600"/>
                <a:gd name="T2" fmla="*/ 15813 w 15813"/>
                <a:gd name="T3" fmla="*/ 6886 h 21600"/>
                <a:gd name="T4" fmla="*/ 0 w 15813"/>
                <a:gd name="T5" fmla="*/ 21600 h 21600"/>
              </a:gdLst>
              <a:ahLst/>
              <a:cxnLst>
                <a:cxn ang="0">
                  <a:pos x="T0" y="T1"/>
                </a:cxn>
                <a:cxn ang="0">
                  <a:pos x="T2" y="T3"/>
                </a:cxn>
                <a:cxn ang="0">
                  <a:pos x="T4" y="T5"/>
                </a:cxn>
              </a:cxnLst>
              <a:rect l="0" t="0" r="r" b="b"/>
              <a:pathLst>
                <a:path w="15813" h="21600" fill="none" extrusionOk="0">
                  <a:moveTo>
                    <a:pt x="0" y="0"/>
                  </a:moveTo>
                  <a:cubicBezTo>
                    <a:pt x="5998" y="0"/>
                    <a:pt x="11726" y="2494"/>
                    <a:pt x="15813" y="6885"/>
                  </a:cubicBezTo>
                </a:path>
                <a:path w="15813" h="21600" stroke="0" extrusionOk="0">
                  <a:moveTo>
                    <a:pt x="0" y="0"/>
                  </a:moveTo>
                  <a:cubicBezTo>
                    <a:pt x="5998" y="0"/>
                    <a:pt x="11726" y="2494"/>
                    <a:pt x="15813" y="6885"/>
                  </a:cubicBezTo>
                  <a:lnTo>
                    <a:pt x="0" y="21600"/>
                  </a:lnTo>
                  <a:close/>
                </a:path>
              </a:pathLst>
            </a:custGeom>
            <a:noFill/>
            <a:ln w="12700">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29" name="Text Box 107"/>
            <p:cNvSpPr txBox="1">
              <a:spLocks noChangeArrowheads="1"/>
            </p:cNvSpPr>
            <p:nvPr/>
          </p:nvSpPr>
          <p:spPr bwMode="auto">
            <a:xfrm>
              <a:off x="4926965" y="2798445"/>
              <a:ext cx="235585"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45</a:t>
              </a:r>
              <a:r>
                <a:rPr lang="en-US" sz="1200" baseline="30000" dirty="0">
                  <a:effectLst/>
                  <a:latin typeface="+mn-lt"/>
                  <a:ea typeface="Times New Roman"/>
                  <a:cs typeface="Times New Roman"/>
                </a:rPr>
                <a:t>Ο</a:t>
              </a:r>
              <a:endParaRPr lang="el-GR" sz="1100" dirty="0">
                <a:effectLst/>
                <a:latin typeface="+mn-lt"/>
                <a:ea typeface="Times New Roman"/>
                <a:cs typeface="Times New Roman"/>
              </a:endParaRPr>
            </a:p>
          </p:txBody>
        </p:sp>
        <p:sp>
          <p:nvSpPr>
            <p:cNvPr id="30" name="Freeform 108"/>
            <p:cNvSpPr>
              <a:spLocks/>
            </p:cNvSpPr>
            <p:nvPr/>
          </p:nvSpPr>
          <p:spPr bwMode="auto">
            <a:xfrm>
              <a:off x="4308475" y="2901950"/>
              <a:ext cx="490855" cy="514350"/>
            </a:xfrm>
            <a:custGeom>
              <a:avLst/>
              <a:gdLst>
                <a:gd name="T0" fmla="*/ 638 w 773"/>
                <a:gd name="T1" fmla="*/ 203 h 810"/>
                <a:gd name="T2" fmla="*/ 773 w 773"/>
                <a:gd name="T3" fmla="*/ 68 h 810"/>
                <a:gd name="T4" fmla="*/ 660 w 773"/>
                <a:gd name="T5" fmla="*/ 0 h 810"/>
                <a:gd name="T6" fmla="*/ 0 w 773"/>
                <a:gd name="T7" fmla="*/ 743 h 810"/>
                <a:gd name="T8" fmla="*/ 98 w 773"/>
                <a:gd name="T9" fmla="*/ 810 h 810"/>
                <a:gd name="T10" fmla="*/ 210 w 773"/>
                <a:gd name="T11" fmla="*/ 683 h 810"/>
              </a:gdLst>
              <a:ahLst/>
              <a:cxnLst>
                <a:cxn ang="0">
                  <a:pos x="T0" y="T1"/>
                </a:cxn>
                <a:cxn ang="0">
                  <a:pos x="T2" y="T3"/>
                </a:cxn>
                <a:cxn ang="0">
                  <a:pos x="T4" y="T5"/>
                </a:cxn>
                <a:cxn ang="0">
                  <a:pos x="T6" y="T7"/>
                </a:cxn>
                <a:cxn ang="0">
                  <a:pos x="T8" y="T9"/>
                </a:cxn>
                <a:cxn ang="0">
                  <a:pos x="T10" y="T11"/>
                </a:cxn>
              </a:cxnLst>
              <a:rect l="0" t="0" r="r" b="b"/>
              <a:pathLst>
                <a:path w="773" h="810">
                  <a:moveTo>
                    <a:pt x="638" y="203"/>
                  </a:moveTo>
                  <a:lnTo>
                    <a:pt x="773" y="68"/>
                  </a:lnTo>
                  <a:lnTo>
                    <a:pt x="660" y="0"/>
                  </a:lnTo>
                  <a:lnTo>
                    <a:pt x="0" y="743"/>
                  </a:lnTo>
                  <a:lnTo>
                    <a:pt x="98" y="810"/>
                  </a:lnTo>
                  <a:lnTo>
                    <a:pt x="210" y="683"/>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nvGrpSpPr>
            <p:cNvPr id="31" name="Group 109"/>
            <p:cNvGrpSpPr>
              <a:grpSpLocks/>
            </p:cNvGrpSpPr>
            <p:nvPr/>
          </p:nvGrpSpPr>
          <p:grpSpPr bwMode="auto">
            <a:xfrm>
              <a:off x="4438650" y="3146425"/>
              <a:ext cx="99060" cy="45085"/>
              <a:chOff x="5755" y="8882"/>
              <a:chExt cx="156" cy="71"/>
            </a:xfrm>
          </p:grpSpPr>
          <p:sp>
            <p:nvSpPr>
              <p:cNvPr id="82" name="Rectangle 110"/>
              <p:cNvSpPr>
                <a:spLocks noChangeArrowheads="1"/>
              </p:cNvSpPr>
              <p:nvPr/>
            </p:nvSpPr>
            <p:spPr bwMode="auto">
              <a:xfrm rot="1990537">
                <a:off x="5755" y="8882"/>
                <a:ext cx="156" cy="71"/>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nvGrpSpPr>
              <p:cNvPr id="83" name="Group 111"/>
              <p:cNvGrpSpPr>
                <a:grpSpLocks/>
              </p:cNvGrpSpPr>
              <p:nvPr/>
            </p:nvGrpSpPr>
            <p:grpSpPr bwMode="auto">
              <a:xfrm rot="2087905" flipV="1">
                <a:off x="5770" y="8897"/>
                <a:ext cx="138" cy="47"/>
                <a:chOff x="6925" y="7942"/>
                <a:chExt cx="138" cy="47"/>
              </a:xfrm>
            </p:grpSpPr>
            <p:cxnSp>
              <p:nvCxnSpPr>
                <p:cNvPr id="84" name="Line 112"/>
                <p:cNvCxnSpPr/>
                <p:nvPr/>
              </p:nvCxnSpPr>
              <p:spPr bwMode="auto">
                <a:xfrm>
                  <a:off x="6925" y="7988"/>
                  <a:ext cx="138"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Line 113"/>
                <p:cNvCxnSpPr/>
                <p:nvPr/>
              </p:nvCxnSpPr>
              <p:spPr bwMode="auto">
                <a:xfrm>
                  <a:off x="6951" y="7942"/>
                  <a:ext cx="8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cxnSp>
          <p:nvCxnSpPr>
            <p:cNvPr id="32" name="Line 114"/>
            <p:cNvCxnSpPr/>
            <p:nvPr/>
          </p:nvCxnSpPr>
          <p:spPr bwMode="auto">
            <a:xfrm rot="17325835" flipV="1">
              <a:off x="4769485" y="3228975"/>
              <a:ext cx="1270" cy="1943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Line 115"/>
            <p:cNvCxnSpPr/>
            <p:nvPr/>
          </p:nvCxnSpPr>
          <p:spPr bwMode="auto">
            <a:xfrm rot="17325835" flipV="1">
              <a:off x="4638992" y="3148648"/>
              <a:ext cx="1905" cy="267970"/>
            </a:xfrm>
            <a:prstGeom prst="line">
              <a:avLst/>
            </a:prstGeom>
            <a:noFill/>
            <a:ln w="12700" cap="rnd">
              <a:solidFill>
                <a:srgbClr val="000000"/>
              </a:solidFill>
              <a:prstDash val="sysDot"/>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Line 116"/>
            <p:cNvCxnSpPr/>
            <p:nvPr/>
          </p:nvCxnSpPr>
          <p:spPr bwMode="auto">
            <a:xfrm flipV="1">
              <a:off x="4862830" y="3198495"/>
              <a:ext cx="1270" cy="1562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Line 117"/>
            <p:cNvCxnSpPr/>
            <p:nvPr/>
          </p:nvCxnSpPr>
          <p:spPr bwMode="auto">
            <a:xfrm>
              <a:off x="3307715" y="2872740"/>
              <a:ext cx="452120" cy="29591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118"/>
            <p:cNvCxnSpPr/>
            <p:nvPr/>
          </p:nvCxnSpPr>
          <p:spPr bwMode="auto">
            <a:xfrm rot="2394525" flipV="1">
              <a:off x="4399915" y="2987040"/>
              <a:ext cx="635" cy="198755"/>
            </a:xfrm>
            <a:prstGeom prst="line">
              <a:avLst/>
            </a:prstGeom>
            <a:noFill/>
            <a:ln w="12700">
              <a:solidFill>
                <a:srgbClr val="000000"/>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Text Box 119"/>
            <p:cNvSpPr txBox="1">
              <a:spLocks noChangeArrowheads="1"/>
            </p:cNvSpPr>
            <p:nvPr/>
          </p:nvSpPr>
          <p:spPr bwMode="auto">
            <a:xfrm>
              <a:off x="4253230" y="2935605"/>
              <a:ext cx="191135" cy="18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Ε</a:t>
              </a:r>
              <a:endParaRPr lang="el-GR" sz="1100" dirty="0">
                <a:effectLst/>
                <a:latin typeface="+mn-lt"/>
                <a:ea typeface="Times New Roman"/>
                <a:cs typeface="Times New Roman"/>
              </a:endParaRPr>
            </a:p>
          </p:txBody>
        </p:sp>
        <p:cxnSp>
          <p:nvCxnSpPr>
            <p:cNvPr id="38" name="Line 120"/>
            <p:cNvCxnSpPr/>
            <p:nvPr/>
          </p:nvCxnSpPr>
          <p:spPr bwMode="auto">
            <a:xfrm>
              <a:off x="5381625" y="3697605"/>
              <a:ext cx="406400" cy="2603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Line 121"/>
            <p:cNvCxnSpPr/>
            <p:nvPr/>
          </p:nvCxnSpPr>
          <p:spPr bwMode="auto">
            <a:xfrm>
              <a:off x="4848225" y="3352165"/>
              <a:ext cx="392430" cy="2514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Line 122"/>
            <p:cNvCxnSpPr/>
            <p:nvPr/>
          </p:nvCxnSpPr>
          <p:spPr bwMode="auto">
            <a:xfrm flipV="1">
              <a:off x="5258435" y="3630295"/>
              <a:ext cx="635" cy="25400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Line 123"/>
            <p:cNvCxnSpPr/>
            <p:nvPr/>
          </p:nvCxnSpPr>
          <p:spPr bwMode="auto">
            <a:xfrm flipV="1">
              <a:off x="5377815" y="3516630"/>
              <a:ext cx="635" cy="35877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124"/>
            <p:cNvCxnSpPr/>
            <p:nvPr/>
          </p:nvCxnSpPr>
          <p:spPr bwMode="auto">
            <a:xfrm flipV="1">
              <a:off x="5497195" y="3530600"/>
              <a:ext cx="635" cy="23495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125"/>
            <p:cNvCxnSpPr/>
            <p:nvPr/>
          </p:nvCxnSpPr>
          <p:spPr bwMode="auto">
            <a:xfrm>
              <a:off x="3730625" y="2635885"/>
              <a:ext cx="414655" cy="2654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Line 126"/>
            <p:cNvCxnSpPr/>
            <p:nvPr/>
          </p:nvCxnSpPr>
          <p:spPr bwMode="auto">
            <a:xfrm>
              <a:off x="3175000" y="2282190"/>
              <a:ext cx="400050" cy="25654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127"/>
            <p:cNvCxnSpPr/>
            <p:nvPr/>
          </p:nvCxnSpPr>
          <p:spPr bwMode="auto">
            <a:xfrm rot="2394525" flipV="1">
              <a:off x="3773805" y="2576195"/>
              <a:ext cx="2540" cy="290195"/>
            </a:xfrm>
            <a:prstGeom prst="line">
              <a:avLst/>
            </a:prstGeom>
            <a:noFill/>
            <a:ln w="12700">
              <a:solidFill>
                <a:srgbClr val="000000"/>
              </a:solidFill>
              <a:prstDash val="dash"/>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Line 128"/>
            <p:cNvCxnSpPr/>
            <p:nvPr/>
          </p:nvCxnSpPr>
          <p:spPr bwMode="auto">
            <a:xfrm rot="2394525" flipH="1">
              <a:off x="3651885" y="2422525"/>
              <a:ext cx="2540" cy="295910"/>
            </a:xfrm>
            <a:prstGeom prst="line">
              <a:avLst/>
            </a:prstGeom>
            <a:noFill/>
            <a:ln w="12700">
              <a:solidFill>
                <a:srgbClr val="000000"/>
              </a:solidFill>
              <a:prstDash val="dash"/>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Line 129"/>
            <p:cNvCxnSpPr/>
            <p:nvPr/>
          </p:nvCxnSpPr>
          <p:spPr bwMode="auto">
            <a:xfrm rot="2394525" flipV="1">
              <a:off x="3839845" y="2110105"/>
              <a:ext cx="6350" cy="790575"/>
            </a:xfrm>
            <a:prstGeom prst="line">
              <a:avLst/>
            </a:prstGeom>
            <a:noFill/>
            <a:ln w="12700">
              <a:solidFill>
                <a:srgbClr val="000000"/>
              </a:solidFill>
              <a:prstDash val="dash"/>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Line 130"/>
            <p:cNvCxnSpPr/>
            <p:nvPr/>
          </p:nvCxnSpPr>
          <p:spPr bwMode="auto">
            <a:xfrm flipV="1">
              <a:off x="5081270" y="3410585"/>
              <a:ext cx="1905" cy="22288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Line 131"/>
            <p:cNvCxnSpPr/>
            <p:nvPr/>
          </p:nvCxnSpPr>
          <p:spPr bwMode="auto">
            <a:xfrm flipV="1">
              <a:off x="5156200" y="3410585"/>
              <a:ext cx="1905" cy="22288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Oval 132"/>
            <p:cNvSpPr>
              <a:spLocks noChangeArrowheads="1"/>
            </p:cNvSpPr>
            <p:nvPr/>
          </p:nvSpPr>
          <p:spPr bwMode="auto">
            <a:xfrm rot="1861602">
              <a:off x="3954145" y="2708275"/>
              <a:ext cx="156210" cy="23431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cxnSp>
          <p:nvCxnSpPr>
            <p:cNvPr id="51" name="Line 133"/>
            <p:cNvCxnSpPr/>
            <p:nvPr/>
          </p:nvCxnSpPr>
          <p:spPr bwMode="auto">
            <a:xfrm rot="2394525" flipV="1">
              <a:off x="4060825" y="2749550"/>
              <a:ext cx="26670" cy="9715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Line 134"/>
            <p:cNvCxnSpPr/>
            <p:nvPr/>
          </p:nvCxnSpPr>
          <p:spPr bwMode="auto">
            <a:xfrm rot="4235160" flipV="1">
              <a:off x="5730875" y="3763010"/>
              <a:ext cx="60325" cy="38671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Line 135"/>
            <p:cNvCxnSpPr/>
            <p:nvPr/>
          </p:nvCxnSpPr>
          <p:spPr bwMode="auto">
            <a:xfrm rot="1770614" flipV="1">
              <a:off x="5778500" y="3757295"/>
              <a:ext cx="3810" cy="394970"/>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Text Box 136"/>
            <p:cNvSpPr txBox="1">
              <a:spLocks noChangeArrowheads="1"/>
            </p:cNvSpPr>
            <p:nvPr/>
          </p:nvSpPr>
          <p:spPr bwMode="auto">
            <a:xfrm>
              <a:off x="5210175" y="3919220"/>
              <a:ext cx="240030" cy="186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Π</a:t>
              </a:r>
              <a:endParaRPr lang="el-GR" sz="1100" dirty="0">
                <a:effectLst/>
                <a:latin typeface="+mn-lt"/>
                <a:ea typeface="Times New Roman"/>
                <a:cs typeface="Times New Roman"/>
              </a:endParaRPr>
            </a:p>
          </p:txBody>
        </p:sp>
        <p:sp>
          <p:nvSpPr>
            <p:cNvPr id="55" name="Text Box 137"/>
            <p:cNvSpPr txBox="1">
              <a:spLocks noChangeArrowheads="1"/>
            </p:cNvSpPr>
            <p:nvPr/>
          </p:nvSpPr>
          <p:spPr bwMode="auto">
            <a:xfrm>
              <a:off x="5157470" y="3244215"/>
              <a:ext cx="1790794" cy="346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γραμμικά </a:t>
              </a:r>
              <a:r>
                <a:rPr lang="en-US" sz="1200" dirty="0" smtClean="0">
                  <a:effectLst/>
                  <a:latin typeface="+mn-lt"/>
                  <a:ea typeface="Times New Roman"/>
                  <a:cs typeface="Times New Roman"/>
                </a:rPr>
                <a:t>πολωμένο</a:t>
              </a:r>
              <a:r>
                <a:rPr lang="el-GR" sz="1100" dirty="0">
                  <a:latin typeface="+mn-lt"/>
                  <a:ea typeface="Times New Roman"/>
                  <a:cs typeface="Times New Roman"/>
                </a:rPr>
                <a:t> </a:t>
              </a:r>
              <a:r>
                <a:rPr lang="en-US" sz="1200" dirty="0" smtClean="0">
                  <a:effectLst/>
                  <a:latin typeface="+mn-lt"/>
                  <a:ea typeface="Times New Roman"/>
                  <a:cs typeface="Times New Roman"/>
                </a:rPr>
                <a:t>φως</a:t>
              </a:r>
              <a:endParaRPr lang="el-GR" sz="1100" dirty="0">
                <a:effectLst/>
                <a:latin typeface="+mn-lt"/>
                <a:ea typeface="Times New Roman"/>
                <a:cs typeface="Times New Roman"/>
              </a:endParaRPr>
            </a:p>
          </p:txBody>
        </p:sp>
        <p:sp>
          <p:nvSpPr>
            <p:cNvPr id="56" name="Text Box 138"/>
            <p:cNvSpPr txBox="1">
              <a:spLocks noChangeArrowheads="1"/>
            </p:cNvSpPr>
            <p:nvPr/>
          </p:nvSpPr>
          <p:spPr bwMode="auto">
            <a:xfrm>
              <a:off x="4281170" y="2318385"/>
              <a:ext cx="181991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ελλειπτικά πολωμένο φως</a:t>
              </a:r>
              <a:endParaRPr lang="el-GR" sz="1100" dirty="0">
                <a:effectLst/>
                <a:latin typeface="+mn-lt"/>
                <a:ea typeface="Times New Roman"/>
                <a:cs typeface="Times New Roman"/>
              </a:endParaRPr>
            </a:p>
          </p:txBody>
        </p:sp>
        <p:sp>
          <p:nvSpPr>
            <p:cNvPr id="57" name="Text Box 139"/>
            <p:cNvSpPr txBox="1">
              <a:spLocks noChangeArrowheads="1"/>
            </p:cNvSpPr>
            <p:nvPr/>
          </p:nvSpPr>
          <p:spPr bwMode="auto">
            <a:xfrm>
              <a:off x="3296920" y="2610485"/>
              <a:ext cx="240030" cy="186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Α</a:t>
              </a:r>
              <a:endParaRPr lang="el-GR" sz="1100" dirty="0">
                <a:effectLst/>
                <a:latin typeface="+mn-lt"/>
                <a:ea typeface="Times New Roman"/>
                <a:cs typeface="Times New Roman"/>
              </a:endParaRPr>
            </a:p>
          </p:txBody>
        </p:sp>
        <p:sp>
          <p:nvSpPr>
            <p:cNvPr id="58" name="Text Box 140"/>
            <p:cNvSpPr txBox="1">
              <a:spLocks noChangeArrowheads="1"/>
            </p:cNvSpPr>
            <p:nvPr/>
          </p:nvSpPr>
          <p:spPr bwMode="auto">
            <a:xfrm>
              <a:off x="4541520" y="3117215"/>
              <a:ext cx="158750" cy="170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x</a:t>
              </a:r>
              <a:endParaRPr lang="el-GR" sz="1100" dirty="0">
                <a:effectLst/>
                <a:latin typeface="+mn-lt"/>
                <a:ea typeface="Times New Roman"/>
                <a:cs typeface="Times New Roman"/>
              </a:endParaRPr>
            </a:p>
          </p:txBody>
        </p:sp>
        <p:sp>
          <p:nvSpPr>
            <p:cNvPr id="59" name="Text Box 141"/>
            <p:cNvSpPr txBox="1">
              <a:spLocks noChangeArrowheads="1"/>
            </p:cNvSpPr>
            <p:nvPr/>
          </p:nvSpPr>
          <p:spPr bwMode="auto">
            <a:xfrm>
              <a:off x="2384425" y="2446020"/>
              <a:ext cx="922020" cy="20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φωτοστοιχείο</a:t>
              </a:r>
              <a:endParaRPr lang="el-GR" sz="1100" dirty="0">
                <a:effectLst/>
                <a:latin typeface="+mn-lt"/>
                <a:ea typeface="Times New Roman"/>
                <a:cs typeface="Times New Roman"/>
              </a:endParaRPr>
            </a:p>
          </p:txBody>
        </p:sp>
        <p:sp>
          <p:nvSpPr>
            <p:cNvPr id="60" name="Text Box 142"/>
            <p:cNvSpPr txBox="1">
              <a:spLocks noChangeArrowheads="1"/>
            </p:cNvSpPr>
            <p:nvPr/>
          </p:nvSpPr>
          <p:spPr bwMode="auto">
            <a:xfrm>
              <a:off x="3953510" y="3867785"/>
              <a:ext cx="245110"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E</a:t>
              </a:r>
              <a:r>
                <a:rPr lang="en-US" sz="1200" baseline="-25000" dirty="0">
                  <a:effectLst/>
                  <a:latin typeface="+mn-lt"/>
                  <a:ea typeface="Times New Roman"/>
                  <a:cs typeface="Times New Roman"/>
                </a:rPr>
                <a:t>z</a:t>
              </a:r>
              <a:endParaRPr lang="el-GR" sz="1100" dirty="0">
                <a:effectLst/>
                <a:latin typeface="+mn-lt"/>
                <a:ea typeface="Times New Roman"/>
                <a:cs typeface="Times New Roman"/>
              </a:endParaRPr>
            </a:p>
          </p:txBody>
        </p:sp>
        <p:sp>
          <p:nvSpPr>
            <p:cNvPr id="61" name="Text Box 143"/>
            <p:cNvSpPr txBox="1">
              <a:spLocks noChangeArrowheads="1"/>
            </p:cNvSpPr>
            <p:nvPr/>
          </p:nvSpPr>
          <p:spPr bwMode="auto">
            <a:xfrm>
              <a:off x="3259455" y="4137025"/>
              <a:ext cx="24511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E</a:t>
              </a:r>
              <a:r>
                <a:rPr lang="en-US" sz="1200" baseline="-25000" dirty="0">
                  <a:effectLst/>
                  <a:latin typeface="+mn-lt"/>
                  <a:ea typeface="Times New Roman"/>
                  <a:cs typeface="Times New Roman"/>
                </a:rPr>
                <a:t>x</a:t>
              </a:r>
              <a:endParaRPr lang="el-GR" sz="1100" dirty="0">
                <a:effectLst/>
                <a:latin typeface="+mn-lt"/>
                <a:ea typeface="Times New Roman"/>
                <a:cs typeface="Times New Roman"/>
              </a:endParaRPr>
            </a:p>
          </p:txBody>
        </p:sp>
        <p:sp>
          <p:nvSpPr>
            <p:cNvPr id="62" name="Text Box 144"/>
            <p:cNvSpPr txBox="1">
              <a:spLocks noChangeArrowheads="1"/>
            </p:cNvSpPr>
            <p:nvPr/>
          </p:nvSpPr>
          <p:spPr bwMode="auto">
            <a:xfrm>
              <a:off x="2919095" y="3906520"/>
              <a:ext cx="157480" cy="186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x</a:t>
              </a:r>
              <a:endParaRPr lang="el-GR" sz="1100" dirty="0">
                <a:effectLst/>
                <a:latin typeface="+mn-lt"/>
                <a:ea typeface="Times New Roman"/>
                <a:cs typeface="Times New Roman"/>
              </a:endParaRPr>
            </a:p>
          </p:txBody>
        </p:sp>
        <p:cxnSp>
          <p:nvCxnSpPr>
            <p:cNvPr id="63" name="Line 145"/>
            <p:cNvCxnSpPr/>
            <p:nvPr/>
          </p:nvCxnSpPr>
          <p:spPr bwMode="auto">
            <a:xfrm rot="2394525" flipV="1">
              <a:off x="3886200" y="3590925"/>
              <a:ext cx="3175" cy="72834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Line 146"/>
            <p:cNvCxnSpPr/>
            <p:nvPr/>
          </p:nvCxnSpPr>
          <p:spPr bwMode="auto">
            <a:xfrm rot="17325835" flipV="1">
              <a:off x="3359785" y="3815080"/>
              <a:ext cx="4445" cy="62547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Line 147"/>
            <p:cNvCxnSpPr/>
            <p:nvPr/>
          </p:nvCxnSpPr>
          <p:spPr bwMode="auto">
            <a:xfrm flipV="1">
              <a:off x="3659505" y="3773805"/>
              <a:ext cx="3175" cy="4559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Line 148"/>
            <p:cNvCxnSpPr/>
            <p:nvPr/>
          </p:nvCxnSpPr>
          <p:spPr bwMode="auto">
            <a:xfrm rot="2394525" flipV="1">
              <a:off x="3521075" y="3721735"/>
              <a:ext cx="1905" cy="450850"/>
            </a:xfrm>
            <a:prstGeom prst="line">
              <a:avLst/>
            </a:prstGeom>
            <a:noFill/>
            <a:ln w="12700">
              <a:solidFill>
                <a:srgbClr val="000000"/>
              </a:solidFill>
              <a:prstDash val="dash"/>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Line 149"/>
            <p:cNvCxnSpPr/>
            <p:nvPr/>
          </p:nvCxnSpPr>
          <p:spPr bwMode="auto">
            <a:xfrm rot="17325835" flipV="1">
              <a:off x="3810000" y="3686175"/>
              <a:ext cx="1905" cy="305435"/>
            </a:xfrm>
            <a:prstGeom prst="line">
              <a:avLst/>
            </a:prstGeom>
            <a:noFill/>
            <a:ln w="12700">
              <a:solidFill>
                <a:srgbClr val="000000"/>
              </a:solidFill>
              <a:prstDash val="dash"/>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8" name="Freeform 150"/>
            <p:cNvSpPr>
              <a:spLocks/>
            </p:cNvSpPr>
            <p:nvPr/>
          </p:nvSpPr>
          <p:spPr bwMode="auto">
            <a:xfrm>
              <a:off x="3588385" y="4119880"/>
              <a:ext cx="133350" cy="80645"/>
            </a:xfrm>
            <a:custGeom>
              <a:avLst/>
              <a:gdLst>
                <a:gd name="T0" fmla="*/ 210 w 210"/>
                <a:gd name="T1" fmla="*/ 59 h 127"/>
                <a:gd name="T2" fmla="*/ 97 w 210"/>
                <a:gd name="T3" fmla="*/ 0 h 127"/>
                <a:gd name="T4" fmla="*/ 0 w 210"/>
                <a:gd name="T5" fmla="*/ 127 h 127"/>
              </a:gdLst>
              <a:ahLst/>
              <a:cxnLst>
                <a:cxn ang="0">
                  <a:pos x="T0" y="T1"/>
                </a:cxn>
                <a:cxn ang="0">
                  <a:pos x="T2" y="T3"/>
                </a:cxn>
                <a:cxn ang="0">
                  <a:pos x="T4" y="T5"/>
                </a:cxn>
              </a:cxnLst>
              <a:rect l="0" t="0" r="r" b="b"/>
              <a:pathLst>
                <a:path w="210" h="127">
                  <a:moveTo>
                    <a:pt x="210" y="59"/>
                  </a:moveTo>
                  <a:lnTo>
                    <a:pt x="97" y="0"/>
                  </a:lnTo>
                  <a:lnTo>
                    <a:pt x="0" y="127"/>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69" name="Text Box 151"/>
            <p:cNvSpPr txBox="1">
              <a:spLocks noChangeArrowheads="1"/>
            </p:cNvSpPr>
            <p:nvPr/>
          </p:nvSpPr>
          <p:spPr bwMode="auto">
            <a:xfrm>
              <a:off x="4062095" y="3530600"/>
              <a:ext cx="194310"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z</a:t>
              </a:r>
              <a:endParaRPr lang="el-GR" sz="1100" dirty="0">
                <a:effectLst/>
                <a:latin typeface="+mn-lt"/>
                <a:ea typeface="Times New Roman"/>
                <a:cs typeface="Times New Roman"/>
              </a:endParaRPr>
            </a:p>
          </p:txBody>
        </p:sp>
        <p:cxnSp>
          <p:nvCxnSpPr>
            <p:cNvPr id="70" name="Line 152"/>
            <p:cNvCxnSpPr/>
            <p:nvPr/>
          </p:nvCxnSpPr>
          <p:spPr bwMode="auto">
            <a:xfrm rot="2394525" flipV="1">
              <a:off x="3936365" y="3871595"/>
              <a:ext cx="635" cy="5397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Line 153"/>
            <p:cNvCxnSpPr/>
            <p:nvPr/>
          </p:nvCxnSpPr>
          <p:spPr bwMode="auto">
            <a:xfrm rot="17325835" flipV="1">
              <a:off x="3378835" y="4108450"/>
              <a:ext cx="635" cy="5270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Line 154"/>
            <p:cNvCxnSpPr/>
            <p:nvPr/>
          </p:nvCxnSpPr>
          <p:spPr bwMode="auto">
            <a:xfrm>
              <a:off x="3661410" y="3488055"/>
              <a:ext cx="635" cy="286385"/>
            </a:xfrm>
            <a:prstGeom prst="line">
              <a:avLst/>
            </a:prstGeom>
            <a:noFill/>
            <a:ln w="12700">
              <a:solidFill>
                <a:srgbClr val="000000"/>
              </a:solidFill>
              <a:prstDash val="dash"/>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3" name="Oval 155"/>
            <p:cNvSpPr>
              <a:spLocks noChangeArrowheads="1"/>
            </p:cNvSpPr>
            <p:nvPr/>
          </p:nvSpPr>
          <p:spPr bwMode="auto">
            <a:xfrm>
              <a:off x="2914650" y="3302635"/>
              <a:ext cx="1445260" cy="144526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74" name="Freeform 156"/>
            <p:cNvSpPr>
              <a:spLocks/>
            </p:cNvSpPr>
            <p:nvPr/>
          </p:nvSpPr>
          <p:spPr bwMode="auto">
            <a:xfrm>
              <a:off x="3375025" y="3720465"/>
              <a:ext cx="285115" cy="505460"/>
            </a:xfrm>
            <a:custGeom>
              <a:avLst/>
              <a:gdLst>
                <a:gd name="T0" fmla="*/ 0 w 629"/>
                <a:gd name="T1" fmla="*/ 0 h 698"/>
                <a:gd name="T2" fmla="*/ 629 w 629"/>
                <a:gd name="T3" fmla="*/ 698 h 698"/>
              </a:gdLst>
              <a:ahLst/>
              <a:cxnLst>
                <a:cxn ang="0">
                  <a:pos x="T0" y="T1"/>
                </a:cxn>
                <a:cxn ang="0">
                  <a:pos x="T2" y="T3"/>
                </a:cxn>
              </a:cxnLst>
              <a:rect l="0" t="0" r="r" b="b"/>
              <a:pathLst>
                <a:path w="629" h="698">
                  <a:moveTo>
                    <a:pt x="0" y="0"/>
                  </a:moveTo>
                  <a:lnTo>
                    <a:pt x="629" y="698"/>
                  </a:lnTo>
                </a:path>
              </a:pathLst>
            </a:custGeom>
            <a:noFill/>
            <a:ln w="12700" cap="flat">
              <a:solidFill>
                <a:srgbClr val="000000"/>
              </a:solidFill>
              <a:prstDash val="dash"/>
              <a:round/>
              <a:headEnd type="triangle" w="sm" len="sm"/>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75" name="Text Box 157"/>
            <p:cNvSpPr txBox="1">
              <a:spLocks noChangeArrowheads="1"/>
            </p:cNvSpPr>
            <p:nvPr/>
          </p:nvSpPr>
          <p:spPr bwMode="auto">
            <a:xfrm>
              <a:off x="3239770" y="3554730"/>
              <a:ext cx="195580" cy="19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y</a:t>
              </a:r>
              <a:endParaRPr lang="el-GR" sz="1100" dirty="0">
                <a:effectLst/>
                <a:latin typeface="+mn-lt"/>
                <a:ea typeface="Times New Roman"/>
                <a:cs typeface="Times New Roman"/>
              </a:endParaRPr>
            </a:p>
          </p:txBody>
        </p:sp>
        <p:sp>
          <p:nvSpPr>
            <p:cNvPr id="76" name="AutoShape 158"/>
            <p:cNvSpPr>
              <a:spLocks noChangeArrowheads="1"/>
            </p:cNvSpPr>
            <p:nvPr/>
          </p:nvSpPr>
          <p:spPr bwMode="auto">
            <a:xfrm rot="7817974">
              <a:off x="4267517" y="3612198"/>
              <a:ext cx="467995" cy="128270"/>
            </a:xfrm>
            <a:prstGeom prst="stripedRightArrow">
              <a:avLst>
                <a:gd name="adj1" fmla="val 50000"/>
                <a:gd name="adj2" fmla="val 91213"/>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cxnSp>
          <p:nvCxnSpPr>
            <p:cNvPr id="77" name="Line 160"/>
            <p:cNvCxnSpPr/>
            <p:nvPr/>
          </p:nvCxnSpPr>
          <p:spPr bwMode="auto">
            <a:xfrm rot="18614377" flipV="1">
              <a:off x="5601335" y="3807460"/>
              <a:ext cx="635" cy="5397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Line 161"/>
            <p:cNvCxnSpPr/>
            <p:nvPr/>
          </p:nvCxnSpPr>
          <p:spPr bwMode="auto">
            <a:xfrm rot="18614377" flipV="1">
              <a:off x="3890645" y="2710180"/>
              <a:ext cx="635" cy="5397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9" name="Arc 162"/>
            <p:cNvSpPr>
              <a:spLocks/>
            </p:cNvSpPr>
            <p:nvPr/>
          </p:nvSpPr>
          <p:spPr bwMode="auto">
            <a:xfrm rot="19427342">
              <a:off x="3491865" y="3613785"/>
              <a:ext cx="203200" cy="277495"/>
            </a:xfrm>
            <a:custGeom>
              <a:avLst/>
              <a:gdLst>
                <a:gd name="G0" fmla="+- 0 0 0"/>
                <a:gd name="G1" fmla="+- 21600 0 0"/>
                <a:gd name="G2" fmla="+- 21600 0 0"/>
                <a:gd name="T0" fmla="*/ 0 w 15813"/>
                <a:gd name="T1" fmla="*/ 0 h 21600"/>
                <a:gd name="T2" fmla="*/ 15813 w 15813"/>
                <a:gd name="T3" fmla="*/ 6886 h 21600"/>
                <a:gd name="T4" fmla="*/ 0 w 15813"/>
                <a:gd name="T5" fmla="*/ 21600 h 21600"/>
              </a:gdLst>
              <a:ahLst/>
              <a:cxnLst>
                <a:cxn ang="0">
                  <a:pos x="T0" y="T1"/>
                </a:cxn>
                <a:cxn ang="0">
                  <a:pos x="T2" y="T3"/>
                </a:cxn>
                <a:cxn ang="0">
                  <a:pos x="T4" y="T5"/>
                </a:cxn>
              </a:cxnLst>
              <a:rect l="0" t="0" r="r" b="b"/>
              <a:pathLst>
                <a:path w="15813" h="21600" fill="none" extrusionOk="0">
                  <a:moveTo>
                    <a:pt x="0" y="0"/>
                  </a:moveTo>
                  <a:cubicBezTo>
                    <a:pt x="5998" y="0"/>
                    <a:pt x="11726" y="2494"/>
                    <a:pt x="15813" y="6885"/>
                  </a:cubicBezTo>
                </a:path>
                <a:path w="15813" h="21600" stroke="0" extrusionOk="0">
                  <a:moveTo>
                    <a:pt x="0" y="0"/>
                  </a:moveTo>
                  <a:cubicBezTo>
                    <a:pt x="5998" y="0"/>
                    <a:pt x="11726" y="2494"/>
                    <a:pt x="15813" y="6885"/>
                  </a:cubicBezTo>
                  <a:lnTo>
                    <a:pt x="0" y="21600"/>
                  </a:lnTo>
                  <a:close/>
                </a:path>
              </a:pathLst>
            </a:custGeom>
            <a:noFill/>
            <a:ln w="12700">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80" name="Text Box 163"/>
            <p:cNvSpPr txBox="1">
              <a:spLocks noChangeArrowheads="1"/>
            </p:cNvSpPr>
            <p:nvPr/>
          </p:nvSpPr>
          <p:spPr bwMode="auto">
            <a:xfrm>
              <a:off x="3785870" y="3599180"/>
              <a:ext cx="235585" cy="191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45</a:t>
              </a:r>
              <a:r>
                <a:rPr lang="en-US" sz="1200" baseline="30000" dirty="0">
                  <a:effectLst/>
                  <a:latin typeface="+mn-lt"/>
                  <a:ea typeface="Times New Roman"/>
                  <a:cs typeface="Times New Roman"/>
                </a:rPr>
                <a:t>Ο</a:t>
              </a:r>
              <a:endParaRPr lang="el-GR" sz="1100" dirty="0">
                <a:effectLst/>
                <a:latin typeface="+mn-lt"/>
                <a:ea typeface="Times New Roman"/>
                <a:cs typeface="Times New Roman"/>
              </a:endParaRPr>
            </a:p>
          </p:txBody>
        </p:sp>
        <p:sp>
          <p:nvSpPr>
            <p:cNvPr id="81" name="Arc 164"/>
            <p:cNvSpPr>
              <a:spLocks/>
            </p:cNvSpPr>
            <p:nvPr/>
          </p:nvSpPr>
          <p:spPr bwMode="auto">
            <a:xfrm rot="14401230" flipV="1">
              <a:off x="3978593" y="3740467"/>
              <a:ext cx="203200" cy="277495"/>
            </a:xfrm>
            <a:custGeom>
              <a:avLst/>
              <a:gdLst>
                <a:gd name="G0" fmla="+- 0 0 0"/>
                <a:gd name="G1" fmla="+- 21600 0 0"/>
                <a:gd name="G2" fmla="+- 21600 0 0"/>
                <a:gd name="T0" fmla="*/ 0 w 15813"/>
                <a:gd name="T1" fmla="*/ 0 h 21600"/>
                <a:gd name="T2" fmla="*/ 15813 w 15813"/>
                <a:gd name="T3" fmla="*/ 6886 h 21600"/>
                <a:gd name="T4" fmla="*/ 0 w 15813"/>
                <a:gd name="T5" fmla="*/ 21600 h 21600"/>
              </a:gdLst>
              <a:ahLst/>
              <a:cxnLst>
                <a:cxn ang="0">
                  <a:pos x="T0" y="T1"/>
                </a:cxn>
                <a:cxn ang="0">
                  <a:pos x="T2" y="T3"/>
                </a:cxn>
                <a:cxn ang="0">
                  <a:pos x="T4" y="T5"/>
                </a:cxn>
              </a:cxnLst>
              <a:rect l="0" t="0" r="r" b="b"/>
              <a:pathLst>
                <a:path w="15813" h="21600" fill="none" extrusionOk="0">
                  <a:moveTo>
                    <a:pt x="0" y="0"/>
                  </a:moveTo>
                  <a:cubicBezTo>
                    <a:pt x="5998" y="0"/>
                    <a:pt x="11726" y="2494"/>
                    <a:pt x="15813" y="6885"/>
                  </a:cubicBezTo>
                </a:path>
                <a:path w="15813" h="21600" stroke="0" extrusionOk="0">
                  <a:moveTo>
                    <a:pt x="0" y="0"/>
                  </a:moveTo>
                  <a:cubicBezTo>
                    <a:pt x="5998" y="0"/>
                    <a:pt x="11726" y="2494"/>
                    <a:pt x="15813" y="6885"/>
                  </a:cubicBezTo>
                  <a:lnTo>
                    <a:pt x="0" y="21600"/>
                  </a:lnTo>
                  <a:close/>
                </a:path>
              </a:pathLst>
            </a:custGeom>
            <a:noFill/>
            <a:ln w="12700">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sp>
        <p:nvSpPr>
          <p:cNvPr id="98" name="Ορθογώνιο 97"/>
          <p:cNvSpPr/>
          <p:nvPr/>
        </p:nvSpPr>
        <p:spPr>
          <a:xfrm>
            <a:off x="850622" y="4797151"/>
            <a:ext cx="7897416" cy="1015663"/>
          </a:xfrm>
          <a:prstGeom prst="rect">
            <a:avLst/>
          </a:prstGeom>
        </p:spPr>
        <p:txBody>
          <a:bodyPr wrap="square">
            <a:spAutoFit/>
          </a:bodyPr>
          <a:lstStyle/>
          <a:p>
            <a:r>
              <a:rPr lang="el-GR" sz="2000" b="1" dirty="0">
                <a:latin typeface="+mn-lt"/>
              </a:rPr>
              <a:t>Σχήμα 2</a:t>
            </a:r>
            <a:r>
              <a:rPr lang="el-GR" sz="2000" dirty="0">
                <a:latin typeface="+mn-lt"/>
              </a:rPr>
              <a:t> Ένας εγκάρσιος διαμορφωτής Kerr. Ο κρύσταλλος PLZT είναι στραμμένος κατά 45ο ως προς την κατακόρυφο και το ηλεκτρικό πεδίο εφαρμόζεται παράλληλα στον άξονα z.</a:t>
            </a:r>
          </a:p>
        </p:txBody>
      </p:sp>
    </p:spTree>
    <p:extLst>
      <p:ext uri="{BB962C8B-B14F-4D97-AF65-F5344CB8AC3E}">
        <p14:creationId xmlns:p14="http://schemas.microsoft.com/office/powerpoint/2010/main" val="293794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(2 </a:t>
            </a:r>
            <a:r>
              <a:rPr lang="el-GR" sz="3600" b="0" dirty="0"/>
              <a:t>από 12</a:t>
            </a:r>
            <a:r>
              <a:rPr lang="el-GR" sz="3600" b="0" dirty="0" smtClean="0"/>
              <a:t>)</a:t>
            </a:r>
            <a:endParaRPr lang="el-GR" dirty="0"/>
          </a:p>
        </p:txBody>
      </p:sp>
      <p:sp>
        <p:nvSpPr>
          <p:cNvPr id="3" name="Θέση περιεχομένου 2"/>
          <p:cNvSpPr>
            <a:spLocks noGrp="1"/>
          </p:cNvSpPr>
          <p:nvPr>
            <p:ph idx="1"/>
          </p:nvPr>
        </p:nvSpPr>
        <p:spPr/>
        <p:txBody>
          <a:bodyPr>
            <a:normAutofit lnSpcReduction="10000"/>
          </a:bodyPr>
          <a:lstStyle/>
          <a:p>
            <a:r>
              <a:rPr lang="el-GR" dirty="0"/>
              <a:t>Κατά το παρελθόν, για την επίδειξη του φαινομένου Kerr χρησιμοποιείτο ως διηλεκτρικό υλικό το νιτροβενζόλιο. Λόγω όμως της υψηλής τοξικότητας που παρουσιάζει, καθώς και της απαίτησής του σε πολύ υψηλά δυναμικά (της τάξης των KV), αντικαταστάθηκε με άλλα σύγχρονα οπτικά κεραμικά, των οποίων η διαπερατότητα μεταβάλλεται υπό την επίδραση ηλεκτρικού πεδίου. </a:t>
            </a:r>
            <a:endParaRPr lang="el-GR" dirty="0" smtClean="0"/>
          </a:p>
          <a:p>
            <a:r>
              <a:rPr lang="el-GR" dirty="0" smtClean="0"/>
              <a:t>Ένα </a:t>
            </a:r>
            <a:r>
              <a:rPr lang="el-GR" dirty="0"/>
              <a:t>απ΄αυτά είναι ο κρύσταλλος PLZT (Pb(Zr, Ti)03 – Lead-Lanthanum-Zirconium-Titanium compound) που σε απουσία ηλεκτρικού πεδίου είναι ένα ισότροπο μη γραμμικό υλικό. Υπό την επίδραση εξωτερικού ηλεκτρικού πεδίου μετατρέπεται σε διπλοθλαστικό και συμπεριφέρεται ως μονοαξονικός κρύσταλλος, του οποίου ο οπτικός άξονας είναι παράλληλος με τη διεύθυνση του ηλεκτρικού </a:t>
            </a:r>
            <a:r>
              <a:rPr lang="el-GR" dirty="0" smtClean="0"/>
              <a:t>πεδίου.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98332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(3 από12 </a:t>
            </a:r>
            <a:r>
              <a:rPr lang="el-GR" sz="3600" b="0" dirty="0"/>
              <a:t>)</a:t>
            </a:r>
            <a:endParaRPr lang="el-GR" dirty="0"/>
          </a:p>
        </p:txBody>
      </p:sp>
      <p:sp>
        <p:nvSpPr>
          <p:cNvPr id="3" name="Θέση περιεχομένου 2"/>
          <p:cNvSpPr>
            <a:spLocks noGrp="1"/>
          </p:cNvSpPr>
          <p:nvPr>
            <p:ph idx="1"/>
          </p:nvPr>
        </p:nvSpPr>
        <p:spPr>
          <a:xfrm>
            <a:off x="457200" y="1844824"/>
            <a:ext cx="8229600" cy="4392488"/>
          </a:xfrm>
        </p:spPr>
        <p:txBody>
          <a:bodyPr/>
          <a:lstStyle/>
          <a:p>
            <a:r>
              <a:rPr lang="el-GR" dirty="0"/>
              <a:t>Ανάλογα με τη δομή του, ο κρύσταλλος εμφανίζει σε μικρότερο ή μεγαλύτερο βαθμό το φαινόμενο Kerr, δηλαδή διαμορφώνει διαφορετικούς δείκτες διάθλασης </a:t>
            </a:r>
            <a:r>
              <a:rPr lang="el-GR" dirty="0" smtClean="0"/>
              <a:t>n</a:t>
            </a:r>
            <a:r>
              <a:rPr lang="en-US" baseline="-25000" dirty="0" smtClean="0">
                <a:sym typeface="Symbol"/>
              </a:rPr>
              <a:t></a:t>
            </a:r>
            <a:r>
              <a:rPr lang="el-GR" dirty="0" smtClean="0"/>
              <a:t> </a:t>
            </a:r>
            <a:r>
              <a:rPr lang="el-GR" dirty="0"/>
              <a:t>και n// για γραμμικά πολωμένο φως κάθετα ή παράλληλα προς το ηλεκτρικό πεδίο. Η </a:t>
            </a:r>
            <a:r>
              <a:rPr lang="el-GR" dirty="0" smtClean="0"/>
              <a:t>διαφορά </a:t>
            </a:r>
            <a:r>
              <a:rPr lang="el-GR" dirty="0"/>
              <a:t>Δ</a:t>
            </a:r>
            <a:r>
              <a:rPr lang="en-US" dirty="0"/>
              <a:t>n</a:t>
            </a:r>
            <a:r>
              <a:rPr lang="el-GR" dirty="0"/>
              <a:t> = </a:t>
            </a:r>
            <a:r>
              <a:rPr lang="en-US" dirty="0">
                <a:sym typeface="Symbol"/>
              </a:rPr>
              <a:t></a:t>
            </a:r>
            <a:r>
              <a:rPr lang="en-US" dirty="0"/>
              <a:t> n</a:t>
            </a:r>
            <a:r>
              <a:rPr lang="en-US" baseline="-25000" dirty="0">
                <a:sym typeface="Symbol"/>
              </a:rPr>
              <a:t></a:t>
            </a:r>
            <a:r>
              <a:rPr lang="el-GR" dirty="0"/>
              <a:t> - </a:t>
            </a:r>
            <a:r>
              <a:rPr lang="en-US" dirty="0"/>
              <a:t>n</a:t>
            </a:r>
            <a:r>
              <a:rPr lang="el-GR" baseline="-25000" dirty="0"/>
              <a:t>//</a:t>
            </a:r>
            <a:r>
              <a:rPr lang="en-US" dirty="0">
                <a:sym typeface="Symbol"/>
              </a:rPr>
              <a:t></a:t>
            </a:r>
            <a:r>
              <a:rPr lang="en-US" dirty="0"/>
              <a:t> </a:t>
            </a:r>
            <a:r>
              <a:rPr lang="el-GR" dirty="0" smtClean="0"/>
              <a:t>δίνεται </a:t>
            </a:r>
            <a:r>
              <a:rPr lang="el-GR" dirty="0"/>
              <a:t>από τη σχέση (3).</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58667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(4 </a:t>
            </a:r>
            <a:r>
              <a:rPr lang="el-GR" sz="3600" b="0" dirty="0"/>
              <a:t>από 12</a:t>
            </a:r>
            <a:r>
              <a:rPr lang="el-GR" sz="3600" b="0" dirty="0" smtClean="0"/>
              <a:t>)</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Θεωρούμε τον εγκάρσιο διαμορφωτή φάσης Kerr (δηλαδή το εφαρμοζόμενο ηλεκτρικό πεδίο είναι παράλληλο προς τον άξονα z και κάθετο προς τη διεύθυνση διάδοσης του φωτός y) του Σχήματος (2). Θεωρούμε επίσης ότι το εισερχόμενο οπτικό κύμα είναι γραμμικά πολωμένο από πολωτή (Π) με κατακόρυφο επίπεδο πόλωσης, το οποίο σχηματίζει γωνία 45ο με την διεύθυνση του εξωτερικού ηλεκτρικού πεδίου που εφαρμόζεται στον κρύσταλλο PLZT. </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011487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(5 </a:t>
            </a:r>
            <a:r>
              <a:rPr lang="el-GR" sz="3600" b="0" dirty="0"/>
              <a:t>από 12</a:t>
            </a:r>
            <a:r>
              <a:rPr lang="el-GR" sz="3600" b="0"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a:t>Το ηλεκτρικό πεδίο του οπτικού κύματος μπορεί να περιγραφεί από τις συνιστώσες </a:t>
                </a:r>
                <a:r>
                  <a:rPr lang="en-US" dirty="0"/>
                  <a:t>E</a:t>
                </a:r>
                <a:r>
                  <a:rPr lang="en-US" baseline="-25000" dirty="0"/>
                  <a:t>x</a:t>
                </a:r>
                <a:r>
                  <a:rPr lang="el-GR" baseline="-25000" dirty="0"/>
                  <a:t>  </a:t>
                </a:r>
                <a:r>
                  <a:rPr lang="el-GR" dirty="0"/>
                  <a:t>και </a:t>
                </a:r>
                <a:r>
                  <a:rPr lang="en-US" dirty="0"/>
                  <a:t>E</a:t>
                </a:r>
                <a:r>
                  <a:rPr lang="en-US" baseline="-25000" dirty="0"/>
                  <a:t>z</a:t>
                </a:r>
                <a:r>
                  <a:rPr lang="el-GR" dirty="0"/>
                  <a:t>, κατά μήκος των αξόνων </a:t>
                </a:r>
                <a:r>
                  <a:rPr lang="en-US" dirty="0"/>
                  <a:t>x</a:t>
                </a:r>
                <a:r>
                  <a:rPr lang="el-GR" dirty="0"/>
                  <a:t> και </a:t>
                </a:r>
                <a:r>
                  <a:rPr lang="en-US" dirty="0"/>
                  <a:t>z</a:t>
                </a:r>
                <a:r>
                  <a:rPr lang="el-GR" dirty="0"/>
                  <a:t> αντίστοιχα. Οι δυο αυτές συνιστώσες που είναι κάθετες μεταξύ τους και σχηματίζουν επίπεδο κάθετο προς τη διεύθυνση </a:t>
                </a:r>
                <a:r>
                  <a:rPr lang="en-US" dirty="0"/>
                  <a:t>y</a:t>
                </a:r>
                <a:r>
                  <a:rPr lang="el-GR" dirty="0"/>
                  <a:t>, είναι συμφασικές και διαδίδονται κατά μήκος του κρυστάλλου. Όμως θα διαδοθούν με διαφορετικές ταχύτητες, λόγω της διπλοθλαστικότητας που θα παρουσιάσει ο κρύσταλλος όταν βρεθεί υπό την επίδραση του εξωτερικού πεδίου και επομένως θα εξέλθουν από τον κρύσταλλο παρουσιάζοντας διαφορετικές τιμές φάσης. Αυτή η διαφορά φάσης εξαρτάται από το μήκος </a:t>
                </a:r>
                <a:r>
                  <a:rPr lang="en-US" dirty="0"/>
                  <a:t>L</a:t>
                </a:r>
                <a:r>
                  <a:rPr lang="el-GR" dirty="0"/>
                  <a:t> του κρυστάλλου και από τ</a:t>
                </a:r>
                <a:r>
                  <a:rPr lang="en-US" dirty="0"/>
                  <a:t>o</a:t>
                </a:r>
                <a:r>
                  <a:rPr lang="el-GR" dirty="0"/>
                  <a:t> δυναμικό </a:t>
                </a:r>
                <a:r>
                  <a:rPr lang="en-US" dirty="0"/>
                  <a:t>V</a:t>
                </a:r>
                <a:r>
                  <a:rPr lang="el-GR" dirty="0"/>
                  <a:t> του πεδίου, </a:t>
                </a:r>
                <a:r>
                  <a:rPr lang="el-GR" dirty="0" smtClean="0"/>
                  <a:t>δηλαδή</a:t>
                </a:r>
                <a:r>
                  <a:rPr lang="en-US" dirty="0" smtClean="0"/>
                  <a:t>:</a:t>
                </a:r>
              </a:p>
              <a:p>
                <a:pPr marL="0" indent="0" algn="ctr">
                  <a:buNone/>
                </a:pPr>
                <a14:m>
                  <m:oMath xmlns:m="http://schemas.openxmlformats.org/officeDocument/2006/math">
                    <m:r>
                      <a:rPr lang="en-US" i="1">
                        <a:latin typeface="Cambria Math" panose="02040503050406030204" pitchFamily="18" charset="0"/>
                      </a:rPr>
                      <m:t>𝛥𝜑</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2</m:t>
                        </m:r>
                        <m:r>
                          <a:rPr lang="en-US" i="1">
                            <a:latin typeface="Cambria Math" panose="02040503050406030204" pitchFamily="18" charset="0"/>
                          </a:rPr>
                          <m:t>𝜋𝛥</m:t>
                        </m:r>
                        <m:r>
                          <a:rPr lang="en-US" i="1">
                            <a:latin typeface="Cambria Math" panose="02040503050406030204" pitchFamily="18" charset="0"/>
                          </a:rPr>
                          <m:t>𝑛</m:t>
                        </m:r>
                      </m:num>
                      <m:den>
                        <m:r>
                          <a:rPr lang="en-US" i="1">
                            <a:latin typeface="Cambria Math" panose="02040503050406030204" pitchFamily="18" charset="0"/>
                          </a:rPr>
                          <m:t>𝜆</m:t>
                        </m:r>
                      </m:den>
                    </m:f>
                    <m:r>
                      <a:rPr lang="en-US" i="1">
                        <a:latin typeface="Cambria Math" panose="02040503050406030204" pitchFamily="18" charset="0"/>
                      </a:rPr>
                      <m:t>𝐿</m:t>
                    </m:r>
                  </m:oMath>
                </a14:m>
                <a:r>
                  <a:rPr lang="en-US" b="1" dirty="0" smtClean="0"/>
                  <a:t>  </a:t>
                </a:r>
                <a:r>
                  <a:rPr lang="en-US" dirty="0" smtClean="0"/>
                  <a:t>(4)</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693" r="-111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473970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(6 </a:t>
            </a:r>
            <a:r>
              <a:rPr lang="el-GR" sz="3600" b="0" dirty="0"/>
              <a:t>από 12</a:t>
            </a:r>
            <a:r>
              <a:rPr lang="el-GR" sz="3600" b="0"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Λαμβάνοντας </a:t>
                </a:r>
                <a:r>
                  <a:rPr lang="el-GR" dirty="0"/>
                  <a:t>υπόψη τη σχέση (3), η τελευταία </a:t>
                </a:r>
                <a:r>
                  <a:rPr lang="el-GR" dirty="0" smtClean="0"/>
                  <a:t>γίνεται</a:t>
                </a:r>
                <a:endParaRPr lang="en-US" dirty="0" smtClean="0"/>
              </a:p>
              <a:p>
                <a:pPr marL="0" indent="0" algn="ctr">
                  <a:buNone/>
                </a:pPr>
                <a14:m>
                  <m:oMath xmlns:m="http://schemas.openxmlformats.org/officeDocument/2006/math">
                    <m:r>
                      <a:rPr lang="en-US" i="1">
                        <a:latin typeface="Cambria Math" panose="02040503050406030204" pitchFamily="18" charset="0"/>
                      </a:rPr>
                      <m:t>𝛥𝜑</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2</m:t>
                        </m:r>
                        <m:r>
                          <a:rPr lang="en-US" i="1">
                            <a:latin typeface="Cambria Math" panose="02040503050406030204" pitchFamily="18" charset="0"/>
                          </a:rPr>
                          <m:t>𝜋</m:t>
                        </m:r>
                        <m:d>
                          <m:dPr>
                            <m:ctrlPr>
                              <a:rPr lang="el-GR" i="1">
                                <a:latin typeface="Cambria Math"/>
                              </a:rPr>
                            </m:ctrlPr>
                          </m:dPr>
                          <m:e>
                            <m:sSup>
                              <m:sSupPr>
                                <m:ctrlPr>
                                  <a:rPr lang="el-GR" i="1">
                                    <a:latin typeface="Cambria Math"/>
                                  </a:rPr>
                                </m:ctrlPr>
                              </m:sSupPr>
                              <m:e>
                                <m:r>
                                  <a:rPr lang="en-US" i="1">
                                    <a:latin typeface="Cambria Math" panose="02040503050406030204" pitchFamily="18" charset="0"/>
                                  </a:rPr>
                                  <m:t>𝜆𝛫𝛦</m:t>
                                </m:r>
                              </m:e>
                              <m:sup>
                                <m:r>
                                  <a:rPr lang="en-US" i="1">
                                    <a:latin typeface="Cambria Math" panose="02040503050406030204" pitchFamily="18" charset="0"/>
                                  </a:rPr>
                                  <m:t>2</m:t>
                                </m:r>
                              </m:sup>
                            </m:sSup>
                          </m:e>
                        </m:d>
                      </m:num>
                      <m:den>
                        <m:r>
                          <a:rPr lang="el-GR" i="1">
                            <a:latin typeface="Cambria Math" panose="02040503050406030204" pitchFamily="18" charset="0"/>
                          </a:rPr>
                          <m:t>𝜆</m:t>
                        </m:r>
                      </m:den>
                    </m:f>
                    <m:r>
                      <a:rPr lang="en-US" i="1">
                        <a:latin typeface="Cambria Math" panose="02040503050406030204" pitchFamily="18" charset="0"/>
                      </a:rPr>
                      <m:t>𝐿</m:t>
                    </m:r>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2</m:t>
                        </m:r>
                        <m:r>
                          <a:rPr lang="en-US" i="1">
                            <a:latin typeface="Cambria Math" panose="02040503050406030204" pitchFamily="18" charset="0"/>
                          </a:rPr>
                          <m:t>𝜋</m:t>
                        </m:r>
                        <m:sSup>
                          <m:sSupPr>
                            <m:ctrlPr>
                              <a:rPr lang="el-GR" i="1">
                                <a:latin typeface="Cambria Math"/>
                              </a:rPr>
                            </m:ctrlPr>
                          </m:sSupPr>
                          <m:e>
                            <m:r>
                              <a:rPr lang="en-US" i="1">
                                <a:latin typeface="Cambria Math" panose="02040503050406030204" pitchFamily="18" charset="0"/>
                              </a:rPr>
                              <m:t>𝐿𝐾𝑉</m:t>
                            </m:r>
                          </m:e>
                          <m:sup>
                            <m:r>
                              <a:rPr lang="en-US" i="1">
                                <a:latin typeface="Cambria Math" panose="02040503050406030204" pitchFamily="18" charset="0"/>
                              </a:rPr>
                              <m:t>2</m:t>
                            </m:r>
                          </m:sup>
                        </m:sSup>
                      </m:num>
                      <m:den>
                        <m:sSup>
                          <m:sSupPr>
                            <m:ctrlPr>
                              <a:rPr lang="el-GR"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den>
                    </m:f>
                  </m:oMath>
                </a14:m>
                <a:r>
                  <a:rPr lang="en-US" dirty="0" smtClean="0"/>
                  <a:t>  (5)</a:t>
                </a:r>
              </a:p>
              <a:p>
                <a:pPr marL="0" indent="0">
                  <a:buNone/>
                </a:pPr>
                <a:r>
                  <a:rPr lang="el-GR" dirty="0" smtClean="0"/>
                  <a:t>Ή </a:t>
                </a:r>
              </a:p>
              <a:p>
                <a:pPr marL="0" indent="0" algn="ctr">
                  <a:buNone/>
                </a:pPr>
                <a14:m>
                  <m:oMath xmlns:m="http://schemas.openxmlformats.org/officeDocument/2006/math">
                    <m:sSup>
                      <m:sSupPr>
                        <m:ctrlPr>
                          <a:rPr lang="el-GR" i="1">
                            <a:latin typeface="Cambria Math"/>
                          </a:rPr>
                        </m:ctrlPr>
                      </m:sSupPr>
                      <m:e>
                        <m:r>
                          <a:rPr lang="en-US" i="1">
                            <a:latin typeface="Cambria Math" panose="02040503050406030204" pitchFamily="18" charset="0"/>
                          </a:rPr>
                          <m:t>𝑉</m:t>
                        </m:r>
                      </m:e>
                      <m:sup>
                        <m:r>
                          <a:rPr lang="en-US" i="1">
                            <a:latin typeface="Cambria Math" panose="02040503050406030204" pitchFamily="18" charset="0"/>
                          </a:rPr>
                          <m:t>2</m:t>
                        </m:r>
                      </m:sup>
                    </m:sSup>
                    <m:r>
                      <a:rPr lang="en-US" i="1">
                        <a:latin typeface="Cambria Math" panose="02040503050406030204" pitchFamily="18" charset="0"/>
                      </a:rPr>
                      <m:t>=</m:t>
                    </m:r>
                    <m:f>
                      <m:fPr>
                        <m:ctrlPr>
                          <a:rPr lang="el-GR" i="1">
                            <a:latin typeface="Cambria Math"/>
                          </a:rPr>
                        </m:ctrlPr>
                      </m:fPr>
                      <m:num>
                        <m:sSup>
                          <m:sSupPr>
                            <m:ctrlPr>
                              <a:rPr lang="el-GR"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num>
                      <m:den>
                        <m:r>
                          <a:rPr lang="el-GR"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𝐿𝐾</m:t>
                        </m:r>
                      </m:den>
                    </m:f>
                    <m:r>
                      <a:rPr lang="el-GR" i="1">
                        <a:latin typeface="Cambria Math" panose="02040503050406030204" pitchFamily="18" charset="0"/>
                      </a:rPr>
                      <m:t>𝛥𝜑</m:t>
                    </m:r>
                  </m:oMath>
                </a14:m>
                <a:r>
                  <a:rPr lang="el-GR" dirty="0" smtClean="0"/>
                  <a:t>  (6)</a:t>
                </a:r>
              </a:p>
              <a:p>
                <a:r>
                  <a:rPr lang="el-GR" dirty="0"/>
                  <a:t>όπου </a:t>
                </a:r>
                <a:r>
                  <a:rPr lang="en-US" dirty="0"/>
                  <a:t>L</a:t>
                </a:r>
                <a:r>
                  <a:rPr lang="el-GR" dirty="0"/>
                  <a:t> είναι η απόσταση που διανύει το φως εντός του κρυστάλλου και </a:t>
                </a:r>
                <a:r>
                  <a:rPr lang="en-US" dirty="0"/>
                  <a:t>d</a:t>
                </a:r>
                <a:r>
                  <a:rPr lang="el-GR" dirty="0"/>
                  <a:t> το πάχος του </a:t>
                </a:r>
                <a:r>
                  <a:rPr lang="el-GR" dirty="0" smtClean="0"/>
                  <a:t>κρυστάλλου</a:t>
                </a:r>
                <a:endParaRPr lang="el-GR" b="1" dirty="0"/>
              </a:p>
              <a:p>
                <a:pPr marL="457200" lvl="1" indent="0">
                  <a:buNone/>
                </a:pPr>
                <a:r>
                  <a:rPr lang="el-GR" dirty="0"/>
                  <a:t>(Υπενθυμίζεται ότι </a:t>
                </a:r>
                <a14:m>
                  <m:oMath xmlns:m="http://schemas.openxmlformats.org/officeDocument/2006/math">
                    <m:r>
                      <a:rPr lang="en-US" b="1" i="1">
                        <a:latin typeface="Cambria Math" panose="02040503050406030204" pitchFamily="18" charset="0"/>
                      </a:rPr>
                      <m:t>𝑬</m:t>
                    </m:r>
                    <m:r>
                      <a:rPr lang="el-GR" b="1" i="1">
                        <a:latin typeface="Cambria Math" panose="02040503050406030204" pitchFamily="18" charset="0"/>
                      </a:rPr>
                      <m:t>=</m:t>
                    </m:r>
                    <m:f>
                      <m:fPr>
                        <m:ctrlPr>
                          <a:rPr lang="el-GR" i="1">
                            <a:latin typeface="Cambria Math"/>
                          </a:rPr>
                        </m:ctrlPr>
                      </m:fPr>
                      <m:num>
                        <m:r>
                          <a:rPr lang="en-US" b="1" i="1">
                            <a:latin typeface="Cambria Math" panose="02040503050406030204" pitchFamily="18" charset="0"/>
                          </a:rPr>
                          <m:t>𝑽</m:t>
                        </m:r>
                      </m:num>
                      <m:den>
                        <m:r>
                          <a:rPr lang="en-US" b="1" i="1">
                            <a:latin typeface="Cambria Math" panose="02040503050406030204" pitchFamily="18" charset="0"/>
                          </a:rPr>
                          <m:t>𝒅</m:t>
                        </m:r>
                      </m:den>
                    </m:f>
                  </m:oMath>
                </a14:m>
                <a:r>
                  <a:rPr lang="el-GR" dirty="0"/>
                  <a:t>)</a:t>
                </a:r>
                <a:endParaRPr lang="el-GR" b="1"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87759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(7 </a:t>
            </a:r>
            <a:r>
              <a:rPr lang="el-GR" sz="3600" b="0" dirty="0"/>
              <a:t>από 12</a:t>
            </a:r>
            <a:r>
              <a:rPr lang="el-GR" sz="3600" b="0" dirty="0" smtClean="0"/>
              <a:t>)</a:t>
            </a:r>
            <a:endParaRPr lang="el-GR" dirty="0"/>
          </a:p>
        </p:txBody>
      </p:sp>
      <p:sp>
        <p:nvSpPr>
          <p:cNvPr id="3" name="Θέση περιεχομένου 2"/>
          <p:cNvSpPr>
            <a:spLocks noGrp="1"/>
          </p:cNvSpPr>
          <p:nvPr>
            <p:ph idx="1"/>
          </p:nvPr>
        </p:nvSpPr>
        <p:spPr/>
        <p:txBody>
          <a:bodyPr/>
          <a:lstStyle/>
          <a:p>
            <a:r>
              <a:rPr lang="el-GR" dirty="0"/>
              <a:t>Από τη σχέση (5) φαίνεται ότι η εφαρμοζόμενη τάση </a:t>
            </a:r>
            <a:r>
              <a:rPr lang="en-US" dirty="0"/>
              <a:t>V</a:t>
            </a:r>
            <a:r>
              <a:rPr lang="el-GR" dirty="0"/>
              <a:t> εισάγει ανάμεσα στις δυο συνιστώσες </a:t>
            </a:r>
            <a:r>
              <a:rPr lang="en-US" dirty="0"/>
              <a:t>E</a:t>
            </a:r>
            <a:r>
              <a:rPr lang="en-US" baseline="-25000" dirty="0"/>
              <a:t>x</a:t>
            </a:r>
            <a:r>
              <a:rPr lang="el-GR" baseline="-25000" dirty="0"/>
              <a:t>  </a:t>
            </a:r>
            <a:r>
              <a:rPr lang="el-GR" dirty="0"/>
              <a:t>και </a:t>
            </a:r>
            <a:r>
              <a:rPr lang="en-US" dirty="0"/>
              <a:t>E</a:t>
            </a:r>
            <a:r>
              <a:rPr lang="en-US" baseline="-25000" dirty="0"/>
              <a:t>z </a:t>
            </a:r>
            <a:r>
              <a:rPr lang="el-GR" dirty="0"/>
              <a:t>μια ρυθμιζόμενη διαφορά φάσης Δφ και επομένως μια ελεγχόμενη κατάσταση πόλωσης του εξερχόμενου οπτικού κύματος. Στην περίπτωση αυτή, ο διαμορφωτής φάσης </a:t>
            </a:r>
            <a:r>
              <a:rPr lang="en-US" dirty="0"/>
              <a:t>Kerr</a:t>
            </a:r>
            <a:r>
              <a:rPr lang="el-GR" dirty="0"/>
              <a:t> μπορεί να χαρακτηριστεί και ως διαμορφωτής πόλωσης. </a:t>
            </a:r>
            <a:endParaRPr lang="el-GR" dirty="0" smtClean="0"/>
          </a:p>
          <a:p>
            <a:r>
              <a:rPr lang="el-GR" dirty="0" smtClean="0"/>
              <a:t>Για </a:t>
            </a:r>
            <a:r>
              <a:rPr lang="el-GR" dirty="0"/>
              <a:t>παράδειγμα, μια διαφορά φάσης κατά π (δηλαδή Δφ = π) θα μετατρέψει τον κρύσταλλο σε πλακίδιο λ/2, με αποτέλεσμα η σύνθεση των δυο κυμάνσεων κατά την έξοδο να δώσει γραμμικά πολωμένο φως με το επίπεδο πόλωσής του να έχει στραφεί κατά 90</a:t>
            </a:r>
            <a:r>
              <a:rPr lang="el-GR" baseline="30000" dirty="0"/>
              <a:t>ο </a:t>
            </a:r>
            <a:r>
              <a:rPr lang="el-GR" dirty="0"/>
              <a:t>σε σχέση με την αρχική του διεύθυνση. Το γεγονός όμως αυτό από μόνο του δεν μεταβάλλει την ένταση του οπτικού κύματος.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769627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(8 </a:t>
            </a:r>
            <a:r>
              <a:rPr lang="el-GR" sz="3600" b="0" dirty="0"/>
              <a:t>από 12</a:t>
            </a:r>
            <a:r>
              <a:rPr lang="el-GR" sz="3600" b="0" dirty="0" smtClean="0"/>
              <a:t>)</a:t>
            </a:r>
            <a:endParaRPr lang="el-GR" dirty="0"/>
          </a:p>
        </p:txBody>
      </p:sp>
      <p:sp>
        <p:nvSpPr>
          <p:cNvPr id="3" name="Θέση περιεχομένου 2"/>
          <p:cNvSpPr>
            <a:spLocks noGrp="1"/>
          </p:cNvSpPr>
          <p:nvPr>
            <p:ph idx="1"/>
          </p:nvPr>
        </p:nvSpPr>
        <p:spPr/>
        <p:txBody>
          <a:bodyPr/>
          <a:lstStyle/>
          <a:p>
            <a:r>
              <a:rPr lang="el-GR" dirty="0"/>
              <a:t>Για να μετατρέψουμε το διαμορφωτή φάσης Kerr σε διαμορφωτή έντασης του οπτικού κύματος, θα πρέπει στην πορεία της εξερχόμενης από τον κρύσταλλο PLZT δέσμης να τοποθετήσουμε ένα αναλύτη (Α) (Σχήμα 2). Επειδή το χαρακτηριστικό επίπεδο του πολωτή βρίσκεται σε γωνία 45ο με τον άξονα z, οι δυο συνιστώσες Ex  και Ez θα είναι ίσες και σε απουσία εξωτερικού πεδίου θα οδηγηθούν δια μέσω του κρυστάλλου με τον ίδιο δείκτη διάθλασης, παρουσιάζοντας στην έξοδο την ίδια πόλωση με αυτή της εισόδου. </a:t>
            </a:r>
            <a:endParaRPr lang="el-GR" dirty="0" smtClean="0"/>
          </a:p>
          <a:p>
            <a:r>
              <a:rPr lang="el-GR" dirty="0" smtClean="0"/>
              <a:t>Αν </a:t>
            </a:r>
            <a:r>
              <a:rPr lang="el-GR" dirty="0"/>
              <a:t>τώρα το χαρακτηριστικό επίπεδο του αναλύτη </a:t>
            </a:r>
            <a:r>
              <a:rPr lang="el-GR" dirty="0" smtClean="0"/>
              <a:t>βρεθεί </a:t>
            </a:r>
            <a:r>
              <a:rPr lang="el-GR" dirty="0"/>
              <a:t>υπό γωνία 90ο σε σχέση με το χαρακτηριστικό επίπεδο του πολωτή, πίσω από τον αναλύτη θα καταγραφεί μηδενικό οπτικό σήμα (θ = 90ο στο νόμο του Malus).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85507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24944"/>
            <a:ext cx="8229600" cy="908720"/>
          </a:xfrm>
          <a:ln w="25400">
            <a:solidFill>
              <a:srgbClr val="004A82"/>
            </a:solidFill>
          </a:ln>
        </p:spPr>
        <p:txBody>
          <a:bodyPr/>
          <a:lstStyle/>
          <a:p>
            <a:r>
              <a:rPr lang="el-GR" dirty="0" smtClean="0"/>
              <a:t>Θεωρία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85392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(9 </a:t>
            </a:r>
            <a:r>
              <a:rPr lang="el-GR" sz="3600" b="0" dirty="0"/>
              <a:t>από 12</a:t>
            </a:r>
            <a:r>
              <a:rPr lang="el-GR" sz="3600" b="0"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Στην περίπτωση που το επίπεδο του αναλύτη είναι παράλληλο προς αυτό του πολωτή (έχουν δηλαδή και οι δυο τις χαρακτηριστικές τους διευθύνσεις κατακόρυφες), τότε στην έξοδο του συστήματος θα καταγράψουμε τη μέγιστη τιμή της έντασης του οπτικού κύματος Ι</a:t>
            </a:r>
            <a:r>
              <a:rPr lang="el-GR" baseline="-25000" dirty="0"/>
              <a:t>0</a:t>
            </a:r>
            <a:r>
              <a:rPr lang="el-GR" dirty="0"/>
              <a:t>. Βάσει των όσων περιγράψαμε σ΄αυτή την παράγραφο, έχουμε κατασκευάσει μια διάταξη που λειτουργεί ως ένας οπτικός διακόπτης </a:t>
            </a:r>
            <a:r>
              <a:rPr lang="en-US" dirty="0"/>
              <a:t>on</a:t>
            </a:r>
            <a:r>
              <a:rPr lang="el-GR" dirty="0"/>
              <a:t>-</a:t>
            </a:r>
            <a:r>
              <a:rPr lang="en-US" dirty="0"/>
              <a:t>off</a:t>
            </a:r>
            <a:r>
              <a:rPr lang="el-GR" dirty="0"/>
              <a:t>. Στην πράξη βέβαια πάντα θα υπάρχει μια διαρροή φωτός, έτσι που το ελάχιστο οπτικό σήμα δεν θα είναι ποτέ μηδενικό. </a:t>
            </a:r>
            <a:endParaRPr lang="el-GR" dirty="0" smtClean="0"/>
          </a:p>
          <a:p>
            <a:r>
              <a:rPr lang="el-GR" dirty="0" smtClean="0"/>
              <a:t>Η </a:t>
            </a:r>
            <a:r>
              <a:rPr lang="el-GR" dirty="0"/>
              <a:t>παράμετρος αυτή περιγράφεται από το λόγο εξάλειψης (</a:t>
            </a:r>
            <a:r>
              <a:rPr lang="en-US" dirty="0"/>
              <a:t>extinction ratio</a:t>
            </a:r>
            <a:r>
              <a:rPr lang="el-GR" dirty="0"/>
              <a:t>), που ορίζεται ως το πηλίκο του φωτός που περνάει από το διαμορφωτή όταν είναι ανοιχτός (κατάσταση </a:t>
            </a:r>
            <a:r>
              <a:rPr lang="en-US" dirty="0"/>
              <a:t>on</a:t>
            </a:r>
            <a:r>
              <a:rPr lang="el-GR" dirty="0"/>
              <a:t>) ως προς αυτό που περνάει όταν είναι κλειστός (κατάσταση </a:t>
            </a:r>
            <a:r>
              <a:rPr lang="en-US" dirty="0"/>
              <a:t>off</a:t>
            </a:r>
            <a:r>
              <a:rPr lang="el-GR" dirty="0"/>
              <a:t>). Για ένα διαμορφωτή αυτής της κατηγορίας, ο λόγος εξάλειψης είναι αρκετά υψηλός, περίπου 1000:1.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45645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(10 </a:t>
            </a:r>
            <a:r>
              <a:rPr lang="el-GR" sz="3600" b="0" dirty="0"/>
              <a:t>από 12</a:t>
            </a:r>
            <a:r>
              <a:rPr lang="el-GR" sz="3600" b="0"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r>
                  <a:rPr lang="el-GR" dirty="0"/>
                  <a:t>Αν εφαρμόσουμε στον κρύσταλλο τάση </a:t>
                </a:r>
                <a:r>
                  <a:rPr lang="en-US" dirty="0"/>
                  <a:t>V</a:t>
                </a:r>
                <a:r>
                  <a:rPr lang="el-GR" dirty="0"/>
                  <a:t>, τότε  όπως προαναφέραμε, εισάγεται ανάμεσα στις δυο συνιστώσες </a:t>
                </a:r>
                <a:r>
                  <a:rPr lang="en-US" dirty="0"/>
                  <a:t>E</a:t>
                </a:r>
                <a:r>
                  <a:rPr lang="en-US" baseline="-25000" dirty="0"/>
                  <a:t>x</a:t>
                </a:r>
                <a:r>
                  <a:rPr lang="el-GR" baseline="-25000" dirty="0"/>
                  <a:t>  </a:t>
                </a:r>
                <a:r>
                  <a:rPr lang="el-GR" dirty="0"/>
                  <a:t>και </a:t>
                </a:r>
                <a:r>
                  <a:rPr lang="en-US" dirty="0"/>
                  <a:t>E</a:t>
                </a:r>
                <a:r>
                  <a:rPr lang="en-US" baseline="-25000" dirty="0"/>
                  <a:t>z </a:t>
                </a:r>
                <a:r>
                  <a:rPr lang="el-GR" dirty="0"/>
                  <a:t>μια ρυθμιζόμενη διαφορά φάσης Δφ και επομένως μια ελεγχόμενη κατάσταση πόλωσης του εξερχόμενου οπτικού κύματος. Αν στρέψουμε το χαρακτηριστικό επίπεδο του </a:t>
                </a:r>
                <a:r>
                  <a:rPr lang="el-GR" dirty="0"/>
                  <a:t>αναλύτη</a:t>
                </a:r>
                <a:r>
                  <a:rPr lang="el-GR" dirty="0"/>
                  <a:t> έτσι που να σχηματίζει γωνία 45</a:t>
                </a:r>
                <a:r>
                  <a:rPr lang="el-GR" baseline="30000" dirty="0"/>
                  <a:t>ο</a:t>
                </a:r>
                <a:r>
                  <a:rPr lang="el-GR" dirty="0"/>
                  <a:t> </a:t>
                </a:r>
                <a:r>
                  <a:rPr lang="el-GR" baseline="30000" dirty="0"/>
                  <a:t> </a:t>
                </a:r>
                <a:r>
                  <a:rPr lang="el-GR" dirty="0"/>
                  <a:t>με την κατακόρυφο (κατ΄αυτό τον τρόπο εξασφαλίζουμε ότι πάντα θα περνάει ένα ποσοστό φωτός, ανεξάρτητα από την κατάσταση πόλωσης που διαμορφώνεται στην έξοδο του κρυστάλλου), η ένταση της ακτινοβολίας που καταγράφεται πίσω από τον αναλύτη εξαρτάται άμεσα από την τάση </a:t>
                </a:r>
                <a:r>
                  <a:rPr lang="en-US" dirty="0"/>
                  <a:t>V</a:t>
                </a:r>
                <a:r>
                  <a:rPr lang="el-GR" dirty="0"/>
                  <a:t> (και κατ΄επέκταση από τη διαφορά φάσης Δφ) και δίνεται από τη σχέση:</a:t>
                </a:r>
                <a:endParaRPr lang="el-GR" b="1" dirty="0"/>
              </a:p>
              <a:p>
                <a:pPr marL="0" indent="0" algn="ctr">
                  <a:buNone/>
                </a:pP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𝛪</m:t>
                        </m:r>
                      </m:e>
                      <m:sub>
                        <m:r>
                          <a:rPr lang="en-US" i="1">
                            <a:latin typeface="Cambria Math" panose="02040503050406030204" pitchFamily="18" charset="0"/>
                          </a:rPr>
                          <m:t>0</m:t>
                        </m:r>
                      </m:sub>
                    </m:sSub>
                    <m:func>
                      <m:funcPr>
                        <m:ctrlPr>
                          <a:rPr lang="el-GR" i="1">
                            <a:latin typeface="Cambria Math"/>
                          </a:rPr>
                        </m:ctrlPr>
                      </m:funcPr>
                      <m:fName>
                        <m:sSup>
                          <m:sSupPr>
                            <m:ctrlPr>
                              <a:rPr lang="el-GR" i="1">
                                <a:latin typeface="Cambria Math"/>
                              </a:rPr>
                            </m:ctrlPr>
                          </m:sSupPr>
                          <m:e>
                            <m:r>
                              <m:rPr>
                                <m:sty m:val="p"/>
                              </m:rPr>
                              <a:rPr lang="en-US">
                                <a:latin typeface="Cambria Math" panose="02040503050406030204" pitchFamily="18" charset="0"/>
                              </a:rPr>
                              <m:t>sin</m:t>
                            </m:r>
                          </m:e>
                          <m:sup>
                            <m:r>
                              <a:rPr lang="en-US" i="1">
                                <a:latin typeface="Cambria Math" panose="02040503050406030204" pitchFamily="18" charset="0"/>
                              </a:rPr>
                              <m:t>2</m:t>
                            </m:r>
                          </m:sup>
                        </m:sSup>
                      </m:fName>
                      <m:e>
                        <m:d>
                          <m:dPr>
                            <m:ctrlPr>
                              <a:rPr lang="el-GR" i="1">
                                <a:latin typeface="Cambria Math"/>
                              </a:rPr>
                            </m:ctrlPr>
                          </m:dPr>
                          <m:e>
                            <m:f>
                              <m:fPr>
                                <m:ctrlPr>
                                  <a:rPr lang="el-GR"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r>
                              <a:rPr lang="el-GR" i="1">
                                <a:latin typeface="Cambria Math" panose="02040503050406030204" pitchFamily="18" charset="0"/>
                              </a:rPr>
                              <m:t>𝛥𝜑</m:t>
                            </m:r>
                          </m:e>
                        </m:d>
                      </m:e>
                    </m:func>
                  </m:oMath>
                </a14:m>
                <a:r>
                  <a:rPr lang="el-GR" dirty="0" smtClean="0"/>
                  <a:t>  (7)</a:t>
                </a:r>
              </a:p>
              <a:p>
                <a:pPr marL="0" indent="0">
                  <a:buNone/>
                </a:pPr>
                <a:r>
                  <a:rPr lang="el-GR" dirty="0"/>
                  <a:t>όπου Ι</a:t>
                </a:r>
                <a:r>
                  <a:rPr lang="el-GR" baseline="-25000" dirty="0"/>
                  <a:t>0 </a:t>
                </a:r>
                <a:r>
                  <a:rPr lang="el-GR" dirty="0"/>
                  <a:t>η μέγιστη τιμή της έντασης του κύματος (βλέπε προηγούμενη παράγραφο)	</a:t>
                </a:r>
                <a:endParaRPr lang="el-GR" b="1" dirty="0"/>
              </a:p>
              <a:p>
                <a:pPr marL="0" indent="0" algn="ctr">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328592"/>
              </a:xfrm>
              <a:blipFill rotWithShape="1">
                <a:blip r:embed="rId2"/>
                <a:stretch>
                  <a:fillRect l="-889" t="-1373" r="-155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047319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(11 </a:t>
            </a:r>
            <a:r>
              <a:rPr lang="el-GR" sz="3600" b="0" dirty="0"/>
              <a:t>από 12</a:t>
            </a:r>
            <a:r>
              <a:rPr lang="el-GR" sz="3600" b="0" dirty="0" smtClean="0"/>
              <a:t>)</a:t>
            </a:r>
            <a:endParaRPr lang="el-GR" dirty="0"/>
          </a:p>
        </p:txBody>
      </p:sp>
      <p:sp>
        <p:nvSpPr>
          <p:cNvPr id="3" name="Θέση περιεχομένου 2"/>
          <p:cNvSpPr>
            <a:spLocks noGrp="1"/>
          </p:cNvSpPr>
          <p:nvPr>
            <p:ph idx="1"/>
          </p:nvPr>
        </p:nvSpPr>
        <p:spPr/>
        <p:txBody>
          <a:bodyPr/>
          <a:lstStyle/>
          <a:p>
            <a:r>
              <a:rPr lang="el-GR" dirty="0"/>
              <a:t> Σύμφωνα με την τελευταία σχέση, η ένταση Ι της ακτινοβολίας θα λάβει τη μέγιστη τιμή της όταν η διαφορά φάσης Δφ = π. Αυτό θα συμβεί για μια τιμή της τάσης </a:t>
            </a:r>
            <a:r>
              <a:rPr lang="en-US" dirty="0"/>
              <a:t>V</a:t>
            </a:r>
            <a:r>
              <a:rPr lang="el-GR" dirty="0"/>
              <a:t>, που καλείται </a:t>
            </a:r>
            <a:r>
              <a:rPr lang="el-GR" b="1" dirty="0"/>
              <a:t>τάση ημικύματος </a:t>
            </a:r>
            <a:r>
              <a:rPr lang="en-US" b="1" dirty="0"/>
              <a:t>V</a:t>
            </a:r>
            <a:r>
              <a:rPr lang="el-GR" b="1" baseline="-25000" dirty="0"/>
              <a:t>λ/2</a:t>
            </a:r>
            <a:r>
              <a:rPr lang="el-GR" dirty="0" smtClean="0"/>
              <a:t>.</a:t>
            </a:r>
          </a:p>
          <a:p>
            <a:r>
              <a:rPr lang="el-GR" dirty="0"/>
              <a:t>Η τάση ημικύματος εξαρτάται από τη φύση του υλικού και αυξάνει, καθώς αυξάνει το μήκος κύματος της προσπίπτουσας ακτινοβολίας. Έτσι, για παράδειγμα, στην υπέρυθρη ακτινοβολία η απαιτούμενη τάση </a:t>
            </a:r>
            <a:r>
              <a:rPr lang="en-US" dirty="0"/>
              <a:t>V</a:t>
            </a:r>
            <a:r>
              <a:rPr lang="el-GR" baseline="-25000" dirty="0"/>
              <a:t>λ/2 </a:t>
            </a:r>
            <a:r>
              <a:rPr lang="el-GR" dirty="0"/>
              <a:t>είναι υψηλότερη απ΄αυτή που απαιτείται στην ορατή. Αυτός ο παράγοντας περιορίζει τη χρήση των ηλεκτρο-οπτικών διαμορφωτών στο υπέρυθρο. Στην περίπτωση του κρυστάλλου </a:t>
            </a:r>
            <a:r>
              <a:rPr lang="en-US" dirty="0"/>
              <a:t>PLZT</a:t>
            </a:r>
            <a:r>
              <a:rPr lang="el-GR" dirty="0"/>
              <a:t> η </a:t>
            </a:r>
            <a:r>
              <a:rPr lang="en-US" dirty="0"/>
              <a:t>V</a:t>
            </a:r>
            <a:r>
              <a:rPr lang="el-GR" baseline="-25000" dirty="0"/>
              <a:t>λ/2 </a:t>
            </a:r>
            <a:r>
              <a:rPr lang="el-GR" dirty="0"/>
              <a:t>διαμορφώνει μια τιμή γύρω στα 615 </a:t>
            </a:r>
            <a:r>
              <a:rPr lang="en-US" dirty="0"/>
              <a:t>V</a:t>
            </a:r>
            <a:r>
              <a:rPr lang="el-GR" dirty="0"/>
              <a:t>.</a:t>
            </a:r>
            <a:endParaRPr lang="el-GR" b="1" dirty="0"/>
          </a:p>
          <a:p>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65296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Το κύτταρο Kerr ως διαμορφωτής της έντασης οπτικού κύματος - Κρύσταλλος PLZT </a:t>
            </a:r>
            <a:r>
              <a:rPr lang="el-GR" sz="3600" b="0" dirty="0" smtClean="0"/>
              <a:t>(</a:t>
            </a:r>
            <a:r>
              <a:rPr lang="el-GR" sz="3600" b="0" dirty="0"/>
              <a:t>12</a:t>
            </a:r>
            <a:r>
              <a:rPr lang="el-GR" sz="3600" b="0" dirty="0" smtClean="0"/>
              <a:t> </a:t>
            </a:r>
            <a:r>
              <a:rPr lang="el-GR" sz="3600" b="0" dirty="0"/>
              <a:t>από 12</a:t>
            </a:r>
            <a:r>
              <a:rPr lang="el-GR" sz="3600" b="0" dirty="0" smtClean="0"/>
              <a:t>)</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Στους εγκάρσιους διαμορφωτές, που το εφαρμοζόμενο ηλεκτρικό πεδίο είναι κάθετο στη διεύθυνση διάδοσης του οπτικού κύματος μπορούμε, για δεδομένη τιμή της τάσης V, ν΄αυξήσουμε τη διαφορά φάσης Δφ αυξάνοντας απλώς το μήκος L του κρυστάλλου (σχέση 5). Υπ΄αυτή την έννοια, η τάση ημικύματος μπορεί να διαμορφωθεί σε χαμηλά επίπεδα, ίσως και στα 100 V, πράγμα που επιτρέπει απόκριση σε υψηλές συχνότητες, καθιστώντας τους κατάλληλους σε γρήγορες ευρυζωνικές εφαρμογές. </a:t>
            </a:r>
            <a:endParaRPr lang="el-GR" dirty="0" smtClean="0"/>
          </a:p>
          <a:p>
            <a:r>
              <a:rPr lang="el-GR" dirty="0" smtClean="0"/>
              <a:t>Το </a:t>
            </a:r>
            <a:r>
              <a:rPr lang="el-GR" dirty="0"/>
              <a:t>τίμημα σ΄αυτή την περίπτωση είναι η μείωση του οπτικού ανοίγματος του κρυστάλλου, καθώς η μορφή του θα είναι ένα μακρύ και λεπτό παραλληλεπίπεδο. Έτσι είναι πιο κατάλληλοι σε εφαρμογές που χρησιμοποιούν πολύ λεπτή δέσμη φωτός, όπως αυτή των </a:t>
            </a:r>
            <a:r>
              <a:rPr lang="en-US" dirty="0"/>
              <a:t>Lasers</a:t>
            </a:r>
            <a:r>
              <a:rPr lang="el-GR" dirty="0"/>
              <a:t>.</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21184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996952"/>
            <a:ext cx="8229600" cy="908720"/>
          </a:xfrm>
          <a:ln w="25400">
            <a:solidFill>
              <a:srgbClr val="004A82"/>
            </a:solidFill>
          </a:ln>
        </p:spPr>
        <p:txBody>
          <a:bodyPr/>
          <a:lstStyle/>
          <a:p>
            <a:r>
              <a:rPr lang="el-GR" dirty="0" smtClean="0"/>
              <a:t>Πείραμα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761977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Στην άσκηση αυτή θα δούμε την επίδραση του ηλεκτρικού πεδίου στις οπτικές ιδιότητες των υλικών, μέσα από τη μελέτη του ηλεκτρο-οπτικού φαινομένου. Θα γνωρίσουμε τη λειτουργία των ηλεκτρο-οπτικών διατάξεων και πιο συγκεκριμένα του κυττάρου Kerr και θα πραγματοποιήσουμε ένα ηλεκτρο-οπτικό διαμορφωτή έντασης της δέσμης ενός Laser He-Ne.</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284794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διάταξη </a:t>
            </a:r>
            <a:r>
              <a:rPr lang="el-GR" sz="3200" b="0" dirty="0" smtClean="0"/>
              <a:t>(1 από 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pSp>
        <p:nvGrpSpPr>
          <p:cNvPr id="175" name="Ομάδα 174"/>
          <p:cNvGrpSpPr/>
          <p:nvPr/>
        </p:nvGrpSpPr>
        <p:grpSpPr>
          <a:xfrm>
            <a:off x="2011680" y="2368233"/>
            <a:ext cx="5656664" cy="2121535"/>
            <a:chOff x="2011680" y="2368233"/>
            <a:chExt cx="5656664" cy="2121535"/>
          </a:xfrm>
        </p:grpSpPr>
        <p:sp>
          <p:nvSpPr>
            <p:cNvPr id="5" name="Freeform 168"/>
            <p:cNvSpPr>
              <a:spLocks/>
            </p:cNvSpPr>
            <p:nvPr/>
          </p:nvSpPr>
          <p:spPr bwMode="auto">
            <a:xfrm>
              <a:off x="2185035" y="2889568"/>
              <a:ext cx="4726305" cy="617855"/>
            </a:xfrm>
            <a:custGeom>
              <a:avLst/>
              <a:gdLst>
                <a:gd name="T0" fmla="*/ 0 w 2370"/>
                <a:gd name="T1" fmla="*/ 768 h 768"/>
                <a:gd name="T2" fmla="*/ 2370 w 2370"/>
                <a:gd name="T3" fmla="*/ 0 h 768"/>
              </a:gdLst>
              <a:ahLst/>
              <a:cxnLst>
                <a:cxn ang="0">
                  <a:pos x="T0" y="T1"/>
                </a:cxn>
                <a:cxn ang="0">
                  <a:pos x="T2" y="T3"/>
                </a:cxn>
              </a:cxnLst>
              <a:rect l="0" t="0" r="r" b="b"/>
              <a:pathLst>
                <a:path w="2370" h="768">
                  <a:moveTo>
                    <a:pt x="0" y="768"/>
                  </a:moveTo>
                  <a:lnTo>
                    <a:pt x="2370"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latin typeface="+mn-lt"/>
              </a:endParaRPr>
            </a:p>
          </p:txBody>
        </p:sp>
        <p:sp>
          <p:nvSpPr>
            <p:cNvPr id="6" name="Freeform 170"/>
            <p:cNvSpPr>
              <a:spLocks/>
            </p:cNvSpPr>
            <p:nvPr/>
          </p:nvSpPr>
          <p:spPr bwMode="auto">
            <a:xfrm>
              <a:off x="2011680" y="2761933"/>
              <a:ext cx="4875530" cy="657860"/>
            </a:xfrm>
            <a:custGeom>
              <a:avLst/>
              <a:gdLst>
                <a:gd name="T0" fmla="*/ 0 w 2445"/>
                <a:gd name="T1" fmla="*/ 773 h 818"/>
                <a:gd name="T2" fmla="*/ 2378 w 2445"/>
                <a:gd name="T3" fmla="*/ 0 h 818"/>
                <a:gd name="T4" fmla="*/ 2445 w 2445"/>
                <a:gd name="T5" fmla="*/ 45 h 818"/>
                <a:gd name="T6" fmla="*/ 75 w 2445"/>
                <a:gd name="T7" fmla="*/ 818 h 818"/>
                <a:gd name="T8" fmla="*/ 0 w 2445"/>
                <a:gd name="T9" fmla="*/ 773 h 818"/>
              </a:gdLst>
              <a:ahLst/>
              <a:cxnLst>
                <a:cxn ang="0">
                  <a:pos x="T0" y="T1"/>
                </a:cxn>
                <a:cxn ang="0">
                  <a:pos x="T2" y="T3"/>
                </a:cxn>
                <a:cxn ang="0">
                  <a:pos x="T4" y="T5"/>
                </a:cxn>
                <a:cxn ang="0">
                  <a:pos x="T6" y="T7"/>
                </a:cxn>
                <a:cxn ang="0">
                  <a:pos x="T8" y="T9"/>
                </a:cxn>
              </a:cxnLst>
              <a:rect l="0" t="0" r="r" b="b"/>
              <a:pathLst>
                <a:path w="2445" h="818">
                  <a:moveTo>
                    <a:pt x="0" y="773"/>
                  </a:moveTo>
                  <a:lnTo>
                    <a:pt x="2378" y="0"/>
                  </a:lnTo>
                  <a:lnTo>
                    <a:pt x="2445" y="45"/>
                  </a:lnTo>
                  <a:lnTo>
                    <a:pt x="75" y="818"/>
                  </a:lnTo>
                  <a:lnTo>
                    <a:pt x="0" y="773"/>
                  </a:lnTo>
                  <a:close/>
                </a:path>
              </a:pathLst>
            </a:custGeom>
            <a:gradFill rotWithShape="1">
              <a:gsLst>
                <a:gs pos="0">
                  <a:srgbClr val="FFFFFF"/>
                </a:gs>
                <a:gs pos="100000">
                  <a:srgbClr val="FFFFFF">
                    <a:gamma/>
                    <a:shade val="46275"/>
                    <a:invGamma/>
                  </a:srgbClr>
                </a:gs>
              </a:gsLst>
              <a:path path="rect">
                <a:fillToRect l="50000" t="50000" r="50000" b="50000"/>
              </a:path>
            </a:grad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7" name="Freeform 171"/>
            <p:cNvSpPr>
              <a:spLocks/>
            </p:cNvSpPr>
            <p:nvPr/>
          </p:nvSpPr>
          <p:spPr bwMode="auto">
            <a:xfrm>
              <a:off x="3128010" y="3214688"/>
              <a:ext cx="302260" cy="179070"/>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latin typeface="+mn-lt"/>
              </a:endParaRPr>
            </a:p>
          </p:txBody>
        </p:sp>
        <p:cxnSp>
          <p:nvCxnSpPr>
            <p:cNvPr id="8" name="Line 172"/>
            <p:cNvCxnSpPr/>
            <p:nvPr/>
          </p:nvCxnSpPr>
          <p:spPr bwMode="auto">
            <a:xfrm flipV="1">
              <a:off x="2130425" y="2845118"/>
              <a:ext cx="4740910" cy="62928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9" name="Freeform 173"/>
            <p:cNvSpPr>
              <a:spLocks/>
            </p:cNvSpPr>
            <p:nvPr/>
          </p:nvSpPr>
          <p:spPr bwMode="auto">
            <a:xfrm>
              <a:off x="4497070" y="3031173"/>
              <a:ext cx="302260" cy="179070"/>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latin typeface="+mn-lt"/>
              </a:endParaRPr>
            </a:p>
          </p:txBody>
        </p:sp>
        <p:grpSp>
          <p:nvGrpSpPr>
            <p:cNvPr id="10" name="Group 174"/>
            <p:cNvGrpSpPr>
              <a:grpSpLocks/>
            </p:cNvGrpSpPr>
            <p:nvPr/>
          </p:nvGrpSpPr>
          <p:grpSpPr bwMode="auto">
            <a:xfrm>
              <a:off x="4690745" y="3101658"/>
              <a:ext cx="69215" cy="71120"/>
              <a:chOff x="4012" y="11161"/>
              <a:chExt cx="71" cy="71"/>
            </a:xfrm>
          </p:grpSpPr>
          <p:sp>
            <p:nvSpPr>
              <p:cNvPr id="173" name="Oval 175"/>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endParaRPr lang="el-GR" dirty="0">
                  <a:latin typeface="+mn-lt"/>
                </a:endParaRPr>
              </a:p>
            </p:txBody>
          </p:sp>
          <p:cxnSp>
            <p:nvCxnSpPr>
              <p:cNvPr id="174" name="Line 176"/>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 name="Freeform 177"/>
            <p:cNvSpPr>
              <a:spLocks/>
            </p:cNvSpPr>
            <p:nvPr/>
          </p:nvSpPr>
          <p:spPr bwMode="auto">
            <a:xfrm>
              <a:off x="4134485" y="3083878"/>
              <a:ext cx="302260" cy="179070"/>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latin typeface="+mn-lt"/>
              </a:endParaRPr>
            </a:p>
          </p:txBody>
        </p:sp>
        <p:grpSp>
          <p:nvGrpSpPr>
            <p:cNvPr id="12" name="Group 178"/>
            <p:cNvGrpSpPr>
              <a:grpSpLocks/>
            </p:cNvGrpSpPr>
            <p:nvPr/>
          </p:nvGrpSpPr>
          <p:grpSpPr bwMode="auto">
            <a:xfrm>
              <a:off x="4328160" y="3149283"/>
              <a:ext cx="69215" cy="71120"/>
              <a:chOff x="4012" y="11161"/>
              <a:chExt cx="71" cy="71"/>
            </a:xfrm>
          </p:grpSpPr>
          <p:sp>
            <p:nvSpPr>
              <p:cNvPr id="171" name="Oval 179"/>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endParaRPr lang="el-GR" dirty="0">
                  <a:latin typeface="+mn-lt"/>
                </a:endParaRPr>
              </a:p>
            </p:txBody>
          </p:sp>
          <p:cxnSp>
            <p:nvCxnSpPr>
              <p:cNvPr id="172" name="Line 180"/>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3" name="Oval 181"/>
            <p:cNvSpPr>
              <a:spLocks noChangeArrowheads="1"/>
            </p:cNvSpPr>
            <p:nvPr/>
          </p:nvSpPr>
          <p:spPr bwMode="auto">
            <a:xfrm rot="14461447">
              <a:off x="4273868" y="3082290"/>
              <a:ext cx="38100" cy="43815"/>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14" name="Oval 182"/>
            <p:cNvSpPr>
              <a:spLocks noChangeArrowheads="1"/>
            </p:cNvSpPr>
            <p:nvPr/>
          </p:nvSpPr>
          <p:spPr bwMode="auto">
            <a:xfrm rot="14461447">
              <a:off x="3267393" y="3226435"/>
              <a:ext cx="38100" cy="43815"/>
            </a:xfrm>
            <a:prstGeom prst="ellipse">
              <a:avLst/>
            </a:prstGeom>
            <a:solidFill>
              <a:srgbClr val="FFFFFF"/>
            </a:solidFill>
            <a:ln w="9525">
              <a:round/>
              <a:headEnd/>
              <a:tailEnd/>
            </a:ln>
            <a:effectLst/>
            <a:scene3d>
              <a:camera prst="legacyPerspectiveFront">
                <a:rot lat="5400000" lon="0" rev="0"/>
              </a:camera>
              <a:lightRig rig="legacyFlat2" dir="t"/>
            </a:scene3d>
            <a:sp3d extrusionH="1889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15" name="Rectangle 183"/>
            <p:cNvSpPr>
              <a:spLocks noChangeArrowheads="1"/>
            </p:cNvSpPr>
            <p:nvPr/>
          </p:nvSpPr>
          <p:spPr bwMode="auto">
            <a:xfrm>
              <a:off x="2938145" y="2897188"/>
              <a:ext cx="200025" cy="180975"/>
            </a:xfrm>
            <a:prstGeom prst="rect">
              <a:avLst/>
            </a:prstGeom>
            <a:solidFill>
              <a:srgbClr val="FFFFFF"/>
            </a:solidFill>
            <a:ln w="9525" algn="ctr">
              <a:miter lim="800000"/>
              <a:headEnd/>
              <a:tailEnd/>
            </a:ln>
            <a:effectLst/>
            <a:scene3d>
              <a:camera prst="legacyPerspectiveFront">
                <a:rot lat="900000" lon="3900000" rev="0"/>
              </a:camera>
              <a:lightRig rig="legacyFlat2" dir="t"/>
            </a:scene3d>
            <a:sp3d extrusionH="887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latin typeface="+mn-lt"/>
              </a:endParaRPr>
            </a:p>
          </p:txBody>
        </p:sp>
        <p:sp>
          <p:nvSpPr>
            <p:cNvPr id="16" name="Oval 184"/>
            <p:cNvSpPr>
              <a:spLocks noChangeArrowheads="1"/>
            </p:cNvSpPr>
            <p:nvPr/>
          </p:nvSpPr>
          <p:spPr bwMode="auto">
            <a:xfrm rot="14461447">
              <a:off x="4636453" y="3034665"/>
              <a:ext cx="38100" cy="43815"/>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17" name="Freeform 185"/>
            <p:cNvSpPr>
              <a:spLocks/>
            </p:cNvSpPr>
            <p:nvPr/>
          </p:nvSpPr>
          <p:spPr bwMode="auto">
            <a:xfrm>
              <a:off x="5017135" y="2966403"/>
              <a:ext cx="302260" cy="179070"/>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latin typeface="+mn-lt"/>
              </a:endParaRPr>
            </a:p>
          </p:txBody>
        </p:sp>
        <p:grpSp>
          <p:nvGrpSpPr>
            <p:cNvPr id="18" name="Group 186"/>
            <p:cNvGrpSpPr>
              <a:grpSpLocks/>
            </p:cNvGrpSpPr>
            <p:nvPr/>
          </p:nvGrpSpPr>
          <p:grpSpPr bwMode="auto">
            <a:xfrm>
              <a:off x="5210810" y="3031808"/>
              <a:ext cx="69215" cy="71120"/>
              <a:chOff x="4012" y="11161"/>
              <a:chExt cx="71" cy="71"/>
            </a:xfrm>
          </p:grpSpPr>
          <p:sp>
            <p:nvSpPr>
              <p:cNvPr id="169" name="Oval 187"/>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endParaRPr lang="el-GR" dirty="0">
                  <a:latin typeface="+mn-lt"/>
                </a:endParaRPr>
              </a:p>
            </p:txBody>
          </p:sp>
          <p:cxnSp>
            <p:nvCxnSpPr>
              <p:cNvPr id="170" name="Line 188"/>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9" name="Oval 189"/>
            <p:cNvSpPr>
              <a:spLocks noChangeArrowheads="1"/>
            </p:cNvSpPr>
            <p:nvPr/>
          </p:nvSpPr>
          <p:spPr bwMode="auto">
            <a:xfrm rot="14461447">
              <a:off x="5156518" y="2964815"/>
              <a:ext cx="38100" cy="43815"/>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nvGrpSpPr>
            <p:cNvPr id="20" name="Group 190"/>
            <p:cNvGrpSpPr>
              <a:grpSpLocks/>
            </p:cNvGrpSpPr>
            <p:nvPr/>
          </p:nvGrpSpPr>
          <p:grpSpPr bwMode="auto">
            <a:xfrm>
              <a:off x="5077460" y="2577783"/>
              <a:ext cx="211455" cy="295275"/>
              <a:chOff x="5421" y="9158"/>
              <a:chExt cx="333" cy="465"/>
            </a:xfrm>
          </p:grpSpPr>
          <p:sp>
            <p:nvSpPr>
              <p:cNvPr id="167" name="Oval 191"/>
              <p:cNvSpPr>
                <a:spLocks noChangeArrowheads="1"/>
              </p:cNvSpPr>
              <p:nvPr/>
            </p:nvSpPr>
            <p:spPr bwMode="auto">
              <a:xfrm rot="-708853">
                <a:off x="5421" y="9158"/>
                <a:ext cx="333" cy="46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68" name="Oval 192"/>
              <p:cNvSpPr>
                <a:spLocks noChangeAspect="1" noChangeArrowheads="1"/>
              </p:cNvSpPr>
              <p:nvPr/>
            </p:nvSpPr>
            <p:spPr bwMode="auto">
              <a:xfrm rot="-509377">
                <a:off x="5526" y="9293"/>
                <a:ext cx="119"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dirty="0">
                  <a:latin typeface="+mn-lt"/>
                </a:endParaRPr>
              </a:p>
            </p:txBody>
          </p:sp>
        </p:grpSp>
        <p:sp>
          <p:nvSpPr>
            <p:cNvPr id="21" name="AutoShape 193"/>
            <p:cNvSpPr>
              <a:spLocks noChangeArrowheads="1"/>
            </p:cNvSpPr>
            <p:nvPr/>
          </p:nvSpPr>
          <p:spPr bwMode="auto">
            <a:xfrm rot="3147832">
              <a:off x="5226685" y="2607628"/>
              <a:ext cx="45085" cy="131445"/>
            </a:xfrm>
            <a:prstGeom prst="roundRect">
              <a:avLst>
                <a:gd name="adj" fmla="val 50000"/>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grpSp>
          <p:nvGrpSpPr>
            <p:cNvPr id="22" name="Group 194"/>
            <p:cNvGrpSpPr>
              <a:grpSpLocks/>
            </p:cNvGrpSpPr>
            <p:nvPr/>
          </p:nvGrpSpPr>
          <p:grpSpPr bwMode="auto">
            <a:xfrm>
              <a:off x="5058410" y="2586038"/>
              <a:ext cx="211455" cy="295275"/>
              <a:chOff x="5421" y="9158"/>
              <a:chExt cx="333" cy="465"/>
            </a:xfrm>
          </p:grpSpPr>
          <p:sp>
            <p:nvSpPr>
              <p:cNvPr id="165" name="Oval 195"/>
              <p:cNvSpPr>
                <a:spLocks noChangeArrowheads="1"/>
              </p:cNvSpPr>
              <p:nvPr/>
            </p:nvSpPr>
            <p:spPr bwMode="auto">
              <a:xfrm rot="-708853">
                <a:off x="5421" y="9158"/>
                <a:ext cx="333" cy="46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66" name="Oval 196"/>
              <p:cNvSpPr>
                <a:spLocks noChangeAspect="1" noChangeArrowheads="1"/>
              </p:cNvSpPr>
              <p:nvPr/>
            </p:nvSpPr>
            <p:spPr bwMode="auto">
              <a:xfrm rot="-509377">
                <a:off x="5526" y="9293"/>
                <a:ext cx="119"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dirty="0">
                  <a:latin typeface="+mn-lt"/>
                </a:endParaRPr>
              </a:p>
            </p:txBody>
          </p:sp>
        </p:grpSp>
        <p:sp>
          <p:nvSpPr>
            <p:cNvPr id="23" name="AutoShape 197"/>
            <p:cNvSpPr>
              <a:spLocks noChangeArrowheads="1"/>
            </p:cNvSpPr>
            <p:nvPr/>
          </p:nvSpPr>
          <p:spPr bwMode="auto">
            <a:xfrm rot="3641884">
              <a:off x="5081270" y="2638743"/>
              <a:ext cx="239395" cy="10985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endParaRPr lang="el-GR" dirty="0">
                <a:latin typeface="+mn-lt"/>
              </a:endParaRPr>
            </a:p>
          </p:txBody>
        </p:sp>
        <p:grpSp>
          <p:nvGrpSpPr>
            <p:cNvPr id="24" name="Group 198"/>
            <p:cNvGrpSpPr>
              <a:grpSpLocks/>
            </p:cNvGrpSpPr>
            <p:nvPr/>
          </p:nvGrpSpPr>
          <p:grpSpPr bwMode="auto">
            <a:xfrm>
              <a:off x="3321685" y="3285173"/>
              <a:ext cx="69215" cy="71120"/>
              <a:chOff x="4076" y="10098"/>
              <a:chExt cx="109" cy="112"/>
            </a:xfrm>
          </p:grpSpPr>
          <p:sp>
            <p:nvSpPr>
              <p:cNvPr id="163" name="Oval 199"/>
              <p:cNvSpPr>
                <a:spLocks noChangeArrowheads="1"/>
              </p:cNvSpPr>
              <p:nvPr/>
            </p:nvSpPr>
            <p:spPr bwMode="auto">
              <a:xfrm>
                <a:off x="4076" y="10098"/>
                <a:ext cx="109" cy="112"/>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endParaRPr lang="el-GR" dirty="0">
                  <a:latin typeface="+mn-lt"/>
                </a:endParaRPr>
              </a:p>
            </p:txBody>
          </p:sp>
          <p:cxnSp>
            <p:nvCxnSpPr>
              <p:cNvPr id="164" name="Line 200"/>
              <p:cNvCxnSpPr/>
              <p:nvPr/>
            </p:nvCxnSpPr>
            <p:spPr bwMode="auto">
              <a:xfrm flipH="1">
                <a:off x="4102" y="10135"/>
                <a:ext cx="51" cy="6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5" name="Freeform 201"/>
            <p:cNvSpPr>
              <a:spLocks/>
            </p:cNvSpPr>
            <p:nvPr/>
          </p:nvSpPr>
          <p:spPr bwMode="auto">
            <a:xfrm>
              <a:off x="5626100" y="2885758"/>
              <a:ext cx="302260" cy="179070"/>
            </a:xfrm>
            <a:custGeom>
              <a:avLst/>
              <a:gdLst>
                <a:gd name="T0" fmla="*/ 0 w 310"/>
                <a:gd name="T1" fmla="*/ 23 h 178"/>
                <a:gd name="T2" fmla="*/ 160 w 310"/>
                <a:gd name="T3" fmla="*/ 71 h 178"/>
                <a:gd name="T4" fmla="*/ 182 w 310"/>
                <a:gd name="T5" fmla="*/ 178 h 178"/>
                <a:gd name="T6" fmla="*/ 310 w 310"/>
                <a:gd name="T7" fmla="*/ 159 h 178"/>
                <a:gd name="T8" fmla="*/ 287 w 310"/>
                <a:gd name="T9" fmla="*/ 42 h 178"/>
                <a:gd name="T10" fmla="*/ 195 w 310"/>
                <a:gd name="T11" fmla="*/ 0 h 178"/>
                <a:gd name="T12" fmla="*/ 0 w 310"/>
                <a:gd name="T13" fmla="*/ 23 h 178"/>
              </a:gdLst>
              <a:ahLst/>
              <a:cxnLst>
                <a:cxn ang="0">
                  <a:pos x="T0" y="T1"/>
                </a:cxn>
                <a:cxn ang="0">
                  <a:pos x="T2" y="T3"/>
                </a:cxn>
                <a:cxn ang="0">
                  <a:pos x="T4" y="T5"/>
                </a:cxn>
                <a:cxn ang="0">
                  <a:pos x="T6" y="T7"/>
                </a:cxn>
                <a:cxn ang="0">
                  <a:pos x="T8" y="T9"/>
                </a:cxn>
                <a:cxn ang="0">
                  <a:pos x="T10" y="T11"/>
                </a:cxn>
                <a:cxn ang="0">
                  <a:pos x="T12" y="T13"/>
                </a:cxn>
              </a:cxnLst>
              <a:rect l="0" t="0" r="r" b="b"/>
              <a:pathLst>
                <a:path w="310" h="178">
                  <a:moveTo>
                    <a:pt x="0" y="23"/>
                  </a:moveTo>
                  <a:lnTo>
                    <a:pt x="160" y="71"/>
                  </a:lnTo>
                  <a:lnTo>
                    <a:pt x="182" y="178"/>
                  </a:lnTo>
                  <a:lnTo>
                    <a:pt x="310" y="159"/>
                  </a:lnTo>
                  <a:lnTo>
                    <a:pt x="287" y="42"/>
                  </a:lnTo>
                  <a:lnTo>
                    <a:pt x="195" y="0"/>
                  </a:lnTo>
                  <a:lnTo>
                    <a:pt x="0" y="23"/>
                  </a:lnTo>
                  <a:close/>
                </a:path>
              </a:pathLst>
            </a:custGeom>
            <a:gradFill rotWithShape="1">
              <a:gsLst>
                <a:gs pos="0">
                  <a:srgbClr val="FFFFFF">
                    <a:alpha val="62000"/>
                  </a:srgbClr>
                </a:gs>
                <a:gs pos="100000">
                  <a:srgbClr val="FFFFFF">
                    <a:gamma/>
                    <a:shade val="46275"/>
                    <a:invGamma/>
                    <a:alpha val="59000"/>
                  </a:srgbClr>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latin typeface="+mn-lt"/>
              </a:endParaRPr>
            </a:p>
          </p:txBody>
        </p:sp>
        <p:grpSp>
          <p:nvGrpSpPr>
            <p:cNvPr id="26" name="Group 202"/>
            <p:cNvGrpSpPr>
              <a:grpSpLocks/>
            </p:cNvGrpSpPr>
            <p:nvPr/>
          </p:nvGrpSpPr>
          <p:grpSpPr bwMode="auto">
            <a:xfrm>
              <a:off x="5819775" y="2951163"/>
              <a:ext cx="69215" cy="71120"/>
              <a:chOff x="4012" y="11161"/>
              <a:chExt cx="71" cy="71"/>
            </a:xfrm>
          </p:grpSpPr>
          <p:sp>
            <p:nvSpPr>
              <p:cNvPr id="161" name="Oval 203"/>
              <p:cNvSpPr>
                <a:spLocks noChangeArrowheads="1"/>
              </p:cNvSpPr>
              <p:nvPr/>
            </p:nvSpPr>
            <p:spPr bwMode="auto">
              <a:xfrm>
                <a:off x="4012" y="11161"/>
                <a:ext cx="71" cy="71"/>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17961" dir="2700000" algn="ctr" rotWithShape="0">
                        <a:srgbClr val="000000">
                          <a:gamma/>
                          <a:shade val="60000"/>
                          <a:invGamma/>
                        </a:srgbClr>
                      </a:outerShdw>
                    </a:effectLst>
                  </a14:hiddenEffects>
                </a:ext>
              </a:extLst>
            </p:spPr>
            <p:txBody>
              <a:bodyPr rot="0" vert="horz" wrap="square" lIns="0" tIns="0" rIns="0" bIns="0" anchor="t" anchorCtr="0" upright="1">
                <a:noAutofit/>
              </a:bodyPr>
              <a:lstStyle/>
              <a:p>
                <a:endParaRPr lang="el-GR" dirty="0">
                  <a:latin typeface="+mn-lt"/>
                </a:endParaRPr>
              </a:p>
            </p:txBody>
          </p:sp>
          <p:cxnSp>
            <p:nvCxnSpPr>
              <p:cNvPr id="162" name="Line 204"/>
              <p:cNvCxnSpPr/>
              <p:nvPr/>
            </p:nvCxnSpPr>
            <p:spPr bwMode="auto">
              <a:xfrm flipH="1">
                <a:off x="4029" y="11176"/>
                <a:ext cx="33"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7" name="Oval 205"/>
            <p:cNvSpPr>
              <a:spLocks noChangeArrowheads="1"/>
            </p:cNvSpPr>
            <p:nvPr/>
          </p:nvSpPr>
          <p:spPr bwMode="auto">
            <a:xfrm rot="14461447">
              <a:off x="5765483" y="2884170"/>
              <a:ext cx="38100" cy="43815"/>
            </a:xfrm>
            <a:prstGeom prst="ellipse">
              <a:avLst/>
            </a:prstGeom>
            <a:solidFill>
              <a:srgbClr val="FFFFFF"/>
            </a:solidFill>
            <a:ln w="9525">
              <a:round/>
              <a:headEnd/>
              <a:tailEnd/>
            </a:ln>
            <a:effectLst/>
            <a:scene3d>
              <a:camera prst="legacyPerspectiveFront">
                <a:rot lat="5400000" lon="0" rev="0"/>
              </a:camera>
              <a:lightRig rig="legacyFlat2" dir="t"/>
            </a:scene3d>
            <a:sp3d extrusionH="125400" prstMaterial="legacyMetal">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nvGrpSpPr>
            <p:cNvPr id="28" name="Group 206"/>
            <p:cNvGrpSpPr>
              <a:grpSpLocks/>
            </p:cNvGrpSpPr>
            <p:nvPr/>
          </p:nvGrpSpPr>
          <p:grpSpPr bwMode="auto">
            <a:xfrm>
              <a:off x="3716655" y="3380423"/>
              <a:ext cx="612140" cy="744855"/>
              <a:chOff x="3018" y="10600"/>
              <a:chExt cx="964" cy="1173"/>
            </a:xfrm>
          </p:grpSpPr>
          <p:sp>
            <p:nvSpPr>
              <p:cNvPr id="142" name="Freeform 207"/>
              <p:cNvSpPr>
                <a:spLocks/>
              </p:cNvSpPr>
              <p:nvPr/>
            </p:nvSpPr>
            <p:spPr bwMode="auto">
              <a:xfrm>
                <a:off x="3030" y="11337"/>
                <a:ext cx="272" cy="436"/>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43" name="Freeform 208"/>
              <p:cNvSpPr>
                <a:spLocks/>
              </p:cNvSpPr>
              <p:nvPr/>
            </p:nvSpPr>
            <p:spPr bwMode="auto">
              <a:xfrm flipH="1">
                <a:off x="3700" y="11337"/>
                <a:ext cx="272" cy="436"/>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44" name="AutoShape 209"/>
              <p:cNvSpPr>
                <a:spLocks noChangeArrowheads="1"/>
              </p:cNvSpPr>
              <p:nvPr/>
            </p:nvSpPr>
            <p:spPr bwMode="auto">
              <a:xfrm>
                <a:off x="3018" y="10600"/>
                <a:ext cx="964" cy="478"/>
              </a:xfrm>
              <a:prstGeom prst="roundRect">
                <a:avLst>
                  <a:gd name="adj" fmla="val 15569"/>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45" name="AutoShape 210"/>
              <p:cNvSpPr>
                <a:spLocks noChangeArrowheads="1"/>
              </p:cNvSpPr>
              <p:nvPr/>
            </p:nvSpPr>
            <p:spPr bwMode="auto">
              <a:xfrm>
                <a:off x="3070" y="10690"/>
                <a:ext cx="860" cy="533"/>
              </a:xfrm>
              <a:prstGeom prst="roundRect">
                <a:avLst>
                  <a:gd name="adj" fmla="val 32134"/>
                </a:avLst>
              </a:prstGeom>
              <a:solidFill>
                <a:srgbClr val="FFFFFF"/>
              </a:solidFill>
              <a:ln w="12700" algn="ctr">
                <a:solidFill>
                  <a:srgbClr val="000000"/>
                </a:solidFill>
                <a:round/>
                <a:headEnd/>
                <a:tailEnd/>
              </a:ln>
              <a:effectLst>
                <a:prstShdw prst="shdw18" dist="17961" dir="13500000">
                  <a:srgbClr val="000000">
                    <a:gamma/>
                    <a:shade val="60000"/>
                    <a:invGamma/>
                  </a:srgbClr>
                </a:prstShdw>
              </a:effectLst>
            </p:spPr>
            <p:txBody>
              <a:bodyPr rot="0" vert="horz" wrap="square" lIns="0" tIns="0" rIns="0" bIns="0" anchor="t" anchorCtr="0" upright="1">
                <a:spAutoFit/>
              </a:bodyPr>
              <a:lstStyle/>
              <a:p>
                <a:endParaRPr lang="el-GR" dirty="0">
                  <a:latin typeface="+mn-lt"/>
                </a:endParaRPr>
              </a:p>
            </p:txBody>
          </p:sp>
          <p:grpSp>
            <p:nvGrpSpPr>
              <p:cNvPr id="146" name="Group 211"/>
              <p:cNvGrpSpPr>
                <a:grpSpLocks/>
              </p:cNvGrpSpPr>
              <p:nvPr/>
            </p:nvGrpSpPr>
            <p:grpSpPr bwMode="auto">
              <a:xfrm>
                <a:off x="3236" y="11032"/>
                <a:ext cx="218" cy="646"/>
                <a:chOff x="3527" y="10801"/>
                <a:chExt cx="244" cy="723"/>
              </a:xfrm>
            </p:grpSpPr>
            <p:sp>
              <p:nvSpPr>
                <p:cNvPr id="159" name="Oval 212"/>
                <p:cNvSpPr>
                  <a:spLocks noChangeArrowheads="1"/>
                </p:cNvSpPr>
                <p:nvPr/>
              </p:nvSpPr>
              <p:spPr bwMode="auto">
                <a:xfrm>
                  <a:off x="3527" y="10801"/>
                  <a:ext cx="244" cy="687"/>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60" name="Oval 213"/>
                <p:cNvSpPr>
                  <a:spLocks noChangeAspect="1" noChangeArrowheads="1"/>
                </p:cNvSpPr>
                <p:nvPr/>
              </p:nvSpPr>
              <p:spPr bwMode="auto">
                <a:xfrm>
                  <a:off x="3564" y="10838"/>
                  <a:ext cx="170" cy="686"/>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sp>
            <p:nvSpPr>
              <p:cNvPr id="147" name="Rectangle 214"/>
              <p:cNvSpPr>
                <a:spLocks noChangeArrowheads="1"/>
              </p:cNvSpPr>
              <p:nvPr/>
            </p:nvSpPr>
            <p:spPr bwMode="auto">
              <a:xfrm>
                <a:off x="3217" y="10776"/>
                <a:ext cx="257" cy="193"/>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latin typeface="+mn-lt"/>
                </a:endParaRPr>
              </a:p>
            </p:txBody>
          </p:sp>
          <p:grpSp>
            <p:nvGrpSpPr>
              <p:cNvPr id="148" name="Group 215"/>
              <p:cNvGrpSpPr>
                <a:grpSpLocks/>
              </p:cNvGrpSpPr>
              <p:nvPr/>
            </p:nvGrpSpPr>
            <p:grpSpPr bwMode="auto">
              <a:xfrm>
                <a:off x="3643" y="10780"/>
                <a:ext cx="193" cy="921"/>
                <a:chOff x="8516" y="11397"/>
                <a:chExt cx="193" cy="921"/>
              </a:xfrm>
            </p:grpSpPr>
            <p:grpSp>
              <p:nvGrpSpPr>
                <p:cNvPr id="149" name="Group 216"/>
                <p:cNvGrpSpPr>
                  <a:grpSpLocks/>
                </p:cNvGrpSpPr>
                <p:nvPr/>
              </p:nvGrpSpPr>
              <p:grpSpPr bwMode="auto">
                <a:xfrm>
                  <a:off x="8516" y="11397"/>
                  <a:ext cx="193" cy="681"/>
                  <a:chOff x="8516" y="11397"/>
                  <a:chExt cx="193" cy="681"/>
                </a:xfrm>
              </p:grpSpPr>
              <p:grpSp>
                <p:nvGrpSpPr>
                  <p:cNvPr id="155" name="Group 217"/>
                  <p:cNvGrpSpPr>
                    <a:grpSpLocks noChangeAspect="1"/>
                  </p:cNvGrpSpPr>
                  <p:nvPr/>
                </p:nvGrpSpPr>
                <p:grpSpPr bwMode="auto">
                  <a:xfrm>
                    <a:off x="8567" y="11451"/>
                    <a:ext cx="91" cy="627"/>
                    <a:chOff x="3527" y="10801"/>
                    <a:chExt cx="244" cy="1680"/>
                  </a:xfrm>
                </p:grpSpPr>
                <p:sp>
                  <p:nvSpPr>
                    <p:cNvPr id="157" name="Oval 218"/>
                    <p:cNvSpPr>
                      <a:spLocks noChangeAspect="1" noChangeArrowheads="1"/>
                    </p:cNvSpPr>
                    <p:nvPr/>
                  </p:nvSpPr>
                  <p:spPr bwMode="auto">
                    <a:xfrm>
                      <a:off x="3527" y="10801"/>
                      <a:ext cx="244" cy="164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58" name="Oval 219"/>
                    <p:cNvSpPr>
                      <a:spLocks noChangeAspect="1" noChangeArrowheads="1"/>
                    </p:cNvSpPr>
                    <p:nvPr/>
                  </p:nvSpPr>
                  <p:spPr bwMode="auto">
                    <a:xfrm>
                      <a:off x="3564" y="10838"/>
                      <a:ext cx="170" cy="1643"/>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sp>
                <p:nvSpPr>
                  <p:cNvPr id="156" name="Oval 220"/>
                  <p:cNvSpPr>
                    <a:spLocks noChangeAspect="1" noChangeArrowheads="1"/>
                  </p:cNvSpPr>
                  <p:nvPr/>
                </p:nvSpPr>
                <p:spPr bwMode="auto">
                  <a:xfrm>
                    <a:off x="8516" y="11397"/>
                    <a:ext cx="193" cy="61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grpSp>
              <p:nvGrpSpPr>
                <p:cNvPr id="150" name="Group 221"/>
                <p:cNvGrpSpPr>
                  <a:grpSpLocks/>
                </p:cNvGrpSpPr>
                <p:nvPr/>
              </p:nvGrpSpPr>
              <p:grpSpPr bwMode="auto">
                <a:xfrm>
                  <a:off x="8516" y="11637"/>
                  <a:ext cx="193" cy="681"/>
                  <a:chOff x="8516" y="11397"/>
                  <a:chExt cx="193" cy="681"/>
                </a:xfrm>
              </p:grpSpPr>
              <p:grpSp>
                <p:nvGrpSpPr>
                  <p:cNvPr id="151" name="Group 222"/>
                  <p:cNvGrpSpPr>
                    <a:grpSpLocks noChangeAspect="1"/>
                  </p:cNvGrpSpPr>
                  <p:nvPr/>
                </p:nvGrpSpPr>
                <p:grpSpPr bwMode="auto">
                  <a:xfrm>
                    <a:off x="8567" y="11451"/>
                    <a:ext cx="91" cy="627"/>
                    <a:chOff x="3527" y="10801"/>
                    <a:chExt cx="244" cy="1680"/>
                  </a:xfrm>
                </p:grpSpPr>
                <p:sp>
                  <p:nvSpPr>
                    <p:cNvPr id="153" name="Oval 223"/>
                    <p:cNvSpPr>
                      <a:spLocks noChangeAspect="1" noChangeArrowheads="1"/>
                    </p:cNvSpPr>
                    <p:nvPr/>
                  </p:nvSpPr>
                  <p:spPr bwMode="auto">
                    <a:xfrm>
                      <a:off x="3527" y="10801"/>
                      <a:ext cx="244" cy="164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54" name="Oval 224"/>
                    <p:cNvSpPr>
                      <a:spLocks noChangeAspect="1" noChangeArrowheads="1"/>
                    </p:cNvSpPr>
                    <p:nvPr/>
                  </p:nvSpPr>
                  <p:spPr bwMode="auto">
                    <a:xfrm>
                      <a:off x="3564" y="10838"/>
                      <a:ext cx="170" cy="1643"/>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sp>
                <p:nvSpPr>
                  <p:cNvPr id="152" name="Oval 225"/>
                  <p:cNvSpPr>
                    <a:spLocks noChangeAspect="1" noChangeArrowheads="1"/>
                  </p:cNvSpPr>
                  <p:nvPr/>
                </p:nvSpPr>
                <p:spPr bwMode="auto">
                  <a:xfrm>
                    <a:off x="8516" y="11397"/>
                    <a:ext cx="193" cy="61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grpSp>
        </p:grpSp>
        <p:grpSp>
          <p:nvGrpSpPr>
            <p:cNvPr id="29" name="Group 226"/>
            <p:cNvGrpSpPr>
              <a:grpSpLocks/>
            </p:cNvGrpSpPr>
            <p:nvPr/>
          </p:nvGrpSpPr>
          <p:grpSpPr bwMode="auto">
            <a:xfrm>
              <a:off x="3562985" y="3998913"/>
              <a:ext cx="600075" cy="417195"/>
              <a:chOff x="5460" y="10701"/>
              <a:chExt cx="945" cy="657"/>
            </a:xfrm>
          </p:grpSpPr>
          <p:grpSp>
            <p:nvGrpSpPr>
              <p:cNvPr id="122" name="Group 227"/>
              <p:cNvGrpSpPr>
                <a:grpSpLocks/>
              </p:cNvGrpSpPr>
              <p:nvPr/>
            </p:nvGrpSpPr>
            <p:grpSpPr bwMode="auto">
              <a:xfrm>
                <a:off x="6178" y="11255"/>
                <a:ext cx="114" cy="76"/>
                <a:chOff x="6121" y="11104"/>
                <a:chExt cx="148" cy="98"/>
              </a:xfrm>
            </p:grpSpPr>
            <p:sp>
              <p:nvSpPr>
                <p:cNvPr id="140" name="Oval 228"/>
                <p:cNvSpPr>
                  <a:spLocks noChangeAspect="1" noChangeArrowheads="1"/>
                </p:cNvSpPr>
                <p:nvPr/>
              </p:nvSpPr>
              <p:spPr bwMode="auto">
                <a:xfrm rot="-23406760">
                  <a:off x="6121" y="11145"/>
                  <a:ext cx="57" cy="5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41" name="Oval 229"/>
                <p:cNvSpPr>
                  <a:spLocks noChangeAspect="1" noChangeArrowheads="1"/>
                </p:cNvSpPr>
                <p:nvPr/>
              </p:nvSpPr>
              <p:spPr bwMode="auto">
                <a:xfrm rot="-23406760">
                  <a:off x="6212" y="11104"/>
                  <a:ext cx="57" cy="5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grpSp>
          <p:grpSp>
            <p:nvGrpSpPr>
              <p:cNvPr id="123" name="Group 230"/>
              <p:cNvGrpSpPr>
                <a:grpSpLocks/>
              </p:cNvGrpSpPr>
              <p:nvPr/>
            </p:nvGrpSpPr>
            <p:grpSpPr bwMode="auto">
              <a:xfrm>
                <a:off x="5460" y="10701"/>
                <a:ext cx="945" cy="657"/>
                <a:chOff x="7845" y="10731"/>
                <a:chExt cx="945" cy="657"/>
              </a:xfrm>
            </p:grpSpPr>
            <p:grpSp>
              <p:nvGrpSpPr>
                <p:cNvPr id="129" name="Group 231"/>
                <p:cNvGrpSpPr>
                  <a:grpSpLocks/>
                </p:cNvGrpSpPr>
                <p:nvPr/>
              </p:nvGrpSpPr>
              <p:grpSpPr bwMode="auto">
                <a:xfrm>
                  <a:off x="7864" y="10958"/>
                  <a:ext cx="926" cy="430"/>
                  <a:chOff x="4239" y="10929"/>
                  <a:chExt cx="926" cy="430"/>
                </a:xfrm>
              </p:grpSpPr>
              <p:sp>
                <p:nvSpPr>
                  <p:cNvPr id="138" name="Freeform 232"/>
                  <p:cNvSpPr>
                    <a:spLocks/>
                  </p:cNvSpPr>
                  <p:nvPr/>
                </p:nvSpPr>
                <p:spPr bwMode="auto">
                  <a:xfrm>
                    <a:off x="4239" y="10929"/>
                    <a:ext cx="600" cy="427"/>
                  </a:xfrm>
                  <a:custGeom>
                    <a:avLst/>
                    <a:gdLst>
                      <a:gd name="T0" fmla="*/ 0 w 600"/>
                      <a:gd name="T1" fmla="*/ 0 h 427"/>
                      <a:gd name="T2" fmla="*/ 90 w 600"/>
                      <a:gd name="T3" fmla="*/ 165 h 427"/>
                      <a:gd name="T4" fmla="*/ 600 w 600"/>
                      <a:gd name="T5" fmla="*/ 427 h 427"/>
                    </a:gdLst>
                    <a:ahLst/>
                    <a:cxnLst>
                      <a:cxn ang="0">
                        <a:pos x="T0" y="T1"/>
                      </a:cxn>
                      <a:cxn ang="0">
                        <a:pos x="T2" y="T3"/>
                      </a:cxn>
                      <a:cxn ang="0">
                        <a:pos x="T4" y="T5"/>
                      </a:cxn>
                    </a:cxnLst>
                    <a:rect l="0" t="0" r="r" b="b"/>
                    <a:pathLst>
                      <a:path w="600" h="427">
                        <a:moveTo>
                          <a:pt x="0" y="0"/>
                        </a:moveTo>
                        <a:lnTo>
                          <a:pt x="90" y="165"/>
                        </a:lnTo>
                        <a:lnTo>
                          <a:pt x="600" y="427"/>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latin typeface="+mn-lt"/>
                    </a:endParaRPr>
                  </a:p>
                </p:txBody>
              </p:sp>
              <p:cxnSp>
                <p:nvCxnSpPr>
                  <p:cNvPr id="139" name="Line 233"/>
                  <p:cNvCxnSpPr/>
                  <p:nvPr/>
                </p:nvCxnSpPr>
                <p:spPr bwMode="auto">
                  <a:xfrm flipV="1">
                    <a:off x="4835" y="11186"/>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130" name="Group 234"/>
                <p:cNvGrpSpPr>
                  <a:grpSpLocks/>
                </p:cNvGrpSpPr>
                <p:nvPr/>
              </p:nvGrpSpPr>
              <p:grpSpPr bwMode="auto">
                <a:xfrm>
                  <a:off x="7845" y="10731"/>
                  <a:ext cx="938" cy="611"/>
                  <a:chOff x="4232" y="10748"/>
                  <a:chExt cx="938" cy="611"/>
                </a:xfrm>
              </p:grpSpPr>
              <p:sp>
                <p:nvSpPr>
                  <p:cNvPr id="133" name="Freeform 235"/>
                  <p:cNvSpPr>
                    <a:spLocks/>
                  </p:cNvSpPr>
                  <p:nvPr/>
                </p:nvSpPr>
                <p:spPr bwMode="auto">
                  <a:xfrm>
                    <a:off x="4570" y="10749"/>
                    <a:ext cx="600" cy="427"/>
                  </a:xfrm>
                  <a:custGeom>
                    <a:avLst/>
                    <a:gdLst>
                      <a:gd name="T0" fmla="*/ 0 w 600"/>
                      <a:gd name="T1" fmla="*/ 0 h 427"/>
                      <a:gd name="T2" fmla="*/ 90 w 600"/>
                      <a:gd name="T3" fmla="*/ 165 h 427"/>
                      <a:gd name="T4" fmla="*/ 600 w 600"/>
                      <a:gd name="T5" fmla="*/ 427 h 427"/>
                    </a:gdLst>
                    <a:ahLst/>
                    <a:cxnLst>
                      <a:cxn ang="0">
                        <a:pos x="T0" y="T1"/>
                      </a:cxn>
                      <a:cxn ang="0">
                        <a:pos x="T2" y="T3"/>
                      </a:cxn>
                      <a:cxn ang="0">
                        <a:pos x="T4" y="T5"/>
                      </a:cxn>
                    </a:cxnLst>
                    <a:rect l="0" t="0" r="r" b="b"/>
                    <a:pathLst>
                      <a:path w="600" h="427">
                        <a:moveTo>
                          <a:pt x="0" y="0"/>
                        </a:moveTo>
                        <a:lnTo>
                          <a:pt x="90" y="165"/>
                        </a:lnTo>
                        <a:lnTo>
                          <a:pt x="600" y="427"/>
                        </a:lnTo>
                      </a:path>
                    </a:pathLst>
                  </a:custGeom>
                  <a:solidFill>
                    <a:srgbClr val="FFFFFF"/>
                  </a:solidFill>
                  <a:ln w="12700" cmpd="sng">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34" name="Freeform 236"/>
                  <p:cNvSpPr>
                    <a:spLocks/>
                  </p:cNvSpPr>
                  <p:nvPr/>
                </p:nvSpPr>
                <p:spPr bwMode="auto">
                  <a:xfrm>
                    <a:off x="4239" y="10929"/>
                    <a:ext cx="600" cy="427"/>
                  </a:xfrm>
                  <a:custGeom>
                    <a:avLst/>
                    <a:gdLst>
                      <a:gd name="T0" fmla="*/ 0 w 600"/>
                      <a:gd name="T1" fmla="*/ 0 h 427"/>
                      <a:gd name="T2" fmla="*/ 90 w 600"/>
                      <a:gd name="T3" fmla="*/ 165 h 427"/>
                      <a:gd name="T4" fmla="*/ 600 w 600"/>
                      <a:gd name="T5" fmla="*/ 427 h 427"/>
                    </a:gdLst>
                    <a:ahLst/>
                    <a:cxnLst>
                      <a:cxn ang="0">
                        <a:pos x="T0" y="T1"/>
                      </a:cxn>
                      <a:cxn ang="0">
                        <a:pos x="T2" y="T3"/>
                      </a:cxn>
                      <a:cxn ang="0">
                        <a:pos x="T4" y="T5"/>
                      </a:cxn>
                    </a:cxnLst>
                    <a:rect l="0" t="0" r="r" b="b"/>
                    <a:pathLst>
                      <a:path w="600" h="427">
                        <a:moveTo>
                          <a:pt x="0" y="0"/>
                        </a:moveTo>
                        <a:lnTo>
                          <a:pt x="90" y="165"/>
                        </a:lnTo>
                        <a:lnTo>
                          <a:pt x="600" y="427"/>
                        </a:lnTo>
                      </a:path>
                    </a:pathLst>
                  </a:custGeom>
                  <a:solidFill>
                    <a:srgbClr val="FFFFFF"/>
                  </a:solidFill>
                  <a:ln w="12700" cmpd="sng">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cxnSp>
                <p:nvCxnSpPr>
                  <p:cNvPr id="135" name="Line 237"/>
                  <p:cNvCxnSpPr/>
                  <p:nvPr/>
                </p:nvCxnSpPr>
                <p:spPr bwMode="auto">
                  <a:xfrm flipV="1">
                    <a:off x="4232" y="10748"/>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36" name="Line 238"/>
                  <p:cNvCxnSpPr/>
                  <p:nvPr/>
                </p:nvCxnSpPr>
                <p:spPr bwMode="auto">
                  <a:xfrm flipV="1">
                    <a:off x="4327" y="10914"/>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37" name="Line 239"/>
                  <p:cNvCxnSpPr/>
                  <p:nvPr/>
                </p:nvCxnSpPr>
                <p:spPr bwMode="auto">
                  <a:xfrm flipV="1">
                    <a:off x="4835" y="11186"/>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131" name="Line 240"/>
                <p:cNvCxnSpPr/>
                <p:nvPr/>
              </p:nvCxnSpPr>
              <p:spPr bwMode="auto">
                <a:xfrm>
                  <a:off x="8458" y="11337"/>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32" name="Line 241"/>
                <p:cNvCxnSpPr/>
                <p:nvPr/>
              </p:nvCxnSpPr>
              <p:spPr bwMode="auto">
                <a:xfrm>
                  <a:off x="8778" y="11147"/>
                  <a:ext cx="1"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124" name="Group 242"/>
              <p:cNvGrpSpPr>
                <a:grpSpLocks/>
              </p:cNvGrpSpPr>
              <p:nvPr/>
            </p:nvGrpSpPr>
            <p:grpSpPr bwMode="auto">
              <a:xfrm rot="16010863">
                <a:off x="5854" y="10949"/>
                <a:ext cx="167" cy="212"/>
                <a:chOff x="5499" y="11415"/>
                <a:chExt cx="278" cy="278"/>
              </a:xfrm>
            </p:grpSpPr>
            <p:sp>
              <p:nvSpPr>
                <p:cNvPr id="126" name="Oval 243" descr="Σκούρα κατακόρυφος"/>
                <p:cNvSpPr>
                  <a:spLocks noChangeArrowheads="1"/>
                </p:cNvSpPr>
                <p:nvPr/>
              </p:nvSpPr>
              <p:spPr bwMode="auto">
                <a:xfrm>
                  <a:off x="5499" y="11415"/>
                  <a:ext cx="278" cy="278"/>
                </a:xfrm>
                <a:prstGeom prst="ellipse">
                  <a:avLst/>
                </a:prstGeom>
                <a:pattFill prst="dkVert">
                  <a:fgClr>
                    <a:srgbClr val="000000"/>
                  </a:fgClr>
                  <a:bgClr>
                    <a:srgbClr val="FFFFFF"/>
                  </a:bgClr>
                </a:patt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27" name="Oval 244"/>
                <p:cNvSpPr>
                  <a:spLocks noChangeAspect="1" noChangeArrowheads="1"/>
                </p:cNvSpPr>
                <p:nvPr/>
              </p:nvSpPr>
              <p:spPr bwMode="auto">
                <a:xfrm>
                  <a:off x="5539" y="11455"/>
                  <a:ext cx="198" cy="19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28" name="Rectangle 245"/>
                <p:cNvSpPr>
                  <a:spLocks noChangeArrowheads="1"/>
                </p:cNvSpPr>
                <p:nvPr/>
              </p:nvSpPr>
              <p:spPr bwMode="auto">
                <a:xfrm>
                  <a:off x="5626" y="11483"/>
                  <a:ext cx="17" cy="1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l-GR" dirty="0">
                    <a:latin typeface="+mn-lt"/>
                  </a:endParaRPr>
                </a:p>
              </p:txBody>
            </p:sp>
          </p:grpSp>
          <p:sp>
            <p:nvSpPr>
              <p:cNvPr id="125" name="Freeform 246"/>
              <p:cNvSpPr>
                <a:spLocks/>
              </p:cNvSpPr>
              <p:nvPr/>
            </p:nvSpPr>
            <p:spPr bwMode="auto">
              <a:xfrm>
                <a:off x="5568" y="10771"/>
                <a:ext cx="232" cy="179"/>
              </a:xfrm>
              <a:custGeom>
                <a:avLst/>
                <a:gdLst>
                  <a:gd name="T0" fmla="*/ 0 w 232"/>
                  <a:gd name="T1" fmla="*/ 96 h 179"/>
                  <a:gd name="T2" fmla="*/ 37 w 232"/>
                  <a:gd name="T3" fmla="*/ 179 h 179"/>
                  <a:gd name="T4" fmla="*/ 232 w 232"/>
                  <a:gd name="T5" fmla="*/ 81 h 179"/>
                  <a:gd name="T6" fmla="*/ 186 w 232"/>
                  <a:gd name="T7" fmla="*/ 0 h 179"/>
                  <a:gd name="T8" fmla="*/ 0 w 232"/>
                  <a:gd name="T9" fmla="*/ 96 h 179"/>
                </a:gdLst>
                <a:ahLst/>
                <a:cxnLst>
                  <a:cxn ang="0">
                    <a:pos x="T0" y="T1"/>
                  </a:cxn>
                  <a:cxn ang="0">
                    <a:pos x="T2" y="T3"/>
                  </a:cxn>
                  <a:cxn ang="0">
                    <a:pos x="T4" y="T5"/>
                  </a:cxn>
                  <a:cxn ang="0">
                    <a:pos x="T6" y="T7"/>
                  </a:cxn>
                  <a:cxn ang="0">
                    <a:pos x="T8" y="T9"/>
                  </a:cxn>
                </a:cxnLst>
                <a:rect l="0" t="0" r="r" b="b"/>
                <a:pathLst>
                  <a:path w="232" h="179">
                    <a:moveTo>
                      <a:pt x="0" y="96"/>
                    </a:moveTo>
                    <a:lnTo>
                      <a:pt x="37" y="179"/>
                    </a:lnTo>
                    <a:lnTo>
                      <a:pt x="232" y="81"/>
                    </a:lnTo>
                    <a:lnTo>
                      <a:pt x="186" y="0"/>
                    </a:lnTo>
                    <a:lnTo>
                      <a:pt x="0" y="96"/>
                    </a:lnTo>
                    <a:close/>
                  </a:path>
                </a:pathLst>
              </a:custGeom>
              <a:solidFill>
                <a:srgbClr val="C0C0C0"/>
              </a:solidFill>
              <a:ln w="9525" cmpd="sng">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grpSp>
        <p:sp>
          <p:nvSpPr>
            <p:cNvPr id="30" name="Text Box 247"/>
            <p:cNvSpPr txBox="1">
              <a:spLocks noChangeArrowheads="1"/>
            </p:cNvSpPr>
            <p:nvPr/>
          </p:nvSpPr>
          <p:spPr bwMode="auto">
            <a:xfrm>
              <a:off x="2130425" y="3524568"/>
              <a:ext cx="1649095" cy="5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l-GR" sz="1200" dirty="0" smtClean="0">
                  <a:effectLst/>
                  <a:latin typeface="+mn-lt"/>
                  <a:ea typeface="Times New Roman"/>
                  <a:cs typeface="Times New Roman"/>
                </a:rPr>
                <a:t>Τ</a:t>
              </a:r>
              <a:r>
                <a:rPr lang="en-US" sz="1200" dirty="0" smtClean="0">
                  <a:effectLst/>
                  <a:latin typeface="+mn-lt"/>
                  <a:ea typeface="Times New Roman"/>
                  <a:cs typeface="Times New Roman"/>
                </a:rPr>
                <a:t>ροφοδοτικό</a:t>
              </a:r>
              <a:r>
                <a:rPr lang="el-GR" sz="1100" dirty="0" smtClean="0">
                  <a:latin typeface="+mn-lt"/>
                  <a:ea typeface="Times New Roman"/>
                  <a:cs typeface="Times New Roman"/>
                </a:rPr>
                <a:t> </a:t>
              </a:r>
              <a:r>
                <a:rPr lang="en-US" sz="1200" dirty="0" smtClean="0">
                  <a:effectLst/>
                  <a:latin typeface="+mn-lt"/>
                  <a:ea typeface="Times New Roman"/>
                  <a:cs typeface="Times New Roman"/>
                </a:rPr>
                <a:t>0-10 </a:t>
              </a:r>
              <a:r>
                <a:rPr lang="en-US" sz="1200" dirty="0">
                  <a:effectLst/>
                  <a:latin typeface="+mn-lt"/>
                  <a:ea typeface="Times New Roman"/>
                  <a:cs typeface="Times New Roman"/>
                </a:rPr>
                <a:t>KV  </a:t>
              </a:r>
              <a:endParaRPr lang="el-GR" sz="1100" dirty="0">
                <a:effectLst/>
                <a:latin typeface="+mn-lt"/>
                <a:ea typeface="Times New Roman"/>
                <a:cs typeface="Times New Roman"/>
              </a:endParaRPr>
            </a:p>
          </p:txBody>
        </p:sp>
        <p:sp>
          <p:nvSpPr>
            <p:cNvPr id="31" name="Text Box 248"/>
            <p:cNvSpPr txBox="1">
              <a:spLocks noChangeArrowheads="1"/>
            </p:cNvSpPr>
            <p:nvPr/>
          </p:nvSpPr>
          <p:spPr bwMode="auto">
            <a:xfrm>
              <a:off x="2773045" y="2626678"/>
              <a:ext cx="949325"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Laser He-Ne</a:t>
              </a:r>
              <a:endParaRPr lang="el-GR" sz="1100" dirty="0">
                <a:effectLst/>
                <a:latin typeface="+mn-lt"/>
                <a:ea typeface="Times New Roman"/>
                <a:cs typeface="Times New Roman"/>
              </a:endParaRPr>
            </a:p>
          </p:txBody>
        </p:sp>
        <p:sp>
          <p:nvSpPr>
            <p:cNvPr id="32" name="Text Box 249"/>
            <p:cNvSpPr txBox="1">
              <a:spLocks noChangeArrowheads="1"/>
            </p:cNvSpPr>
            <p:nvPr/>
          </p:nvSpPr>
          <p:spPr bwMode="auto">
            <a:xfrm>
              <a:off x="3920490" y="2426018"/>
              <a:ext cx="737235" cy="20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πολωτής</a:t>
              </a:r>
              <a:endParaRPr lang="el-GR" sz="1100" dirty="0">
                <a:effectLst/>
                <a:latin typeface="+mn-lt"/>
                <a:ea typeface="Times New Roman"/>
                <a:cs typeface="Times New Roman"/>
              </a:endParaRPr>
            </a:p>
          </p:txBody>
        </p:sp>
        <p:sp>
          <p:nvSpPr>
            <p:cNvPr id="33" name="Text Box 250"/>
            <p:cNvSpPr txBox="1">
              <a:spLocks noChangeArrowheads="1"/>
            </p:cNvSpPr>
            <p:nvPr/>
          </p:nvSpPr>
          <p:spPr bwMode="auto">
            <a:xfrm>
              <a:off x="4774565" y="2368233"/>
              <a:ext cx="827405" cy="18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αναλύτης</a:t>
              </a:r>
              <a:endParaRPr lang="el-GR" sz="1100" dirty="0">
                <a:effectLst/>
                <a:latin typeface="+mn-lt"/>
                <a:ea typeface="Times New Roman"/>
                <a:cs typeface="Times New Roman"/>
              </a:endParaRPr>
            </a:p>
          </p:txBody>
        </p:sp>
        <p:sp>
          <p:nvSpPr>
            <p:cNvPr id="34" name="Text Box 251"/>
            <p:cNvSpPr txBox="1">
              <a:spLocks noChangeArrowheads="1"/>
            </p:cNvSpPr>
            <p:nvPr/>
          </p:nvSpPr>
          <p:spPr bwMode="auto">
            <a:xfrm>
              <a:off x="4676775" y="3680143"/>
              <a:ext cx="1325245" cy="70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κύτταρο Kerr</a:t>
              </a:r>
              <a:endParaRPr lang="el-GR" sz="1100" dirty="0">
                <a:effectLst/>
                <a:latin typeface="+mn-lt"/>
                <a:ea typeface="Times New Roman"/>
                <a:cs typeface="Times New Roman"/>
              </a:endParaRPr>
            </a:p>
            <a:p>
              <a:pPr algn="ctr">
                <a:lnSpc>
                  <a:spcPct val="115000"/>
                </a:lnSpc>
                <a:spcAft>
                  <a:spcPts val="1000"/>
                </a:spcAft>
              </a:pPr>
              <a:r>
                <a:rPr lang="en-US" sz="1200" dirty="0">
                  <a:effectLst/>
                  <a:latin typeface="+mn-lt"/>
                  <a:ea typeface="Times New Roman"/>
                  <a:cs typeface="Times New Roman"/>
                </a:rPr>
                <a:t>(κρύσταλλος PLZT)</a:t>
              </a:r>
              <a:endParaRPr lang="el-GR" sz="1100" dirty="0">
                <a:effectLst/>
                <a:latin typeface="+mn-lt"/>
                <a:ea typeface="Times New Roman"/>
                <a:cs typeface="Times New Roman"/>
              </a:endParaRPr>
            </a:p>
          </p:txBody>
        </p:sp>
        <p:sp>
          <p:nvSpPr>
            <p:cNvPr id="35" name="Freeform 253"/>
            <p:cNvSpPr>
              <a:spLocks/>
            </p:cNvSpPr>
            <p:nvPr/>
          </p:nvSpPr>
          <p:spPr bwMode="auto">
            <a:xfrm>
              <a:off x="4737735" y="2866073"/>
              <a:ext cx="220345" cy="276999"/>
            </a:xfrm>
            <a:custGeom>
              <a:avLst/>
              <a:gdLst>
                <a:gd name="T0" fmla="*/ 0 w 347"/>
                <a:gd name="T1" fmla="*/ 0 h 1170"/>
                <a:gd name="T2" fmla="*/ 347 w 347"/>
                <a:gd name="T3" fmla="*/ 0 h 1170"/>
                <a:gd name="T4" fmla="*/ 347 w 347"/>
                <a:gd name="T5" fmla="*/ 1170 h 1170"/>
              </a:gdLst>
              <a:ahLst/>
              <a:cxnLst>
                <a:cxn ang="0">
                  <a:pos x="T0" y="T1"/>
                </a:cxn>
                <a:cxn ang="0">
                  <a:pos x="T2" y="T3"/>
                </a:cxn>
                <a:cxn ang="0">
                  <a:pos x="T4" y="T5"/>
                </a:cxn>
              </a:cxnLst>
              <a:rect l="0" t="0" r="r" b="b"/>
              <a:pathLst>
                <a:path w="347" h="1170">
                  <a:moveTo>
                    <a:pt x="0" y="0"/>
                  </a:moveTo>
                  <a:lnTo>
                    <a:pt x="347" y="0"/>
                  </a:lnTo>
                  <a:lnTo>
                    <a:pt x="347" y="117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36" name="Freeform 254"/>
            <p:cNvSpPr>
              <a:spLocks/>
            </p:cNvSpPr>
            <p:nvPr/>
          </p:nvSpPr>
          <p:spPr bwMode="auto">
            <a:xfrm>
              <a:off x="4173855" y="2537778"/>
              <a:ext cx="675640" cy="276999"/>
            </a:xfrm>
            <a:custGeom>
              <a:avLst/>
              <a:gdLst>
                <a:gd name="T0" fmla="*/ 0 w 1064"/>
                <a:gd name="T1" fmla="*/ 1840 h 1840"/>
                <a:gd name="T2" fmla="*/ 743 w 1064"/>
                <a:gd name="T3" fmla="*/ 1712 h 1840"/>
                <a:gd name="T4" fmla="*/ 1022 w 1064"/>
                <a:gd name="T5" fmla="*/ 1267 h 1840"/>
                <a:gd name="T6" fmla="*/ 998 w 1064"/>
                <a:gd name="T7" fmla="*/ 167 h 1840"/>
                <a:gd name="T8" fmla="*/ 868 w 1064"/>
                <a:gd name="T9" fmla="*/ 262 h 1840"/>
              </a:gdLst>
              <a:ahLst/>
              <a:cxnLst>
                <a:cxn ang="0">
                  <a:pos x="T0" y="T1"/>
                </a:cxn>
                <a:cxn ang="0">
                  <a:pos x="T2" y="T3"/>
                </a:cxn>
                <a:cxn ang="0">
                  <a:pos x="T4" y="T5"/>
                </a:cxn>
                <a:cxn ang="0">
                  <a:pos x="T6" y="T7"/>
                </a:cxn>
                <a:cxn ang="0">
                  <a:pos x="T8" y="T9"/>
                </a:cxn>
              </a:cxnLst>
              <a:rect l="0" t="0" r="r" b="b"/>
              <a:pathLst>
                <a:path w="1064" h="1840">
                  <a:moveTo>
                    <a:pt x="0" y="1840"/>
                  </a:moveTo>
                  <a:cubicBezTo>
                    <a:pt x="124" y="1819"/>
                    <a:pt x="573" y="1808"/>
                    <a:pt x="743" y="1712"/>
                  </a:cubicBezTo>
                  <a:cubicBezTo>
                    <a:pt x="913" y="1616"/>
                    <a:pt x="980" y="1524"/>
                    <a:pt x="1022" y="1267"/>
                  </a:cubicBezTo>
                  <a:cubicBezTo>
                    <a:pt x="1064" y="1010"/>
                    <a:pt x="1024" y="334"/>
                    <a:pt x="998" y="167"/>
                  </a:cubicBezTo>
                  <a:cubicBezTo>
                    <a:pt x="972" y="0"/>
                    <a:pt x="895" y="242"/>
                    <a:pt x="868" y="26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37" name="Text Box 255"/>
            <p:cNvSpPr txBox="1">
              <a:spLocks noChangeArrowheads="1"/>
            </p:cNvSpPr>
            <p:nvPr/>
          </p:nvSpPr>
          <p:spPr bwMode="auto">
            <a:xfrm>
              <a:off x="2818765" y="4298633"/>
              <a:ext cx="1031240" cy="19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βολτόμετρο  </a:t>
              </a:r>
              <a:endParaRPr lang="el-GR" sz="1100" dirty="0">
                <a:effectLst/>
                <a:latin typeface="+mn-lt"/>
                <a:ea typeface="Times New Roman"/>
                <a:cs typeface="Times New Roman"/>
              </a:endParaRPr>
            </a:p>
          </p:txBody>
        </p:sp>
        <p:grpSp>
          <p:nvGrpSpPr>
            <p:cNvPr id="38" name="Group 256"/>
            <p:cNvGrpSpPr>
              <a:grpSpLocks/>
            </p:cNvGrpSpPr>
            <p:nvPr/>
          </p:nvGrpSpPr>
          <p:grpSpPr bwMode="auto">
            <a:xfrm>
              <a:off x="4186555" y="2689543"/>
              <a:ext cx="211455" cy="295275"/>
              <a:chOff x="5421" y="9158"/>
              <a:chExt cx="333" cy="465"/>
            </a:xfrm>
          </p:grpSpPr>
          <p:sp>
            <p:nvSpPr>
              <p:cNvPr id="120" name="Oval 257"/>
              <p:cNvSpPr>
                <a:spLocks noChangeArrowheads="1"/>
              </p:cNvSpPr>
              <p:nvPr/>
            </p:nvSpPr>
            <p:spPr bwMode="auto">
              <a:xfrm rot="-708853">
                <a:off x="5421" y="9158"/>
                <a:ext cx="333" cy="46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21" name="Oval 258"/>
              <p:cNvSpPr>
                <a:spLocks noChangeAspect="1" noChangeArrowheads="1"/>
              </p:cNvSpPr>
              <p:nvPr/>
            </p:nvSpPr>
            <p:spPr bwMode="auto">
              <a:xfrm rot="-509377">
                <a:off x="5526" y="9293"/>
                <a:ext cx="119"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dirty="0">
                  <a:latin typeface="+mn-lt"/>
                </a:endParaRPr>
              </a:p>
            </p:txBody>
          </p:sp>
        </p:grpSp>
        <p:sp>
          <p:nvSpPr>
            <p:cNvPr id="39" name="AutoShape 259"/>
            <p:cNvSpPr>
              <a:spLocks noChangeArrowheads="1"/>
            </p:cNvSpPr>
            <p:nvPr/>
          </p:nvSpPr>
          <p:spPr bwMode="auto">
            <a:xfrm rot="21359139">
              <a:off x="4270375" y="2648268"/>
              <a:ext cx="45085" cy="131445"/>
            </a:xfrm>
            <a:prstGeom prst="roundRect">
              <a:avLst>
                <a:gd name="adj" fmla="val 50000"/>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grpSp>
          <p:nvGrpSpPr>
            <p:cNvPr id="40" name="Group 260"/>
            <p:cNvGrpSpPr>
              <a:grpSpLocks/>
            </p:cNvGrpSpPr>
            <p:nvPr/>
          </p:nvGrpSpPr>
          <p:grpSpPr bwMode="auto">
            <a:xfrm>
              <a:off x="4167505" y="2702878"/>
              <a:ext cx="211455" cy="295275"/>
              <a:chOff x="5421" y="9158"/>
              <a:chExt cx="333" cy="465"/>
            </a:xfrm>
          </p:grpSpPr>
          <p:sp>
            <p:nvSpPr>
              <p:cNvPr id="118" name="Oval 261"/>
              <p:cNvSpPr>
                <a:spLocks noChangeArrowheads="1"/>
              </p:cNvSpPr>
              <p:nvPr/>
            </p:nvSpPr>
            <p:spPr bwMode="auto">
              <a:xfrm rot="-708853">
                <a:off x="5421" y="9158"/>
                <a:ext cx="333" cy="465"/>
              </a:xfrm>
              <a:prstGeom prst="ellipse">
                <a:avLst/>
              </a:prstGeom>
              <a:gradFill rotWithShape="1">
                <a:gsLst>
                  <a:gs pos="0">
                    <a:srgbClr val="FFFFFF"/>
                  </a:gs>
                  <a:gs pos="100000">
                    <a:srgbClr val="FFFFFF">
                      <a:gamma/>
                      <a:shade val="46275"/>
                      <a:invGamma/>
                    </a:srgbClr>
                  </a:gs>
                </a:gsLst>
                <a:lin ang="5400000" scaled="1"/>
              </a:gra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119" name="Oval 262"/>
              <p:cNvSpPr>
                <a:spLocks noChangeAspect="1" noChangeArrowheads="1"/>
              </p:cNvSpPr>
              <p:nvPr/>
            </p:nvSpPr>
            <p:spPr bwMode="auto">
              <a:xfrm rot="-509377">
                <a:off x="5526" y="9293"/>
                <a:ext cx="119" cy="167"/>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dirty="0">
                  <a:latin typeface="+mn-lt"/>
                </a:endParaRPr>
              </a:p>
            </p:txBody>
          </p:sp>
        </p:grpSp>
        <p:sp>
          <p:nvSpPr>
            <p:cNvPr id="41" name="Freeform 263"/>
            <p:cNvSpPr>
              <a:spLocks/>
            </p:cNvSpPr>
            <p:nvPr/>
          </p:nvSpPr>
          <p:spPr bwMode="auto">
            <a:xfrm>
              <a:off x="6322060" y="3459163"/>
              <a:ext cx="172720" cy="276999"/>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42" name="Freeform 264"/>
            <p:cNvSpPr>
              <a:spLocks/>
            </p:cNvSpPr>
            <p:nvPr/>
          </p:nvSpPr>
          <p:spPr bwMode="auto">
            <a:xfrm flipH="1">
              <a:off x="6747510" y="3459163"/>
              <a:ext cx="172720" cy="276999"/>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nvGrpSpPr>
            <p:cNvPr id="43" name="Group 265"/>
            <p:cNvGrpSpPr>
              <a:grpSpLocks/>
            </p:cNvGrpSpPr>
            <p:nvPr/>
          </p:nvGrpSpPr>
          <p:grpSpPr bwMode="auto">
            <a:xfrm>
              <a:off x="6314440" y="3128324"/>
              <a:ext cx="612140" cy="380092"/>
              <a:chOff x="6699" y="11015"/>
              <a:chExt cx="964" cy="825"/>
            </a:xfrm>
          </p:grpSpPr>
          <p:sp>
            <p:nvSpPr>
              <p:cNvPr id="116" name="AutoShape 266"/>
              <p:cNvSpPr>
                <a:spLocks noChangeArrowheads="1"/>
              </p:cNvSpPr>
              <p:nvPr/>
            </p:nvSpPr>
            <p:spPr bwMode="auto">
              <a:xfrm>
                <a:off x="6699" y="11015"/>
                <a:ext cx="964" cy="659"/>
              </a:xfrm>
              <a:prstGeom prst="roundRect">
                <a:avLst>
                  <a:gd name="adj" fmla="val 15569"/>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17" name="AutoShape 267"/>
              <p:cNvSpPr>
                <a:spLocks noChangeArrowheads="1"/>
              </p:cNvSpPr>
              <p:nvPr/>
            </p:nvSpPr>
            <p:spPr bwMode="auto">
              <a:xfrm>
                <a:off x="6751" y="11105"/>
                <a:ext cx="860" cy="735"/>
              </a:xfrm>
              <a:prstGeom prst="roundRect">
                <a:avLst>
                  <a:gd name="adj" fmla="val 32134"/>
                </a:avLst>
              </a:prstGeom>
              <a:solidFill>
                <a:srgbClr val="FFFFFF"/>
              </a:solidFill>
              <a:ln w="12700" algn="ctr">
                <a:solidFill>
                  <a:srgbClr val="000000"/>
                </a:solidFill>
                <a:round/>
                <a:headEnd/>
                <a:tailEnd/>
              </a:ln>
              <a:effectLst>
                <a:prstShdw prst="shdw18" dist="17961" dir="13500000">
                  <a:srgbClr val="000000">
                    <a:gamma/>
                    <a:shade val="60000"/>
                    <a:invGamma/>
                  </a:srgbClr>
                </a:prstShdw>
              </a:effectLst>
            </p:spPr>
            <p:txBody>
              <a:bodyPr rot="0" vert="horz" wrap="square" lIns="0" tIns="0" rIns="0" bIns="0" anchor="t" anchorCtr="0" upright="1">
                <a:spAutoFit/>
              </a:bodyPr>
              <a:lstStyle/>
              <a:p>
                <a:endParaRPr lang="el-GR" dirty="0">
                  <a:latin typeface="+mn-lt"/>
                </a:endParaRPr>
              </a:p>
            </p:txBody>
          </p:sp>
        </p:grpSp>
        <p:grpSp>
          <p:nvGrpSpPr>
            <p:cNvPr id="44" name="Group 268"/>
            <p:cNvGrpSpPr>
              <a:grpSpLocks/>
            </p:cNvGrpSpPr>
            <p:nvPr/>
          </p:nvGrpSpPr>
          <p:grpSpPr bwMode="auto">
            <a:xfrm>
              <a:off x="6416040" y="3356293"/>
              <a:ext cx="160655" cy="413385"/>
              <a:chOff x="7348" y="12156"/>
              <a:chExt cx="253" cy="651"/>
            </a:xfrm>
          </p:grpSpPr>
          <p:grpSp>
            <p:nvGrpSpPr>
              <p:cNvPr id="106" name="Group 269"/>
              <p:cNvGrpSpPr>
                <a:grpSpLocks/>
              </p:cNvGrpSpPr>
              <p:nvPr/>
            </p:nvGrpSpPr>
            <p:grpSpPr bwMode="auto">
              <a:xfrm>
                <a:off x="7348" y="12156"/>
                <a:ext cx="103" cy="651"/>
                <a:chOff x="7348" y="12158"/>
                <a:chExt cx="103" cy="651"/>
              </a:xfrm>
            </p:grpSpPr>
            <p:grpSp>
              <p:nvGrpSpPr>
                <p:cNvPr id="112" name="Group 270"/>
                <p:cNvGrpSpPr>
                  <a:grpSpLocks noChangeAspect="1"/>
                </p:cNvGrpSpPr>
                <p:nvPr/>
              </p:nvGrpSpPr>
              <p:grpSpPr bwMode="auto">
                <a:xfrm>
                  <a:off x="7375" y="12188"/>
                  <a:ext cx="49" cy="621"/>
                  <a:chOff x="3527" y="10801"/>
                  <a:chExt cx="244" cy="3089"/>
                </a:xfrm>
              </p:grpSpPr>
              <p:sp>
                <p:nvSpPr>
                  <p:cNvPr id="114" name="Oval 271"/>
                  <p:cNvSpPr>
                    <a:spLocks noChangeAspect="1" noChangeArrowheads="1"/>
                  </p:cNvSpPr>
                  <p:nvPr/>
                </p:nvSpPr>
                <p:spPr bwMode="auto">
                  <a:xfrm>
                    <a:off x="3527" y="10801"/>
                    <a:ext cx="244" cy="305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15" name="Oval 272"/>
                  <p:cNvSpPr>
                    <a:spLocks noChangeAspect="1" noChangeArrowheads="1"/>
                  </p:cNvSpPr>
                  <p:nvPr/>
                </p:nvSpPr>
                <p:spPr bwMode="auto">
                  <a:xfrm>
                    <a:off x="3564" y="10838"/>
                    <a:ext cx="170" cy="3052"/>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sp>
              <p:nvSpPr>
                <p:cNvPr id="113" name="Oval 273"/>
                <p:cNvSpPr>
                  <a:spLocks noChangeAspect="1" noChangeArrowheads="1"/>
                </p:cNvSpPr>
                <p:nvPr/>
              </p:nvSpPr>
              <p:spPr bwMode="auto">
                <a:xfrm>
                  <a:off x="7348" y="12158"/>
                  <a:ext cx="103" cy="61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grpSp>
            <p:nvGrpSpPr>
              <p:cNvPr id="107" name="Group 274"/>
              <p:cNvGrpSpPr>
                <a:grpSpLocks/>
              </p:cNvGrpSpPr>
              <p:nvPr/>
            </p:nvGrpSpPr>
            <p:grpSpPr bwMode="auto">
              <a:xfrm>
                <a:off x="7498" y="12156"/>
                <a:ext cx="103" cy="651"/>
                <a:chOff x="7348" y="12158"/>
                <a:chExt cx="103" cy="651"/>
              </a:xfrm>
            </p:grpSpPr>
            <p:grpSp>
              <p:nvGrpSpPr>
                <p:cNvPr id="108" name="Group 275"/>
                <p:cNvGrpSpPr>
                  <a:grpSpLocks noChangeAspect="1"/>
                </p:cNvGrpSpPr>
                <p:nvPr/>
              </p:nvGrpSpPr>
              <p:grpSpPr bwMode="auto">
                <a:xfrm>
                  <a:off x="7375" y="12188"/>
                  <a:ext cx="49" cy="621"/>
                  <a:chOff x="3527" y="10801"/>
                  <a:chExt cx="244" cy="3089"/>
                </a:xfrm>
              </p:grpSpPr>
              <p:sp>
                <p:nvSpPr>
                  <p:cNvPr id="110" name="Oval 276"/>
                  <p:cNvSpPr>
                    <a:spLocks noChangeAspect="1" noChangeArrowheads="1"/>
                  </p:cNvSpPr>
                  <p:nvPr/>
                </p:nvSpPr>
                <p:spPr bwMode="auto">
                  <a:xfrm>
                    <a:off x="3527" y="10801"/>
                    <a:ext cx="244" cy="305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11" name="Oval 277"/>
                  <p:cNvSpPr>
                    <a:spLocks noChangeAspect="1" noChangeArrowheads="1"/>
                  </p:cNvSpPr>
                  <p:nvPr/>
                </p:nvSpPr>
                <p:spPr bwMode="auto">
                  <a:xfrm>
                    <a:off x="3564" y="10838"/>
                    <a:ext cx="170" cy="3052"/>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sp>
              <p:nvSpPr>
                <p:cNvPr id="109" name="Oval 278"/>
                <p:cNvSpPr>
                  <a:spLocks noChangeAspect="1" noChangeArrowheads="1"/>
                </p:cNvSpPr>
                <p:nvPr/>
              </p:nvSpPr>
              <p:spPr bwMode="auto">
                <a:xfrm>
                  <a:off x="7348" y="12158"/>
                  <a:ext cx="103" cy="61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grpSp>
        <p:grpSp>
          <p:nvGrpSpPr>
            <p:cNvPr id="45" name="Group 279"/>
            <p:cNvGrpSpPr>
              <a:grpSpLocks/>
            </p:cNvGrpSpPr>
            <p:nvPr/>
          </p:nvGrpSpPr>
          <p:grpSpPr bwMode="auto">
            <a:xfrm>
              <a:off x="6675120" y="3353753"/>
              <a:ext cx="160655" cy="413385"/>
              <a:chOff x="7348" y="12156"/>
              <a:chExt cx="253" cy="651"/>
            </a:xfrm>
          </p:grpSpPr>
          <p:grpSp>
            <p:nvGrpSpPr>
              <p:cNvPr id="96" name="Group 280"/>
              <p:cNvGrpSpPr>
                <a:grpSpLocks/>
              </p:cNvGrpSpPr>
              <p:nvPr/>
            </p:nvGrpSpPr>
            <p:grpSpPr bwMode="auto">
              <a:xfrm>
                <a:off x="7348" y="12156"/>
                <a:ext cx="103" cy="651"/>
                <a:chOff x="7348" y="12158"/>
                <a:chExt cx="103" cy="651"/>
              </a:xfrm>
            </p:grpSpPr>
            <p:grpSp>
              <p:nvGrpSpPr>
                <p:cNvPr id="102" name="Group 281"/>
                <p:cNvGrpSpPr>
                  <a:grpSpLocks noChangeAspect="1"/>
                </p:cNvGrpSpPr>
                <p:nvPr/>
              </p:nvGrpSpPr>
              <p:grpSpPr bwMode="auto">
                <a:xfrm>
                  <a:off x="7375" y="12188"/>
                  <a:ext cx="49" cy="621"/>
                  <a:chOff x="3527" y="10801"/>
                  <a:chExt cx="244" cy="3089"/>
                </a:xfrm>
              </p:grpSpPr>
              <p:sp>
                <p:nvSpPr>
                  <p:cNvPr id="104" name="Oval 282"/>
                  <p:cNvSpPr>
                    <a:spLocks noChangeAspect="1" noChangeArrowheads="1"/>
                  </p:cNvSpPr>
                  <p:nvPr/>
                </p:nvSpPr>
                <p:spPr bwMode="auto">
                  <a:xfrm>
                    <a:off x="3527" y="10801"/>
                    <a:ext cx="244" cy="305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05" name="Oval 283"/>
                  <p:cNvSpPr>
                    <a:spLocks noChangeAspect="1" noChangeArrowheads="1"/>
                  </p:cNvSpPr>
                  <p:nvPr/>
                </p:nvSpPr>
                <p:spPr bwMode="auto">
                  <a:xfrm>
                    <a:off x="3564" y="10838"/>
                    <a:ext cx="170" cy="3052"/>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sp>
              <p:nvSpPr>
                <p:cNvPr id="103" name="Oval 284"/>
                <p:cNvSpPr>
                  <a:spLocks noChangeAspect="1" noChangeArrowheads="1"/>
                </p:cNvSpPr>
                <p:nvPr/>
              </p:nvSpPr>
              <p:spPr bwMode="auto">
                <a:xfrm>
                  <a:off x="7348" y="12158"/>
                  <a:ext cx="103" cy="61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grpSp>
            <p:nvGrpSpPr>
              <p:cNvPr id="97" name="Group 285"/>
              <p:cNvGrpSpPr>
                <a:grpSpLocks/>
              </p:cNvGrpSpPr>
              <p:nvPr/>
            </p:nvGrpSpPr>
            <p:grpSpPr bwMode="auto">
              <a:xfrm>
                <a:off x="7498" y="12156"/>
                <a:ext cx="103" cy="651"/>
                <a:chOff x="7348" y="12158"/>
                <a:chExt cx="103" cy="651"/>
              </a:xfrm>
            </p:grpSpPr>
            <p:grpSp>
              <p:nvGrpSpPr>
                <p:cNvPr id="98" name="Group 286"/>
                <p:cNvGrpSpPr>
                  <a:grpSpLocks noChangeAspect="1"/>
                </p:cNvGrpSpPr>
                <p:nvPr/>
              </p:nvGrpSpPr>
              <p:grpSpPr bwMode="auto">
                <a:xfrm>
                  <a:off x="7375" y="12188"/>
                  <a:ext cx="49" cy="621"/>
                  <a:chOff x="3527" y="10801"/>
                  <a:chExt cx="244" cy="3089"/>
                </a:xfrm>
              </p:grpSpPr>
              <p:sp>
                <p:nvSpPr>
                  <p:cNvPr id="100" name="Oval 287"/>
                  <p:cNvSpPr>
                    <a:spLocks noChangeAspect="1" noChangeArrowheads="1"/>
                  </p:cNvSpPr>
                  <p:nvPr/>
                </p:nvSpPr>
                <p:spPr bwMode="auto">
                  <a:xfrm>
                    <a:off x="3527" y="10801"/>
                    <a:ext cx="244" cy="3055"/>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101" name="Oval 288"/>
                  <p:cNvSpPr>
                    <a:spLocks noChangeAspect="1" noChangeArrowheads="1"/>
                  </p:cNvSpPr>
                  <p:nvPr/>
                </p:nvSpPr>
                <p:spPr bwMode="auto">
                  <a:xfrm>
                    <a:off x="3564" y="10838"/>
                    <a:ext cx="170" cy="3052"/>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sp>
              <p:nvSpPr>
                <p:cNvPr id="99" name="Oval 289"/>
                <p:cNvSpPr>
                  <a:spLocks noChangeAspect="1" noChangeArrowheads="1"/>
                </p:cNvSpPr>
                <p:nvPr/>
              </p:nvSpPr>
              <p:spPr bwMode="auto">
                <a:xfrm>
                  <a:off x="7348" y="12158"/>
                  <a:ext cx="103" cy="61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grpSp>
        <p:grpSp>
          <p:nvGrpSpPr>
            <p:cNvPr id="46" name="Group 290"/>
            <p:cNvGrpSpPr>
              <a:grpSpLocks/>
            </p:cNvGrpSpPr>
            <p:nvPr/>
          </p:nvGrpSpPr>
          <p:grpSpPr bwMode="auto">
            <a:xfrm>
              <a:off x="6430010" y="3206433"/>
              <a:ext cx="104775" cy="405765"/>
              <a:chOff x="4461" y="12064"/>
              <a:chExt cx="165" cy="639"/>
            </a:xfrm>
          </p:grpSpPr>
          <p:grpSp>
            <p:nvGrpSpPr>
              <p:cNvPr id="92" name="Group 291"/>
              <p:cNvGrpSpPr>
                <a:grpSpLocks/>
              </p:cNvGrpSpPr>
              <p:nvPr/>
            </p:nvGrpSpPr>
            <p:grpSpPr bwMode="auto">
              <a:xfrm>
                <a:off x="4461" y="12064"/>
                <a:ext cx="165" cy="639"/>
                <a:chOff x="3527" y="10801"/>
                <a:chExt cx="244" cy="945"/>
              </a:xfrm>
            </p:grpSpPr>
            <p:sp>
              <p:nvSpPr>
                <p:cNvPr id="94" name="Oval 292"/>
                <p:cNvSpPr>
                  <a:spLocks noChangeArrowheads="1"/>
                </p:cNvSpPr>
                <p:nvPr/>
              </p:nvSpPr>
              <p:spPr bwMode="auto">
                <a:xfrm>
                  <a:off x="3527" y="10801"/>
                  <a:ext cx="244" cy="907"/>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95" name="Oval 293"/>
                <p:cNvSpPr>
                  <a:spLocks noChangeAspect="1" noChangeArrowheads="1"/>
                </p:cNvSpPr>
                <p:nvPr/>
              </p:nvSpPr>
              <p:spPr bwMode="auto">
                <a:xfrm>
                  <a:off x="3564" y="10838"/>
                  <a:ext cx="170" cy="90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cxnSp>
            <p:nvCxnSpPr>
              <p:cNvPr id="93" name="Line 294"/>
              <p:cNvCxnSpPr/>
              <p:nvPr/>
            </p:nvCxnSpPr>
            <p:spPr bwMode="auto">
              <a:xfrm>
                <a:off x="4541" y="12146"/>
                <a:ext cx="30" cy="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7" name="Group 295"/>
            <p:cNvGrpSpPr>
              <a:grpSpLocks/>
            </p:cNvGrpSpPr>
            <p:nvPr/>
          </p:nvGrpSpPr>
          <p:grpSpPr bwMode="auto">
            <a:xfrm>
              <a:off x="6715760" y="3206433"/>
              <a:ext cx="104775" cy="405765"/>
              <a:chOff x="4461" y="12064"/>
              <a:chExt cx="165" cy="639"/>
            </a:xfrm>
          </p:grpSpPr>
          <p:grpSp>
            <p:nvGrpSpPr>
              <p:cNvPr id="88" name="Group 296"/>
              <p:cNvGrpSpPr>
                <a:grpSpLocks/>
              </p:cNvGrpSpPr>
              <p:nvPr/>
            </p:nvGrpSpPr>
            <p:grpSpPr bwMode="auto">
              <a:xfrm>
                <a:off x="4461" y="12064"/>
                <a:ext cx="165" cy="639"/>
                <a:chOff x="3527" y="10801"/>
                <a:chExt cx="244" cy="945"/>
              </a:xfrm>
            </p:grpSpPr>
            <p:sp>
              <p:nvSpPr>
                <p:cNvPr id="90" name="Oval 297"/>
                <p:cNvSpPr>
                  <a:spLocks noChangeArrowheads="1"/>
                </p:cNvSpPr>
                <p:nvPr/>
              </p:nvSpPr>
              <p:spPr bwMode="auto">
                <a:xfrm>
                  <a:off x="3527" y="10801"/>
                  <a:ext cx="244" cy="907"/>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sp>
              <p:nvSpPr>
                <p:cNvPr id="91" name="Oval 298"/>
                <p:cNvSpPr>
                  <a:spLocks noChangeAspect="1" noChangeArrowheads="1"/>
                </p:cNvSpPr>
                <p:nvPr/>
              </p:nvSpPr>
              <p:spPr bwMode="auto">
                <a:xfrm>
                  <a:off x="3564" y="10838"/>
                  <a:ext cx="170" cy="90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latin typeface="+mn-lt"/>
                  </a:endParaRPr>
                </a:p>
              </p:txBody>
            </p:sp>
          </p:grpSp>
          <p:cxnSp>
            <p:nvCxnSpPr>
              <p:cNvPr id="89" name="Line 299"/>
              <p:cNvCxnSpPr/>
              <p:nvPr/>
            </p:nvCxnSpPr>
            <p:spPr bwMode="auto">
              <a:xfrm>
                <a:off x="4541" y="12146"/>
                <a:ext cx="30" cy="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8" name="Group 300"/>
            <p:cNvGrpSpPr>
              <a:grpSpLocks/>
            </p:cNvGrpSpPr>
            <p:nvPr/>
          </p:nvGrpSpPr>
          <p:grpSpPr bwMode="auto">
            <a:xfrm>
              <a:off x="6191250" y="3742373"/>
              <a:ext cx="600075" cy="417195"/>
              <a:chOff x="5460" y="10701"/>
              <a:chExt cx="945" cy="657"/>
            </a:xfrm>
          </p:grpSpPr>
          <p:grpSp>
            <p:nvGrpSpPr>
              <p:cNvPr id="68" name="Group 301"/>
              <p:cNvGrpSpPr>
                <a:grpSpLocks/>
              </p:cNvGrpSpPr>
              <p:nvPr/>
            </p:nvGrpSpPr>
            <p:grpSpPr bwMode="auto">
              <a:xfrm>
                <a:off x="6178" y="11255"/>
                <a:ext cx="114" cy="76"/>
                <a:chOff x="6121" y="11104"/>
                <a:chExt cx="148" cy="98"/>
              </a:xfrm>
            </p:grpSpPr>
            <p:sp>
              <p:nvSpPr>
                <p:cNvPr id="86" name="Oval 302"/>
                <p:cNvSpPr>
                  <a:spLocks noChangeAspect="1" noChangeArrowheads="1"/>
                </p:cNvSpPr>
                <p:nvPr/>
              </p:nvSpPr>
              <p:spPr bwMode="auto">
                <a:xfrm rot="-23406760">
                  <a:off x="6121" y="11145"/>
                  <a:ext cx="57" cy="5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87" name="Oval 303"/>
                <p:cNvSpPr>
                  <a:spLocks noChangeAspect="1" noChangeArrowheads="1"/>
                </p:cNvSpPr>
                <p:nvPr/>
              </p:nvSpPr>
              <p:spPr bwMode="auto">
                <a:xfrm rot="-23406760">
                  <a:off x="6212" y="11104"/>
                  <a:ext cx="57" cy="5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grpSp>
          <p:grpSp>
            <p:nvGrpSpPr>
              <p:cNvPr id="69" name="Group 304"/>
              <p:cNvGrpSpPr>
                <a:grpSpLocks/>
              </p:cNvGrpSpPr>
              <p:nvPr/>
            </p:nvGrpSpPr>
            <p:grpSpPr bwMode="auto">
              <a:xfrm>
                <a:off x="5460" y="10701"/>
                <a:ext cx="945" cy="657"/>
                <a:chOff x="7845" y="10731"/>
                <a:chExt cx="945" cy="657"/>
              </a:xfrm>
            </p:grpSpPr>
            <p:grpSp>
              <p:nvGrpSpPr>
                <p:cNvPr id="75" name="Group 305"/>
                <p:cNvGrpSpPr>
                  <a:grpSpLocks/>
                </p:cNvGrpSpPr>
                <p:nvPr/>
              </p:nvGrpSpPr>
              <p:grpSpPr bwMode="auto">
                <a:xfrm>
                  <a:off x="7864" y="10958"/>
                  <a:ext cx="926" cy="430"/>
                  <a:chOff x="4239" y="10929"/>
                  <a:chExt cx="926" cy="430"/>
                </a:xfrm>
              </p:grpSpPr>
              <p:sp>
                <p:nvSpPr>
                  <p:cNvPr id="84" name="Freeform 306"/>
                  <p:cNvSpPr>
                    <a:spLocks/>
                  </p:cNvSpPr>
                  <p:nvPr/>
                </p:nvSpPr>
                <p:spPr bwMode="auto">
                  <a:xfrm>
                    <a:off x="4239" y="10929"/>
                    <a:ext cx="600" cy="427"/>
                  </a:xfrm>
                  <a:custGeom>
                    <a:avLst/>
                    <a:gdLst>
                      <a:gd name="T0" fmla="*/ 0 w 600"/>
                      <a:gd name="T1" fmla="*/ 0 h 427"/>
                      <a:gd name="T2" fmla="*/ 90 w 600"/>
                      <a:gd name="T3" fmla="*/ 165 h 427"/>
                      <a:gd name="T4" fmla="*/ 600 w 600"/>
                      <a:gd name="T5" fmla="*/ 427 h 427"/>
                    </a:gdLst>
                    <a:ahLst/>
                    <a:cxnLst>
                      <a:cxn ang="0">
                        <a:pos x="T0" y="T1"/>
                      </a:cxn>
                      <a:cxn ang="0">
                        <a:pos x="T2" y="T3"/>
                      </a:cxn>
                      <a:cxn ang="0">
                        <a:pos x="T4" y="T5"/>
                      </a:cxn>
                    </a:cxnLst>
                    <a:rect l="0" t="0" r="r" b="b"/>
                    <a:pathLst>
                      <a:path w="600" h="427">
                        <a:moveTo>
                          <a:pt x="0" y="0"/>
                        </a:moveTo>
                        <a:lnTo>
                          <a:pt x="90" y="165"/>
                        </a:lnTo>
                        <a:lnTo>
                          <a:pt x="600" y="427"/>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latin typeface="+mn-lt"/>
                    </a:endParaRPr>
                  </a:p>
                </p:txBody>
              </p:sp>
              <p:cxnSp>
                <p:nvCxnSpPr>
                  <p:cNvPr id="85" name="Line 307"/>
                  <p:cNvCxnSpPr/>
                  <p:nvPr/>
                </p:nvCxnSpPr>
                <p:spPr bwMode="auto">
                  <a:xfrm flipV="1">
                    <a:off x="4835" y="11186"/>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76" name="Group 308"/>
                <p:cNvGrpSpPr>
                  <a:grpSpLocks/>
                </p:cNvGrpSpPr>
                <p:nvPr/>
              </p:nvGrpSpPr>
              <p:grpSpPr bwMode="auto">
                <a:xfrm>
                  <a:off x="7845" y="10731"/>
                  <a:ext cx="938" cy="611"/>
                  <a:chOff x="4232" y="10748"/>
                  <a:chExt cx="938" cy="611"/>
                </a:xfrm>
              </p:grpSpPr>
              <p:sp>
                <p:nvSpPr>
                  <p:cNvPr id="79" name="Freeform 309"/>
                  <p:cNvSpPr>
                    <a:spLocks/>
                  </p:cNvSpPr>
                  <p:nvPr/>
                </p:nvSpPr>
                <p:spPr bwMode="auto">
                  <a:xfrm>
                    <a:off x="4570" y="10749"/>
                    <a:ext cx="600" cy="427"/>
                  </a:xfrm>
                  <a:custGeom>
                    <a:avLst/>
                    <a:gdLst>
                      <a:gd name="T0" fmla="*/ 0 w 600"/>
                      <a:gd name="T1" fmla="*/ 0 h 427"/>
                      <a:gd name="T2" fmla="*/ 90 w 600"/>
                      <a:gd name="T3" fmla="*/ 165 h 427"/>
                      <a:gd name="T4" fmla="*/ 600 w 600"/>
                      <a:gd name="T5" fmla="*/ 427 h 427"/>
                    </a:gdLst>
                    <a:ahLst/>
                    <a:cxnLst>
                      <a:cxn ang="0">
                        <a:pos x="T0" y="T1"/>
                      </a:cxn>
                      <a:cxn ang="0">
                        <a:pos x="T2" y="T3"/>
                      </a:cxn>
                      <a:cxn ang="0">
                        <a:pos x="T4" y="T5"/>
                      </a:cxn>
                    </a:cxnLst>
                    <a:rect l="0" t="0" r="r" b="b"/>
                    <a:pathLst>
                      <a:path w="600" h="427">
                        <a:moveTo>
                          <a:pt x="0" y="0"/>
                        </a:moveTo>
                        <a:lnTo>
                          <a:pt x="90" y="165"/>
                        </a:lnTo>
                        <a:lnTo>
                          <a:pt x="600" y="427"/>
                        </a:lnTo>
                      </a:path>
                    </a:pathLst>
                  </a:custGeom>
                  <a:solidFill>
                    <a:srgbClr val="FFFFFF"/>
                  </a:solidFill>
                  <a:ln w="12700" cmpd="sng">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80" name="Freeform 310"/>
                  <p:cNvSpPr>
                    <a:spLocks/>
                  </p:cNvSpPr>
                  <p:nvPr/>
                </p:nvSpPr>
                <p:spPr bwMode="auto">
                  <a:xfrm>
                    <a:off x="4239" y="10929"/>
                    <a:ext cx="600" cy="427"/>
                  </a:xfrm>
                  <a:custGeom>
                    <a:avLst/>
                    <a:gdLst>
                      <a:gd name="T0" fmla="*/ 0 w 600"/>
                      <a:gd name="T1" fmla="*/ 0 h 427"/>
                      <a:gd name="T2" fmla="*/ 90 w 600"/>
                      <a:gd name="T3" fmla="*/ 165 h 427"/>
                      <a:gd name="T4" fmla="*/ 600 w 600"/>
                      <a:gd name="T5" fmla="*/ 427 h 427"/>
                    </a:gdLst>
                    <a:ahLst/>
                    <a:cxnLst>
                      <a:cxn ang="0">
                        <a:pos x="T0" y="T1"/>
                      </a:cxn>
                      <a:cxn ang="0">
                        <a:pos x="T2" y="T3"/>
                      </a:cxn>
                      <a:cxn ang="0">
                        <a:pos x="T4" y="T5"/>
                      </a:cxn>
                    </a:cxnLst>
                    <a:rect l="0" t="0" r="r" b="b"/>
                    <a:pathLst>
                      <a:path w="600" h="427">
                        <a:moveTo>
                          <a:pt x="0" y="0"/>
                        </a:moveTo>
                        <a:lnTo>
                          <a:pt x="90" y="165"/>
                        </a:lnTo>
                        <a:lnTo>
                          <a:pt x="600" y="427"/>
                        </a:lnTo>
                      </a:path>
                    </a:pathLst>
                  </a:custGeom>
                  <a:solidFill>
                    <a:srgbClr val="FFFFFF"/>
                  </a:solidFill>
                  <a:ln w="12700" cmpd="sng">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cxnSp>
                <p:nvCxnSpPr>
                  <p:cNvPr id="81" name="Line 311"/>
                  <p:cNvCxnSpPr/>
                  <p:nvPr/>
                </p:nvCxnSpPr>
                <p:spPr bwMode="auto">
                  <a:xfrm flipV="1">
                    <a:off x="4232" y="10748"/>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82" name="Line 312"/>
                  <p:cNvCxnSpPr/>
                  <p:nvPr/>
                </p:nvCxnSpPr>
                <p:spPr bwMode="auto">
                  <a:xfrm flipV="1">
                    <a:off x="4327" y="10914"/>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83" name="Line 313"/>
                  <p:cNvCxnSpPr/>
                  <p:nvPr/>
                </p:nvCxnSpPr>
                <p:spPr bwMode="auto">
                  <a:xfrm flipV="1">
                    <a:off x="4835" y="11186"/>
                    <a:ext cx="330"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77" name="Line 314"/>
                <p:cNvCxnSpPr/>
                <p:nvPr/>
              </p:nvCxnSpPr>
              <p:spPr bwMode="auto">
                <a:xfrm>
                  <a:off x="8458" y="11337"/>
                  <a:ext cx="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8" name="Line 315"/>
                <p:cNvCxnSpPr/>
                <p:nvPr/>
              </p:nvCxnSpPr>
              <p:spPr bwMode="auto">
                <a:xfrm>
                  <a:off x="8778" y="11147"/>
                  <a:ext cx="1"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70" name="Group 316"/>
              <p:cNvGrpSpPr>
                <a:grpSpLocks/>
              </p:cNvGrpSpPr>
              <p:nvPr/>
            </p:nvGrpSpPr>
            <p:grpSpPr bwMode="auto">
              <a:xfrm rot="16010863">
                <a:off x="5854" y="10949"/>
                <a:ext cx="167" cy="212"/>
                <a:chOff x="5499" y="11415"/>
                <a:chExt cx="278" cy="278"/>
              </a:xfrm>
            </p:grpSpPr>
            <p:sp>
              <p:nvSpPr>
                <p:cNvPr id="72" name="Oval 317" descr="Σκούρα κατακόρυφος"/>
                <p:cNvSpPr>
                  <a:spLocks noChangeArrowheads="1"/>
                </p:cNvSpPr>
                <p:nvPr/>
              </p:nvSpPr>
              <p:spPr bwMode="auto">
                <a:xfrm>
                  <a:off x="5499" y="11415"/>
                  <a:ext cx="278" cy="278"/>
                </a:xfrm>
                <a:prstGeom prst="ellipse">
                  <a:avLst/>
                </a:prstGeom>
                <a:pattFill prst="dkVert">
                  <a:fgClr>
                    <a:srgbClr val="000000"/>
                  </a:fgClr>
                  <a:bgClr>
                    <a:srgbClr val="FFFFFF"/>
                  </a:bgClr>
                </a:patt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73" name="Oval 318"/>
                <p:cNvSpPr>
                  <a:spLocks noChangeAspect="1" noChangeArrowheads="1"/>
                </p:cNvSpPr>
                <p:nvPr/>
              </p:nvSpPr>
              <p:spPr bwMode="auto">
                <a:xfrm>
                  <a:off x="5539" y="11455"/>
                  <a:ext cx="198" cy="19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74" name="Rectangle 319"/>
                <p:cNvSpPr>
                  <a:spLocks noChangeArrowheads="1"/>
                </p:cNvSpPr>
                <p:nvPr/>
              </p:nvSpPr>
              <p:spPr bwMode="auto">
                <a:xfrm>
                  <a:off x="5626" y="11483"/>
                  <a:ext cx="17" cy="1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l-GR" dirty="0">
                    <a:latin typeface="+mn-lt"/>
                  </a:endParaRPr>
                </a:p>
              </p:txBody>
            </p:sp>
          </p:grpSp>
          <p:sp>
            <p:nvSpPr>
              <p:cNvPr id="71" name="Freeform 320"/>
              <p:cNvSpPr>
                <a:spLocks/>
              </p:cNvSpPr>
              <p:nvPr/>
            </p:nvSpPr>
            <p:spPr bwMode="auto">
              <a:xfrm>
                <a:off x="5568" y="10771"/>
                <a:ext cx="232" cy="179"/>
              </a:xfrm>
              <a:custGeom>
                <a:avLst/>
                <a:gdLst>
                  <a:gd name="T0" fmla="*/ 0 w 232"/>
                  <a:gd name="T1" fmla="*/ 96 h 179"/>
                  <a:gd name="T2" fmla="*/ 37 w 232"/>
                  <a:gd name="T3" fmla="*/ 179 h 179"/>
                  <a:gd name="T4" fmla="*/ 232 w 232"/>
                  <a:gd name="T5" fmla="*/ 81 h 179"/>
                  <a:gd name="T6" fmla="*/ 186 w 232"/>
                  <a:gd name="T7" fmla="*/ 0 h 179"/>
                  <a:gd name="T8" fmla="*/ 0 w 232"/>
                  <a:gd name="T9" fmla="*/ 96 h 179"/>
                </a:gdLst>
                <a:ahLst/>
                <a:cxnLst>
                  <a:cxn ang="0">
                    <a:pos x="T0" y="T1"/>
                  </a:cxn>
                  <a:cxn ang="0">
                    <a:pos x="T2" y="T3"/>
                  </a:cxn>
                  <a:cxn ang="0">
                    <a:pos x="T4" y="T5"/>
                  </a:cxn>
                  <a:cxn ang="0">
                    <a:pos x="T6" y="T7"/>
                  </a:cxn>
                  <a:cxn ang="0">
                    <a:pos x="T8" y="T9"/>
                  </a:cxn>
                </a:cxnLst>
                <a:rect l="0" t="0" r="r" b="b"/>
                <a:pathLst>
                  <a:path w="232" h="179">
                    <a:moveTo>
                      <a:pt x="0" y="96"/>
                    </a:moveTo>
                    <a:lnTo>
                      <a:pt x="37" y="179"/>
                    </a:lnTo>
                    <a:lnTo>
                      <a:pt x="232" y="81"/>
                    </a:lnTo>
                    <a:lnTo>
                      <a:pt x="186" y="0"/>
                    </a:lnTo>
                    <a:lnTo>
                      <a:pt x="0" y="96"/>
                    </a:lnTo>
                    <a:close/>
                  </a:path>
                </a:pathLst>
              </a:custGeom>
              <a:solidFill>
                <a:srgbClr val="C0C0C0"/>
              </a:solidFill>
              <a:ln w="9525" cmpd="sng">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grpSp>
        <p:sp>
          <p:nvSpPr>
            <p:cNvPr id="49" name="Oval 321"/>
            <p:cNvSpPr>
              <a:spLocks noChangeAspect="1" noChangeArrowheads="1"/>
            </p:cNvSpPr>
            <p:nvPr/>
          </p:nvSpPr>
          <p:spPr bwMode="auto">
            <a:xfrm rot="10461456">
              <a:off x="5761355" y="2601278"/>
              <a:ext cx="45085" cy="46990"/>
            </a:xfrm>
            <a:prstGeom prst="ellipse">
              <a:avLst/>
            </a:prstGeom>
            <a:solidFill>
              <a:srgbClr val="FFFFFF"/>
            </a:solidFill>
            <a:ln w="9525">
              <a:round/>
              <a:headEnd/>
              <a:tailEnd/>
            </a:ln>
            <a:effectLst/>
            <a:scene3d>
              <a:camera prst="legacyPerspectiveTopRight">
                <a:rot lat="4500000" lon="21299999" rev="0"/>
              </a:camera>
              <a:lightRig rig="legacyFlat3" dir="b"/>
            </a:scene3d>
            <a:sp3d extrusionH="36500" prstMaterial="legacyMatte">
              <a:bevelT w="13500" h="13500" prst="angle"/>
              <a:bevelB w="13500" h="13500" prst="angle"/>
              <a:extrusionClr>
                <a:srgbClr val="80808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50" name="Freeform 322"/>
            <p:cNvSpPr>
              <a:spLocks/>
            </p:cNvSpPr>
            <p:nvPr/>
          </p:nvSpPr>
          <p:spPr bwMode="auto">
            <a:xfrm>
              <a:off x="5770880" y="2585403"/>
              <a:ext cx="771525" cy="1129030"/>
            </a:xfrm>
            <a:custGeom>
              <a:avLst/>
              <a:gdLst>
                <a:gd name="T0" fmla="*/ 55 w 1215"/>
                <a:gd name="T1" fmla="*/ 0 h 1778"/>
                <a:gd name="T2" fmla="*/ 75 w 1215"/>
                <a:gd name="T3" fmla="*/ 450 h 1778"/>
                <a:gd name="T4" fmla="*/ 45 w 1215"/>
                <a:gd name="T5" fmla="*/ 1440 h 1778"/>
                <a:gd name="T6" fmla="*/ 345 w 1215"/>
                <a:gd name="T7" fmla="*/ 1750 h 1778"/>
                <a:gd name="T8" fmla="*/ 1215 w 1215"/>
                <a:gd name="T9" fmla="*/ 1270 h 1778"/>
              </a:gdLst>
              <a:ahLst/>
              <a:cxnLst>
                <a:cxn ang="0">
                  <a:pos x="T0" y="T1"/>
                </a:cxn>
                <a:cxn ang="0">
                  <a:pos x="T2" y="T3"/>
                </a:cxn>
                <a:cxn ang="0">
                  <a:pos x="T4" y="T5"/>
                </a:cxn>
                <a:cxn ang="0">
                  <a:pos x="T6" y="T7"/>
                </a:cxn>
                <a:cxn ang="0">
                  <a:pos x="T8" y="T9"/>
                </a:cxn>
              </a:cxnLst>
              <a:rect l="0" t="0" r="r" b="b"/>
              <a:pathLst>
                <a:path w="1215" h="1778">
                  <a:moveTo>
                    <a:pt x="55" y="0"/>
                  </a:moveTo>
                  <a:cubicBezTo>
                    <a:pt x="58" y="75"/>
                    <a:pt x="77" y="210"/>
                    <a:pt x="75" y="450"/>
                  </a:cubicBezTo>
                  <a:cubicBezTo>
                    <a:pt x="73" y="690"/>
                    <a:pt x="0" y="1223"/>
                    <a:pt x="45" y="1440"/>
                  </a:cubicBezTo>
                  <a:cubicBezTo>
                    <a:pt x="90" y="1657"/>
                    <a:pt x="150" y="1778"/>
                    <a:pt x="345" y="1750"/>
                  </a:cubicBezTo>
                  <a:cubicBezTo>
                    <a:pt x="540" y="1722"/>
                    <a:pt x="1034" y="1370"/>
                    <a:pt x="1215" y="127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51" name="Freeform 323"/>
            <p:cNvSpPr>
              <a:spLocks/>
            </p:cNvSpPr>
            <p:nvPr/>
          </p:nvSpPr>
          <p:spPr bwMode="auto">
            <a:xfrm>
              <a:off x="5774055" y="2530158"/>
              <a:ext cx="666750" cy="1198245"/>
            </a:xfrm>
            <a:custGeom>
              <a:avLst/>
              <a:gdLst>
                <a:gd name="T0" fmla="*/ 10 w 1050"/>
                <a:gd name="T1" fmla="*/ 47 h 1887"/>
                <a:gd name="T2" fmla="*/ 150 w 1050"/>
                <a:gd name="T3" fmla="*/ 277 h 1887"/>
                <a:gd name="T4" fmla="*/ 150 w 1050"/>
                <a:gd name="T5" fmla="*/ 1707 h 1887"/>
                <a:gd name="T6" fmla="*/ 1050 w 1050"/>
                <a:gd name="T7" fmla="*/ 1357 h 1887"/>
              </a:gdLst>
              <a:ahLst/>
              <a:cxnLst>
                <a:cxn ang="0">
                  <a:pos x="T0" y="T1"/>
                </a:cxn>
                <a:cxn ang="0">
                  <a:pos x="T2" y="T3"/>
                </a:cxn>
                <a:cxn ang="0">
                  <a:pos x="T4" y="T5"/>
                </a:cxn>
                <a:cxn ang="0">
                  <a:pos x="T6" y="T7"/>
                </a:cxn>
              </a:cxnLst>
              <a:rect l="0" t="0" r="r" b="b"/>
              <a:pathLst>
                <a:path w="1050" h="1887">
                  <a:moveTo>
                    <a:pt x="10" y="47"/>
                  </a:moveTo>
                  <a:cubicBezTo>
                    <a:pt x="33" y="85"/>
                    <a:pt x="127" y="0"/>
                    <a:pt x="150" y="277"/>
                  </a:cubicBezTo>
                  <a:cubicBezTo>
                    <a:pt x="173" y="554"/>
                    <a:pt x="0" y="1527"/>
                    <a:pt x="150" y="1707"/>
                  </a:cubicBezTo>
                  <a:cubicBezTo>
                    <a:pt x="300" y="1887"/>
                    <a:pt x="677" y="1659"/>
                    <a:pt x="1050" y="135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nvGrpSpPr>
            <p:cNvPr id="52" name="Group 324"/>
            <p:cNvGrpSpPr>
              <a:grpSpLocks/>
            </p:cNvGrpSpPr>
            <p:nvPr/>
          </p:nvGrpSpPr>
          <p:grpSpPr bwMode="auto">
            <a:xfrm>
              <a:off x="5717540" y="2603183"/>
              <a:ext cx="134620" cy="173355"/>
              <a:chOff x="6987" y="10413"/>
              <a:chExt cx="212" cy="273"/>
            </a:xfrm>
          </p:grpSpPr>
          <p:sp>
            <p:nvSpPr>
              <p:cNvPr id="65" name="Oval 325"/>
              <p:cNvSpPr>
                <a:spLocks noChangeArrowheads="1"/>
              </p:cNvSpPr>
              <p:nvPr/>
            </p:nvSpPr>
            <p:spPr bwMode="auto">
              <a:xfrm rot="-708853">
                <a:off x="7009" y="10413"/>
                <a:ext cx="190" cy="265"/>
              </a:xfrm>
              <a:prstGeom prst="ellipse">
                <a:avLst/>
              </a:prstGeom>
              <a:solidFill>
                <a:srgbClr val="C0C0C0"/>
              </a:soli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66" name="Oval 326"/>
              <p:cNvSpPr>
                <a:spLocks noChangeArrowheads="1"/>
              </p:cNvSpPr>
              <p:nvPr/>
            </p:nvSpPr>
            <p:spPr bwMode="auto">
              <a:xfrm rot="-708853">
                <a:off x="6987" y="10421"/>
                <a:ext cx="190" cy="265"/>
              </a:xfrm>
              <a:prstGeom prst="ellipse">
                <a:avLst/>
              </a:prstGeom>
              <a:solidFill>
                <a:srgbClr val="C0C0C0"/>
              </a:solidFill>
              <a:ln w="6350">
                <a:solidFill>
                  <a:srgbClr val="000000"/>
                </a:solidFill>
                <a:round/>
                <a:headEnd/>
                <a:tailEnd/>
              </a:ln>
            </p:spPr>
            <p:txBody>
              <a:bodyPr rot="0" vert="horz" wrap="square" lIns="91440" tIns="45720" rIns="91440" bIns="45720" anchor="t" anchorCtr="0" upright="1">
                <a:noAutofit/>
              </a:bodyPr>
              <a:lstStyle/>
              <a:p>
                <a:endParaRPr lang="el-GR" dirty="0">
                  <a:latin typeface="+mn-lt"/>
                </a:endParaRPr>
              </a:p>
            </p:txBody>
          </p:sp>
          <p:sp>
            <p:nvSpPr>
              <p:cNvPr id="67" name="Oval 327"/>
              <p:cNvSpPr>
                <a:spLocks noChangeAspect="1" noChangeArrowheads="1"/>
              </p:cNvSpPr>
              <p:nvPr/>
            </p:nvSpPr>
            <p:spPr bwMode="auto">
              <a:xfrm rot="-708853">
                <a:off x="7034" y="10483"/>
                <a:ext cx="96" cy="134"/>
              </a:xfrm>
              <a:prstGeom prst="ellipse">
                <a:avLst/>
              </a:prstGeom>
              <a:solidFill>
                <a:srgbClr val="FFFFFF"/>
              </a:solidFill>
              <a:ln w="6350">
                <a:solidFill>
                  <a:srgbClr val="000000"/>
                </a:solidFill>
                <a:round/>
                <a:headEnd/>
                <a:tailEnd/>
              </a:ln>
              <a:effectLst>
                <a:prstShdw prst="shdw17" dist="17961" dir="2700000">
                  <a:srgbClr val="000000">
                    <a:gamma/>
                    <a:shade val="60000"/>
                    <a:invGamma/>
                  </a:srgbClr>
                </a:prstShdw>
              </a:effectLst>
            </p:spPr>
            <p:txBody>
              <a:bodyPr rot="0" vert="horz" wrap="square" lIns="91440" tIns="45720" rIns="91440" bIns="45720" anchor="t" anchorCtr="0" upright="1">
                <a:noAutofit/>
              </a:bodyPr>
              <a:lstStyle/>
              <a:p>
                <a:endParaRPr lang="el-GR" dirty="0">
                  <a:latin typeface="+mn-lt"/>
                </a:endParaRPr>
              </a:p>
            </p:txBody>
          </p:sp>
        </p:grpSp>
        <p:sp>
          <p:nvSpPr>
            <p:cNvPr id="53" name="Freeform 328"/>
            <p:cNvSpPr>
              <a:spLocks/>
            </p:cNvSpPr>
            <p:nvPr/>
          </p:nvSpPr>
          <p:spPr bwMode="auto">
            <a:xfrm>
              <a:off x="6633210" y="3385503"/>
              <a:ext cx="215265" cy="672465"/>
            </a:xfrm>
            <a:custGeom>
              <a:avLst/>
              <a:gdLst>
                <a:gd name="T0" fmla="*/ 120 w 339"/>
                <a:gd name="T1" fmla="*/ 0 h 1059"/>
                <a:gd name="T2" fmla="*/ 337 w 339"/>
                <a:gd name="T3" fmla="*/ 770 h 1059"/>
                <a:gd name="T4" fmla="*/ 107 w 339"/>
                <a:gd name="T5" fmla="*/ 780 h 1059"/>
                <a:gd name="T6" fmla="*/ 0 w 339"/>
                <a:gd name="T7" fmla="*/ 1059 h 1059"/>
              </a:gdLst>
              <a:ahLst/>
              <a:cxnLst>
                <a:cxn ang="0">
                  <a:pos x="T0" y="T1"/>
                </a:cxn>
                <a:cxn ang="0">
                  <a:pos x="T2" y="T3"/>
                </a:cxn>
                <a:cxn ang="0">
                  <a:pos x="T4" y="T5"/>
                </a:cxn>
                <a:cxn ang="0">
                  <a:pos x="T6" y="T7"/>
                </a:cxn>
              </a:cxnLst>
              <a:rect l="0" t="0" r="r" b="b"/>
              <a:pathLst>
                <a:path w="339" h="1059">
                  <a:moveTo>
                    <a:pt x="120" y="0"/>
                  </a:moveTo>
                  <a:cubicBezTo>
                    <a:pt x="156" y="129"/>
                    <a:pt x="339" y="640"/>
                    <a:pt x="337" y="770"/>
                  </a:cubicBezTo>
                  <a:cubicBezTo>
                    <a:pt x="335" y="900"/>
                    <a:pt x="163" y="732"/>
                    <a:pt x="107" y="780"/>
                  </a:cubicBezTo>
                  <a:cubicBezTo>
                    <a:pt x="51" y="828"/>
                    <a:pt x="22" y="1001"/>
                    <a:pt x="0" y="1059"/>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54" name="Freeform 329"/>
            <p:cNvSpPr>
              <a:spLocks/>
            </p:cNvSpPr>
            <p:nvPr/>
          </p:nvSpPr>
          <p:spPr bwMode="auto">
            <a:xfrm>
              <a:off x="6675755" y="3379153"/>
              <a:ext cx="357505" cy="741045"/>
            </a:xfrm>
            <a:custGeom>
              <a:avLst/>
              <a:gdLst>
                <a:gd name="T0" fmla="*/ 200 w 563"/>
                <a:gd name="T1" fmla="*/ 0 h 1167"/>
                <a:gd name="T2" fmla="*/ 560 w 563"/>
                <a:gd name="T3" fmla="*/ 1010 h 1167"/>
                <a:gd name="T4" fmla="*/ 220 w 563"/>
                <a:gd name="T5" fmla="*/ 940 h 1167"/>
                <a:gd name="T6" fmla="*/ 0 w 563"/>
                <a:gd name="T7" fmla="*/ 1040 h 1167"/>
              </a:gdLst>
              <a:ahLst/>
              <a:cxnLst>
                <a:cxn ang="0">
                  <a:pos x="T0" y="T1"/>
                </a:cxn>
                <a:cxn ang="0">
                  <a:pos x="T2" y="T3"/>
                </a:cxn>
                <a:cxn ang="0">
                  <a:pos x="T4" y="T5"/>
                </a:cxn>
                <a:cxn ang="0">
                  <a:pos x="T6" y="T7"/>
                </a:cxn>
              </a:cxnLst>
              <a:rect l="0" t="0" r="r" b="b"/>
              <a:pathLst>
                <a:path w="563" h="1167">
                  <a:moveTo>
                    <a:pt x="200" y="0"/>
                  </a:moveTo>
                  <a:cubicBezTo>
                    <a:pt x="378" y="426"/>
                    <a:pt x="557" y="853"/>
                    <a:pt x="560" y="1010"/>
                  </a:cubicBezTo>
                  <a:cubicBezTo>
                    <a:pt x="563" y="1167"/>
                    <a:pt x="313" y="935"/>
                    <a:pt x="220" y="940"/>
                  </a:cubicBezTo>
                  <a:cubicBezTo>
                    <a:pt x="127" y="945"/>
                    <a:pt x="37" y="1023"/>
                    <a:pt x="0" y="104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55" name="Text Box 330"/>
            <p:cNvSpPr txBox="1">
              <a:spLocks noChangeArrowheads="1"/>
            </p:cNvSpPr>
            <p:nvPr/>
          </p:nvSpPr>
          <p:spPr bwMode="auto">
            <a:xfrm>
              <a:off x="6125845" y="2735263"/>
              <a:ext cx="1542499" cy="337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ενισχυτής </a:t>
              </a:r>
              <a:r>
                <a:rPr lang="el-GR" sz="1100" dirty="0">
                  <a:latin typeface="+mn-lt"/>
                  <a:ea typeface="Times New Roman"/>
                  <a:cs typeface="Times New Roman"/>
                </a:rPr>
                <a:t> </a:t>
              </a:r>
              <a:r>
                <a:rPr lang="en-US" sz="1200" dirty="0" smtClean="0">
                  <a:effectLst/>
                  <a:latin typeface="+mn-lt"/>
                  <a:ea typeface="Times New Roman"/>
                  <a:cs typeface="Times New Roman"/>
                </a:rPr>
                <a:t>μετρήσεων</a:t>
              </a:r>
              <a:endParaRPr lang="el-GR" sz="1100" dirty="0">
                <a:effectLst/>
                <a:latin typeface="+mn-lt"/>
                <a:ea typeface="Times New Roman"/>
                <a:cs typeface="Times New Roman"/>
              </a:endParaRPr>
            </a:p>
          </p:txBody>
        </p:sp>
        <p:sp>
          <p:nvSpPr>
            <p:cNvPr id="56" name="Text Box 331"/>
            <p:cNvSpPr txBox="1">
              <a:spLocks noChangeArrowheads="1"/>
            </p:cNvSpPr>
            <p:nvPr/>
          </p:nvSpPr>
          <p:spPr bwMode="auto">
            <a:xfrm>
              <a:off x="6064885" y="4205923"/>
              <a:ext cx="1031240" cy="19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βολτόμετρο  </a:t>
              </a:r>
              <a:endParaRPr lang="el-GR" sz="1100" dirty="0">
                <a:effectLst/>
                <a:latin typeface="+mn-lt"/>
                <a:ea typeface="Times New Roman"/>
                <a:cs typeface="Times New Roman"/>
              </a:endParaRPr>
            </a:p>
          </p:txBody>
        </p:sp>
        <p:grpSp>
          <p:nvGrpSpPr>
            <p:cNvPr id="57" name="Group 332"/>
            <p:cNvGrpSpPr>
              <a:grpSpLocks/>
            </p:cNvGrpSpPr>
            <p:nvPr/>
          </p:nvGrpSpPr>
          <p:grpSpPr bwMode="auto">
            <a:xfrm>
              <a:off x="4523740" y="2733358"/>
              <a:ext cx="195580" cy="199390"/>
              <a:chOff x="6009" y="9253"/>
              <a:chExt cx="308" cy="314"/>
            </a:xfrm>
          </p:grpSpPr>
          <p:sp>
            <p:nvSpPr>
              <p:cNvPr id="62" name="Oval 333"/>
              <p:cNvSpPr>
                <a:spLocks noChangeArrowheads="1"/>
              </p:cNvSpPr>
              <p:nvPr/>
            </p:nvSpPr>
            <p:spPr bwMode="auto">
              <a:xfrm>
                <a:off x="6009" y="9259"/>
                <a:ext cx="308" cy="308"/>
              </a:xfrm>
              <a:prstGeom prst="ellipse">
                <a:avLst/>
              </a:prstGeom>
              <a:noFill/>
              <a:ln w="12700" algn="ctr">
                <a:solidFill>
                  <a:srgbClr val="000000"/>
                </a:solidFill>
                <a:round/>
                <a:headEnd/>
                <a:tailEnd/>
              </a:ln>
              <a:effectLst/>
              <a:scene3d>
                <a:camera prst="legacyPerspectiveFront">
                  <a:rot lat="1500000" lon="2400000" rev="0"/>
                </a:camera>
                <a:lightRig rig="legacyFlat4" dir="t"/>
              </a:scene3d>
              <a:sp3d extrusionH="74600" prstMaterial="legacyPlastic">
                <a:bevelT w="13500" h="13500" prst="angle"/>
                <a:bevelB w="13500" h="13500" prst="angle"/>
                <a:extrusionClr>
                  <a:srgbClr val="808080"/>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63" name="Rectangle 334"/>
              <p:cNvSpPr>
                <a:spLocks noChangeArrowheads="1"/>
              </p:cNvSpPr>
              <p:nvPr/>
            </p:nvSpPr>
            <p:spPr bwMode="auto">
              <a:xfrm rot="2148875">
                <a:off x="6153" y="9342"/>
                <a:ext cx="75" cy="106"/>
              </a:xfrm>
              <a:prstGeom prst="rect">
                <a:avLst/>
              </a:prstGeom>
              <a:noFill/>
              <a:ln w="12700" algn="ctr">
                <a:solidFill>
                  <a:srgbClr val="000000"/>
                </a:solidFill>
                <a:miter lim="800000"/>
                <a:headEnd/>
                <a:tailEnd/>
              </a:ln>
              <a:effectLst/>
              <a:scene3d>
                <a:camera prst="legacyObliqueTopRight">
                  <a:rot lat="20999999" lon="0" rev="0"/>
                </a:camera>
                <a:lightRig rig="legacyFlat3" dir="b"/>
              </a:scene3d>
              <a:sp3d extrusionH="36500" prstMaterial="legacyMatte">
                <a:bevelT w="13500" h="13500" prst="angle"/>
                <a:bevelB w="13500" h="13500" prst="angle"/>
                <a:extrusionClr>
                  <a:srgbClr val="808080"/>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64" name="Oval 335"/>
              <p:cNvSpPr>
                <a:spLocks noChangeAspect="1" noChangeArrowheads="1"/>
              </p:cNvSpPr>
              <p:nvPr/>
            </p:nvSpPr>
            <p:spPr bwMode="auto">
              <a:xfrm rot="-11138544">
                <a:off x="6236" y="9253"/>
                <a:ext cx="71" cy="74"/>
              </a:xfrm>
              <a:prstGeom prst="ellipse">
                <a:avLst/>
              </a:prstGeom>
              <a:solidFill>
                <a:srgbClr val="FFFFFF"/>
              </a:solidFill>
              <a:ln w="9525">
                <a:round/>
                <a:headEnd/>
                <a:tailEnd/>
              </a:ln>
              <a:effectLst/>
              <a:scene3d>
                <a:camera prst="legacyPerspectiveTopRight">
                  <a:rot lat="4500000" lon="2100000" rev="0"/>
                </a:camera>
                <a:lightRig rig="legacyFlat3" dir="b"/>
              </a:scene3d>
              <a:sp3d extrusionH="36500" prstMaterial="legacyMatte">
                <a:bevelT w="13500" h="13500" prst="angle"/>
                <a:bevelB w="13500" h="13500" prst="angle"/>
                <a:extrusionClr>
                  <a:srgbClr val="80808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grpSp>
        <p:sp>
          <p:nvSpPr>
            <p:cNvPr id="58" name="Freeform 336"/>
            <p:cNvSpPr>
              <a:spLocks/>
            </p:cNvSpPr>
            <p:nvPr/>
          </p:nvSpPr>
          <p:spPr bwMode="auto">
            <a:xfrm>
              <a:off x="4178935" y="2582228"/>
              <a:ext cx="648970" cy="1004570"/>
            </a:xfrm>
            <a:custGeom>
              <a:avLst/>
              <a:gdLst>
                <a:gd name="T0" fmla="*/ 874 w 1022"/>
                <a:gd name="T1" fmla="*/ 208 h 1582"/>
                <a:gd name="T2" fmla="*/ 967 w 1022"/>
                <a:gd name="T3" fmla="*/ 169 h 1582"/>
                <a:gd name="T4" fmla="*/ 952 w 1022"/>
                <a:gd name="T5" fmla="*/ 1222 h 1582"/>
                <a:gd name="T6" fmla="*/ 547 w 1022"/>
                <a:gd name="T7" fmla="*/ 1530 h 1582"/>
                <a:gd name="T8" fmla="*/ 0 w 1022"/>
                <a:gd name="T9" fmla="*/ 1537 h 1582"/>
              </a:gdLst>
              <a:ahLst/>
              <a:cxnLst>
                <a:cxn ang="0">
                  <a:pos x="T0" y="T1"/>
                </a:cxn>
                <a:cxn ang="0">
                  <a:pos x="T2" y="T3"/>
                </a:cxn>
                <a:cxn ang="0">
                  <a:pos x="T4" y="T5"/>
                </a:cxn>
                <a:cxn ang="0">
                  <a:pos x="T6" y="T7"/>
                </a:cxn>
                <a:cxn ang="0">
                  <a:pos x="T8" y="T9"/>
                </a:cxn>
              </a:cxnLst>
              <a:rect l="0" t="0" r="r" b="b"/>
              <a:pathLst>
                <a:path w="1022" h="1582">
                  <a:moveTo>
                    <a:pt x="874" y="208"/>
                  </a:moveTo>
                  <a:cubicBezTo>
                    <a:pt x="889" y="201"/>
                    <a:pt x="954" y="0"/>
                    <a:pt x="967" y="169"/>
                  </a:cubicBezTo>
                  <a:cubicBezTo>
                    <a:pt x="980" y="338"/>
                    <a:pt x="1022" y="995"/>
                    <a:pt x="952" y="1222"/>
                  </a:cubicBezTo>
                  <a:cubicBezTo>
                    <a:pt x="882" y="1449"/>
                    <a:pt x="706" y="1478"/>
                    <a:pt x="547" y="1530"/>
                  </a:cubicBezTo>
                  <a:cubicBezTo>
                    <a:pt x="388" y="1582"/>
                    <a:pt x="114" y="1536"/>
                    <a:pt x="0" y="153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59" name="Freeform 337"/>
            <p:cNvSpPr>
              <a:spLocks/>
            </p:cNvSpPr>
            <p:nvPr/>
          </p:nvSpPr>
          <p:spPr bwMode="auto">
            <a:xfrm>
              <a:off x="4050030" y="3703003"/>
              <a:ext cx="182245" cy="588645"/>
            </a:xfrm>
            <a:custGeom>
              <a:avLst/>
              <a:gdLst>
                <a:gd name="T0" fmla="*/ 195 w 287"/>
                <a:gd name="T1" fmla="*/ 0 h 927"/>
                <a:gd name="T2" fmla="*/ 255 w 287"/>
                <a:gd name="T3" fmla="*/ 577 h 927"/>
                <a:gd name="T4" fmla="*/ 0 w 287"/>
                <a:gd name="T5" fmla="*/ 927 h 927"/>
              </a:gdLst>
              <a:ahLst/>
              <a:cxnLst>
                <a:cxn ang="0">
                  <a:pos x="T0" y="T1"/>
                </a:cxn>
                <a:cxn ang="0">
                  <a:pos x="T2" y="T3"/>
                </a:cxn>
                <a:cxn ang="0">
                  <a:pos x="T4" y="T5"/>
                </a:cxn>
              </a:cxnLst>
              <a:rect l="0" t="0" r="r" b="b"/>
              <a:pathLst>
                <a:path w="287" h="927">
                  <a:moveTo>
                    <a:pt x="195" y="0"/>
                  </a:moveTo>
                  <a:cubicBezTo>
                    <a:pt x="205" y="96"/>
                    <a:pt x="287" y="423"/>
                    <a:pt x="255" y="577"/>
                  </a:cubicBezTo>
                  <a:cubicBezTo>
                    <a:pt x="223" y="731"/>
                    <a:pt x="53" y="854"/>
                    <a:pt x="0" y="92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60" name="Freeform 338"/>
            <p:cNvSpPr>
              <a:spLocks/>
            </p:cNvSpPr>
            <p:nvPr/>
          </p:nvSpPr>
          <p:spPr bwMode="auto">
            <a:xfrm>
              <a:off x="4008120" y="3560128"/>
              <a:ext cx="332740" cy="857250"/>
            </a:xfrm>
            <a:custGeom>
              <a:avLst/>
              <a:gdLst>
                <a:gd name="T0" fmla="*/ 258 w 524"/>
                <a:gd name="T1" fmla="*/ 0 h 1350"/>
                <a:gd name="T2" fmla="*/ 481 w 524"/>
                <a:gd name="T3" fmla="*/ 1152 h 1350"/>
                <a:gd name="T4" fmla="*/ 0 w 524"/>
                <a:gd name="T5" fmla="*/ 1188 h 1350"/>
              </a:gdLst>
              <a:ahLst/>
              <a:cxnLst>
                <a:cxn ang="0">
                  <a:pos x="T0" y="T1"/>
                </a:cxn>
                <a:cxn ang="0">
                  <a:pos x="T2" y="T3"/>
                </a:cxn>
                <a:cxn ang="0">
                  <a:pos x="T4" y="T5"/>
                </a:cxn>
              </a:cxnLst>
              <a:rect l="0" t="0" r="r" b="b"/>
              <a:pathLst>
                <a:path w="524" h="1350">
                  <a:moveTo>
                    <a:pt x="258" y="0"/>
                  </a:moveTo>
                  <a:cubicBezTo>
                    <a:pt x="295" y="191"/>
                    <a:pt x="524" y="954"/>
                    <a:pt x="481" y="1152"/>
                  </a:cubicBezTo>
                  <a:cubicBezTo>
                    <a:pt x="438" y="1350"/>
                    <a:pt x="100" y="1181"/>
                    <a:pt x="0" y="1188"/>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latin typeface="+mn-lt"/>
              </a:endParaRPr>
            </a:p>
          </p:txBody>
        </p:sp>
        <p:sp>
          <p:nvSpPr>
            <p:cNvPr id="61" name="Text Box 339"/>
            <p:cNvSpPr txBox="1">
              <a:spLocks noChangeArrowheads="1"/>
            </p:cNvSpPr>
            <p:nvPr/>
          </p:nvSpPr>
          <p:spPr bwMode="auto">
            <a:xfrm>
              <a:off x="5711190" y="2389823"/>
              <a:ext cx="1039495" cy="18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φωτοστοιχείο</a:t>
              </a:r>
              <a:endParaRPr lang="el-GR" sz="1100" dirty="0">
                <a:effectLst/>
                <a:latin typeface="+mn-lt"/>
                <a:ea typeface="Times New Roman"/>
                <a:cs typeface="Times New Roman"/>
              </a:endParaRPr>
            </a:p>
          </p:txBody>
        </p:sp>
      </p:grpSp>
      <p:sp>
        <p:nvSpPr>
          <p:cNvPr id="176" name="Ορθογώνιο 175"/>
          <p:cNvSpPr/>
          <p:nvPr/>
        </p:nvSpPr>
        <p:spPr>
          <a:xfrm>
            <a:off x="1019456" y="4797152"/>
            <a:ext cx="7729008" cy="400110"/>
          </a:xfrm>
          <a:prstGeom prst="rect">
            <a:avLst/>
          </a:prstGeom>
        </p:spPr>
        <p:txBody>
          <a:bodyPr wrap="square">
            <a:spAutoFit/>
          </a:bodyPr>
          <a:lstStyle/>
          <a:p>
            <a:r>
              <a:rPr lang="el-GR" sz="2000" b="1" dirty="0">
                <a:latin typeface="+mn-lt"/>
              </a:rPr>
              <a:t>Σχήμα 3</a:t>
            </a:r>
            <a:r>
              <a:rPr lang="el-GR" sz="2000" dirty="0">
                <a:latin typeface="+mn-lt"/>
              </a:rPr>
              <a:t> Το κύτταρο Kerr σε διάταξη διαμορφωτή έντασης ακτινοβολίας</a:t>
            </a:r>
          </a:p>
        </p:txBody>
      </p:sp>
    </p:spTree>
    <p:extLst>
      <p:ext uri="{BB962C8B-B14F-4D97-AF65-F5344CB8AC3E}">
        <p14:creationId xmlns:p14="http://schemas.microsoft.com/office/powerpoint/2010/main" val="2559290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5256584"/>
          </a:xfrm>
        </p:spPr>
        <p:txBody>
          <a:bodyPr>
            <a:normAutofit/>
          </a:bodyPr>
          <a:lstStyle/>
          <a:p>
            <a:r>
              <a:rPr lang="el-GR" dirty="0"/>
              <a:t>Η πειραματική διάταξη παρουσιάζεται στο Σχήμα (3) και αποτελείται από τα εξής στοιχεία:</a:t>
            </a:r>
          </a:p>
          <a:p>
            <a:pPr marL="457200" lvl="0" indent="-457200">
              <a:buFont typeface="+mj-lt"/>
              <a:buAutoNum type="arabicPeriod"/>
            </a:pPr>
            <a:r>
              <a:rPr lang="en-US" dirty="0"/>
              <a:t>Κύτταρο Kerr (κρύσταλλος PLZT</a:t>
            </a:r>
            <a:r>
              <a:rPr lang="en-US" dirty="0" smtClean="0"/>
              <a:t>)</a:t>
            </a:r>
            <a:r>
              <a:rPr lang="el-GR" dirty="0" smtClean="0"/>
              <a:t>,</a:t>
            </a:r>
            <a:endParaRPr lang="el-GR" dirty="0"/>
          </a:p>
          <a:p>
            <a:pPr marL="457200" lvl="0" indent="-457200">
              <a:buFont typeface="+mj-lt"/>
              <a:buAutoNum type="arabicPeriod"/>
            </a:pPr>
            <a:r>
              <a:rPr lang="en-US" dirty="0"/>
              <a:t>Τροφοδοτικό υψηλής τάσης 0 – 10 KV </a:t>
            </a:r>
            <a:r>
              <a:rPr lang="en-US" dirty="0" smtClean="0"/>
              <a:t>DC</a:t>
            </a:r>
            <a:r>
              <a:rPr lang="el-GR" dirty="0" smtClean="0"/>
              <a:t>,</a:t>
            </a:r>
          </a:p>
          <a:p>
            <a:pPr marL="457200" lvl="0" indent="-457200">
              <a:buFont typeface="+mj-lt"/>
              <a:buAutoNum type="arabicPeriod"/>
            </a:pPr>
            <a:r>
              <a:rPr lang="en-US" dirty="0"/>
              <a:t>Laser He-Ne, 1 </a:t>
            </a:r>
            <a:r>
              <a:rPr lang="en-US" dirty="0" smtClean="0"/>
              <a:t>mW</a:t>
            </a:r>
            <a:r>
              <a:rPr lang="el-GR" dirty="0" smtClean="0"/>
              <a:t>,</a:t>
            </a:r>
            <a:endParaRPr lang="el-GR" dirty="0"/>
          </a:p>
          <a:p>
            <a:pPr marL="457200" lvl="0" indent="-457200">
              <a:buFont typeface="+mj-lt"/>
              <a:buAutoNum type="arabicPeriod"/>
            </a:pPr>
            <a:r>
              <a:rPr lang="en-US" dirty="0"/>
              <a:t>Δυο </a:t>
            </a:r>
            <a:r>
              <a:rPr lang="en-US" dirty="0" smtClean="0"/>
              <a:t>πολωτές</a:t>
            </a:r>
            <a:r>
              <a:rPr lang="el-GR" dirty="0" smtClean="0"/>
              <a:t>,</a:t>
            </a:r>
            <a:endParaRPr lang="el-GR" dirty="0"/>
          </a:p>
          <a:p>
            <a:pPr marL="457200" lvl="0" indent="-457200">
              <a:buFont typeface="+mj-lt"/>
              <a:buAutoNum type="arabicPeriod"/>
            </a:pPr>
            <a:r>
              <a:rPr lang="en-US" dirty="0" smtClean="0"/>
              <a:t>Φωτοστοιχείο</a:t>
            </a:r>
            <a:r>
              <a:rPr lang="el-GR" dirty="0" smtClean="0"/>
              <a:t>,</a:t>
            </a:r>
            <a:endParaRPr lang="el-GR" dirty="0"/>
          </a:p>
          <a:p>
            <a:pPr marL="457200" lvl="0" indent="-457200">
              <a:buFont typeface="+mj-lt"/>
              <a:buAutoNum type="arabicPeriod"/>
            </a:pPr>
            <a:r>
              <a:rPr lang="en-US" dirty="0"/>
              <a:t>Ενισχυτή </a:t>
            </a:r>
            <a:r>
              <a:rPr lang="en-US" dirty="0" smtClean="0"/>
              <a:t>μετρήσεων</a:t>
            </a:r>
            <a:r>
              <a:rPr lang="el-GR" dirty="0" smtClean="0"/>
              <a:t>,</a:t>
            </a:r>
            <a:endParaRPr lang="el-GR" dirty="0"/>
          </a:p>
          <a:p>
            <a:pPr marL="457200" lvl="0" indent="-457200">
              <a:buFont typeface="+mj-lt"/>
              <a:buAutoNum type="arabicPeriod"/>
            </a:pPr>
            <a:r>
              <a:rPr lang="en-US" dirty="0"/>
              <a:t>Δυο ψηφιακά </a:t>
            </a:r>
            <a:r>
              <a:rPr lang="en-US" dirty="0" smtClean="0"/>
              <a:t>πολύμετρα</a:t>
            </a:r>
            <a:r>
              <a:rPr lang="el-GR" dirty="0" smtClean="0"/>
              <a:t>,</a:t>
            </a:r>
            <a:endParaRPr lang="el-GR" dirty="0"/>
          </a:p>
          <a:p>
            <a:pPr marL="457200" lvl="0" indent="-457200">
              <a:buFont typeface="+mj-lt"/>
              <a:buAutoNum type="arabicPeriod"/>
            </a:pPr>
            <a:r>
              <a:rPr lang="en-US" dirty="0"/>
              <a:t>Οπτική </a:t>
            </a:r>
            <a:r>
              <a:rPr lang="en-US" dirty="0" smtClean="0"/>
              <a:t>τράπεζα</a:t>
            </a:r>
            <a:r>
              <a:rPr lang="el-GR" dirty="0" smtClean="0"/>
              <a:t>,</a:t>
            </a:r>
            <a:endParaRPr lang="el-GR" dirty="0"/>
          </a:p>
          <a:p>
            <a:pPr marL="457200" lvl="0" indent="-457200">
              <a:buFont typeface="+mj-lt"/>
              <a:buAutoNum type="arabicPeriod"/>
            </a:pPr>
            <a:r>
              <a:rPr lang="en-US" dirty="0"/>
              <a:t>Διάφορα καλώδια </a:t>
            </a:r>
            <a:r>
              <a:rPr lang="en-US" dirty="0" smtClean="0"/>
              <a:t>συνδέσεων</a:t>
            </a:r>
            <a:r>
              <a:rPr lang="el-GR" dirty="0" smtClean="0"/>
              <a:t>.</a:t>
            </a:r>
            <a:endParaRPr lang="el-GR" dirty="0"/>
          </a:p>
          <a:p>
            <a:pPr marL="457200" lvl="0" indent="-457200">
              <a:buFont typeface="+mj-lt"/>
              <a:buAutoNum type="arabicPeriod"/>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044232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διαδικασία </a:t>
            </a:r>
            <a:r>
              <a:rPr lang="el-GR" sz="3200" b="0" dirty="0" smtClean="0"/>
              <a:t>(1 από 9)</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Τοποθετούμε τα στοιχεία επάνω στην οπτική τράπεζα, με τη σειρά που εμφανίζονται στο Σχήμα (3). Προσέχουμε ώστε να τοποθετήσουμε τον κρύσταλλο PLZT υπό γωνία 45ο ως προς την κατακόρυφο. Αυτό γίνεται γιατί η κοπή του κρυστάλλου έχει γίνει κατά τέτοιο τρόπο που αν τοποθετηθεί υπό αυτή τη γωνία, η αντίδρασή του στις μεταβολές του ηλεκτρικού πεδίου είναι πιο γραμμική. Εδώ θα πρέπει να σημειώσουμε ότι η συσκευή Laser He-Ne θα πρέπει να έχει τεθεί σε λειτουργία περίπου 1 ώρα πριν ξεκινήσουμε τη διαδικασία των μετρήσεων, για να βρίσκεται σε ισόρροπη εκπομπή ισχύος. Για την αποφυγή ηλεκτρομαγνητικών παρεμβολών, η παροχή υψηλής τάσης στον κρύσταλλο πραγματοποιείται μέσω θωρακισμένου ομοαξονικού καλωδίου. Επίσης θα πρέπει να ληφθεί μέριμνα, ώστε ο χώρος, κατά τη διάρκεια των μετρήσεων, να είναι επαρκώς σκοτεινός.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651875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(2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Αρχικά θα προσδιορίσουμε την ένταση Ι0 με τον τρόπο που περιγράφουμε στην παράγραφο 4 του θεωρητικού μέρους και στη συνέχεια θα τροφοδοτήσουμε τον κρύσταλλο με τάση. Μεταβάλλοντας την τάση ανά 50 V σε μια περιοχή τιμών 300 – 1000 V, καταγράφουμε τις αντίστοιχες τιμές της έντασης της ακτινοβολίας Ι του Laser, η οποία ανιχνεύεται από το φωτοστοιχείο που είναι τοποθετημένο πίσω από τον αναλύτη. (Προσοχή: η τάση δεν πρέπει να ξεπεράσει τα 1000 V – υπάρχει κίνδυνος καταστροφής του κρυστάλλου).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778547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3" name="Θέση περιεχομένου 2"/>
          <p:cNvSpPr>
            <a:spLocks noGrp="1"/>
          </p:cNvSpPr>
          <p:nvPr>
            <p:ph idx="1"/>
          </p:nvPr>
        </p:nvSpPr>
        <p:spPr/>
        <p:txBody>
          <a:bodyPr/>
          <a:lstStyle/>
          <a:p>
            <a:r>
              <a:rPr lang="el-GR" dirty="0"/>
              <a:t>Στην εργασία αυτή θα μελετήσουμε τη λειτουργία και τις εφαρμογές </a:t>
            </a:r>
            <a:r>
              <a:rPr lang="el-GR" dirty="0" smtClean="0"/>
              <a:t>ηλεκτροοπτικών </a:t>
            </a:r>
            <a:r>
              <a:rPr lang="el-GR" dirty="0"/>
              <a:t>διατάξεων. Οι διατάξεις αυτές χρησιμοποιούνται στα Lasers ως διακόπτες Q (Q switches), ως διαμορφωτές φάσης και έντασης, ως εκτροπείς της δέσμης κ.λπ. Η λειτουργία τους βασίζεται στο </a:t>
            </a:r>
            <a:r>
              <a:rPr lang="el-GR" dirty="0" smtClean="0"/>
              <a:t>ηλεκτροοπτικό </a:t>
            </a:r>
            <a:r>
              <a:rPr lang="el-GR" dirty="0"/>
              <a:t>φαινόμενο που αναφέρεται στις μεταβολές του δείκτη διάθλασης ενός υλικού και προκαλείται από την εφαρμογή εξωτερικού ηλεκτρικού πεδίου</a:t>
            </a:r>
            <a:r>
              <a:rPr lang="el-GR" dirty="0" smtClean="0"/>
              <a:t>.</a:t>
            </a:r>
            <a:endParaRPr lang="el-GR" dirty="0"/>
          </a:p>
          <a:p>
            <a:pPr lvl="1"/>
            <a:r>
              <a:rPr lang="el-GR" b="1" dirty="0"/>
              <a:t>Σημείωση:</a:t>
            </a:r>
            <a:r>
              <a:rPr lang="el-GR" dirty="0"/>
              <a:t> Για την κατανόηση αυτής της εργασίας, θεωρείται απαραίτητη η γνώση της θεωρίας της πόλωσης του φωτός.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652688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(3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p:txBody>
          <a:bodyPr/>
          <a:lstStyle/>
          <a:p>
            <a:r>
              <a:rPr lang="el-GR" dirty="0"/>
              <a:t>Επί πλέον, σε κάθε μεταβολή της τάσης θα πρέπει να μεσολαβεί χρόνος 5 λεπτών, πριν καταγράψουμε την αντίστοιχη τιμή της έντασης της ακτινοβολίας. Αυτό γίνεται γιατί ο κρύσταλλος </a:t>
            </a:r>
            <a:r>
              <a:rPr lang="en-US" dirty="0"/>
              <a:t>PLZT</a:t>
            </a:r>
            <a:r>
              <a:rPr lang="el-GR" dirty="0"/>
              <a:t> παρουσιάζει ένα είδος «μνήμης», δηλαδή η δομή του κρυστάλλου, σε κάθε μεταβολή του πεδίου, δεν αποκαθίσταται αμέσως αλλά παρουσιάζει μια υστέρηση. Αυτό εξηγείται από το γεγονός ότι η συνάρτηση που συνδέει τη διηλεκτρική του πόλωση με το εξωτερικό ηλεκτρικό πεδίο, έχει τη μορφή καμπύλης υστέρησης. Πρακτικά αυτό σημαίνει ότι σε ξαφνική μεταβολή της τάσης, θα παρατηρούμε για αρκετό χρόνο μια διαρκή μεταβολή της έντασης της ακτινοβολίας, έστω και αν η τάση παραμένει σταθερή.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057182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(4 </a:t>
            </a:r>
            <a:r>
              <a:rPr lang="el-GR" sz="3200" b="0" dirty="0"/>
              <a:t>από </a:t>
            </a:r>
            <a:r>
              <a:rPr lang="el-GR" sz="3200" b="0" dirty="0" smtClean="0"/>
              <a:t>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grpSp>
        <p:nvGrpSpPr>
          <p:cNvPr id="53" name="Ομάδα 52"/>
          <p:cNvGrpSpPr/>
          <p:nvPr/>
        </p:nvGrpSpPr>
        <p:grpSpPr>
          <a:xfrm>
            <a:off x="2699793" y="2126404"/>
            <a:ext cx="3565753" cy="1502410"/>
            <a:chOff x="2685504" y="2630170"/>
            <a:chExt cx="3565753" cy="1502410"/>
          </a:xfrm>
        </p:grpSpPr>
        <p:cxnSp>
          <p:nvCxnSpPr>
            <p:cNvPr id="5" name="Line 342"/>
            <p:cNvCxnSpPr/>
            <p:nvPr/>
          </p:nvCxnSpPr>
          <p:spPr bwMode="auto">
            <a:xfrm>
              <a:off x="3923347" y="2785110"/>
              <a:ext cx="635" cy="80835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343"/>
            <p:cNvSpPr>
              <a:spLocks noChangeArrowheads="1"/>
            </p:cNvSpPr>
            <p:nvPr/>
          </p:nvSpPr>
          <p:spPr bwMode="auto">
            <a:xfrm rot="5400000">
              <a:off x="4386262" y="2732405"/>
              <a:ext cx="1109980" cy="905510"/>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grpSp>
          <p:nvGrpSpPr>
            <p:cNvPr id="7" name="Group 344"/>
            <p:cNvGrpSpPr>
              <a:grpSpLocks/>
            </p:cNvGrpSpPr>
            <p:nvPr/>
          </p:nvGrpSpPr>
          <p:grpSpPr bwMode="auto">
            <a:xfrm>
              <a:off x="3833812" y="3105785"/>
              <a:ext cx="179705" cy="147320"/>
              <a:chOff x="2906" y="8087"/>
              <a:chExt cx="283" cy="232"/>
            </a:xfrm>
          </p:grpSpPr>
          <p:sp>
            <p:nvSpPr>
              <p:cNvPr id="51" name="AutoShape 345"/>
              <p:cNvSpPr>
                <a:spLocks noChangeArrowheads="1"/>
              </p:cNvSpPr>
              <p:nvPr/>
            </p:nvSpPr>
            <p:spPr bwMode="auto">
              <a:xfrm flipV="1">
                <a:off x="2921" y="8087"/>
                <a:ext cx="253" cy="219"/>
              </a:xfrm>
              <a:prstGeom prst="triangle">
                <a:avLst>
                  <a:gd name="adj" fmla="val 50000"/>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52" name="Line 346"/>
              <p:cNvCxnSpPr/>
              <p:nvPr/>
            </p:nvCxnSpPr>
            <p:spPr bwMode="auto">
              <a:xfrm>
                <a:off x="2906" y="8318"/>
                <a:ext cx="28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8" name="Group 347"/>
            <p:cNvGrpSpPr>
              <a:grpSpLocks/>
            </p:cNvGrpSpPr>
            <p:nvPr/>
          </p:nvGrpSpPr>
          <p:grpSpPr bwMode="auto">
            <a:xfrm rot="9607669">
              <a:off x="3365182" y="2984500"/>
              <a:ext cx="364490" cy="337185"/>
              <a:chOff x="3455" y="7483"/>
              <a:chExt cx="574" cy="531"/>
            </a:xfrm>
          </p:grpSpPr>
          <p:sp>
            <p:nvSpPr>
              <p:cNvPr id="49" name="Freeform 348"/>
              <p:cNvSpPr>
                <a:spLocks/>
              </p:cNvSpPr>
              <p:nvPr/>
            </p:nvSpPr>
            <p:spPr bwMode="auto">
              <a:xfrm>
                <a:off x="3485" y="7483"/>
                <a:ext cx="544" cy="369"/>
              </a:xfrm>
              <a:custGeom>
                <a:avLst/>
                <a:gdLst>
                  <a:gd name="T0" fmla="*/ 543 w 543"/>
                  <a:gd name="T1" fmla="*/ 369 h 369"/>
                  <a:gd name="T2" fmla="*/ 424 w 543"/>
                  <a:gd name="T3" fmla="*/ 219 h 369"/>
                  <a:gd name="T4" fmla="*/ 231 w 543"/>
                  <a:gd name="T5" fmla="*/ 257 h 369"/>
                  <a:gd name="T6" fmla="*/ 192 w 543"/>
                  <a:gd name="T7" fmla="*/ 103 h 369"/>
                  <a:gd name="T8" fmla="*/ 0 w 543"/>
                  <a:gd name="T9" fmla="*/ 0 h 369"/>
                </a:gdLst>
                <a:ahLst/>
                <a:cxnLst>
                  <a:cxn ang="0">
                    <a:pos x="T0" y="T1"/>
                  </a:cxn>
                  <a:cxn ang="0">
                    <a:pos x="T2" y="T3"/>
                  </a:cxn>
                  <a:cxn ang="0">
                    <a:pos x="T4" y="T5"/>
                  </a:cxn>
                  <a:cxn ang="0">
                    <a:pos x="T6" y="T7"/>
                  </a:cxn>
                  <a:cxn ang="0">
                    <a:pos x="T8" y="T9"/>
                  </a:cxn>
                </a:cxnLst>
                <a:rect l="0" t="0" r="r" b="b"/>
                <a:pathLst>
                  <a:path w="543" h="369">
                    <a:moveTo>
                      <a:pt x="543" y="369"/>
                    </a:moveTo>
                    <a:cubicBezTo>
                      <a:pt x="523" y="344"/>
                      <a:pt x="476" y="238"/>
                      <a:pt x="424" y="219"/>
                    </a:cubicBezTo>
                    <a:cubicBezTo>
                      <a:pt x="372" y="200"/>
                      <a:pt x="270" y="276"/>
                      <a:pt x="231" y="257"/>
                    </a:cubicBezTo>
                    <a:cubicBezTo>
                      <a:pt x="192" y="238"/>
                      <a:pt x="230" y="146"/>
                      <a:pt x="192" y="103"/>
                    </a:cubicBezTo>
                    <a:cubicBezTo>
                      <a:pt x="154" y="60"/>
                      <a:pt x="40" y="21"/>
                      <a:pt x="0" y="0"/>
                    </a:cubicBez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0" name="Freeform 349"/>
              <p:cNvSpPr>
                <a:spLocks/>
              </p:cNvSpPr>
              <p:nvPr/>
            </p:nvSpPr>
            <p:spPr bwMode="auto">
              <a:xfrm>
                <a:off x="3455" y="7645"/>
                <a:ext cx="544" cy="369"/>
              </a:xfrm>
              <a:custGeom>
                <a:avLst/>
                <a:gdLst>
                  <a:gd name="T0" fmla="*/ 543 w 543"/>
                  <a:gd name="T1" fmla="*/ 369 h 369"/>
                  <a:gd name="T2" fmla="*/ 424 w 543"/>
                  <a:gd name="T3" fmla="*/ 219 h 369"/>
                  <a:gd name="T4" fmla="*/ 231 w 543"/>
                  <a:gd name="T5" fmla="*/ 257 h 369"/>
                  <a:gd name="T6" fmla="*/ 192 w 543"/>
                  <a:gd name="T7" fmla="*/ 103 h 369"/>
                  <a:gd name="T8" fmla="*/ 0 w 543"/>
                  <a:gd name="T9" fmla="*/ 0 h 369"/>
                </a:gdLst>
                <a:ahLst/>
                <a:cxnLst>
                  <a:cxn ang="0">
                    <a:pos x="T0" y="T1"/>
                  </a:cxn>
                  <a:cxn ang="0">
                    <a:pos x="T2" y="T3"/>
                  </a:cxn>
                  <a:cxn ang="0">
                    <a:pos x="T4" y="T5"/>
                  </a:cxn>
                  <a:cxn ang="0">
                    <a:pos x="T6" y="T7"/>
                  </a:cxn>
                  <a:cxn ang="0">
                    <a:pos x="T8" y="T9"/>
                  </a:cxn>
                </a:cxnLst>
                <a:rect l="0" t="0" r="r" b="b"/>
                <a:pathLst>
                  <a:path w="543" h="369">
                    <a:moveTo>
                      <a:pt x="543" y="369"/>
                    </a:moveTo>
                    <a:cubicBezTo>
                      <a:pt x="523" y="344"/>
                      <a:pt x="476" y="238"/>
                      <a:pt x="424" y="219"/>
                    </a:cubicBezTo>
                    <a:cubicBezTo>
                      <a:pt x="372" y="200"/>
                      <a:pt x="270" y="276"/>
                      <a:pt x="231" y="257"/>
                    </a:cubicBezTo>
                    <a:cubicBezTo>
                      <a:pt x="192" y="238"/>
                      <a:pt x="230" y="146"/>
                      <a:pt x="192" y="103"/>
                    </a:cubicBezTo>
                    <a:cubicBezTo>
                      <a:pt x="154" y="60"/>
                      <a:pt x="40" y="21"/>
                      <a:pt x="0" y="0"/>
                    </a:cubicBez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9" name="Line 350"/>
            <p:cNvCxnSpPr/>
            <p:nvPr/>
          </p:nvCxnSpPr>
          <p:spPr bwMode="auto">
            <a:xfrm>
              <a:off x="3923347" y="3585845"/>
              <a:ext cx="66167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351"/>
            <p:cNvCxnSpPr/>
            <p:nvPr/>
          </p:nvCxnSpPr>
          <p:spPr bwMode="auto">
            <a:xfrm>
              <a:off x="3923347" y="2780665"/>
              <a:ext cx="66167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 name="Group 352"/>
            <p:cNvGrpSpPr>
              <a:grpSpLocks/>
            </p:cNvGrpSpPr>
            <p:nvPr/>
          </p:nvGrpSpPr>
          <p:grpSpPr bwMode="auto">
            <a:xfrm>
              <a:off x="4143057" y="2779395"/>
              <a:ext cx="182880" cy="802005"/>
              <a:chOff x="4446" y="7290"/>
              <a:chExt cx="288" cy="1263"/>
            </a:xfrm>
          </p:grpSpPr>
          <p:sp>
            <p:nvSpPr>
              <p:cNvPr id="46" name="Freeform 353"/>
              <p:cNvSpPr>
                <a:spLocks/>
              </p:cNvSpPr>
              <p:nvPr/>
            </p:nvSpPr>
            <p:spPr bwMode="auto">
              <a:xfrm rot="5400000">
                <a:off x="4402" y="7805"/>
                <a:ext cx="376" cy="288"/>
              </a:xfrm>
              <a:custGeom>
                <a:avLst/>
                <a:gdLst>
                  <a:gd name="T0" fmla="*/ 0 w 375"/>
                  <a:gd name="T1" fmla="*/ 125 h 288"/>
                  <a:gd name="T2" fmla="*/ 24 w 375"/>
                  <a:gd name="T3" fmla="*/ 139 h 288"/>
                  <a:gd name="T4" fmla="*/ 120 w 375"/>
                  <a:gd name="T5" fmla="*/ 24 h 288"/>
                  <a:gd name="T6" fmla="*/ 106 w 375"/>
                  <a:gd name="T7" fmla="*/ 14 h 288"/>
                  <a:gd name="T8" fmla="*/ 96 w 375"/>
                  <a:gd name="T9" fmla="*/ 19 h 288"/>
                  <a:gd name="T10" fmla="*/ 101 w 375"/>
                  <a:gd name="T11" fmla="*/ 24 h 288"/>
                  <a:gd name="T12" fmla="*/ 106 w 375"/>
                  <a:gd name="T13" fmla="*/ 29 h 288"/>
                  <a:gd name="T14" fmla="*/ 111 w 375"/>
                  <a:gd name="T15" fmla="*/ 24 h 288"/>
                  <a:gd name="T16" fmla="*/ 96 w 375"/>
                  <a:gd name="T17" fmla="*/ 24 h 288"/>
                  <a:gd name="T18" fmla="*/ 259 w 375"/>
                  <a:gd name="T19" fmla="*/ 283 h 288"/>
                  <a:gd name="T20" fmla="*/ 259 w 375"/>
                  <a:gd name="T21" fmla="*/ 278 h 288"/>
                  <a:gd name="T22" fmla="*/ 264 w 375"/>
                  <a:gd name="T23" fmla="*/ 283 h 288"/>
                  <a:gd name="T24" fmla="*/ 269 w 375"/>
                  <a:gd name="T25" fmla="*/ 288 h 288"/>
                  <a:gd name="T26" fmla="*/ 274 w 375"/>
                  <a:gd name="T27" fmla="*/ 283 h 288"/>
                  <a:gd name="T28" fmla="*/ 279 w 375"/>
                  <a:gd name="T29" fmla="*/ 278 h 288"/>
                  <a:gd name="T30" fmla="*/ 283 w 375"/>
                  <a:gd name="T31" fmla="*/ 283 h 288"/>
                  <a:gd name="T32" fmla="*/ 375 w 375"/>
                  <a:gd name="T33" fmla="*/ 149 h 288"/>
                  <a:gd name="T34" fmla="*/ 351 w 375"/>
                  <a:gd name="T35" fmla="*/ 134 h 288"/>
                  <a:gd name="T36" fmla="*/ 259 w 375"/>
                  <a:gd name="T37" fmla="*/ 269 h 288"/>
                  <a:gd name="T38" fmla="*/ 279 w 375"/>
                  <a:gd name="T39" fmla="*/ 269 h 288"/>
                  <a:gd name="T40" fmla="*/ 274 w 375"/>
                  <a:gd name="T41" fmla="*/ 264 h 288"/>
                  <a:gd name="T42" fmla="*/ 269 w 375"/>
                  <a:gd name="T43" fmla="*/ 259 h 288"/>
                  <a:gd name="T44" fmla="*/ 264 w 375"/>
                  <a:gd name="T45" fmla="*/ 264 h 288"/>
                  <a:gd name="T46" fmla="*/ 259 w 375"/>
                  <a:gd name="T47" fmla="*/ 269 h 288"/>
                  <a:gd name="T48" fmla="*/ 269 w 375"/>
                  <a:gd name="T49" fmla="*/ 274 h 288"/>
                  <a:gd name="T50" fmla="*/ 283 w 375"/>
                  <a:gd name="T51" fmla="*/ 269 h 288"/>
                  <a:gd name="T52" fmla="*/ 120 w 375"/>
                  <a:gd name="T53" fmla="*/ 9 h 288"/>
                  <a:gd name="T54" fmla="*/ 115 w 375"/>
                  <a:gd name="T55" fmla="*/ 9 h 288"/>
                  <a:gd name="T56" fmla="*/ 111 w 375"/>
                  <a:gd name="T57" fmla="*/ 5 h 288"/>
                  <a:gd name="T58" fmla="*/ 106 w 375"/>
                  <a:gd name="T59" fmla="*/ 0 h 288"/>
                  <a:gd name="T60" fmla="*/ 101 w 375"/>
                  <a:gd name="T61" fmla="*/ 5 h 288"/>
                  <a:gd name="T62" fmla="*/ 96 w 375"/>
                  <a:gd name="T63" fmla="*/ 9 h 288"/>
                  <a:gd name="T64" fmla="*/ 0 w 375"/>
                  <a:gd name="T65" fmla="*/ 12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288">
                    <a:moveTo>
                      <a:pt x="0" y="125"/>
                    </a:moveTo>
                    <a:lnTo>
                      <a:pt x="24" y="139"/>
                    </a:lnTo>
                    <a:lnTo>
                      <a:pt x="120" y="24"/>
                    </a:lnTo>
                    <a:lnTo>
                      <a:pt x="106" y="14"/>
                    </a:lnTo>
                    <a:lnTo>
                      <a:pt x="96" y="19"/>
                    </a:lnTo>
                    <a:lnTo>
                      <a:pt x="101" y="24"/>
                    </a:lnTo>
                    <a:lnTo>
                      <a:pt x="106" y="29"/>
                    </a:lnTo>
                    <a:lnTo>
                      <a:pt x="111" y="24"/>
                    </a:lnTo>
                    <a:lnTo>
                      <a:pt x="96" y="24"/>
                    </a:lnTo>
                    <a:lnTo>
                      <a:pt x="259" y="283"/>
                    </a:lnTo>
                    <a:lnTo>
                      <a:pt x="259" y="278"/>
                    </a:lnTo>
                    <a:lnTo>
                      <a:pt x="264" y="283"/>
                    </a:lnTo>
                    <a:lnTo>
                      <a:pt x="269" y="288"/>
                    </a:lnTo>
                    <a:lnTo>
                      <a:pt x="274" y="283"/>
                    </a:lnTo>
                    <a:lnTo>
                      <a:pt x="279" y="278"/>
                    </a:lnTo>
                    <a:lnTo>
                      <a:pt x="283" y="283"/>
                    </a:lnTo>
                    <a:lnTo>
                      <a:pt x="375" y="149"/>
                    </a:lnTo>
                    <a:lnTo>
                      <a:pt x="351" y="134"/>
                    </a:lnTo>
                    <a:lnTo>
                      <a:pt x="259" y="269"/>
                    </a:lnTo>
                    <a:lnTo>
                      <a:pt x="279" y="269"/>
                    </a:lnTo>
                    <a:lnTo>
                      <a:pt x="274" y="264"/>
                    </a:lnTo>
                    <a:lnTo>
                      <a:pt x="269" y="259"/>
                    </a:lnTo>
                    <a:lnTo>
                      <a:pt x="264" y="264"/>
                    </a:lnTo>
                    <a:lnTo>
                      <a:pt x="259" y="269"/>
                    </a:lnTo>
                    <a:lnTo>
                      <a:pt x="269" y="274"/>
                    </a:lnTo>
                    <a:lnTo>
                      <a:pt x="283" y="269"/>
                    </a:lnTo>
                    <a:lnTo>
                      <a:pt x="120" y="9"/>
                    </a:lnTo>
                    <a:lnTo>
                      <a:pt x="115" y="9"/>
                    </a:lnTo>
                    <a:lnTo>
                      <a:pt x="111" y="5"/>
                    </a:lnTo>
                    <a:lnTo>
                      <a:pt x="106" y="0"/>
                    </a:lnTo>
                    <a:lnTo>
                      <a:pt x="101" y="5"/>
                    </a:lnTo>
                    <a:lnTo>
                      <a:pt x="96" y="9"/>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dirty="0"/>
              </a:p>
            </p:txBody>
          </p:sp>
          <p:cxnSp>
            <p:nvCxnSpPr>
              <p:cNvPr id="47" name="Line 354"/>
              <p:cNvCxnSpPr/>
              <p:nvPr/>
            </p:nvCxnSpPr>
            <p:spPr bwMode="auto">
              <a:xfrm flipV="1">
                <a:off x="4604" y="7290"/>
                <a:ext cx="1" cy="4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48" name="Line 355"/>
              <p:cNvCxnSpPr/>
              <p:nvPr/>
            </p:nvCxnSpPr>
            <p:spPr bwMode="auto">
              <a:xfrm flipV="1">
                <a:off x="4591" y="8124"/>
                <a:ext cx="1" cy="4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12" name="Group 356"/>
            <p:cNvGrpSpPr>
              <a:grpSpLocks/>
            </p:cNvGrpSpPr>
            <p:nvPr/>
          </p:nvGrpSpPr>
          <p:grpSpPr bwMode="auto">
            <a:xfrm>
              <a:off x="4580572" y="2725420"/>
              <a:ext cx="122555" cy="927100"/>
              <a:chOff x="5226" y="7205"/>
              <a:chExt cx="193" cy="1460"/>
            </a:xfrm>
          </p:grpSpPr>
          <p:grpSp>
            <p:nvGrpSpPr>
              <p:cNvPr id="36" name="Group 357"/>
              <p:cNvGrpSpPr>
                <a:grpSpLocks/>
              </p:cNvGrpSpPr>
              <p:nvPr/>
            </p:nvGrpSpPr>
            <p:grpSpPr bwMode="auto">
              <a:xfrm>
                <a:off x="5226" y="7205"/>
                <a:ext cx="193" cy="193"/>
                <a:chOff x="8516" y="11397"/>
                <a:chExt cx="193" cy="193"/>
              </a:xfrm>
            </p:grpSpPr>
            <p:grpSp>
              <p:nvGrpSpPr>
                <p:cNvPr id="42" name="Group 358"/>
                <p:cNvGrpSpPr>
                  <a:grpSpLocks noChangeAspect="1"/>
                </p:cNvGrpSpPr>
                <p:nvPr/>
              </p:nvGrpSpPr>
              <p:grpSpPr bwMode="auto">
                <a:xfrm>
                  <a:off x="8567" y="11445"/>
                  <a:ext cx="91" cy="91"/>
                  <a:chOff x="3527" y="10793"/>
                  <a:chExt cx="244" cy="244"/>
                </a:xfrm>
              </p:grpSpPr>
              <p:sp>
                <p:nvSpPr>
                  <p:cNvPr id="44" name="Oval 359"/>
                  <p:cNvSpPr>
                    <a:spLocks noChangeAspect="1" noChangeArrowheads="1"/>
                  </p:cNvSpPr>
                  <p:nvPr/>
                </p:nvSpPr>
                <p:spPr bwMode="auto">
                  <a:xfrm>
                    <a:off x="3527" y="10793"/>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5" name="Oval 360"/>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43" name="Oval 361"/>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nvGrpSpPr>
              <p:cNvPr id="37" name="Group 362"/>
              <p:cNvGrpSpPr>
                <a:grpSpLocks/>
              </p:cNvGrpSpPr>
              <p:nvPr/>
            </p:nvGrpSpPr>
            <p:grpSpPr bwMode="auto">
              <a:xfrm>
                <a:off x="5226" y="8472"/>
                <a:ext cx="193" cy="193"/>
                <a:chOff x="8516" y="11397"/>
                <a:chExt cx="193" cy="193"/>
              </a:xfrm>
            </p:grpSpPr>
            <p:grpSp>
              <p:nvGrpSpPr>
                <p:cNvPr id="38" name="Group 363"/>
                <p:cNvGrpSpPr>
                  <a:grpSpLocks noChangeAspect="1"/>
                </p:cNvGrpSpPr>
                <p:nvPr/>
              </p:nvGrpSpPr>
              <p:grpSpPr bwMode="auto">
                <a:xfrm>
                  <a:off x="8567" y="11445"/>
                  <a:ext cx="91" cy="91"/>
                  <a:chOff x="3527" y="10793"/>
                  <a:chExt cx="244" cy="244"/>
                </a:xfrm>
              </p:grpSpPr>
              <p:sp>
                <p:nvSpPr>
                  <p:cNvPr id="40" name="Oval 364"/>
                  <p:cNvSpPr>
                    <a:spLocks noChangeAspect="1" noChangeArrowheads="1"/>
                  </p:cNvSpPr>
                  <p:nvPr/>
                </p:nvSpPr>
                <p:spPr bwMode="auto">
                  <a:xfrm>
                    <a:off x="3527" y="10793"/>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1" name="Oval 365"/>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39" name="Oval 366"/>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grpSp>
          <p:nvGrpSpPr>
            <p:cNvPr id="13" name="Group 367"/>
            <p:cNvGrpSpPr>
              <a:grpSpLocks/>
            </p:cNvGrpSpPr>
            <p:nvPr/>
          </p:nvGrpSpPr>
          <p:grpSpPr bwMode="auto">
            <a:xfrm>
              <a:off x="5182552" y="2725420"/>
              <a:ext cx="122555" cy="927100"/>
              <a:chOff x="5466" y="7445"/>
              <a:chExt cx="193" cy="1460"/>
            </a:xfrm>
          </p:grpSpPr>
          <p:grpSp>
            <p:nvGrpSpPr>
              <p:cNvPr id="26" name="Group 368"/>
              <p:cNvGrpSpPr>
                <a:grpSpLocks/>
              </p:cNvGrpSpPr>
              <p:nvPr/>
            </p:nvGrpSpPr>
            <p:grpSpPr bwMode="auto">
              <a:xfrm>
                <a:off x="5466" y="7445"/>
                <a:ext cx="193" cy="193"/>
                <a:chOff x="8516" y="11397"/>
                <a:chExt cx="193" cy="193"/>
              </a:xfrm>
            </p:grpSpPr>
            <p:grpSp>
              <p:nvGrpSpPr>
                <p:cNvPr id="32" name="Group 369"/>
                <p:cNvGrpSpPr>
                  <a:grpSpLocks noChangeAspect="1"/>
                </p:cNvGrpSpPr>
                <p:nvPr/>
              </p:nvGrpSpPr>
              <p:grpSpPr bwMode="auto">
                <a:xfrm>
                  <a:off x="8567" y="11445"/>
                  <a:ext cx="91" cy="91"/>
                  <a:chOff x="3527" y="10793"/>
                  <a:chExt cx="244" cy="244"/>
                </a:xfrm>
              </p:grpSpPr>
              <p:sp>
                <p:nvSpPr>
                  <p:cNvPr id="34" name="Oval 370"/>
                  <p:cNvSpPr>
                    <a:spLocks noChangeAspect="1" noChangeArrowheads="1"/>
                  </p:cNvSpPr>
                  <p:nvPr/>
                </p:nvSpPr>
                <p:spPr bwMode="auto">
                  <a:xfrm>
                    <a:off x="3527" y="10793"/>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5" name="Oval 371"/>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33" name="Oval 372"/>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nvGrpSpPr>
              <p:cNvPr id="27" name="Group 373"/>
              <p:cNvGrpSpPr>
                <a:grpSpLocks/>
              </p:cNvGrpSpPr>
              <p:nvPr/>
            </p:nvGrpSpPr>
            <p:grpSpPr bwMode="auto">
              <a:xfrm>
                <a:off x="5466" y="8712"/>
                <a:ext cx="193" cy="193"/>
                <a:chOff x="8516" y="11397"/>
                <a:chExt cx="193" cy="193"/>
              </a:xfrm>
            </p:grpSpPr>
            <p:grpSp>
              <p:nvGrpSpPr>
                <p:cNvPr id="28" name="Group 374"/>
                <p:cNvGrpSpPr>
                  <a:grpSpLocks noChangeAspect="1"/>
                </p:cNvGrpSpPr>
                <p:nvPr/>
              </p:nvGrpSpPr>
              <p:grpSpPr bwMode="auto">
                <a:xfrm>
                  <a:off x="8567" y="11445"/>
                  <a:ext cx="91" cy="91"/>
                  <a:chOff x="3527" y="10793"/>
                  <a:chExt cx="244" cy="244"/>
                </a:xfrm>
              </p:grpSpPr>
              <p:sp>
                <p:nvSpPr>
                  <p:cNvPr id="30" name="Oval 375"/>
                  <p:cNvSpPr>
                    <a:spLocks noChangeAspect="1" noChangeArrowheads="1"/>
                  </p:cNvSpPr>
                  <p:nvPr/>
                </p:nvSpPr>
                <p:spPr bwMode="auto">
                  <a:xfrm>
                    <a:off x="3527" y="10793"/>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1" name="Oval 376"/>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29" name="Oval 377"/>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grpSp>
          <p:nvGrpSpPr>
            <p:cNvPr id="14" name="Group 378"/>
            <p:cNvGrpSpPr>
              <a:grpSpLocks/>
            </p:cNvGrpSpPr>
            <p:nvPr/>
          </p:nvGrpSpPr>
          <p:grpSpPr bwMode="auto">
            <a:xfrm flipH="1">
              <a:off x="5261292" y="2786380"/>
              <a:ext cx="661670" cy="812800"/>
              <a:chOff x="4457" y="7532"/>
              <a:chExt cx="1042" cy="1280"/>
            </a:xfrm>
          </p:grpSpPr>
          <p:cxnSp>
            <p:nvCxnSpPr>
              <p:cNvPr id="23" name="Line 379"/>
              <p:cNvCxnSpPr/>
              <p:nvPr/>
            </p:nvCxnSpPr>
            <p:spPr bwMode="auto">
              <a:xfrm>
                <a:off x="4457" y="7539"/>
                <a:ext cx="1" cy="12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380"/>
              <p:cNvCxnSpPr/>
              <p:nvPr/>
            </p:nvCxnSpPr>
            <p:spPr bwMode="auto">
              <a:xfrm>
                <a:off x="4457" y="8800"/>
                <a:ext cx="1042"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381"/>
              <p:cNvCxnSpPr/>
              <p:nvPr/>
            </p:nvCxnSpPr>
            <p:spPr bwMode="auto">
              <a:xfrm>
                <a:off x="4457" y="7532"/>
                <a:ext cx="1042"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5" name="Group 382"/>
            <p:cNvGrpSpPr>
              <a:grpSpLocks/>
            </p:cNvGrpSpPr>
            <p:nvPr/>
          </p:nvGrpSpPr>
          <p:grpSpPr bwMode="auto">
            <a:xfrm>
              <a:off x="5785167" y="3045460"/>
              <a:ext cx="466090" cy="483870"/>
              <a:chOff x="8016" y="7953"/>
              <a:chExt cx="734" cy="762"/>
            </a:xfrm>
          </p:grpSpPr>
          <p:sp>
            <p:nvSpPr>
              <p:cNvPr id="21" name="Oval 383"/>
              <p:cNvSpPr>
                <a:spLocks noChangeArrowheads="1"/>
              </p:cNvSpPr>
              <p:nvPr/>
            </p:nvSpPr>
            <p:spPr bwMode="auto">
              <a:xfrm>
                <a:off x="8016" y="7953"/>
                <a:ext cx="448" cy="449"/>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22" name="Rectangle 384"/>
              <p:cNvSpPr>
                <a:spLocks noChangeArrowheads="1"/>
              </p:cNvSpPr>
              <p:nvPr/>
            </p:nvSpPr>
            <p:spPr bwMode="auto">
              <a:xfrm>
                <a:off x="8121" y="7953"/>
                <a:ext cx="629"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nSpc>
                    <a:spcPct val="115000"/>
                  </a:lnSpc>
                  <a:spcAft>
                    <a:spcPts val="1000"/>
                  </a:spcAft>
                </a:pPr>
                <a:r>
                  <a:rPr lang="en-US" sz="2000" u="sng" dirty="0">
                    <a:solidFill>
                      <a:srgbClr val="0000FF"/>
                    </a:solidFill>
                    <a:effectLst/>
                    <a:latin typeface="Calibri"/>
                    <a:ea typeface="Times New Roman"/>
                    <a:cs typeface="Calibri"/>
                  </a:rPr>
                  <a:t>V</a:t>
                </a:r>
                <a:endParaRPr lang="el-GR" sz="1100" dirty="0">
                  <a:effectLst/>
                  <a:latin typeface="Arial"/>
                  <a:ea typeface="Times New Roman"/>
                  <a:cs typeface="Times New Roman"/>
                </a:endParaRPr>
              </a:p>
            </p:txBody>
          </p:sp>
        </p:grpSp>
        <p:sp>
          <p:nvSpPr>
            <p:cNvPr id="16" name="Text Box 385"/>
            <p:cNvSpPr txBox="1">
              <a:spLocks noChangeArrowheads="1"/>
            </p:cNvSpPr>
            <p:nvPr/>
          </p:nvSpPr>
          <p:spPr bwMode="auto">
            <a:xfrm>
              <a:off x="4095546" y="3794760"/>
              <a:ext cx="1825589" cy="337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ενισχυτής </a:t>
              </a:r>
              <a:r>
                <a:rPr lang="el-GR" sz="1500" dirty="0">
                  <a:latin typeface="+mn-lt"/>
                  <a:ea typeface="Times New Roman"/>
                  <a:cs typeface="Times New Roman"/>
                </a:rPr>
                <a:t> </a:t>
              </a:r>
              <a:r>
                <a:rPr lang="en-US" sz="1500" dirty="0" smtClean="0">
                  <a:effectLst/>
                  <a:latin typeface="+mn-lt"/>
                  <a:ea typeface="Times New Roman"/>
                  <a:cs typeface="Times New Roman"/>
                </a:rPr>
                <a:t>μετρήσεων</a:t>
              </a:r>
              <a:endParaRPr lang="el-GR" sz="1500" dirty="0">
                <a:effectLst/>
                <a:latin typeface="+mn-lt"/>
                <a:ea typeface="Times New Roman"/>
                <a:cs typeface="Times New Roman"/>
              </a:endParaRPr>
            </a:p>
          </p:txBody>
        </p:sp>
        <p:sp>
          <p:nvSpPr>
            <p:cNvPr id="17" name="Text Box 386"/>
            <p:cNvSpPr txBox="1">
              <a:spLocks noChangeArrowheads="1"/>
            </p:cNvSpPr>
            <p:nvPr/>
          </p:nvSpPr>
          <p:spPr bwMode="auto">
            <a:xfrm>
              <a:off x="4517707" y="2806065"/>
              <a:ext cx="247015"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είσοδος</a:t>
              </a:r>
              <a:endParaRPr lang="el-GR" sz="1500" dirty="0">
                <a:effectLst/>
                <a:latin typeface="+mn-lt"/>
                <a:ea typeface="Times New Roman"/>
                <a:cs typeface="Times New Roman"/>
              </a:endParaRPr>
            </a:p>
          </p:txBody>
        </p:sp>
        <p:sp>
          <p:nvSpPr>
            <p:cNvPr id="18" name="Text Box 387"/>
            <p:cNvSpPr txBox="1">
              <a:spLocks noChangeArrowheads="1"/>
            </p:cNvSpPr>
            <p:nvPr/>
          </p:nvSpPr>
          <p:spPr bwMode="auto">
            <a:xfrm>
              <a:off x="5091429" y="2831782"/>
              <a:ext cx="247015"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έξοδος</a:t>
              </a:r>
              <a:endParaRPr lang="el-GR" sz="1500" dirty="0">
                <a:effectLst/>
                <a:latin typeface="+mn-lt"/>
                <a:ea typeface="Times New Roman"/>
                <a:cs typeface="Times New Roman"/>
              </a:endParaRPr>
            </a:p>
          </p:txBody>
        </p:sp>
        <p:sp>
          <p:nvSpPr>
            <p:cNvPr id="19" name="Text Box 388"/>
            <p:cNvSpPr txBox="1">
              <a:spLocks noChangeArrowheads="1"/>
            </p:cNvSpPr>
            <p:nvPr/>
          </p:nvSpPr>
          <p:spPr bwMode="auto">
            <a:xfrm>
              <a:off x="4243387" y="3195955"/>
              <a:ext cx="21463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20" name="Text Box 389"/>
            <p:cNvSpPr txBox="1">
              <a:spLocks noChangeArrowheads="1"/>
            </p:cNvSpPr>
            <p:nvPr/>
          </p:nvSpPr>
          <p:spPr bwMode="auto">
            <a:xfrm>
              <a:off x="2685504" y="3294380"/>
              <a:ext cx="1213714" cy="199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φωτοστοιχείο</a:t>
              </a:r>
              <a:endParaRPr lang="el-GR" sz="1500" dirty="0">
                <a:effectLst/>
                <a:latin typeface="+mn-lt"/>
                <a:ea typeface="Times New Roman"/>
                <a:cs typeface="Times New Roman"/>
              </a:endParaRPr>
            </a:p>
          </p:txBody>
        </p:sp>
      </p:grpSp>
      <p:sp>
        <p:nvSpPr>
          <p:cNvPr id="54" name="Ορθογώνιο 53"/>
          <p:cNvSpPr/>
          <p:nvPr/>
        </p:nvSpPr>
        <p:spPr>
          <a:xfrm>
            <a:off x="895713" y="3973087"/>
            <a:ext cx="7766596" cy="707886"/>
          </a:xfrm>
          <a:prstGeom prst="rect">
            <a:avLst/>
          </a:prstGeom>
        </p:spPr>
        <p:txBody>
          <a:bodyPr wrap="square">
            <a:spAutoFit/>
          </a:bodyPr>
          <a:lstStyle/>
          <a:p>
            <a:r>
              <a:rPr lang="el-GR" sz="2000" b="1" dirty="0">
                <a:latin typeface="+mn-lt"/>
              </a:rPr>
              <a:t>Σχήμα 4</a:t>
            </a:r>
            <a:r>
              <a:rPr lang="el-GR" sz="2000" dirty="0">
                <a:latin typeface="+mn-lt"/>
              </a:rPr>
              <a:t> Οι μεταβολές της έντασης της ακτινοβολίας, καταγράφονται ως μεταβολές της τάσης στην έξοδο του ενισχυτή μετρήσεων.</a:t>
            </a:r>
          </a:p>
        </p:txBody>
      </p:sp>
    </p:spTree>
    <p:extLst>
      <p:ext uri="{BB962C8B-B14F-4D97-AF65-F5344CB8AC3E}">
        <p14:creationId xmlns:p14="http://schemas.microsoft.com/office/powerpoint/2010/main" val="2041100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(5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a:xfrm>
            <a:off x="467544" y="1412776"/>
            <a:ext cx="8229600" cy="4680520"/>
          </a:xfrm>
        </p:spPr>
        <p:txBody>
          <a:bodyPr/>
          <a:lstStyle/>
          <a:p>
            <a:r>
              <a:rPr lang="el-GR" dirty="0"/>
              <a:t>Η έξοδος του φωτοστοιχείου είναι απ΄ευθείας συνδεδεμένη στην είσοδο του ενισχυτή μετρήσεων που γεφυρώνεται με αντίσταση 100 Ω. Αν συνδέσουμε ένα βολτόμετρο στην έξοδο του ενισχυτή, θα παρακολουθήσουμε τις μεταβολές της έντασης της ακτινοβολίας ως μεταβολές της τάσης (Σχήμα 4), τις οποίες μπορούμε να μετατρέψουμε σε μεταβολές ρεύματος από τη σχέση </a:t>
            </a:r>
            <a:r>
              <a:rPr lang="en-US" dirty="0"/>
              <a:t>i</a:t>
            </a:r>
            <a:r>
              <a:rPr lang="el-GR" dirty="0"/>
              <a:t> = </a:t>
            </a:r>
            <a:r>
              <a:rPr lang="en-US" dirty="0"/>
              <a:t>V</a:t>
            </a:r>
            <a:r>
              <a:rPr lang="en-US" baseline="-25000" dirty="0"/>
              <a:t>out</a:t>
            </a:r>
            <a:r>
              <a:rPr lang="el-GR" dirty="0"/>
              <a:t>/</a:t>
            </a:r>
            <a:r>
              <a:rPr lang="en-US" dirty="0"/>
              <a:t>R</a:t>
            </a:r>
            <a:r>
              <a:rPr lang="el-GR" dirty="0"/>
              <a:t> ( μπορούμε να θεωρήσουμε ότι η μεταβολή του ρεύματος παρακολουθεί με ικανοποιητική λεπτομέρεια τις μεταβολή της έντασης Ι του φωτός λόγω του ότι η τελευταία είναι αρκετά χαμηλή).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684454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(6 </a:t>
            </a:r>
            <a:r>
              <a:rPr lang="el-GR" sz="3200" b="0" dirty="0"/>
              <a:t>από </a:t>
            </a:r>
            <a:r>
              <a:rPr lang="el-GR" sz="3200" b="0" dirty="0" smtClean="0"/>
              <a:t>9)</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grpSp>
        <p:nvGrpSpPr>
          <p:cNvPr id="51" name="Ομάδα 50"/>
          <p:cNvGrpSpPr/>
          <p:nvPr/>
        </p:nvGrpSpPr>
        <p:grpSpPr>
          <a:xfrm>
            <a:off x="2606783" y="1429876"/>
            <a:ext cx="4179570" cy="3316605"/>
            <a:chOff x="2482215" y="1731168"/>
            <a:chExt cx="4179570" cy="3316605"/>
          </a:xfrm>
        </p:grpSpPr>
        <p:sp>
          <p:nvSpPr>
            <p:cNvPr id="5" name="Freeform 393"/>
            <p:cNvSpPr>
              <a:spLocks/>
            </p:cNvSpPr>
            <p:nvPr/>
          </p:nvSpPr>
          <p:spPr bwMode="auto">
            <a:xfrm>
              <a:off x="4063365" y="1731168"/>
              <a:ext cx="2449195" cy="2931795"/>
            </a:xfrm>
            <a:custGeom>
              <a:avLst/>
              <a:gdLst>
                <a:gd name="T0" fmla="*/ 0 w 3857"/>
                <a:gd name="T1" fmla="*/ 4390 h 4618"/>
                <a:gd name="T2" fmla="*/ 707 w 3857"/>
                <a:gd name="T3" fmla="*/ 3531 h 4618"/>
                <a:gd name="T4" fmla="*/ 1633 w 3857"/>
                <a:gd name="T5" fmla="*/ 231 h 4618"/>
                <a:gd name="T6" fmla="*/ 2211 w 3857"/>
                <a:gd name="T7" fmla="*/ 2147 h 4618"/>
                <a:gd name="T8" fmla="*/ 2404 w 3857"/>
                <a:gd name="T9" fmla="*/ 4045 h 4618"/>
                <a:gd name="T10" fmla="*/ 2507 w 3857"/>
                <a:gd name="T11" fmla="*/ 4431 h 4618"/>
                <a:gd name="T12" fmla="*/ 2803 w 3857"/>
                <a:gd name="T13" fmla="*/ 2925 h 4618"/>
                <a:gd name="T14" fmla="*/ 3086 w 3857"/>
                <a:gd name="T15" fmla="*/ 729 h 4618"/>
                <a:gd name="T16" fmla="*/ 3420 w 3857"/>
                <a:gd name="T17" fmla="*/ 1256 h 4618"/>
                <a:gd name="T18" fmla="*/ 3561 w 3857"/>
                <a:gd name="T19" fmla="*/ 3651 h 4618"/>
                <a:gd name="T20" fmla="*/ 3857 w 3857"/>
                <a:gd name="T21" fmla="*/ 3105 h 4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7" h="4618">
                  <a:moveTo>
                    <a:pt x="0" y="4390"/>
                  </a:moveTo>
                  <a:cubicBezTo>
                    <a:pt x="118" y="4247"/>
                    <a:pt x="435" y="4224"/>
                    <a:pt x="707" y="3531"/>
                  </a:cubicBezTo>
                  <a:cubicBezTo>
                    <a:pt x="979" y="2838"/>
                    <a:pt x="1382" y="462"/>
                    <a:pt x="1633" y="231"/>
                  </a:cubicBezTo>
                  <a:cubicBezTo>
                    <a:pt x="1884" y="0"/>
                    <a:pt x="2082" y="1511"/>
                    <a:pt x="2211" y="2147"/>
                  </a:cubicBezTo>
                  <a:cubicBezTo>
                    <a:pt x="2340" y="2783"/>
                    <a:pt x="2355" y="3664"/>
                    <a:pt x="2404" y="4045"/>
                  </a:cubicBezTo>
                  <a:cubicBezTo>
                    <a:pt x="2453" y="4426"/>
                    <a:pt x="2441" y="4618"/>
                    <a:pt x="2507" y="4431"/>
                  </a:cubicBezTo>
                  <a:cubicBezTo>
                    <a:pt x="2573" y="4244"/>
                    <a:pt x="2707" y="3542"/>
                    <a:pt x="2803" y="2925"/>
                  </a:cubicBezTo>
                  <a:cubicBezTo>
                    <a:pt x="2899" y="2308"/>
                    <a:pt x="2983" y="1007"/>
                    <a:pt x="3086" y="729"/>
                  </a:cubicBezTo>
                  <a:cubicBezTo>
                    <a:pt x="3189" y="451"/>
                    <a:pt x="3341" y="769"/>
                    <a:pt x="3420" y="1256"/>
                  </a:cubicBezTo>
                  <a:cubicBezTo>
                    <a:pt x="3499" y="1743"/>
                    <a:pt x="3488" y="3343"/>
                    <a:pt x="3561" y="3651"/>
                  </a:cubicBezTo>
                  <a:cubicBezTo>
                    <a:pt x="3634" y="3959"/>
                    <a:pt x="3795" y="3219"/>
                    <a:pt x="3857" y="3105"/>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6" name="Line 394"/>
            <p:cNvCxnSpPr/>
            <p:nvPr/>
          </p:nvCxnSpPr>
          <p:spPr bwMode="auto">
            <a:xfrm>
              <a:off x="3013075" y="1806098"/>
              <a:ext cx="635" cy="28740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Line 395"/>
            <p:cNvCxnSpPr/>
            <p:nvPr/>
          </p:nvCxnSpPr>
          <p:spPr bwMode="auto">
            <a:xfrm>
              <a:off x="2955925" y="4614703"/>
              <a:ext cx="356933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396"/>
            <p:cNvCxnSpPr/>
            <p:nvPr/>
          </p:nvCxnSpPr>
          <p:spPr bwMode="auto">
            <a:xfrm>
              <a:off x="2955925" y="2516663"/>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397"/>
            <p:cNvCxnSpPr/>
            <p:nvPr/>
          </p:nvCxnSpPr>
          <p:spPr bwMode="auto">
            <a:xfrm>
              <a:off x="2955925" y="180609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398"/>
            <p:cNvCxnSpPr/>
            <p:nvPr/>
          </p:nvCxnSpPr>
          <p:spPr bwMode="auto">
            <a:xfrm>
              <a:off x="2955925" y="3918743"/>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399"/>
            <p:cNvCxnSpPr/>
            <p:nvPr/>
          </p:nvCxnSpPr>
          <p:spPr bwMode="auto">
            <a:xfrm>
              <a:off x="2955925" y="321325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 Box 400"/>
            <p:cNvSpPr txBox="1">
              <a:spLocks noChangeArrowheads="1"/>
            </p:cNvSpPr>
            <p:nvPr/>
          </p:nvSpPr>
          <p:spPr bwMode="auto">
            <a:xfrm>
              <a:off x="2752090" y="2451893"/>
              <a:ext cx="190500" cy="117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0.75</a:t>
              </a:r>
              <a:endParaRPr lang="el-GR" sz="1100" dirty="0">
                <a:effectLst/>
                <a:latin typeface="Arial"/>
                <a:ea typeface="Times New Roman"/>
                <a:cs typeface="Times New Roman"/>
              </a:endParaRPr>
            </a:p>
          </p:txBody>
        </p:sp>
        <p:sp>
          <p:nvSpPr>
            <p:cNvPr id="13" name="Text Box 401"/>
            <p:cNvSpPr txBox="1">
              <a:spLocks noChangeArrowheads="1"/>
            </p:cNvSpPr>
            <p:nvPr/>
          </p:nvSpPr>
          <p:spPr bwMode="auto">
            <a:xfrm>
              <a:off x="2752090" y="1747678"/>
              <a:ext cx="190500" cy="116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14" name="Text Box 402"/>
            <p:cNvSpPr txBox="1">
              <a:spLocks noChangeArrowheads="1"/>
            </p:cNvSpPr>
            <p:nvPr/>
          </p:nvSpPr>
          <p:spPr bwMode="auto">
            <a:xfrm>
              <a:off x="2752090" y="3156108"/>
              <a:ext cx="190500" cy="117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0.5</a:t>
              </a:r>
              <a:endParaRPr lang="el-GR" sz="1100" dirty="0">
                <a:effectLst/>
                <a:latin typeface="Arial"/>
                <a:ea typeface="Times New Roman"/>
                <a:cs typeface="Times New Roman"/>
              </a:endParaRPr>
            </a:p>
          </p:txBody>
        </p:sp>
        <p:sp>
          <p:nvSpPr>
            <p:cNvPr id="15" name="Text Box 403"/>
            <p:cNvSpPr txBox="1">
              <a:spLocks noChangeArrowheads="1"/>
            </p:cNvSpPr>
            <p:nvPr/>
          </p:nvSpPr>
          <p:spPr bwMode="auto">
            <a:xfrm>
              <a:off x="2752090" y="3846988"/>
              <a:ext cx="190500" cy="117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0.25</a:t>
              </a:r>
              <a:endParaRPr lang="el-GR" sz="1100" dirty="0">
                <a:effectLst/>
                <a:latin typeface="Arial"/>
                <a:ea typeface="Times New Roman"/>
                <a:cs typeface="Times New Roman"/>
              </a:endParaRPr>
            </a:p>
          </p:txBody>
        </p:sp>
        <p:sp>
          <p:nvSpPr>
            <p:cNvPr id="16" name="Text Box 404"/>
            <p:cNvSpPr txBox="1">
              <a:spLocks noChangeArrowheads="1"/>
            </p:cNvSpPr>
            <p:nvPr/>
          </p:nvSpPr>
          <p:spPr bwMode="auto">
            <a:xfrm>
              <a:off x="2915285" y="4692808"/>
              <a:ext cx="189865" cy="11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17" name="Text Box 405"/>
            <p:cNvSpPr txBox="1">
              <a:spLocks noChangeArrowheads="1"/>
            </p:cNvSpPr>
            <p:nvPr/>
          </p:nvSpPr>
          <p:spPr bwMode="auto">
            <a:xfrm>
              <a:off x="2752090" y="4551838"/>
              <a:ext cx="190500" cy="11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18" name="Text Box 406"/>
            <p:cNvSpPr txBox="1">
              <a:spLocks noChangeArrowheads="1"/>
            </p:cNvSpPr>
            <p:nvPr/>
          </p:nvSpPr>
          <p:spPr bwMode="auto">
            <a:xfrm>
              <a:off x="3802380" y="4692808"/>
              <a:ext cx="189865" cy="11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250</a:t>
              </a:r>
              <a:endParaRPr lang="el-GR" sz="1100" dirty="0">
                <a:effectLst/>
                <a:latin typeface="Arial"/>
                <a:ea typeface="Times New Roman"/>
                <a:cs typeface="Times New Roman"/>
              </a:endParaRPr>
            </a:p>
          </p:txBody>
        </p:sp>
        <p:sp>
          <p:nvSpPr>
            <p:cNvPr id="19" name="Text Box 407"/>
            <p:cNvSpPr txBox="1">
              <a:spLocks noChangeArrowheads="1"/>
            </p:cNvSpPr>
            <p:nvPr/>
          </p:nvSpPr>
          <p:spPr bwMode="auto">
            <a:xfrm>
              <a:off x="4689475" y="4692808"/>
              <a:ext cx="190500" cy="11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5000</a:t>
              </a:r>
              <a:endParaRPr lang="el-GR" sz="1100" dirty="0">
                <a:effectLst/>
                <a:latin typeface="Arial"/>
                <a:ea typeface="Times New Roman"/>
                <a:cs typeface="Times New Roman"/>
              </a:endParaRPr>
            </a:p>
          </p:txBody>
        </p:sp>
        <p:sp>
          <p:nvSpPr>
            <p:cNvPr id="20" name="Text Box 408"/>
            <p:cNvSpPr txBox="1">
              <a:spLocks noChangeArrowheads="1"/>
            </p:cNvSpPr>
            <p:nvPr/>
          </p:nvSpPr>
          <p:spPr bwMode="auto">
            <a:xfrm>
              <a:off x="5568315" y="4692808"/>
              <a:ext cx="189865" cy="11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7500</a:t>
              </a:r>
              <a:endParaRPr lang="el-GR" sz="1100" dirty="0">
                <a:effectLst/>
                <a:latin typeface="Arial"/>
                <a:ea typeface="Times New Roman"/>
                <a:cs typeface="Times New Roman"/>
              </a:endParaRPr>
            </a:p>
          </p:txBody>
        </p:sp>
        <p:sp>
          <p:nvSpPr>
            <p:cNvPr id="21" name="Text Box 409"/>
            <p:cNvSpPr txBox="1">
              <a:spLocks noChangeArrowheads="1"/>
            </p:cNvSpPr>
            <p:nvPr/>
          </p:nvSpPr>
          <p:spPr bwMode="auto">
            <a:xfrm>
              <a:off x="6406515" y="4692808"/>
              <a:ext cx="255270" cy="118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1000</a:t>
              </a:r>
              <a:endParaRPr lang="el-GR" sz="1100" dirty="0">
                <a:effectLst/>
                <a:latin typeface="Arial"/>
                <a:ea typeface="Times New Roman"/>
                <a:cs typeface="Times New Roman"/>
              </a:endParaRPr>
            </a:p>
          </p:txBody>
        </p:sp>
        <p:cxnSp>
          <p:nvCxnSpPr>
            <p:cNvPr id="22" name="Line 410"/>
            <p:cNvCxnSpPr/>
            <p:nvPr/>
          </p:nvCxnSpPr>
          <p:spPr bwMode="auto">
            <a:xfrm rot="5400000">
              <a:off x="3443288" y="4650580"/>
              <a:ext cx="5080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411"/>
            <p:cNvCxnSpPr/>
            <p:nvPr/>
          </p:nvCxnSpPr>
          <p:spPr bwMode="auto">
            <a:xfrm rot="5400000">
              <a:off x="3872865" y="464073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412"/>
            <p:cNvCxnSpPr/>
            <p:nvPr/>
          </p:nvCxnSpPr>
          <p:spPr bwMode="auto">
            <a:xfrm rot="5400000">
              <a:off x="4311650" y="463819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413"/>
            <p:cNvCxnSpPr/>
            <p:nvPr/>
          </p:nvCxnSpPr>
          <p:spPr bwMode="auto">
            <a:xfrm rot="5400000">
              <a:off x="4748847" y="4635341"/>
              <a:ext cx="50165"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414"/>
            <p:cNvCxnSpPr/>
            <p:nvPr/>
          </p:nvCxnSpPr>
          <p:spPr bwMode="auto">
            <a:xfrm rot="5400000">
              <a:off x="5187315" y="463311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415"/>
            <p:cNvCxnSpPr/>
            <p:nvPr/>
          </p:nvCxnSpPr>
          <p:spPr bwMode="auto">
            <a:xfrm rot="5400000">
              <a:off x="5625465" y="463057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416"/>
            <p:cNvCxnSpPr/>
            <p:nvPr/>
          </p:nvCxnSpPr>
          <p:spPr bwMode="auto">
            <a:xfrm rot="5400000">
              <a:off x="6063615" y="462803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417"/>
            <p:cNvCxnSpPr/>
            <p:nvPr/>
          </p:nvCxnSpPr>
          <p:spPr bwMode="auto">
            <a:xfrm rot="5400000">
              <a:off x="6501765" y="4625498"/>
              <a:ext cx="501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Rectangle 418"/>
            <p:cNvSpPr>
              <a:spLocks noChangeAspect="1" noChangeArrowheads="1"/>
            </p:cNvSpPr>
            <p:nvPr/>
          </p:nvSpPr>
          <p:spPr bwMode="auto">
            <a:xfrm>
              <a:off x="4064635" y="4514373"/>
              <a:ext cx="26670"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1" name="Rectangle 419"/>
            <p:cNvSpPr>
              <a:spLocks noChangeAspect="1" noChangeArrowheads="1"/>
            </p:cNvSpPr>
            <p:nvPr/>
          </p:nvSpPr>
          <p:spPr bwMode="auto">
            <a:xfrm>
              <a:off x="4230370" y="4403248"/>
              <a:ext cx="27305"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2" name="Rectangle 420"/>
            <p:cNvSpPr>
              <a:spLocks noChangeAspect="1" noChangeArrowheads="1"/>
            </p:cNvSpPr>
            <p:nvPr/>
          </p:nvSpPr>
          <p:spPr bwMode="auto">
            <a:xfrm>
              <a:off x="4403725" y="4184173"/>
              <a:ext cx="27940" cy="27940"/>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3" name="Rectangle 421"/>
            <p:cNvSpPr>
              <a:spLocks noChangeAspect="1" noChangeArrowheads="1"/>
            </p:cNvSpPr>
            <p:nvPr/>
          </p:nvSpPr>
          <p:spPr bwMode="auto">
            <a:xfrm>
              <a:off x="4580255" y="3746658"/>
              <a:ext cx="27940"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4" name="Rectangle 422"/>
            <p:cNvSpPr>
              <a:spLocks noChangeAspect="1" noChangeArrowheads="1"/>
            </p:cNvSpPr>
            <p:nvPr/>
          </p:nvSpPr>
          <p:spPr bwMode="auto">
            <a:xfrm>
              <a:off x="4756150" y="3060858"/>
              <a:ext cx="26670"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5" name="Rectangle 423"/>
            <p:cNvSpPr>
              <a:spLocks noChangeAspect="1" noChangeArrowheads="1"/>
            </p:cNvSpPr>
            <p:nvPr/>
          </p:nvSpPr>
          <p:spPr bwMode="auto">
            <a:xfrm>
              <a:off x="4936490" y="2374423"/>
              <a:ext cx="27940"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6" name="Rectangle 424"/>
            <p:cNvSpPr>
              <a:spLocks noChangeAspect="1" noChangeArrowheads="1"/>
            </p:cNvSpPr>
            <p:nvPr/>
          </p:nvSpPr>
          <p:spPr bwMode="auto">
            <a:xfrm>
              <a:off x="5113655" y="1859438"/>
              <a:ext cx="26670"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7" name="Rectangle 425"/>
            <p:cNvSpPr>
              <a:spLocks noChangeAspect="1" noChangeArrowheads="1"/>
            </p:cNvSpPr>
            <p:nvPr/>
          </p:nvSpPr>
          <p:spPr bwMode="auto">
            <a:xfrm>
              <a:off x="5279390" y="2008028"/>
              <a:ext cx="27305"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8" name="Rectangle 426"/>
            <p:cNvSpPr>
              <a:spLocks noChangeAspect="1" noChangeArrowheads="1"/>
            </p:cNvSpPr>
            <p:nvPr/>
          </p:nvSpPr>
          <p:spPr bwMode="auto">
            <a:xfrm>
              <a:off x="5455285" y="3078638"/>
              <a:ext cx="27305" cy="26670"/>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9" name="Rectangle 427"/>
            <p:cNvSpPr>
              <a:spLocks noChangeAspect="1" noChangeArrowheads="1"/>
            </p:cNvSpPr>
            <p:nvPr/>
          </p:nvSpPr>
          <p:spPr bwMode="auto">
            <a:xfrm>
              <a:off x="5631815" y="4565808"/>
              <a:ext cx="27305" cy="26670"/>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0" name="Rectangle 428"/>
            <p:cNvSpPr>
              <a:spLocks noChangeAspect="1" noChangeArrowheads="1"/>
            </p:cNvSpPr>
            <p:nvPr/>
          </p:nvSpPr>
          <p:spPr bwMode="auto">
            <a:xfrm>
              <a:off x="5808980" y="3808253"/>
              <a:ext cx="27305"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1" name="Rectangle 429"/>
            <p:cNvSpPr>
              <a:spLocks noChangeAspect="1" noChangeArrowheads="1"/>
            </p:cNvSpPr>
            <p:nvPr/>
          </p:nvSpPr>
          <p:spPr bwMode="auto">
            <a:xfrm>
              <a:off x="5984240" y="2180113"/>
              <a:ext cx="27305"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2" name="Rectangle 430"/>
            <p:cNvSpPr>
              <a:spLocks noChangeAspect="1" noChangeArrowheads="1"/>
            </p:cNvSpPr>
            <p:nvPr/>
          </p:nvSpPr>
          <p:spPr bwMode="auto">
            <a:xfrm>
              <a:off x="6146800" y="2146458"/>
              <a:ext cx="27305"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3" name="Rectangle 431"/>
            <p:cNvSpPr>
              <a:spLocks noChangeAspect="1" noChangeArrowheads="1"/>
            </p:cNvSpPr>
            <p:nvPr/>
          </p:nvSpPr>
          <p:spPr bwMode="auto">
            <a:xfrm>
              <a:off x="6328410" y="4085113"/>
              <a:ext cx="27305"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4" name="Rectangle 432"/>
            <p:cNvSpPr>
              <a:spLocks noChangeAspect="1" noChangeArrowheads="1"/>
            </p:cNvSpPr>
            <p:nvPr/>
          </p:nvSpPr>
          <p:spPr bwMode="auto">
            <a:xfrm>
              <a:off x="6503670" y="3694588"/>
              <a:ext cx="27305" cy="27305"/>
            </a:xfrm>
            <a:prstGeom prst="rect">
              <a:avLst/>
            </a:prstGeom>
            <a:solidFill>
              <a:srgbClr val="000000"/>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45" name="Line 433"/>
            <p:cNvCxnSpPr/>
            <p:nvPr/>
          </p:nvCxnSpPr>
          <p:spPr bwMode="auto">
            <a:xfrm>
              <a:off x="5128260" y="1870868"/>
              <a:ext cx="635" cy="27438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Text Box 434"/>
            <p:cNvSpPr txBox="1">
              <a:spLocks noChangeArrowheads="1"/>
            </p:cNvSpPr>
            <p:nvPr/>
          </p:nvSpPr>
          <p:spPr bwMode="auto">
            <a:xfrm>
              <a:off x="2482215" y="2742088"/>
              <a:ext cx="247015" cy="7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Ι/Ι</a:t>
              </a:r>
              <a:r>
                <a:rPr lang="en-US" sz="1200" baseline="-25000" dirty="0">
                  <a:effectLst/>
                  <a:latin typeface="Arial"/>
                  <a:ea typeface="Times New Roman"/>
                  <a:cs typeface="Times New Roman"/>
                </a:rPr>
                <a:t>0</a:t>
              </a:r>
              <a:endParaRPr lang="el-GR" sz="1100" dirty="0">
                <a:effectLst/>
                <a:latin typeface="Arial"/>
                <a:ea typeface="Times New Roman"/>
                <a:cs typeface="Times New Roman"/>
              </a:endParaRPr>
            </a:p>
          </p:txBody>
        </p:sp>
        <p:cxnSp>
          <p:nvCxnSpPr>
            <p:cNvPr id="47" name="Line 435"/>
            <p:cNvCxnSpPr/>
            <p:nvPr/>
          </p:nvCxnSpPr>
          <p:spPr bwMode="auto">
            <a:xfrm flipV="1">
              <a:off x="2589530" y="2582068"/>
              <a:ext cx="635" cy="35115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 name="Text Box 436"/>
            <p:cNvSpPr txBox="1">
              <a:spLocks noChangeArrowheads="1"/>
            </p:cNvSpPr>
            <p:nvPr/>
          </p:nvSpPr>
          <p:spPr bwMode="auto">
            <a:xfrm>
              <a:off x="5653405" y="4848383"/>
              <a:ext cx="1006475" cy="1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V (volts)</a:t>
              </a:r>
              <a:endParaRPr lang="el-GR" sz="1100" dirty="0">
                <a:effectLst/>
                <a:latin typeface="Arial"/>
                <a:ea typeface="Times New Roman"/>
                <a:cs typeface="Times New Roman"/>
              </a:endParaRPr>
            </a:p>
          </p:txBody>
        </p:sp>
        <p:cxnSp>
          <p:nvCxnSpPr>
            <p:cNvPr id="49" name="Line 437"/>
            <p:cNvCxnSpPr/>
            <p:nvPr/>
          </p:nvCxnSpPr>
          <p:spPr bwMode="auto">
            <a:xfrm rot="5400000" flipV="1">
              <a:off x="5631497" y="4776311"/>
              <a:ext cx="635" cy="35052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Text Box 438"/>
            <p:cNvSpPr txBox="1">
              <a:spLocks noChangeArrowheads="1"/>
            </p:cNvSpPr>
            <p:nvPr/>
          </p:nvSpPr>
          <p:spPr bwMode="auto">
            <a:xfrm>
              <a:off x="4989830" y="4633753"/>
              <a:ext cx="2717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V</a:t>
              </a:r>
              <a:r>
                <a:rPr lang="en-US" sz="1200" baseline="-25000" dirty="0">
                  <a:effectLst/>
                  <a:latin typeface="Arial"/>
                  <a:ea typeface="Times New Roman"/>
                  <a:cs typeface="Times New Roman"/>
                </a:rPr>
                <a:t>λ</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grpSp>
      <p:sp>
        <p:nvSpPr>
          <p:cNvPr id="52" name="Ορθογώνιο 51"/>
          <p:cNvSpPr/>
          <p:nvPr/>
        </p:nvSpPr>
        <p:spPr>
          <a:xfrm>
            <a:off x="949377" y="4941168"/>
            <a:ext cx="7754800" cy="1015663"/>
          </a:xfrm>
          <a:prstGeom prst="rect">
            <a:avLst/>
          </a:prstGeom>
        </p:spPr>
        <p:txBody>
          <a:bodyPr wrap="square">
            <a:spAutoFit/>
          </a:bodyPr>
          <a:lstStyle/>
          <a:p>
            <a:r>
              <a:rPr lang="el-GR" sz="2000" b="1" dirty="0">
                <a:latin typeface="+mn-lt"/>
              </a:rPr>
              <a:t>Σχήμα 5</a:t>
            </a:r>
            <a:r>
              <a:rPr lang="el-GR" sz="2000" dirty="0">
                <a:latin typeface="+mn-lt"/>
              </a:rPr>
              <a:t> Το διάγραμμα Ι/Ι0  = </a:t>
            </a:r>
            <a:r>
              <a:rPr lang="el-GR" sz="2000" dirty="0">
                <a:latin typeface="+mn-lt"/>
              </a:rPr>
              <a:t>f(V</a:t>
            </a:r>
            <a:r>
              <a:rPr lang="el-GR" sz="2000" dirty="0">
                <a:latin typeface="+mn-lt"/>
              </a:rPr>
              <a:t>) πραγματοποιήθηκε από πραγματικές μετρήσεις που ελήφθησαν κατά την πραγματοποίηση της άσκησης στο εργαστήριο Φυσικής ΙΙΙ του τμήματος Φυσικής – Χημείας και Τ/Υ του ΤΕΙ</a:t>
            </a:r>
          </a:p>
        </p:txBody>
      </p:sp>
    </p:spTree>
    <p:extLst>
      <p:ext uri="{BB962C8B-B14F-4D97-AF65-F5344CB8AC3E}">
        <p14:creationId xmlns:p14="http://schemas.microsoft.com/office/powerpoint/2010/main" val="265900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(7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p:txBody>
          <a:bodyPr/>
          <a:lstStyle/>
          <a:p>
            <a:r>
              <a:rPr lang="el-GR" dirty="0"/>
              <a:t>Στην περίπτωση που οι παρεμβολές δημιουργούν φαινόμενα αστάθειας, κατά τη διαδικασία λήψης των μετρήσεων, μπορούμε να παρεμβάλλουμε φίλτρο διέλευσης χαμηλών συχνοτήτων χρησιμοποιώντας το διακόπτη που βρίσκεται επάνω στον ενισχυτή μετρήσεων (συνήθως τοποθετείται στη δεύτερη θέση). Επίσης, αν οι τιμές της τάσης είναι πολύ χαμηλές θα τις ενισχύσουμε μέσω του διακόπτη ενίσχυσης και κατά τον υπολογισμό της τιμής του ρεύματος θα λάβουμε υπόψη το συντελεστή ενίσχυσης. </a:t>
            </a:r>
            <a:endParaRPr lang="el-GR" dirty="0" smtClean="0"/>
          </a:p>
          <a:p>
            <a:r>
              <a:rPr lang="el-GR" dirty="0"/>
              <a:t>Τέλος, από το διάγραμμα Ι/Ι</a:t>
            </a:r>
            <a:r>
              <a:rPr lang="el-GR" baseline="-25000" dirty="0"/>
              <a:t>0 </a:t>
            </a:r>
            <a:r>
              <a:rPr lang="el-GR" dirty="0"/>
              <a:t> = </a:t>
            </a:r>
            <a:r>
              <a:rPr lang="en-US" dirty="0"/>
              <a:t>f</a:t>
            </a:r>
            <a:r>
              <a:rPr lang="el-GR" dirty="0"/>
              <a:t>(</a:t>
            </a:r>
            <a:r>
              <a:rPr lang="en-US" dirty="0"/>
              <a:t>V</a:t>
            </a:r>
            <a:r>
              <a:rPr lang="el-GR" dirty="0"/>
              <a:t>) θα προσδιορίσουμε την τάση ημικύματος </a:t>
            </a:r>
            <a:r>
              <a:rPr lang="en-US" dirty="0"/>
              <a:t>V</a:t>
            </a:r>
            <a:r>
              <a:rPr lang="el-GR" baseline="-25000" dirty="0"/>
              <a:t>λ/2</a:t>
            </a:r>
            <a:r>
              <a:rPr lang="el-GR" dirty="0"/>
              <a:t>, όπως φαίνεται στο Σχήμα (5), ενώ από την κλίση της ευθείας στο διάγραμμα </a:t>
            </a:r>
            <a:r>
              <a:rPr lang="en-US" dirty="0"/>
              <a:t>V</a:t>
            </a:r>
            <a:r>
              <a:rPr lang="el-GR" baseline="30000" dirty="0"/>
              <a:t>2 </a:t>
            </a:r>
            <a:r>
              <a:rPr lang="el-GR" dirty="0"/>
              <a:t>= </a:t>
            </a:r>
            <a:r>
              <a:rPr lang="en-US" dirty="0"/>
              <a:t>f</a:t>
            </a:r>
            <a:r>
              <a:rPr lang="el-GR" dirty="0"/>
              <a:t>(Δφ) θα υπολογίσουμε το συντελεστή </a:t>
            </a:r>
            <a:r>
              <a:rPr lang="en-US" dirty="0"/>
              <a:t>Kerr</a:t>
            </a:r>
            <a:r>
              <a:rPr lang="el-GR" dirty="0"/>
              <a:t> Κ σε [</a:t>
            </a:r>
            <a:r>
              <a:rPr lang="en-US" dirty="0"/>
              <a:t>m</a:t>
            </a:r>
            <a:r>
              <a:rPr lang="el-GR" dirty="0"/>
              <a:t>/</a:t>
            </a:r>
            <a:r>
              <a:rPr lang="en-US" dirty="0"/>
              <a:t>volt</a:t>
            </a:r>
            <a:r>
              <a:rPr lang="el-GR" baseline="30000" dirty="0"/>
              <a:t>2</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530425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(8 </a:t>
            </a:r>
            <a:r>
              <a:rPr lang="el-GR" sz="3200" b="0" dirty="0"/>
              <a:t>από </a:t>
            </a:r>
            <a:r>
              <a:rPr lang="el-GR" sz="3200" b="0" dirty="0" smtClean="0"/>
              <a:t>9)</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b="1" dirty="0"/>
                  <a:t>Σημείωση 1: </a:t>
                </a:r>
                <a:endParaRPr lang="el-GR" dirty="0"/>
              </a:p>
              <a:p>
                <a:r>
                  <a:rPr lang="el-GR" dirty="0"/>
                  <a:t>Η σχέση (6), δηλαδή </a:t>
                </a:r>
                <a14:m>
                  <m:oMath xmlns:m="http://schemas.openxmlformats.org/officeDocument/2006/math">
                    <m:sSup>
                      <m:sSupPr>
                        <m:ctrlPr>
                          <a:rPr lang="el-GR" i="1">
                            <a:latin typeface="Cambria Math"/>
                          </a:rPr>
                        </m:ctrlPr>
                      </m:sSupPr>
                      <m:e>
                        <m:r>
                          <a:rPr lang="en-US" i="1">
                            <a:latin typeface="Cambria Math" panose="02040503050406030204" pitchFamily="18" charset="0"/>
                          </a:rPr>
                          <m:t>𝑉</m:t>
                        </m:r>
                      </m:e>
                      <m:sup>
                        <m:r>
                          <a:rPr lang="el-GR" i="1">
                            <a:latin typeface="Cambria Math" panose="02040503050406030204" pitchFamily="18" charset="0"/>
                          </a:rPr>
                          <m:t>2</m:t>
                        </m:r>
                      </m:sup>
                    </m:sSup>
                    <m:r>
                      <a:rPr lang="el-GR" i="1">
                        <a:latin typeface="Cambria Math" panose="02040503050406030204" pitchFamily="18" charset="0"/>
                      </a:rPr>
                      <m:t>=</m:t>
                    </m:r>
                    <m:f>
                      <m:fPr>
                        <m:ctrlPr>
                          <a:rPr lang="el-GR" i="1">
                            <a:latin typeface="Cambria Math"/>
                          </a:rPr>
                        </m:ctrlPr>
                      </m:fPr>
                      <m:num>
                        <m:sSup>
                          <m:sSupPr>
                            <m:ctrlPr>
                              <a:rPr lang="el-GR" i="1">
                                <a:latin typeface="Cambria Math"/>
                              </a:rPr>
                            </m:ctrlPr>
                          </m:sSupPr>
                          <m:e>
                            <m:r>
                              <a:rPr lang="el-GR" i="1">
                                <a:latin typeface="Cambria Math" panose="02040503050406030204" pitchFamily="18" charset="0"/>
                              </a:rPr>
                              <m:t>𝑑</m:t>
                            </m:r>
                          </m:e>
                          <m:sup>
                            <m:r>
                              <a:rPr lang="el-GR" i="1">
                                <a:latin typeface="Cambria Math" panose="02040503050406030204" pitchFamily="18" charset="0"/>
                              </a:rPr>
                              <m:t>2</m:t>
                            </m:r>
                          </m:sup>
                        </m:sSup>
                      </m:num>
                      <m:den>
                        <m:r>
                          <a:rPr lang="el-GR"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𝐿𝐾</m:t>
                        </m:r>
                      </m:den>
                    </m:f>
                    <m:r>
                      <a:rPr lang="el-GR" i="1">
                        <a:latin typeface="Cambria Math" panose="02040503050406030204" pitchFamily="18" charset="0"/>
                      </a:rPr>
                      <m:t>𝛥𝜑</m:t>
                    </m:r>
                  </m:oMath>
                </a14:m>
                <a:r>
                  <a:rPr lang="el-GR" dirty="0"/>
                  <a:t>, είναι της μορφής </a:t>
                </a:r>
                <a:r>
                  <a:rPr lang="en-US" dirty="0"/>
                  <a:t>y</a:t>
                </a:r>
                <a:r>
                  <a:rPr lang="el-GR" dirty="0"/>
                  <a:t> = α</a:t>
                </a:r>
                <a:r>
                  <a:rPr lang="en-US" dirty="0"/>
                  <a:t>x</a:t>
                </a:r>
                <a:r>
                  <a:rPr lang="el-GR" dirty="0"/>
                  <a:t> και επομένως η γραφική της απεικόνιση </a:t>
                </a:r>
                <a:r>
                  <a:rPr lang="en-US" dirty="0"/>
                  <a:t>V</a:t>
                </a:r>
                <a:r>
                  <a:rPr lang="el-GR" baseline="30000" dirty="0"/>
                  <a:t>2 </a:t>
                </a:r>
                <a:r>
                  <a:rPr lang="el-GR" dirty="0"/>
                  <a:t>= </a:t>
                </a:r>
                <a:r>
                  <a:rPr lang="en-US" dirty="0"/>
                  <a:t>f</a:t>
                </a:r>
                <a:r>
                  <a:rPr lang="el-GR" dirty="0"/>
                  <a:t>(Δφ) θα μας δώσει ευθεία γραμμή με </a:t>
                </a:r>
                <a:r>
                  <a:rPr lang="el-GR" dirty="0" smtClean="0"/>
                  <a:t>κλίση </a:t>
                </a:r>
                <a14:m>
                  <m:oMath xmlns:m="http://schemas.openxmlformats.org/officeDocument/2006/math">
                    <m:r>
                      <a:rPr lang="el-GR" i="1">
                        <a:latin typeface="Cambria Math" panose="02040503050406030204" pitchFamily="18" charset="0"/>
                      </a:rPr>
                      <m:t>𝑎</m:t>
                    </m:r>
                    <m:r>
                      <a:rPr lang="el-GR" i="1">
                        <a:latin typeface="Cambria Math" panose="02040503050406030204" pitchFamily="18" charset="0"/>
                      </a:rPr>
                      <m:t>=</m:t>
                    </m:r>
                    <m:f>
                      <m:fPr>
                        <m:ctrlPr>
                          <a:rPr lang="el-GR" i="1">
                            <a:latin typeface="Cambria Math"/>
                          </a:rPr>
                        </m:ctrlPr>
                      </m:fPr>
                      <m:num>
                        <m:sSup>
                          <m:sSupPr>
                            <m:ctrlPr>
                              <a:rPr lang="el-GR" i="1">
                                <a:latin typeface="Cambria Math"/>
                              </a:rPr>
                            </m:ctrlPr>
                          </m:sSupPr>
                          <m:e>
                            <m:r>
                              <a:rPr lang="el-GR" i="1">
                                <a:latin typeface="Cambria Math" panose="02040503050406030204" pitchFamily="18" charset="0"/>
                              </a:rPr>
                              <m:t>𝑑</m:t>
                            </m:r>
                          </m:e>
                          <m:sup>
                            <m:r>
                              <a:rPr lang="el-GR" i="1">
                                <a:latin typeface="Cambria Math" panose="02040503050406030204" pitchFamily="18" charset="0"/>
                              </a:rPr>
                              <m:t>2</m:t>
                            </m:r>
                          </m:sup>
                        </m:sSup>
                      </m:num>
                      <m:den>
                        <m:r>
                          <a:rPr lang="el-GR"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𝐿𝐾</m:t>
                        </m:r>
                      </m:den>
                    </m:f>
                  </m:oMath>
                </a14:m>
                <a:r>
                  <a:rPr lang="el-GR" dirty="0"/>
                  <a:t> . </a:t>
                </a:r>
                <a:endParaRPr lang="el-GR" dirty="0" smtClean="0"/>
              </a:p>
              <a:p>
                <a:r>
                  <a:rPr lang="el-GR" dirty="0" smtClean="0"/>
                  <a:t>Από </a:t>
                </a:r>
                <a:r>
                  <a:rPr lang="el-GR" dirty="0"/>
                  <a:t>το διάγραμμα θα υπολογίσουμε την τιμή της κλίσης α κατά τα γνωστά και από την τελευταία σχέση θα υπολογίσουμε το συντελεστή Κ. Δίνεται ότι </a:t>
                </a:r>
                <a:r>
                  <a:rPr lang="en-US" dirty="0"/>
                  <a:t>L</a:t>
                </a:r>
                <a:r>
                  <a:rPr lang="el-GR" dirty="0"/>
                  <a:t> = 1.5 </a:t>
                </a:r>
                <a:r>
                  <a:rPr lang="en-US" dirty="0"/>
                  <a:t>mm</a:t>
                </a:r>
                <a:r>
                  <a:rPr lang="el-GR" dirty="0"/>
                  <a:t> και </a:t>
                </a:r>
                <a:r>
                  <a:rPr lang="en-US" dirty="0"/>
                  <a:t>d</a:t>
                </a:r>
                <a:r>
                  <a:rPr lang="el-GR" dirty="0"/>
                  <a:t> = 1.4 </a:t>
                </a:r>
                <a:r>
                  <a:rPr lang="en-US" dirty="0"/>
                  <a:t>mm</a:t>
                </a:r>
                <a:r>
                  <a:rPr lang="el-GR" dirty="0"/>
                  <a:t>.</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33127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(9 </a:t>
            </a:r>
            <a:r>
              <a:rPr lang="el-GR" sz="3200" b="0" dirty="0"/>
              <a:t>από </a:t>
            </a:r>
            <a:r>
              <a:rPr lang="el-GR" sz="3200" b="0" dirty="0" smtClean="0"/>
              <a:t>9)</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628800"/>
                <a:ext cx="8229600" cy="4608512"/>
              </a:xfrm>
            </p:spPr>
            <p:txBody>
              <a:bodyPr/>
              <a:lstStyle/>
              <a:p>
                <a:pPr marL="0" indent="0" algn="ctr">
                  <a:buNone/>
                </a:pPr>
                <a:r>
                  <a:rPr lang="el-GR" b="1" dirty="0"/>
                  <a:t>Σημείωση 2: </a:t>
                </a:r>
              </a:p>
              <a:p>
                <a:r>
                  <a:rPr lang="el-GR" dirty="0"/>
                  <a:t>Οι τιμές Δφ θα υπολογιστούν από τη σχέση (7) αν την επιλύσουμε ως προς Δφ, δηλαδή: </a:t>
                </a:r>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0</m:t>
                          </m:r>
                        </m:sub>
                      </m:sSub>
                      <m:func>
                        <m:funcPr>
                          <m:ctrlPr>
                            <a:rPr lang="el-GR" i="1">
                              <a:latin typeface="Cambria Math"/>
                            </a:rPr>
                          </m:ctrlPr>
                        </m:funcPr>
                        <m:fName>
                          <m:sSup>
                            <m:sSupPr>
                              <m:ctrlPr>
                                <a:rPr lang="el-GR" i="1">
                                  <a:latin typeface="Cambria Math"/>
                                </a:rPr>
                              </m:ctrlPr>
                            </m:sSupPr>
                            <m:e>
                              <m:r>
                                <m:rPr>
                                  <m:sty m:val="p"/>
                                </m:rPr>
                                <a:rPr lang="en-US">
                                  <a:latin typeface="Cambria Math" panose="02040503050406030204" pitchFamily="18" charset="0"/>
                                </a:rPr>
                                <m:t>sin</m:t>
                              </m:r>
                            </m:e>
                            <m:sup>
                              <m:r>
                                <a:rPr lang="en-US" i="1">
                                  <a:latin typeface="Cambria Math" panose="02040503050406030204" pitchFamily="18" charset="0"/>
                                </a:rPr>
                                <m:t>2</m:t>
                              </m:r>
                            </m:sup>
                          </m:sSup>
                        </m:fName>
                        <m:e>
                          <m:d>
                            <m:dPr>
                              <m:ctrlPr>
                                <a:rPr lang="el-GR" i="1">
                                  <a:latin typeface="Cambria Math"/>
                                </a:rPr>
                              </m:ctrlPr>
                            </m:dPr>
                            <m:e>
                              <m:f>
                                <m:fPr>
                                  <m:ctrlPr>
                                    <a:rPr lang="el-GR"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r>
                                <a:rPr lang="el-GR" i="1">
                                  <a:latin typeface="Cambria Math" panose="02040503050406030204" pitchFamily="18" charset="0"/>
                                </a:rPr>
                                <m:t>𝛥𝜑</m:t>
                              </m:r>
                            </m:e>
                          </m:d>
                          <m:box>
                            <m:boxPr>
                              <m:ctrlPr>
                                <a:rPr lang="el-GR" i="1">
                                  <a:latin typeface="Cambria Math"/>
                                </a:rPr>
                              </m:ctrlPr>
                            </m:boxPr>
                            <m:e>
                              <m:r>
                                <a:rPr lang="el-GR" i="1" smtClean="0">
                                  <a:latin typeface="Cambria Math"/>
                                  <a:ea typeface="Cambria Math"/>
                                </a:rPr>
                                <m:t>⇒</m:t>
                              </m:r>
                            </m:e>
                          </m:box>
                          <m:r>
                            <a:rPr lang="en-US" i="1">
                              <a:latin typeface="Cambria Math" panose="02040503050406030204" pitchFamily="18" charset="0"/>
                            </a:rPr>
                            <m:t>𝛥𝜑</m:t>
                          </m:r>
                          <m:r>
                            <a:rPr lang="en-US" i="1">
                              <a:latin typeface="Cambria Math" panose="02040503050406030204" pitchFamily="18" charset="0"/>
                            </a:rPr>
                            <m:t>=2</m:t>
                          </m:r>
                          <m:func>
                            <m:funcPr>
                              <m:ctrlPr>
                                <a:rPr lang="el-GR" i="1">
                                  <a:latin typeface="Cambria Math"/>
                                </a:rPr>
                              </m:ctrlPr>
                            </m:funcPr>
                            <m:fName>
                              <m:sSup>
                                <m:sSupPr>
                                  <m:ctrlPr>
                                    <a:rPr lang="el-GR" i="1">
                                      <a:latin typeface="Cambria Math"/>
                                    </a:rPr>
                                  </m:ctrlPr>
                                </m:sSupPr>
                                <m:e>
                                  <m:r>
                                    <m:rPr>
                                      <m:sty m:val="p"/>
                                    </m:rPr>
                                    <a:rPr lang="en-US">
                                      <a:latin typeface="Cambria Math" panose="02040503050406030204" pitchFamily="18" charset="0"/>
                                    </a:rPr>
                                    <m:t>sin</m:t>
                                  </m:r>
                                </m:e>
                                <m:sup>
                                  <m:r>
                                    <a:rPr lang="en-US" i="1">
                                      <a:latin typeface="Cambria Math" panose="02040503050406030204" pitchFamily="18" charset="0"/>
                                    </a:rPr>
                                    <m:t>−1</m:t>
                                  </m:r>
                                </m:sup>
                              </m:sSup>
                            </m:fName>
                            <m:e>
                              <m:rad>
                                <m:radPr>
                                  <m:degHide m:val="on"/>
                                  <m:ctrlPr>
                                    <a:rPr lang="el-GR" i="1">
                                      <a:latin typeface="Cambria Math"/>
                                    </a:rPr>
                                  </m:ctrlPr>
                                </m:radPr>
                                <m:deg/>
                                <m:e>
                                  <m:f>
                                    <m:fPr>
                                      <m:ctrlPr>
                                        <a:rPr lang="el-GR" i="1">
                                          <a:latin typeface="Cambria Math"/>
                                        </a:rPr>
                                      </m:ctrlPr>
                                    </m:fPr>
                                    <m:num>
                                      <m:r>
                                        <a:rPr lang="en-US" i="1">
                                          <a:latin typeface="Cambria Math" panose="02040503050406030204" pitchFamily="18" charset="0"/>
                                        </a:rPr>
                                        <m:t>𝛪</m:t>
                                      </m:r>
                                    </m:num>
                                    <m:den>
                                      <m:sSub>
                                        <m:sSubPr>
                                          <m:ctrlPr>
                                            <a:rPr lang="el-GR" i="1">
                                              <a:latin typeface="Cambria Math"/>
                                            </a:rPr>
                                          </m:ctrlPr>
                                        </m:sSubPr>
                                        <m:e>
                                          <m:r>
                                            <a:rPr lang="en-US" i="1">
                                              <a:latin typeface="Cambria Math" panose="02040503050406030204" pitchFamily="18" charset="0"/>
                                            </a:rPr>
                                            <m:t>𝛪</m:t>
                                          </m:r>
                                        </m:e>
                                        <m:sub>
                                          <m:r>
                                            <a:rPr lang="en-US" i="1">
                                              <a:latin typeface="Cambria Math" panose="02040503050406030204" pitchFamily="18" charset="0"/>
                                            </a:rPr>
                                            <m:t>0</m:t>
                                          </m:r>
                                        </m:sub>
                                      </m:sSub>
                                    </m:den>
                                  </m:f>
                                </m:e>
                              </m:rad>
                            </m:e>
                          </m:func>
                        </m:e>
                      </m:func>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628800"/>
                <a:ext cx="8229600" cy="4608512"/>
              </a:xfrm>
              <a:blipFill rotWithShape="0">
                <a:blip r:embed="rId2"/>
                <a:stretch>
                  <a:fillRect l="-963" t="-105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500059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Εργασίες </a:t>
            </a:r>
            <a:r>
              <a:rPr lang="el-GR" sz="3200" b="0" dirty="0" smtClean="0"/>
              <a:t>(1 από 5)</a:t>
            </a:r>
            <a:endParaRPr lang="el-GR" sz="3200" b="0" dirty="0"/>
          </a:p>
        </p:txBody>
      </p:sp>
      <p:sp>
        <p:nvSpPr>
          <p:cNvPr id="3" name="Θέση περιεχομένου 2"/>
          <p:cNvSpPr>
            <a:spLocks noGrp="1"/>
          </p:cNvSpPr>
          <p:nvPr>
            <p:ph idx="1"/>
          </p:nvPr>
        </p:nvSpPr>
        <p:spPr/>
        <p:txBody>
          <a:bodyPr>
            <a:normAutofit fontScale="92500" lnSpcReduction="20000"/>
          </a:bodyPr>
          <a:lstStyle/>
          <a:p>
            <a:pPr marL="457200" indent="-457200">
              <a:buFont typeface="+mj-lt"/>
              <a:buAutoNum type="arabicPeriod"/>
            </a:pPr>
            <a:r>
              <a:rPr lang="el-GR" dirty="0" smtClean="0"/>
              <a:t>Αναγνωρίζουμε </a:t>
            </a:r>
            <a:r>
              <a:rPr lang="el-GR" dirty="0"/>
              <a:t>τα στοιχεία της διάταξης και τα τοποθετούμε στην οπτική τράπεζα με τη σειρά που υποδεικνύεται στο Σχήμα (3). Το Laser πρέπει ήδη να λειτουργεί τουλάχιστον μία ώρα πριν την έναρξη των μετρήσεων</a:t>
            </a:r>
            <a:r>
              <a:rPr lang="el-GR" dirty="0" smtClean="0"/>
              <a:t>.</a:t>
            </a:r>
            <a:endParaRPr lang="el-GR" dirty="0"/>
          </a:p>
          <a:p>
            <a:pPr marL="457200" indent="-457200">
              <a:buFont typeface="+mj-lt"/>
              <a:buAutoNum type="arabicPeriod"/>
            </a:pPr>
            <a:r>
              <a:rPr lang="el-GR" dirty="0" smtClean="0"/>
              <a:t>Με </a:t>
            </a:r>
            <a:r>
              <a:rPr lang="el-GR" dirty="0"/>
              <a:t>μηδενική τάση στο κύτταρο </a:t>
            </a:r>
            <a:r>
              <a:rPr lang="el-GR" dirty="0"/>
              <a:t>Kerr</a:t>
            </a:r>
            <a:r>
              <a:rPr lang="el-GR" dirty="0"/>
              <a:t>, στρέφουμε τα χαρακτηριστικά επίπεδα του πολωτή και του αναλύτη ώστε να είναι κατακόρυφα και καταγράφουμε την ένδειξη της έντασης Ι0 σε αυθαίρετες μονάδες (υπενθυμίζουμε ότι η ένταση είναι ανάλογη του ρεύματος που μετράμε στην έξοδο του ενισχυτή μετρήσεων</a:t>
            </a:r>
            <a:r>
              <a:rPr lang="el-GR" dirty="0" smtClean="0"/>
              <a:t>.</a:t>
            </a:r>
            <a:endParaRPr lang="el-GR" dirty="0"/>
          </a:p>
          <a:p>
            <a:pPr marL="457200" indent="-457200">
              <a:buFont typeface="+mj-lt"/>
              <a:buAutoNum type="arabicPeriod"/>
            </a:pPr>
            <a:r>
              <a:rPr lang="el-GR" dirty="0" smtClean="0"/>
              <a:t>Στρέφουμε </a:t>
            </a:r>
            <a:r>
              <a:rPr lang="el-GR" dirty="0"/>
              <a:t>το χαρακτηριστικό επίπεδο του αναλύτη ώστε να σχηματίζει με την κατακόρυφο γωνία 45ο ενώ αφήνουμε τον πολωτή με κατακόρυφη πόλωση</a:t>
            </a:r>
            <a:r>
              <a:rPr lang="el-GR" dirty="0" smtClean="0"/>
              <a:t>.</a:t>
            </a:r>
            <a:endParaRPr lang="el-GR" dirty="0"/>
          </a:p>
          <a:p>
            <a:pPr marL="457200" indent="-457200">
              <a:buFont typeface="+mj-lt"/>
              <a:buAutoNum type="arabicPeriod"/>
            </a:pPr>
            <a:r>
              <a:rPr lang="el-GR" dirty="0" smtClean="0"/>
              <a:t>Θέτουμε </a:t>
            </a:r>
            <a:r>
              <a:rPr lang="el-GR" dirty="0"/>
              <a:t>το τροφοδοτικό υψηλής τάσης 0 – 10 KV DC σε κατάσταση λειτουργίας και ρυθμίζουμε στα 300 V. Καταγράφουμε την τιμή της έντασης Ι σε αυθαίρετες μονάδες και καταχωρούμε στον Πίνακα 1.</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099810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(2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startAt="5"/>
            </a:pPr>
            <a:r>
              <a:rPr lang="el-GR" dirty="0" smtClean="0"/>
              <a:t>Επαναλαμβάνουμε </a:t>
            </a:r>
            <a:r>
              <a:rPr lang="el-GR" dirty="0"/>
              <a:t>την εργασία 4 και για τις υπόλοιπες τιμές της τάσης μέχρι τα 1000 </a:t>
            </a:r>
            <a:r>
              <a:rPr lang="en-US" dirty="0"/>
              <a:t>V</a:t>
            </a:r>
            <a:r>
              <a:rPr lang="el-GR" dirty="0"/>
              <a:t>, προχωρώντας σε βήματα των 50 </a:t>
            </a:r>
            <a:r>
              <a:rPr lang="en-US" dirty="0"/>
              <a:t>V</a:t>
            </a:r>
            <a:r>
              <a:rPr lang="el-GR" dirty="0"/>
              <a:t>. </a:t>
            </a:r>
          </a:p>
          <a:p>
            <a:pPr marL="457200" lvl="0" indent="-457200">
              <a:buFont typeface="+mj-lt"/>
              <a:buAutoNum type="arabicPeriod" startAt="5"/>
            </a:pPr>
            <a:r>
              <a:rPr lang="el-GR" dirty="0"/>
              <a:t>Υπολογίζουμε κάθε φορά το λόγο Ι/Ι</a:t>
            </a:r>
            <a:r>
              <a:rPr lang="el-GR" baseline="-25000" dirty="0"/>
              <a:t>ο </a:t>
            </a:r>
            <a:r>
              <a:rPr lang="el-GR" dirty="0"/>
              <a:t>και καταχωρούμε στην αντίστοιχη στήλη του Πίνακα 1</a:t>
            </a:r>
            <a:r>
              <a:rPr lang="el-GR" dirty="0" smtClean="0"/>
              <a:t>.</a:t>
            </a:r>
            <a:endParaRPr lang="el-GR" dirty="0"/>
          </a:p>
          <a:p>
            <a:pPr marL="457200" lvl="0" indent="-457200">
              <a:buFont typeface="+mj-lt"/>
              <a:buAutoNum type="arabicPeriod" startAt="5"/>
            </a:pPr>
            <a:r>
              <a:rPr lang="el-GR" dirty="0"/>
              <a:t>Για κάθε τιμή του λόγου Ι/Ι</a:t>
            </a:r>
            <a:r>
              <a:rPr lang="el-GR" baseline="-25000" dirty="0"/>
              <a:t>ο</a:t>
            </a:r>
            <a:r>
              <a:rPr lang="el-GR" dirty="0"/>
              <a:t> υπολογίζουμε την αντίστοιχη διαφορά φάσης Δφ από τη σχέση (8) και καταχωρούμε στην αντίστοιχη στήλη του Πίνακα 1</a:t>
            </a:r>
            <a:r>
              <a:rPr lang="el-GR" dirty="0" smtClean="0"/>
              <a:t>.</a:t>
            </a:r>
            <a:endParaRPr lang="el-GR" dirty="0"/>
          </a:p>
          <a:p>
            <a:pPr marL="457200" lvl="0" indent="-457200">
              <a:buFont typeface="+mj-lt"/>
              <a:buAutoNum type="arabicPeriod" startAt="5"/>
            </a:pPr>
            <a:r>
              <a:rPr lang="el-GR" dirty="0"/>
              <a:t>Για κάθε τιμή της τάσης </a:t>
            </a:r>
            <a:r>
              <a:rPr lang="en-US" dirty="0"/>
              <a:t>V</a:t>
            </a:r>
            <a:r>
              <a:rPr lang="el-GR" dirty="0"/>
              <a:t> υπολογίζουμε το </a:t>
            </a:r>
            <a:r>
              <a:rPr lang="en-US" dirty="0"/>
              <a:t>V</a:t>
            </a:r>
            <a:r>
              <a:rPr lang="el-GR" baseline="30000" dirty="0"/>
              <a:t>2</a:t>
            </a:r>
            <a:r>
              <a:rPr lang="el-GR" dirty="0"/>
              <a:t> και συμπληρώνουμε την αντίστοιχη στήλη του Πίνακα 1.</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258781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(3 </a:t>
            </a:r>
            <a:r>
              <a:rPr lang="el-GR" sz="3200" b="0" dirty="0"/>
              <a:t>από </a:t>
            </a:r>
            <a:r>
              <a:rPr lang="el-GR" sz="3200" b="0" dirty="0" smtClean="0"/>
              <a:t>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457200" lvl="0" indent="-457200">
                  <a:buFont typeface="+mj-lt"/>
                  <a:buAutoNum type="arabicPeriod" startAt="9"/>
                </a:pPr>
                <a:r>
                  <a:rPr lang="el-GR" dirty="0" smtClean="0"/>
                  <a:t>Αποδίδουμε γραφικά τις σχέσεις: </a:t>
                </a:r>
                <a14:m>
                  <m:oMath xmlns:m="http://schemas.openxmlformats.org/officeDocument/2006/math">
                    <m:f>
                      <m:fPr>
                        <m:ctrlPr>
                          <a:rPr lang="el-GR" i="1">
                            <a:latin typeface="Cambria Math"/>
                          </a:rPr>
                        </m:ctrlPr>
                      </m:fPr>
                      <m:num>
                        <m:r>
                          <m:rPr>
                            <m:sty m:val="p"/>
                          </m:rPr>
                          <a:rPr lang="el-GR">
                            <a:latin typeface="Cambria Math" panose="02040503050406030204" pitchFamily="18" charset="0"/>
                          </a:rPr>
                          <m:t>I</m:t>
                        </m:r>
                      </m:num>
                      <m:den>
                        <m:sSub>
                          <m:sSubPr>
                            <m:ctrlPr>
                              <a:rPr lang="el-GR" i="1">
                                <a:latin typeface="Cambria Math"/>
                              </a:rPr>
                            </m:ctrlPr>
                          </m:sSubPr>
                          <m:e>
                            <m:r>
                              <m:rPr>
                                <m:sty m:val="p"/>
                              </m:rPr>
                              <a:rPr lang="el-GR">
                                <a:latin typeface="Cambria Math" panose="02040503050406030204" pitchFamily="18" charset="0"/>
                              </a:rPr>
                              <m:t>I</m:t>
                            </m:r>
                          </m:e>
                          <m:sub>
                            <m:r>
                              <a:rPr lang="el-GR">
                                <a:latin typeface="Cambria Math" panose="02040503050406030204" pitchFamily="18" charset="0"/>
                              </a:rPr>
                              <m:t>0</m:t>
                            </m:r>
                          </m:sub>
                        </m:sSub>
                      </m:den>
                    </m:f>
                    <m:r>
                      <a:rPr lang="el-GR">
                        <a:latin typeface="Cambria Math" panose="02040503050406030204" pitchFamily="18" charset="0"/>
                      </a:rPr>
                      <m:t>=</m:t>
                    </m:r>
                    <m:r>
                      <m:rPr>
                        <m:sty m:val="p"/>
                      </m:rPr>
                      <a:rPr lang="en-US">
                        <a:latin typeface="Cambria Math" panose="02040503050406030204" pitchFamily="18" charset="0"/>
                      </a:rPr>
                      <m:t>f</m:t>
                    </m:r>
                    <m:d>
                      <m:dPr>
                        <m:ctrlPr>
                          <a:rPr lang="el-GR" i="1">
                            <a:latin typeface="Cambria Math"/>
                          </a:rPr>
                        </m:ctrlPr>
                      </m:dPr>
                      <m:e>
                        <m:r>
                          <m:rPr>
                            <m:sty m:val="p"/>
                          </m:rPr>
                          <a:rPr lang="en-US">
                            <a:latin typeface="Cambria Math" panose="02040503050406030204" pitchFamily="18" charset="0"/>
                          </a:rPr>
                          <m:t>V</m:t>
                        </m:r>
                      </m:e>
                    </m:d>
                  </m:oMath>
                </a14:m>
                <a:r>
                  <a:rPr lang="el-GR" dirty="0"/>
                  <a:t>, </a:t>
                </a:r>
                <a14:m>
                  <m:oMath xmlns:m="http://schemas.openxmlformats.org/officeDocument/2006/math">
                    <m:f>
                      <m:fPr>
                        <m:ctrlPr>
                          <a:rPr lang="el-GR" i="1">
                            <a:latin typeface="Cambria Math"/>
                          </a:rPr>
                        </m:ctrlPr>
                      </m:fPr>
                      <m:num>
                        <m:r>
                          <m:rPr>
                            <m:sty m:val="p"/>
                          </m:rPr>
                          <a:rPr lang="el-GR">
                            <a:latin typeface="Cambria Math" panose="02040503050406030204" pitchFamily="18" charset="0"/>
                          </a:rPr>
                          <m:t>I</m:t>
                        </m:r>
                      </m:num>
                      <m:den>
                        <m:r>
                          <a:rPr lang="el-GR" i="1">
                            <a:latin typeface="Cambria Math" panose="02040503050406030204" pitchFamily="18" charset="0"/>
                          </a:rPr>
                          <m:t> </m:t>
                        </m:r>
                        <m:sSub>
                          <m:sSubPr>
                            <m:ctrlPr>
                              <a:rPr lang="el-GR" i="1">
                                <a:latin typeface="Cambria Math"/>
                              </a:rPr>
                            </m:ctrlPr>
                          </m:sSubPr>
                          <m:e>
                            <m:r>
                              <m:rPr>
                                <m:sty m:val="p"/>
                              </m:rPr>
                              <a:rPr lang="el-GR">
                                <a:latin typeface="Cambria Math" panose="02040503050406030204" pitchFamily="18" charset="0"/>
                              </a:rPr>
                              <m:t>I</m:t>
                            </m:r>
                          </m:e>
                          <m:sub>
                            <m:r>
                              <a:rPr lang="el-GR">
                                <a:latin typeface="Cambria Math" panose="02040503050406030204" pitchFamily="18" charset="0"/>
                              </a:rPr>
                              <m:t>0</m:t>
                            </m:r>
                          </m:sub>
                        </m:sSub>
                      </m:den>
                    </m:f>
                    <m:r>
                      <a:rPr lang="el-GR">
                        <a:latin typeface="Cambria Math" panose="02040503050406030204" pitchFamily="18" charset="0"/>
                      </a:rPr>
                      <m:t>=</m:t>
                    </m:r>
                    <m:r>
                      <m:rPr>
                        <m:sty m:val="p"/>
                      </m:rPr>
                      <a:rPr lang="en-US">
                        <a:latin typeface="Cambria Math" panose="02040503050406030204" pitchFamily="18" charset="0"/>
                      </a:rPr>
                      <m:t>f</m:t>
                    </m:r>
                    <m:d>
                      <m:dPr>
                        <m:ctrlPr>
                          <a:rPr lang="el-GR" i="1">
                            <a:latin typeface="Cambria Math"/>
                          </a:rPr>
                        </m:ctrlPr>
                      </m:dPr>
                      <m:e>
                        <m:r>
                          <a:rPr lang="el-GR" i="1">
                            <a:latin typeface="Cambria Math" panose="02040503050406030204" pitchFamily="18" charset="0"/>
                          </a:rPr>
                          <m:t>𝛥𝜑</m:t>
                        </m:r>
                      </m:e>
                    </m:d>
                  </m:oMath>
                </a14:m>
                <a:r>
                  <a:rPr lang="el-GR" dirty="0"/>
                  <a:t>, </a:t>
                </a:r>
                <a14:m>
                  <m:oMath xmlns:m="http://schemas.openxmlformats.org/officeDocument/2006/math">
                    <m:sSup>
                      <m:sSupPr>
                        <m:ctrlPr>
                          <a:rPr lang="el-GR" i="1" smtClean="0">
                            <a:latin typeface="Cambria Math"/>
                          </a:rPr>
                        </m:ctrlPr>
                      </m:sSupPr>
                      <m:e>
                        <m:r>
                          <m:rPr>
                            <m:sty m:val="p"/>
                          </m:rPr>
                          <a:rPr lang="en-US" b="0" i="0" smtClean="0">
                            <a:latin typeface="Cambria Math"/>
                          </a:rPr>
                          <m:t>V</m:t>
                        </m:r>
                      </m:e>
                      <m:sup>
                        <m:r>
                          <a:rPr lang="en-US" b="0" i="1" smtClean="0">
                            <a:latin typeface="Cambria Math"/>
                          </a:rPr>
                          <m:t>2</m:t>
                        </m:r>
                      </m:sup>
                    </m:sSup>
                    <m:r>
                      <a:rPr lang="el-GR">
                        <a:latin typeface="Cambria Math" panose="02040503050406030204" pitchFamily="18" charset="0"/>
                      </a:rPr>
                      <m:t>=</m:t>
                    </m:r>
                    <m:r>
                      <m:rPr>
                        <m:sty m:val="p"/>
                      </m:rPr>
                      <a:rPr lang="en-US">
                        <a:latin typeface="Cambria Math" panose="02040503050406030204" pitchFamily="18" charset="0"/>
                      </a:rPr>
                      <m:t>f</m:t>
                    </m:r>
                    <m:d>
                      <m:dPr>
                        <m:ctrlPr>
                          <a:rPr lang="el-GR" i="1">
                            <a:latin typeface="Cambria Math"/>
                          </a:rPr>
                        </m:ctrlPr>
                      </m:dPr>
                      <m:e>
                        <m:r>
                          <m:rPr>
                            <m:sty m:val="p"/>
                          </m:rPr>
                          <a:rPr lang="en-US">
                            <a:latin typeface="Cambria Math" panose="02040503050406030204" pitchFamily="18" charset="0"/>
                          </a:rPr>
                          <m:t>D</m:t>
                        </m:r>
                        <m:r>
                          <a:rPr lang="el-GR">
                            <a:latin typeface="Cambria Math" panose="02040503050406030204" pitchFamily="18" charset="0"/>
                          </a:rPr>
                          <m:t>=</m:t>
                        </m:r>
                        <m:r>
                          <a:rPr lang="el-GR" i="1">
                            <a:latin typeface="Cambria Math" panose="02040503050406030204" pitchFamily="18" charset="0"/>
                          </a:rPr>
                          <m:t>𝛥</m:t>
                        </m:r>
                        <m:r>
                          <m:rPr>
                            <m:sty m:val="p"/>
                          </m:rPr>
                          <a:rPr lang="el-GR">
                            <a:latin typeface="Cambria Math" panose="02040503050406030204" pitchFamily="18" charset="0"/>
                          </a:rPr>
                          <m:t>φ</m:t>
                        </m:r>
                      </m:e>
                    </m:d>
                  </m:oMath>
                </a14:m>
                <a:endParaRPr lang="el-GR" dirty="0"/>
              </a:p>
              <a:p>
                <a:pPr marL="457200" lvl="0" indent="-457200">
                  <a:buFont typeface="+mj-lt"/>
                  <a:buAutoNum type="arabicPeriod" startAt="9"/>
                </a:pPr>
                <a:r>
                  <a:rPr lang="el-GR" dirty="0"/>
                  <a:t>Από το διάγραμμα  </a:t>
                </a:r>
                <a14:m>
                  <m:oMath xmlns:m="http://schemas.openxmlformats.org/officeDocument/2006/math">
                    <m:f>
                      <m:fPr>
                        <m:ctrlPr>
                          <a:rPr lang="el-GR" i="1">
                            <a:latin typeface="Cambria Math"/>
                          </a:rPr>
                        </m:ctrlPr>
                      </m:fPr>
                      <m:num>
                        <m:r>
                          <a:rPr lang="el-GR" i="1">
                            <a:latin typeface="Cambria Math" panose="02040503050406030204" pitchFamily="18" charset="0"/>
                          </a:rPr>
                          <m:t>𝐼</m:t>
                        </m:r>
                      </m:num>
                      <m:den>
                        <m:sSub>
                          <m:sSubPr>
                            <m:ctrlPr>
                              <a:rPr lang="el-GR" i="1">
                                <a:latin typeface="Cambria Math"/>
                              </a:rPr>
                            </m:ctrlPr>
                          </m:sSubPr>
                          <m:e>
                            <m:r>
                              <a:rPr lang="el-GR" i="1">
                                <a:latin typeface="Cambria Math" panose="02040503050406030204" pitchFamily="18" charset="0"/>
                              </a:rPr>
                              <m:t>𝐼</m:t>
                            </m:r>
                          </m:e>
                          <m:sub>
                            <m:r>
                              <a:rPr lang="el-GR" i="1">
                                <a:latin typeface="Cambria Math" panose="02040503050406030204" pitchFamily="18" charset="0"/>
                              </a:rPr>
                              <m:t>0</m:t>
                            </m:r>
                          </m:sub>
                        </m:sSub>
                      </m:den>
                    </m:f>
                    <m:r>
                      <a:rPr lang="el-GR" i="1">
                        <a:latin typeface="Cambria Math" panose="02040503050406030204" pitchFamily="18" charset="0"/>
                      </a:rPr>
                      <m:t>=</m:t>
                    </m:r>
                    <m:r>
                      <a:rPr lang="en-US" i="1">
                        <a:latin typeface="Cambria Math" panose="02040503050406030204" pitchFamily="18" charset="0"/>
                      </a:rPr>
                      <m:t>𝑓</m:t>
                    </m:r>
                    <m:d>
                      <m:dPr>
                        <m:ctrlPr>
                          <a:rPr lang="el-GR" i="1">
                            <a:latin typeface="Cambria Math"/>
                          </a:rPr>
                        </m:ctrlPr>
                      </m:dPr>
                      <m:e>
                        <m:r>
                          <a:rPr lang="en-US" i="1">
                            <a:latin typeface="Cambria Math" panose="02040503050406030204" pitchFamily="18" charset="0"/>
                          </a:rPr>
                          <m:t>𝑉</m:t>
                        </m:r>
                      </m:e>
                    </m:d>
                    <m:r>
                      <a:rPr lang="en-US" i="1">
                        <a:latin typeface="Cambria Math" panose="02040503050406030204" pitchFamily="18" charset="0"/>
                      </a:rPr>
                      <m:t> </m:t>
                    </m:r>
                  </m:oMath>
                </a14:m>
                <a:r>
                  <a:rPr lang="el-GR" dirty="0"/>
                  <a:t>προσδιορίζουμε την τάση ημικύματος </a:t>
                </a:r>
                <a:r>
                  <a:rPr lang="en-US" dirty="0"/>
                  <a:t>V</a:t>
                </a:r>
                <a:r>
                  <a:rPr lang="el-GR" baseline="-25000" dirty="0"/>
                  <a:t>λ/2</a:t>
                </a:r>
                <a:r>
                  <a:rPr lang="el-GR" dirty="0" smtClean="0"/>
                  <a:t>.</a:t>
                </a:r>
                <a:endParaRPr lang="el-GR" dirty="0"/>
              </a:p>
              <a:p>
                <a:pPr marL="457200" lvl="0" indent="-457200">
                  <a:buFont typeface="+mj-lt"/>
                  <a:buAutoNum type="arabicPeriod" startAt="9"/>
                </a:pPr>
                <a:r>
                  <a:rPr lang="el-GR" dirty="0"/>
                  <a:t>Από το διάγραμμα </a:t>
                </a:r>
                <a:r>
                  <a:rPr lang="en-US" dirty="0"/>
                  <a:t>V</a:t>
                </a:r>
                <a:r>
                  <a:rPr lang="el-GR" baseline="30000" dirty="0"/>
                  <a:t>2 </a:t>
                </a:r>
                <a:r>
                  <a:rPr lang="el-GR" dirty="0"/>
                  <a:t>= </a:t>
                </a:r>
                <a:r>
                  <a:rPr lang="en-US" dirty="0"/>
                  <a:t>f</a:t>
                </a:r>
                <a:r>
                  <a:rPr lang="el-GR" dirty="0"/>
                  <a:t>(Δφ) υπολογίζουμε την κλίση α της ευθείας και από τη σχέση  </a:t>
                </a:r>
                <a14:m>
                  <m:oMath xmlns:m="http://schemas.openxmlformats.org/officeDocument/2006/math">
                    <m:r>
                      <a:rPr lang="el-GR" i="1">
                        <a:latin typeface="Cambria Math" panose="02040503050406030204" pitchFamily="18" charset="0"/>
                      </a:rPr>
                      <m:t>𝛼</m:t>
                    </m:r>
                    <m:r>
                      <a:rPr lang="el-GR" i="1">
                        <a:latin typeface="Cambria Math" panose="02040503050406030204" pitchFamily="18" charset="0"/>
                      </a:rPr>
                      <m:t>=</m:t>
                    </m:r>
                    <m:f>
                      <m:fPr>
                        <m:ctrlPr>
                          <a:rPr lang="el-GR" i="1">
                            <a:latin typeface="Cambria Math"/>
                          </a:rPr>
                        </m:ctrlPr>
                      </m:fPr>
                      <m:num>
                        <m:sSup>
                          <m:sSupPr>
                            <m:ctrlPr>
                              <a:rPr lang="el-GR" i="1">
                                <a:latin typeface="Cambria Math"/>
                              </a:rPr>
                            </m:ctrlPr>
                          </m:sSupPr>
                          <m:e>
                            <m:r>
                              <a:rPr lang="en-US" i="1">
                                <a:latin typeface="Cambria Math" panose="02040503050406030204" pitchFamily="18" charset="0"/>
                              </a:rPr>
                              <m:t>𝑑</m:t>
                            </m:r>
                          </m:e>
                          <m:sup>
                            <m:r>
                              <a:rPr lang="el-GR" i="1">
                                <a:latin typeface="Cambria Math" panose="02040503050406030204" pitchFamily="18" charset="0"/>
                              </a:rPr>
                              <m:t>2</m:t>
                            </m:r>
                          </m:sup>
                        </m:sSup>
                      </m:num>
                      <m:den>
                        <m:r>
                          <a:rPr lang="el-GR" i="1">
                            <a:latin typeface="Cambria Math" panose="02040503050406030204" pitchFamily="18" charset="0"/>
                          </a:rPr>
                          <m:t>2</m:t>
                        </m:r>
                        <m:r>
                          <a:rPr lang="el-GR" i="1">
                            <a:latin typeface="Cambria Math" panose="02040503050406030204" pitchFamily="18" charset="0"/>
                          </a:rPr>
                          <m:t>𝜋</m:t>
                        </m:r>
                        <m:r>
                          <a:rPr lang="en-US" i="1">
                            <a:latin typeface="Cambria Math" panose="02040503050406030204" pitchFamily="18" charset="0"/>
                          </a:rPr>
                          <m:t>𝐿𝐾</m:t>
                        </m:r>
                      </m:den>
                    </m:f>
                    <m:r>
                      <a:rPr lang="el-GR" i="1">
                        <a:latin typeface="Cambria Math" panose="02040503050406030204" pitchFamily="18" charset="0"/>
                      </a:rPr>
                      <m:t> </m:t>
                    </m:r>
                  </m:oMath>
                </a14:m>
                <a:r>
                  <a:rPr lang="el-GR" dirty="0"/>
                  <a:t>υπολογίζουμε τη σταθερά </a:t>
                </a:r>
                <a:r>
                  <a:rPr lang="en-US" dirty="0"/>
                  <a:t>Kerr K </a:t>
                </a:r>
                <a:r>
                  <a:rPr lang="el-GR" dirty="0"/>
                  <a:t>σε [</a:t>
                </a:r>
                <a:r>
                  <a:rPr lang="en-US" dirty="0"/>
                  <a:t>m</a:t>
                </a:r>
                <a:r>
                  <a:rPr lang="el-GR" dirty="0"/>
                  <a:t>/</a:t>
                </a:r>
                <a:r>
                  <a:rPr lang="en-US" dirty="0"/>
                  <a:t>volt</a:t>
                </a:r>
                <a:r>
                  <a:rPr lang="el-GR" baseline="30000" dirty="0"/>
                  <a:t>2</a:t>
                </a:r>
                <a:r>
                  <a:rPr lang="el-GR" dirty="0" smtClean="0"/>
                  <a:t>].</a:t>
                </a:r>
                <a:endParaRPr lang="el-GR" dirty="0"/>
              </a:p>
              <a:p>
                <a:pPr marL="457200" indent="-457200">
                  <a:buFont typeface="+mj-lt"/>
                  <a:buAutoNum type="arabicPeriod" startAt="9"/>
                </a:pPr>
                <a:r>
                  <a:rPr lang="el-GR" dirty="0"/>
                  <a:t>Σε μια παράγραφο παρουσιάζουμε τις παρατηρήσεις μας.</a:t>
                </a:r>
              </a:p>
              <a:p>
                <a:pPr marL="457200" indent="-457200">
                  <a:buFont typeface="+mj-lt"/>
                  <a:buAutoNum type="arabicPeriod" startAt="9"/>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4313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Ηλεκτροοπτικό </a:t>
            </a:r>
            <a:r>
              <a:rPr lang="el-GR" dirty="0" smtClean="0"/>
              <a:t>φαινόμενο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r>
              <a:rPr lang="el-GR" dirty="0"/>
              <a:t>Όταν σε ένα οπτικό μέσο εφαρμοστεί εξωτερικό ηλεκτρικό πεδίο, οι τροχιές των ηλεκτρονίων στα άτομα του υλικού διαταράσσονται με αποτέλεσμα τη μεταβολή των οπτικών του χαρακτηριστικών. Με άλλα λόγια, το πεδίο «διαμορφώνει» τις οπτικές ιδιότητες του οπτικού μέσου. Για παράδειγμα, η εφαρμογή ενός εξωτερικού πεδίου σε ένα οπτικά ισότροπο κρύσταλλο (δηλαδή σε υλικό που διατηρεί τον ίδιο δείκτη διάθλασης προς όλες τις διευθύνσεις), μπορεί να μεταβάλλει τη διηλεκτρική του πόλωση και να τον μετατρέψει σε διπλοθλαστικό (οπτικά ανισότροπο), με μικρές μεταβολές του δείκτη διάθλασης. Το φαινόμενο αυτό είναι γνωστό ως </a:t>
            </a:r>
            <a:r>
              <a:rPr lang="el-GR" dirty="0" smtClean="0"/>
              <a:t>ηλεκτροοπτικό </a:t>
            </a:r>
            <a:r>
              <a:rPr lang="el-GR" dirty="0"/>
              <a:t>φαινόμενο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38886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a:t>
            </a:r>
            <a:r>
              <a:rPr lang="en-US" sz="3200" b="0" dirty="0" smtClean="0"/>
              <a:t>4</a:t>
            </a:r>
            <a:r>
              <a:rPr lang="el-GR" sz="3200" b="0" dirty="0" smtClean="0"/>
              <a:t> από 5)</a:t>
            </a:r>
            <a:endParaRPr lang="el-GR" dirty="0"/>
          </a:p>
        </p:txBody>
      </p:sp>
      <p:sp>
        <p:nvSpPr>
          <p:cNvPr id="3" name="Θέση περιεχομένου 2"/>
          <p:cNvSpPr>
            <a:spLocks noGrp="1"/>
          </p:cNvSpPr>
          <p:nvPr>
            <p:ph idx="1"/>
          </p:nvPr>
        </p:nvSpPr>
        <p:spPr>
          <a:xfrm>
            <a:off x="467544" y="836712"/>
            <a:ext cx="8229600" cy="504056"/>
          </a:xfrm>
        </p:spPr>
        <p:txBody>
          <a:bodyPr/>
          <a:lstStyle/>
          <a:p>
            <a:pPr marL="0" indent="0" algn="ctr">
              <a:buNone/>
            </a:pPr>
            <a:r>
              <a:rPr lang="el-GR" b="1" dirty="0"/>
              <a:t>Πίνακας 1</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mc:AlternateContent xmlns:mc="http://schemas.openxmlformats.org/markup-compatibility/2006" xmlns:a14="http://schemas.microsoft.com/office/drawing/2010/main">
        <mc:Choice Requires="a14">
          <p:graphicFrame>
            <p:nvGraphicFramePr>
              <p:cNvPr id="7" name="Πίνακας 6"/>
              <p:cNvGraphicFramePr>
                <a:graphicFrameLocks noGrp="1"/>
              </p:cNvGraphicFramePr>
              <p:nvPr>
                <p:extLst/>
              </p:nvPr>
            </p:nvGraphicFramePr>
            <p:xfrm>
              <a:off x="1259632" y="1412776"/>
              <a:ext cx="6984776" cy="4604830"/>
            </p:xfrm>
            <a:graphic>
              <a:graphicData uri="http://schemas.openxmlformats.org/drawingml/2006/table">
                <a:tbl>
                  <a:tblPr firstRow="1" bandRow="1">
                    <a:tableStyleId>{5940675A-B579-460E-94D1-54222C63F5DA}</a:tableStyleId>
                  </a:tblPr>
                  <a:tblGrid>
                    <a:gridCol w="870857"/>
                    <a:gridCol w="870857"/>
                    <a:gridCol w="870857"/>
                    <a:gridCol w="699797"/>
                    <a:gridCol w="1296144"/>
                    <a:gridCol w="2376264"/>
                  </a:tblGrid>
                  <a:tr h="370840">
                    <a:tc gridSpan="6">
                      <a:txBody>
                        <a:bodyPr/>
                        <a:lstStyle/>
                        <a:p>
                          <a:r>
                            <a:rPr lang="en-US" sz="1800" b="1" kern="1200" dirty="0" smtClean="0">
                              <a:solidFill>
                                <a:schemeClr val="tx1"/>
                              </a:solidFill>
                              <a:effectLst/>
                              <a:latin typeface="+mn-lt"/>
                              <a:ea typeface="+mn-ea"/>
                              <a:cs typeface="+mn-cs"/>
                            </a:rPr>
                            <a:t>Ι</a:t>
                          </a:r>
                          <a:r>
                            <a:rPr lang="en-US" sz="1800" b="1" kern="1200" baseline="-25000" dirty="0" smtClean="0">
                              <a:solidFill>
                                <a:schemeClr val="tx1"/>
                              </a:solidFill>
                              <a:effectLst/>
                              <a:latin typeface="+mn-lt"/>
                              <a:ea typeface="+mn-ea"/>
                              <a:cs typeface="+mn-cs"/>
                            </a:rPr>
                            <a:t>0 </a:t>
                          </a:r>
                          <a:r>
                            <a:rPr lang="en-US" sz="1800" b="1" kern="1200" dirty="0" smtClean="0">
                              <a:solidFill>
                                <a:schemeClr val="tx1"/>
                              </a:solidFill>
                              <a:effectLst/>
                              <a:latin typeface="+mn-lt"/>
                              <a:ea typeface="+mn-ea"/>
                              <a:cs typeface="+mn-cs"/>
                            </a:rPr>
                            <a:t>= ………</a:t>
                          </a:r>
                          <a:endParaRPr lang="el-GR" sz="1800" b="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lnSpc>
                              <a:spcPct val="115000"/>
                            </a:lnSpc>
                            <a:spcAft>
                              <a:spcPts val="0"/>
                            </a:spcAft>
                          </a:pPr>
                          <a:r>
                            <a:rPr lang="en-US" sz="1800" b="1" dirty="0">
                              <a:effectLst/>
                              <a:latin typeface="Calibri"/>
                              <a:ea typeface="Times New Roman"/>
                              <a:cs typeface="Calibri"/>
                            </a:rPr>
                            <a:t>V(V)</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I</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Ι/Ι</a:t>
                          </a:r>
                          <a:r>
                            <a:rPr lang="en-US" sz="1800" b="1" baseline="-25000" dirty="0">
                              <a:effectLst/>
                              <a:latin typeface="Calibri"/>
                              <a:ea typeface="Times New Roman"/>
                              <a:cs typeface="Calibri"/>
                            </a:rPr>
                            <a:t>ο</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unc>
                                  <m:funcPr>
                                    <m:ctrlPr>
                                      <a:rPr lang="el-GR" sz="1800" b="1" i="1" spc="100">
                                        <a:effectLst/>
                                        <a:latin typeface="Cambria Math"/>
                                        <a:ea typeface="Times New Roman"/>
                                        <a:cs typeface="Calibri"/>
                                      </a:rPr>
                                    </m:ctrlPr>
                                  </m:funcPr>
                                  <m:fName>
                                    <m:sSup>
                                      <m:sSupPr>
                                        <m:ctrlPr>
                                          <a:rPr lang="el-GR" sz="1800" b="1" i="1" spc="100">
                                            <a:effectLst/>
                                            <a:latin typeface="Cambria Math"/>
                                            <a:ea typeface="Times New Roman"/>
                                            <a:cs typeface="Calibri"/>
                                          </a:rPr>
                                        </m:ctrlPr>
                                      </m:sSupPr>
                                      <m:e>
                                        <m:r>
                                          <a:rPr lang="en-US" sz="1800" b="1" i="1" spc="100">
                                            <a:effectLst/>
                                            <a:latin typeface="Cambria Math"/>
                                            <a:ea typeface="Times New Roman"/>
                                            <a:cs typeface="Calibri"/>
                                          </a:rPr>
                                          <m:t>𝒔𝒊𝒏</m:t>
                                        </m:r>
                                      </m:e>
                                      <m:sup>
                                        <m:r>
                                          <a:rPr lang="en-US" sz="1800" b="1" i="1" spc="100">
                                            <a:effectLst/>
                                            <a:latin typeface="Cambria Math"/>
                                            <a:ea typeface="Times New Roman"/>
                                            <a:cs typeface="Calibri"/>
                                          </a:rPr>
                                          <m:t>−</m:t>
                                        </m:r>
                                        <m:r>
                                          <a:rPr lang="en-US" sz="1800" b="1" i="1" spc="100">
                                            <a:effectLst/>
                                            <a:latin typeface="Cambria Math"/>
                                            <a:ea typeface="Times New Roman"/>
                                            <a:cs typeface="Calibri"/>
                                          </a:rPr>
                                          <m:t>𝟏</m:t>
                                        </m:r>
                                      </m:sup>
                                    </m:sSup>
                                  </m:fName>
                                  <m:e>
                                    <m:rad>
                                      <m:radPr>
                                        <m:degHide m:val="on"/>
                                        <m:ctrlPr>
                                          <a:rPr lang="el-GR" sz="1800" b="1" i="1" spc="100">
                                            <a:effectLst/>
                                            <a:latin typeface="Cambria Math"/>
                                            <a:ea typeface="Times New Roman"/>
                                            <a:cs typeface="Calibri"/>
                                          </a:rPr>
                                        </m:ctrlPr>
                                      </m:radPr>
                                      <m:deg/>
                                      <m:e>
                                        <m:f>
                                          <m:fPr>
                                            <m:ctrlPr>
                                              <a:rPr lang="el-GR" sz="1800" b="1" i="1" spc="100">
                                                <a:effectLst/>
                                                <a:latin typeface="Cambria Math"/>
                                                <a:ea typeface="Times New Roman"/>
                                                <a:cs typeface="Calibri"/>
                                              </a:rPr>
                                            </m:ctrlPr>
                                          </m:fPr>
                                          <m:num>
                                            <m:r>
                                              <a:rPr lang="en-US" sz="1800" b="1" i="1" spc="100">
                                                <a:effectLst/>
                                                <a:latin typeface="Cambria Math"/>
                                                <a:ea typeface="Times New Roman"/>
                                                <a:cs typeface="Calibri"/>
                                              </a:rPr>
                                              <m:t>𝑰</m:t>
                                            </m:r>
                                          </m:num>
                                          <m:den>
                                            <m:sSub>
                                              <m:sSubPr>
                                                <m:ctrlPr>
                                                  <a:rPr lang="el-GR" sz="1800" b="1" i="1" spc="100">
                                                    <a:effectLst/>
                                                    <a:latin typeface="Cambria Math"/>
                                                    <a:ea typeface="Times New Roman"/>
                                                    <a:cs typeface="Calibri"/>
                                                  </a:rPr>
                                                </m:ctrlPr>
                                              </m:sSubPr>
                                              <m:e>
                                                <m:r>
                                                  <a:rPr lang="en-US" sz="1800" b="1" i="1" spc="100">
                                                    <a:effectLst/>
                                                    <a:latin typeface="Cambria Math"/>
                                                    <a:ea typeface="Times New Roman"/>
                                                    <a:cs typeface="Calibri"/>
                                                  </a:rPr>
                                                  <m:t>𝑰</m:t>
                                                </m:r>
                                              </m:e>
                                              <m:sub>
                                                <m:r>
                                                  <a:rPr lang="en-US" sz="1800" b="1" i="1" spc="100">
                                                    <a:effectLst/>
                                                    <a:latin typeface="Cambria Math"/>
                                                    <a:ea typeface="Times New Roman"/>
                                                    <a:cs typeface="Calibri"/>
                                                  </a:rPr>
                                                  <m:t>𝟎</m:t>
                                                </m:r>
                                              </m:sub>
                                            </m:sSub>
                                          </m:den>
                                        </m:f>
                                      </m:e>
                                    </m:rad>
                                  </m:e>
                                </m:func>
                              </m:oMath>
                            </m:oMathPara>
                          </a14:m>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b="1" i="1" spc="100">
                                    <a:effectLst/>
                                    <a:latin typeface="Cambria Math"/>
                                    <a:ea typeface="Times New Roman"/>
                                    <a:cs typeface="Calibri"/>
                                  </a:rPr>
                                  <m:t>𝚫𝛗</m:t>
                                </m:r>
                                <m:r>
                                  <a:rPr lang="en-US" sz="1800" b="1" spc="100">
                                    <a:effectLst/>
                                    <a:latin typeface="Cambria Math"/>
                                    <a:ea typeface="Times New Roman"/>
                                    <a:cs typeface="Calibri"/>
                                  </a:rPr>
                                  <m:t>=</m:t>
                                </m:r>
                                <m:r>
                                  <a:rPr lang="en-US" sz="1800" b="1" i="1" spc="100">
                                    <a:effectLst/>
                                    <a:latin typeface="Cambria Math"/>
                                    <a:ea typeface="Times New Roman"/>
                                    <a:cs typeface="Calibri"/>
                                  </a:rPr>
                                  <m:t>𝟐</m:t>
                                </m:r>
                                <m:func>
                                  <m:funcPr>
                                    <m:ctrlPr>
                                      <a:rPr lang="el-GR" sz="1800" b="1" i="1" spc="100">
                                        <a:effectLst/>
                                        <a:latin typeface="Cambria Math"/>
                                        <a:ea typeface="Times New Roman"/>
                                        <a:cs typeface="Calibri"/>
                                      </a:rPr>
                                    </m:ctrlPr>
                                  </m:funcPr>
                                  <m:fName>
                                    <m:sSup>
                                      <m:sSupPr>
                                        <m:ctrlPr>
                                          <a:rPr lang="el-GR" sz="1800" b="1" i="1" spc="100">
                                            <a:effectLst/>
                                            <a:latin typeface="Cambria Math"/>
                                            <a:ea typeface="Times New Roman"/>
                                            <a:cs typeface="Calibri"/>
                                          </a:rPr>
                                        </m:ctrlPr>
                                      </m:sSupPr>
                                      <m:e>
                                        <m:r>
                                          <a:rPr lang="en-US" sz="1800" b="1" i="1" spc="100">
                                            <a:effectLst/>
                                            <a:latin typeface="Cambria Math"/>
                                            <a:ea typeface="Times New Roman"/>
                                            <a:cs typeface="Calibri"/>
                                          </a:rPr>
                                          <m:t>𝒔𝒊𝒏</m:t>
                                        </m:r>
                                      </m:e>
                                      <m:sup>
                                        <m:r>
                                          <a:rPr lang="en-US" sz="1800" b="1" i="1" spc="100">
                                            <a:effectLst/>
                                            <a:latin typeface="Cambria Math"/>
                                            <a:ea typeface="Times New Roman"/>
                                            <a:cs typeface="Calibri"/>
                                          </a:rPr>
                                          <m:t>−</m:t>
                                        </m:r>
                                        <m:r>
                                          <a:rPr lang="en-US" sz="1800" b="1" i="1" spc="100">
                                            <a:effectLst/>
                                            <a:latin typeface="Cambria Math"/>
                                            <a:ea typeface="Times New Roman"/>
                                            <a:cs typeface="Calibri"/>
                                          </a:rPr>
                                          <m:t>𝟏</m:t>
                                        </m:r>
                                      </m:sup>
                                    </m:sSup>
                                  </m:fName>
                                  <m:e>
                                    <m:rad>
                                      <m:radPr>
                                        <m:degHide m:val="on"/>
                                        <m:ctrlPr>
                                          <a:rPr lang="el-GR" sz="1800" b="1" i="1" spc="100">
                                            <a:effectLst/>
                                            <a:latin typeface="Cambria Math"/>
                                            <a:ea typeface="Times New Roman"/>
                                            <a:cs typeface="Calibri"/>
                                          </a:rPr>
                                        </m:ctrlPr>
                                      </m:radPr>
                                      <m:deg/>
                                      <m:e>
                                        <m:f>
                                          <m:fPr>
                                            <m:ctrlPr>
                                              <a:rPr lang="el-GR" sz="1800" b="1" i="1" spc="100">
                                                <a:effectLst/>
                                                <a:latin typeface="Cambria Math"/>
                                                <a:ea typeface="Times New Roman"/>
                                                <a:cs typeface="Calibri"/>
                                              </a:rPr>
                                            </m:ctrlPr>
                                          </m:fPr>
                                          <m:num>
                                            <m:r>
                                              <a:rPr lang="en-US" sz="1800" b="1" i="1" spc="100">
                                                <a:effectLst/>
                                                <a:latin typeface="Cambria Math"/>
                                                <a:ea typeface="Times New Roman"/>
                                                <a:cs typeface="Calibri"/>
                                              </a:rPr>
                                              <m:t>𝜤</m:t>
                                            </m:r>
                                          </m:num>
                                          <m:den>
                                            <m:sSub>
                                              <m:sSubPr>
                                                <m:ctrlPr>
                                                  <a:rPr lang="el-GR" sz="1800" b="1" i="1" spc="100">
                                                    <a:effectLst/>
                                                    <a:latin typeface="Cambria Math"/>
                                                    <a:ea typeface="Times New Roman"/>
                                                    <a:cs typeface="Calibri"/>
                                                  </a:rPr>
                                                </m:ctrlPr>
                                              </m:sSubPr>
                                              <m:e>
                                                <m:r>
                                                  <a:rPr lang="en-US" sz="1800" b="1" i="1" spc="100">
                                                    <a:effectLst/>
                                                    <a:latin typeface="Cambria Math"/>
                                                    <a:ea typeface="Times New Roman"/>
                                                    <a:cs typeface="Calibri"/>
                                                  </a:rPr>
                                                  <m:t>𝜤</m:t>
                                                </m:r>
                                              </m:e>
                                              <m:sub>
                                                <m:r>
                                                  <a:rPr lang="en-US" sz="1800" b="1" i="1" spc="100">
                                                    <a:effectLst/>
                                                    <a:latin typeface="Cambria Math"/>
                                                    <a:ea typeface="Times New Roman"/>
                                                    <a:cs typeface="Calibri"/>
                                                  </a:rPr>
                                                  <m:t>𝟎</m:t>
                                                </m:r>
                                              </m:sub>
                                            </m:sSub>
                                          </m:den>
                                        </m:f>
                                      </m:e>
                                    </m:rad>
                                  </m:e>
                                </m:func>
                              </m:oMath>
                            </m:oMathPara>
                          </a14:m>
                          <a:endParaRPr lang="el-GR" sz="1800" b="1" dirty="0">
                            <a:effectLst/>
                            <a:latin typeface="Arial"/>
                            <a:ea typeface="Times New Roman"/>
                            <a:cs typeface="Times New Roman"/>
                          </a:endParaRPr>
                        </a:p>
                      </a:txBody>
                      <a:tcPr marL="68580" marR="68580" marT="0" marB="0" anchor="ctr"/>
                    </a:tc>
                  </a:tr>
                  <a:tr h="242359">
                    <a:tc>
                      <a:txBody>
                        <a:bodyPr/>
                        <a:lstStyle/>
                        <a:p>
                          <a:pPr algn="ctr">
                            <a:lnSpc>
                              <a:spcPct val="115000"/>
                            </a:lnSpc>
                            <a:spcAft>
                              <a:spcPts val="0"/>
                            </a:spcAft>
                          </a:pPr>
                          <a:r>
                            <a:rPr lang="en-US" sz="1800" dirty="0">
                              <a:effectLst/>
                              <a:latin typeface="Calibri"/>
                              <a:ea typeface="Times New Roman"/>
                              <a:cs typeface="Calibri"/>
                            </a:rPr>
                            <a:t>300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236639">
                    <a:tc>
                      <a:txBody>
                        <a:bodyPr/>
                        <a:lstStyle/>
                        <a:p>
                          <a:pPr algn="ctr">
                            <a:lnSpc>
                              <a:spcPct val="115000"/>
                            </a:lnSpc>
                            <a:spcAft>
                              <a:spcPts val="0"/>
                            </a:spcAft>
                          </a:pPr>
                          <a:r>
                            <a:rPr lang="en-US" sz="1800" dirty="0">
                              <a:effectLst/>
                              <a:latin typeface="Calibri"/>
                              <a:ea typeface="Times New Roman"/>
                              <a:cs typeface="Calibri"/>
                            </a:rPr>
                            <a:t>350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230919">
                    <a:tc>
                      <a:txBody>
                        <a:bodyPr/>
                        <a:lstStyle/>
                        <a:p>
                          <a:pPr algn="ctr">
                            <a:lnSpc>
                              <a:spcPct val="115000"/>
                            </a:lnSpc>
                            <a:spcAft>
                              <a:spcPts val="0"/>
                            </a:spcAft>
                          </a:pPr>
                          <a:r>
                            <a:rPr lang="en-US" sz="1800" dirty="0">
                              <a:effectLst/>
                              <a:latin typeface="Calibri"/>
                              <a:ea typeface="Times New Roman"/>
                              <a:cs typeface="Calibri"/>
                            </a:rPr>
                            <a:t>400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225199">
                    <a:tc>
                      <a:txBody>
                        <a:bodyPr/>
                        <a:lstStyle/>
                        <a:p>
                          <a:pPr algn="ctr">
                            <a:lnSpc>
                              <a:spcPct val="115000"/>
                            </a:lnSpc>
                            <a:spcAft>
                              <a:spcPts val="0"/>
                            </a:spcAft>
                          </a:pPr>
                          <a:r>
                            <a:rPr lang="en-US" sz="1800" dirty="0">
                              <a:effectLst/>
                              <a:latin typeface="Calibri"/>
                              <a:ea typeface="Times New Roman"/>
                              <a:cs typeface="Calibri"/>
                            </a:rPr>
                            <a:t>450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219479">
                    <a:tc>
                      <a:txBody>
                        <a:bodyPr/>
                        <a:lstStyle/>
                        <a:p>
                          <a:pPr algn="ctr">
                            <a:lnSpc>
                              <a:spcPct val="115000"/>
                            </a:lnSpc>
                            <a:spcAft>
                              <a:spcPts val="0"/>
                            </a:spcAft>
                          </a:pPr>
                          <a:r>
                            <a:rPr lang="en-US" sz="1800" dirty="0">
                              <a:effectLst/>
                              <a:latin typeface="Calibri"/>
                              <a:ea typeface="Times New Roman"/>
                              <a:cs typeface="Calibri"/>
                            </a:rPr>
                            <a:t>500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213759">
                    <a:tc>
                      <a:txBody>
                        <a:bodyPr/>
                        <a:lstStyle/>
                        <a:p>
                          <a:pPr algn="ctr">
                            <a:lnSpc>
                              <a:spcPct val="115000"/>
                            </a:lnSpc>
                            <a:spcAft>
                              <a:spcPts val="0"/>
                            </a:spcAft>
                          </a:pPr>
                          <a:r>
                            <a:rPr lang="en-US" sz="1800" dirty="0">
                              <a:effectLst/>
                              <a:latin typeface="Calibri"/>
                              <a:ea typeface="Times New Roman"/>
                              <a:cs typeface="Calibri"/>
                            </a:rPr>
                            <a:t>550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208039">
                    <a:tc>
                      <a:txBody>
                        <a:bodyPr/>
                        <a:lstStyle/>
                        <a:p>
                          <a:pPr algn="ctr">
                            <a:lnSpc>
                              <a:spcPct val="115000"/>
                            </a:lnSpc>
                            <a:spcAft>
                              <a:spcPts val="0"/>
                            </a:spcAft>
                          </a:pPr>
                          <a:r>
                            <a:rPr lang="en-US" sz="1800" dirty="0">
                              <a:effectLst/>
                              <a:latin typeface="Calibri"/>
                              <a:ea typeface="Times New Roman"/>
                              <a:cs typeface="Calibri"/>
                            </a:rPr>
                            <a:t>600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70840">
                    <a:tc>
                      <a:txBody>
                        <a:bodyPr/>
                        <a:lstStyle/>
                        <a:p>
                          <a:pPr algn="ctr">
                            <a:lnSpc>
                              <a:spcPct val="115000"/>
                            </a:lnSpc>
                            <a:spcAft>
                              <a:spcPts val="0"/>
                            </a:spcAft>
                          </a:pPr>
                          <a:r>
                            <a:rPr lang="en-US" sz="1800" dirty="0">
                              <a:effectLst/>
                              <a:latin typeface="Calibri"/>
                              <a:ea typeface="Times New Roman"/>
                              <a:cs typeface="Calibri"/>
                            </a:rPr>
                            <a:t>700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70840">
                    <a:tc>
                      <a:txBody>
                        <a:bodyPr/>
                        <a:lstStyle/>
                        <a:p>
                          <a:pPr algn="ctr">
                            <a:lnSpc>
                              <a:spcPct val="115000"/>
                            </a:lnSpc>
                            <a:spcAft>
                              <a:spcPts val="0"/>
                            </a:spcAft>
                          </a:pPr>
                          <a:r>
                            <a:rPr lang="en-US" sz="1800" dirty="0">
                              <a:effectLst/>
                              <a:latin typeface="Calibri"/>
                              <a:ea typeface="Times New Roman"/>
                              <a:cs typeface="Calibri"/>
                            </a:rPr>
                            <a:t>750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bl>
              </a:graphicData>
            </a:graphic>
          </p:graphicFrame>
        </mc:Choice>
        <mc:Fallback xmlns="">
          <p:graphicFrame>
            <p:nvGraphicFramePr>
              <p:cNvPr id="7" name="Πίνακας 6"/>
              <p:cNvGraphicFramePr>
                <a:graphicFrameLocks noGrp="1"/>
              </p:cNvGraphicFramePr>
              <p:nvPr>
                <p:extLst/>
              </p:nvPr>
            </p:nvGraphicFramePr>
            <p:xfrm>
              <a:off x="1259632" y="1412776"/>
              <a:ext cx="6984776" cy="4604830"/>
            </p:xfrm>
            <a:graphic>
              <a:graphicData uri="http://schemas.openxmlformats.org/drawingml/2006/table">
                <a:tbl>
                  <a:tblPr firstRow="1" bandRow="1">
                    <a:tableStyleId>{5940675A-B579-460E-94D1-54222C63F5DA}</a:tableStyleId>
                  </a:tblPr>
                  <a:tblGrid>
                    <a:gridCol w="870857"/>
                    <a:gridCol w="870857"/>
                    <a:gridCol w="870857"/>
                    <a:gridCol w="699797"/>
                    <a:gridCol w="1296144"/>
                    <a:gridCol w="2376264"/>
                  </a:tblGrid>
                  <a:tr h="370840">
                    <a:tc gridSpan="6">
                      <a:txBody>
                        <a:bodyPr/>
                        <a:lstStyle/>
                        <a:p>
                          <a:r>
                            <a:rPr lang="en-US" sz="1800" b="1" kern="1200" dirty="0" smtClean="0">
                              <a:solidFill>
                                <a:schemeClr val="tx1"/>
                              </a:solidFill>
                              <a:effectLst/>
                              <a:latin typeface="+mn-lt"/>
                              <a:ea typeface="+mn-ea"/>
                              <a:cs typeface="+mn-cs"/>
                            </a:rPr>
                            <a:t>Ι</a:t>
                          </a:r>
                          <a:r>
                            <a:rPr lang="en-US" sz="1800" b="1" kern="1200" baseline="-25000" dirty="0" smtClean="0">
                              <a:solidFill>
                                <a:schemeClr val="tx1"/>
                              </a:solidFill>
                              <a:effectLst/>
                              <a:latin typeface="+mn-lt"/>
                              <a:ea typeface="+mn-ea"/>
                              <a:cs typeface="+mn-cs"/>
                            </a:rPr>
                            <a:t>0 </a:t>
                          </a:r>
                          <a:r>
                            <a:rPr lang="en-US" sz="1800" b="1" kern="1200" dirty="0" smtClean="0">
                              <a:solidFill>
                                <a:schemeClr val="tx1"/>
                              </a:solidFill>
                              <a:effectLst/>
                              <a:latin typeface="+mn-lt"/>
                              <a:ea typeface="+mn-ea"/>
                              <a:cs typeface="+mn-cs"/>
                            </a:rPr>
                            <a:t>= ………</a:t>
                          </a:r>
                          <a:endParaRPr lang="el-GR" sz="1800" b="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931990">
                    <a:tc>
                      <a:txBody>
                        <a:bodyPr/>
                        <a:lstStyle/>
                        <a:p>
                          <a:pPr algn="ctr">
                            <a:lnSpc>
                              <a:spcPct val="115000"/>
                            </a:lnSpc>
                            <a:spcAft>
                              <a:spcPts val="0"/>
                            </a:spcAft>
                          </a:pPr>
                          <a:r>
                            <a:rPr lang="en-US" sz="1800" b="1" dirty="0">
                              <a:effectLst/>
                              <a:latin typeface="Calibri"/>
                              <a:ea typeface="Times New Roman"/>
                              <a:cs typeface="Calibri"/>
                            </a:rPr>
                            <a:t>V(V)</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I</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Ι/</a:t>
                          </a:r>
                          <a:r>
                            <a:rPr lang="en-US" sz="1800" b="1" dirty="0" err="1">
                              <a:effectLst/>
                              <a:latin typeface="Calibri"/>
                              <a:ea typeface="Times New Roman"/>
                              <a:cs typeface="Calibri"/>
                            </a:rPr>
                            <a:t>Ι</a:t>
                          </a:r>
                          <a:r>
                            <a:rPr lang="en-US" sz="1800" b="1" baseline="-25000" dirty="0" err="1">
                              <a:effectLst/>
                              <a:latin typeface="Calibri"/>
                              <a:ea typeface="Times New Roman"/>
                              <a:cs typeface="Calibri"/>
                            </a:rPr>
                            <a:t>ο</a:t>
                          </a:r>
                          <a:endParaRPr lang="el-GR" sz="1800" b="1" dirty="0">
                            <a:effectLst/>
                            <a:latin typeface="Arial"/>
                            <a:ea typeface="Times New Roman"/>
                            <a:cs typeface="Times New Roman"/>
                          </a:endParaRPr>
                        </a:p>
                      </a:txBody>
                      <a:tcPr marL="68580" marR="68580" marT="0" marB="0" anchor="ctr"/>
                    </a:tc>
                    <a:tc>
                      <a:txBody>
                        <a:bodyPr/>
                        <a:lstStyle/>
                        <a:p>
                          <a:endParaRPr lang="el-GR"/>
                        </a:p>
                      </a:txBody>
                      <a:tcPr marL="68580" marR="68580" marT="0" marB="0" anchor="ctr">
                        <a:blipFill rotWithShape="0">
                          <a:blip r:embed="rId2"/>
                          <a:stretch>
                            <a:fillRect l="-255869" t="-43137" r="-184038" b="-362092"/>
                          </a:stretch>
                        </a:blipFill>
                      </a:tcPr>
                    </a:tc>
                    <a:tc>
                      <a:txBody>
                        <a:bodyPr/>
                        <a:lstStyle/>
                        <a:p>
                          <a:endParaRPr lang="el-GR"/>
                        </a:p>
                      </a:txBody>
                      <a:tcPr marL="68580" marR="68580" marT="0" marB="0" anchor="ctr">
                        <a:blipFill rotWithShape="0">
                          <a:blip r:embed="rId2"/>
                          <a:stretch>
                            <a:fillRect l="-194359" t="-43137" r="-513" b="-362092"/>
                          </a:stretch>
                        </a:blipFill>
                      </a:tcPr>
                    </a:tc>
                  </a:tr>
                  <a:tr h="365760">
                    <a:tc>
                      <a:txBody>
                        <a:bodyPr/>
                        <a:lstStyle/>
                        <a:p>
                          <a:pPr algn="ctr">
                            <a:lnSpc>
                              <a:spcPct val="115000"/>
                            </a:lnSpc>
                            <a:spcAft>
                              <a:spcPts val="0"/>
                            </a:spcAft>
                          </a:pPr>
                          <a:r>
                            <a:rPr lang="en-US" sz="1800" dirty="0">
                              <a:effectLst/>
                              <a:latin typeface="Calibri"/>
                              <a:ea typeface="Times New Roman"/>
                              <a:cs typeface="Calibri"/>
                            </a:rPr>
                            <a:t>300</a:t>
                          </a:r>
                          <a:endParaRPr lang="el-GR" sz="1800" dirty="0">
                            <a:effectLst/>
                            <a:latin typeface="Arial"/>
                            <a:ea typeface="Times New Roman"/>
                            <a:cs typeface="Times New Roman"/>
                          </a:endParaRPr>
                        </a:p>
                      </a:txBody>
                      <a:tcPr marL="68580" marR="68580" marT="0" marB="0"/>
                    </a:tc>
                    <a:tc>
                      <a:txBody>
                        <a:bodyPr/>
                        <a:lstStyle/>
                        <a:p>
                          <a:endParaRPr lang="el-GR" sz="1800" dirty="0"/>
                        </a:p>
                      </a:txBody>
                      <a:tcPr/>
                    </a:tc>
                    <a:tc>
                      <a:txBody>
                        <a:bodyPr/>
                        <a:lstStyle/>
                        <a:p>
                          <a:endParaRPr lang="el-GR" sz="1800"/>
                        </a:p>
                      </a:txBody>
                      <a:tcPr/>
                    </a:tc>
                    <a:tc>
                      <a:txBody>
                        <a:bodyPr/>
                        <a:lstStyle/>
                        <a:p>
                          <a:endParaRPr lang="el-GR" sz="1800"/>
                        </a:p>
                      </a:txBody>
                      <a:tcPr/>
                    </a:tc>
                    <a:tc>
                      <a:txBody>
                        <a:bodyPr/>
                        <a:lstStyle/>
                        <a:p>
                          <a:endParaRPr lang="el-GR" sz="1800"/>
                        </a:p>
                      </a:txBody>
                      <a:tcPr/>
                    </a:tc>
                    <a:tc>
                      <a:txBody>
                        <a:bodyPr/>
                        <a:lstStyle/>
                        <a:p>
                          <a:endParaRPr lang="el-GR" sz="1800"/>
                        </a:p>
                      </a:txBody>
                      <a:tcPr/>
                    </a:tc>
                  </a:tr>
                  <a:tr h="365760">
                    <a:tc>
                      <a:txBody>
                        <a:bodyPr/>
                        <a:lstStyle/>
                        <a:p>
                          <a:pPr algn="ctr">
                            <a:lnSpc>
                              <a:spcPct val="115000"/>
                            </a:lnSpc>
                            <a:spcAft>
                              <a:spcPts val="0"/>
                            </a:spcAft>
                          </a:pPr>
                          <a:r>
                            <a:rPr lang="en-US" sz="1800" dirty="0">
                              <a:effectLst/>
                              <a:latin typeface="Calibri"/>
                              <a:ea typeface="Times New Roman"/>
                              <a:cs typeface="Calibri"/>
                            </a:rPr>
                            <a:t>350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dirty="0"/>
                        </a:p>
                      </a:txBody>
                      <a:tcPr/>
                    </a:tc>
                    <a:tc>
                      <a:txBody>
                        <a:bodyPr/>
                        <a:lstStyle/>
                        <a:p>
                          <a:endParaRPr lang="el-GR" sz="1800"/>
                        </a:p>
                      </a:txBody>
                      <a:tcPr/>
                    </a:tc>
                    <a:tc>
                      <a:txBody>
                        <a:bodyPr/>
                        <a:lstStyle/>
                        <a:p>
                          <a:endParaRPr lang="el-GR" sz="1800"/>
                        </a:p>
                      </a:txBody>
                      <a:tcPr/>
                    </a:tc>
                    <a:tc>
                      <a:txBody>
                        <a:bodyPr/>
                        <a:lstStyle/>
                        <a:p>
                          <a:endParaRPr lang="el-GR" sz="1800"/>
                        </a:p>
                      </a:txBody>
                      <a:tcPr/>
                    </a:tc>
                  </a:tr>
                  <a:tr h="365760">
                    <a:tc>
                      <a:txBody>
                        <a:bodyPr/>
                        <a:lstStyle/>
                        <a:p>
                          <a:pPr algn="ctr">
                            <a:lnSpc>
                              <a:spcPct val="115000"/>
                            </a:lnSpc>
                            <a:spcAft>
                              <a:spcPts val="0"/>
                            </a:spcAft>
                          </a:pPr>
                          <a:r>
                            <a:rPr lang="en-US" sz="1800" dirty="0">
                              <a:effectLst/>
                              <a:latin typeface="Calibri"/>
                              <a:ea typeface="Times New Roman"/>
                              <a:cs typeface="Calibri"/>
                            </a:rPr>
                            <a:t>400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dirty="0"/>
                        </a:p>
                      </a:txBody>
                      <a:tcPr/>
                    </a:tc>
                    <a:tc>
                      <a:txBody>
                        <a:bodyPr/>
                        <a:lstStyle/>
                        <a:p>
                          <a:endParaRPr lang="el-GR" sz="1800"/>
                        </a:p>
                      </a:txBody>
                      <a:tcPr/>
                    </a:tc>
                    <a:tc>
                      <a:txBody>
                        <a:bodyPr/>
                        <a:lstStyle/>
                        <a:p>
                          <a:endParaRPr lang="el-GR" sz="1800"/>
                        </a:p>
                      </a:txBody>
                      <a:tcPr/>
                    </a:tc>
                    <a:tc>
                      <a:txBody>
                        <a:bodyPr/>
                        <a:lstStyle/>
                        <a:p>
                          <a:endParaRPr lang="el-GR" sz="1800"/>
                        </a:p>
                      </a:txBody>
                      <a:tcPr/>
                    </a:tc>
                  </a:tr>
                  <a:tr h="365760">
                    <a:tc>
                      <a:txBody>
                        <a:bodyPr/>
                        <a:lstStyle/>
                        <a:p>
                          <a:pPr algn="ctr">
                            <a:lnSpc>
                              <a:spcPct val="115000"/>
                            </a:lnSpc>
                            <a:spcAft>
                              <a:spcPts val="0"/>
                            </a:spcAft>
                          </a:pPr>
                          <a:r>
                            <a:rPr lang="en-US" sz="1800" dirty="0">
                              <a:effectLst/>
                              <a:latin typeface="Calibri"/>
                              <a:ea typeface="Times New Roman"/>
                              <a:cs typeface="Calibri"/>
                            </a:rPr>
                            <a:t>450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dirty="0"/>
                        </a:p>
                      </a:txBody>
                      <a:tcPr/>
                    </a:tc>
                    <a:tc>
                      <a:txBody>
                        <a:bodyPr/>
                        <a:lstStyle/>
                        <a:p>
                          <a:endParaRPr lang="el-GR" sz="1800"/>
                        </a:p>
                      </a:txBody>
                      <a:tcPr/>
                    </a:tc>
                    <a:tc>
                      <a:txBody>
                        <a:bodyPr/>
                        <a:lstStyle/>
                        <a:p>
                          <a:endParaRPr lang="el-GR" sz="1800"/>
                        </a:p>
                      </a:txBody>
                      <a:tcPr/>
                    </a:tc>
                    <a:tc>
                      <a:txBody>
                        <a:bodyPr/>
                        <a:lstStyle/>
                        <a:p>
                          <a:endParaRPr lang="el-GR" sz="1800"/>
                        </a:p>
                      </a:txBody>
                      <a:tcPr/>
                    </a:tc>
                  </a:tr>
                  <a:tr h="365760">
                    <a:tc>
                      <a:txBody>
                        <a:bodyPr/>
                        <a:lstStyle/>
                        <a:p>
                          <a:pPr algn="ctr">
                            <a:lnSpc>
                              <a:spcPct val="115000"/>
                            </a:lnSpc>
                            <a:spcAft>
                              <a:spcPts val="0"/>
                            </a:spcAft>
                          </a:pPr>
                          <a:r>
                            <a:rPr lang="en-US" sz="1800" dirty="0">
                              <a:effectLst/>
                              <a:latin typeface="Calibri"/>
                              <a:ea typeface="Times New Roman"/>
                              <a:cs typeface="Calibri"/>
                            </a:rPr>
                            <a:t>500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dirty="0"/>
                        </a:p>
                      </a:txBody>
                      <a:tcPr/>
                    </a:tc>
                    <a:tc>
                      <a:txBody>
                        <a:bodyPr/>
                        <a:lstStyle/>
                        <a:p>
                          <a:endParaRPr lang="el-GR" sz="1800" dirty="0"/>
                        </a:p>
                      </a:txBody>
                      <a:tcPr/>
                    </a:tc>
                    <a:tc>
                      <a:txBody>
                        <a:bodyPr/>
                        <a:lstStyle/>
                        <a:p>
                          <a:endParaRPr lang="el-GR" sz="1800"/>
                        </a:p>
                      </a:txBody>
                      <a:tcPr/>
                    </a:tc>
                    <a:tc>
                      <a:txBody>
                        <a:bodyPr/>
                        <a:lstStyle/>
                        <a:p>
                          <a:endParaRPr lang="el-GR" sz="1800"/>
                        </a:p>
                      </a:txBody>
                      <a:tcPr/>
                    </a:tc>
                  </a:tr>
                  <a:tr h="365760">
                    <a:tc>
                      <a:txBody>
                        <a:bodyPr/>
                        <a:lstStyle/>
                        <a:p>
                          <a:pPr algn="ctr">
                            <a:lnSpc>
                              <a:spcPct val="115000"/>
                            </a:lnSpc>
                            <a:spcAft>
                              <a:spcPts val="0"/>
                            </a:spcAft>
                          </a:pPr>
                          <a:r>
                            <a:rPr lang="en-US" sz="1800" dirty="0">
                              <a:effectLst/>
                              <a:latin typeface="Calibri"/>
                              <a:ea typeface="Times New Roman"/>
                              <a:cs typeface="Calibri"/>
                            </a:rPr>
                            <a:t>550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a:p>
                      </a:txBody>
                      <a:tcPr/>
                    </a:tc>
                    <a:tc>
                      <a:txBody>
                        <a:bodyPr/>
                        <a:lstStyle/>
                        <a:p>
                          <a:endParaRPr lang="el-GR" sz="1800"/>
                        </a:p>
                      </a:txBody>
                      <a:tcPr/>
                    </a:tc>
                  </a:tr>
                  <a:tr h="365760">
                    <a:tc>
                      <a:txBody>
                        <a:bodyPr/>
                        <a:lstStyle/>
                        <a:p>
                          <a:pPr algn="ctr">
                            <a:lnSpc>
                              <a:spcPct val="115000"/>
                            </a:lnSpc>
                            <a:spcAft>
                              <a:spcPts val="0"/>
                            </a:spcAft>
                          </a:pPr>
                          <a:r>
                            <a:rPr lang="en-US" sz="1800" dirty="0">
                              <a:effectLst/>
                              <a:latin typeface="Calibri"/>
                              <a:ea typeface="Times New Roman"/>
                              <a:cs typeface="Calibri"/>
                            </a:rPr>
                            <a:t>600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a:p>
                      </a:txBody>
                      <a:tcPr/>
                    </a:tc>
                    <a:tc>
                      <a:txBody>
                        <a:bodyPr/>
                        <a:lstStyle/>
                        <a:p>
                          <a:endParaRPr lang="el-GR" sz="1800"/>
                        </a:p>
                      </a:txBody>
                      <a:tcPr/>
                    </a:tc>
                  </a:tr>
                  <a:tr h="370840">
                    <a:tc>
                      <a:txBody>
                        <a:bodyPr/>
                        <a:lstStyle/>
                        <a:p>
                          <a:pPr algn="ctr">
                            <a:lnSpc>
                              <a:spcPct val="115000"/>
                            </a:lnSpc>
                            <a:spcAft>
                              <a:spcPts val="0"/>
                            </a:spcAft>
                          </a:pPr>
                          <a:r>
                            <a:rPr lang="en-US" sz="1800" dirty="0">
                              <a:effectLst/>
                              <a:latin typeface="Calibri"/>
                              <a:ea typeface="Times New Roman"/>
                              <a:cs typeface="Calibri"/>
                            </a:rPr>
                            <a:t>700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70840">
                    <a:tc>
                      <a:txBody>
                        <a:bodyPr/>
                        <a:lstStyle/>
                        <a:p>
                          <a:pPr algn="ctr">
                            <a:lnSpc>
                              <a:spcPct val="115000"/>
                            </a:lnSpc>
                            <a:spcAft>
                              <a:spcPts val="0"/>
                            </a:spcAft>
                          </a:pPr>
                          <a:r>
                            <a:rPr lang="en-US" sz="1800" dirty="0">
                              <a:effectLst/>
                              <a:latin typeface="Calibri"/>
                              <a:ea typeface="Times New Roman"/>
                              <a:cs typeface="Calibri"/>
                            </a:rPr>
                            <a:t>750</a:t>
                          </a:r>
                          <a:endParaRPr lang="el-GR" sz="1800" dirty="0">
                            <a:effectLst/>
                            <a:latin typeface="Arial"/>
                            <a:ea typeface="Times New Roman"/>
                            <a:cs typeface="Times New Roman"/>
                          </a:endParaRPr>
                        </a:p>
                      </a:txBody>
                      <a:tcPr marL="68580" marR="68580" marT="0" marB="0"/>
                    </a:tc>
                    <a:tc>
                      <a:txBody>
                        <a:bodyPr/>
                        <a:lstStyle/>
                        <a:p>
                          <a:endParaRPr lang="el-GR" sz="1800"/>
                        </a:p>
                      </a:txBody>
                      <a:tcPr/>
                    </a:tc>
                    <a:tc>
                      <a:txBody>
                        <a:bodyPr/>
                        <a:lstStyle/>
                        <a:p>
                          <a:endParaRPr lang="el-GR" sz="1800"/>
                        </a:p>
                      </a:txBody>
                      <a:tcPr/>
                    </a:tc>
                    <a:tc>
                      <a:txBody>
                        <a:bodyPr/>
                        <a:lstStyle/>
                        <a:p>
                          <a:endParaRPr lang="el-GR" sz="1800"/>
                        </a:p>
                      </a:txBody>
                      <a:tcPr/>
                    </a:tc>
                    <a:tc>
                      <a:txBody>
                        <a:bodyPr/>
                        <a:lstStyle/>
                        <a:p>
                          <a:endParaRPr lang="el-GR" sz="1800"/>
                        </a:p>
                      </a:txBody>
                      <a:tcPr/>
                    </a:tc>
                    <a:tc>
                      <a:txBody>
                        <a:bodyPr/>
                        <a:lstStyle/>
                        <a:p>
                          <a:endParaRPr lang="el-GR" sz="1800" dirty="0"/>
                        </a:p>
                      </a:txBody>
                      <a:tcPr/>
                    </a:tc>
                  </a:tr>
                </a:tbl>
              </a:graphicData>
            </a:graphic>
          </p:graphicFrame>
        </mc:Fallback>
      </mc:AlternateContent>
    </p:spTree>
    <p:extLst>
      <p:ext uri="{BB962C8B-B14F-4D97-AF65-F5344CB8AC3E}">
        <p14:creationId xmlns:p14="http://schemas.microsoft.com/office/powerpoint/2010/main" val="195205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 </a:t>
            </a:r>
            <a:r>
              <a:rPr lang="el-GR" sz="3200" b="0" dirty="0" smtClean="0"/>
              <a:t>(</a:t>
            </a:r>
            <a:r>
              <a:rPr lang="en-US" sz="3200" b="0" dirty="0" smtClean="0"/>
              <a:t>5</a:t>
            </a:r>
            <a:r>
              <a:rPr lang="el-GR"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683568" y="980728"/>
            <a:ext cx="8064896" cy="504056"/>
          </a:xfrm>
        </p:spPr>
        <p:txBody>
          <a:bodyPr/>
          <a:lstStyle/>
          <a:p>
            <a:pPr marL="0" indent="0" algn="ctr">
              <a:buNone/>
            </a:pPr>
            <a:r>
              <a:rPr lang="el-GR" b="1" dirty="0"/>
              <a:t>Πίνακας </a:t>
            </a:r>
            <a:r>
              <a:rPr lang="el-GR" b="1" dirty="0" smtClean="0"/>
              <a:t>1</a:t>
            </a:r>
            <a:r>
              <a:rPr lang="en-US" b="1" dirty="0" smtClean="0"/>
              <a:t> (</a:t>
            </a:r>
            <a:r>
              <a:rPr lang="el-GR" b="1" dirty="0" smtClean="0"/>
              <a:t>συνέχεια)</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nvPr>
            </p:nvGraphicFramePr>
            <p:xfrm>
              <a:off x="1187624" y="1556792"/>
              <a:ext cx="6984776" cy="4734370"/>
            </p:xfrm>
            <a:graphic>
              <a:graphicData uri="http://schemas.openxmlformats.org/drawingml/2006/table">
                <a:tbl>
                  <a:tblPr firstRow="1" bandRow="1">
                    <a:tableStyleId>{5940675A-B579-460E-94D1-54222C63F5DA}</a:tableStyleId>
                  </a:tblPr>
                  <a:tblGrid>
                    <a:gridCol w="870857"/>
                    <a:gridCol w="870857"/>
                    <a:gridCol w="870857"/>
                    <a:gridCol w="699797"/>
                    <a:gridCol w="1296144"/>
                    <a:gridCol w="2376264"/>
                  </a:tblGrid>
                  <a:tr h="370840">
                    <a:tc gridSpan="6">
                      <a:txBody>
                        <a:bodyPr/>
                        <a:lstStyle/>
                        <a:p>
                          <a:r>
                            <a:rPr lang="en-US" sz="1800" b="1" kern="1200" dirty="0" smtClean="0">
                              <a:solidFill>
                                <a:schemeClr val="tx1"/>
                              </a:solidFill>
                              <a:effectLst/>
                              <a:latin typeface="+mn-lt"/>
                              <a:ea typeface="+mn-ea"/>
                              <a:cs typeface="+mn-cs"/>
                            </a:rPr>
                            <a:t>Ι</a:t>
                          </a:r>
                          <a:r>
                            <a:rPr lang="en-US" sz="1800" b="1" kern="1200" baseline="-25000" dirty="0" smtClean="0">
                              <a:solidFill>
                                <a:schemeClr val="tx1"/>
                              </a:solidFill>
                              <a:effectLst/>
                              <a:latin typeface="+mn-lt"/>
                              <a:ea typeface="+mn-ea"/>
                              <a:cs typeface="+mn-cs"/>
                            </a:rPr>
                            <a:t>0 </a:t>
                          </a:r>
                          <a:r>
                            <a:rPr lang="en-US" sz="1800" b="1" kern="1200" dirty="0" smtClean="0">
                              <a:solidFill>
                                <a:schemeClr val="tx1"/>
                              </a:solidFill>
                              <a:effectLst/>
                              <a:latin typeface="+mn-lt"/>
                              <a:ea typeface="+mn-ea"/>
                              <a:cs typeface="+mn-cs"/>
                            </a:rPr>
                            <a:t>= ………</a:t>
                          </a:r>
                          <a:endParaRPr lang="el-GR" sz="1800" b="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lnSpc>
                              <a:spcPct val="115000"/>
                            </a:lnSpc>
                            <a:spcAft>
                              <a:spcPts val="0"/>
                            </a:spcAft>
                          </a:pPr>
                          <a:r>
                            <a:rPr lang="en-US" sz="1800" b="1" dirty="0">
                              <a:effectLst/>
                              <a:latin typeface="Calibri"/>
                              <a:ea typeface="Times New Roman"/>
                              <a:cs typeface="Calibri"/>
                            </a:rPr>
                            <a:t>V(V)</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I</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Ι/Ι</a:t>
                          </a:r>
                          <a:r>
                            <a:rPr lang="en-US" sz="1800" b="1" baseline="-25000" dirty="0">
                              <a:effectLst/>
                              <a:latin typeface="Calibri"/>
                              <a:ea typeface="Times New Roman"/>
                              <a:cs typeface="Calibri"/>
                            </a:rPr>
                            <a:t>ο</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func>
                                  <m:funcPr>
                                    <m:ctrlPr>
                                      <a:rPr lang="el-GR" sz="1800" b="1" i="1" spc="100">
                                        <a:effectLst/>
                                        <a:latin typeface="Cambria Math"/>
                                        <a:ea typeface="Times New Roman"/>
                                        <a:cs typeface="Calibri"/>
                                      </a:rPr>
                                    </m:ctrlPr>
                                  </m:funcPr>
                                  <m:fName>
                                    <m:sSup>
                                      <m:sSupPr>
                                        <m:ctrlPr>
                                          <a:rPr lang="el-GR" sz="1800" b="1" i="1" spc="100">
                                            <a:effectLst/>
                                            <a:latin typeface="Cambria Math"/>
                                            <a:ea typeface="Times New Roman"/>
                                            <a:cs typeface="Calibri"/>
                                          </a:rPr>
                                        </m:ctrlPr>
                                      </m:sSupPr>
                                      <m:e>
                                        <m:r>
                                          <a:rPr lang="en-US" sz="1800" b="1" i="1" spc="100">
                                            <a:effectLst/>
                                            <a:latin typeface="Cambria Math"/>
                                            <a:ea typeface="Times New Roman"/>
                                            <a:cs typeface="Calibri"/>
                                          </a:rPr>
                                          <m:t>𝒔𝒊𝒏</m:t>
                                        </m:r>
                                      </m:e>
                                      <m:sup>
                                        <m:r>
                                          <a:rPr lang="en-US" sz="1800" b="1" i="1" spc="100">
                                            <a:effectLst/>
                                            <a:latin typeface="Cambria Math"/>
                                            <a:ea typeface="Times New Roman"/>
                                            <a:cs typeface="Calibri"/>
                                          </a:rPr>
                                          <m:t>−</m:t>
                                        </m:r>
                                        <m:r>
                                          <a:rPr lang="en-US" sz="1800" b="1" i="1" spc="100">
                                            <a:effectLst/>
                                            <a:latin typeface="Cambria Math"/>
                                            <a:ea typeface="Times New Roman"/>
                                            <a:cs typeface="Calibri"/>
                                          </a:rPr>
                                          <m:t>𝟏</m:t>
                                        </m:r>
                                      </m:sup>
                                    </m:sSup>
                                  </m:fName>
                                  <m:e>
                                    <m:rad>
                                      <m:radPr>
                                        <m:degHide m:val="on"/>
                                        <m:ctrlPr>
                                          <a:rPr lang="el-GR" sz="1800" b="1" i="1" spc="100">
                                            <a:effectLst/>
                                            <a:latin typeface="Cambria Math"/>
                                            <a:ea typeface="Times New Roman"/>
                                            <a:cs typeface="Calibri"/>
                                          </a:rPr>
                                        </m:ctrlPr>
                                      </m:radPr>
                                      <m:deg/>
                                      <m:e>
                                        <m:f>
                                          <m:fPr>
                                            <m:ctrlPr>
                                              <a:rPr lang="el-GR" sz="1800" b="1" i="1" spc="100">
                                                <a:effectLst/>
                                                <a:latin typeface="Cambria Math"/>
                                                <a:ea typeface="Times New Roman"/>
                                                <a:cs typeface="Calibri"/>
                                              </a:rPr>
                                            </m:ctrlPr>
                                          </m:fPr>
                                          <m:num>
                                            <m:r>
                                              <a:rPr lang="en-US" sz="1800" b="1" i="1" spc="100">
                                                <a:effectLst/>
                                                <a:latin typeface="Cambria Math"/>
                                                <a:ea typeface="Times New Roman"/>
                                                <a:cs typeface="Calibri"/>
                                              </a:rPr>
                                              <m:t>𝑰</m:t>
                                            </m:r>
                                          </m:num>
                                          <m:den>
                                            <m:sSub>
                                              <m:sSubPr>
                                                <m:ctrlPr>
                                                  <a:rPr lang="el-GR" sz="1800" b="1" i="1" spc="100">
                                                    <a:effectLst/>
                                                    <a:latin typeface="Cambria Math"/>
                                                    <a:ea typeface="Times New Roman"/>
                                                    <a:cs typeface="Calibri"/>
                                                  </a:rPr>
                                                </m:ctrlPr>
                                              </m:sSubPr>
                                              <m:e>
                                                <m:r>
                                                  <a:rPr lang="en-US" sz="1800" b="1" i="1" spc="100">
                                                    <a:effectLst/>
                                                    <a:latin typeface="Cambria Math"/>
                                                    <a:ea typeface="Times New Roman"/>
                                                    <a:cs typeface="Calibri"/>
                                                  </a:rPr>
                                                  <m:t>𝑰</m:t>
                                                </m:r>
                                              </m:e>
                                              <m:sub>
                                                <m:r>
                                                  <a:rPr lang="en-US" sz="1800" b="1" i="1" spc="100">
                                                    <a:effectLst/>
                                                    <a:latin typeface="Cambria Math"/>
                                                    <a:ea typeface="Times New Roman"/>
                                                    <a:cs typeface="Calibri"/>
                                                  </a:rPr>
                                                  <m:t>𝟎</m:t>
                                                </m:r>
                                              </m:sub>
                                            </m:sSub>
                                          </m:den>
                                        </m:f>
                                      </m:e>
                                    </m:rad>
                                  </m:e>
                                </m:func>
                              </m:oMath>
                            </m:oMathPara>
                          </a14:m>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1800" b="1" i="1" spc="100">
                                    <a:effectLst/>
                                    <a:latin typeface="Cambria Math"/>
                                    <a:ea typeface="Times New Roman"/>
                                    <a:cs typeface="Calibri"/>
                                  </a:rPr>
                                  <m:t>𝚫𝛗</m:t>
                                </m:r>
                                <m:r>
                                  <a:rPr lang="en-US" sz="1800" b="1" spc="100">
                                    <a:effectLst/>
                                    <a:latin typeface="Cambria Math"/>
                                    <a:ea typeface="Times New Roman"/>
                                    <a:cs typeface="Calibri"/>
                                  </a:rPr>
                                  <m:t>=</m:t>
                                </m:r>
                                <m:r>
                                  <a:rPr lang="en-US" sz="1800" b="1" i="1" spc="100">
                                    <a:effectLst/>
                                    <a:latin typeface="Cambria Math"/>
                                    <a:ea typeface="Times New Roman"/>
                                    <a:cs typeface="Calibri"/>
                                  </a:rPr>
                                  <m:t>𝟐</m:t>
                                </m:r>
                                <m:func>
                                  <m:funcPr>
                                    <m:ctrlPr>
                                      <a:rPr lang="el-GR" sz="1800" b="1" i="1" spc="100">
                                        <a:effectLst/>
                                        <a:latin typeface="Cambria Math"/>
                                        <a:ea typeface="Times New Roman"/>
                                        <a:cs typeface="Calibri"/>
                                      </a:rPr>
                                    </m:ctrlPr>
                                  </m:funcPr>
                                  <m:fName>
                                    <m:sSup>
                                      <m:sSupPr>
                                        <m:ctrlPr>
                                          <a:rPr lang="el-GR" sz="1800" b="1" i="1" spc="100">
                                            <a:effectLst/>
                                            <a:latin typeface="Cambria Math"/>
                                            <a:ea typeface="Times New Roman"/>
                                            <a:cs typeface="Calibri"/>
                                          </a:rPr>
                                        </m:ctrlPr>
                                      </m:sSupPr>
                                      <m:e>
                                        <m:r>
                                          <a:rPr lang="en-US" sz="1800" b="1" i="1" spc="100">
                                            <a:effectLst/>
                                            <a:latin typeface="Cambria Math"/>
                                            <a:ea typeface="Times New Roman"/>
                                            <a:cs typeface="Calibri"/>
                                          </a:rPr>
                                          <m:t>𝒔𝒊𝒏</m:t>
                                        </m:r>
                                      </m:e>
                                      <m:sup>
                                        <m:r>
                                          <a:rPr lang="en-US" sz="1800" b="1" i="1" spc="100">
                                            <a:effectLst/>
                                            <a:latin typeface="Cambria Math"/>
                                            <a:ea typeface="Times New Roman"/>
                                            <a:cs typeface="Calibri"/>
                                          </a:rPr>
                                          <m:t>−</m:t>
                                        </m:r>
                                        <m:r>
                                          <a:rPr lang="en-US" sz="1800" b="1" i="1" spc="100">
                                            <a:effectLst/>
                                            <a:latin typeface="Cambria Math"/>
                                            <a:ea typeface="Times New Roman"/>
                                            <a:cs typeface="Calibri"/>
                                          </a:rPr>
                                          <m:t>𝟏</m:t>
                                        </m:r>
                                      </m:sup>
                                    </m:sSup>
                                  </m:fName>
                                  <m:e>
                                    <m:rad>
                                      <m:radPr>
                                        <m:degHide m:val="on"/>
                                        <m:ctrlPr>
                                          <a:rPr lang="el-GR" sz="1800" b="1" i="1" spc="100">
                                            <a:effectLst/>
                                            <a:latin typeface="Cambria Math"/>
                                            <a:ea typeface="Times New Roman"/>
                                            <a:cs typeface="Calibri"/>
                                          </a:rPr>
                                        </m:ctrlPr>
                                      </m:radPr>
                                      <m:deg/>
                                      <m:e>
                                        <m:f>
                                          <m:fPr>
                                            <m:ctrlPr>
                                              <a:rPr lang="el-GR" sz="1800" b="1" i="1" spc="100">
                                                <a:effectLst/>
                                                <a:latin typeface="Cambria Math"/>
                                                <a:ea typeface="Times New Roman"/>
                                                <a:cs typeface="Calibri"/>
                                              </a:rPr>
                                            </m:ctrlPr>
                                          </m:fPr>
                                          <m:num>
                                            <m:r>
                                              <a:rPr lang="en-US" sz="1800" b="1" i="1" spc="100">
                                                <a:effectLst/>
                                                <a:latin typeface="Cambria Math"/>
                                                <a:ea typeface="Times New Roman"/>
                                                <a:cs typeface="Calibri"/>
                                              </a:rPr>
                                              <m:t>𝜤</m:t>
                                            </m:r>
                                          </m:num>
                                          <m:den>
                                            <m:sSub>
                                              <m:sSubPr>
                                                <m:ctrlPr>
                                                  <a:rPr lang="el-GR" sz="1800" b="1" i="1" spc="100">
                                                    <a:effectLst/>
                                                    <a:latin typeface="Cambria Math"/>
                                                    <a:ea typeface="Times New Roman"/>
                                                    <a:cs typeface="Calibri"/>
                                                  </a:rPr>
                                                </m:ctrlPr>
                                              </m:sSubPr>
                                              <m:e>
                                                <m:r>
                                                  <a:rPr lang="en-US" sz="1800" b="1" i="1" spc="100">
                                                    <a:effectLst/>
                                                    <a:latin typeface="Cambria Math"/>
                                                    <a:ea typeface="Times New Roman"/>
                                                    <a:cs typeface="Calibri"/>
                                                  </a:rPr>
                                                  <m:t>𝜤</m:t>
                                                </m:r>
                                              </m:e>
                                              <m:sub>
                                                <m:r>
                                                  <a:rPr lang="en-US" sz="1800" b="1" i="1" spc="100">
                                                    <a:effectLst/>
                                                    <a:latin typeface="Cambria Math"/>
                                                    <a:ea typeface="Times New Roman"/>
                                                    <a:cs typeface="Calibri"/>
                                                  </a:rPr>
                                                  <m:t>𝟎</m:t>
                                                </m:r>
                                              </m:sub>
                                            </m:sSub>
                                          </m:den>
                                        </m:f>
                                      </m:e>
                                    </m:rad>
                                  </m:e>
                                </m:func>
                              </m:oMath>
                            </m:oMathPara>
                          </a14:m>
                          <a:endParaRPr lang="el-GR" sz="1800" b="1" dirty="0">
                            <a:effectLst/>
                            <a:latin typeface="Arial"/>
                            <a:ea typeface="Times New Roman"/>
                            <a:cs typeface="Times New Roman"/>
                          </a:endParaRPr>
                        </a:p>
                      </a:txBody>
                      <a:tcPr marL="68580" marR="68580" marT="0" marB="0" anchor="ctr"/>
                    </a:tc>
                  </a:tr>
                  <a:tr h="370840">
                    <a:tc>
                      <a:txBody>
                        <a:bodyPr/>
                        <a:lstStyle/>
                        <a:p>
                          <a:pPr algn="ctr">
                            <a:lnSpc>
                              <a:spcPct val="115000"/>
                            </a:lnSpc>
                            <a:spcAft>
                              <a:spcPts val="0"/>
                            </a:spcAft>
                          </a:pPr>
                          <a:r>
                            <a:rPr lang="en-US" sz="1800" dirty="0">
                              <a:effectLst/>
                              <a:latin typeface="+mn-lt"/>
                              <a:ea typeface="Times New Roman"/>
                              <a:cs typeface="Calibri"/>
                            </a:rPr>
                            <a:t>800</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dirty="0">
                              <a:effectLst/>
                              <a:latin typeface="+mn-lt"/>
                              <a:ea typeface="Times New Roman"/>
                              <a:cs typeface="Calibri"/>
                            </a:rPr>
                            <a:t>850</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dirty="0">
                              <a:effectLst/>
                              <a:latin typeface="+mn-lt"/>
                              <a:ea typeface="Times New Roman"/>
                              <a:cs typeface="Calibri"/>
                            </a:rPr>
                            <a:t>900</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dirty="0">
                              <a:effectLst/>
                              <a:latin typeface="+mn-lt"/>
                              <a:ea typeface="Times New Roman"/>
                              <a:cs typeface="Calibri"/>
                            </a:rPr>
                            <a:t>950</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dirty="0">
                              <a:effectLst/>
                              <a:latin typeface="+mn-lt"/>
                              <a:ea typeface="Times New Roman"/>
                              <a:cs typeface="Calibri"/>
                            </a:rPr>
                            <a:t>1000</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r>
                  <a:tr h="370840">
                    <a:tc gridSpan="6">
                      <a:txBody>
                        <a:bodyPr/>
                        <a:lstStyle/>
                        <a:p>
                          <a:pPr algn="just">
                            <a:lnSpc>
                              <a:spcPct val="115000"/>
                            </a:lnSpc>
                            <a:spcAft>
                              <a:spcPts val="0"/>
                            </a:spcAft>
                          </a:pPr>
                          <a:r>
                            <a:rPr lang="el-GR" sz="1800" spc="100" dirty="0">
                              <a:effectLst/>
                              <a:latin typeface="+mn-lt"/>
                              <a:ea typeface="Times New Roman"/>
                              <a:cs typeface="Calibri"/>
                            </a:rPr>
                            <a:t> </a:t>
                          </a:r>
                          <a:endParaRPr lang="el-GR" sz="1800" dirty="0">
                            <a:effectLst/>
                            <a:latin typeface="+mn-lt"/>
                            <a:ea typeface="Times New Roman"/>
                            <a:cs typeface="Times New Roman"/>
                          </a:endParaRPr>
                        </a:p>
                        <a:p>
                          <a:pPr algn="just">
                            <a:lnSpc>
                              <a:spcPct val="115000"/>
                            </a:lnSpc>
                            <a:spcAft>
                              <a:spcPts val="0"/>
                            </a:spcAft>
                          </a:pPr>
                          <a:r>
                            <a:rPr lang="en-US" sz="1800" dirty="0">
                              <a:effectLst/>
                              <a:latin typeface="+mn-lt"/>
                              <a:ea typeface="Times New Roman"/>
                              <a:cs typeface="Calibri"/>
                            </a:rPr>
                            <a:t>V</a:t>
                          </a:r>
                          <a:r>
                            <a:rPr lang="el-GR" sz="1800" baseline="-25000" dirty="0">
                              <a:effectLst/>
                              <a:latin typeface="+mn-lt"/>
                              <a:ea typeface="Times New Roman"/>
                              <a:cs typeface="Calibri"/>
                            </a:rPr>
                            <a:t>λ/2</a:t>
                          </a:r>
                          <a:r>
                            <a:rPr lang="el-GR" sz="1800" spc="100" dirty="0">
                              <a:effectLst/>
                              <a:latin typeface="+mn-lt"/>
                              <a:ea typeface="Times New Roman"/>
                              <a:cs typeface="Calibri"/>
                            </a:rPr>
                            <a:t> =........ </a:t>
                          </a:r>
                          <a:r>
                            <a:rPr lang="el-GR" sz="1800" dirty="0">
                              <a:effectLst/>
                              <a:latin typeface="+mn-lt"/>
                              <a:ea typeface="Times New Roman"/>
                              <a:cs typeface="Calibri"/>
                            </a:rPr>
                            <a:t>(</a:t>
                          </a:r>
                          <a:r>
                            <a:rPr lang="en-US" sz="1800" dirty="0">
                              <a:effectLst/>
                              <a:latin typeface="+mn-lt"/>
                              <a:ea typeface="Times New Roman"/>
                              <a:cs typeface="Calibri"/>
                            </a:rPr>
                            <a:t>volts</a:t>
                          </a:r>
                          <a:r>
                            <a:rPr lang="el-GR" sz="1800" dirty="0">
                              <a:effectLst/>
                              <a:latin typeface="+mn-lt"/>
                              <a:ea typeface="Times New Roman"/>
                              <a:cs typeface="Calibri"/>
                            </a:rPr>
                            <a:t>)</a:t>
                          </a:r>
                          <a:endParaRPr lang="el-GR" sz="1800" dirty="0">
                            <a:effectLst/>
                            <a:latin typeface="+mn-lt"/>
                            <a:ea typeface="Times New Roman"/>
                            <a:cs typeface="Times New Roman"/>
                          </a:endParaRPr>
                        </a:p>
                        <a:p>
                          <a:pPr algn="just">
                            <a:lnSpc>
                              <a:spcPct val="115000"/>
                            </a:lnSpc>
                            <a:spcAft>
                              <a:spcPts val="0"/>
                            </a:spcAft>
                          </a:pPr>
                          <a:r>
                            <a:rPr lang="el-GR" sz="1800" spc="100" dirty="0">
                              <a:effectLst/>
                              <a:latin typeface="+mn-lt"/>
                              <a:ea typeface="Times New Roman"/>
                              <a:cs typeface="Calibri"/>
                            </a:rPr>
                            <a:t> </a:t>
                          </a:r>
                          <a:endParaRPr lang="el-GR" sz="1800" dirty="0">
                            <a:effectLst/>
                            <a:latin typeface="+mn-lt"/>
                            <a:ea typeface="Times New Roman"/>
                            <a:cs typeface="Times New Roman"/>
                          </a:endParaRPr>
                        </a:p>
                        <a:p>
                          <a:pPr algn="just">
                            <a:lnSpc>
                              <a:spcPct val="115000"/>
                            </a:lnSpc>
                            <a:spcAft>
                              <a:spcPts val="0"/>
                            </a:spcAft>
                          </a:pPr>
                          <a:r>
                            <a:rPr lang="el-GR" sz="1800" dirty="0">
                              <a:effectLst/>
                              <a:latin typeface="+mn-lt"/>
                              <a:ea typeface="Times New Roman"/>
                              <a:cs typeface="Calibri"/>
                            </a:rPr>
                            <a:t>Συντελεστής </a:t>
                          </a:r>
                          <a:r>
                            <a:rPr lang="en-US" sz="1800" dirty="0">
                              <a:effectLst/>
                              <a:latin typeface="+mn-lt"/>
                              <a:ea typeface="Times New Roman"/>
                              <a:cs typeface="Calibri"/>
                            </a:rPr>
                            <a:t>Kerr K</a:t>
                          </a:r>
                          <a:r>
                            <a:rPr lang="el-GR" sz="1800" spc="100" dirty="0">
                              <a:effectLst/>
                              <a:latin typeface="+mn-lt"/>
                              <a:ea typeface="Times New Roman"/>
                              <a:cs typeface="Calibri"/>
                            </a:rPr>
                            <a:t> = ……….. </a:t>
                          </a:r>
                          <a:r>
                            <a:rPr lang="en-US" sz="1800" dirty="0">
                              <a:effectLst/>
                              <a:latin typeface="+mn-lt"/>
                              <a:ea typeface="Times New Roman"/>
                              <a:cs typeface="Calibri"/>
                            </a:rPr>
                            <a:t>[m/volt</a:t>
                          </a:r>
                          <a:r>
                            <a:rPr lang="en-US" sz="1800" baseline="30000" dirty="0">
                              <a:effectLst/>
                              <a:latin typeface="+mn-lt"/>
                              <a:ea typeface="Times New Roman"/>
                              <a:cs typeface="Calibri"/>
                            </a:rPr>
                            <a:t>2</a:t>
                          </a:r>
                          <a:r>
                            <a:rPr lang="en-US" sz="1800" dirty="0">
                              <a:effectLst/>
                              <a:latin typeface="+mn-lt"/>
                              <a:ea typeface="Times New Roman"/>
                              <a:cs typeface="Calibri"/>
                            </a:rPr>
                            <a:t>]</a:t>
                          </a:r>
                          <a:r>
                            <a:rPr lang="en-US" sz="1800" spc="100" dirty="0">
                              <a:effectLst/>
                              <a:latin typeface="+mn-lt"/>
                              <a:ea typeface="Times New Roman"/>
                              <a:cs typeface="Calibri"/>
                            </a:rPr>
                            <a:t> </a:t>
                          </a:r>
                          <a:endParaRPr lang="el-GR" sz="1800" dirty="0">
                            <a:effectLst/>
                            <a:latin typeface="+mn-lt"/>
                            <a:ea typeface="Times New Roman"/>
                            <a:cs typeface="Times New Roman"/>
                          </a:endParaRPr>
                        </a:p>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mc:Choice>
        <mc:Fallback xmlns="">
          <p:graphicFrame>
            <p:nvGraphicFramePr>
              <p:cNvPr id="5" name="Πίνακας 4"/>
              <p:cNvGraphicFramePr>
                <a:graphicFrameLocks noGrp="1"/>
              </p:cNvGraphicFramePr>
              <p:nvPr>
                <p:extLst/>
              </p:nvPr>
            </p:nvGraphicFramePr>
            <p:xfrm>
              <a:off x="1187624" y="1556792"/>
              <a:ext cx="6984776" cy="4734370"/>
            </p:xfrm>
            <a:graphic>
              <a:graphicData uri="http://schemas.openxmlformats.org/drawingml/2006/table">
                <a:tbl>
                  <a:tblPr firstRow="1" bandRow="1">
                    <a:tableStyleId>{5940675A-B579-460E-94D1-54222C63F5DA}</a:tableStyleId>
                  </a:tblPr>
                  <a:tblGrid>
                    <a:gridCol w="870857"/>
                    <a:gridCol w="870857"/>
                    <a:gridCol w="870857"/>
                    <a:gridCol w="699797"/>
                    <a:gridCol w="1296144"/>
                    <a:gridCol w="2376264"/>
                  </a:tblGrid>
                  <a:tr h="370840">
                    <a:tc gridSpan="6">
                      <a:txBody>
                        <a:bodyPr/>
                        <a:lstStyle/>
                        <a:p>
                          <a:r>
                            <a:rPr lang="en-US" sz="1800" b="1" kern="1200" dirty="0" smtClean="0">
                              <a:solidFill>
                                <a:schemeClr val="tx1"/>
                              </a:solidFill>
                              <a:effectLst/>
                              <a:latin typeface="+mn-lt"/>
                              <a:ea typeface="+mn-ea"/>
                              <a:cs typeface="+mn-cs"/>
                            </a:rPr>
                            <a:t>Ι</a:t>
                          </a:r>
                          <a:r>
                            <a:rPr lang="en-US" sz="1800" b="1" kern="1200" baseline="-25000" dirty="0" smtClean="0">
                              <a:solidFill>
                                <a:schemeClr val="tx1"/>
                              </a:solidFill>
                              <a:effectLst/>
                              <a:latin typeface="+mn-lt"/>
                              <a:ea typeface="+mn-ea"/>
                              <a:cs typeface="+mn-cs"/>
                            </a:rPr>
                            <a:t>0 </a:t>
                          </a:r>
                          <a:r>
                            <a:rPr lang="en-US" sz="1800" b="1" kern="1200" dirty="0" smtClean="0">
                              <a:solidFill>
                                <a:schemeClr val="tx1"/>
                              </a:solidFill>
                              <a:effectLst/>
                              <a:latin typeface="+mn-lt"/>
                              <a:ea typeface="+mn-ea"/>
                              <a:cs typeface="+mn-cs"/>
                            </a:rPr>
                            <a:t>= ………</a:t>
                          </a:r>
                          <a:endParaRPr lang="el-GR" sz="1800" b="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931990">
                    <a:tc>
                      <a:txBody>
                        <a:bodyPr/>
                        <a:lstStyle/>
                        <a:p>
                          <a:pPr algn="ctr">
                            <a:lnSpc>
                              <a:spcPct val="115000"/>
                            </a:lnSpc>
                            <a:spcAft>
                              <a:spcPts val="0"/>
                            </a:spcAft>
                          </a:pPr>
                          <a:r>
                            <a:rPr lang="en-US" sz="1800" b="1" dirty="0">
                              <a:effectLst/>
                              <a:latin typeface="Calibri"/>
                              <a:ea typeface="Times New Roman"/>
                              <a:cs typeface="Calibri"/>
                            </a:rPr>
                            <a:t>V(V)</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(V</a:t>
                          </a:r>
                          <a:r>
                            <a:rPr lang="en-US" sz="1800" b="1" baseline="30000" dirty="0">
                              <a:effectLst/>
                              <a:latin typeface="Calibri"/>
                              <a:ea typeface="Times New Roman"/>
                              <a:cs typeface="Calibri"/>
                            </a:rPr>
                            <a:t>2</a:t>
                          </a:r>
                          <a:r>
                            <a:rPr lang="en-US" sz="1800" b="1" dirty="0">
                              <a:effectLst/>
                              <a:latin typeface="Calibri"/>
                              <a:ea typeface="Times New Roman"/>
                              <a:cs typeface="Calibri"/>
                            </a:rPr>
                            <a:t>)</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I</a:t>
                          </a:r>
                          <a:endParaRPr lang="el-GR" sz="1800" b="1" dirty="0">
                            <a:effectLst/>
                            <a:latin typeface="Arial"/>
                            <a:ea typeface="Times New Roman"/>
                            <a:cs typeface="Times New Roman"/>
                          </a:endParaRPr>
                        </a:p>
                      </a:txBody>
                      <a:tcPr marL="68580" marR="68580" marT="0" marB="0" anchor="ctr"/>
                    </a:tc>
                    <a:tc>
                      <a:txBody>
                        <a:bodyPr/>
                        <a:lstStyle/>
                        <a:p>
                          <a:pPr algn="ctr">
                            <a:lnSpc>
                              <a:spcPct val="115000"/>
                            </a:lnSpc>
                            <a:spcAft>
                              <a:spcPts val="0"/>
                            </a:spcAft>
                          </a:pPr>
                          <a:r>
                            <a:rPr lang="en-US" sz="1800" b="1" dirty="0">
                              <a:effectLst/>
                              <a:latin typeface="Calibri"/>
                              <a:ea typeface="Times New Roman"/>
                              <a:cs typeface="Calibri"/>
                            </a:rPr>
                            <a:t>Ι/</a:t>
                          </a:r>
                          <a:r>
                            <a:rPr lang="en-US" sz="1800" b="1" dirty="0" err="1">
                              <a:effectLst/>
                              <a:latin typeface="Calibri"/>
                              <a:ea typeface="Times New Roman"/>
                              <a:cs typeface="Calibri"/>
                            </a:rPr>
                            <a:t>Ι</a:t>
                          </a:r>
                          <a:r>
                            <a:rPr lang="en-US" sz="1800" b="1" baseline="-25000" dirty="0" err="1">
                              <a:effectLst/>
                              <a:latin typeface="Calibri"/>
                              <a:ea typeface="Times New Roman"/>
                              <a:cs typeface="Calibri"/>
                            </a:rPr>
                            <a:t>ο</a:t>
                          </a:r>
                          <a:endParaRPr lang="el-GR" sz="1800" b="1" dirty="0">
                            <a:effectLst/>
                            <a:latin typeface="Arial"/>
                            <a:ea typeface="Times New Roman"/>
                            <a:cs typeface="Times New Roman"/>
                          </a:endParaRPr>
                        </a:p>
                      </a:txBody>
                      <a:tcPr marL="68580" marR="68580" marT="0" marB="0" anchor="ctr"/>
                    </a:tc>
                    <a:tc>
                      <a:txBody>
                        <a:bodyPr/>
                        <a:lstStyle/>
                        <a:p>
                          <a:endParaRPr lang="el-GR"/>
                        </a:p>
                      </a:txBody>
                      <a:tcPr marL="68580" marR="68580" marT="0" marB="0" anchor="ctr">
                        <a:blipFill rotWithShape="0">
                          <a:blip r:embed="rId2"/>
                          <a:stretch>
                            <a:fillRect l="-255869" t="-43137" r="-184038" b="-369935"/>
                          </a:stretch>
                        </a:blipFill>
                      </a:tcPr>
                    </a:tc>
                    <a:tc>
                      <a:txBody>
                        <a:bodyPr/>
                        <a:lstStyle/>
                        <a:p>
                          <a:endParaRPr lang="el-GR"/>
                        </a:p>
                      </a:txBody>
                      <a:tcPr marL="68580" marR="68580" marT="0" marB="0" anchor="ctr">
                        <a:blipFill rotWithShape="0">
                          <a:blip r:embed="rId2"/>
                          <a:stretch>
                            <a:fillRect l="-194359" t="-43137" r="-513" b="-369935"/>
                          </a:stretch>
                        </a:blipFill>
                      </a:tcPr>
                    </a:tc>
                  </a:tr>
                  <a:tr h="370840">
                    <a:tc>
                      <a:txBody>
                        <a:bodyPr/>
                        <a:lstStyle/>
                        <a:p>
                          <a:pPr algn="ctr">
                            <a:lnSpc>
                              <a:spcPct val="115000"/>
                            </a:lnSpc>
                            <a:spcAft>
                              <a:spcPts val="0"/>
                            </a:spcAft>
                          </a:pPr>
                          <a:r>
                            <a:rPr lang="en-US" sz="1800" dirty="0">
                              <a:effectLst/>
                              <a:latin typeface="+mn-lt"/>
                              <a:ea typeface="Times New Roman"/>
                              <a:cs typeface="Calibri"/>
                            </a:rPr>
                            <a:t>800</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a:effectLst/>
                              <a:latin typeface="+mn-lt"/>
                              <a:ea typeface="Times New Roman"/>
                              <a:cs typeface="Calibri"/>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a:effectLst/>
                              <a:latin typeface="+mn-lt"/>
                              <a:ea typeface="Times New Roman"/>
                              <a:cs typeface="Calibri"/>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dirty="0">
                              <a:effectLst/>
                              <a:latin typeface="+mn-lt"/>
                              <a:ea typeface="Times New Roman"/>
                              <a:cs typeface="Calibri"/>
                            </a:rPr>
                            <a:t>850</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a:effectLst/>
                              <a:latin typeface="+mn-lt"/>
                              <a:ea typeface="Times New Roman"/>
                              <a:cs typeface="Calibri"/>
                            </a:rPr>
                            <a:t> </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a:effectLst/>
                              <a:latin typeface="+mn-lt"/>
                              <a:ea typeface="Times New Roman"/>
                              <a:cs typeface="Calibri"/>
                            </a:rPr>
                            <a:t>900</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a:effectLst/>
                              <a:latin typeface="+mn-lt"/>
                              <a:ea typeface="Times New Roman"/>
                              <a:cs typeface="Calibri"/>
                            </a:rPr>
                            <a:t>950</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r>
                  <a:tr h="370840">
                    <a:tc>
                      <a:txBody>
                        <a:bodyPr/>
                        <a:lstStyle/>
                        <a:p>
                          <a:pPr algn="ctr">
                            <a:lnSpc>
                              <a:spcPct val="115000"/>
                            </a:lnSpc>
                            <a:spcAft>
                              <a:spcPts val="0"/>
                            </a:spcAft>
                          </a:pPr>
                          <a:r>
                            <a:rPr lang="en-US" sz="1800">
                              <a:effectLst/>
                              <a:latin typeface="+mn-lt"/>
                              <a:ea typeface="Times New Roman"/>
                              <a:cs typeface="Calibri"/>
                            </a:rPr>
                            <a:t>1000</a:t>
                          </a:r>
                          <a:endParaRPr lang="el-GR" sz="180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a:txBody>
                        <a:bodyPr/>
                        <a:lstStyle/>
                        <a:p>
                          <a:pPr algn="just">
                            <a:lnSpc>
                              <a:spcPct val="115000"/>
                            </a:lnSpc>
                            <a:spcAft>
                              <a:spcPts val="0"/>
                            </a:spcAft>
                          </a:pPr>
                          <a:r>
                            <a:rPr lang="en-US" sz="1200" spc="100" dirty="0">
                              <a:effectLst/>
                              <a:latin typeface="Calibri"/>
                              <a:ea typeface="Times New Roman"/>
                              <a:cs typeface="Calibri"/>
                            </a:rPr>
                            <a:t> </a:t>
                          </a:r>
                          <a:endParaRPr lang="el-GR" sz="11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200" spc="100">
                              <a:effectLst/>
                              <a:latin typeface="Calibri"/>
                              <a:ea typeface="Times New Roman"/>
                              <a:cs typeface="Calibri"/>
                            </a:rPr>
                            <a:t> </a:t>
                          </a:r>
                          <a:endParaRPr lang="el-GR" sz="1100">
                            <a:effectLst/>
                            <a:latin typeface="Arial"/>
                            <a:ea typeface="Times New Roman"/>
                            <a:cs typeface="Times New Roman"/>
                          </a:endParaRPr>
                        </a:p>
                      </a:txBody>
                      <a:tcPr marL="68580" marR="68580" marT="0" marB="0"/>
                    </a:tc>
                  </a:tr>
                  <a:tr h="1577340">
                    <a:tc gridSpan="6">
                      <a:txBody>
                        <a:bodyPr/>
                        <a:lstStyle/>
                        <a:p>
                          <a:pPr algn="just">
                            <a:lnSpc>
                              <a:spcPct val="115000"/>
                            </a:lnSpc>
                            <a:spcAft>
                              <a:spcPts val="0"/>
                            </a:spcAft>
                          </a:pPr>
                          <a:r>
                            <a:rPr lang="el-GR" sz="1800" spc="100" dirty="0">
                              <a:effectLst/>
                              <a:latin typeface="+mn-lt"/>
                              <a:ea typeface="Times New Roman"/>
                              <a:cs typeface="Calibri"/>
                            </a:rPr>
                            <a:t> </a:t>
                          </a:r>
                          <a:endParaRPr lang="el-GR" sz="1800" dirty="0">
                            <a:effectLst/>
                            <a:latin typeface="+mn-lt"/>
                            <a:ea typeface="Times New Roman"/>
                            <a:cs typeface="Times New Roman"/>
                          </a:endParaRPr>
                        </a:p>
                        <a:p>
                          <a:pPr algn="just">
                            <a:lnSpc>
                              <a:spcPct val="115000"/>
                            </a:lnSpc>
                            <a:spcAft>
                              <a:spcPts val="0"/>
                            </a:spcAft>
                          </a:pPr>
                          <a:r>
                            <a:rPr lang="en-US" sz="1800" dirty="0">
                              <a:effectLst/>
                              <a:latin typeface="+mn-lt"/>
                              <a:ea typeface="Times New Roman"/>
                              <a:cs typeface="Calibri"/>
                            </a:rPr>
                            <a:t>V</a:t>
                          </a:r>
                          <a:r>
                            <a:rPr lang="el-GR" sz="1800" baseline="-25000" dirty="0">
                              <a:effectLst/>
                              <a:latin typeface="+mn-lt"/>
                              <a:ea typeface="Times New Roman"/>
                              <a:cs typeface="Calibri"/>
                            </a:rPr>
                            <a:t>λ/2</a:t>
                          </a:r>
                          <a:r>
                            <a:rPr lang="el-GR" sz="1800" spc="100" dirty="0">
                              <a:effectLst/>
                              <a:latin typeface="+mn-lt"/>
                              <a:ea typeface="Times New Roman"/>
                              <a:cs typeface="Calibri"/>
                            </a:rPr>
                            <a:t> =........ </a:t>
                          </a:r>
                          <a:r>
                            <a:rPr lang="el-GR" sz="1800" dirty="0">
                              <a:effectLst/>
                              <a:latin typeface="+mn-lt"/>
                              <a:ea typeface="Times New Roman"/>
                              <a:cs typeface="Calibri"/>
                            </a:rPr>
                            <a:t>(</a:t>
                          </a:r>
                          <a:r>
                            <a:rPr lang="en-US" sz="1800" dirty="0">
                              <a:effectLst/>
                              <a:latin typeface="+mn-lt"/>
                              <a:ea typeface="Times New Roman"/>
                              <a:cs typeface="Calibri"/>
                            </a:rPr>
                            <a:t>volts</a:t>
                          </a:r>
                          <a:r>
                            <a:rPr lang="el-GR" sz="1800" dirty="0">
                              <a:effectLst/>
                              <a:latin typeface="+mn-lt"/>
                              <a:ea typeface="Times New Roman"/>
                              <a:cs typeface="Calibri"/>
                            </a:rPr>
                            <a:t>)</a:t>
                          </a:r>
                          <a:endParaRPr lang="el-GR" sz="1800" dirty="0">
                            <a:effectLst/>
                            <a:latin typeface="+mn-lt"/>
                            <a:ea typeface="Times New Roman"/>
                            <a:cs typeface="Times New Roman"/>
                          </a:endParaRPr>
                        </a:p>
                        <a:p>
                          <a:pPr algn="just">
                            <a:lnSpc>
                              <a:spcPct val="115000"/>
                            </a:lnSpc>
                            <a:spcAft>
                              <a:spcPts val="0"/>
                            </a:spcAft>
                          </a:pPr>
                          <a:r>
                            <a:rPr lang="el-GR" sz="1800" spc="100" dirty="0">
                              <a:effectLst/>
                              <a:latin typeface="+mn-lt"/>
                              <a:ea typeface="Times New Roman"/>
                              <a:cs typeface="Calibri"/>
                            </a:rPr>
                            <a:t> </a:t>
                          </a:r>
                          <a:endParaRPr lang="el-GR" sz="1800" dirty="0">
                            <a:effectLst/>
                            <a:latin typeface="+mn-lt"/>
                            <a:ea typeface="Times New Roman"/>
                            <a:cs typeface="Times New Roman"/>
                          </a:endParaRPr>
                        </a:p>
                        <a:p>
                          <a:pPr algn="just">
                            <a:lnSpc>
                              <a:spcPct val="115000"/>
                            </a:lnSpc>
                            <a:spcAft>
                              <a:spcPts val="0"/>
                            </a:spcAft>
                          </a:pPr>
                          <a:r>
                            <a:rPr lang="el-GR" sz="1800" dirty="0">
                              <a:effectLst/>
                              <a:latin typeface="+mn-lt"/>
                              <a:ea typeface="Times New Roman"/>
                              <a:cs typeface="Calibri"/>
                            </a:rPr>
                            <a:t>Συντελεστής </a:t>
                          </a:r>
                          <a:r>
                            <a:rPr lang="en-US" sz="1800" dirty="0">
                              <a:effectLst/>
                              <a:latin typeface="+mn-lt"/>
                              <a:ea typeface="Times New Roman"/>
                              <a:cs typeface="Calibri"/>
                            </a:rPr>
                            <a:t>Kerr K</a:t>
                          </a:r>
                          <a:r>
                            <a:rPr lang="el-GR" sz="1800" spc="100" dirty="0">
                              <a:effectLst/>
                              <a:latin typeface="+mn-lt"/>
                              <a:ea typeface="Times New Roman"/>
                              <a:cs typeface="Calibri"/>
                            </a:rPr>
                            <a:t> = ……….. </a:t>
                          </a:r>
                          <a:r>
                            <a:rPr lang="en-US" sz="1800" dirty="0">
                              <a:effectLst/>
                              <a:latin typeface="+mn-lt"/>
                              <a:ea typeface="Times New Roman"/>
                              <a:cs typeface="Calibri"/>
                            </a:rPr>
                            <a:t>[m/volt</a:t>
                          </a:r>
                          <a:r>
                            <a:rPr lang="en-US" sz="1800" baseline="30000" dirty="0">
                              <a:effectLst/>
                              <a:latin typeface="+mn-lt"/>
                              <a:ea typeface="Times New Roman"/>
                              <a:cs typeface="Calibri"/>
                            </a:rPr>
                            <a:t>2</a:t>
                          </a:r>
                          <a:r>
                            <a:rPr lang="en-US" sz="1800" dirty="0">
                              <a:effectLst/>
                              <a:latin typeface="+mn-lt"/>
                              <a:ea typeface="Times New Roman"/>
                              <a:cs typeface="Calibri"/>
                            </a:rPr>
                            <a:t>]</a:t>
                          </a:r>
                          <a:r>
                            <a:rPr lang="en-US" sz="1800" spc="100" dirty="0">
                              <a:effectLst/>
                              <a:latin typeface="+mn-lt"/>
                              <a:ea typeface="Times New Roman"/>
                              <a:cs typeface="Calibri"/>
                            </a:rPr>
                            <a:t> </a:t>
                          </a:r>
                          <a:endParaRPr lang="el-GR" sz="1800" dirty="0">
                            <a:effectLst/>
                            <a:latin typeface="+mn-lt"/>
                            <a:ea typeface="Times New Roman"/>
                            <a:cs typeface="Times New Roman"/>
                          </a:endParaRPr>
                        </a:p>
                        <a:p>
                          <a:pPr algn="just">
                            <a:lnSpc>
                              <a:spcPct val="115000"/>
                            </a:lnSpc>
                            <a:spcAft>
                              <a:spcPts val="0"/>
                            </a:spcAft>
                          </a:pPr>
                          <a:r>
                            <a:rPr lang="en-US" sz="1800" spc="100" dirty="0">
                              <a:effectLst/>
                              <a:latin typeface="+mn-lt"/>
                              <a:ea typeface="Times New Roman"/>
                              <a:cs typeface="Calibri"/>
                            </a:rPr>
                            <a:t> </a:t>
                          </a:r>
                          <a:endParaRPr lang="el-GR" sz="1800" dirty="0">
                            <a:effectLst/>
                            <a:latin typeface="+mn-lt"/>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mc:Fallback>
      </mc:AlternateContent>
    </p:spTree>
    <p:extLst>
      <p:ext uri="{BB962C8B-B14F-4D97-AF65-F5344CB8AC3E}">
        <p14:creationId xmlns:p14="http://schemas.microsoft.com/office/powerpoint/2010/main" val="1927985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n-US" sz="2000" dirty="0" smtClean="0"/>
              <a:t>2:</a:t>
            </a:r>
            <a:r>
              <a:rPr lang="el-GR" sz="2000" dirty="0"/>
              <a:t> Ηλεκτροοπτική διαμόρφωση Laser με διαμορφωτή </a:t>
            </a:r>
            <a:r>
              <a:rPr lang="el-GR" sz="2000" dirty="0" smtClean="0"/>
              <a:t>Κerr».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73635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948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75220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82758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Ηλεκτροοπτικό </a:t>
            </a:r>
            <a:r>
              <a:rPr lang="el-GR" dirty="0" smtClean="0"/>
              <a:t>φαινόμενο </a:t>
            </a:r>
            <a:r>
              <a:rPr lang="el-GR" sz="3200" b="0" dirty="0" smtClean="0"/>
              <a:t>(2 από 3)</a:t>
            </a:r>
            <a:endParaRPr lang="el-GR" dirty="0"/>
          </a:p>
        </p:txBody>
      </p:sp>
      <p:sp>
        <p:nvSpPr>
          <p:cNvPr id="3" name="Θέση περιεχομένου 2"/>
          <p:cNvSpPr>
            <a:spLocks noGrp="1"/>
          </p:cNvSpPr>
          <p:nvPr>
            <p:ph idx="1"/>
          </p:nvPr>
        </p:nvSpPr>
        <p:spPr/>
        <p:txBody>
          <a:bodyPr/>
          <a:lstStyle/>
          <a:p>
            <a:r>
              <a:rPr lang="el-GR" dirty="0"/>
              <a:t>Αν θεωρήσουμε το δείκτη διάθλασης n ως συνάρτηση του εφαρμοζόμενου ηλεκτρικού πεδίου, δηλαδή n = n(E), τότε </a:t>
            </a:r>
          </a:p>
          <a:p>
            <a:pPr marL="0" indent="0" algn="ctr">
              <a:buNone/>
            </a:pPr>
            <a:r>
              <a:rPr lang="el-GR" dirty="0"/>
              <a:t>n΄ = n(Ε) = n + α1Ε + α2Ε2 + ……  (ανάπτυξη σειράς Taylor ως προς Ε)	(1</a:t>
            </a:r>
            <a:r>
              <a:rPr lang="el-GR" dirty="0" smtClean="0"/>
              <a:t>)</a:t>
            </a:r>
            <a:endParaRPr lang="el-GR" dirty="0"/>
          </a:p>
          <a:p>
            <a:r>
              <a:rPr lang="el-GR" dirty="0"/>
              <a:t>όπου ο συντελεστής α</a:t>
            </a:r>
            <a:r>
              <a:rPr lang="el-GR" baseline="-25000" dirty="0"/>
              <a:t>1</a:t>
            </a:r>
            <a:r>
              <a:rPr lang="el-GR" dirty="0" smtClean="0"/>
              <a:t> </a:t>
            </a:r>
            <a:r>
              <a:rPr lang="el-GR" dirty="0"/>
              <a:t>καλείται συντελεστής γραμμικού </a:t>
            </a:r>
            <a:r>
              <a:rPr lang="el-GR" dirty="0" smtClean="0"/>
              <a:t>ηλεκτροοπτικού </a:t>
            </a:r>
            <a:r>
              <a:rPr lang="el-GR" dirty="0"/>
              <a:t>φαινομένου και ο συντελεστής α</a:t>
            </a:r>
            <a:r>
              <a:rPr lang="el-GR" baseline="-25000" dirty="0"/>
              <a:t>2</a:t>
            </a:r>
            <a:r>
              <a:rPr lang="el-GR" dirty="0" smtClean="0"/>
              <a:t> </a:t>
            </a:r>
            <a:r>
              <a:rPr lang="el-GR" dirty="0"/>
              <a:t>καλείται συντελεστής δευτέρου βαθμού </a:t>
            </a:r>
            <a:r>
              <a:rPr lang="el-GR" dirty="0" smtClean="0"/>
              <a:t>ηλεκτροοπτικού </a:t>
            </a:r>
            <a:r>
              <a:rPr lang="el-GR" dirty="0" smtClean="0"/>
              <a:t>φαινομένου.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26109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Ηλεκτροοπτικό </a:t>
            </a:r>
            <a:r>
              <a:rPr lang="el-GR" dirty="0"/>
              <a:t>φαινόμενο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normAutofit/>
          </a:bodyPr>
          <a:lstStyle/>
          <a:p>
            <a:r>
              <a:rPr lang="el-GR" dirty="0"/>
              <a:t>Η μεταβολή του δείκτη διάθλασης n, εξ αιτίας του πρώτου όρου Ε καλείται φαινόμενο Pockels, ενώ η μεταβολή του εξ αιτίας του δεύτερου όρου Ε2 καλείται φαινόμενο Kerr και επομένως τα δυο φαινόμενα διαμορφώνονται ως</a:t>
            </a:r>
            <a:r>
              <a:rPr lang="el-GR" dirty="0" smtClean="0"/>
              <a:t>:</a:t>
            </a:r>
          </a:p>
          <a:p>
            <a:pPr marL="0" indent="0" algn="ctr">
              <a:buNone/>
            </a:pPr>
            <a:r>
              <a:rPr lang="en-US" dirty="0"/>
              <a:t>Δn = α</a:t>
            </a:r>
            <a:r>
              <a:rPr lang="en-US" baseline="-25000" dirty="0"/>
              <a:t>1</a:t>
            </a:r>
            <a:r>
              <a:rPr lang="en-US" dirty="0"/>
              <a:t>Ε    (φαινόμενο Pockels</a:t>
            </a:r>
            <a:r>
              <a:rPr lang="en-US" dirty="0" smtClean="0"/>
              <a:t>)</a:t>
            </a:r>
            <a:r>
              <a:rPr lang="el-GR" dirty="0" smtClean="0"/>
              <a:t>  (2)</a:t>
            </a:r>
          </a:p>
          <a:p>
            <a:pPr marL="0" indent="0">
              <a:buNone/>
            </a:pPr>
            <a:r>
              <a:rPr lang="el-GR" dirty="0" smtClean="0"/>
              <a:t>Και</a:t>
            </a:r>
          </a:p>
          <a:p>
            <a:pPr marL="0" indent="0" algn="ctr">
              <a:buNone/>
            </a:pPr>
            <a:r>
              <a:rPr lang="el-GR" dirty="0"/>
              <a:t>Δ</a:t>
            </a:r>
            <a:r>
              <a:rPr lang="en-US" dirty="0"/>
              <a:t>n</a:t>
            </a:r>
            <a:r>
              <a:rPr lang="el-GR" dirty="0"/>
              <a:t> =  α</a:t>
            </a:r>
            <a:r>
              <a:rPr lang="el-GR" baseline="-25000" dirty="0"/>
              <a:t>2</a:t>
            </a:r>
            <a:r>
              <a:rPr lang="el-GR" dirty="0"/>
              <a:t>Ε</a:t>
            </a:r>
            <a:r>
              <a:rPr lang="el-GR" baseline="30000" dirty="0"/>
              <a:t>2 </a:t>
            </a:r>
            <a:r>
              <a:rPr lang="el-GR" dirty="0"/>
              <a:t>= (λΚ) Ε</a:t>
            </a:r>
            <a:r>
              <a:rPr lang="el-GR" baseline="30000" dirty="0"/>
              <a:t>2     </a:t>
            </a:r>
            <a:r>
              <a:rPr lang="el-GR" dirty="0"/>
              <a:t>(φαινόμενο </a:t>
            </a:r>
            <a:r>
              <a:rPr lang="en-US" dirty="0"/>
              <a:t>Kerr</a:t>
            </a:r>
            <a:r>
              <a:rPr lang="el-GR" dirty="0" smtClean="0"/>
              <a:t>)  (3)</a:t>
            </a:r>
          </a:p>
          <a:p>
            <a:r>
              <a:rPr lang="el-GR" dirty="0"/>
              <a:t>όπου λ το μήκος κύματος της προσπίπτουσας ακτινοβολίας και Κ ο συντελεστής </a:t>
            </a:r>
            <a:r>
              <a:rPr lang="en-US" dirty="0" smtClean="0"/>
              <a:t>Kerr</a:t>
            </a:r>
            <a:r>
              <a:rPr lang="el-GR" dirty="0" smtClean="0"/>
              <a:t>.</a:t>
            </a:r>
            <a:r>
              <a:rPr lang="en-US" dirty="0" smtClean="0"/>
              <a:t> </a:t>
            </a:r>
            <a:r>
              <a:rPr lang="el-GR" dirty="0"/>
              <a:t>	</a:t>
            </a:r>
            <a:endParaRPr lang="el-GR" b="1" dirty="0"/>
          </a:p>
          <a:p>
            <a:r>
              <a:rPr lang="el-GR" dirty="0"/>
              <a:t>Εδώ να σημειώσουμε ότι το φαινόμενο </a:t>
            </a:r>
            <a:r>
              <a:rPr lang="en-US" dirty="0"/>
              <a:t>Pockels</a:t>
            </a:r>
            <a:r>
              <a:rPr lang="el-GR" dirty="0"/>
              <a:t> το παρουσιάζουν μόνο μερικά κρυσταλλικά υλικά, ενώ το φαινόμενο </a:t>
            </a:r>
            <a:r>
              <a:rPr lang="en-US" dirty="0"/>
              <a:t>Kerr</a:t>
            </a:r>
            <a:r>
              <a:rPr lang="el-GR" dirty="0"/>
              <a:t> το παρουσιάζουν όλα τα υλικά.</a:t>
            </a:r>
            <a:endParaRPr lang="el-GR" b="1"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48951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Φαινόμενο </a:t>
            </a:r>
            <a:r>
              <a:rPr lang="el-GR" dirty="0"/>
              <a:t>Kerr – Διαμορφωτής φάσης Kerr (κύτταρο Kerr) </a:t>
            </a:r>
            <a:r>
              <a:rPr lang="el-GR" sz="3200" b="0" dirty="0" smtClean="0"/>
              <a:t>(1 από 5)</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pSp>
        <p:nvGrpSpPr>
          <p:cNvPr id="70" name="Ομάδα 69"/>
          <p:cNvGrpSpPr/>
          <p:nvPr/>
        </p:nvGrpSpPr>
        <p:grpSpPr>
          <a:xfrm>
            <a:off x="2090736" y="2089443"/>
            <a:ext cx="5005705" cy="1912669"/>
            <a:chOff x="2069147" y="2524443"/>
            <a:chExt cx="5005705" cy="1912669"/>
          </a:xfrm>
        </p:grpSpPr>
        <p:cxnSp>
          <p:nvCxnSpPr>
            <p:cNvPr id="5" name="Line 4"/>
            <p:cNvCxnSpPr/>
            <p:nvPr/>
          </p:nvCxnSpPr>
          <p:spPr bwMode="auto">
            <a:xfrm>
              <a:off x="5100002" y="3806508"/>
              <a:ext cx="635" cy="1149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6" name="Group 5"/>
            <p:cNvGrpSpPr>
              <a:grpSpLocks/>
            </p:cNvGrpSpPr>
            <p:nvPr/>
          </p:nvGrpSpPr>
          <p:grpSpPr bwMode="auto">
            <a:xfrm>
              <a:off x="2069147" y="2812208"/>
              <a:ext cx="1273810" cy="1207068"/>
              <a:chOff x="3445" y="4217"/>
              <a:chExt cx="1739" cy="1649"/>
            </a:xfrm>
          </p:grpSpPr>
          <p:cxnSp>
            <p:nvCxnSpPr>
              <p:cNvPr id="65" name="Line 6"/>
              <p:cNvCxnSpPr/>
              <p:nvPr/>
            </p:nvCxnSpPr>
            <p:spPr bwMode="auto">
              <a:xfrm>
                <a:off x="3445" y="5075"/>
                <a:ext cx="1739" cy="1"/>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6" name="Line 7"/>
              <p:cNvCxnSpPr/>
              <p:nvPr/>
            </p:nvCxnSpPr>
            <p:spPr bwMode="auto">
              <a:xfrm rot="-5400000">
                <a:off x="3417" y="5036"/>
                <a:ext cx="1649" cy="12"/>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grpSp>
            <p:nvGrpSpPr>
              <p:cNvPr id="67" name="Group 8"/>
              <p:cNvGrpSpPr>
                <a:grpSpLocks/>
              </p:cNvGrpSpPr>
              <p:nvPr/>
            </p:nvGrpSpPr>
            <p:grpSpPr bwMode="auto">
              <a:xfrm>
                <a:off x="3674" y="4514"/>
                <a:ext cx="1125" cy="1123"/>
                <a:chOff x="5890" y="4930"/>
                <a:chExt cx="1125" cy="1124"/>
              </a:xfrm>
            </p:grpSpPr>
            <p:sp>
              <p:nvSpPr>
                <p:cNvPr id="68" name="Oval 9"/>
                <p:cNvSpPr>
                  <a:spLocks noChangeArrowheads="1"/>
                </p:cNvSpPr>
                <p:nvPr/>
              </p:nvSpPr>
              <p:spPr bwMode="auto">
                <a:xfrm>
                  <a:off x="5890" y="4930"/>
                  <a:ext cx="1125" cy="1124"/>
                </a:xfrm>
                <a:prstGeom prst="ellipse">
                  <a:avLst/>
                </a:prstGeom>
                <a:noFill/>
                <a:ln w="127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69" name="Oval 10"/>
                <p:cNvSpPr>
                  <a:spLocks noChangeArrowheads="1"/>
                </p:cNvSpPr>
                <p:nvPr/>
              </p:nvSpPr>
              <p:spPr bwMode="auto">
                <a:xfrm>
                  <a:off x="5890" y="5151"/>
                  <a:ext cx="1125" cy="67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grpSp>
        <p:sp>
          <p:nvSpPr>
            <p:cNvPr id="7" name="Text Box 11"/>
            <p:cNvSpPr txBox="1">
              <a:spLocks noChangeArrowheads="1"/>
            </p:cNvSpPr>
            <p:nvPr/>
          </p:nvSpPr>
          <p:spPr bwMode="auto">
            <a:xfrm>
              <a:off x="3015932" y="3435668"/>
              <a:ext cx="318135"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n</a:t>
              </a:r>
              <a:r>
                <a:rPr lang="en-US" sz="1500" baseline="-25000" dirty="0">
                  <a:effectLst/>
                  <a:latin typeface="+mn-lt"/>
                  <a:ea typeface="Times New Roman"/>
                  <a:cs typeface="Times New Roman"/>
                </a:rPr>
                <a:t>0</a:t>
              </a:r>
              <a:endParaRPr lang="el-GR" sz="1500" dirty="0">
                <a:effectLst/>
                <a:latin typeface="+mn-lt"/>
                <a:ea typeface="Times New Roman"/>
                <a:cs typeface="Times New Roman"/>
              </a:endParaRPr>
            </a:p>
          </p:txBody>
        </p:sp>
        <p:sp>
          <p:nvSpPr>
            <p:cNvPr id="8" name="Text Box 12"/>
            <p:cNvSpPr txBox="1">
              <a:spLocks noChangeArrowheads="1"/>
            </p:cNvSpPr>
            <p:nvPr/>
          </p:nvSpPr>
          <p:spPr bwMode="auto">
            <a:xfrm>
              <a:off x="2596197" y="2826068"/>
              <a:ext cx="318135"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n</a:t>
              </a:r>
              <a:r>
                <a:rPr lang="en-US" sz="1500" baseline="-25000" dirty="0">
                  <a:effectLst/>
                  <a:latin typeface="+mn-lt"/>
                  <a:ea typeface="Times New Roman"/>
                  <a:cs typeface="Times New Roman"/>
                </a:rPr>
                <a:t>0</a:t>
              </a:r>
              <a:endParaRPr lang="el-GR" sz="1500" dirty="0">
                <a:effectLst/>
                <a:latin typeface="+mn-lt"/>
                <a:ea typeface="Times New Roman"/>
                <a:cs typeface="Times New Roman"/>
              </a:endParaRPr>
            </a:p>
          </p:txBody>
        </p:sp>
        <p:sp>
          <p:nvSpPr>
            <p:cNvPr id="9" name="Text Box 13"/>
            <p:cNvSpPr txBox="1">
              <a:spLocks noChangeArrowheads="1"/>
            </p:cNvSpPr>
            <p:nvPr/>
          </p:nvSpPr>
          <p:spPr bwMode="auto">
            <a:xfrm>
              <a:off x="2596197" y="3177858"/>
              <a:ext cx="318135"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n</a:t>
              </a:r>
              <a:r>
                <a:rPr lang="en-US" sz="1500" baseline="-25000" dirty="0">
                  <a:effectLst/>
                  <a:latin typeface="+mn-lt"/>
                  <a:ea typeface="Times New Roman"/>
                  <a:cs typeface="Times New Roman"/>
                </a:rPr>
                <a:t>e</a:t>
              </a:r>
              <a:endParaRPr lang="el-GR" sz="1500" dirty="0">
                <a:effectLst/>
                <a:latin typeface="+mn-lt"/>
                <a:ea typeface="Times New Roman"/>
                <a:cs typeface="Times New Roman"/>
              </a:endParaRPr>
            </a:p>
          </p:txBody>
        </p:sp>
        <p:sp>
          <p:nvSpPr>
            <p:cNvPr id="10" name="Text Box 14"/>
            <p:cNvSpPr txBox="1">
              <a:spLocks noChangeArrowheads="1"/>
            </p:cNvSpPr>
            <p:nvPr/>
          </p:nvSpPr>
          <p:spPr bwMode="auto">
            <a:xfrm>
              <a:off x="2188527" y="2878138"/>
              <a:ext cx="24511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E</a:t>
              </a:r>
              <a:endParaRPr lang="el-GR" sz="1500" dirty="0">
                <a:effectLst/>
                <a:latin typeface="+mn-lt"/>
                <a:ea typeface="Times New Roman"/>
                <a:cs typeface="Times New Roman"/>
              </a:endParaRPr>
            </a:p>
          </p:txBody>
        </p:sp>
        <p:cxnSp>
          <p:nvCxnSpPr>
            <p:cNvPr id="11" name="Line 15"/>
            <p:cNvCxnSpPr/>
            <p:nvPr/>
          </p:nvCxnSpPr>
          <p:spPr bwMode="auto">
            <a:xfrm flipV="1">
              <a:off x="2428557" y="2854643"/>
              <a:ext cx="635" cy="18732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2" name="Group 16"/>
            <p:cNvGrpSpPr>
              <a:grpSpLocks/>
            </p:cNvGrpSpPr>
            <p:nvPr/>
          </p:nvGrpSpPr>
          <p:grpSpPr bwMode="auto">
            <a:xfrm>
              <a:off x="2617152" y="3408363"/>
              <a:ext cx="66675" cy="66675"/>
              <a:chOff x="6038" y="7034"/>
              <a:chExt cx="105" cy="105"/>
            </a:xfrm>
          </p:grpSpPr>
          <p:sp>
            <p:nvSpPr>
              <p:cNvPr id="63" name="Oval 17"/>
              <p:cNvSpPr>
                <a:spLocks noChangeAspect="1" noChangeArrowheads="1"/>
              </p:cNvSpPr>
              <p:nvPr/>
            </p:nvSpPr>
            <p:spPr bwMode="auto">
              <a:xfrm>
                <a:off x="6038" y="7034"/>
                <a:ext cx="105" cy="10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64" name="Oval 18"/>
              <p:cNvSpPr>
                <a:spLocks noChangeAspect="1" noChangeArrowheads="1"/>
              </p:cNvSpPr>
              <p:nvPr/>
            </p:nvSpPr>
            <p:spPr bwMode="auto">
              <a:xfrm>
                <a:off x="6069" y="7065"/>
                <a:ext cx="43" cy="43"/>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grpSp>
        <p:sp>
          <p:nvSpPr>
            <p:cNvPr id="13" name="Text Box 19"/>
            <p:cNvSpPr txBox="1">
              <a:spLocks noChangeArrowheads="1"/>
            </p:cNvSpPr>
            <p:nvPr/>
          </p:nvSpPr>
          <p:spPr bwMode="auto">
            <a:xfrm>
              <a:off x="2556827" y="2649538"/>
              <a:ext cx="19558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z</a:t>
              </a:r>
              <a:endParaRPr lang="el-GR" sz="1500" dirty="0">
                <a:effectLst/>
                <a:latin typeface="+mn-lt"/>
                <a:ea typeface="Times New Roman"/>
                <a:cs typeface="Times New Roman"/>
              </a:endParaRPr>
            </a:p>
          </p:txBody>
        </p:sp>
        <p:sp>
          <p:nvSpPr>
            <p:cNvPr id="14" name="Text Box 20"/>
            <p:cNvSpPr txBox="1">
              <a:spLocks noChangeArrowheads="1"/>
            </p:cNvSpPr>
            <p:nvPr/>
          </p:nvSpPr>
          <p:spPr bwMode="auto">
            <a:xfrm>
              <a:off x="3320732" y="3348673"/>
              <a:ext cx="19558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y</a:t>
              </a:r>
              <a:endParaRPr lang="el-GR" sz="1500" dirty="0">
                <a:effectLst/>
                <a:latin typeface="+mn-lt"/>
                <a:ea typeface="Times New Roman"/>
                <a:cs typeface="Times New Roman"/>
              </a:endParaRPr>
            </a:p>
          </p:txBody>
        </p:sp>
        <p:sp>
          <p:nvSpPr>
            <p:cNvPr id="15" name="Text Box 21"/>
            <p:cNvSpPr txBox="1">
              <a:spLocks noChangeArrowheads="1"/>
            </p:cNvSpPr>
            <p:nvPr/>
          </p:nvSpPr>
          <p:spPr bwMode="auto">
            <a:xfrm>
              <a:off x="2485707" y="3443923"/>
              <a:ext cx="19558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x</a:t>
              </a:r>
              <a:endParaRPr lang="el-GR" sz="1500" dirty="0">
                <a:effectLst/>
                <a:latin typeface="+mn-lt"/>
                <a:ea typeface="Times New Roman"/>
                <a:cs typeface="Times New Roman"/>
              </a:endParaRPr>
            </a:p>
          </p:txBody>
        </p:sp>
        <p:sp>
          <p:nvSpPr>
            <p:cNvPr id="16" name="Rectangle 23"/>
            <p:cNvSpPr>
              <a:spLocks noChangeArrowheads="1"/>
            </p:cNvSpPr>
            <p:nvPr/>
          </p:nvSpPr>
          <p:spPr bwMode="auto">
            <a:xfrm>
              <a:off x="4576762" y="3124518"/>
              <a:ext cx="840740" cy="669290"/>
            </a:xfrm>
            <a:prstGeom prst="rect">
              <a:avLst/>
            </a:prstGeom>
            <a:noFill/>
            <a:ln w="12700" algn="ctr">
              <a:solidFill>
                <a:srgbClr val="000000"/>
              </a:solidFill>
              <a:miter lim="800000"/>
              <a:headEnd/>
              <a:tailEnd/>
            </a:ln>
            <a:effectLst/>
            <a:scene3d>
              <a:camera prst="legacyObliqueTopRight"/>
              <a:lightRig rig="legacyFlat3" dir="b"/>
            </a:scene3d>
            <a:sp3d extrusionH="608000" prstMaterial="legacyWireframe">
              <a:bevelT w="13500" h="13500" prst="angle"/>
              <a:bevelB w="13500" h="13500" prst="angle"/>
              <a:extrusionClr>
                <a:srgbClr val="000000"/>
              </a:extrusion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17" name="Line 24"/>
            <p:cNvCxnSpPr/>
            <p:nvPr/>
          </p:nvCxnSpPr>
          <p:spPr bwMode="auto">
            <a:xfrm flipH="1">
              <a:off x="4389437" y="3567748"/>
              <a:ext cx="408305" cy="40830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25"/>
            <p:cNvCxnSpPr/>
            <p:nvPr/>
          </p:nvCxnSpPr>
          <p:spPr bwMode="auto">
            <a:xfrm flipV="1">
              <a:off x="4797742" y="2685733"/>
              <a:ext cx="0" cy="87376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26"/>
            <p:cNvCxnSpPr/>
            <p:nvPr/>
          </p:nvCxnSpPr>
          <p:spPr bwMode="auto">
            <a:xfrm>
              <a:off x="4797742" y="3567748"/>
              <a:ext cx="538480" cy="63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 Box 27"/>
            <p:cNvSpPr txBox="1">
              <a:spLocks noChangeArrowheads="1"/>
            </p:cNvSpPr>
            <p:nvPr/>
          </p:nvSpPr>
          <p:spPr bwMode="auto">
            <a:xfrm>
              <a:off x="5198427" y="3567113"/>
              <a:ext cx="19558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y</a:t>
              </a:r>
              <a:endParaRPr lang="el-GR" sz="1500" dirty="0">
                <a:effectLst/>
                <a:latin typeface="+mn-lt"/>
                <a:ea typeface="Times New Roman"/>
                <a:cs typeface="Times New Roman"/>
              </a:endParaRPr>
            </a:p>
          </p:txBody>
        </p:sp>
        <p:sp>
          <p:nvSpPr>
            <p:cNvPr id="21" name="Text Box 28"/>
            <p:cNvSpPr txBox="1">
              <a:spLocks noChangeArrowheads="1"/>
            </p:cNvSpPr>
            <p:nvPr/>
          </p:nvSpPr>
          <p:spPr bwMode="auto">
            <a:xfrm>
              <a:off x="4695507" y="2524443"/>
              <a:ext cx="19558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z</a:t>
              </a:r>
              <a:endParaRPr lang="el-GR" sz="1500" dirty="0">
                <a:effectLst/>
                <a:latin typeface="+mn-lt"/>
                <a:ea typeface="Times New Roman"/>
                <a:cs typeface="Times New Roman"/>
              </a:endParaRPr>
            </a:p>
          </p:txBody>
        </p:sp>
        <p:sp>
          <p:nvSpPr>
            <p:cNvPr id="22" name="Text Box 29"/>
            <p:cNvSpPr txBox="1">
              <a:spLocks noChangeArrowheads="1"/>
            </p:cNvSpPr>
            <p:nvPr/>
          </p:nvSpPr>
          <p:spPr bwMode="auto">
            <a:xfrm>
              <a:off x="4256087" y="3931603"/>
              <a:ext cx="19558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x</a:t>
              </a:r>
              <a:endParaRPr lang="el-GR" sz="1500" dirty="0">
                <a:effectLst/>
                <a:latin typeface="+mn-lt"/>
                <a:ea typeface="Times New Roman"/>
                <a:cs typeface="Times New Roman"/>
              </a:endParaRPr>
            </a:p>
          </p:txBody>
        </p:sp>
        <p:cxnSp>
          <p:nvCxnSpPr>
            <p:cNvPr id="23" name="Line 30"/>
            <p:cNvCxnSpPr/>
            <p:nvPr/>
          </p:nvCxnSpPr>
          <p:spPr bwMode="auto">
            <a:xfrm>
              <a:off x="4284662" y="3342323"/>
              <a:ext cx="28575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31"/>
            <p:cNvCxnSpPr/>
            <p:nvPr/>
          </p:nvCxnSpPr>
          <p:spPr bwMode="auto">
            <a:xfrm>
              <a:off x="4569142" y="3342323"/>
              <a:ext cx="179705"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32"/>
            <p:cNvCxnSpPr/>
            <p:nvPr/>
          </p:nvCxnSpPr>
          <p:spPr bwMode="auto">
            <a:xfrm>
              <a:off x="5541962" y="3341688"/>
              <a:ext cx="1078230" cy="31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33"/>
            <p:cNvCxnSpPr/>
            <p:nvPr/>
          </p:nvCxnSpPr>
          <p:spPr bwMode="auto">
            <a:xfrm flipH="1">
              <a:off x="5757227" y="3344228"/>
              <a:ext cx="163830" cy="1638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34"/>
            <p:cNvCxnSpPr/>
            <p:nvPr/>
          </p:nvCxnSpPr>
          <p:spPr bwMode="auto">
            <a:xfrm flipV="1">
              <a:off x="6060122" y="3090863"/>
              <a:ext cx="635" cy="24511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Text Box 35"/>
            <p:cNvSpPr txBox="1">
              <a:spLocks noChangeArrowheads="1"/>
            </p:cNvSpPr>
            <p:nvPr/>
          </p:nvSpPr>
          <p:spPr bwMode="auto">
            <a:xfrm>
              <a:off x="5942647" y="2887880"/>
              <a:ext cx="24511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E</a:t>
              </a:r>
              <a:r>
                <a:rPr lang="en-US" sz="1500" baseline="-25000" dirty="0">
                  <a:effectLst/>
                  <a:latin typeface="+mn-lt"/>
                  <a:ea typeface="Times New Roman"/>
                  <a:cs typeface="Times New Roman"/>
                </a:rPr>
                <a:t>z</a:t>
              </a:r>
              <a:endParaRPr lang="el-GR" sz="1500" dirty="0">
                <a:effectLst/>
                <a:latin typeface="+mn-lt"/>
                <a:ea typeface="Times New Roman"/>
                <a:cs typeface="Times New Roman"/>
              </a:endParaRPr>
            </a:p>
          </p:txBody>
        </p:sp>
        <p:sp>
          <p:nvSpPr>
            <p:cNvPr id="29" name="Text Box 36"/>
            <p:cNvSpPr txBox="1">
              <a:spLocks noChangeArrowheads="1"/>
            </p:cNvSpPr>
            <p:nvPr/>
          </p:nvSpPr>
          <p:spPr bwMode="auto">
            <a:xfrm>
              <a:off x="5646102" y="3493453"/>
              <a:ext cx="24511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E</a:t>
              </a:r>
              <a:r>
                <a:rPr lang="en-US" sz="1500" baseline="-25000" dirty="0">
                  <a:effectLst/>
                  <a:latin typeface="+mn-lt"/>
                  <a:ea typeface="Times New Roman"/>
                  <a:cs typeface="Times New Roman"/>
                </a:rPr>
                <a:t>x</a:t>
              </a:r>
              <a:endParaRPr lang="el-GR" sz="1500" dirty="0">
                <a:effectLst/>
                <a:latin typeface="+mn-lt"/>
                <a:ea typeface="Times New Roman"/>
                <a:cs typeface="Times New Roman"/>
              </a:endParaRPr>
            </a:p>
          </p:txBody>
        </p:sp>
        <p:sp>
          <p:nvSpPr>
            <p:cNvPr id="30" name="Text Box 37"/>
            <p:cNvSpPr txBox="1">
              <a:spLocks noChangeArrowheads="1"/>
            </p:cNvSpPr>
            <p:nvPr/>
          </p:nvSpPr>
          <p:spPr bwMode="auto">
            <a:xfrm>
              <a:off x="5769941" y="3122613"/>
              <a:ext cx="24511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Δφ</a:t>
              </a:r>
              <a:endParaRPr lang="el-GR" sz="1500" dirty="0">
                <a:effectLst/>
                <a:latin typeface="+mn-lt"/>
                <a:ea typeface="Times New Roman"/>
                <a:cs typeface="Times New Roman"/>
              </a:endParaRPr>
            </a:p>
          </p:txBody>
        </p:sp>
        <p:sp>
          <p:nvSpPr>
            <p:cNvPr id="31" name="Oval 38"/>
            <p:cNvSpPr>
              <a:spLocks noChangeArrowheads="1"/>
            </p:cNvSpPr>
            <p:nvPr/>
          </p:nvSpPr>
          <p:spPr bwMode="auto">
            <a:xfrm>
              <a:off x="6275387" y="3142298"/>
              <a:ext cx="171450" cy="39179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32" name="Freeform 39"/>
            <p:cNvSpPr>
              <a:spLocks/>
            </p:cNvSpPr>
            <p:nvPr/>
          </p:nvSpPr>
          <p:spPr bwMode="auto">
            <a:xfrm>
              <a:off x="6354127" y="3228658"/>
              <a:ext cx="67945" cy="116840"/>
            </a:xfrm>
            <a:custGeom>
              <a:avLst/>
              <a:gdLst>
                <a:gd name="T0" fmla="*/ 0 w 107"/>
                <a:gd name="T1" fmla="*/ 184 h 184"/>
                <a:gd name="T2" fmla="*/ 107 w 107"/>
                <a:gd name="T3" fmla="*/ 0 h 184"/>
              </a:gdLst>
              <a:ahLst/>
              <a:cxnLst>
                <a:cxn ang="0">
                  <a:pos x="T0" y="T1"/>
                </a:cxn>
                <a:cxn ang="0">
                  <a:pos x="T2" y="T3"/>
                </a:cxn>
              </a:cxnLst>
              <a:rect l="0" t="0" r="r" b="b"/>
              <a:pathLst>
                <a:path w="107" h="184">
                  <a:moveTo>
                    <a:pt x="0" y="184"/>
                  </a:moveTo>
                  <a:lnTo>
                    <a:pt x="107"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33" name="Text Box 40"/>
            <p:cNvSpPr txBox="1">
              <a:spLocks noChangeArrowheads="1"/>
            </p:cNvSpPr>
            <p:nvPr/>
          </p:nvSpPr>
          <p:spPr bwMode="auto">
            <a:xfrm>
              <a:off x="2553016" y="4141788"/>
              <a:ext cx="290791" cy="295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(α)</a:t>
              </a:r>
              <a:endParaRPr lang="el-GR" sz="1500" dirty="0">
                <a:effectLst/>
                <a:latin typeface="+mn-lt"/>
                <a:ea typeface="Times New Roman"/>
                <a:cs typeface="Times New Roman"/>
              </a:endParaRPr>
            </a:p>
          </p:txBody>
        </p:sp>
        <p:sp>
          <p:nvSpPr>
            <p:cNvPr id="34" name="Text Box 41"/>
            <p:cNvSpPr txBox="1">
              <a:spLocks noChangeArrowheads="1"/>
            </p:cNvSpPr>
            <p:nvPr/>
          </p:nvSpPr>
          <p:spPr bwMode="auto">
            <a:xfrm>
              <a:off x="5009831" y="4141788"/>
              <a:ext cx="286385" cy="295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(β)</a:t>
              </a:r>
              <a:endParaRPr lang="el-GR" sz="1500" dirty="0">
                <a:effectLst/>
                <a:latin typeface="+mn-lt"/>
                <a:ea typeface="Times New Roman"/>
                <a:cs typeface="Times New Roman"/>
              </a:endParaRPr>
            </a:p>
          </p:txBody>
        </p:sp>
        <p:sp>
          <p:nvSpPr>
            <p:cNvPr id="35" name="Text Box 42"/>
            <p:cNvSpPr txBox="1">
              <a:spLocks noChangeArrowheads="1"/>
            </p:cNvSpPr>
            <p:nvPr/>
          </p:nvSpPr>
          <p:spPr bwMode="auto">
            <a:xfrm>
              <a:off x="3516312" y="3396298"/>
              <a:ext cx="1130935" cy="631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500" dirty="0" smtClean="0">
                  <a:effectLst/>
                  <a:latin typeface="+mn-lt"/>
                  <a:ea typeface="Times New Roman"/>
                  <a:cs typeface="Times New Roman"/>
                </a:rPr>
                <a:t>Ε</a:t>
              </a:r>
              <a:r>
                <a:rPr lang="en-US" sz="1500" dirty="0" smtClean="0">
                  <a:effectLst/>
                  <a:latin typeface="+mn-lt"/>
                  <a:ea typeface="Times New Roman"/>
                  <a:cs typeface="Times New Roman"/>
                </a:rPr>
                <a:t>ισερχόμενο</a:t>
              </a:r>
              <a:r>
                <a:rPr lang="el-GR" sz="1500" dirty="0" smtClean="0">
                  <a:latin typeface="+mn-lt"/>
                  <a:ea typeface="Times New Roman"/>
                  <a:cs typeface="Times New Roman"/>
                </a:rPr>
                <a:t> </a:t>
              </a:r>
              <a:r>
                <a:rPr lang="en-US" sz="1500" dirty="0" smtClean="0">
                  <a:effectLst/>
                  <a:latin typeface="+mn-lt"/>
                  <a:ea typeface="Times New Roman"/>
                  <a:cs typeface="Times New Roman"/>
                </a:rPr>
                <a:t>φως</a:t>
              </a:r>
              <a:endParaRPr lang="el-GR" sz="1500" dirty="0">
                <a:effectLst/>
                <a:latin typeface="+mn-lt"/>
                <a:ea typeface="Times New Roman"/>
                <a:cs typeface="Times New Roman"/>
              </a:endParaRPr>
            </a:p>
          </p:txBody>
        </p:sp>
        <p:cxnSp>
          <p:nvCxnSpPr>
            <p:cNvPr id="36" name="Line 43"/>
            <p:cNvCxnSpPr/>
            <p:nvPr/>
          </p:nvCxnSpPr>
          <p:spPr bwMode="auto">
            <a:xfrm rot="4706796" flipH="1" flipV="1">
              <a:off x="4269422" y="3161983"/>
              <a:ext cx="163830" cy="1638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Text Box 44"/>
            <p:cNvSpPr txBox="1">
              <a:spLocks noChangeArrowheads="1"/>
            </p:cNvSpPr>
            <p:nvPr/>
          </p:nvSpPr>
          <p:spPr bwMode="auto">
            <a:xfrm>
              <a:off x="4291647" y="2981643"/>
              <a:ext cx="245110" cy="19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E</a:t>
              </a:r>
              <a:endParaRPr lang="el-GR" sz="1500" dirty="0">
                <a:effectLst/>
                <a:latin typeface="+mn-lt"/>
                <a:ea typeface="Times New Roman"/>
                <a:cs typeface="Times New Roman"/>
              </a:endParaRPr>
            </a:p>
          </p:txBody>
        </p:sp>
        <p:sp>
          <p:nvSpPr>
            <p:cNvPr id="38" name="Text Box 45"/>
            <p:cNvSpPr txBox="1">
              <a:spLocks noChangeArrowheads="1"/>
            </p:cNvSpPr>
            <p:nvPr/>
          </p:nvSpPr>
          <p:spPr bwMode="auto">
            <a:xfrm>
              <a:off x="6095682" y="3549968"/>
              <a:ext cx="979170" cy="591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smtClean="0">
                  <a:effectLst/>
                  <a:latin typeface="+mn-lt"/>
                  <a:ea typeface="Times New Roman"/>
                  <a:cs typeface="Times New Roman"/>
                </a:rPr>
                <a:t>εξερχόμενοφως</a:t>
              </a:r>
              <a:endParaRPr lang="el-GR" sz="1500" dirty="0">
                <a:effectLst/>
                <a:latin typeface="+mn-lt"/>
                <a:ea typeface="Times New Roman"/>
                <a:cs typeface="Times New Roman"/>
              </a:endParaRPr>
            </a:p>
          </p:txBody>
        </p:sp>
        <p:cxnSp>
          <p:nvCxnSpPr>
            <p:cNvPr id="39" name="Line 46"/>
            <p:cNvCxnSpPr/>
            <p:nvPr/>
          </p:nvCxnSpPr>
          <p:spPr bwMode="auto">
            <a:xfrm>
              <a:off x="5100002" y="3692208"/>
              <a:ext cx="635" cy="14732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Line 47"/>
            <p:cNvCxnSpPr/>
            <p:nvPr/>
          </p:nvCxnSpPr>
          <p:spPr bwMode="auto">
            <a:xfrm>
              <a:off x="5099367" y="2788603"/>
              <a:ext cx="1270" cy="2292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1" name="Group 48"/>
            <p:cNvGrpSpPr>
              <a:grpSpLocks/>
            </p:cNvGrpSpPr>
            <p:nvPr/>
          </p:nvGrpSpPr>
          <p:grpSpPr bwMode="auto">
            <a:xfrm>
              <a:off x="5001577" y="2720658"/>
              <a:ext cx="195580" cy="57785"/>
              <a:chOff x="6737" y="5267"/>
              <a:chExt cx="308" cy="91"/>
            </a:xfrm>
          </p:grpSpPr>
          <p:cxnSp>
            <p:nvCxnSpPr>
              <p:cNvPr id="61" name="Line 49"/>
              <p:cNvCxnSpPr/>
              <p:nvPr/>
            </p:nvCxnSpPr>
            <p:spPr bwMode="auto">
              <a:xfrm>
                <a:off x="6737" y="5357"/>
                <a:ext cx="308"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Line 50"/>
              <p:cNvCxnSpPr/>
              <p:nvPr/>
            </p:nvCxnSpPr>
            <p:spPr bwMode="auto">
              <a:xfrm>
                <a:off x="6795" y="5267"/>
                <a:ext cx="19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2" name="Group 51"/>
            <p:cNvGrpSpPr>
              <a:grpSpLocks/>
            </p:cNvGrpSpPr>
            <p:nvPr/>
          </p:nvGrpSpPr>
          <p:grpSpPr bwMode="auto">
            <a:xfrm>
              <a:off x="4979352" y="3929621"/>
              <a:ext cx="225425" cy="45122"/>
              <a:chOff x="8284" y="7607"/>
              <a:chExt cx="355" cy="154"/>
            </a:xfrm>
          </p:grpSpPr>
          <p:cxnSp>
            <p:nvCxnSpPr>
              <p:cNvPr id="56" name="Line 52"/>
              <p:cNvCxnSpPr/>
              <p:nvPr/>
            </p:nvCxnSpPr>
            <p:spPr bwMode="auto">
              <a:xfrm>
                <a:off x="8318" y="7607"/>
                <a:ext cx="32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Line 53"/>
              <p:cNvCxnSpPr/>
              <p:nvPr/>
            </p:nvCxnSpPr>
            <p:spPr bwMode="auto">
              <a:xfrm flipH="1">
                <a:off x="8284"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Line 54"/>
              <p:cNvCxnSpPr/>
              <p:nvPr/>
            </p:nvCxnSpPr>
            <p:spPr bwMode="auto">
              <a:xfrm flipH="1">
                <a:off x="8380"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Line 55"/>
              <p:cNvCxnSpPr/>
              <p:nvPr/>
            </p:nvCxnSpPr>
            <p:spPr bwMode="auto">
              <a:xfrm flipH="1">
                <a:off x="8489"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Line 56"/>
              <p:cNvCxnSpPr/>
              <p:nvPr/>
            </p:nvCxnSpPr>
            <p:spPr bwMode="auto">
              <a:xfrm flipH="1">
                <a:off x="8585"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3" name="Group 57"/>
            <p:cNvGrpSpPr>
              <a:grpSpLocks/>
            </p:cNvGrpSpPr>
            <p:nvPr/>
          </p:nvGrpSpPr>
          <p:grpSpPr bwMode="auto">
            <a:xfrm flipH="1" flipV="1">
              <a:off x="4985702" y="2540993"/>
              <a:ext cx="225425" cy="45122"/>
              <a:chOff x="8284" y="7607"/>
              <a:chExt cx="355" cy="154"/>
            </a:xfrm>
          </p:grpSpPr>
          <p:cxnSp>
            <p:nvCxnSpPr>
              <p:cNvPr id="51" name="Line 58"/>
              <p:cNvCxnSpPr/>
              <p:nvPr/>
            </p:nvCxnSpPr>
            <p:spPr bwMode="auto">
              <a:xfrm>
                <a:off x="8318" y="7607"/>
                <a:ext cx="32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Line 59"/>
              <p:cNvCxnSpPr/>
              <p:nvPr/>
            </p:nvCxnSpPr>
            <p:spPr bwMode="auto">
              <a:xfrm flipH="1">
                <a:off x="8284"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Line 60"/>
              <p:cNvCxnSpPr/>
              <p:nvPr/>
            </p:nvCxnSpPr>
            <p:spPr bwMode="auto">
              <a:xfrm flipH="1">
                <a:off x="8380"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Line 61"/>
              <p:cNvCxnSpPr/>
              <p:nvPr/>
            </p:nvCxnSpPr>
            <p:spPr bwMode="auto">
              <a:xfrm flipH="1">
                <a:off x="8489"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Line 62"/>
              <p:cNvCxnSpPr/>
              <p:nvPr/>
            </p:nvCxnSpPr>
            <p:spPr bwMode="auto">
              <a:xfrm flipH="1">
                <a:off x="8585" y="7620"/>
                <a:ext cx="38" cy="1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4" name="Line 63"/>
            <p:cNvCxnSpPr/>
            <p:nvPr/>
          </p:nvCxnSpPr>
          <p:spPr bwMode="auto">
            <a:xfrm>
              <a:off x="5091112" y="2587943"/>
              <a:ext cx="635" cy="12319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Oval 64"/>
            <p:cNvSpPr>
              <a:spLocks noChangeAspect="1" noChangeArrowheads="1"/>
            </p:cNvSpPr>
            <p:nvPr/>
          </p:nvSpPr>
          <p:spPr bwMode="auto">
            <a:xfrm>
              <a:off x="5066982" y="3643313"/>
              <a:ext cx="66675" cy="66675"/>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sp>
          <p:nvSpPr>
            <p:cNvPr id="46" name="Oval 65"/>
            <p:cNvSpPr>
              <a:spLocks noChangeAspect="1" noChangeArrowheads="1"/>
            </p:cNvSpPr>
            <p:nvPr/>
          </p:nvSpPr>
          <p:spPr bwMode="auto">
            <a:xfrm>
              <a:off x="5064442" y="2979103"/>
              <a:ext cx="66675" cy="66675"/>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500" b="0" i="0" u="none" strike="noStrike" kern="0" cap="none" spc="0" normalizeH="0" baseline="0" noProof="0" dirty="0">
                <a:ln>
                  <a:noFill/>
                </a:ln>
                <a:solidFill>
                  <a:sysClr val="windowText" lastClr="000000"/>
                </a:solidFill>
                <a:effectLst/>
                <a:uLnTx/>
                <a:uFillTx/>
                <a:latin typeface="+mn-lt"/>
              </a:endParaRPr>
            </a:p>
          </p:txBody>
        </p:sp>
        <p:cxnSp>
          <p:nvCxnSpPr>
            <p:cNvPr id="47" name="Line 66"/>
            <p:cNvCxnSpPr/>
            <p:nvPr/>
          </p:nvCxnSpPr>
          <p:spPr bwMode="auto">
            <a:xfrm>
              <a:off x="4577397" y="3880168"/>
              <a:ext cx="840740" cy="635"/>
            </a:xfrm>
            <a:prstGeom prst="line">
              <a:avLst/>
            </a:prstGeom>
            <a:noFill/>
            <a:ln w="635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 name="Text Box 67"/>
            <p:cNvSpPr txBox="1">
              <a:spLocks noChangeArrowheads="1"/>
            </p:cNvSpPr>
            <p:nvPr/>
          </p:nvSpPr>
          <p:spPr bwMode="auto">
            <a:xfrm>
              <a:off x="4698682" y="3803333"/>
              <a:ext cx="204470" cy="15938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L</a:t>
              </a:r>
              <a:endParaRPr lang="el-GR" sz="1500" dirty="0">
                <a:effectLst/>
                <a:latin typeface="+mn-lt"/>
                <a:ea typeface="Times New Roman"/>
                <a:cs typeface="Times New Roman"/>
              </a:endParaRPr>
            </a:p>
          </p:txBody>
        </p:sp>
        <p:cxnSp>
          <p:nvCxnSpPr>
            <p:cNvPr id="49" name="Line 68"/>
            <p:cNvCxnSpPr/>
            <p:nvPr/>
          </p:nvCxnSpPr>
          <p:spPr bwMode="auto">
            <a:xfrm rot="5400000">
              <a:off x="4616767" y="3232468"/>
              <a:ext cx="676275" cy="635"/>
            </a:xfrm>
            <a:prstGeom prst="line">
              <a:avLst/>
            </a:prstGeom>
            <a:noFill/>
            <a:ln w="635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Text Box 69"/>
            <p:cNvSpPr txBox="1">
              <a:spLocks noChangeArrowheads="1"/>
            </p:cNvSpPr>
            <p:nvPr/>
          </p:nvSpPr>
          <p:spPr bwMode="auto">
            <a:xfrm>
              <a:off x="4858067" y="3229293"/>
              <a:ext cx="204470" cy="15938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d</a:t>
              </a:r>
              <a:endParaRPr lang="el-GR" sz="1500" dirty="0">
                <a:effectLst/>
                <a:latin typeface="+mn-lt"/>
                <a:ea typeface="Times New Roman"/>
                <a:cs typeface="Times New Roman"/>
              </a:endParaRPr>
            </a:p>
          </p:txBody>
        </p:sp>
      </p:grpSp>
      <p:sp>
        <p:nvSpPr>
          <p:cNvPr id="71" name="Ορθογώνιο 70"/>
          <p:cNvSpPr/>
          <p:nvPr/>
        </p:nvSpPr>
        <p:spPr>
          <a:xfrm>
            <a:off x="739106" y="4437112"/>
            <a:ext cx="8062659" cy="1323439"/>
          </a:xfrm>
          <a:prstGeom prst="rect">
            <a:avLst/>
          </a:prstGeom>
        </p:spPr>
        <p:txBody>
          <a:bodyPr wrap="square">
            <a:spAutoFit/>
          </a:bodyPr>
          <a:lstStyle/>
          <a:p>
            <a:r>
              <a:rPr lang="el-GR" sz="2000" b="1" dirty="0">
                <a:latin typeface="+mn-lt"/>
              </a:rPr>
              <a:t>Σχήμα 1 (α) </a:t>
            </a:r>
            <a:r>
              <a:rPr lang="el-GR" sz="2000" dirty="0">
                <a:latin typeface="+mn-lt"/>
              </a:rPr>
              <a:t>Ελλειψοειδές του δείκτη διάθλασης. Το εφαρμοζόμενο ηλεκτρικό πεδίο προκαλεί, μέσω του φαινομένου Kerr, διπλοθλαστικότητα σ΄ένα οπτικά ισότροπο υλικό. Ο άξονας x είναι κάθετος στο επίπεδο της σελίδας. </a:t>
            </a:r>
            <a:r>
              <a:rPr lang="el-GR" sz="2000" b="1" dirty="0">
                <a:latin typeface="+mn-lt"/>
              </a:rPr>
              <a:t>(β)</a:t>
            </a:r>
            <a:r>
              <a:rPr lang="el-GR" sz="2000" dirty="0">
                <a:latin typeface="+mn-lt"/>
              </a:rPr>
              <a:t> Ένας διαμορφωτής φάσης Kerr </a:t>
            </a:r>
          </a:p>
        </p:txBody>
      </p:sp>
    </p:spTree>
    <p:extLst>
      <p:ext uri="{BB962C8B-B14F-4D97-AF65-F5344CB8AC3E}">
        <p14:creationId xmlns:p14="http://schemas.microsoft.com/office/powerpoint/2010/main" val="3719159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Φαινόμενο Kerr – Διαμορφωτής φάσης Kerr (κύτταρο Kerr) </a:t>
            </a:r>
            <a:r>
              <a:rPr lang="el-GR" sz="3600" b="0" dirty="0" smtClean="0"/>
              <a:t>(2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Κατά την εφαρμογή ενός ισχυρού ηλεκτρικού πεδίου σ΄ένα οπτικά ισότροπο υλικό με δείκτη διάθλασης n0, για παράδειγμα γυαλί (ή υγρό), ο δείκτης θα μεταβληθεί εξ αιτίας του φαινομένου Kerr που είναι φαινόμενο δευτέρου βαθμού. Θεωρούμε ως x, y, z τις προνομιούχες διευθύνσεις του υλικού και αυθαίρετα τοποθετούμε τον άξονα z κατά τη διεύθυνση του εφαρμοζόμενου ηλεκτρικού πεδίου (Σχήμα 1α).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887266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Φαινόμενο Kerr – Διαμορφωτής φάσης Kerr (κύτταρο Kerr)</a:t>
            </a:r>
            <a:r>
              <a:rPr lang="el-GR" dirty="0"/>
              <a:t> </a:t>
            </a:r>
            <a:r>
              <a:rPr lang="el-GR" sz="3600" b="0" dirty="0" smtClean="0"/>
              <a:t>(3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196752"/>
            <a:ext cx="8229600" cy="5256584"/>
          </a:xfrm>
        </p:spPr>
        <p:txBody>
          <a:bodyPr>
            <a:normAutofit fontScale="92500"/>
          </a:bodyPr>
          <a:lstStyle/>
          <a:p>
            <a:r>
              <a:rPr lang="el-GR" dirty="0"/>
              <a:t>Υπό την επίδραση του πεδίου οι τροχιές των ηλεκτρονίων, συμπεριλαμβανομένων και των ηλεκτρονίων σθένους σε ομοιοπολικούς δεσμούς, θα διαταραχθούν κατά τέτοιο τρόπο ώστε το ηλεκτρικό πεδίο του οπτικού κύματος που προσπίπτει στο υλικό, να μην μπορεί να εκτοπίσει εύκολα εκείνα τα ηλεκτρόνια που κινούνται παράλληλα με τη </a:t>
            </a:r>
            <a:r>
              <a:rPr lang="el-GR" dirty="0" smtClean="0"/>
              <a:t>διεύθυνση </a:t>
            </a:r>
            <a:r>
              <a:rPr lang="el-GR" dirty="0"/>
              <a:t>του εφαρμοζόμενου ηλεκτρικού πεδίου</a:t>
            </a:r>
            <a:r>
              <a:rPr lang="el-GR" dirty="0" smtClean="0"/>
              <a:t>.</a:t>
            </a:r>
          </a:p>
          <a:p>
            <a:r>
              <a:rPr lang="el-GR" dirty="0"/>
              <a:t> </a:t>
            </a:r>
            <a:r>
              <a:rPr lang="el-GR" dirty="0"/>
              <a:t>Κατ΄αυτό</a:t>
            </a:r>
            <a:r>
              <a:rPr lang="el-GR" dirty="0"/>
              <a:t> τον τρόπο, ένα οπτικό κύμα με επίπεδο πόλωσης παράλληλο προς τον άξονα z θα αντιμετωπίσει μικρότερο δείκτη διάθλασης από n0 σε </a:t>
            </a:r>
            <a:r>
              <a:rPr lang="el-GR" dirty="0"/>
              <a:t>ne</a:t>
            </a:r>
            <a:r>
              <a:rPr lang="el-GR" dirty="0"/>
              <a:t>, ενώ ένα οπτικό κύμα που παρουσιάζει επίπεδο πόλωσης κάθετο προς τον άξονα z θα αντιμετωπίσει δείκτη διάθλασης n0 και επομένως το πεδίο θα μετατρέψει το υλικό σε διπλοθλαστικό (για όλα τα οπτικά κύματα που κινούνται σε διευθύνσεις εκτός του άξονα z) με ένα οπτικό άξονα παράλληλο προς τη διεύθυνσή του πεδίου (Σχήμα 1α).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269708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6c30bbeaf07c1ed1bea59b5bc467fc52db6b"/>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4526</Words>
  <Application>Microsoft Office PowerPoint</Application>
  <PresentationFormat>Προβολή στην οθόνη (4:3)</PresentationFormat>
  <Paragraphs>358</Paragraphs>
  <Slides>48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48</vt:i4>
      </vt:variant>
    </vt:vector>
  </HeadingPairs>
  <TitlesOfParts>
    <vt:vector size="50" baseType="lpstr">
      <vt:lpstr>OC_template_updated</vt:lpstr>
      <vt:lpstr>1_OC_template_updated</vt:lpstr>
      <vt:lpstr>Φυσική Οπτική (Ε)</vt:lpstr>
      <vt:lpstr>Θεωρία </vt:lpstr>
      <vt:lpstr>Εισαγωγή</vt:lpstr>
      <vt:lpstr>Ηλεκτροοπτικό φαινόμενο (1 από 3)</vt:lpstr>
      <vt:lpstr>Ηλεκτροοπτικό φαινόμενο (2 από 3)</vt:lpstr>
      <vt:lpstr>Ηλεκτροοπτικό φαινόμενο (3 από 3)</vt:lpstr>
      <vt:lpstr>Φαινόμενο Kerr – Διαμορφωτής φάσης Kerr (κύτταρο Kerr) (1 από 5)</vt:lpstr>
      <vt:lpstr>Φαινόμενο Kerr – Διαμορφωτής φάσης Kerr (κύτταρο Kerr) (2 από 5)</vt:lpstr>
      <vt:lpstr>Φαινόμενο Kerr – Διαμορφωτής φάσης Kerr (κύτταρο Kerr) (3 από 5)</vt:lpstr>
      <vt:lpstr>Φαινόμενο Kerr – Διαμορφωτής φάσης Kerr (κύτταρο Kerr) (4 από 5)</vt:lpstr>
      <vt:lpstr>Φαινόμενο Kerr – Διαμορφωτής φάσης Kerr (κύτταρο Kerr) (5 από 5)</vt:lpstr>
      <vt:lpstr>Το κύτταρο Kerr ως διαμορφωτής της έντασης οπτικού κύματος - Κρύσταλλος PLZT (1 από 12)</vt:lpstr>
      <vt:lpstr>Το κύτταρο Kerr ως διαμορφωτής της έντασης οπτικού κύματος - Κρύσταλλος PLZT (2 από 12)</vt:lpstr>
      <vt:lpstr>Το κύτταρο Kerr ως διαμορφωτής της έντασης οπτικού κύματος - Κρύσταλλος PLZT (3 από12 )</vt:lpstr>
      <vt:lpstr>Το κύτταρο Kerr ως διαμορφωτής της έντασης οπτικού κύματος - Κρύσταλλος PLZT (4 από 12)</vt:lpstr>
      <vt:lpstr>Το κύτταρο Kerr ως διαμορφωτής της έντασης οπτικού κύματος - Κρύσταλλος PLZT (5 από 12)</vt:lpstr>
      <vt:lpstr>Το κύτταρο Kerr ως διαμορφωτής της έντασης οπτικού κύματος - Κρύσταλλος PLZT (6 από 12)</vt:lpstr>
      <vt:lpstr>Το κύτταρο Kerr ως διαμορφωτής της έντασης οπτικού κύματος - Κρύσταλλος PLZT (7 από 12)</vt:lpstr>
      <vt:lpstr>Το κύτταρο Kerr ως διαμορφωτής της έντασης οπτικού κύματος - Κρύσταλλος PLZT (8 από 12)</vt:lpstr>
      <vt:lpstr>Το κύτταρο Kerr ως διαμορφωτής της έντασης οπτικού κύματος - Κρύσταλλος PLZT (9 από 12)</vt:lpstr>
      <vt:lpstr>Το κύτταρο Kerr ως διαμορφωτής της έντασης οπτικού κύματος - Κρύσταλλος PLZT (10 από 12)</vt:lpstr>
      <vt:lpstr>Το κύτταρο Kerr ως διαμορφωτής της έντασης οπτικού κύματος - Κρύσταλλος PLZT (11 από 12)</vt:lpstr>
      <vt:lpstr>Το κύτταρο Kerr ως διαμορφωτής της έντασης οπτικού κύματος - Κρύσταλλος PLZT (12 από 12)</vt:lpstr>
      <vt:lpstr>Πείραμα</vt:lpstr>
      <vt:lpstr>Σκοπός</vt:lpstr>
      <vt:lpstr>Πειραματική διάταξη (1 από 2)</vt:lpstr>
      <vt:lpstr>Πειραματική διάταξη (2 από 2)</vt:lpstr>
      <vt:lpstr>Πειραματική διαδικασία (1 από 9)</vt:lpstr>
      <vt:lpstr>Πειραματική διαδικασία (2 από 9)</vt:lpstr>
      <vt:lpstr>Πειραματική διαδικασία (3 από 9)</vt:lpstr>
      <vt:lpstr>Πειραματική διαδικασία (4 από 9)</vt:lpstr>
      <vt:lpstr>Πειραματική διαδικασία (5 από 9)</vt:lpstr>
      <vt:lpstr>Πειραματική διαδικασία (6 από 9)</vt:lpstr>
      <vt:lpstr>Πειραματική διαδικασία (7 από 9)</vt:lpstr>
      <vt:lpstr>Πειραματική διαδικασία (8 από 9)</vt:lpstr>
      <vt:lpstr>Πειραματική διαδικασία (9 από 9)</vt:lpstr>
      <vt:lpstr>Εργασίες (1 από 5)</vt:lpstr>
      <vt:lpstr>Εργασίες (2 από 5)</vt:lpstr>
      <vt:lpstr>Εργασίες (3 από 5)</vt:lpstr>
      <vt:lpstr>Εργασίες (4 από 5)</vt:lpstr>
      <vt:lpstr>Εργασίες (5 από 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39</cp:revision>
  <dcterms:created xsi:type="dcterms:W3CDTF">2013-03-04T13:35:19Z</dcterms:created>
  <dcterms:modified xsi:type="dcterms:W3CDTF">2015-06-04T10:39:14Z</dcterms:modified>
</cp:coreProperties>
</file>