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8" r:id="rId3"/>
  </p:sldMasterIdLst>
  <p:notesMasterIdLst>
    <p:notesMasterId r:id="rId40"/>
  </p:notesMasterIdLst>
  <p:handoutMasterIdLst>
    <p:handoutMasterId r:id="rId41"/>
  </p:handoutMasterIdLst>
  <p:sldIdLst>
    <p:sldId id="256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293" r:id="rId33"/>
    <p:sldId id="294" r:id="rId34"/>
    <p:sldId id="295" r:id="rId35"/>
    <p:sldId id="296" r:id="rId36"/>
    <p:sldId id="297" r:id="rId37"/>
    <p:sldId id="298" r:id="rId38"/>
    <p:sldId id="300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4545C3"/>
    <a:srgbClr val="004A82"/>
    <a:srgbClr val="333399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971" autoAdjust="0"/>
  </p:normalViewPr>
  <p:slideViewPr>
    <p:cSldViewPr>
      <p:cViewPr>
        <p:scale>
          <a:sx n="70" d="100"/>
          <a:sy n="70" d="100"/>
        </p:scale>
        <p:origin x="-27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FD8728-A25F-4FA5-A096-A1AF133FA0C6}" type="slidenum">
              <a:rPr lang="en-GB" altLang="el-GR" smtClean="0">
                <a:solidFill>
                  <a:prstClr val="black"/>
                </a:solidFill>
              </a:rPr>
              <a:pPr eaLnBrk="1" hangingPunct="1"/>
              <a:t>15</a:t>
            </a:fld>
            <a:endParaRPr lang="en-GB" altLang="el-GR" smtClean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B5270D-0BD7-47F9-97AD-2CA58C4F813A}" type="slidenum">
              <a:rPr lang="en-GB" altLang="el-GR" smtClean="0">
                <a:solidFill>
                  <a:prstClr val="black"/>
                </a:solidFill>
              </a:rPr>
              <a:pPr eaLnBrk="1" hangingPunct="1"/>
              <a:t>16</a:t>
            </a:fld>
            <a:endParaRPr lang="en-GB" altLang="el-GR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D10D04-5A92-4CA8-8DC2-8EC27DC9F29A}" type="slidenum">
              <a:rPr lang="en-GB" altLang="el-GR" smtClean="0">
                <a:solidFill>
                  <a:prstClr val="black"/>
                </a:solidFill>
              </a:rPr>
              <a:pPr eaLnBrk="1" hangingPunct="1"/>
              <a:t>17</a:t>
            </a:fld>
            <a:endParaRPr lang="en-GB" altLang="el-GR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2A1F73-F512-4336-85F2-70D02433F281}" type="slidenum">
              <a:rPr lang="en-GB" altLang="el-GR" smtClean="0">
                <a:solidFill>
                  <a:prstClr val="black"/>
                </a:solidFill>
              </a:rPr>
              <a:pPr eaLnBrk="1" hangingPunct="1"/>
              <a:t>18</a:t>
            </a:fld>
            <a:endParaRPr lang="en-GB" altLang="el-GR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773596-D786-476A-ADB5-834FC9F0B1BB}" type="slidenum">
              <a:rPr lang="en-GB" altLang="el-GR" smtClean="0">
                <a:solidFill>
                  <a:prstClr val="black"/>
                </a:solidFill>
              </a:rPr>
              <a:pPr eaLnBrk="1" hangingPunct="1"/>
              <a:t>19</a:t>
            </a:fld>
            <a:endParaRPr lang="en-GB" altLang="el-GR" smtClean="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CD768-F77D-45AB-895A-8DD1D92ED5DF}" type="slidenum">
              <a:rPr lang="el-GR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6E554-D0D8-42B7-88D5-78AD3B9EFD47}" type="slidenum">
              <a:rPr lang="el-GR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" y="4860925"/>
            <a:ext cx="5210493" cy="4605338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16C76-FF91-45B3-A594-EF3075816E48}" type="slidenum">
              <a:rPr lang="el-GR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02F5A-9A0C-488A-BD65-41DFFDE633D2}" type="slidenum">
              <a:rPr lang="el-GR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l-GR" smtClean="0"/>
          </a:p>
        </p:txBody>
      </p:sp>
      <p:sp>
        <p:nvSpPr>
          <p:cNvPr id="1290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3B3D5-347D-46E6-BFFD-1CCF8107E6FB}" type="slidenum">
              <a:rPr lang="el-GR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l-GR" smtClean="0"/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24A6E-0782-4530-985B-9EBDA2410865}" type="slidenum">
              <a:rPr lang="el-GR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l-GR" smtClean="0"/>
          </a:p>
        </p:txBody>
      </p:sp>
      <p:sp>
        <p:nvSpPr>
          <p:cNvPr id="1361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B6F00-3249-4489-BD32-22F3FE888C7F}" type="slidenum">
              <a:rPr lang="el-GR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96384F-B2B0-4942-8061-801F753CA16E}" type="slidenum">
              <a:rPr lang="en-GB" altLang="el-GR" smtClean="0">
                <a:solidFill>
                  <a:prstClr val="black"/>
                </a:solidFill>
              </a:rPr>
              <a:pPr eaLnBrk="1" hangingPunct="1"/>
              <a:t>6</a:t>
            </a:fld>
            <a:endParaRPr lang="en-GB" altLang="el-GR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D900AE-CFB3-48D1-8FD1-DD3854DB59D8}" type="slidenum">
              <a:rPr lang="en-GB" altLang="el-GR" smtClean="0">
                <a:solidFill>
                  <a:prstClr val="black"/>
                </a:solidFill>
              </a:rPr>
              <a:pPr eaLnBrk="1" hangingPunct="1"/>
              <a:t>7</a:t>
            </a:fld>
            <a:endParaRPr lang="en-GB" altLang="el-GR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l-GR" smtClean="0"/>
          </a:p>
        </p:txBody>
      </p:sp>
      <p:sp>
        <p:nvSpPr>
          <p:cNvPr id="1372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89B13-1205-42F4-9B4E-0D2DC306EA44}" type="slidenum">
              <a:rPr lang="el-GR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1AE132-E14E-4003-9FEC-A87983B05CCF}" type="slidenum">
              <a:rPr lang="en-GB" altLang="el-GR" smtClean="0">
                <a:solidFill>
                  <a:prstClr val="black"/>
                </a:solidFill>
              </a:rPr>
              <a:pPr eaLnBrk="1" hangingPunct="1"/>
              <a:t>11</a:t>
            </a:fld>
            <a:endParaRPr lang="en-GB" altLang="el-GR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24F8D7-2D7D-4A5D-B637-DF8F93ECB45A}" type="slidenum">
              <a:rPr lang="en-GB" altLang="el-GR" smtClean="0">
                <a:solidFill>
                  <a:prstClr val="black"/>
                </a:solidFill>
              </a:rPr>
              <a:pPr eaLnBrk="1" hangingPunct="1"/>
              <a:t>12</a:t>
            </a:fld>
            <a:endParaRPr lang="en-GB" altLang="el-GR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6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5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5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0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1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2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7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8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0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12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2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5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4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0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Μεταγλωττιστές - Αικ Γεωργούλη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BC455-A4B7-4725-A733-6F145CF4D1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9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6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3791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bular.com/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Relationship Id="rId5" Type="http://schemas.openxmlformats.org/officeDocument/2006/relationships/hyperlink" Target="http://www.jflap.org/" TargetMode="External"/><Relationship Id="rId4" Type="http://schemas.openxmlformats.org/officeDocument/2006/relationships/hyperlink" Target="http://regexpal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2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3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4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852936"/>
            <a:ext cx="6400800" cy="1996207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Γλώσσες και Γραμματικές</a:t>
            </a:r>
            <a:r>
              <a:rPr lang="el-GR" sz="3000" dirty="0"/>
              <a:t/>
            </a:r>
            <a:br>
              <a:rPr lang="el-GR" sz="3000" dirty="0"/>
            </a:br>
            <a:endParaRPr lang="el-GR" sz="1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7103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Τυπικές γλώσσες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GB" dirty="0" smtClean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el-GR" sz="2400" dirty="0" smtClean="0"/>
              <a:t>Σ</a:t>
            </a:r>
            <a:r>
              <a:rPr lang="en-GB" sz="2400" dirty="0" smtClean="0"/>
              <a:t>τα </a:t>
            </a:r>
            <a:r>
              <a:rPr lang="el-GR" sz="2400" dirty="0" smtClean="0"/>
              <a:t>μαθηματικά, στη λογική και στην επιστήμη των υπολογιστών,</a:t>
            </a:r>
            <a:r>
              <a:rPr lang="en-GB" sz="2400" dirty="0" smtClean="0"/>
              <a:t> </a:t>
            </a:r>
            <a:r>
              <a:rPr lang="en-GB" sz="2400" dirty="0" err="1" smtClean="0"/>
              <a:t>μια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820000"/>
                </a:solidFill>
              </a:rPr>
              <a:t>τυπική γλώσσα </a:t>
            </a:r>
            <a:r>
              <a:rPr lang="en-GB" sz="2400" dirty="0" smtClean="0"/>
              <a:t>(formal language) ή </a:t>
            </a:r>
            <a:r>
              <a:rPr lang="en-GB" sz="2400" dirty="0" err="1" smtClean="0"/>
              <a:t>απλώς</a:t>
            </a: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820000"/>
                </a:solidFill>
              </a:rPr>
              <a:t>γλώσσα</a:t>
            </a:r>
            <a:r>
              <a:rPr lang="el-GR" sz="2400" b="1" dirty="0" smtClean="0">
                <a:solidFill>
                  <a:srgbClr val="820000"/>
                </a:solidFill>
              </a:rPr>
              <a:t>: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marL="400050" lvl="1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en-GB" sz="2400" i="1" dirty="0" err="1" smtClean="0"/>
              <a:t>είναι</a:t>
            </a:r>
            <a:r>
              <a:rPr lang="en-GB" sz="2400" i="1" dirty="0" smtClean="0"/>
              <a:t> η γλώσσα που </a:t>
            </a:r>
            <a:r>
              <a:rPr lang="en-GB" sz="2400" i="1" dirty="0" err="1" smtClean="0"/>
              <a:t>ορίζεται</a:t>
            </a:r>
            <a:r>
              <a:rPr lang="en-GB" sz="2400" i="1" dirty="0" smtClean="0"/>
              <a:t> </a:t>
            </a:r>
            <a:r>
              <a:rPr lang="el-GR" sz="2400" i="1" dirty="0" smtClean="0"/>
              <a:t>από πρότυπα περιγραφής που αποτελούν</a:t>
            </a:r>
            <a:r>
              <a:rPr lang="en-GB" sz="2400" i="1" dirty="0" smtClean="0"/>
              <a:t> ακριβείς μαθηματικούς τύπους, ή τύπους που μπορεί να επεξεργαστεί μια μηχανή. </a:t>
            </a:r>
            <a:endParaRPr lang="el-GR" sz="2400" i="1" dirty="0" smtClean="0"/>
          </a:p>
          <a:p>
            <a:pPr marL="450850" indent="-450850" eaLnBrk="1" hangingPunct="1">
              <a:spcBef>
                <a:spcPts val="300"/>
              </a:spcBef>
              <a:buClr>
                <a:srgbClr val="820000"/>
              </a:buClr>
              <a:buSzPct val="80000"/>
              <a:buFont typeface="Times New Roman" pitchFamily="18" charset="0"/>
              <a:buChar char="►"/>
              <a:tabLst>
                <a:tab pos="450850" algn="l"/>
              </a:tabLst>
              <a:defRPr/>
            </a:pPr>
            <a:endParaRPr lang="el-GR" sz="2400" dirty="0" smtClean="0"/>
          </a:p>
          <a:p>
            <a:pPr marL="450850" indent="-450850" eaLnBrk="1" hangingPunct="1">
              <a:spcBef>
                <a:spcPts val="300"/>
              </a:spcBef>
              <a:buClr>
                <a:srgbClr val="820000"/>
              </a:buClr>
              <a:buSzPct val="80000"/>
              <a:buFont typeface="Times New Roman" pitchFamily="18" charset="0"/>
              <a:buChar char="►"/>
              <a:tabLst>
                <a:tab pos="450850" algn="l"/>
              </a:tabLst>
              <a:defRPr/>
            </a:pPr>
            <a:r>
              <a:rPr lang="el-GR" sz="2400" i="1" dirty="0" err="1" smtClean="0">
                <a:solidFill>
                  <a:srgbClr val="333399"/>
                </a:solidFill>
              </a:rPr>
              <a:t>Σημ</a:t>
            </a:r>
            <a:r>
              <a:rPr lang="el-GR" sz="2400" i="1" dirty="0" smtClean="0">
                <a:solidFill>
                  <a:srgbClr val="333399"/>
                </a:solidFill>
              </a:rPr>
              <a:t>: τα πρότυπα έχουν δικές τους γλώσσες περιγραφής</a:t>
            </a:r>
          </a:p>
        </p:txBody>
      </p:sp>
      <p:sp>
        <p:nvSpPr>
          <p:cNvPr id="6146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E87276-1ABF-4A60-AA3F-00CAFB785B57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9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0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Τυπικές γλώσσες (</a:t>
            </a:r>
            <a:r>
              <a:rPr lang="en-US" dirty="0" smtClean="0"/>
              <a:t>ii)</a:t>
            </a:r>
            <a:endParaRPr lang="en-GB" dirty="0" smtClean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96752"/>
            <a:ext cx="7643192" cy="4968552"/>
          </a:xfrm>
        </p:spPr>
        <p:txBody>
          <a:bodyPr>
            <a:noAutofit/>
          </a:bodyPr>
          <a:lstStyle/>
          <a:p>
            <a:pPr marL="450850" indent="-450850" eaLnBrk="1" hangingPunct="1">
              <a:lnSpc>
                <a:spcPct val="120000"/>
              </a:lnSpc>
              <a:spcBef>
                <a:spcPts val="1200"/>
              </a:spcBef>
              <a:buFontTx/>
              <a:buNone/>
              <a:tabLst>
                <a:tab pos="450850" algn="l"/>
              </a:tabLst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Συμβολισμοί στο πλαίσιο περιγραφής των τυπικών γλωσσών: </a:t>
            </a:r>
            <a:endParaRPr lang="el-GR" sz="2400" dirty="0" smtClean="0">
              <a:solidFill>
                <a:srgbClr val="004A82"/>
              </a:solidFill>
            </a:endParaRPr>
          </a:p>
          <a:p>
            <a:pPr marL="450850" indent="-450850" eaLnBrk="1" hangingPunct="1">
              <a:spcBef>
                <a:spcPts val="600"/>
              </a:spcBef>
              <a:buClr>
                <a:srgbClr val="820000"/>
              </a:buClr>
              <a:buSzPct val="80000"/>
              <a:buFont typeface="Times New Roman" pitchFamily="18" charset="0"/>
              <a:buChar char="►"/>
              <a:tabLst>
                <a:tab pos="450850" algn="l"/>
              </a:tabLst>
              <a:defRPr/>
            </a:pPr>
            <a:r>
              <a:rPr lang="el-GR" sz="2400" dirty="0" smtClean="0"/>
              <a:t>Αλφάβητο</a:t>
            </a:r>
          </a:p>
          <a:p>
            <a:pPr marL="450850" indent="-450850" eaLnBrk="1" hangingPunct="1">
              <a:spcBef>
                <a:spcPts val="600"/>
              </a:spcBef>
              <a:buClr>
                <a:srgbClr val="820000"/>
              </a:buClr>
              <a:buSzPct val="80000"/>
              <a:buFont typeface="Times New Roman" pitchFamily="18" charset="0"/>
              <a:buChar char="►"/>
              <a:tabLst>
                <a:tab pos="450850" algn="l"/>
              </a:tabLst>
              <a:defRPr/>
            </a:pPr>
            <a:r>
              <a:rPr lang="el-GR" sz="2400" dirty="0" smtClean="0"/>
              <a:t>Σύμβολο αλφαβήτου</a:t>
            </a:r>
          </a:p>
          <a:p>
            <a:pPr marL="450850" indent="-450850" eaLnBrk="1" hangingPunct="1">
              <a:spcBef>
                <a:spcPts val="600"/>
              </a:spcBef>
              <a:buClr>
                <a:srgbClr val="820000"/>
              </a:buClr>
              <a:buSzPct val="80000"/>
              <a:buFont typeface="Times New Roman" pitchFamily="18" charset="0"/>
              <a:buChar char="►"/>
              <a:tabLst>
                <a:tab pos="450850" algn="l"/>
              </a:tabLst>
              <a:defRPr/>
            </a:pPr>
            <a:r>
              <a:rPr lang="el-GR" sz="2400" dirty="0" smtClean="0"/>
              <a:t>Συμβολοσειρά</a:t>
            </a:r>
          </a:p>
          <a:p>
            <a:pPr marL="450850" indent="-450850" eaLnBrk="1" hangingPunct="1">
              <a:spcBef>
                <a:spcPts val="600"/>
              </a:spcBef>
              <a:buClr>
                <a:srgbClr val="820000"/>
              </a:buClr>
              <a:buSzPct val="80000"/>
              <a:buFont typeface="Times New Roman" pitchFamily="18" charset="0"/>
              <a:buChar char="►"/>
              <a:tabLst>
                <a:tab pos="450850" algn="l"/>
              </a:tabLst>
              <a:defRPr/>
            </a:pPr>
            <a:r>
              <a:rPr lang="el-GR" sz="2400" dirty="0" smtClean="0"/>
              <a:t>Μήκος συμβολοσειράς</a:t>
            </a:r>
          </a:p>
          <a:p>
            <a:pPr marL="450850" indent="-450850" eaLnBrk="1" hangingPunct="1">
              <a:spcBef>
                <a:spcPts val="600"/>
              </a:spcBef>
              <a:buClr>
                <a:srgbClr val="820000"/>
              </a:buClr>
              <a:buSzPct val="80000"/>
              <a:buFont typeface="Times New Roman" pitchFamily="18" charset="0"/>
              <a:buChar char="►"/>
              <a:tabLst>
                <a:tab pos="450850" algn="l"/>
              </a:tabLst>
              <a:defRPr/>
            </a:pPr>
            <a:r>
              <a:rPr lang="el-GR" sz="2400" dirty="0" smtClean="0"/>
              <a:t>Σύνολο συμβολοσειρών μήκους </a:t>
            </a:r>
            <a:r>
              <a:rPr lang="en-US" sz="2400" dirty="0" smtClean="0"/>
              <a:t>n</a:t>
            </a:r>
            <a:endParaRPr lang="el-GR" sz="2400" dirty="0" smtClean="0"/>
          </a:p>
          <a:p>
            <a:pPr marL="450850" indent="-450850" eaLnBrk="1" hangingPunct="1">
              <a:spcBef>
                <a:spcPts val="600"/>
              </a:spcBef>
              <a:buClr>
                <a:srgbClr val="820000"/>
              </a:buClr>
              <a:buSzPct val="80000"/>
              <a:buFont typeface="Times New Roman" pitchFamily="18" charset="0"/>
              <a:buChar char="►"/>
              <a:tabLst>
                <a:tab pos="450850" algn="l"/>
              </a:tabLst>
              <a:defRPr/>
            </a:pPr>
            <a:r>
              <a:rPr lang="el-GR" sz="2400" dirty="0" smtClean="0"/>
              <a:t>Σύνολο όλων των συμβολοσειρών </a:t>
            </a:r>
          </a:p>
        </p:txBody>
      </p:sp>
      <p:sp>
        <p:nvSpPr>
          <p:cNvPr id="6146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E87276-1ABF-4A60-AA3F-00CAFB785B57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10</a:t>
            </a:fld>
            <a:endParaRPr lang="el-GR" altLang="el-GR" smtClean="0">
              <a:solidFill>
                <a:prstClr val="black"/>
              </a:solidFill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940152" y="4293096"/>
            <a:ext cx="1584325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75"/>
              </a:lnSpc>
            </a:pPr>
            <a:r>
              <a:rPr lang="en-US" altLang="el-GR" sz="2400" b="1" dirty="0">
                <a:solidFill>
                  <a:srgbClr val="820000"/>
                </a:solidFill>
                <a:latin typeface="Calibri"/>
              </a:rPr>
              <a:t>        </a:t>
            </a:r>
            <a:r>
              <a:rPr lang="en-US" altLang="el-GR" sz="2400" b="1" dirty="0">
                <a:solidFill>
                  <a:srgbClr val="820000"/>
                </a:solidFill>
                <a:latin typeface="Calibri"/>
                <a:cs typeface="Arial" pitchFamily="34" charset="0"/>
              </a:rPr>
              <a:t>∞</a:t>
            </a:r>
            <a:endParaRPr lang="en-US" altLang="el-GR" sz="2400" b="1" dirty="0">
              <a:solidFill>
                <a:srgbClr val="820000"/>
              </a:solidFill>
              <a:latin typeface="Calibri"/>
            </a:endParaRPr>
          </a:p>
          <a:p>
            <a:pPr eaLnBrk="1" hangingPunct="1"/>
            <a:r>
              <a:rPr lang="el-GR" altLang="el-GR" sz="2400" b="1" dirty="0">
                <a:solidFill>
                  <a:srgbClr val="820000"/>
                </a:solidFill>
                <a:latin typeface="Calibri"/>
              </a:rPr>
              <a:t>Σ* = </a:t>
            </a:r>
            <a:r>
              <a:rPr lang="en-US" altLang="el-GR" sz="2400" b="1" dirty="0">
                <a:solidFill>
                  <a:srgbClr val="820000"/>
                </a:solidFill>
                <a:latin typeface="Calibri"/>
                <a:sym typeface="Symbol" pitchFamily="18" charset="2"/>
              </a:rPr>
              <a:t>U</a:t>
            </a:r>
            <a:r>
              <a:rPr lang="el-GR" altLang="el-GR" sz="2400" b="1" dirty="0">
                <a:solidFill>
                  <a:srgbClr val="820000"/>
                </a:solidFill>
                <a:latin typeface="Calibri"/>
              </a:rPr>
              <a:t> Σ</a:t>
            </a:r>
            <a:r>
              <a:rPr lang="en-US" altLang="el-GR" sz="2400" b="1" baseline="30000" dirty="0">
                <a:solidFill>
                  <a:srgbClr val="820000"/>
                </a:solidFill>
                <a:latin typeface="Calibri"/>
              </a:rPr>
              <a:t>n</a:t>
            </a:r>
          </a:p>
          <a:p>
            <a:pPr eaLnBrk="1" hangingPunct="1"/>
            <a:r>
              <a:rPr lang="en-US" altLang="el-GR" sz="2400" b="1" baseline="30000" dirty="0">
                <a:solidFill>
                  <a:srgbClr val="820000"/>
                </a:solidFill>
                <a:latin typeface="Calibri"/>
              </a:rPr>
              <a:t>          n=0</a:t>
            </a:r>
            <a:endParaRPr lang="el-GR" altLang="el-GR" sz="2400" b="1" baseline="30000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5940152" y="2132856"/>
            <a:ext cx="12969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400" b="1" dirty="0">
                <a:solidFill>
                  <a:srgbClr val="820000"/>
                </a:solidFill>
                <a:latin typeface="Calibri"/>
              </a:rPr>
              <a:t>Σ</a:t>
            </a:r>
            <a:endParaRPr lang="en-US" altLang="el-GR" sz="2400" b="1" dirty="0">
              <a:solidFill>
                <a:srgbClr val="820000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l-GR" sz="2400" b="1" dirty="0">
                <a:solidFill>
                  <a:srgbClr val="820000"/>
                </a:solidFill>
                <a:latin typeface="Calibri"/>
              </a:rPr>
              <a:t>a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  <a:latin typeface="Calibri"/>
              </a:rPr>
              <a:t>α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b="1" dirty="0" smtClean="0">
                <a:solidFill>
                  <a:srgbClr val="820000"/>
                </a:solidFill>
                <a:latin typeface="Calibri"/>
              </a:rPr>
              <a:t>|α|</a:t>
            </a:r>
            <a:endParaRPr lang="el-GR" altLang="el-GR" sz="2400" b="1" dirty="0">
              <a:solidFill>
                <a:srgbClr val="820000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2400" b="1" dirty="0">
                <a:solidFill>
                  <a:srgbClr val="820000"/>
                </a:solidFill>
                <a:latin typeface="Calibri"/>
              </a:rPr>
              <a:t>Σ</a:t>
            </a:r>
            <a:r>
              <a:rPr lang="en-US" altLang="el-GR" sz="2400" b="1" baseline="30000" dirty="0">
                <a:solidFill>
                  <a:srgbClr val="820000"/>
                </a:solidFill>
                <a:latin typeface="Calibri"/>
              </a:rPr>
              <a:t>n</a:t>
            </a:r>
            <a:endParaRPr lang="el-GR" altLang="el-GR" sz="2400" b="1" dirty="0">
              <a:solidFill>
                <a:srgbClr val="82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7600" indent="-1117600" eaLnBrk="1" hangingPunct="1">
              <a:defRPr/>
            </a:pPr>
            <a:r>
              <a:rPr lang="el-GR" dirty="0" smtClean="0"/>
              <a:t>Αλφάβητα</a:t>
            </a:r>
            <a:r>
              <a:rPr lang="el-GR" dirty="0" smtClean="0">
                <a:solidFill>
                  <a:srgbClr val="333399"/>
                </a:solidFill>
              </a:rPr>
              <a:t> </a:t>
            </a:r>
            <a:r>
              <a:rPr lang="en-GB" sz="2800" b="1" dirty="0" smtClean="0"/>
              <a:t>1/</a:t>
            </a:r>
            <a:r>
              <a:rPr lang="el-GR" sz="2800" b="1" dirty="0" smtClean="0"/>
              <a:t>2</a:t>
            </a:r>
            <a:endParaRPr lang="en-GB" sz="4800" b="1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600" b="1" dirty="0" smtClean="0">
                <a:solidFill>
                  <a:srgbClr val="004A82"/>
                </a:solidFill>
              </a:rPr>
              <a:t>ΟΡΙΣΜΟΣ</a:t>
            </a:r>
            <a:r>
              <a:rPr lang="el-GR" altLang="el-GR" sz="2600" dirty="0" smtClean="0"/>
              <a:t>: Ένα </a:t>
            </a:r>
            <a:r>
              <a:rPr lang="el-GR" altLang="el-GR" sz="2600" b="1" dirty="0" smtClean="0">
                <a:solidFill>
                  <a:srgbClr val="820000"/>
                </a:solidFill>
              </a:rPr>
              <a:t>αλφάβητο</a:t>
            </a:r>
            <a:r>
              <a:rPr lang="el-GR" altLang="el-GR" sz="2600" dirty="0" smtClean="0"/>
              <a:t>, Σ, είναι ένα </a:t>
            </a:r>
            <a:r>
              <a:rPr lang="el-GR" altLang="el-GR" sz="2600" b="1" dirty="0" smtClean="0"/>
              <a:t>πεπερασμένο</a:t>
            </a:r>
            <a:r>
              <a:rPr lang="el-GR" altLang="el-GR" sz="2600" dirty="0" smtClean="0"/>
              <a:t> σύνολο συμβόλων.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600" dirty="0" smtClean="0"/>
              <a:t>Π.χ.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600" dirty="0" smtClean="0"/>
              <a:t>	</a:t>
            </a:r>
            <a:r>
              <a:rPr lang="el-GR" altLang="el-G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Το δυαδικό    Σ = {0,1}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Το δεκαδικό    Σ = {1,2,3,4,5,6,7,8,9,0}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GB" altLang="el-GR" sz="2600" b="1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600" b="1" dirty="0" smtClean="0">
                <a:solidFill>
                  <a:srgbClr val="004A82"/>
                </a:solidFill>
              </a:rPr>
              <a:t>ΟΡΙΣΜΟΣ</a:t>
            </a:r>
            <a:r>
              <a:rPr lang="el-GR" altLang="el-GR" sz="2600" dirty="0" smtClean="0"/>
              <a:t>: Μια </a:t>
            </a:r>
            <a:r>
              <a:rPr lang="el-GR" altLang="el-GR" sz="2600" b="1" dirty="0" smtClean="0">
                <a:solidFill>
                  <a:srgbClr val="820000"/>
                </a:solidFill>
              </a:rPr>
              <a:t>συμβολοσειρά</a:t>
            </a:r>
            <a:r>
              <a:rPr lang="el-GR" altLang="el-GR" sz="2600" dirty="0" smtClean="0"/>
              <a:t> (παραγομένη από ένα αλφάβητο) είναι μια</a:t>
            </a:r>
            <a:r>
              <a:rPr lang="en-GB" altLang="el-GR" sz="2600" dirty="0" smtClean="0"/>
              <a:t> </a:t>
            </a:r>
            <a:r>
              <a:rPr lang="el-GR" altLang="el-GR" sz="2600" b="1" dirty="0" smtClean="0"/>
              <a:t>πεπερασμένη</a:t>
            </a:r>
            <a:r>
              <a:rPr lang="en-GB" altLang="el-GR" sz="2600" b="1" dirty="0" smtClean="0">
                <a:solidFill>
                  <a:srgbClr val="CC0000"/>
                </a:solidFill>
              </a:rPr>
              <a:t> </a:t>
            </a:r>
            <a:r>
              <a:rPr lang="el-GR" altLang="el-GR" sz="2600" dirty="0" smtClean="0"/>
              <a:t>ακολουθία συμβολών του αλφαβήτου (λέξη).	</a:t>
            </a:r>
            <a:endParaRPr lang="en-GB" altLang="el-GR" sz="2600" dirty="0" smtClean="0"/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el-GR" sz="2600" dirty="0" smtClean="0"/>
              <a:t>	</a:t>
            </a:r>
            <a:r>
              <a:rPr lang="el-GR" altLang="el-G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Π.χ. 01100,  </a:t>
            </a:r>
            <a:r>
              <a:rPr lang="en-US" altLang="el-G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print</a:t>
            </a:r>
            <a:r>
              <a:rPr lang="el-GR" altLang="el-G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el-GR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goto</a:t>
            </a:r>
            <a:endParaRPr lang="el-GR" altLang="el-GR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70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62BFC2-BF96-4A60-A21D-DC2E66D7A75C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11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8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Αλφάβητα</a:t>
            </a:r>
            <a:r>
              <a:rPr lang="el-GR" dirty="0">
                <a:solidFill>
                  <a:srgbClr val="333399"/>
                </a:solidFill>
              </a:rPr>
              <a:t> </a:t>
            </a:r>
            <a:r>
              <a:rPr lang="el-GR" sz="2800" dirty="0" smtClean="0"/>
              <a:t>2</a:t>
            </a:r>
            <a:r>
              <a:rPr lang="en-GB" sz="2800" dirty="0" smtClean="0"/>
              <a:t>/</a:t>
            </a:r>
            <a:r>
              <a:rPr lang="el-GR" sz="2800" dirty="0"/>
              <a:t>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altLang="el-GR" sz="2600" b="1" dirty="0">
                <a:solidFill>
                  <a:srgbClr val="004A82"/>
                </a:solidFill>
              </a:rPr>
              <a:t>ΟΡΙΣΜΟΣ</a:t>
            </a:r>
            <a:r>
              <a:rPr lang="el-GR" altLang="el-GR" sz="2600" dirty="0"/>
              <a:t>: Η κενή συμβολοσειρά είναι μια </a:t>
            </a:r>
            <a:r>
              <a:rPr lang="el-GR" altLang="el-GR" sz="2600" b="1" dirty="0"/>
              <a:t>«</a:t>
            </a:r>
            <a:r>
              <a:rPr lang="el-GR" altLang="el-GR" sz="2600" b="1" dirty="0">
                <a:solidFill>
                  <a:srgbClr val="820000"/>
                </a:solidFill>
              </a:rPr>
              <a:t>άδεια λέξη</a:t>
            </a:r>
            <a:r>
              <a:rPr lang="el-GR" altLang="el-GR" sz="2600" b="1" dirty="0"/>
              <a:t>»</a:t>
            </a:r>
            <a:r>
              <a:rPr lang="el-GR" altLang="el-GR" sz="2600" dirty="0"/>
              <a:t> μια λέξη χωρίς κανένα σύμβολο</a:t>
            </a:r>
          </a:p>
          <a:p>
            <a:pPr marL="0" indent="0" algn="just">
              <a:buNone/>
            </a:pPr>
            <a:endParaRPr lang="el-GR" altLang="el-GR" sz="2600" b="1" dirty="0">
              <a:solidFill>
                <a:srgbClr val="006600"/>
              </a:solidFill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el-GR" altLang="el-GR" sz="2600" b="1" dirty="0">
                <a:solidFill>
                  <a:srgbClr val="004A82"/>
                </a:solidFill>
              </a:rPr>
              <a:t>ΟΡΙΣΜΟΣ</a:t>
            </a:r>
            <a:r>
              <a:rPr lang="el-GR" altLang="el-GR" sz="2600" dirty="0"/>
              <a:t>: το </a:t>
            </a:r>
            <a:r>
              <a:rPr lang="el-GR" altLang="el-GR" sz="2600" b="1" dirty="0">
                <a:solidFill>
                  <a:srgbClr val="820000"/>
                </a:solidFill>
              </a:rPr>
              <a:t>μήκος</a:t>
            </a:r>
            <a:r>
              <a:rPr lang="el-GR" altLang="el-GR" sz="2600" dirty="0"/>
              <a:t> </a:t>
            </a:r>
            <a:r>
              <a:rPr lang="en-US" altLang="el-GR" sz="2600" dirty="0"/>
              <a:t>n</a:t>
            </a:r>
            <a:r>
              <a:rPr lang="el-GR" altLang="el-GR" sz="2600" dirty="0"/>
              <a:t> μιας συμβολοσειράς είναι το πλήθος των συμβόλων της. </a:t>
            </a:r>
          </a:p>
          <a:p>
            <a:pPr marL="0" indent="0" algn="just">
              <a:buNone/>
            </a:pPr>
            <a:endParaRPr lang="el-GR" altLang="el-GR" sz="2600" dirty="0"/>
          </a:p>
          <a:p>
            <a:pPr marL="0" indent="0" algn="just">
              <a:buNone/>
            </a:pPr>
            <a:r>
              <a:rPr lang="el-GR" alt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Π.Χ.	μήκος (0001) ή |0001| = 4</a:t>
            </a:r>
          </a:p>
          <a:p>
            <a:pPr marL="0" indent="0" algn="just">
              <a:buNone/>
            </a:pPr>
            <a:r>
              <a:rPr lang="el-GR" alt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μήκος (</a:t>
            </a:r>
            <a:r>
              <a:rPr lang="en-US" alt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e) </a:t>
            </a:r>
            <a:r>
              <a:rPr lang="el-GR" altLang="el-GR" sz="2600" dirty="0"/>
              <a:t>ή</a:t>
            </a:r>
            <a:r>
              <a:rPr lang="el-GR" altLang="el-GR" sz="2600" dirty="0">
                <a:solidFill>
                  <a:srgbClr val="0033CC"/>
                </a:solidFill>
              </a:rPr>
              <a:t> </a:t>
            </a:r>
            <a:r>
              <a:rPr lang="el-GR" alt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</a:t>
            </a:r>
            <a:r>
              <a:rPr lang="en-US" alt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|</a:t>
            </a:r>
            <a:r>
              <a:rPr lang="el-GR" altLang="el-G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0</a:t>
            </a:r>
          </a:p>
          <a:p>
            <a:pPr marL="0" indent="0">
              <a:buNone/>
            </a:pPr>
            <a:endParaRPr lang="el-GR" sz="2600" dirty="0"/>
          </a:p>
        </p:txBody>
      </p:sp>
      <p:sp>
        <p:nvSpPr>
          <p:cNvPr id="8194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8AF882-8776-47FF-A431-FEFD113CE914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12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9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Συμβολοσειρές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GB" sz="2400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rgbClr val="820000"/>
                </a:solidFill>
              </a:rPr>
              <a:t>συμβολοσειρές</a:t>
            </a:r>
            <a:r>
              <a:rPr lang="el-GR" sz="2400" dirty="0" smtClean="0"/>
              <a:t> σχηματίζονται από σύμβολα του αλφαβήτου.</a:t>
            </a:r>
          </a:p>
          <a:p>
            <a:pPr marL="450850" indent="-450850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Βασικές έννοιες </a:t>
            </a:r>
            <a:r>
              <a:rPr lang="el-GR" sz="2400" i="1" dirty="0" smtClean="0"/>
              <a:t>:</a:t>
            </a:r>
          </a:p>
          <a:p>
            <a:pPr marL="450850" indent="-450850" ea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l-GR" sz="2400" dirty="0" smtClean="0"/>
              <a:t>Κενή συμβολοσειρά   </a:t>
            </a:r>
            <a:r>
              <a:rPr lang="el-GR" sz="2400" dirty="0" smtClean="0">
                <a:solidFill>
                  <a:srgbClr val="820000"/>
                </a:solidFill>
              </a:rPr>
              <a:t> </a:t>
            </a:r>
            <a:r>
              <a:rPr lang="az-Cyrl-AZ" sz="2400" b="1" dirty="0" smtClean="0">
                <a:solidFill>
                  <a:srgbClr val="820000"/>
                </a:solidFill>
              </a:rPr>
              <a:t>є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 marL="450850" indent="-450850" ea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l-GR" sz="2400" dirty="0" smtClean="0"/>
              <a:t>Παράθεση συμβολοσειρών  </a:t>
            </a:r>
            <a:r>
              <a:rPr lang="el-GR" sz="2400" b="1" dirty="0" err="1" smtClean="0">
                <a:solidFill>
                  <a:srgbClr val="820000"/>
                </a:solidFill>
              </a:rPr>
              <a:t>αβ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</a:p>
          <a:p>
            <a:pPr marL="450850" indent="-450850" ea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l-GR" sz="2400" dirty="0" smtClean="0"/>
              <a:t>Παράθεση συμβολοσειράς με τον εαυτό της</a:t>
            </a:r>
          </a:p>
          <a:p>
            <a:pPr marL="1169988" indent="171450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α</a:t>
            </a:r>
            <a:r>
              <a:rPr lang="el-GR" sz="2400" b="1" baseline="30000" dirty="0" smtClean="0">
                <a:solidFill>
                  <a:srgbClr val="820000"/>
                </a:solidFill>
              </a:rPr>
              <a:t>0        </a:t>
            </a:r>
            <a:r>
              <a:rPr lang="el-GR" sz="2400" b="1" dirty="0" smtClean="0">
                <a:solidFill>
                  <a:srgbClr val="820000"/>
                </a:solidFill>
              </a:rPr>
              <a:t>=     </a:t>
            </a:r>
            <a:r>
              <a:rPr lang="az-Cyrl-AZ" sz="2400" b="1" dirty="0" smtClean="0">
                <a:solidFill>
                  <a:srgbClr val="820000"/>
                </a:solidFill>
              </a:rPr>
              <a:t>є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 marL="1169988" indent="171450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α</a:t>
            </a:r>
            <a:r>
              <a:rPr lang="en-US" sz="2400" b="1" baseline="30000" dirty="0" smtClean="0">
                <a:solidFill>
                  <a:srgbClr val="820000"/>
                </a:solidFill>
              </a:rPr>
              <a:t>n+1</a:t>
            </a:r>
            <a:r>
              <a:rPr lang="el-GR" sz="2400" b="1" baseline="30000" dirty="0" smtClean="0">
                <a:solidFill>
                  <a:srgbClr val="820000"/>
                </a:solidFill>
              </a:rPr>
              <a:t>   </a:t>
            </a:r>
            <a:r>
              <a:rPr lang="el-GR" sz="2400" b="1" dirty="0" smtClean="0">
                <a:solidFill>
                  <a:srgbClr val="820000"/>
                </a:solidFill>
              </a:rPr>
              <a:t> =    αα</a:t>
            </a:r>
            <a:r>
              <a:rPr lang="en-US" sz="2400" b="1" baseline="30000" dirty="0" smtClean="0">
                <a:solidFill>
                  <a:srgbClr val="820000"/>
                </a:solidFill>
              </a:rPr>
              <a:t>n</a:t>
            </a:r>
            <a:endParaRPr lang="el-GR" sz="2400" b="1" baseline="30000" dirty="0" smtClean="0">
              <a:solidFill>
                <a:srgbClr val="820000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l-GR" sz="2400" u="sng" dirty="0" smtClean="0"/>
              <a:t>Πρότυπα περιγραφής πεπερασμένου μήκους συμβολοσειρών:</a:t>
            </a:r>
          </a:p>
          <a:p>
            <a:pPr marL="720725" indent="-363538" algn="ctr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l-GR" sz="2400" b="1" i="1" dirty="0" smtClean="0">
                <a:solidFill>
                  <a:srgbClr val="820000"/>
                </a:solidFill>
              </a:rPr>
              <a:t>Κανονικές εκφράσεις</a:t>
            </a:r>
          </a:p>
        </p:txBody>
      </p:sp>
      <p:sp>
        <p:nvSpPr>
          <p:cNvPr id="9218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213171-A60A-48B4-981E-037BF497C15A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13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3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Συμβολοσειρές </a:t>
            </a:r>
            <a:r>
              <a:rPr lang="en-US" dirty="0" smtClean="0"/>
              <a:t>(ii)</a:t>
            </a:r>
            <a:endParaRPr lang="el-GR" dirty="0"/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altLang="el-GR" sz="2400" dirty="0" smtClean="0"/>
              <a:t>Όροι που χρησιμοποιούνται στις συμβολοσειρές: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err="1" smtClean="0">
                <a:solidFill>
                  <a:srgbClr val="820000"/>
                </a:solidFill>
              </a:rPr>
              <a:t>πρόθεμα(prefix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 </a:t>
            </a:r>
            <a:r>
              <a:rPr lang="el-GR" altLang="el-GR" sz="2400" dirty="0" smtClean="0"/>
              <a:t>του s: είναι ένα </a:t>
            </a:r>
            <a:r>
              <a:rPr lang="el-GR" altLang="el-GR" sz="2400" dirty="0" err="1" smtClean="0"/>
              <a:t>string</a:t>
            </a:r>
            <a:r>
              <a:rPr lang="el-GR" altLang="el-GR" sz="2400" dirty="0" smtClean="0"/>
              <a:t> προκύπτει από το s όταν πάρουμε 0 η περισσότερα σύμβολα από την κεφαλή του s (π.χ. </a:t>
            </a:r>
            <a:r>
              <a:rPr lang="el-GR" altLang="el-GR" sz="2400" dirty="0" err="1" smtClean="0">
                <a:solidFill>
                  <a:srgbClr val="333399"/>
                </a:solidFill>
              </a:rPr>
              <a:t>ποτή</a:t>
            </a:r>
            <a:r>
              <a:rPr lang="el-GR" altLang="el-GR" sz="2400" dirty="0" smtClean="0"/>
              <a:t> είναι πρόθεμα του ποτήρι)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err="1" smtClean="0">
                <a:solidFill>
                  <a:srgbClr val="820000"/>
                </a:solidFill>
              </a:rPr>
              <a:t>επίθεμα(suffix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 </a:t>
            </a:r>
            <a:r>
              <a:rPr lang="el-GR" altLang="el-GR" sz="2400" dirty="0" smtClean="0"/>
              <a:t>του s: είναι το </a:t>
            </a:r>
            <a:r>
              <a:rPr lang="el-GR" altLang="el-GR" sz="2400" dirty="0" err="1" smtClean="0"/>
              <a:t>string</a:t>
            </a:r>
            <a:r>
              <a:rPr lang="el-GR" altLang="el-GR" sz="2400" dirty="0" smtClean="0"/>
              <a:t> που προκύπτει από το s όταν κόψουμε 0 η περισσότερα σύμβολα από την αρχή του s (</a:t>
            </a:r>
            <a:r>
              <a:rPr lang="el-GR" altLang="el-GR" sz="2400" dirty="0" err="1" smtClean="0"/>
              <a:t>π.χ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>
                <a:solidFill>
                  <a:srgbClr val="333399"/>
                </a:solidFill>
              </a:rPr>
              <a:t>τήρι</a:t>
            </a:r>
            <a:r>
              <a:rPr lang="el-GR" altLang="el-GR" sz="2400" dirty="0" smtClean="0"/>
              <a:t> είναι </a:t>
            </a:r>
            <a:r>
              <a:rPr lang="el-GR" altLang="el-GR" sz="2400" dirty="0" err="1" smtClean="0"/>
              <a:t>suffix</a:t>
            </a:r>
            <a:r>
              <a:rPr lang="el-GR" altLang="el-GR" sz="2400" dirty="0" smtClean="0"/>
              <a:t> του ποτήρι)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err="1" smtClean="0">
                <a:solidFill>
                  <a:srgbClr val="820000"/>
                </a:solidFill>
              </a:rPr>
              <a:t>substring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του s</a:t>
            </a:r>
            <a:r>
              <a:rPr lang="el-GR" altLang="el-GR" sz="2400" dirty="0" smtClean="0"/>
              <a:t>: είναι ένα </a:t>
            </a:r>
            <a:r>
              <a:rPr lang="el-GR" altLang="el-GR" sz="2400" dirty="0" err="1" smtClean="0"/>
              <a:t>string</a:t>
            </a:r>
            <a:r>
              <a:rPr lang="el-GR" altLang="el-GR" sz="2400" dirty="0" smtClean="0"/>
              <a:t> που προκύπτει από το s αν διαγράψουμε ένα πρόθεμα και ένα επίθεμα (το </a:t>
            </a:r>
            <a:r>
              <a:rPr lang="el-GR" altLang="el-GR" sz="2400" dirty="0" err="1" smtClean="0">
                <a:solidFill>
                  <a:srgbClr val="333399"/>
                </a:solidFill>
              </a:rPr>
              <a:t>οτή</a:t>
            </a:r>
            <a:r>
              <a:rPr lang="el-GR" altLang="el-GR" sz="2400" dirty="0" smtClean="0"/>
              <a:t> είναι </a:t>
            </a:r>
            <a:r>
              <a:rPr lang="el-GR" altLang="el-GR" sz="2400" dirty="0" err="1" smtClean="0"/>
              <a:t>substring</a:t>
            </a:r>
            <a:r>
              <a:rPr lang="el-GR" altLang="el-GR" sz="2400" dirty="0" smtClean="0"/>
              <a:t> του ποτήρι)</a:t>
            </a:r>
          </a:p>
        </p:txBody>
      </p:sp>
      <p:sp>
        <p:nvSpPr>
          <p:cNvPr id="10244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B03E96-0A82-4F77-8CA7-8FCE6A326C44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14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9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l-GR" dirty="0" smtClean="0"/>
              <a:t>Βασικές Έννοιες Τυπικών Γλωσσών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Βασικές έννοιες:</a:t>
            </a:r>
            <a:endParaRPr lang="el-GR" sz="2400" b="1" i="1" dirty="0">
              <a:solidFill>
                <a:srgbClr val="820000"/>
              </a:solidFill>
            </a:endParaRPr>
          </a:p>
          <a:p>
            <a:pPr marL="450850" indent="-365125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SzPct val="80000"/>
              <a:buFont typeface="Times New Roman" pitchFamily="18" charset="0"/>
              <a:buChar char="►"/>
              <a:tabLst>
                <a:tab pos="482600" algn="l"/>
              </a:tabLst>
              <a:defRPr/>
            </a:pPr>
            <a:r>
              <a:rPr lang="el-GR" sz="2400" i="1" dirty="0" smtClean="0"/>
              <a:t>Γλώσσα </a:t>
            </a:r>
            <a:r>
              <a:rPr lang="en-US" sz="2400" b="1" i="1" dirty="0" smtClean="0">
                <a:solidFill>
                  <a:srgbClr val="820000"/>
                </a:solidFill>
              </a:rPr>
              <a:t>L</a:t>
            </a:r>
            <a:r>
              <a:rPr lang="el-GR" sz="2400" b="1" i="1" dirty="0" smtClean="0">
                <a:solidFill>
                  <a:srgbClr val="820000"/>
                </a:solidFill>
              </a:rPr>
              <a:t> 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 </a:t>
            </a:r>
            <a:r>
              <a:rPr lang="el-GR" sz="2400" b="1" i="1" dirty="0">
                <a:solidFill>
                  <a:srgbClr val="820000"/>
                </a:solidFill>
              </a:rPr>
              <a:t>Σ*</a:t>
            </a:r>
            <a:r>
              <a:rPr lang="el-GR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το σύνολο των αποδεκτών συμβολοσειρών με μήκος </a:t>
            </a:r>
            <a:r>
              <a:rPr lang="el-GR" sz="2400" b="1" dirty="0">
                <a:solidFill>
                  <a:srgbClr val="820000"/>
                </a:solidFill>
              </a:rPr>
              <a:t>0</a:t>
            </a:r>
            <a:r>
              <a:rPr lang="el-GR" sz="2400" dirty="0"/>
              <a:t> ή μεγαλύτερο που</a:t>
            </a:r>
            <a:r>
              <a:rPr lang="en-US" sz="2400" dirty="0"/>
              <a:t> </a:t>
            </a:r>
            <a:r>
              <a:rPr lang="el-GR" sz="2400" dirty="0"/>
              <a:t>προκύπτουν από ένα αλφάβητο Σ.</a:t>
            </a:r>
          </a:p>
          <a:p>
            <a:pPr marL="450850" indent="-365125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SzPct val="80000"/>
              <a:buFont typeface="Times New Roman" pitchFamily="18" charset="0"/>
              <a:buChar char="►"/>
              <a:tabLst>
                <a:tab pos="482600" algn="l"/>
              </a:tabLst>
              <a:defRPr/>
            </a:pPr>
            <a:r>
              <a:rPr lang="el-GR" sz="2400" i="1" dirty="0" smtClean="0"/>
              <a:t>Γλώσσα </a:t>
            </a:r>
            <a:r>
              <a:rPr lang="en-US" sz="2400" b="1" i="1" dirty="0">
                <a:solidFill>
                  <a:srgbClr val="820000"/>
                </a:solidFill>
              </a:rPr>
              <a:t>L</a:t>
            </a:r>
            <a:r>
              <a:rPr lang="el-GR" sz="2400" b="1" i="1" dirty="0">
                <a:solidFill>
                  <a:srgbClr val="820000"/>
                </a:solidFill>
              </a:rPr>
              <a:t> 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 </a:t>
            </a:r>
            <a:r>
              <a:rPr lang="el-GR" sz="2400" b="1" i="1" dirty="0">
                <a:solidFill>
                  <a:srgbClr val="820000"/>
                </a:solidFill>
              </a:rPr>
              <a:t>Σ</a:t>
            </a:r>
            <a:r>
              <a:rPr lang="el-GR" sz="2400" b="1" i="1" baseline="30000" dirty="0">
                <a:solidFill>
                  <a:srgbClr val="820000"/>
                </a:solidFill>
              </a:rPr>
              <a:t>+</a:t>
            </a:r>
            <a:r>
              <a:rPr lang="el-GR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το σύνολο των αποδεκτών συμβολοσειρών με μήκος </a:t>
            </a:r>
            <a:r>
              <a:rPr lang="el-GR" sz="2400" b="1" dirty="0">
                <a:solidFill>
                  <a:srgbClr val="820000"/>
                </a:solidFill>
              </a:rPr>
              <a:t>1</a:t>
            </a:r>
            <a:r>
              <a:rPr lang="el-GR" sz="2400" dirty="0"/>
              <a:t> ή μεγαλύτερο που</a:t>
            </a:r>
            <a:r>
              <a:rPr lang="en-US" sz="2400" dirty="0"/>
              <a:t> </a:t>
            </a:r>
            <a:r>
              <a:rPr lang="el-GR" sz="2400" dirty="0"/>
              <a:t>προκύπτουν από ένα αλφάβητο Σ. </a:t>
            </a:r>
          </a:p>
          <a:p>
            <a:pPr marL="450850" indent="-365125">
              <a:spcBef>
                <a:spcPts val="600"/>
              </a:spcBef>
              <a:spcAft>
                <a:spcPts val="600"/>
              </a:spcAft>
              <a:buClr>
                <a:srgbClr val="004A82"/>
              </a:buClr>
              <a:buSzPct val="80000"/>
              <a:buFont typeface="Times New Roman" pitchFamily="18" charset="0"/>
              <a:buChar char="►"/>
              <a:tabLst>
                <a:tab pos="482600" algn="l"/>
              </a:tabLst>
              <a:defRPr/>
            </a:pPr>
            <a:r>
              <a:rPr lang="el-GR" sz="2400" i="1" dirty="0" smtClean="0"/>
              <a:t>Γλώσσα</a:t>
            </a:r>
            <a:r>
              <a:rPr lang="el-GR" sz="2400" b="1" i="1" dirty="0" smtClean="0">
                <a:solidFill>
                  <a:srgbClr val="820000"/>
                </a:solidFill>
              </a:rPr>
              <a:t> </a:t>
            </a:r>
            <a:r>
              <a:rPr lang="en-US" sz="2400" b="1" i="1" dirty="0">
                <a:solidFill>
                  <a:srgbClr val="820000"/>
                </a:solidFill>
              </a:rPr>
              <a:t>L</a:t>
            </a:r>
            <a:r>
              <a:rPr lang="el-GR" sz="2400" b="1" i="1" dirty="0">
                <a:solidFill>
                  <a:srgbClr val="820000"/>
                </a:solidFill>
              </a:rPr>
              <a:t> 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 </a:t>
            </a:r>
            <a:r>
              <a:rPr lang="el-GR" sz="2400" b="1" i="1" dirty="0">
                <a:solidFill>
                  <a:srgbClr val="820000"/>
                </a:solidFill>
              </a:rPr>
              <a:t>Σ</a:t>
            </a:r>
            <a:r>
              <a:rPr lang="en-US" sz="2400" b="1" i="1" baseline="30000" dirty="0">
                <a:solidFill>
                  <a:srgbClr val="820000"/>
                </a:solidFill>
              </a:rPr>
              <a:t>n</a:t>
            </a:r>
            <a:r>
              <a:rPr lang="el-GR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το σύνολο των αποδεκτών συμβολοσειρών μήκους </a:t>
            </a:r>
            <a:r>
              <a:rPr lang="en-US" sz="2400" b="1" dirty="0">
                <a:solidFill>
                  <a:srgbClr val="820000"/>
                </a:solidFill>
              </a:rPr>
              <a:t>n</a:t>
            </a:r>
            <a:r>
              <a:rPr lang="en-US" sz="2400" dirty="0"/>
              <a:t> </a:t>
            </a:r>
            <a:r>
              <a:rPr lang="el-GR" sz="2400" dirty="0"/>
              <a:t>που</a:t>
            </a:r>
            <a:r>
              <a:rPr lang="en-US" sz="2400" dirty="0"/>
              <a:t> </a:t>
            </a:r>
            <a:r>
              <a:rPr lang="el-GR" sz="2400" dirty="0"/>
              <a:t>προκύπτουν από ένα αλφάβητο Σ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11266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74A107-56AF-4F64-9C3F-ABFC1FD543CF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15</a:t>
            </a:fld>
            <a:endParaRPr lang="el-GR" altLang="el-GR" smtClean="0">
              <a:solidFill>
                <a:prstClr val="black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309813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443163" y="99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424113" y="3014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8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Βασικές Έννοιες Τυπικών Γλωσσών</a:t>
            </a:r>
            <a:r>
              <a:rPr lang="en-US" dirty="0" smtClean="0"/>
              <a:t> (ii)</a:t>
            </a:r>
            <a:endParaRPr 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Βασικές έννοιες </a:t>
            </a:r>
            <a:r>
              <a:rPr lang="el-GR" sz="2400" i="1" dirty="0"/>
              <a:t>(συνέχεια):</a:t>
            </a:r>
          </a:p>
          <a:p>
            <a:pPr marL="450850" indent="-3651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Times New Roman" pitchFamily="18" charset="0"/>
              <a:buChar char="►"/>
              <a:tabLst>
                <a:tab pos="482600" algn="l"/>
              </a:tabLst>
              <a:defRPr/>
            </a:pPr>
            <a:r>
              <a:rPr lang="el-GR" sz="2400" i="1" dirty="0" smtClean="0"/>
              <a:t>Ένωση Γλωσσών</a:t>
            </a:r>
            <a:endParaRPr lang="en-US" sz="2400" i="1" dirty="0" smtClean="0"/>
          </a:p>
          <a:p>
            <a:pPr marL="450850" inden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None/>
              <a:tabLst>
                <a:tab pos="482600" algn="l"/>
              </a:tabLst>
              <a:defRPr/>
            </a:pPr>
            <a:r>
              <a:rPr lang="en-US" sz="2400" b="1" i="1" dirty="0" smtClean="0">
                <a:solidFill>
                  <a:srgbClr val="820000"/>
                </a:solidFill>
              </a:rPr>
              <a:t>L</a:t>
            </a:r>
            <a:r>
              <a:rPr lang="el-GR" sz="2400" b="1" i="1" baseline="-25000" dirty="0">
                <a:solidFill>
                  <a:srgbClr val="820000"/>
                </a:solidFill>
              </a:rPr>
              <a:t>1</a:t>
            </a:r>
            <a:r>
              <a:rPr lang="el-GR" sz="2400" b="1" i="1" baseline="30000" dirty="0">
                <a:solidFill>
                  <a:srgbClr val="820000"/>
                </a:solidFill>
              </a:rPr>
              <a:t> 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 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L</a:t>
            </a:r>
            <a:r>
              <a:rPr lang="en-US" sz="2400" b="1" i="1" baseline="-25000" dirty="0">
                <a:solidFill>
                  <a:srgbClr val="820000"/>
                </a:solidFill>
                <a:sym typeface="Symbol"/>
              </a:rPr>
              <a:t>2 </a:t>
            </a:r>
            <a:r>
              <a:rPr lang="el-GR" sz="2400" b="1" i="1" baseline="-25000" dirty="0">
                <a:solidFill>
                  <a:srgbClr val="820000"/>
                </a:solidFill>
                <a:sym typeface="Symbol"/>
              </a:rPr>
              <a:t> 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= { 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α | </a:t>
            </a:r>
            <a:r>
              <a:rPr lang="el-GR" sz="2400" b="1" i="1" dirty="0" err="1">
                <a:solidFill>
                  <a:srgbClr val="820000"/>
                </a:solidFill>
                <a:sym typeface="Symbol"/>
              </a:rPr>
              <a:t>α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 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L</a:t>
            </a:r>
            <a:r>
              <a:rPr lang="en-US" sz="2400" b="1" i="1" baseline="-25000" dirty="0">
                <a:solidFill>
                  <a:srgbClr val="820000"/>
                </a:solidFill>
                <a:sym typeface="Symbol"/>
              </a:rPr>
              <a:t>1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 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  </a:t>
            </a:r>
            <a:r>
              <a:rPr lang="el-GR" sz="2400" b="1" i="1" dirty="0" err="1">
                <a:solidFill>
                  <a:srgbClr val="820000"/>
                </a:solidFill>
                <a:sym typeface="Symbol"/>
              </a:rPr>
              <a:t>α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 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L</a:t>
            </a:r>
            <a:r>
              <a:rPr lang="el-GR" sz="2400" b="1" i="1" baseline="-25000" dirty="0">
                <a:solidFill>
                  <a:srgbClr val="820000"/>
                </a:solidFill>
                <a:sym typeface="Symbol"/>
              </a:rPr>
              <a:t>2 </a:t>
            </a:r>
            <a:r>
              <a:rPr lang="el-GR" sz="2400" b="1" i="1" dirty="0" smtClean="0">
                <a:solidFill>
                  <a:srgbClr val="820000"/>
                </a:solidFill>
                <a:sym typeface="Symbol"/>
              </a:rPr>
              <a:t>}</a:t>
            </a:r>
            <a:endParaRPr lang="en-US" sz="2400" b="1" i="1" dirty="0" smtClean="0">
              <a:solidFill>
                <a:srgbClr val="820000"/>
              </a:solidFill>
              <a:sym typeface="Symbol"/>
            </a:endParaRPr>
          </a:p>
          <a:p>
            <a:pPr marL="450850" indent="-3651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Times New Roman" pitchFamily="18" charset="0"/>
              <a:buChar char="►"/>
              <a:tabLst>
                <a:tab pos="482600" algn="l"/>
              </a:tabLst>
              <a:defRPr/>
            </a:pPr>
            <a:r>
              <a:rPr lang="el-GR" sz="2400" i="1" dirty="0" smtClean="0"/>
              <a:t>Παράθεση Γλωσσών</a:t>
            </a:r>
            <a:endParaRPr lang="en-US" sz="2400" i="1" dirty="0" smtClean="0"/>
          </a:p>
          <a:p>
            <a:pPr marL="450850" inden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None/>
              <a:tabLst>
                <a:tab pos="482600" algn="l"/>
              </a:tabLst>
              <a:defRPr/>
            </a:pPr>
            <a:r>
              <a:rPr lang="en-US" sz="2400" b="1" i="1" dirty="0" smtClean="0">
                <a:solidFill>
                  <a:srgbClr val="820000"/>
                </a:solidFill>
              </a:rPr>
              <a:t>L</a:t>
            </a:r>
            <a:r>
              <a:rPr lang="el-GR" sz="2400" b="1" i="1" baseline="-25000" dirty="0">
                <a:solidFill>
                  <a:srgbClr val="820000"/>
                </a:solidFill>
              </a:rPr>
              <a:t>1</a:t>
            </a:r>
            <a:r>
              <a:rPr lang="el-GR" sz="2400" b="1" i="1" baseline="30000" dirty="0">
                <a:solidFill>
                  <a:srgbClr val="820000"/>
                </a:solidFill>
              </a:rPr>
              <a:t> 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L</a:t>
            </a:r>
            <a:r>
              <a:rPr lang="en-US" sz="2400" b="1" i="1" baseline="-25000" dirty="0">
                <a:solidFill>
                  <a:srgbClr val="820000"/>
                </a:solidFill>
                <a:sym typeface="Symbol"/>
              </a:rPr>
              <a:t>2 </a:t>
            </a:r>
            <a:r>
              <a:rPr lang="el-GR" sz="2400" b="1" i="1" baseline="-25000" dirty="0">
                <a:solidFill>
                  <a:srgbClr val="820000"/>
                </a:solidFill>
                <a:sym typeface="Symbol"/>
              </a:rPr>
              <a:t> 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= { </a:t>
            </a:r>
            <a:r>
              <a:rPr lang="el-GR" sz="2400" b="1" i="1" dirty="0" err="1">
                <a:solidFill>
                  <a:srgbClr val="820000"/>
                </a:solidFill>
                <a:sym typeface="Symbol"/>
              </a:rPr>
              <a:t>αβ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 | </a:t>
            </a:r>
            <a:r>
              <a:rPr lang="el-GR" sz="2400" b="1" i="1" dirty="0" err="1">
                <a:solidFill>
                  <a:srgbClr val="820000"/>
                </a:solidFill>
                <a:sym typeface="Symbol"/>
              </a:rPr>
              <a:t>α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 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L</a:t>
            </a:r>
            <a:r>
              <a:rPr lang="en-US" sz="2400" b="1" i="1" baseline="-25000" dirty="0">
                <a:solidFill>
                  <a:srgbClr val="820000"/>
                </a:solidFill>
                <a:sym typeface="Symbol"/>
              </a:rPr>
              <a:t>1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 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 </a:t>
            </a:r>
            <a:r>
              <a:rPr lang="el-GR" sz="2400" b="1" i="1" dirty="0" err="1">
                <a:solidFill>
                  <a:srgbClr val="820000"/>
                </a:solidFill>
                <a:sym typeface="Symbol"/>
              </a:rPr>
              <a:t>β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 </a:t>
            </a:r>
            <a:r>
              <a:rPr lang="en-US" sz="2400" b="1" i="1" dirty="0">
                <a:solidFill>
                  <a:srgbClr val="820000"/>
                </a:solidFill>
                <a:sym typeface="Symbol"/>
              </a:rPr>
              <a:t>L</a:t>
            </a:r>
            <a:r>
              <a:rPr lang="el-GR" sz="2400" b="1" i="1" baseline="-25000" dirty="0">
                <a:solidFill>
                  <a:srgbClr val="820000"/>
                </a:solidFill>
                <a:sym typeface="Symbol"/>
              </a:rPr>
              <a:t>2</a:t>
            </a:r>
            <a:r>
              <a:rPr lang="el-GR" sz="2400" b="1" i="1" dirty="0">
                <a:solidFill>
                  <a:srgbClr val="820000"/>
                </a:solidFill>
                <a:sym typeface="Symbol"/>
              </a:rPr>
              <a:t>}</a:t>
            </a:r>
            <a:endParaRPr lang="el-GR" sz="2400" b="1" dirty="0">
              <a:solidFill>
                <a:srgbClr val="820000"/>
              </a:solidFill>
            </a:endParaRPr>
          </a:p>
          <a:p>
            <a:pPr marL="450850" indent="-3651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Times New Roman" pitchFamily="18" charset="0"/>
              <a:buChar char="►"/>
              <a:tabLst>
                <a:tab pos="482600" algn="l"/>
              </a:tabLst>
              <a:defRPr/>
            </a:pPr>
            <a:r>
              <a:rPr lang="el-GR" sz="2400" i="1" dirty="0" smtClean="0"/>
              <a:t>Παράθεση </a:t>
            </a:r>
            <a:r>
              <a:rPr lang="el-GR" sz="2400" i="1" dirty="0"/>
              <a:t>Γλώσσας με τον εαυτό </a:t>
            </a:r>
            <a:r>
              <a:rPr lang="el-GR" sz="2400" i="1" dirty="0" smtClean="0"/>
              <a:t>της</a:t>
            </a:r>
            <a:endParaRPr lang="en-US" sz="2400" i="1" dirty="0" smtClean="0"/>
          </a:p>
          <a:p>
            <a:pPr marL="450850" inden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None/>
              <a:tabLst>
                <a:tab pos="482600" algn="l"/>
              </a:tabLst>
              <a:defRPr/>
            </a:pPr>
            <a:r>
              <a:rPr lang="en-US" sz="2400" b="1" i="1" dirty="0" smtClean="0">
                <a:solidFill>
                  <a:srgbClr val="820000"/>
                </a:solidFill>
              </a:rPr>
              <a:t>L</a:t>
            </a:r>
            <a:r>
              <a:rPr lang="el-GR" sz="2400" b="1" i="1" baseline="30000" dirty="0">
                <a:solidFill>
                  <a:srgbClr val="820000"/>
                </a:solidFill>
              </a:rPr>
              <a:t>0 </a:t>
            </a:r>
            <a:r>
              <a:rPr lang="el-GR" sz="2400" b="1" i="1" dirty="0">
                <a:solidFill>
                  <a:srgbClr val="820000"/>
                </a:solidFill>
              </a:rPr>
              <a:t>  ={</a:t>
            </a:r>
            <a:r>
              <a:rPr lang="az-Cyrl-AZ" sz="2400" b="1" i="1" dirty="0">
                <a:solidFill>
                  <a:srgbClr val="820000"/>
                </a:solidFill>
              </a:rPr>
              <a:t>є</a:t>
            </a:r>
            <a:r>
              <a:rPr lang="el-GR" sz="2400" b="1" i="1" dirty="0" smtClean="0">
                <a:solidFill>
                  <a:srgbClr val="820000"/>
                </a:solidFill>
              </a:rPr>
              <a:t>}</a:t>
            </a:r>
            <a:endParaRPr lang="en-US" sz="2400" b="1" i="1" dirty="0" smtClean="0">
              <a:solidFill>
                <a:srgbClr val="820000"/>
              </a:solidFill>
            </a:endParaRPr>
          </a:p>
          <a:p>
            <a:pPr marL="450850" indent="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None/>
              <a:tabLst>
                <a:tab pos="482600" algn="l"/>
              </a:tabLst>
              <a:defRPr/>
            </a:pPr>
            <a:r>
              <a:rPr lang="en-US" sz="2400" b="1" i="1" dirty="0" smtClean="0">
                <a:solidFill>
                  <a:srgbClr val="820000"/>
                </a:solidFill>
              </a:rPr>
              <a:t>L</a:t>
            </a:r>
            <a:r>
              <a:rPr lang="en-US" sz="2400" b="1" i="1" baseline="30000" dirty="0" smtClean="0">
                <a:solidFill>
                  <a:srgbClr val="820000"/>
                </a:solidFill>
              </a:rPr>
              <a:t>n+1 </a:t>
            </a:r>
            <a:r>
              <a:rPr lang="en-US" sz="2400" b="1" i="1" dirty="0">
                <a:solidFill>
                  <a:srgbClr val="820000"/>
                </a:solidFill>
              </a:rPr>
              <a:t>= </a:t>
            </a:r>
            <a:r>
              <a:rPr lang="en-US" sz="2400" b="1" i="1" dirty="0" err="1">
                <a:solidFill>
                  <a:srgbClr val="820000"/>
                </a:solidFill>
              </a:rPr>
              <a:t>LL</a:t>
            </a:r>
            <a:r>
              <a:rPr lang="en-US" sz="2400" b="1" i="1" baseline="30000" dirty="0" err="1">
                <a:solidFill>
                  <a:srgbClr val="820000"/>
                </a:solidFill>
              </a:rPr>
              <a:t>n</a:t>
            </a:r>
            <a:endParaRPr lang="el-GR" sz="2400" b="1" baseline="30000" dirty="0">
              <a:solidFill>
                <a:srgbClr val="820000"/>
              </a:solidFill>
            </a:endParaRPr>
          </a:p>
          <a:p>
            <a:pPr marL="450850" indent="-365125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80000"/>
              <a:buFont typeface="Times New Roman" pitchFamily="18" charset="0"/>
              <a:buChar char="►"/>
              <a:tabLst>
                <a:tab pos="482600" algn="l"/>
              </a:tabLst>
              <a:defRPr/>
            </a:pPr>
            <a:r>
              <a:rPr lang="el-GR" sz="2400" i="1" dirty="0"/>
              <a:t>Κλείσιμο ή άστρο του </a:t>
            </a:r>
            <a:r>
              <a:rPr lang="en-US" sz="2400" i="1" dirty="0" err="1" smtClean="0"/>
              <a:t>Kleene</a:t>
            </a:r>
            <a:endParaRPr lang="el-GR" sz="2400" dirty="0"/>
          </a:p>
        </p:txBody>
      </p:sp>
      <p:sp>
        <p:nvSpPr>
          <p:cNvPr id="1229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22F9A3-AD99-44D1-B70F-62FD75E7D507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16</a:t>
            </a:fld>
            <a:endParaRPr lang="el-GR" altLang="el-GR" smtClean="0">
              <a:solidFill>
                <a:prstClr val="black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175" y="4784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l-GR" sz="1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l-GR" altLang="el-GR" sz="11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altLang="el-GR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309813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2443163" y="99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2424113" y="3014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948342" y="5916793"/>
            <a:ext cx="3887788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75"/>
              </a:lnSpc>
            </a:pPr>
            <a:r>
              <a:rPr lang="en-US" altLang="el-GR" sz="2400" i="1" dirty="0">
                <a:solidFill>
                  <a:srgbClr val="820000"/>
                </a:solidFill>
                <a:latin typeface="Calibri"/>
              </a:rPr>
              <a:t>        </a:t>
            </a:r>
            <a:r>
              <a:rPr lang="en-US" altLang="el-GR" sz="2400" i="1" dirty="0">
                <a:solidFill>
                  <a:srgbClr val="820000"/>
                </a:solidFill>
                <a:latin typeface="Calibri"/>
                <a:cs typeface="Arial" pitchFamily="34" charset="0"/>
              </a:rPr>
              <a:t>∞</a:t>
            </a:r>
            <a:endParaRPr lang="en-US" altLang="el-GR" sz="2400" i="1" dirty="0">
              <a:solidFill>
                <a:srgbClr val="820000"/>
              </a:solidFill>
              <a:latin typeface="Calibri"/>
            </a:endParaRPr>
          </a:p>
          <a:p>
            <a:pPr marL="0" lvl="1" eaLnBrk="1" hangingPunct="1"/>
            <a:r>
              <a:rPr lang="en-US" altLang="el-GR" sz="2400" b="1" i="1" dirty="0">
                <a:solidFill>
                  <a:srgbClr val="820000"/>
                </a:solidFill>
                <a:latin typeface="Calibri"/>
              </a:rPr>
              <a:t>L</a:t>
            </a:r>
            <a:r>
              <a:rPr lang="el-GR" altLang="el-GR" sz="2400" b="1" i="1" dirty="0">
                <a:solidFill>
                  <a:srgbClr val="820000"/>
                </a:solidFill>
                <a:latin typeface="Calibri"/>
              </a:rPr>
              <a:t>* = </a:t>
            </a:r>
            <a:r>
              <a:rPr lang="en-US" altLang="el-GR" sz="2400" b="1" i="1" dirty="0">
                <a:solidFill>
                  <a:srgbClr val="820000"/>
                </a:solidFill>
                <a:latin typeface="Calibri"/>
                <a:sym typeface="Symbol" pitchFamily="18" charset="2"/>
              </a:rPr>
              <a:t>U</a:t>
            </a:r>
            <a:r>
              <a:rPr lang="el-GR" altLang="el-GR" sz="2400" b="1" i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n-US" altLang="el-GR" sz="2400" b="1" i="1" dirty="0">
                <a:solidFill>
                  <a:srgbClr val="820000"/>
                </a:solidFill>
                <a:latin typeface="Calibri"/>
              </a:rPr>
              <a:t>L</a:t>
            </a:r>
            <a:r>
              <a:rPr lang="en-US" altLang="el-GR" sz="2400" b="1" i="1" baseline="30000" dirty="0">
                <a:solidFill>
                  <a:srgbClr val="820000"/>
                </a:solidFill>
                <a:latin typeface="Calibri"/>
              </a:rPr>
              <a:t>n  	</a:t>
            </a:r>
            <a:r>
              <a:rPr lang="en-US" altLang="el-GR" sz="2400" b="1" i="1" dirty="0">
                <a:solidFill>
                  <a:srgbClr val="820000"/>
                </a:solidFill>
                <a:latin typeface="Calibri"/>
              </a:rPr>
              <a:t>L</a:t>
            </a:r>
            <a:r>
              <a:rPr lang="en-US" altLang="el-GR" sz="2400" b="1" i="1" baseline="30000" dirty="0">
                <a:solidFill>
                  <a:srgbClr val="820000"/>
                </a:solidFill>
                <a:latin typeface="Calibri"/>
              </a:rPr>
              <a:t>+ </a:t>
            </a:r>
            <a:r>
              <a:rPr lang="en-US" altLang="el-GR" sz="2400" b="1" i="1" dirty="0">
                <a:solidFill>
                  <a:srgbClr val="820000"/>
                </a:solidFill>
                <a:latin typeface="Calibri"/>
              </a:rPr>
              <a:t>= LL</a:t>
            </a:r>
            <a:r>
              <a:rPr lang="en-US" altLang="el-GR" sz="2400" b="1" i="1" baseline="30000" dirty="0">
                <a:solidFill>
                  <a:srgbClr val="820000"/>
                </a:solidFill>
                <a:latin typeface="Calibri"/>
              </a:rPr>
              <a:t>*</a:t>
            </a:r>
            <a:endParaRPr lang="el-GR" altLang="el-GR" sz="2400" b="1" baseline="30000" dirty="0">
              <a:solidFill>
                <a:srgbClr val="820000"/>
              </a:solidFill>
              <a:latin typeface="Calibri"/>
            </a:endParaRPr>
          </a:p>
          <a:p>
            <a:pPr eaLnBrk="1" hangingPunct="1"/>
            <a:r>
              <a:rPr lang="en-US" altLang="el-GR" sz="2400" i="1" baseline="30000" dirty="0">
                <a:solidFill>
                  <a:srgbClr val="820000"/>
                </a:solidFill>
                <a:latin typeface="Calibri"/>
              </a:rPr>
              <a:t>          n=0</a:t>
            </a:r>
            <a:endParaRPr lang="el-GR" altLang="el-GR" sz="2400" i="1" baseline="30000" dirty="0">
              <a:solidFill>
                <a:srgbClr val="82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9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7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Γραμματικές Τυπικών Γλωσσών</a:t>
            </a:r>
            <a:r>
              <a:rPr lang="en-US" dirty="0" smtClean="0"/>
              <a:t> (</a:t>
            </a:r>
            <a:r>
              <a:rPr lang="el-GR" dirty="0" smtClean="0"/>
              <a:t>Ορισμός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Γεννητικά μοντέλα: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/>
              <a:t>Γραμματική </a:t>
            </a:r>
            <a:r>
              <a:rPr lang="en-US" altLang="el-GR" sz="2400" b="1" dirty="0">
                <a:solidFill>
                  <a:srgbClr val="004A82"/>
                </a:solidFill>
              </a:rPr>
              <a:t>G</a:t>
            </a:r>
            <a:r>
              <a:rPr lang="el-GR" altLang="el-GR" sz="2400" b="1" dirty="0">
                <a:solidFill>
                  <a:srgbClr val="004A82"/>
                </a:solidFill>
              </a:rPr>
              <a:t> = { </a:t>
            </a:r>
            <a:r>
              <a:rPr lang="en-US" altLang="el-GR" sz="2400" b="1" dirty="0">
                <a:solidFill>
                  <a:srgbClr val="004A82"/>
                </a:solidFill>
              </a:rPr>
              <a:t>T</a:t>
            </a:r>
            <a:r>
              <a:rPr lang="el-GR" altLang="el-GR" sz="2400" b="1" dirty="0">
                <a:solidFill>
                  <a:srgbClr val="004A82"/>
                </a:solidFill>
              </a:rPr>
              <a:t>, </a:t>
            </a:r>
            <a:r>
              <a:rPr lang="en-US" altLang="el-GR" sz="2400" b="1" dirty="0">
                <a:solidFill>
                  <a:srgbClr val="004A82"/>
                </a:solidFill>
              </a:rPr>
              <a:t>N</a:t>
            </a:r>
            <a:r>
              <a:rPr lang="el-GR" altLang="el-GR" sz="2400" b="1" dirty="0">
                <a:solidFill>
                  <a:srgbClr val="004A82"/>
                </a:solidFill>
              </a:rPr>
              <a:t>, </a:t>
            </a:r>
            <a:r>
              <a:rPr lang="en-US" altLang="el-GR" sz="2400" b="1" dirty="0">
                <a:solidFill>
                  <a:srgbClr val="004A82"/>
                </a:solidFill>
              </a:rPr>
              <a:t>P</a:t>
            </a:r>
            <a:r>
              <a:rPr lang="el-GR" altLang="el-GR" sz="2400" b="1" dirty="0">
                <a:solidFill>
                  <a:srgbClr val="004A82"/>
                </a:solidFill>
              </a:rPr>
              <a:t>, </a:t>
            </a:r>
            <a:r>
              <a:rPr lang="en-US" altLang="el-GR" sz="2400" b="1" dirty="0">
                <a:solidFill>
                  <a:srgbClr val="004A82"/>
                </a:solidFill>
              </a:rPr>
              <a:t>S</a:t>
            </a:r>
            <a:r>
              <a:rPr lang="el-GR" altLang="el-GR" sz="2400" b="1" dirty="0">
                <a:solidFill>
                  <a:srgbClr val="004A82"/>
                </a:solidFill>
              </a:rPr>
              <a:t>}, </a:t>
            </a:r>
            <a:r>
              <a:rPr lang="el-GR" altLang="el-GR" sz="2400" dirty="0"/>
              <a:t>όπου:</a:t>
            </a:r>
            <a:endParaRPr lang="en-GB" altLang="el-GR" sz="2400" dirty="0"/>
          </a:p>
          <a:p>
            <a:pPr marL="355600" lvl="1" indent="0">
              <a:spcBef>
                <a:spcPts val="1200"/>
              </a:spcBef>
              <a:buNone/>
            </a:pPr>
            <a:r>
              <a:rPr lang="en-US" altLang="el-GR" sz="2400" b="1" dirty="0">
                <a:solidFill>
                  <a:srgbClr val="004A82"/>
                </a:solidFill>
              </a:rPr>
              <a:t>T</a:t>
            </a:r>
            <a:r>
              <a:rPr lang="el-GR" altLang="el-GR" sz="2400" b="1" dirty="0">
                <a:solidFill>
                  <a:srgbClr val="004A82"/>
                </a:solidFill>
              </a:rPr>
              <a:t> </a:t>
            </a:r>
            <a:r>
              <a:rPr lang="el-GR" altLang="el-GR" sz="2400" dirty="0"/>
              <a:t>: το σύνολο των </a:t>
            </a:r>
            <a:r>
              <a:rPr lang="el-GR" altLang="el-GR" sz="2400" b="1" dirty="0">
                <a:solidFill>
                  <a:srgbClr val="820000"/>
                </a:solidFill>
              </a:rPr>
              <a:t>τερματικών</a:t>
            </a:r>
            <a:r>
              <a:rPr lang="el-GR" altLang="el-GR" sz="2400" dirty="0"/>
              <a:t> συμβόλων </a:t>
            </a:r>
            <a:r>
              <a:rPr lang="el-GR" altLang="el-GR" sz="2400" dirty="0" smtClean="0"/>
              <a:t>της 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a</a:t>
            </a:r>
            <a:r>
              <a:rPr lang="en-US" altLang="el-GR" sz="2400" dirty="0" smtClean="0">
                <a:solidFill>
                  <a:srgbClr val="C00000"/>
                </a:solidFill>
              </a:rPr>
              <a:t> </a:t>
            </a:r>
            <a:r>
              <a:rPr lang="en-US" altLang="el-GR" sz="2400" b="1" i="1" dirty="0" smtClean="0">
                <a:solidFill>
                  <a:srgbClr val="C00000"/>
                </a:solidFill>
              </a:rPr>
              <a:t> </a:t>
            </a:r>
            <a:r>
              <a:rPr lang="el-GR" altLang="el-GR" sz="2400" dirty="0"/>
              <a:t>της</a:t>
            </a:r>
            <a:r>
              <a:rPr lang="el-GR" altLang="el-GR" sz="2400" b="1" i="1" dirty="0">
                <a:solidFill>
                  <a:srgbClr val="C00000"/>
                </a:solidFill>
              </a:rPr>
              <a:t> </a:t>
            </a:r>
            <a:r>
              <a:rPr lang="el-GR" altLang="el-GR" sz="2400" dirty="0"/>
              <a:t>γλώσσας</a:t>
            </a:r>
            <a:r>
              <a:rPr lang="en-US" altLang="el-GR" sz="2400" dirty="0"/>
              <a:t>              </a:t>
            </a:r>
            <a:r>
              <a:rPr lang="en-US" altLang="el-GR" sz="2400" b="1" dirty="0">
                <a:solidFill>
                  <a:srgbClr val="CC3300"/>
                </a:solidFill>
              </a:rPr>
              <a:t> </a:t>
            </a:r>
            <a:endParaRPr lang="el-GR" altLang="el-GR" sz="2400" b="1" dirty="0">
              <a:solidFill>
                <a:srgbClr val="CC3300"/>
              </a:solidFill>
            </a:endParaRPr>
          </a:p>
          <a:p>
            <a:pPr marL="355600" lvl="1" indent="0">
              <a:spcBef>
                <a:spcPts val="1200"/>
              </a:spcBef>
              <a:buNone/>
            </a:pPr>
            <a:r>
              <a:rPr lang="en-US" altLang="el-GR" sz="2400" b="1" dirty="0">
                <a:solidFill>
                  <a:srgbClr val="004A82"/>
                </a:solidFill>
              </a:rPr>
              <a:t>N</a:t>
            </a:r>
            <a:r>
              <a:rPr lang="el-GR" altLang="el-GR" sz="2400" dirty="0"/>
              <a:t> : το σύνολο των </a:t>
            </a:r>
            <a:r>
              <a:rPr lang="el-GR" altLang="el-GR" sz="2400" b="1" dirty="0">
                <a:solidFill>
                  <a:srgbClr val="820000"/>
                </a:solidFill>
              </a:rPr>
              <a:t>μη-τερματικών</a:t>
            </a:r>
            <a:r>
              <a:rPr lang="el-GR" altLang="el-GR" sz="2400" dirty="0"/>
              <a:t> συμβόλων  </a:t>
            </a:r>
            <a:r>
              <a:rPr lang="en-US" altLang="el-GR" sz="2400" b="1" i="1" dirty="0">
                <a:solidFill>
                  <a:srgbClr val="820000"/>
                </a:solidFill>
              </a:rPr>
              <a:t>a</a:t>
            </a:r>
            <a:r>
              <a:rPr lang="en-US" altLang="el-GR" sz="2400" b="1" i="1" dirty="0">
                <a:solidFill>
                  <a:srgbClr val="C00000"/>
                </a:solidFill>
              </a:rPr>
              <a:t> </a:t>
            </a:r>
            <a:r>
              <a:rPr lang="el-GR" altLang="el-GR" sz="2400" i="1" dirty="0"/>
              <a:t>ή Α</a:t>
            </a:r>
            <a:endParaRPr lang="el-GR" altLang="el-GR" sz="2400" b="1" i="1" dirty="0">
              <a:solidFill>
                <a:srgbClr val="C00000"/>
              </a:solidFill>
            </a:endParaRPr>
          </a:p>
          <a:p>
            <a:pPr marL="355600" lvl="1" indent="0">
              <a:spcBef>
                <a:spcPts val="1200"/>
              </a:spcBef>
              <a:buNone/>
            </a:pPr>
            <a:r>
              <a:rPr lang="en-US" altLang="el-GR" sz="2400" b="1" dirty="0">
                <a:solidFill>
                  <a:srgbClr val="004A82"/>
                </a:solidFill>
              </a:rPr>
              <a:t>P</a:t>
            </a:r>
            <a:r>
              <a:rPr lang="el-GR" altLang="el-GR" sz="2400" dirty="0">
                <a:solidFill>
                  <a:srgbClr val="CC3300"/>
                </a:solidFill>
              </a:rPr>
              <a:t> </a:t>
            </a:r>
            <a:r>
              <a:rPr lang="el-GR" altLang="el-GR" sz="2400" dirty="0"/>
              <a:t>: το σύνολο των </a:t>
            </a:r>
            <a:r>
              <a:rPr lang="el-GR" altLang="el-GR" sz="2400" b="1" dirty="0">
                <a:solidFill>
                  <a:srgbClr val="820000"/>
                </a:solidFill>
              </a:rPr>
              <a:t>κανόνων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παραγωγής   </a:t>
            </a:r>
            <a:r>
              <a:rPr lang="el-GR" altLang="el-GR" sz="2400" b="1" i="1" dirty="0">
                <a:solidFill>
                  <a:srgbClr val="820000"/>
                </a:solidFill>
                <a:sym typeface="Symbol" pitchFamily="18" charset="2"/>
              </a:rPr>
              <a:t>α  β</a:t>
            </a:r>
            <a:endParaRPr lang="el-GR" altLang="el-GR" sz="2400" b="1" i="1" dirty="0">
              <a:solidFill>
                <a:srgbClr val="820000"/>
              </a:solidFill>
            </a:endParaRPr>
          </a:p>
          <a:p>
            <a:pPr marL="355600" lvl="1" indent="0">
              <a:spcBef>
                <a:spcPts val="1200"/>
              </a:spcBef>
              <a:buNone/>
            </a:pPr>
            <a:r>
              <a:rPr lang="en-US" altLang="el-GR" sz="2400" b="1" dirty="0">
                <a:solidFill>
                  <a:srgbClr val="004A82"/>
                </a:solidFill>
              </a:rPr>
              <a:t>S</a:t>
            </a:r>
            <a:r>
              <a:rPr lang="el-GR" altLang="el-GR" sz="2400" dirty="0"/>
              <a:t>:  το αρχικό σύμβολο της γλώσσας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el-GR" sz="2400" dirty="0"/>
          </a:p>
          <a:p>
            <a:endParaRPr lang="el-GR" sz="2400" dirty="0"/>
          </a:p>
        </p:txBody>
      </p:sp>
      <p:sp>
        <p:nvSpPr>
          <p:cNvPr id="1331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73C212-55F8-4778-B029-EAD1936AFD39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17</a:t>
            </a:fld>
            <a:endParaRPr lang="el-GR" altLang="el-GR" smtClean="0">
              <a:solidFill>
                <a:prstClr val="black"/>
              </a:solidFill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175" y="4784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l-GR" sz="1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l-GR" altLang="el-GR" sz="11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altLang="el-GR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309813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2443163" y="99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2424113" y="3014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dirty="0" smtClean="0">
                <a:cs typeface="Times New Roman" pitchFamily="18" charset="0"/>
              </a:rPr>
              <a:t>Κανονικές Γλώσσες (</a:t>
            </a:r>
            <a:r>
              <a:rPr lang="en-US" dirty="0" err="1" smtClean="0"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40000"/>
              </a:spcBef>
              <a:buNone/>
              <a:defRPr/>
            </a:pPr>
            <a:r>
              <a:rPr lang="el-GR" sz="2400" dirty="0"/>
              <a:t>Όταν μια</a:t>
            </a:r>
            <a:r>
              <a:rPr lang="el-GR" sz="2400" b="1" i="1" dirty="0">
                <a:solidFill>
                  <a:schemeClr val="tx2"/>
                </a:solidFill>
              </a:rPr>
              <a:t> </a:t>
            </a:r>
            <a:r>
              <a:rPr lang="el-GR" sz="2400" b="1" dirty="0"/>
              <a:t>τυπική γλώσσα</a:t>
            </a:r>
            <a:r>
              <a:rPr lang="el-GR" sz="2400" dirty="0"/>
              <a:t> </a:t>
            </a:r>
            <a:r>
              <a:rPr lang="el-GR" sz="2400" b="1" dirty="0" smtClean="0"/>
              <a:t>Σ</a:t>
            </a:r>
            <a:r>
              <a:rPr lang="el-GR" sz="2400" dirty="0" smtClean="0"/>
              <a:t> </a:t>
            </a:r>
            <a:endParaRPr lang="el-GR" sz="2400" dirty="0"/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l-GR" sz="2400" dirty="0"/>
              <a:t>περιγράφεται από </a:t>
            </a:r>
            <a:r>
              <a:rPr lang="el-GR" sz="2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κανονικές εκφράσεις </a:t>
            </a:r>
            <a:r>
              <a:rPr lang="el-GR" sz="2400" dirty="0"/>
              <a:t>της </a:t>
            </a:r>
            <a:r>
              <a:rPr lang="el-GR" sz="2400" dirty="0" smtClean="0"/>
              <a:t>μορφής</a:t>
            </a:r>
            <a:r>
              <a:rPr lang="en-US" sz="2400" dirty="0" smtClean="0"/>
              <a:t>:</a:t>
            </a:r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buNone/>
              <a:defRPr/>
            </a:pPr>
            <a:r>
              <a:rPr lang="en-US" sz="2400" b="1" dirty="0" smtClean="0"/>
              <a:t>	</a:t>
            </a:r>
            <a:r>
              <a:rPr lang="el-GR" sz="2400" b="1" dirty="0" smtClean="0"/>
              <a:t> </a:t>
            </a:r>
            <a:r>
              <a:rPr lang="el-GR" sz="2400" b="1" dirty="0" err="1">
                <a:solidFill>
                  <a:srgbClr val="820000"/>
                </a:solidFill>
              </a:rPr>
              <a:t>α</a:t>
            </a:r>
            <a:r>
              <a:rPr lang="el-GR" sz="2400" b="1" dirty="0" err="1">
                <a:solidFill>
                  <a:srgbClr val="004A82"/>
                </a:solidFill>
              </a:rPr>
              <a:t>→</a:t>
            </a:r>
            <a:r>
              <a:rPr lang="en-US" sz="2400" b="1" dirty="0">
                <a:solidFill>
                  <a:srgbClr val="004A82"/>
                </a:solidFill>
              </a:rPr>
              <a:t>a</a:t>
            </a:r>
            <a:r>
              <a:rPr lang="en-GB" sz="2400" b="1" dirty="0">
                <a:solidFill>
                  <a:srgbClr val="004A82"/>
                </a:solidFill>
              </a:rPr>
              <a:t>bb 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ή</a:t>
            </a:r>
            <a:r>
              <a:rPr lang="el-GR" sz="2400" b="1" dirty="0">
                <a:solidFill>
                  <a:schemeClr val="accent2"/>
                </a:solidFill>
              </a:rPr>
              <a:t> 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	</a:t>
            </a:r>
            <a:r>
              <a:rPr lang="el-GR" sz="2400" b="1" dirty="0" err="1" smtClean="0">
                <a:solidFill>
                  <a:srgbClr val="820000"/>
                </a:solidFill>
              </a:rPr>
              <a:t>α</a:t>
            </a:r>
            <a:r>
              <a:rPr lang="el-GR" sz="2400" b="1" dirty="0" err="1" smtClean="0">
                <a:solidFill>
                  <a:srgbClr val="004A82"/>
                </a:solidFill>
              </a:rPr>
              <a:t>→</a:t>
            </a:r>
            <a:r>
              <a:rPr lang="en-US" sz="2400" b="1" dirty="0" smtClean="0">
                <a:solidFill>
                  <a:srgbClr val="004A82"/>
                </a:solidFill>
              </a:rPr>
              <a:t>a</a:t>
            </a:r>
            <a:r>
              <a:rPr lang="el-GR" sz="2400" b="1" dirty="0" smtClean="0">
                <a:solidFill>
                  <a:srgbClr val="820000"/>
                </a:solidFill>
              </a:rPr>
              <a:t>β</a:t>
            </a:r>
            <a:r>
              <a:rPr lang="el-GR" sz="2400" dirty="0" smtClean="0"/>
              <a:t> , </a:t>
            </a:r>
            <a:r>
              <a:rPr lang="el-GR" sz="2400" b="1" dirty="0" err="1" smtClean="0">
                <a:solidFill>
                  <a:srgbClr val="820000"/>
                </a:solidFill>
              </a:rPr>
              <a:t>β</a:t>
            </a:r>
            <a:r>
              <a:rPr lang="el-GR" sz="2400" b="1" dirty="0" err="1" smtClean="0">
                <a:solidFill>
                  <a:srgbClr val="004A82"/>
                </a:solidFill>
              </a:rPr>
              <a:t>→</a:t>
            </a:r>
            <a:r>
              <a:rPr lang="en-US" sz="2400" b="1" dirty="0" smtClean="0">
                <a:solidFill>
                  <a:srgbClr val="004A82"/>
                </a:solidFill>
              </a:rPr>
              <a:t>bb</a:t>
            </a:r>
            <a:endParaRPr lang="el-GR" sz="2400" dirty="0"/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l-GR" sz="2400" dirty="0"/>
              <a:t>αναγνωρίζεται από </a:t>
            </a:r>
            <a:r>
              <a:rPr lang="el-G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πεπερασμένα αυτόματα</a:t>
            </a:r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400" dirty="0"/>
              <a:t>της μορφής </a:t>
            </a:r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defRPr/>
            </a:pPr>
            <a:endParaRPr lang="en-US" sz="2400" dirty="0" smtClean="0"/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defRPr/>
            </a:pPr>
            <a:endParaRPr lang="el-GR" sz="2400" dirty="0"/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defRPr/>
            </a:pPr>
            <a:r>
              <a:rPr lang="el-GR" sz="2400" dirty="0"/>
              <a:t>τότε καλείται </a:t>
            </a:r>
            <a:r>
              <a:rPr lang="el-GR" sz="2400" b="1" dirty="0">
                <a:solidFill>
                  <a:srgbClr val="820000"/>
                </a:solidFill>
              </a:rPr>
              <a:t>κανονική γλώσσα (</a:t>
            </a:r>
            <a:r>
              <a:rPr lang="en-US" sz="2400" b="1" dirty="0">
                <a:solidFill>
                  <a:srgbClr val="820000"/>
                </a:solidFill>
              </a:rPr>
              <a:t>regular language</a:t>
            </a:r>
            <a:r>
              <a:rPr lang="el-GR" sz="2400" b="1" dirty="0">
                <a:solidFill>
                  <a:srgbClr val="820000"/>
                </a:solidFill>
              </a:rPr>
              <a:t>)</a:t>
            </a:r>
          </a:p>
          <a:p>
            <a:pPr marL="271463" indent="-271463">
              <a:lnSpc>
                <a:spcPct val="110000"/>
              </a:lnSpc>
              <a:spcBef>
                <a:spcPct val="40000"/>
              </a:spcBef>
              <a:defRPr/>
            </a:pPr>
            <a:r>
              <a:rPr lang="el-GR" sz="2400" dirty="0"/>
              <a:t>και η γραμματική που την περιγράφει </a:t>
            </a:r>
            <a:r>
              <a:rPr lang="el-GR" sz="2400" b="1" dirty="0">
                <a:solidFill>
                  <a:srgbClr val="820000"/>
                </a:solidFill>
              </a:rPr>
              <a:t>κανονική γραμματική</a:t>
            </a:r>
          </a:p>
          <a:p>
            <a:endParaRPr lang="el-GR" sz="2400" dirty="0"/>
          </a:p>
        </p:txBody>
      </p:sp>
      <p:sp>
        <p:nvSpPr>
          <p:cNvPr id="14338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BC65B3-1A72-437A-8D13-41EBCCC11C0E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18</a:t>
            </a:fld>
            <a:endParaRPr lang="el-GR" altLang="el-GR" smtClean="0">
              <a:solidFill>
                <a:prstClr val="black"/>
              </a:solidFill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309813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2443163" y="99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424113" y="3014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grpSp>
        <p:nvGrpSpPr>
          <p:cNvPr id="14345" name="Group 8"/>
          <p:cNvGrpSpPr>
            <a:grpSpLocks/>
          </p:cNvGrpSpPr>
          <p:nvPr/>
        </p:nvGrpSpPr>
        <p:grpSpPr bwMode="auto">
          <a:xfrm>
            <a:off x="2123728" y="4149080"/>
            <a:ext cx="4321175" cy="719138"/>
            <a:chOff x="1383" y="2750"/>
            <a:chExt cx="2722" cy="453"/>
          </a:xfrm>
        </p:grpSpPr>
        <p:sp>
          <p:nvSpPr>
            <p:cNvPr id="14346" name="Oval 9"/>
            <p:cNvSpPr>
              <a:spLocks noChangeArrowheads="1"/>
            </p:cNvSpPr>
            <p:nvPr/>
          </p:nvSpPr>
          <p:spPr bwMode="auto">
            <a:xfrm>
              <a:off x="3651" y="2750"/>
              <a:ext cx="454" cy="45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4347" name="Oval 10"/>
            <p:cNvSpPr>
              <a:spLocks noChangeArrowheads="1"/>
            </p:cNvSpPr>
            <p:nvPr/>
          </p:nvSpPr>
          <p:spPr bwMode="auto">
            <a:xfrm>
              <a:off x="1383" y="2795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 b="1" dirty="0">
                  <a:solidFill>
                    <a:prstClr val="white"/>
                  </a:solidFill>
                  <a:latin typeface="Calibri"/>
                </a:rPr>
                <a:t>αρχή</a:t>
              </a:r>
              <a:endParaRPr lang="en-GB" altLang="el-GR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48" name="Oval 11"/>
            <p:cNvSpPr>
              <a:spLocks noChangeArrowheads="1"/>
            </p:cNvSpPr>
            <p:nvPr/>
          </p:nvSpPr>
          <p:spPr bwMode="auto">
            <a:xfrm>
              <a:off x="3696" y="2795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 b="1">
                  <a:solidFill>
                    <a:prstClr val="white"/>
                  </a:solidFill>
                  <a:latin typeface="Calibri"/>
                </a:rPr>
                <a:t>τέλος</a:t>
              </a:r>
              <a:endParaRPr lang="en-GB" altLang="el-GR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49" name="Oval 12"/>
            <p:cNvSpPr>
              <a:spLocks noChangeArrowheads="1"/>
            </p:cNvSpPr>
            <p:nvPr/>
          </p:nvSpPr>
          <p:spPr bwMode="auto">
            <a:xfrm>
              <a:off x="2200" y="2795"/>
              <a:ext cx="363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>
                  <a:solidFill>
                    <a:prstClr val="black"/>
                  </a:solidFill>
                </a:rPr>
                <a:t>1</a:t>
              </a:r>
              <a:endParaRPr lang="en-GB" altLang="el-GR">
                <a:solidFill>
                  <a:prstClr val="black"/>
                </a:solidFill>
              </a:endParaRPr>
            </a:p>
          </p:txBody>
        </p:sp>
        <p:sp>
          <p:nvSpPr>
            <p:cNvPr id="14350" name="Oval 13"/>
            <p:cNvSpPr>
              <a:spLocks noChangeArrowheads="1"/>
            </p:cNvSpPr>
            <p:nvPr/>
          </p:nvSpPr>
          <p:spPr bwMode="auto">
            <a:xfrm>
              <a:off x="2925" y="2795"/>
              <a:ext cx="363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>
                  <a:solidFill>
                    <a:prstClr val="black"/>
                  </a:solidFill>
                </a:rPr>
                <a:t>2</a:t>
              </a:r>
              <a:endParaRPr lang="en-GB" altLang="el-GR">
                <a:solidFill>
                  <a:prstClr val="black"/>
                </a:solidFill>
              </a:endParaRPr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1746" y="297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2562" y="297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>
              <a:off x="3288" y="297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354" name="Text Box 17"/>
            <p:cNvSpPr txBox="1">
              <a:spLocks noChangeArrowheads="1"/>
            </p:cNvSpPr>
            <p:nvPr/>
          </p:nvSpPr>
          <p:spPr bwMode="auto">
            <a:xfrm>
              <a:off x="1882" y="2750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l-GR" b="1" dirty="0">
                  <a:solidFill>
                    <a:srgbClr val="1F497D"/>
                  </a:solidFill>
                </a:rPr>
                <a:t>a</a:t>
              </a:r>
            </a:p>
          </p:txBody>
        </p:sp>
        <p:sp>
          <p:nvSpPr>
            <p:cNvPr id="14355" name="Text Box 18"/>
            <p:cNvSpPr txBox="1">
              <a:spLocks noChangeArrowheads="1"/>
            </p:cNvSpPr>
            <p:nvPr/>
          </p:nvSpPr>
          <p:spPr bwMode="auto">
            <a:xfrm>
              <a:off x="2608" y="2750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l-GR" b="1">
                  <a:solidFill>
                    <a:srgbClr val="1F497D"/>
                  </a:solidFill>
                </a:rPr>
                <a:t>b</a:t>
              </a:r>
            </a:p>
          </p:txBody>
        </p:sp>
        <p:sp>
          <p:nvSpPr>
            <p:cNvPr id="14356" name="Text Box 19"/>
            <p:cNvSpPr txBox="1">
              <a:spLocks noChangeArrowheads="1"/>
            </p:cNvSpPr>
            <p:nvPr/>
          </p:nvSpPr>
          <p:spPr bwMode="auto">
            <a:xfrm>
              <a:off x="3379" y="2750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l-GR" b="1">
                  <a:solidFill>
                    <a:srgbClr val="1F497D"/>
                  </a:solidFill>
                </a:rPr>
                <a:t>b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74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Περιεχόμενα Μαθήματος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96855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Εισαγωγή στους Μεταφραστές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/>
              <a:t>Γλώσσες &amp; Γραμματικές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Λεκτική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Συντακτική Ανάλυση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Σημασιολογική Ανάλυση &amp; Πίνακες Συμβόλων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Βελτιστοποίηση Ενδιάμεσου Κώδικα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Παραγωγή &amp; Βελτιστοποίηση τελικού κώδικα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6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dirty="0" smtClean="0">
                <a:cs typeface="Times New Roman" pitchFamily="18" charset="0"/>
              </a:rPr>
              <a:t>Κανονικές Γλώσσες</a:t>
            </a:r>
            <a:r>
              <a:rPr lang="en-US" dirty="0" smtClean="0">
                <a:cs typeface="Times New Roman" pitchFamily="18" charset="0"/>
              </a:rPr>
              <a:t> (ii)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844824"/>
            <a:ext cx="7128792" cy="4392488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  <a:defRPr/>
            </a:pPr>
            <a:r>
              <a:rPr lang="en-US" b="1" i="1" dirty="0" smtClean="0">
                <a:solidFill>
                  <a:srgbClr val="820000"/>
                </a:solidFill>
              </a:rPr>
              <a:t>   </a:t>
            </a:r>
            <a:r>
              <a:rPr lang="el-GR" b="1" i="1" dirty="0" smtClean="0">
                <a:solidFill>
                  <a:srgbClr val="820000"/>
                </a:solidFill>
              </a:rPr>
              <a:t>κανονικές </a:t>
            </a:r>
            <a:r>
              <a:rPr lang="el-GR" b="1" i="1" dirty="0">
                <a:solidFill>
                  <a:srgbClr val="820000"/>
                </a:solidFill>
              </a:rPr>
              <a:t>εκφράσεις </a:t>
            </a:r>
            <a:r>
              <a:rPr lang="en-GB" b="1" dirty="0">
                <a:solidFill>
                  <a:srgbClr val="820000"/>
                </a:solidFill>
              </a:rPr>
              <a:t>=</a:t>
            </a:r>
            <a:r>
              <a:rPr lang="el-GR" b="1" dirty="0"/>
              <a:t> </a:t>
            </a:r>
            <a:r>
              <a:rPr lang="el-GR" sz="4400" b="1" baseline="30000" dirty="0" smtClean="0"/>
              <a:t>ΠΕΡΙΓΡΑΦΗ </a:t>
            </a:r>
            <a:r>
              <a:rPr lang="en-US" sz="4400" b="1" baseline="30000" dirty="0" smtClean="0"/>
              <a:t>				             </a:t>
            </a:r>
            <a:r>
              <a:rPr lang="el-GR" sz="4400" b="1" baseline="30000" dirty="0" smtClean="0"/>
              <a:t>ΠΡΟΤΥΠΩΝ</a:t>
            </a:r>
            <a:endParaRPr lang="en-US" sz="4400" b="1" baseline="30000" dirty="0" smtClean="0"/>
          </a:p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  <a:defRPr/>
            </a:pPr>
            <a:endParaRPr lang="el-GR" b="1" dirty="0"/>
          </a:p>
          <a:p>
            <a:pPr marL="0" indent="0" algn="ctr">
              <a:lnSpc>
                <a:spcPct val="110000"/>
              </a:lnSpc>
              <a:spcBef>
                <a:spcPct val="40000"/>
              </a:spcBef>
              <a:buNone/>
              <a:defRPr/>
            </a:pPr>
            <a:r>
              <a:rPr lang="el-GR" b="1" i="1" dirty="0" smtClean="0">
                <a:solidFill>
                  <a:srgbClr val="820000"/>
                </a:solidFill>
              </a:rPr>
              <a:t>πεπερασμένα </a:t>
            </a:r>
            <a:r>
              <a:rPr lang="el-GR" b="1" i="1" dirty="0">
                <a:solidFill>
                  <a:srgbClr val="820000"/>
                </a:solidFill>
              </a:rPr>
              <a:t>αυτόματα</a:t>
            </a:r>
            <a:r>
              <a:rPr lang="el-GR" b="1" dirty="0">
                <a:solidFill>
                  <a:srgbClr val="820000"/>
                </a:solidFill>
              </a:rPr>
              <a:t> =</a:t>
            </a:r>
            <a:r>
              <a:rPr lang="el-GR" b="1" dirty="0"/>
              <a:t> </a:t>
            </a:r>
            <a:r>
              <a:rPr lang="el-GR" sz="4400" b="1" baseline="30000" dirty="0"/>
              <a:t>ΑΝΑΓΝΩΡΙΣΗ </a:t>
            </a:r>
            <a:r>
              <a:rPr lang="en-US" sz="4400" b="1" baseline="30000" dirty="0" smtClean="0"/>
              <a:t>					</a:t>
            </a:r>
            <a:r>
              <a:rPr lang="el-GR" sz="4400" b="1" baseline="30000" dirty="0" smtClean="0"/>
              <a:t>ΠΡΟΤΥΠΩΝ</a:t>
            </a:r>
            <a:endParaRPr lang="el-GR" sz="4400" b="1" i="1" baseline="30000" dirty="0"/>
          </a:p>
        </p:txBody>
      </p:sp>
      <p:sp>
        <p:nvSpPr>
          <p:cNvPr id="1536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684577-88F1-448E-87A0-519466F616D6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19</a:t>
            </a:fld>
            <a:endParaRPr lang="el-GR" altLang="el-GR" smtClean="0">
              <a:solidFill>
                <a:prstClr val="black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339975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2443163" y="99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975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8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Κανονικές εκφράσεις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196752"/>
            <a:ext cx="828092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l-GR" altLang="en-US" sz="3000" b="1" dirty="0">
                <a:solidFill>
                  <a:srgbClr val="820000"/>
                </a:solidFill>
              </a:rPr>
              <a:t>ΣΤΟΧΟ</a:t>
            </a:r>
            <a:r>
              <a:rPr lang="en-US" altLang="en-US" sz="3000" b="1" dirty="0">
                <a:solidFill>
                  <a:srgbClr val="820000"/>
                </a:solidFill>
              </a:rPr>
              <a:t>Σ</a:t>
            </a:r>
            <a:r>
              <a:rPr lang="el-GR" altLang="en-US" sz="3000" b="1" dirty="0">
                <a:solidFill>
                  <a:srgbClr val="820000"/>
                </a:solidFill>
              </a:rPr>
              <a:t>: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el-GR" altLang="en-US" sz="2800" dirty="0"/>
              <a:t>Επιδιώκουμε τη χρήση τους για :</a:t>
            </a:r>
          </a:p>
          <a:p>
            <a:pPr marL="514350" indent="-514350">
              <a:lnSpc>
                <a:spcPct val="20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altLang="en-US" sz="2800" dirty="0"/>
              <a:t>ακριβείς περιγραφές προτύπων αναγνώρισης </a:t>
            </a:r>
            <a:r>
              <a:rPr lang="el-GR" altLang="en-US" sz="2800" dirty="0" smtClean="0"/>
              <a:t>και</a:t>
            </a:r>
            <a:endParaRPr lang="en-US" altLang="en-US" sz="28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l-GR" altLang="en-US" sz="2800" dirty="0" smtClean="0"/>
              <a:t>δυνατότητα </a:t>
            </a:r>
            <a:r>
              <a:rPr lang="el-GR" altLang="en-US" sz="2800" dirty="0"/>
              <a:t>αυτόματης παραγωγής κώδικα </a:t>
            </a:r>
            <a:r>
              <a:rPr lang="el-GR" altLang="en-US" sz="2800" dirty="0" smtClean="0"/>
              <a:t>λεκτικής</a:t>
            </a:r>
            <a:r>
              <a:rPr lang="en-US" altLang="en-US" sz="2800" dirty="0" smtClean="0"/>
              <a:t> </a:t>
            </a:r>
            <a:r>
              <a:rPr lang="el-GR" altLang="en-US" sz="2800" dirty="0" smtClean="0"/>
              <a:t>ανάλυσης </a:t>
            </a:r>
            <a:r>
              <a:rPr lang="el-GR" altLang="en-US" sz="2800" dirty="0"/>
              <a:t>από τις περιγραφές αυτές.</a:t>
            </a:r>
            <a:endParaRPr lang="en-US" altLang="en-US" sz="28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6386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8DC46B-57B5-4792-BFF5-31F1D1FD77C1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20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5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Κανόνες περιγραφής Κανονικών Εκφράσεων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354013" indent="-354013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820000"/>
                </a:solidFill>
              </a:rPr>
              <a:t>ε</a:t>
            </a:r>
            <a:r>
              <a:rPr lang="en-US" sz="2400" dirty="0"/>
              <a:t> </a:t>
            </a:r>
            <a:r>
              <a:rPr lang="en-US" sz="2400" dirty="0" err="1"/>
              <a:t>είν</a:t>
            </a:r>
            <a:r>
              <a:rPr lang="en-US" sz="2400" dirty="0"/>
              <a:t>αι η κανονική έκφραση </a:t>
            </a:r>
            <a:r>
              <a:rPr lang="el-GR" sz="2400" dirty="0"/>
              <a:t>(Κ.Ε.) </a:t>
            </a:r>
            <a:r>
              <a:rPr lang="en-US" sz="2400" dirty="0"/>
              <a:t>π</a:t>
            </a:r>
            <a:r>
              <a:rPr lang="en-US" sz="2400" dirty="0" err="1"/>
              <a:t>ου</a:t>
            </a:r>
            <a:r>
              <a:rPr lang="en-US" sz="2400" dirty="0"/>
              <a:t> </a:t>
            </a:r>
            <a:r>
              <a:rPr lang="en-US" sz="2400" dirty="0" err="1"/>
              <a:t>συμ</a:t>
            </a:r>
            <a:r>
              <a:rPr lang="en-US" sz="2400" dirty="0"/>
              <a:t>βολίζει τη γλώσσα {ε}</a:t>
            </a:r>
          </a:p>
          <a:p>
            <a:pPr>
              <a:spcBef>
                <a:spcPts val="1200"/>
              </a:spcBef>
              <a:defRPr/>
            </a:pPr>
            <a:r>
              <a:rPr lang="el-GR" altLang="en-US" sz="2400" dirty="0"/>
              <a:t>Έστω το αλφάβητο</a:t>
            </a:r>
            <a:r>
              <a:rPr lang="en-US" altLang="en-US" sz="2400" dirty="0">
                <a:sym typeface="Symbol" pitchFamily="18" charset="2"/>
              </a:rPr>
              <a:t> </a:t>
            </a:r>
            <a:r>
              <a:rPr lang="el-GR" altLang="en-US" sz="2400" dirty="0">
                <a:sym typeface="Symbol" pitchFamily="18" charset="2"/>
              </a:rPr>
              <a:t>. Αν</a:t>
            </a:r>
            <a:r>
              <a:rPr lang="en-US" altLang="en-US" sz="2400" dirty="0">
                <a:sym typeface="Symbol" pitchFamily="18" charset="2"/>
              </a:rPr>
              <a:t> a  , </a:t>
            </a:r>
            <a:r>
              <a:rPr lang="el-GR" altLang="en-US" sz="2400" dirty="0">
                <a:sym typeface="Symbol" pitchFamily="18" charset="2"/>
              </a:rPr>
              <a:t>τότε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820000"/>
                </a:solidFill>
                <a:sym typeface="Symbol" pitchFamily="18" charset="2"/>
              </a:rPr>
              <a:t>a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είναι η Κ.Ε. </a:t>
            </a:r>
            <a:r>
              <a:rPr lang="en-US" altLang="en-US" sz="2400" dirty="0">
                <a:sym typeface="Symbol" pitchFamily="18" charset="2"/>
              </a:rPr>
              <a:t>μ</a:t>
            </a:r>
            <a:r>
              <a:rPr lang="el-GR" altLang="en-US" sz="2400" dirty="0">
                <a:sym typeface="Symbol" pitchFamily="18" charset="2"/>
              </a:rPr>
              <a:t>ε γλώσσα την</a:t>
            </a:r>
            <a:r>
              <a:rPr lang="en-US" altLang="en-US" sz="2400" dirty="0">
                <a:sym typeface="Symbol" pitchFamily="18" charset="2"/>
              </a:rPr>
              <a:t> {a}</a:t>
            </a:r>
          </a:p>
          <a:p>
            <a:pPr>
              <a:spcBef>
                <a:spcPct val="30000"/>
              </a:spcBef>
              <a:defRPr/>
            </a:pPr>
            <a:r>
              <a:rPr lang="el-GR" altLang="en-US" sz="2400" dirty="0">
                <a:sym typeface="Symbol" pitchFamily="18" charset="2"/>
              </a:rPr>
              <a:t>Αν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b="1" i="1" dirty="0">
                <a:solidFill>
                  <a:srgbClr val="820000"/>
                </a:solidFill>
                <a:sym typeface="Symbol" pitchFamily="18" charset="2"/>
              </a:rPr>
              <a:t>x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και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b="1" i="1" dirty="0">
                <a:solidFill>
                  <a:srgbClr val="820000"/>
                </a:solidFill>
                <a:sym typeface="Symbol" pitchFamily="18" charset="2"/>
              </a:rPr>
              <a:t>y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είναι Κ.Ε. με γλώσσες τις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i="1" dirty="0">
                <a:sym typeface="Symbol" pitchFamily="18" charset="2"/>
              </a:rPr>
              <a:t>L(x)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και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i="1" dirty="0">
                <a:sym typeface="Symbol" pitchFamily="18" charset="2"/>
              </a:rPr>
              <a:t>L(y)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τότε:</a:t>
            </a:r>
            <a:endParaRPr lang="en-US" altLang="en-US" sz="2400" i="1" dirty="0">
              <a:sym typeface="Symbol" pitchFamily="18" charset="2"/>
            </a:endParaRPr>
          </a:p>
          <a:p>
            <a:pPr lvl="1"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  <a:defRPr/>
            </a:pPr>
            <a:r>
              <a:rPr lang="en-US" altLang="en-US" sz="2400" i="1" dirty="0">
                <a:sym typeface="Symbol" pitchFamily="18" charset="2"/>
              </a:rPr>
              <a:t>x </a:t>
            </a:r>
            <a:r>
              <a:rPr lang="en-US" altLang="en-US" sz="2400" dirty="0">
                <a:sym typeface="Symbol" pitchFamily="18" charset="2"/>
              </a:rPr>
              <a:t>|  </a:t>
            </a:r>
            <a:r>
              <a:rPr lang="en-US" altLang="en-US" sz="2400" i="1" dirty="0">
                <a:sym typeface="Symbol" pitchFamily="18" charset="2"/>
              </a:rPr>
              <a:t>y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είναι Κ.Ε. </a:t>
            </a:r>
            <a:r>
              <a:rPr lang="en-US" altLang="en-US" sz="2400" dirty="0">
                <a:sym typeface="Symbol" pitchFamily="18" charset="2"/>
              </a:rPr>
              <a:t>π</a:t>
            </a:r>
            <a:r>
              <a:rPr lang="el-GR" altLang="en-US" sz="2400" dirty="0">
                <a:sym typeface="Symbol" pitchFamily="18" charset="2"/>
              </a:rPr>
              <a:t>ου εκφράζει την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i="1" dirty="0">
                <a:sym typeface="Symbol" pitchFamily="18" charset="2"/>
              </a:rPr>
              <a:t>L(x) </a:t>
            </a:r>
            <a:r>
              <a:rPr lang="en-US" altLang="en-US" sz="2400" dirty="0">
                <a:sym typeface="Symbol" pitchFamily="18" charset="2"/>
              </a:rPr>
              <a:t> </a:t>
            </a:r>
            <a:r>
              <a:rPr lang="en-US" altLang="en-US" sz="2400" i="1" dirty="0">
                <a:sym typeface="Symbol" pitchFamily="18" charset="2"/>
              </a:rPr>
              <a:t>L(y)</a:t>
            </a:r>
            <a:r>
              <a:rPr lang="el-GR" altLang="en-US" sz="2400" i="1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(διάζευξη)</a:t>
            </a:r>
            <a:endParaRPr lang="en-US" altLang="en-US" sz="2400" dirty="0">
              <a:sym typeface="Symbol" pitchFamily="18" charset="2"/>
            </a:endParaRPr>
          </a:p>
          <a:p>
            <a:pPr lvl="1"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  <a:defRPr/>
            </a:pPr>
            <a:r>
              <a:rPr lang="en-US" altLang="en-US" sz="2400" i="1" dirty="0" err="1">
                <a:sym typeface="Symbol" pitchFamily="18" charset="2"/>
              </a:rPr>
              <a:t>xy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είναι </a:t>
            </a:r>
            <a:r>
              <a:rPr lang="en-US" altLang="en-US" sz="2400" dirty="0">
                <a:sym typeface="Symbol" pitchFamily="18" charset="2"/>
              </a:rPr>
              <a:t>Κ</a:t>
            </a:r>
            <a:r>
              <a:rPr lang="el-GR" altLang="en-US" sz="2400" dirty="0">
                <a:sym typeface="Symbol" pitchFamily="18" charset="2"/>
              </a:rPr>
              <a:t>.Ε. </a:t>
            </a:r>
            <a:r>
              <a:rPr lang="en-US" altLang="en-US" sz="2400" dirty="0">
                <a:sym typeface="Symbol" pitchFamily="18" charset="2"/>
              </a:rPr>
              <a:t>π</a:t>
            </a:r>
            <a:r>
              <a:rPr lang="el-GR" altLang="en-US" sz="2400" dirty="0">
                <a:sym typeface="Symbol" pitchFamily="18" charset="2"/>
              </a:rPr>
              <a:t>ου εκφράζει την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i="1" dirty="0">
                <a:sym typeface="Symbol" pitchFamily="18" charset="2"/>
              </a:rPr>
              <a:t>L(x)L(y)</a:t>
            </a:r>
            <a:r>
              <a:rPr lang="el-GR" altLang="en-US" sz="2400" i="1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(παράθεση)</a:t>
            </a:r>
            <a:endParaRPr lang="en-US" altLang="en-US" sz="2400" dirty="0">
              <a:sym typeface="Symbol" pitchFamily="18" charset="2"/>
            </a:endParaRPr>
          </a:p>
          <a:p>
            <a:pPr lvl="1">
              <a:spcBef>
                <a:spcPts val="1800"/>
              </a:spcBef>
              <a:buClr>
                <a:srgbClr val="820000"/>
              </a:buClr>
              <a:buFont typeface="Wingdings" pitchFamily="2" charset="2"/>
              <a:buChar char="§"/>
              <a:defRPr/>
            </a:pPr>
            <a:r>
              <a:rPr lang="en-US" altLang="en-US" sz="2400" i="1" dirty="0">
                <a:sym typeface="Symbol" pitchFamily="18" charset="2"/>
              </a:rPr>
              <a:t>x</a:t>
            </a:r>
            <a:r>
              <a:rPr lang="en-US" altLang="en-US" sz="2400" i="1" baseline="30000" dirty="0">
                <a:sym typeface="Symbol" pitchFamily="18" charset="2"/>
              </a:rPr>
              <a:t>*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l-GR" altLang="en-US" sz="2400" dirty="0">
                <a:sym typeface="Symbol" pitchFamily="18" charset="2"/>
              </a:rPr>
              <a:t>είναι Κ.Ε. </a:t>
            </a:r>
            <a:r>
              <a:rPr lang="en-US" altLang="en-US" sz="2400" dirty="0">
                <a:sym typeface="Symbol" pitchFamily="18" charset="2"/>
              </a:rPr>
              <a:t>π</a:t>
            </a:r>
            <a:r>
              <a:rPr lang="el-GR" altLang="en-US" sz="2400" dirty="0">
                <a:sym typeface="Symbol" pitchFamily="18" charset="2"/>
              </a:rPr>
              <a:t>ου εκφράζει την</a:t>
            </a:r>
            <a:r>
              <a:rPr lang="en-US" altLang="en-US" sz="2400" dirty="0">
                <a:sym typeface="Symbol" pitchFamily="18" charset="2"/>
              </a:rPr>
              <a:t> </a:t>
            </a:r>
            <a:r>
              <a:rPr lang="en-US" altLang="en-US" sz="2400" i="1" dirty="0">
                <a:sym typeface="Symbol" pitchFamily="18" charset="2"/>
              </a:rPr>
              <a:t>L(x)</a:t>
            </a:r>
            <a:r>
              <a:rPr lang="en-US" altLang="en-US" sz="2400" dirty="0">
                <a:sym typeface="Symbol" pitchFamily="18" charset="2"/>
              </a:rPr>
              <a:t>*</a:t>
            </a:r>
            <a:r>
              <a:rPr lang="el-GR" altLang="en-US" sz="2400" dirty="0">
                <a:sym typeface="Symbol" pitchFamily="18" charset="2"/>
              </a:rPr>
              <a:t> (κλειστότητα ή επανάληψη)</a:t>
            </a:r>
            <a:endParaRPr lang="en-US" altLang="en-US" sz="2400" dirty="0">
              <a:sym typeface="Symbol" pitchFamily="18" charset="2"/>
            </a:endParaRPr>
          </a:p>
          <a:p>
            <a:endParaRPr lang="el-GR" dirty="0"/>
          </a:p>
        </p:txBody>
      </p:sp>
      <p:sp>
        <p:nvSpPr>
          <p:cNvPr id="17410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668489-43FA-4669-B37C-33F5AFB76159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21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35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Επεκτάσεις συμβολισμού Κ.Ε.</a:t>
            </a:r>
            <a:endParaRPr lang="en-GB" dirty="0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92100" indent="-292100" eaLnBrk="1" hangingPunct="1">
              <a:buFontTx/>
              <a:buNone/>
            </a:pPr>
            <a:r>
              <a:rPr lang="el-GR" altLang="el-GR" dirty="0" smtClean="0"/>
              <a:t>Επεκτάσεις συμβολισμού κανονικών εκφράσεων</a:t>
            </a:r>
          </a:p>
          <a:p>
            <a:pPr marL="292100" indent="-292100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l-GR" b="1" i="1" dirty="0" smtClean="0">
                <a:solidFill>
                  <a:srgbClr val="820000"/>
                </a:solidFill>
              </a:rPr>
              <a:t>x</a:t>
            </a:r>
            <a:r>
              <a:rPr lang="en-US" altLang="el-GR" b="1" i="1" baseline="30000" dirty="0" smtClean="0">
                <a:solidFill>
                  <a:srgbClr val="820000"/>
                </a:solidFill>
              </a:rPr>
              <a:t>+</a:t>
            </a:r>
            <a:r>
              <a:rPr lang="en-US" altLang="el-GR" b="1" i="1" dirty="0" smtClean="0">
                <a:solidFill>
                  <a:srgbClr val="820000"/>
                </a:solidFill>
              </a:rPr>
              <a:t>= x x*</a:t>
            </a:r>
            <a:r>
              <a:rPr lang="en-US" altLang="el-GR" dirty="0" smtClean="0"/>
              <a:t>		</a:t>
            </a:r>
            <a:r>
              <a:rPr lang="el-GR" altLang="el-GR" dirty="0" smtClean="0"/>
              <a:t>συμβολίζει</a:t>
            </a:r>
            <a:r>
              <a:rPr lang="en-US" altLang="el-GR" dirty="0" smtClean="0"/>
              <a:t> </a:t>
            </a:r>
            <a:r>
              <a:rPr lang="en-US" altLang="el-GR" i="1" dirty="0" smtClean="0"/>
              <a:t>L(x)</a:t>
            </a:r>
            <a:r>
              <a:rPr lang="en-US" altLang="el-GR" i="1" baseline="30000" dirty="0" smtClean="0"/>
              <a:t>+</a:t>
            </a:r>
          </a:p>
          <a:p>
            <a:pPr marL="292100" indent="-292100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l-GR" b="1" i="1" dirty="0" smtClean="0">
                <a:solidFill>
                  <a:srgbClr val="820000"/>
                </a:solidFill>
              </a:rPr>
              <a:t>x</a:t>
            </a:r>
            <a:r>
              <a:rPr lang="en-US" altLang="el-GR" b="1" dirty="0" smtClean="0">
                <a:solidFill>
                  <a:srgbClr val="820000"/>
                </a:solidFill>
              </a:rPr>
              <a:t>?</a:t>
            </a:r>
            <a:r>
              <a:rPr lang="en-US" altLang="el-GR" b="1" i="1" dirty="0" smtClean="0">
                <a:solidFill>
                  <a:srgbClr val="820000"/>
                </a:solidFill>
              </a:rPr>
              <a:t> = x | </a:t>
            </a:r>
            <a:r>
              <a:rPr lang="en-US" altLang="en-US" b="1" dirty="0" smtClean="0">
                <a:solidFill>
                  <a:srgbClr val="820000"/>
                </a:solidFill>
                <a:sym typeface="Symbol" pitchFamily="18" charset="2"/>
              </a:rPr>
              <a:t></a:t>
            </a:r>
            <a:r>
              <a:rPr lang="en-US" altLang="el-GR" b="1" dirty="0" smtClean="0">
                <a:solidFill>
                  <a:srgbClr val="820000"/>
                </a:solidFill>
              </a:rPr>
              <a:t> </a:t>
            </a:r>
            <a:r>
              <a:rPr lang="en-US" altLang="el-GR" b="1" dirty="0" smtClean="0">
                <a:solidFill>
                  <a:srgbClr val="000099"/>
                </a:solidFill>
              </a:rPr>
              <a:t>	</a:t>
            </a:r>
            <a:r>
              <a:rPr lang="en-US" altLang="el-GR" dirty="0" smtClean="0"/>
              <a:t>	</a:t>
            </a:r>
            <a:r>
              <a:rPr lang="el-GR" altLang="el-GR" dirty="0" smtClean="0"/>
              <a:t>συμβολίζει</a:t>
            </a:r>
            <a:r>
              <a:rPr lang="en-US" altLang="el-GR" dirty="0" smtClean="0"/>
              <a:t>  </a:t>
            </a:r>
            <a:r>
              <a:rPr lang="en-US" altLang="el-GR" i="1" dirty="0" smtClean="0"/>
              <a:t>L(x) </a:t>
            </a:r>
            <a:r>
              <a:rPr lang="en-US" altLang="el-GR" dirty="0" smtClean="0">
                <a:sym typeface="Symbol" pitchFamily="18" charset="2"/>
              </a:rPr>
              <a:t></a:t>
            </a:r>
            <a:r>
              <a:rPr lang="en-US" altLang="el-GR" i="1" dirty="0" smtClean="0">
                <a:sym typeface="Symbol" pitchFamily="18" charset="2"/>
              </a:rPr>
              <a:t>  </a:t>
            </a:r>
            <a:r>
              <a:rPr lang="en-US" altLang="en-US" dirty="0" smtClean="0">
                <a:sym typeface="Symbol" pitchFamily="18" charset="2"/>
              </a:rPr>
              <a:t>{}</a:t>
            </a:r>
          </a:p>
          <a:p>
            <a:pPr marL="292100" indent="-292100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820000"/>
                </a:solidFill>
                <a:sym typeface="Symbol" pitchFamily="18" charset="2"/>
              </a:rPr>
              <a:t>[</a:t>
            </a:r>
            <a:r>
              <a:rPr lang="en-US" altLang="en-US" b="1" dirty="0" err="1" smtClean="0">
                <a:solidFill>
                  <a:srgbClr val="820000"/>
                </a:solidFill>
                <a:sym typeface="Symbol" pitchFamily="18" charset="2"/>
              </a:rPr>
              <a:t>abc</a:t>
            </a:r>
            <a:r>
              <a:rPr lang="en-US" altLang="en-US" b="1" dirty="0" smtClean="0">
                <a:solidFill>
                  <a:srgbClr val="820000"/>
                </a:solidFill>
                <a:sym typeface="Symbol" pitchFamily="18" charset="2"/>
              </a:rPr>
              <a:t>] = a | b | c  </a:t>
            </a:r>
            <a:r>
              <a:rPr lang="en-US" altLang="en-US" dirty="0" smtClean="0">
                <a:sym typeface="Symbol" pitchFamily="18" charset="2"/>
              </a:rPr>
              <a:t>	</a:t>
            </a:r>
            <a:r>
              <a:rPr lang="el-GR" altLang="en-US" dirty="0" smtClean="0">
                <a:sym typeface="Symbol" pitchFamily="18" charset="2"/>
              </a:rPr>
              <a:t>συμβολίζει ταύτιση με έναν από τους 				χαρακτήρες της αγκύλης</a:t>
            </a:r>
            <a:endParaRPr lang="en-US" altLang="en-US" dirty="0" smtClean="0">
              <a:sym typeface="Symbol" pitchFamily="18" charset="2"/>
            </a:endParaRPr>
          </a:p>
          <a:p>
            <a:pPr marL="292100" indent="-292100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820000"/>
                </a:solidFill>
                <a:sym typeface="Symbol" pitchFamily="18" charset="2"/>
              </a:rPr>
              <a:t>a-z = a | b | c | ... | z</a:t>
            </a:r>
            <a:r>
              <a:rPr lang="el-GR" altLang="en-US" b="1" dirty="0" smtClean="0">
                <a:solidFill>
                  <a:srgbClr val="820000"/>
                </a:solidFill>
                <a:sym typeface="Symbol" pitchFamily="18" charset="2"/>
              </a:rPr>
              <a:t> </a:t>
            </a:r>
            <a:r>
              <a:rPr lang="el-GR" altLang="en-US" dirty="0" smtClean="0">
                <a:sym typeface="Symbol" pitchFamily="18" charset="2"/>
              </a:rPr>
              <a:t>	διάστημα χαρακτήρων</a:t>
            </a:r>
            <a:endParaRPr lang="en-US" altLang="en-US" dirty="0" smtClean="0">
              <a:sym typeface="Symbol" pitchFamily="18" charset="2"/>
            </a:endParaRPr>
          </a:p>
          <a:p>
            <a:pPr marL="292100" indent="-292100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820000"/>
                </a:solidFill>
                <a:sym typeface="Symbol" pitchFamily="18" charset="2"/>
              </a:rPr>
              <a:t>[0-9a-z] =  0 | 1 | 2 | ... | 9 | a | b | c | ... | z </a:t>
            </a:r>
          </a:p>
        </p:txBody>
      </p:sp>
      <p:sp>
        <p:nvSpPr>
          <p:cNvPr id="18434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7DFD27-67B7-42FC-B222-7C87C395FBE0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22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8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Επεκτάσεις συμβολισμού Κ.Ε.  </a:t>
            </a:r>
            <a:r>
              <a:rPr lang="el-GR" sz="2400" dirty="0" smtClean="0">
                <a:solidFill>
                  <a:schemeClr val="tx1"/>
                </a:solidFill>
              </a:rPr>
              <a:t>(</a:t>
            </a:r>
            <a:r>
              <a:rPr lang="el-GR" sz="2400" dirty="0" err="1" smtClean="0">
                <a:solidFill>
                  <a:schemeClr val="tx1"/>
                </a:solidFill>
              </a:rPr>
              <a:t>συνεχ</a:t>
            </a:r>
            <a:r>
              <a:rPr lang="el-GR" sz="2400" dirty="0" smtClean="0">
                <a:solidFill>
                  <a:schemeClr val="tx1"/>
                </a:solidFill>
              </a:rPr>
              <a:t>.)</a:t>
            </a:r>
            <a:endParaRPr lang="en-GB" dirty="0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marL="1073150" indent="-1073150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[^</a:t>
            </a:r>
            <a:r>
              <a:rPr lang="en-US" altLang="en-US" sz="2400" b="1" dirty="0" err="1" smtClean="0">
                <a:solidFill>
                  <a:srgbClr val="820000"/>
                </a:solidFill>
                <a:sym typeface="Symbol" pitchFamily="18" charset="2"/>
              </a:rPr>
              <a:t>abc</a:t>
            </a: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]</a:t>
            </a:r>
            <a:r>
              <a:rPr lang="en-US" altLang="en-US" sz="2400" b="1" dirty="0" smtClean="0">
                <a:solidFill>
                  <a:srgbClr val="000099"/>
                </a:solidFill>
                <a:sym typeface="Symbol" pitchFamily="18" charset="2"/>
              </a:rPr>
              <a:t>	</a:t>
            </a:r>
            <a:r>
              <a:rPr lang="el-GR" altLang="en-US" sz="2400" dirty="0" smtClean="0">
                <a:sym typeface="Symbol" pitchFamily="18" charset="2"/>
              </a:rPr>
              <a:t>ταύτιση με οποιονδήποτε χαρακτήρα εκτός των</a:t>
            </a:r>
            <a:r>
              <a:rPr lang="en-US" altLang="en-US" sz="2400" dirty="0" smtClean="0">
                <a:sym typeface="Symbol" pitchFamily="18" charset="2"/>
              </a:rPr>
              <a:t> a, b </a:t>
            </a:r>
            <a:r>
              <a:rPr lang="el-GR" altLang="en-US" sz="2400" dirty="0" smtClean="0">
                <a:sym typeface="Symbol" pitchFamily="18" charset="2"/>
              </a:rPr>
              <a:t>ή</a:t>
            </a:r>
            <a:r>
              <a:rPr lang="en-US" altLang="en-US" sz="2400" dirty="0" smtClean="0">
                <a:sym typeface="Symbol" pitchFamily="18" charset="2"/>
              </a:rPr>
              <a:t> c </a:t>
            </a:r>
          </a:p>
          <a:p>
            <a:pPr marL="1073150" indent="-1073150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. </a:t>
            </a:r>
            <a:r>
              <a:rPr lang="en-US" altLang="en-US" sz="2400" b="1" dirty="0" smtClean="0">
                <a:solidFill>
                  <a:srgbClr val="000099"/>
                </a:solidFill>
                <a:sym typeface="Symbol" pitchFamily="18" charset="2"/>
              </a:rPr>
              <a:t>  	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l-GR" altLang="en-US" sz="2400" dirty="0" smtClean="0">
                <a:sym typeface="Symbol" pitchFamily="18" charset="2"/>
              </a:rPr>
              <a:t>τελεία</a:t>
            </a:r>
            <a:r>
              <a:rPr lang="en-US" altLang="en-US" sz="2400" dirty="0" smtClean="0">
                <a:sym typeface="Symbol" pitchFamily="18" charset="2"/>
              </a:rPr>
              <a:t>) </a:t>
            </a:r>
            <a:r>
              <a:rPr lang="el-GR" altLang="en-US" sz="2400" dirty="0" smtClean="0">
                <a:sym typeface="Symbol" pitchFamily="18" charset="2"/>
              </a:rPr>
              <a:t>οποιοσδήποτε χαρακτήρας εκτός του</a:t>
            </a:r>
            <a:r>
              <a:rPr lang="en-US" altLang="en-US" sz="2400" dirty="0" smtClean="0">
                <a:sym typeface="Symbol" pitchFamily="18" charset="2"/>
              </a:rPr>
              <a:t> newline</a:t>
            </a:r>
            <a:r>
              <a:rPr lang="el-GR" altLang="en-US" sz="2400" dirty="0" smtClean="0">
                <a:sym typeface="Symbol" pitchFamily="18" charset="2"/>
              </a:rPr>
              <a:t>     </a:t>
            </a:r>
            <a:r>
              <a:rPr lang="en-US" altLang="en-US" sz="2400" i="1" dirty="0" smtClean="0">
                <a:sym typeface="Symbol" pitchFamily="18" charset="2"/>
              </a:rPr>
              <a:t>.  =  [^\n]</a:t>
            </a:r>
            <a:r>
              <a:rPr lang="en-US" altLang="en-US" sz="2400" dirty="0" smtClean="0">
                <a:sym typeface="Symbol" pitchFamily="18" charset="2"/>
              </a:rPr>
              <a:t>		</a:t>
            </a:r>
          </a:p>
          <a:p>
            <a:pPr marL="1073150" indent="-1073150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“!“</a:t>
            </a:r>
            <a:r>
              <a:rPr lang="en-US" altLang="en-US" sz="2400" dirty="0" smtClean="0">
                <a:sym typeface="Symbol" pitchFamily="18" charset="2"/>
              </a:rPr>
              <a:t>	</a:t>
            </a:r>
            <a:r>
              <a:rPr lang="el-GR" altLang="en-US" sz="2400" dirty="0" smtClean="0">
                <a:sym typeface="Symbol" pitchFamily="18" charset="2"/>
              </a:rPr>
              <a:t>ταύτιση με το χαρακτήρα </a:t>
            </a:r>
            <a:r>
              <a:rPr lang="en-US" altLang="en-US" sz="2400" dirty="0" smtClean="0">
                <a:sym typeface="Symbol" pitchFamily="18" charset="2"/>
              </a:rPr>
              <a:t>!</a:t>
            </a:r>
          </a:p>
          <a:p>
            <a:pPr marL="1073150" indent="-1073150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2400" b="1" dirty="0" smtClean="0">
                <a:solidFill>
                  <a:srgbClr val="820000"/>
                </a:solidFill>
                <a:sym typeface="Symbol" pitchFamily="18" charset="2"/>
              </a:rPr>
              <a:t>\[</a:t>
            </a:r>
            <a:r>
              <a:rPr lang="en-US" altLang="en-US" sz="2400" b="1" dirty="0" smtClean="0">
                <a:solidFill>
                  <a:srgbClr val="000099"/>
                </a:solidFill>
                <a:sym typeface="Symbol" pitchFamily="18" charset="2"/>
              </a:rPr>
              <a:t>	</a:t>
            </a:r>
            <a:r>
              <a:rPr lang="el-GR" altLang="en-US" sz="2400" dirty="0" smtClean="0">
                <a:sym typeface="Symbol" pitchFamily="18" charset="2"/>
              </a:rPr>
              <a:t>αφαιρείται από το χαρακτήρα [ η ειδική σημασία του</a:t>
            </a:r>
            <a:endParaRPr lang="en-US" altLang="en-US" sz="2400" dirty="0" smtClean="0">
              <a:sym typeface="Symbol" pitchFamily="18" charset="2"/>
            </a:endParaRPr>
          </a:p>
        </p:txBody>
      </p:sp>
      <p:sp>
        <p:nvSpPr>
          <p:cNvPr id="19458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4A56A8-23E4-470C-B6BE-9E93636809A0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23</a:t>
            </a:fld>
            <a:endParaRPr lang="el-GR" altLang="el-GR" smtClean="0">
              <a:solidFill>
                <a:prstClr val="black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3995738"/>
            <a:ext cx="83632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altLang="en-US" sz="2400" b="1" dirty="0">
                <a:solidFill>
                  <a:srgbClr val="004A82"/>
                </a:solidFill>
                <a:latin typeface="Calibri"/>
              </a:rPr>
              <a:t>Ισχύουν επίσης:</a:t>
            </a:r>
          </a:p>
          <a:p>
            <a:pPr marL="342900" indent="-3429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n-US" sz="2400" b="1" dirty="0">
                <a:solidFill>
                  <a:prstClr val="black"/>
                </a:solidFill>
                <a:latin typeface="Calibri"/>
              </a:rPr>
              <a:t>Προτεραιότητα</a:t>
            </a:r>
            <a:r>
              <a:rPr lang="en-US" alt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400" i="1" dirty="0">
                <a:solidFill>
                  <a:srgbClr val="820000"/>
                </a:solidFill>
                <a:latin typeface="Calibri"/>
              </a:rPr>
              <a:t>επανάληψη</a:t>
            </a:r>
            <a:r>
              <a:rPr lang="en-US" altLang="en-US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altLang="en-US" sz="2400" dirty="0">
                <a:solidFill>
                  <a:prstClr val="black"/>
                </a:solidFill>
                <a:latin typeface="Calibri"/>
              </a:rPr>
              <a:t>μετά</a:t>
            </a:r>
            <a:r>
              <a:rPr lang="en-US" alt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400" i="1" dirty="0">
                <a:solidFill>
                  <a:srgbClr val="4545C3"/>
                </a:solidFill>
                <a:latin typeface="Calibri"/>
              </a:rPr>
              <a:t>παράθεση</a:t>
            </a:r>
            <a:r>
              <a:rPr lang="en-US" altLang="en-US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altLang="en-US" sz="2400" dirty="0">
                <a:solidFill>
                  <a:prstClr val="black"/>
                </a:solidFill>
                <a:latin typeface="Calibri"/>
              </a:rPr>
              <a:t>μετά</a:t>
            </a:r>
            <a:r>
              <a:rPr lang="en-US" alt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n-US" sz="2400" i="1" dirty="0" smtClean="0">
                <a:solidFill>
                  <a:srgbClr val="00B050"/>
                </a:solidFill>
                <a:latin typeface="Calibri"/>
              </a:rPr>
              <a:t>διάζευξη</a:t>
            </a:r>
            <a:endParaRPr lang="en-US" altLang="en-US" sz="2400" i="1" dirty="0">
              <a:solidFill>
                <a:srgbClr val="00B050"/>
              </a:solidFill>
              <a:latin typeface="Calibri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l-GR" altLang="en-US" sz="2400" dirty="0">
                <a:solidFill>
                  <a:srgbClr val="000099"/>
                </a:solidFill>
                <a:latin typeface="Calibri"/>
              </a:rPr>
              <a:t>	</a:t>
            </a:r>
            <a:r>
              <a:rPr lang="el-GR" altLang="en-US" sz="2400" dirty="0">
                <a:solidFill>
                  <a:prstClr val="black"/>
                </a:solidFill>
                <a:latin typeface="Calibri"/>
              </a:rPr>
              <a:t>Π.χ. 	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|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y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*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 z </a:t>
            </a:r>
            <a:r>
              <a:rPr lang="el-GR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=  </a:t>
            </a:r>
            <a:r>
              <a:rPr lang="en-US" sz="2400" b="1" i="1" dirty="0">
                <a:solidFill>
                  <a:srgbClr val="820000"/>
                </a:solidFill>
                <a:latin typeface="Calibri"/>
              </a:rPr>
              <a:t>x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</a:rPr>
              <a:t>|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004A82"/>
                </a:solidFill>
                <a:latin typeface="Calibri"/>
              </a:rPr>
              <a:t>(</a:t>
            </a:r>
            <a:r>
              <a:rPr lang="en-US" sz="2400" b="1" dirty="0">
                <a:solidFill>
                  <a:srgbClr val="820000"/>
                </a:solidFill>
                <a:latin typeface="Calibri"/>
              </a:rPr>
              <a:t>(</a:t>
            </a:r>
            <a:r>
              <a:rPr lang="en-US" sz="2400" b="1" i="1" dirty="0">
                <a:solidFill>
                  <a:srgbClr val="820000"/>
                </a:solidFill>
                <a:latin typeface="Calibri"/>
              </a:rPr>
              <a:t>y</a:t>
            </a:r>
            <a:r>
              <a:rPr lang="en-US" sz="2400" b="1" baseline="30000" dirty="0" smtClean="0">
                <a:solidFill>
                  <a:srgbClr val="820000"/>
                </a:solidFill>
                <a:latin typeface="Calibri"/>
              </a:rPr>
              <a:t>*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) </a:t>
            </a:r>
            <a:r>
              <a:rPr lang="en-US" sz="2400" b="1" i="1" dirty="0">
                <a:solidFill>
                  <a:srgbClr val="4545C3"/>
                </a:solidFill>
                <a:latin typeface="Calibri"/>
              </a:rPr>
              <a:t>z</a:t>
            </a:r>
            <a:r>
              <a:rPr lang="en-US" sz="2400" b="1" dirty="0">
                <a:solidFill>
                  <a:srgbClr val="4545C3"/>
                </a:solidFill>
                <a:latin typeface="Calibri"/>
              </a:rPr>
              <a:t>)</a:t>
            </a:r>
            <a:endParaRPr lang="en-US" sz="2400" b="1" i="1" dirty="0">
              <a:solidFill>
                <a:srgbClr val="4545C3"/>
              </a:solidFill>
              <a:latin typeface="Calibri"/>
            </a:endParaRPr>
          </a:p>
          <a:p>
            <a:pPr marL="355600" indent="-355600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l-GR" altLang="en-US" sz="2400" dirty="0" err="1" smtClean="0">
                <a:solidFill>
                  <a:prstClr val="black"/>
                </a:solidFill>
                <a:latin typeface="Calibri"/>
              </a:rPr>
              <a:t>ίναι</a:t>
            </a:r>
            <a:r>
              <a:rPr lang="el-GR" altLang="en-US" sz="24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l-GR" altLang="en-US" sz="2400" b="1" dirty="0">
                <a:solidFill>
                  <a:prstClr val="black"/>
                </a:solidFill>
                <a:latin typeface="Calibri"/>
              </a:rPr>
              <a:t>αριστερά </a:t>
            </a:r>
            <a:r>
              <a:rPr lang="el-GR" altLang="en-US" sz="2400" b="1" dirty="0" err="1" smtClean="0">
                <a:solidFill>
                  <a:prstClr val="black"/>
                </a:solidFill>
                <a:latin typeface="Calibri"/>
              </a:rPr>
              <a:t>προσεταιριστικές</a:t>
            </a:r>
            <a:r>
              <a:rPr lang="en-US" altLang="en-US" sz="2400" b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400" i="1" dirty="0" smtClean="0">
                <a:solidFill>
                  <a:prstClr val="black"/>
                </a:solidFill>
              </a:rPr>
              <a:t>x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+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</a:rPr>
              <a:t>y </a:t>
            </a:r>
            <a:r>
              <a:rPr lang="el-GR" sz="2400" i="1" dirty="0" smtClean="0">
                <a:solidFill>
                  <a:prstClr val="black"/>
                </a:solidFill>
              </a:rPr>
              <a:t>+</a:t>
            </a:r>
            <a:r>
              <a:rPr lang="en-US" sz="2400" i="1" dirty="0" smtClean="0">
                <a:solidFill>
                  <a:prstClr val="black"/>
                </a:solidFill>
              </a:rPr>
              <a:t> z </a:t>
            </a:r>
            <a:r>
              <a:rPr lang="el-GR" sz="2400" i="1" dirty="0" smtClean="0">
                <a:solidFill>
                  <a:prstClr val="black"/>
                </a:solidFill>
              </a:rPr>
              <a:t>= (</a:t>
            </a:r>
            <a:r>
              <a:rPr lang="en-US" sz="2400" i="1" dirty="0" smtClean="0">
                <a:solidFill>
                  <a:prstClr val="black"/>
                </a:solidFill>
              </a:rPr>
              <a:t>x</a:t>
            </a:r>
            <a:r>
              <a:rPr lang="el-GR" sz="2400" i="1" dirty="0" smtClean="0">
                <a:solidFill>
                  <a:prstClr val="black"/>
                </a:solidFill>
              </a:rPr>
              <a:t> + </a:t>
            </a:r>
            <a:r>
              <a:rPr lang="en-US" sz="2400" i="1" dirty="0" smtClean="0">
                <a:solidFill>
                  <a:prstClr val="black"/>
                </a:solidFill>
              </a:rPr>
              <a:t>y) +z</a:t>
            </a:r>
            <a:endParaRPr lang="en-US" altLang="en-US" sz="2400" u="sng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6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Κανονικές γλώσσες και πεπερασμένα αυτόματα</a:t>
            </a:r>
            <a:endParaRPr lang="el-GR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/>
          </a:bodyPr>
          <a:lstStyle/>
          <a:p>
            <a:r>
              <a:rPr lang="el-GR" sz="2800" dirty="0"/>
              <a:t>Πεπερασμένα αυτόματα/ ΠΑ (ή μηχανές πεπερασμένων αυτομάτων) αποτελούνται από </a:t>
            </a:r>
          </a:p>
          <a:p>
            <a:pPr lvl="1"/>
            <a:r>
              <a:rPr lang="el-GR" sz="2400" dirty="0"/>
              <a:t>Ένα σύνολο </a:t>
            </a:r>
            <a:r>
              <a:rPr lang="el-GR" sz="2400" b="1" dirty="0">
                <a:solidFill>
                  <a:srgbClr val="C00000"/>
                </a:solidFill>
              </a:rPr>
              <a:t>καταστάσεων</a:t>
            </a:r>
          </a:p>
          <a:p>
            <a:pPr lvl="1"/>
            <a:r>
              <a:rPr lang="el-GR" sz="2400" dirty="0"/>
              <a:t>Ένα σύνολο </a:t>
            </a:r>
            <a:r>
              <a:rPr lang="el-GR" sz="2400" b="1" dirty="0">
                <a:solidFill>
                  <a:srgbClr val="C00000"/>
                </a:solidFill>
              </a:rPr>
              <a:t>μεταβάσεων</a:t>
            </a:r>
          </a:p>
          <a:p>
            <a:pPr>
              <a:spcBef>
                <a:spcPts val="1800"/>
              </a:spcBef>
            </a:pPr>
            <a:r>
              <a:rPr lang="el-GR" sz="2800" dirty="0"/>
              <a:t>Η γλώσσα που ορίζει μια κανονική έκφραση (ΚΕ)</a:t>
            </a:r>
          </a:p>
          <a:p>
            <a:pPr lvl="1"/>
            <a:r>
              <a:rPr lang="el-GR" sz="2400" dirty="0"/>
              <a:t>Αναγνωρίζεται </a:t>
            </a:r>
            <a:r>
              <a:rPr lang="el-GR" sz="2400" b="1" u="sng" dirty="0"/>
              <a:t>πάντα</a:t>
            </a:r>
            <a:r>
              <a:rPr lang="el-GR" sz="2400" dirty="0">
                <a:solidFill>
                  <a:srgbClr val="FF3300"/>
                </a:solidFill>
              </a:rPr>
              <a:t> </a:t>
            </a:r>
            <a:r>
              <a:rPr lang="el-GR" sz="2400" dirty="0"/>
              <a:t>από ένα ΠΑ</a:t>
            </a:r>
          </a:p>
          <a:p>
            <a:pPr lvl="1"/>
            <a:r>
              <a:rPr lang="el-GR" sz="2400" dirty="0"/>
              <a:t>Μια συμβολοσειρά ελέγχεται από ένα ΠΑ για το αν ταιριάζει σε μια </a:t>
            </a:r>
            <a:r>
              <a:rPr lang="el-GR" sz="2400" dirty="0" smtClean="0"/>
              <a:t>ΚΕ.</a:t>
            </a:r>
            <a:endParaRPr lang="el-GR" sz="2400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28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Πεπερασμένα αυτόματα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l-GR" sz="2400" dirty="0" smtClean="0"/>
              <a:t>Κανονική </a:t>
            </a:r>
            <a:r>
              <a:rPr lang="el-GR" sz="2400" dirty="0"/>
              <a:t>έκφραση για την </a:t>
            </a:r>
            <a:r>
              <a:rPr lang="el-GR" sz="2400" dirty="0" smtClean="0"/>
              <a:t>περιγραφή μεταβλητών:</a:t>
            </a:r>
            <a:endParaRPr lang="el-GR" sz="2400" dirty="0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l-GR" sz="2400" i="1" dirty="0"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l-GR" sz="2400" i="1" dirty="0" smtClean="0">
                <a:solidFill>
                  <a:srgbClr val="820000"/>
                </a:solidFill>
                <a:cs typeface="Times New Roman" pitchFamily="18" charset="0"/>
              </a:rPr>
              <a:t>μεταβλητή</a:t>
            </a:r>
            <a:r>
              <a:rPr lang="en-GB" sz="2400" i="1" dirty="0" smtClean="0">
                <a:solidFill>
                  <a:srgbClr val="820000"/>
                </a:solidFill>
                <a:cs typeface="Times New Roman" pitchFamily="18" charset="0"/>
              </a:rPr>
              <a:t>= </a:t>
            </a:r>
            <a:r>
              <a:rPr lang="en-GB" sz="2400" i="1" dirty="0">
                <a:solidFill>
                  <a:srgbClr val="820000"/>
                </a:solidFill>
                <a:cs typeface="Times New Roman" pitchFamily="18" charset="0"/>
              </a:rPr>
              <a:t>{</a:t>
            </a:r>
            <a:r>
              <a:rPr lang="en-GB" sz="2400" i="1" dirty="0" err="1">
                <a:solidFill>
                  <a:srgbClr val="820000"/>
                </a:solidFill>
                <a:cs typeface="Times New Roman" pitchFamily="18" charset="0"/>
              </a:rPr>
              <a:t>γράμμα</a:t>
            </a:r>
            <a:r>
              <a:rPr lang="en-GB" sz="2400" i="1" dirty="0">
                <a:solidFill>
                  <a:srgbClr val="820000"/>
                </a:solidFill>
                <a:cs typeface="Times New Roman" pitchFamily="18" charset="0"/>
              </a:rPr>
              <a:t>}</a:t>
            </a:r>
            <a:r>
              <a:rPr lang="en-GB" sz="2400" b="1" i="1" dirty="0">
                <a:solidFill>
                  <a:srgbClr val="820000"/>
                </a:solidFill>
                <a:cs typeface="Times New Roman" pitchFamily="18" charset="0"/>
              </a:rPr>
              <a:t>(</a:t>
            </a:r>
            <a:r>
              <a:rPr lang="en-GB" sz="2400" i="1" dirty="0">
                <a:solidFill>
                  <a:srgbClr val="820000"/>
                </a:solidFill>
                <a:cs typeface="Times New Roman" pitchFamily="18" charset="0"/>
              </a:rPr>
              <a:t>{</a:t>
            </a:r>
            <a:r>
              <a:rPr lang="en-GB" sz="2400" i="1" dirty="0" err="1">
                <a:solidFill>
                  <a:srgbClr val="820000"/>
                </a:solidFill>
                <a:cs typeface="Times New Roman" pitchFamily="18" charset="0"/>
              </a:rPr>
              <a:t>γράμμα</a:t>
            </a:r>
            <a:r>
              <a:rPr lang="en-GB" sz="2400" i="1" dirty="0">
                <a:solidFill>
                  <a:srgbClr val="820000"/>
                </a:solidFill>
                <a:cs typeface="Times New Roman" pitchFamily="18" charset="0"/>
              </a:rPr>
              <a:t>} </a:t>
            </a:r>
            <a:r>
              <a:rPr lang="en-GB" sz="2400" b="1" i="1" dirty="0">
                <a:solidFill>
                  <a:srgbClr val="820000"/>
                </a:solidFill>
                <a:cs typeface="Times New Roman" pitchFamily="18" charset="0"/>
              </a:rPr>
              <a:t>|</a:t>
            </a:r>
            <a:r>
              <a:rPr lang="en-GB" sz="2400" i="1" dirty="0">
                <a:solidFill>
                  <a:srgbClr val="820000"/>
                </a:solidFill>
                <a:cs typeface="Times New Roman" pitchFamily="18" charset="0"/>
              </a:rPr>
              <a:t> {</a:t>
            </a:r>
            <a:r>
              <a:rPr lang="en-GB" sz="2400" i="1" dirty="0" err="1">
                <a:solidFill>
                  <a:srgbClr val="820000"/>
                </a:solidFill>
                <a:cs typeface="Times New Roman" pitchFamily="18" charset="0"/>
              </a:rPr>
              <a:t>ψηφίο</a:t>
            </a:r>
            <a:r>
              <a:rPr lang="en-GB" sz="2400" i="1" dirty="0">
                <a:solidFill>
                  <a:srgbClr val="820000"/>
                </a:solidFill>
                <a:cs typeface="Times New Roman" pitchFamily="18" charset="0"/>
              </a:rPr>
              <a:t>}</a:t>
            </a:r>
            <a:r>
              <a:rPr lang="en-GB" sz="2400" b="1" i="1" dirty="0">
                <a:solidFill>
                  <a:srgbClr val="820000"/>
                </a:solidFill>
                <a:cs typeface="Times New Roman" pitchFamily="18" charset="0"/>
              </a:rPr>
              <a:t>)*</a:t>
            </a:r>
            <a:r>
              <a:rPr lang="el-GR" sz="2400" i="1" dirty="0">
                <a:solidFill>
                  <a:srgbClr val="820000"/>
                </a:solidFill>
              </a:rPr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l-GR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2400" dirty="0" smtClean="0"/>
              <a:t>Αντίστοιχο </a:t>
            </a:r>
            <a:r>
              <a:rPr lang="el-GR" sz="2400" dirty="0"/>
              <a:t>προσδιοριστικό </a:t>
            </a:r>
            <a:r>
              <a:rPr lang="el-GR" sz="2400" dirty="0" smtClean="0"/>
              <a:t>πεπερασμένο αυτόματο αναγνώρισης μεταβλητών:</a:t>
            </a:r>
            <a:endParaRPr lang="el-GR" sz="24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24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17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17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1700" dirty="0"/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905125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339973" name="Object 5"/>
          <p:cNvGraphicFramePr>
            <a:graphicFrameLocks noChangeAspect="1"/>
          </p:cNvGraphicFramePr>
          <p:nvPr/>
        </p:nvGraphicFramePr>
        <p:xfrm>
          <a:off x="827584" y="3573016"/>
          <a:ext cx="727233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r:id="rId4" imgW="6135624" imgH="1728216" progId="">
                  <p:embed/>
                </p:oleObj>
              </mc:Choice>
              <mc:Fallback>
                <p:oleObj r:id="rId4" imgW="6135624" imgH="17282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573016"/>
                        <a:ext cx="7272337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2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Κανονικές εκφράσεις και </a:t>
            </a:r>
            <a:r>
              <a:rPr lang="el-GR" dirty="0"/>
              <a:t>αυτόματα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i="1" dirty="0"/>
              <a:t>Γιατί μετατρέπουμε τις κανονικές εκφράσεις σε αυτόματα;</a:t>
            </a:r>
          </a:p>
          <a:p>
            <a:pPr lvl="1"/>
            <a:r>
              <a:rPr lang="el-GR" dirty="0"/>
              <a:t>Επειδή οι μηχανές πεπερασμένων καταστάσεων μας παρέχουν ένα </a:t>
            </a:r>
            <a:r>
              <a:rPr lang="el-GR" dirty="0">
                <a:solidFill>
                  <a:srgbClr val="FF3300"/>
                </a:solidFill>
              </a:rPr>
              <a:t>θεωρητικό</a:t>
            </a:r>
            <a:r>
              <a:rPr lang="el-GR" dirty="0"/>
              <a:t> πλαίσιο και πλήθος </a:t>
            </a:r>
            <a:r>
              <a:rPr lang="el-GR" dirty="0">
                <a:solidFill>
                  <a:srgbClr val="FF3300"/>
                </a:solidFill>
              </a:rPr>
              <a:t>αλγορίθμων </a:t>
            </a:r>
            <a:r>
              <a:rPr lang="el-GR" dirty="0"/>
              <a:t>για την ανάπτυξη αλγορίθμων </a:t>
            </a:r>
            <a:r>
              <a:rPr lang="el-GR" dirty="0">
                <a:solidFill>
                  <a:srgbClr val="FF3300"/>
                </a:solidFill>
              </a:rPr>
              <a:t>αναγνώρισης</a:t>
            </a:r>
            <a:r>
              <a:rPr lang="el-GR" dirty="0"/>
              <a:t> της γλώσσας των εκφράσεων.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5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Μεταγλωττιστές  </a:t>
            </a: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πεπερασμένων αυτομάτων</a:t>
            </a:r>
            <a:endParaRPr lang="el-GR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/>
              <a:t>Κόμβοι</a:t>
            </a:r>
            <a:endParaRPr lang="el-GR" sz="2400" dirty="0"/>
          </a:p>
          <a:p>
            <a:pPr lvl="1">
              <a:lnSpc>
                <a:spcPct val="90000"/>
              </a:lnSpc>
            </a:pPr>
            <a:r>
              <a:rPr lang="el-GR" sz="1800" dirty="0"/>
              <a:t>«αρχή», </a:t>
            </a:r>
            <a:r>
              <a:rPr lang="el-GR" sz="1800" dirty="0" smtClean="0"/>
              <a:t>«τυχαίο-</a:t>
            </a:r>
            <a:r>
              <a:rPr lang="el-GR" sz="1800" dirty="0" err="1" smtClean="0"/>
              <a:t>όνομα</a:t>
            </a:r>
            <a:r>
              <a:rPr lang="el-GR" sz="1800" dirty="0"/>
              <a:t>», «τέλος»</a:t>
            </a:r>
          </a:p>
          <a:p>
            <a:pPr lvl="2">
              <a:lnSpc>
                <a:spcPct val="90000"/>
              </a:lnSpc>
            </a:pPr>
            <a:r>
              <a:rPr lang="el-GR" sz="1800" b="1" dirty="0">
                <a:solidFill>
                  <a:srgbClr val="820000"/>
                </a:solidFill>
              </a:rPr>
              <a:t>Καταστάσεις</a:t>
            </a:r>
            <a:r>
              <a:rPr lang="el-GR" sz="1800" dirty="0"/>
              <a:t> από τις οποίες περνά η διαδικασία αναγνώρισης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Τόξα</a:t>
            </a:r>
          </a:p>
          <a:p>
            <a:pPr lvl="1">
              <a:lnSpc>
                <a:spcPct val="90000"/>
              </a:lnSpc>
            </a:pPr>
            <a:r>
              <a:rPr lang="el-GR" sz="1800" dirty="0" smtClean="0"/>
              <a:t>Τερματικοί χαρακτήρες ή αναγνωριστικά ομάδων π.χ. «γράμμα</a:t>
            </a:r>
            <a:r>
              <a:rPr lang="el-GR" sz="1800" dirty="0"/>
              <a:t>», «διαχωριστής», «ψηφίο»</a:t>
            </a:r>
          </a:p>
          <a:p>
            <a:pPr lvl="2">
              <a:lnSpc>
                <a:spcPct val="90000"/>
              </a:lnSpc>
            </a:pPr>
            <a:r>
              <a:rPr lang="el-GR" sz="1800" b="1" dirty="0">
                <a:solidFill>
                  <a:srgbClr val="820000"/>
                </a:solidFill>
              </a:rPr>
              <a:t>Μεταβάσεις</a:t>
            </a:r>
            <a:r>
              <a:rPr lang="el-GR" sz="1800" dirty="0">
                <a:solidFill>
                  <a:srgbClr val="820000"/>
                </a:solidFill>
              </a:rPr>
              <a:t> </a:t>
            </a:r>
            <a:r>
              <a:rPr lang="el-GR" sz="1800" dirty="0"/>
              <a:t>ανάμεσα στις καταστάσεις μετά την αναγνώριση των χαρακτήρων που αναγράφονται στις επιγραφές τους.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«Αρχή»</a:t>
            </a:r>
          </a:p>
          <a:p>
            <a:pPr lvl="1">
              <a:lnSpc>
                <a:spcPct val="90000"/>
              </a:lnSpc>
            </a:pPr>
            <a:r>
              <a:rPr lang="el-GR" sz="1800" dirty="0">
                <a:solidFill>
                  <a:srgbClr val="820000"/>
                </a:solidFill>
              </a:rPr>
              <a:t>Αρχική κατάσταση</a:t>
            </a:r>
          </a:p>
          <a:p>
            <a:pPr lvl="2">
              <a:lnSpc>
                <a:spcPct val="90000"/>
              </a:lnSpc>
            </a:pPr>
            <a:r>
              <a:rPr lang="el-GR" sz="1800" dirty="0"/>
              <a:t>Δεν έχει επιγραφή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«Τέλος»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Κατάληξη</a:t>
            </a:r>
          </a:p>
          <a:p>
            <a:pPr lvl="1">
              <a:lnSpc>
                <a:spcPct val="90000"/>
              </a:lnSpc>
            </a:pPr>
            <a:r>
              <a:rPr lang="el-GR" sz="1800" dirty="0">
                <a:solidFill>
                  <a:srgbClr val="820000"/>
                </a:solidFill>
              </a:rPr>
              <a:t>Επιτυχή αναγνώριση</a:t>
            </a:r>
          </a:p>
          <a:p>
            <a:pPr lvl="1">
              <a:lnSpc>
                <a:spcPct val="90000"/>
              </a:lnSpc>
            </a:pPr>
            <a:r>
              <a:rPr lang="el-GR" sz="1800" dirty="0"/>
              <a:t>Ένα ΠΑ μπορεί να έχει περισσότερες από μια καταλήξεις</a:t>
            </a:r>
          </a:p>
          <a:p>
            <a:pPr lvl="2">
              <a:lnSpc>
                <a:spcPct val="90000"/>
              </a:lnSpc>
            </a:pPr>
            <a:endParaRPr lang="el-GR" sz="1800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707904" y="4005064"/>
          <a:ext cx="5090565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r:id="rId4" imgW="6135624" imgH="1728216" progId="">
                  <p:embed/>
                </p:oleObj>
              </mc:Choice>
              <mc:Fallback>
                <p:oleObj r:id="rId4" imgW="6135624" imgH="17282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005064"/>
                        <a:ext cx="5090565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5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Χρήσιμοι Σύνδεσμοι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l-GR" sz="2600" b="1" dirty="0"/>
              <a:t>Περιβάλλοντα Συγγραφής Κανονικών Εκφράσεων στο διαδίκτυο</a:t>
            </a:r>
            <a:endParaRPr lang="en-US" altLang="el-GR" sz="2600" b="1" dirty="0" smtClean="0">
              <a:hlinkClick r:id="rId3"/>
            </a:endParaRPr>
          </a:p>
          <a:p>
            <a:pPr marL="0" indent="0">
              <a:buFontTx/>
              <a:buNone/>
            </a:pPr>
            <a:r>
              <a:rPr lang="en-US" altLang="el-GR" sz="2600" dirty="0" smtClean="0">
                <a:hlinkClick r:id="rId3"/>
              </a:rPr>
              <a:t>http://www.rubular.com/</a:t>
            </a:r>
            <a:endParaRPr lang="el-GR" altLang="el-GR" sz="2600" dirty="0" smtClean="0"/>
          </a:p>
          <a:p>
            <a:pPr marL="0" indent="0">
              <a:buFontTx/>
              <a:buNone/>
            </a:pPr>
            <a:r>
              <a:rPr lang="en-US" altLang="el-GR" sz="2600" dirty="0" smtClean="0">
                <a:hlinkClick r:id="rId4"/>
              </a:rPr>
              <a:t>http://regexpal.com/</a:t>
            </a:r>
            <a:endParaRPr lang="en-US" altLang="el-GR" sz="2600" dirty="0" smtClean="0"/>
          </a:p>
          <a:p>
            <a:pPr marL="0" indent="0">
              <a:buFontTx/>
              <a:buNone/>
            </a:pPr>
            <a:endParaRPr lang="en-US" altLang="el-GR" sz="2600" dirty="0"/>
          </a:p>
          <a:p>
            <a:pPr marL="0" indent="0">
              <a:buNone/>
            </a:pPr>
            <a:r>
              <a:rPr lang="el-GR" sz="2600" b="1" kern="0" dirty="0"/>
              <a:t>Περιβάλλοντα Μετατροπής Κανονικών εκφράσεων σε Αυτόματα και αντίστροφα</a:t>
            </a:r>
          </a:p>
          <a:p>
            <a:pPr marL="0" indent="0">
              <a:buFontTx/>
              <a:buNone/>
            </a:pPr>
            <a:r>
              <a:rPr lang="en-US" altLang="el-GR" sz="2600" dirty="0" smtClean="0">
                <a:hlinkClick r:id="rId5"/>
              </a:rPr>
              <a:t>http://www.jflap.org/</a:t>
            </a:r>
            <a:endParaRPr lang="en-US" altLang="el-GR" sz="2600" dirty="0" smtClean="0"/>
          </a:p>
          <a:p>
            <a:endParaRPr lang="el-GR" altLang="el-GR" sz="2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0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ABC455-A4B7-4725-A733-6F145CF4D15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1F497D"/>
                </a:solidFill>
                <a:latin typeface="Calibri"/>
                <a:cs typeface="Times New Roman" pitchFamily="18" charset="0"/>
              </a:rPr>
              <a:t>Γλώσσες </a:t>
            </a:r>
            <a:r>
              <a:rPr lang="el-GR" sz="4000" b="1" dirty="0" smtClean="0">
                <a:solidFill>
                  <a:srgbClr val="1F497D"/>
                </a:solidFill>
                <a:latin typeface="Calibri"/>
              </a:rPr>
              <a:t>&amp; Γραμματικές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71600" y="1988840"/>
            <a:ext cx="7272808" cy="3528392"/>
            <a:chOff x="755576" y="1196752"/>
            <a:chExt cx="7272808" cy="3528392"/>
          </a:xfrm>
        </p:grpSpPr>
        <p:sp>
          <p:nvSpPr>
            <p:cNvPr id="4" name="Rounded Rectangle 3"/>
            <p:cNvSpPr/>
            <p:nvPr/>
          </p:nvSpPr>
          <p:spPr>
            <a:xfrm>
              <a:off x="1259632" y="1196752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</a:rPr>
                <a:t>Φυσικές Γλώσσες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27984" y="1196752"/>
              <a:ext cx="2160240" cy="79208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</a:rPr>
                <a:t>Τεχνητές Γλώσσες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68144" y="2564904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</a:rPr>
                <a:t>‘</a:t>
              </a:r>
              <a:r>
                <a:rPr lang="el-GR" dirty="0" err="1" smtClean="0">
                  <a:solidFill>
                    <a:prstClr val="white"/>
                  </a:solidFill>
                </a:rPr>
                <a:t>Αλλες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11760" y="2492896"/>
              <a:ext cx="2160240" cy="79208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</a:rPr>
                <a:t>Γλώσσες Προγραμματισμού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67944" y="3933056"/>
              <a:ext cx="2160240" cy="79208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</a:rPr>
                <a:t>Γλώσσες Υψηλού Επιπέδου 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5576" y="3861048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prstClr val="white"/>
                  </a:solidFill>
                </a:rPr>
                <a:t>Γλώσσες Χαμηλού επιπέδου</a:t>
              </a:r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Elbow Connector 12"/>
            <p:cNvCxnSpPr/>
            <p:nvPr/>
          </p:nvCxnSpPr>
          <p:spPr>
            <a:xfrm rot="5400000">
              <a:off x="2375872" y="2780984"/>
              <a:ext cx="540000" cy="1548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/>
            <p:nvPr/>
          </p:nvCxnSpPr>
          <p:spPr>
            <a:xfrm rot="16200000" flipH="1">
              <a:off x="4031888" y="2816984"/>
              <a:ext cx="612000" cy="1548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/>
            <p:nvPr/>
          </p:nvCxnSpPr>
          <p:spPr>
            <a:xfrm rot="16200000" flipH="1">
              <a:off x="5976104" y="1520840"/>
              <a:ext cx="612000" cy="1548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5400000">
              <a:off x="4067880" y="1412840"/>
              <a:ext cx="540000" cy="1692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lowchart: Alternate Process 25"/>
          <p:cNvSpPr/>
          <p:nvPr/>
        </p:nvSpPr>
        <p:spPr>
          <a:xfrm>
            <a:off x="251520" y="1124744"/>
            <a:ext cx="8712968" cy="4968552"/>
          </a:xfrm>
          <a:prstGeom prst="flowChartAlternateProcess">
            <a:avLst/>
          </a:prstGeom>
          <a:solidFill>
            <a:schemeClr val="bg1">
              <a:lumMod val="6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7200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032478">
            <a:off x="1274799" y="2883107"/>
            <a:ext cx="64329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7200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Γραμματικές</a:t>
            </a:r>
            <a:endParaRPr lang="el-GR" sz="7200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26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02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«Μεταγλωττιστές. Ενότητα 2: Γλώσσες και </a:t>
            </a:r>
            <a:r>
              <a:rPr lang="el-GR" sz="2000" dirty="0" smtClean="0"/>
              <a:t>Γραμματικές».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263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4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597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8651631" y="6400800"/>
            <a:ext cx="49236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148F9-05A1-46A1-AEEB-AC9B676CD6CD}" type="slidenum">
              <a:rPr lang="el-G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883877" y="1906588"/>
          <a:ext cx="590843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Document" r:id="rId4" imgW="5486400" imgH="700920" progId="Word.Document.8">
                  <p:embed/>
                </p:oleObj>
              </mc:Choice>
              <mc:Fallback>
                <p:oleObj name="Document" r:id="rId4" imgW="5486400" imgH="700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877" y="1906588"/>
                        <a:ext cx="590843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31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4000" b="1" dirty="0">
                <a:solidFill>
                  <a:srgbClr val="1F497D"/>
                </a:solidFill>
                <a:latin typeface="Calibri"/>
              </a:rPr>
              <a:t>Ταξινόμηση γλωσσών</a:t>
            </a:r>
            <a:br>
              <a:rPr lang="el-GR" sz="4000" b="1" dirty="0">
                <a:solidFill>
                  <a:srgbClr val="1F497D"/>
                </a:solidFill>
                <a:latin typeface="Calibri"/>
              </a:rPr>
            </a:br>
            <a:r>
              <a:rPr lang="el-GR" sz="4000" b="1" dirty="0">
                <a:solidFill>
                  <a:srgbClr val="1F497D"/>
                </a:solidFill>
                <a:latin typeface="Calibri"/>
              </a:rPr>
              <a:t>προγραμματισμού – Γενικά</a:t>
            </a:r>
            <a:endParaRPr lang="en-GB" sz="4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64932" name="Rectangle 4"/>
          <p:cNvSpPr>
            <a:spLocks noChangeArrowheads="1"/>
          </p:cNvSpPr>
          <p:nvPr/>
        </p:nvSpPr>
        <p:spPr bwMode="auto">
          <a:xfrm>
            <a:off x="755576" y="1916832"/>
            <a:ext cx="7666892" cy="429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1F497D"/>
              </a:buClr>
              <a:buSzPct val="95000"/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000000"/>
                </a:solidFill>
                <a:latin typeface="Calibri"/>
              </a:rPr>
              <a:t>Διαδικαστικές γλώσσες 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procedural languages)</a:t>
            </a:r>
            <a:endParaRPr lang="el-GR" sz="2400" b="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spcBef>
                <a:spcPct val="50000"/>
              </a:spcBef>
              <a:buClr>
                <a:srgbClr val="1F497D"/>
              </a:buClr>
              <a:buSzPct val="95000"/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0000"/>
                </a:solidFill>
                <a:latin typeface="Calibri"/>
              </a:rPr>
              <a:t>Αντικειμενοστρ</a:t>
            </a:r>
            <a:r>
              <a:rPr lang="el-GR" sz="2400" b="1" dirty="0" smtClean="0">
                <a:solidFill>
                  <a:srgbClr val="000000"/>
                </a:solidFill>
                <a:latin typeface="Calibri"/>
              </a:rPr>
              <a:t>ε</a:t>
            </a:r>
            <a:r>
              <a:rPr lang="en-US" sz="2400" b="1" dirty="0" err="1" smtClean="0">
                <a:solidFill>
                  <a:srgbClr val="000000"/>
                </a:solidFill>
                <a:latin typeface="Calibri"/>
              </a:rPr>
              <a:t>φείς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γλώσσες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(object - oriented languages)</a:t>
            </a:r>
          </a:p>
          <a:p>
            <a:pPr marL="342900" indent="-342900">
              <a:spcBef>
                <a:spcPct val="50000"/>
              </a:spcBef>
              <a:buClr>
                <a:srgbClr val="1F497D"/>
              </a:buClr>
              <a:buSzPct val="95000"/>
              <a:buFont typeface="Wingdings" pitchFamily="2" charset="2"/>
              <a:buChar char="Ø"/>
            </a:pPr>
            <a:r>
              <a:rPr lang="en-US" sz="2400" dirty="0">
                <a:solidFill>
                  <a:srgbClr val="8DB396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Συναρτησιακές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γλώσσες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(functional languages)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π.χ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. LISP</a:t>
            </a:r>
          </a:p>
          <a:p>
            <a:pPr marL="342900" indent="-342900">
              <a:spcBef>
                <a:spcPct val="50000"/>
              </a:spcBef>
              <a:buClr>
                <a:srgbClr val="1F497D"/>
              </a:buClr>
              <a:buSzPct val="95000"/>
              <a:buFont typeface="Wingdings" pitchFamily="2" charset="2"/>
              <a:buChar char="Ø"/>
            </a:pPr>
            <a:r>
              <a:rPr lang="en-US" sz="2400" dirty="0">
                <a:solidFill>
                  <a:srgbClr val="8DB396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Μη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διαδικασιακές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γλώσσες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(non procedural languages)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π.χ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.</a:t>
            </a:r>
            <a:r>
              <a:rPr lang="el-G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PROLOG.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Χαρακτηρίζονται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επίσης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και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ως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γλώσσες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πολύ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υψηλού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επιπέδου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ή λογικές γλώσσες)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spcBef>
                <a:spcPct val="50000"/>
              </a:spcBef>
              <a:buClr>
                <a:srgbClr val="1F497D"/>
              </a:buClr>
              <a:buSzPct val="95000"/>
              <a:buFont typeface="Wingdings" pitchFamily="2" charset="2"/>
              <a:buChar char="Ø"/>
            </a:pPr>
            <a:r>
              <a:rPr lang="en-US" sz="2400" dirty="0">
                <a:solidFill>
                  <a:srgbClr val="8DB396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Γλώσσες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ερωταπαντήσεων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(query languages)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π.χ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. SQL</a:t>
            </a:r>
          </a:p>
        </p:txBody>
      </p:sp>
    </p:spTree>
    <p:extLst>
      <p:ext uri="{BB962C8B-B14F-4D97-AF65-F5344CB8AC3E}">
        <p14:creationId xmlns:p14="http://schemas.microsoft.com/office/powerpoint/2010/main" val="226173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4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4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8651631" y="6400800"/>
            <a:ext cx="49236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D8DA63-7D5F-4D2D-AB2C-E42AA73ECAE3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32770" name="Object 1026"/>
          <p:cNvGraphicFramePr>
            <a:graphicFrameLocks noChangeAspect="1"/>
          </p:cNvGraphicFramePr>
          <p:nvPr/>
        </p:nvGraphicFramePr>
        <p:xfrm>
          <a:off x="2883877" y="1906588"/>
          <a:ext cx="590843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Document" r:id="rId4" imgW="5486400" imgH="700920" progId="Word.Document.8">
                  <p:embed/>
                </p:oleObj>
              </mc:Choice>
              <mc:Fallback>
                <p:oleObj name="Document" r:id="rId4" imgW="5486400" imgH="700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877" y="1906588"/>
                        <a:ext cx="590843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31" name="Rectangle 1027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4000" b="1" dirty="0">
                <a:solidFill>
                  <a:srgbClr val="1F497D"/>
                </a:solidFill>
                <a:latin typeface="Calibri"/>
              </a:rPr>
              <a:t>Το αλφάβητο</a:t>
            </a:r>
            <a:endParaRPr lang="en-GB" sz="4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90532" name="Rectangle 1028"/>
          <p:cNvSpPr>
            <a:spLocks noChangeArrowheads="1"/>
          </p:cNvSpPr>
          <p:nvPr/>
        </p:nvSpPr>
        <p:spPr bwMode="auto">
          <a:xfrm>
            <a:off x="827584" y="1340768"/>
            <a:ext cx="773723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1F497D"/>
              </a:buClr>
              <a:buSzPct val="95000"/>
              <a:buFont typeface="Times New Roman" pitchFamily="18" charset="0"/>
              <a:buChar char="√"/>
            </a:pPr>
            <a:r>
              <a:rPr lang="el-GR" sz="2800" b="1" dirty="0">
                <a:solidFill>
                  <a:srgbClr val="000000"/>
                </a:solidFill>
                <a:latin typeface="Times New Roman" pitchFamily="18" charset="0"/>
              </a:rPr>
              <a:t>Αλφάβητο</a:t>
            </a:r>
            <a:r>
              <a:rPr lang="el-GR" sz="2800" dirty="0">
                <a:solidFill>
                  <a:srgbClr val="000000"/>
                </a:solidFill>
                <a:latin typeface="Times New Roman" pitchFamily="18" charset="0"/>
              </a:rPr>
              <a:t> μίας γλώσσας καλείται το σύνολο των στοιχείων που χρησιμοποιείται από τη γλώσσα</a:t>
            </a:r>
          </a:p>
          <a:p>
            <a:pPr marL="723900" indent="-368300">
              <a:spcBef>
                <a:spcPct val="50000"/>
              </a:spcBef>
              <a:buClr>
                <a:srgbClr val="1F497D"/>
              </a:buClr>
              <a:buSzPct val="95000"/>
            </a:pPr>
            <a:r>
              <a:rPr lang="el-GR" sz="2800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l-GR" sz="2400" i="1" dirty="0" smtClean="0">
                <a:solidFill>
                  <a:srgbClr val="000000"/>
                </a:solidFill>
                <a:latin typeface="Times New Roman" pitchFamily="18" charset="0"/>
              </a:rPr>
              <a:t>Π.χ. η ελληνική γλώσσα περιέχει τα εξής στοιχεία: Τα γράμματα του αλφαβήτου πεζά και κεφαλαία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l-GR" sz="2400" i="1" dirty="0" smtClean="0">
                <a:solidFill>
                  <a:srgbClr val="000000"/>
                </a:solidFill>
                <a:latin typeface="Times New Roman" pitchFamily="18" charset="0"/>
              </a:rPr>
              <a:t> 48 δηλαδή χαρακτήρες (Α-Ω και α-ω), τα 10 ψηφία (0-9) και όλα τα σημεία στίξης.</a:t>
            </a:r>
            <a:endParaRPr lang="el-GR" sz="24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28650" indent="-1588">
              <a:spcBef>
                <a:spcPct val="50000"/>
              </a:spcBef>
              <a:buClr>
                <a:srgbClr val="1F497D"/>
              </a:buClr>
              <a:buSzPct val="95000"/>
            </a:pPr>
            <a:r>
              <a:rPr lang="el-GR" sz="2400" i="1" dirty="0" smtClean="0">
                <a:solidFill>
                  <a:srgbClr val="000000"/>
                </a:solidFill>
                <a:latin typeface="Times New Roman" pitchFamily="18" charset="0"/>
              </a:rPr>
              <a:t>Αντίστοιχα </a:t>
            </a:r>
            <a:r>
              <a:rPr lang="el-GR" sz="2400" i="1" dirty="0">
                <a:solidFill>
                  <a:srgbClr val="000000"/>
                </a:solidFill>
                <a:latin typeface="Times New Roman" pitchFamily="18" charset="0"/>
              </a:rPr>
              <a:t>η αγγλική γλώσσα περιλαμβάνει τα γράμματα του αγγλικού αλφαβήτου (A-Z και a-z) καθώς και τα ψηφία και όλα τα σημεία στίξης που </a:t>
            </a:r>
            <a:r>
              <a:rPr lang="el-GR" sz="2400" i="1" dirty="0" smtClean="0">
                <a:solidFill>
                  <a:srgbClr val="000000"/>
                </a:solidFill>
                <a:latin typeface="Times New Roman" pitchFamily="18" charset="0"/>
              </a:rPr>
              <a:t>χρησιμοποιούνται.</a:t>
            </a:r>
            <a:endParaRPr lang="el-GR" sz="24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5 - TextBox"/>
          <p:cNvSpPr txBox="1"/>
          <p:nvPr/>
        </p:nvSpPr>
        <p:spPr>
          <a:xfrm rot="21106417">
            <a:off x="3060713" y="5951672"/>
            <a:ext cx="624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Αλφάβητο μιας γλώσσας προγραμματισμού  </a:t>
            </a:r>
            <a:r>
              <a:rPr lang="el-GR" b="1" dirty="0" smtClean="0">
                <a:solidFill>
                  <a:srgbClr val="820000"/>
                </a:solidFill>
              </a:rPr>
              <a:t>;;;</a:t>
            </a:r>
            <a:endParaRPr lang="el-GR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2" grpId="0" build="p" autoUpdateAnimBg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8651631" y="6400800"/>
            <a:ext cx="49236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EF882D-2C61-436F-8458-7F78AD21BF59}" type="slidenum">
              <a:rPr lang="el-G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33794" name="Object 1024"/>
          <p:cNvGraphicFramePr>
            <a:graphicFrameLocks noChangeAspect="1"/>
          </p:cNvGraphicFramePr>
          <p:nvPr/>
        </p:nvGraphicFramePr>
        <p:xfrm>
          <a:off x="2883877" y="1906588"/>
          <a:ext cx="590843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Document" r:id="rId4" imgW="5486400" imgH="700920" progId="Word.Document.8">
                  <p:embed/>
                </p:oleObj>
              </mc:Choice>
              <mc:Fallback>
                <p:oleObj name="Document" r:id="rId4" imgW="5486400" imgH="700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877" y="1906588"/>
                        <a:ext cx="590843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4000" b="1" dirty="0">
                <a:solidFill>
                  <a:srgbClr val="1F497D"/>
                </a:solidFill>
                <a:latin typeface="Calibri"/>
              </a:rPr>
              <a:t>Το λεξιλόγιο</a:t>
            </a:r>
            <a:endParaRPr lang="en-GB" sz="4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91556" name="Rectangle 4"/>
          <p:cNvSpPr>
            <a:spLocks noChangeArrowheads="1"/>
          </p:cNvSpPr>
          <p:nvPr/>
        </p:nvSpPr>
        <p:spPr bwMode="auto">
          <a:xfrm>
            <a:off x="827584" y="1700808"/>
            <a:ext cx="773723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rgbClr val="1F497D"/>
              </a:buClr>
              <a:buSzPct val="95000"/>
              <a:buFont typeface="Calibri" pitchFamily="34" charset="0"/>
              <a:buChar char="√"/>
            </a:pPr>
            <a:r>
              <a:rPr lang="el-GR" sz="2800" dirty="0">
                <a:solidFill>
                  <a:srgbClr val="000000"/>
                </a:solidFill>
                <a:latin typeface="Calibri"/>
              </a:rPr>
              <a:t>Το </a:t>
            </a:r>
            <a:r>
              <a:rPr lang="el-GR" sz="2800" b="1" dirty="0" smtClean="0">
                <a:solidFill>
                  <a:srgbClr val="000000"/>
                </a:solidFill>
                <a:latin typeface="Calibri"/>
              </a:rPr>
              <a:t>Λεξιλόγιο</a:t>
            </a:r>
            <a:r>
              <a:rPr lang="el-GR" sz="2800" dirty="0" smtClean="0">
                <a:solidFill>
                  <a:srgbClr val="000000"/>
                </a:solidFill>
                <a:latin typeface="Calibri"/>
              </a:rPr>
              <a:t> μιας γλώσσας αποτελείται από ένα υποσύνολο όλων των συμβολοσειρών που δημιουργούνται από τα στοιχεία του αλφαβήτου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/>
              </a:rPr>
              <a:t>και περιέχει τις </a:t>
            </a:r>
            <a:r>
              <a:rPr lang="el-GR" sz="2800" b="1" dirty="0" smtClean="0">
                <a:solidFill>
                  <a:srgbClr val="820000"/>
                </a:solidFill>
                <a:latin typeface="Calibri"/>
              </a:rPr>
              <a:t>λέξεις που είναι δεκτές</a:t>
            </a:r>
            <a:r>
              <a:rPr lang="el-GR" sz="28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/>
              </a:rPr>
              <a:t>από την γλώσσα</a:t>
            </a:r>
          </a:p>
          <a:p>
            <a:pPr marL="804863" algn="just">
              <a:spcBef>
                <a:spcPct val="50000"/>
              </a:spcBef>
              <a:buClr>
                <a:srgbClr val="1F497D"/>
              </a:buClr>
              <a:buSzPct val="95000"/>
              <a:tabLst>
                <a:tab pos="6727825" algn="l"/>
              </a:tabLst>
            </a:pPr>
            <a:r>
              <a:rPr lang="el-GR" sz="2400" i="1" dirty="0" smtClean="0">
                <a:solidFill>
                  <a:srgbClr val="000000"/>
                </a:solidFill>
                <a:latin typeface="Calibri"/>
              </a:rPr>
              <a:t>Για παράδειγμα στην ελληνική γλώσσα η ακολουθία των γραμμάτων </a:t>
            </a:r>
            <a:r>
              <a:rPr lang="el-GR" sz="2400" i="1" dirty="0" smtClean="0">
                <a:solidFill>
                  <a:srgbClr val="820000"/>
                </a:solidFill>
                <a:latin typeface="Calibri"/>
              </a:rPr>
              <a:t>ΠΟΤΗΡΙ</a:t>
            </a:r>
            <a:r>
              <a:rPr lang="el-GR" sz="2400" i="1" dirty="0" smtClean="0">
                <a:solidFill>
                  <a:srgbClr val="000000"/>
                </a:solidFill>
                <a:latin typeface="Calibri"/>
              </a:rPr>
              <a:t> είναι δεκτή αφού αποτελεί λέξη, αλλά η ακολουθία </a:t>
            </a:r>
            <a:r>
              <a:rPr lang="el-GR" sz="2400" i="1" dirty="0" smtClean="0">
                <a:solidFill>
                  <a:srgbClr val="820000"/>
                </a:solidFill>
                <a:latin typeface="Calibri"/>
              </a:rPr>
              <a:t>ΤΗΠΟΡΙ</a:t>
            </a:r>
            <a:r>
              <a:rPr lang="el-GR" sz="2400" i="1" dirty="0" smtClean="0">
                <a:solidFill>
                  <a:srgbClr val="000000"/>
                </a:solidFill>
                <a:latin typeface="Calibri"/>
              </a:rPr>
              <a:t> δεν αποτελεί λέξη της ελληνικής γλώσσας, άρα δεν είναι δεκτή</a:t>
            </a:r>
            <a:endParaRPr lang="el-GR" sz="2400" i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5 - TextBox"/>
          <p:cNvSpPr txBox="1"/>
          <p:nvPr/>
        </p:nvSpPr>
        <p:spPr>
          <a:xfrm rot="21106417">
            <a:off x="1327791" y="5885900"/>
            <a:ext cx="716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Δεκτές λέξεις σε μια γλώσσα προγραμματισμού  </a:t>
            </a:r>
            <a:r>
              <a:rPr lang="el-GR" b="1" dirty="0" smtClean="0">
                <a:solidFill>
                  <a:srgbClr val="820000"/>
                </a:solidFill>
              </a:rPr>
              <a:t>;;;;;</a:t>
            </a:r>
            <a:endParaRPr lang="el-GR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(Βασική) Γλώσσα </a:t>
            </a:r>
            <a:r>
              <a:rPr lang="el-GR" sz="2800" dirty="0" smtClean="0">
                <a:solidFill>
                  <a:schemeClr val="tx2"/>
                </a:solidFill>
              </a:rPr>
              <a:t>1</a:t>
            </a:r>
            <a:r>
              <a:rPr lang="en-GB" sz="2800" dirty="0" smtClean="0">
                <a:solidFill>
                  <a:schemeClr val="tx2"/>
                </a:solidFill>
              </a:rPr>
              <a:t>/</a:t>
            </a:r>
            <a:r>
              <a:rPr lang="el-GR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Βασική γλώσσα ενός αλφαβήτου</a:t>
            </a:r>
            <a:r>
              <a:rPr lang="en-GB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 </a:t>
            </a:r>
            <a:r>
              <a:rPr lang="el-G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καλείται τ</a:t>
            </a:r>
            <a:r>
              <a:rPr lang="el-GR" sz="2400" dirty="0" smtClean="0"/>
              <a:t>ο </a:t>
            </a:r>
            <a:r>
              <a:rPr lang="el-GR" sz="2400" dirty="0"/>
              <a:t>σύνολο </a:t>
            </a:r>
            <a:r>
              <a:rPr lang="el-GR" sz="2400" b="1" dirty="0"/>
              <a:t>όλων</a:t>
            </a:r>
            <a:r>
              <a:rPr lang="el-GR" sz="2400" dirty="0"/>
              <a:t> των </a:t>
            </a:r>
            <a:r>
              <a:rPr lang="el-GR" sz="2400" dirty="0" smtClean="0"/>
              <a:t>συμβολοσειρών </a:t>
            </a:r>
            <a:r>
              <a:rPr lang="el-GR" sz="2400" i="1" dirty="0"/>
              <a:t>(λέξεων </a:t>
            </a:r>
            <a:r>
              <a:rPr lang="el-GR" sz="2400" i="1" dirty="0" smtClean="0"/>
              <a:t>- λεξημάτων - </a:t>
            </a:r>
            <a:r>
              <a:rPr lang="en-US" sz="2400" i="1" dirty="0" smtClean="0"/>
              <a:t>strings</a:t>
            </a:r>
            <a:r>
              <a:rPr lang="el-GR" sz="2400" i="1" dirty="0"/>
              <a:t>)</a:t>
            </a:r>
            <a:r>
              <a:rPr lang="en-US" sz="2400" i="1" dirty="0"/>
              <a:t> </a:t>
            </a:r>
            <a:r>
              <a:rPr lang="el-GR" sz="2400" dirty="0"/>
              <a:t>που μπορούν να παραχθούν από ένα </a:t>
            </a:r>
            <a:r>
              <a:rPr lang="el-GR" sz="2400" b="1" dirty="0"/>
              <a:t>αλφάβητο </a:t>
            </a:r>
            <a:r>
              <a:rPr lang="el-GR" sz="2400" b="1" dirty="0" smtClean="0"/>
              <a:t>Σ</a:t>
            </a:r>
            <a:r>
              <a:rPr lang="el-GR" sz="2400" b="1" dirty="0" smtClean="0">
                <a:solidFill>
                  <a:srgbClr val="820000"/>
                </a:solidFill>
              </a:rPr>
              <a:t>. 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dirty="0" smtClean="0"/>
              <a:t>Τη </a:t>
            </a:r>
            <a:r>
              <a:rPr lang="el-GR" sz="2400" dirty="0"/>
              <a:t>συμβολίζουμε με : </a:t>
            </a:r>
            <a:r>
              <a:rPr lang="el-GR" sz="2400" b="1" dirty="0">
                <a:solidFill>
                  <a:srgbClr val="820000"/>
                </a:solidFill>
              </a:rPr>
              <a:t>Σ*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dirty="0" smtClean="0"/>
              <a:t>Γενικά, μια γλώσσα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n-US" sz="2400" b="1" dirty="0">
                <a:solidFill>
                  <a:srgbClr val="820000"/>
                </a:solidFill>
              </a:rPr>
              <a:t>L</a:t>
            </a:r>
            <a:r>
              <a:rPr lang="en-US" sz="2400" dirty="0"/>
              <a:t>, </a:t>
            </a:r>
            <a:r>
              <a:rPr lang="el-GR" sz="2400" dirty="0" smtClean="0"/>
              <a:t>επί του αλφαβήτου Σ, είναι </a:t>
            </a:r>
            <a:r>
              <a:rPr lang="el-GR" sz="2400" dirty="0"/>
              <a:t>ένα </a:t>
            </a:r>
            <a:r>
              <a:rPr lang="el-GR" sz="2400" dirty="0" smtClean="0"/>
              <a:t>(</a:t>
            </a:r>
            <a:r>
              <a:rPr lang="el-GR" sz="2400" dirty="0"/>
              <a:t>μη κενό) υποσύνολο </a:t>
            </a:r>
            <a:r>
              <a:rPr lang="el-GR" sz="2400" dirty="0" smtClean="0"/>
              <a:t>της </a:t>
            </a:r>
            <a:r>
              <a:rPr lang="el-GR" sz="2400" dirty="0"/>
              <a:t>Σ*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Π.χ</a:t>
            </a:r>
            <a:r>
              <a:rPr lang="el-GR" sz="2400" b="1" dirty="0">
                <a:solidFill>
                  <a:srgbClr val="004A82"/>
                </a:solidFill>
              </a:rPr>
              <a:t>. Το σύνολο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4A82"/>
                </a:solidFill>
              </a:rPr>
              <a:t>L = {e, 1, 11, 111, 1111, ….}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sz="2400" b="1" dirty="0">
                <a:solidFill>
                  <a:srgbClr val="004A82"/>
                </a:solidFill>
              </a:rPr>
              <a:t>είναι μια (μη πεπερασμένη) γλώσσα επί του δυαδικού αλφαβήτου</a:t>
            </a:r>
          </a:p>
          <a:p>
            <a:endParaRPr lang="el-GR" sz="2400" dirty="0"/>
          </a:p>
        </p:txBody>
      </p:sp>
      <p:sp>
        <p:nvSpPr>
          <p:cNvPr id="3074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01D58F-9D6A-41F4-93A8-64D2890DCFC9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6</a:t>
            </a:fld>
            <a:endParaRPr lang="el-GR" altLang="el-GR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7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2"/>
                </a:solidFill>
                <a:cs typeface="Times New Roman" pitchFamily="18" charset="0"/>
              </a:rPr>
              <a:t>Ορισμός Γλώσσας</a:t>
            </a:r>
            <a:endParaRPr lang="el-GR" sz="2000" b="1" dirty="0" smtClean="0">
              <a:solidFill>
                <a:srgbClr val="0066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Για </a:t>
            </a:r>
            <a:r>
              <a:rPr lang="el-GR" altLang="el-GR" sz="2400" dirty="0"/>
              <a:t>να οριστεί μια γλώσσα απαιτείται να προσδιοριστούν μέσω μιας </a:t>
            </a:r>
            <a:r>
              <a:rPr lang="el-GR" altLang="el-GR" sz="2400" b="1" dirty="0">
                <a:solidFill>
                  <a:srgbClr val="004A82"/>
                </a:solidFill>
              </a:rPr>
              <a:t>γραμματικής</a:t>
            </a:r>
            <a:r>
              <a:rPr lang="el-GR" altLang="el-GR" sz="2400" dirty="0"/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α) η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b="1" dirty="0">
                <a:solidFill>
                  <a:srgbClr val="820000"/>
                </a:solidFill>
              </a:rPr>
              <a:t>σύνταξη</a:t>
            </a:r>
            <a:r>
              <a:rPr lang="el-GR" altLang="el-GR" sz="2400" dirty="0">
                <a:solidFill>
                  <a:srgbClr val="820000"/>
                </a:solidFill>
              </a:rPr>
              <a:t> </a:t>
            </a:r>
            <a:r>
              <a:rPr lang="el-GR" altLang="el-GR" sz="2400" dirty="0"/>
              <a:t>(</a:t>
            </a:r>
            <a:r>
              <a:rPr lang="en-US" altLang="el-GR" sz="2400" dirty="0"/>
              <a:t>syntax</a:t>
            </a:r>
            <a:r>
              <a:rPr lang="el-GR" altLang="el-GR" sz="2400" dirty="0"/>
              <a:t>) της γλώσσας, δηλαδή ποιες </a:t>
            </a:r>
            <a:r>
              <a:rPr lang="en-US" altLang="el-GR" sz="2400" dirty="0"/>
              <a:t>	</a:t>
            </a:r>
            <a:r>
              <a:rPr lang="el-GR" altLang="el-GR" sz="2400" dirty="0"/>
              <a:t>συμβολοσειρές ή συνδυασμοί συμβολοσειρών ανήκουν </a:t>
            </a:r>
            <a:r>
              <a:rPr lang="el-GR" altLang="el-GR" sz="2400" dirty="0" smtClean="0"/>
              <a:t>	σε </a:t>
            </a:r>
            <a:r>
              <a:rPr lang="el-GR" altLang="el-GR" sz="2400" dirty="0"/>
              <a:t>αυτήν </a:t>
            </a:r>
            <a:r>
              <a:rPr lang="el-GR" altLang="el-GR" sz="2400" dirty="0" smtClean="0"/>
              <a:t>και</a:t>
            </a:r>
            <a:r>
              <a:rPr lang="el-GR" altLang="el-GR" sz="2400" dirty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β) η </a:t>
            </a:r>
            <a:r>
              <a:rPr lang="el-GR" altLang="el-GR" sz="2400" b="1" dirty="0">
                <a:solidFill>
                  <a:srgbClr val="820000"/>
                </a:solidFill>
              </a:rPr>
              <a:t>σημασία</a:t>
            </a:r>
            <a:r>
              <a:rPr lang="el-GR" altLang="el-GR" sz="2400" dirty="0"/>
              <a:t> (</a:t>
            </a:r>
            <a:r>
              <a:rPr lang="en-US" altLang="el-GR" sz="2400" dirty="0"/>
              <a:t>semantics</a:t>
            </a:r>
            <a:r>
              <a:rPr lang="el-GR" altLang="el-GR" sz="2400" dirty="0"/>
              <a:t>) τους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i="1" dirty="0">
                <a:solidFill>
                  <a:schemeClr val="tx2"/>
                </a:solidFill>
              </a:rPr>
              <a:t>Αντικειμενικά στοιχεία (</a:t>
            </a:r>
            <a:r>
              <a:rPr lang="en-US" altLang="el-GR" sz="2400" b="1" i="1" dirty="0">
                <a:solidFill>
                  <a:schemeClr val="tx2"/>
                </a:solidFill>
              </a:rPr>
              <a:t>pragmatics</a:t>
            </a:r>
            <a:r>
              <a:rPr lang="el-GR" altLang="el-GR" sz="2400" b="1" i="1" dirty="0" smtClean="0">
                <a:solidFill>
                  <a:schemeClr val="tx2"/>
                </a:solidFill>
              </a:rPr>
              <a:t>): </a:t>
            </a:r>
            <a:r>
              <a:rPr lang="el-GR" altLang="el-GR" sz="2400" dirty="0" smtClean="0"/>
              <a:t>περιορισμοί </a:t>
            </a:r>
            <a:r>
              <a:rPr lang="el-GR" altLang="el-GR" sz="2400" dirty="0"/>
              <a:t>της γλώσσας, όπως ο αριθμός των επιτρεπόμενων μεταβλητών που μπορούν να ορισθούν ή όρια σχετικά με το βάθος μιας αναδρομής.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  <p:sp>
        <p:nvSpPr>
          <p:cNvPr id="512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4F2E67-C86C-4637-9A7A-67EB777D2218}" type="slidenum">
              <a:rPr lang="el-GR" altLang="el-GR" smtClean="0">
                <a:solidFill>
                  <a:prstClr val="black"/>
                </a:solidFill>
              </a:rPr>
              <a:pPr eaLnBrk="1" hangingPunct="1"/>
              <a:t>7</a:t>
            </a:fld>
            <a:endParaRPr lang="el-GR" altLang="el-GR" smtClean="0">
              <a:solidFill>
                <a:prstClr val="black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75" y="4784725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l-GR" sz="11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l-GR" altLang="el-GR" sz="11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altLang="el-GR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309813" y="2624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443163" y="995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2424113" y="3014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05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Θέση αριθμού διαφάνειας"/>
          <p:cNvSpPr>
            <a:spLocks noGrp="1"/>
          </p:cNvSpPr>
          <p:nvPr>
            <p:ph type="sldNum" sz="quarter" idx="4294967295"/>
          </p:nvPr>
        </p:nvSpPr>
        <p:spPr>
          <a:xfrm>
            <a:off x="8651631" y="6400800"/>
            <a:ext cx="49236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3C19D-80A2-4E9A-8AC5-96E425464993}" type="slidenum">
              <a:rPr lang="el-GR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34818" name="Object 1024"/>
          <p:cNvGraphicFramePr>
            <a:graphicFrameLocks noChangeAspect="1"/>
          </p:cNvGraphicFramePr>
          <p:nvPr/>
        </p:nvGraphicFramePr>
        <p:xfrm>
          <a:off x="2883877" y="1906588"/>
          <a:ext cx="590843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Document" r:id="rId4" imgW="5486400" imgH="700920" progId="Word.Document.8">
                  <p:embed/>
                </p:oleObj>
              </mc:Choice>
              <mc:Fallback>
                <p:oleObj name="Document" r:id="rId4" imgW="5486400" imgH="7009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877" y="1906588"/>
                        <a:ext cx="590843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2579" name="Rectangle 1027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4000" b="1" dirty="0">
                <a:solidFill>
                  <a:srgbClr val="1F497D"/>
                </a:solidFill>
                <a:latin typeface="Calibri"/>
              </a:rPr>
              <a:t>Η γραμματική</a:t>
            </a:r>
            <a:endParaRPr lang="en-GB" sz="4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92580" name="Rectangle 1028"/>
          <p:cNvSpPr>
            <a:spLocks noChangeArrowheads="1"/>
          </p:cNvSpPr>
          <p:nvPr/>
        </p:nvSpPr>
        <p:spPr bwMode="auto">
          <a:xfrm>
            <a:off x="827584" y="1628800"/>
            <a:ext cx="773723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rgbClr val="1F497D"/>
              </a:buClr>
              <a:buSzPct val="95000"/>
            </a:pPr>
            <a:r>
              <a:rPr lang="el-GR" sz="2400" dirty="0">
                <a:solidFill>
                  <a:srgbClr val="000000"/>
                </a:solidFill>
                <a:latin typeface="Calibri"/>
                <a:ea typeface="SimSun-ExtB" pitchFamily="49" charset="-122"/>
              </a:rPr>
              <a:t>Η Γραμματική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ea typeface="SimSun-ExtB" pitchFamily="49" charset="-122"/>
              </a:rPr>
              <a:t>ορίζει με τη βοήθεια </a:t>
            </a:r>
            <a:r>
              <a:rPr lang="el-GR" sz="2400" b="1" dirty="0" smtClean="0">
                <a:solidFill>
                  <a:srgbClr val="820000"/>
                </a:solidFill>
                <a:latin typeface="Calibri"/>
                <a:ea typeface="SimSun-ExtB" pitchFamily="49" charset="-122"/>
              </a:rPr>
              <a:t>προτύπων περιγραφής</a:t>
            </a:r>
            <a:r>
              <a:rPr lang="el-GR" sz="2400" b="1" dirty="0" smtClean="0">
                <a:solidFill>
                  <a:srgbClr val="000000"/>
                </a:solidFill>
                <a:latin typeface="Calibri"/>
                <a:ea typeface="SimSun-ExtB" pitchFamily="49" charset="-122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/>
                <a:ea typeface="SimSun-ExtB" pitchFamily="49" charset="-122"/>
              </a:rPr>
              <a:t>την ορθή σύνταξη των λέξεων και των προτάσεων μιας γλώσσας.</a:t>
            </a:r>
          </a:p>
          <a:p>
            <a:pPr marL="342900" indent="-342900" algn="just">
              <a:spcBef>
                <a:spcPts val="1800"/>
              </a:spcBef>
              <a:buClr>
                <a:srgbClr val="1F497D"/>
              </a:buClr>
              <a:buSzPct val="95000"/>
            </a:pPr>
            <a:r>
              <a:rPr lang="el-GR" sz="2400" dirty="0" smtClean="0">
                <a:solidFill>
                  <a:prstClr val="black"/>
                </a:solidFill>
                <a:latin typeface="Calibri"/>
                <a:ea typeface="SimSun-ExtB" pitchFamily="49" charset="-122"/>
              </a:rPr>
              <a:t>Οι γλώσσες χαρακτηρίζονται από τις δυνατότητες που διαθέτουν οι γραμματικές που τις ορίζουν, </a:t>
            </a:r>
            <a:r>
              <a:rPr lang="el-GR" sz="2400" dirty="0" smtClean="0">
                <a:solidFill>
                  <a:srgbClr val="820000"/>
                </a:solidFill>
                <a:latin typeface="Calibri"/>
                <a:ea typeface="SimSun-ExtB" pitchFamily="49" charset="-122"/>
              </a:rPr>
              <a:t>π.χ. τυπικές γλώσσες, κανονικές γλώσσες κλπ.</a:t>
            </a:r>
          </a:p>
          <a:p>
            <a:pPr marL="342900" indent="-342900" algn="ctr">
              <a:spcBef>
                <a:spcPct val="50000"/>
              </a:spcBef>
              <a:buClr>
                <a:srgbClr val="1F497D"/>
              </a:buClr>
              <a:buSzPct val="95000"/>
            </a:pPr>
            <a:r>
              <a:rPr lang="el-GR" sz="2400" dirty="0" smtClean="0">
                <a:solidFill>
                  <a:srgbClr val="000000"/>
                </a:solidFill>
                <a:latin typeface="Calibri"/>
                <a:ea typeface="SimSun-ExtB" pitchFamily="49" charset="-122"/>
              </a:rPr>
              <a:t>Η κάθε διαφορετική κατηγορία γλώσσας διαθέτει τα δικά της πρότυπα περιγραφής της.</a:t>
            </a:r>
          </a:p>
          <a:p>
            <a:pPr marL="342900" indent="-342900" algn="ctr">
              <a:spcBef>
                <a:spcPct val="50000"/>
              </a:spcBef>
              <a:buClr>
                <a:srgbClr val="1F497D"/>
              </a:buClr>
              <a:buSzPct val="95000"/>
            </a:pPr>
            <a:endParaRPr lang="el-GR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rgbClr val="1F497D"/>
              </a:buClr>
              <a:buSzPct val="95000"/>
              <a:buFont typeface="Wingdings" pitchFamily="2" charset="2"/>
              <a:buChar char="¬"/>
            </a:pPr>
            <a:endParaRPr lang="el-GR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ISPRING_RESOURCE_PATHS_HASH_2" val="d6786d6fc7871ec1d326e02f9c1973cf9a2152b7"/>
  <p:tag name="ARTICULATE_PROJECT_OPEN" val="0"/>
  <p:tag name="ISPRING_RESOURCE_PATHS_HASH_PRESENTER" val="72a7f4df2b5caef9d86d097b5fb2f9726e75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976</TotalTime>
  <Words>1929</Words>
  <Application>Microsoft Office PowerPoint</Application>
  <PresentationFormat>On-screen Show (4:3)</PresentationFormat>
  <Paragraphs>323</Paragraphs>
  <Slides>36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OC_template_updated</vt:lpstr>
      <vt:lpstr>1_OC_template_updated</vt:lpstr>
      <vt:lpstr>2_OC_template_updated</vt:lpstr>
      <vt:lpstr>Document</vt:lpstr>
      <vt:lpstr>Μεταγλωττιστές (Compilers) (Θ)</vt:lpstr>
      <vt:lpstr>Περιεχόμενα Μαθήματος</vt:lpstr>
      <vt:lpstr>PowerPoint Presentation</vt:lpstr>
      <vt:lpstr>PowerPoint Presentation</vt:lpstr>
      <vt:lpstr>PowerPoint Presentation</vt:lpstr>
      <vt:lpstr>PowerPoint Presentation</vt:lpstr>
      <vt:lpstr>(Βασική) Γλώσσα 1/3</vt:lpstr>
      <vt:lpstr>Ορισμός Γλώσσας</vt:lpstr>
      <vt:lpstr>PowerPoint Presentation</vt:lpstr>
      <vt:lpstr>Τυπικές γλώσσες (i)</vt:lpstr>
      <vt:lpstr>Τυπικές γλώσσες (ii)</vt:lpstr>
      <vt:lpstr>Αλφάβητα 1/2</vt:lpstr>
      <vt:lpstr>Αλφάβητα 2/2</vt:lpstr>
      <vt:lpstr>Συμβολοσειρές (i)</vt:lpstr>
      <vt:lpstr>Συμβολοσειρές (ii)</vt:lpstr>
      <vt:lpstr>Βασικές Έννοιες Τυπικών Γλωσσών (i)</vt:lpstr>
      <vt:lpstr>Βασικές Έννοιες Τυπικών Γλωσσών (ii)</vt:lpstr>
      <vt:lpstr>Γραμματικές Τυπικών Γλωσσών (Ορισμός)</vt:lpstr>
      <vt:lpstr>Κανονικές Γλώσσες (i)</vt:lpstr>
      <vt:lpstr>Κανονικές Γλώσσες (ii)</vt:lpstr>
      <vt:lpstr>Κανονικές εκφράσεις</vt:lpstr>
      <vt:lpstr>Κανόνες περιγραφής Κανονικών Εκφράσεων</vt:lpstr>
      <vt:lpstr>Επεκτάσεις συμβολισμού Κ.Ε.</vt:lpstr>
      <vt:lpstr>Επεκτάσεις συμβολισμού Κ.Ε.  (συνεχ.)</vt:lpstr>
      <vt:lpstr>Κανονικές γλώσσες και πεπερασμένα αυτόματα</vt:lpstr>
      <vt:lpstr>Πεπερασμένα αυτόματα</vt:lpstr>
      <vt:lpstr>Κανονικές εκφράσεις και αυτόματα</vt:lpstr>
      <vt:lpstr>Δομή πεπερασμένων αυτομάτων</vt:lpstr>
      <vt:lpstr>Χρήσιμοι Σύνδεσμοι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139</cp:revision>
  <dcterms:created xsi:type="dcterms:W3CDTF">2014-01-22T07:18:58Z</dcterms:created>
  <dcterms:modified xsi:type="dcterms:W3CDTF">2015-12-14T07:59:33Z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59154103-1C8F-4ECA-8BBA-A67842D64BC2</vt:lpwstr>
  </property>
  <property fmtid="{D5CDD505-2E9C-101B-9397-08002B2CF9AE}" pid="3" name="ArticulatePath">
    <vt:lpwstr>_Όύω___ύύ_ίύ__ 1 22.1.14 e</vt:lpwstr>
  </property>
</Properties>
</file>