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  <p:sldMasterId id="2147483720" r:id="rId4"/>
  </p:sldMasterIdLst>
  <p:notesMasterIdLst>
    <p:notesMasterId r:id="rId57"/>
  </p:notesMasterIdLst>
  <p:handoutMasterIdLst>
    <p:handoutMasterId r:id="rId58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257" r:id="rId49"/>
    <p:sldId id="262" r:id="rId50"/>
    <p:sldId id="264" r:id="rId51"/>
    <p:sldId id="312" r:id="rId52"/>
    <p:sldId id="313" r:id="rId53"/>
    <p:sldId id="266" r:id="rId54"/>
    <p:sldId id="267" r:id="rId55"/>
    <p:sldId id="261" r:id="rId56"/>
  </p:sldIdLst>
  <p:sldSz cx="9144000" cy="6858000" type="screen4x3"/>
  <p:notesSz cx="7104063" cy="10234613"/>
  <p:custDataLst>
    <p:tags r:id="rId5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4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00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05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26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72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9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05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45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69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5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6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3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3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5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5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0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9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537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4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0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2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9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5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7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2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4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1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9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5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6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2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6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3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2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8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6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4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0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3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6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3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2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hyperlink" Target="http://commons.wikimedia.org/wiki/User:Melchoir" TargetMode="External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12" Type="http://schemas.openxmlformats.org/officeDocument/2006/relationships/hyperlink" Target="http://commons.wikimedia.org/wiki/Image:Tresca_stress_2D.png?uselang=it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80.png"/><Relationship Id="rId4" Type="http://schemas.openxmlformats.org/officeDocument/2006/relationships/image" Target="../media/image24.png"/><Relationship Id="rId14" Type="http://schemas.openxmlformats.org/officeDocument/2006/relationships/hyperlink" Target="http://www.efunda.com/home.cf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png"/><Relationship Id="rId9" Type="http://schemas.openxmlformats.org/officeDocument/2006/relationships/hyperlink" Target="http://www.efunda.com/home.cf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z" TargetMode="External"/><Relationship Id="rId4" Type="http://schemas.openxmlformats.org/officeDocument/2006/relationships/hyperlink" Target="http://commons.wikimedia.org/wiki/File:Comparison_knock_nevis_with_other_large_buildings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://www.flickr.com/photos/martin_nikolaj/" TargetMode="External"/><Relationship Id="rId4" Type="http://schemas.openxmlformats.org/officeDocument/2006/relationships/hyperlink" Target="http://www.flickr.com/photos/martin_nikolaj/5137435308/in/photostrea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unda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microsoft.com/office/2007/relationships/hdphoto" Target="../media/hdphoto1.wdp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5.png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Η δομική κατασκευή του </a:t>
            </a:r>
            <a:r>
              <a:rPr lang="el-GR" sz="2600" dirty="0" smtClean="0"/>
              <a:t>πλοίου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</a:t>
            </a:r>
            <a:r>
              <a:rPr lang="en-US" sz="2200" smtClean="0"/>
              <a:t> </a:t>
            </a:r>
            <a:r>
              <a:rPr lang="el-GR" sz="2200" smtClean="0"/>
              <a:t>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07504" y="6021288"/>
            <a:ext cx="9036496" cy="483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τ</a:t>
            </a:r>
            <a:r>
              <a:rPr lang="en-US" sz="2400" dirty="0"/>
              <a:t> </a:t>
            </a:r>
            <a:r>
              <a:rPr lang="el-GR" sz="2400" dirty="0"/>
              <a:t>= </a:t>
            </a:r>
            <a:r>
              <a:rPr lang="el-GR" sz="2400" dirty="0" err="1"/>
              <a:t>διατμητική</a:t>
            </a:r>
            <a:r>
              <a:rPr lang="el-GR" sz="2400" dirty="0"/>
              <a:t> τάση, γ = γωνιακή παραμόρφωση, </a:t>
            </a:r>
            <a:r>
              <a:rPr lang="en-US" sz="2400" dirty="0"/>
              <a:t>G = </a:t>
            </a:r>
            <a:r>
              <a:rPr lang="el-GR" sz="2400" dirty="0"/>
              <a:t>μέτρο </a:t>
            </a:r>
            <a:r>
              <a:rPr lang="el-GR" sz="2400" dirty="0" smtClean="0"/>
              <a:t>διάτμησης</a:t>
            </a:r>
            <a:endParaRPr lang="en-US" sz="2400" dirty="0"/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94606"/>
              </p:ext>
            </p:extLst>
          </p:nvPr>
        </p:nvGraphicFramePr>
        <p:xfrm>
          <a:off x="1331640" y="5085184"/>
          <a:ext cx="1368152" cy="53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Εξίσωση" r:id="rId3" imgW="520474" imgH="203112" progId="Equation.3">
                  <p:embed/>
                </p:oleObj>
              </mc:Choice>
              <mc:Fallback>
                <p:oleObj name="Εξίσωση" r:id="rId3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85184"/>
                        <a:ext cx="1368152" cy="533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75629"/>
              </p:ext>
            </p:extLst>
          </p:nvPr>
        </p:nvGraphicFramePr>
        <p:xfrm>
          <a:off x="6156175" y="4738226"/>
          <a:ext cx="1997003" cy="96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Εξίσωση" r:id="rId5" imgW="863225" imgH="418918" progId="Equation.3">
                  <p:embed/>
                </p:oleObj>
              </mc:Choice>
              <mc:Fallback>
                <p:oleObj name="Εξίσωση" r:id="rId5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5" y="4738226"/>
                        <a:ext cx="1997003" cy="96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80465"/>
              </p:ext>
            </p:extLst>
          </p:nvPr>
        </p:nvGraphicFramePr>
        <p:xfrm>
          <a:off x="3356421" y="4797152"/>
          <a:ext cx="21431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Εξίσωση" r:id="rId7" imgW="863225" imgH="418918" progId="Equation.3">
                  <p:embed/>
                </p:oleObj>
              </mc:Choice>
              <mc:Fallback>
                <p:oleObj name="Εξίσωση" r:id="rId7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421" y="4797152"/>
                        <a:ext cx="21431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098" y="1844824"/>
            <a:ext cx="2445804" cy="28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(5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400" dirty="0" smtClean="0">
                <a:solidFill>
                  <a:srgbClr val="004B82"/>
                </a:solidFill>
              </a:rPr>
              <a:t>Αβεβαιότητες κατά το σχεδιασμό</a:t>
            </a:r>
            <a:endParaRPr lang="el-GR" sz="3600" b="0" dirty="0" smtClean="0">
              <a:solidFill>
                <a:srgbClr val="004B8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rgbClr val="315683"/>
              </a:buClr>
              <a:buNone/>
              <a:defRPr/>
            </a:pPr>
            <a:endParaRPr lang="en-US" dirty="0" smtClean="0"/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Μοντελοποίηση/</a:t>
            </a:r>
            <a:r>
              <a:rPr lang="el-GR" dirty="0" err="1" smtClean="0"/>
              <a:t>ιδεατοποίηση</a:t>
            </a:r>
            <a:r>
              <a:rPr lang="el-GR" dirty="0" smtClean="0"/>
              <a:t> της κατασκευής</a:t>
            </a:r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Ανομοιομορφία των χρησιμοποιούμενων υλικών</a:t>
            </a:r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Ανθρώπινη δεξιοτεχνία </a:t>
            </a:r>
            <a:r>
              <a:rPr lang="en-US" dirty="0" smtClean="0"/>
              <a:t>(workmanship)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αστοχίας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dirty="0" smtClean="0"/>
              <a:t>Οι ναυπηγικές κατασκευές συνήθως αστοχούν: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διαρροής.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</a:t>
            </a:r>
            <a:r>
              <a:rPr lang="el-GR" dirty="0" err="1" smtClean="0"/>
              <a:t>λυγισμού</a:t>
            </a:r>
            <a:r>
              <a:rPr lang="el-GR" dirty="0" smtClean="0"/>
              <a:t>.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κοπώσεως.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</a:t>
            </a:r>
            <a:r>
              <a:rPr lang="el-GR" dirty="0" err="1" smtClean="0"/>
              <a:t>ψαθυρής</a:t>
            </a:r>
            <a:r>
              <a:rPr lang="el-GR" dirty="0" smtClean="0"/>
              <a:t> θραύσης.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Κριτήρια αστοχίας – Όλκιμα υλικά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93928"/>
            <a:ext cx="5203304" cy="593204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Κριτήριο μέγιστης τάσης (</a:t>
            </a:r>
            <a:r>
              <a:rPr lang="en-US" sz="2800" dirty="0" smtClean="0"/>
              <a:t>Tresca)</a:t>
            </a:r>
            <a:r>
              <a:rPr lang="el-GR" sz="2800" dirty="0" smtClean="0"/>
              <a:t>: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1873"/>
            <a:ext cx="1872208" cy="1897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60381"/>
              </p:ext>
            </p:extLst>
          </p:nvPr>
        </p:nvGraphicFramePr>
        <p:xfrm>
          <a:off x="5292080" y="1935683"/>
          <a:ext cx="30829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5" imgW="1079280" imgH="215640" progId="Equation.3">
                  <p:embed/>
                </p:oleObj>
              </mc:Choice>
              <mc:Fallback>
                <p:oleObj name="Equation" r:id="rId5" imgW="1079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935683"/>
                        <a:ext cx="30829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2180" y="252425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και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59516"/>
              </p:ext>
            </p:extLst>
          </p:nvPr>
        </p:nvGraphicFramePr>
        <p:xfrm>
          <a:off x="5382583" y="2774356"/>
          <a:ext cx="2438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7" imgW="812520" imgH="215640" progId="Equation.3">
                  <p:embed/>
                </p:oleObj>
              </mc:Choice>
              <mc:Fallback>
                <p:oleObj name="Equation" r:id="rId7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583" y="2774356"/>
                        <a:ext cx="2438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3519235"/>
            <a:ext cx="37536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l-GR" sz="2800" kern="0" dirty="0">
                <a:solidFill>
                  <a:prstClr val="black"/>
                </a:solidFill>
                <a:latin typeface="Calibri"/>
              </a:rPr>
              <a:t>Κριτήριο 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Von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Mises</a:t>
            </a:r>
            <a:r>
              <a:rPr lang="el-GR" sz="2800" kern="0" dirty="0">
                <a:solidFill>
                  <a:prstClr val="black"/>
                </a:solidFill>
                <a:latin typeface="Calibri"/>
              </a:rPr>
              <a:t>: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5976" y="4903043"/>
                <a:ext cx="4491614" cy="738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360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903043"/>
                <a:ext cx="4491614" cy="7380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68" name="Picture 124" descr="File:Tresca stress 2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5" y="4532378"/>
            <a:ext cx="23596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/>
          <p:nvPr/>
        </p:nvSpPr>
        <p:spPr>
          <a:xfrm>
            <a:off x="2195737" y="630296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2"/>
              </a:rPr>
              <a:t>Tresca stress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2"/>
              </a:rPr>
              <a:t>2D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13" tooltip="User:Melchoir"/>
              </a:rPr>
              <a:t>Melchoir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693183" y="3242236"/>
            <a:ext cx="929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14"/>
              </a:rPr>
              <a:t>efunda.com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Κριτήρια αστοχίας – Ψαθυρά υλικά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91264" cy="504056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l-GR" dirty="0" smtClean="0"/>
              <a:t>Κριτήριο μέγιστης ορθής τάσης: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407229"/>
            <a:ext cx="85198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l-GR" sz="3200" kern="0" dirty="0">
                <a:solidFill>
                  <a:prstClr val="black"/>
                </a:solidFill>
                <a:latin typeface="Calibri"/>
              </a:rPr>
              <a:t>Κριτήριο </a:t>
            </a:r>
            <a:r>
              <a:rPr lang="en-US" sz="3200" kern="0" dirty="0">
                <a:solidFill>
                  <a:prstClr val="black"/>
                </a:solidFill>
                <a:latin typeface="Calibri"/>
              </a:rPr>
              <a:t>Mohr</a:t>
            </a:r>
            <a:r>
              <a:rPr lang="el-GR" sz="3200" kern="0" dirty="0">
                <a:solidFill>
                  <a:prstClr val="black"/>
                </a:solidFill>
                <a:latin typeface="Calibri"/>
              </a:rPr>
              <a:t>: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7462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3962400" y="1828800"/>
          <a:ext cx="3619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Εξίσωση" r:id="rId5" imgW="1206500" imgH="228600" progId="Equation.3">
                  <p:embed/>
                </p:oleObj>
              </mc:Choice>
              <mc:Fallback>
                <p:oleObj name="Εξίσωση" r:id="rId5" imgW="1206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3619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2002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267200"/>
            <a:ext cx="37417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75406" y="6573460"/>
            <a:ext cx="929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efunda.com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7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αστοχίας </a:t>
            </a:r>
            <a:r>
              <a:rPr lang="en-US" sz="3200" b="0" dirty="0" smtClean="0">
                <a:solidFill>
                  <a:srgbClr val="004B82"/>
                </a:solidFill>
              </a:rPr>
              <a:t>(</a:t>
            </a:r>
            <a:r>
              <a:rPr lang="el-GR" sz="3200" b="0" dirty="0" smtClean="0">
                <a:solidFill>
                  <a:srgbClr val="004B82"/>
                </a:solidFill>
              </a:rPr>
              <a:t>1 από 4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7800"/>
            <a:ext cx="238125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799"/>
            <a:ext cx="5319464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403648" y="5287741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l-GR" sz="2400" dirty="0" err="1">
                <a:solidFill>
                  <a:prstClr val="black"/>
                </a:solidFill>
                <a:latin typeface="Calibri"/>
              </a:rPr>
              <a:t>Λυγισμός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πλευρικού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ελάσματος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Καρύδης,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2002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αστοχίας </a:t>
            </a:r>
            <a:r>
              <a:rPr lang="en-US" sz="3200" b="0" dirty="0"/>
              <a:t>(</a:t>
            </a:r>
            <a:r>
              <a:rPr lang="el-GR" sz="3200" b="0" dirty="0" smtClean="0">
                <a:solidFill>
                  <a:srgbClr val="004B82"/>
                </a:solidFill>
              </a:rPr>
              <a:t>2 από 4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69" y="1524000"/>
            <a:ext cx="6367463" cy="408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25760" y="5943600"/>
            <a:ext cx="8892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 err="1">
                <a:solidFill>
                  <a:prstClr val="black"/>
                </a:solidFill>
                <a:latin typeface="Calibri"/>
              </a:rPr>
              <a:t>Λυγισμός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λόγω διάτμησης στην περιοχή της πλώρης (Καρύδης, 2002)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αστοχίας </a:t>
            </a:r>
            <a:r>
              <a:rPr lang="en-US" sz="3200" b="0" dirty="0" smtClean="0">
                <a:solidFill>
                  <a:srgbClr val="004B82"/>
                </a:solidFill>
              </a:rPr>
              <a:t>(</a:t>
            </a:r>
            <a:r>
              <a:rPr lang="el-GR" sz="3200" b="0" dirty="0" smtClean="0">
                <a:solidFill>
                  <a:srgbClr val="004B82"/>
                </a:solidFill>
              </a:rPr>
              <a:t>3 από 4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114800" cy="290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381000" y="4245033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Αποκόλληση πλευρικού ελάσματος (Καρύδης, 2002)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495800" cy="2989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581693" y="2597149"/>
            <a:ext cx="4419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Αστοχία ελάσματος πυθμένα στην περιοχή εγκάρσιας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φρακτής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αστοχίας </a:t>
            </a:r>
            <a:r>
              <a:rPr lang="en-US" sz="3200" b="0" dirty="0" smtClean="0">
                <a:solidFill>
                  <a:srgbClr val="004B82"/>
                </a:solidFill>
              </a:rPr>
              <a:t>(</a:t>
            </a:r>
            <a:r>
              <a:rPr lang="el-GR" sz="3200" b="0" dirty="0" smtClean="0">
                <a:solidFill>
                  <a:srgbClr val="004B82"/>
                </a:solidFill>
              </a:rPr>
              <a:t>4 από 4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56" y="1371600"/>
            <a:ext cx="2905125" cy="4171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9725"/>
            <a:ext cx="25431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051720" y="5943600"/>
            <a:ext cx="504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Αυξημένη διάβρωση (Καρύδης, 2002) 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Σημαντικότεροι τύποι πλοίων </a:t>
            </a:r>
            <a:r>
              <a:rPr lang="en-US" sz="3200" b="0" dirty="0" smtClean="0">
                <a:solidFill>
                  <a:srgbClr val="004B82"/>
                </a:solidFill>
              </a:rPr>
              <a:t>(</a:t>
            </a:r>
            <a:r>
              <a:rPr lang="el-GR" sz="3200" b="0" dirty="0" smtClean="0">
                <a:solidFill>
                  <a:srgbClr val="004B82"/>
                </a:solidFill>
              </a:rPr>
              <a:t>1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06" y="1052620"/>
            <a:ext cx="4021188" cy="53481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173696" y="6400800"/>
            <a:ext cx="6796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Μέση τομή πλοίου γενικού φορτίου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General Cargo)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3802" y="59391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16479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Ιδιαιτερότητες Πλοίων από κατασκευαστική άποψη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 anchor="ctr">
            <a:normAutofit/>
          </a:bodyPr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365125" algn="l"/>
              </a:tabLst>
              <a:defRPr/>
            </a:pPr>
            <a:r>
              <a:rPr lang="el-GR" sz="2400" dirty="0" smtClean="0"/>
              <a:t>Τα πλοία, ως κατασκευές παρουσιάζουν τις ακόλουθες ιδιαιτερότητες σε σχέση με άλλα ανθρώπινες κατασκευές: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65125" algn="l"/>
              </a:tabLst>
              <a:defRPr/>
            </a:pPr>
            <a:endParaRPr lang="el-GR" sz="2400" dirty="0" smtClean="0"/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Είναι σύνθετες </a:t>
            </a:r>
            <a:r>
              <a:rPr lang="el-GR" sz="2400" dirty="0" err="1" smtClean="0"/>
              <a:t>κελυφοειδείς</a:t>
            </a:r>
            <a:r>
              <a:rPr lang="el-GR" sz="2400" dirty="0" smtClean="0"/>
              <a:t> μεταλλικές κατασκευές. </a:t>
            </a:r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Έχουν μεγάλο μέγεθος (είναι οι μεγαλύτερες κινούμενες κατασκευές).</a:t>
            </a:r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Λειτουργούν σε ένα έντονα στοχαστικό περιβάλλον (στοχαστικές φορτίσεις).</a:t>
            </a:r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Υφίστανται μεγάλες φθορές λόγω του διαβρωτικού περιβάλλοντος στο οποίο λειτουργούν.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65125" algn="l"/>
              </a:tabLst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Σημαντικότεροι τύποι πλοίων </a:t>
            </a:r>
            <a:r>
              <a:rPr lang="en-US" sz="3200" b="0" dirty="0" smtClean="0"/>
              <a:t>(</a:t>
            </a:r>
            <a:r>
              <a:rPr lang="el-GR" sz="3200" b="0" dirty="0" smtClean="0"/>
              <a:t>2 από 5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28" y="1052735"/>
            <a:ext cx="4044744" cy="51205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47564" y="6324599"/>
            <a:ext cx="7848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Μέση τομή πλοίου μεταφοράς φορτίου χύδην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Bulk Carrier)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0764" y="5711607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26923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Σημαντικότεροι τύποι πλοίων </a:t>
            </a:r>
            <a:r>
              <a:rPr lang="en-US" sz="3200" b="0" dirty="0" smtClean="0"/>
              <a:t>(</a:t>
            </a:r>
            <a:r>
              <a:rPr lang="el-GR" sz="3200" b="0" dirty="0" smtClean="0"/>
              <a:t>3 από 5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68" y="1052736"/>
            <a:ext cx="4224065" cy="50364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07337" y="6089179"/>
            <a:ext cx="71293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Μέση τομή πλοίου μεταφοράς εμπορευματοκιβωτίων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 eaLnBrk="1" hangingPunct="1">
              <a:spcBef>
                <a:spcPts val="0"/>
              </a:spcBef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Container ship)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5627514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21047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29308" y="6324600"/>
            <a:ext cx="6885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Μέση τομή πλοίου μεταφοράς οχημάτων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Ro-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ro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ship)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72" y="1052737"/>
            <a:ext cx="3564456" cy="52718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Σημαντικότεροι τύποι πλοίων </a:t>
            </a:r>
            <a:r>
              <a:rPr lang="en-US" sz="3200" b="0" dirty="0"/>
              <a:t>(</a:t>
            </a:r>
            <a:r>
              <a:rPr lang="el-GR" sz="3200" b="0" dirty="0" smtClean="0"/>
              <a:t>4 από 5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203577" y="58629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6447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03648" y="5484167"/>
            <a:ext cx="6336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Μέση τομή ταχύπλοου πλοίου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High Speed Craft)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7" y="1268760"/>
            <a:ext cx="5995987" cy="3778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Σημαντικότεροι τύποι πλοίων </a:t>
            </a:r>
            <a:r>
              <a:rPr lang="en-US" sz="3200" b="0" dirty="0" smtClean="0"/>
              <a:t>(</a:t>
            </a:r>
            <a:r>
              <a:rPr lang="el-GR" sz="3200" b="0" dirty="0" smtClean="0"/>
              <a:t>5 από 5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403648" y="5047010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22573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Διάμηκες και εγκάρσιο σύστημα ναυπήγησης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46940" y="1556792"/>
            <a:ext cx="7315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ελάχιστη απόσταση μεταξύ των νομέων καθορίζεται από τους Νηογνώμονες, και για τα δύο συστήματα ναυπήγησης.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Συχνά επιλέγεται συνδυασμός εγκαρσίου και διαμήκους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συστήματος.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διάμηκες εξασφαλίζει μεγαλύτερη αντοχή σε διαμήκη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καμπτική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ροπή και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λυγισμό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</a:t>
            </a:r>
            <a:r>
              <a:rPr lang="el-GR" dirty="0" err="1" smtClean="0"/>
              <a:t>διπυθμένου</a:t>
            </a:r>
            <a:r>
              <a:rPr lang="el-GR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1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65" y="841702"/>
            <a:ext cx="5080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412537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6361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</a:t>
            </a:r>
            <a:r>
              <a:rPr lang="el-GR" dirty="0" err="1" smtClean="0"/>
              <a:t>διπυθμένου</a:t>
            </a:r>
            <a:r>
              <a:rPr lang="el-GR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08720"/>
            <a:ext cx="7935913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15463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</a:t>
            </a:r>
            <a:r>
              <a:rPr lang="el-GR" dirty="0" err="1" smtClean="0"/>
              <a:t>διπυθμένου</a:t>
            </a:r>
            <a:r>
              <a:rPr lang="el-GR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 από 4</a:t>
            </a:r>
            <a:r>
              <a:rPr lang="en-US" sz="3200" b="0" dirty="0"/>
              <a:t>)</a:t>
            </a:r>
            <a:endParaRPr lang="el-GR" sz="3200" b="0" dirty="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0" y="1484784"/>
            <a:ext cx="77724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3699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29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</a:t>
            </a:r>
            <a:r>
              <a:rPr lang="el-GR" dirty="0" err="1" smtClean="0"/>
              <a:t>διπυθμένου</a:t>
            </a:r>
            <a:r>
              <a:rPr lang="el-GR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4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24185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απλού πυθμένα </a:t>
            </a:r>
            <a:r>
              <a:rPr lang="en-US" sz="3200" b="0" dirty="0" smtClean="0"/>
              <a:t>(</a:t>
            </a:r>
            <a:r>
              <a:rPr lang="el-GR" sz="3200" b="0" dirty="0" smtClean="0"/>
              <a:t>1 από 2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676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40197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Σύγκριση πλοίου με άλλες κατασκευές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200" b="0" dirty="0" smtClean="0">
                <a:solidFill>
                  <a:srgbClr val="004B82"/>
                </a:solidFill>
              </a:rPr>
              <a:t>(1 από 2)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170" name="Picture 2" descr="File:Comparison knock nevis with other large build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59" y="1101641"/>
            <a:ext cx="6806082" cy="53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7473" y="6429152"/>
            <a:ext cx="55490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Comparison knock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nevis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with other large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buildings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Dz"/>
              </a:rPr>
              <a:t>Dz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απλού πυθμένα </a:t>
            </a:r>
            <a:r>
              <a:rPr lang="en-US" sz="3200" b="0" dirty="0" smtClean="0"/>
              <a:t>(</a:t>
            </a:r>
            <a:r>
              <a:rPr lang="el-GR" sz="3200" b="0" dirty="0" smtClean="0"/>
              <a:t>2 από 2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196752"/>
            <a:ext cx="8224837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14797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πλώρης </a:t>
            </a:r>
            <a:r>
              <a:rPr lang="en-US" sz="3200" b="0" dirty="0" smtClean="0"/>
              <a:t>(</a:t>
            </a:r>
            <a:r>
              <a:rPr lang="el-GR" sz="3200" b="0" dirty="0" smtClean="0"/>
              <a:t>1 από 3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9886" r="10628" b="9162"/>
          <a:stretch/>
        </p:blipFill>
        <p:spPr bwMode="auto">
          <a:xfrm>
            <a:off x="763520" y="1052736"/>
            <a:ext cx="7616961" cy="51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5630" y="6418529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10421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πλώρης </a:t>
            </a:r>
            <a:r>
              <a:rPr lang="en-US" sz="3200" b="0" dirty="0" smtClean="0"/>
              <a:t>(</a:t>
            </a:r>
            <a:r>
              <a:rPr lang="el-GR" sz="3200" b="0" dirty="0" smtClean="0"/>
              <a:t>2 από 3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02" y="1052736"/>
            <a:ext cx="57912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39628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πλώρης </a:t>
            </a:r>
            <a:r>
              <a:rPr lang="en-US" sz="3200" b="0" dirty="0" smtClean="0"/>
              <a:t>(</a:t>
            </a:r>
            <a:r>
              <a:rPr lang="el-GR" sz="3200" b="0" dirty="0" smtClean="0"/>
              <a:t>3 από 3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83" y="908720"/>
            <a:ext cx="3776663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-10851" y="6396334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22928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Κατασκευή πρύμνης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r="2647"/>
          <a:stretch/>
        </p:blipFill>
        <p:spPr bwMode="auto">
          <a:xfrm>
            <a:off x="2483768" y="1052943"/>
            <a:ext cx="4033916" cy="580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74" y="6392643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11749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Συνηθέστεροι τύποι ενισχυτικών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016000"/>
            <a:ext cx="84042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3802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19417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Ευθυγράμμιση και συνέχεια ενισχυτικών </a:t>
            </a:r>
            <a:r>
              <a:rPr lang="en-US" sz="3200" b="0" dirty="0" smtClean="0"/>
              <a:t>(</a:t>
            </a:r>
            <a:r>
              <a:rPr lang="el-GR" sz="3200" b="0" dirty="0" smtClean="0"/>
              <a:t>1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344594"/>
            <a:ext cx="4940076" cy="528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16917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Ευθυγράμμιση και συνέχεια ενισχυτικών </a:t>
            </a:r>
            <a:r>
              <a:rPr lang="en-US" sz="3200" b="0" dirty="0" smtClean="0"/>
              <a:t>(</a:t>
            </a:r>
            <a:r>
              <a:rPr lang="el-GR" sz="3200" b="0" dirty="0" smtClean="0"/>
              <a:t>2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572472" cy="539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32580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Ευθυγράμμιση και συνέχεια ενισχυτικών </a:t>
            </a:r>
            <a:r>
              <a:rPr lang="en-US" sz="3200" b="0" dirty="0" smtClean="0"/>
              <a:t>(</a:t>
            </a:r>
            <a:r>
              <a:rPr lang="el-GR" sz="3200" b="0" dirty="0" smtClean="0"/>
              <a:t>3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1221583"/>
            <a:ext cx="5621362" cy="56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6973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7"/>
          <a:stretch/>
        </p:blipFill>
        <p:spPr bwMode="auto">
          <a:xfrm>
            <a:off x="1676400" y="1191491"/>
            <a:ext cx="5724525" cy="563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Ευθυγράμμιση και συνέχεια ενισχυτικών </a:t>
            </a:r>
            <a:r>
              <a:rPr lang="en-US" sz="3200" b="0" dirty="0" smtClean="0"/>
              <a:t>(</a:t>
            </a:r>
            <a:r>
              <a:rPr lang="el-GR" sz="3200" b="0" dirty="0" smtClean="0"/>
              <a:t>4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539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B82"/>
                </a:solidFill>
              </a:rPr>
              <a:t>Σύγκριση πλοίου με άλλες κατασκευές</a:t>
            </a:r>
            <a:br>
              <a:rPr lang="el-GR" dirty="0">
                <a:solidFill>
                  <a:srgbClr val="004B82"/>
                </a:solidFill>
              </a:rPr>
            </a:br>
            <a:r>
              <a:rPr lang="el-GR" sz="3200" b="0" dirty="0" smtClean="0">
                <a:solidFill>
                  <a:srgbClr val="004B82"/>
                </a:solidFill>
              </a:rPr>
              <a:t>(2 </a:t>
            </a:r>
            <a:r>
              <a:rPr lang="el-GR" sz="3200" b="0" dirty="0">
                <a:solidFill>
                  <a:srgbClr val="004B82"/>
                </a:solidFill>
              </a:rPr>
              <a:t>από 2)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1" y="1340768"/>
            <a:ext cx="7373619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1240519" y="6276407"/>
            <a:ext cx="6662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Allure of the Seas under Great Belt Bridge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Go to Martin Nikolaj Christensen's photostream"/>
              </a:rPr>
              <a:t>Martin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Go to Martin Nikolaj Christensen's photostream"/>
              </a:rPr>
              <a:t>Nikolaj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Go to Martin Nikolaj Christensen's photostream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Go to Martin Nikolaj Christensen's photostream"/>
              </a:rPr>
              <a:t>Christensen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9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Hard Spots</a:t>
            </a:r>
            <a:endParaRPr lang="el-GR" dirty="0"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04800" y="836712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Hard spots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είναι σημεία στα οποία η καμπύλη παραμόρφωσης αλλάζει απότομα λόγω αυξημένης ακαμψίας. Τα σημεία αυτά πρέπει να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αποφεύγοται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γιατί αποτελούν ενδεχόμενα σημεία έναρξης ρωγμών.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/>
          <a:stretch/>
        </p:blipFill>
        <p:spPr bwMode="auto">
          <a:xfrm>
            <a:off x="363537" y="2351751"/>
            <a:ext cx="8493125" cy="427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6581001"/>
            <a:ext cx="565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26678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Συγκέντρωση τάσεων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4800" y="10826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Σημεία συγκέντρωσης τάσεων συνήθως εμφανίζονται συνήθως στα ανοίγματα, όταν δεν έχουν γίνει οι κατάλληλες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στρογγυλοποιήσεις.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2398681"/>
            <a:ext cx="4572000" cy="3657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32" y="2060848"/>
            <a:ext cx="3913188" cy="43037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19279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Ενίσχυση ανοιγμάτων</a:t>
            </a: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46" y="1196752"/>
            <a:ext cx="6243637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396335"/>
            <a:ext cx="256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David J </a:t>
            </a:r>
            <a:r>
              <a:rPr lang="en-US" sz="1200" dirty="0" err="1" smtClean="0">
                <a:latin typeface="+mn-lt"/>
              </a:rPr>
              <a:t>Eyres.Ship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Construction, Fifth </a:t>
            </a:r>
            <a:r>
              <a:rPr lang="en-US" sz="1200" dirty="0" smtClean="0">
                <a:latin typeface="+mn-lt"/>
              </a:rPr>
              <a:t>Edition. </a:t>
            </a:r>
            <a:r>
              <a:rPr lang="en-US" sz="1200" dirty="0">
                <a:latin typeface="+mn-lt"/>
              </a:rPr>
              <a:t>Butterworth-Heinemann</a:t>
            </a:r>
          </a:p>
        </p:txBody>
      </p:sp>
    </p:spTree>
    <p:extLst>
      <p:ext uri="{BB962C8B-B14F-4D97-AF65-F5344CB8AC3E}">
        <p14:creationId xmlns:p14="http://schemas.microsoft.com/office/powerpoint/2010/main" val="9508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Crack arrestors</a:t>
            </a:r>
            <a:endParaRPr lang="el-GR" dirty="0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42195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Βιβλιογραφία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57200" y="1124744"/>
            <a:ext cx="84582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 eaLnBrk="1" hangingPunct="1">
              <a:spcAft>
                <a:spcPts val="600"/>
              </a:spcAft>
              <a:buFont typeface="Tahoma" charset="0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“Principles of Naval Architecture”,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SNAME.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1" eaLnBrk="1" hangingPunct="1">
              <a:spcAft>
                <a:spcPts val="600"/>
              </a:spcAft>
              <a:buFont typeface="Tahoma" charset="0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D.J.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Eyres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“Ship Construction”, Butterworth-Heinemann, 5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Ed.,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2001.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1" eaLnBrk="1" hangingPunct="1">
              <a:spcAft>
                <a:spcPts val="600"/>
              </a:spcAft>
              <a:buFont typeface="Tahoma" charset="0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W. C. Young, R.G.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Budynas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“Roark’s Formulas for Stress and Strain”, Mac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Graw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Hill, 2002.</a:t>
            </a:r>
          </a:p>
          <a:p>
            <a:pPr lvl="1" eaLnBrk="1" hangingPunct="1">
              <a:spcAft>
                <a:spcPts val="600"/>
              </a:spcAft>
              <a:buFont typeface="Tahoma" charset="0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Π.Α. Καρύδης,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Η Μεταλλική Κατασκευή του Πλοίου – Θέματα τοπικής Αντοχής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”, 2000.</a:t>
            </a:r>
          </a:p>
          <a:p>
            <a:pPr lvl="1" eaLnBrk="1" hangingPunct="1">
              <a:spcAft>
                <a:spcPts val="600"/>
              </a:spcAft>
              <a:buFont typeface="Tahoma" charset="0"/>
              <a:buAutoNum type="arabicPeriod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Π.Α. Καρύδης,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“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Επιθεώρηση, συντήρηση και επισκευή της μεταλλικής κατασκευής του πλοίου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”,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Πανεπιστημιακές Εκδόσεις ΕΜΠ,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2002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lvl="1" eaLnBrk="1" hangingPunct="1">
              <a:spcAft>
                <a:spcPts val="600"/>
              </a:spcAft>
              <a:buFont typeface="Tahoma" charset="0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Yong Bai, “Marine structural design”, Elsevier, 2003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1" eaLnBrk="1" hangingPunct="1">
              <a:spcAft>
                <a:spcPts val="600"/>
              </a:spcAft>
              <a:buFont typeface="Tahoma" charset="0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E. Tupper, “Introduction to Naval Architecture”, Butterworth-Heinemann, 3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Ed.,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2002.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«Αντοχή πλοίου ΙΙ 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Η δομική κατασκευή του πλοίου».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5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Χρησιμοποιούμενα υλικά για την κατασκευή της γάστρας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endParaRPr lang="el-GR" dirty="0" smtClean="0"/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Κοινός ναυπηγικός χάλυβας.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Χάλυβες υψηλής αντοχής.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Ειδικά κράματα αλουμινίου.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Άλλα υλικά.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/>
              <a:t>Ιστοσελίδα </a:t>
            </a:r>
            <a:r>
              <a:rPr lang="en-US" sz="2000" dirty="0"/>
              <a:t>engineering Fundamentals </a:t>
            </a:r>
            <a:r>
              <a:rPr lang="en-US" sz="2000" dirty="0" smtClean="0">
                <a:hlinkClick r:id="rId3"/>
              </a:rPr>
              <a:t>www.efunda.com</a:t>
            </a:r>
            <a:endParaRPr lang="en-US" sz="2000" dirty="0" smtClean="0"/>
          </a:p>
          <a:p>
            <a:r>
              <a:rPr lang="el-GR" sz="2000" dirty="0"/>
              <a:t>Π.Α. Καρύδης, “ Επιθεώρηση, συντήρηση και επισκευή της μεταλλικής κατασκευής του πλοίου”, Πανεπιστημιακές Εκδόσεις ΕΜΠ, </a:t>
            </a:r>
            <a:r>
              <a:rPr lang="el-GR" sz="2000" dirty="0" smtClean="0"/>
              <a:t>2002</a:t>
            </a:r>
            <a:endParaRPr lang="en-US" sz="2000" dirty="0" smtClean="0"/>
          </a:p>
          <a:p>
            <a:r>
              <a:rPr lang="en-US" sz="2000" dirty="0"/>
              <a:t>David J </a:t>
            </a:r>
            <a:r>
              <a:rPr lang="en-US" sz="2000" dirty="0" err="1"/>
              <a:t>Eyres</a:t>
            </a:r>
            <a:r>
              <a:rPr lang="en-US" sz="2000" dirty="0" smtClean="0"/>
              <a:t>. Ship </a:t>
            </a:r>
            <a:r>
              <a:rPr lang="en-US" sz="2000" dirty="0"/>
              <a:t>Construction, Fifth Edition. Butterworth-Heinemann</a:t>
            </a:r>
          </a:p>
          <a:p>
            <a:endParaRPr lang="en-US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(1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Α: </a:t>
            </a:r>
            <a:r>
              <a:rPr lang="el-GR" sz="2400" dirty="0" err="1"/>
              <a:t>Οριο</a:t>
            </a:r>
            <a:r>
              <a:rPr lang="el-GR" sz="2400" dirty="0"/>
              <a:t> γραμμικότητας, Β: Όριο διαρροής, </a:t>
            </a:r>
            <a:r>
              <a:rPr lang="en-US" sz="2400" dirty="0"/>
              <a:t>C:</a:t>
            </a:r>
            <a:r>
              <a:rPr lang="el-GR" sz="2400" dirty="0"/>
              <a:t> Όριο αντοχής, </a:t>
            </a:r>
            <a:r>
              <a:rPr lang="en-US" sz="2400" dirty="0"/>
              <a:t>D: </a:t>
            </a:r>
            <a:r>
              <a:rPr lang="el-GR" sz="2400" dirty="0"/>
              <a:t>Σημείο Αστοχίας</a:t>
            </a:r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1480284" y="1661453"/>
            <a:ext cx="6152056" cy="4142650"/>
            <a:chOff x="1480284" y="1661453"/>
            <a:chExt cx="6152056" cy="4142650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339752" y="1916832"/>
              <a:ext cx="0" cy="345638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>
              <a:off x="2339752" y="5345509"/>
              <a:ext cx="4896544" cy="2770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Ελεύθερη σχεδίαση 11"/>
            <p:cNvSpPr/>
            <p:nvPr/>
          </p:nvSpPr>
          <p:spPr>
            <a:xfrm>
              <a:off x="2358189" y="2455780"/>
              <a:ext cx="4247790" cy="2862178"/>
            </a:xfrm>
            <a:custGeom>
              <a:avLst/>
              <a:gdLst>
                <a:gd name="connsiteX0" fmla="*/ 0 w 4247790"/>
                <a:gd name="connsiteY0" fmla="*/ 2862178 h 2862178"/>
                <a:gd name="connsiteX1" fmla="*/ 709864 w 4247790"/>
                <a:gd name="connsiteY1" fmla="*/ 816809 h 2862178"/>
                <a:gd name="connsiteX2" fmla="*/ 1227222 w 4247790"/>
                <a:gd name="connsiteY2" fmla="*/ 1069473 h 2862178"/>
                <a:gd name="connsiteX3" fmla="*/ 1359569 w 4247790"/>
                <a:gd name="connsiteY3" fmla="*/ 1153694 h 2862178"/>
                <a:gd name="connsiteX4" fmla="*/ 1961148 w 4247790"/>
                <a:gd name="connsiteY4" fmla="*/ 1009315 h 2862178"/>
                <a:gd name="connsiteX5" fmla="*/ 2719137 w 4247790"/>
                <a:gd name="connsiteY5" fmla="*/ 479925 h 2862178"/>
                <a:gd name="connsiteX6" fmla="*/ 3140243 w 4247790"/>
                <a:gd name="connsiteY6" fmla="*/ 203199 h 2862178"/>
                <a:gd name="connsiteX7" fmla="*/ 3441032 w 4247790"/>
                <a:gd name="connsiteY7" fmla="*/ 34757 h 2862178"/>
                <a:gd name="connsiteX8" fmla="*/ 3789948 w 4247790"/>
                <a:gd name="connsiteY8" fmla="*/ 10694 h 2862178"/>
                <a:gd name="connsiteX9" fmla="*/ 4174958 w 4247790"/>
                <a:gd name="connsiteY9" fmla="*/ 167104 h 2862178"/>
                <a:gd name="connsiteX10" fmla="*/ 4247148 w 4247790"/>
                <a:gd name="connsiteY10" fmla="*/ 299452 h 286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47790" h="2862178">
                  <a:moveTo>
                    <a:pt x="0" y="2862178"/>
                  </a:moveTo>
                  <a:cubicBezTo>
                    <a:pt x="252663" y="1988885"/>
                    <a:pt x="505327" y="1115593"/>
                    <a:pt x="709864" y="816809"/>
                  </a:cubicBezTo>
                  <a:cubicBezTo>
                    <a:pt x="914401" y="518025"/>
                    <a:pt x="1118938" y="1013325"/>
                    <a:pt x="1227222" y="1069473"/>
                  </a:cubicBezTo>
                  <a:cubicBezTo>
                    <a:pt x="1335506" y="1125620"/>
                    <a:pt x="1237248" y="1163720"/>
                    <a:pt x="1359569" y="1153694"/>
                  </a:cubicBezTo>
                  <a:cubicBezTo>
                    <a:pt x="1481890" y="1143668"/>
                    <a:pt x="1734553" y="1121610"/>
                    <a:pt x="1961148" y="1009315"/>
                  </a:cubicBezTo>
                  <a:cubicBezTo>
                    <a:pt x="2187743" y="897020"/>
                    <a:pt x="2522621" y="614278"/>
                    <a:pt x="2719137" y="479925"/>
                  </a:cubicBezTo>
                  <a:cubicBezTo>
                    <a:pt x="2915653" y="345572"/>
                    <a:pt x="3019927" y="277394"/>
                    <a:pt x="3140243" y="203199"/>
                  </a:cubicBezTo>
                  <a:cubicBezTo>
                    <a:pt x="3260559" y="129004"/>
                    <a:pt x="3332748" y="66841"/>
                    <a:pt x="3441032" y="34757"/>
                  </a:cubicBezTo>
                  <a:cubicBezTo>
                    <a:pt x="3549316" y="2673"/>
                    <a:pt x="3667627" y="-11364"/>
                    <a:pt x="3789948" y="10694"/>
                  </a:cubicBezTo>
                  <a:cubicBezTo>
                    <a:pt x="3912269" y="32752"/>
                    <a:pt x="4098758" y="118978"/>
                    <a:pt x="4174958" y="167104"/>
                  </a:cubicBezTo>
                  <a:cubicBezTo>
                    <a:pt x="4251158" y="215230"/>
                    <a:pt x="4249153" y="257341"/>
                    <a:pt x="4247148" y="2994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4" name="Ευθεία γραμμή σύνδεσης 13"/>
            <p:cNvCxnSpPr/>
            <p:nvPr/>
          </p:nvCxnSpPr>
          <p:spPr>
            <a:xfrm>
              <a:off x="2339752" y="2455780"/>
              <a:ext cx="367240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2339752" y="2708920"/>
              <a:ext cx="426622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>
              <a:off x="6605979" y="2708920"/>
              <a:ext cx="18436" cy="26090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>
              <a:off x="2286973" y="3140968"/>
              <a:ext cx="91687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>
              <a:off x="3203848" y="3210753"/>
              <a:ext cx="19372" cy="2162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480284" y="1661453"/>
              <a:ext cx="8779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stress (</a:t>
              </a:r>
              <a:r>
                <a:rPr lang="en-US" sz="2200" dirty="0" err="1" smtClean="0">
                  <a:solidFill>
                    <a:prstClr val="black"/>
                  </a:solidFill>
                  <a:latin typeface="Calibri"/>
                </a:rPr>
                <a:t>Mpa</a:t>
              </a:r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4435" y="5373216"/>
              <a:ext cx="8779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strain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890875" y="2215451"/>
                  <a:ext cx="54238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875" y="2215451"/>
                  <a:ext cx="542389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6533118" y="2348880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72853" y="2754129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88984" y="3429580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67340" y="2063310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872439" y="2498506"/>
                  <a:ext cx="542389" cy="457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439" y="2498506"/>
                  <a:ext cx="542389" cy="4579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63035" y="2885213"/>
                  <a:ext cx="542389" cy="457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035" y="2885213"/>
                  <a:ext cx="542389" cy="45756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985527" y="5275695"/>
                  <a:ext cx="542389" cy="457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527" y="5275695"/>
                  <a:ext cx="542389" cy="45756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378454" y="5247901"/>
                  <a:ext cx="542389" cy="457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454" y="5247901"/>
                  <a:ext cx="542389" cy="4579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68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55576" y="4886029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Ελαστική περιοχή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5292080" y="4945707"/>
            <a:ext cx="2880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Πλαστική περιοχή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</a:t>
            </a:r>
            <a:r>
              <a:rPr lang="el-GR" sz="3200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(2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153502" y="2093053"/>
            <a:ext cx="3050346" cy="2920991"/>
            <a:chOff x="153502" y="2093053"/>
            <a:chExt cx="3050346" cy="2920991"/>
          </a:xfrm>
        </p:grpSpPr>
        <p:cxnSp>
          <p:nvCxnSpPr>
            <p:cNvPr id="4" name="Ευθύγραμμο βέλος σύνδεσης 3"/>
            <p:cNvCxnSpPr/>
            <p:nvPr/>
          </p:nvCxnSpPr>
          <p:spPr>
            <a:xfrm flipV="1">
              <a:off x="899592" y="2276872"/>
              <a:ext cx="0" cy="23762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>
              <a:off x="899592" y="4638019"/>
              <a:ext cx="2016224" cy="1511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 flipV="1">
              <a:off x="899592" y="2924944"/>
              <a:ext cx="1224136" cy="17130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983804" y="2924943"/>
              <a:ext cx="1319945" cy="1721116"/>
            </a:xfrm>
            <a:prstGeom prst="line">
              <a:avLst/>
            </a:prstGeom>
            <a:ln w="28575">
              <a:solidFill>
                <a:srgbClr val="8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V="1">
              <a:off x="980987" y="2765244"/>
              <a:ext cx="1226952" cy="1581672"/>
            </a:xfrm>
            <a:prstGeom prst="line">
              <a:avLst/>
            </a:prstGeom>
            <a:ln w="28575">
              <a:solidFill>
                <a:srgbClr val="8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Δεξιό βέλος 16"/>
            <p:cNvSpPr/>
            <p:nvPr/>
          </p:nvSpPr>
          <p:spPr>
            <a:xfrm rot="18495487">
              <a:off x="1296130" y="3533132"/>
              <a:ext cx="535525" cy="96819"/>
            </a:xfrm>
            <a:prstGeom prst="right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Δεξιό βέλος 24"/>
            <p:cNvSpPr/>
            <p:nvPr/>
          </p:nvSpPr>
          <p:spPr>
            <a:xfrm rot="7645093">
              <a:off x="1403680" y="3753215"/>
              <a:ext cx="535525" cy="96819"/>
            </a:xfrm>
            <a:prstGeom prst="right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502" y="2093053"/>
              <a:ext cx="1148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Stress (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Mpa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4347" y="4613934"/>
              <a:ext cx="829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Strain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3200450" y="2124743"/>
            <a:ext cx="3135478" cy="2913596"/>
            <a:chOff x="3165347" y="2075430"/>
            <a:chExt cx="3135478" cy="2913596"/>
          </a:xfrm>
        </p:grpSpPr>
        <p:sp>
          <p:nvSpPr>
            <p:cNvPr id="32" name="TextBox 31"/>
            <p:cNvSpPr txBox="1"/>
            <p:nvPr/>
          </p:nvSpPr>
          <p:spPr>
            <a:xfrm>
              <a:off x="5471324" y="4588916"/>
              <a:ext cx="829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Strain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8" name="Ομάδα 37"/>
            <p:cNvGrpSpPr/>
            <p:nvPr/>
          </p:nvGrpSpPr>
          <p:grpSpPr>
            <a:xfrm>
              <a:off x="3165347" y="2075430"/>
              <a:ext cx="2762314" cy="2907868"/>
              <a:chOff x="3334376" y="2077936"/>
              <a:chExt cx="2762314" cy="2907868"/>
            </a:xfrm>
          </p:grpSpPr>
          <p:cxnSp>
            <p:nvCxnSpPr>
              <p:cNvPr id="29" name="Ευθύγραμμο βέλος σύνδεσης 28"/>
              <p:cNvCxnSpPr/>
              <p:nvPr/>
            </p:nvCxnSpPr>
            <p:spPr>
              <a:xfrm flipV="1">
                <a:off x="4080466" y="2261755"/>
                <a:ext cx="0" cy="237626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4080466" y="4622902"/>
                <a:ext cx="2016224" cy="1511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334376" y="2077936"/>
                <a:ext cx="11481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Stress (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Mpa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Ελεύθερη σχεδίαση 22"/>
              <p:cNvSpPr/>
              <p:nvPr/>
            </p:nvSpPr>
            <p:spPr>
              <a:xfrm>
                <a:off x="4114800" y="2634900"/>
                <a:ext cx="1896585" cy="1997258"/>
              </a:xfrm>
              <a:custGeom>
                <a:avLst/>
                <a:gdLst>
                  <a:gd name="connsiteX0" fmla="*/ 0 w 1896585"/>
                  <a:gd name="connsiteY0" fmla="*/ 1997258 h 1997258"/>
                  <a:gd name="connsiteX1" fmla="*/ 397042 w 1896585"/>
                  <a:gd name="connsiteY1" fmla="*/ 1431774 h 1997258"/>
                  <a:gd name="connsiteX2" fmla="*/ 866274 w 1896585"/>
                  <a:gd name="connsiteY2" fmla="*/ 758005 h 1997258"/>
                  <a:gd name="connsiteX3" fmla="*/ 1179095 w 1896585"/>
                  <a:gd name="connsiteY3" fmla="*/ 348932 h 1997258"/>
                  <a:gd name="connsiteX4" fmla="*/ 1251284 w 1896585"/>
                  <a:gd name="connsiteY4" fmla="*/ 276742 h 1997258"/>
                  <a:gd name="connsiteX5" fmla="*/ 1876926 w 1896585"/>
                  <a:gd name="connsiteY5" fmla="*/ 16 h 1997258"/>
                  <a:gd name="connsiteX6" fmla="*/ 1720516 w 1896585"/>
                  <a:gd name="connsiteY6" fmla="*/ 264711 h 1997258"/>
                  <a:gd name="connsiteX7" fmla="*/ 1528011 w 1896585"/>
                  <a:gd name="connsiteY7" fmla="*/ 541437 h 1997258"/>
                  <a:gd name="connsiteX8" fmla="*/ 1203158 w 1896585"/>
                  <a:gd name="connsiteY8" fmla="*/ 986605 h 1997258"/>
                  <a:gd name="connsiteX9" fmla="*/ 685800 w 1896585"/>
                  <a:gd name="connsiteY9" fmla="*/ 1684437 h 1997258"/>
                  <a:gd name="connsiteX10" fmla="*/ 457200 w 1896585"/>
                  <a:gd name="connsiteY10" fmla="*/ 1985226 h 19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6585" h="1997258">
                    <a:moveTo>
                      <a:pt x="0" y="1997258"/>
                    </a:moveTo>
                    <a:lnTo>
                      <a:pt x="397042" y="1431774"/>
                    </a:lnTo>
                    <a:cubicBezTo>
                      <a:pt x="541421" y="1225232"/>
                      <a:pt x="735932" y="938479"/>
                      <a:pt x="866274" y="758005"/>
                    </a:cubicBezTo>
                    <a:cubicBezTo>
                      <a:pt x="996616" y="577531"/>
                      <a:pt x="1114927" y="429143"/>
                      <a:pt x="1179095" y="348932"/>
                    </a:cubicBezTo>
                    <a:cubicBezTo>
                      <a:pt x="1243263" y="268721"/>
                      <a:pt x="1134979" y="334895"/>
                      <a:pt x="1251284" y="276742"/>
                    </a:cubicBezTo>
                    <a:cubicBezTo>
                      <a:pt x="1367589" y="218589"/>
                      <a:pt x="1798721" y="2021"/>
                      <a:pt x="1876926" y="16"/>
                    </a:cubicBezTo>
                    <a:cubicBezTo>
                      <a:pt x="1955131" y="-1989"/>
                      <a:pt x="1778668" y="174474"/>
                      <a:pt x="1720516" y="264711"/>
                    </a:cubicBezTo>
                    <a:cubicBezTo>
                      <a:pt x="1662364" y="354948"/>
                      <a:pt x="1614237" y="421121"/>
                      <a:pt x="1528011" y="541437"/>
                    </a:cubicBezTo>
                    <a:cubicBezTo>
                      <a:pt x="1441785" y="661753"/>
                      <a:pt x="1203158" y="986605"/>
                      <a:pt x="1203158" y="986605"/>
                    </a:cubicBezTo>
                    <a:lnTo>
                      <a:pt x="685800" y="1684437"/>
                    </a:lnTo>
                    <a:cubicBezTo>
                      <a:pt x="561474" y="1850874"/>
                      <a:pt x="457200" y="1985226"/>
                      <a:pt x="457200" y="198522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Ελεύθερη σχεδίαση 23"/>
              <p:cNvSpPr/>
              <p:nvPr/>
            </p:nvSpPr>
            <p:spPr>
              <a:xfrm>
                <a:off x="4090737" y="2610853"/>
                <a:ext cx="1864895" cy="1816768"/>
              </a:xfrm>
              <a:custGeom>
                <a:avLst/>
                <a:gdLst>
                  <a:gd name="connsiteX0" fmla="*/ 0 w 1864895"/>
                  <a:gd name="connsiteY0" fmla="*/ 1816768 h 1816768"/>
                  <a:gd name="connsiteX1" fmla="*/ 312821 w 1864895"/>
                  <a:gd name="connsiteY1" fmla="*/ 1419726 h 1816768"/>
                  <a:gd name="connsiteX2" fmla="*/ 517358 w 1864895"/>
                  <a:gd name="connsiteY2" fmla="*/ 1106905 h 1816768"/>
                  <a:gd name="connsiteX3" fmla="*/ 902368 w 1864895"/>
                  <a:gd name="connsiteY3" fmla="*/ 577515 h 1816768"/>
                  <a:gd name="connsiteX4" fmla="*/ 1191126 w 1864895"/>
                  <a:gd name="connsiteY4" fmla="*/ 276726 h 1816768"/>
                  <a:gd name="connsiteX5" fmla="*/ 1540042 w 1864895"/>
                  <a:gd name="connsiteY5" fmla="*/ 84221 h 1816768"/>
                  <a:gd name="connsiteX6" fmla="*/ 1864895 w 1864895"/>
                  <a:gd name="connsiteY6" fmla="*/ 0 h 1816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4895" h="1816768">
                    <a:moveTo>
                      <a:pt x="0" y="1816768"/>
                    </a:moveTo>
                    <a:cubicBezTo>
                      <a:pt x="113297" y="1677402"/>
                      <a:pt x="226595" y="1538037"/>
                      <a:pt x="312821" y="1419726"/>
                    </a:cubicBezTo>
                    <a:cubicBezTo>
                      <a:pt x="399047" y="1301415"/>
                      <a:pt x="419100" y="1247273"/>
                      <a:pt x="517358" y="1106905"/>
                    </a:cubicBezTo>
                    <a:cubicBezTo>
                      <a:pt x="615616" y="966537"/>
                      <a:pt x="790073" y="715878"/>
                      <a:pt x="902368" y="577515"/>
                    </a:cubicBezTo>
                    <a:cubicBezTo>
                      <a:pt x="1014663" y="439152"/>
                      <a:pt x="1084847" y="358942"/>
                      <a:pt x="1191126" y="276726"/>
                    </a:cubicBezTo>
                    <a:cubicBezTo>
                      <a:pt x="1297405" y="194510"/>
                      <a:pt x="1427747" y="130342"/>
                      <a:pt x="1540042" y="84221"/>
                    </a:cubicBezTo>
                    <a:cubicBezTo>
                      <a:pt x="1652337" y="38100"/>
                      <a:pt x="1758616" y="19050"/>
                      <a:pt x="1864895" y="0"/>
                    </a:cubicBezTo>
                  </a:path>
                </a:pathLst>
              </a:custGeom>
              <a:noFill/>
              <a:ln>
                <a:solidFill>
                  <a:srgbClr val="82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Δεξιό βέλος 35"/>
              <p:cNvSpPr/>
              <p:nvPr/>
            </p:nvSpPr>
            <p:spPr>
              <a:xfrm rot="18495487">
                <a:off x="4508050" y="3470827"/>
                <a:ext cx="535525" cy="96819"/>
              </a:xfrm>
              <a:prstGeom prst="rightArrow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Δεξιό βέλος 36"/>
              <p:cNvSpPr/>
              <p:nvPr/>
            </p:nvSpPr>
            <p:spPr>
              <a:xfrm rot="20579207" flipV="1">
                <a:off x="5355466" y="2638146"/>
                <a:ext cx="271592" cy="126426"/>
              </a:xfrm>
              <a:prstGeom prst="rightArrow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" name="Ευθεία γραμμή σύνδεσης 27"/>
              <p:cNvCxnSpPr/>
              <p:nvPr/>
            </p:nvCxnSpPr>
            <p:spPr>
              <a:xfrm flipV="1">
                <a:off x="4708148" y="2799933"/>
                <a:ext cx="1292734" cy="1752070"/>
              </a:xfrm>
              <a:prstGeom prst="line">
                <a:avLst/>
              </a:prstGeom>
              <a:ln w="25400">
                <a:solidFill>
                  <a:srgbClr val="82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Δεξιό βέλος 40"/>
              <p:cNvSpPr/>
              <p:nvPr/>
            </p:nvSpPr>
            <p:spPr>
              <a:xfrm rot="7645093">
                <a:off x="5411274" y="3246765"/>
                <a:ext cx="535525" cy="96819"/>
              </a:xfrm>
              <a:prstGeom prst="rightArrow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651667" y="4328731"/>
                <a:ext cx="396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5" name="Ευθύγραμμο βέλος σύνδεσης 34"/>
              <p:cNvCxnSpPr/>
              <p:nvPr/>
            </p:nvCxnSpPr>
            <p:spPr>
              <a:xfrm>
                <a:off x="4080466" y="4728841"/>
                <a:ext cx="4915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101880" y="4628270"/>
                    <a:ext cx="542389" cy="3575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1880" y="4628270"/>
                    <a:ext cx="542389" cy="35753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5" name="TextBox 54"/>
          <p:cNvSpPr txBox="1"/>
          <p:nvPr/>
        </p:nvSpPr>
        <p:spPr>
          <a:xfrm>
            <a:off x="8295174" y="4608817"/>
            <a:ext cx="829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Strain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Ομάδα 38"/>
          <p:cNvGrpSpPr/>
          <p:nvPr/>
        </p:nvGrpSpPr>
        <p:grpSpPr>
          <a:xfrm>
            <a:off x="6000701" y="2098914"/>
            <a:ext cx="2762314" cy="2904991"/>
            <a:chOff x="6000701" y="2098914"/>
            <a:chExt cx="2762314" cy="2904991"/>
          </a:xfrm>
        </p:grpSpPr>
        <p:cxnSp>
          <p:nvCxnSpPr>
            <p:cNvPr id="47" name="Ευθύγραμμο βέλος σύνδεσης 46"/>
            <p:cNvCxnSpPr/>
            <p:nvPr/>
          </p:nvCxnSpPr>
          <p:spPr>
            <a:xfrm flipV="1">
              <a:off x="6746791" y="2282733"/>
              <a:ext cx="0" cy="23762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ύγραμμο βέλος σύνδεσης 47"/>
            <p:cNvCxnSpPr/>
            <p:nvPr/>
          </p:nvCxnSpPr>
          <p:spPr>
            <a:xfrm>
              <a:off x="6746791" y="4643880"/>
              <a:ext cx="2016224" cy="1511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000701" y="2098914"/>
              <a:ext cx="1148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Stress (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Mpa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Ελεύθερη σχεδίαση 49"/>
            <p:cNvSpPr/>
            <p:nvPr/>
          </p:nvSpPr>
          <p:spPr>
            <a:xfrm>
              <a:off x="6781125" y="2655878"/>
              <a:ext cx="1896585" cy="1997258"/>
            </a:xfrm>
            <a:custGeom>
              <a:avLst/>
              <a:gdLst>
                <a:gd name="connsiteX0" fmla="*/ 0 w 1896585"/>
                <a:gd name="connsiteY0" fmla="*/ 1997258 h 1997258"/>
                <a:gd name="connsiteX1" fmla="*/ 397042 w 1896585"/>
                <a:gd name="connsiteY1" fmla="*/ 1431774 h 1997258"/>
                <a:gd name="connsiteX2" fmla="*/ 866274 w 1896585"/>
                <a:gd name="connsiteY2" fmla="*/ 758005 h 1997258"/>
                <a:gd name="connsiteX3" fmla="*/ 1179095 w 1896585"/>
                <a:gd name="connsiteY3" fmla="*/ 348932 h 1997258"/>
                <a:gd name="connsiteX4" fmla="*/ 1251284 w 1896585"/>
                <a:gd name="connsiteY4" fmla="*/ 276742 h 1997258"/>
                <a:gd name="connsiteX5" fmla="*/ 1876926 w 1896585"/>
                <a:gd name="connsiteY5" fmla="*/ 16 h 1997258"/>
                <a:gd name="connsiteX6" fmla="*/ 1720516 w 1896585"/>
                <a:gd name="connsiteY6" fmla="*/ 264711 h 1997258"/>
                <a:gd name="connsiteX7" fmla="*/ 1528011 w 1896585"/>
                <a:gd name="connsiteY7" fmla="*/ 541437 h 1997258"/>
                <a:gd name="connsiteX8" fmla="*/ 1203158 w 1896585"/>
                <a:gd name="connsiteY8" fmla="*/ 986605 h 1997258"/>
                <a:gd name="connsiteX9" fmla="*/ 685800 w 1896585"/>
                <a:gd name="connsiteY9" fmla="*/ 1684437 h 1997258"/>
                <a:gd name="connsiteX10" fmla="*/ 457200 w 1896585"/>
                <a:gd name="connsiteY10" fmla="*/ 1985226 h 19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585" h="1997258">
                  <a:moveTo>
                    <a:pt x="0" y="1997258"/>
                  </a:moveTo>
                  <a:lnTo>
                    <a:pt x="397042" y="1431774"/>
                  </a:lnTo>
                  <a:cubicBezTo>
                    <a:pt x="541421" y="1225232"/>
                    <a:pt x="735932" y="938479"/>
                    <a:pt x="866274" y="758005"/>
                  </a:cubicBezTo>
                  <a:cubicBezTo>
                    <a:pt x="996616" y="577531"/>
                    <a:pt x="1114927" y="429143"/>
                    <a:pt x="1179095" y="348932"/>
                  </a:cubicBezTo>
                  <a:cubicBezTo>
                    <a:pt x="1243263" y="268721"/>
                    <a:pt x="1134979" y="334895"/>
                    <a:pt x="1251284" y="276742"/>
                  </a:cubicBezTo>
                  <a:cubicBezTo>
                    <a:pt x="1367589" y="218589"/>
                    <a:pt x="1798721" y="2021"/>
                    <a:pt x="1876926" y="16"/>
                  </a:cubicBezTo>
                  <a:cubicBezTo>
                    <a:pt x="1955131" y="-1989"/>
                    <a:pt x="1778668" y="174474"/>
                    <a:pt x="1720516" y="264711"/>
                  </a:cubicBezTo>
                  <a:cubicBezTo>
                    <a:pt x="1662364" y="354948"/>
                    <a:pt x="1614237" y="421121"/>
                    <a:pt x="1528011" y="541437"/>
                  </a:cubicBezTo>
                  <a:cubicBezTo>
                    <a:pt x="1441785" y="661753"/>
                    <a:pt x="1203158" y="986605"/>
                    <a:pt x="1203158" y="986605"/>
                  </a:cubicBezTo>
                  <a:lnTo>
                    <a:pt x="685800" y="1684437"/>
                  </a:lnTo>
                  <a:cubicBezTo>
                    <a:pt x="561474" y="1850874"/>
                    <a:pt x="457200" y="1985226"/>
                    <a:pt x="457200" y="19852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51" name="Ευθεία γραμμή σύνδεσης 50"/>
            <p:cNvCxnSpPr/>
            <p:nvPr/>
          </p:nvCxnSpPr>
          <p:spPr>
            <a:xfrm flipV="1">
              <a:off x="7374473" y="2820911"/>
              <a:ext cx="1292734" cy="1752070"/>
            </a:xfrm>
            <a:prstGeom prst="line">
              <a:avLst/>
            </a:prstGeom>
            <a:ln w="25400">
              <a:solidFill>
                <a:srgbClr val="8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Δεξιό βέλος 51"/>
            <p:cNvSpPr/>
            <p:nvPr/>
          </p:nvSpPr>
          <p:spPr>
            <a:xfrm rot="7645093">
              <a:off x="8077599" y="3267743"/>
              <a:ext cx="535525" cy="96819"/>
            </a:xfrm>
            <a:prstGeom prst="right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17992" y="4349709"/>
              <a:ext cx="396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760274" y="4646371"/>
                  <a:ext cx="542389" cy="357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l-GR" sz="1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274" y="4646371"/>
                  <a:ext cx="542389" cy="3575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Ευθύγραμμο βέλος σύνδεσης 55"/>
            <p:cNvCxnSpPr/>
            <p:nvPr/>
          </p:nvCxnSpPr>
          <p:spPr>
            <a:xfrm>
              <a:off x="6785701" y="4722176"/>
              <a:ext cx="4915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99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9756" y="5733256"/>
            <a:ext cx="896448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σ = ορθή τάση, ε = γραμμική παραμόρφωση, Ε = μέτρο </a:t>
            </a:r>
            <a:r>
              <a:rPr lang="el-GR" sz="2400" dirty="0" smtClean="0"/>
              <a:t>ελαστικότητας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604" y="1772816"/>
            <a:ext cx="4667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34605"/>
              </p:ext>
            </p:extLst>
          </p:nvPr>
        </p:nvGraphicFramePr>
        <p:xfrm>
          <a:off x="1431007" y="5069862"/>
          <a:ext cx="1124769" cy="5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482400" imgH="164880" progId="Equation.3">
                  <p:embed/>
                </p:oleObj>
              </mc:Choice>
              <mc:Fallback>
                <p:oleObj name="Equation" r:id="rId6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007" y="5069862"/>
                        <a:ext cx="1124769" cy="54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00549"/>
              </p:ext>
            </p:extLst>
          </p:nvPr>
        </p:nvGraphicFramePr>
        <p:xfrm>
          <a:off x="6718971" y="4684271"/>
          <a:ext cx="1237405" cy="113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Εξίσωση" r:id="rId8" imgW="444240" imgH="393480" progId="Equation.3">
                  <p:embed/>
                </p:oleObj>
              </mc:Choice>
              <mc:Fallback>
                <p:oleObj name="Εξίσωση" r:id="rId8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971" y="4684271"/>
                        <a:ext cx="1237405" cy="1139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050050"/>
              </p:ext>
            </p:extLst>
          </p:nvPr>
        </p:nvGraphicFramePr>
        <p:xfrm>
          <a:off x="3347864" y="4797152"/>
          <a:ext cx="263483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Εξίσωση" r:id="rId10" imgW="1028254" imgH="393529" progId="Equation.3">
                  <p:embed/>
                </p:oleObj>
              </mc:Choice>
              <mc:Fallback>
                <p:oleObj name="Εξίσωση" r:id="rId10" imgW="102825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97152"/>
                        <a:ext cx="2634838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(3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861811" y="5805264"/>
            <a:ext cx="3420379" cy="57606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ν</a:t>
            </a:r>
            <a:r>
              <a:rPr lang="en-US" dirty="0"/>
              <a:t> </a:t>
            </a:r>
            <a:r>
              <a:rPr lang="el-GR" dirty="0"/>
              <a:t>= λόγος </a:t>
            </a:r>
            <a:r>
              <a:rPr lang="en-US" dirty="0"/>
              <a:t>Poisson</a:t>
            </a:r>
          </a:p>
          <a:p>
            <a:pPr algn="ctr"/>
            <a:endParaRPr lang="el-GR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772816"/>
            <a:ext cx="33051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74355"/>
              </p:ext>
            </p:extLst>
          </p:nvPr>
        </p:nvGraphicFramePr>
        <p:xfrm>
          <a:off x="3771900" y="4509120"/>
          <a:ext cx="16002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Εξίσωση" r:id="rId5" imgW="545863" imgH="431613" progId="Equation.3">
                  <p:embed/>
                </p:oleObj>
              </mc:Choice>
              <mc:Fallback>
                <p:oleObj name="Εξίσωση" r:id="rId5" imgW="54586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4509120"/>
                        <a:ext cx="160020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(4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92bb9bb396dc277fd8e1958e4ba854513512663"/>
</p:tagLst>
</file>

<file path=ppt/theme/theme1.xml><?xml version="1.0" encoding="utf-8"?>
<a:theme xmlns:a="http://schemas.openxmlformats.org/drawingml/2006/main" name="Αντοχή πλοίου Ι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ΙΙ</Template>
  <TotalTime>74</TotalTime>
  <Words>1802</Words>
  <Application>Microsoft Office PowerPoint</Application>
  <PresentationFormat>On-screen Show (4:3)</PresentationFormat>
  <Paragraphs>292</Paragraphs>
  <Slides>52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Αντοχή πλοίου ΙΙ</vt:lpstr>
      <vt:lpstr>1_OC_template_updated</vt:lpstr>
      <vt:lpstr>OC_template_updated</vt:lpstr>
      <vt:lpstr>2_OC_template_updated</vt:lpstr>
      <vt:lpstr>Equation</vt:lpstr>
      <vt:lpstr>Εξίσωση</vt:lpstr>
      <vt:lpstr>Αντοχή πλοίου ΙΙ (Θ)</vt:lpstr>
      <vt:lpstr>Ιδιαιτερότητες Πλοίων από κατασκευαστική άποψη</vt:lpstr>
      <vt:lpstr>Σύγκριση πλοίου με άλλες κατασκευές (1 από 2)</vt:lpstr>
      <vt:lpstr>Σύγκριση πλοίου με άλλες κατασκευές (2 από 2)</vt:lpstr>
      <vt:lpstr>Χρησιμοποιούμενα υλικά για την κατασκευή της γάστρας</vt:lpstr>
      <vt:lpstr>Μηχανικές ιδιότητες και τυπική συμπεριφορά μεταλλικών κραμάτων (1 από 5)</vt:lpstr>
      <vt:lpstr>Μηχανικές ιδιότητες και τυπική συμπεριφορά μεταλλικών κραμάτων (2 από 5)</vt:lpstr>
      <vt:lpstr>Μηχανικές ιδιότητες και τυπική συμπεριφορά μεταλλικών κραμάτων (3 από 5)</vt:lpstr>
      <vt:lpstr>Μηχανικές ιδιότητες και τυπική συμπεριφορά μεταλλικών κραμάτων (4 από 5)</vt:lpstr>
      <vt:lpstr>Μηχανικές ιδιότητες και τυπική συμπεριφορά μεταλλικών κραμάτων (5 από 5)</vt:lpstr>
      <vt:lpstr>Αβεβαιότητες κατά το σχεδιασμό</vt:lpstr>
      <vt:lpstr>Είδη αστοχίας</vt:lpstr>
      <vt:lpstr>Κριτήρια αστοχίας – Όλκιμα υλικά</vt:lpstr>
      <vt:lpstr>Κριτήρια αστοχίας – Ψαθυρά υλικά</vt:lpstr>
      <vt:lpstr>Είδη αστοχίας (1 από 4)</vt:lpstr>
      <vt:lpstr>Είδη αστοχίας (2 από 4)</vt:lpstr>
      <vt:lpstr>Είδη αστοχίας (3 από 4)</vt:lpstr>
      <vt:lpstr>Είδη αστοχίας (4 από 4)</vt:lpstr>
      <vt:lpstr>Σημαντικότεροι τύποι πλοίων (1 από 5)</vt:lpstr>
      <vt:lpstr>Σημαντικότεροι τύποι πλοίων (2 από 5)</vt:lpstr>
      <vt:lpstr>Σημαντικότεροι τύποι πλοίων (3 από 5)</vt:lpstr>
      <vt:lpstr>Σημαντικότεροι τύποι πλοίων (4 από 5)</vt:lpstr>
      <vt:lpstr>Σημαντικότεροι τύποι πλοίων (5 από 5)</vt:lpstr>
      <vt:lpstr>Διάμηκες και εγκάρσιο σύστημα ναυπήγησης</vt:lpstr>
      <vt:lpstr>Κατασκευή διπυθμένου (1 από 4)</vt:lpstr>
      <vt:lpstr>Κατασκευή διπυθμένου (2 από 4)</vt:lpstr>
      <vt:lpstr>Κατασκευή διπυθμένου (3 από 4)</vt:lpstr>
      <vt:lpstr>Κατασκευή διπυθμένου (4 από 4)</vt:lpstr>
      <vt:lpstr>Κατασκευή απλού πυθμένα (1 από 2)</vt:lpstr>
      <vt:lpstr>Κατασκευή απλού πυθμένα (2 από 2)</vt:lpstr>
      <vt:lpstr>Κατασκευή πλώρης (1 από 3)</vt:lpstr>
      <vt:lpstr>Κατασκευή πλώρης (2 από 3)</vt:lpstr>
      <vt:lpstr>Κατασκευή πλώρης (3 από 3)</vt:lpstr>
      <vt:lpstr>Κατασκευή πρύμνης</vt:lpstr>
      <vt:lpstr>Συνηθέστεροι τύποι ενισχυτικών</vt:lpstr>
      <vt:lpstr>Ευθυγράμμιση και συνέχεια ενισχυτικών (1 από 4)</vt:lpstr>
      <vt:lpstr>Ευθυγράμμιση και συνέχεια ενισχυτικών (2 από 4)</vt:lpstr>
      <vt:lpstr>Ευθυγράμμιση και συνέχεια ενισχυτικών (3 από 4)</vt:lpstr>
      <vt:lpstr>Ευθυγράμμιση και συνέχεια ενισχυτικών (4 από 4)</vt:lpstr>
      <vt:lpstr>Hard Spots</vt:lpstr>
      <vt:lpstr>Συγκέντρωση τάσεων</vt:lpstr>
      <vt:lpstr>Ενίσχυση ανοιγμάτων</vt:lpstr>
      <vt:lpstr>Crack arrestors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ΙΙ</dc:title>
  <dc:creator>opencourses@teiath.gr</dc:creator>
  <cp:lastModifiedBy>alex</cp:lastModifiedBy>
  <cp:revision>13</cp:revision>
  <dcterms:created xsi:type="dcterms:W3CDTF">2014-10-14T12:23:18Z</dcterms:created>
  <dcterms:modified xsi:type="dcterms:W3CDTF">2015-02-24T14:49:23Z</dcterms:modified>
</cp:coreProperties>
</file>