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07" r:id="rId1"/>
    <p:sldMasterId id="2147483684" r:id="rId2"/>
    <p:sldMasterId id="2147483696" r:id="rId3"/>
  </p:sldMasterIdLst>
  <p:notesMasterIdLst>
    <p:notesMasterId r:id="rId47"/>
  </p:notesMasterIdLst>
  <p:handoutMasterIdLst>
    <p:handoutMasterId r:id="rId48"/>
  </p:handoutMasterIdLst>
  <p:sldIdLst>
    <p:sldId id="256" r:id="rId4"/>
    <p:sldId id="272" r:id="rId5"/>
    <p:sldId id="273" r:id="rId6"/>
    <p:sldId id="274" r:id="rId7"/>
    <p:sldId id="275" r:id="rId8"/>
    <p:sldId id="276" r:id="rId9"/>
    <p:sldId id="277" r:id="rId10"/>
    <p:sldId id="278" r:id="rId11"/>
    <p:sldId id="279" r:id="rId12"/>
    <p:sldId id="280" r:id="rId13"/>
    <p:sldId id="281"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98" r:id="rId29"/>
    <p:sldId id="299" r:id="rId30"/>
    <p:sldId id="300" r:id="rId31"/>
    <p:sldId id="301" r:id="rId32"/>
    <p:sldId id="302" r:id="rId33"/>
    <p:sldId id="303" r:id="rId34"/>
    <p:sldId id="304" r:id="rId35"/>
    <p:sldId id="305" r:id="rId36"/>
    <p:sldId id="306" r:id="rId37"/>
    <p:sldId id="307" r:id="rId38"/>
    <p:sldId id="308" r:id="rId39"/>
    <p:sldId id="257" r:id="rId40"/>
    <p:sldId id="262" r:id="rId41"/>
    <p:sldId id="264" r:id="rId42"/>
    <p:sldId id="269" r:id="rId43"/>
    <p:sldId id="270" r:id="rId44"/>
    <p:sldId id="266" r:id="rId45"/>
    <p:sldId id="261" r:id="rId46"/>
  </p:sldIdLst>
  <p:sldSz cx="9144000" cy="6858000" type="screen4x3"/>
  <p:notesSz cx="7104063" cy="10234613"/>
  <p:custDataLst>
    <p:tags r:id="rId49"/>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35" autoAdjust="0"/>
    <p:restoredTop sz="94660"/>
  </p:normalViewPr>
  <p:slideViewPr>
    <p:cSldViewPr>
      <p:cViewPr varScale="1">
        <p:scale>
          <a:sx n="107" d="100"/>
          <a:sy n="107" d="100"/>
        </p:scale>
        <p:origin x="-1296"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handoutMaster" Target="handoutMasters/handoutMaster1.xml"/><Relationship Id="rId8" Type="http://schemas.openxmlformats.org/officeDocument/2006/relationships/slide" Target="slides/slide5.xml"/><Relationship Id="rId51"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0" Type="http://schemas.openxmlformats.org/officeDocument/2006/relationships/slide" Target="slides/slide17.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27/8/2015</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27/8/2015</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36</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37</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38</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39</a:t>
            </a:fld>
            <a:endParaRPr lang="el-GR">
              <a:solidFill>
                <a:prstClr val="black"/>
              </a:solidFill>
            </a:endParaRPr>
          </a:p>
        </p:txBody>
      </p:sp>
    </p:spTree>
    <p:extLst>
      <p:ext uri="{BB962C8B-B14F-4D97-AF65-F5344CB8AC3E}">
        <p14:creationId xmlns:p14="http://schemas.microsoft.com/office/powerpoint/2010/main" val="3310165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41</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42</a:t>
            </a:fld>
            <a:endParaRPr lang="el-GR"/>
          </a:p>
        </p:txBody>
      </p:sp>
    </p:spTree>
    <p:extLst>
      <p:ext uri="{BB962C8B-B14F-4D97-AF65-F5344CB8AC3E}">
        <p14:creationId xmlns:p14="http://schemas.microsoft.com/office/powerpoint/2010/main" val="244598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Στυλ κύριου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462E5BA-DEDE-48EE-A3E8-E478D59DB614}" type="datetime1">
              <a:rPr lang="el-GR" smtClean="0"/>
              <a:t>27/8/2015</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solidFill>
                <a:srgbClr val="EBDDC3"/>
              </a:solidFill>
            </a:endParaRP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2DF384C6-F399-438E-BA89-7BE1FC33607B}" type="slidenum">
              <a:rPr lang="el-GR" smtClean="0">
                <a:solidFill>
                  <a:srgbClr val="EBDDC3"/>
                </a:solidFill>
              </a:rPr>
              <a:pPr/>
              <a:t>‹#›</a:t>
            </a:fld>
            <a:endParaRPr lang="el-GR">
              <a:solidFill>
                <a:srgbClr val="EBDDC3"/>
              </a:solidFill>
            </a:endParaRPr>
          </a:p>
        </p:txBody>
      </p:sp>
    </p:spTree>
    <p:extLst>
      <p:ext uri="{BB962C8B-B14F-4D97-AF65-F5344CB8AC3E}">
        <p14:creationId xmlns:p14="http://schemas.microsoft.com/office/powerpoint/2010/main" val="363610380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A962BD8-91F0-49E2-9161-3FEC39D3C000}"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2279360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78A615A8-86E3-4409-9FC7-613D0F06EFD2}"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solidFill>
                <a:srgbClr val="775F55"/>
              </a:solidFill>
            </a:endParaRP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3313889152"/>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fld id="{24DC3806-F857-4F71-85AA-67C3E1A8E597}"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dirty="0" smtClean="0"/>
              <a:t>Στυλ κύριου τίτλου</a:t>
            </a:r>
            <a:endParaRPr lang="el-GR"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87D7BB8A-07CF-48DE-96E5-019539C161E0}"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fld id="{6F09CF2A-E389-483D-9D2D-27BE8FFF741A}"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fld id="{74262DB1-AB04-45AC-97CD-6C96E44E305E}" type="datetime1">
              <a:rPr lang="el-GR" smtClean="0"/>
              <a:t>27/8/2015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fld id="{A6A30C8D-F1FF-4722-AF83-EF7A7ECA7B38}" type="datetime1">
              <a:rPr lang="el-GR" smtClean="0"/>
              <a:t>27/8/2015</a:t>
            </a:fld>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fld id="{C42F2161-BDED-4CFF-BE5F-7273D620C17C}" type="datetime1">
              <a:rPr lang="el-GR" smtClean="0"/>
              <a:t>27/8/2015</a:t>
            </a:fld>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1A7C96F6-5347-4CE5-9E4E-B36DF73A6509}" type="datetime1">
              <a:rPr lang="el-GR" smtClean="0"/>
              <a:t>27/8/2015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81BB1A98-2993-4DCF-BFFC-5B3F06CBB980}" type="datetime1">
              <a:rPr lang="el-GR" smtClean="0"/>
              <a:t>27/8/2015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normAutofit/>
          </a:bodyPr>
          <a:lstStyle>
            <a:lvl1pPr>
              <a:defRPr sz="3200" b="1">
                <a:solidFill>
                  <a:schemeClr val="tx2">
                    <a:lumMod val="75000"/>
                  </a:schemeClr>
                </a:solidFill>
              </a:defRPr>
            </a:lvl1pPr>
          </a:lstStyle>
          <a:p>
            <a:r>
              <a:rPr kumimoji="0" lang="el-GR" dirty="0" smtClean="0"/>
              <a:t>Στυλ κύριου τίτλου</a:t>
            </a:r>
            <a:endParaRPr kumimoji="0" lang="en-US" dirty="0"/>
          </a:p>
        </p:txBody>
      </p:sp>
      <p:sp>
        <p:nvSpPr>
          <p:cNvPr id="4" name="3 - Θέση ημερομηνίας"/>
          <p:cNvSpPr>
            <a:spLocks noGrp="1"/>
          </p:cNvSpPr>
          <p:nvPr>
            <p:ph type="dt" sz="half" idx="10"/>
          </p:nvPr>
        </p:nvSpPr>
        <p:spPr/>
        <p:txBody>
          <a:bodyPr/>
          <a:lstStyle/>
          <a:p>
            <a:fld id="{94AEE67B-473C-421D-AA62-7FD05FD62E65}"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normAutofit/>
          </a:bodyPr>
          <a:lstStyle>
            <a:lvl1pPr>
              <a:lnSpc>
                <a:spcPct val="110000"/>
              </a:lnSpc>
              <a:spcBef>
                <a:spcPts val="1200"/>
              </a:spcBef>
              <a:defRPr sz="2400"/>
            </a:lvl1pPr>
            <a:lvl2pPr>
              <a:lnSpc>
                <a:spcPct val="110000"/>
              </a:lnSpc>
              <a:spcBef>
                <a:spcPts val="1200"/>
              </a:spcBef>
              <a:defRPr sz="2400"/>
            </a:lvl2pPr>
            <a:lvl3pPr>
              <a:lnSpc>
                <a:spcPct val="110000"/>
              </a:lnSpc>
              <a:spcBef>
                <a:spcPts val="1200"/>
              </a:spcBef>
              <a:defRPr sz="2400"/>
            </a:lvl3pPr>
            <a:lvl4pPr>
              <a:lnSpc>
                <a:spcPct val="110000"/>
              </a:lnSpc>
              <a:spcBef>
                <a:spcPts val="1200"/>
              </a:spcBef>
              <a:defRPr sz="2400"/>
            </a:lvl4pPr>
            <a:lvl5pPr>
              <a:lnSpc>
                <a:spcPct val="110000"/>
              </a:lnSpc>
              <a:spcBef>
                <a:spcPts val="1200"/>
              </a:spcBef>
              <a:defRPr sz="24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dirty="0"/>
          </a:p>
        </p:txBody>
      </p:sp>
    </p:spTree>
    <p:extLst>
      <p:ext uri="{BB962C8B-B14F-4D97-AF65-F5344CB8AC3E}">
        <p14:creationId xmlns:p14="http://schemas.microsoft.com/office/powerpoint/2010/main" val="9519995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D66540D5-5C8F-42CD-8969-820BC6802F97}"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03D76E3B-9D49-4E37-908E-7610366C1D43}"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fld id="{DFB6B68E-3177-4FF1-9E6E-191AE7D79412}"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240587754"/>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563FDE51-9229-4431-853E-E7AC8765EB7D}"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70875194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425547CA-FAA2-42F3-9FA3-74CB14C33FC7}"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54193979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fld id="{7AC1226D-9483-4127-A65C-DA1F9AC0716C}" type="datetime1">
              <a:rPr lang="el-GR" smtClean="0">
                <a:solidFill>
                  <a:prstClr val="black">
                    <a:tint val="75000"/>
                  </a:prstClr>
                </a:solidFill>
              </a:rPr>
              <a:t>27/8/2015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04392425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fld id="{DCD39F12-E16C-4E0F-8524-B3F6015E4D87}" type="datetime1">
              <a:rPr lang="el-GR" smtClean="0">
                <a:solidFill>
                  <a:prstClr val="black">
                    <a:tint val="75000"/>
                  </a:prstClr>
                </a:solidFill>
              </a:rPr>
              <a:t>27/8/2015</a:t>
            </a:fld>
            <a:endParaRPr lang="el-GR">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337897127"/>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fld id="{26B4CB24-E8F7-4F56-AB6F-21E74352CFBA}" type="datetime1">
              <a:rPr lang="el-GR" smtClean="0">
                <a:solidFill>
                  <a:prstClr val="black">
                    <a:tint val="75000"/>
                  </a:prstClr>
                </a:solidFill>
              </a:rPr>
              <a:t>27/8/2015</a:t>
            </a:fld>
            <a:endParaRPr lang="el-GR">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60218576"/>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1726E793-AB42-4666-807A-A7182323E9F3}" type="datetime1">
              <a:rPr lang="el-GR" smtClean="0">
                <a:solidFill>
                  <a:prstClr val="black">
                    <a:tint val="75000"/>
                  </a:prstClr>
                </a:solidFill>
              </a:rPr>
              <a:t>27/8/2015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23635562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970F397D-BFDE-496F-BADB-CA7774F2C0F9}" type="datetime1">
              <a:rPr lang="el-GR" smtClean="0">
                <a:solidFill>
                  <a:prstClr val="black">
                    <a:tint val="75000"/>
                  </a:prstClr>
                </a:solidFill>
              </a:rPr>
              <a:t>27/8/2015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7371660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Στυλ κύριου τίτλου</a:t>
            </a:r>
            <a:endParaRPr kumimoji="0" lang="en-US"/>
          </a:p>
        </p:txBody>
      </p:sp>
      <p:sp>
        <p:nvSpPr>
          <p:cNvPr id="12" name="11 - Θέση ημερομηνίας"/>
          <p:cNvSpPr>
            <a:spLocks noGrp="1"/>
          </p:cNvSpPr>
          <p:nvPr>
            <p:ph type="dt" sz="half" idx="10"/>
          </p:nvPr>
        </p:nvSpPr>
        <p:spPr/>
        <p:txBody>
          <a:bodyPr/>
          <a:lstStyle/>
          <a:p>
            <a:fld id="{046578F6-19CF-415A-ACD4-1703B39E8190}" type="datetime1">
              <a:rPr lang="el-GR" smtClean="0">
                <a:solidFill>
                  <a:srgbClr val="775F55"/>
                </a:solidFill>
              </a:rPr>
              <a:t>27/8/2015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solidFill>
                <a:srgbClr val="775F55"/>
              </a:solidFill>
            </a:endParaRPr>
          </a:p>
        </p:txBody>
      </p:sp>
    </p:spTree>
    <p:extLst>
      <p:ext uri="{BB962C8B-B14F-4D97-AF65-F5344CB8AC3E}">
        <p14:creationId xmlns:p14="http://schemas.microsoft.com/office/powerpoint/2010/main" val="3633318531"/>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3A365D2D-5607-4BA7-A4A4-0297C9F8E2EB}"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415744171"/>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A515BB03-2FC4-4800-A5D2-6AE1D32D6560}"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0209546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BAC66C85-1603-498D-B75F-90E7041E71EF}" type="datetime1">
              <a:rPr lang="el-GR" smtClean="0">
                <a:solidFill>
                  <a:srgbClr val="775F55"/>
                </a:solidFill>
              </a:rPr>
              <a:t>27/8/2015</a:t>
            </a:fld>
            <a:endParaRPr lang="el-GR">
              <a:solidFill>
                <a:srgbClr val="775F55"/>
              </a:solidFill>
            </a:endParaRPr>
          </a:p>
        </p:txBody>
      </p:sp>
      <p:sp>
        <p:nvSpPr>
          <p:cNvPr id="10" name="9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solidFill>
                <a:srgbClr val="775F55"/>
              </a:solidFill>
            </a:endParaRPr>
          </a:p>
        </p:txBody>
      </p:sp>
    </p:spTree>
    <p:extLst>
      <p:ext uri="{BB962C8B-B14F-4D97-AF65-F5344CB8AC3E}">
        <p14:creationId xmlns:p14="http://schemas.microsoft.com/office/powerpoint/2010/main" val="2254911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Στυλ κύριου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AE0D8D54-8484-415D-B260-60433EC8DD85}" type="datetime1">
              <a:rPr lang="el-GR" smtClean="0">
                <a:solidFill>
                  <a:srgbClr val="775F55"/>
                </a:solidFill>
              </a:rPr>
              <a:t>27/8/2015</a:t>
            </a:fld>
            <a:endParaRPr lang="el-GR">
              <a:solidFill>
                <a:srgbClr val="775F55"/>
              </a:solidFill>
            </a:endParaRPr>
          </a:p>
        </p:txBody>
      </p:sp>
      <p:sp>
        <p:nvSpPr>
          <p:cNvPr id="12" name="11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solidFill>
                <a:srgbClr val="775F55"/>
              </a:solidFill>
            </a:endParaRP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Tree>
    <p:extLst>
      <p:ext uri="{BB962C8B-B14F-4D97-AF65-F5344CB8AC3E}">
        <p14:creationId xmlns:p14="http://schemas.microsoft.com/office/powerpoint/2010/main" val="311800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ημερομηνίας"/>
          <p:cNvSpPr>
            <a:spLocks noGrp="1"/>
          </p:cNvSpPr>
          <p:nvPr>
            <p:ph type="dt" sz="half" idx="10"/>
          </p:nvPr>
        </p:nvSpPr>
        <p:spPr/>
        <p:txBody>
          <a:bodyPr/>
          <a:lstStyle/>
          <a:p>
            <a:fld id="{3A3945B3-BFE0-46D8-A9DB-B8126996EA8C}" type="datetime1">
              <a:rPr lang="el-GR" smtClean="0">
                <a:solidFill>
                  <a:srgbClr val="775F55"/>
                </a:solidFill>
              </a:rPr>
              <a:t>27/8/2015</a:t>
            </a:fld>
            <a:endParaRPr lang="el-GR">
              <a:solidFill>
                <a:srgbClr val="775F55"/>
              </a:solidFill>
            </a:endParaRPr>
          </a:p>
        </p:txBody>
      </p:sp>
      <p:sp>
        <p:nvSpPr>
          <p:cNvPr id="4" name="3 - Θέση υποσέλιδου"/>
          <p:cNvSpPr>
            <a:spLocks noGrp="1"/>
          </p:cNvSpPr>
          <p:nvPr>
            <p:ph type="ftr" sz="quarter" idx="11"/>
          </p:nvPr>
        </p:nvSpPr>
        <p:spPr/>
        <p:txBody>
          <a:bodyPr/>
          <a:lstStyle/>
          <a:p>
            <a:endParaRPr lang="el-GR">
              <a:solidFill>
                <a:srgbClr val="775F55"/>
              </a:solidFill>
            </a:endParaRP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Tree>
    <p:extLst>
      <p:ext uri="{BB962C8B-B14F-4D97-AF65-F5344CB8AC3E}">
        <p14:creationId xmlns:p14="http://schemas.microsoft.com/office/powerpoint/2010/main" val="2763377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91F43C9-09E7-414B-8EAA-B40B28F8A4CD}" type="datetime1">
              <a:rPr lang="el-GR" smtClean="0">
                <a:solidFill>
                  <a:srgbClr val="775F55"/>
                </a:solidFill>
              </a:rPr>
              <a:t>27/8/2015</a:t>
            </a:fld>
            <a:endParaRPr lang="el-GR">
              <a:solidFill>
                <a:srgbClr val="775F55"/>
              </a:solidFill>
            </a:endParaRPr>
          </a:p>
        </p:txBody>
      </p:sp>
      <p:sp>
        <p:nvSpPr>
          <p:cNvPr id="3" name="2 - Θέση υποσέλιδου"/>
          <p:cNvSpPr>
            <a:spLocks noGrp="1"/>
          </p:cNvSpPr>
          <p:nvPr>
            <p:ph type="ftr" sz="quarter" idx="11"/>
          </p:nvPr>
        </p:nvSpPr>
        <p:spPr/>
        <p:txBody>
          <a:bodyPr/>
          <a:lstStyle/>
          <a:p>
            <a:endParaRPr lang="el-GR">
              <a:solidFill>
                <a:srgbClr val="775F55"/>
              </a:solidFill>
            </a:endParaRP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2DF384C6-F399-438E-BA89-7BE1FC33607B}" type="slidenum">
              <a:rPr lang="el-GR" smtClean="0">
                <a:solidFill>
                  <a:srgbClr val="775F55"/>
                </a:solidFill>
              </a:rPr>
              <a:pPr/>
              <a:t>‹#›</a:t>
            </a:fld>
            <a:endParaRPr lang="el-GR">
              <a:solidFill>
                <a:srgbClr val="775F55"/>
              </a:solidFill>
            </a:endParaRPr>
          </a:p>
        </p:txBody>
      </p:sp>
    </p:spTree>
    <p:extLst>
      <p:ext uri="{BB962C8B-B14F-4D97-AF65-F5344CB8AC3E}">
        <p14:creationId xmlns:p14="http://schemas.microsoft.com/office/powerpoint/2010/main" val="1996213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Στυλ κύριου τίτλου</a:t>
            </a:r>
            <a:endParaRPr kumimoji="0" lang="en-US"/>
          </a:p>
        </p:txBody>
      </p:sp>
      <p:sp>
        <p:nvSpPr>
          <p:cNvPr id="5" name="4 - Θέση ημερομηνίας"/>
          <p:cNvSpPr>
            <a:spLocks noGrp="1"/>
          </p:cNvSpPr>
          <p:nvPr>
            <p:ph type="dt" sz="half" idx="10"/>
          </p:nvPr>
        </p:nvSpPr>
        <p:spPr/>
        <p:txBody>
          <a:bodyPr/>
          <a:lstStyle/>
          <a:p>
            <a:fld id="{2FFF8292-26B7-48A7-915C-E02C8640EB78}" type="datetime1">
              <a:rPr lang="el-GR" smtClean="0">
                <a:solidFill>
                  <a:srgbClr val="775F55"/>
                </a:solidFill>
              </a:rPr>
              <a:t>27/8/2015</a:t>
            </a:fld>
            <a:endParaRPr lang="el-GR">
              <a:solidFill>
                <a:srgbClr val="775F55"/>
              </a:solidFill>
            </a:endParaRPr>
          </a:p>
        </p:txBody>
      </p:sp>
      <p:sp>
        <p:nvSpPr>
          <p:cNvPr id="6" name="5 - Θέση υποσέλιδου"/>
          <p:cNvSpPr>
            <a:spLocks noGrp="1"/>
          </p:cNvSpPr>
          <p:nvPr>
            <p:ph type="ftr" sz="quarter" idx="11"/>
          </p:nvPr>
        </p:nvSpPr>
        <p:spPr/>
        <p:txBody>
          <a:bodyPr/>
          <a:lstStyle/>
          <a:p>
            <a:endParaRPr lang="el-GR">
              <a:solidFill>
                <a:srgbClr val="775F55"/>
              </a:solidFill>
            </a:endParaRP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extLst>
      <p:ext uri="{BB962C8B-B14F-4D97-AF65-F5344CB8AC3E}">
        <p14:creationId xmlns:p14="http://schemas.microsoft.com/office/powerpoint/2010/main" val="3389966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Στυλ υποδείγματος κειμένου</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Στυλ κύριου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2" name="11 - Θέση ημερομηνίας"/>
          <p:cNvSpPr>
            <a:spLocks noGrp="1"/>
          </p:cNvSpPr>
          <p:nvPr>
            <p:ph type="dt" sz="half" idx="10"/>
          </p:nvPr>
        </p:nvSpPr>
        <p:spPr>
          <a:xfrm>
            <a:off x="6248400" y="6248400"/>
            <a:ext cx="2667000" cy="365125"/>
          </a:xfrm>
        </p:spPr>
        <p:txBody>
          <a:bodyPr rtlCol="0"/>
          <a:lstStyle/>
          <a:p>
            <a:fld id="{B035450D-F8EC-4CA1-A6AE-F08CB5953245}" type="datetime1">
              <a:rPr lang="el-GR" smtClean="0">
                <a:solidFill>
                  <a:srgbClr val="775F55"/>
                </a:solidFill>
              </a:rPr>
              <a:t>27/8/2015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solidFill>
                <a:srgbClr val="775F55"/>
              </a:solidFill>
            </a:endParaRP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extLst>
      <p:ext uri="{BB962C8B-B14F-4D97-AF65-F5344CB8AC3E}">
        <p14:creationId xmlns:p14="http://schemas.microsoft.com/office/powerpoint/2010/main" val="179373903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3.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fontAlgn="auto">
              <a:spcBef>
                <a:spcPts val="0"/>
              </a:spcBef>
              <a:spcAft>
                <a:spcPts val="0"/>
              </a:spcAft>
            </a:pPr>
            <a:fld id="{ED4EA288-FBF5-472D-B434-A5781B5AF12A}" type="datetime1">
              <a:rPr lang="el-GR" smtClean="0">
                <a:solidFill>
                  <a:srgbClr val="775F55"/>
                </a:solidFill>
                <a:latin typeface="Calibri"/>
              </a:rPr>
              <a:t>27/8/2015</a:t>
            </a:fld>
            <a:endParaRPr lang="el-GR">
              <a:solidFill>
                <a:srgbClr val="775F55"/>
              </a:solidFill>
              <a:latin typeface="Calibri"/>
            </a:endParaRP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fontAlgn="auto">
              <a:spcBef>
                <a:spcPts val="0"/>
              </a:spcBef>
              <a:spcAft>
                <a:spcPts val="0"/>
              </a:spcAft>
            </a:pPr>
            <a:endParaRPr lang="el-GR">
              <a:solidFill>
                <a:srgbClr val="775F55"/>
              </a:solidFill>
              <a:latin typeface="Calibri"/>
            </a:endParaRP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fontAlgn="auto">
              <a:spcBef>
                <a:spcPts val="0"/>
              </a:spcBef>
              <a:spcAft>
                <a:spcPts val="0"/>
              </a:spcAft>
            </a:pPr>
            <a:fld id="{2DF384C6-F399-438E-BA89-7BE1FC33607B}" type="slidenum">
              <a:rPr lang="el-GR" smtClean="0">
                <a:latin typeface="Calibri"/>
              </a:rPr>
              <a:pPr fontAlgn="auto">
                <a:spcBef>
                  <a:spcPts val="0"/>
                </a:spcBef>
                <a:spcAft>
                  <a:spcPts val="0"/>
                </a:spcAft>
              </a:pPr>
              <a:t>‹#›</a:t>
            </a:fld>
            <a:endParaRPr lang="el-GR">
              <a:latin typeface="Calibri"/>
            </a:endParaRPr>
          </a:p>
        </p:txBody>
      </p:sp>
    </p:spTree>
    <p:extLst>
      <p:ext uri="{BB962C8B-B14F-4D97-AF65-F5344CB8AC3E}">
        <p14:creationId xmlns:p14="http://schemas.microsoft.com/office/powerpoint/2010/main" val="32934349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iming>
    <p:tnLst>
      <p:par>
        <p:cTn id="1" dur="indefinite" restart="never" nodeType="tmRoot"/>
      </p:par>
    </p:tnLst>
  </p:timing>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F23A6EF-9317-4D0D-A5FD-12ACFCD05C95}" type="datetime1">
              <a:rPr lang="el-GR" smtClean="0"/>
              <a:t>27/8/2015</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ACCB0372-FBA0-4AAF-A5BB-4861BBB5E02F}"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58217196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image" Target="../media/image5.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0768"/>
            <a:ext cx="9144000" cy="1470025"/>
          </a:xfrm>
        </p:spPr>
        <p:txBody>
          <a:bodyPr>
            <a:normAutofit/>
          </a:bodyPr>
          <a:lstStyle/>
          <a:p>
            <a:pPr lvl="1" algn="ctr"/>
            <a:r>
              <a:rPr lang="el-GR" sz="3600" b="1" dirty="0" smtClean="0">
                <a:solidFill>
                  <a:schemeClr val="tx1"/>
                </a:solidFill>
                <a:latin typeface="+mn-lt"/>
              </a:rPr>
              <a:t>Κοινωνική Εργασία στην υγεία και </a:t>
            </a:r>
            <a:br>
              <a:rPr lang="el-GR" sz="3600" b="1" dirty="0" smtClean="0">
                <a:solidFill>
                  <a:schemeClr val="tx1"/>
                </a:solidFill>
                <a:latin typeface="+mn-lt"/>
              </a:rPr>
            </a:br>
            <a:r>
              <a:rPr lang="el-GR" sz="3600" b="1" dirty="0" smtClean="0">
                <a:solidFill>
                  <a:schemeClr val="tx1"/>
                </a:solidFill>
                <a:latin typeface="+mn-lt"/>
              </a:rPr>
              <a:t>ψυχική υγεία</a:t>
            </a:r>
            <a:endParaRPr lang="el-GR" sz="3600" b="1" dirty="0">
              <a:solidFill>
                <a:schemeClr val="tx1"/>
              </a:solidFill>
              <a:latin typeface="+mn-lt"/>
            </a:endParaRPr>
          </a:p>
        </p:txBody>
      </p:sp>
      <p:sp>
        <p:nvSpPr>
          <p:cNvPr id="3" name="Υπότιτλος 2"/>
          <p:cNvSpPr>
            <a:spLocks noGrp="1"/>
          </p:cNvSpPr>
          <p:nvPr>
            <p:ph type="subTitle" idx="1"/>
          </p:nvPr>
        </p:nvSpPr>
        <p:spPr>
          <a:xfrm>
            <a:off x="0" y="2996952"/>
            <a:ext cx="9144000" cy="1852191"/>
          </a:xfrm>
        </p:spPr>
        <p:txBody>
          <a:bodyPr>
            <a:normAutofit/>
          </a:bodyPr>
          <a:lstStyle/>
          <a:p>
            <a:pPr>
              <a:spcBef>
                <a:spcPts val="0"/>
              </a:spcBef>
              <a:spcAft>
                <a:spcPts val="1200"/>
              </a:spcAft>
            </a:pPr>
            <a:r>
              <a:rPr lang="el-GR" sz="2600" b="1" dirty="0" smtClean="0"/>
              <a:t>Ενότητα </a:t>
            </a:r>
            <a:r>
              <a:rPr lang="en-US" sz="2600" b="1" dirty="0" smtClean="0"/>
              <a:t>9</a:t>
            </a:r>
            <a:r>
              <a:rPr lang="el-GR" sz="2600" dirty="0" smtClean="0"/>
              <a:t>:</a:t>
            </a:r>
            <a:r>
              <a:rPr lang="en-US" sz="2600" dirty="0" smtClean="0"/>
              <a:t> </a:t>
            </a:r>
            <a:r>
              <a:rPr lang="el-GR" sz="2600" dirty="0" smtClean="0"/>
              <a:t>Η κοινωνική εργασία στον τομέα της ψυχικής υγείας παιδιών και εφήβων</a:t>
            </a:r>
            <a:endParaRPr lang="en-US" sz="2600" dirty="0" smtClean="0"/>
          </a:p>
          <a:p>
            <a:pPr>
              <a:spcBef>
                <a:spcPts val="0"/>
              </a:spcBef>
            </a:pPr>
            <a:r>
              <a:rPr lang="el-GR" sz="2200" dirty="0" smtClean="0"/>
              <a:t>Χάρης </a:t>
            </a:r>
            <a:r>
              <a:rPr lang="el-GR" sz="2200" dirty="0" err="1" smtClean="0"/>
              <a:t>Ασημόπουλος</a:t>
            </a:r>
            <a:r>
              <a:rPr lang="el-GR" sz="2200" dirty="0"/>
              <a:t>, </a:t>
            </a:r>
            <a:r>
              <a:rPr lang="el-GR" sz="2200" dirty="0" err="1" smtClean="0"/>
              <a:t>Ph.D</a:t>
            </a:r>
            <a:r>
              <a:rPr lang="el-GR" sz="2200" dirty="0" smtClean="0"/>
              <a:t>., Επίκουρος Καθηγητής</a:t>
            </a:r>
          </a:p>
          <a:p>
            <a:pPr>
              <a:spcBef>
                <a:spcPts val="0"/>
              </a:spcBef>
            </a:pPr>
            <a:r>
              <a:rPr lang="el-GR" sz="2200" dirty="0" smtClean="0"/>
              <a:t>Τμήμα Κοινωνικής Εργασίας</a:t>
            </a:r>
            <a:endParaRPr lang="el-GR" sz="2200" dirty="0"/>
          </a:p>
        </p:txBody>
      </p:sp>
      <p:pic>
        <p:nvPicPr>
          <p:cNvPr id="6" name="Picture 5" descr="Λογότυπο έργου Ανοικτών Ακαδημαϊκών Μαθημάτων" title="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title="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ΤΕΙ Αθήνας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688144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5">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1" name="Picture 2" descr="C:\Users\alex\Desktop\logo.png"/>
          <p:cNvPicPr>
            <a:picLocks noChangeAspect="1" noChangeArrowheads="1"/>
          </p:cNvPicPr>
          <p:nvPr/>
        </p:nvPicPr>
        <p:blipFill rotWithShape="1">
          <a:blip r:embed="rId6">
            <a:extLst>
              <a:ext uri="{28A0092B-C50C-407E-A947-70E740481C1C}">
                <a14:useLocalDpi xmlns:a14="http://schemas.microsoft.com/office/drawing/2010/main" val="0"/>
              </a:ext>
            </a:extLst>
          </a:blip>
          <a:srcRect t="8214"/>
          <a:stretch/>
        </p:blipFill>
        <p:spPr bwMode="auto">
          <a:xfrm>
            <a:off x="4045866" y="5368483"/>
            <a:ext cx="3348000" cy="700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lvl="0"/>
            <a:r>
              <a:rPr lang="el-GR" sz="3600" b="1" dirty="0" smtClean="0"/>
              <a:t>Η Κοινωνική Εργασία στη διάγνωση των προβλημάτων ψυχικής υγείας </a:t>
            </a:r>
            <a:r>
              <a:rPr lang="el-GR" sz="3600" b="1" dirty="0" smtClean="0"/>
              <a:t>παιδιών </a:t>
            </a:r>
            <a:r>
              <a:rPr lang="el-GR" sz="3100" b="0" dirty="0" smtClean="0"/>
              <a:t>1/2</a:t>
            </a:r>
            <a:endParaRPr lang="el-GR" sz="3100" b="0" dirty="0"/>
          </a:p>
        </p:txBody>
      </p:sp>
      <p:sp>
        <p:nvSpPr>
          <p:cNvPr id="3" name="2 - Θέση περιεχομένου"/>
          <p:cNvSpPr>
            <a:spLocks noGrp="1"/>
          </p:cNvSpPr>
          <p:nvPr>
            <p:ph sz="quarter" idx="1"/>
          </p:nvPr>
        </p:nvSpPr>
        <p:spPr/>
        <p:txBody>
          <a:bodyPr>
            <a:normAutofit/>
          </a:bodyPr>
          <a:lstStyle/>
          <a:p>
            <a:r>
              <a:rPr lang="el-GR" dirty="0" smtClean="0"/>
              <a:t>Ο ρόλος των κοινωνικών λειτουργών στο έργο της διεπιστημονικής ομάδας για την διάγνωση των προβλημάτων ψυχικής υγείας των παιδιών και των εφήβων, και την αξιολόγηση των αναγκών τους, </a:t>
            </a:r>
          </a:p>
          <a:p>
            <a:pPr>
              <a:buFont typeface="Wingdings" pitchFamily="2" charset="2"/>
              <a:buChar char="ü"/>
            </a:pPr>
            <a:r>
              <a:rPr lang="el-GR" dirty="0" smtClean="0"/>
              <a:t>αφορά στην συλλογή πληροφοριών σχετικά με το ιστορικό του παιδιού ή του εφήβου, των γονέων και της οικογένειας,</a:t>
            </a:r>
          </a:p>
          <a:p>
            <a:pPr>
              <a:buFont typeface="Wingdings" pitchFamily="2" charset="2"/>
              <a:buChar char="ü"/>
            </a:pPr>
            <a:r>
              <a:rPr lang="el-GR" dirty="0" smtClean="0"/>
              <a:t> από τους γονείς, αλλά και </a:t>
            </a:r>
          </a:p>
          <a:p>
            <a:pPr>
              <a:buFont typeface="Wingdings" pitchFamily="2" charset="2"/>
              <a:buChar char="ü"/>
            </a:pPr>
            <a:r>
              <a:rPr lang="el-GR" dirty="0" smtClean="0"/>
              <a:t>από το ευρύτερο δίκτυο φροντίδας.</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9</a:t>
            </a:fld>
            <a:endParaRPr lang="el-GR"/>
          </a:p>
        </p:txBody>
      </p:sp>
    </p:spTree>
    <p:extLst>
      <p:ext uri="{BB962C8B-B14F-4D97-AF65-F5344CB8AC3E}">
        <p14:creationId xmlns:p14="http://schemas.microsoft.com/office/powerpoint/2010/main" val="28893480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r>
              <a:rPr lang="el-GR" dirty="0" smtClean="0"/>
              <a:t>Τα στοιχεία που οι κοινωνικοί λειτουργοί αντλούν από τις συνεντεύξεις με τους γονείς για την αξιολόγηση του παιδιού ή εφήβου αφορούν γενικά σε δεδομένα σχετικά: </a:t>
            </a:r>
          </a:p>
          <a:p>
            <a:pPr>
              <a:buFont typeface="Wingdings" pitchFamily="2" charset="2"/>
              <a:buChar char="ü"/>
            </a:pPr>
            <a:r>
              <a:rPr lang="el-GR" dirty="0" smtClean="0"/>
              <a:t>με την ανάπτυξη του παιδιού, </a:t>
            </a:r>
          </a:p>
          <a:p>
            <a:pPr>
              <a:buFont typeface="Wingdings" pitchFamily="2" charset="2"/>
              <a:buChar char="ü"/>
            </a:pPr>
            <a:r>
              <a:rPr lang="el-GR" dirty="0" smtClean="0"/>
              <a:t>με τους γονείς, </a:t>
            </a:r>
          </a:p>
          <a:p>
            <a:pPr>
              <a:buFont typeface="Wingdings" pitchFamily="2" charset="2"/>
              <a:buChar char="ü"/>
            </a:pPr>
            <a:r>
              <a:rPr lang="el-GR" dirty="0" smtClean="0"/>
              <a:t>με οικογενειακούς και περιβαλλοντικούς παράγοντες, και </a:t>
            </a:r>
          </a:p>
          <a:p>
            <a:pPr>
              <a:buFont typeface="Wingdings" pitchFamily="2" charset="2"/>
              <a:buChar char="ü"/>
            </a:pPr>
            <a:r>
              <a:rPr lang="el-GR" dirty="0" smtClean="0"/>
              <a:t>με κοινωνικές και κοινοτικές πηγές υποστήριξης.</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10</a:t>
            </a:fld>
            <a:endParaRPr lang="el-GR"/>
          </a:p>
        </p:txBody>
      </p:sp>
      <p:sp>
        <p:nvSpPr>
          <p:cNvPr id="5" name="1 - Τίτλος"/>
          <p:cNvSpPr>
            <a:spLocks noGrp="1"/>
          </p:cNvSpPr>
          <p:nvPr>
            <p:ph type="title"/>
          </p:nvPr>
        </p:nvSpPr>
        <p:spPr>
          <a:xfrm>
            <a:off x="612648" y="228600"/>
            <a:ext cx="8153400" cy="990600"/>
          </a:xfrm>
        </p:spPr>
        <p:txBody>
          <a:bodyPr>
            <a:normAutofit fontScale="90000"/>
          </a:bodyPr>
          <a:lstStyle/>
          <a:p>
            <a:pPr lvl="0"/>
            <a:r>
              <a:rPr lang="el-GR" sz="3600" b="1" dirty="0" smtClean="0"/>
              <a:t>Η Κοινωνική Εργασία στη διάγνωση των προβλημάτων ψυχικής υγείας </a:t>
            </a:r>
            <a:r>
              <a:rPr lang="el-GR" sz="3600" b="1" dirty="0" smtClean="0"/>
              <a:t>παιδιών </a:t>
            </a:r>
            <a:r>
              <a:rPr lang="el-GR" sz="3100" b="0" dirty="0"/>
              <a:t>2</a:t>
            </a:r>
            <a:r>
              <a:rPr lang="el-GR" sz="3100" b="0" dirty="0" smtClean="0"/>
              <a:t>/2</a:t>
            </a:r>
            <a:endParaRPr lang="el-GR" sz="3100" b="0" dirty="0"/>
          </a:p>
        </p:txBody>
      </p:sp>
    </p:spTree>
    <p:extLst>
      <p:ext uri="{BB962C8B-B14F-4D97-AF65-F5344CB8AC3E}">
        <p14:creationId xmlns:p14="http://schemas.microsoft.com/office/powerpoint/2010/main" val="9431900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dirty="0" smtClean="0"/>
              <a:t>Τα στοιχεία που οι κοινωνικοί λειτουργοί αντλούν ως προς το παιδί αφορούν: </a:t>
            </a:r>
            <a:endParaRPr lang="el-GR" sz="3200" dirty="0"/>
          </a:p>
        </p:txBody>
      </p:sp>
      <p:sp>
        <p:nvSpPr>
          <p:cNvPr id="3" name="2 - Θέση περιεχομένου"/>
          <p:cNvSpPr>
            <a:spLocks noGrp="1"/>
          </p:cNvSpPr>
          <p:nvPr>
            <p:ph sz="quarter" idx="1"/>
          </p:nvPr>
        </p:nvSpPr>
        <p:spPr/>
        <p:txBody>
          <a:bodyPr>
            <a:normAutofit/>
          </a:bodyPr>
          <a:lstStyle/>
          <a:p>
            <a:pPr>
              <a:buFont typeface="Wingdings" pitchFamily="2" charset="2"/>
              <a:buChar char="ü"/>
            </a:pPr>
            <a:r>
              <a:rPr lang="el-GR" dirty="0" smtClean="0"/>
              <a:t>στην γενική υγεία, </a:t>
            </a:r>
          </a:p>
          <a:p>
            <a:pPr>
              <a:buFont typeface="Wingdings" pitchFamily="2" charset="2"/>
              <a:buChar char="ü"/>
            </a:pPr>
            <a:r>
              <a:rPr lang="el-GR" dirty="0" smtClean="0"/>
              <a:t>στην αναπτυξιακή πορεία, </a:t>
            </a:r>
          </a:p>
          <a:p>
            <a:pPr>
              <a:buFont typeface="Wingdings" pitchFamily="2" charset="2"/>
              <a:buChar char="ü"/>
            </a:pPr>
            <a:r>
              <a:rPr lang="el-GR" dirty="0" smtClean="0"/>
              <a:t>στην ανάπτυξη του λόγου και της επικοινωνίας, </a:t>
            </a:r>
          </a:p>
          <a:p>
            <a:pPr>
              <a:buFont typeface="Wingdings" pitchFamily="2" charset="2"/>
              <a:buChar char="ü"/>
            </a:pPr>
            <a:r>
              <a:rPr lang="el-GR" dirty="0" smtClean="0"/>
              <a:t>στην συναισθηματική και κοινωνική ανάπτυξη, </a:t>
            </a:r>
          </a:p>
          <a:p>
            <a:pPr>
              <a:buFont typeface="Wingdings" pitchFamily="2" charset="2"/>
              <a:buChar char="ü"/>
            </a:pPr>
            <a:r>
              <a:rPr lang="el-GR" dirty="0" smtClean="0"/>
              <a:t>στις οικογενειακές και κοινωνικές σχέσεις, </a:t>
            </a:r>
          </a:p>
          <a:p>
            <a:pPr>
              <a:buFont typeface="Wingdings" pitchFamily="2" charset="2"/>
              <a:buChar char="ü"/>
            </a:pPr>
            <a:r>
              <a:rPr lang="el-GR" dirty="0" smtClean="0"/>
              <a:t>στις δεξιότητες </a:t>
            </a:r>
            <a:r>
              <a:rPr lang="el-GR" dirty="0" err="1" smtClean="0"/>
              <a:t>αυτοφροντίδας</a:t>
            </a:r>
            <a:r>
              <a:rPr lang="el-GR" dirty="0" smtClean="0"/>
              <a:t>, αυτονομίας και επίλυσης προβλημάτων και </a:t>
            </a:r>
          </a:p>
          <a:p>
            <a:pPr>
              <a:buFont typeface="Wingdings" pitchFamily="2" charset="2"/>
              <a:buChar char="ü"/>
            </a:pPr>
            <a:r>
              <a:rPr lang="el-GR" dirty="0" smtClean="0"/>
              <a:t>στην πρόοδο της μάθησης σε σύγκριση με συνομήλικους.</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11</a:t>
            </a:fld>
            <a:endParaRPr lang="el-GR"/>
          </a:p>
        </p:txBody>
      </p:sp>
    </p:spTree>
    <p:extLst>
      <p:ext uri="{BB962C8B-B14F-4D97-AF65-F5344CB8AC3E}">
        <p14:creationId xmlns:p14="http://schemas.microsoft.com/office/powerpoint/2010/main" val="33435871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dirty="0" smtClean="0"/>
              <a:t>Οι πληροφορίες ως προς τους γονείς αφορούν: </a:t>
            </a:r>
            <a:endParaRPr lang="el-GR" dirty="0"/>
          </a:p>
        </p:txBody>
      </p:sp>
      <p:sp>
        <p:nvSpPr>
          <p:cNvPr id="3" name="2 - Θέση περιεχομένου"/>
          <p:cNvSpPr>
            <a:spLocks noGrp="1"/>
          </p:cNvSpPr>
          <p:nvPr>
            <p:ph sz="quarter" idx="1"/>
          </p:nvPr>
        </p:nvSpPr>
        <p:spPr/>
        <p:txBody>
          <a:bodyPr>
            <a:normAutofit/>
          </a:bodyPr>
          <a:lstStyle/>
          <a:p>
            <a:pPr>
              <a:buFont typeface="Wingdings" pitchFamily="2" charset="2"/>
              <a:buChar char="ü"/>
            </a:pPr>
            <a:r>
              <a:rPr lang="el-GR" dirty="0" smtClean="0"/>
              <a:t>στη διάσταση της παροχής βασικής φροντίδας προς το παιδί με ασφάλεια και προστασία, </a:t>
            </a:r>
          </a:p>
          <a:p>
            <a:pPr>
              <a:buFont typeface="Wingdings" pitchFamily="2" charset="2"/>
              <a:buChar char="ü"/>
            </a:pPr>
            <a:r>
              <a:rPr lang="el-GR" dirty="0" smtClean="0"/>
              <a:t>στη συναισθηματική σχέση που αναπτύσσουν με το παιδί και τη σταθερότητα που του παρέχουν, </a:t>
            </a:r>
          </a:p>
          <a:p>
            <a:pPr>
              <a:buFont typeface="Wingdings" pitchFamily="2" charset="2"/>
              <a:buChar char="ü"/>
            </a:pPr>
            <a:r>
              <a:rPr lang="el-GR" dirty="0" smtClean="0"/>
              <a:t>στα όρια που θέτουν για την ρύθμιση των συναισθημάτων και των συμπεριφορών του παιδιού και </a:t>
            </a:r>
          </a:p>
          <a:p>
            <a:pPr>
              <a:buFont typeface="Wingdings" pitchFamily="2" charset="2"/>
              <a:buChar char="ü"/>
            </a:pPr>
            <a:r>
              <a:rPr lang="el-GR" dirty="0" smtClean="0"/>
              <a:t>στην προαγωγή της διανοητικής ανάπτυξης του παιδιού με ενθάρρυνση και παροχή κοινωνικών ευκαιριών.</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12</a:t>
            </a:fld>
            <a:endParaRPr lang="el-GR"/>
          </a:p>
        </p:txBody>
      </p:sp>
    </p:spTree>
    <p:extLst>
      <p:ext uri="{BB962C8B-B14F-4D97-AF65-F5344CB8AC3E}">
        <p14:creationId xmlns:p14="http://schemas.microsoft.com/office/powerpoint/2010/main" val="1755252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28600"/>
            <a:ext cx="8496944" cy="990600"/>
          </a:xfrm>
        </p:spPr>
        <p:txBody>
          <a:bodyPr>
            <a:noAutofit/>
          </a:bodyPr>
          <a:lstStyle/>
          <a:p>
            <a:r>
              <a:rPr lang="el-GR" dirty="0" smtClean="0"/>
              <a:t>Οι πληροφορίες ως προς την οικογένεια και τους περιβαλλοντικούς παράγοντες αφορούν: </a:t>
            </a:r>
            <a:endParaRPr lang="el-GR" dirty="0"/>
          </a:p>
        </p:txBody>
      </p:sp>
      <p:sp>
        <p:nvSpPr>
          <p:cNvPr id="3" name="2 - Θέση περιεχομένου"/>
          <p:cNvSpPr>
            <a:spLocks noGrp="1"/>
          </p:cNvSpPr>
          <p:nvPr>
            <p:ph sz="quarter" idx="1"/>
          </p:nvPr>
        </p:nvSpPr>
        <p:spPr/>
        <p:txBody>
          <a:bodyPr>
            <a:normAutofit/>
          </a:bodyPr>
          <a:lstStyle/>
          <a:p>
            <a:pPr>
              <a:buFont typeface="Wingdings" pitchFamily="2" charset="2"/>
              <a:buChar char="ü"/>
            </a:pPr>
            <a:r>
              <a:rPr lang="el-GR" dirty="0" smtClean="0"/>
              <a:t>στο οικογενειακό ιστορικό και την οικογενειακή λειτουργικότητα, </a:t>
            </a:r>
          </a:p>
          <a:p>
            <a:pPr>
              <a:buFont typeface="Wingdings" pitchFamily="2" charset="2"/>
              <a:buChar char="ü"/>
            </a:pPr>
            <a:r>
              <a:rPr lang="el-GR" dirty="0" smtClean="0"/>
              <a:t>στις σχέσεις με την ευρύτερη συγγενική οικογένεια, </a:t>
            </a:r>
          </a:p>
          <a:p>
            <a:pPr>
              <a:buFont typeface="Wingdings" pitchFamily="2" charset="2"/>
              <a:buChar char="ü"/>
            </a:pPr>
            <a:r>
              <a:rPr lang="el-GR" dirty="0" smtClean="0"/>
              <a:t>στις συνθήκες και την ατμόσφαιρα του περιβάλλοντος του σπιτιού και </a:t>
            </a:r>
          </a:p>
          <a:p>
            <a:pPr>
              <a:buFont typeface="Wingdings" pitchFamily="2" charset="2"/>
              <a:buChar char="ü"/>
            </a:pPr>
            <a:r>
              <a:rPr lang="el-GR" dirty="0" smtClean="0"/>
              <a:t>στην εργασιακή και εισοδηματική κατάσταση.</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13</a:t>
            </a:fld>
            <a:endParaRPr lang="el-GR"/>
          </a:p>
        </p:txBody>
      </p:sp>
    </p:spTree>
    <p:extLst>
      <p:ext uri="{BB962C8B-B14F-4D97-AF65-F5344CB8AC3E}">
        <p14:creationId xmlns:p14="http://schemas.microsoft.com/office/powerpoint/2010/main" val="38040036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dirty="0" smtClean="0"/>
              <a:t>Οι πληροφορίες ως προς τις κοινωνικές και κοινοτικές πηγές αφορούν: </a:t>
            </a:r>
            <a:endParaRPr lang="el-GR" dirty="0"/>
          </a:p>
        </p:txBody>
      </p:sp>
      <p:sp>
        <p:nvSpPr>
          <p:cNvPr id="3" name="2 - Θέση περιεχομένου"/>
          <p:cNvSpPr>
            <a:spLocks noGrp="1"/>
          </p:cNvSpPr>
          <p:nvPr>
            <p:ph sz="quarter" idx="1"/>
          </p:nvPr>
        </p:nvSpPr>
        <p:spPr/>
        <p:txBody>
          <a:bodyPr>
            <a:normAutofit/>
          </a:bodyPr>
          <a:lstStyle/>
          <a:p>
            <a:pPr>
              <a:buFont typeface="Wingdings" pitchFamily="2" charset="2"/>
              <a:buChar char="ü"/>
            </a:pPr>
            <a:r>
              <a:rPr lang="el-GR" dirty="0" smtClean="0"/>
              <a:t>στο περιβάλλον της γειτονιάς και τις σχέσεις με τους γείτονες, </a:t>
            </a:r>
          </a:p>
          <a:p>
            <a:pPr>
              <a:buFont typeface="Wingdings" pitchFamily="2" charset="2"/>
              <a:buChar char="ü"/>
            </a:pPr>
            <a:r>
              <a:rPr lang="el-GR" dirty="0" smtClean="0"/>
              <a:t>στην διαθεσιμότητα και προσβασιμότητα σε υπηρεσίες, </a:t>
            </a:r>
          </a:p>
          <a:p>
            <a:pPr>
              <a:buFont typeface="Wingdings" pitchFamily="2" charset="2"/>
              <a:buChar char="ü"/>
            </a:pPr>
            <a:r>
              <a:rPr lang="el-GR" dirty="0" smtClean="0"/>
              <a:t>στα κοινοτικά χαρακτηριστικά όσον αφορά επίπεδα εγκληματικότητας και απασχόλησης και </a:t>
            </a:r>
          </a:p>
          <a:p>
            <a:pPr>
              <a:buFont typeface="Wingdings" pitchFamily="2" charset="2"/>
              <a:buChar char="ü"/>
            </a:pPr>
            <a:r>
              <a:rPr lang="el-GR" dirty="0" smtClean="0"/>
              <a:t>στην κοινωνική ενσωμάτωση ή απομόνωση του παιδιού, στην επιρροή των συνομηλίκων, στις φιλίες και στα κοινωνικά δίκτυα.</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14</a:t>
            </a:fld>
            <a:endParaRPr lang="el-GR"/>
          </a:p>
        </p:txBody>
      </p:sp>
    </p:spTree>
    <p:extLst>
      <p:ext uri="{BB962C8B-B14F-4D97-AF65-F5344CB8AC3E}">
        <p14:creationId xmlns:p14="http://schemas.microsoft.com/office/powerpoint/2010/main" val="926519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lvl="0"/>
            <a:r>
              <a:rPr lang="el-GR" sz="3600" b="1" dirty="0" smtClean="0"/>
              <a:t>Η Κοινωνική Εργασία στη θεραπεία των προβλημάτων ψυχικής υγείας παιδιών </a:t>
            </a:r>
            <a:endParaRPr lang="el-GR" sz="3200" dirty="0"/>
          </a:p>
        </p:txBody>
      </p:sp>
      <p:sp>
        <p:nvSpPr>
          <p:cNvPr id="3" name="2 - Θέση περιεχομένου"/>
          <p:cNvSpPr>
            <a:spLocks noGrp="1"/>
          </p:cNvSpPr>
          <p:nvPr>
            <p:ph sz="quarter" idx="1"/>
          </p:nvPr>
        </p:nvSpPr>
        <p:spPr/>
        <p:txBody>
          <a:bodyPr>
            <a:normAutofit/>
          </a:bodyPr>
          <a:lstStyle/>
          <a:p>
            <a:r>
              <a:rPr lang="el-GR" dirty="0" smtClean="0"/>
              <a:t>Ο ρόλος των κοινωνικών λειτουργών στο έργο της διεπιστημονικής ομάδας για την θεραπευτική αντιμετώπιση των παιδιών και των εφήβου, αφορά στην συμβουλευτική συνεργασία με τους γονείς. </a:t>
            </a:r>
          </a:p>
          <a:p>
            <a:r>
              <a:rPr lang="el-GR" dirty="0" smtClean="0"/>
              <a:t>Στόχος της εργασίας με τους γονείς είναι να διευκολυνθούν για να επενδύσουν στην προσπάθεια της θεραπευτικής αντιμετώπισης του παιδιού τους, καθιστώντας τους ικανούς να κατανοήσουν τις ανάγκες του και να ανταποκριθούν σε αυτές (</a:t>
            </a:r>
            <a:r>
              <a:rPr lang="en-US" dirty="0" smtClean="0"/>
              <a:t>Rustin</a:t>
            </a:r>
            <a:r>
              <a:rPr lang="el-GR" dirty="0" smtClean="0"/>
              <a:t>, 2003).</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15</a:t>
            </a:fld>
            <a:endParaRPr lang="el-GR"/>
          </a:p>
        </p:txBody>
      </p:sp>
    </p:spTree>
    <p:extLst>
      <p:ext uri="{BB962C8B-B14F-4D97-AF65-F5344CB8AC3E}">
        <p14:creationId xmlns:p14="http://schemas.microsoft.com/office/powerpoint/2010/main" val="12242476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dirty="0" smtClean="0"/>
              <a:t>Ειδικότεροι στόχοι της εργασίας </a:t>
            </a:r>
            <a:br>
              <a:rPr lang="el-GR" sz="3600" dirty="0" smtClean="0"/>
            </a:br>
            <a:r>
              <a:rPr lang="el-GR" sz="3600" dirty="0" smtClean="0"/>
              <a:t>με τους γονείς: </a:t>
            </a:r>
            <a:endParaRPr lang="el-GR" sz="3200" dirty="0"/>
          </a:p>
        </p:txBody>
      </p:sp>
      <p:sp>
        <p:nvSpPr>
          <p:cNvPr id="3" name="2 - Θέση περιεχομένου"/>
          <p:cNvSpPr>
            <a:spLocks noGrp="1"/>
          </p:cNvSpPr>
          <p:nvPr>
            <p:ph sz="quarter" idx="1"/>
          </p:nvPr>
        </p:nvSpPr>
        <p:spPr/>
        <p:txBody>
          <a:bodyPr>
            <a:noAutofit/>
          </a:bodyPr>
          <a:lstStyle/>
          <a:p>
            <a:pPr>
              <a:buFont typeface="Wingdings" pitchFamily="2" charset="2"/>
              <a:buChar char="ü"/>
            </a:pPr>
            <a:r>
              <a:rPr lang="el-GR" dirty="0" smtClean="0"/>
              <a:t>να εκτιμηθεί η ικανότητα και τα κίνητρα των γονέων να συμμετέχουν στην θεραπεία του παιδιού τους, </a:t>
            </a:r>
          </a:p>
          <a:p>
            <a:pPr>
              <a:buFont typeface="Wingdings" pitchFamily="2" charset="2"/>
              <a:buChar char="ü"/>
            </a:pPr>
            <a:r>
              <a:rPr lang="el-GR" dirty="0" smtClean="0"/>
              <a:t>να υποστηρίξουν οι γονείς τη θεραπεία του παιδιού τους, </a:t>
            </a:r>
          </a:p>
          <a:p>
            <a:pPr>
              <a:buFont typeface="Wingdings" pitchFamily="2" charset="2"/>
              <a:buChar char="ü"/>
            </a:pPr>
            <a:r>
              <a:rPr lang="el-GR" dirty="0" smtClean="0"/>
              <a:t>να μην παρεμβαίνουν αρνητικά σε αυτήν, και </a:t>
            </a:r>
          </a:p>
          <a:p>
            <a:pPr>
              <a:buFont typeface="Wingdings" pitchFamily="2" charset="2"/>
              <a:buChar char="ü"/>
            </a:pPr>
            <a:r>
              <a:rPr lang="el-GR" dirty="0" smtClean="0"/>
              <a:t>να συνειδητοποιούν το ρόλο και την ενδεχόμενη συμμετοχή τους στις δυσκολίες του παιδιού με εσωτερικές αλλαγές. </a:t>
            </a:r>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16</a:t>
            </a:fld>
            <a:endParaRPr lang="el-GR"/>
          </a:p>
        </p:txBody>
      </p:sp>
    </p:spTree>
    <p:extLst>
      <p:ext uri="{BB962C8B-B14F-4D97-AF65-F5344CB8AC3E}">
        <p14:creationId xmlns:p14="http://schemas.microsoft.com/office/powerpoint/2010/main" val="18765157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dirty="0" smtClean="0"/>
              <a:t>Η έμφαση στη συμβουλευτική </a:t>
            </a:r>
            <a:r>
              <a:rPr lang="el-GR" dirty="0"/>
              <a:t>εργασία με τους γονείς</a:t>
            </a:r>
          </a:p>
        </p:txBody>
      </p:sp>
      <p:sp>
        <p:nvSpPr>
          <p:cNvPr id="3" name="2 - Θέση περιεχομένου"/>
          <p:cNvSpPr>
            <a:spLocks noGrp="1"/>
          </p:cNvSpPr>
          <p:nvPr>
            <p:ph sz="quarter" idx="1"/>
          </p:nvPr>
        </p:nvSpPr>
        <p:spPr/>
        <p:txBody>
          <a:bodyPr>
            <a:noAutofit/>
          </a:bodyPr>
          <a:lstStyle/>
          <a:p>
            <a:r>
              <a:rPr lang="el-GR" sz="2300" dirty="0" smtClean="0"/>
              <a:t>Σε βάθος χρόνου, στόχος είναι η διαφοροποίηση στην οικογένεια: </a:t>
            </a:r>
          </a:p>
          <a:p>
            <a:pPr>
              <a:buFont typeface="Wingdings" pitchFamily="2" charset="2"/>
              <a:buChar char="ü"/>
            </a:pPr>
            <a:r>
              <a:rPr lang="el-GR" sz="2300" dirty="0" smtClean="0"/>
              <a:t>δηλαδή από την πλευρά τους οι γονείς να μπορούν να δουν το παιδί σαν κάτι ξεχωριστό από τις ανάγκες και τις επιθυμίες τους (</a:t>
            </a:r>
            <a:r>
              <a:rPr lang="el-GR" sz="2300" dirty="0" err="1" smtClean="0"/>
              <a:t>Green</a:t>
            </a:r>
            <a:r>
              <a:rPr lang="el-GR" sz="2300" dirty="0" smtClean="0"/>
              <a:t>, 2003).</a:t>
            </a:r>
          </a:p>
          <a:p>
            <a:r>
              <a:rPr lang="el-GR" sz="2300" dirty="0" smtClean="0"/>
              <a:t>Στη συμβουλευτική εργασία με τους γονείς δίνεται έμφαση στις δυσκολίες που μπορεί να προέρχονται: </a:t>
            </a:r>
          </a:p>
          <a:p>
            <a:pPr>
              <a:buFont typeface="Wingdings" pitchFamily="2" charset="2"/>
              <a:buChar char="ü"/>
            </a:pPr>
            <a:r>
              <a:rPr lang="el-GR" sz="2300" dirty="0" smtClean="0"/>
              <a:t>από το παρελθόν τους, </a:t>
            </a:r>
          </a:p>
          <a:p>
            <a:pPr>
              <a:buFont typeface="Wingdings" pitchFamily="2" charset="2"/>
              <a:buChar char="ü"/>
            </a:pPr>
            <a:r>
              <a:rPr lang="el-GR" sz="2300" dirty="0" smtClean="0"/>
              <a:t>από τη σχέση τους και από τις δυσκολίες του παιδιού, </a:t>
            </a:r>
          </a:p>
          <a:p>
            <a:pPr>
              <a:buFont typeface="Wingdings" pitchFamily="2" charset="2"/>
              <a:buChar char="ü"/>
            </a:pPr>
            <a:r>
              <a:rPr lang="el-GR" sz="2300" dirty="0" smtClean="0"/>
              <a:t>καθώς και από το περιβάλλον και το ευρύτερο δίκτυο που σχετίζεται με τη φροντίδα του παιδιού.</a:t>
            </a:r>
          </a:p>
          <a:p>
            <a:endParaRPr lang="el-GR" sz="2300"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17</a:t>
            </a:fld>
            <a:endParaRPr lang="el-GR"/>
          </a:p>
        </p:txBody>
      </p:sp>
    </p:spTree>
    <p:extLst>
      <p:ext uri="{BB962C8B-B14F-4D97-AF65-F5344CB8AC3E}">
        <p14:creationId xmlns:p14="http://schemas.microsoft.com/office/powerpoint/2010/main" val="37593869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Ένα πλαίσιο </a:t>
            </a:r>
            <a:r>
              <a:rPr lang="el-GR" dirty="0" err="1" smtClean="0"/>
              <a:t>περίεξης</a:t>
            </a:r>
            <a:r>
              <a:rPr lang="el-GR" dirty="0" smtClean="0"/>
              <a:t> των </a:t>
            </a:r>
            <a:r>
              <a:rPr lang="el-GR" dirty="0" smtClean="0"/>
              <a:t>γονέων </a:t>
            </a:r>
            <a:r>
              <a:rPr lang="el-GR" sz="2800" b="0" dirty="0" smtClean="0"/>
              <a:t>1/3</a:t>
            </a:r>
            <a:endParaRPr lang="el-GR" sz="2800" b="0" dirty="0"/>
          </a:p>
        </p:txBody>
      </p:sp>
      <p:sp>
        <p:nvSpPr>
          <p:cNvPr id="3" name="2 - Θέση περιεχομένου"/>
          <p:cNvSpPr>
            <a:spLocks noGrp="1"/>
          </p:cNvSpPr>
          <p:nvPr>
            <p:ph sz="quarter" idx="1"/>
          </p:nvPr>
        </p:nvSpPr>
        <p:spPr/>
        <p:txBody>
          <a:bodyPr>
            <a:normAutofit/>
          </a:bodyPr>
          <a:lstStyle/>
          <a:p>
            <a:r>
              <a:rPr lang="el-GR" dirty="0" smtClean="0"/>
              <a:t>Οι κοινωνικοί λειτουργοί στη συμβουλευτική εργασία προσπαθούν να δημιουργούν ένα πλαίσιο </a:t>
            </a:r>
            <a:r>
              <a:rPr lang="el-GR" dirty="0" err="1" smtClean="0"/>
              <a:t>περίεξης</a:t>
            </a:r>
            <a:r>
              <a:rPr lang="el-GR" dirty="0" smtClean="0"/>
              <a:t>: </a:t>
            </a:r>
          </a:p>
          <a:p>
            <a:pPr>
              <a:buFont typeface="Wingdings" pitchFamily="2" charset="2"/>
              <a:buChar char="ü"/>
            </a:pPr>
            <a:r>
              <a:rPr lang="el-GR" dirty="0" smtClean="0"/>
              <a:t>που να συγκρατεί τις αγωνίες και τα άγχη των γονέων, και </a:t>
            </a:r>
          </a:p>
          <a:p>
            <a:pPr>
              <a:buFont typeface="Wingdings" pitchFamily="2" charset="2"/>
              <a:buChar char="ü"/>
            </a:pPr>
            <a:r>
              <a:rPr lang="el-GR" dirty="0" smtClean="0"/>
              <a:t>που επιτρέπει την επεξεργασία τους, </a:t>
            </a:r>
          </a:p>
          <a:p>
            <a:pPr>
              <a:buFont typeface="Wingdings" pitchFamily="2" charset="2"/>
              <a:buChar char="ü"/>
            </a:pPr>
            <a:r>
              <a:rPr lang="el-GR" dirty="0" smtClean="0"/>
              <a:t>για να μπορέσουν να τα σκεφθούν και να τα κατανοήσουν. </a:t>
            </a:r>
          </a:p>
          <a:p>
            <a:r>
              <a:rPr lang="el-GR" dirty="0" smtClean="0"/>
              <a:t>Στο πλαίσιο αυτό αποφεύγουν να δίνουν μαγικές λύσεις και απαντήσεις στα πιεστικά αιτήματα των γονέων. </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18</a:t>
            </a:fld>
            <a:endParaRPr lang="el-GR"/>
          </a:p>
        </p:txBody>
      </p:sp>
    </p:spTree>
    <p:extLst>
      <p:ext uri="{BB962C8B-B14F-4D97-AF65-F5344CB8AC3E}">
        <p14:creationId xmlns:p14="http://schemas.microsoft.com/office/powerpoint/2010/main" val="21069230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sz="3600" dirty="0"/>
              <a:t>Η κοινωνική εργασία στον τομέα της ψυχικής υγείας παιδιών και </a:t>
            </a:r>
            <a:r>
              <a:rPr lang="el-GR" sz="3600" dirty="0" smtClean="0"/>
              <a:t>εφήβων</a:t>
            </a:r>
            <a:endParaRPr lang="el-GR" dirty="0"/>
          </a:p>
        </p:txBody>
      </p:sp>
      <p:sp>
        <p:nvSpPr>
          <p:cNvPr id="3" name="2 - Θέση περιεχομένου"/>
          <p:cNvSpPr>
            <a:spLocks noGrp="1"/>
          </p:cNvSpPr>
          <p:nvPr>
            <p:ph sz="quarter" idx="1"/>
          </p:nvPr>
        </p:nvSpPr>
        <p:spPr>
          <a:xfrm>
            <a:off x="612648" y="1600200"/>
            <a:ext cx="8153400" cy="4781128"/>
          </a:xfrm>
        </p:spPr>
        <p:txBody>
          <a:bodyPr>
            <a:noAutofit/>
          </a:bodyPr>
          <a:lstStyle/>
          <a:p>
            <a:r>
              <a:rPr lang="el-GR" dirty="0" smtClean="0"/>
              <a:t>Η Κοινωνική Εργασία, διαχρονικά έως και σήμερα, είναι ένας από τους βασικούς και απαραίτητους επιστημονικούς κλάδους του τομέα της παροχής υπηρεσιών ψυχικής υγείας στα παιδιά και τους εφήβους. </a:t>
            </a:r>
          </a:p>
          <a:p>
            <a:r>
              <a:rPr lang="el-GR" dirty="0" smtClean="0"/>
              <a:t>Η Κοινωνική Εργασία πρεσβεύει στο έργο και την λειτουργία της διεπιστημονικής ομάδας το ψυχοκοινωνικό μοντέλο προσέγγισης των προβλημάτων ψυχικής υγείας (</a:t>
            </a:r>
            <a:r>
              <a:rPr lang="en-US" dirty="0" smtClean="0"/>
              <a:t>Walker</a:t>
            </a:r>
            <a:r>
              <a:rPr lang="el-GR" dirty="0" smtClean="0"/>
              <a:t>, 2010). </a:t>
            </a:r>
          </a:p>
          <a:p>
            <a:r>
              <a:rPr lang="el-GR" dirty="0" smtClean="0"/>
              <a:t>Με αυτό συμβάλει ιδιαίτερα στην διάγνωση και την θεραπευτική αντιμετώπιση των προβλημάτων ψυχικής υγείας των παιδιών και εφήβων. </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a:t>
            </a:fld>
            <a:endParaRPr lang="el-GR"/>
          </a:p>
        </p:txBody>
      </p:sp>
    </p:spTree>
    <p:extLst>
      <p:ext uri="{BB962C8B-B14F-4D97-AF65-F5344CB8AC3E}">
        <p14:creationId xmlns:p14="http://schemas.microsoft.com/office/powerpoint/2010/main" val="15746853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lumMod val="75000"/>
                  </a:srgbClr>
                </a:solidFill>
              </a:rPr>
              <a:t>Ένα πλαίσιο </a:t>
            </a:r>
            <a:r>
              <a:rPr lang="el-GR" dirty="0" err="1">
                <a:solidFill>
                  <a:srgbClr val="775F55">
                    <a:lumMod val="75000"/>
                  </a:srgbClr>
                </a:solidFill>
              </a:rPr>
              <a:t>περίεξης</a:t>
            </a:r>
            <a:r>
              <a:rPr lang="el-GR" dirty="0">
                <a:solidFill>
                  <a:srgbClr val="775F55">
                    <a:lumMod val="75000"/>
                  </a:srgbClr>
                </a:solidFill>
              </a:rPr>
              <a:t> των γονέων </a:t>
            </a:r>
            <a:r>
              <a:rPr lang="el-GR" sz="2800" b="0" dirty="0" smtClean="0">
                <a:solidFill>
                  <a:srgbClr val="775F55">
                    <a:lumMod val="75000"/>
                  </a:srgbClr>
                </a:solidFill>
              </a:rPr>
              <a:t>2/3</a:t>
            </a:r>
            <a:endParaRPr lang="el-GR" dirty="0"/>
          </a:p>
        </p:txBody>
      </p:sp>
      <p:sp>
        <p:nvSpPr>
          <p:cNvPr id="3" name="2 - Θέση περιεχομένου"/>
          <p:cNvSpPr>
            <a:spLocks noGrp="1"/>
          </p:cNvSpPr>
          <p:nvPr>
            <p:ph sz="quarter" idx="1"/>
          </p:nvPr>
        </p:nvSpPr>
        <p:spPr/>
        <p:txBody>
          <a:bodyPr>
            <a:normAutofit/>
          </a:bodyPr>
          <a:lstStyle/>
          <a:p>
            <a:r>
              <a:rPr lang="el-GR" dirty="0" smtClean="0"/>
              <a:t>Επιδιώκουν την δημιουργία μίας συμμαχίας εργασίας με τους γονείς που τροφοδοτείται </a:t>
            </a:r>
          </a:p>
          <a:p>
            <a:pPr>
              <a:buFont typeface="Wingdings" pitchFamily="2" charset="2"/>
              <a:buChar char="ü"/>
            </a:pPr>
            <a:r>
              <a:rPr lang="el-GR" dirty="0" smtClean="0"/>
              <a:t>από την βαθμό ύπαρξης εκείνων των δυνάμεων στους γονείς </a:t>
            </a:r>
          </a:p>
          <a:p>
            <a:pPr>
              <a:buFont typeface="Wingdings" pitchFamily="2" charset="2"/>
              <a:buChar char="ü"/>
            </a:pPr>
            <a:r>
              <a:rPr lang="el-GR" dirty="0" smtClean="0"/>
              <a:t>που τους κάνει να επιθυμούν να είναι καλοί γονείς </a:t>
            </a:r>
          </a:p>
          <a:p>
            <a:pPr>
              <a:buFont typeface="Wingdings" pitchFamily="2" charset="2"/>
              <a:buChar char="ü"/>
            </a:pPr>
            <a:r>
              <a:rPr lang="el-GR" dirty="0" smtClean="0"/>
              <a:t>και να βοηθήσουν το παιδί τους να αντιμετωπίσει τα προβλήματά του και να αναρρώσει.</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19</a:t>
            </a:fld>
            <a:endParaRPr lang="el-GR"/>
          </a:p>
        </p:txBody>
      </p:sp>
    </p:spTree>
    <p:extLst>
      <p:ext uri="{BB962C8B-B14F-4D97-AF65-F5344CB8AC3E}">
        <p14:creationId xmlns:p14="http://schemas.microsoft.com/office/powerpoint/2010/main" val="38673354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lumMod val="75000"/>
                  </a:srgbClr>
                </a:solidFill>
              </a:rPr>
              <a:t>Ένα πλαίσιο </a:t>
            </a:r>
            <a:r>
              <a:rPr lang="el-GR" dirty="0" err="1">
                <a:solidFill>
                  <a:srgbClr val="775F55">
                    <a:lumMod val="75000"/>
                  </a:srgbClr>
                </a:solidFill>
              </a:rPr>
              <a:t>περίεξης</a:t>
            </a:r>
            <a:r>
              <a:rPr lang="el-GR" dirty="0">
                <a:solidFill>
                  <a:srgbClr val="775F55">
                    <a:lumMod val="75000"/>
                  </a:srgbClr>
                </a:solidFill>
              </a:rPr>
              <a:t> των γονέων </a:t>
            </a:r>
            <a:r>
              <a:rPr lang="el-GR" sz="2800" b="0" dirty="0" smtClean="0">
                <a:solidFill>
                  <a:srgbClr val="775F55">
                    <a:lumMod val="75000"/>
                  </a:srgbClr>
                </a:solidFill>
              </a:rPr>
              <a:t>3/3</a:t>
            </a:r>
            <a:endParaRPr lang="el-GR" dirty="0"/>
          </a:p>
        </p:txBody>
      </p:sp>
      <p:sp>
        <p:nvSpPr>
          <p:cNvPr id="3" name="2 - Θέση περιεχομένου"/>
          <p:cNvSpPr>
            <a:spLocks noGrp="1"/>
          </p:cNvSpPr>
          <p:nvPr>
            <p:ph sz="quarter" idx="1"/>
          </p:nvPr>
        </p:nvSpPr>
        <p:spPr/>
        <p:txBody>
          <a:bodyPr>
            <a:normAutofit/>
          </a:bodyPr>
          <a:lstStyle/>
          <a:p>
            <a:r>
              <a:rPr lang="el-GR" dirty="0" smtClean="0"/>
              <a:t>Οι κοινωνικοί λειτουργοί στη συμβουλευτική των γονέων λαμβάνουν υπόψη: </a:t>
            </a:r>
          </a:p>
          <a:p>
            <a:pPr>
              <a:buFont typeface="Wingdings" pitchFamily="2" charset="2"/>
              <a:buChar char="ü"/>
            </a:pPr>
            <a:r>
              <a:rPr lang="el-GR" dirty="0" smtClean="0"/>
              <a:t>τα συναισθήματα της ντροπής και της ενοχής που μπορεί να νοιώθουν οι γονείς για τα προβλήματα του παιδιού τους </a:t>
            </a:r>
          </a:p>
          <a:p>
            <a:pPr>
              <a:buFont typeface="Wingdings" pitchFamily="2" charset="2"/>
              <a:buChar char="ü"/>
            </a:pPr>
            <a:r>
              <a:rPr lang="el-GR" dirty="0" smtClean="0"/>
              <a:t>και τις αντιδράσεις και τις επιπλοκές που συνεπάγονται στην συμβουλευτική εργασία.</a:t>
            </a:r>
          </a:p>
          <a:p>
            <a:r>
              <a:rPr lang="el-GR" dirty="0" smtClean="0"/>
              <a:t>Δημιουργούν ένα κλίμα ασφάλειας ώστε οι γονείς να μην κινητοποιήσουν αντιστάσεις και άμυνες για να μπορέσουν να τα διαχειριστούν. </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20</a:t>
            </a:fld>
            <a:endParaRPr lang="el-GR"/>
          </a:p>
        </p:txBody>
      </p:sp>
    </p:spTree>
    <p:extLst>
      <p:ext uri="{BB962C8B-B14F-4D97-AF65-F5344CB8AC3E}">
        <p14:creationId xmlns:p14="http://schemas.microsoft.com/office/powerpoint/2010/main" val="289291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dirty="0" smtClean="0"/>
              <a:t>Ο ευρύτερος ενισχυτικός ρόλος των Κοινωνικών Λειτουργών</a:t>
            </a:r>
            <a:endParaRPr lang="el-GR" dirty="0"/>
          </a:p>
        </p:txBody>
      </p:sp>
      <p:sp>
        <p:nvSpPr>
          <p:cNvPr id="3" name="2 - Θέση περιεχομένου"/>
          <p:cNvSpPr>
            <a:spLocks noGrp="1"/>
          </p:cNvSpPr>
          <p:nvPr>
            <p:ph sz="quarter" idx="1"/>
          </p:nvPr>
        </p:nvSpPr>
        <p:spPr/>
        <p:txBody>
          <a:bodyPr>
            <a:normAutofit/>
          </a:bodyPr>
          <a:lstStyle/>
          <a:p>
            <a:r>
              <a:rPr lang="el-GR" dirty="0" smtClean="0"/>
              <a:t>Λειτουργούν ενισχυτικά στο ρόλο των γονέων στο να παρέχουν ένα σταθερό περιβάλλον στο παιδί, συμπεριλαμβάνοντας εκτός της συμβουλευτικής και: </a:t>
            </a:r>
          </a:p>
          <a:p>
            <a:pPr>
              <a:buFont typeface="Wingdings" pitchFamily="2" charset="2"/>
              <a:buChar char="ü"/>
            </a:pPr>
            <a:r>
              <a:rPr lang="el-GR" dirty="0" smtClean="0"/>
              <a:t>κοινωνικές και υποστηρικτικές παρεμβάσεις, </a:t>
            </a:r>
          </a:p>
          <a:p>
            <a:pPr>
              <a:buFont typeface="Wingdings" pitchFamily="2" charset="2"/>
              <a:buChar char="ü"/>
            </a:pPr>
            <a:r>
              <a:rPr lang="el-GR" dirty="0" smtClean="0"/>
              <a:t>προάγοντας την συνεργασία όσων εμπλέκονται στην φροντίδα του παιδιού (σχολείο, κ.α.), </a:t>
            </a:r>
          </a:p>
          <a:p>
            <a:pPr>
              <a:buFont typeface="Wingdings" pitchFamily="2" charset="2"/>
              <a:buChar char="ü"/>
            </a:pPr>
            <a:r>
              <a:rPr lang="el-GR" dirty="0" smtClean="0"/>
              <a:t>με σκοπό την αύξηση της αυτοεκτίμησης των γονέων στο γονικό τους ρόλο (</a:t>
            </a:r>
            <a:r>
              <a:rPr lang="el-GR" dirty="0" err="1" smtClean="0"/>
              <a:t>Frick</a:t>
            </a:r>
            <a:r>
              <a:rPr lang="el-GR" dirty="0" smtClean="0"/>
              <a:t>, 2003). </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21</a:t>
            </a:fld>
            <a:endParaRPr lang="el-GR"/>
          </a:p>
        </p:txBody>
      </p:sp>
    </p:spTree>
    <p:extLst>
      <p:ext uri="{BB962C8B-B14F-4D97-AF65-F5344CB8AC3E}">
        <p14:creationId xmlns:p14="http://schemas.microsoft.com/office/powerpoint/2010/main" val="14221568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Ασυνείδητές διεργασίες</a:t>
            </a:r>
            <a:endParaRPr lang="el-GR" dirty="0"/>
          </a:p>
        </p:txBody>
      </p:sp>
      <p:sp>
        <p:nvSpPr>
          <p:cNvPr id="3" name="2 - Θέση περιεχομένου"/>
          <p:cNvSpPr>
            <a:spLocks noGrp="1"/>
          </p:cNvSpPr>
          <p:nvPr>
            <p:ph sz="quarter" idx="1"/>
          </p:nvPr>
        </p:nvSpPr>
        <p:spPr/>
        <p:txBody>
          <a:bodyPr>
            <a:noAutofit/>
          </a:bodyPr>
          <a:lstStyle/>
          <a:p>
            <a:r>
              <a:rPr lang="el-GR" dirty="0" smtClean="0"/>
              <a:t>Οι κοινωνικοί λειτουργοί στη συνεργασία με τους γονείς χρειάζεται να αναγνωρίζουν ότι είναι δυνατόν να τους χρησιμοποιήσουν ως υποκείμενα: </a:t>
            </a:r>
          </a:p>
          <a:p>
            <a:pPr>
              <a:buFont typeface="Wingdings" pitchFamily="2" charset="2"/>
              <a:buChar char="ü"/>
            </a:pPr>
            <a:r>
              <a:rPr lang="el-GR" dirty="0" smtClean="0"/>
              <a:t>προβολών, </a:t>
            </a:r>
          </a:p>
          <a:p>
            <a:pPr>
              <a:buFont typeface="Wingdings" pitchFamily="2" charset="2"/>
              <a:buChar char="ü"/>
            </a:pPr>
            <a:r>
              <a:rPr lang="el-GR" dirty="0" smtClean="0"/>
              <a:t>σχάσης, και </a:t>
            </a:r>
          </a:p>
          <a:p>
            <a:pPr>
              <a:buFont typeface="Wingdings" pitchFamily="2" charset="2"/>
              <a:buChar char="ü"/>
            </a:pPr>
            <a:r>
              <a:rPr lang="el-GR" dirty="0" err="1" smtClean="0"/>
              <a:t>εκδραμάτισης</a:t>
            </a:r>
            <a:r>
              <a:rPr lang="el-GR" dirty="0" smtClean="0"/>
              <a:t>. </a:t>
            </a:r>
          </a:p>
          <a:p>
            <a:r>
              <a:rPr lang="el-GR" dirty="0" smtClean="0"/>
              <a:t>Οι γονείς ίσως να προσπαθούν έτσι να επαναλάβουν μαζί τους παθολογικές καταστάσεις, γεγονός που θα φανερώσει σημαντικά ζητήματα σχετικά με τον γονικό ρόλο και άλλων ρόλων στην οικογένεια και τις διαταραχές τους.</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22</a:t>
            </a:fld>
            <a:endParaRPr lang="el-GR"/>
          </a:p>
        </p:txBody>
      </p:sp>
    </p:spTree>
    <p:extLst>
      <p:ext uri="{BB962C8B-B14F-4D97-AF65-F5344CB8AC3E}">
        <p14:creationId xmlns:p14="http://schemas.microsoft.com/office/powerpoint/2010/main" val="18121776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lvl="0"/>
            <a:r>
              <a:rPr lang="el-GR" sz="3600" b="1" dirty="0" smtClean="0"/>
              <a:t>Η Κοινωνική Εργασία στη ψυχοκοινωνική αποκατάσταση των παιδιών και εφήβων </a:t>
            </a:r>
            <a:endParaRPr lang="el-GR" sz="3200" dirty="0"/>
          </a:p>
        </p:txBody>
      </p:sp>
      <p:sp>
        <p:nvSpPr>
          <p:cNvPr id="3" name="2 - Θέση περιεχομένου"/>
          <p:cNvSpPr>
            <a:spLocks noGrp="1"/>
          </p:cNvSpPr>
          <p:nvPr>
            <p:ph sz="quarter" idx="1"/>
          </p:nvPr>
        </p:nvSpPr>
        <p:spPr/>
        <p:txBody>
          <a:bodyPr>
            <a:normAutofit/>
          </a:bodyPr>
          <a:lstStyle/>
          <a:p>
            <a:r>
              <a:rPr lang="el-GR" dirty="0" smtClean="0"/>
              <a:t>Η ψυχοκοινωνική αποκατάσταση είναι διαδικασία που στόχο έχει να υποστηρίξει τα άτομα με έκπτωση λειτουργικότητας από ψυχικές διαταραχές να επιτύχουν ένα όσο το δυνατόν καλύτερο επίπεδο ανεξάρτητης λειτουργίας στην κοινότητα. </a:t>
            </a:r>
          </a:p>
          <a:p>
            <a:r>
              <a:rPr lang="el-GR" dirty="0" smtClean="0"/>
              <a:t>Συνεπάγεται: </a:t>
            </a:r>
          </a:p>
          <a:p>
            <a:pPr>
              <a:buFont typeface="Wingdings" pitchFamily="2" charset="2"/>
              <a:buChar char="ü"/>
            </a:pPr>
            <a:r>
              <a:rPr lang="el-GR" dirty="0" smtClean="0"/>
              <a:t>τη βελτίωση δεξιοτήτων και </a:t>
            </a:r>
          </a:p>
          <a:p>
            <a:pPr>
              <a:buFont typeface="Wingdings" pitchFamily="2" charset="2"/>
              <a:buChar char="ü"/>
            </a:pPr>
            <a:r>
              <a:rPr lang="el-GR" dirty="0" smtClean="0"/>
              <a:t>την εισαγωγή περιβαλλοντικών αλλαγών ώστε τα άτομα με προβλήματα ψυχικής υγείας να έχουν μια όσο το δυνατόν καλύτερη ποιότητα ζωής. </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23</a:t>
            </a:fld>
            <a:endParaRPr lang="el-GR"/>
          </a:p>
        </p:txBody>
      </p:sp>
    </p:spTree>
    <p:extLst>
      <p:ext uri="{BB962C8B-B14F-4D97-AF65-F5344CB8AC3E}">
        <p14:creationId xmlns:p14="http://schemas.microsoft.com/office/powerpoint/2010/main" val="6975724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dirty="0" smtClean="0"/>
              <a:t>Σκοπός και μέτρα ψυχοκοινωνικής αποκατάστασης</a:t>
            </a:r>
            <a:endParaRPr lang="el-GR" dirty="0"/>
          </a:p>
        </p:txBody>
      </p:sp>
      <p:sp>
        <p:nvSpPr>
          <p:cNvPr id="3" name="2 - Θέση περιεχομένου"/>
          <p:cNvSpPr>
            <a:spLocks noGrp="1"/>
          </p:cNvSpPr>
          <p:nvPr>
            <p:ph sz="quarter" idx="1"/>
          </p:nvPr>
        </p:nvSpPr>
        <p:spPr/>
        <p:txBody>
          <a:bodyPr>
            <a:noAutofit/>
          </a:bodyPr>
          <a:lstStyle/>
          <a:p>
            <a:r>
              <a:rPr lang="el-GR" dirty="0" smtClean="0"/>
              <a:t>Η ψυχοκοινωνική αποκατάσταση προϋποθέτει την συντονισμένη εφαρμογή μέτρων φροντίδας:</a:t>
            </a:r>
          </a:p>
          <a:p>
            <a:pPr>
              <a:buFont typeface="Wingdings" pitchFamily="2" charset="2"/>
              <a:buChar char="ü"/>
            </a:pPr>
            <a:r>
              <a:rPr lang="el-GR" dirty="0" smtClean="0"/>
              <a:t>κλινικής - λειτουργικής - ψυχολογικής - κοινωνικής αλληλεπίδρασης - στεγαστικής - εκπαιδευτικής - επαγγελματικής. </a:t>
            </a:r>
          </a:p>
          <a:p>
            <a:r>
              <a:rPr lang="el-GR" dirty="0" smtClean="0"/>
              <a:t>Σκοπός είναι η κοινωνική ενσωμάτωση, η μείωση της έκθεσης σε βλαπτικές περιβαλλοντικές συνθήκες, όπως συμβαίνει στις περιπτώσεις της ιδρυματικής περίθαλψης, και στην ενδυνάμωση για την αντιμετώπιση των συνθηκών της ζωής στην κοινότητα. </a:t>
            </a:r>
          </a:p>
          <a:p>
            <a:r>
              <a:rPr lang="el-GR" dirty="0" smtClean="0"/>
              <a:t>Αποτελεί βασική αρχή της ψυχιατρικής μεταρρύθμισης. </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24</a:t>
            </a:fld>
            <a:endParaRPr lang="el-GR"/>
          </a:p>
        </p:txBody>
      </p:sp>
    </p:spTree>
    <p:extLst>
      <p:ext uri="{BB962C8B-B14F-4D97-AF65-F5344CB8AC3E}">
        <p14:creationId xmlns:p14="http://schemas.microsoft.com/office/powerpoint/2010/main" val="4338961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Στόχοι </a:t>
            </a:r>
            <a:r>
              <a:rPr lang="el-GR" dirty="0"/>
              <a:t>της σύγχρονης παιδοψυχιατρικής</a:t>
            </a:r>
          </a:p>
        </p:txBody>
      </p:sp>
      <p:sp>
        <p:nvSpPr>
          <p:cNvPr id="3" name="2 - Θέση περιεχομένου"/>
          <p:cNvSpPr>
            <a:spLocks noGrp="1"/>
          </p:cNvSpPr>
          <p:nvPr>
            <p:ph sz="quarter" idx="1"/>
          </p:nvPr>
        </p:nvSpPr>
        <p:spPr/>
        <p:txBody>
          <a:bodyPr>
            <a:noAutofit/>
          </a:bodyPr>
          <a:lstStyle/>
          <a:p>
            <a:r>
              <a:rPr lang="el-GR" dirty="0" smtClean="0"/>
              <a:t>Η ψυχοκοινωνική αποκατάσταση ταυτίζεται με την κοινότητα, ως το φυσικό κοινωνικό πεδίο όπου με δυναμικό τρόπο αλληλεπιδρούν οι ανθρώπινες σχέσεις οι οποίες προσδιορίζουν την ψυχοκοινωνική κατάσταση του ατόμου και επηρεάζουν την εξέλιξη, τις επιπτώσεις αλλά και την αντιμετώπιση του ψυχικού προβλήματος. </a:t>
            </a:r>
          </a:p>
          <a:p>
            <a:r>
              <a:rPr lang="el-GR" dirty="0" smtClean="0"/>
              <a:t>Στόχος της σύγχρονης παιδοψυχιατρικής είναι όλα τα προβλήματα ψυχικής υγείας να αντιμετωπίζονται με την παραμονή των παιδιών και των εφήβων στην κοινότητα, παρέχοντας σε αυτά όλο το εύρος των εξειδικευμένων υπηρεσιών ψυχοκοινωνικής φροντίδας και αποκατάστασης που έχουν ανάγκη. </a:t>
            </a:r>
          </a:p>
          <a:p>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25</a:t>
            </a:fld>
            <a:endParaRPr lang="el-GR"/>
          </a:p>
        </p:txBody>
      </p:sp>
    </p:spTree>
    <p:extLst>
      <p:ext uri="{BB962C8B-B14F-4D97-AF65-F5344CB8AC3E}">
        <p14:creationId xmlns:p14="http://schemas.microsoft.com/office/powerpoint/2010/main" val="6701349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lvl="0"/>
            <a:r>
              <a:rPr lang="el-GR" sz="3600" b="1" dirty="0" smtClean="0"/>
              <a:t>Η Κοινωνική Εργασία στη πρόληψη και την προαγωγή της ψυχικής υγείας των παιδιών </a:t>
            </a:r>
            <a:r>
              <a:rPr lang="el-GR" sz="3100" b="0" dirty="0" smtClean="0"/>
              <a:t>1/3</a:t>
            </a:r>
            <a:endParaRPr lang="el-GR" sz="3100" b="0" dirty="0"/>
          </a:p>
        </p:txBody>
      </p:sp>
      <p:sp>
        <p:nvSpPr>
          <p:cNvPr id="3" name="2 - Θέση περιεχομένου"/>
          <p:cNvSpPr>
            <a:spLocks noGrp="1"/>
          </p:cNvSpPr>
          <p:nvPr>
            <p:ph sz="quarter" idx="1"/>
          </p:nvPr>
        </p:nvSpPr>
        <p:spPr/>
        <p:txBody>
          <a:bodyPr>
            <a:noAutofit/>
          </a:bodyPr>
          <a:lstStyle/>
          <a:p>
            <a:r>
              <a:rPr lang="el-GR" sz="2300" dirty="0" smtClean="0"/>
              <a:t>Υποστηρίζει την ψυχική ανθεκτικότητα και την καλή ψυχική υγεία η οποία έχει άμεση σχέση με: </a:t>
            </a:r>
          </a:p>
          <a:p>
            <a:pPr>
              <a:buFont typeface="Wingdings" pitchFamily="2" charset="2"/>
              <a:buChar char="ü"/>
            </a:pPr>
            <a:r>
              <a:rPr lang="el-GR" sz="2300" dirty="0" smtClean="0"/>
              <a:t>βελτίωση εκπαιδευτικών επιτευγμάτων και την παραγωγικότητα και ελαχιστοποίηση απουσιών από την εργασία λόγω ασθένειας, </a:t>
            </a:r>
          </a:p>
          <a:p>
            <a:pPr>
              <a:buFont typeface="Wingdings" pitchFamily="2" charset="2"/>
              <a:buChar char="ü"/>
            </a:pPr>
            <a:r>
              <a:rPr lang="el-GR" sz="2300" dirty="0" smtClean="0"/>
              <a:t>βελτίωση της γνωστικής ικανότητας, </a:t>
            </a:r>
          </a:p>
          <a:p>
            <a:pPr>
              <a:buFont typeface="Wingdings" pitchFamily="2" charset="2"/>
              <a:buChar char="ü"/>
            </a:pPr>
            <a:r>
              <a:rPr lang="el-GR" sz="2300" dirty="0" smtClean="0"/>
              <a:t>καλύτερη φυσική υγεία και μείωση θνησιμότητας, </a:t>
            </a:r>
          </a:p>
          <a:p>
            <a:pPr>
              <a:buFont typeface="Wingdings" pitchFamily="2" charset="2"/>
              <a:buChar char="ü"/>
            </a:pPr>
            <a:r>
              <a:rPr lang="el-GR" sz="2300" dirty="0" smtClean="0"/>
              <a:t>αύξηση κοινωνικής αλληλεπίδρασης και κοινωνικής συμμετοχής, και</a:t>
            </a:r>
          </a:p>
          <a:p>
            <a:pPr>
              <a:buFont typeface="Wingdings" pitchFamily="2" charset="2"/>
              <a:buChar char="ü"/>
            </a:pPr>
            <a:r>
              <a:rPr lang="el-GR" sz="2300" dirty="0" smtClean="0"/>
              <a:t>μείωση του κίνδυνου εκδήλωσης ψυχικών διαταραχών και μείωση των αυτοκτονιών.</a:t>
            </a:r>
            <a:endParaRPr lang="el-GR" sz="2300"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26</a:t>
            </a:fld>
            <a:endParaRPr lang="el-GR"/>
          </a:p>
        </p:txBody>
      </p:sp>
    </p:spTree>
    <p:extLst>
      <p:ext uri="{BB962C8B-B14F-4D97-AF65-F5344CB8AC3E}">
        <p14:creationId xmlns:p14="http://schemas.microsoft.com/office/powerpoint/2010/main" val="3073797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sz="3600" dirty="0">
                <a:solidFill>
                  <a:srgbClr val="775F55">
                    <a:lumMod val="75000"/>
                  </a:srgbClr>
                </a:solidFill>
              </a:rPr>
              <a:t>Η Κοινωνική Εργασία στη πρόληψη και την προαγωγή της ψυχικής υγείας των παιδιών </a:t>
            </a:r>
            <a:r>
              <a:rPr lang="el-GR" sz="3100" b="0" dirty="0" smtClean="0">
                <a:solidFill>
                  <a:srgbClr val="775F55">
                    <a:lumMod val="75000"/>
                  </a:srgbClr>
                </a:solidFill>
              </a:rPr>
              <a:t>2/3</a:t>
            </a:r>
            <a:endParaRPr lang="el-GR" dirty="0"/>
          </a:p>
        </p:txBody>
      </p:sp>
      <p:sp>
        <p:nvSpPr>
          <p:cNvPr id="3" name="2 - Θέση περιεχομένου"/>
          <p:cNvSpPr>
            <a:spLocks noGrp="1"/>
          </p:cNvSpPr>
          <p:nvPr>
            <p:ph sz="quarter" idx="1"/>
          </p:nvPr>
        </p:nvSpPr>
        <p:spPr/>
        <p:txBody>
          <a:bodyPr>
            <a:noAutofit/>
          </a:bodyPr>
          <a:lstStyle/>
          <a:p>
            <a:r>
              <a:rPr lang="el-GR" sz="2300" dirty="0" smtClean="0"/>
              <a:t>Η πρόληψη και προαγωγή της ψυχικής υγείας στην παιδική ηλικία μειώνουν τους κινδύνους συναισθηματικών και </a:t>
            </a:r>
            <a:r>
              <a:rPr lang="el-GR" sz="2300" dirty="0" err="1" smtClean="0"/>
              <a:t>συμπεριφερικών</a:t>
            </a:r>
            <a:r>
              <a:rPr lang="el-GR" sz="2300" dirty="0" smtClean="0"/>
              <a:t> προβλημάτων και διαταραχών στην ενήλικη ζωή. </a:t>
            </a:r>
          </a:p>
          <a:p>
            <a:r>
              <a:rPr lang="el-GR" sz="2300" dirty="0" smtClean="0"/>
              <a:t>Αναφέρονται διάφορες παρεμβάσεις που αφορούν: </a:t>
            </a:r>
          </a:p>
          <a:p>
            <a:pPr>
              <a:buFont typeface="Wingdings" pitchFamily="2" charset="2"/>
              <a:buChar char="ü"/>
            </a:pPr>
            <a:r>
              <a:rPr lang="el-GR" sz="2300" dirty="0" smtClean="0"/>
              <a:t>στην προαγωγή της ψυχικής υγείας των γονέων, </a:t>
            </a:r>
          </a:p>
          <a:p>
            <a:pPr>
              <a:buFont typeface="Wingdings" pitchFamily="2" charset="2"/>
              <a:buChar char="ü"/>
            </a:pPr>
            <a:r>
              <a:rPr lang="el-GR" sz="2300" dirty="0" smtClean="0"/>
              <a:t>στην υποστήριξη των γονικών δεξιοτήτων, </a:t>
            </a:r>
          </a:p>
          <a:p>
            <a:pPr>
              <a:buFont typeface="Wingdings" pitchFamily="2" charset="2"/>
              <a:buChar char="ü"/>
            </a:pPr>
            <a:r>
              <a:rPr lang="el-GR" sz="2300" dirty="0" smtClean="0"/>
              <a:t>στην πρόληψη κατά την προσχολική ηλικία, </a:t>
            </a:r>
          </a:p>
          <a:p>
            <a:pPr>
              <a:buFont typeface="Wingdings" pitchFamily="2" charset="2"/>
              <a:buChar char="ü"/>
            </a:pPr>
            <a:r>
              <a:rPr lang="el-GR" sz="2300" dirty="0" smtClean="0"/>
              <a:t>στην προαγωγή της ψυχικής υγείας στα σχολεία και </a:t>
            </a:r>
          </a:p>
          <a:p>
            <a:pPr>
              <a:buFont typeface="Wingdings" pitchFamily="2" charset="2"/>
              <a:buChar char="ü"/>
            </a:pPr>
            <a:r>
              <a:rPr lang="el-GR" sz="2300" dirty="0" smtClean="0"/>
              <a:t>στην πρόληψη του εκφοβισμού, της βίας και της κακοποίησης. </a:t>
            </a:r>
            <a:endParaRPr lang="el-GR" sz="2300"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27</a:t>
            </a:fld>
            <a:endParaRPr lang="el-GR"/>
          </a:p>
        </p:txBody>
      </p:sp>
    </p:spTree>
    <p:extLst>
      <p:ext uri="{BB962C8B-B14F-4D97-AF65-F5344CB8AC3E}">
        <p14:creationId xmlns:p14="http://schemas.microsoft.com/office/powerpoint/2010/main" val="10520647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sz="3600" dirty="0">
                <a:solidFill>
                  <a:srgbClr val="775F55">
                    <a:lumMod val="75000"/>
                  </a:srgbClr>
                </a:solidFill>
              </a:rPr>
              <a:t>Η Κοινωνική Εργασία στη πρόληψη και την προαγωγή της ψυχικής υγείας των παιδιών </a:t>
            </a:r>
            <a:r>
              <a:rPr lang="el-GR" sz="3100" b="0" dirty="0">
                <a:solidFill>
                  <a:srgbClr val="775F55">
                    <a:lumMod val="75000"/>
                  </a:srgbClr>
                </a:solidFill>
              </a:rPr>
              <a:t>3</a:t>
            </a:r>
            <a:r>
              <a:rPr lang="el-GR" sz="3100" b="0" dirty="0" smtClean="0">
                <a:solidFill>
                  <a:srgbClr val="775F55">
                    <a:lumMod val="75000"/>
                  </a:srgbClr>
                </a:solidFill>
              </a:rPr>
              <a:t>/3</a:t>
            </a:r>
            <a:endParaRPr lang="el-GR" dirty="0"/>
          </a:p>
        </p:txBody>
      </p:sp>
      <p:sp>
        <p:nvSpPr>
          <p:cNvPr id="3" name="2 - Θέση περιεχομένου"/>
          <p:cNvSpPr>
            <a:spLocks noGrp="1"/>
          </p:cNvSpPr>
          <p:nvPr>
            <p:ph sz="quarter" idx="1"/>
          </p:nvPr>
        </p:nvSpPr>
        <p:spPr/>
        <p:txBody>
          <a:bodyPr>
            <a:noAutofit/>
          </a:bodyPr>
          <a:lstStyle/>
          <a:p>
            <a:r>
              <a:rPr lang="el-GR" dirty="0" smtClean="0"/>
              <a:t>Στο έργο της διεπιστημονικής ομάδας για την πρόληψη και την προαγωγή της ψυχικής υγείας των παιδιών και των εφήβων, ο ρόλος των κοινωνικών λειτουργών αφορά στην ανάπτυξη σχετικών δραστηριοτήτων και παρεμβάσεων που βασίζονται στις μεθόδους της Κοινωνικής Εργασίας με ομάδες και την κοινότητα. </a:t>
            </a:r>
          </a:p>
          <a:p>
            <a:r>
              <a:rPr lang="el-GR" dirty="0" smtClean="0"/>
              <a:t>Αυτές οι προσεγγίσεις προσφέρουν μία εναλλακτική εστίαση για το ρόλο της Κοινωνικής Εργασίας (πέραν της κλινικής εργασίας) και την καθιστούν ως τον κλάδο που προσεγγίζει περισσότερο τις στρατηγικές πρόληψης και προαγωγής της ψυχικής υγείας από τους υπόλοιπους κλάδους. </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28</a:t>
            </a:fld>
            <a:endParaRPr lang="el-GR"/>
          </a:p>
        </p:txBody>
      </p:sp>
    </p:spTree>
    <p:extLst>
      <p:ext uri="{BB962C8B-B14F-4D97-AF65-F5344CB8AC3E}">
        <p14:creationId xmlns:p14="http://schemas.microsoft.com/office/powerpoint/2010/main" val="11298269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Το ψυχοκοινωνικό </a:t>
            </a:r>
            <a:r>
              <a:rPr lang="el-GR" dirty="0" smtClean="0"/>
              <a:t>μοντέλο</a:t>
            </a:r>
            <a:r>
              <a:rPr lang="el-GR" dirty="0"/>
              <a:t> </a:t>
            </a:r>
            <a:r>
              <a:rPr lang="el-GR" sz="2800" b="0" dirty="0" smtClean="0"/>
              <a:t>1/2</a:t>
            </a:r>
            <a:endParaRPr lang="el-GR" sz="2800" b="0" dirty="0"/>
          </a:p>
        </p:txBody>
      </p:sp>
      <p:sp>
        <p:nvSpPr>
          <p:cNvPr id="3" name="2 - Θέση περιεχομένου"/>
          <p:cNvSpPr>
            <a:spLocks noGrp="1"/>
          </p:cNvSpPr>
          <p:nvPr>
            <p:ph sz="quarter" idx="1"/>
          </p:nvPr>
        </p:nvSpPr>
        <p:spPr/>
        <p:txBody>
          <a:bodyPr>
            <a:noAutofit/>
          </a:bodyPr>
          <a:lstStyle/>
          <a:p>
            <a:r>
              <a:rPr lang="el-GR" sz="2300" dirty="0" smtClean="0"/>
              <a:t>Το ψυχοκοινωνικό μοντέλο εξασφαλίζει το πλαίσιο που συνεκτιμά όλες τις επιμέρους μεταβλητές του παιδιού, της οικογένειας και του περιβάλλοντος, οι οποίες αλληλεπιδρούν για να δημιουργήσουν τις δυσκολίες που εκδηλώνονται και εντοπίζονται. </a:t>
            </a:r>
          </a:p>
          <a:p>
            <a:r>
              <a:rPr lang="el-GR" sz="2300" dirty="0" smtClean="0"/>
              <a:t>Δίχως αυτήν την ολιστική προσέγγιση της Κοινωνικής Εργασίας υπάρχει ο κίνδυνος:</a:t>
            </a:r>
          </a:p>
          <a:p>
            <a:pPr>
              <a:buFont typeface="Wingdings" pitchFamily="2" charset="2"/>
              <a:buChar char="ü"/>
            </a:pPr>
            <a:r>
              <a:rPr lang="el-GR" sz="2300" dirty="0" smtClean="0"/>
              <a:t>της συσχέτισης της ψυχικής υγείας του παιδιού με μια διαδικασία ιατρικού παθολογικού στιγματισμού ή </a:t>
            </a:r>
          </a:p>
          <a:p>
            <a:pPr>
              <a:buFont typeface="Wingdings" pitchFamily="2" charset="2"/>
              <a:buChar char="ü"/>
            </a:pPr>
            <a:r>
              <a:rPr lang="el-GR" sz="2300" dirty="0" smtClean="0"/>
              <a:t>της πεποίθησης πως τελικά είναι μόνο οι γονείς αυτοί που χρειάζονται βοήθεια, για να αντεπεξέλθουν στις διαθέσεις και στη συμπεριφορά του παιδιού τους.</a:t>
            </a:r>
            <a:endParaRPr lang="el-GR" sz="2300"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a:t>
            </a:fld>
            <a:endParaRPr lang="el-GR"/>
          </a:p>
        </p:txBody>
      </p:sp>
    </p:spTree>
    <p:extLst>
      <p:ext uri="{BB962C8B-B14F-4D97-AF65-F5344CB8AC3E}">
        <p14:creationId xmlns:p14="http://schemas.microsoft.com/office/powerpoint/2010/main" val="6456874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dirty="0"/>
              <a:t>Κύρια στρατηγική για την προαγωγή της ψυχικής ευεξίας στην κοινότητα</a:t>
            </a:r>
          </a:p>
        </p:txBody>
      </p:sp>
      <p:sp>
        <p:nvSpPr>
          <p:cNvPr id="3" name="2 - Θέση περιεχομένου"/>
          <p:cNvSpPr>
            <a:spLocks noGrp="1"/>
          </p:cNvSpPr>
          <p:nvPr>
            <p:ph sz="quarter" idx="1"/>
          </p:nvPr>
        </p:nvSpPr>
        <p:spPr/>
        <p:txBody>
          <a:bodyPr>
            <a:noAutofit/>
          </a:bodyPr>
          <a:lstStyle/>
          <a:p>
            <a:r>
              <a:rPr lang="el-GR" dirty="0" smtClean="0"/>
              <a:t>Κύρια στρατηγική για την προαγωγή της ψυχικής ευεξίας στην κοινότητα είναι: </a:t>
            </a:r>
          </a:p>
          <a:p>
            <a:pPr>
              <a:buFont typeface="Wingdings" pitchFamily="2" charset="2"/>
              <a:buChar char="ü"/>
            </a:pPr>
            <a:r>
              <a:rPr lang="el-GR" dirty="0" smtClean="0"/>
              <a:t>η δημιουργία ενός υποστηρικτικού κοινωνικού, πολιτισμικού και φυσικού περιβάλλοντος, </a:t>
            </a:r>
          </a:p>
          <a:p>
            <a:pPr>
              <a:buFont typeface="Wingdings" pitchFamily="2" charset="2"/>
              <a:buChar char="ü"/>
            </a:pPr>
            <a:r>
              <a:rPr lang="el-GR" dirty="0" smtClean="0"/>
              <a:t>με σημαντικούς δείκτες πρόβλεψης της ψυχικής υγείας την κοινωνική υποστήριξη, τα κοινωνικά δίκτυα, την κοινωνική ενσωμάτωση και την κοινωνική συμμετοχή. </a:t>
            </a:r>
          </a:p>
          <a:p>
            <a:r>
              <a:rPr lang="el-GR" dirty="0" smtClean="0"/>
              <a:t>Όλα αυτά προϋποθέτουν ένα κοινωνικό περιβάλλον που να λειτουργεί δίχως κοινωνικό αποκλεισμό, κοινωνικές διακρίσεις, στίγμα και κοινωνικές προκαταλήψεις για τις ψυχικές διαταραχές. </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29</a:t>
            </a:fld>
            <a:endParaRPr lang="el-GR"/>
          </a:p>
        </p:txBody>
      </p:sp>
    </p:spTree>
    <p:extLst>
      <p:ext uri="{BB962C8B-B14F-4D97-AF65-F5344CB8AC3E}">
        <p14:creationId xmlns:p14="http://schemas.microsoft.com/office/powerpoint/2010/main" val="75419845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dirty="0" smtClean="0"/>
              <a:t>Προαγωγή της ψυχικής υγείας και το </a:t>
            </a:r>
            <a:r>
              <a:rPr lang="el-GR" dirty="0"/>
              <a:t>σύστημα των αξιών της Κοινωνικής Εργασίας</a:t>
            </a:r>
          </a:p>
        </p:txBody>
      </p:sp>
      <p:sp>
        <p:nvSpPr>
          <p:cNvPr id="3" name="2 - Θέση περιεχομένου"/>
          <p:cNvSpPr>
            <a:spLocks noGrp="1"/>
          </p:cNvSpPr>
          <p:nvPr>
            <p:ph sz="quarter" idx="1"/>
          </p:nvPr>
        </p:nvSpPr>
        <p:spPr/>
        <p:txBody>
          <a:bodyPr>
            <a:normAutofit/>
          </a:bodyPr>
          <a:lstStyle/>
          <a:p>
            <a:r>
              <a:rPr lang="el-GR" dirty="0" smtClean="0"/>
              <a:t>Το πλαίσιο αυτό αντικατοπτρίζει το σύστημα των αξιών της Κοινωνικής Εργασίας, όπως ειδικότερα προσδιορίζεται από τις αξίες: </a:t>
            </a:r>
          </a:p>
          <a:p>
            <a:pPr>
              <a:buFont typeface="Wingdings" pitchFamily="2" charset="2"/>
              <a:buChar char="ü"/>
            </a:pPr>
            <a:r>
              <a:rPr lang="el-GR" dirty="0" smtClean="0"/>
              <a:t>της κοινωνικής αλλαγής, </a:t>
            </a:r>
          </a:p>
          <a:p>
            <a:pPr>
              <a:buFont typeface="Wingdings" pitchFamily="2" charset="2"/>
              <a:buChar char="ü"/>
            </a:pPr>
            <a:r>
              <a:rPr lang="el-GR" dirty="0" smtClean="0"/>
              <a:t>της κοινωνικής δικαιοσύνης και </a:t>
            </a:r>
          </a:p>
          <a:p>
            <a:pPr>
              <a:buFont typeface="Wingdings" pitchFamily="2" charset="2"/>
              <a:buChar char="ü"/>
            </a:pPr>
            <a:r>
              <a:rPr lang="el-GR" dirty="0" smtClean="0"/>
              <a:t>της ενδυνάμωσης. </a:t>
            </a:r>
          </a:p>
          <a:p>
            <a:r>
              <a:rPr lang="el-GR" dirty="0" smtClean="0"/>
              <a:t>Αυτές αποτελούν παράλληλα και τις βασικές αρχές της Κοινωνικής Εργασίας στην Ψυχική Υγεία και των παρεμβάσεων με σκοπό την πρόληψη και την προαγωγή της. </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30</a:t>
            </a:fld>
            <a:endParaRPr lang="el-GR"/>
          </a:p>
        </p:txBody>
      </p:sp>
    </p:spTree>
    <p:extLst>
      <p:ext uri="{BB962C8B-B14F-4D97-AF65-F5344CB8AC3E}">
        <p14:creationId xmlns:p14="http://schemas.microsoft.com/office/powerpoint/2010/main" val="35128108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dirty="0" smtClean="0"/>
              <a:t>Είδη παρεμβάσεων πρόληψης</a:t>
            </a:r>
            <a:r>
              <a:rPr lang="el-GR" dirty="0"/>
              <a:t> των Κ</a:t>
            </a:r>
            <a:r>
              <a:rPr lang="el-GR" dirty="0" smtClean="0"/>
              <a:t>οινωνικών Λειτουργών </a:t>
            </a:r>
            <a:endParaRPr lang="el-GR" dirty="0"/>
          </a:p>
        </p:txBody>
      </p:sp>
      <p:sp>
        <p:nvSpPr>
          <p:cNvPr id="3" name="2 - Θέση περιεχομένου"/>
          <p:cNvSpPr>
            <a:spLocks noGrp="1"/>
          </p:cNvSpPr>
          <p:nvPr>
            <p:ph sz="quarter" idx="1"/>
          </p:nvPr>
        </p:nvSpPr>
        <p:spPr/>
        <p:txBody>
          <a:bodyPr>
            <a:normAutofit/>
          </a:bodyPr>
          <a:lstStyle/>
          <a:p>
            <a:r>
              <a:rPr lang="el-GR" dirty="0" smtClean="0"/>
              <a:t>Οι παρεμβάσεις πρόληψης και προαγωγής της ψυχικής υγείας παιδιών και εφήβων των κοινωνικών λειτουργών μπορεί να είναι: </a:t>
            </a:r>
          </a:p>
          <a:p>
            <a:pPr>
              <a:buFont typeface="Wingdings" pitchFamily="2" charset="2"/>
              <a:buChar char="ü"/>
            </a:pPr>
            <a:r>
              <a:rPr lang="el-GR" dirty="0" smtClean="0"/>
              <a:t>καθολικές (που στοχεύουν σε ολόκληρο τον πληθυσμό), </a:t>
            </a:r>
          </a:p>
          <a:p>
            <a:pPr>
              <a:buFont typeface="Wingdings" pitchFamily="2" charset="2"/>
              <a:buChar char="ü"/>
            </a:pPr>
            <a:r>
              <a:rPr lang="el-GR" dirty="0" smtClean="0"/>
              <a:t>επιλεκτικές (που στοχεύουν σε υποομάδες του πληθυσμού με υψηλό ποσοστό επικινδυνότητας),</a:t>
            </a:r>
          </a:p>
          <a:p>
            <a:pPr>
              <a:buFont typeface="Wingdings" pitchFamily="2" charset="2"/>
              <a:buChar char="ü"/>
            </a:pPr>
            <a:r>
              <a:rPr lang="el-GR" dirty="0" smtClean="0"/>
              <a:t>καθοριζόμενες (που στοχεύουν σε άτομα που εμφανίζουν συμπτώματα προβλημάτων ψυχικής υγείας). </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31</a:t>
            </a:fld>
            <a:endParaRPr lang="el-GR"/>
          </a:p>
        </p:txBody>
      </p:sp>
    </p:spTree>
    <p:extLst>
      <p:ext uri="{BB962C8B-B14F-4D97-AF65-F5344CB8AC3E}">
        <p14:creationId xmlns:p14="http://schemas.microsoft.com/office/powerpoint/2010/main" val="39614186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260648"/>
            <a:ext cx="8892480" cy="990600"/>
          </a:xfrm>
        </p:spPr>
        <p:txBody>
          <a:bodyPr>
            <a:noAutofit/>
          </a:bodyPr>
          <a:lstStyle/>
          <a:p>
            <a:r>
              <a:rPr lang="el-GR" sz="3100" dirty="0" smtClean="0"/>
              <a:t>Παρεμβάσεις πρόληψης και προαγωγής της ψυχικής υγείας παιδιών των κοινωνικών λειτουργών</a:t>
            </a:r>
            <a:endParaRPr lang="el-GR" sz="3100" dirty="0"/>
          </a:p>
        </p:txBody>
      </p:sp>
      <p:sp>
        <p:nvSpPr>
          <p:cNvPr id="3" name="2 - Θέση περιεχομένου"/>
          <p:cNvSpPr>
            <a:spLocks noGrp="1"/>
          </p:cNvSpPr>
          <p:nvPr>
            <p:ph sz="quarter" idx="1"/>
          </p:nvPr>
        </p:nvSpPr>
        <p:spPr/>
        <p:txBody>
          <a:bodyPr>
            <a:noAutofit/>
          </a:bodyPr>
          <a:lstStyle/>
          <a:p>
            <a:pPr>
              <a:buFont typeface="Wingdings" pitchFamily="2" charset="2"/>
              <a:buChar char="ü"/>
            </a:pPr>
            <a:r>
              <a:rPr lang="el-GR" dirty="0" err="1" smtClean="0"/>
              <a:t>Ψυχοεκπαιδευτικά</a:t>
            </a:r>
            <a:r>
              <a:rPr lang="el-GR" dirty="0" smtClean="0"/>
              <a:t> προγράμματα (κατανόηση σχετικά με την ψυχική υγεία και απόκτησης νέων δεξιοτήτων για την αντιμετώπιση των </a:t>
            </a:r>
            <a:r>
              <a:rPr lang="el-GR" dirty="0" err="1" smtClean="0"/>
              <a:t>στρεσσογόνων</a:t>
            </a:r>
            <a:r>
              <a:rPr lang="el-GR" dirty="0" smtClean="0"/>
              <a:t> παραγόντων της καθημερινής ζωής). </a:t>
            </a:r>
          </a:p>
          <a:p>
            <a:pPr>
              <a:buFont typeface="Wingdings" pitchFamily="2" charset="2"/>
              <a:buChar char="ü"/>
            </a:pPr>
            <a:r>
              <a:rPr lang="el-GR" dirty="0" smtClean="0"/>
              <a:t>Ομάδες αμοιβαίας υποστήριξης σε ανάγκες ψυχικής υγείας και κατανόησης των εμπειριών (βασίζονται στην ενδυνάμωση που παρέχει η συλλογική ταύτιση για την αντιμετώπιση του αποκλεισμού και της απομόνωσης). </a:t>
            </a:r>
          </a:p>
          <a:p>
            <a:pPr>
              <a:buFont typeface="Wingdings" pitchFamily="2" charset="2"/>
              <a:buChar char="ü"/>
            </a:pPr>
            <a:r>
              <a:rPr lang="el-GR" dirty="0" smtClean="0"/>
              <a:t>Δράσεις υπεράσπισης των δικαιωμάτων των ατόμων με προβλήματα ψυχικής υγείας και καταπολέμησης των διακρίσεων και του στιγματισμού τους. </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32</a:t>
            </a:fld>
            <a:endParaRPr lang="el-GR"/>
          </a:p>
        </p:txBody>
      </p:sp>
    </p:spTree>
    <p:extLst>
      <p:ext uri="{BB962C8B-B14F-4D97-AF65-F5344CB8AC3E}">
        <p14:creationId xmlns:p14="http://schemas.microsoft.com/office/powerpoint/2010/main" val="100789576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Σύνοψη </a:t>
            </a:r>
            <a:r>
              <a:rPr lang="el-GR" sz="2800" b="0" dirty="0" smtClean="0"/>
              <a:t>1/3</a:t>
            </a:r>
            <a:endParaRPr lang="el-GR" sz="2800" b="0" dirty="0"/>
          </a:p>
        </p:txBody>
      </p:sp>
      <p:sp>
        <p:nvSpPr>
          <p:cNvPr id="3" name="2 - Θέση περιεχομένου"/>
          <p:cNvSpPr>
            <a:spLocks noGrp="1"/>
          </p:cNvSpPr>
          <p:nvPr>
            <p:ph sz="quarter" idx="1"/>
          </p:nvPr>
        </p:nvSpPr>
        <p:spPr/>
        <p:txBody>
          <a:bodyPr>
            <a:noAutofit/>
          </a:bodyPr>
          <a:lstStyle/>
          <a:p>
            <a:pPr>
              <a:lnSpc>
                <a:spcPct val="108000"/>
              </a:lnSpc>
              <a:spcBef>
                <a:spcPts val="900"/>
              </a:spcBef>
            </a:pPr>
            <a:r>
              <a:rPr lang="el-GR" sz="2200" dirty="0" smtClean="0"/>
              <a:t>Η Κοινωνική Εργασία είναι ένας από τους βασικούς κλάδους που στελεχώνει τις διεπιστημονικές ομάδες ψυχικής υγείας των παιδιών και εφήβων. </a:t>
            </a:r>
          </a:p>
          <a:p>
            <a:pPr>
              <a:lnSpc>
                <a:spcPct val="108000"/>
              </a:lnSpc>
              <a:spcBef>
                <a:spcPts val="900"/>
              </a:spcBef>
            </a:pPr>
            <a:r>
              <a:rPr lang="el-GR" sz="2200" dirty="0" smtClean="0"/>
              <a:t>Συμβάλει με το ψυχοκοινωνικό μοντέλο που πρεσβεύει στους τομείς: </a:t>
            </a:r>
          </a:p>
          <a:p>
            <a:pPr>
              <a:lnSpc>
                <a:spcPct val="108000"/>
              </a:lnSpc>
              <a:spcBef>
                <a:spcPts val="900"/>
              </a:spcBef>
              <a:buFont typeface="Wingdings" pitchFamily="2" charset="2"/>
              <a:buChar char="ü"/>
            </a:pPr>
            <a:r>
              <a:rPr lang="el-GR" sz="2200" dirty="0" smtClean="0"/>
              <a:t>της κοινωνικής μελέτης και της λήψης ιστορικού, </a:t>
            </a:r>
          </a:p>
          <a:p>
            <a:pPr>
              <a:lnSpc>
                <a:spcPct val="108000"/>
              </a:lnSpc>
              <a:spcBef>
                <a:spcPts val="900"/>
              </a:spcBef>
              <a:buFont typeface="Wingdings" pitchFamily="2" charset="2"/>
              <a:buChar char="ü"/>
            </a:pPr>
            <a:r>
              <a:rPr lang="el-GR" sz="2200" dirty="0" smtClean="0"/>
              <a:t>της διάγνωσης των προβλημάτων που αφορούν στα παιδιά, την οικογένεια, τις ομάδες και την κοινότητα, </a:t>
            </a:r>
          </a:p>
          <a:p>
            <a:pPr>
              <a:lnSpc>
                <a:spcPct val="108000"/>
              </a:lnSpc>
              <a:spcBef>
                <a:spcPts val="900"/>
              </a:spcBef>
              <a:buFont typeface="Wingdings" pitchFamily="2" charset="2"/>
              <a:buChar char="ü"/>
            </a:pPr>
            <a:r>
              <a:rPr lang="el-GR" sz="2200" dirty="0" smtClean="0"/>
              <a:t>της θεραπείας και της αποκατάστασης, </a:t>
            </a:r>
          </a:p>
          <a:p>
            <a:pPr>
              <a:lnSpc>
                <a:spcPct val="108000"/>
              </a:lnSpc>
              <a:spcBef>
                <a:spcPts val="900"/>
              </a:spcBef>
              <a:buFont typeface="Wingdings" pitchFamily="2" charset="2"/>
              <a:buChar char="ü"/>
            </a:pPr>
            <a:r>
              <a:rPr lang="el-GR" sz="2200" dirty="0" smtClean="0"/>
              <a:t>την πρόληψης και της προαγωγής της ψυχικής υγείας παιδιών και εφήβων, και </a:t>
            </a:r>
          </a:p>
          <a:p>
            <a:pPr>
              <a:lnSpc>
                <a:spcPct val="108000"/>
              </a:lnSpc>
              <a:spcBef>
                <a:spcPts val="900"/>
              </a:spcBef>
              <a:buFont typeface="Wingdings" pitchFamily="2" charset="2"/>
              <a:buChar char="ü"/>
            </a:pPr>
            <a:r>
              <a:rPr lang="el-GR" sz="2200" dirty="0" smtClean="0"/>
              <a:t>της έρευνας και του κοινωνικού σχεδιασμού. </a:t>
            </a:r>
            <a:endParaRPr lang="el-GR" sz="2200"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33</a:t>
            </a:fld>
            <a:endParaRPr lang="el-GR"/>
          </a:p>
        </p:txBody>
      </p:sp>
    </p:spTree>
    <p:extLst>
      <p:ext uri="{BB962C8B-B14F-4D97-AF65-F5344CB8AC3E}">
        <p14:creationId xmlns:p14="http://schemas.microsoft.com/office/powerpoint/2010/main" val="4267712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lumMod val="75000"/>
                  </a:srgbClr>
                </a:solidFill>
              </a:rPr>
              <a:t>Σύνοψη </a:t>
            </a:r>
            <a:r>
              <a:rPr lang="el-GR" sz="2800" b="0" dirty="0" smtClean="0">
                <a:solidFill>
                  <a:srgbClr val="775F55">
                    <a:lumMod val="75000"/>
                  </a:srgbClr>
                </a:solidFill>
              </a:rPr>
              <a:t>2/3</a:t>
            </a:r>
            <a:endParaRPr lang="el-GR" dirty="0"/>
          </a:p>
        </p:txBody>
      </p:sp>
      <p:sp>
        <p:nvSpPr>
          <p:cNvPr id="3" name="2 - Θέση περιεχομένου"/>
          <p:cNvSpPr>
            <a:spLocks noGrp="1"/>
          </p:cNvSpPr>
          <p:nvPr>
            <p:ph sz="quarter" idx="1"/>
          </p:nvPr>
        </p:nvSpPr>
        <p:spPr/>
        <p:txBody>
          <a:bodyPr>
            <a:noAutofit/>
          </a:bodyPr>
          <a:lstStyle/>
          <a:p>
            <a:r>
              <a:rPr lang="el-GR" dirty="0" smtClean="0"/>
              <a:t>Στο τομέα της ψυχικής υγείας παιδιών και εφήβων οι κοινωνικοί λειτουργοί προσφέρουν τις δεξιότητες, την κατάρτιση, την πείρα και τις γνώσεις της Κοινωνικής Εργασίας: </a:t>
            </a:r>
          </a:p>
          <a:p>
            <a:pPr>
              <a:buFont typeface="Wingdings" pitchFamily="2" charset="2"/>
              <a:buChar char="ü"/>
            </a:pPr>
            <a:r>
              <a:rPr lang="el-GR" b="1" dirty="0" smtClean="0"/>
              <a:t>με </a:t>
            </a:r>
            <a:r>
              <a:rPr lang="el-GR" b="1" dirty="0" err="1" smtClean="0"/>
              <a:t>ενσυναίσθηση</a:t>
            </a:r>
            <a:r>
              <a:rPr lang="el-GR" b="1" dirty="0" smtClean="0"/>
              <a:t>, </a:t>
            </a:r>
          </a:p>
          <a:p>
            <a:pPr>
              <a:buFont typeface="Wingdings" pitchFamily="2" charset="2"/>
              <a:buChar char="ü"/>
            </a:pPr>
            <a:r>
              <a:rPr lang="el-GR" b="1" dirty="0" smtClean="0"/>
              <a:t>με βασικές γνώσεις για την ανάπτυξη των παιδιών και εφήβων, </a:t>
            </a:r>
          </a:p>
          <a:p>
            <a:pPr>
              <a:buFont typeface="Wingdings" pitchFamily="2" charset="2"/>
              <a:buChar char="ü"/>
            </a:pPr>
            <a:r>
              <a:rPr lang="el-GR" b="1" dirty="0" smtClean="0"/>
              <a:t>με εξειδικευμένες γνώσεις για τα προβλήματα ψυχικής υγείας των παιδιών και των εφήβων, </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34</a:t>
            </a:fld>
            <a:endParaRPr lang="el-GR"/>
          </a:p>
        </p:txBody>
      </p:sp>
    </p:spTree>
    <p:extLst>
      <p:ext uri="{BB962C8B-B14F-4D97-AF65-F5344CB8AC3E}">
        <p14:creationId xmlns:p14="http://schemas.microsoft.com/office/powerpoint/2010/main" val="41419597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lumMod val="75000"/>
                  </a:srgbClr>
                </a:solidFill>
              </a:rPr>
              <a:t>Σύνοψη </a:t>
            </a:r>
            <a:r>
              <a:rPr lang="el-GR" sz="2800" b="0" dirty="0" smtClean="0">
                <a:solidFill>
                  <a:srgbClr val="775F55">
                    <a:lumMod val="75000"/>
                  </a:srgbClr>
                </a:solidFill>
              </a:rPr>
              <a:t>3/3</a:t>
            </a:r>
            <a:endParaRPr lang="el-GR" dirty="0"/>
          </a:p>
        </p:txBody>
      </p:sp>
      <p:sp>
        <p:nvSpPr>
          <p:cNvPr id="3" name="2 - Θέση περιεχομένου"/>
          <p:cNvSpPr>
            <a:spLocks noGrp="1"/>
          </p:cNvSpPr>
          <p:nvPr>
            <p:ph sz="quarter" idx="1"/>
          </p:nvPr>
        </p:nvSpPr>
        <p:spPr/>
        <p:txBody>
          <a:bodyPr>
            <a:noAutofit/>
          </a:bodyPr>
          <a:lstStyle/>
          <a:p>
            <a:pPr>
              <a:buFont typeface="Wingdings" pitchFamily="2" charset="2"/>
              <a:buChar char="ü"/>
            </a:pPr>
            <a:r>
              <a:rPr lang="el-GR" b="1" dirty="0" smtClean="0"/>
              <a:t>με την εξοικείωση με τα συμπτώματα των ψυχικών διαταραχών, </a:t>
            </a:r>
          </a:p>
          <a:p>
            <a:pPr>
              <a:buFont typeface="Wingdings" pitchFamily="2" charset="2"/>
              <a:buChar char="ü"/>
            </a:pPr>
            <a:r>
              <a:rPr lang="el-GR" b="1" dirty="0" smtClean="0"/>
              <a:t>με εξειδικευμένες γνώσεις για την λειτουργικότητα της οικογένειας, </a:t>
            </a:r>
          </a:p>
          <a:p>
            <a:pPr>
              <a:buFont typeface="Wingdings" pitchFamily="2" charset="2"/>
              <a:buChar char="ü"/>
            </a:pPr>
            <a:r>
              <a:rPr lang="el-GR" b="1" dirty="0" smtClean="0"/>
              <a:t>με κατανόηση του αντίκτυπου που έχουν τα σημαντικά γεγονότα ζωής στα παιδιά και τους εφήβους και </a:t>
            </a:r>
          </a:p>
          <a:p>
            <a:pPr>
              <a:buFont typeface="Wingdings" pitchFamily="2" charset="2"/>
              <a:buChar char="ü"/>
            </a:pPr>
            <a:r>
              <a:rPr lang="el-GR" b="1" dirty="0" smtClean="0"/>
              <a:t>με επίγνωση του πώς οι εμπειρίες των ίδιων των κοινωνικών λειτουργών συμβάλλουν στην προσέγγιση των άλλων.</a:t>
            </a:r>
            <a:endParaRPr lang="el-GR" b="1"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35</a:t>
            </a:fld>
            <a:endParaRPr lang="el-GR"/>
          </a:p>
        </p:txBody>
      </p:sp>
    </p:spTree>
    <p:extLst>
      <p:ext uri="{BB962C8B-B14F-4D97-AF65-F5344CB8AC3E}">
        <p14:creationId xmlns:p14="http://schemas.microsoft.com/office/powerpoint/2010/main" val="188935903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grpSp>
        <p:nvGrpSpPr>
          <p:cNvPr id="3" name="Ομάδα 2"/>
          <p:cNvGrpSpPr/>
          <p:nvPr/>
        </p:nvGrpSpPr>
        <p:grpSpPr>
          <a:xfrm>
            <a:off x="1767633" y="5931169"/>
            <a:ext cx="5828703" cy="768532"/>
            <a:chOff x="1767633" y="5931169"/>
            <a:chExt cx="5828703" cy="768532"/>
          </a:xfrm>
        </p:grpSpPr>
        <p:pic>
          <p:nvPicPr>
            <p:cNvPr id="9"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pic>
          <p:nvPicPr>
            <p:cNvPr id="10" name="Picture 2" descr="C:\Users\alex\Desktop\logo.png"/>
            <p:cNvPicPr>
              <a:picLocks noChangeAspect="1" noChangeArrowheads="1"/>
            </p:cNvPicPr>
            <p:nvPr/>
          </p:nvPicPr>
          <p:blipFill rotWithShape="1">
            <a:blip r:embed="rId4">
              <a:extLst>
                <a:ext uri="{28A0092B-C50C-407E-A947-70E740481C1C}">
                  <a14:useLocalDpi xmlns:a14="http://schemas.microsoft.com/office/drawing/2010/main" val="0"/>
                </a:ext>
              </a:extLst>
            </a:blip>
            <a:srcRect t="8214"/>
            <a:stretch/>
          </p:blipFill>
          <p:spPr bwMode="auto">
            <a:xfrm>
              <a:off x="3923928" y="5931169"/>
              <a:ext cx="3672408" cy="76853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err="1" smtClean="0"/>
              <a:t>Copyright</a:t>
            </a:r>
            <a:r>
              <a:rPr lang="el-GR" sz="2000" dirty="0" smtClean="0"/>
              <a:t> Τεχνολογικό Εκπαιδευτικό Ίδρυμα Αθήνας</a:t>
            </a:r>
            <a:r>
              <a:rPr lang="en-US" sz="2000" dirty="0" smtClean="0"/>
              <a:t>, </a:t>
            </a:r>
            <a:r>
              <a:rPr lang="el-GR" sz="2000" dirty="0" smtClean="0"/>
              <a:t>Χάρης </a:t>
            </a:r>
            <a:r>
              <a:rPr lang="el-GR" sz="2000" dirty="0" err="1" smtClean="0"/>
              <a:t>Ασημόπουλος</a:t>
            </a:r>
            <a:r>
              <a:rPr lang="el-GR" sz="2000" dirty="0" smtClean="0"/>
              <a:t> 2014. </a:t>
            </a:r>
            <a:r>
              <a:rPr lang="el-GR" sz="2000" dirty="0"/>
              <a:t>Χάρης </a:t>
            </a:r>
            <a:r>
              <a:rPr lang="el-GR" sz="2000" dirty="0" err="1"/>
              <a:t>Ασημόπουλος</a:t>
            </a:r>
            <a:r>
              <a:rPr lang="el-GR" sz="2000" dirty="0"/>
              <a:t>. «Κοινωνική Εργασία στην υγεία και </a:t>
            </a:r>
            <a:br>
              <a:rPr lang="el-GR" sz="2000" dirty="0"/>
            </a:br>
            <a:r>
              <a:rPr lang="el-GR" sz="2000" dirty="0"/>
              <a:t>ψυχική υγεία. </a:t>
            </a:r>
            <a:r>
              <a:rPr lang="el-GR" sz="2000" dirty="0" smtClean="0"/>
              <a:t>Ενότητα 9</a:t>
            </a:r>
            <a:r>
              <a:rPr lang="en-US" sz="2000" dirty="0" smtClean="0"/>
              <a:t>:</a:t>
            </a:r>
            <a:r>
              <a:rPr lang="el-GR" sz="2000" dirty="0"/>
              <a:t> Η κοινωνική εργασία στον τομέα της ψυχικής υγείας παιδιών και </a:t>
            </a:r>
            <a:r>
              <a:rPr lang="el-GR" sz="2000" dirty="0" smtClean="0"/>
              <a:t>εφήβων». Έκδοση: 1.0. Αθήνα 2014. Διαθέσιμο από τη δικτυακή διεύθυνση: </a:t>
            </a:r>
            <a:r>
              <a:rPr lang="en-US" sz="2000" dirty="0" smtClean="0">
                <a:hlinkClick r:id="rId3"/>
              </a:rPr>
              <a:t>ocp.teiath.gr</a:t>
            </a:r>
            <a:r>
              <a:rPr lang="el-GR" sz="2000" dirty="0" smtClean="0"/>
              <a:t>.</a:t>
            </a:r>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lumMod val="75000"/>
                  </a:srgbClr>
                </a:solidFill>
              </a:rPr>
              <a:t>Το ψυχοκοινωνικό μοντέλο </a:t>
            </a:r>
            <a:r>
              <a:rPr lang="el-GR" sz="2800" b="0" dirty="0" smtClean="0">
                <a:solidFill>
                  <a:srgbClr val="775F55">
                    <a:lumMod val="75000"/>
                  </a:srgbClr>
                </a:solidFill>
              </a:rPr>
              <a:t>2/2</a:t>
            </a:r>
            <a:endParaRPr lang="el-GR" dirty="0"/>
          </a:p>
        </p:txBody>
      </p:sp>
      <p:sp>
        <p:nvSpPr>
          <p:cNvPr id="3" name="2 - Θέση περιεχομένου"/>
          <p:cNvSpPr>
            <a:spLocks noGrp="1"/>
          </p:cNvSpPr>
          <p:nvPr>
            <p:ph sz="quarter" idx="1"/>
          </p:nvPr>
        </p:nvSpPr>
        <p:spPr/>
        <p:txBody>
          <a:bodyPr>
            <a:noAutofit/>
          </a:bodyPr>
          <a:lstStyle/>
          <a:p>
            <a:pPr>
              <a:spcBef>
                <a:spcPts val="900"/>
              </a:spcBef>
            </a:pPr>
            <a:r>
              <a:rPr lang="el-GR" dirty="0" smtClean="0"/>
              <a:t>Το ψυχοκοινωνικό μοντέλο της Κοινωνικής Εργασίας </a:t>
            </a:r>
          </a:p>
          <a:p>
            <a:pPr>
              <a:spcBef>
                <a:spcPts val="900"/>
              </a:spcBef>
              <a:buFont typeface="Wingdings" pitchFamily="2" charset="2"/>
              <a:buChar char="ü"/>
            </a:pPr>
            <a:r>
              <a:rPr lang="el-GR" dirty="0" smtClean="0"/>
              <a:t>αποδέχεται την έννοια του εσωτερικού και του εξωτερικού κόσμου, </a:t>
            </a:r>
          </a:p>
          <a:p>
            <a:pPr>
              <a:spcBef>
                <a:spcPts val="900"/>
              </a:spcBef>
              <a:buFont typeface="Wingdings" pitchFamily="2" charset="2"/>
              <a:buChar char="ü"/>
            </a:pPr>
            <a:r>
              <a:rPr lang="el-GR" dirty="0" smtClean="0"/>
              <a:t>που είναι δυνατόν σε ορισμένες περιπτώσεις να έρχονται σε σύγκρουση, </a:t>
            </a:r>
          </a:p>
          <a:p>
            <a:pPr>
              <a:spcBef>
                <a:spcPts val="900"/>
              </a:spcBef>
              <a:buFont typeface="Wingdings" pitchFamily="2" charset="2"/>
              <a:buChar char="ü"/>
            </a:pPr>
            <a:r>
              <a:rPr lang="el-GR" dirty="0" smtClean="0"/>
              <a:t>και να οδηγούν σε μια επαναλαμβανόμενη αυτοκαταστροφική συμπεριφορά, </a:t>
            </a:r>
          </a:p>
          <a:p>
            <a:pPr>
              <a:spcBef>
                <a:spcPts val="900"/>
              </a:spcBef>
              <a:buFont typeface="Wingdings" pitchFamily="2" charset="2"/>
              <a:buChar char="ü"/>
            </a:pPr>
            <a:r>
              <a:rPr lang="el-GR" dirty="0" smtClean="0"/>
              <a:t>με άγχος, αμυντικούς μηχανισμούς και προσωπικές δυσκολίες, </a:t>
            </a:r>
          </a:p>
          <a:p>
            <a:pPr>
              <a:spcBef>
                <a:spcPts val="900"/>
              </a:spcBef>
              <a:buFont typeface="Wingdings" pitchFamily="2" charset="2"/>
              <a:buChar char="ü"/>
            </a:pPr>
            <a:r>
              <a:rPr lang="el-GR" dirty="0" smtClean="0"/>
              <a:t>που δεν επιτρέπουν την επίτευξη αποτελεσματικής ανάπτυξης και εξέλιξης. </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a:t>
            </a:fld>
            <a:endParaRPr lang="el-GR"/>
          </a:p>
        </p:txBody>
      </p:sp>
    </p:spTree>
    <p:extLst>
      <p:ext uri="{BB962C8B-B14F-4D97-AF65-F5344CB8AC3E}">
        <p14:creationId xmlns:p14="http://schemas.microsoft.com/office/powerpoint/2010/main" val="125646446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a:t>
            </a:r>
            <a:r>
              <a:rPr lang="el-GR" sz="1800" dirty="0" smtClean="0"/>
              <a:t>.  </a:t>
            </a:r>
            <a:r>
              <a:rPr lang="el-GR" sz="1800" dirty="0"/>
              <a:t>Εξαιρούνται τα αυτοτελή έργα τρίτων π.χ. φωτογραφίες, διαγράμματα </a:t>
            </a:r>
            <a:r>
              <a:rPr lang="el-GR" sz="1800" dirty="0" err="1"/>
              <a:t>κ.λ.π</a:t>
            </a:r>
            <a:r>
              <a:rPr lang="el-GR" sz="1800" dirty="0"/>
              <a:t>.,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a:t>
            </a:r>
            <a:r>
              <a:rPr lang="el-GR" sz="1800" dirty="0" smtClean="0"/>
              <a:t>διαφάνεια «</a:t>
            </a:r>
            <a:r>
              <a:rPr lang="el-GR" sz="1800" dirty="0"/>
              <a:t>Επεξήγηση όρων χρήσης έργων </a:t>
            </a:r>
            <a:r>
              <a:rPr lang="el-GR" sz="1800" dirty="0" smtClean="0"/>
              <a:t>τρίτων». </a:t>
            </a:r>
          </a:p>
          <a:p>
            <a:pPr marL="0" indent="0">
              <a:buNone/>
            </a:pPr>
            <a:r>
              <a:rPr lang="el-GR" sz="1800" dirty="0" smtClean="0"/>
              <a:t>Τα έργα για τα οποία έχει ζητηθεί και δοθεί άδεια αναφέρονται στο «Σημείωμα Χρήσης </a:t>
            </a:r>
            <a:r>
              <a:rPr lang="el-GR" sz="1800" dirty="0"/>
              <a:t>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a:spcBef>
                <a:spcPts val="600"/>
              </a:spcBef>
            </a:pPr>
            <a:r>
              <a:rPr lang="el-GR" dirty="0">
                <a:solidFill>
                  <a:prstClr val="black"/>
                </a:solidFill>
                <a:latin typeface="Calibri"/>
              </a:rPr>
              <a:t>[1] http://creativecommons.org/licenses/by-nc-sa/4.0/ </a:t>
            </a:r>
            <a:endParaRPr lang="en-US" dirty="0" smtClean="0">
              <a:solidFill>
                <a:prstClr val="black"/>
              </a:solidFill>
              <a:latin typeface="Calibri"/>
            </a:endParaRPr>
          </a:p>
          <a:p>
            <a:pPr>
              <a:spcBef>
                <a:spcPts val="600"/>
              </a:spcBef>
            </a:pPr>
            <a:r>
              <a:rPr lang="el-GR" dirty="0" smtClean="0">
                <a:solidFill>
                  <a:prstClr val="black"/>
                </a:solidFill>
                <a:latin typeface="Calibri"/>
              </a:rPr>
              <a:t>Ως </a:t>
            </a:r>
            <a:r>
              <a:rPr lang="el-GR" b="1" dirty="0">
                <a:solidFill>
                  <a:prstClr val="black"/>
                </a:solidFill>
                <a:latin typeface="Calibri"/>
              </a:rPr>
              <a:t>Μη Εμπορική</a:t>
            </a:r>
            <a:r>
              <a:rPr lang="el-GR" dirty="0">
                <a:solidFill>
                  <a:prstClr val="black"/>
                </a:solidFill>
                <a:latin typeface="Calibri"/>
              </a:rPr>
              <a:t> ορίζεται η χρήση:</a:t>
            </a:r>
          </a:p>
          <a:p>
            <a:pPr marL="342900" indent="-342900">
              <a:spcBef>
                <a:spcPts val="600"/>
              </a:spcBef>
              <a:buFont typeface="Arial" panose="020B0604020202020204" pitchFamily="34" charset="0"/>
              <a:buChar char="•"/>
            </a:pPr>
            <a:r>
              <a:rPr lang="el-GR" dirty="0">
                <a:solidFill>
                  <a:prstClr val="black"/>
                </a:solidFill>
                <a:latin typeface="Calibri"/>
              </a:rPr>
              <a:t>που δεν περιλαμβάνει άμεσο ή έμμεσο οικονομικό όφελος από την χρήση του έργου, για το διανομέα του έργου και </a:t>
            </a:r>
            <a:r>
              <a:rPr lang="el-GR" dirty="0" err="1">
                <a:solidFill>
                  <a:prstClr val="black"/>
                </a:solidFill>
                <a:latin typeface="Calibri"/>
              </a:rPr>
              <a:t>αδειοδόχο</a:t>
            </a:r>
            <a:endParaRPr lang="el-GR" dirty="0">
              <a:solidFill>
                <a:prstClr val="black"/>
              </a:solidFill>
              <a:latin typeface="Calibri"/>
            </a:endParaRP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περιλαμβάνει οικονομική συναλλαγή ως προϋπόθεση για τη χρήση ή πρόσβαση στο έργο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προσπορίζει στο διανομέα του έργου και</a:t>
            </a:r>
            <a:r>
              <a:rPr lang="en-GB" dirty="0">
                <a:solidFill>
                  <a:prstClr val="black"/>
                </a:solidFill>
                <a:latin typeface="Calibri"/>
              </a:rPr>
              <a:t> </a:t>
            </a:r>
            <a:r>
              <a:rPr lang="el-GR" dirty="0" err="1">
                <a:solidFill>
                  <a:prstClr val="black"/>
                </a:solidFill>
                <a:latin typeface="Calibri"/>
              </a:rPr>
              <a:t>αδειοδόχο</a:t>
            </a:r>
            <a:r>
              <a:rPr lang="en-GB" dirty="0">
                <a:solidFill>
                  <a:prstClr val="black"/>
                </a:solidFill>
                <a:latin typeface="Calibri"/>
              </a:rPr>
              <a:t> </a:t>
            </a:r>
            <a:r>
              <a:rPr lang="el-GR" dirty="0">
                <a:solidFill>
                  <a:prstClr val="black"/>
                </a:solidFill>
                <a:latin typeface="Calibri"/>
              </a:rPr>
              <a:t>έμμεσο οικονομικό όφελος (π.χ. διαφημίσεις) από την προβολή του έργου σε διαδικτυακό </a:t>
            </a:r>
            <a:r>
              <a:rPr lang="el-GR" dirty="0" smtClean="0">
                <a:solidFill>
                  <a:prstClr val="black"/>
                </a:solidFill>
                <a:latin typeface="Calibri"/>
              </a:rPr>
              <a:t>τόπο</a:t>
            </a:r>
            <a:endParaRPr lang="en-US" dirty="0" smtClean="0">
              <a:solidFill>
                <a:prstClr val="black"/>
              </a:solidFill>
              <a:latin typeface="Calibri"/>
            </a:endParaRPr>
          </a:p>
          <a:p>
            <a:pPr>
              <a:spcBef>
                <a:spcPts val="600"/>
              </a:spcBef>
            </a:pPr>
            <a:r>
              <a:rPr lang="el-GR" dirty="0" smtClean="0">
                <a:solidFill>
                  <a:prstClr val="black"/>
                </a:solidFill>
                <a:latin typeface="Calibri"/>
              </a:rPr>
              <a:t>Ο </a:t>
            </a:r>
            <a:r>
              <a:rPr lang="el-GR" dirty="0">
                <a:solidFill>
                  <a:prstClr val="black"/>
                </a:solidFill>
                <a:latin typeface="Calibri"/>
              </a:rPr>
              <a:t>δικαιούχος μπορεί να παρέχει στον </a:t>
            </a:r>
            <a:r>
              <a:rPr lang="el-GR" dirty="0" err="1">
                <a:solidFill>
                  <a:prstClr val="black"/>
                </a:solidFill>
                <a:latin typeface="Calibri"/>
              </a:rPr>
              <a:t>αδειοδόχο</a:t>
            </a:r>
            <a:r>
              <a:rPr lang="el-GR" dirty="0">
                <a:solidFill>
                  <a:prstClr val="black"/>
                </a:solidFill>
                <a:latin typeface="Calibri"/>
              </a:rPr>
              <a:t> ξεχωριστή άδεια να χρησιμοποιεί το έργο για εμπορική χρήση, εφόσον αυτό του ζητηθεί</a:t>
            </a:r>
            <a:r>
              <a:rPr lang="el-GR" dirty="0" smtClean="0">
                <a:solidFill>
                  <a:prstClr val="black"/>
                </a:solidFill>
                <a:latin typeface="Calibri"/>
              </a:rPr>
              <a:t>.</a:t>
            </a:r>
            <a:endParaRPr lang="el-GR" dirty="0">
              <a:solidFill>
                <a:prstClr val="black"/>
              </a:solidFill>
              <a:latin typeface="Calibri"/>
            </a:endParaRPr>
          </a:p>
        </p:txBody>
      </p:sp>
    </p:spTree>
    <p:extLst>
      <p:ext uri="{BB962C8B-B14F-4D97-AF65-F5344CB8AC3E}">
        <p14:creationId xmlns:p14="http://schemas.microsoft.com/office/powerpoint/2010/main" val="118090983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6" name="Rectangle 5"/>
          <p:cNvSpPr/>
          <p:nvPr/>
        </p:nvSpPr>
        <p:spPr>
          <a:xfrm>
            <a:off x="2088230" y="823372"/>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Δεν επιτρέπεται η επαναχρησιμοποίηση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παρά μόνο εάν ζητηθεί εκ νέου άδεια από το δημιουργό.</a:t>
            </a:r>
            <a:endParaRPr lang="el-GR" sz="3200" dirty="0">
              <a:solidFill>
                <a:prstClr val="black"/>
              </a:solidFill>
              <a:latin typeface="Calibri"/>
            </a:endParaRPr>
          </a:p>
        </p:txBody>
      </p:sp>
      <p:sp>
        <p:nvSpPr>
          <p:cNvPr id="7" name="Rectangle 6"/>
          <p:cNvSpPr/>
          <p:nvPr/>
        </p:nvSpPr>
        <p:spPr>
          <a:xfrm>
            <a:off x="1688763" y="914631"/>
            <a:ext cx="399468" cy="400110"/>
          </a:xfrm>
          <a:prstGeom prst="rect">
            <a:avLst/>
          </a:prstGeom>
        </p:spPr>
        <p:txBody>
          <a:bodyPr wrap="none">
            <a:spAutoFit/>
          </a:bodyPr>
          <a:lstStyle/>
          <a:p>
            <a:pPr algn="r"/>
            <a:r>
              <a:rPr lang="en-US" sz="2000" dirty="0">
                <a:solidFill>
                  <a:prstClr val="black">
                    <a:lumMod val="75000"/>
                    <a:lumOff val="25000"/>
                  </a:prstClr>
                </a:solidFill>
                <a:latin typeface="Calibri"/>
              </a:rPr>
              <a:t>©</a:t>
            </a:r>
            <a:endParaRPr lang="el-GR" sz="2000" dirty="0">
              <a:solidFill>
                <a:prstClr val="black">
                  <a:lumMod val="75000"/>
                  <a:lumOff val="25000"/>
                </a:prstClr>
              </a:solidFill>
              <a:latin typeface="Calibri"/>
            </a:endParaRPr>
          </a:p>
        </p:txBody>
      </p:sp>
      <p:sp>
        <p:nvSpPr>
          <p:cNvPr id="8" name="Rectangle 7"/>
          <p:cNvSpPr/>
          <p:nvPr/>
        </p:nvSpPr>
        <p:spPr>
          <a:xfrm>
            <a:off x="666552" y="1360947"/>
            <a:ext cx="142167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endParaRPr lang="el-GR" dirty="0">
              <a:solidFill>
                <a:prstClr val="black">
                  <a:lumMod val="75000"/>
                  <a:lumOff val="25000"/>
                </a:prstClr>
              </a:solidFill>
              <a:latin typeface="Calibri"/>
            </a:endParaRPr>
          </a:p>
        </p:txBody>
      </p:sp>
      <p:sp>
        <p:nvSpPr>
          <p:cNvPr id="9" name="Rectangle 8"/>
          <p:cNvSpPr/>
          <p:nvPr/>
        </p:nvSpPr>
        <p:spPr>
          <a:xfrm>
            <a:off x="293932" y="1945722"/>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CC-BY-SA</a:t>
            </a:r>
            <a:endParaRPr lang="el-GR" dirty="0">
              <a:solidFill>
                <a:prstClr val="black">
                  <a:lumMod val="75000"/>
                  <a:lumOff val="25000"/>
                </a:prstClr>
              </a:solidFill>
              <a:latin typeface="Calibri"/>
            </a:endParaRPr>
          </a:p>
        </p:txBody>
      </p:sp>
      <p:sp>
        <p:nvSpPr>
          <p:cNvPr id="10" name="Rectangle 9"/>
          <p:cNvSpPr/>
          <p:nvPr/>
        </p:nvSpPr>
        <p:spPr>
          <a:xfrm>
            <a:off x="206220" y="3829842"/>
            <a:ext cx="1882011"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NC-SA</a:t>
            </a:r>
            <a:endParaRPr lang="el-GR" dirty="0">
              <a:solidFill>
                <a:prstClr val="black">
                  <a:lumMod val="75000"/>
                  <a:lumOff val="25000"/>
                </a:prstClr>
              </a:solidFill>
              <a:latin typeface="Calibri"/>
            </a:endParaRPr>
          </a:p>
        </p:txBody>
      </p:sp>
      <p:sp>
        <p:nvSpPr>
          <p:cNvPr id="12" name="Rectangle 11"/>
          <p:cNvSpPr/>
          <p:nvPr/>
        </p:nvSpPr>
        <p:spPr>
          <a:xfrm>
            <a:off x="261245" y="3132000"/>
            <a:ext cx="1826986"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a:t>
            </a:r>
            <a:endParaRPr lang="el-GR" dirty="0">
              <a:solidFill>
                <a:prstClr val="black">
                  <a:lumMod val="75000"/>
                  <a:lumOff val="25000"/>
                </a:prstClr>
              </a:solidFill>
              <a:latin typeface="Calibri"/>
            </a:endParaRPr>
          </a:p>
        </p:txBody>
      </p:sp>
      <p:sp>
        <p:nvSpPr>
          <p:cNvPr id="15" name="Rectangle 14"/>
          <p:cNvSpPr/>
          <p:nvPr/>
        </p:nvSpPr>
        <p:spPr>
          <a:xfrm>
            <a:off x="2088000" y="1404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latin typeface="Calibri"/>
            </a:endParaRPr>
          </a:p>
        </p:txBody>
      </p:sp>
      <p:sp>
        <p:nvSpPr>
          <p:cNvPr id="16" name="Rectangle 15"/>
          <p:cNvSpPr/>
          <p:nvPr/>
        </p:nvSpPr>
        <p:spPr>
          <a:xfrm>
            <a:off x="2088000" y="1980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latin typeface="Calibri"/>
            </a:endParaRPr>
          </a:p>
        </p:txBody>
      </p:sp>
      <p:sp>
        <p:nvSpPr>
          <p:cNvPr id="17" name="Rectangle 16"/>
          <p:cNvSpPr/>
          <p:nvPr/>
        </p:nvSpPr>
        <p:spPr>
          <a:xfrm>
            <a:off x="2088000" y="3168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r>
              <a:rPr lang="el-GR" sz="1400" dirty="0" smtClean="0">
                <a:solidFill>
                  <a:prstClr val="black">
                    <a:lumMod val="75000"/>
                    <a:lumOff val="25000"/>
                  </a:prstClr>
                </a:solidFill>
                <a:latin typeface="Calibri"/>
              </a:rPr>
              <a:t> </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18" name="Rectangle 17"/>
          <p:cNvSpPr/>
          <p:nvPr/>
        </p:nvSpPr>
        <p:spPr>
          <a:xfrm>
            <a:off x="2088230" y="3752897"/>
            <a:ext cx="6624736" cy="738664"/>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a:solidFill>
                  <a:prstClr val="black">
                    <a:lumMod val="75000"/>
                    <a:lumOff val="25000"/>
                  </a:prstClr>
                </a:solidFill>
                <a:latin typeface="Calibri"/>
              </a:rPr>
              <a:t>και διάθεση του έργου ή του παράγωγου αυτού με την ίδια άδεια</a:t>
            </a: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20" name="Rectangle 19"/>
          <p:cNvSpPr/>
          <p:nvPr/>
        </p:nvSpPr>
        <p:spPr>
          <a:xfrm>
            <a:off x="293932" y="2530497"/>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CC-BY-ND</a:t>
            </a:r>
            <a:endParaRPr lang="el-GR" dirty="0">
              <a:solidFill>
                <a:prstClr val="black">
                  <a:lumMod val="75000"/>
                  <a:lumOff val="25000"/>
                </a:prstClr>
              </a:solidFill>
              <a:latin typeface="Calibri"/>
            </a:endParaRPr>
          </a:p>
        </p:txBody>
      </p:sp>
      <p:sp>
        <p:nvSpPr>
          <p:cNvPr id="21" name="Rectangle 20"/>
          <p:cNvSpPr/>
          <p:nvPr/>
        </p:nvSpPr>
        <p:spPr>
          <a:xfrm>
            <a:off x="2088230" y="2561274"/>
            <a:ext cx="6624736" cy="523220"/>
          </a:xfrm>
          <a:prstGeom prst="rect">
            <a:avLst/>
          </a:prstGeom>
        </p:spPr>
        <p:txBody>
          <a:bodyPr wrap="square">
            <a:spAutoFit/>
          </a:bodyPr>
          <a:lstStyle/>
          <a:p>
            <a:r>
              <a:rPr lang="el-GR" sz="1400" dirty="0">
                <a:solidFill>
                  <a:prstClr val="black">
                    <a:lumMod val="75000"/>
                    <a:lumOff val="25000"/>
                  </a:prstClr>
                </a:solidFill>
                <a:latin typeface="Calibri"/>
              </a:rPr>
              <a:t>Επιτρέπεται η επαναχρησιμοποίηση του έργου με αναφορά του </a:t>
            </a:r>
            <a:r>
              <a:rPr lang="el-GR" sz="1400" dirty="0" smtClean="0">
                <a:solidFill>
                  <a:prstClr val="black">
                    <a:lumMod val="75000"/>
                    <a:lumOff val="25000"/>
                  </a:prstClr>
                </a:solidFill>
                <a:latin typeface="Calibri"/>
              </a:rPr>
              <a:t>δημιουργού. </a:t>
            </a:r>
          </a:p>
          <a:p>
            <a:r>
              <a:rPr lang="el-GR" sz="1400" dirty="0" smtClean="0">
                <a:solidFill>
                  <a:prstClr val="black">
                    <a:lumMod val="75000"/>
                    <a:lumOff val="25000"/>
                  </a:prstClr>
                </a:solidFill>
                <a:latin typeface="Calibri"/>
              </a:rPr>
              <a:t>Δεν </a:t>
            </a:r>
            <a:r>
              <a:rPr lang="el-GR" sz="1400" dirty="0">
                <a:solidFill>
                  <a:prstClr val="black">
                    <a:lumMod val="75000"/>
                    <a:lumOff val="25000"/>
                  </a:prstClr>
                </a:solidFill>
                <a:latin typeface="Calibri"/>
              </a:rPr>
              <a:t>επιτρέπεται η </a:t>
            </a:r>
            <a:r>
              <a:rPr lang="el-GR" sz="1400" dirty="0" smtClean="0">
                <a:solidFill>
                  <a:prstClr val="black">
                    <a:lumMod val="75000"/>
                    <a:lumOff val="25000"/>
                  </a:prstClr>
                </a:solidFill>
                <a:latin typeface="Calibri"/>
              </a:rPr>
              <a:t>δημιουργία παραγώγων του έργου.</a:t>
            </a:r>
            <a:endParaRPr lang="el-GR" sz="1400" dirty="0">
              <a:solidFill>
                <a:prstClr val="black">
                  <a:lumMod val="75000"/>
                  <a:lumOff val="25000"/>
                </a:prstClr>
              </a:solidFill>
              <a:latin typeface="Calibri"/>
            </a:endParaRPr>
          </a:p>
        </p:txBody>
      </p:sp>
      <p:sp>
        <p:nvSpPr>
          <p:cNvPr id="22" name="Rectangle 21"/>
          <p:cNvSpPr/>
          <p:nvPr/>
        </p:nvSpPr>
        <p:spPr>
          <a:xfrm>
            <a:off x="405954" y="4513900"/>
            <a:ext cx="1682277"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NC-ND</a:t>
            </a:r>
            <a:endParaRPr lang="el-GR" dirty="0">
              <a:solidFill>
                <a:prstClr val="black">
                  <a:lumMod val="75000"/>
                  <a:lumOff val="25000"/>
                </a:prstClr>
              </a:solidFill>
              <a:latin typeface="Calibri"/>
            </a:endParaRPr>
          </a:p>
        </p:txBody>
      </p:sp>
      <p:sp>
        <p:nvSpPr>
          <p:cNvPr id="23" name="Rectangle 22"/>
          <p:cNvSpPr/>
          <p:nvPr/>
        </p:nvSpPr>
        <p:spPr>
          <a:xfrm>
            <a:off x="2088230" y="4544678"/>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smtClean="0">
                <a:solidFill>
                  <a:prstClr val="black">
                    <a:lumMod val="75000"/>
                    <a:lumOff val="25000"/>
                  </a:prstClr>
                </a:solidFill>
                <a:latin typeface="Calibri"/>
              </a:rPr>
              <a:t>Δεν επιτρέπεται η εμπορική χρήση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και η δημιουργία παραγώγων του.</a:t>
            </a:r>
            <a:endParaRPr lang="el-GR" sz="3200" dirty="0">
              <a:solidFill>
                <a:prstClr val="black"/>
              </a:solidFill>
              <a:latin typeface="Calibri"/>
            </a:endParaRPr>
          </a:p>
        </p:txBody>
      </p:sp>
      <p:sp>
        <p:nvSpPr>
          <p:cNvPr id="24" name="Rectangle 23"/>
          <p:cNvSpPr/>
          <p:nvPr/>
        </p:nvSpPr>
        <p:spPr>
          <a:xfrm>
            <a:off x="0" y="5112000"/>
            <a:ext cx="2088231" cy="584775"/>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με </a:t>
            </a:r>
            <a:r>
              <a:rPr lang="el-GR" sz="1400" dirty="0" smtClean="0">
                <a:solidFill>
                  <a:prstClr val="black">
                    <a:lumMod val="75000"/>
                    <a:lumOff val="25000"/>
                  </a:prstClr>
                </a:solidFill>
                <a:latin typeface="Calibri"/>
              </a:rPr>
              <a:t>άδεια </a:t>
            </a:r>
          </a:p>
          <a:p>
            <a:pPr algn="r"/>
            <a:r>
              <a:rPr lang="en-US" dirty="0" smtClean="0">
                <a:solidFill>
                  <a:prstClr val="black">
                    <a:lumMod val="75000"/>
                    <a:lumOff val="25000"/>
                  </a:prstClr>
                </a:solidFill>
                <a:latin typeface="Calibri"/>
              </a:rPr>
              <a:t>CC0 </a:t>
            </a:r>
            <a:r>
              <a:rPr lang="en-US" dirty="0">
                <a:solidFill>
                  <a:prstClr val="black">
                    <a:lumMod val="75000"/>
                    <a:lumOff val="25000"/>
                  </a:prstClr>
                </a:solidFill>
                <a:latin typeface="Calibri"/>
              </a:rPr>
              <a:t>Public Domain</a:t>
            </a:r>
            <a:endParaRPr lang="el-GR" dirty="0">
              <a:solidFill>
                <a:prstClr val="black">
                  <a:lumMod val="75000"/>
                  <a:lumOff val="25000"/>
                </a:prstClr>
              </a:solidFill>
              <a:latin typeface="Calibri"/>
            </a:endParaRPr>
          </a:p>
        </p:txBody>
      </p:sp>
      <p:sp>
        <p:nvSpPr>
          <p:cNvPr id="25" name="Rectangle 24"/>
          <p:cNvSpPr/>
          <p:nvPr/>
        </p:nvSpPr>
        <p:spPr>
          <a:xfrm>
            <a:off x="0" y="5791105"/>
            <a:ext cx="2088231" cy="307777"/>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a:t>
            </a:r>
            <a:r>
              <a:rPr lang="el-GR" sz="1400" dirty="0" smtClean="0">
                <a:solidFill>
                  <a:prstClr val="black">
                    <a:lumMod val="75000"/>
                    <a:lumOff val="25000"/>
                  </a:prstClr>
                </a:solidFill>
                <a:latin typeface="Calibri"/>
              </a:rPr>
              <a:t>ως κοινό κτήμα</a:t>
            </a:r>
            <a:endParaRPr lang="el-GR" dirty="0">
              <a:solidFill>
                <a:prstClr val="black">
                  <a:lumMod val="75000"/>
                  <a:lumOff val="25000"/>
                </a:prstClr>
              </a:solidFill>
              <a:latin typeface="Calibri"/>
            </a:endParaRPr>
          </a:p>
        </p:txBody>
      </p:sp>
      <p:sp>
        <p:nvSpPr>
          <p:cNvPr id="26" name="Rectangle 25"/>
          <p:cNvSpPr/>
          <p:nvPr/>
        </p:nvSpPr>
        <p:spPr>
          <a:xfrm>
            <a:off x="2088000" y="5112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7" name="Rectangle 26"/>
          <p:cNvSpPr/>
          <p:nvPr/>
        </p:nvSpPr>
        <p:spPr>
          <a:xfrm>
            <a:off x="2088231" y="5688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8" name="Rectangle 27"/>
          <p:cNvSpPr/>
          <p:nvPr/>
        </p:nvSpPr>
        <p:spPr>
          <a:xfrm>
            <a:off x="0" y="6334511"/>
            <a:ext cx="2088231" cy="307777"/>
          </a:xfrm>
          <a:prstGeom prst="rect">
            <a:avLst/>
          </a:prstGeom>
        </p:spPr>
        <p:txBody>
          <a:bodyPr wrap="square">
            <a:spAutoFit/>
          </a:bodyPr>
          <a:lstStyle/>
          <a:p>
            <a:pPr algn="r"/>
            <a:r>
              <a:rPr lang="el-GR" sz="1400" dirty="0" smtClean="0">
                <a:solidFill>
                  <a:prstClr val="black">
                    <a:lumMod val="75000"/>
                    <a:lumOff val="25000"/>
                  </a:prstClr>
                </a:solidFill>
                <a:latin typeface="Calibri"/>
              </a:rPr>
              <a:t>χωρίς σήμανση</a:t>
            </a:r>
            <a:endParaRPr lang="el-GR" dirty="0">
              <a:solidFill>
                <a:prstClr val="black">
                  <a:lumMod val="75000"/>
                  <a:lumOff val="25000"/>
                </a:prstClr>
              </a:solidFill>
              <a:latin typeface="Calibri"/>
            </a:endParaRPr>
          </a:p>
        </p:txBody>
      </p:sp>
      <p:sp>
        <p:nvSpPr>
          <p:cNvPr id="29" name="Rectangle 28"/>
          <p:cNvSpPr/>
          <p:nvPr/>
        </p:nvSpPr>
        <p:spPr>
          <a:xfrm>
            <a:off x="2088231" y="6334512"/>
            <a:ext cx="7062962" cy="307777"/>
          </a:xfrm>
          <a:prstGeom prst="rect">
            <a:avLst/>
          </a:prstGeom>
        </p:spPr>
        <p:txBody>
          <a:bodyPr wrap="square">
            <a:spAutoFit/>
          </a:bodyPr>
          <a:lstStyle/>
          <a:p>
            <a:r>
              <a:rPr lang="el-GR" sz="1400" dirty="0" smtClean="0">
                <a:solidFill>
                  <a:prstClr val="black">
                    <a:lumMod val="75000"/>
                    <a:lumOff val="25000"/>
                  </a:prstClr>
                </a:solidFill>
                <a:latin typeface="Calibri"/>
              </a:rPr>
              <a:t>Συνήθως δεν επιτρέπεται η επαναχρησιμοποίηση του έργου.</a:t>
            </a:r>
            <a:endParaRPr lang="en-US" sz="1400" dirty="0" smtClean="0">
              <a:solidFill>
                <a:prstClr val="black">
                  <a:lumMod val="75000"/>
                  <a:lumOff val="25000"/>
                </a:prstClr>
              </a:solidFill>
              <a:latin typeface="Calibri"/>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262490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a:t>
            </a:r>
            <a:r>
              <a:rPr lang="el-GR" sz="2000" b="1" smtClean="0"/>
              <a:t>ΤΕΙ Αθηνών</a:t>
            </a:r>
            <a:r>
              <a:rPr lang="el-GR" sz="2000" smtClean="0"/>
              <a:t>» </a:t>
            </a:r>
            <a:r>
              <a:rPr lang="el-GR" sz="2000" dirty="0" smtClean="0"/>
              <a:t>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1395656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b="1" dirty="0" smtClean="0"/>
              <a:t>Η πρακτική της Κοινωνικής Εργασίας που βασίζεται στο ψυχοκοινωνικό μοντέλο:</a:t>
            </a:r>
            <a:endParaRPr lang="el-GR" b="1" dirty="0"/>
          </a:p>
        </p:txBody>
      </p:sp>
      <p:sp>
        <p:nvSpPr>
          <p:cNvPr id="3" name="2 - Θέση περιεχομένου"/>
          <p:cNvSpPr>
            <a:spLocks noGrp="1"/>
          </p:cNvSpPr>
          <p:nvPr>
            <p:ph sz="quarter" idx="1"/>
          </p:nvPr>
        </p:nvSpPr>
        <p:spPr/>
        <p:txBody>
          <a:bodyPr>
            <a:noAutofit/>
          </a:bodyPr>
          <a:lstStyle/>
          <a:p>
            <a:pPr>
              <a:buFont typeface="Wingdings" pitchFamily="2" charset="2"/>
              <a:buChar char="ü"/>
            </a:pPr>
            <a:r>
              <a:rPr lang="el-GR" dirty="0" smtClean="0"/>
              <a:t>επικεντρώνει στο παρόν και όχι στο παρελθόν, </a:t>
            </a:r>
          </a:p>
          <a:p>
            <a:pPr>
              <a:buFont typeface="Wingdings" pitchFamily="2" charset="2"/>
              <a:buChar char="ü"/>
            </a:pPr>
            <a:r>
              <a:rPr lang="el-GR" dirty="0" smtClean="0"/>
              <a:t>επιχειρεί να υποστηρίξει και να ενδυναμώσει τους ανθρώπους ώστε να επιτύχουν μια ισορροπία ανάμεσα στην εσωτερική συναισθηματική κατάσταση και στην πίεση που αντιμετωπίζουν από τον εξωτερικό κόσμο, </a:t>
            </a:r>
          </a:p>
          <a:p>
            <a:pPr>
              <a:buFont typeface="Wingdings" pitchFamily="2" charset="2"/>
              <a:buChar char="ü"/>
            </a:pPr>
            <a:r>
              <a:rPr lang="el-GR" dirty="0" smtClean="0"/>
              <a:t>χρησιμοποιεί ενεργά τη σχέση τους με τους κοινωνικούς λειτουργούς, και </a:t>
            </a:r>
          </a:p>
          <a:p>
            <a:pPr>
              <a:buFont typeface="Wingdings" pitchFamily="2" charset="2"/>
              <a:buChar char="ü"/>
            </a:pPr>
            <a:r>
              <a:rPr lang="el-GR" dirty="0" smtClean="0"/>
              <a:t>λαμβάνει υπόψη την ανάγκη για έμφαση σε μια πρακτική που να ενδυναμώνει, να είναι προσανατολισμένη στην κοινότητα και ικανή διαπολιτισμικά. </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4</a:t>
            </a:fld>
            <a:endParaRPr lang="el-GR"/>
          </a:p>
        </p:txBody>
      </p:sp>
    </p:spTree>
    <p:extLst>
      <p:ext uri="{BB962C8B-B14F-4D97-AF65-F5344CB8AC3E}">
        <p14:creationId xmlns:p14="http://schemas.microsoft.com/office/powerpoint/2010/main" val="2025358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7504" y="228600"/>
            <a:ext cx="9036496" cy="990600"/>
          </a:xfrm>
        </p:spPr>
        <p:txBody>
          <a:bodyPr>
            <a:noAutofit/>
          </a:bodyPr>
          <a:lstStyle/>
          <a:p>
            <a:r>
              <a:rPr lang="el-GR" sz="3100" b="1" dirty="0" smtClean="0"/>
              <a:t/>
            </a:r>
            <a:br>
              <a:rPr lang="el-GR" sz="3100" b="1" dirty="0" smtClean="0"/>
            </a:br>
            <a:r>
              <a:rPr lang="el-GR" sz="3100" b="1" dirty="0" smtClean="0"/>
              <a:t>Οι κοινωνικοί λειτουργοί, συμβάλλουν στο έργο της διεπιστημονικής ομάδας ψυχικής υγείας παιδιών: </a:t>
            </a:r>
            <a:br>
              <a:rPr lang="el-GR" sz="3100" b="1" dirty="0" smtClean="0"/>
            </a:br>
            <a:endParaRPr lang="el-GR" sz="3100" b="1" dirty="0"/>
          </a:p>
        </p:txBody>
      </p:sp>
      <p:sp>
        <p:nvSpPr>
          <p:cNvPr id="3" name="2 - Θέση περιεχομένου"/>
          <p:cNvSpPr>
            <a:spLocks noGrp="1"/>
          </p:cNvSpPr>
          <p:nvPr>
            <p:ph sz="quarter" idx="1"/>
          </p:nvPr>
        </p:nvSpPr>
        <p:spPr/>
        <p:txBody>
          <a:bodyPr>
            <a:normAutofit/>
          </a:bodyPr>
          <a:lstStyle/>
          <a:p>
            <a:pPr>
              <a:buFont typeface="Wingdings" pitchFamily="2" charset="2"/>
              <a:buChar char="ü"/>
            </a:pPr>
            <a:r>
              <a:rPr lang="el-GR" dirty="0" smtClean="0"/>
              <a:t>στους τομείς της κοινωνικής μελέτης και λήψης ιστορικού, της διάγνωσης των προβλημάτων που αφορούν στα παιδιά, την οικογένεια, τις ομάδες και την κοινότητα, στο τομέα της θεραπείας και της αποκατάστασης, και στην έρευνα και τον κοινωνικό σχεδιασμό, </a:t>
            </a:r>
          </a:p>
          <a:p>
            <a:pPr>
              <a:buFont typeface="Wingdings" pitchFamily="2" charset="2"/>
              <a:buChar char="ü"/>
            </a:pPr>
            <a:r>
              <a:rPr lang="el-GR" dirty="0" smtClean="0"/>
              <a:t>αξιοποιώντας όλες τις βασικές μεθόδους της Κοινωνικής Εργασίας: Κοινωνική Εργασία με Άτομα, με Ομάδες και την Οικογένεια, Κοινοτική Εργασία, Κοινωνική Έρευνα και Κοινωνική Διοίκηση. </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5</a:t>
            </a:fld>
            <a:endParaRPr lang="el-GR"/>
          </a:p>
        </p:txBody>
      </p:sp>
    </p:spTree>
    <p:extLst>
      <p:ext uri="{BB962C8B-B14F-4D97-AF65-F5344CB8AC3E}">
        <p14:creationId xmlns:p14="http://schemas.microsoft.com/office/powerpoint/2010/main" val="11170259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Τομείς έργου των Κοινωνικών </a:t>
            </a:r>
            <a:r>
              <a:rPr lang="el-GR" dirty="0" smtClean="0"/>
              <a:t>Λειτουργών </a:t>
            </a:r>
            <a:r>
              <a:rPr lang="el-GR" sz="2800" b="0" dirty="0" smtClean="0"/>
              <a:t>1/3</a:t>
            </a:r>
            <a:endParaRPr lang="el-GR" sz="2800" b="0" dirty="0"/>
          </a:p>
        </p:txBody>
      </p:sp>
      <p:sp>
        <p:nvSpPr>
          <p:cNvPr id="3" name="2 - Θέση περιεχομένου"/>
          <p:cNvSpPr>
            <a:spLocks noGrp="1"/>
          </p:cNvSpPr>
          <p:nvPr>
            <p:ph sz="quarter" idx="1"/>
          </p:nvPr>
        </p:nvSpPr>
        <p:spPr/>
        <p:txBody>
          <a:bodyPr>
            <a:noAutofit/>
          </a:bodyPr>
          <a:lstStyle/>
          <a:p>
            <a:pPr marL="457200" indent="-457200">
              <a:buSzPct val="100000"/>
              <a:buFont typeface="+mj-lt"/>
              <a:buAutoNum type="arabicPeriod"/>
            </a:pPr>
            <a:r>
              <a:rPr lang="el-GR" dirty="0" smtClean="0"/>
              <a:t>Συμμετέχουν στην διαγνωστική διαδικασία του παιδιού και του εφήβου με την αξιολόγηση των θεμάτων που αφορούν στη πορεία της ανάπτυξής του, στις σχέσεις μητέρας-πατέρα-παιδιού, στην εσωτερική λειτουργία της οικογένειας και στις σχέσεις της οικογένειας με την κοινότητα. </a:t>
            </a:r>
          </a:p>
          <a:p>
            <a:pPr marL="457200" indent="-457200">
              <a:buSzPct val="100000"/>
              <a:buFont typeface="+mj-lt"/>
              <a:buAutoNum type="arabicPeriod"/>
            </a:pPr>
            <a:r>
              <a:rPr lang="el-GR" dirty="0" smtClean="0"/>
              <a:t>Συμμετέχουν στην θεραπευτική αντιμετώπιση αναλαμβάνοντας την συμβουλευτική των γονέων. </a:t>
            </a:r>
          </a:p>
          <a:p>
            <a:pPr marL="457200" indent="-457200">
              <a:buSzPct val="100000"/>
              <a:buFont typeface="+mj-lt"/>
              <a:buAutoNum type="arabicPeriod"/>
            </a:pPr>
            <a:r>
              <a:rPr lang="el-GR" dirty="0" smtClean="0"/>
              <a:t>Αναλαμβάνουν τη επικοινωνία της διεπιστημονικής ομάδας με διάφορα θεραπευτικά και εκπαιδευτικά κέντρα και φορείς της κοινότητας. </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6</a:t>
            </a:fld>
            <a:endParaRPr lang="el-GR"/>
          </a:p>
        </p:txBody>
      </p:sp>
    </p:spTree>
    <p:extLst>
      <p:ext uri="{BB962C8B-B14F-4D97-AF65-F5344CB8AC3E}">
        <p14:creationId xmlns:p14="http://schemas.microsoft.com/office/powerpoint/2010/main" val="12114452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lumMod val="75000"/>
                  </a:srgbClr>
                </a:solidFill>
              </a:rPr>
              <a:t>Τομείς έργου των Κοινωνικών Λειτουργών </a:t>
            </a:r>
            <a:r>
              <a:rPr lang="el-GR" sz="2800" b="0" dirty="0" smtClean="0">
                <a:solidFill>
                  <a:srgbClr val="775F55">
                    <a:lumMod val="75000"/>
                  </a:srgbClr>
                </a:solidFill>
              </a:rPr>
              <a:t>2/3</a:t>
            </a:r>
            <a:endParaRPr lang="el-GR" dirty="0"/>
          </a:p>
        </p:txBody>
      </p:sp>
      <p:sp>
        <p:nvSpPr>
          <p:cNvPr id="3" name="2 - Θέση περιεχομένου"/>
          <p:cNvSpPr>
            <a:spLocks noGrp="1"/>
          </p:cNvSpPr>
          <p:nvPr>
            <p:ph sz="quarter" idx="1"/>
          </p:nvPr>
        </p:nvSpPr>
        <p:spPr/>
        <p:txBody>
          <a:bodyPr>
            <a:normAutofit/>
          </a:bodyPr>
          <a:lstStyle/>
          <a:p>
            <a:pPr marL="514350" indent="-514350">
              <a:buSzPct val="100000"/>
              <a:buFont typeface="+mj-lt"/>
              <a:buAutoNum type="arabicPeriod" startAt="4"/>
            </a:pPr>
            <a:r>
              <a:rPr lang="el-GR" dirty="0" smtClean="0"/>
              <a:t>Συνεισφέρουν στην ανάπτυξη κοινοτικών προγραμμάτων για την υποστήριξη των οικογενειών. </a:t>
            </a:r>
          </a:p>
          <a:p>
            <a:pPr marL="514350" indent="-514350">
              <a:buSzPct val="100000"/>
              <a:buFont typeface="+mj-lt"/>
              <a:buAutoNum type="arabicPeriod" startAt="4"/>
            </a:pPr>
            <a:r>
              <a:rPr lang="el-GR" dirty="0" smtClean="0"/>
              <a:t>Συμβάλλουν και πληροφορούν την οικογένεια για τις δυνατότητες υποστήριξης από το κοινοτικό δίκτυο σε επίπεδο υλικής και ψυχοκοινωνικής βοήθειας. </a:t>
            </a:r>
          </a:p>
          <a:p>
            <a:pPr marL="514350" indent="-514350">
              <a:buSzPct val="100000"/>
              <a:buFont typeface="+mj-lt"/>
              <a:buAutoNum type="arabicPeriod" startAt="4"/>
            </a:pPr>
            <a:r>
              <a:rPr lang="el-GR" dirty="0" smtClean="0"/>
              <a:t>Συνεισφέρουν στο να παραπεμφθεί το παιδί ή ο έφηβος σε άλλο αναγκαίο ειδικό, παιδαγωγικό ή θεραπευτικό κέντρο, κέντρο ημέρας, ξενώνα ή και πρόγραμμα </a:t>
            </a:r>
            <a:r>
              <a:rPr lang="el-GR" dirty="0" err="1" smtClean="0"/>
              <a:t>προεπαγγελματικής</a:t>
            </a:r>
            <a:r>
              <a:rPr lang="el-GR" dirty="0" smtClean="0"/>
              <a:t> κατάρτισης για εφήβους. </a:t>
            </a:r>
          </a:p>
          <a:p>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7</a:t>
            </a:fld>
            <a:endParaRPr lang="el-GR"/>
          </a:p>
        </p:txBody>
      </p:sp>
    </p:spTree>
    <p:extLst>
      <p:ext uri="{BB962C8B-B14F-4D97-AF65-F5344CB8AC3E}">
        <p14:creationId xmlns:p14="http://schemas.microsoft.com/office/powerpoint/2010/main" val="37609977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lumMod val="75000"/>
                  </a:srgbClr>
                </a:solidFill>
              </a:rPr>
              <a:t>Τομείς έργου των Κοινωνικών Λειτουργών </a:t>
            </a:r>
            <a:r>
              <a:rPr lang="el-GR" sz="2800" b="0" dirty="0" smtClean="0">
                <a:solidFill>
                  <a:srgbClr val="775F55">
                    <a:lumMod val="75000"/>
                  </a:srgbClr>
                </a:solidFill>
              </a:rPr>
              <a:t>3/3</a:t>
            </a:r>
            <a:endParaRPr lang="el-GR" dirty="0"/>
          </a:p>
        </p:txBody>
      </p:sp>
      <p:sp>
        <p:nvSpPr>
          <p:cNvPr id="3" name="2 - Θέση περιεχομένου"/>
          <p:cNvSpPr>
            <a:spLocks noGrp="1"/>
          </p:cNvSpPr>
          <p:nvPr>
            <p:ph sz="quarter" idx="1"/>
          </p:nvPr>
        </p:nvSpPr>
        <p:spPr/>
        <p:txBody>
          <a:bodyPr>
            <a:normAutofit/>
          </a:bodyPr>
          <a:lstStyle/>
          <a:p>
            <a:pPr marL="514350" indent="-514350">
              <a:buSzPct val="100000"/>
              <a:buFont typeface="+mj-lt"/>
              <a:buAutoNum type="arabicPeriod" startAt="7"/>
            </a:pPr>
            <a:r>
              <a:rPr lang="el-GR" dirty="0" smtClean="0"/>
              <a:t>Συμβάλουν στην ανάπτυξη προγραμμάτων πρόληψης και προαγωγής της ψυχικής υγείας του παιδιού στην κοινότητα. </a:t>
            </a:r>
          </a:p>
          <a:p>
            <a:pPr marL="514350" indent="-514350">
              <a:buSzPct val="100000"/>
              <a:buFont typeface="+mj-lt"/>
              <a:buAutoNum type="arabicPeriod" startAt="7"/>
            </a:pPr>
            <a:r>
              <a:rPr lang="el-GR" dirty="0" smtClean="0"/>
              <a:t>Αναπτύσσουν δράσεις για την αντιμετώπιση των προκαταλήψεων και του στίγματος της ψυχικής ασθένειας και του κοινωνικού αποκλεισμού των παιδιών και εφήβων με προβλήματα ψυχικής υγείας.</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8</a:t>
            </a:fld>
            <a:endParaRPr lang="el-GR"/>
          </a:p>
        </p:txBody>
      </p:sp>
    </p:spTree>
    <p:extLst>
      <p:ext uri="{BB962C8B-B14F-4D97-AF65-F5344CB8AC3E}">
        <p14:creationId xmlns:p14="http://schemas.microsoft.com/office/powerpoint/2010/main" val="208997734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mplate">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exo-opistho_simeiomata">
  <a:themeElements>
    <a:clrScheme name="Προσαρμοσμένο 2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30</TotalTime>
  <Words>3064</Words>
  <Application>Microsoft Office PowerPoint</Application>
  <PresentationFormat>Προβολή στην οθόνη (4:3)</PresentationFormat>
  <Paragraphs>280</Paragraphs>
  <Slides>43</Slides>
  <Notes>7</Notes>
  <HiddenSlides>0</HiddenSlides>
  <MMClips>0</MMClips>
  <ScaleCrop>false</ScaleCrop>
  <HeadingPairs>
    <vt:vector size="4" baseType="variant">
      <vt:variant>
        <vt:lpstr>Θέμα</vt:lpstr>
      </vt:variant>
      <vt:variant>
        <vt:i4>3</vt:i4>
      </vt:variant>
      <vt:variant>
        <vt:lpstr>Τίτλοι διαφανειών</vt:lpstr>
      </vt:variant>
      <vt:variant>
        <vt:i4>43</vt:i4>
      </vt:variant>
    </vt:vector>
  </HeadingPairs>
  <TitlesOfParts>
    <vt:vector size="46" baseType="lpstr">
      <vt:lpstr>template</vt:lpstr>
      <vt:lpstr>exo-opistho_simeiomata</vt:lpstr>
      <vt:lpstr>OC_template_updated</vt:lpstr>
      <vt:lpstr>Κοινωνική Εργασία στην υγεία και  ψυχική υγεία</vt:lpstr>
      <vt:lpstr>Η κοινωνική εργασία στον τομέα της ψυχικής υγείας παιδιών και εφήβων</vt:lpstr>
      <vt:lpstr>Το ψυχοκοινωνικό μοντέλο 1/2</vt:lpstr>
      <vt:lpstr>Το ψυχοκοινωνικό μοντέλο 2/2</vt:lpstr>
      <vt:lpstr>Η πρακτική της Κοινωνικής Εργασίας που βασίζεται στο ψυχοκοινωνικό μοντέλο:</vt:lpstr>
      <vt:lpstr> Οι κοινωνικοί λειτουργοί, συμβάλλουν στο έργο της διεπιστημονικής ομάδας ψυχικής υγείας παιδιών:  </vt:lpstr>
      <vt:lpstr>Τομείς έργου των Κοινωνικών Λειτουργών 1/3</vt:lpstr>
      <vt:lpstr>Τομείς έργου των Κοινωνικών Λειτουργών 2/3</vt:lpstr>
      <vt:lpstr>Τομείς έργου των Κοινωνικών Λειτουργών 3/3</vt:lpstr>
      <vt:lpstr>Η Κοινωνική Εργασία στη διάγνωση των προβλημάτων ψυχικής υγείας παιδιών 1/2</vt:lpstr>
      <vt:lpstr>Η Κοινωνική Εργασία στη διάγνωση των προβλημάτων ψυχικής υγείας παιδιών 2/2</vt:lpstr>
      <vt:lpstr>Τα στοιχεία που οι κοινωνικοί λειτουργοί αντλούν ως προς το παιδί αφορούν: </vt:lpstr>
      <vt:lpstr>Οι πληροφορίες ως προς τους γονείς αφορούν: </vt:lpstr>
      <vt:lpstr>Οι πληροφορίες ως προς την οικογένεια και τους περιβαλλοντικούς παράγοντες αφορούν: </vt:lpstr>
      <vt:lpstr>Οι πληροφορίες ως προς τις κοινωνικές και κοινοτικές πηγές αφορούν: </vt:lpstr>
      <vt:lpstr>Η Κοινωνική Εργασία στη θεραπεία των προβλημάτων ψυχικής υγείας παιδιών </vt:lpstr>
      <vt:lpstr>Ειδικότεροι στόχοι της εργασίας  με τους γονείς: </vt:lpstr>
      <vt:lpstr>Η έμφαση στη συμβουλευτική εργασία με τους γονείς</vt:lpstr>
      <vt:lpstr>Ένα πλαίσιο περίεξης των γονέων 1/3</vt:lpstr>
      <vt:lpstr>Ένα πλαίσιο περίεξης των γονέων 2/3</vt:lpstr>
      <vt:lpstr>Ένα πλαίσιο περίεξης των γονέων 3/3</vt:lpstr>
      <vt:lpstr>Ο ευρύτερος ενισχυτικός ρόλος των Κοινωνικών Λειτουργών</vt:lpstr>
      <vt:lpstr>Ασυνείδητές διεργασίες</vt:lpstr>
      <vt:lpstr>Η Κοινωνική Εργασία στη ψυχοκοινωνική αποκατάσταση των παιδιών και εφήβων </vt:lpstr>
      <vt:lpstr>Σκοπός και μέτρα ψυχοκοινωνικής αποκατάστασης</vt:lpstr>
      <vt:lpstr>Στόχοι της σύγχρονης παιδοψυχιατρικής</vt:lpstr>
      <vt:lpstr>Η Κοινωνική Εργασία στη πρόληψη και την προαγωγή της ψυχικής υγείας των παιδιών 1/3</vt:lpstr>
      <vt:lpstr>Η Κοινωνική Εργασία στη πρόληψη και την προαγωγή της ψυχικής υγείας των παιδιών 2/3</vt:lpstr>
      <vt:lpstr>Η Κοινωνική Εργασία στη πρόληψη και την προαγωγή της ψυχικής υγείας των παιδιών 3/3</vt:lpstr>
      <vt:lpstr>Κύρια στρατηγική για την προαγωγή της ψυχικής ευεξίας στην κοινότητα</vt:lpstr>
      <vt:lpstr>Προαγωγή της ψυχικής υγείας και το σύστημα των αξιών της Κοινωνικής Εργασίας</vt:lpstr>
      <vt:lpstr>Είδη παρεμβάσεων πρόληψης των Κοινωνικών Λειτουργών </vt:lpstr>
      <vt:lpstr>Παρεμβάσεις πρόληψης και προαγωγής της ψυχικής υγείας παιδιών των κοινωνικών λειτουργών</vt:lpstr>
      <vt:lpstr>Σύνοψη 1/3</vt:lpstr>
      <vt:lpstr>Σύνοψη 2/3</vt:lpstr>
      <vt:lpstr>Σύνοψη 3/3</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lpstr>Χρηματοδότηση</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Κοινωνική Εργασία στην υγεία και  ψυχική υγεία</dc:title>
  <dc:creator>opencourses@teiath.gr</dc:creator>
  <cp:lastModifiedBy>fkaram2</cp:lastModifiedBy>
  <cp:revision>10</cp:revision>
  <dcterms:created xsi:type="dcterms:W3CDTF">2015-08-07T08:19:22Z</dcterms:created>
  <dcterms:modified xsi:type="dcterms:W3CDTF">2015-08-27T12:04:35Z</dcterms:modified>
</cp:coreProperties>
</file>