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12"/>
  </p:notesMasterIdLst>
  <p:handoutMasterIdLst>
    <p:handoutMasterId r:id="rId113"/>
  </p:handoutMasterIdLst>
  <p:sldIdLst>
    <p:sldId id="25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75"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Lst>
  <p:sldSz cx="9144000" cy="6858000" type="screen4x3"/>
  <p:notesSz cx="7104063" cy="10234613"/>
  <p:custDataLst>
    <p:tags r:id="rId11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86</a:t>
            </a:fld>
            <a:endParaRPr lang="el-GR" dirty="0"/>
          </a:p>
        </p:txBody>
      </p:sp>
    </p:spTree>
    <p:extLst>
      <p:ext uri="{BB962C8B-B14F-4D97-AF65-F5344CB8AC3E}">
        <p14:creationId xmlns:p14="http://schemas.microsoft.com/office/powerpoint/2010/main" val="237545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101</a:t>
            </a:fld>
            <a:endParaRPr lang="el-GR" dirty="0">
              <a:solidFill>
                <a:prstClr val="black"/>
              </a:solidFill>
            </a:endParaRPr>
          </a:p>
        </p:txBody>
      </p:sp>
    </p:spTree>
    <p:extLst>
      <p:ext uri="{BB962C8B-B14F-4D97-AF65-F5344CB8AC3E}">
        <p14:creationId xmlns:p14="http://schemas.microsoft.com/office/powerpoint/2010/main" val="413008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102</a:t>
            </a:fld>
            <a:endParaRPr lang="el-GR" dirty="0">
              <a:solidFill>
                <a:prstClr val="black"/>
              </a:solidFill>
            </a:endParaRPr>
          </a:p>
        </p:txBody>
      </p:sp>
    </p:spTree>
    <p:extLst>
      <p:ext uri="{BB962C8B-B14F-4D97-AF65-F5344CB8AC3E}">
        <p14:creationId xmlns:p14="http://schemas.microsoft.com/office/powerpoint/2010/main" val="99998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103</a:t>
            </a:fld>
            <a:endParaRPr lang="el-GR" dirty="0">
              <a:solidFill>
                <a:prstClr val="black"/>
              </a:solidFill>
            </a:endParaRPr>
          </a:p>
        </p:txBody>
      </p:sp>
    </p:spTree>
    <p:extLst>
      <p:ext uri="{BB962C8B-B14F-4D97-AF65-F5344CB8AC3E}">
        <p14:creationId xmlns:p14="http://schemas.microsoft.com/office/powerpoint/2010/main" val="77596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104</a:t>
            </a:fld>
            <a:endParaRPr lang="el-GR" dirty="0">
              <a:solidFill>
                <a:prstClr val="black"/>
              </a:solidFill>
            </a:endParaRPr>
          </a:p>
        </p:txBody>
      </p:sp>
    </p:spTree>
    <p:extLst>
      <p:ext uri="{BB962C8B-B14F-4D97-AF65-F5344CB8AC3E}">
        <p14:creationId xmlns:p14="http://schemas.microsoft.com/office/powerpoint/2010/main" val="299150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106</a:t>
            </a:fld>
            <a:endParaRPr lang="el-GR" dirty="0">
              <a:solidFill>
                <a:prstClr val="black"/>
              </a:solidFill>
            </a:endParaRPr>
          </a:p>
        </p:txBody>
      </p:sp>
    </p:spTree>
    <p:extLst>
      <p:ext uri="{BB962C8B-B14F-4D97-AF65-F5344CB8AC3E}">
        <p14:creationId xmlns:p14="http://schemas.microsoft.com/office/powerpoint/2010/main" val="267947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107</a:t>
            </a:fld>
            <a:endParaRPr lang="el-GR" dirty="0">
              <a:solidFill>
                <a:prstClr val="black"/>
              </a:solidFill>
            </a:endParaRPr>
          </a:p>
        </p:txBody>
      </p:sp>
    </p:spTree>
    <p:extLst>
      <p:ext uri="{BB962C8B-B14F-4D97-AF65-F5344CB8AC3E}">
        <p14:creationId xmlns:p14="http://schemas.microsoft.com/office/powerpoint/2010/main" val="181463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33703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88328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0950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7674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60892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79303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81917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29883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5700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85740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00517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25237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45226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41977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80400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92188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55113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9759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4908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27251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6557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12943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Φλεξογραφία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l-GR" sz="2800" b="1" dirty="0"/>
              <a:t>4</a:t>
            </a:r>
            <a:r>
              <a:rPr lang="el-GR" sz="2800" dirty="0" smtClean="0"/>
              <a:t>:</a:t>
            </a:r>
            <a:r>
              <a:rPr lang="en-US" sz="2800" dirty="0" smtClean="0"/>
              <a:t> </a:t>
            </a:r>
            <a:r>
              <a:rPr lang="el-GR" sz="2800" dirty="0" smtClean="0"/>
              <a:t>Η </a:t>
            </a:r>
            <a:r>
              <a:rPr lang="el-GR" sz="2800" dirty="0"/>
              <a:t>Φ</a:t>
            </a:r>
            <a:r>
              <a:rPr lang="el-GR" sz="2800" dirty="0" smtClean="0"/>
              <a:t>λεξογραφική Εκτυπωτική Μονάδα</a:t>
            </a:r>
            <a:endParaRPr lang="en-US" sz="2800" dirty="0" smtClean="0"/>
          </a:p>
          <a:p>
            <a:pPr>
              <a:spcBef>
                <a:spcPts val="0"/>
              </a:spcBef>
            </a:pPr>
            <a:r>
              <a:rPr lang="el-GR" sz="2400" dirty="0" smtClean="0"/>
              <a:t>Δρ.Σπυρίδων </a:t>
            </a:r>
            <a:r>
              <a:rPr lang="el-GR" sz="2400" dirty="0"/>
              <a:t>Νομικός</a:t>
            </a:r>
          </a:p>
          <a:p>
            <a:pPr>
              <a:spcBef>
                <a:spcPts val="0"/>
              </a:spcBef>
            </a:pPr>
            <a:r>
              <a:rPr lang="el-GR" sz="2400" dirty="0" smtClean="0"/>
              <a:t>Τμήμα Γραφιστικής-Τεχνολογία Γραφικών Τεχνών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Τμήματα μηχανής και ικανότητες εκτύπωσης </a:t>
            </a:r>
            <a:r>
              <a:rPr lang="el-GR" sz="3600" b="0" dirty="0" smtClean="0"/>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Θέση περιεχομένου 4" descr="page98a"/>
          <p:cNvPicPr>
            <a:picLocks noGrp="1"/>
          </p:cNvPicPr>
          <p:nvPr>
            <p:ph idx="1"/>
          </p:nvPr>
        </p:nvPicPr>
        <p:blipFill>
          <a:blip r:embed="rId2" cstate="print"/>
          <a:srcRect/>
          <a:stretch>
            <a:fillRect/>
          </a:stretch>
        </p:blipFill>
        <p:spPr bwMode="auto">
          <a:xfrm>
            <a:off x="2098189" y="2809884"/>
            <a:ext cx="5553828" cy="2520280"/>
          </a:xfrm>
          <a:prstGeom prst="rect">
            <a:avLst/>
          </a:prstGeom>
          <a:noFill/>
          <a:ln w="9525">
            <a:noFill/>
            <a:miter lim="800000"/>
            <a:headEnd/>
            <a:tailEnd/>
          </a:ln>
        </p:spPr>
      </p:pic>
      <p:sp>
        <p:nvSpPr>
          <p:cNvPr id="6" name="Ορθογώνιο 5"/>
          <p:cNvSpPr/>
          <p:nvPr/>
        </p:nvSpPr>
        <p:spPr>
          <a:xfrm>
            <a:off x="2771800" y="1657788"/>
            <a:ext cx="3888432" cy="1015663"/>
          </a:xfrm>
          <a:prstGeom prst="rect">
            <a:avLst/>
          </a:prstGeom>
        </p:spPr>
        <p:txBody>
          <a:bodyPr wrap="square">
            <a:spAutoFit/>
          </a:bodyPr>
          <a:lstStyle/>
          <a:p>
            <a:pPr marL="457200" indent="-457200">
              <a:buFont typeface="+mj-lt"/>
              <a:buAutoNum type="arabicPeriod"/>
            </a:pPr>
            <a:r>
              <a:rPr lang="el-GR" sz="2000" dirty="0" smtClean="0">
                <a:latin typeface="+mn-lt"/>
              </a:rPr>
              <a:t>Μηχανισμός ασφάλισης</a:t>
            </a:r>
          </a:p>
          <a:p>
            <a:pPr marL="457200" indent="-457200">
              <a:buFont typeface="+mj-lt"/>
              <a:buAutoNum type="arabicPeriod"/>
            </a:pPr>
            <a:r>
              <a:rPr lang="el-GR" sz="2000" dirty="0" smtClean="0">
                <a:latin typeface="+mn-lt"/>
              </a:rPr>
              <a:t>Μακετοφόρος </a:t>
            </a:r>
          </a:p>
          <a:p>
            <a:pPr marL="457200" indent="-457200">
              <a:buFont typeface="+mj-lt"/>
              <a:buAutoNum type="arabicPeriod"/>
            </a:pPr>
            <a:r>
              <a:rPr lang="el-GR" sz="2000" dirty="0" smtClean="0">
                <a:latin typeface="+mn-lt"/>
              </a:rPr>
              <a:t>Ανιλοξ </a:t>
            </a:r>
            <a:r>
              <a:rPr lang="el-GR" sz="2000" dirty="0">
                <a:latin typeface="+mn-lt"/>
              </a:rPr>
              <a:t>(κύλινδρος μελάνωσης</a:t>
            </a:r>
          </a:p>
        </p:txBody>
      </p:sp>
      <p:sp>
        <p:nvSpPr>
          <p:cNvPr id="7" name="Ορθογώνιο 6"/>
          <p:cNvSpPr/>
          <p:nvPr/>
        </p:nvSpPr>
        <p:spPr>
          <a:xfrm>
            <a:off x="2123728" y="5443469"/>
            <a:ext cx="5701774" cy="1015663"/>
          </a:xfrm>
          <a:prstGeom prst="rect">
            <a:avLst/>
          </a:prstGeom>
        </p:spPr>
        <p:txBody>
          <a:bodyPr wrap="square">
            <a:spAutoFit/>
          </a:bodyPr>
          <a:lstStyle/>
          <a:p>
            <a:pPr marL="457200" indent="-457200">
              <a:buFont typeface="+mj-lt"/>
              <a:buAutoNum type="arabicPeriod"/>
            </a:pPr>
            <a:r>
              <a:rPr lang="el-GR" sz="2000" dirty="0" smtClean="0">
                <a:latin typeface="+mn-lt"/>
              </a:rPr>
              <a:t>Κύλινδρος </a:t>
            </a:r>
            <a:r>
              <a:rPr lang="el-GR" sz="2000" dirty="0">
                <a:latin typeface="+mn-lt"/>
              </a:rPr>
              <a:t>Ανιλοξ με σύστημα κουβούκλιο</a:t>
            </a:r>
            <a:r>
              <a:rPr lang="el-GR" sz="2000" dirty="0" smtClean="0">
                <a:latin typeface="+mn-lt"/>
              </a:rPr>
              <a:t>.</a:t>
            </a:r>
          </a:p>
          <a:p>
            <a:pPr marL="457200" indent="-457200">
              <a:buFont typeface="+mj-lt"/>
              <a:buAutoNum type="arabicPeriod"/>
            </a:pPr>
            <a:r>
              <a:rPr lang="el-GR" sz="2000" dirty="0" smtClean="0">
                <a:latin typeface="+mn-lt"/>
              </a:rPr>
              <a:t>πολυλειτουργικό </a:t>
            </a:r>
            <a:r>
              <a:rPr lang="el-GR" sz="2000" dirty="0">
                <a:latin typeface="+mn-lt"/>
              </a:rPr>
              <a:t>σύστημα μελάνωσης Ανιλοξ με επιπλέον σύστημα μελανοφόρου.</a:t>
            </a:r>
          </a:p>
        </p:txBody>
      </p:sp>
    </p:spTree>
    <p:extLst>
      <p:ext uri="{BB962C8B-B14F-4D97-AF65-F5344CB8AC3E}">
        <p14:creationId xmlns:p14="http://schemas.microsoft.com/office/powerpoint/2010/main" val="13432972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Εκτυπωτής-φλεξογράφος</a:t>
            </a:r>
            <a:endParaRPr lang="el-GR" dirty="0"/>
          </a:p>
        </p:txBody>
      </p:sp>
      <p:sp>
        <p:nvSpPr>
          <p:cNvPr id="3" name="Θέση περιεχομένου 2"/>
          <p:cNvSpPr>
            <a:spLocks noGrp="1"/>
          </p:cNvSpPr>
          <p:nvPr>
            <p:ph idx="1"/>
          </p:nvPr>
        </p:nvSpPr>
        <p:spPr/>
        <p:txBody>
          <a:bodyPr/>
          <a:lstStyle/>
          <a:p>
            <a:pPr marL="0" indent="0">
              <a:buNone/>
            </a:pPr>
            <a:r>
              <a:rPr lang="el-GR" dirty="0"/>
              <a:t>Από τον χειριστή της μηχανής </a:t>
            </a:r>
            <a:r>
              <a:rPr lang="el-GR" dirty="0" smtClean="0"/>
              <a:t>(ο εκτυπωτής</a:t>
            </a:r>
            <a:r>
              <a:rPr lang="el-GR" dirty="0"/>
              <a:t>) απαιτείται:</a:t>
            </a:r>
          </a:p>
          <a:p>
            <a:r>
              <a:rPr lang="el-GR" dirty="0" smtClean="0"/>
              <a:t>Να </a:t>
            </a:r>
            <a:r>
              <a:rPr lang="el-GR" dirty="0"/>
              <a:t>γνωρίζει τη μηχανή γενικά στις δυνατότητες και τις αδυναμίες της.</a:t>
            </a:r>
          </a:p>
          <a:p>
            <a:r>
              <a:rPr lang="el-GR" dirty="0" smtClean="0"/>
              <a:t>Να </a:t>
            </a:r>
            <a:r>
              <a:rPr lang="el-GR" dirty="0"/>
              <a:t>γνωρίζει το σύστημα εκτύπωσης.</a:t>
            </a:r>
          </a:p>
          <a:p>
            <a:r>
              <a:rPr lang="el-GR" dirty="0" smtClean="0"/>
              <a:t>Να </a:t>
            </a:r>
            <a:r>
              <a:rPr lang="el-GR" dirty="0"/>
              <a:t>γνωρίζει τα εκτυπούμενα υλικά – που είναι ένα ευρύ επίπεδο </a:t>
            </a:r>
            <a:r>
              <a:rPr lang="el-GR" dirty="0" smtClean="0"/>
              <a:t>υποστρωμάτων και αναλωσίμων.</a:t>
            </a:r>
            <a:endParaRPr lang="el-GR" dirty="0"/>
          </a:p>
          <a:p>
            <a:r>
              <a:rPr lang="el-GR" dirty="0" smtClean="0"/>
              <a:t>Να </a:t>
            </a:r>
            <a:r>
              <a:rPr lang="el-GR" dirty="0"/>
              <a:t>γνωρίζει καλά τα μελάνια εκτύπωσης, όπου πρέπει να γνωρίζει και τη σύνθεση </a:t>
            </a:r>
            <a:r>
              <a:rPr lang="el-GR" dirty="0" smtClean="0"/>
              <a:t>των και </a:t>
            </a:r>
            <a:r>
              <a:rPr lang="el-GR" dirty="0"/>
              <a:t>τους </a:t>
            </a:r>
            <a:r>
              <a:rPr lang="el-GR" dirty="0" smtClean="0"/>
              <a:t>διαλύτες των, κ.λπ</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6459281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Tests για τον υπολογισμό dot gain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pic>
        <p:nvPicPr>
          <p:cNvPr id="5" name="Θέση περιεχομένου 4"/>
          <p:cNvPicPr>
            <a:picLocks noGrp="1"/>
          </p:cNvPicPr>
          <p:nvPr>
            <p:ph idx="1"/>
          </p:nvPr>
        </p:nvPicPr>
        <p:blipFill>
          <a:blip r:embed="rId2" cstate="print"/>
          <a:srcRect/>
          <a:stretch>
            <a:fillRect/>
          </a:stretch>
        </p:blipFill>
        <p:spPr bwMode="auto">
          <a:xfrm>
            <a:off x="611560" y="1556792"/>
            <a:ext cx="3600400" cy="3274170"/>
          </a:xfrm>
          <a:prstGeom prst="rect">
            <a:avLst/>
          </a:prstGeom>
          <a:noFill/>
          <a:ln w="9525">
            <a:noFill/>
            <a:miter lim="800000"/>
            <a:headEnd/>
            <a:tailEnd/>
          </a:ln>
        </p:spPr>
      </p:pic>
      <p:pic>
        <p:nvPicPr>
          <p:cNvPr id="7" name="Εικόνα 6" descr="page_STO_TELOS"/>
          <p:cNvPicPr/>
          <p:nvPr/>
        </p:nvPicPr>
        <p:blipFill>
          <a:blip r:embed="rId3" cstate="print"/>
          <a:srcRect/>
          <a:stretch>
            <a:fillRect/>
          </a:stretch>
        </p:blipFill>
        <p:spPr bwMode="auto">
          <a:xfrm>
            <a:off x="5033634" y="1700808"/>
            <a:ext cx="3614787" cy="2880970"/>
          </a:xfrm>
          <a:prstGeom prst="rect">
            <a:avLst/>
          </a:prstGeom>
          <a:noFill/>
          <a:ln w="9525">
            <a:noFill/>
            <a:miter lim="800000"/>
            <a:headEnd/>
            <a:tailEnd/>
          </a:ln>
        </p:spPr>
      </p:pic>
      <p:pic>
        <p:nvPicPr>
          <p:cNvPr id="8" name="Εικόνα 7" descr="page162_PHGH"/>
          <p:cNvPicPr/>
          <p:nvPr/>
        </p:nvPicPr>
        <p:blipFill>
          <a:blip r:embed="rId4" cstate="print"/>
          <a:srcRect/>
          <a:stretch>
            <a:fillRect/>
          </a:stretch>
        </p:blipFill>
        <p:spPr bwMode="auto">
          <a:xfrm>
            <a:off x="2555776" y="4725144"/>
            <a:ext cx="3600400" cy="1944216"/>
          </a:xfrm>
          <a:prstGeom prst="rect">
            <a:avLst/>
          </a:prstGeom>
          <a:noFill/>
          <a:ln w="9525">
            <a:noFill/>
            <a:miter lim="800000"/>
            <a:headEnd/>
            <a:tailEnd/>
          </a:ln>
        </p:spPr>
      </p:pic>
    </p:spTree>
    <p:extLst>
      <p:ext uri="{BB962C8B-B14F-4D97-AF65-F5344CB8AC3E}">
        <p14:creationId xmlns:p14="http://schemas.microsoft.com/office/powerpoint/2010/main" val="25523191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39851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1262712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Δρ.Σπυρίδων Νομικός 2014. Ενότητα 4:</a:t>
            </a:r>
            <a:r>
              <a:rPr lang="en-US" sz="2000" dirty="0" smtClean="0"/>
              <a:t> </a:t>
            </a:r>
            <a:r>
              <a:rPr lang="el-GR" sz="2000" dirty="0" smtClean="0"/>
              <a:t>Η Φλεξογραφική Εκτυπωτική Μονάδα».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0763142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265850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696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4445559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6340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Οριζόντια διάταξη μηχανής</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Στην οριζόντια διάταξης μηχανή κάθε εκτυπωτικός πύργος βρίσκεται σε σειρά με τα αντίστοιχα βοηθητικά συστήματα</a:t>
            </a:r>
            <a:r>
              <a:rPr lang="el-GR" dirty="0" smtClean="0"/>
              <a:t>.</a:t>
            </a:r>
          </a:p>
          <a:p>
            <a:r>
              <a:rPr lang="el-GR" dirty="0"/>
              <a:t>Η αυτονομία αυτή του κάθε πύργου, πρώτου, δεύτερου πύργου, τρίτου πύργου κ.ο.κ. όπου μαζί με τα συστήματα ξήρανσης -εκτύλιξης-επανατύλιξης ρολού μας συμπληρώνουν μια φλεξογραφική μηχανή οριζόντιας </a:t>
            </a:r>
            <a:r>
              <a:rPr lang="el-GR" dirty="0" smtClean="0"/>
              <a:t>διάταξης.</a:t>
            </a:r>
          </a:p>
          <a:p>
            <a:r>
              <a:rPr lang="el-GR" dirty="0"/>
              <a:t>Η οριζόντια διάταξη έχει δυνατότητες (λόγω σχήματος-διάταξης μηχανής) να </a:t>
            </a:r>
            <a:r>
              <a:rPr lang="el-GR" b="1" dirty="0"/>
              <a:t>συμπληρώνεται</a:t>
            </a:r>
            <a:r>
              <a:rPr lang="el-GR" dirty="0"/>
              <a:t> και με άλλα συστήματα εκτύπωσης (π.χ. βαθυτυπίας) ούτως ώστε να έχουμε δύο ταυτόχρονες εκτυπώσεις σε ένα </a:t>
            </a:r>
            <a:r>
              <a:rPr lang="el-GR" dirty="0" smtClean="0"/>
              <a:t>πέρασμα.</a:t>
            </a:r>
          </a:p>
          <a:p>
            <a:r>
              <a:rPr lang="el-GR" dirty="0"/>
              <a:t>Σ’ αυτό το πιεστήριο, είναι η ευκολία πρόσθεσης μελλοντικά και άλλων – Πύργων – εκτύπωσης όπως και η τάνυση του ρολού και η ξήρανση γίνονται καλύτερα.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1757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Κάθετη διάταξη φλεξογραφικού πιεστηρίου</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smtClean="0">
                    <a:solidFill>
                      <a:srgbClr val="820000"/>
                    </a:solidFill>
                  </a:rPr>
                  <a:t>Πλεονεκτήματα</a:t>
                </a:r>
              </a:p>
              <a:p>
                <a:r>
                  <a:rPr lang="el-GR" dirty="0" smtClean="0"/>
                  <a:t>Ελέγχονται γρήγορα,</a:t>
                </a:r>
              </a:p>
              <a:p>
                <a:r>
                  <a:rPr lang="el-GR" dirty="0" smtClean="0"/>
                  <a:t>Ρυθμίζονται </a:t>
                </a:r>
                <a:r>
                  <a:rPr lang="el-GR" dirty="0"/>
                  <a:t>τα μελανεία</a:t>
                </a:r>
                <a:r>
                  <a:rPr lang="el-GR" dirty="0" smtClean="0"/>
                  <a:t>,</a:t>
                </a:r>
              </a:p>
              <a:p>
                <a:r>
                  <a:rPr lang="el-GR" dirty="0" smtClean="0"/>
                  <a:t>Πιο </a:t>
                </a:r>
                <a:r>
                  <a:rPr lang="el-GR" dirty="0"/>
                  <a:t>οικονομικό (στην αγορά του</a:t>
                </a:r>
                <a:r>
                  <a:rPr lang="el-GR" dirty="0" smtClean="0"/>
                  <a:t>), </a:t>
                </a:r>
              </a:p>
              <a:p>
                <a:r>
                  <a:rPr lang="el-GR" dirty="0" smtClean="0"/>
                  <a:t>Πιο </a:t>
                </a:r>
                <a:r>
                  <a:rPr lang="el-GR" dirty="0"/>
                  <a:t>ευέλικτο στην χρήση του</a:t>
                </a:r>
                <a:r>
                  <a:rPr lang="el-GR" dirty="0" smtClean="0"/>
                  <a:t>.</a:t>
                </a:r>
              </a:p>
              <a:p>
                <a:pPr marL="0" indent="0" algn="ctr">
                  <a:buNone/>
                </a:pPr>
                <a:r>
                  <a:rPr lang="el-GR" b="1" dirty="0" smtClean="0">
                    <a:solidFill>
                      <a:srgbClr val="820000"/>
                    </a:solidFill>
                  </a:rPr>
                  <a:t>Μειονεκτήματα</a:t>
                </a:r>
              </a:p>
              <a:p>
                <a:r>
                  <a:rPr lang="el-GR" dirty="0" smtClean="0"/>
                  <a:t>Έχει </a:t>
                </a:r>
                <a:r>
                  <a:rPr lang="el-GR" dirty="0"/>
                  <a:t>μικρή απόσταση μεταξύ των εκτυπωτικών κυλίνδρων, το οποίο σημαίνει σχετική δυσκολία στο στέγνωμα.</a:t>
                </a:r>
              </a:p>
              <a:p>
                <a:r>
                  <a:rPr lang="el-GR" dirty="0" smtClean="0"/>
                  <a:t>Πολυπλοκότητα </a:t>
                </a:r>
                <a:r>
                  <a:rPr lang="el-GR" dirty="0"/>
                  <a:t>γραναζιών κίνησης. (Διπλό γρανάζι μετάδοσης κίνησης για εμπρός και πίσω εκτύπωση με αντίστοιχη φορά του μακετοφόρου).</a:t>
                </a:r>
              </a:p>
              <a:p>
                <a:r>
                  <a:rPr lang="el-GR" dirty="0" smtClean="0"/>
                  <a:t>Μεγαλύτερη </a:t>
                </a:r>
                <a:r>
                  <a:rPr lang="el-GR" dirty="0"/>
                  <a:t>(σχετικά) απόκλιση σε συμπτώσεις χρωμάτων.</a:t>
                </a:r>
              </a:p>
              <a:p>
                <a:r>
                  <a:rPr lang="el-GR" dirty="0" smtClean="0"/>
                  <a:t>Περίπου </a:t>
                </a:r>
                <a14:m>
                  <m:oMath xmlns:m="http://schemas.openxmlformats.org/officeDocument/2006/math">
                    <m:r>
                      <a:rPr lang="el-GR" b="0" i="1" smtClean="0">
                        <a:latin typeface="Cambria Math" panose="02040503050406030204" pitchFamily="18" charset="0"/>
                        <a:ea typeface="Cambria Math" panose="02040503050406030204" pitchFamily="18" charset="0"/>
                      </a:rPr>
                      <m:t>±</m:t>
                    </m:r>
                  </m:oMath>
                </a14:m>
                <a:r>
                  <a:rPr lang="el-GR" dirty="0" smtClean="0"/>
                  <a:t>1mm </a:t>
                </a:r>
                <a:r>
                  <a:rPr lang="el-GR" dirty="0"/>
                  <a:t>απόκλιση σε εκτυπώσεις τετραχρωμίας</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cstate="print"/>
                <a:stretch>
                  <a:fillRect l="-815" t="-1935" r="-1556" b="-84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184837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Κεντρική πίεση </a:t>
            </a:r>
            <a:r>
              <a:rPr lang="en-US" dirty="0" smtClean="0"/>
              <a:t>C.I </a:t>
            </a:r>
            <a:r>
              <a:rPr lang="en-US" dirty="0"/>
              <a:t>(central impression</a:t>
            </a:r>
            <a:r>
              <a:rPr lang="en-US" dirty="0" smtClean="0"/>
              <a:t>)</a:t>
            </a:r>
            <a:r>
              <a:rPr lang="el-GR" dirty="0" smtClean="0"/>
              <a:t> </a:t>
            </a:r>
            <a:r>
              <a:rPr lang="el-GR" sz="3600" b="0" dirty="0" smtClean="0"/>
              <a:t>1/4</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solidFill>
                  <a:srgbClr val="820000"/>
                </a:solidFill>
              </a:rPr>
              <a:t>Πλεονεκτήματα-Μειονεκτήματα</a:t>
            </a:r>
          </a:p>
          <a:p>
            <a:pPr marL="0" indent="0">
              <a:buNone/>
            </a:pPr>
            <a:r>
              <a:rPr lang="el-GR" dirty="0"/>
              <a:t>Τα τελευταία χρόνια ο σχεδιασμός των φλεξογραφικών </a:t>
            </a:r>
            <a:r>
              <a:rPr lang="el-GR" dirty="0" smtClean="0"/>
              <a:t>πιεστηρίων </a:t>
            </a:r>
            <a:r>
              <a:rPr lang="el-GR" dirty="0"/>
              <a:t>γίνεται με την εφαρμογή κοινού κυλίνδρου πίεσης</a:t>
            </a:r>
            <a:r>
              <a:rPr lang="el-GR" dirty="0" smtClean="0"/>
              <a:t>.</a:t>
            </a:r>
          </a:p>
          <a:p>
            <a:pPr marL="457200" lvl="0" indent="-457200">
              <a:buFont typeface="+mj-lt"/>
              <a:buAutoNum type="arabicPeriod"/>
            </a:pPr>
            <a:r>
              <a:rPr lang="el-GR" dirty="0"/>
              <a:t>Η κίνηση της κεντρικής πίεσης και η άμεση εφαρμογή των περιφερειακών πύργων, μέσω του κεντρικού γραναζιού δίδει μείωση και ελαχιστοποίηση της κίνησης μεταξύ των κυλίνδρων και έχει ως αποτέλεσμα την μείωση των τριβών.</a:t>
            </a:r>
          </a:p>
          <a:p>
            <a:pPr marL="457200" lvl="0" indent="-457200">
              <a:buFont typeface="+mj-lt"/>
              <a:buAutoNum type="arabicPeriod"/>
            </a:pPr>
            <a:r>
              <a:rPr lang="el-GR" dirty="0"/>
              <a:t>Σταθερή και ισομερή ξήρανση του τυπωμένου μέρους, με αποτέλεσμα σωστό και ομοιόμορφο, λόγω των ίσων αποστάσεων των συστημάτων ξήρανσης – στέγνωσης, μεταξύ των εκτυπωτικών πύργων.</a:t>
            </a:r>
          </a:p>
          <a:p>
            <a:pPr marL="457200" lvl="0" indent="-457200">
              <a:buFont typeface="+mj-lt"/>
              <a:buAutoNum type="arabicPeriod"/>
            </a:pPr>
            <a:r>
              <a:rPr lang="el-GR" dirty="0"/>
              <a:t>Απλός τρόπος μετάδοσης κίνησης, με αντίστοιχη εφαρμογή συντήρησης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5916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Κεντρική πίεση </a:t>
            </a:r>
            <a:r>
              <a:rPr lang="en-US" dirty="0"/>
              <a:t>C.I (central impression)</a:t>
            </a:r>
            <a:r>
              <a:rPr lang="el-GR" dirty="0"/>
              <a:t> </a:t>
            </a:r>
            <a:r>
              <a:rPr lang="el-GR" sz="3600" b="0" dirty="0" smtClean="0"/>
              <a:t>2/4</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Μείωση </a:t>
            </a:r>
            <a:r>
              <a:rPr lang="el-GR" dirty="0"/>
              <a:t>σε ±0,125mm των αποκλίσεων σύμπτωσης των χρωμάτων κυρίως σε εκτυπώσεις τετραχρωμίας λόγω της εφαρμογής (τέλειας συγκράτησης) του υλικού εκτύπωσης στο κύλινδρο πίεσης.</a:t>
            </a:r>
          </a:p>
          <a:p>
            <a:pPr marL="457200" indent="-457200">
              <a:buFont typeface="+mj-lt"/>
              <a:buAutoNum type="arabicPeriod" startAt="4"/>
            </a:pPr>
            <a:r>
              <a:rPr lang="el-GR" dirty="0" smtClean="0"/>
              <a:t>Δυνατότητα </a:t>
            </a:r>
            <a:r>
              <a:rPr lang="el-GR" dirty="0"/>
              <a:t>για συνδυασμό και σχεδιασμό συστημάτων στέγνωσης στα ενδιάμεσα στάδια των κυλίνδρων.</a:t>
            </a:r>
          </a:p>
          <a:p>
            <a:pPr marL="457200" indent="-457200">
              <a:buFont typeface="+mj-lt"/>
              <a:buAutoNum type="arabicPeriod" startAt="4"/>
            </a:pPr>
            <a:r>
              <a:rPr lang="el-GR" dirty="0" smtClean="0"/>
              <a:t>Μεγαλύτερη </a:t>
            </a:r>
            <a:r>
              <a:rPr lang="el-GR" dirty="0"/>
              <a:t>ταχύτητα εκτύπωσης m/λεπτό.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Εικόνα 4" descr="page96a1"/>
          <p:cNvPicPr/>
          <p:nvPr/>
        </p:nvPicPr>
        <p:blipFill>
          <a:blip r:embed="rId2" cstate="print"/>
          <a:srcRect/>
          <a:stretch>
            <a:fillRect/>
          </a:stretch>
        </p:blipFill>
        <p:spPr bwMode="auto">
          <a:xfrm>
            <a:off x="2372192" y="4183723"/>
            <a:ext cx="4181008" cy="2387461"/>
          </a:xfrm>
          <a:prstGeom prst="rect">
            <a:avLst/>
          </a:prstGeom>
          <a:noFill/>
          <a:ln w="9525">
            <a:noFill/>
            <a:miter lim="800000"/>
            <a:headEnd/>
            <a:tailEnd/>
          </a:ln>
        </p:spPr>
      </p:pic>
    </p:spTree>
    <p:extLst>
      <p:ext uri="{BB962C8B-B14F-4D97-AF65-F5344CB8AC3E}">
        <p14:creationId xmlns:p14="http://schemas.microsoft.com/office/powerpoint/2010/main" val="2325619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Κεντρική πίεση </a:t>
            </a:r>
            <a:r>
              <a:rPr lang="en-US" dirty="0"/>
              <a:t>C.I (central impression)</a:t>
            </a:r>
            <a:r>
              <a:rPr lang="el-GR" dirty="0"/>
              <a:t> </a:t>
            </a:r>
            <a:r>
              <a:rPr lang="el-GR" sz="3600" b="0" dirty="0" smtClean="0"/>
              <a:t>3/4</a:t>
            </a:r>
            <a:endParaRPr lang="el-GR" dirty="0"/>
          </a:p>
        </p:txBody>
      </p:sp>
      <p:sp>
        <p:nvSpPr>
          <p:cNvPr id="3" name="Θέση περιεχομένου 2"/>
          <p:cNvSpPr>
            <a:spLocks noGrp="1"/>
          </p:cNvSpPr>
          <p:nvPr>
            <p:ph idx="1"/>
          </p:nvPr>
        </p:nvSpPr>
        <p:spPr/>
        <p:txBody>
          <a:bodyPr/>
          <a:lstStyle/>
          <a:p>
            <a:r>
              <a:rPr lang="el-GR" dirty="0"/>
              <a:t>Όμως ορισμένοι, πρέπει να αναφερθεί, ότι υπάρχουν και μειονεκτήματα όσον αφορά αυτά τα πιεστήρια κεντρικής πίεσης</a:t>
            </a:r>
            <a:r>
              <a:rPr lang="el-GR" dirty="0" smtClean="0"/>
              <a:t>.</a:t>
            </a:r>
          </a:p>
          <a:p>
            <a:pPr marL="457200" indent="-457200">
              <a:buFont typeface="+mj-lt"/>
              <a:buAutoNum type="arabicPeriod"/>
            </a:pPr>
            <a:r>
              <a:rPr lang="el-GR" dirty="0"/>
              <a:t>Περιορισμένη απόσταση μεταξύ των κυλίνδρων με περιορισμένες δυνατότητες ξήρανσης σε ορισμένα υλικά εκτύπωσης.</a:t>
            </a:r>
          </a:p>
          <a:p>
            <a:pPr marL="457200" indent="-457200">
              <a:buFont typeface="+mj-lt"/>
              <a:buAutoNum type="arabicPeriod"/>
            </a:pPr>
            <a:r>
              <a:rPr lang="el-GR" dirty="0" smtClean="0"/>
              <a:t>Η </a:t>
            </a:r>
            <a:r>
              <a:rPr lang="el-GR" dirty="0"/>
              <a:t>ανάγκη ύπαρξης κεντρικού καζανιού πίεσης, μεγάλων διαστάσεων, το οποίο σημαίνει μεγάλο όγκο, βάρος, κόστος λειτουργίας μηχανής.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6" name="Εικόνα 5" descr="page95_C"/>
          <p:cNvPicPr/>
          <p:nvPr/>
        </p:nvPicPr>
        <p:blipFill>
          <a:blip r:embed="rId2" cstate="print"/>
          <a:srcRect/>
          <a:stretch>
            <a:fillRect/>
          </a:stretch>
        </p:blipFill>
        <p:spPr bwMode="auto">
          <a:xfrm>
            <a:off x="3923928" y="4653136"/>
            <a:ext cx="2173481" cy="1942549"/>
          </a:xfrm>
          <a:prstGeom prst="rect">
            <a:avLst/>
          </a:prstGeom>
          <a:noFill/>
          <a:ln w="9525">
            <a:noFill/>
            <a:miter lim="800000"/>
            <a:headEnd/>
            <a:tailEnd/>
          </a:ln>
        </p:spPr>
      </p:pic>
    </p:spTree>
    <p:extLst>
      <p:ext uri="{BB962C8B-B14F-4D97-AF65-F5344CB8AC3E}">
        <p14:creationId xmlns:p14="http://schemas.microsoft.com/office/powerpoint/2010/main" val="131549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Κεντρική πίεση </a:t>
            </a:r>
            <a:r>
              <a:rPr lang="en-US" dirty="0"/>
              <a:t>C.I (central impression)</a:t>
            </a:r>
            <a:r>
              <a:rPr lang="el-GR" dirty="0"/>
              <a:t> </a:t>
            </a:r>
            <a:r>
              <a:rPr lang="el-GR" sz="36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16" name="Εικόνα 15" descr="page100"/>
          <p:cNvPicPr/>
          <p:nvPr/>
        </p:nvPicPr>
        <p:blipFill>
          <a:blip r:embed="rId2" cstate="print"/>
          <a:srcRect/>
          <a:stretch>
            <a:fillRect/>
          </a:stretch>
        </p:blipFill>
        <p:spPr bwMode="auto">
          <a:xfrm>
            <a:off x="1907704" y="1628800"/>
            <a:ext cx="3005063" cy="4176464"/>
          </a:xfrm>
          <a:prstGeom prst="rect">
            <a:avLst/>
          </a:prstGeom>
          <a:noFill/>
          <a:ln w="9525">
            <a:noFill/>
            <a:miter lim="800000"/>
            <a:headEnd/>
            <a:tailEnd/>
          </a:ln>
        </p:spPr>
      </p:pic>
      <p:sp>
        <p:nvSpPr>
          <p:cNvPr id="15" name="Line 12"/>
          <p:cNvSpPr>
            <a:spLocks noChangeShapeType="1"/>
          </p:cNvSpPr>
          <p:nvPr/>
        </p:nvSpPr>
        <p:spPr bwMode="auto">
          <a:xfrm flipH="1">
            <a:off x="5148064" y="1988840"/>
            <a:ext cx="8001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Ορθογώνιο 16"/>
          <p:cNvSpPr/>
          <p:nvPr/>
        </p:nvSpPr>
        <p:spPr>
          <a:xfrm>
            <a:off x="6010029" y="1788785"/>
            <a:ext cx="1868204" cy="400110"/>
          </a:xfrm>
          <a:prstGeom prst="rect">
            <a:avLst/>
          </a:prstGeom>
        </p:spPr>
        <p:txBody>
          <a:bodyPr wrap="none">
            <a:spAutoFit/>
          </a:bodyPr>
          <a:lstStyle/>
          <a:p>
            <a:r>
              <a:rPr lang="el-GR" sz="2000" dirty="0">
                <a:latin typeface="+mn-lt"/>
              </a:rPr>
              <a:t>Κύλινδρος </a:t>
            </a:r>
            <a:r>
              <a:rPr lang="el-GR" sz="2000" dirty="0" smtClean="0">
                <a:latin typeface="+mn-lt"/>
              </a:rPr>
              <a:t>κλισέ</a:t>
            </a:r>
            <a:endParaRPr lang="el-GR" sz="2000" dirty="0">
              <a:latin typeface="+mn-lt"/>
            </a:endParaRPr>
          </a:p>
        </p:txBody>
      </p:sp>
      <p:sp>
        <p:nvSpPr>
          <p:cNvPr id="19" name="Line 12"/>
          <p:cNvSpPr>
            <a:spLocks noChangeShapeType="1"/>
          </p:cNvSpPr>
          <p:nvPr/>
        </p:nvSpPr>
        <p:spPr bwMode="auto">
          <a:xfrm flipH="1">
            <a:off x="5004048" y="3284984"/>
            <a:ext cx="8001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Ορθογώνιο 19"/>
          <p:cNvSpPr/>
          <p:nvPr/>
        </p:nvSpPr>
        <p:spPr>
          <a:xfrm>
            <a:off x="5948165" y="3084929"/>
            <a:ext cx="2800299" cy="707886"/>
          </a:xfrm>
          <a:prstGeom prst="rect">
            <a:avLst/>
          </a:prstGeom>
        </p:spPr>
        <p:txBody>
          <a:bodyPr wrap="square">
            <a:spAutoFit/>
          </a:bodyPr>
          <a:lstStyle/>
          <a:p>
            <a:r>
              <a:rPr lang="el-GR" sz="2000" dirty="0">
                <a:latin typeface="+mn-lt"/>
              </a:rPr>
              <a:t>Μονοτύμπανη (κεντρικού τυμπάνου) </a:t>
            </a:r>
          </a:p>
        </p:txBody>
      </p:sp>
      <p:sp>
        <p:nvSpPr>
          <p:cNvPr id="21" name="Ορθογώνιο 20"/>
          <p:cNvSpPr/>
          <p:nvPr/>
        </p:nvSpPr>
        <p:spPr>
          <a:xfrm>
            <a:off x="6010029" y="3792815"/>
            <a:ext cx="2676771" cy="400110"/>
          </a:xfrm>
          <a:prstGeom prst="rect">
            <a:avLst/>
          </a:prstGeom>
        </p:spPr>
        <p:txBody>
          <a:bodyPr wrap="square">
            <a:spAutoFit/>
          </a:bodyPr>
          <a:lstStyle/>
          <a:p>
            <a:r>
              <a:rPr lang="el-GR" sz="2000" dirty="0">
                <a:latin typeface="+mn-lt"/>
              </a:rPr>
              <a:t>Φλεξογραφική </a:t>
            </a:r>
            <a:r>
              <a:rPr lang="el-GR" sz="2000" dirty="0" smtClean="0">
                <a:latin typeface="+mn-lt"/>
              </a:rPr>
              <a:t>μηχανή</a:t>
            </a:r>
            <a:endParaRPr lang="el-GR" sz="2000" dirty="0">
              <a:latin typeface="+mn-lt"/>
            </a:endParaRPr>
          </a:p>
        </p:txBody>
      </p:sp>
      <p:sp>
        <p:nvSpPr>
          <p:cNvPr id="22" name="Ορθογώνιο 21"/>
          <p:cNvSpPr/>
          <p:nvPr/>
        </p:nvSpPr>
        <p:spPr>
          <a:xfrm>
            <a:off x="6034730" y="4152265"/>
            <a:ext cx="2676771" cy="400110"/>
          </a:xfrm>
          <a:prstGeom prst="rect">
            <a:avLst/>
          </a:prstGeom>
        </p:spPr>
        <p:txBody>
          <a:bodyPr wrap="square">
            <a:spAutoFit/>
          </a:bodyPr>
          <a:lstStyle/>
          <a:p>
            <a:r>
              <a:rPr lang="en-US" sz="2000" dirty="0">
                <a:latin typeface="+mn-lt"/>
              </a:rPr>
              <a:t>CI (Central Impression)</a:t>
            </a:r>
            <a:endParaRPr lang="el-GR" sz="2000" dirty="0">
              <a:latin typeface="+mn-lt"/>
            </a:endParaRPr>
          </a:p>
        </p:txBody>
      </p:sp>
      <p:sp>
        <p:nvSpPr>
          <p:cNvPr id="23" name="Line 12"/>
          <p:cNvSpPr>
            <a:spLocks noChangeShapeType="1"/>
          </p:cNvSpPr>
          <p:nvPr/>
        </p:nvSpPr>
        <p:spPr bwMode="auto">
          <a:xfrm flipH="1" flipV="1">
            <a:off x="5076056" y="4552374"/>
            <a:ext cx="728092" cy="3167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4" name="Ορθογώνιο 23"/>
          <p:cNvSpPr/>
          <p:nvPr/>
        </p:nvSpPr>
        <p:spPr>
          <a:xfrm>
            <a:off x="5804148" y="4711770"/>
            <a:ext cx="2626425" cy="400110"/>
          </a:xfrm>
          <a:prstGeom prst="rect">
            <a:avLst/>
          </a:prstGeom>
        </p:spPr>
        <p:txBody>
          <a:bodyPr wrap="none">
            <a:spAutoFit/>
          </a:bodyPr>
          <a:lstStyle/>
          <a:p>
            <a:r>
              <a:rPr lang="el-GR" sz="2000" dirty="0">
                <a:latin typeface="+mn-lt"/>
              </a:rPr>
              <a:t>Κύλινδρος κλισέ (ΦΤΠ</a:t>
            </a:r>
            <a:r>
              <a:rPr lang="el-GR" sz="2000" dirty="0" smtClean="0">
                <a:latin typeface="+mn-lt"/>
              </a:rPr>
              <a:t>)</a:t>
            </a:r>
            <a:endParaRPr lang="el-GR" sz="2000" dirty="0">
              <a:latin typeface="+mn-lt"/>
            </a:endParaRPr>
          </a:p>
        </p:txBody>
      </p:sp>
      <p:sp>
        <p:nvSpPr>
          <p:cNvPr id="25" name="Line 12"/>
          <p:cNvSpPr>
            <a:spLocks noChangeShapeType="1"/>
          </p:cNvSpPr>
          <p:nvPr/>
        </p:nvSpPr>
        <p:spPr bwMode="auto">
          <a:xfrm flipH="1" flipV="1">
            <a:off x="5004048" y="5013176"/>
            <a:ext cx="728092" cy="3167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6" name="Ορθογώνιο 25"/>
          <p:cNvSpPr/>
          <p:nvPr/>
        </p:nvSpPr>
        <p:spPr>
          <a:xfrm>
            <a:off x="5804147" y="5187949"/>
            <a:ext cx="2523191" cy="400110"/>
          </a:xfrm>
          <a:prstGeom prst="rect">
            <a:avLst/>
          </a:prstGeom>
        </p:spPr>
        <p:txBody>
          <a:bodyPr wrap="none">
            <a:spAutoFit/>
          </a:bodyPr>
          <a:lstStyle/>
          <a:p>
            <a:r>
              <a:rPr lang="el-GR" sz="2000" dirty="0">
                <a:latin typeface="+mn-lt"/>
              </a:rPr>
              <a:t>Μελανωτής </a:t>
            </a:r>
            <a:r>
              <a:rPr lang="el-GR" sz="2000" dirty="0" smtClean="0">
                <a:latin typeface="+mn-lt"/>
              </a:rPr>
              <a:t>κύλινδρος</a:t>
            </a:r>
            <a:endParaRPr lang="el-GR" sz="2000" dirty="0">
              <a:latin typeface="+mn-lt"/>
            </a:endParaRPr>
          </a:p>
        </p:txBody>
      </p:sp>
    </p:spTree>
    <p:extLst>
      <p:ext uri="{BB962C8B-B14F-4D97-AF65-F5344CB8AC3E}">
        <p14:creationId xmlns:p14="http://schemas.microsoft.com/office/powerpoint/2010/main" val="403028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Ανάλυση φλεξογραφικού πιεστηρίου </a:t>
            </a:r>
            <a:r>
              <a:rPr lang="el-GR" sz="3600" b="0" dirty="0" smtClean="0"/>
              <a:t>1/4</a:t>
            </a:r>
            <a:endParaRPr lang="el-GR" sz="3600" b="0" dirty="0"/>
          </a:p>
        </p:txBody>
      </p:sp>
      <p:sp>
        <p:nvSpPr>
          <p:cNvPr id="3" name="Θέση περιεχομένου 2"/>
          <p:cNvSpPr>
            <a:spLocks noGrp="1"/>
          </p:cNvSpPr>
          <p:nvPr>
            <p:ph idx="1"/>
          </p:nvPr>
        </p:nvSpPr>
        <p:spPr/>
        <p:txBody>
          <a:bodyPr>
            <a:normAutofit/>
          </a:bodyPr>
          <a:lstStyle/>
          <a:p>
            <a:r>
              <a:rPr lang="el-GR" dirty="0"/>
              <a:t>Σε ένα σχεδιασμό -σκέψης-αγοράς πιεστηρίου, κύριο και βασικό ρόλο έχουν οι εργασίες τα θέματα προς εκτύπωση. </a:t>
            </a:r>
            <a:endParaRPr lang="el-GR" dirty="0" smtClean="0"/>
          </a:p>
          <a:p>
            <a:r>
              <a:rPr lang="el-GR" dirty="0"/>
              <a:t>Σε παραγγελίες με εκτυπωτικές απαιτήσεις τότε και η μηχανή θα είναι αντιστοίχως πιο αυτοματοποιημένη και μεγάλο ρόλο στη σχέση ποιότητα και ταχύτητα. </a:t>
            </a:r>
          </a:p>
          <a:p>
            <a:r>
              <a:rPr lang="el-GR" dirty="0" smtClean="0"/>
              <a:t>Μέσα από την αγορά μηχανημάτων (σχέση μηχανήματος και απόδοσης), παρατηρείται η αυξημένη απαίτηση σε ποιότητα η οποία επιτυγχάνεται με τη χρήση αυτοματοποιημένων συστημάτων ελέγχου. Αυτά είναι:</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1395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φλεξογραφικού πιεστηρίου </a:t>
            </a:r>
            <a:r>
              <a:rPr lang="el-GR" sz="3600" b="0" dirty="0" smtClean="0"/>
              <a:t>2/4</a:t>
            </a:r>
            <a:endParaRPr lang="el-GR" dirty="0"/>
          </a:p>
        </p:txBody>
      </p:sp>
      <p:sp>
        <p:nvSpPr>
          <p:cNvPr id="3" name="Θέση περιεχομένου 2"/>
          <p:cNvSpPr>
            <a:spLocks noGrp="1"/>
          </p:cNvSpPr>
          <p:nvPr>
            <p:ph idx="1"/>
          </p:nvPr>
        </p:nvSpPr>
        <p:spPr/>
        <p:txBody>
          <a:bodyPr/>
          <a:lstStyle/>
          <a:p>
            <a:pPr marL="914400" lvl="1" indent="-457200">
              <a:buFont typeface="+mj-lt"/>
              <a:buAutoNum type="alphaLcParenR"/>
            </a:pPr>
            <a:r>
              <a:rPr lang="el-GR" dirty="0"/>
              <a:t>οπτικού </a:t>
            </a:r>
            <a:r>
              <a:rPr lang="el-GR" dirty="0" smtClean="0"/>
              <a:t>ελέγχου.</a:t>
            </a:r>
            <a:endParaRPr lang="el-GR" dirty="0"/>
          </a:p>
          <a:p>
            <a:pPr marL="914400" lvl="1" indent="-457200">
              <a:buFont typeface="+mj-lt"/>
              <a:buAutoNum type="alphaLcParenR"/>
            </a:pPr>
            <a:r>
              <a:rPr lang="el-GR" dirty="0" smtClean="0"/>
              <a:t>μελανεία </a:t>
            </a:r>
            <a:r>
              <a:rPr lang="el-GR" dirty="0"/>
              <a:t>κλειστού τύπου (</a:t>
            </a:r>
            <a:r>
              <a:rPr lang="en-US" dirty="0"/>
              <a:t>DOCTOR BLADE</a:t>
            </a:r>
            <a:r>
              <a:rPr lang="el-GR" dirty="0"/>
              <a:t>) λεπίδα απόξεσης- καθαρισμού.</a:t>
            </a:r>
          </a:p>
          <a:p>
            <a:pPr marL="914400" lvl="1" indent="-457200">
              <a:buFont typeface="+mj-lt"/>
              <a:buAutoNum type="alphaLcParenR"/>
            </a:pPr>
            <a:r>
              <a:rPr lang="el-GR" dirty="0" smtClean="0"/>
              <a:t>κάμερα </a:t>
            </a:r>
            <a:r>
              <a:rPr lang="el-GR" dirty="0"/>
              <a:t>υψηλής ανάλυσης-πάγωμα εικόνας για καλύτερο </a:t>
            </a:r>
            <a:r>
              <a:rPr lang="el-GR" dirty="0" smtClean="0"/>
              <a:t>έλεγχο.</a:t>
            </a:r>
            <a:endParaRPr lang="el-GR" dirty="0"/>
          </a:p>
          <a:p>
            <a:pPr marL="914400" lvl="1" indent="-457200">
              <a:buFont typeface="+mj-lt"/>
              <a:buAutoNum type="alphaLcParenR"/>
            </a:pPr>
            <a:r>
              <a:rPr lang="el-GR" dirty="0" smtClean="0"/>
              <a:t>σύστημα </a:t>
            </a:r>
            <a:r>
              <a:rPr lang="el-GR" dirty="0"/>
              <a:t>“άπειρης μεταβλητής” ρυθμίσεις σε οποιαδήποτε </a:t>
            </a:r>
            <a:r>
              <a:rPr lang="el-GR" dirty="0" smtClean="0"/>
              <a:t>μηχανές.</a:t>
            </a:r>
            <a:endParaRPr lang="el-GR" dirty="0"/>
          </a:p>
          <a:p>
            <a:pPr marL="914400" lvl="1" indent="-457200">
              <a:buFont typeface="+mj-lt"/>
              <a:buAutoNum type="alphaLcParenR"/>
            </a:pPr>
            <a:r>
              <a:rPr lang="el-GR" dirty="0" smtClean="0"/>
              <a:t>κύλινδροι </a:t>
            </a:r>
            <a:r>
              <a:rPr lang="en-US" dirty="0"/>
              <a:t>Anilox</a:t>
            </a:r>
            <a:r>
              <a:rPr lang="el-GR" dirty="0"/>
              <a:t> γρήγορης </a:t>
            </a:r>
            <a:r>
              <a:rPr lang="el-GR" dirty="0" smtClean="0"/>
              <a:t>αντικατάστασης.</a:t>
            </a:r>
            <a:endParaRPr lang="el-GR" dirty="0"/>
          </a:p>
          <a:p>
            <a:pPr marL="914400" lvl="1" indent="-457200">
              <a:buFont typeface="+mj-lt"/>
              <a:buAutoNum type="alphaLcParenR"/>
            </a:pPr>
            <a:r>
              <a:rPr lang="el-GR" dirty="0" smtClean="0"/>
              <a:t>κύλινδροι </a:t>
            </a:r>
            <a:r>
              <a:rPr lang="el-GR" dirty="0"/>
              <a:t>(</a:t>
            </a:r>
            <a:r>
              <a:rPr lang="en-US" dirty="0"/>
              <a:t>sleeves</a:t>
            </a:r>
            <a:r>
              <a:rPr lang="el-GR" dirty="0"/>
              <a:t>) </a:t>
            </a:r>
            <a:r>
              <a:rPr lang="el-GR" dirty="0" smtClean="0"/>
              <a:t>μακετοφόροι.</a:t>
            </a:r>
            <a:endParaRPr lang="el-GR" dirty="0"/>
          </a:p>
          <a:p>
            <a:pPr marL="400050" lvl="1" indent="0">
              <a:buNone/>
            </a:pPr>
            <a:r>
              <a:rPr lang="el-GR" dirty="0"/>
              <a:t>και άλλες καινοτομίες και εφαρμογές-συνδυασμών για κατάλληλες αποδόσεις υψηλών απαιτήσεων.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948312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φλεξογραφικού πιεστηρίου </a:t>
            </a:r>
            <a:r>
              <a:rPr lang="el-GR" sz="3600" b="0" dirty="0" smtClean="0"/>
              <a:t>3/4</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Παράγοντες </a:t>
            </a:r>
            <a:r>
              <a:rPr lang="el-GR" dirty="0"/>
              <a:t>οι οποίοι μόνιμα και καθοριστικά επηρεάζουν την ποιοτική εκτύπωση </a:t>
            </a:r>
            <a:r>
              <a:rPr lang="el-GR" dirty="0" smtClean="0"/>
              <a:t>φλεξογραφίας</a:t>
            </a:r>
            <a:r>
              <a:rPr lang="en-US" dirty="0" smtClean="0"/>
              <a:t>:</a:t>
            </a:r>
          </a:p>
          <a:p>
            <a:pPr marL="857250" lvl="1" indent="-457200">
              <a:buFont typeface="+mj-lt"/>
              <a:buAutoNum type="arabicPeriod"/>
            </a:pPr>
            <a:r>
              <a:rPr lang="el-GR" dirty="0" smtClean="0"/>
              <a:t>Σωστή </a:t>
            </a:r>
            <a:r>
              <a:rPr lang="el-GR" dirty="0"/>
              <a:t>εμφάνιση-τοποθέτηση </a:t>
            </a:r>
            <a:r>
              <a:rPr lang="el-GR" dirty="0" smtClean="0"/>
              <a:t>κλισέ,</a:t>
            </a:r>
            <a:endParaRPr lang="el-GR" dirty="0"/>
          </a:p>
          <a:p>
            <a:pPr marL="857250" lvl="1" indent="-457200">
              <a:buFont typeface="+mj-lt"/>
              <a:buAutoNum type="arabicPeriod"/>
            </a:pPr>
            <a:r>
              <a:rPr lang="el-GR" dirty="0" smtClean="0"/>
              <a:t>Σωστός </a:t>
            </a:r>
            <a:r>
              <a:rPr lang="el-GR" dirty="0"/>
              <a:t>κύλινδρος Anilox (κατάλληλος</a:t>
            </a:r>
            <a:r>
              <a:rPr lang="el-GR" dirty="0" smtClean="0"/>
              <a:t>),</a:t>
            </a:r>
            <a:endParaRPr lang="el-GR" dirty="0"/>
          </a:p>
          <a:p>
            <a:pPr marL="857250" lvl="1" indent="-457200">
              <a:buFont typeface="+mj-lt"/>
              <a:buAutoNum type="arabicPeriod"/>
            </a:pPr>
            <a:r>
              <a:rPr lang="el-GR" dirty="0" smtClean="0"/>
              <a:t>Σωστή </a:t>
            </a:r>
            <a:r>
              <a:rPr lang="el-GR" dirty="0"/>
              <a:t>κατανομή </a:t>
            </a:r>
            <a:r>
              <a:rPr lang="el-GR" dirty="0" smtClean="0"/>
              <a:t>μελάνης,</a:t>
            </a:r>
            <a:endParaRPr lang="el-GR" dirty="0"/>
          </a:p>
          <a:p>
            <a:pPr marL="857250" lvl="1" indent="-457200">
              <a:buFont typeface="+mj-lt"/>
              <a:buAutoNum type="arabicPeriod"/>
            </a:pPr>
            <a:r>
              <a:rPr lang="el-GR" dirty="0" smtClean="0"/>
              <a:t>Σωστό </a:t>
            </a:r>
            <a:r>
              <a:rPr lang="el-GR" dirty="0"/>
              <a:t>ομοιόμορφο πάχος εκτυπούμενης </a:t>
            </a:r>
            <a:r>
              <a:rPr lang="el-GR" dirty="0" smtClean="0"/>
              <a:t>επιφάνειας,</a:t>
            </a:r>
            <a:endParaRPr lang="el-GR" dirty="0"/>
          </a:p>
          <a:p>
            <a:pPr marL="857250" lvl="1" indent="-457200">
              <a:buFont typeface="+mj-lt"/>
              <a:buAutoNum type="arabicPeriod"/>
            </a:pPr>
            <a:r>
              <a:rPr lang="el-GR" dirty="0" smtClean="0"/>
              <a:t>Ρευστότητα-ιξώδες μελάνης,</a:t>
            </a:r>
            <a:endParaRPr lang="el-GR" dirty="0"/>
          </a:p>
          <a:p>
            <a:pPr marL="857250" lvl="1" indent="-457200">
              <a:buFont typeface="+mj-lt"/>
              <a:buAutoNum type="arabicPeriod"/>
            </a:pPr>
            <a:r>
              <a:rPr lang="el-GR" dirty="0" smtClean="0"/>
              <a:t>Σωστή </a:t>
            </a:r>
            <a:r>
              <a:rPr lang="el-GR" dirty="0"/>
              <a:t>τάνυση υλικού – </a:t>
            </a:r>
            <a:r>
              <a:rPr lang="el-GR" dirty="0" smtClean="0"/>
              <a:t>υλικό,</a:t>
            </a:r>
            <a:endParaRPr lang="el-GR" dirty="0"/>
          </a:p>
          <a:p>
            <a:pPr marL="857250" lvl="1" indent="-457200">
              <a:buFont typeface="+mj-lt"/>
              <a:buAutoNum type="arabicPeriod"/>
            </a:pPr>
            <a:r>
              <a:rPr lang="el-GR" dirty="0" smtClean="0"/>
              <a:t>Πιεστήριο </a:t>
            </a:r>
            <a:r>
              <a:rPr lang="el-GR" dirty="0"/>
              <a:t>– μηχανολογία – </a:t>
            </a:r>
            <a:r>
              <a:rPr lang="el-GR" dirty="0" smtClean="0"/>
              <a:t>αυτοματισμοί,</a:t>
            </a:r>
            <a:endParaRPr lang="el-GR" dirty="0"/>
          </a:p>
          <a:p>
            <a:pPr marL="857250" lvl="1" indent="-457200">
              <a:buFont typeface="+mj-lt"/>
              <a:buAutoNum type="arabicPeriod"/>
            </a:pPr>
            <a:r>
              <a:rPr lang="el-GR" dirty="0" smtClean="0"/>
              <a:t>Οπτικά </a:t>
            </a:r>
            <a:r>
              <a:rPr lang="el-GR" dirty="0"/>
              <a:t>– συστήματα ελέγχου (ποιότητας</a:t>
            </a:r>
            <a:r>
              <a:rPr lang="el-GR" dirty="0" smtClean="0"/>
              <a:t>).</a:t>
            </a:r>
            <a:endParaRPr lang="el-GR" dirty="0"/>
          </a:p>
          <a:p>
            <a:pPr marL="0" indent="0">
              <a:buNone/>
            </a:pPr>
            <a:r>
              <a:rPr lang="el-GR" dirty="0"/>
              <a:t>Σύμφωνα με τα παραπάνω συμπεραίνουμε ότι για μια εκτύπωση τετραχρωμίας όλες οι μηχανολογικές εφαρμογές και πιεστήρια δεν είναι κατάλληλα.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74287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Σχεδιαγράμματα </a:t>
            </a:r>
            <a:r>
              <a:rPr lang="el-GR" dirty="0"/>
              <a:t>εκτυπωτικών φλεξογραφικών μηχανών</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5" name="Θέση περιεχομένου 4"/>
          <p:cNvPicPr>
            <a:picLocks noGrp="1"/>
          </p:cNvPicPr>
          <p:nvPr>
            <p:ph idx="1"/>
          </p:nvPr>
        </p:nvPicPr>
        <p:blipFill>
          <a:blip r:embed="rId2" cstate="print"/>
          <a:srcRect/>
          <a:stretch>
            <a:fillRect/>
          </a:stretch>
        </p:blipFill>
        <p:spPr bwMode="auto">
          <a:xfrm>
            <a:off x="395536" y="1672149"/>
            <a:ext cx="4104456" cy="2044883"/>
          </a:xfrm>
          <a:prstGeom prst="rect">
            <a:avLst/>
          </a:prstGeom>
          <a:noFill/>
          <a:ln w="9525">
            <a:noFill/>
            <a:miter lim="800000"/>
            <a:headEnd/>
            <a:tailEnd/>
          </a:ln>
        </p:spPr>
      </p:pic>
      <p:pic>
        <p:nvPicPr>
          <p:cNvPr id="6" name="Εικόνα 5" descr="page97"/>
          <p:cNvPicPr/>
          <p:nvPr/>
        </p:nvPicPr>
        <p:blipFill>
          <a:blip r:embed="rId3" cstate="print"/>
          <a:srcRect/>
          <a:stretch>
            <a:fillRect/>
          </a:stretch>
        </p:blipFill>
        <p:spPr bwMode="auto">
          <a:xfrm>
            <a:off x="4788024" y="1491643"/>
            <a:ext cx="3712830" cy="2225389"/>
          </a:xfrm>
          <a:prstGeom prst="rect">
            <a:avLst/>
          </a:prstGeom>
          <a:noFill/>
          <a:ln w="9525">
            <a:noFill/>
            <a:miter lim="800000"/>
            <a:headEnd/>
            <a:tailEnd/>
          </a:ln>
        </p:spPr>
      </p:pic>
      <p:pic>
        <p:nvPicPr>
          <p:cNvPr id="7" name="Εικόνα 6" descr="page96,97"/>
          <p:cNvPicPr/>
          <p:nvPr/>
        </p:nvPicPr>
        <p:blipFill>
          <a:blip r:embed="rId4" cstate="print"/>
          <a:srcRect/>
          <a:stretch>
            <a:fillRect/>
          </a:stretch>
        </p:blipFill>
        <p:spPr bwMode="auto">
          <a:xfrm>
            <a:off x="1948562" y="4011295"/>
            <a:ext cx="5102860" cy="2345055"/>
          </a:xfrm>
          <a:prstGeom prst="rect">
            <a:avLst/>
          </a:prstGeom>
          <a:noFill/>
          <a:ln w="9525">
            <a:noFill/>
            <a:miter lim="800000"/>
            <a:headEnd/>
            <a:tailEnd/>
          </a:ln>
        </p:spPr>
      </p:pic>
    </p:spTree>
    <p:extLst>
      <p:ext uri="{BB962C8B-B14F-4D97-AF65-F5344CB8AC3E}">
        <p14:creationId xmlns:p14="http://schemas.microsoft.com/office/powerpoint/2010/main" val="87020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φλεξογραφικού πιεστηρίου </a:t>
            </a:r>
            <a:r>
              <a:rPr lang="el-GR" sz="3600" b="0" dirty="0" smtClean="0"/>
              <a:t>4/4</a:t>
            </a:r>
            <a:endParaRPr lang="el-GR" dirty="0"/>
          </a:p>
        </p:txBody>
      </p:sp>
      <p:sp>
        <p:nvSpPr>
          <p:cNvPr id="3" name="Θέση περιεχομένου 2"/>
          <p:cNvSpPr>
            <a:spLocks noGrp="1"/>
          </p:cNvSpPr>
          <p:nvPr>
            <p:ph idx="1"/>
          </p:nvPr>
        </p:nvSpPr>
        <p:spPr/>
        <p:txBody>
          <a:bodyPr/>
          <a:lstStyle/>
          <a:p>
            <a:pPr marL="0" indent="0">
              <a:buNone/>
            </a:pPr>
            <a:r>
              <a:rPr lang="el-GR" dirty="0" smtClean="0"/>
              <a:t>Με όλα </a:t>
            </a:r>
            <a:r>
              <a:rPr lang="el-GR" dirty="0"/>
              <a:t>τα ανωτέρω λαμβάνονται υπ’ όψιν και τα παρακάτω</a:t>
            </a:r>
            <a:r>
              <a:rPr lang="el-GR" dirty="0" smtClean="0"/>
              <a:t>:</a:t>
            </a:r>
          </a:p>
          <a:p>
            <a:pPr marL="457200" indent="-457200">
              <a:buFont typeface="+mj-lt"/>
              <a:buAutoNum type="alphaLcPeriod"/>
            </a:pPr>
            <a:r>
              <a:rPr lang="el-GR" dirty="0"/>
              <a:t>Το χαμηλότερο κόστος ανά/μονάδα (συνήθως υπολογίζεται με το κιλό</a:t>
            </a:r>
            <a:r>
              <a:rPr lang="el-GR" dirty="0" smtClean="0"/>
              <a:t>) - </a:t>
            </a:r>
            <a:r>
              <a:rPr lang="el-GR" dirty="0"/>
              <a:t>σακούλες – χαρτί περιτυλίγματος κλπ.</a:t>
            </a:r>
          </a:p>
          <a:p>
            <a:pPr marL="457200" indent="-457200">
              <a:buFont typeface="+mj-lt"/>
              <a:buAutoNum type="alphaLcPeriod"/>
            </a:pPr>
            <a:r>
              <a:rPr lang="el-GR" dirty="0" smtClean="0"/>
              <a:t>Μικρότερος χώρος.</a:t>
            </a:r>
            <a:endParaRPr lang="el-GR" dirty="0"/>
          </a:p>
          <a:p>
            <a:pPr marL="457200" indent="-457200">
              <a:buFont typeface="+mj-lt"/>
              <a:buAutoNum type="alphaLcPeriod"/>
            </a:pPr>
            <a:r>
              <a:rPr lang="el-GR" dirty="0" smtClean="0"/>
              <a:t>Εύχρηστα </a:t>
            </a:r>
            <a:r>
              <a:rPr lang="el-GR" dirty="0"/>
              <a:t>– αποδοτικά μελάνια – σωστές αποχρώσεις στην εκτύπωση </a:t>
            </a:r>
            <a:r>
              <a:rPr lang="el-GR" dirty="0" smtClean="0"/>
              <a:t>υλικών.</a:t>
            </a:r>
            <a:endParaRPr lang="el-GR" dirty="0"/>
          </a:p>
          <a:p>
            <a:pPr marL="457200" indent="-457200">
              <a:buFont typeface="+mj-lt"/>
              <a:buAutoNum type="alphaLcPeriod"/>
            </a:pPr>
            <a:r>
              <a:rPr lang="el-GR" dirty="0" smtClean="0"/>
              <a:t>Γρήγορη </a:t>
            </a:r>
            <a:r>
              <a:rPr lang="el-GR" dirty="0"/>
              <a:t>– εύκολη προετοιμασία εργασίας (Σετάρισμα</a:t>
            </a:r>
            <a:r>
              <a:rPr lang="el-GR" dirty="0" smtClean="0"/>
              <a:t>).</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877802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Εκτυπωτικές μηχανές </a:t>
            </a:r>
            <a:r>
              <a:rPr lang="el-GR" sz="3600" b="0" dirty="0" smtClean="0"/>
              <a:t>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5" name="Θέση περιεχομένου 4" descr="page104"/>
          <p:cNvPicPr>
            <a:picLocks noGrp="1"/>
          </p:cNvPicPr>
          <p:nvPr>
            <p:ph idx="1"/>
          </p:nvPr>
        </p:nvPicPr>
        <p:blipFill>
          <a:blip r:embed="rId2" cstate="print"/>
          <a:srcRect/>
          <a:stretch>
            <a:fillRect/>
          </a:stretch>
        </p:blipFill>
        <p:spPr bwMode="auto">
          <a:xfrm>
            <a:off x="611560" y="1045393"/>
            <a:ext cx="3939846" cy="2448272"/>
          </a:xfrm>
          <a:prstGeom prst="rect">
            <a:avLst/>
          </a:prstGeom>
          <a:noFill/>
          <a:ln w="9525">
            <a:noFill/>
            <a:miter lim="800000"/>
            <a:headEnd/>
            <a:tailEnd/>
          </a:ln>
        </p:spPr>
      </p:pic>
      <p:sp>
        <p:nvSpPr>
          <p:cNvPr id="6" name="Ορθογώνιο 5"/>
          <p:cNvSpPr/>
          <p:nvPr/>
        </p:nvSpPr>
        <p:spPr>
          <a:xfrm>
            <a:off x="295483" y="3493665"/>
            <a:ext cx="4572000" cy="646331"/>
          </a:xfrm>
          <a:prstGeom prst="rect">
            <a:avLst/>
          </a:prstGeom>
        </p:spPr>
        <p:txBody>
          <a:bodyPr>
            <a:spAutoFit/>
          </a:bodyPr>
          <a:lstStyle/>
          <a:p>
            <a:pPr algn="ctr"/>
            <a:r>
              <a:rPr lang="el-GR" dirty="0" smtClean="0">
                <a:latin typeface="+mn-lt"/>
              </a:rPr>
              <a:t>Εκτυπωτική μηχανή ετικέτας με στέγνωση </a:t>
            </a:r>
            <a:r>
              <a:rPr lang="en-US" dirty="0" smtClean="0">
                <a:latin typeface="+mn-lt"/>
              </a:rPr>
              <a:t>UV</a:t>
            </a:r>
            <a:r>
              <a:rPr lang="el-GR" dirty="0" smtClean="0">
                <a:latin typeface="+mn-lt"/>
              </a:rPr>
              <a:t> φωτισμού</a:t>
            </a:r>
            <a:endParaRPr lang="el-GR" dirty="0">
              <a:latin typeface="+mn-lt"/>
            </a:endParaRPr>
          </a:p>
        </p:txBody>
      </p:sp>
      <p:pic>
        <p:nvPicPr>
          <p:cNvPr id="7" name="Εικόνα 6" descr="page104_DCM"/>
          <p:cNvPicPr/>
          <p:nvPr/>
        </p:nvPicPr>
        <p:blipFill>
          <a:blip r:embed="rId3" cstate="print"/>
          <a:srcRect/>
          <a:stretch>
            <a:fillRect/>
          </a:stretch>
        </p:blipFill>
        <p:spPr bwMode="auto">
          <a:xfrm>
            <a:off x="4716016" y="3881733"/>
            <a:ext cx="3840460" cy="2020530"/>
          </a:xfrm>
          <a:prstGeom prst="rect">
            <a:avLst/>
          </a:prstGeom>
          <a:noFill/>
          <a:ln w="9525">
            <a:noFill/>
            <a:miter lim="800000"/>
            <a:headEnd/>
            <a:tailEnd/>
          </a:ln>
        </p:spPr>
      </p:pic>
      <p:sp>
        <p:nvSpPr>
          <p:cNvPr id="8" name="Ορθογώνιο 7"/>
          <p:cNvSpPr/>
          <p:nvPr/>
        </p:nvSpPr>
        <p:spPr>
          <a:xfrm>
            <a:off x="4764038" y="5927082"/>
            <a:ext cx="3744416" cy="646331"/>
          </a:xfrm>
          <a:prstGeom prst="rect">
            <a:avLst/>
          </a:prstGeom>
        </p:spPr>
        <p:txBody>
          <a:bodyPr wrap="square">
            <a:spAutoFit/>
          </a:bodyPr>
          <a:lstStyle/>
          <a:p>
            <a:pPr algn="ctr"/>
            <a:r>
              <a:rPr lang="el-GR" dirty="0" smtClean="0">
                <a:latin typeface="+mn-lt"/>
              </a:rPr>
              <a:t>Επίπεδη  φλεξογραφικ</a:t>
            </a:r>
            <a:r>
              <a:rPr lang="el-GR" dirty="0">
                <a:latin typeface="+mn-lt"/>
              </a:rPr>
              <a:t>ή</a:t>
            </a:r>
            <a:r>
              <a:rPr lang="el-GR" dirty="0" smtClean="0">
                <a:latin typeface="+mn-lt"/>
              </a:rPr>
              <a:t> μηχανή </a:t>
            </a:r>
            <a:r>
              <a:rPr lang="el-GR" dirty="0" smtClean="0"/>
              <a:t>για </a:t>
            </a:r>
            <a:r>
              <a:rPr lang="el-GR" dirty="0"/>
              <a:t>εκτύπωση χαρτόνια</a:t>
            </a:r>
          </a:p>
        </p:txBody>
      </p:sp>
    </p:spTree>
    <p:extLst>
      <p:ext uri="{BB962C8B-B14F-4D97-AF65-F5344CB8AC3E}">
        <p14:creationId xmlns:p14="http://schemas.microsoft.com/office/powerpoint/2010/main" val="296591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Εκτυπωτικές μηχανές </a:t>
            </a:r>
            <a:r>
              <a:rPr lang="el-GR" sz="3600" b="0" dirty="0" smtClean="0"/>
              <a:t>2/2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 name="Εικόνα 4"/>
          <p:cNvPicPr/>
          <p:nvPr/>
        </p:nvPicPr>
        <p:blipFill>
          <a:blip r:embed="rId2" cstate="print"/>
          <a:srcRect/>
          <a:stretch>
            <a:fillRect/>
          </a:stretch>
        </p:blipFill>
        <p:spPr bwMode="auto">
          <a:xfrm>
            <a:off x="490448" y="1047550"/>
            <a:ext cx="3531795" cy="3433817"/>
          </a:xfrm>
          <a:prstGeom prst="rect">
            <a:avLst/>
          </a:prstGeom>
          <a:noFill/>
          <a:ln w="9525">
            <a:noFill/>
            <a:miter lim="800000"/>
            <a:headEnd/>
            <a:tailEnd/>
          </a:ln>
        </p:spPr>
      </p:pic>
      <p:sp>
        <p:nvSpPr>
          <p:cNvPr id="6" name="Ορθογώνιο 5"/>
          <p:cNvSpPr/>
          <p:nvPr/>
        </p:nvSpPr>
        <p:spPr>
          <a:xfrm>
            <a:off x="251520" y="4581128"/>
            <a:ext cx="4104456" cy="923330"/>
          </a:xfrm>
          <a:prstGeom prst="rect">
            <a:avLst/>
          </a:prstGeom>
        </p:spPr>
        <p:txBody>
          <a:bodyPr wrap="square">
            <a:spAutoFit/>
          </a:bodyPr>
          <a:lstStyle/>
          <a:p>
            <a:r>
              <a:rPr lang="el-GR" dirty="0" smtClean="0">
                <a:latin typeface="+mn-lt"/>
              </a:rPr>
              <a:t>Φλεξογραφική μηχανή με κεντρική πίεση εκτύπωσης σε συνδυασμό με πολλούς κυλίνδρους πίεσης (STACK, σε σειρά)</a:t>
            </a:r>
            <a:endParaRPr lang="el-GR" dirty="0">
              <a:latin typeface="+mn-lt"/>
            </a:endParaRPr>
          </a:p>
        </p:txBody>
      </p:sp>
      <p:pic>
        <p:nvPicPr>
          <p:cNvPr id="7" name="Εικόνα 6"/>
          <p:cNvPicPr/>
          <p:nvPr/>
        </p:nvPicPr>
        <p:blipFill>
          <a:blip r:embed="rId3" cstate="print">
            <a:lum bright="6000" contrast="-6000"/>
          </a:blip>
          <a:srcRect/>
          <a:stretch>
            <a:fillRect/>
          </a:stretch>
        </p:blipFill>
        <p:spPr bwMode="auto">
          <a:xfrm>
            <a:off x="5868144" y="1268760"/>
            <a:ext cx="2624336" cy="2394982"/>
          </a:xfrm>
          <a:prstGeom prst="rect">
            <a:avLst/>
          </a:prstGeom>
          <a:noFill/>
          <a:ln w="9525">
            <a:noFill/>
            <a:miter lim="800000"/>
            <a:headEnd/>
            <a:tailEnd/>
          </a:ln>
        </p:spPr>
      </p:pic>
      <p:sp>
        <p:nvSpPr>
          <p:cNvPr id="8" name="Ορθογώνιο 7"/>
          <p:cNvSpPr/>
          <p:nvPr/>
        </p:nvSpPr>
        <p:spPr>
          <a:xfrm>
            <a:off x="6486068" y="3348628"/>
            <a:ext cx="1153777" cy="369332"/>
          </a:xfrm>
          <a:prstGeom prst="rect">
            <a:avLst/>
          </a:prstGeom>
        </p:spPr>
        <p:txBody>
          <a:bodyPr wrap="none">
            <a:spAutoFit/>
          </a:bodyPr>
          <a:lstStyle/>
          <a:p>
            <a:r>
              <a:rPr lang="el-GR" dirty="0" smtClean="0">
                <a:latin typeface="+mn-lt"/>
              </a:rPr>
              <a:t>Εττικετέζα</a:t>
            </a:r>
            <a:endParaRPr lang="el-GR" dirty="0">
              <a:latin typeface="+mn-lt"/>
            </a:endParaRPr>
          </a:p>
        </p:txBody>
      </p:sp>
      <p:pic>
        <p:nvPicPr>
          <p:cNvPr id="9" name="Εικόνα 8" descr="page104a_DCM"/>
          <p:cNvPicPr/>
          <p:nvPr/>
        </p:nvPicPr>
        <p:blipFill>
          <a:blip r:embed="rId4" cstate="print"/>
          <a:srcRect/>
          <a:stretch>
            <a:fillRect/>
          </a:stretch>
        </p:blipFill>
        <p:spPr bwMode="auto">
          <a:xfrm>
            <a:off x="5610622" y="3844007"/>
            <a:ext cx="2864410" cy="2277859"/>
          </a:xfrm>
          <a:prstGeom prst="rect">
            <a:avLst/>
          </a:prstGeom>
          <a:noFill/>
          <a:ln w="9525">
            <a:noFill/>
            <a:miter lim="800000"/>
            <a:headEnd/>
            <a:tailEnd/>
          </a:ln>
        </p:spPr>
      </p:pic>
      <p:sp>
        <p:nvSpPr>
          <p:cNvPr id="10" name="Ορθογώνιο 9"/>
          <p:cNvSpPr/>
          <p:nvPr/>
        </p:nvSpPr>
        <p:spPr>
          <a:xfrm>
            <a:off x="5980837" y="6092966"/>
            <a:ext cx="2123979" cy="369332"/>
          </a:xfrm>
          <a:prstGeom prst="rect">
            <a:avLst/>
          </a:prstGeom>
        </p:spPr>
        <p:txBody>
          <a:bodyPr wrap="none">
            <a:spAutoFit/>
          </a:bodyPr>
          <a:lstStyle/>
          <a:p>
            <a:r>
              <a:rPr lang="el-GR" dirty="0">
                <a:latin typeface="+mn-lt"/>
              </a:rPr>
              <a:t>Μηχανή τύπου </a:t>
            </a:r>
            <a:r>
              <a:rPr lang="en-US" dirty="0">
                <a:latin typeface="+mn-lt"/>
              </a:rPr>
              <a:t>stack</a:t>
            </a:r>
            <a:endParaRPr lang="el-GR" dirty="0">
              <a:latin typeface="+mn-lt"/>
            </a:endParaRPr>
          </a:p>
        </p:txBody>
      </p:sp>
    </p:spTree>
    <p:extLst>
      <p:ext uri="{BB962C8B-B14F-4D97-AF65-F5344CB8AC3E}">
        <p14:creationId xmlns:p14="http://schemas.microsoft.com/office/powerpoint/2010/main" val="328889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Κύλινδρα φλεξογραφικής μηχανής </a:t>
            </a:r>
            <a:r>
              <a:rPr lang="el-GR" sz="3200" b="0" dirty="0" smtClean="0"/>
              <a:t>1/2</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Τα κύλινδρα είναι τα μέρη ή συστήματα εκείνα τα οποία πάνω τους μεταφέρεται και κινείται η επιφάνεια του εκτυπούμενου </a:t>
            </a:r>
            <a:r>
              <a:rPr lang="el-GR" dirty="0" smtClean="0"/>
              <a:t>υλικού.</a:t>
            </a:r>
          </a:p>
          <a:p>
            <a:r>
              <a:rPr lang="el-GR" dirty="0"/>
              <a:t>Ορισμένοι απ’ αυτούς έχουν και ειδικά μέταλλα βαμμένοι (επινικελωμένοι-επιχρωμιωμένοι) και ορισμένοι ανοξείδωτοι</a:t>
            </a:r>
            <a:r>
              <a:rPr lang="el-GR" dirty="0" smtClean="0"/>
              <a:t>.</a:t>
            </a:r>
          </a:p>
          <a:p>
            <a:r>
              <a:rPr lang="el-GR" dirty="0"/>
              <a:t>Αυτοί οι κύλινδροι (</a:t>
            </a:r>
            <a:r>
              <a:rPr lang="en-US" dirty="0"/>
              <a:t>inox</a:t>
            </a:r>
            <a:r>
              <a:rPr lang="el-GR" dirty="0"/>
              <a:t>) έχουν αντιμαγνητικά μέταλλα (</a:t>
            </a:r>
            <a:r>
              <a:rPr lang="en-US" dirty="0"/>
              <a:t>inox</a:t>
            </a:r>
            <a:r>
              <a:rPr lang="el-GR" dirty="0"/>
              <a:t> 318 AISI, 304 AISI) σε περιεκτικότητα </a:t>
            </a:r>
            <a:r>
              <a:rPr lang="en-US" dirty="0"/>
              <a:t>Cr</a:t>
            </a:r>
            <a:r>
              <a:rPr lang="el-GR" dirty="0"/>
              <a:t> (Χρώμιο) </a:t>
            </a:r>
            <a:r>
              <a:rPr lang="en-US" dirty="0"/>
              <a:t>Ni</a:t>
            </a:r>
            <a:r>
              <a:rPr lang="el-GR" dirty="0"/>
              <a:t> (Νικέλιο) και ποσοστά </a:t>
            </a:r>
            <a:r>
              <a:rPr lang="en-US" dirty="0"/>
              <a:t>Fe</a:t>
            </a:r>
            <a:r>
              <a:rPr lang="el-GR" dirty="0"/>
              <a:t> (Σίδηρος</a:t>
            </a:r>
            <a:r>
              <a:rPr lang="el-GR" dirty="0" smtClean="0"/>
              <a:t>).</a:t>
            </a:r>
          </a:p>
          <a:p>
            <a:r>
              <a:rPr lang="el-GR" dirty="0"/>
              <a:t>Η κίνηση η οποία γίνεται μεταξύ των είναι από ηλεκτροκινητήρα στο ένα μέρος και με γρανάζια ή ιμάντες (γρανάζια πλάγια-όρθια) (ιμάντες οδοντωτοί) και σε ορισμένους από τους κυλίνδρους υπάρχει ψύξη (υδρόψυκτοι).</a:t>
            </a:r>
            <a:r>
              <a:rPr lang="el-GR" dirty="0" smtClean="0"/>
              <a:t> </a:t>
            </a:r>
          </a:p>
          <a:p>
            <a:pPr marL="0" indent="0" algn="ctr">
              <a:buNone/>
            </a:pPr>
            <a:r>
              <a:rPr lang="el-GR" b="1" dirty="0" smtClean="0">
                <a:solidFill>
                  <a:srgbClr val="820000"/>
                </a:solidFill>
              </a:rPr>
              <a:t>Ιδιαίτερη προσοχή σε περιοχές που υπάρχει «σκληρό νερό».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50550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Κύλινδρα φλεξογραφικής μηχανής </a:t>
            </a:r>
            <a:r>
              <a:rPr lang="el-GR" sz="3200" b="0" dirty="0" smtClean="0"/>
              <a:t>2/2</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Συστήματα υγρής ψύξης </a:t>
            </a:r>
            <a:r>
              <a:rPr lang="el-GR" b="1" dirty="0" smtClean="0">
                <a:solidFill>
                  <a:srgbClr val="820000"/>
                </a:solidFill>
              </a:rPr>
              <a:t>κυλίνδρων</a:t>
            </a:r>
            <a:r>
              <a:rPr lang="en-US" b="1" dirty="0" smtClean="0">
                <a:solidFill>
                  <a:srgbClr val="820000"/>
                </a:solidFill>
              </a:rPr>
              <a:t>:</a:t>
            </a:r>
          </a:p>
          <a:p>
            <a:pPr marL="457200" indent="-457200">
              <a:buFont typeface="+mj-lt"/>
              <a:buAutoNum type="alphaUcPeriod"/>
            </a:pPr>
            <a:r>
              <a:rPr lang="el-GR" dirty="0" smtClean="0"/>
              <a:t>Σύστημα </a:t>
            </a:r>
            <a:r>
              <a:rPr lang="el-GR" dirty="0"/>
              <a:t>ψύξης με ψεκασμό και σωλήνα αντλία αναρρόφησης – και ανακύκλωση.</a:t>
            </a:r>
          </a:p>
          <a:p>
            <a:pPr marL="457200" indent="-457200">
              <a:buFont typeface="+mj-lt"/>
              <a:buAutoNum type="alphaUcPeriod"/>
            </a:pPr>
            <a:r>
              <a:rPr lang="el-GR" dirty="0" smtClean="0"/>
              <a:t>Σύστημα </a:t>
            </a:r>
            <a:r>
              <a:rPr lang="el-GR" dirty="0"/>
              <a:t>ψύξης κυλίνδρων με  σωλήνες για εσωτερική ψύξη αγωγούς επί της εσωτερικής επιφάνειας.</a:t>
            </a:r>
          </a:p>
          <a:p>
            <a:pPr marL="0" indent="0" algn="ctr">
              <a:buNone/>
            </a:pPr>
            <a:r>
              <a:rPr lang="el-GR" b="1" dirty="0" smtClean="0">
                <a:solidFill>
                  <a:srgbClr val="820000"/>
                </a:solidFill>
              </a:rPr>
              <a:t>Συστήματα κίνησης</a:t>
            </a:r>
          </a:p>
          <a:p>
            <a:pPr marL="0" indent="0">
              <a:buNone/>
            </a:pPr>
            <a:r>
              <a:rPr lang="el-GR" b="1" dirty="0"/>
              <a:t>Α΄ Τρόπος </a:t>
            </a:r>
            <a:r>
              <a:rPr lang="el-GR" b="1" dirty="0" smtClean="0"/>
              <a:t>κίνησης</a:t>
            </a:r>
          </a:p>
          <a:p>
            <a:pPr marL="0" indent="0">
              <a:buNone/>
            </a:pPr>
            <a:r>
              <a:rPr lang="el-GR" dirty="0"/>
              <a:t>Γίνεται με ηλεκτρομοτέρ το οποίο δίνει κίνηση σε ένα τμήμα του πιεστηρίου και αντιστοίχως άλλα ηλεκτρομοτέρ μεταδίδουν αυτή την κίνηση μέσω ιμάντα. </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549265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Βασική ανάλυση φλέξο πιεστηρίου (</a:t>
            </a:r>
            <a:r>
              <a:rPr lang="el-GR" dirty="0"/>
              <a:t>C.I</a:t>
            </a:r>
            <a:r>
              <a:rPr lang="el-GR" dirty="0" smtClean="0"/>
              <a:t>.) Φλεξογραφικό πιεστήριο</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6 χρωμάτων με τα Μέρη </a:t>
            </a:r>
            <a:r>
              <a:rPr lang="el-GR" b="1" dirty="0" smtClean="0">
                <a:solidFill>
                  <a:srgbClr val="820000"/>
                </a:solidFill>
              </a:rPr>
              <a:t>αυτού</a:t>
            </a:r>
          </a:p>
          <a:p>
            <a:pPr marL="457200" indent="-457200">
              <a:buFont typeface="+mj-lt"/>
              <a:buAutoNum type="alphaLcPeriod"/>
            </a:pPr>
            <a:r>
              <a:rPr lang="el-GR" dirty="0"/>
              <a:t>ρολό εκτύλιξης </a:t>
            </a:r>
          </a:p>
          <a:p>
            <a:pPr marL="457200" indent="-457200">
              <a:buFont typeface="+mj-lt"/>
              <a:buAutoNum type="alphaLcPeriod"/>
            </a:pPr>
            <a:r>
              <a:rPr lang="el-GR" dirty="0" smtClean="0"/>
              <a:t>ρολό </a:t>
            </a:r>
            <a:r>
              <a:rPr lang="el-GR" dirty="0"/>
              <a:t>επανατύλιξης</a:t>
            </a:r>
          </a:p>
          <a:p>
            <a:pPr marL="457200" indent="-457200">
              <a:buFont typeface="+mj-lt"/>
              <a:buAutoNum type="alphaLcPeriod"/>
            </a:pPr>
            <a:r>
              <a:rPr lang="el-GR" dirty="0" smtClean="0"/>
              <a:t>κύλινδρα </a:t>
            </a:r>
            <a:r>
              <a:rPr lang="el-GR" dirty="0"/>
              <a:t>κλισέ – άνιλοξ – μελάνια</a:t>
            </a:r>
          </a:p>
          <a:p>
            <a:pPr marL="457200" indent="-457200">
              <a:buFont typeface="+mj-lt"/>
              <a:buAutoNum type="alphaLcPeriod"/>
            </a:pPr>
            <a:r>
              <a:rPr lang="el-GR" dirty="0" smtClean="0"/>
              <a:t>κύλινδρα </a:t>
            </a:r>
            <a:r>
              <a:rPr lang="el-GR" dirty="0"/>
              <a:t>μεταφοράς – ευθυγράμμισης</a:t>
            </a:r>
          </a:p>
          <a:p>
            <a:pPr marL="457200" indent="-457200">
              <a:buFont typeface="+mj-lt"/>
              <a:buAutoNum type="alphaLcPeriod"/>
            </a:pPr>
            <a:r>
              <a:rPr lang="el-GR" dirty="0" smtClean="0"/>
              <a:t>κύλινδρος </a:t>
            </a:r>
            <a:r>
              <a:rPr lang="el-GR" dirty="0"/>
              <a:t>τάνυσης (καλάντρα)</a:t>
            </a:r>
          </a:p>
          <a:p>
            <a:pPr marL="457200" indent="-457200">
              <a:buFont typeface="+mj-lt"/>
              <a:buAutoNum type="alphaLcPeriod"/>
            </a:pPr>
            <a:r>
              <a:rPr lang="el-GR" dirty="0" smtClean="0"/>
              <a:t>θάλαμος </a:t>
            </a:r>
            <a:r>
              <a:rPr lang="el-GR" dirty="0"/>
              <a:t>ξήρανσης -</a:t>
            </a:r>
            <a:r>
              <a:rPr lang="en-US" dirty="0"/>
              <a:t>z-</a:t>
            </a:r>
          </a:p>
          <a:p>
            <a:pPr marL="457200" indent="-457200">
              <a:buFont typeface="+mj-lt"/>
              <a:buAutoNum type="alphaLcPeriod"/>
            </a:pPr>
            <a:r>
              <a:rPr lang="en-US" dirty="0" smtClean="0"/>
              <a:t>Dancer </a:t>
            </a:r>
            <a:r>
              <a:rPr lang="en-US" dirty="0"/>
              <a:t>rollers (</a:t>
            </a:r>
            <a:r>
              <a:rPr lang="el-GR" dirty="0"/>
              <a:t>κύλινδροι χορευτές)</a:t>
            </a:r>
          </a:p>
          <a:p>
            <a:pPr marL="457200" indent="-457200">
              <a:buFont typeface="+mj-lt"/>
              <a:buAutoNum type="alphaLcPeriod"/>
            </a:pPr>
            <a:r>
              <a:rPr lang="el-GR" dirty="0" smtClean="0"/>
              <a:t>Σύστημα </a:t>
            </a:r>
            <a:r>
              <a:rPr lang="el-GR" dirty="0"/>
              <a:t>ελέγχου (στραβοσκόπιο) (</a:t>
            </a:r>
            <a:r>
              <a:rPr lang="en-US" dirty="0"/>
              <a:t>video)</a:t>
            </a:r>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686539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Διάφορες ρυθμίσεις ελέγχου από Η/Υ  (κονσόλα)</a:t>
            </a:r>
            <a:r>
              <a:rPr lang="en-US" dirty="0" smtClean="0"/>
              <a:t> </a:t>
            </a:r>
            <a:r>
              <a:rPr lang="en-US" sz="3600" b="0" dirty="0" smtClean="0"/>
              <a:t>1/</a:t>
            </a:r>
            <a:r>
              <a:rPr lang="el-GR" sz="3600" b="0" dirty="0" smtClean="0"/>
              <a:t>2</a:t>
            </a:r>
            <a:endParaRPr lang="el-GR" sz="36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Αυτόματος </a:t>
                </a:r>
                <a:r>
                  <a:rPr lang="el-GR" dirty="0"/>
                  <a:t>διορθωτής, επιλογής, δεξιά αριστερά ή κέντρο ρολού με ηλεκτρομηχανικό τρόπο</a:t>
                </a:r>
                <a:r>
                  <a:rPr lang="el-GR" dirty="0" smtClean="0"/>
                  <a:t>.</a:t>
                </a:r>
              </a:p>
              <a:p>
                <a:r>
                  <a:rPr lang="el-GR" dirty="0"/>
                  <a:t>Κεντρική πίεση με κεντρικό μοτέρ και οκτώ κλισέ (χρώματα) με αυτόματο σύστημα λίπανσης και με τη θερμοκρασία του κεντρικού κυλίνδρου πίεσης κρατείται σταθερά με </a:t>
                </a:r>
                <a14:m>
                  <m:oMath xmlns:m="http://schemas.openxmlformats.org/officeDocument/2006/math">
                    <m:r>
                      <a:rPr lang="el-GR"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𝐶</m:t>
                    </m:r>
                  </m:oMath>
                </a14:m>
                <a:r>
                  <a:rPr lang="en-US" dirty="0" smtClean="0"/>
                  <a:t> </a:t>
                </a:r>
              </a:p>
              <a:p>
                <a:pPr lvl="0"/>
                <a:r>
                  <a:rPr lang="el-GR" dirty="0"/>
                  <a:t>Σύστημα οπτικού ελέγχου.</a:t>
                </a:r>
              </a:p>
              <a:p>
                <a:pPr lvl="0"/>
                <a:r>
                  <a:rPr lang="el-GR" dirty="0"/>
                  <a:t>Κύλινδρος κίνησης ρολού με ανάλογη τάνυση (</a:t>
                </a:r>
                <a:r>
                  <a:rPr lang="en-US" dirty="0"/>
                  <a:t>Dynes</a:t>
                </a:r>
                <a:r>
                  <a:rPr lang="el-GR" dirty="0"/>
                  <a:t>) σύμφωνα με το υλικό.</a:t>
                </a:r>
              </a:p>
              <a:p>
                <a:pPr lvl="0"/>
                <a:r>
                  <a:rPr lang="el-GR" dirty="0"/>
                  <a:t>Θάλαμος στέγνωσης με κυλίνδρους από χρώμιο.</a:t>
                </a:r>
              </a:p>
              <a:p>
                <a:pPr lvl="0"/>
                <a:r>
                  <a:rPr lang="el-GR" dirty="0"/>
                  <a:t>Ρολό επανατύλιξης με μοτέρ και φρένο.</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cstate="print"/>
                <a:stretch>
                  <a:fillRect l="-963"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026237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Διάφορες ρυθμίσεις ελέγχου από Η/Υ  (κονσόλα)</a:t>
            </a:r>
            <a:r>
              <a:rPr lang="en-US" dirty="0"/>
              <a:t> </a:t>
            </a:r>
            <a:r>
              <a:rPr lang="en-US" sz="3600" b="0" dirty="0" smtClean="0"/>
              <a:t>2/</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5" name="Θέση περιεχομένου 4" descr="page109a"/>
          <p:cNvPicPr>
            <a:picLocks noGrp="1"/>
          </p:cNvPicPr>
          <p:nvPr>
            <p:ph idx="1"/>
          </p:nvPr>
        </p:nvPicPr>
        <p:blipFill>
          <a:blip r:embed="rId2" cstate="print"/>
          <a:srcRect/>
          <a:stretch>
            <a:fillRect/>
          </a:stretch>
        </p:blipFill>
        <p:spPr bwMode="auto">
          <a:xfrm>
            <a:off x="467544" y="1988840"/>
            <a:ext cx="2002536" cy="2820924"/>
          </a:xfrm>
          <a:prstGeom prst="rect">
            <a:avLst/>
          </a:prstGeom>
          <a:noFill/>
          <a:ln w="9525">
            <a:noFill/>
            <a:miter lim="800000"/>
            <a:headEnd/>
            <a:tailEnd/>
          </a:ln>
        </p:spPr>
      </p:pic>
      <p:pic>
        <p:nvPicPr>
          <p:cNvPr id="6" name="Εικόνα 5" descr="page109"/>
          <p:cNvPicPr/>
          <p:nvPr/>
        </p:nvPicPr>
        <p:blipFill>
          <a:blip r:embed="rId3" cstate="print"/>
          <a:srcRect/>
          <a:stretch>
            <a:fillRect/>
          </a:stretch>
        </p:blipFill>
        <p:spPr bwMode="auto">
          <a:xfrm>
            <a:off x="3275856" y="2165814"/>
            <a:ext cx="2915920" cy="2466975"/>
          </a:xfrm>
          <a:prstGeom prst="rect">
            <a:avLst/>
          </a:prstGeom>
          <a:noFill/>
          <a:ln w="9525">
            <a:noFill/>
            <a:miter lim="800000"/>
            <a:headEnd/>
            <a:tailEnd/>
          </a:ln>
        </p:spPr>
      </p:pic>
      <p:pic>
        <p:nvPicPr>
          <p:cNvPr id="7" name="Εικόνα 6" descr="page109B"/>
          <p:cNvPicPr/>
          <p:nvPr/>
        </p:nvPicPr>
        <p:blipFill>
          <a:blip r:embed="rId4" cstate="print"/>
          <a:srcRect/>
          <a:stretch>
            <a:fillRect/>
          </a:stretch>
        </p:blipFill>
        <p:spPr bwMode="auto">
          <a:xfrm>
            <a:off x="6818773" y="2131773"/>
            <a:ext cx="1854835" cy="2743200"/>
          </a:xfrm>
          <a:prstGeom prst="rect">
            <a:avLst/>
          </a:prstGeom>
          <a:noFill/>
          <a:ln w="9525">
            <a:noFill/>
            <a:miter lim="800000"/>
            <a:headEnd/>
            <a:tailEnd/>
          </a:ln>
        </p:spPr>
      </p:pic>
      <p:sp>
        <p:nvSpPr>
          <p:cNvPr id="8" name="Ορθογώνιο 7"/>
          <p:cNvSpPr/>
          <p:nvPr/>
        </p:nvSpPr>
        <p:spPr>
          <a:xfrm>
            <a:off x="845384" y="5307549"/>
            <a:ext cx="7776864" cy="707886"/>
          </a:xfrm>
          <a:prstGeom prst="rect">
            <a:avLst/>
          </a:prstGeom>
        </p:spPr>
        <p:txBody>
          <a:bodyPr wrap="square">
            <a:spAutoFit/>
          </a:bodyPr>
          <a:lstStyle/>
          <a:p>
            <a:pPr algn="ctr"/>
            <a:r>
              <a:rPr lang="el-GR" sz="2000" dirty="0">
                <a:latin typeface="+mn-lt"/>
              </a:rPr>
              <a:t>Οθόνη (Monitor) ελέγχου “Videoscope” της  εταιρίας </a:t>
            </a:r>
            <a:r>
              <a:rPr lang="en-US" sz="2000" dirty="0" smtClean="0">
                <a:latin typeface="+mn-lt"/>
              </a:rPr>
              <a:t>“</a:t>
            </a:r>
            <a:r>
              <a:rPr lang="el-GR" sz="2000" dirty="0" smtClean="0">
                <a:latin typeface="+mn-lt"/>
              </a:rPr>
              <a:t>BST</a:t>
            </a:r>
            <a:r>
              <a:rPr lang="en-US" sz="2000" dirty="0" smtClean="0">
                <a:latin typeface="+mn-lt"/>
              </a:rPr>
              <a:t>”</a:t>
            </a:r>
            <a:r>
              <a:rPr lang="el-GR" sz="2000" dirty="0" smtClean="0">
                <a:latin typeface="+mn-lt"/>
              </a:rPr>
              <a:t>  </a:t>
            </a:r>
            <a:r>
              <a:rPr lang="el-GR" sz="2000" dirty="0">
                <a:latin typeface="+mn-lt"/>
              </a:rPr>
              <a:t>και πίνακας ελέγχου αλλαγής ρολού στην παραλαβή </a:t>
            </a:r>
            <a:r>
              <a:rPr lang="el-GR" sz="2000" dirty="0" smtClean="0">
                <a:latin typeface="+mn-lt"/>
              </a:rPr>
              <a:t>τυπομένου</a:t>
            </a:r>
            <a:r>
              <a:rPr lang="en-US" sz="2000" dirty="0" smtClean="0">
                <a:latin typeface="+mn-lt"/>
              </a:rPr>
              <a:t>.</a:t>
            </a:r>
            <a:endParaRPr lang="el-GR" sz="2000" dirty="0">
              <a:latin typeface="+mn-lt"/>
            </a:endParaRPr>
          </a:p>
        </p:txBody>
      </p:sp>
    </p:spTree>
    <p:extLst>
      <p:ext uri="{BB962C8B-B14F-4D97-AF65-F5344CB8AC3E}">
        <p14:creationId xmlns:p14="http://schemas.microsoft.com/office/powerpoint/2010/main" val="79043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κύλινδρος  Α</a:t>
            </a:r>
            <a:r>
              <a:rPr lang="en-US" dirty="0" smtClean="0"/>
              <a:t>nilox</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solidFill>
                  <a:srgbClr val="820000"/>
                </a:solidFill>
              </a:rPr>
              <a:t>«Η </a:t>
            </a:r>
            <a:r>
              <a:rPr lang="el-GR" b="1" dirty="0">
                <a:solidFill>
                  <a:srgbClr val="820000"/>
                </a:solidFill>
              </a:rPr>
              <a:t>καρδιά της </a:t>
            </a:r>
            <a:r>
              <a:rPr lang="el-GR" b="1" dirty="0" smtClean="0">
                <a:solidFill>
                  <a:srgbClr val="820000"/>
                </a:solidFill>
              </a:rPr>
              <a:t>φλεξογραφίας» “</a:t>
            </a:r>
            <a:r>
              <a:rPr lang="el-GR" b="1" dirty="0">
                <a:solidFill>
                  <a:srgbClr val="820000"/>
                </a:solidFill>
              </a:rPr>
              <a:t>Joseph P. Trungale</a:t>
            </a:r>
            <a:r>
              <a:rPr lang="el-GR" b="1" dirty="0" smtClean="0">
                <a:solidFill>
                  <a:srgbClr val="820000"/>
                </a:solidFill>
              </a:rPr>
              <a:t>”</a:t>
            </a:r>
          </a:p>
          <a:p>
            <a:pPr marL="0" indent="0">
              <a:buNone/>
            </a:pPr>
            <a:r>
              <a:rPr lang="el-GR" b="1" dirty="0" smtClean="0"/>
              <a:t>Εισαγωγή</a:t>
            </a:r>
          </a:p>
          <a:p>
            <a:r>
              <a:rPr lang="el-GR" dirty="0"/>
              <a:t>Αυτός ο κύλινδρος ευρίσκεται μεταξύ του μελανοφόρου και του κυλίνδρου του κλισέ, ο οποίος τροφοδοτεί με μελάνι (εξ επαφής) και βέβαια είναι ο κυριότερος κύλινδρος μελανώματος και ρυθμιστής τροφοδοσίας, ποσότητος μελάνης του κλισέ</a:t>
            </a:r>
            <a:r>
              <a:rPr lang="el-GR" dirty="0" smtClean="0"/>
              <a:t>.</a:t>
            </a:r>
          </a:p>
          <a:p>
            <a:r>
              <a:rPr lang="el-GR" dirty="0"/>
              <a:t>Συνήθως είναι διαμέτρου αναλόγως της διαμέτρου του κυλίνδρου του κλισέ και είναι σιδερένιος με επένδυση εξωτερικής κεραμικού υλικού. </a:t>
            </a:r>
            <a:endParaRPr lang="el-GR" dirty="0" smtClean="0"/>
          </a:p>
          <a:p>
            <a:r>
              <a:rPr lang="el-GR" dirty="0"/>
              <a:t>Είναι αρκετά ακριβός στο κοστολόγιό </a:t>
            </a:r>
            <a:r>
              <a:rPr lang="el-GR" dirty="0" smtClean="0"/>
              <a:t>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264009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κύλινδρος  Α</a:t>
            </a:r>
            <a:r>
              <a:rPr lang="en-US" dirty="0"/>
              <a:t>nilox</a:t>
            </a:r>
            <a:r>
              <a:rPr lang="el-GR" dirty="0"/>
              <a:t> </a:t>
            </a:r>
            <a:r>
              <a:rPr lang="el-GR" sz="3200" b="0" dirty="0" smtClean="0"/>
              <a:t>2/3</a:t>
            </a:r>
            <a:endParaRPr lang="el-GR" dirty="0"/>
          </a:p>
        </p:txBody>
      </p:sp>
      <p:sp>
        <p:nvSpPr>
          <p:cNvPr id="3" name="Θέση περιεχομένου 2"/>
          <p:cNvSpPr>
            <a:spLocks noGrp="1"/>
          </p:cNvSpPr>
          <p:nvPr>
            <p:ph idx="1"/>
          </p:nvPr>
        </p:nvSpPr>
        <p:spPr/>
        <p:txBody>
          <a:bodyPr>
            <a:normAutofit/>
          </a:bodyPr>
          <a:lstStyle/>
          <a:p>
            <a:r>
              <a:rPr lang="el-GR" dirty="0"/>
              <a:t>έχει στην επιφάνειά του χαράξεις γραμμών (ιδιαιτέρου σχήματος) όμοιες με κυψέλες, οι οποίες μπορεί να παρομοιασθούν με κύλινδρο της βαθυτυπίας, (εσωγλυφοτυπία). </a:t>
            </a:r>
            <a:endParaRPr lang="el-GR" dirty="0" smtClean="0"/>
          </a:p>
          <a:p>
            <a:r>
              <a:rPr lang="el-GR" dirty="0"/>
              <a:t>Αφού αποξεστεί από τον κύλινδρο anilox της περίσσειας μελάνης μεταφέρει την κατάλληλη ποσότητα και από εκεί η μελάνη μεταφέρεται στο υπόστρωμα εκτύπωσης ή με μηχανικό τρόπο.</a:t>
            </a:r>
          </a:p>
          <a:p>
            <a:r>
              <a:rPr lang="el-GR" dirty="0"/>
              <a:t>Η χάραξη στον κύλινδρο anilox γίνεται με ακτίνες </a:t>
            </a:r>
            <a:r>
              <a:rPr lang="en-US" dirty="0"/>
              <a:t>laser</a:t>
            </a:r>
            <a:r>
              <a:rPr lang="el-GR" dirty="0"/>
              <a:t>. </a:t>
            </a:r>
            <a:endParaRPr lang="el-GR" dirty="0" smtClean="0"/>
          </a:p>
          <a:p>
            <a:r>
              <a:rPr lang="el-GR" dirty="0" smtClean="0"/>
              <a:t>Κατηγορίες </a:t>
            </a:r>
            <a:r>
              <a:rPr lang="el-GR" dirty="0"/>
              <a:t>και ποιότητες “anilox” </a:t>
            </a:r>
            <a:r>
              <a:rPr lang="en-US" dirty="0" smtClean="0"/>
              <a:t>:</a:t>
            </a:r>
            <a:endParaRPr lang="el-GR" dirty="0" smtClean="0"/>
          </a:p>
          <a:p>
            <a:pPr lvl="1"/>
            <a:r>
              <a:rPr lang="el-GR" dirty="0" smtClean="0"/>
              <a:t>«ψιλός </a:t>
            </a:r>
            <a:r>
              <a:rPr lang="en-US" dirty="0" smtClean="0"/>
              <a:t>anilox</a:t>
            </a:r>
            <a:r>
              <a:rPr lang="el-GR" dirty="0" smtClean="0"/>
              <a:t>» </a:t>
            </a:r>
            <a:r>
              <a:rPr lang="el-GR" dirty="0"/>
              <a:t>(ψιλή γραμμή) </a:t>
            </a:r>
            <a:endParaRPr lang="el-GR" dirty="0" smtClean="0"/>
          </a:p>
          <a:p>
            <a:pPr lvl="1"/>
            <a:r>
              <a:rPr lang="el-GR" dirty="0" smtClean="0"/>
              <a:t>«χοντρός anilox» </a:t>
            </a:r>
            <a:r>
              <a:rPr lang="el-GR" dirty="0"/>
              <a:t>(χοντρές γραμμές).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88154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Σχεδιάγραμμα μηχανής για εκτύπωση ετικέτας </a:t>
            </a:r>
            <a:r>
              <a:rPr lang="en-US" sz="3600" b="0" dirty="0"/>
              <a:t>1</a:t>
            </a:r>
            <a:r>
              <a:rPr lang="el-GR" sz="3600" b="0" dirty="0" smtClean="0"/>
              <a:t>/</a:t>
            </a:r>
            <a:r>
              <a:rPr lang="en-US" sz="3600" b="0" dirty="0" smtClean="0"/>
              <a:t>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Η φλεξογραφική μηχανή είναι μια εκτυπωτική μονάδα, κυλινδρικής εκτύπωσης “WEB” ή σε διαστάσεις επιφάνειας. Η web μηχανή αποτελείται από τα παρακάτω μέρη:</a:t>
            </a:r>
          </a:p>
          <a:p>
            <a:pPr marL="457200" indent="-457200">
              <a:buFont typeface="+mj-lt"/>
              <a:buAutoNum type="arabicPeriod"/>
            </a:pPr>
            <a:r>
              <a:rPr lang="el-GR" dirty="0" smtClean="0"/>
              <a:t>Κύλινδροι </a:t>
            </a:r>
            <a:r>
              <a:rPr lang="el-GR" dirty="0"/>
              <a:t>κλισέ (μακετοφόρος</a:t>
            </a:r>
            <a:r>
              <a:rPr lang="el-GR" dirty="0" smtClean="0"/>
              <a:t>),</a:t>
            </a:r>
            <a:endParaRPr lang="el-GR" dirty="0"/>
          </a:p>
          <a:p>
            <a:pPr marL="457200" indent="-457200">
              <a:buFont typeface="+mj-lt"/>
              <a:buAutoNum type="arabicPeriod"/>
            </a:pPr>
            <a:r>
              <a:rPr lang="el-GR" dirty="0" smtClean="0"/>
              <a:t>Κύλινδρος </a:t>
            </a:r>
            <a:r>
              <a:rPr lang="el-GR" dirty="0"/>
              <a:t>(μεταδότης) </a:t>
            </a:r>
            <a:r>
              <a:rPr lang="el-GR" dirty="0" smtClean="0"/>
              <a:t>Anilox,</a:t>
            </a:r>
            <a:endParaRPr lang="el-GR" dirty="0"/>
          </a:p>
          <a:p>
            <a:pPr marL="457200" indent="-457200">
              <a:buFont typeface="+mj-lt"/>
              <a:buAutoNum type="arabicPeriod"/>
            </a:pPr>
            <a:r>
              <a:rPr lang="el-GR" dirty="0" smtClean="0"/>
              <a:t>Μελανείο </a:t>
            </a:r>
            <a:r>
              <a:rPr lang="el-GR" dirty="0"/>
              <a:t>- κύλινδρα – σύστημα μετάδοσης </a:t>
            </a:r>
            <a:r>
              <a:rPr lang="el-GR" dirty="0" smtClean="0"/>
              <a:t>μελάνης,</a:t>
            </a:r>
            <a:endParaRPr lang="el-GR" dirty="0"/>
          </a:p>
          <a:p>
            <a:pPr marL="457200" indent="-457200">
              <a:buFont typeface="+mj-lt"/>
              <a:buAutoNum type="arabicPeriod"/>
            </a:pPr>
            <a:r>
              <a:rPr lang="el-GR" dirty="0" smtClean="0"/>
              <a:t>Κύλινδρος πίεσης,</a:t>
            </a:r>
            <a:endParaRPr lang="el-GR" dirty="0"/>
          </a:p>
          <a:p>
            <a:pPr marL="457200" indent="-457200">
              <a:buFont typeface="+mj-lt"/>
              <a:buAutoNum type="arabicPeriod"/>
            </a:pPr>
            <a:r>
              <a:rPr lang="el-GR" dirty="0" smtClean="0"/>
              <a:t>Σύστημα </a:t>
            </a:r>
            <a:r>
              <a:rPr lang="el-GR" dirty="0"/>
              <a:t>μεταφοράς (ταινίας </a:t>
            </a:r>
            <a:r>
              <a:rPr lang="el-GR" dirty="0" smtClean="0"/>
              <a:t>ρολού </a:t>
            </a:r>
            <a:r>
              <a:rPr lang="el-GR" dirty="0"/>
              <a:t>– φύλλου</a:t>
            </a:r>
            <a:r>
              <a:rPr lang="el-GR" dirty="0" smtClean="0"/>
              <a:t>),</a:t>
            </a:r>
            <a:endParaRPr lang="el-GR" dirty="0"/>
          </a:p>
          <a:p>
            <a:pPr marL="457200" indent="-457200">
              <a:buFont typeface="+mj-lt"/>
              <a:buAutoNum type="arabicPeriod"/>
            </a:pPr>
            <a:r>
              <a:rPr lang="el-GR" dirty="0" smtClean="0"/>
              <a:t>Σύστημα στέγνωσης.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99770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κύλινδρος  Α</a:t>
            </a:r>
            <a:r>
              <a:rPr lang="en-US" dirty="0"/>
              <a:t>nilox</a:t>
            </a:r>
            <a:r>
              <a:rPr lang="el-GR" dirty="0"/>
              <a:t> </a:t>
            </a:r>
            <a:r>
              <a:rPr lang="en-US" sz="3200" b="0" dirty="0" smtClean="0"/>
              <a:t>3</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Η καλή απόδοση τετραχρωμίας, με αρκετά ψιλή κουκίδα Raster, (60-80 l/cm) επιτυγχάνεται μόνο με την χρησιμοποίηση του αντίστοιχου </a:t>
            </a:r>
            <a:r>
              <a:rPr lang="el-GR" dirty="0" smtClean="0"/>
              <a:t>«ψιλού anilox». </a:t>
            </a:r>
          </a:p>
          <a:p>
            <a:pPr marL="0" indent="0">
              <a:buNone/>
            </a:pPr>
            <a:r>
              <a:rPr lang="el-GR" b="1" dirty="0"/>
              <a:t>Γεωμετρία -  χάραξη κυψελίδος στον Αnilox</a:t>
            </a:r>
            <a:r>
              <a:rPr lang="el-GR" b="1" dirty="0" smtClean="0"/>
              <a:t>:</a:t>
            </a:r>
          </a:p>
          <a:p>
            <a:pPr marL="457200" indent="-457200">
              <a:buFont typeface="+mj-lt"/>
              <a:buAutoNum type="alphaUcPeriod"/>
            </a:pPr>
            <a:r>
              <a:rPr lang="el-GR" dirty="0" smtClean="0"/>
              <a:t>Υπάρχει </a:t>
            </a:r>
            <a:r>
              <a:rPr lang="el-GR" dirty="0"/>
              <a:t>σε σχήμα τετράγωνο – εξάγωνο ρομβικό.</a:t>
            </a:r>
          </a:p>
          <a:p>
            <a:pPr marL="457200" indent="-457200">
              <a:buFont typeface="+mj-lt"/>
              <a:buAutoNum type="alphaUcPeriod"/>
            </a:pPr>
            <a:r>
              <a:rPr lang="el-GR" dirty="0"/>
              <a:t>Υ</a:t>
            </a:r>
            <a:r>
              <a:rPr lang="el-GR" dirty="0" smtClean="0"/>
              <a:t>πάρχει </a:t>
            </a:r>
            <a:r>
              <a:rPr lang="el-GR" dirty="0"/>
              <a:t>σε όγκο τετράεδρης, τρίεδρης και κόλουρης (πυραμίδας).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159756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5" name="Θέση περιεχομένου 4"/>
          <p:cNvPicPr>
            <a:picLocks noGrp="1"/>
          </p:cNvPicPr>
          <p:nvPr>
            <p:ph idx="1"/>
          </p:nvPr>
        </p:nvPicPr>
        <p:blipFill>
          <a:blip r:embed="rId2" cstate="print">
            <a:lum bright="6000" contrast="6000"/>
          </a:blip>
          <a:srcRect/>
          <a:stretch>
            <a:fillRect/>
          </a:stretch>
        </p:blipFill>
        <p:spPr bwMode="auto">
          <a:xfrm>
            <a:off x="1043608" y="1700808"/>
            <a:ext cx="7200800" cy="4320480"/>
          </a:xfrm>
          <a:prstGeom prst="rect">
            <a:avLst/>
          </a:prstGeom>
          <a:noFill/>
          <a:ln w="9525">
            <a:noFill/>
            <a:miter lim="800000"/>
            <a:headEnd/>
            <a:tailEnd/>
          </a:ln>
        </p:spPr>
      </p:pic>
      <p:sp>
        <p:nvSpPr>
          <p:cNvPr id="3" name="Ορθογώνιο 2"/>
          <p:cNvSpPr/>
          <p:nvPr/>
        </p:nvSpPr>
        <p:spPr>
          <a:xfrm>
            <a:off x="4603943" y="6171684"/>
            <a:ext cx="3647217" cy="369332"/>
          </a:xfrm>
          <a:prstGeom prst="rect">
            <a:avLst/>
          </a:prstGeom>
        </p:spPr>
        <p:txBody>
          <a:bodyPr wrap="none">
            <a:spAutoFit/>
          </a:bodyPr>
          <a:lstStyle/>
          <a:p>
            <a:r>
              <a:rPr lang="en-US" dirty="0"/>
              <a:t>Flexographic Deutsch Association</a:t>
            </a:r>
            <a:endParaRPr lang="en-US" dirty="0"/>
          </a:p>
        </p:txBody>
      </p:sp>
      <p:sp>
        <p:nvSpPr>
          <p:cNvPr id="7" name="Τίτλος 6"/>
          <p:cNvSpPr>
            <a:spLocks noGrp="1"/>
          </p:cNvSpPr>
          <p:nvPr>
            <p:ph type="title"/>
          </p:nvPr>
        </p:nvSpPr>
        <p:spPr/>
        <p:txBody>
          <a:bodyPr>
            <a:normAutofit fontScale="90000"/>
          </a:bodyPr>
          <a:lstStyle/>
          <a:p>
            <a:r>
              <a:rPr lang="el-GR" dirty="0"/>
              <a:t>Μορφές – σχήματα πυραμίδων σε anilox</a:t>
            </a:r>
            <a:endParaRPr lang="en-US" dirty="0"/>
          </a:p>
        </p:txBody>
      </p:sp>
    </p:spTree>
    <p:extLst>
      <p:ext uri="{BB962C8B-B14F-4D97-AF65-F5344CB8AC3E}">
        <p14:creationId xmlns:p14="http://schemas.microsoft.com/office/powerpoint/2010/main" val="687334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Ονομασία κυλίνδρου </a:t>
            </a:r>
            <a:r>
              <a:rPr lang="en-US" dirty="0" smtClean="0"/>
              <a:t>“anilox”</a:t>
            </a:r>
            <a:endParaRPr lang="el-GR" sz="3200" b="0" dirty="0"/>
          </a:p>
        </p:txBody>
      </p:sp>
      <p:sp>
        <p:nvSpPr>
          <p:cNvPr id="3" name="Θέση περιεχομένου 2"/>
          <p:cNvSpPr>
            <a:spLocks noGrp="1"/>
          </p:cNvSpPr>
          <p:nvPr>
            <p:ph idx="1"/>
          </p:nvPr>
        </p:nvSpPr>
        <p:spPr/>
        <p:txBody>
          <a:bodyPr/>
          <a:lstStyle/>
          <a:p>
            <a:r>
              <a:rPr lang="el-GR" b="1" dirty="0" smtClean="0">
                <a:solidFill>
                  <a:srgbClr val="820000"/>
                </a:solidFill>
              </a:rPr>
              <a:t>1939</a:t>
            </a:r>
            <a:r>
              <a:rPr lang="en-US" b="1" dirty="0" smtClean="0">
                <a:solidFill>
                  <a:srgbClr val="820000"/>
                </a:solidFill>
              </a:rPr>
              <a:t>: </a:t>
            </a:r>
            <a:r>
              <a:rPr lang="el-GR" dirty="0" smtClean="0"/>
              <a:t> </a:t>
            </a:r>
            <a:r>
              <a:rPr lang="en-US" dirty="0" smtClean="0"/>
              <a:t>O</a:t>
            </a:r>
            <a:r>
              <a:rPr lang="el-GR" dirty="0" smtClean="0"/>
              <a:t> </a:t>
            </a:r>
            <a:r>
              <a:rPr lang="el-GR" dirty="0"/>
              <a:t>Mr. Douglas E. Tuttle χρησιμοποιούσε το σύστημα της μελάνωσης από τη μέθοδο βαθυτυπίας τη φλεξογραφική μέθοδο</a:t>
            </a:r>
            <a:r>
              <a:rPr lang="el-GR" dirty="0" smtClean="0"/>
              <a:t>.</a:t>
            </a:r>
            <a:endParaRPr lang="en-US" dirty="0" smtClean="0"/>
          </a:p>
          <a:p>
            <a:r>
              <a:rPr lang="en-US" dirty="0" smtClean="0"/>
              <a:t>Y</a:t>
            </a:r>
            <a:r>
              <a:rPr lang="el-GR" dirty="0" smtClean="0"/>
              <a:t>πάρχει </a:t>
            </a:r>
            <a:r>
              <a:rPr lang="el-GR" dirty="0"/>
              <a:t>κατάθεση στο βιβλίο πατέντας στις </a:t>
            </a:r>
            <a:r>
              <a:rPr lang="en-US" dirty="0"/>
              <a:t>U</a:t>
            </a:r>
            <a:r>
              <a:rPr lang="el-GR" dirty="0"/>
              <a:t>.</a:t>
            </a:r>
            <a:r>
              <a:rPr lang="en-US" dirty="0"/>
              <a:t>S</a:t>
            </a:r>
            <a:r>
              <a:rPr lang="el-GR" dirty="0"/>
              <a:t>.</a:t>
            </a:r>
            <a:r>
              <a:rPr lang="en-US" dirty="0"/>
              <a:t>A</a:t>
            </a:r>
            <a:r>
              <a:rPr lang="el-GR" dirty="0"/>
              <a:t>. Ο ίδιος ονόμασε τον κύλινδρο “</a:t>
            </a:r>
            <a:r>
              <a:rPr lang="en-US" dirty="0"/>
              <a:t>Anilox</a:t>
            </a:r>
            <a:r>
              <a:rPr lang="el-GR" dirty="0"/>
              <a:t>” για λόγους μάρκετινγκ διότι υπήρχε η έννοια και λέξη “</a:t>
            </a:r>
            <a:r>
              <a:rPr lang="en-US" dirty="0"/>
              <a:t>lithox</a:t>
            </a:r>
            <a:r>
              <a:rPr lang="el-GR" dirty="0"/>
              <a:t>” για τα μελάνια της μεθόδου όφσετ</a:t>
            </a:r>
            <a:r>
              <a:rPr lang="el-GR" dirty="0" smtClean="0"/>
              <a:t>.</a:t>
            </a:r>
            <a:endParaRPr lang="en-US" dirty="0" smtClean="0"/>
          </a:p>
          <a:p>
            <a:r>
              <a:rPr lang="el-GR" dirty="0"/>
              <a:t>Δανείστηκε την κατάληξη “</a:t>
            </a:r>
            <a:r>
              <a:rPr lang="en-US" dirty="0"/>
              <a:t>OX</a:t>
            </a:r>
            <a:r>
              <a:rPr lang="el-GR" dirty="0"/>
              <a:t>”  και βέβαια την αρχή της λέξης “Ανιλίνης” οπότε και συμπλήρωσε τη νέα λέξη “</a:t>
            </a:r>
            <a:r>
              <a:rPr lang="en-US" dirty="0"/>
              <a:t>ANILOX</a:t>
            </a:r>
            <a:r>
              <a:rPr lang="el-GR" dirty="0"/>
              <a:t>”. </a:t>
            </a:r>
          </a:p>
          <a:p>
            <a:endParaRPr lang="el-GR" dirty="0"/>
          </a:p>
          <a:p>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896605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Σύστημα μελάνωσης με </a:t>
            </a:r>
            <a:r>
              <a:rPr lang="el-GR" dirty="0"/>
              <a:t>ά</a:t>
            </a:r>
            <a:r>
              <a:rPr lang="el-GR" dirty="0" smtClean="0"/>
              <a:t>νιλοξ (κουβούκλιο) </a:t>
            </a:r>
            <a:r>
              <a:rPr lang="el-GR" sz="3600" b="0" dirty="0" smtClean="0"/>
              <a:t>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5" name="Εικόνα 4" descr="page113a"/>
          <p:cNvPicPr/>
          <p:nvPr/>
        </p:nvPicPr>
        <p:blipFill>
          <a:blip r:embed="rId2" cstate="print"/>
          <a:srcRect/>
          <a:stretch>
            <a:fillRect/>
          </a:stretch>
        </p:blipFill>
        <p:spPr bwMode="auto">
          <a:xfrm>
            <a:off x="467544" y="1412776"/>
            <a:ext cx="3240360" cy="2016224"/>
          </a:xfrm>
          <a:prstGeom prst="rect">
            <a:avLst/>
          </a:prstGeom>
          <a:noFill/>
          <a:ln w="9525">
            <a:noFill/>
            <a:miter lim="800000"/>
            <a:headEnd/>
            <a:tailEnd/>
          </a:ln>
        </p:spPr>
      </p:pic>
      <p:pic>
        <p:nvPicPr>
          <p:cNvPr id="7" name="Εικόνα 6" descr="page113anilox_a"/>
          <p:cNvPicPr/>
          <p:nvPr/>
        </p:nvPicPr>
        <p:blipFill>
          <a:blip r:embed="rId3" cstate="print"/>
          <a:srcRect/>
          <a:stretch>
            <a:fillRect/>
          </a:stretch>
        </p:blipFill>
        <p:spPr bwMode="auto">
          <a:xfrm>
            <a:off x="1259632" y="3655473"/>
            <a:ext cx="1838960" cy="2880995"/>
          </a:xfrm>
          <a:prstGeom prst="rect">
            <a:avLst/>
          </a:prstGeom>
          <a:noFill/>
          <a:ln w="9525">
            <a:noFill/>
            <a:miter lim="800000"/>
            <a:headEnd/>
            <a:tailEnd/>
          </a:ln>
        </p:spPr>
      </p:pic>
      <p:pic>
        <p:nvPicPr>
          <p:cNvPr id="8" name="Εικόνα 7" descr="page113anilox"/>
          <p:cNvPicPr/>
          <p:nvPr/>
        </p:nvPicPr>
        <p:blipFill>
          <a:blip r:embed="rId4" cstate="print"/>
          <a:srcRect/>
          <a:stretch>
            <a:fillRect/>
          </a:stretch>
        </p:blipFill>
        <p:spPr bwMode="auto">
          <a:xfrm>
            <a:off x="5580112" y="1412776"/>
            <a:ext cx="2514600" cy="2212975"/>
          </a:xfrm>
          <a:prstGeom prst="rect">
            <a:avLst/>
          </a:prstGeom>
          <a:noFill/>
          <a:ln w="9525">
            <a:noFill/>
            <a:miter lim="800000"/>
            <a:headEnd/>
            <a:tailEnd/>
          </a:ln>
        </p:spPr>
      </p:pic>
      <p:pic>
        <p:nvPicPr>
          <p:cNvPr id="9" name="Εικόνα 8" descr="page113"/>
          <p:cNvPicPr/>
          <p:nvPr/>
        </p:nvPicPr>
        <p:blipFill>
          <a:blip r:embed="rId5" cstate="print"/>
          <a:srcRect/>
          <a:stretch>
            <a:fillRect/>
          </a:stretch>
        </p:blipFill>
        <p:spPr bwMode="auto">
          <a:xfrm>
            <a:off x="5362324" y="4365104"/>
            <a:ext cx="2732388" cy="1847230"/>
          </a:xfrm>
          <a:prstGeom prst="rect">
            <a:avLst/>
          </a:prstGeom>
          <a:noFill/>
          <a:ln w="9525">
            <a:noFill/>
            <a:miter lim="800000"/>
            <a:headEnd/>
            <a:tailEnd/>
          </a:ln>
        </p:spPr>
      </p:pic>
    </p:spTree>
    <p:extLst>
      <p:ext uri="{BB962C8B-B14F-4D97-AF65-F5344CB8AC3E}">
        <p14:creationId xmlns:p14="http://schemas.microsoft.com/office/powerpoint/2010/main" val="3876015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Σύστημα μελάνωσης με άνιλοξ (κουβούκλιο) </a:t>
            </a:r>
            <a:r>
              <a:rPr lang="el-GR" sz="36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978854467"/>
              </p:ext>
            </p:extLst>
          </p:nvPr>
        </p:nvGraphicFramePr>
        <p:xfrm>
          <a:off x="488232" y="1700808"/>
          <a:ext cx="8208912" cy="3505200"/>
        </p:xfrm>
        <a:graphic>
          <a:graphicData uri="http://schemas.openxmlformats.org/drawingml/2006/table">
            <a:tbl>
              <a:tblPr firstRow="1" bandRow="1">
                <a:tableStyleId>{5940675A-B579-460E-94D1-54222C63F5DA}</a:tableStyleId>
              </a:tblPr>
              <a:tblGrid>
                <a:gridCol w="3024336"/>
                <a:gridCol w="2808312"/>
                <a:gridCol w="2376264"/>
              </a:tblGrid>
              <a:tr h="370840">
                <a:tc>
                  <a:txBody>
                    <a:bodyPr/>
                    <a:lstStyle/>
                    <a:p>
                      <a:endParaRPr lang="el-GR" sz="2000" dirty="0"/>
                    </a:p>
                  </a:txBody>
                  <a:tcPr/>
                </a:tc>
                <a:tc>
                  <a:txBody>
                    <a:bodyPr/>
                    <a:lstStyle/>
                    <a:p>
                      <a:r>
                        <a:rPr lang="en-US" sz="2000" dirty="0" smtClean="0"/>
                        <a:t>OXIDO DE CROMO</a:t>
                      </a:r>
                      <a:r>
                        <a:rPr lang="el-GR" sz="2000" baseline="0" dirty="0" smtClean="0"/>
                        <a:t> </a:t>
                      </a:r>
                      <a:r>
                        <a:rPr lang="en-US" sz="2000" dirty="0" smtClean="0"/>
                        <a:t>(LC-4)</a:t>
                      </a:r>
                    </a:p>
                  </a:txBody>
                  <a:tcPr/>
                </a:tc>
                <a:tc>
                  <a:txBody>
                    <a:bodyPr/>
                    <a:lstStyle/>
                    <a:p>
                      <a:r>
                        <a:rPr lang="en-US" sz="2000" dirty="0" smtClean="0"/>
                        <a:t>CROMO DURO</a:t>
                      </a:r>
                      <a:endParaRPr lang="el-GR" sz="2000" dirty="0"/>
                    </a:p>
                  </a:txBody>
                  <a:tcPr/>
                </a:tc>
              </a:tr>
              <a:tr h="370840">
                <a:tc>
                  <a:txBody>
                    <a:bodyPr/>
                    <a:lstStyle/>
                    <a:p>
                      <a:r>
                        <a:rPr lang="en-US" sz="2000" dirty="0" smtClean="0"/>
                        <a:t>Espesor</a:t>
                      </a:r>
                    </a:p>
                    <a:p>
                      <a:r>
                        <a:rPr lang="en-US" sz="2000" dirty="0" smtClean="0"/>
                        <a:t>Dureza Rochwell Hv</a:t>
                      </a:r>
                    </a:p>
                  </a:txBody>
                  <a:tcPr/>
                </a:tc>
                <a:tc>
                  <a:txBody>
                    <a:bodyPr/>
                    <a:lstStyle/>
                    <a:p>
                      <a:pPr algn="ctr"/>
                      <a:r>
                        <a:rPr lang="el-GR" sz="2000" dirty="0" smtClean="0"/>
                        <a:t>0,005¨</a:t>
                      </a:r>
                    </a:p>
                    <a:p>
                      <a:pPr algn="ctr"/>
                      <a:r>
                        <a:rPr lang="el-GR" sz="2000" dirty="0" smtClean="0"/>
                        <a:t>71-74</a:t>
                      </a:r>
                    </a:p>
                    <a:p>
                      <a:pPr algn="ctr"/>
                      <a:r>
                        <a:rPr lang="el-GR" sz="2000" dirty="0" smtClean="0"/>
                        <a:t>1150-1400</a:t>
                      </a:r>
                    </a:p>
                  </a:txBody>
                  <a:tcPr/>
                </a:tc>
                <a:tc>
                  <a:txBody>
                    <a:bodyPr/>
                    <a:lstStyle/>
                    <a:p>
                      <a:pPr algn="ctr"/>
                      <a:r>
                        <a:rPr lang="el-GR" sz="2000" dirty="0" smtClean="0"/>
                        <a:t>0,005-0,001¨</a:t>
                      </a:r>
                    </a:p>
                    <a:p>
                      <a:pPr algn="ctr"/>
                      <a:r>
                        <a:rPr lang="el-GR" sz="2000" dirty="0" smtClean="0"/>
                        <a:t>55-69</a:t>
                      </a:r>
                    </a:p>
                    <a:p>
                      <a:pPr algn="ctr"/>
                      <a:r>
                        <a:rPr lang="el-GR" sz="2000" dirty="0" smtClean="0"/>
                        <a:t>600-1000</a:t>
                      </a:r>
                    </a:p>
                  </a:txBody>
                  <a:tcPr/>
                </a:tc>
              </a:tr>
              <a:tr h="370840">
                <a:tc>
                  <a:txBody>
                    <a:bodyPr/>
                    <a:lstStyle/>
                    <a:p>
                      <a:r>
                        <a:rPr lang="es-ES" sz="2000" dirty="0" smtClean="0"/>
                        <a:t>Vida util normat en aplicaciones de racla (meses)</a:t>
                      </a:r>
                      <a:endParaRPr lang="el-GR" sz="2000" dirty="0"/>
                    </a:p>
                  </a:txBody>
                  <a:tcPr/>
                </a:tc>
                <a:tc>
                  <a:txBody>
                    <a:bodyPr/>
                    <a:lstStyle/>
                    <a:p>
                      <a:pPr algn="ctr"/>
                      <a:r>
                        <a:rPr lang="el-GR" sz="2000" dirty="0" smtClean="0"/>
                        <a:t>30+</a:t>
                      </a:r>
                      <a:endParaRPr lang="el-GR" sz="2000" dirty="0"/>
                    </a:p>
                  </a:txBody>
                  <a:tcPr/>
                </a:tc>
                <a:tc>
                  <a:txBody>
                    <a:bodyPr/>
                    <a:lstStyle/>
                    <a:p>
                      <a:pPr algn="ctr"/>
                      <a:r>
                        <a:rPr lang="el-GR" sz="2000" dirty="0" smtClean="0"/>
                        <a:t>1-4</a:t>
                      </a:r>
                      <a:endParaRPr lang="el-GR" sz="2000" dirty="0"/>
                    </a:p>
                  </a:txBody>
                  <a:tcPr/>
                </a:tc>
              </a:tr>
              <a:tr h="370840">
                <a:tc>
                  <a:txBody>
                    <a:bodyPr/>
                    <a:lstStyle/>
                    <a:p>
                      <a:r>
                        <a:rPr lang="en-US" sz="2000" dirty="0" smtClean="0"/>
                        <a:t>Tension dinamica superficial (dinas/cm)</a:t>
                      </a:r>
                      <a:endParaRPr lang="el-GR" sz="2000" dirty="0"/>
                    </a:p>
                  </a:txBody>
                  <a:tcPr/>
                </a:tc>
                <a:tc>
                  <a:txBody>
                    <a:bodyPr/>
                    <a:lstStyle/>
                    <a:p>
                      <a:pPr algn="ctr"/>
                      <a:r>
                        <a:rPr lang="el-GR" sz="2000" dirty="0" smtClean="0"/>
                        <a:t>35-36</a:t>
                      </a:r>
                      <a:endParaRPr lang="el-GR" sz="2000" dirty="0"/>
                    </a:p>
                  </a:txBody>
                  <a:tcPr/>
                </a:tc>
                <a:tc>
                  <a:txBody>
                    <a:bodyPr/>
                    <a:lstStyle/>
                    <a:p>
                      <a:pPr algn="ctr"/>
                      <a:r>
                        <a:rPr lang="el-GR" sz="2000" dirty="0" smtClean="0"/>
                        <a:t>33-36</a:t>
                      </a:r>
                      <a:endParaRPr lang="el-GR" sz="2000" dirty="0"/>
                    </a:p>
                  </a:txBody>
                  <a:tcPr/>
                </a:tc>
              </a:tr>
              <a:tr h="370840">
                <a:tc>
                  <a:txBody>
                    <a:bodyPr/>
                    <a:lstStyle/>
                    <a:p>
                      <a:r>
                        <a:rPr lang="en-US" sz="2000" dirty="0" smtClean="0"/>
                        <a:t>Substrato corriente</a:t>
                      </a:r>
                      <a:endParaRPr lang="el-GR" sz="2000" dirty="0"/>
                    </a:p>
                  </a:txBody>
                  <a:tcPr/>
                </a:tc>
                <a:tc>
                  <a:txBody>
                    <a:bodyPr/>
                    <a:lstStyle/>
                    <a:p>
                      <a:pPr algn="ctr"/>
                      <a:r>
                        <a:rPr lang="en-US" sz="2000" dirty="0" smtClean="0"/>
                        <a:t>Acero</a:t>
                      </a:r>
                      <a:endParaRPr lang="el-GR" sz="2000" dirty="0"/>
                    </a:p>
                  </a:txBody>
                  <a:tcPr/>
                </a:tc>
                <a:tc>
                  <a:txBody>
                    <a:bodyPr/>
                    <a:lstStyle/>
                    <a:p>
                      <a:pPr algn="ctr"/>
                      <a:r>
                        <a:rPr lang="en-US" sz="2000" dirty="0" smtClean="0"/>
                        <a:t>Cobre blando</a:t>
                      </a:r>
                      <a:endParaRPr lang="el-GR" sz="2000" dirty="0"/>
                    </a:p>
                  </a:txBody>
                  <a:tcPr/>
                </a:tc>
              </a:tr>
            </a:tbl>
          </a:graphicData>
        </a:graphic>
      </p:graphicFrame>
    </p:spTree>
    <p:extLst>
      <p:ext uri="{BB962C8B-B14F-4D97-AF65-F5344CB8AC3E}">
        <p14:creationId xmlns:p14="http://schemas.microsoft.com/office/powerpoint/2010/main" val="2907677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Προδιάγραφες </a:t>
            </a:r>
            <a:r>
              <a:rPr lang="en-US" dirty="0" smtClean="0"/>
              <a:t>anilox</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46123047"/>
              </p:ext>
            </p:extLst>
          </p:nvPr>
        </p:nvGraphicFramePr>
        <p:xfrm>
          <a:off x="1619672" y="1988840"/>
          <a:ext cx="5987008" cy="2316480"/>
        </p:xfrm>
        <a:graphic>
          <a:graphicData uri="http://schemas.openxmlformats.org/drawingml/2006/table">
            <a:tbl>
              <a:tblPr firstRow="1" bandRow="1">
                <a:tableStyleId>{5940675A-B579-460E-94D1-54222C63F5DA}</a:tableStyleId>
              </a:tblPr>
              <a:tblGrid>
                <a:gridCol w="3034680"/>
                <a:gridCol w="2952328"/>
              </a:tblGrid>
              <a:tr h="370840">
                <a:tc>
                  <a:txBody>
                    <a:bodyPr/>
                    <a:lstStyle/>
                    <a:p>
                      <a:pPr algn="ctr"/>
                      <a:endParaRPr lang="en-US" sz="2000" dirty="0" smtClean="0"/>
                    </a:p>
                    <a:p>
                      <a:pPr algn="ctr"/>
                      <a:r>
                        <a:rPr lang="en-US" sz="2000" dirty="0" smtClean="0"/>
                        <a:t>Linea</a:t>
                      </a:r>
                    </a:p>
                  </a:txBody>
                  <a:tcPr/>
                </a:tc>
                <a:tc>
                  <a:txBody>
                    <a:bodyPr/>
                    <a:lstStyle/>
                    <a:p>
                      <a:pPr algn="ctr"/>
                      <a:endParaRPr lang="en-US" sz="2000" dirty="0" smtClean="0"/>
                    </a:p>
                    <a:p>
                      <a:pPr algn="ctr"/>
                      <a:r>
                        <a:rPr lang="en-US" sz="2000" dirty="0" smtClean="0"/>
                        <a:t>VOLUME </a:t>
                      </a:r>
                    </a:p>
                  </a:txBody>
                  <a:tcPr/>
                </a:tc>
              </a:tr>
              <a:tr h="370840">
                <a:tc>
                  <a:txBody>
                    <a:bodyPr/>
                    <a:lstStyle/>
                    <a:p>
                      <a:pPr algn="ctr"/>
                      <a:r>
                        <a:rPr lang="el-GR" sz="2000" dirty="0" smtClean="0"/>
                        <a:t>440-550</a:t>
                      </a:r>
                    </a:p>
                    <a:p>
                      <a:pPr algn="ctr"/>
                      <a:r>
                        <a:rPr lang="el-GR" sz="2000" dirty="0" smtClean="0"/>
                        <a:t>300-400</a:t>
                      </a:r>
                    </a:p>
                    <a:p>
                      <a:pPr algn="ctr"/>
                      <a:r>
                        <a:rPr lang="el-GR" sz="2000" dirty="0" smtClean="0"/>
                        <a:t>180-250</a:t>
                      </a:r>
                    </a:p>
                    <a:p>
                      <a:pPr algn="ctr"/>
                      <a:r>
                        <a:rPr lang="el-GR" sz="2000" dirty="0" smtClean="0"/>
                        <a:t>110-180</a:t>
                      </a:r>
                    </a:p>
                    <a:p>
                      <a:pPr algn="ctr"/>
                      <a:r>
                        <a:rPr lang="el-GR" sz="2000" dirty="0" smtClean="0"/>
                        <a:t>80-100</a:t>
                      </a:r>
                    </a:p>
                  </a:txBody>
                  <a:tcPr/>
                </a:tc>
                <a:tc>
                  <a:txBody>
                    <a:bodyPr/>
                    <a:lstStyle/>
                    <a:p>
                      <a:pPr algn="ctr"/>
                      <a:r>
                        <a:rPr lang="el-GR" sz="2000" dirty="0" smtClean="0"/>
                        <a:t>2,0-5,0</a:t>
                      </a:r>
                    </a:p>
                    <a:p>
                      <a:pPr algn="ctr"/>
                      <a:r>
                        <a:rPr lang="el-GR" sz="2000" dirty="0" smtClean="0"/>
                        <a:t>2,0-8,0</a:t>
                      </a:r>
                    </a:p>
                    <a:p>
                      <a:pPr algn="ctr"/>
                      <a:r>
                        <a:rPr lang="el-GR" sz="2000" dirty="0" smtClean="0"/>
                        <a:t>6,0-16,0</a:t>
                      </a:r>
                    </a:p>
                    <a:p>
                      <a:pPr algn="ctr"/>
                      <a:r>
                        <a:rPr lang="el-GR" sz="2000" dirty="0" smtClean="0"/>
                        <a:t>6,0-32,0</a:t>
                      </a:r>
                    </a:p>
                    <a:p>
                      <a:pPr algn="ctr"/>
                      <a:r>
                        <a:rPr lang="el-GR" sz="2000" dirty="0" smtClean="0"/>
                        <a:t>10,0-60,0</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541273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Κατασκευή κυλίνδρου </a:t>
            </a:r>
            <a:r>
              <a:rPr lang="en-US" dirty="0" smtClean="0"/>
              <a:t>anilox</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dirty="0"/>
              <a:t>Τρία μέταλλα έχουν χρησιμοποιηθεί ως σήμερα για την κατασκευή κυλίνδρων anilox: </a:t>
            </a:r>
            <a:endParaRPr lang="el-GR" dirty="0" smtClean="0"/>
          </a:p>
          <a:p>
            <a:r>
              <a:rPr lang="el-GR" dirty="0" smtClean="0"/>
              <a:t>Χάλυβας.</a:t>
            </a:r>
          </a:p>
          <a:p>
            <a:pPr lvl="1"/>
            <a:r>
              <a:rPr lang="el-GR" dirty="0" smtClean="0"/>
              <a:t>ο </a:t>
            </a:r>
            <a:r>
              <a:rPr lang="el-GR" dirty="0"/>
              <a:t>πυρήνας του κυλίνδρου δημιουργεί ράστερ άμεσα χαλκός εδώ ο πυρήνας του κυλίνδρου αποτελείται επίσης από χάλυβα: επιχαλκώνεται γαλβανικά και έπειτα δημιουργείται το ράστερ. Το στρώμα του χαλκού ανέρχεται σε 0,5</a:t>
            </a:r>
            <a:r>
              <a:rPr lang="en-US" dirty="0"/>
              <a:t>mm</a:t>
            </a:r>
            <a:r>
              <a:rPr lang="el-GR" dirty="0"/>
              <a:t> περίπου. Σήμερα κυρίως οι κύλινδροι </a:t>
            </a:r>
            <a:r>
              <a:rPr lang="en-US" dirty="0"/>
              <a:t>anilox</a:t>
            </a:r>
            <a:r>
              <a:rPr lang="el-GR" dirty="0"/>
              <a:t> (ράστερ) είναι από χάλυβα επενδεδυμένοι με κεραμικό υλικό</a:t>
            </a:r>
            <a:r>
              <a:rPr lang="el-GR" dirty="0" smtClean="0"/>
              <a:t>.</a:t>
            </a:r>
          </a:p>
          <a:p>
            <a:r>
              <a:rPr lang="el-GR" dirty="0" smtClean="0"/>
              <a:t>Ορείχαλκος. </a:t>
            </a:r>
          </a:p>
          <a:p>
            <a:pPr lvl="1"/>
            <a:r>
              <a:rPr lang="el-GR" dirty="0"/>
              <a:t>ένας χαλύβδινος άξονας επιστρωνόταν με ένα σωλήνα ορείχαλκου και έπειτα δημιουργούνταν το ράστερ. Οι κύλινδροι από ορείχαλκο δεν χρησιμοποιούνται σήμερα σχεδόν καθόλου.</a:t>
            </a:r>
          </a:p>
          <a:p>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563771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Κατασκευή κυλίνδρου </a:t>
            </a:r>
            <a:r>
              <a:rPr lang="en-US" dirty="0"/>
              <a:t>anilox</a:t>
            </a:r>
            <a:r>
              <a:rPr lang="el-GR" dirty="0"/>
              <a:t>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Υλικό κατασκευής  - Χάλυβας </a:t>
            </a:r>
            <a:r>
              <a:rPr lang="el-GR" dirty="0"/>
              <a:t>και </a:t>
            </a:r>
            <a:r>
              <a:rPr lang="en-US" dirty="0" smtClean="0"/>
              <a:t>X</a:t>
            </a:r>
            <a:r>
              <a:rPr lang="el-GR" dirty="0" smtClean="0"/>
              <a:t>αλκός. </a:t>
            </a:r>
          </a:p>
          <a:p>
            <a:pPr lvl="1"/>
            <a:r>
              <a:rPr lang="el-GR" dirty="0"/>
              <a:t>οι απόψεις ακόμη διίστανται. Για πιο χονδρόκοκκα ράστερ χρησιμοποιείται συνήθως χάλυβας υψηλής καθαρότητας ενισχυμένος με χαλκό και χαραγμένος. Για πιο λεπτά δίκτυα ράστερ γίνεται επιχάλκωση, γιατί στην προκειμένη περίπτωση η φθορά του εργαλείου με χάλυβα είναι μεγαλύτερη. </a:t>
            </a:r>
            <a:endParaRPr lang="el-GR" dirty="0" smtClean="0"/>
          </a:p>
          <a:p>
            <a:pPr lvl="1"/>
            <a:r>
              <a:rPr lang="el-GR" dirty="0" smtClean="0"/>
              <a:t>Ένας </a:t>
            </a:r>
            <a:r>
              <a:rPr lang="el-GR" dirty="0"/>
              <a:t>επιχαλκωμένος κύλινδρος έχει μεταξύ άλλων το πλεονέκτημα, ότι σε καινούριες δημιουργίες ράστερ (επισκευές), εάν έχει γίνει πολύ μικρό [το μέγεθος], μπορεί κανείς να το επιτύχει ξανά εύκολα με γαλβανική επιχάλκωση.</a:t>
            </a:r>
          </a:p>
          <a:p>
            <a:pPr marL="0" indent="0">
              <a:buNone/>
            </a:pPr>
            <a:r>
              <a:rPr lang="el-GR" dirty="0"/>
              <a:t>Ορισμένοι κατασκευαστές προτιμούν μία χρωμίωση, ενώ άλλοι με διπλή επιχρωμίωση για να μπορέσουν να επιτύχουν ένα όσο το δυνατό καλύτερο επιθυμητό αποτέλεσμα χωρίς ρωγμές στο στρώμα του χρωμίου.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009465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Μέθοδοι για τη δημιουργία του </a:t>
            </a:r>
            <a:r>
              <a:rPr lang="el-GR" dirty="0" smtClean="0"/>
              <a:t>Άνιλοξ</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Χάραξη </a:t>
            </a:r>
            <a:r>
              <a:rPr lang="en-US" b="1" dirty="0" smtClean="0">
                <a:solidFill>
                  <a:srgbClr val="820000"/>
                </a:solidFill>
              </a:rPr>
              <a:t>anilox</a:t>
            </a:r>
            <a:endParaRPr lang="el-GR" b="1" dirty="0" smtClean="0">
              <a:solidFill>
                <a:srgbClr val="820000"/>
              </a:solidFill>
            </a:endParaRPr>
          </a:p>
          <a:p>
            <a:r>
              <a:rPr lang="el-GR" dirty="0" smtClean="0"/>
              <a:t>Εγχάραξη </a:t>
            </a:r>
            <a:r>
              <a:rPr lang="el-GR" dirty="0"/>
              <a:t>με οξέα (οξείδωση). </a:t>
            </a:r>
            <a:endParaRPr lang="el-GR" dirty="0" smtClean="0"/>
          </a:p>
          <a:p>
            <a:r>
              <a:rPr lang="el-GR" dirty="0"/>
              <a:t>Με κύλινδρο </a:t>
            </a:r>
            <a:r>
              <a:rPr lang="el-GR" dirty="0" smtClean="0"/>
              <a:t>εκτύπωσης</a:t>
            </a:r>
          </a:p>
          <a:p>
            <a:r>
              <a:rPr lang="el-GR" dirty="0"/>
              <a:t>Χάραξη με </a:t>
            </a:r>
            <a:r>
              <a:rPr lang="el-GR" dirty="0" smtClean="0"/>
              <a:t>ηλιοκλισογράφο</a:t>
            </a:r>
          </a:p>
          <a:p>
            <a:pPr lvl="0"/>
            <a:r>
              <a:rPr lang="el-GR" dirty="0"/>
              <a:t>Κεραμικοί κύλινδροι, οι οποίοι διαχωρίζονται σε:</a:t>
            </a:r>
          </a:p>
          <a:p>
            <a:pPr lvl="1"/>
            <a:r>
              <a:rPr lang="el-GR" dirty="0"/>
              <a:t>κεραμικούς </a:t>
            </a:r>
            <a:r>
              <a:rPr lang="el-GR" dirty="0" smtClean="0"/>
              <a:t>κυλίνδρους</a:t>
            </a:r>
            <a:endParaRPr lang="el-GR" dirty="0"/>
          </a:p>
          <a:p>
            <a:pPr lvl="1"/>
            <a:r>
              <a:rPr lang="el-GR" dirty="0"/>
              <a:t>κεραμικά επιστρωμένοι </a:t>
            </a:r>
            <a:r>
              <a:rPr lang="el-GR" dirty="0" smtClean="0"/>
              <a:t>κύλινδροι</a:t>
            </a:r>
          </a:p>
          <a:p>
            <a:pPr lvl="1"/>
            <a:r>
              <a:rPr lang="el-GR" dirty="0"/>
              <a:t>κύλινδροι λεπτού κεραμικού </a:t>
            </a:r>
            <a:r>
              <a:rPr lang="el-GR" dirty="0" smtClean="0"/>
              <a:t>κατεργασμένοι (χαραγμένοι) </a:t>
            </a:r>
            <a:r>
              <a:rPr lang="el-GR" dirty="0"/>
              <a:t>με </a:t>
            </a:r>
            <a:r>
              <a:rPr lang="en-US" dirty="0"/>
              <a:t>laser</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641663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a:t>
            </a:r>
            <a:r>
              <a:rPr lang="el-GR" dirty="0" smtClean="0"/>
              <a:t>” </a:t>
            </a:r>
            <a:r>
              <a:rPr lang="el-GR" sz="3600" b="0" dirty="0" smtClean="0"/>
              <a:t>1/9</a:t>
            </a:r>
            <a:endParaRPr lang="el-GR" sz="3600" b="0" dirty="0"/>
          </a:p>
        </p:txBody>
      </p:sp>
      <p:sp>
        <p:nvSpPr>
          <p:cNvPr id="3" name="Θέση περιεχομένου 2"/>
          <p:cNvSpPr>
            <a:spLocks noGrp="1"/>
          </p:cNvSpPr>
          <p:nvPr>
            <p:ph idx="1"/>
          </p:nvPr>
        </p:nvSpPr>
        <p:spPr/>
        <p:txBody>
          <a:bodyPr/>
          <a:lstStyle/>
          <a:p>
            <a:pPr marL="0" indent="0">
              <a:buNone/>
            </a:pPr>
            <a:r>
              <a:rPr lang="el-GR" dirty="0"/>
              <a:t>Για τον χειρισμό του χρώματος, δηλαδή την ποσότητα σε γραμμάρια ή σε όγκο μεταδιδόμενης μελάνης, ευθύνονται περισσότεροι παράγοντες</a:t>
            </a:r>
            <a:r>
              <a:rPr lang="el-GR" dirty="0" smtClean="0"/>
              <a:t>:</a:t>
            </a:r>
          </a:p>
          <a:p>
            <a:pPr lvl="0"/>
            <a:r>
              <a:rPr lang="el-GR" dirty="0"/>
              <a:t>Σχέση κουκίδας / </a:t>
            </a:r>
            <a:r>
              <a:rPr lang="en-US" dirty="0" smtClean="0"/>
              <a:t>steg</a:t>
            </a:r>
            <a:r>
              <a:rPr lang="el-GR" dirty="0" smtClean="0"/>
              <a:t>,</a:t>
            </a:r>
            <a:endParaRPr lang="el-GR" dirty="0"/>
          </a:p>
          <a:p>
            <a:pPr lvl="0"/>
            <a:r>
              <a:rPr lang="el-GR" dirty="0"/>
              <a:t>Αριθμός ράστερ (χάραξης</a:t>
            </a:r>
            <a:r>
              <a:rPr lang="el-GR" dirty="0" smtClean="0"/>
              <a:t>),</a:t>
            </a:r>
            <a:endParaRPr lang="el-GR" dirty="0"/>
          </a:p>
          <a:p>
            <a:pPr lvl="0"/>
            <a:r>
              <a:rPr lang="el-GR" dirty="0"/>
              <a:t>Γωνία της κορυφής της </a:t>
            </a:r>
            <a:r>
              <a:rPr lang="el-GR" dirty="0" smtClean="0"/>
              <a:t>κουκίδας,</a:t>
            </a:r>
            <a:endParaRPr lang="el-GR" dirty="0"/>
          </a:p>
          <a:p>
            <a:pPr lvl="0"/>
            <a:r>
              <a:rPr lang="el-GR" dirty="0"/>
              <a:t>Βάθος </a:t>
            </a:r>
            <a:r>
              <a:rPr lang="el-GR" dirty="0" smtClean="0"/>
              <a:t>κουκίδας,</a:t>
            </a:r>
            <a:endParaRPr lang="el-GR" dirty="0"/>
          </a:p>
          <a:p>
            <a:pPr lvl="0"/>
            <a:r>
              <a:rPr lang="el-GR" dirty="0"/>
              <a:t>Μορφή κουκίδας (γεωμετρία της επιφάνειας όγκου</a:t>
            </a:r>
            <a:r>
              <a:rPr lang="el-GR" dirty="0" smtClean="0"/>
              <a:t>),</a:t>
            </a:r>
            <a:endParaRPr lang="el-GR" dirty="0"/>
          </a:p>
          <a:p>
            <a:pPr lvl="0"/>
            <a:r>
              <a:rPr lang="el-GR" dirty="0"/>
              <a:t>Ιξώδες </a:t>
            </a:r>
            <a:r>
              <a:rPr lang="el-GR" dirty="0" smtClean="0"/>
              <a:t>μελάνης.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191670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Σχεδιάγραμμα μηχανής για εκτύπωση ετικέτας </a:t>
            </a:r>
            <a:r>
              <a:rPr lang="en-US" sz="3600" b="0" dirty="0"/>
              <a:t>2</a:t>
            </a:r>
            <a:r>
              <a:rPr lang="el-GR" sz="3600" b="0" dirty="0" smtClean="0"/>
              <a:t>/</a:t>
            </a:r>
            <a:r>
              <a:rPr lang="en-US" sz="3600" b="0" dirty="0" smtClean="0"/>
              <a:t>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7"/>
            </a:pPr>
            <a:r>
              <a:rPr lang="el-GR" dirty="0"/>
              <a:t>Σύστημα τροφοδοσίας (εκτύλιξης ρολού</a:t>
            </a:r>
            <a:r>
              <a:rPr lang="el-GR" dirty="0" smtClean="0"/>
              <a:t>),</a:t>
            </a:r>
            <a:endParaRPr lang="el-GR" dirty="0"/>
          </a:p>
          <a:p>
            <a:pPr marL="457200" indent="-457200">
              <a:buFont typeface="+mj-lt"/>
              <a:buAutoNum type="arabicPeriod" startAt="7"/>
            </a:pPr>
            <a:r>
              <a:rPr lang="el-GR" dirty="0"/>
              <a:t>Σύστημα επανατύλιξης – εναπόθεσης (επανατύλιξης ρολού</a:t>
            </a:r>
            <a:r>
              <a:rPr lang="el-GR" dirty="0" smtClean="0"/>
              <a:t>),</a:t>
            </a:r>
            <a:endParaRPr lang="el-GR" dirty="0"/>
          </a:p>
          <a:p>
            <a:pPr marL="457200" indent="-457200">
              <a:buFont typeface="+mj-lt"/>
              <a:buAutoNum type="arabicPeriod" startAt="7"/>
            </a:pPr>
            <a:r>
              <a:rPr lang="el-GR" dirty="0"/>
              <a:t>Κύλινδρα τάνυσης – ευθυγράμμισης </a:t>
            </a:r>
            <a:r>
              <a:rPr lang="el-GR" dirty="0" smtClean="0"/>
              <a:t>( ρολού),</a:t>
            </a:r>
            <a:endParaRPr lang="el-GR" dirty="0"/>
          </a:p>
          <a:p>
            <a:pPr marL="457200" indent="-457200">
              <a:buFont typeface="+mj-lt"/>
              <a:buAutoNum type="arabicPeriod" startAt="7"/>
            </a:pPr>
            <a:r>
              <a:rPr lang="el-GR" dirty="0"/>
              <a:t>Κονσόλα </a:t>
            </a:r>
            <a:r>
              <a:rPr lang="el-GR" dirty="0" smtClean="0"/>
              <a:t>ελέγχου.</a:t>
            </a:r>
            <a:endParaRPr lang="el-GR" dirty="0"/>
          </a:p>
          <a:p>
            <a:pPr marL="457200" indent="-457200">
              <a:buFont typeface="+mj-lt"/>
              <a:buAutoNum type="arabicPeriod" startAt="7"/>
            </a:pPr>
            <a:r>
              <a:rPr lang="el-GR" dirty="0"/>
              <a:t>Οπτικά συστήματα ελέγχου ποιότητας.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75848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2/9</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Σχέση κουκίδων / </a:t>
            </a:r>
            <a:r>
              <a:rPr lang="en-US" b="1" dirty="0">
                <a:solidFill>
                  <a:srgbClr val="820000"/>
                </a:solidFill>
              </a:rPr>
              <a:t>steg </a:t>
            </a:r>
            <a:r>
              <a:rPr lang="en-US" b="1" dirty="0" smtClean="0">
                <a:solidFill>
                  <a:srgbClr val="820000"/>
                </a:solidFill>
              </a:rPr>
              <a:t>:</a:t>
            </a:r>
            <a:endParaRPr lang="el-GR" b="1" dirty="0" smtClean="0">
              <a:solidFill>
                <a:srgbClr val="820000"/>
              </a:solidFill>
            </a:endParaRPr>
          </a:p>
          <a:p>
            <a:r>
              <a:rPr lang="el-GR" dirty="0"/>
              <a:t>Η σχέση κουκίδας / steg εκφράζει τη σχέση πλάτος κουκίδας προς πλάτος steg μετρημένο στην ευθεία, δηλαδή σε μια σχέση 5:1 το πλάτος της κουκίδας είναι πέντε φορές μεγαλύτερο από το πλάτος του </a:t>
            </a:r>
            <a:r>
              <a:rPr lang="el-GR" dirty="0" smtClean="0"/>
              <a:t>steg.</a:t>
            </a:r>
          </a:p>
          <a:p>
            <a:r>
              <a:rPr lang="el-GR" dirty="0"/>
              <a:t>Η σχέση </a:t>
            </a:r>
            <a:r>
              <a:rPr lang="en-US" dirty="0"/>
              <a:t>steg</a:t>
            </a:r>
            <a:r>
              <a:rPr lang="el-GR" dirty="0"/>
              <a:t> / έκτασης είναι η επιφάνεια που τυπώνει, αποτελούμενη από ράστερ, σε σχέση προς την επιφάνεια του κυλίνδρου, με άλλα λόγια: η σχέση συνολικής έκτασης του </a:t>
            </a:r>
            <a:r>
              <a:rPr lang="en-US" dirty="0"/>
              <a:t>steg</a:t>
            </a:r>
            <a:r>
              <a:rPr lang="el-GR" dirty="0"/>
              <a:t> προς την συνολική επιφάνεια της κουκίδας πολλαπλασιαζόμενη επί του 100 προκύπτει το επί τοις εκατό ποσοστό της επιφάνειας της κουκίδας από την συνολική επιφάνεια του κυλίνδρου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163403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3/9</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Αριθμός ράστερ (γραμμών</a:t>
            </a:r>
            <a:r>
              <a:rPr lang="el-GR" b="1" dirty="0" smtClean="0">
                <a:solidFill>
                  <a:srgbClr val="820000"/>
                </a:solidFill>
              </a:rPr>
              <a:t>)</a:t>
            </a:r>
          </a:p>
          <a:p>
            <a:r>
              <a:rPr lang="el-GR" dirty="0"/>
              <a:t>Οι έννοιες πλάτος ράστερ, αριθμός ράστερ, διαχωρισμός ράστερ και πυκνότητα ράστερ δείχνει πόσες κυψελίδες ή κουκίδες, ράστερ υπάρχουν στην γραμμή ανά εκατοστό, συχνά αναφέρεται και με το </a:t>
            </a:r>
            <a:r>
              <a:rPr lang="en-US" dirty="0"/>
              <a:t>L</a:t>
            </a:r>
            <a:r>
              <a:rPr lang="el-GR" dirty="0"/>
              <a:t>/</a:t>
            </a:r>
            <a:r>
              <a:rPr lang="en-US" dirty="0"/>
              <a:t>cm</a:t>
            </a:r>
            <a:r>
              <a:rPr lang="el-GR" dirty="0"/>
              <a:t>. Το πλάτος του ράστερ καθορίζεται με βάση την μικρότερη απόσταση των κεντρικών σημείων των κουκίδων.</a:t>
            </a:r>
          </a:p>
          <a:p>
            <a:r>
              <a:rPr lang="el-GR" dirty="0"/>
              <a:t>Πυκνότητα ράστερ = αριθμός των κυψελίδων ή κουκίδων ράστερ ανά </a:t>
            </a:r>
            <a:r>
              <a:rPr lang="en-US" dirty="0"/>
              <a:t>cm</a:t>
            </a:r>
            <a:r>
              <a:rPr lang="el-GR" baseline="30000" dirty="0" smtClean="0"/>
              <a:t>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585578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4/9</a:t>
            </a:r>
            <a:endParaRPr lang="el-GR" dirty="0"/>
          </a:p>
        </p:txBody>
      </p:sp>
      <p:sp>
        <p:nvSpPr>
          <p:cNvPr id="3" name="Θέση περιεχομένου 2"/>
          <p:cNvSpPr>
            <a:spLocks noGrp="1"/>
          </p:cNvSpPr>
          <p:nvPr>
            <p:ph idx="1"/>
          </p:nvPr>
        </p:nvSpPr>
        <p:spPr/>
        <p:txBody>
          <a:bodyPr/>
          <a:lstStyle/>
          <a:p>
            <a:pPr marL="0" indent="0">
              <a:buNone/>
            </a:pPr>
            <a:r>
              <a:rPr lang="el-GR" dirty="0"/>
              <a:t>Οι πιο συχνά χρησιμοποιούμενοι αριθμοί ράστερ είναι:</a:t>
            </a:r>
          </a:p>
          <a:p>
            <a:r>
              <a:rPr lang="el-GR" dirty="0" smtClean="0"/>
              <a:t>40άρι </a:t>
            </a:r>
            <a:r>
              <a:rPr lang="el-GR" dirty="0"/>
              <a:t>ράστερ για </a:t>
            </a:r>
            <a:r>
              <a:rPr lang="el-GR" dirty="0" smtClean="0"/>
              <a:t>βερνίκι </a:t>
            </a:r>
            <a:r>
              <a:rPr lang="el-GR" dirty="0"/>
              <a:t>και </a:t>
            </a:r>
            <a:r>
              <a:rPr lang="el-GR" dirty="0" smtClean="0"/>
              <a:t>άλλες επιστρώσεις</a:t>
            </a:r>
            <a:endParaRPr lang="el-GR" dirty="0"/>
          </a:p>
          <a:p>
            <a:r>
              <a:rPr lang="el-GR" dirty="0" smtClean="0"/>
              <a:t>60άρι </a:t>
            </a:r>
            <a:r>
              <a:rPr lang="el-GR" dirty="0"/>
              <a:t>ράστερ για τύπωμα επιφανειών</a:t>
            </a:r>
          </a:p>
          <a:p>
            <a:r>
              <a:rPr lang="el-GR" dirty="0" smtClean="0"/>
              <a:t>80άρι </a:t>
            </a:r>
            <a:r>
              <a:rPr lang="el-GR" dirty="0"/>
              <a:t>ράστερ για λεπτές γραμμές, μικρά γράμματα και εργασίες με ράστερ</a:t>
            </a:r>
          </a:p>
          <a:p>
            <a:r>
              <a:rPr lang="el-GR" dirty="0" smtClean="0"/>
              <a:t>120άρι </a:t>
            </a:r>
            <a:r>
              <a:rPr lang="el-GR" dirty="0"/>
              <a:t>ράστερ για 4χρωμίες</a:t>
            </a:r>
          </a:p>
          <a:p>
            <a:pPr marL="0" indent="0">
              <a:buNone/>
            </a:pPr>
            <a:r>
              <a:rPr lang="el-GR" dirty="0"/>
              <a:t>Αλλά ειδικά στην εκτύπωση με ράστερ, η εξέλιξη </a:t>
            </a:r>
            <a:r>
              <a:rPr lang="el-GR" dirty="0" smtClean="0"/>
              <a:t>είναι ραγδαία λόγω της τεχνολογίας, με πολύ καλές εκτυπώσεις ποιότητας σε 172 ράστερ ανά εκατοστό.</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648884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5/9</a:t>
            </a:r>
            <a:endParaRPr lang="el-GR" dirty="0"/>
          </a:p>
        </p:txBody>
      </p:sp>
      <p:sp>
        <p:nvSpPr>
          <p:cNvPr id="3" name="Θέση περιεχομένου 2"/>
          <p:cNvSpPr>
            <a:spLocks noGrp="1"/>
          </p:cNvSpPr>
          <p:nvPr>
            <p:ph idx="1"/>
          </p:nvPr>
        </p:nvSpPr>
        <p:spPr/>
        <p:txBody>
          <a:bodyPr/>
          <a:lstStyle/>
          <a:p>
            <a:r>
              <a:rPr lang="el-GR" dirty="0" smtClean="0"/>
              <a:t>Σήμερα χρησιμοποιούνται με </a:t>
            </a:r>
            <a:r>
              <a:rPr lang="el-GR" dirty="0"/>
              <a:t>καλά αποτελέσματα κύλινδροι με </a:t>
            </a:r>
            <a:r>
              <a:rPr lang="el-GR" dirty="0" smtClean="0"/>
              <a:t>172 γρ/εκατοστό ράστερ, </a:t>
            </a:r>
            <a:r>
              <a:rPr lang="el-GR" dirty="0"/>
              <a:t>για ποιοτικές πολλαπλών χρωμάτων, εργασίες εκτύπωσης με ράστερ οθόνη και </a:t>
            </a:r>
            <a:r>
              <a:rPr lang="en-US" dirty="0"/>
              <a:t>Anilox</a:t>
            </a:r>
            <a:r>
              <a:rPr lang="el-GR" dirty="0"/>
              <a:t> </a:t>
            </a:r>
            <a:r>
              <a:rPr lang="el-GR" dirty="0" smtClean="0"/>
              <a:t>220 </a:t>
            </a:r>
            <a:r>
              <a:rPr lang="en-US" dirty="0" smtClean="0"/>
              <a:t>l</a:t>
            </a:r>
            <a:r>
              <a:rPr lang="el-GR" dirty="0"/>
              <a:t>/</a:t>
            </a:r>
            <a:r>
              <a:rPr lang="en-US" dirty="0"/>
              <a:t>cm</a:t>
            </a:r>
            <a:r>
              <a:rPr lang="el-GR" dirty="0"/>
              <a:t>, </a:t>
            </a:r>
            <a:r>
              <a:rPr lang="el-GR" dirty="0" smtClean="0"/>
              <a:t>315 </a:t>
            </a:r>
            <a:r>
              <a:rPr lang="en-US" dirty="0" smtClean="0"/>
              <a:t>l</a:t>
            </a:r>
            <a:r>
              <a:rPr lang="el-GR" dirty="0"/>
              <a:t>/</a:t>
            </a:r>
            <a:r>
              <a:rPr lang="en-US" dirty="0"/>
              <a:t>cm</a:t>
            </a:r>
            <a:r>
              <a:rPr lang="el-GR" dirty="0"/>
              <a:t>, </a:t>
            </a:r>
            <a:r>
              <a:rPr lang="el-GR" dirty="0" smtClean="0"/>
              <a:t>400 </a:t>
            </a:r>
            <a:r>
              <a:rPr lang="en-US" dirty="0" smtClean="0"/>
              <a:t>l</a:t>
            </a:r>
            <a:r>
              <a:rPr lang="el-GR" dirty="0"/>
              <a:t>/</a:t>
            </a:r>
            <a:r>
              <a:rPr lang="en-US" dirty="0"/>
              <a:t>cm</a:t>
            </a:r>
            <a:r>
              <a:rPr lang="el-GR" dirty="0"/>
              <a:t> χάραξης προδιαγραφές γεωμετρίας για τον </a:t>
            </a:r>
            <a:r>
              <a:rPr lang="el-GR" dirty="0" smtClean="0"/>
              <a:t>Άνιλοξ</a:t>
            </a:r>
          </a:p>
          <a:p>
            <a:pPr lvl="1"/>
            <a:r>
              <a:rPr lang="el-GR" dirty="0"/>
              <a:t>Ρύθμιση γωνίας ράστερ,</a:t>
            </a:r>
          </a:p>
          <a:p>
            <a:pPr lvl="1"/>
            <a:r>
              <a:rPr lang="el-GR" dirty="0"/>
              <a:t>βάθος κουκίδας,</a:t>
            </a:r>
          </a:p>
          <a:p>
            <a:pPr lvl="1"/>
            <a:r>
              <a:rPr lang="el-GR" dirty="0"/>
              <a:t>μορφή κουκίδας</a:t>
            </a:r>
          </a:p>
          <a:p>
            <a:r>
              <a:rPr lang="el-GR" dirty="0"/>
              <a:t>Αυτές οι παράμετροι αλληλοεξαρτώνται. </a:t>
            </a:r>
            <a:endParaRPr lang="el-GR" dirty="0" smtClean="0"/>
          </a:p>
          <a:p>
            <a:r>
              <a:rPr lang="el-GR" dirty="0"/>
              <a:t>Όσο μικρότερος είναι ο αριθμός ράστερ, τόσο πιο βαθιά βρίσκεται η κουκίδα και το αντίστροφο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338457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6/9</a:t>
            </a:r>
            <a:endParaRPr lang="el-GR" dirty="0"/>
          </a:p>
        </p:txBody>
      </p:sp>
      <p:sp>
        <p:nvSpPr>
          <p:cNvPr id="3" name="Θέση περιεχομένου 2"/>
          <p:cNvSpPr>
            <a:spLocks noGrp="1"/>
          </p:cNvSpPr>
          <p:nvPr>
            <p:ph idx="1"/>
          </p:nvPr>
        </p:nvSpPr>
        <p:spPr/>
        <p:txBody>
          <a:bodyPr/>
          <a:lstStyle/>
          <a:p>
            <a:r>
              <a:rPr lang="el-GR" dirty="0"/>
              <a:t>Εδώ παίζουν ρόλο και άλλες λειτουργίες – όπως:</a:t>
            </a:r>
          </a:p>
          <a:p>
            <a:pPr lvl="1"/>
            <a:r>
              <a:rPr lang="el-GR" dirty="0" smtClean="0"/>
              <a:t>Μήκος ακμής </a:t>
            </a:r>
            <a:r>
              <a:rPr lang="el-GR" dirty="0"/>
              <a:t>των πυραμίδων </a:t>
            </a:r>
            <a:r>
              <a:rPr lang="el-GR" dirty="0" smtClean="0"/>
              <a:t>ράστερ-επιφάνεια.</a:t>
            </a:r>
            <a:endParaRPr lang="el-GR" dirty="0"/>
          </a:p>
          <a:p>
            <a:pPr lvl="1"/>
            <a:r>
              <a:rPr lang="el-GR" dirty="0" smtClean="0"/>
              <a:t>Μήκος ακμής </a:t>
            </a:r>
            <a:r>
              <a:rPr lang="el-GR" dirty="0"/>
              <a:t>των πυραμίδων ράστερ-επιφάνεια [εδάφους] (με αμβλεία πυραμίδα</a:t>
            </a:r>
            <a:r>
              <a:rPr lang="el-GR" dirty="0" smtClean="0"/>
              <a:t>).</a:t>
            </a:r>
            <a:endParaRPr lang="el-GR" dirty="0"/>
          </a:p>
          <a:p>
            <a:pPr lvl="1"/>
            <a:r>
              <a:rPr lang="el-GR" dirty="0" smtClean="0"/>
              <a:t>Γωνία </a:t>
            </a:r>
            <a:r>
              <a:rPr lang="el-GR" dirty="0"/>
              <a:t>κορυφής της πυραμίδας </a:t>
            </a:r>
            <a:r>
              <a:rPr lang="el-GR" dirty="0" smtClean="0"/>
              <a:t>ράστερ.</a:t>
            </a:r>
            <a:endParaRPr lang="el-GR" dirty="0"/>
          </a:p>
          <a:p>
            <a:pPr lvl="1"/>
            <a:r>
              <a:rPr lang="el-GR" dirty="0" smtClean="0"/>
              <a:t>Βάθος </a:t>
            </a:r>
            <a:r>
              <a:rPr lang="el-GR" dirty="0"/>
              <a:t>της “δακτυλήθρας” της πυραμίδας </a:t>
            </a:r>
            <a:r>
              <a:rPr lang="el-GR" dirty="0" smtClean="0"/>
              <a:t>ράστερ.</a:t>
            </a:r>
            <a:endParaRPr lang="el-GR" dirty="0"/>
          </a:p>
          <a:p>
            <a:r>
              <a:rPr lang="el-GR" dirty="0"/>
              <a:t>Ως </a:t>
            </a:r>
            <a:r>
              <a:rPr lang="el-GR" dirty="0" smtClean="0"/>
              <a:t>η ποιο </a:t>
            </a:r>
            <a:r>
              <a:rPr lang="el-GR" dirty="0"/>
              <a:t>κατάλληλη μορφή </a:t>
            </a:r>
            <a:r>
              <a:rPr lang="el-GR" dirty="0" smtClean="0"/>
              <a:t>κουκίδας, </a:t>
            </a:r>
            <a:r>
              <a:rPr lang="el-GR" dirty="0"/>
              <a:t>έχει αποδειχθεί η πυραμίδα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368206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7/9</a:t>
            </a:r>
            <a:endParaRPr lang="el-GR" dirty="0"/>
          </a:p>
        </p:txBody>
      </p:sp>
      <p:sp>
        <p:nvSpPr>
          <p:cNvPr id="3" name="Θέση περιεχομένου 2"/>
          <p:cNvSpPr>
            <a:spLocks noGrp="1"/>
          </p:cNvSpPr>
          <p:nvPr>
            <p:ph idx="1"/>
          </p:nvPr>
        </p:nvSpPr>
        <p:spPr>
          <a:xfrm>
            <a:off x="457200" y="1196752"/>
            <a:ext cx="8507288" cy="5040560"/>
          </a:xfrm>
        </p:spPr>
        <p:txBody>
          <a:bodyPr>
            <a:normAutofit/>
          </a:bodyPr>
          <a:lstStyle/>
          <a:p>
            <a:pPr marL="0" indent="0" algn="ctr">
              <a:buNone/>
            </a:pPr>
            <a:r>
              <a:rPr lang="el-GR" b="1" dirty="0">
                <a:solidFill>
                  <a:srgbClr val="820000"/>
                </a:solidFill>
              </a:rPr>
              <a:t>Αριθμός μετάδοσης </a:t>
            </a:r>
            <a:r>
              <a:rPr lang="el-GR" b="1" dirty="0" smtClean="0">
                <a:solidFill>
                  <a:srgbClr val="820000"/>
                </a:solidFill>
              </a:rPr>
              <a:t>χρώματος</a:t>
            </a:r>
          </a:p>
          <a:p>
            <a:r>
              <a:rPr lang="el-GR" dirty="0"/>
              <a:t>Από όλες αυτές τις λειτουργίες μπορεί να υπολογιστεί ο αριθμός μετάδοσης χρώματος, δηλαδή ο όγκος των κουκίδων </a:t>
            </a:r>
            <a:r>
              <a:rPr lang="en-US" dirty="0"/>
              <a:t>ml</a:t>
            </a:r>
            <a:r>
              <a:rPr lang="el-GR" dirty="0"/>
              <a:t> / </a:t>
            </a:r>
            <a:r>
              <a:rPr lang="en-US" dirty="0"/>
              <a:t>m</a:t>
            </a:r>
            <a:r>
              <a:rPr lang="el-GR" baseline="30000" dirty="0"/>
              <a:t>2</a:t>
            </a:r>
            <a:r>
              <a:rPr lang="el-GR" dirty="0"/>
              <a:t>. </a:t>
            </a:r>
            <a:endParaRPr lang="el-GR" dirty="0" smtClean="0"/>
          </a:p>
          <a:p>
            <a:r>
              <a:rPr lang="el-GR" dirty="0"/>
              <a:t>Πως υπολογίζεται ο αριθμός μετάδοσης χρώματος (</a:t>
            </a:r>
            <a:r>
              <a:rPr lang="en-US" dirty="0"/>
              <a:t>F</a:t>
            </a:r>
            <a:r>
              <a:rPr lang="el-GR" dirty="0"/>
              <a:t>);</a:t>
            </a:r>
          </a:p>
          <a:p>
            <a:pPr marL="457200" lvl="1" indent="0">
              <a:buNone/>
            </a:pPr>
            <a:r>
              <a:rPr lang="el-GR" dirty="0"/>
              <a:t>Για αυτό το σκοπό χρειάζονται τα ακόλουθα </a:t>
            </a:r>
            <a:r>
              <a:rPr lang="el-GR" dirty="0" smtClean="0"/>
              <a:t>μεγέθη: </a:t>
            </a:r>
          </a:p>
          <a:p>
            <a:pPr lvl="1"/>
            <a:r>
              <a:rPr lang="en-US" dirty="0" smtClean="0"/>
              <a:t>n</a:t>
            </a:r>
            <a:r>
              <a:rPr lang="el-GR" dirty="0" smtClean="0"/>
              <a:t> </a:t>
            </a:r>
            <a:r>
              <a:rPr lang="el-GR" dirty="0"/>
              <a:t>(10</a:t>
            </a:r>
            <a:r>
              <a:rPr lang="el-GR" baseline="30000" dirty="0"/>
              <a:t>6</a:t>
            </a:r>
            <a:r>
              <a:rPr lang="el-GR" dirty="0"/>
              <a:t> </a:t>
            </a:r>
            <a:r>
              <a:rPr lang="en-US" dirty="0"/>
              <a:t>m </a:t>
            </a:r>
            <a:r>
              <a:rPr lang="el-GR" baseline="30000" dirty="0"/>
              <a:t>–2</a:t>
            </a:r>
            <a:r>
              <a:rPr lang="el-GR" dirty="0"/>
              <a:t>) = </a:t>
            </a:r>
            <a:r>
              <a:rPr lang="el-GR" dirty="0" smtClean="0"/>
              <a:t>πυκνότητα </a:t>
            </a:r>
            <a:r>
              <a:rPr lang="el-GR" dirty="0"/>
              <a:t>ράστερ, δηλαδή κυψελίδες ανά </a:t>
            </a:r>
            <a:r>
              <a:rPr lang="en-US" dirty="0"/>
              <a:t>m</a:t>
            </a:r>
            <a:r>
              <a:rPr lang="el-GR" baseline="30000" dirty="0" smtClean="0"/>
              <a:t>2</a:t>
            </a:r>
            <a:r>
              <a:rPr lang="el-GR" dirty="0"/>
              <a:t> </a:t>
            </a:r>
            <a:endParaRPr lang="el-GR" dirty="0" smtClean="0"/>
          </a:p>
          <a:p>
            <a:pPr lvl="1"/>
            <a:r>
              <a:rPr lang="en-US" dirty="0" smtClean="0"/>
              <a:t>V</a:t>
            </a:r>
            <a:r>
              <a:rPr lang="el-GR" dirty="0" smtClean="0"/>
              <a:t> </a:t>
            </a:r>
            <a:r>
              <a:rPr lang="el-GR" dirty="0"/>
              <a:t>(10</a:t>
            </a:r>
            <a:r>
              <a:rPr lang="el-GR" baseline="30000" dirty="0"/>
              <a:t>-7</a:t>
            </a:r>
            <a:r>
              <a:rPr lang="el-GR" dirty="0"/>
              <a:t> </a:t>
            </a:r>
            <a:r>
              <a:rPr lang="en-US" dirty="0"/>
              <a:t>m</a:t>
            </a:r>
            <a:r>
              <a:rPr lang="el-GR" baseline="30000" dirty="0"/>
              <a:t>3</a:t>
            </a:r>
            <a:r>
              <a:rPr lang="el-GR" dirty="0"/>
              <a:t>) </a:t>
            </a:r>
            <a:r>
              <a:rPr lang="el-GR" dirty="0" smtClean="0"/>
              <a:t>=όγκος </a:t>
            </a:r>
            <a:r>
              <a:rPr lang="el-GR" dirty="0"/>
              <a:t>της πυραμίδας ράστερ</a:t>
            </a:r>
          </a:p>
          <a:p>
            <a:r>
              <a:rPr lang="el-GR" dirty="0"/>
              <a:t>Με ίδιο μήκος ακμής, δηλαδή με ίδιο αριθμό ράστερ, με την αλλαγή της γωνίας, αλλάζει φυσιολογικά και το βάθος των κουκίδων κι έτσι αλλάζει ταυτόχρονα και ο όγκος.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251339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8/9</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Από αυτόν τον πίνακα </a:t>
            </a:r>
            <a:r>
              <a:rPr lang="el-GR" b="1" dirty="0" smtClean="0">
                <a:solidFill>
                  <a:srgbClr val="820000"/>
                </a:solidFill>
              </a:rPr>
              <a:t>προκύπτει</a:t>
            </a:r>
          </a:p>
          <a:p>
            <a:r>
              <a:rPr lang="el-GR" dirty="0"/>
              <a:t>Με όγκο, ο οποίος είναι λιγότερος από το μισό μέγεθος, ο κύλινδρος με 120άρι ράστερ δίνει σχεδόν την ίδια ποσότητα χρώματος όπως ο κύλινδρος με 80άρι ράστερ με 2,5 φορές περίπου περισσότερες κουκίδες ανά </a:t>
            </a:r>
            <a:r>
              <a:rPr lang="en-US" dirty="0"/>
              <a:t>mm</a:t>
            </a:r>
            <a:r>
              <a:rPr lang="el-GR" baseline="30000" dirty="0"/>
              <a:t>2</a:t>
            </a:r>
            <a:r>
              <a:rPr lang="el-GR" dirty="0"/>
              <a:t> και με μια άλλη γωνία </a:t>
            </a:r>
            <a:r>
              <a:rPr lang="el-GR" dirty="0" smtClean="0"/>
              <a:t>κορυφής.</a:t>
            </a:r>
          </a:p>
          <a:p>
            <a:pPr marL="0" indent="0" algn="ctr">
              <a:buNone/>
            </a:pPr>
            <a:r>
              <a:rPr lang="el-GR" b="1" dirty="0">
                <a:solidFill>
                  <a:srgbClr val="820000"/>
                </a:solidFill>
              </a:rPr>
              <a:t>Εξάρτηση από το πλάτος του </a:t>
            </a:r>
            <a:r>
              <a:rPr lang="en-US" b="1" dirty="0">
                <a:solidFill>
                  <a:srgbClr val="820000"/>
                </a:solidFill>
              </a:rPr>
              <a:t>steg</a:t>
            </a:r>
            <a:r>
              <a:rPr lang="el-GR" b="1" dirty="0">
                <a:solidFill>
                  <a:srgbClr val="820000"/>
                </a:solidFill>
              </a:rPr>
              <a:t> και το πλάτος του ράστερ</a:t>
            </a:r>
            <a:endParaRPr lang="el-GR" dirty="0">
              <a:solidFill>
                <a:srgbClr val="820000"/>
              </a:solidFill>
            </a:endParaRPr>
          </a:p>
          <a:p>
            <a:r>
              <a:rPr lang="el-GR" dirty="0"/>
              <a:t>Ο </a:t>
            </a:r>
            <a:r>
              <a:rPr lang="en-US" dirty="0"/>
              <a:t>Dr. </a:t>
            </a:r>
            <a:r>
              <a:rPr lang="en-US" dirty="0" smtClean="0"/>
              <a:t>Schläpfer </a:t>
            </a:r>
            <a:r>
              <a:rPr lang="el-GR" dirty="0"/>
              <a:t>έφτασε στο αποτέλεσμα ότι</a:t>
            </a:r>
            <a:r>
              <a:rPr lang="el-GR" dirty="0" smtClean="0"/>
              <a:t>: </a:t>
            </a:r>
            <a:r>
              <a:rPr lang="el-GR" dirty="0"/>
              <a:t>η παροχή μελάνης είναι έμμεσα[;] ανάλογη με το πλάτος του ράστερ. Έτσι, π.χ. με σταθερή σχέση κουκίδας / </a:t>
            </a:r>
            <a:r>
              <a:rPr lang="en-US" dirty="0"/>
              <a:t>steg</a:t>
            </a:r>
            <a:r>
              <a:rPr lang="el-GR" dirty="0"/>
              <a:t> ενός κυλίνδρου [για] 60άρι ράστερ είναι ακριβώς διπλάσια, όπως στον κύλινδρο [για] 120άρι ράστερ.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239986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Μετάδοση μελάνης από τον κύλινδρο “Anilox” </a:t>
            </a:r>
            <a:r>
              <a:rPr lang="el-GR" sz="3600" b="0" dirty="0" smtClean="0"/>
              <a:t>9/9</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820000"/>
                </a:solidFill>
              </a:rPr>
              <a:t>Απώλεια άντλησης και απώλεια </a:t>
            </a:r>
            <a:r>
              <a:rPr lang="el-GR" b="1" dirty="0" smtClean="0">
                <a:solidFill>
                  <a:srgbClr val="820000"/>
                </a:solidFill>
              </a:rPr>
              <a:t>μετάδοσης</a:t>
            </a:r>
          </a:p>
          <a:p>
            <a:pPr marL="0" indent="0">
              <a:buNone/>
            </a:pPr>
            <a:r>
              <a:rPr lang="el-GR" dirty="0" smtClean="0"/>
              <a:t>Ο αριθμός </a:t>
            </a:r>
            <a:r>
              <a:rPr lang="el-GR" dirty="0"/>
              <a:t>μετάδοσης μελάνης δεν αναφέρει τον πραγματικά μεταδιδόμενο όγκο ποσότητας μελάνης. Εδώ πρέπει να ληφθούν υπόψη ακόμη δύο παράγοντες</a:t>
            </a:r>
            <a:r>
              <a:rPr lang="el-GR" dirty="0" smtClean="0"/>
              <a:t>:</a:t>
            </a:r>
          </a:p>
          <a:p>
            <a:pPr lvl="0"/>
            <a:r>
              <a:rPr lang="el-GR" dirty="0"/>
              <a:t>Η</a:t>
            </a:r>
            <a:r>
              <a:rPr lang="el-GR" dirty="0" smtClean="0"/>
              <a:t> </a:t>
            </a:r>
            <a:r>
              <a:rPr lang="el-GR" dirty="0"/>
              <a:t>απώλεια άντλησης στον κύλινδρο ράστερ, η οποία παρουσιάζεται κατά την μετάδοση προς το κλισέ μπορεί να είναι μεταξύ 30% και 50%, και </a:t>
            </a:r>
          </a:p>
          <a:p>
            <a:pPr lvl="0"/>
            <a:r>
              <a:rPr lang="el-GR" dirty="0" smtClean="0"/>
              <a:t>Η </a:t>
            </a:r>
            <a:r>
              <a:rPr lang="el-GR" dirty="0"/>
              <a:t>απώλεια μετάδοσης από το κλισέ προς το υλικό εκτύπωσης, που είναι διαφορετικός ανάλογα με το προς εκτύπωση υλικό και μπορεί να είναι μεταξύ 40% και 80%. (Μερικές φορές γίνεται λόγος και για </a:t>
            </a:r>
            <a:r>
              <a:rPr lang="el-GR" dirty="0" smtClean="0"/>
              <a:t>«χωρισμό χρώματος»).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350325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smtClean="0"/>
              <a:t>προδιαγραφές</a:t>
            </a:r>
            <a:r>
              <a:rPr lang="en-US" dirty="0" smtClean="0"/>
              <a:t> </a:t>
            </a:r>
            <a:r>
              <a:rPr lang="en-US" sz="3600" b="0" dirty="0" smtClean="0"/>
              <a:t>1/</a:t>
            </a:r>
            <a:r>
              <a:rPr lang="el-GR" sz="3600" b="0" dirty="0" smtClean="0"/>
              <a:t>8</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5" name="Θέση περιεχομένου 4" descr="page124_8"/>
          <p:cNvPicPr>
            <a:picLocks noGrp="1"/>
          </p:cNvPicPr>
          <p:nvPr>
            <p:ph idx="1"/>
          </p:nvPr>
        </p:nvPicPr>
        <p:blipFill>
          <a:blip r:embed="rId2" cstate="print"/>
          <a:srcRect/>
          <a:stretch>
            <a:fillRect/>
          </a:stretch>
        </p:blipFill>
        <p:spPr bwMode="auto">
          <a:xfrm>
            <a:off x="3275856" y="1033401"/>
            <a:ext cx="2406406" cy="2160240"/>
          </a:xfrm>
          <a:prstGeom prst="rect">
            <a:avLst/>
          </a:prstGeom>
          <a:noFill/>
          <a:ln w="9525">
            <a:noFill/>
            <a:miter lim="800000"/>
            <a:headEnd/>
            <a:tailEnd/>
          </a:ln>
        </p:spPr>
      </p:pic>
      <p:graphicFrame>
        <p:nvGraphicFramePr>
          <p:cNvPr id="8" name="Πίνακας 7"/>
          <p:cNvGraphicFramePr>
            <a:graphicFrameLocks noGrp="1"/>
          </p:cNvGraphicFramePr>
          <p:nvPr>
            <p:extLst>
              <p:ext uri="{D42A27DB-BD31-4B8C-83A1-F6EECF244321}">
                <p14:modId xmlns:p14="http://schemas.microsoft.com/office/powerpoint/2010/main" val="1715743274"/>
              </p:ext>
            </p:extLst>
          </p:nvPr>
        </p:nvGraphicFramePr>
        <p:xfrm>
          <a:off x="81844" y="3217114"/>
          <a:ext cx="9001000" cy="2067560"/>
        </p:xfrm>
        <a:graphic>
          <a:graphicData uri="http://schemas.openxmlformats.org/drawingml/2006/table">
            <a:tbl>
              <a:tblPr firstRow="1" bandRow="1">
                <a:tableStyleId>{5940675A-B579-460E-94D1-54222C63F5DA}</a:tableStyleId>
              </a:tblPr>
              <a:tblGrid>
                <a:gridCol w="1152128"/>
                <a:gridCol w="864096"/>
                <a:gridCol w="936104"/>
                <a:gridCol w="1008112"/>
                <a:gridCol w="864096"/>
                <a:gridCol w="1008112"/>
                <a:gridCol w="1008112"/>
                <a:gridCol w="720080"/>
                <a:gridCol w="792088"/>
                <a:gridCol w="648072"/>
              </a:tblGrid>
              <a:tr h="370840">
                <a:tc gridSpan="4">
                  <a:txBody>
                    <a:bodyPr/>
                    <a:lstStyle/>
                    <a:p>
                      <a:r>
                        <a:rPr lang="en-US" sz="1500" dirty="0" smtClean="0"/>
                        <a:t>Spitzenwinkel 110°</a:t>
                      </a:r>
                      <a:endParaRPr lang="el-GR" sz="1500" dirty="0"/>
                    </a:p>
                  </a:txBody>
                  <a:tcPr/>
                </a:tc>
                <a:tc hMerge="1">
                  <a:txBody>
                    <a:bodyPr/>
                    <a:lstStyle/>
                    <a:p>
                      <a:endParaRPr lang="el-GR" sz="1500" dirty="0"/>
                    </a:p>
                  </a:txBody>
                  <a:tcPr/>
                </a:tc>
                <a:tc hMerge="1">
                  <a:txBody>
                    <a:bodyPr/>
                    <a:lstStyle/>
                    <a:p>
                      <a:endParaRPr lang="el-GR" sz="1500" dirty="0"/>
                    </a:p>
                  </a:txBody>
                  <a:tcPr/>
                </a:tc>
                <a:tc hMerge="1">
                  <a:txBody>
                    <a:bodyPr/>
                    <a:lstStyle/>
                    <a:p>
                      <a:endParaRPr lang="el-GR" sz="1500" dirty="0"/>
                    </a:p>
                  </a:txBody>
                  <a:tcPr/>
                </a:tc>
                <a:tc gridSpan="3">
                  <a:txBody>
                    <a:bodyPr/>
                    <a:lstStyle/>
                    <a:p>
                      <a:r>
                        <a:rPr lang="de-DE" sz="1500" b="0" kern="1200" dirty="0" smtClean="0">
                          <a:solidFill>
                            <a:schemeClr val="tx1"/>
                          </a:solidFill>
                          <a:effectLst/>
                          <a:latin typeface="+mn-lt"/>
                          <a:ea typeface="+mn-ea"/>
                          <a:cs typeface="+mn-cs"/>
                        </a:rPr>
                        <a:t>Spitzenwinkel 100°</a:t>
                      </a:r>
                      <a:endParaRPr lang="el-GR" sz="1500" b="0" dirty="0"/>
                    </a:p>
                  </a:txBody>
                  <a:tcPr/>
                </a:tc>
                <a:tc hMerge="1">
                  <a:txBody>
                    <a:bodyPr/>
                    <a:lstStyle/>
                    <a:p>
                      <a:endParaRPr lang="el-GR" sz="1500" dirty="0"/>
                    </a:p>
                  </a:txBody>
                  <a:tcPr/>
                </a:tc>
                <a:tc hMerge="1">
                  <a:txBody>
                    <a:bodyPr/>
                    <a:lstStyle/>
                    <a:p>
                      <a:endParaRPr lang="el-GR" sz="1500" b="0" dirty="0"/>
                    </a:p>
                  </a:txBody>
                  <a:tcPr/>
                </a:tc>
                <a:tc gridSpan="3">
                  <a:txBody>
                    <a:bodyPr/>
                    <a:lstStyle/>
                    <a:p>
                      <a:r>
                        <a:rPr lang="en-US" sz="1500" dirty="0" smtClean="0"/>
                        <a:t>Spitzenwinkel 90°</a:t>
                      </a:r>
                      <a:endParaRPr lang="el-GR" sz="1500" dirty="0"/>
                    </a:p>
                  </a:txBody>
                  <a:tcPr/>
                </a:tc>
                <a:tc hMerge="1">
                  <a:txBody>
                    <a:bodyPr/>
                    <a:lstStyle/>
                    <a:p>
                      <a:endParaRPr lang="el-GR" sz="1500" dirty="0"/>
                    </a:p>
                  </a:txBody>
                  <a:tcPr/>
                </a:tc>
                <a:tc hMerge="1">
                  <a:txBody>
                    <a:bodyPr/>
                    <a:lstStyle/>
                    <a:p>
                      <a:endParaRPr lang="el-GR" sz="1500" dirty="0"/>
                    </a:p>
                  </a:txBody>
                  <a:tcPr/>
                </a:tc>
              </a:tr>
              <a:tr h="370840">
                <a:tc>
                  <a:txBody>
                    <a:bodyPr/>
                    <a:lstStyle/>
                    <a:p>
                      <a:r>
                        <a:rPr lang="en-US" sz="1500" b="1" dirty="0" smtClean="0"/>
                        <a:t>Rasterzahl</a:t>
                      </a:r>
                      <a:endParaRPr lang="el-GR" sz="1500" b="1" dirty="0"/>
                    </a:p>
                  </a:txBody>
                  <a:tcPr/>
                </a:tc>
                <a:tc>
                  <a:txBody>
                    <a:bodyPr/>
                    <a:lstStyle/>
                    <a:p>
                      <a:r>
                        <a:rPr lang="en-US" sz="1500" dirty="0" smtClean="0"/>
                        <a:t>60 L/cm</a:t>
                      </a:r>
                      <a:endParaRPr lang="el-GR" sz="1500" dirty="0"/>
                    </a:p>
                  </a:txBody>
                  <a:tcPr/>
                </a:tc>
                <a:tc>
                  <a:txBody>
                    <a:bodyPr/>
                    <a:lstStyle/>
                    <a:p>
                      <a:r>
                        <a:rPr lang="en-US" sz="1500" dirty="0" smtClean="0"/>
                        <a:t>80 L/cm</a:t>
                      </a:r>
                      <a:endParaRPr lang="el-GR" sz="1500" dirty="0"/>
                    </a:p>
                  </a:txBody>
                  <a:tcPr/>
                </a:tc>
                <a:tc>
                  <a:txBody>
                    <a:bodyPr/>
                    <a:lstStyle/>
                    <a:p>
                      <a:r>
                        <a:rPr lang="en-US" sz="1500" dirty="0" smtClean="0"/>
                        <a:t>120 L/cm</a:t>
                      </a:r>
                      <a:endParaRPr lang="el-GR" sz="1500" dirty="0"/>
                    </a:p>
                  </a:txBody>
                  <a:tcPr/>
                </a:tc>
                <a:tc>
                  <a:txBody>
                    <a:bodyPr/>
                    <a:lstStyle/>
                    <a:p>
                      <a:r>
                        <a:rPr lang="en-US" sz="1500" dirty="0" smtClean="0"/>
                        <a:t>60 L/cm</a:t>
                      </a:r>
                      <a:endParaRPr lang="el-GR" sz="1500" dirty="0"/>
                    </a:p>
                  </a:txBody>
                  <a:tcPr/>
                </a:tc>
                <a:tc>
                  <a:txBody>
                    <a:bodyPr/>
                    <a:lstStyle/>
                    <a:p>
                      <a:r>
                        <a:rPr lang="en-US" sz="1500" dirty="0" smtClean="0"/>
                        <a:t>80 L/cm</a:t>
                      </a:r>
                      <a:endParaRPr lang="el-GR" sz="1500" dirty="0"/>
                    </a:p>
                  </a:txBody>
                  <a:tcPr/>
                </a:tc>
                <a:tc>
                  <a:txBody>
                    <a:bodyPr/>
                    <a:lstStyle/>
                    <a:p>
                      <a:r>
                        <a:rPr lang="en-US" sz="1500" dirty="0" smtClean="0"/>
                        <a:t>120 L/cm</a:t>
                      </a:r>
                      <a:endParaRPr lang="el-GR" sz="1500" dirty="0"/>
                    </a:p>
                  </a:txBody>
                  <a:tcPr/>
                </a:tc>
                <a:tc>
                  <a:txBody>
                    <a:bodyPr/>
                    <a:lstStyle/>
                    <a:p>
                      <a:r>
                        <a:rPr lang="en-US" sz="1500" dirty="0" smtClean="0"/>
                        <a:t>60 L/cm</a:t>
                      </a:r>
                      <a:endParaRPr lang="el-GR" sz="1500" dirty="0"/>
                    </a:p>
                  </a:txBody>
                  <a:tcPr/>
                </a:tc>
                <a:tc>
                  <a:txBody>
                    <a:bodyPr/>
                    <a:lstStyle/>
                    <a:p>
                      <a:r>
                        <a:rPr lang="en-US" sz="1500" dirty="0" smtClean="0"/>
                        <a:t>80 L/cm</a:t>
                      </a:r>
                      <a:endParaRPr lang="el-GR" sz="1500" dirty="0"/>
                    </a:p>
                  </a:txBody>
                  <a:tcPr/>
                </a:tc>
                <a:tc>
                  <a:txBody>
                    <a:bodyPr/>
                    <a:lstStyle/>
                    <a:p>
                      <a:pPr algn="just">
                        <a:lnSpc>
                          <a:spcPts val="2000"/>
                        </a:lnSpc>
                        <a:spcAft>
                          <a:spcPts val="0"/>
                        </a:spcAft>
                      </a:pPr>
                      <a:r>
                        <a:rPr lang="de-DE" sz="1500" b="0" dirty="0">
                          <a:effectLst/>
                          <a:latin typeface="+mn-lt"/>
                          <a:ea typeface="Times New Roman" panose="02020603050405020304" pitchFamily="18" charset="0"/>
                        </a:rPr>
                        <a:t>120 L/cm</a:t>
                      </a:r>
                      <a:endParaRPr lang="el-GR" sz="1500" b="0" dirty="0">
                        <a:effectLst/>
                        <a:latin typeface="+mn-lt"/>
                        <a:ea typeface="Times New Roman" panose="02020603050405020304" pitchFamily="18" charset="0"/>
                      </a:endParaRPr>
                    </a:p>
                  </a:txBody>
                  <a:tcPr marL="68580" marR="68580" marT="0" marB="0"/>
                </a:tc>
              </a:tr>
              <a:tr h="370840">
                <a:tc>
                  <a:txBody>
                    <a:bodyPr/>
                    <a:lstStyle/>
                    <a:p>
                      <a:r>
                        <a:rPr lang="en-US" sz="1500" b="1" dirty="0" smtClean="0"/>
                        <a:t>Volumen</a:t>
                      </a:r>
                      <a:endParaRPr lang="el-GR" sz="1500" b="1" dirty="0"/>
                    </a:p>
                  </a:txBody>
                  <a:tcPr/>
                </a:tc>
                <a:tc>
                  <a:txBody>
                    <a:bodyPr/>
                    <a:lstStyle/>
                    <a:p>
                      <a:r>
                        <a:rPr lang="el-GR" sz="1500" dirty="0" smtClean="0"/>
                        <a:t>3,10</a:t>
                      </a:r>
                      <a:endParaRPr lang="el-GR" sz="1500" dirty="0"/>
                    </a:p>
                  </a:txBody>
                  <a:tcPr/>
                </a:tc>
                <a:tc>
                  <a:txBody>
                    <a:bodyPr/>
                    <a:lstStyle/>
                    <a:p>
                      <a:r>
                        <a:rPr lang="el-GR" sz="1500" dirty="0" smtClean="0"/>
                        <a:t>1,32</a:t>
                      </a:r>
                      <a:endParaRPr lang="el-GR" sz="1500" dirty="0"/>
                    </a:p>
                  </a:txBody>
                  <a:tcPr/>
                </a:tc>
                <a:tc>
                  <a:txBody>
                    <a:bodyPr/>
                    <a:lstStyle/>
                    <a:p>
                      <a:r>
                        <a:rPr lang="el-GR" sz="1500" dirty="0" smtClean="0"/>
                        <a:t>0,39</a:t>
                      </a:r>
                      <a:endParaRPr lang="el-GR" sz="1500" dirty="0"/>
                    </a:p>
                  </a:txBody>
                  <a:tcPr/>
                </a:tc>
                <a:tc>
                  <a:txBody>
                    <a:bodyPr/>
                    <a:lstStyle/>
                    <a:p>
                      <a:r>
                        <a:rPr lang="el-GR" sz="1500" dirty="0" smtClean="0"/>
                        <a:t>3,75</a:t>
                      </a:r>
                      <a:endParaRPr lang="el-GR" sz="1500" dirty="0"/>
                    </a:p>
                  </a:txBody>
                  <a:tcPr/>
                </a:tc>
                <a:tc>
                  <a:txBody>
                    <a:bodyPr/>
                    <a:lstStyle/>
                    <a:p>
                      <a:r>
                        <a:rPr lang="el-GR" sz="1500" dirty="0" smtClean="0"/>
                        <a:t>1,68</a:t>
                      </a:r>
                      <a:endParaRPr lang="el-GR" sz="1500" dirty="0"/>
                    </a:p>
                  </a:txBody>
                  <a:tcPr/>
                </a:tc>
                <a:tc>
                  <a:txBody>
                    <a:bodyPr/>
                    <a:lstStyle/>
                    <a:p>
                      <a:r>
                        <a:rPr lang="el-GR" sz="1500" dirty="0" smtClean="0"/>
                        <a:t>0,47</a:t>
                      </a:r>
                      <a:endParaRPr lang="el-GR" sz="1500" dirty="0"/>
                    </a:p>
                  </a:txBody>
                  <a:tcPr/>
                </a:tc>
                <a:tc>
                  <a:txBody>
                    <a:bodyPr/>
                    <a:lstStyle/>
                    <a:p>
                      <a:r>
                        <a:rPr lang="el-GR" sz="1500" dirty="0" smtClean="0"/>
                        <a:t>4,47</a:t>
                      </a:r>
                      <a:endParaRPr lang="el-GR" sz="1500" dirty="0"/>
                    </a:p>
                  </a:txBody>
                  <a:tcPr/>
                </a:tc>
                <a:tc>
                  <a:txBody>
                    <a:bodyPr/>
                    <a:lstStyle/>
                    <a:p>
                      <a:r>
                        <a:rPr lang="el-GR" sz="1500" dirty="0" smtClean="0"/>
                        <a:t>1,88</a:t>
                      </a:r>
                      <a:endParaRPr lang="el-GR" sz="1500" dirty="0"/>
                    </a:p>
                  </a:txBody>
                  <a:tcPr/>
                </a:tc>
                <a:tc>
                  <a:txBody>
                    <a:bodyPr/>
                    <a:lstStyle/>
                    <a:p>
                      <a:pPr algn="just">
                        <a:lnSpc>
                          <a:spcPts val="2000"/>
                        </a:lnSpc>
                        <a:spcAft>
                          <a:spcPts val="0"/>
                        </a:spcAft>
                      </a:pPr>
                      <a:r>
                        <a:rPr lang="de-DE" sz="1500" dirty="0">
                          <a:effectLst/>
                          <a:latin typeface="+mn-lt"/>
                          <a:ea typeface="Times New Roman" panose="02020603050405020304" pitchFamily="18" charset="0"/>
                        </a:rPr>
                        <a:t>0,56</a:t>
                      </a:r>
                      <a:endParaRPr lang="el-GR" sz="1500" dirty="0">
                        <a:effectLst/>
                        <a:latin typeface="+mn-lt"/>
                        <a:ea typeface="Times New Roman" panose="02020603050405020304" pitchFamily="18" charset="0"/>
                      </a:endParaRPr>
                    </a:p>
                  </a:txBody>
                  <a:tcPr marL="68580" marR="68580" marT="0" marB="0"/>
                </a:tc>
              </a:tr>
              <a:tr h="370840">
                <a:tc>
                  <a:txBody>
                    <a:bodyPr/>
                    <a:lstStyle/>
                    <a:p>
                      <a:r>
                        <a:rPr lang="en-US" sz="1500" b="1" dirty="0" smtClean="0"/>
                        <a:t>Fargebungs-</a:t>
                      </a:r>
                    </a:p>
                    <a:p>
                      <a:r>
                        <a:rPr lang="en-US" sz="1500" b="1" dirty="0" smtClean="0"/>
                        <a:t>zahl</a:t>
                      </a:r>
                    </a:p>
                    <a:p>
                      <a:endParaRPr lang="el-GR" sz="1500" b="1" dirty="0"/>
                    </a:p>
                  </a:txBody>
                  <a:tcPr/>
                </a:tc>
                <a:tc>
                  <a:txBody>
                    <a:bodyPr/>
                    <a:lstStyle/>
                    <a:p>
                      <a:r>
                        <a:rPr lang="el-GR" sz="1500" dirty="0" smtClean="0"/>
                        <a:t>11,26</a:t>
                      </a:r>
                      <a:endParaRPr lang="el-GR" sz="1500" dirty="0"/>
                    </a:p>
                  </a:txBody>
                  <a:tcPr/>
                </a:tc>
                <a:tc>
                  <a:txBody>
                    <a:bodyPr/>
                    <a:lstStyle/>
                    <a:p>
                      <a:r>
                        <a:rPr lang="el-GR" sz="1500" dirty="0" smtClean="0"/>
                        <a:t>8,44</a:t>
                      </a:r>
                      <a:endParaRPr lang="el-GR" sz="1500" dirty="0"/>
                    </a:p>
                  </a:txBody>
                  <a:tcPr/>
                </a:tc>
                <a:tc>
                  <a:txBody>
                    <a:bodyPr/>
                    <a:lstStyle/>
                    <a:p>
                      <a:r>
                        <a:rPr lang="el-GR" sz="1500" dirty="0" smtClean="0"/>
                        <a:t>5,63</a:t>
                      </a:r>
                      <a:endParaRPr lang="el-GR" sz="1500" dirty="0"/>
                    </a:p>
                  </a:txBody>
                  <a:tcPr/>
                </a:tc>
                <a:tc>
                  <a:txBody>
                    <a:bodyPr/>
                    <a:lstStyle/>
                    <a:p>
                      <a:r>
                        <a:rPr lang="el-GR" sz="1500" dirty="0" smtClean="0"/>
                        <a:t>13,49</a:t>
                      </a:r>
                      <a:endParaRPr lang="el-GR" sz="1500" dirty="0"/>
                    </a:p>
                  </a:txBody>
                  <a:tcPr/>
                </a:tc>
                <a:tc>
                  <a:txBody>
                    <a:bodyPr/>
                    <a:lstStyle/>
                    <a:p>
                      <a:r>
                        <a:rPr lang="el-GR" sz="1500" dirty="0" smtClean="0"/>
                        <a:t>10,12</a:t>
                      </a:r>
                      <a:endParaRPr lang="el-GR" sz="1500" dirty="0"/>
                    </a:p>
                  </a:txBody>
                  <a:tcPr/>
                </a:tc>
                <a:tc>
                  <a:txBody>
                    <a:bodyPr/>
                    <a:lstStyle/>
                    <a:p>
                      <a:r>
                        <a:rPr lang="el-GR" sz="1500" dirty="0" smtClean="0"/>
                        <a:t>6,74</a:t>
                      </a:r>
                      <a:endParaRPr lang="el-GR" sz="1500" dirty="0"/>
                    </a:p>
                  </a:txBody>
                  <a:tcPr/>
                </a:tc>
                <a:tc>
                  <a:txBody>
                    <a:bodyPr/>
                    <a:lstStyle/>
                    <a:p>
                      <a:r>
                        <a:rPr lang="el-GR" sz="1500" dirty="0" smtClean="0"/>
                        <a:t>16,08</a:t>
                      </a:r>
                      <a:endParaRPr lang="el-GR" sz="1500" dirty="0"/>
                    </a:p>
                  </a:txBody>
                  <a:tcPr/>
                </a:tc>
                <a:tc>
                  <a:txBody>
                    <a:bodyPr/>
                    <a:lstStyle/>
                    <a:p>
                      <a:r>
                        <a:rPr lang="el-GR" sz="1500" dirty="0" smtClean="0"/>
                        <a:t>12,06</a:t>
                      </a:r>
                      <a:endParaRPr lang="el-GR" sz="1500" dirty="0"/>
                    </a:p>
                  </a:txBody>
                  <a:tcPr/>
                </a:tc>
                <a:tc>
                  <a:txBody>
                    <a:bodyPr/>
                    <a:lstStyle/>
                    <a:p>
                      <a:r>
                        <a:rPr lang="el-GR" sz="1500" dirty="0" smtClean="0"/>
                        <a:t>8,04</a:t>
                      </a:r>
                    </a:p>
                    <a:p>
                      <a:endParaRPr lang="el-GR" sz="1500" dirty="0"/>
                    </a:p>
                  </a:txBody>
                  <a:tcPr/>
                </a:tc>
              </a:tr>
            </a:tbl>
          </a:graphicData>
        </a:graphic>
      </p:graphicFrame>
      <p:sp>
        <p:nvSpPr>
          <p:cNvPr id="6" name="Rectangle 5"/>
          <p:cNvSpPr/>
          <p:nvPr/>
        </p:nvSpPr>
        <p:spPr>
          <a:xfrm>
            <a:off x="3342347" y="5608318"/>
            <a:ext cx="5801653" cy="369332"/>
          </a:xfrm>
          <a:prstGeom prst="rect">
            <a:avLst/>
          </a:prstGeom>
        </p:spPr>
        <p:txBody>
          <a:bodyPr wrap="none">
            <a:spAutoFit/>
          </a:bodyPr>
          <a:lstStyle/>
          <a:p>
            <a:r>
              <a:rPr lang="en-US" dirty="0"/>
              <a:t>Dupont-Technical for flexographic printing /</a:t>
            </a:r>
            <a:r>
              <a:rPr lang="en-US" dirty="0" err="1"/>
              <a:t>Cyrel</a:t>
            </a:r>
            <a:r>
              <a:rPr lang="en-US" dirty="0"/>
              <a:t> Plates</a:t>
            </a:r>
            <a:endParaRPr lang="el-GR" dirty="0"/>
          </a:p>
        </p:txBody>
      </p:sp>
    </p:spTree>
    <p:extLst>
      <p:ext uri="{BB962C8B-B14F-4D97-AF65-F5344CB8AC3E}">
        <p14:creationId xmlns:p14="http://schemas.microsoft.com/office/powerpoint/2010/main" val="1431787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n-US" sz="3600" b="0" dirty="0" smtClean="0"/>
              <a:t>2/</a:t>
            </a:r>
            <a:r>
              <a:rPr lang="el-GR" sz="36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853423218"/>
              </p:ext>
            </p:extLst>
          </p:nvPr>
        </p:nvGraphicFramePr>
        <p:xfrm>
          <a:off x="1331640" y="1340768"/>
          <a:ext cx="6264696" cy="2026920"/>
        </p:xfrm>
        <a:graphic>
          <a:graphicData uri="http://schemas.openxmlformats.org/drawingml/2006/table">
            <a:tbl>
              <a:tblPr firstRow="1" bandRow="1">
                <a:tableStyleId>{5940675A-B579-460E-94D1-54222C63F5DA}</a:tableStyleId>
              </a:tblPr>
              <a:tblGrid>
                <a:gridCol w="1656186"/>
                <a:gridCol w="648070"/>
                <a:gridCol w="648072"/>
                <a:gridCol w="792088"/>
                <a:gridCol w="720080"/>
                <a:gridCol w="576064"/>
                <a:gridCol w="1224136"/>
              </a:tblGrid>
              <a:tr h="370840">
                <a:tc>
                  <a:txBody>
                    <a:bodyPr/>
                    <a:lstStyle/>
                    <a:p>
                      <a:r>
                        <a:rPr lang="en-US" b="1" dirty="0" smtClean="0"/>
                        <a:t>Näpfchen/</a:t>
                      </a:r>
                    </a:p>
                    <a:p>
                      <a:r>
                        <a:rPr lang="en-US" b="1" dirty="0" smtClean="0"/>
                        <a:t>Stegverhältnis</a:t>
                      </a:r>
                    </a:p>
                    <a:p>
                      <a:endParaRPr lang="el-GR" b="1" dirty="0"/>
                    </a:p>
                  </a:txBody>
                  <a:tcPr/>
                </a:tc>
                <a:tc gridSpan="6">
                  <a:txBody>
                    <a:bodyPr/>
                    <a:lstStyle/>
                    <a:p>
                      <a:pPr algn="ctr"/>
                      <a:r>
                        <a:rPr lang="de-DE" sz="1800" b="1" kern="1200" dirty="0" smtClean="0">
                          <a:solidFill>
                            <a:schemeClr val="tx1"/>
                          </a:solidFill>
                          <a:effectLst/>
                          <a:latin typeface="+mn-lt"/>
                          <a:ea typeface="+mn-ea"/>
                          <a:cs typeface="+mn-cs"/>
                        </a:rPr>
                        <a:t>Farbabgabe in bezug auf die Rasterweite</a:t>
                      </a:r>
                      <a:endParaRPr lang="el-GR" b="1" dirty="0"/>
                    </a:p>
                  </a:txBody>
                  <a:tcPr anchor="ctr"/>
                </a:tc>
                <a:tc hMerge="1">
                  <a:txBody>
                    <a:bodyPr/>
                    <a:lstStyle/>
                    <a:p>
                      <a:endParaRPr lang="el-GR" b="0" dirty="0"/>
                    </a:p>
                  </a:txBody>
                  <a:tcPr/>
                </a:tc>
                <a:tc hMerge="1">
                  <a:txBody>
                    <a:bodyPr/>
                    <a:lstStyle/>
                    <a:p>
                      <a:endParaRPr lang="el-GR" b="0" dirty="0"/>
                    </a:p>
                  </a:txBody>
                  <a:tcPr/>
                </a:tc>
                <a:tc hMerge="1">
                  <a:txBody>
                    <a:bodyPr/>
                    <a:lstStyle/>
                    <a:p>
                      <a:endParaRPr lang="el-GR" b="0" dirty="0"/>
                    </a:p>
                  </a:txBody>
                  <a:tcPr/>
                </a:tc>
                <a:tc hMerge="1">
                  <a:txBody>
                    <a:bodyPr/>
                    <a:lstStyle/>
                    <a:p>
                      <a:endParaRPr lang="el-GR" b="0" dirty="0"/>
                    </a:p>
                  </a:txBody>
                  <a:tcPr/>
                </a:tc>
                <a:tc hMerge="1">
                  <a:txBody>
                    <a:bodyPr/>
                    <a:lstStyle/>
                    <a:p>
                      <a:endParaRPr lang="el-GR" b="0" dirty="0"/>
                    </a:p>
                  </a:txBody>
                  <a:tcPr/>
                </a:tc>
              </a:tr>
              <a:tr h="370840">
                <a:tc rowSpan="2">
                  <a:txBody>
                    <a:bodyPr/>
                    <a:lstStyle/>
                    <a:p>
                      <a:r>
                        <a:rPr lang="en-US" b="0" dirty="0" smtClean="0"/>
                        <a:t>2:1</a:t>
                      </a:r>
                      <a:endParaRPr lang="el-GR" b="0" dirty="0"/>
                    </a:p>
                  </a:txBody>
                  <a:tcPr/>
                </a:tc>
                <a:tc>
                  <a:txBody>
                    <a:bodyPr/>
                    <a:lstStyle/>
                    <a:p>
                      <a:r>
                        <a:rPr lang="fr-FR" sz="1800" kern="1200" dirty="0" smtClean="0">
                          <a:solidFill>
                            <a:schemeClr val="tx1"/>
                          </a:solidFill>
                          <a:effectLst/>
                          <a:latin typeface="+mn-lt"/>
                          <a:ea typeface="+mn-ea"/>
                          <a:cs typeface="+mn-cs"/>
                        </a:rPr>
                        <a:t>60</a:t>
                      </a:r>
                      <a:endParaRPr lang="el-GR" b="0" dirty="0"/>
                    </a:p>
                  </a:txBody>
                  <a:tcPr/>
                </a:tc>
                <a:tc>
                  <a:txBody>
                    <a:bodyPr/>
                    <a:lstStyle/>
                    <a:p>
                      <a:r>
                        <a:rPr lang="en-US" b="0" dirty="0" smtClean="0"/>
                        <a:t>80</a:t>
                      </a:r>
                      <a:endParaRPr lang="el-GR" b="0" dirty="0"/>
                    </a:p>
                  </a:txBody>
                  <a:tcPr/>
                </a:tc>
                <a:tc>
                  <a:txBody>
                    <a:bodyPr/>
                    <a:lstStyle/>
                    <a:p>
                      <a:r>
                        <a:rPr lang="en-US" b="0" dirty="0" smtClean="0"/>
                        <a:t>100</a:t>
                      </a:r>
                      <a:endParaRPr lang="el-GR" b="0" dirty="0"/>
                    </a:p>
                  </a:txBody>
                  <a:tcPr/>
                </a:tc>
                <a:tc>
                  <a:txBody>
                    <a:bodyPr/>
                    <a:lstStyle/>
                    <a:p>
                      <a:r>
                        <a:rPr lang="en-US" b="0" dirty="0" smtClean="0"/>
                        <a:t>120</a:t>
                      </a:r>
                      <a:endParaRPr lang="el-GR" b="0" dirty="0"/>
                    </a:p>
                  </a:txBody>
                  <a:tcPr/>
                </a:tc>
                <a:tc>
                  <a:txBody>
                    <a:bodyPr/>
                    <a:lstStyle/>
                    <a:p>
                      <a:r>
                        <a:rPr lang="en-US" b="0" dirty="0" smtClean="0"/>
                        <a:t>140</a:t>
                      </a:r>
                      <a:endParaRPr lang="el-GR" b="0" dirty="0"/>
                    </a:p>
                  </a:txBody>
                  <a:tcPr/>
                </a:tc>
                <a:tc>
                  <a:txBody>
                    <a:bodyPr/>
                    <a:lstStyle/>
                    <a:p>
                      <a:r>
                        <a:rPr lang="en-US" b="0" dirty="0" smtClean="0"/>
                        <a:t>160L/cm</a:t>
                      </a:r>
                      <a:endParaRPr lang="el-GR" b="0" dirty="0"/>
                    </a:p>
                  </a:txBody>
                  <a:tcPr/>
                </a:tc>
              </a:tr>
              <a:tr h="185420">
                <a:tc vMerge="1">
                  <a:txBody>
                    <a:bodyPr/>
                    <a:lstStyle/>
                    <a:p>
                      <a:endParaRPr lang="el-GR" b="0" dirty="0"/>
                    </a:p>
                  </a:txBody>
                  <a:tcPr/>
                </a:tc>
                <a:tc rowSpan="2">
                  <a:txBody>
                    <a:bodyPr/>
                    <a:lstStyle/>
                    <a:p>
                      <a:r>
                        <a:rPr lang="en-US" b="0" dirty="0" smtClean="0"/>
                        <a:t>6,9</a:t>
                      </a:r>
                      <a:endParaRPr lang="el-GR" b="0" dirty="0"/>
                    </a:p>
                  </a:txBody>
                  <a:tcPr/>
                </a:tc>
                <a:tc rowSpan="2">
                  <a:txBody>
                    <a:bodyPr/>
                    <a:lstStyle/>
                    <a:p>
                      <a:r>
                        <a:rPr lang="en-US" b="0" dirty="0" smtClean="0"/>
                        <a:t>5,2</a:t>
                      </a:r>
                      <a:endParaRPr lang="el-GR" b="0" dirty="0"/>
                    </a:p>
                  </a:txBody>
                  <a:tcPr/>
                </a:tc>
                <a:tc rowSpan="2">
                  <a:txBody>
                    <a:bodyPr/>
                    <a:lstStyle/>
                    <a:p>
                      <a:r>
                        <a:rPr lang="en-US" b="0" dirty="0" smtClean="0"/>
                        <a:t>4,1</a:t>
                      </a:r>
                      <a:endParaRPr lang="el-GR" b="0" dirty="0"/>
                    </a:p>
                  </a:txBody>
                  <a:tcPr/>
                </a:tc>
                <a:tc rowSpan="2">
                  <a:txBody>
                    <a:bodyPr/>
                    <a:lstStyle/>
                    <a:p>
                      <a:r>
                        <a:rPr lang="en-US" b="0" dirty="0" smtClean="0"/>
                        <a:t>3,5</a:t>
                      </a:r>
                      <a:endParaRPr lang="el-GR" b="0" dirty="0"/>
                    </a:p>
                  </a:txBody>
                  <a:tcPr/>
                </a:tc>
                <a:tc rowSpan="2">
                  <a:txBody>
                    <a:bodyPr/>
                    <a:lstStyle/>
                    <a:p>
                      <a:r>
                        <a:rPr lang="en-US" b="0" dirty="0" smtClean="0"/>
                        <a:t>3,0</a:t>
                      </a:r>
                      <a:endParaRPr lang="el-GR" b="0" dirty="0"/>
                    </a:p>
                  </a:txBody>
                  <a:tcPr/>
                </a:tc>
                <a:tc rowSpan="2">
                  <a:txBody>
                    <a:bodyPr/>
                    <a:lstStyle/>
                    <a:p>
                      <a:r>
                        <a:rPr lang="en-US" b="0" dirty="0" smtClean="0"/>
                        <a:t>2,6 Micron</a:t>
                      </a:r>
                      <a:endParaRPr lang="el-GR" b="0" dirty="0"/>
                    </a:p>
                  </a:txBody>
                  <a:tcPr/>
                </a:tc>
              </a:tr>
              <a:tr h="1854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5:1</a:t>
                      </a:r>
                      <a:endParaRPr lang="el-GR" b="0" dirty="0" smtClean="0"/>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370840">
                <a:tc vMerge="1">
                  <a:txBody>
                    <a:bodyPr/>
                    <a:lstStyle/>
                    <a:p>
                      <a:endParaRPr lang="el-GR" b="0" dirty="0"/>
                    </a:p>
                  </a:txBody>
                  <a:tcPr/>
                </a:tc>
                <a:tc>
                  <a:txBody>
                    <a:bodyPr/>
                    <a:lstStyle/>
                    <a:p>
                      <a:r>
                        <a:rPr lang="en-US" b="0" dirty="0" smtClean="0"/>
                        <a:t>13,5</a:t>
                      </a:r>
                      <a:endParaRPr lang="el-GR" b="0" dirty="0"/>
                    </a:p>
                  </a:txBody>
                  <a:tcPr/>
                </a:tc>
                <a:tc>
                  <a:txBody>
                    <a:bodyPr/>
                    <a:lstStyle/>
                    <a:p>
                      <a:r>
                        <a:rPr lang="en-US" b="0" dirty="0" smtClean="0"/>
                        <a:t>10,1</a:t>
                      </a:r>
                      <a:endParaRPr lang="el-GR" b="0" dirty="0"/>
                    </a:p>
                  </a:txBody>
                  <a:tcPr/>
                </a:tc>
                <a:tc>
                  <a:txBody>
                    <a:bodyPr/>
                    <a:lstStyle/>
                    <a:p>
                      <a:r>
                        <a:rPr lang="en-US" b="0" dirty="0" smtClean="0"/>
                        <a:t>8,1</a:t>
                      </a:r>
                      <a:endParaRPr lang="el-GR" b="0" dirty="0"/>
                    </a:p>
                  </a:txBody>
                  <a:tcPr/>
                </a:tc>
                <a:tc>
                  <a:txBody>
                    <a:bodyPr/>
                    <a:lstStyle/>
                    <a:p>
                      <a:r>
                        <a:rPr lang="en-US" b="0" dirty="0" smtClean="0"/>
                        <a:t>6,8</a:t>
                      </a:r>
                      <a:endParaRPr lang="el-GR" b="0" dirty="0"/>
                    </a:p>
                  </a:txBody>
                  <a:tcPr/>
                </a:tc>
                <a:tc>
                  <a:txBody>
                    <a:bodyPr/>
                    <a:lstStyle/>
                    <a:p>
                      <a:r>
                        <a:rPr lang="en-US" b="0" dirty="0" smtClean="0"/>
                        <a:t>5,8</a:t>
                      </a:r>
                      <a:endParaRPr lang="el-GR" b="0" dirty="0"/>
                    </a:p>
                  </a:txBody>
                  <a:tcPr/>
                </a:tc>
                <a:tc>
                  <a:txBody>
                    <a:bodyPr/>
                    <a:lstStyle/>
                    <a:p>
                      <a:r>
                        <a:rPr lang="en-US" b="0" dirty="0" smtClean="0"/>
                        <a:t>5,1 micron</a:t>
                      </a:r>
                      <a:endParaRPr lang="el-GR" b="0" dirty="0"/>
                    </a:p>
                  </a:txBody>
                  <a:tcPr/>
                </a:tc>
              </a:tr>
            </a:tbl>
          </a:graphicData>
        </a:graphic>
      </p:graphicFrame>
      <p:sp>
        <p:nvSpPr>
          <p:cNvPr id="8" name="Ορθογώνιο 7"/>
          <p:cNvSpPr/>
          <p:nvPr/>
        </p:nvSpPr>
        <p:spPr>
          <a:xfrm>
            <a:off x="1043608" y="4077072"/>
            <a:ext cx="7560840" cy="1107996"/>
          </a:xfrm>
          <a:prstGeom prst="rect">
            <a:avLst/>
          </a:prstGeom>
        </p:spPr>
        <p:txBody>
          <a:bodyPr wrap="square">
            <a:spAutoFit/>
          </a:bodyPr>
          <a:lstStyle/>
          <a:p>
            <a:r>
              <a:rPr lang="el-GR" sz="2200" dirty="0">
                <a:latin typeface="+mn-lt"/>
              </a:rPr>
              <a:t>Αυτοί λοιπόν είναι ορισμένοι συγκριτικοί αριθμοί και υπολογισμοί, οι οποίοι θα πρέπει να επεξηγήσουν την εξάρτηση των αναφερθέντων λειτουργιών μιας κουκίδας ράστερ</a:t>
            </a:r>
          </a:p>
        </p:txBody>
      </p:sp>
      <p:sp>
        <p:nvSpPr>
          <p:cNvPr id="6" name="Rectangle 5"/>
          <p:cNvSpPr/>
          <p:nvPr/>
        </p:nvSpPr>
        <p:spPr>
          <a:xfrm>
            <a:off x="1331640" y="3573016"/>
            <a:ext cx="1787669" cy="369332"/>
          </a:xfrm>
          <a:prstGeom prst="rect">
            <a:avLst/>
          </a:prstGeom>
        </p:spPr>
        <p:txBody>
          <a:bodyPr wrap="none">
            <a:spAutoFit/>
          </a:bodyPr>
          <a:lstStyle/>
          <a:p>
            <a:r>
              <a:rPr lang="en-US" dirty="0" smtClean="0"/>
              <a:t>Source: Dupont</a:t>
            </a:r>
            <a:endParaRPr lang="el-GR" dirty="0"/>
          </a:p>
        </p:txBody>
      </p:sp>
    </p:spTree>
    <p:extLst>
      <p:ext uri="{BB962C8B-B14F-4D97-AF65-F5344CB8AC3E}">
        <p14:creationId xmlns:p14="http://schemas.microsoft.com/office/powerpoint/2010/main" val="113170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Τμήματα μηχανής και ικανότητες εκτύπωσης </a:t>
            </a:r>
            <a:r>
              <a:rPr lang="el-GR" sz="3600" b="0" dirty="0" smtClean="0"/>
              <a:t>1/6</a:t>
            </a:r>
            <a:endParaRPr lang="el-GR" sz="3600" b="0" dirty="0"/>
          </a:p>
        </p:txBody>
      </p:sp>
      <p:sp>
        <p:nvSpPr>
          <p:cNvPr id="3" name="Θέση περιεχομένου 2"/>
          <p:cNvSpPr>
            <a:spLocks noGrp="1"/>
          </p:cNvSpPr>
          <p:nvPr>
            <p:ph idx="1"/>
          </p:nvPr>
        </p:nvSpPr>
        <p:spPr/>
        <p:txBody>
          <a:bodyPr/>
          <a:lstStyle/>
          <a:p>
            <a:r>
              <a:rPr lang="el-GR" dirty="0"/>
              <a:t>Φλεξογραφική μηχανή για WEB εκτύπωση (εύκαμπτο υλικό) με λειτουργία από ρολό εκτύλιξης – τύπωμα – ρολό επανατύλιξης.</a:t>
            </a:r>
          </a:p>
          <a:p>
            <a:r>
              <a:rPr lang="el-GR" dirty="0"/>
              <a:t>Η μηχανή μπορεί να τυπώσει στο παρακάτω πλάτος, ρολού, υλικού 50cm, 60cm, 70cm, 80cm, 90cm, 100cm, 120cm (βέβαια υπάρχουν και ειδικές παραγγελίες).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Εικόνα 4" descr="page97-98"/>
          <p:cNvPicPr/>
          <p:nvPr/>
        </p:nvPicPr>
        <p:blipFill>
          <a:blip r:embed="rId2" cstate="print"/>
          <a:srcRect/>
          <a:stretch>
            <a:fillRect/>
          </a:stretch>
        </p:blipFill>
        <p:spPr bwMode="auto">
          <a:xfrm>
            <a:off x="2627784" y="3727028"/>
            <a:ext cx="4041626" cy="2636952"/>
          </a:xfrm>
          <a:prstGeom prst="rect">
            <a:avLst/>
          </a:prstGeom>
          <a:noFill/>
          <a:ln w="9525">
            <a:noFill/>
            <a:miter lim="800000"/>
            <a:headEnd/>
            <a:tailEnd/>
          </a:ln>
        </p:spPr>
      </p:pic>
    </p:spTree>
    <p:extLst>
      <p:ext uri="{BB962C8B-B14F-4D97-AF65-F5344CB8AC3E}">
        <p14:creationId xmlns:p14="http://schemas.microsoft.com/office/powerpoint/2010/main" val="3417264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n-US" sz="3600" b="0" dirty="0" smtClean="0"/>
              <a:t>3/</a:t>
            </a:r>
            <a:r>
              <a:rPr lang="el-GR" sz="3600" b="0" dirty="0" smtClean="0"/>
              <a:t>8</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Συντήρηση</a:t>
            </a:r>
            <a:endParaRPr lang="en-US" b="1" dirty="0" smtClean="0">
              <a:solidFill>
                <a:srgbClr val="820000"/>
              </a:solidFill>
            </a:endParaRPr>
          </a:p>
          <a:p>
            <a:pPr marL="0" indent="0">
              <a:buNone/>
            </a:pPr>
            <a:r>
              <a:rPr lang="el-GR" dirty="0"/>
              <a:t>Η συντήρηση είναι απαραίτητη για μια μεγάλη διάρκεια ζωής του </a:t>
            </a:r>
            <a:r>
              <a:rPr lang="el-GR" dirty="0" smtClean="0"/>
              <a:t>κυλίνδρου.</a:t>
            </a:r>
            <a:r>
              <a:rPr lang="en-US" dirty="0" smtClean="0"/>
              <a:t> </a:t>
            </a:r>
            <a:r>
              <a:rPr lang="el-GR" dirty="0" smtClean="0"/>
              <a:t>Σημαντικό είναι:</a:t>
            </a:r>
          </a:p>
          <a:p>
            <a:r>
              <a:rPr lang="el-GR" dirty="0" smtClean="0"/>
              <a:t>Να λυθεί </a:t>
            </a:r>
            <a:r>
              <a:rPr lang="el-GR" dirty="0"/>
              <a:t>ο κύλινδρος ράστερ από το σύστημα </a:t>
            </a:r>
            <a:r>
              <a:rPr lang="en-US" dirty="0"/>
              <a:t>Doctor Blade</a:t>
            </a:r>
            <a:r>
              <a:rPr lang="el-GR" dirty="0"/>
              <a:t> </a:t>
            </a:r>
            <a:r>
              <a:rPr lang="el-GR" dirty="0" smtClean="0"/>
              <a:t>κασετίνα.</a:t>
            </a:r>
          </a:p>
          <a:p>
            <a:r>
              <a:rPr lang="el-GR" dirty="0" smtClean="0"/>
              <a:t>Να καθαριστεί καλά. </a:t>
            </a:r>
          </a:p>
          <a:p>
            <a:r>
              <a:rPr lang="el-GR" dirty="0" smtClean="0"/>
              <a:t>Να σκουπιστεί </a:t>
            </a:r>
            <a:r>
              <a:rPr lang="el-GR" dirty="0"/>
              <a:t>ώστε να </a:t>
            </a:r>
            <a:r>
              <a:rPr lang="el-GR" dirty="0" smtClean="0"/>
              <a:t>στεγνώσει.</a:t>
            </a:r>
            <a:endParaRPr lang="el-GR" dirty="0"/>
          </a:p>
          <a:p>
            <a:r>
              <a:rPr lang="el-GR" dirty="0" smtClean="0"/>
              <a:t>Συνιστάται προσοχή </a:t>
            </a:r>
            <a:r>
              <a:rPr lang="el-GR" dirty="0"/>
              <a:t>κατά το μοντάρισμα και </a:t>
            </a:r>
            <a:r>
              <a:rPr lang="el-GR" dirty="0" smtClean="0"/>
              <a:t>ξεμοντάρισμα.</a:t>
            </a:r>
            <a:endParaRPr lang="el-GR" dirty="0"/>
          </a:p>
          <a:p>
            <a:r>
              <a:rPr lang="el-GR" dirty="0" smtClean="0"/>
              <a:t>Να αποθηκευτούν οι κύλινδροι κρεμασμένοι.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251179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l-GR" sz="3600" b="0" dirty="0" smtClean="0"/>
              <a:t>4</a:t>
            </a:r>
            <a:r>
              <a:rPr lang="en-US" sz="3600" b="0" dirty="0" smtClean="0"/>
              <a:t>/</a:t>
            </a:r>
            <a:r>
              <a:rPr lang="el-GR" sz="3600" b="0" dirty="0" smtClean="0"/>
              <a:t>8</a:t>
            </a:r>
            <a:endParaRPr lang="el-GR" dirty="0"/>
          </a:p>
        </p:txBody>
      </p:sp>
      <p:sp>
        <p:nvSpPr>
          <p:cNvPr id="3" name="Θέση περιεχομένου 2"/>
          <p:cNvSpPr>
            <a:spLocks noGrp="1"/>
          </p:cNvSpPr>
          <p:nvPr>
            <p:ph idx="1"/>
          </p:nvPr>
        </p:nvSpPr>
        <p:spPr/>
        <p:txBody>
          <a:bodyPr/>
          <a:lstStyle/>
          <a:p>
            <a:r>
              <a:rPr lang="el-GR" b="1" dirty="0" smtClean="0"/>
              <a:t>Ενδεικτικές φόρμες “τεστ” </a:t>
            </a:r>
            <a:r>
              <a:rPr lang="el-GR" dirty="0" smtClean="0"/>
              <a:t>για </a:t>
            </a:r>
            <a:r>
              <a:rPr lang="el-GR" dirty="0"/>
              <a:t>κυλίνδρους “Anilox” για την θεωρητική και πραγματική απόδοση όγκου μελάνης σε εκτυπωτική διαδικασία της εκτύπωσης.      </a:t>
            </a:r>
          </a:p>
          <a:p>
            <a:r>
              <a:rPr lang="el-GR" dirty="0" smtClean="0"/>
              <a:t>Επειδή </a:t>
            </a:r>
            <a:r>
              <a:rPr lang="el-GR" dirty="0"/>
              <a:t>στη διαδικασία της εκτύπωσης δεν έχουμε μόνο υλικά αλλά και εφαρμογές, συνθήκες, ανθρώπινο δυναμικό, κατά την παράδοση μιας μηχανής γίνεται η παρουσίαση και η μέτρηση των κυλίνδρων “Anilox”.</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771359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l-GR" sz="3600" b="0" dirty="0" smtClean="0"/>
              <a:t>5</a:t>
            </a:r>
            <a:r>
              <a:rPr lang="en-US" sz="3600" b="0" dirty="0" smtClean="0"/>
              <a:t>/</a:t>
            </a:r>
            <a:r>
              <a:rPr lang="el-GR" sz="36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pic>
        <p:nvPicPr>
          <p:cNvPr id="5" name="Εικόνα 4"/>
          <p:cNvPicPr>
            <a:picLocks noChangeAspect="1"/>
          </p:cNvPicPr>
          <p:nvPr/>
        </p:nvPicPr>
        <p:blipFill>
          <a:blip r:embed="rId2" cstate="print"/>
          <a:stretch>
            <a:fillRect/>
          </a:stretch>
        </p:blipFill>
        <p:spPr>
          <a:xfrm>
            <a:off x="2416072" y="1148492"/>
            <a:ext cx="4332543" cy="5207858"/>
          </a:xfrm>
          <a:prstGeom prst="rect">
            <a:avLst/>
          </a:prstGeom>
        </p:spPr>
      </p:pic>
    </p:spTree>
    <p:extLst>
      <p:ext uri="{BB962C8B-B14F-4D97-AF65-F5344CB8AC3E}">
        <p14:creationId xmlns:p14="http://schemas.microsoft.com/office/powerpoint/2010/main" val="3447147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l-GR" sz="3600" b="0" dirty="0" smtClean="0"/>
              <a:t>6</a:t>
            </a:r>
            <a:r>
              <a:rPr lang="en-US" sz="3600" b="0" dirty="0" smtClean="0"/>
              <a:t>/</a:t>
            </a:r>
            <a:r>
              <a:rPr lang="el-GR" sz="36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pic>
        <p:nvPicPr>
          <p:cNvPr id="5" name="Εικόνα 4"/>
          <p:cNvPicPr>
            <a:picLocks noChangeAspect="1"/>
          </p:cNvPicPr>
          <p:nvPr/>
        </p:nvPicPr>
        <p:blipFill>
          <a:blip r:embed="rId2" cstate="print"/>
          <a:stretch>
            <a:fillRect/>
          </a:stretch>
        </p:blipFill>
        <p:spPr>
          <a:xfrm>
            <a:off x="2483768" y="1027154"/>
            <a:ext cx="4638324" cy="5511758"/>
          </a:xfrm>
          <a:prstGeom prst="rect">
            <a:avLst/>
          </a:prstGeom>
        </p:spPr>
      </p:pic>
    </p:spTree>
    <p:extLst>
      <p:ext uri="{BB962C8B-B14F-4D97-AF65-F5344CB8AC3E}">
        <p14:creationId xmlns:p14="http://schemas.microsoft.com/office/powerpoint/2010/main" val="2804085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l-GR" sz="3600" b="0" dirty="0" smtClean="0"/>
              <a:t>7</a:t>
            </a:r>
            <a:r>
              <a:rPr lang="en-US" sz="3600" b="0" dirty="0" smtClean="0"/>
              <a:t>/</a:t>
            </a:r>
            <a:r>
              <a:rPr lang="el-GR" sz="36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8" name="Εικόνα 7"/>
          <p:cNvPicPr>
            <a:picLocks noChangeAspect="1"/>
          </p:cNvPicPr>
          <p:nvPr/>
        </p:nvPicPr>
        <p:blipFill>
          <a:blip r:embed="rId2" cstate="print"/>
          <a:stretch>
            <a:fillRect/>
          </a:stretch>
        </p:blipFill>
        <p:spPr>
          <a:xfrm>
            <a:off x="899592" y="1196752"/>
            <a:ext cx="7056784" cy="5184576"/>
          </a:xfrm>
          <a:prstGeom prst="rect">
            <a:avLst/>
          </a:prstGeom>
        </p:spPr>
      </p:pic>
    </p:spTree>
    <p:extLst>
      <p:ext uri="{BB962C8B-B14F-4D97-AF65-F5344CB8AC3E}">
        <p14:creationId xmlns:p14="http://schemas.microsoft.com/office/powerpoint/2010/main" val="3578382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Γωνίες Χάραξης </a:t>
            </a:r>
            <a:r>
              <a:rPr lang="en-US" dirty="0"/>
              <a:t>Anilox – </a:t>
            </a:r>
            <a:r>
              <a:rPr lang="el-GR" dirty="0"/>
              <a:t>προδιαγραφές</a:t>
            </a:r>
            <a:r>
              <a:rPr lang="en-US" dirty="0"/>
              <a:t> </a:t>
            </a:r>
            <a:r>
              <a:rPr lang="el-GR" sz="3600" b="0" dirty="0" smtClean="0"/>
              <a:t>8</a:t>
            </a:r>
            <a:r>
              <a:rPr lang="en-US" sz="3600" b="0" dirty="0" smtClean="0"/>
              <a:t>/</a:t>
            </a:r>
            <a:r>
              <a:rPr lang="el-GR" sz="36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pic>
        <p:nvPicPr>
          <p:cNvPr id="7" name="Εικόνα 6"/>
          <p:cNvPicPr>
            <a:picLocks noChangeAspect="1"/>
          </p:cNvPicPr>
          <p:nvPr/>
        </p:nvPicPr>
        <p:blipFill>
          <a:blip r:embed="rId2" cstate="print"/>
          <a:stretch>
            <a:fillRect/>
          </a:stretch>
        </p:blipFill>
        <p:spPr>
          <a:xfrm>
            <a:off x="1907704" y="1541900"/>
            <a:ext cx="5820265" cy="4297901"/>
          </a:xfrm>
          <a:prstGeom prst="rect">
            <a:avLst/>
          </a:prstGeom>
        </p:spPr>
      </p:pic>
    </p:spTree>
    <p:extLst>
      <p:ext uri="{BB962C8B-B14F-4D97-AF65-F5344CB8AC3E}">
        <p14:creationId xmlns:p14="http://schemas.microsoft.com/office/powerpoint/2010/main" val="3688649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Σύστημα μελανείου</a:t>
            </a:r>
            <a:endParaRPr lang="el-GR" dirty="0"/>
          </a:p>
        </p:txBody>
      </p:sp>
      <p:sp>
        <p:nvSpPr>
          <p:cNvPr id="3" name="Θέση περιεχομένου 2"/>
          <p:cNvSpPr>
            <a:spLocks noGrp="1"/>
          </p:cNvSpPr>
          <p:nvPr>
            <p:ph idx="1"/>
          </p:nvPr>
        </p:nvSpPr>
        <p:spPr/>
        <p:txBody>
          <a:bodyPr>
            <a:normAutofit fontScale="92500"/>
          </a:bodyPr>
          <a:lstStyle/>
          <a:p>
            <a:r>
              <a:rPr lang="el-GR" dirty="0"/>
              <a:t>Το μελανείο είναι ένα σύστημα ανακύκλωσης – μελάνωσης και λειτουργίας του όλου συστήματος της πλάκας (κλισέ</a:t>
            </a:r>
            <a:r>
              <a:rPr lang="el-GR" dirty="0" smtClean="0"/>
              <a:t>).</a:t>
            </a:r>
          </a:p>
          <a:p>
            <a:r>
              <a:rPr lang="el-GR" dirty="0"/>
              <a:t>Αποτελείται </a:t>
            </a:r>
            <a:r>
              <a:rPr lang="el-GR" dirty="0" smtClean="0"/>
              <a:t>από</a:t>
            </a:r>
            <a:r>
              <a:rPr lang="en-US" dirty="0" smtClean="0"/>
              <a:t>:</a:t>
            </a:r>
          </a:p>
          <a:p>
            <a:pPr lvl="1"/>
            <a:r>
              <a:rPr lang="el-GR" dirty="0"/>
              <a:t>την αποθήκη μελάνης (ρευστής</a:t>
            </a:r>
            <a:r>
              <a:rPr lang="el-GR" dirty="0" smtClean="0"/>
              <a:t>)</a:t>
            </a:r>
            <a:r>
              <a:rPr lang="en-US" dirty="0" smtClean="0"/>
              <a:t>,</a:t>
            </a:r>
          </a:p>
          <a:p>
            <a:pPr lvl="1"/>
            <a:r>
              <a:rPr lang="el-GR" dirty="0"/>
              <a:t>από ένα σύστημα κυκλοφορίας με </a:t>
            </a:r>
            <a:r>
              <a:rPr lang="el-GR" dirty="0" smtClean="0"/>
              <a:t>αντλία</a:t>
            </a:r>
            <a:r>
              <a:rPr lang="en-US" dirty="0" smtClean="0"/>
              <a:t>.</a:t>
            </a:r>
          </a:p>
          <a:p>
            <a:r>
              <a:rPr lang="el-GR" dirty="0" smtClean="0"/>
              <a:t>Η</a:t>
            </a:r>
            <a:r>
              <a:rPr lang="en-US" dirty="0" smtClean="0"/>
              <a:t> </a:t>
            </a:r>
            <a:r>
              <a:rPr lang="el-GR" dirty="0" smtClean="0"/>
              <a:t>ρευστότητα </a:t>
            </a:r>
            <a:r>
              <a:rPr lang="el-GR" dirty="0"/>
              <a:t>της μελάνης πρέπει να είναι συνεχώς και </a:t>
            </a:r>
            <a:r>
              <a:rPr lang="el-GR" dirty="0" smtClean="0"/>
              <a:t>απαραιτήτως </a:t>
            </a:r>
            <a:r>
              <a:rPr lang="el-GR" dirty="0"/>
              <a:t>σε σωστή αραίωση (σωστό ιξώδες της μελάνης</a:t>
            </a:r>
            <a:r>
              <a:rPr lang="el-GR" dirty="0" smtClean="0"/>
              <a:t>)</a:t>
            </a:r>
            <a:endParaRPr lang="en-US" dirty="0" smtClean="0"/>
          </a:p>
          <a:p>
            <a:pPr marL="457200" indent="-457200">
              <a:buFont typeface="+mj-lt"/>
              <a:buAutoNum type="alphaUcPeriod"/>
            </a:pPr>
            <a:r>
              <a:rPr lang="el-GR" dirty="0" smtClean="0"/>
              <a:t>Ο </a:t>
            </a:r>
            <a:r>
              <a:rPr lang="el-GR" dirty="0"/>
              <a:t>κύλινδρος μελανοφόρος ευρίσκεται μονίμως μέσα στη σκάφη του μελανείου και τροφοδοτεί με μελάνι τον κύλινδρο του </a:t>
            </a:r>
            <a:r>
              <a:rPr lang="en-US" dirty="0"/>
              <a:t>anilox</a:t>
            </a:r>
            <a:r>
              <a:rPr lang="el-GR" dirty="0"/>
              <a:t> ο οποίος μεταφέρει στο κύλινδρο του κλισέ και από εκεί στην εκτυπούμενη επιφάνεια μέσω του κυλίνδρου πίεσης. </a:t>
            </a:r>
            <a:endParaRPr lang="en-US" dirty="0" smtClean="0"/>
          </a:p>
          <a:p>
            <a:pPr marL="457200" indent="-457200">
              <a:buFont typeface="+mj-lt"/>
              <a:buAutoNum type="alphaUcPeriod"/>
            </a:pPr>
            <a:r>
              <a:rPr lang="en-US" dirty="0"/>
              <a:t>K</a:t>
            </a:r>
            <a:r>
              <a:rPr lang="el-GR" dirty="0" smtClean="0"/>
              <a:t>λειστό </a:t>
            </a:r>
            <a:r>
              <a:rPr lang="el-GR" dirty="0"/>
              <a:t>σύστημα “</a:t>
            </a:r>
            <a:r>
              <a:rPr lang="en-US" dirty="0"/>
              <a:t>Doctor blade</a:t>
            </a:r>
            <a:r>
              <a:rPr lang="el-GR" dirty="0"/>
              <a:t>” μελάνης</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823130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Doctor blade (</a:t>
            </a:r>
            <a:r>
              <a:rPr lang="el-GR" dirty="0"/>
              <a:t>μεταλλική λεπίδα καθαρισμού</a:t>
            </a:r>
            <a:r>
              <a:rPr lang="el-GR" dirty="0" smtClean="0"/>
              <a:t>)</a:t>
            </a:r>
            <a:r>
              <a:rPr lang="en-US" dirty="0" smtClean="0"/>
              <a:t> </a:t>
            </a:r>
            <a:r>
              <a:rPr lang="en-US" sz="3600" b="0" dirty="0" smtClean="0"/>
              <a:t>1/</a:t>
            </a:r>
            <a:r>
              <a:rPr lang="el-GR" sz="3600" b="0" dirty="0" smtClean="0"/>
              <a:t>6</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pic>
        <p:nvPicPr>
          <p:cNvPr id="5" name="Θέση περιεχομένου 4" descr="page131DOCTOR_BLADES"/>
          <p:cNvPicPr>
            <a:picLocks noGrp="1"/>
          </p:cNvPicPr>
          <p:nvPr>
            <p:ph idx="1"/>
          </p:nvPr>
        </p:nvPicPr>
        <p:blipFill>
          <a:blip r:embed="rId2" cstate="print"/>
          <a:srcRect/>
          <a:stretch>
            <a:fillRect/>
          </a:stretch>
        </p:blipFill>
        <p:spPr bwMode="auto">
          <a:xfrm>
            <a:off x="2896938" y="1484784"/>
            <a:ext cx="3370811" cy="2685011"/>
          </a:xfrm>
          <a:prstGeom prst="rect">
            <a:avLst/>
          </a:prstGeom>
          <a:noFill/>
          <a:ln w="9525">
            <a:noFill/>
            <a:miter lim="800000"/>
            <a:headEnd/>
            <a:tailEnd/>
          </a:ln>
        </p:spPr>
      </p:pic>
      <p:sp>
        <p:nvSpPr>
          <p:cNvPr id="6" name="Ορθογώνιο 5"/>
          <p:cNvSpPr/>
          <p:nvPr/>
        </p:nvSpPr>
        <p:spPr>
          <a:xfrm>
            <a:off x="467544" y="4293096"/>
            <a:ext cx="8353550" cy="1569660"/>
          </a:xfrm>
          <a:prstGeom prst="rect">
            <a:avLst/>
          </a:prstGeom>
        </p:spPr>
        <p:txBody>
          <a:bodyPr wrap="square">
            <a:spAutoFit/>
          </a:bodyPr>
          <a:lstStyle/>
          <a:p>
            <a:r>
              <a:rPr lang="el-GR" sz="2400" dirty="0">
                <a:latin typeface="+mn-lt"/>
              </a:rPr>
              <a:t>Όπως στη βαθυτυπία έτσι και στη φλεξογραφία είναι δυνατή η χρησιμοποίηση της λεπίδας </a:t>
            </a:r>
            <a:r>
              <a:rPr lang="el-GR" sz="2400" dirty="0" smtClean="0">
                <a:latin typeface="+mn-lt"/>
              </a:rPr>
              <a:t>καθαρισμού (απόξεσης), </a:t>
            </a:r>
            <a:r>
              <a:rPr lang="el-GR" sz="2400" dirty="0">
                <a:latin typeface="+mn-lt"/>
              </a:rPr>
              <a:t>γνωστή ως Doctor blade, η οποία καθαρίζει από τον anilox το περίσσευμα </a:t>
            </a:r>
            <a:r>
              <a:rPr lang="el-GR" sz="2400" dirty="0" smtClean="0">
                <a:latin typeface="+mn-lt"/>
              </a:rPr>
              <a:t>μελανιού, </a:t>
            </a:r>
            <a:r>
              <a:rPr lang="el-GR" sz="2400" dirty="0">
                <a:latin typeface="+mn-lt"/>
              </a:rPr>
              <a:t>πρωτού έλθει σε επαφή με το κλισέ. </a:t>
            </a:r>
          </a:p>
        </p:txBody>
      </p:sp>
    </p:spTree>
    <p:extLst>
      <p:ext uri="{BB962C8B-B14F-4D97-AF65-F5344CB8AC3E}">
        <p14:creationId xmlns:p14="http://schemas.microsoft.com/office/powerpoint/2010/main" val="722531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Doctor blade (μεταλλική λεπίδα καθαρισμού)</a:t>
            </a:r>
            <a:r>
              <a:rPr lang="en-US" dirty="0"/>
              <a:t> </a:t>
            </a:r>
            <a:r>
              <a:rPr lang="en-US" sz="3600" b="0" dirty="0" smtClean="0"/>
              <a:t>2/</a:t>
            </a:r>
            <a:r>
              <a:rPr lang="el-GR" sz="3600" b="0" dirty="0" smtClean="0"/>
              <a:t>6</a:t>
            </a:r>
            <a:endParaRPr lang="el-GR" dirty="0"/>
          </a:p>
        </p:txBody>
      </p:sp>
      <p:sp>
        <p:nvSpPr>
          <p:cNvPr id="3" name="Θέση περιεχομένου 2"/>
          <p:cNvSpPr>
            <a:spLocks noGrp="1"/>
          </p:cNvSpPr>
          <p:nvPr>
            <p:ph idx="1"/>
          </p:nvPr>
        </p:nvSpPr>
        <p:spPr/>
        <p:txBody>
          <a:bodyPr/>
          <a:lstStyle/>
          <a:p>
            <a:r>
              <a:rPr lang="el-GR" dirty="0"/>
              <a:t>Σ</a:t>
            </a:r>
            <a:r>
              <a:rPr lang="el-GR" dirty="0" smtClean="0"/>
              <a:t>υστήματα </a:t>
            </a:r>
            <a:r>
              <a:rPr lang="el-GR" dirty="0"/>
              <a:t>καθαρισμού του κλισέ με “Doctor blade</a:t>
            </a:r>
            <a:r>
              <a:rPr lang="el-GR" dirty="0" smtClean="0"/>
              <a:t>”</a:t>
            </a:r>
            <a:r>
              <a:rPr lang="en-US" dirty="0" smtClean="0"/>
              <a:t>:</a:t>
            </a:r>
          </a:p>
          <a:p>
            <a:pPr marL="457200" lvl="0" indent="-457200">
              <a:buFont typeface="+mj-lt"/>
              <a:buAutoNum type="arabicPeriod"/>
            </a:pPr>
            <a:r>
              <a:rPr lang="el-GR" dirty="0"/>
              <a:t>Με συνδυασμό (ανάποδης φοράς μεταξύ των) πλαστικής και μεταλλικής λεπίδας (διπλή απόξεση).</a:t>
            </a:r>
          </a:p>
          <a:p>
            <a:pPr marL="457200" lvl="0" indent="-457200">
              <a:buFont typeface="+mj-lt"/>
              <a:buAutoNum type="arabicPeriod"/>
            </a:pPr>
            <a:r>
              <a:rPr lang="el-GR" dirty="0"/>
              <a:t>Με θετική φορά απόξεσης     (η θέση του </a:t>
            </a:r>
            <a:r>
              <a:rPr lang="en-US" dirty="0"/>
              <a:t>Doctor blade</a:t>
            </a:r>
            <a:r>
              <a:rPr lang="el-GR" dirty="0"/>
              <a:t>).</a:t>
            </a:r>
          </a:p>
          <a:p>
            <a:pPr marL="457200" lvl="0" indent="-457200">
              <a:buFont typeface="+mj-lt"/>
              <a:buAutoNum type="arabicPeriod"/>
            </a:pPr>
            <a:r>
              <a:rPr lang="el-GR" dirty="0"/>
              <a:t>Με αρνητική φορά απόξεσης </a:t>
            </a:r>
            <a:r>
              <a:rPr lang="el-GR" dirty="0" smtClean="0"/>
              <a:t>(</a:t>
            </a:r>
            <a:r>
              <a:rPr lang="el-GR" dirty="0"/>
              <a:t>η θέση του </a:t>
            </a:r>
            <a:r>
              <a:rPr lang="en-US" dirty="0"/>
              <a:t>Doctor blade</a:t>
            </a:r>
            <a:r>
              <a:rPr lang="el-GR" dirty="0" smtClean="0"/>
              <a:t>).</a:t>
            </a:r>
            <a:endParaRPr lang="el-GR" dirty="0"/>
          </a:p>
          <a:p>
            <a:r>
              <a:rPr lang="el-GR" dirty="0"/>
              <a:t>Αυτή η λεπίδα καθαρισμού έχει ειδική θέση και τοποθετείται πάνω στο σύστημα απόξεσης. Καθώς ο κύλινδρος γυρίζει αυτή η λεπίδα καθαρισμού αποξύνει το μελάνι όμως παράλληλα μειώνεται το πλάτος της λόγω τριβής και έτσι συνεχώς είναι απαραίτητο να ελέγχεται η θέση της και να αντικαθίσταται μόλις κριθεί απαραίτητο.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995686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Doctor blade (μεταλλική λεπίδα καθαρισμού)</a:t>
            </a:r>
            <a:r>
              <a:rPr lang="en-US" dirty="0"/>
              <a:t> </a:t>
            </a:r>
            <a:r>
              <a:rPr lang="el-GR" sz="3600" b="0" dirty="0" smtClean="0"/>
              <a:t>3</a:t>
            </a:r>
            <a:r>
              <a:rPr lang="en-US" sz="3600" b="0" dirty="0" smtClean="0"/>
              <a:t>/</a:t>
            </a:r>
            <a:r>
              <a:rPr lang="el-GR" sz="3600" b="0" dirty="0" smtClean="0"/>
              <a:t>6</a:t>
            </a:r>
            <a:endParaRPr lang="el-GR" dirty="0"/>
          </a:p>
        </p:txBody>
      </p:sp>
      <p:sp>
        <p:nvSpPr>
          <p:cNvPr id="3" name="Θέση περιεχομένου 2"/>
          <p:cNvSpPr>
            <a:spLocks noGrp="1"/>
          </p:cNvSpPr>
          <p:nvPr>
            <p:ph idx="1"/>
          </p:nvPr>
        </p:nvSpPr>
        <p:spPr/>
        <p:txBody>
          <a:bodyPr/>
          <a:lstStyle/>
          <a:p>
            <a:r>
              <a:rPr lang="el-GR" dirty="0"/>
              <a:t>Η μυτερή σπάτουλα έχει λίγο χρόνο τέλειας απόξεσης (Α)</a:t>
            </a:r>
          </a:p>
          <a:p>
            <a:r>
              <a:rPr lang="el-GR" dirty="0"/>
              <a:t>(Β) Η πλατιά σπάτουλα σε “ζώνη” επαφής (Ζ) έχει μόνιμη και σταθερή απόξεση.</a:t>
            </a:r>
          </a:p>
          <a:p>
            <a:r>
              <a:rPr lang="el-GR" dirty="0"/>
              <a:t>Οι ρυθμίσεις των τόνων και τονικότητας σημείων είναι καλύτερες λόγω ομοιόμορφης απόξεσης περίσσιας μελάνης (Β).</a:t>
            </a:r>
          </a:p>
          <a:p>
            <a:r>
              <a:rPr lang="el-GR" dirty="0"/>
              <a:t>Το σχήμα (Γ) δείχνει τα πλεονεκτήματα της (Β) σπάτουλας συγκρίνοντας τις περιοχές επαφής με την συμβατική. Η εφαρμογή εξαρτάται από την πίεση επαφής. Δοκιμές έδειξαν ότι η ιδανική επαφή είναι γύρω στα 150-200p/cm. Αυτή η πίεση μπορεί να παραχθεί με σύστημα από πεπιεσμένο αέρα.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69334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Τμήματα μηχανής και ικανότητες εκτύπωσης </a:t>
            </a:r>
            <a:r>
              <a:rPr lang="el-GR" sz="3600" b="0" dirty="0" smtClean="0"/>
              <a:t>2/6</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a:t>
            </a:r>
            <a:r>
              <a:rPr lang="el-GR" dirty="0" smtClean="0"/>
              <a:t>μηχανή </a:t>
            </a:r>
            <a:r>
              <a:rPr lang="el-GR" dirty="0"/>
              <a:t>μπορεί να τυπώσει 4 – 6 -  8 χρώματα</a:t>
            </a:r>
            <a:r>
              <a:rPr lang="el-GR" dirty="0" smtClean="0"/>
              <a:t>.</a:t>
            </a:r>
          </a:p>
          <a:p>
            <a:r>
              <a:rPr lang="el-GR" dirty="0"/>
              <a:t>Η κίνηση της μηχανής γίνεται με απ’ ευθείας από το κεντρικό μοτέρ.</a:t>
            </a:r>
          </a:p>
          <a:p>
            <a:r>
              <a:rPr lang="el-GR" dirty="0"/>
              <a:t>Η ταχύτητα είναι από 60-80-150 μέτρα/λεπτό έως 350 μέτρα/λεπτό.</a:t>
            </a:r>
          </a:p>
          <a:p>
            <a:r>
              <a:rPr lang="el-GR" dirty="0"/>
              <a:t>Μπορεί να τυπώσει εμπρός και πίσω όπως παρακάτω αναφέρουμε 4+0,2+2, 6+0, 5+1, 4+2, 3+3, χρώματα στις Α, Β όψεις του υλικού εκτύπωσης.</a:t>
            </a:r>
          </a:p>
          <a:p>
            <a:r>
              <a:rPr lang="el-GR" dirty="0"/>
              <a:t>Διακρίνονται σε αυτόματα μηχανικά ή και υδραυλικά συστήματα για την αποκόλληση του κυλίνδρου της πίεσης και του </a:t>
            </a:r>
            <a:r>
              <a:rPr lang="en-US" dirty="0" smtClean="0"/>
              <a:t>Anilox</a:t>
            </a:r>
            <a:r>
              <a:rPr lang="el-GR" dirty="0" smtClean="0"/>
              <a:t> </a:t>
            </a:r>
            <a:r>
              <a:rPr lang="el-GR" dirty="0"/>
              <a:t>από την πλάκα όταν για οποιοδήποτε λόγο υπάρξει πρόβλημα και αυτόματη πίεση, όταν αυτή επαναλάβει την εκτύπωση.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91396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Doctor blade (μεταλλική λεπίδα καθαρισμού)</a:t>
            </a:r>
            <a:r>
              <a:rPr lang="en-US" dirty="0"/>
              <a:t> </a:t>
            </a:r>
            <a:r>
              <a:rPr lang="el-GR" sz="3600" b="0" dirty="0" smtClean="0"/>
              <a:t>4</a:t>
            </a:r>
            <a:r>
              <a:rPr lang="en-US" sz="3600" b="0" dirty="0" smtClean="0"/>
              <a:t>/</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pic>
        <p:nvPicPr>
          <p:cNvPr id="5" name="Εικόνα 4" descr="page131MILLBLADE_400"/>
          <p:cNvPicPr/>
          <p:nvPr/>
        </p:nvPicPr>
        <p:blipFill>
          <a:blip r:embed="rId2" cstate="print"/>
          <a:srcRect/>
          <a:stretch>
            <a:fillRect/>
          </a:stretch>
        </p:blipFill>
        <p:spPr bwMode="auto">
          <a:xfrm>
            <a:off x="4932040" y="2510339"/>
            <a:ext cx="2600960" cy="1769110"/>
          </a:xfrm>
          <a:prstGeom prst="rect">
            <a:avLst/>
          </a:prstGeom>
          <a:noFill/>
          <a:ln w="9525">
            <a:noFill/>
            <a:miter lim="800000"/>
            <a:headEnd/>
            <a:tailEnd/>
          </a:ln>
        </p:spPr>
      </p:pic>
      <p:pic>
        <p:nvPicPr>
          <p:cNvPr id="6" name="Εικόνα 5" descr="page131MILLBLADE_350"/>
          <p:cNvPicPr/>
          <p:nvPr/>
        </p:nvPicPr>
        <p:blipFill>
          <a:blip r:embed="rId3" cstate="print"/>
          <a:srcRect/>
          <a:stretch>
            <a:fillRect/>
          </a:stretch>
        </p:blipFill>
        <p:spPr bwMode="auto">
          <a:xfrm>
            <a:off x="1331640" y="2516525"/>
            <a:ext cx="2600960" cy="1769110"/>
          </a:xfrm>
          <a:prstGeom prst="rect">
            <a:avLst/>
          </a:prstGeom>
          <a:noFill/>
          <a:ln w="9525">
            <a:noFill/>
            <a:miter lim="800000"/>
            <a:headEnd/>
            <a:tailEnd/>
          </a:ln>
        </p:spPr>
      </p:pic>
      <p:pic>
        <p:nvPicPr>
          <p:cNvPr id="7" name="Εικόνα 6" descr="page131MILLBLADE_325"/>
          <p:cNvPicPr/>
          <p:nvPr/>
        </p:nvPicPr>
        <p:blipFill>
          <a:blip r:embed="rId4" cstate="print"/>
          <a:srcRect/>
          <a:stretch>
            <a:fillRect/>
          </a:stretch>
        </p:blipFill>
        <p:spPr bwMode="auto">
          <a:xfrm>
            <a:off x="4948288" y="4797518"/>
            <a:ext cx="2600960" cy="1769110"/>
          </a:xfrm>
          <a:prstGeom prst="rect">
            <a:avLst/>
          </a:prstGeom>
          <a:noFill/>
          <a:ln w="9525">
            <a:noFill/>
            <a:miter lim="800000"/>
            <a:headEnd/>
            <a:tailEnd/>
          </a:ln>
        </p:spPr>
      </p:pic>
      <p:pic>
        <p:nvPicPr>
          <p:cNvPr id="8" name="Εικόνα 7" descr="page131MILLBLADE_310"/>
          <p:cNvPicPr/>
          <p:nvPr/>
        </p:nvPicPr>
        <p:blipFill>
          <a:blip r:embed="rId5" cstate="print"/>
          <a:srcRect/>
          <a:stretch>
            <a:fillRect/>
          </a:stretch>
        </p:blipFill>
        <p:spPr bwMode="auto">
          <a:xfrm>
            <a:off x="1331640" y="4797518"/>
            <a:ext cx="2600960" cy="1769110"/>
          </a:xfrm>
          <a:prstGeom prst="rect">
            <a:avLst/>
          </a:prstGeom>
          <a:noFill/>
          <a:ln w="9525">
            <a:noFill/>
            <a:miter lim="800000"/>
            <a:headEnd/>
            <a:tailEnd/>
          </a:ln>
        </p:spPr>
      </p:pic>
      <p:pic>
        <p:nvPicPr>
          <p:cNvPr id="9" name="Εικόνα 8" descr="page131DOCTOR_BLADES1"/>
          <p:cNvPicPr/>
          <p:nvPr/>
        </p:nvPicPr>
        <p:blipFill>
          <a:blip r:embed="rId6" cstate="print"/>
          <a:srcRect/>
          <a:stretch>
            <a:fillRect/>
          </a:stretch>
        </p:blipFill>
        <p:spPr bwMode="auto">
          <a:xfrm>
            <a:off x="2276780" y="1542242"/>
            <a:ext cx="4611127" cy="882062"/>
          </a:xfrm>
          <a:prstGeom prst="rect">
            <a:avLst/>
          </a:prstGeom>
          <a:noFill/>
          <a:ln w="9525">
            <a:noFill/>
            <a:miter lim="800000"/>
            <a:headEnd/>
            <a:tailEnd/>
          </a:ln>
        </p:spPr>
      </p:pic>
    </p:spTree>
    <p:extLst>
      <p:ext uri="{BB962C8B-B14F-4D97-AF65-F5344CB8AC3E}">
        <p14:creationId xmlns:p14="http://schemas.microsoft.com/office/powerpoint/2010/main" val="573939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Doctor blade (μεταλλική λεπίδα καθαρισμού)</a:t>
            </a:r>
            <a:r>
              <a:rPr lang="en-US" dirty="0"/>
              <a:t> </a:t>
            </a:r>
            <a:r>
              <a:rPr lang="el-GR" sz="3600" b="0" dirty="0" smtClean="0"/>
              <a:t>5</a:t>
            </a:r>
            <a:r>
              <a:rPr lang="en-US" sz="3600" b="0" dirty="0" smtClean="0"/>
              <a:t>/</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pic>
        <p:nvPicPr>
          <p:cNvPr id="5" name="Εικόνα 4" descr="page131MILLBLADE_CUTTER"/>
          <p:cNvPicPr/>
          <p:nvPr/>
        </p:nvPicPr>
        <p:blipFill>
          <a:blip r:embed="rId2" cstate="print"/>
          <a:srcRect/>
          <a:stretch>
            <a:fillRect/>
          </a:stretch>
        </p:blipFill>
        <p:spPr bwMode="auto">
          <a:xfrm>
            <a:off x="3352984" y="2060848"/>
            <a:ext cx="2458720" cy="2957830"/>
          </a:xfrm>
          <a:prstGeom prst="rect">
            <a:avLst/>
          </a:prstGeom>
          <a:noFill/>
          <a:ln w="9525">
            <a:noFill/>
            <a:miter lim="800000"/>
            <a:headEnd/>
            <a:tailEnd/>
          </a:ln>
        </p:spPr>
      </p:pic>
      <p:sp>
        <p:nvSpPr>
          <p:cNvPr id="6" name="Ορθογώνιο 5"/>
          <p:cNvSpPr/>
          <p:nvPr/>
        </p:nvSpPr>
        <p:spPr>
          <a:xfrm>
            <a:off x="459930" y="1700808"/>
            <a:ext cx="2520280" cy="1631216"/>
          </a:xfrm>
          <a:prstGeom prst="rect">
            <a:avLst/>
          </a:prstGeom>
        </p:spPr>
        <p:txBody>
          <a:bodyPr wrap="square">
            <a:spAutoFit/>
          </a:bodyPr>
          <a:lstStyle/>
          <a:p>
            <a:r>
              <a:rPr lang="el-GR" sz="2000" b="1" dirty="0">
                <a:latin typeface="+mn-lt"/>
              </a:rPr>
              <a:t>Ρολλά Doctor Blade.</a:t>
            </a:r>
          </a:p>
          <a:p>
            <a:r>
              <a:rPr lang="el-GR" sz="2000" dirty="0">
                <a:latin typeface="+mn-lt"/>
              </a:rPr>
              <a:t>Εύχρηστο. Απλό στην αλλαγή κασσέτας με άλλες ποιότητες και υλικά. </a:t>
            </a:r>
          </a:p>
        </p:txBody>
      </p:sp>
      <p:sp>
        <p:nvSpPr>
          <p:cNvPr id="7" name="Ορθογώνιο 6"/>
          <p:cNvSpPr/>
          <p:nvPr/>
        </p:nvSpPr>
        <p:spPr>
          <a:xfrm>
            <a:off x="4788024" y="1224127"/>
            <a:ext cx="3456384" cy="707886"/>
          </a:xfrm>
          <a:prstGeom prst="rect">
            <a:avLst/>
          </a:prstGeom>
        </p:spPr>
        <p:txBody>
          <a:bodyPr wrap="square">
            <a:spAutoFit/>
          </a:bodyPr>
          <a:lstStyle/>
          <a:p>
            <a:r>
              <a:rPr lang="el-GR" sz="2000" b="1" dirty="0">
                <a:latin typeface="+mn-lt"/>
              </a:rPr>
              <a:t>Σταθεροποίηση Doctor Blade .</a:t>
            </a:r>
          </a:p>
          <a:p>
            <a:r>
              <a:rPr lang="el-GR" sz="2000" dirty="0">
                <a:latin typeface="+mn-lt"/>
              </a:rPr>
              <a:t>Κρατά τη λεπίδα σταθερή</a:t>
            </a:r>
          </a:p>
        </p:txBody>
      </p:sp>
      <p:sp>
        <p:nvSpPr>
          <p:cNvPr id="8" name="Ορθογώνιο 7"/>
          <p:cNvSpPr/>
          <p:nvPr/>
        </p:nvSpPr>
        <p:spPr>
          <a:xfrm>
            <a:off x="5580112" y="2305789"/>
            <a:ext cx="2736304" cy="1323439"/>
          </a:xfrm>
          <a:prstGeom prst="rect">
            <a:avLst/>
          </a:prstGeom>
        </p:spPr>
        <p:txBody>
          <a:bodyPr wrap="square">
            <a:spAutoFit/>
          </a:bodyPr>
          <a:lstStyle/>
          <a:p>
            <a:r>
              <a:rPr lang="el-GR" sz="2000" b="1" dirty="0">
                <a:latin typeface="+mn-lt"/>
              </a:rPr>
              <a:t>Κόφτης.</a:t>
            </a:r>
          </a:p>
          <a:p>
            <a:r>
              <a:rPr lang="el-GR" sz="2000" dirty="0">
                <a:latin typeface="+mn-lt"/>
              </a:rPr>
              <a:t>Με μαχαίρια από ειδικό μέταλλο. Εύκολο κόψιμο με μια κίνηση.</a:t>
            </a:r>
          </a:p>
        </p:txBody>
      </p:sp>
      <p:sp>
        <p:nvSpPr>
          <p:cNvPr id="9" name="Ορθογώνιο 8"/>
          <p:cNvSpPr/>
          <p:nvPr/>
        </p:nvSpPr>
        <p:spPr>
          <a:xfrm>
            <a:off x="5949715" y="3851348"/>
            <a:ext cx="2736304" cy="1323439"/>
          </a:xfrm>
          <a:prstGeom prst="rect">
            <a:avLst/>
          </a:prstGeom>
        </p:spPr>
        <p:txBody>
          <a:bodyPr wrap="square">
            <a:spAutoFit/>
          </a:bodyPr>
          <a:lstStyle/>
          <a:p>
            <a:r>
              <a:rPr lang="el-GR" sz="2000" b="1" dirty="0">
                <a:latin typeface="+mn-lt"/>
              </a:rPr>
              <a:t>Μπάρα μέτρησης.</a:t>
            </a:r>
          </a:p>
          <a:p>
            <a:r>
              <a:rPr lang="el-GR" sz="2000" dirty="0">
                <a:latin typeface="+mn-lt"/>
              </a:rPr>
              <a:t>Τυποποιημένο μήκος 1500 mm (άλλα μεγέθη προαιρετικά</a:t>
            </a:r>
            <a:r>
              <a:rPr lang="el-GR" sz="2000" dirty="0" smtClean="0">
                <a:latin typeface="+mn-lt"/>
              </a:rPr>
              <a:t>).</a:t>
            </a:r>
            <a:endParaRPr lang="el-GR" sz="2000" dirty="0">
              <a:latin typeface="+mn-lt"/>
            </a:endParaRPr>
          </a:p>
        </p:txBody>
      </p:sp>
      <p:sp>
        <p:nvSpPr>
          <p:cNvPr id="10" name="Ορθογώνιο 9"/>
          <p:cNvSpPr/>
          <p:nvPr/>
        </p:nvSpPr>
        <p:spPr>
          <a:xfrm>
            <a:off x="683568" y="4019546"/>
            <a:ext cx="3384376" cy="1323439"/>
          </a:xfrm>
          <a:prstGeom prst="rect">
            <a:avLst/>
          </a:prstGeom>
        </p:spPr>
        <p:txBody>
          <a:bodyPr wrap="square">
            <a:spAutoFit/>
          </a:bodyPr>
          <a:lstStyle/>
          <a:p>
            <a:r>
              <a:rPr lang="el-GR" sz="2000" b="1" dirty="0">
                <a:latin typeface="+mn-lt"/>
              </a:rPr>
              <a:t>Τελικό σταμάτημα.</a:t>
            </a:r>
          </a:p>
          <a:p>
            <a:r>
              <a:rPr lang="el-GR" sz="2000" dirty="0">
                <a:latin typeface="+mn-lt"/>
              </a:rPr>
              <a:t>Ρυθμιζόμενο για την τοποθέτηση του επιθυμητού μήκους</a:t>
            </a:r>
          </a:p>
        </p:txBody>
      </p:sp>
    </p:spTree>
    <p:extLst>
      <p:ext uri="{BB962C8B-B14F-4D97-AF65-F5344CB8AC3E}">
        <p14:creationId xmlns:p14="http://schemas.microsoft.com/office/powerpoint/2010/main" val="2494848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Doctor blade (μεταλλική λεπίδα καθαρισμού)</a:t>
            </a:r>
            <a:r>
              <a:rPr lang="en-US" dirty="0"/>
              <a:t> </a:t>
            </a:r>
            <a:r>
              <a:rPr lang="el-GR" sz="3600" b="0" dirty="0" smtClean="0"/>
              <a:t>6</a:t>
            </a:r>
            <a:r>
              <a:rPr lang="en-US" sz="3600" b="0" dirty="0" smtClean="0"/>
              <a:t>/</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pic>
        <p:nvPicPr>
          <p:cNvPr id="5" name="Εικόνα 4" descr="page132"/>
          <p:cNvPicPr/>
          <p:nvPr/>
        </p:nvPicPr>
        <p:blipFill>
          <a:blip r:embed="rId2" cstate="print"/>
          <a:srcRect/>
          <a:stretch>
            <a:fillRect/>
          </a:stretch>
        </p:blipFill>
        <p:spPr bwMode="auto">
          <a:xfrm>
            <a:off x="2555776" y="1953173"/>
            <a:ext cx="2296795" cy="3475355"/>
          </a:xfrm>
          <a:prstGeom prst="rect">
            <a:avLst/>
          </a:prstGeom>
          <a:noFill/>
          <a:ln w="9525">
            <a:noFill/>
            <a:miter lim="800000"/>
            <a:headEnd/>
            <a:tailEnd/>
          </a:ln>
        </p:spPr>
      </p:pic>
      <p:pic>
        <p:nvPicPr>
          <p:cNvPr id="6" name="Εικόνα 5" descr="page133"/>
          <p:cNvPicPr/>
          <p:nvPr/>
        </p:nvPicPr>
        <p:blipFill>
          <a:blip r:embed="rId3" cstate="print"/>
          <a:srcRect/>
          <a:stretch>
            <a:fillRect/>
          </a:stretch>
        </p:blipFill>
        <p:spPr bwMode="auto">
          <a:xfrm>
            <a:off x="5580112" y="2977294"/>
            <a:ext cx="2624455" cy="1066398"/>
          </a:xfrm>
          <a:prstGeom prst="rect">
            <a:avLst/>
          </a:prstGeom>
          <a:noFill/>
          <a:ln w="9525">
            <a:noFill/>
            <a:miter lim="800000"/>
            <a:headEnd/>
            <a:tailEnd/>
          </a:ln>
        </p:spPr>
      </p:pic>
    </p:spTree>
    <p:extLst>
      <p:ext uri="{BB962C8B-B14F-4D97-AF65-F5344CB8AC3E}">
        <p14:creationId xmlns:p14="http://schemas.microsoft.com/office/powerpoint/2010/main" val="11979429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Συστήματα στέγνωσης μελανιών </a:t>
            </a:r>
            <a:r>
              <a:rPr lang="el-GR" sz="3200" b="0" dirty="0" smtClean="0"/>
              <a:t>1/2</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Στη φλεξογραφία τα μελάνια είναι </a:t>
            </a:r>
            <a:r>
              <a:rPr lang="el-GR" dirty="0" smtClean="0"/>
              <a:t>ρευστά.</a:t>
            </a:r>
          </a:p>
          <a:p>
            <a:r>
              <a:rPr lang="el-GR" dirty="0"/>
              <a:t>Π</a:t>
            </a:r>
            <a:r>
              <a:rPr lang="el-GR" dirty="0" smtClean="0"/>
              <a:t>άνω </a:t>
            </a:r>
            <a:r>
              <a:rPr lang="el-GR" dirty="0"/>
              <a:t>στην όποια φλεξογραφική </a:t>
            </a:r>
            <a:r>
              <a:rPr lang="el-GR" dirty="0" smtClean="0"/>
              <a:t>μηχανή, υπάρχουν </a:t>
            </a:r>
            <a:r>
              <a:rPr lang="el-GR" dirty="0"/>
              <a:t>συστήματα τα οποία βοηθούν και στεγνώνουν (ξηραίνουν) σε πολύ σύντομο χρονικό διάστημα την μελάνη με εφαρμογές συστημάτων θερμού αέρα.</a:t>
            </a:r>
          </a:p>
          <a:p>
            <a:r>
              <a:rPr lang="el-GR" dirty="0"/>
              <a:t>Πρέπει να λαμβάνεται υπ’ όψιν στην μέθοδο </a:t>
            </a:r>
            <a:r>
              <a:rPr lang="en-US" dirty="0"/>
              <a:t>offset</a:t>
            </a:r>
            <a:r>
              <a:rPr lang="el-GR" dirty="0"/>
              <a:t> προβλήματα που παρουσιάζονται κατά την εκτύπωση νωπής εκτύπωσης, πάνω σε νωπή, και νωπή πάνω σε στεγνή. </a:t>
            </a:r>
            <a:endParaRPr lang="el-GR" dirty="0" smtClean="0"/>
          </a:p>
          <a:p>
            <a:r>
              <a:rPr lang="el-GR" dirty="0"/>
              <a:t>Το πιεστήριο καθορίζεται από μια σειρά σημαντικών συνισταμένων, οι οποίες βοηθούν πολύ, στο σωστό σχεδιασμό καθώς και στην εφαρμογή των συστημάτων στέγνωσης. </a:t>
            </a:r>
            <a:endParaRPr lang="el-GR" dirty="0" smtClean="0"/>
          </a:p>
          <a:p>
            <a:r>
              <a:rPr lang="el-GR" dirty="0"/>
              <a:t>Χρησιμοποιούνται διάφορα συστήματα στέγνωσης, τα οποία αντίστοιχα εφαρμόζονται σε διάφορες μηχανές και ανάλογα με την διάταξη της μηχανής.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8772217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στέγνωσης μελανιών </a:t>
            </a:r>
            <a:r>
              <a:rPr lang="el-GR" sz="32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Οι διάφορες στεγνωτικές μονάδες που εφαρμόζονται είναι</a:t>
            </a:r>
            <a:r>
              <a:rPr lang="el-GR" dirty="0" smtClean="0"/>
              <a:t>:</a:t>
            </a:r>
          </a:p>
          <a:p>
            <a:r>
              <a:rPr lang="el-GR" dirty="0" smtClean="0"/>
              <a:t>Στέγνωση απλής μορφής φλόγας,</a:t>
            </a:r>
          </a:p>
          <a:p>
            <a:r>
              <a:rPr lang="el-GR" dirty="0" smtClean="0"/>
              <a:t>Στέγνωση με πεπιεσμένη φλόγα,</a:t>
            </a:r>
          </a:p>
          <a:p>
            <a:r>
              <a:rPr lang="el-GR" dirty="0" smtClean="0"/>
              <a:t>Στέγνωση με θερμό αέρα,</a:t>
            </a:r>
          </a:p>
          <a:p>
            <a:r>
              <a:rPr lang="el-GR" dirty="0" smtClean="0"/>
              <a:t>Στέγνωση με μικροκύματα.</a:t>
            </a:r>
          </a:p>
          <a:p>
            <a:endParaRPr lang="el-GR" dirty="0" smtClean="0"/>
          </a:p>
          <a:p>
            <a:endParaRPr lang="el-GR" dirty="0" smtClean="0"/>
          </a:p>
          <a:p>
            <a:endParaRPr lang="el-GR" dirty="0" smtClean="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5160872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Κύλινδρα τάνυσης – κίνησης ρολού</a:t>
            </a:r>
            <a:endParaRPr lang="el-GR" dirty="0"/>
          </a:p>
        </p:txBody>
      </p:sp>
      <p:sp>
        <p:nvSpPr>
          <p:cNvPr id="3" name="Θέση περιεχομένου 2"/>
          <p:cNvSpPr>
            <a:spLocks noGrp="1"/>
          </p:cNvSpPr>
          <p:nvPr>
            <p:ph idx="1"/>
          </p:nvPr>
        </p:nvSpPr>
        <p:spPr/>
        <p:txBody>
          <a:bodyPr/>
          <a:lstStyle/>
          <a:p>
            <a:r>
              <a:rPr lang="el-GR" dirty="0"/>
              <a:t>Στα πιεστήρια συναντάμε κύλινδρα τα οποία μεταφέρουν και κινούν το υλικό καθώς και ρολλά κύλινδρα (καλάντρα) ρύθμισης τάνυσης και άλλα, τα οποία όλα μαζί μας δίδουν την επιθυμητή κίνηση (τάνυση) του ρολού.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2606374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Οργάνωση ρολού – συστήματα εκτύλιξης – επανατύλιξης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Οι τρόποι που χαρακτηρίζουν και λειτουργούν τα συστήματα εκτύλιξης-επανατύλιξης </a:t>
            </a:r>
            <a:r>
              <a:rPr lang="el-GR" dirty="0" smtClean="0"/>
              <a:t>ρολού</a:t>
            </a:r>
            <a:r>
              <a:rPr lang="en-US" dirty="0" smtClean="0"/>
              <a:t>:</a:t>
            </a:r>
            <a:endParaRPr lang="el-GR" dirty="0" smtClean="0"/>
          </a:p>
          <a:p>
            <a:pPr marL="457200" indent="-457200">
              <a:buFont typeface="+mj-lt"/>
              <a:buAutoNum type="arabicPeriod"/>
            </a:pPr>
            <a:r>
              <a:rPr lang="el-GR" dirty="0" smtClean="0"/>
              <a:t>μίνιμουμ </a:t>
            </a:r>
            <a:r>
              <a:rPr lang="el-GR" dirty="0"/>
              <a:t>και </a:t>
            </a:r>
            <a:r>
              <a:rPr lang="el-GR" dirty="0" smtClean="0"/>
              <a:t>μάξιμουμ </a:t>
            </a:r>
            <a:r>
              <a:rPr lang="el-GR" dirty="0"/>
              <a:t>φάρδος ρολού καθώς και μήκους.</a:t>
            </a:r>
          </a:p>
          <a:p>
            <a:pPr marL="457200" indent="-457200">
              <a:buFont typeface="+mj-lt"/>
              <a:buAutoNum type="arabicPeriod"/>
            </a:pPr>
            <a:r>
              <a:rPr lang="el-GR" dirty="0" smtClean="0"/>
              <a:t>σύστημα </a:t>
            </a:r>
            <a:r>
              <a:rPr lang="el-GR" dirty="0"/>
              <a:t>προσαρμογής ρολών ενός συστήματος χωρητικότητας για –διπλούς- τετραπλούς ρολούς.</a:t>
            </a:r>
          </a:p>
          <a:p>
            <a:pPr marL="457200" indent="-457200">
              <a:buFont typeface="+mj-lt"/>
              <a:buAutoNum type="arabicPeriod"/>
            </a:pPr>
            <a:r>
              <a:rPr lang="el-GR" dirty="0" smtClean="0"/>
              <a:t>σύστημα </a:t>
            </a:r>
            <a:r>
              <a:rPr lang="el-GR" dirty="0"/>
              <a:t>τεντώματος (τάνυσης).</a:t>
            </a:r>
          </a:p>
          <a:p>
            <a:pPr marL="457200" indent="-457200">
              <a:buFont typeface="+mj-lt"/>
              <a:buAutoNum type="arabicPeriod"/>
            </a:pPr>
            <a:r>
              <a:rPr lang="el-GR" dirty="0" smtClean="0"/>
              <a:t>κύλινδροι </a:t>
            </a:r>
            <a:r>
              <a:rPr lang="el-GR" dirty="0"/>
              <a:t>μεταφοράς (βοηθούν στη σωστή εκτύλιξη και εφαρμογή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639007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Οργάνωση ρολού – συστήματα εκτύλιξης – επανατύλιξης </a:t>
            </a:r>
            <a:r>
              <a:rPr lang="el-GR" sz="3600" b="0" dirty="0" smtClean="0"/>
              <a:t>2/2</a:t>
            </a:r>
            <a:endParaRPr lang="el-GR"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rabicPeriod" startAt="5"/>
            </a:pPr>
            <a:r>
              <a:rPr lang="el-GR" dirty="0"/>
              <a:t>Μηχανισμοί ελέγχου (κινήσεως πλάτους) και ακριβή θέση στην σωστή θέση για την ακρίβεια των συμπτώσεων των μέτρων στη μηχανή. Δηλαδή οι συμπτώσεις εξασφαλίζονται με την παράλληλα κίνηση των ρολών καθώς επίσης και την αξονική κίνηση, ενώ η μηχανή ευρίσκεται πάντοτε σε κίνηση.</a:t>
            </a:r>
          </a:p>
          <a:p>
            <a:pPr marL="457200" indent="-457200">
              <a:buFont typeface="+mj-lt"/>
              <a:buAutoNum type="arabicPeriod" startAt="5"/>
            </a:pPr>
            <a:r>
              <a:rPr lang="el-GR" dirty="0"/>
              <a:t>Μηχανισμό, (μπανάνα) κύλινδρος, με διαμορφωμένη καμπύλη για την εκτόνωση και τάνυση από κέντρο προς τα πλάγια του ρολού που τυπώνεται.</a:t>
            </a:r>
          </a:p>
          <a:p>
            <a:pPr marL="457200" indent="-457200">
              <a:buFont typeface="+mj-lt"/>
              <a:buAutoNum type="arabicPeriod" startAt="5"/>
            </a:pPr>
            <a:r>
              <a:rPr lang="el-GR" dirty="0"/>
              <a:t>Τις κάποιες βλάβες μηχανής κατά την ώρα της λειτουργίας μπορεί να έχουν αποτελέσματα τα οποία καθυστερούν και αναβάλουν προγραμματισμένη παραγωγή καθώς επίσης και όποια τυχών καταστροφή μέρους γραναζιών, υλικού, κλισέ κλπ. που θα μπορούσε να συμβεί κατά την διάρκεια λειτουργίας της μηχανής</a:t>
            </a:r>
            <a:r>
              <a:rPr lang="el-GR" dirty="0" smtClean="0"/>
              <a:t>.</a:t>
            </a:r>
          </a:p>
          <a:p>
            <a:r>
              <a:rPr lang="el-GR" dirty="0"/>
              <a:t>Τα συστήματα αυτά ελέγχονται και συντηρούνται περιοδικώς και πάντοτε σύμφωνα με τις προδιαγραφές κατασκευής και χρονικές συντηρήσεις των μερών του μηχανήματος.</a:t>
            </a:r>
          </a:p>
          <a:p>
            <a:pPr marL="457200" indent="-457200">
              <a:buFont typeface="+mj-lt"/>
              <a:buAutoNum type="arabicPeriod" startAt="5"/>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7955381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εκτύλιξης ρολού </a:t>
            </a:r>
            <a:r>
              <a:rPr lang="el-GR" sz="3200" b="0" dirty="0" smtClean="0"/>
              <a:t>1/2</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buNone/>
            </a:pPr>
            <a:r>
              <a:rPr lang="el-GR" dirty="0"/>
              <a:t>Τα συστήματα εκτύλιξης έχουν </a:t>
            </a:r>
            <a:r>
              <a:rPr lang="el-GR" dirty="0" smtClean="0"/>
              <a:t>κύριο </a:t>
            </a:r>
            <a:r>
              <a:rPr lang="el-GR" dirty="0"/>
              <a:t>λόγο </a:t>
            </a:r>
            <a:r>
              <a:rPr lang="el-GR" dirty="0" smtClean="0"/>
              <a:t>στις </a:t>
            </a:r>
            <a:r>
              <a:rPr lang="el-GR" dirty="0"/>
              <a:t>προδιαγραφές του μηχανήματος και </a:t>
            </a:r>
            <a:r>
              <a:rPr lang="el-GR" dirty="0" smtClean="0"/>
              <a:t>αναφέρονται στη </a:t>
            </a:r>
            <a:r>
              <a:rPr lang="el-GR" dirty="0"/>
              <a:t>δυνατότητα μεγέθους του ρολού</a:t>
            </a:r>
            <a:r>
              <a:rPr lang="el-GR" dirty="0" smtClean="0"/>
              <a:t>.</a:t>
            </a:r>
          </a:p>
          <a:p>
            <a:r>
              <a:rPr lang="el-GR" dirty="0" smtClean="0"/>
              <a:t>Χωρητικότητα </a:t>
            </a:r>
            <a:r>
              <a:rPr lang="el-GR" dirty="0"/>
              <a:t>του ρολού σε     </a:t>
            </a:r>
            <a:endParaRPr lang="el-GR" dirty="0" smtClean="0"/>
          </a:p>
          <a:p>
            <a:pPr marL="914400" lvl="1" indent="-457200">
              <a:buFont typeface="+mj-lt"/>
              <a:buAutoNum type="alphaLcPeriod"/>
            </a:pPr>
            <a:r>
              <a:rPr lang="el-GR" dirty="0" smtClean="0"/>
              <a:t>πλάτος </a:t>
            </a:r>
            <a:r>
              <a:rPr lang="el-GR" dirty="0"/>
              <a:t>- 720</a:t>
            </a:r>
            <a:r>
              <a:rPr lang="en-US" dirty="0"/>
              <a:t>mm</a:t>
            </a:r>
            <a:r>
              <a:rPr lang="el-GR" dirty="0"/>
              <a:t>-1120</a:t>
            </a:r>
            <a:r>
              <a:rPr lang="en-US" dirty="0" smtClean="0"/>
              <a:t>mm</a:t>
            </a:r>
            <a:r>
              <a:rPr lang="el-GR" dirty="0" smtClean="0"/>
              <a:t>  </a:t>
            </a:r>
          </a:p>
          <a:p>
            <a:pPr marL="914400" lvl="1" indent="-457200">
              <a:buFont typeface="+mj-lt"/>
              <a:buAutoNum type="alphaLcPeriod"/>
            </a:pPr>
            <a:r>
              <a:rPr lang="el-GR" dirty="0" smtClean="0"/>
              <a:t>πλάτος-  </a:t>
            </a:r>
            <a:r>
              <a:rPr lang="el-GR" dirty="0"/>
              <a:t>500</a:t>
            </a:r>
            <a:r>
              <a:rPr lang="en-US" dirty="0"/>
              <a:t>mm</a:t>
            </a:r>
            <a:r>
              <a:rPr lang="el-GR" dirty="0"/>
              <a:t>-1200</a:t>
            </a:r>
            <a:r>
              <a:rPr lang="en-US" dirty="0"/>
              <a:t>mm</a:t>
            </a:r>
            <a:endParaRPr lang="el-GR" dirty="0"/>
          </a:p>
          <a:p>
            <a:pPr marL="914400" lvl="1" indent="-457200">
              <a:buFont typeface="+mj-lt"/>
              <a:buAutoNum type="alphaLcPeriod"/>
            </a:pPr>
            <a:r>
              <a:rPr lang="el-GR" dirty="0" smtClean="0"/>
              <a:t>πλάτος-  </a:t>
            </a:r>
            <a:r>
              <a:rPr lang="el-GR" dirty="0"/>
              <a:t>1620</a:t>
            </a:r>
            <a:r>
              <a:rPr lang="en-US" dirty="0"/>
              <a:t>mm</a:t>
            </a:r>
            <a:endParaRPr lang="el-GR" dirty="0"/>
          </a:p>
          <a:p>
            <a:r>
              <a:rPr lang="el-GR" b="1" dirty="0" smtClean="0"/>
              <a:t>2</a:t>
            </a:r>
            <a:r>
              <a:rPr lang="el-GR" b="1" dirty="0"/>
              <a:t>)</a:t>
            </a:r>
            <a:r>
              <a:rPr lang="el-GR" dirty="0"/>
              <a:t> Εκτυπούμενη επιφάνεια  </a:t>
            </a:r>
            <a:endParaRPr lang="el-GR" dirty="0" smtClean="0"/>
          </a:p>
          <a:p>
            <a:pPr marL="914400" lvl="1" indent="-457200">
              <a:buFont typeface="+mj-lt"/>
              <a:buAutoNum type="alphaLcPeriod"/>
            </a:pPr>
            <a:r>
              <a:rPr lang="el-GR" dirty="0" smtClean="0"/>
              <a:t>πλάτος </a:t>
            </a:r>
            <a:r>
              <a:rPr lang="el-GR" dirty="0"/>
              <a:t>- 700</a:t>
            </a:r>
            <a:r>
              <a:rPr lang="en-US" dirty="0"/>
              <a:t>mm</a:t>
            </a:r>
            <a:r>
              <a:rPr lang="el-GR" dirty="0"/>
              <a:t>-1110</a:t>
            </a:r>
            <a:r>
              <a:rPr lang="en-US" dirty="0"/>
              <a:t>mm</a:t>
            </a:r>
            <a:r>
              <a:rPr lang="el-GR" dirty="0"/>
              <a:t>  </a:t>
            </a:r>
          </a:p>
          <a:p>
            <a:pPr marL="914400" lvl="1" indent="-457200">
              <a:buFont typeface="+mj-lt"/>
              <a:buAutoNum type="alphaLcPeriod"/>
            </a:pPr>
            <a:r>
              <a:rPr lang="el-GR" dirty="0" smtClean="0"/>
              <a:t>πλάτος-  </a:t>
            </a:r>
            <a:r>
              <a:rPr lang="el-GR" dirty="0"/>
              <a:t>400</a:t>
            </a:r>
            <a:r>
              <a:rPr lang="en-US" dirty="0"/>
              <a:t>mm</a:t>
            </a:r>
            <a:r>
              <a:rPr lang="el-GR" dirty="0"/>
              <a:t>-1100</a:t>
            </a:r>
            <a:r>
              <a:rPr lang="en-US" dirty="0"/>
              <a:t>mm</a:t>
            </a:r>
            <a:endParaRPr lang="el-GR" dirty="0"/>
          </a:p>
          <a:p>
            <a:pPr marL="914400" lvl="1" indent="-457200">
              <a:buFont typeface="+mj-lt"/>
              <a:buAutoNum type="alphaLcPeriod"/>
            </a:pPr>
            <a:r>
              <a:rPr lang="el-GR" dirty="0" smtClean="0"/>
              <a:t>πλάτος-  </a:t>
            </a:r>
            <a:r>
              <a:rPr lang="el-GR" dirty="0"/>
              <a:t>1600</a:t>
            </a:r>
            <a:r>
              <a:rPr lang="en-US" dirty="0"/>
              <a:t>mm</a:t>
            </a:r>
            <a:endParaRPr lang="el-GR" dirty="0"/>
          </a:p>
          <a:p>
            <a:r>
              <a:rPr lang="el-GR" b="1" dirty="0" smtClean="0"/>
              <a:t>3</a:t>
            </a:r>
            <a:r>
              <a:rPr lang="el-GR" b="1" dirty="0"/>
              <a:t>) </a:t>
            </a:r>
            <a:r>
              <a:rPr lang="el-GR" dirty="0"/>
              <a:t>Διάμετρος ρολού σε μηχανή     </a:t>
            </a:r>
            <a:endParaRPr lang="el-GR" dirty="0" smtClean="0"/>
          </a:p>
          <a:p>
            <a:pPr marL="914400" lvl="1" indent="-457200">
              <a:buFont typeface="+mj-lt"/>
              <a:buAutoNum type="alphaLcPeriod"/>
            </a:pPr>
            <a:r>
              <a:rPr lang="el-GR" dirty="0" smtClean="0"/>
              <a:t>60</a:t>
            </a:r>
            <a:r>
              <a:rPr lang="en-US" dirty="0" smtClean="0"/>
              <a:t>cm</a:t>
            </a:r>
            <a:r>
              <a:rPr lang="el-GR" dirty="0" smtClean="0"/>
              <a:t>                                      </a:t>
            </a:r>
          </a:p>
          <a:p>
            <a:pPr marL="914400" lvl="1" indent="-457200">
              <a:buFont typeface="+mj-lt"/>
              <a:buAutoNum type="alphaLcPeriod"/>
            </a:pPr>
            <a:r>
              <a:rPr lang="el-GR" dirty="0" smtClean="0"/>
              <a:t>80</a:t>
            </a:r>
            <a:r>
              <a:rPr lang="en-US" dirty="0" smtClean="0"/>
              <a:t>cm</a:t>
            </a:r>
            <a:r>
              <a:rPr lang="el-GR" dirty="0" smtClean="0"/>
              <a:t>                                            </a:t>
            </a:r>
          </a:p>
          <a:p>
            <a:pPr marL="914400" lvl="1" indent="-457200">
              <a:buFont typeface="+mj-lt"/>
              <a:buAutoNum type="alphaLcPeriod"/>
            </a:pPr>
            <a:r>
              <a:rPr lang="el-GR" dirty="0" smtClean="0"/>
              <a:t>120</a:t>
            </a:r>
            <a:r>
              <a:rPr lang="en-US" dirty="0" smtClean="0"/>
              <a:t>cm</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395354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εκτύλιξης ρολού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Η πλατφόρμα αυτή κυρίως χωρίζεται σε δύο </a:t>
            </a:r>
            <a:r>
              <a:rPr lang="el-GR" dirty="0" smtClean="0"/>
              <a:t>τύπους</a:t>
            </a:r>
            <a:r>
              <a:rPr lang="en-US" dirty="0" smtClean="0"/>
              <a:t>:</a:t>
            </a:r>
          </a:p>
          <a:p>
            <a:pPr marL="457200" indent="-457200">
              <a:buFont typeface="+mj-lt"/>
              <a:buAutoNum type="alphaUcPeriod"/>
            </a:pPr>
            <a:r>
              <a:rPr lang="el-GR" dirty="0" smtClean="0"/>
              <a:t>Με </a:t>
            </a:r>
            <a:r>
              <a:rPr lang="el-GR" dirty="0"/>
              <a:t>κεντρικό άξονα (στήριξης ρολού).</a:t>
            </a:r>
          </a:p>
          <a:p>
            <a:pPr lvl="1" indent="-342900"/>
            <a:r>
              <a:rPr lang="el-GR" dirty="0"/>
              <a:t>Τα παραπάνω συγκεκριμένα ρολά προσαρμόζονται με άξονα πάνω στο μέρος φόρτωσης-εκτύλιξης του </a:t>
            </a:r>
            <a:r>
              <a:rPr lang="el-GR" dirty="0" smtClean="0"/>
              <a:t>ρολού.</a:t>
            </a:r>
            <a:r>
              <a:rPr lang="el-GR" dirty="0"/>
              <a:t> Δύο γερανάκια (ηλεκτρομοτέρ) βοηθούν με την δύναμή τους (γύρω στα 0,5 </a:t>
            </a:r>
            <a:r>
              <a:rPr lang="en-US" dirty="0"/>
              <a:t>ton</a:t>
            </a:r>
            <a:r>
              <a:rPr lang="el-GR" dirty="0"/>
              <a:t> έκαστο ανυψωτική ικανότητα) στην τοποθέτηση του ρολού στη θέση εκτύλιξης και σωστή εφαρμογή πάνω στη μηχανή. Ειδικά ρουλεμάν βοηθούν στην τέλεια (χωρίς ιδιαίτερες τριβές) εκτύλιξη του ρολού.</a:t>
            </a:r>
          </a:p>
          <a:p>
            <a:pPr marL="457200" indent="-457200">
              <a:buFont typeface="+mj-lt"/>
              <a:buAutoNum type="alphaUcPeriod" startAt="2"/>
            </a:pPr>
            <a:r>
              <a:rPr lang="el-GR" dirty="0"/>
              <a:t>Μ</a:t>
            </a:r>
            <a:r>
              <a:rPr lang="el-GR" dirty="0" smtClean="0"/>
              <a:t>ε </a:t>
            </a:r>
            <a:r>
              <a:rPr lang="el-GR" dirty="0"/>
              <a:t>πλευρική στήριξη </a:t>
            </a:r>
            <a:r>
              <a:rPr lang="el-GR" dirty="0" smtClean="0"/>
              <a:t>ρολού</a:t>
            </a:r>
          </a:p>
          <a:p>
            <a:pPr lvl="1" indent="-342900"/>
            <a:r>
              <a:rPr lang="el-GR" dirty="0"/>
              <a:t>Το σύστημα αυτό εκτύλιξης ρολού έχει δύο άκρα (πλευρικά ημιαξόνια) και στηρίζεται σε ένα μηχανισμό με βάση για κάποια κίνηση των ημιαξονίων στο κέντρο του συστήματος.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14690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Τμήματα μηχανής και ικανότητες εκτύπωσης </a:t>
            </a:r>
            <a:r>
              <a:rPr lang="el-GR" sz="3600" b="0" dirty="0" smtClean="0"/>
              <a:t>3/6</a:t>
            </a:r>
            <a:endParaRPr lang="el-GR" dirty="0"/>
          </a:p>
        </p:txBody>
      </p:sp>
      <p:sp>
        <p:nvSpPr>
          <p:cNvPr id="3" name="Θέση περιεχομένου 2"/>
          <p:cNvSpPr>
            <a:spLocks noGrp="1"/>
          </p:cNvSpPr>
          <p:nvPr>
            <p:ph idx="1"/>
          </p:nvPr>
        </p:nvSpPr>
        <p:spPr/>
        <p:txBody>
          <a:bodyPr>
            <a:normAutofit fontScale="92500"/>
          </a:bodyPr>
          <a:lstStyle/>
          <a:p>
            <a:r>
              <a:rPr lang="el-GR" dirty="0"/>
              <a:t>Συνήθως υπάρχει κεντρικό στρόφαλο (κίνηση για σύμπτωση) 360° με διπλό γρανάζι (</a:t>
            </a:r>
            <a:r>
              <a:rPr lang="el-GR" dirty="0" smtClean="0"/>
              <a:t>μπρος-πίσω</a:t>
            </a:r>
            <a:r>
              <a:rPr lang="el-GR" dirty="0"/>
              <a:t>).</a:t>
            </a:r>
          </a:p>
          <a:p>
            <a:r>
              <a:rPr lang="el-GR" dirty="0"/>
              <a:t>Έχει δυνατότητες να ρυθμίσει σε μέτρα σύμπτωσης την μηχανή με μηχανικό τρόπο ή και όταν ευρίσκεται σε λειτουργία από κονσόλα μέσω Η/Υ και έλεγχο (πίεσης-τάνυσης-ιξώδες μελάνης κλπ), ανάλογα με το μοντέλο και την εταιρεία.</a:t>
            </a:r>
          </a:p>
          <a:p>
            <a:r>
              <a:rPr lang="el-GR" dirty="0"/>
              <a:t>Τροφοδοτεί, με σύστημα αυτόματου τυλίξεως-επανατυλίξεως υλικό εκτύπωσης σε ρολό χωρίς να διακοπεί η κίνησή της, (ενώ λειτουργεί) και συνεχώς στο επόμενο ρολό τροφοδοσίας με οικονομία χρόνου. </a:t>
            </a:r>
          </a:p>
          <a:p>
            <a:r>
              <a:rPr lang="el-GR" dirty="0"/>
              <a:t>Οι κύλινδροι είναι υδρόψυκτοι και με ελεγχόμενη θερμοκρασία με οπτικά ελεγχόμενα ρολόγια (θερμοκρασίας) αλλά και ηχητικά ή οπτικές ενδείξεις (</a:t>
            </a:r>
            <a:r>
              <a:rPr lang="en-US" dirty="0"/>
              <a:t>led</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80585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Συντήρηση μηχανής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Σε πολλές μηχανές παρατηρείται το φαινόμενο της αλλοίωσης της ευθυγράμμισης των κυλίνδρων, είτε αυτοί είναι της πίεσης είτε της μεταφοράς υλικού, είτε των άλλων κυλίνδρων. Η όποια εφαρμογή πίεσης και κίνησης στον κύλινδρο όπως επίσης και το υλικό κατασκευής του παίζουν σπουδαίο ρόλο στην ευθυγράμμισή </a:t>
            </a:r>
            <a:r>
              <a:rPr lang="el-GR" dirty="0" smtClean="0"/>
              <a:t>τους. Η </a:t>
            </a:r>
            <a:r>
              <a:rPr lang="el-GR" dirty="0"/>
              <a:t>φύλαξη </a:t>
            </a:r>
            <a:r>
              <a:rPr lang="el-GR" dirty="0" smtClean="0"/>
              <a:t>τους, </a:t>
            </a:r>
            <a:r>
              <a:rPr lang="el-GR" dirty="0"/>
              <a:t>όπως και η αλλαγή </a:t>
            </a:r>
            <a:r>
              <a:rPr lang="el-GR" dirty="0" smtClean="0"/>
              <a:t>τους, </a:t>
            </a:r>
            <a:r>
              <a:rPr lang="el-GR" dirty="0"/>
              <a:t>προϋποθέτει σωστή τοποθέτηση και σωστή </a:t>
            </a:r>
            <a:r>
              <a:rPr lang="el-GR" dirty="0" smtClean="0"/>
              <a:t>φορά. Παράγοντες </a:t>
            </a:r>
            <a:r>
              <a:rPr lang="el-GR" dirty="0"/>
              <a:t>όπως:       </a:t>
            </a:r>
            <a:endParaRPr lang="el-GR" dirty="0" smtClean="0"/>
          </a:p>
          <a:p>
            <a:pPr marL="857250" lvl="1" indent="-457200">
              <a:buFont typeface="+mj-lt"/>
              <a:buAutoNum type="alphaLcPeriod"/>
            </a:pPr>
            <a:r>
              <a:rPr lang="el-GR" dirty="0" smtClean="0"/>
              <a:t>κόψιμο </a:t>
            </a:r>
            <a:r>
              <a:rPr lang="el-GR" dirty="0"/>
              <a:t>του ρολού στις </a:t>
            </a:r>
            <a:r>
              <a:rPr lang="el-GR" dirty="0" smtClean="0"/>
              <a:t>άκρες, </a:t>
            </a:r>
            <a:endParaRPr lang="el-GR" dirty="0"/>
          </a:p>
          <a:p>
            <a:pPr marL="857250" lvl="1" indent="-457200">
              <a:buFont typeface="+mj-lt"/>
              <a:buAutoNum type="alphaLcPeriod"/>
            </a:pPr>
            <a:r>
              <a:rPr lang="el-GR" dirty="0" smtClean="0"/>
              <a:t>κακή </a:t>
            </a:r>
            <a:r>
              <a:rPr lang="el-GR" dirty="0"/>
              <a:t>τοποθέτηση στο </a:t>
            </a:r>
            <a:r>
              <a:rPr lang="el-GR" dirty="0" smtClean="0"/>
              <a:t>μοντάζ,</a:t>
            </a:r>
            <a:endParaRPr lang="el-GR" dirty="0"/>
          </a:p>
          <a:p>
            <a:pPr marL="857250" lvl="1" indent="-457200">
              <a:buFont typeface="+mj-lt"/>
              <a:buAutoNum type="alphaLcPeriod"/>
            </a:pPr>
            <a:r>
              <a:rPr lang="el-GR" dirty="0" smtClean="0"/>
              <a:t>κακή </a:t>
            </a:r>
            <a:r>
              <a:rPr lang="el-GR" dirty="0"/>
              <a:t>ποιότητα </a:t>
            </a:r>
            <a:r>
              <a:rPr lang="el-GR" dirty="0" smtClean="0"/>
              <a:t>υλικού,</a:t>
            </a:r>
            <a:endParaRPr lang="el-GR" dirty="0"/>
          </a:p>
          <a:p>
            <a:pPr marL="857250" lvl="1" indent="-457200">
              <a:buFont typeface="+mj-lt"/>
              <a:buAutoNum type="alphaLcPeriod"/>
            </a:pPr>
            <a:r>
              <a:rPr lang="el-GR" dirty="0" smtClean="0"/>
              <a:t>λάθος χειρισμό.</a:t>
            </a:r>
          </a:p>
          <a:p>
            <a:pPr marL="0" indent="0">
              <a:buNone/>
            </a:pPr>
            <a:r>
              <a:rPr lang="el-GR" dirty="0"/>
              <a:t>Υ</a:t>
            </a:r>
            <a:r>
              <a:rPr lang="el-GR" dirty="0" smtClean="0"/>
              <a:t>ποχρεώνουν </a:t>
            </a:r>
            <a:r>
              <a:rPr lang="el-GR" dirty="0"/>
              <a:t>τη λειτουργεία της μηχανής σε λιγότερες στροφές από τη προβλεπόμενη και βέβαια ο σοβαρός παράγοντας των κραδασμών πάνω στη μηχανή δημιουργεί επιπλέον προβλήματα.</a:t>
            </a:r>
          </a:p>
          <a:p>
            <a:pPr marL="857250" lvl="1" indent="-457200">
              <a:buFont typeface="+mj-lt"/>
              <a:buAutoNum type="alphaLcPeriod"/>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509956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Συστήματα οπτικού ελέγχου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Όπως σ’ όλες τις μηχανές στην αρχή αλλά και κατά τη διάρκεια της εκτύπωσης (σε τακτά χρονικά διαστήματα) ο εκτυπωτής ελέγχει την εκτύπωση. Ο έλεγχος είναι όχι μόνο στις συμπτώσεις μεταξύ των χρωμάτων και των θεμάτων αλλά και των αποχρώσεων της σωστής απόδοσης της κουκίδας των θεμάτων.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pic>
        <p:nvPicPr>
          <p:cNvPr id="5" name="Εικόνα 4" descr="page148"/>
          <p:cNvPicPr/>
          <p:nvPr/>
        </p:nvPicPr>
        <p:blipFill>
          <a:blip r:embed="rId2" cstate="print"/>
          <a:srcRect/>
          <a:stretch>
            <a:fillRect/>
          </a:stretch>
        </p:blipFill>
        <p:spPr bwMode="auto">
          <a:xfrm>
            <a:off x="3131840" y="3499219"/>
            <a:ext cx="2084705" cy="2879090"/>
          </a:xfrm>
          <a:prstGeom prst="rect">
            <a:avLst/>
          </a:prstGeom>
          <a:noFill/>
          <a:ln w="9525">
            <a:noFill/>
            <a:miter lim="800000"/>
            <a:headEnd/>
            <a:tailEnd/>
          </a:ln>
        </p:spPr>
      </p:pic>
    </p:spTree>
    <p:extLst>
      <p:ext uri="{BB962C8B-B14F-4D97-AF65-F5344CB8AC3E}">
        <p14:creationId xmlns:p14="http://schemas.microsoft.com/office/powerpoint/2010/main" val="14244115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οπτικού ελέγχου </a:t>
            </a:r>
            <a:r>
              <a:rPr lang="el-GR" sz="3200" b="0" dirty="0" smtClean="0"/>
              <a:t>2/3</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Α΄ Σύστημα </a:t>
            </a:r>
            <a:r>
              <a:rPr lang="el-GR" b="1" dirty="0" smtClean="0">
                <a:solidFill>
                  <a:srgbClr val="820000"/>
                </a:solidFill>
              </a:rPr>
              <a:t>«Στροβοσκόπιο»</a:t>
            </a:r>
          </a:p>
          <a:p>
            <a:pPr marL="0" indent="0">
              <a:buNone/>
            </a:pPr>
            <a:r>
              <a:rPr lang="el-GR" dirty="0"/>
              <a:t>Υπάρχει </a:t>
            </a:r>
            <a:r>
              <a:rPr lang="el-GR" dirty="0" smtClean="0"/>
              <a:t>μια </a:t>
            </a:r>
            <a:r>
              <a:rPr lang="el-GR" dirty="0"/>
              <a:t>συσκευή, η οποία τοποθετείται πριν την επανατύλιξη του τυπωμένου υλικού στο ρολό και αποτελείται από ένα λαμπτήρα, ξένου, και φωτίζει κανονικά και με διαδοχικές λάμψεις μια συγκεκριμένη περιοχή κινούμενης ταινίας. Οι λάμψεις πυροδοτούνται από ένα φωτοκύτταρο και ανιχνεύει μια, ειδικά γι’ αυτό το λόγο, τυπωμένη κουκίδα στην αρχή της εργασίας. Αυτή η διαδοχική ανάφλεξη είναι σε συγχρονισμό με την ταχύτητα και φωτίζεται το ίδιο σημείο κάθε φορά. Έτσι δημιουργείται, κάθε φορά, η αίσθηση της ακινησίας και βέβαια του ελέγχου συγκεκριμένου σημείου.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789829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a:t>
            </a:r>
            <a:r>
              <a:rPr lang="el-GR" dirty="0" smtClean="0"/>
              <a:t>οπτικού </a:t>
            </a:r>
            <a:r>
              <a:rPr lang="el-GR" dirty="0"/>
              <a:t>ελέγχου </a:t>
            </a:r>
            <a:r>
              <a:rPr lang="el-GR" sz="3200" b="0" dirty="0" smtClean="0"/>
              <a:t>3/3</a:t>
            </a:r>
            <a:endParaRPr lang="el-GR" dirty="0"/>
          </a:p>
        </p:txBody>
      </p:sp>
      <p:sp>
        <p:nvSpPr>
          <p:cNvPr id="3" name="Θέση περιεχομένου 2"/>
          <p:cNvSpPr>
            <a:spLocks noGrp="1"/>
          </p:cNvSpPr>
          <p:nvPr>
            <p:ph idx="1"/>
          </p:nvPr>
        </p:nvSpPr>
        <p:spPr>
          <a:xfrm>
            <a:off x="457200" y="1052736"/>
            <a:ext cx="8229600" cy="5184576"/>
          </a:xfrm>
        </p:spPr>
        <p:txBody>
          <a:bodyPr/>
          <a:lstStyle/>
          <a:p>
            <a:pPr marL="0" indent="0">
              <a:buNone/>
            </a:pPr>
            <a:r>
              <a:rPr lang="el-GR" b="1" dirty="0" smtClean="0">
                <a:solidFill>
                  <a:srgbClr val="820000"/>
                </a:solidFill>
              </a:rPr>
              <a:t>Β. </a:t>
            </a:r>
            <a:r>
              <a:rPr lang="el-GR" b="1" dirty="0">
                <a:solidFill>
                  <a:srgbClr val="820000"/>
                </a:solidFill>
              </a:rPr>
              <a:t>Σύστημα </a:t>
            </a:r>
            <a:r>
              <a:rPr lang="el-GR" b="1" dirty="0" smtClean="0">
                <a:solidFill>
                  <a:srgbClr val="820000"/>
                </a:solidFill>
              </a:rPr>
              <a:t>«Συγχρονοσκόπιο»</a:t>
            </a:r>
            <a:r>
              <a:rPr lang="en-US" b="1" dirty="0" smtClean="0">
                <a:solidFill>
                  <a:srgbClr val="820000"/>
                </a:solidFill>
              </a:rPr>
              <a:t>  </a:t>
            </a:r>
            <a:endParaRPr lang="el-GR" b="1" dirty="0" smtClean="0">
              <a:solidFill>
                <a:srgbClr val="820000"/>
              </a:solidFill>
            </a:endParaRPr>
          </a:p>
          <a:p>
            <a:pPr marL="0" indent="0">
              <a:buNone/>
            </a:pPr>
            <a:r>
              <a:rPr lang="el-GR" dirty="0"/>
              <a:t>Ο μηχανισμός ελέγχου αυτός αποτελείται από 15 μικρούς καθρέπτες – παραλληλόγραμμους και είναι προσαρμοσμένες σε ένα τύμπανο, που γυρίζει με χρονισμό ένα προς πέντε (1/5) της ταχύτητας του </a:t>
            </a:r>
            <a:r>
              <a:rPr lang="el-GR" dirty="0" smtClean="0"/>
              <a:t>εκκεντρικού </a:t>
            </a:r>
            <a:r>
              <a:rPr lang="el-GR" dirty="0"/>
              <a:t>τύμπανου</a:t>
            </a:r>
            <a:r>
              <a:rPr lang="el-GR" dirty="0" smtClean="0"/>
              <a:t>.</a:t>
            </a:r>
            <a:endParaRPr lang="en-US" dirty="0" smtClean="0"/>
          </a:p>
          <a:p>
            <a:pPr marL="0" indent="0">
              <a:buNone/>
            </a:pPr>
            <a:r>
              <a:rPr lang="en-US" b="1" dirty="0" smtClean="0">
                <a:solidFill>
                  <a:srgbClr val="820000"/>
                </a:solidFill>
              </a:rPr>
              <a:t>C. System Camera / Video</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pic>
        <p:nvPicPr>
          <p:cNvPr id="45058" name="Picture 2" descr="http://www.flexoglobal.com/blog/wp-content/uploads/2014/02/bobst-gps.gif"/>
          <p:cNvPicPr>
            <a:picLocks noChangeAspect="1" noChangeArrowheads="1"/>
          </p:cNvPicPr>
          <p:nvPr/>
        </p:nvPicPr>
        <p:blipFill>
          <a:blip r:embed="rId2" cstate="print"/>
          <a:srcRect/>
          <a:stretch>
            <a:fillRect/>
          </a:stretch>
        </p:blipFill>
        <p:spPr bwMode="auto">
          <a:xfrm>
            <a:off x="5436096" y="4221088"/>
            <a:ext cx="3312368" cy="2448272"/>
          </a:xfrm>
          <a:prstGeom prst="rect">
            <a:avLst/>
          </a:prstGeom>
          <a:noFill/>
        </p:spPr>
      </p:pic>
      <p:pic>
        <p:nvPicPr>
          <p:cNvPr id="45060" name="Picture 4" descr="http://www.bobst.com/fileadmin/_processed_/csm_IQ300_c642655ad0.jpg"/>
          <p:cNvPicPr>
            <a:picLocks noChangeAspect="1" noChangeArrowheads="1"/>
          </p:cNvPicPr>
          <p:nvPr/>
        </p:nvPicPr>
        <p:blipFill>
          <a:blip r:embed="rId3" cstate="print"/>
          <a:srcRect/>
          <a:stretch>
            <a:fillRect/>
          </a:stretch>
        </p:blipFill>
        <p:spPr bwMode="auto">
          <a:xfrm>
            <a:off x="539552" y="4869160"/>
            <a:ext cx="4680520" cy="1800200"/>
          </a:xfrm>
          <a:prstGeom prst="rect">
            <a:avLst/>
          </a:prstGeom>
          <a:noFill/>
        </p:spPr>
      </p:pic>
    </p:spTree>
    <p:extLst>
      <p:ext uri="{BB962C8B-B14F-4D97-AF65-F5344CB8AC3E}">
        <p14:creationId xmlns:p14="http://schemas.microsoft.com/office/powerpoint/2010/main" val="224549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τετραχρωμία στη φλεξογραφία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a:xfrm>
            <a:off x="457200" y="1196752"/>
            <a:ext cx="8229600" cy="2808312"/>
          </a:xfrm>
        </p:spPr>
        <p:txBody>
          <a:bodyPr/>
          <a:lstStyle/>
          <a:p>
            <a:r>
              <a:rPr lang="el-GR" dirty="0"/>
              <a:t>Στη φλεξογραφία χρησιμοποιούμε τετραχρωμίες των τεσσάρων βασικών χρωμάτων</a:t>
            </a:r>
            <a:r>
              <a:rPr lang="el-GR" dirty="0" smtClean="0"/>
              <a:t>.</a:t>
            </a:r>
          </a:p>
          <a:p>
            <a:r>
              <a:rPr lang="el-GR" dirty="0"/>
              <a:t>Ανάλογα με τη γωνία </a:t>
            </a:r>
            <a:r>
              <a:rPr lang="en-US" dirty="0"/>
              <a:t>anilox</a:t>
            </a:r>
            <a:r>
              <a:rPr lang="el-GR" dirty="0"/>
              <a:t> έχουμε αντίστοιχες γωνίες στα τέσσερα βασικά χρώματα</a:t>
            </a:r>
            <a:r>
              <a:rPr lang="el-GR" dirty="0" smtClean="0"/>
              <a:t>.</a:t>
            </a:r>
          </a:p>
          <a:p>
            <a:pPr marL="0" indent="0">
              <a:buNone/>
            </a:pPr>
            <a:r>
              <a:rPr lang="el-GR" dirty="0" smtClean="0"/>
              <a:t>Παράδειγμα</a:t>
            </a:r>
            <a:r>
              <a:rPr lang="el-GR" dirty="0"/>
              <a:t>: για Α</a:t>
            </a:r>
            <a:r>
              <a:rPr lang="en-US" dirty="0"/>
              <a:t>nilox</a:t>
            </a:r>
            <a:r>
              <a:rPr lang="el-GR" dirty="0"/>
              <a:t> 45° έχουμε Ματζέντα = 67,5°, Κίτρινο = 82,5°, Μπλε = 7,5°, Μαύρο = 37,5° </a:t>
            </a:r>
            <a:r>
              <a:rPr lang="el-GR" dirty="0" smtClean="0"/>
              <a:t>και </a:t>
            </a:r>
            <a:r>
              <a:rPr lang="el-GR" dirty="0"/>
              <a:t>επιπλέον χρώμα = 60°.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pic>
        <p:nvPicPr>
          <p:cNvPr id="5" name="Εικόνα 4" descr="page151_8"/>
          <p:cNvPicPr/>
          <p:nvPr/>
        </p:nvPicPr>
        <p:blipFill>
          <a:blip r:embed="rId2" cstate="print"/>
          <a:srcRect/>
          <a:stretch>
            <a:fillRect/>
          </a:stretch>
        </p:blipFill>
        <p:spPr bwMode="auto">
          <a:xfrm>
            <a:off x="3204711" y="3907837"/>
            <a:ext cx="2755265" cy="2660015"/>
          </a:xfrm>
          <a:prstGeom prst="rect">
            <a:avLst/>
          </a:prstGeom>
          <a:noFill/>
          <a:ln w="9525">
            <a:noFill/>
            <a:miter lim="800000"/>
            <a:headEnd/>
            <a:tailEnd/>
          </a:ln>
        </p:spPr>
      </p:pic>
      <p:sp>
        <p:nvSpPr>
          <p:cNvPr id="6" name="Rectangle 5"/>
          <p:cNvSpPr/>
          <p:nvPr/>
        </p:nvSpPr>
        <p:spPr>
          <a:xfrm>
            <a:off x="6444208" y="5877272"/>
            <a:ext cx="1787669" cy="369332"/>
          </a:xfrm>
          <a:prstGeom prst="rect">
            <a:avLst/>
          </a:prstGeom>
        </p:spPr>
        <p:txBody>
          <a:bodyPr wrap="none">
            <a:spAutoFit/>
          </a:bodyPr>
          <a:lstStyle/>
          <a:p>
            <a:r>
              <a:rPr lang="en-US" dirty="0" smtClean="0"/>
              <a:t>Source: Dupont</a:t>
            </a:r>
            <a:endParaRPr lang="el-GR" dirty="0"/>
          </a:p>
        </p:txBody>
      </p:sp>
    </p:spTree>
    <p:extLst>
      <p:ext uri="{BB962C8B-B14F-4D97-AF65-F5344CB8AC3E}">
        <p14:creationId xmlns:p14="http://schemas.microsoft.com/office/powerpoint/2010/main" val="41434171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τετραχρωμία στη φλεξογραφία </a:t>
            </a:r>
            <a:r>
              <a:rPr lang="el-GR" sz="3200" b="0" dirty="0" smtClean="0"/>
              <a:t>2/</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Στη διαδικασία σκαναρίσματος και όταν γίνεται η μετατροπή των αρχείων από RGB σε CMYK πρέπει να δοθεί ένδειξη dot gain μεταξύ 25-40% και ανάλογα με το θέμα. </a:t>
            </a:r>
            <a:endParaRPr lang="el-GR" dirty="0" smtClean="0"/>
          </a:p>
          <a:p>
            <a:r>
              <a:rPr lang="el-GR" dirty="0"/>
              <a:t>Τ</a:t>
            </a:r>
            <a:r>
              <a:rPr lang="el-GR" dirty="0" smtClean="0"/>
              <a:t>α </a:t>
            </a:r>
            <a:r>
              <a:rPr lang="el-GR" dirty="0"/>
              <a:t>φόντα, τα γράμματα και τα πλατιά γραμμικά μοτίβα δεν συντίθενται από τετραχρωμικά μελάνια, ενώ τα ράστερ ντεγκραντέ (</a:t>
            </a:r>
            <a:r>
              <a:rPr lang="en-US" dirty="0"/>
              <a:t>degrade</a:t>
            </a:r>
            <a:r>
              <a:rPr lang="el-GR" dirty="0"/>
              <a:t>) φόντου γίνονται με ξεχωριστό χρώμα</a:t>
            </a:r>
            <a:r>
              <a:rPr lang="el-GR" dirty="0" smtClean="0"/>
              <a:t>.</a:t>
            </a:r>
          </a:p>
          <a:p>
            <a:r>
              <a:rPr lang="el-GR" dirty="0"/>
              <a:t>Β</a:t>
            </a:r>
            <a:r>
              <a:rPr lang="el-GR" dirty="0" smtClean="0"/>
              <a:t>ασικός </a:t>
            </a:r>
            <a:r>
              <a:rPr lang="el-GR" dirty="0"/>
              <a:t>παράγοντας για τον καθορισμό του ράστερ 42, 48, 54-6 γραμμές ανά εκατοστό είναι η </a:t>
            </a:r>
            <a:r>
              <a:rPr lang="en-US" dirty="0"/>
              <a:t>l</a:t>
            </a:r>
            <a:r>
              <a:rPr lang="el-GR" dirty="0"/>
              <a:t>/</a:t>
            </a:r>
            <a:r>
              <a:rPr lang="en-US" dirty="0"/>
              <a:t>cm</a:t>
            </a:r>
            <a:r>
              <a:rPr lang="el-GR" dirty="0"/>
              <a:t> χάραξη του κυλίνδρου </a:t>
            </a:r>
            <a:r>
              <a:rPr lang="en-US" dirty="0"/>
              <a:t>Anilox</a:t>
            </a:r>
            <a:r>
              <a:rPr lang="el-GR" dirty="0"/>
              <a:t>. </a:t>
            </a:r>
            <a:endParaRPr lang="el-GR" dirty="0" smtClean="0"/>
          </a:p>
          <a:p>
            <a:r>
              <a:rPr lang="el-GR" dirty="0" smtClean="0"/>
              <a:t>Ιδανική </a:t>
            </a:r>
            <a:r>
              <a:rPr lang="el-GR" dirty="0"/>
              <a:t>θεωρείται η σχέση 1προς 3,5.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8645288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τετραχρωμία στη φλεξογραφία </a:t>
            </a:r>
            <a:r>
              <a:rPr lang="el-GR" sz="3200" b="0" dirty="0" smtClean="0"/>
              <a:t>3/</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κατάλληλη εκλογή και ρύθμιση σ’ αυτές τις περιοχές μας δίνει τη δυνατότητα να ελαχιστοποιηθεί το κέρδισμα της κουκίδας, το “άπλωμα” της μελάνης και η βελτίωση της ποιότητας των τυπωμένων πλακάτων</a:t>
            </a:r>
            <a:r>
              <a:rPr lang="el-GR" dirty="0" smtClean="0"/>
              <a:t>.</a:t>
            </a:r>
          </a:p>
          <a:p>
            <a:pPr lvl="1"/>
            <a:r>
              <a:rPr lang="el-GR" dirty="0"/>
              <a:t>Μ</a:t>
            </a:r>
            <a:r>
              <a:rPr lang="el-GR" dirty="0" smtClean="0"/>
              <a:t>εταβλητές </a:t>
            </a:r>
            <a:r>
              <a:rPr lang="el-GR" dirty="0"/>
              <a:t>που επηρεάζουν αυτούς τους </a:t>
            </a:r>
            <a:r>
              <a:rPr lang="el-GR" dirty="0" smtClean="0"/>
              <a:t>τομείς</a:t>
            </a:r>
            <a:r>
              <a:rPr lang="en-US" dirty="0" smtClean="0"/>
              <a:t>:</a:t>
            </a:r>
          </a:p>
          <a:p>
            <a:pPr lvl="1"/>
            <a:r>
              <a:rPr lang="el-GR" dirty="0" smtClean="0"/>
              <a:t>Χάραξη </a:t>
            </a:r>
            <a:r>
              <a:rPr lang="el-GR" dirty="0"/>
              <a:t>του </a:t>
            </a:r>
            <a:r>
              <a:rPr lang="en-US" dirty="0"/>
              <a:t>anilox</a:t>
            </a:r>
            <a:r>
              <a:rPr lang="el-GR" dirty="0"/>
              <a:t>,</a:t>
            </a:r>
          </a:p>
          <a:p>
            <a:pPr lvl="1"/>
            <a:r>
              <a:rPr lang="el-GR" dirty="0" smtClean="0"/>
              <a:t>Τοποθέτηση </a:t>
            </a:r>
            <a:r>
              <a:rPr lang="el-GR" dirty="0"/>
              <a:t>του </a:t>
            </a:r>
            <a:r>
              <a:rPr lang="en-US" dirty="0"/>
              <a:t>anilox</a:t>
            </a:r>
            <a:r>
              <a:rPr lang="el-GR" dirty="0"/>
              <a:t>,</a:t>
            </a:r>
          </a:p>
          <a:p>
            <a:pPr lvl="1"/>
            <a:r>
              <a:rPr lang="el-GR" dirty="0" smtClean="0"/>
              <a:t>Ρύθμιση </a:t>
            </a:r>
            <a:r>
              <a:rPr lang="el-GR" dirty="0"/>
              <a:t>του </a:t>
            </a:r>
            <a:r>
              <a:rPr lang="en-US" dirty="0"/>
              <a:t>pH</a:t>
            </a:r>
            <a:r>
              <a:rPr lang="el-GR" dirty="0"/>
              <a:t> και της διαφάνειας της μελάνης,</a:t>
            </a:r>
          </a:p>
          <a:p>
            <a:pPr lvl="1"/>
            <a:r>
              <a:rPr lang="el-GR" dirty="0" smtClean="0"/>
              <a:t>Ρύθμιση </a:t>
            </a:r>
            <a:r>
              <a:rPr lang="el-GR" dirty="0"/>
              <a:t>απόδοσης της μελάνης,</a:t>
            </a:r>
          </a:p>
          <a:p>
            <a:pPr lvl="1"/>
            <a:r>
              <a:rPr lang="el-GR" dirty="0" smtClean="0"/>
              <a:t>Πρόσθεση </a:t>
            </a:r>
            <a:r>
              <a:rPr lang="el-GR" dirty="0"/>
              <a:t>αντι-αφριστικών,</a:t>
            </a:r>
          </a:p>
          <a:p>
            <a:pPr lvl="1"/>
            <a:r>
              <a:rPr lang="el-GR" dirty="0" smtClean="0"/>
              <a:t>Ρύθμιση </a:t>
            </a:r>
            <a:r>
              <a:rPr lang="el-GR" dirty="0"/>
              <a:t>στεγνώματος,</a:t>
            </a:r>
          </a:p>
          <a:p>
            <a:pPr lvl="1"/>
            <a:r>
              <a:rPr lang="el-GR" dirty="0" smtClean="0"/>
              <a:t>Ρύθμιση </a:t>
            </a:r>
            <a:r>
              <a:rPr lang="el-GR" dirty="0"/>
              <a:t>της πλάκας (πίεση).</a:t>
            </a:r>
          </a:p>
          <a:p>
            <a:pPr marL="400050" lvl="1" indent="0">
              <a:buNone/>
            </a:pPr>
            <a:r>
              <a:rPr lang="el-GR" dirty="0"/>
              <a:t>*(Πάντα σε σχέση με το υλικό εκτύπωσης).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1653649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Χάραξη του </a:t>
            </a:r>
            <a:r>
              <a:rPr lang="en-US" dirty="0" smtClean="0"/>
              <a:t>anilox</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Παράμετροι</a:t>
            </a:r>
            <a:r>
              <a:rPr lang="en-US" b="1" dirty="0" smtClean="0">
                <a:solidFill>
                  <a:srgbClr val="820000"/>
                </a:solidFill>
              </a:rPr>
              <a:t> </a:t>
            </a:r>
          </a:p>
          <a:p>
            <a:r>
              <a:rPr lang="el-GR" dirty="0" smtClean="0"/>
              <a:t>Ρύθμιση </a:t>
            </a:r>
            <a:r>
              <a:rPr lang="el-GR" dirty="0"/>
              <a:t>γωνίας ράστερ,</a:t>
            </a:r>
          </a:p>
          <a:p>
            <a:r>
              <a:rPr lang="el-GR" dirty="0" smtClean="0"/>
              <a:t>Βάθος </a:t>
            </a:r>
            <a:r>
              <a:rPr lang="el-GR" dirty="0"/>
              <a:t>κουκίδας, </a:t>
            </a:r>
          </a:p>
          <a:p>
            <a:r>
              <a:rPr lang="el-GR" dirty="0" smtClean="0"/>
              <a:t>Μορφή </a:t>
            </a:r>
            <a:r>
              <a:rPr lang="el-GR" dirty="0"/>
              <a:t>κουκίδας.</a:t>
            </a:r>
          </a:p>
          <a:p>
            <a:pPr marL="0" indent="0" algn="ctr">
              <a:buNone/>
            </a:pPr>
            <a:r>
              <a:rPr lang="el-GR" b="1" dirty="0">
                <a:solidFill>
                  <a:srgbClr val="820000"/>
                </a:solidFill>
              </a:rPr>
              <a:t>Λ</a:t>
            </a:r>
            <a:r>
              <a:rPr lang="el-GR" b="1" dirty="0" smtClean="0">
                <a:solidFill>
                  <a:srgbClr val="820000"/>
                </a:solidFill>
              </a:rPr>
              <a:t>ειτουργίες </a:t>
            </a:r>
            <a:r>
              <a:rPr lang="el-GR" b="1" dirty="0">
                <a:solidFill>
                  <a:srgbClr val="820000"/>
                </a:solidFill>
              </a:rPr>
              <a:t>που παίζουν ρόλο στη </a:t>
            </a:r>
            <a:r>
              <a:rPr lang="el-GR" b="1" dirty="0" smtClean="0">
                <a:solidFill>
                  <a:srgbClr val="820000"/>
                </a:solidFill>
              </a:rPr>
              <a:t>χάραξη</a:t>
            </a:r>
          </a:p>
          <a:p>
            <a:pPr lvl="0"/>
            <a:r>
              <a:rPr lang="el-GR" dirty="0"/>
              <a:t>Το μήκος ακμής των πυραμίδων ράστερ – </a:t>
            </a:r>
            <a:r>
              <a:rPr lang="el-GR" dirty="0" smtClean="0"/>
              <a:t>επιφάνεια,</a:t>
            </a:r>
            <a:endParaRPr lang="el-GR" dirty="0"/>
          </a:p>
          <a:p>
            <a:pPr lvl="0"/>
            <a:r>
              <a:rPr lang="el-GR" dirty="0"/>
              <a:t>Γωνία κορυφής της πυραμίδας </a:t>
            </a:r>
            <a:r>
              <a:rPr lang="el-GR" dirty="0" smtClean="0"/>
              <a:t>ράστερ,</a:t>
            </a:r>
            <a:endParaRPr lang="el-GR" dirty="0"/>
          </a:p>
          <a:p>
            <a:pPr lvl="0"/>
            <a:r>
              <a:rPr lang="el-GR" dirty="0"/>
              <a:t>Βάθος της «δακτυλήθρας» της </a:t>
            </a:r>
            <a:r>
              <a:rPr lang="el-GR" dirty="0" smtClean="0"/>
              <a:t>πυραμίδας.</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40136152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Χάραξη του </a:t>
            </a:r>
            <a:r>
              <a:rPr lang="en-US" dirty="0"/>
              <a:t>anilox</a:t>
            </a:r>
            <a:r>
              <a:rPr lang="el-GR" dirty="0"/>
              <a:t> </a:t>
            </a:r>
            <a:r>
              <a:rPr lang="el-GR" sz="3200" b="0" dirty="0" smtClean="0"/>
              <a:t>2/2</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Παράγοντες που επηρεάζουν τη μετάδοση χρώματος </a:t>
            </a:r>
            <a:r>
              <a:rPr lang="el-GR" b="1" dirty="0">
                <a:solidFill>
                  <a:srgbClr val="820000"/>
                </a:solidFill>
              </a:rPr>
              <a:t>από </a:t>
            </a:r>
            <a:r>
              <a:rPr lang="el-GR" b="1" dirty="0" smtClean="0">
                <a:solidFill>
                  <a:srgbClr val="820000"/>
                </a:solidFill>
              </a:rPr>
              <a:t>τον </a:t>
            </a:r>
            <a:r>
              <a:rPr lang="el-GR" b="1" dirty="0">
                <a:solidFill>
                  <a:srgbClr val="820000"/>
                </a:solidFill>
              </a:rPr>
              <a:t>κύλινδρο </a:t>
            </a:r>
            <a:r>
              <a:rPr lang="en-US" b="1" dirty="0">
                <a:solidFill>
                  <a:srgbClr val="820000"/>
                </a:solidFill>
              </a:rPr>
              <a:t>anilox </a:t>
            </a:r>
            <a:endParaRPr lang="el-GR" b="1" dirty="0" smtClean="0">
              <a:solidFill>
                <a:srgbClr val="820000"/>
              </a:solidFill>
            </a:endParaRPr>
          </a:p>
          <a:p>
            <a:r>
              <a:rPr lang="el-GR" dirty="0"/>
              <a:t>Σχέση κουκίδας/</a:t>
            </a:r>
            <a:r>
              <a:rPr lang="en-US" dirty="0" smtClean="0"/>
              <a:t>steg</a:t>
            </a:r>
            <a:r>
              <a:rPr lang="el-GR" dirty="0" smtClean="0"/>
              <a:t>,</a:t>
            </a:r>
          </a:p>
          <a:p>
            <a:r>
              <a:rPr lang="el-GR" dirty="0"/>
              <a:t>Αριθμός χάραξης </a:t>
            </a:r>
            <a:r>
              <a:rPr lang="en-US" dirty="0"/>
              <a:t>l</a:t>
            </a:r>
            <a:r>
              <a:rPr lang="el-GR" dirty="0"/>
              <a:t>/</a:t>
            </a:r>
            <a:r>
              <a:rPr lang="en-US" dirty="0" smtClean="0"/>
              <a:t>cm</a:t>
            </a:r>
            <a:r>
              <a:rPr lang="el-GR" dirty="0" smtClean="0"/>
              <a:t>,</a:t>
            </a:r>
          </a:p>
          <a:p>
            <a:pPr lvl="0"/>
            <a:r>
              <a:rPr lang="el-GR" dirty="0"/>
              <a:t>Γωνία της κορυφής της </a:t>
            </a:r>
            <a:r>
              <a:rPr lang="el-GR" dirty="0" smtClean="0"/>
              <a:t>κουκίδας,</a:t>
            </a:r>
            <a:endParaRPr lang="el-GR" dirty="0"/>
          </a:p>
          <a:p>
            <a:pPr lvl="0"/>
            <a:r>
              <a:rPr lang="el-GR" dirty="0"/>
              <a:t>Βάθος </a:t>
            </a:r>
            <a:r>
              <a:rPr lang="el-GR" dirty="0" smtClean="0"/>
              <a:t>κουκίδας,</a:t>
            </a:r>
            <a:endParaRPr lang="el-GR" dirty="0"/>
          </a:p>
          <a:p>
            <a:pPr lvl="0"/>
            <a:r>
              <a:rPr lang="el-GR" dirty="0"/>
              <a:t>Μορφή </a:t>
            </a:r>
            <a:r>
              <a:rPr lang="el-GR" dirty="0" smtClean="0"/>
              <a:t>κουκίδας,</a:t>
            </a:r>
            <a:endParaRPr lang="el-GR" dirty="0"/>
          </a:p>
          <a:p>
            <a:pPr lvl="0"/>
            <a:r>
              <a:rPr lang="el-GR" dirty="0"/>
              <a:t>Ιξώδες μελάνης, και το Πε.Χα. (</a:t>
            </a:r>
            <a:r>
              <a:rPr lang="en-US" dirty="0"/>
              <a:t>P</a:t>
            </a:r>
            <a:r>
              <a:rPr lang="el-GR" dirty="0"/>
              <a:t>.</a:t>
            </a:r>
            <a:r>
              <a:rPr lang="en-US" dirty="0"/>
              <a:t>H</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8878016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Τοποθέτηση του </a:t>
            </a:r>
            <a:r>
              <a:rPr lang="en-US" dirty="0" smtClean="0"/>
              <a:t>anilox</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Κατά την τοποθέτηση του anilox, στα συστήματα Doctor Blade και τροφοδοσίας κυλίνδρων η μελάνη ασκεί υδραυλικές δυνάμεις στο σημείο πίεσης</a:t>
            </a:r>
            <a:r>
              <a:rPr lang="el-GR" dirty="0" smtClean="0"/>
              <a:t>.</a:t>
            </a:r>
          </a:p>
          <a:p>
            <a:r>
              <a:rPr lang="el-GR" dirty="0"/>
              <a:t>κατά την τοποθέτηση του </a:t>
            </a:r>
            <a:r>
              <a:rPr lang="en-US" dirty="0"/>
              <a:t>anilox</a:t>
            </a:r>
            <a:r>
              <a:rPr lang="el-GR" dirty="0"/>
              <a:t> αφήνουμε μια μικρή ποσότητα μελάνης να περάσει απ’ το σημεία πίεσης. </a:t>
            </a:r>
            <a:endParaRPr lang="el-GR" dirty="0" smtClean="0"/>
          </a:p>
          <a:p>
            <a:r>
              <a:rPr lang="el-GR" dirty="0"/>
              <a:t>Καθώς αυξάνουμε την ταχύτητα του πιεστηρίου, η υδραυλική πίεση της μελάνης ωθεί τον </a:t>
            </a:r>
            <a:r>
              <a:rPr lang="en-US" dirty="0"/>
              <a:t>anilox</a:t>
            </a:r>
            <a:r>
              <a:rPr lang="el-GR" dirty="0"/>
              <a:t> δυνατότερα πάνω στον </a:t>
            </a:r>
            <a:r>
              <a:rPr lang="en-US" dirty="0"/>
              <a:t>Doctor Blade</a:t>
            </a:r>
            <a:r>
              <a:rPr lang="el-GR" dirty="0"/>
              <a:t>, μειώνοντας έτσι την ποσότητα μελάνης που </a:t>
            </a:r>
            <a:r>
              <a:rPr lang="el-GR" dirty="0" smtClean="0"/>
              <a:t>διαπερνά.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927216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Τμήματα μηχανής και ικανότητες εκτύπωσης </a:t>
            </a:r>
            <a:r>
              <a:rPr lang="el-GR" sz="3600" b="0" dirty="0" smtClean="0"/>
              <a:t>4/6</a:t>
            </a:r>
            <a:endParaRPr lang="el-GR" dirty="0"/>
          </a:p>
        </p:txBody>
      </p:sp>
      <p:sp>
        <p:nvSpPr>
          <p:cNvPr id="3" name="Θέση περιεχομένου 2"/>
          <p:cNvSpPr>
            <a:spLocks noGrp="1"/>
          </p:cNvSpPr>
          <p:nvPr>
            <p:ph idx="1"/>
          </p:nvPr>
        </p:nvSpPr>
        <p:spPr/>
        <p:txBody>
          <a:bodyPr>
            <a:normAutofit/>
          </a:bodyPr>
          <a:lstStyle/>
          <a:p>
            <a:r>
              <a:rPr lang="el-GR" dirty="0"/>
              <a:t>Η ξήρανση στέγνωση του υλικού-υποστρώματος γίνεται με ανεμιστήρες, αντιστάσεις αέρος και θερμοστάτες για τον έλεγχο του αέρος, ή </a:t>
            </a:r>
            <a:r>
              <a:rPr lang="en-US" dirty="0"/>
              <a:t>UV</a:t>
            </a:r>
            <a:r>
              <a:rPr lang="el-GR" dirty="0"/>
              <a:t> λάμπες.</a:t>
            </a:r>
          </a:p>
          <a:p>
            <a:r>
              <a:rPr lang="el-GR" dirty="0"/>
              <a:t>Υπάρχουν αντλίες μελανιών (τροφοδοσίας μελανιών).</a:t>
            </a:r>
          </a:p>
          <a:p>
            <a:r>
              <a:rPr lang="el-GR" dirty="0"/>
              <a:t>Αρίθμηση – πλάκα θερμαινόμενη για το υλικό (π.χ. </a:t>
            </a:r>
            <a:r>
              <a:rPr lang="en-US" dirty="0"/>
              <a:t>cellophan</a:t>
            </a:r>
            <a:r>
              <a:rPr lang="el-GR" dirty="0"/>
              <a:t>) – Μοτέρ για εκτύλιξη – επανατύλιξη από ρολό σ’ άλλο ρολό. </a:t>
            </a:r>
          </a:p>
          <a:p>
            <a:r>
              <a:rPr lang="el-GR" dirty="0" smtClean="0"/>
              <a:t>Οι </a:t>
            </a:r>
            <a:r>
              <a:rPr lang="el-GR" dirty="0"/>
              <a:t>φλεξογραφικές μηχανές χωρίζονται σε τρεις κυρίως κατηγορίες:</a:t>
            </a:r>
          </a:p>
          <a:p>
            <a:pPr lvl="1"/>
            <a:r>
              <a:rPr lang="el-GR" dirty="0" smtClean="0"/>
              <a:t>Οριζόντια </a:t>
            </a:r>
            <a:r>
              <a:rPr lang="el-GR" dirty="0"/>
              <a:t>διάταξη </a:t>
            </a:r>
            <a:r>
              <a:rPr lang="en-US" dirty="0"/>
              <a:t>STACK</a:t>
            </a:r>
            <a:r>
              <a:rPr lang="el-GR" dirty="0"/>
              <a:t>, </a:t>
            </a:r>
            <a:endParaRPr lang="el-GR" dirty="0" smtClean="0"/>
          </a:p>
          <a:p>
            <a:pPr lvl="1"/>
            <a:r>
              <a:rPr lang="el-GR" dirty="0" smtClean="0"/>
              <a:t>Κάθετη </a:t>
            </a:r>
            <a:r>
              <a:rPr lang="el-GR" dirty="0"/>
              <a:t>διάταξη </a:t>
            </a:r>
            <a:r>
              <a:rPr lang="en-US" dirty="0"/>
              <a:t>STACK</a:t>
            </a:r>
            <a:r>
              <a:rPr lang="el-GR" dirty="0"/>
              <a:t>), </a:t>
            </a:r>
            <a:endParaRPr lang="el-GR" dirty="0" smtClean="0"/>
          </a:p>
          <a:p>
            <a:pPr lvl="1"/>
            <a:r>
              <a:rPr lang="el-GR" dirty="0" smtClean="0"/>
              <a:t>Κεντρικής </a:t>
            </a:r>
            <a:r>
              <a:rPr lang="el-GR" dirty="0"/>
              <a:t>(κοινή) πίεσης μηχανή </a:t>
            </a:r>
            <a:r>
              <a:rPr lang="en-US" dirty="0"/>
              <a:t>C</a:t>
            </a:r>
            <a:r>
              <a:rPr lang="el-GR" dirty="0"/>
              <a:t>.</a:t>
            </a:r>
            <a:r>
              <a:rPr lang="en-US" dirty="0"/>
              <a:t>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02816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Τοποθέτηση του </a:t>
            </a:r>
            <a:r>
              <a:rPr lang="en-US" dirty="0"/>
              <a:t>anilox</a:t>
            </a:r>
            <a:r>
              <a:rPr lang="el-GR" dirty="0"/>
              <a:t>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Εάν η σχέση των δύο ράστερ δεν είναι εντάξει, τότε επίσης κάνει </a:t>
            </a:r>
            <a:r>
              <a:rPr lang="el-GR" dirty="0" smtClean="0"/>
              <a:t>μουαρέ το οποίοι δημιουργείται από</a:t>
            </a:r>
            <a:r>
              <a:rPr lang="en-US" dirty="0" smtClean="0"/>
              <a:t>:</a:t>
            </a:r>
            <a:endParaRPr lang="el-GR" dirty="0"/>
          </a:p>
          <a:p>
            <a:r>
              <a:rPr lang="el-GR" dirty="0" smtClean="0"/>
              <a:t>Λάθος </a:t>
            </a:r>
            <a:r>
              <a:rPr lang="el-GR" dirty="0"/>
              <a:t>χάραξη στον κύλινδρο.</a:t>
            </a:r>
          </a:p>
          <a:p>
            <a:r>
              <a:rPr lang="el-GR" dirty="0" smtClean="0"/>
              <a:t>Παραπάνω </a:t>
            </a:r>
            <a:r>
              <a:rPr lang="el-GR" dirty="0"/>
              <a:t>(υπερβολικό) χρώμα.</a:t>
            </a:r>
          </a:p>
          <a:p>
            <a:r>
              <a:rPr lang="el-GR" dirty="0" smtClean="0"/>
              <a:t>Μεγάλη </a:t>
            </a:r>
            <a:r>
              <a:rPr lang="el-GR" dirty="0"/>
              <a:t>πίεση</a:t>
            </a:r>
            <a:r>
              <a:rPr lang="el-GR" dirty="0" smtClean="0"/>
              <a:t>.</a:t>
            </a:r>
            <a:endParaRPr lang="el-GR" dirty="0"/>
          </a:p>
          <a:p>
            <a:pPr marL="0" indent="0">
              <a:buNone/>
            </a:pPr>
            <a:r>
              <a:rPr lang="el-GR" dirty="0"/>
              <a:t>Άλλοι κανόνες είναι:</a:t>
            </a:r>
          </a:p>
          <a:p>
            <a:r>
              <a:rPr lang="el-GR" dirty="0" smtClean="0"/>
              <a:t>Όσο </a:t>
            </a:r>
            <a:r>
              <a:rPr lang="el-GR" dirty="0"/>
              <a:t>χοντρότεροι οι κύλινδροι ράστερ, τόσο σαφές δείχνει το μουαρέ.</a:t>
            </a:r>
          </a:p>
          <a:p>
            <a:r>
              <a:rPr lang="el-GR" dirty="0" smtClean="0"/>
              <a:t>Όσο </a:t>
            </a:r>
            <a:r>
              <a:rPr lang="el-GR" dirty="0"/>
              <a:t>πιο λεπτό το ράστερ κλισέ, τόσο ευαίσθητο γίνεται.</a:t>
            </a:r>
          </a:p>
          <a:p>
            <a:r>
              <a:rPr lang="el-GR" dirty="0" smtClean="0"/>
              <a:t>Όσο </a:t>
            </a:r>
            <a:r>
              <a:rPr lang="el-GR" dirty="0"/>
              <a:t>ψηλότεροι οι τόνοι στο ράστερ, τόσο κρίσιμο γίνεται στο μουαρέ.</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9177055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Ρύθμιση του </a:t>
            </a:r>
            <a:r>
              <a:rPr lang="en-US" dirty="0" smtClean="0"/>
              <a:t>PH</a:t>
            </a:r>
            <a:r>
              <a:rPr lang="el-GR" dirty="0" smtClean="0"/>
              <a:t> </a:t>
            </a:r>
            <a:r>
              <a:rPr lang="el-GR" dirty="0"/>
              <a:t>κ</a:t>
            </a:r>
            <a:r>
              <a:rPr lang="el-GR" dirty="0" smtClean="0"/>
              <a:t>αι της διαφάνειας της μελάνης</a:t>
            </a:r>
            <a:r>
              <a:rPr lang="en-US" dirty="0" smtClean="0"/>
              <a:t> </a:t>
            </a:r>
            <a:r>
              <a:rPr lang="en-US" sz="3600" b="0" dirty="0" smtClean="0"/>
              <a:t>1/</a:t>
            </a:r>
            <a:r>
              <a:rPr lang="el-GR" sz="3600" b="0" dirty="0" smtClean="0"/>
              <a:t>9</a:t>
            </a:r>
            <a:endParaRPr lang="el-GR" sz="3600" b="0" dirty="0"/>
          </a:p>
        </p:txBody>
      </p:sp>
      <p:sp>
        <p:nvSpPr>
          <p:cNvPr id="3" name="Θέση περιεχομένου 2"/>
          <p:cNvSpPr>
            <a:spLocks noGrp="1"/>
          </p:cNvSpPr>
          <p:nvPr>
            <p:ph idx="1"/>
          </p:nvPr>
        </p:nvSpPr>
        <p:spPr/>
        <p:txBody>
          <a:bodyPr/>
          <a:lstStyle/>
          <a:p>
            <a:r>
              <a:rPr lang="el-GR" dirty="0"/>
              <a:t>Όταν χρησιμοποιούμε καινούρια μελάνια για πρώτη φορά ή τα συνήθη μελάνια με διαφορετικό anilox, την πλάκα ή το υπόστρωμα, πρέπει να ακολουθούμε τα παρακάτω βήματα</a:t>
            </a:r>
            <a:r>
              <a:rPr lang="el-GR" dirty="0" smtClean="0"/>
              <a:t>:</a:t>
            </a:r>
            <a:endParaRPr lang="en-US" dirty="0" smtClean="0"/>
          </a:p>
          <a:p>
            <a:pPr marL="457200" indent="-457200">
              <a:buFont typeface="+mj-lt"/>
              <a:buAutoNum type="arabicPeriod"/>
            </a:pPr>
            <a:r>
              <a:rPr lang="el-GR" dirty="0" smtClean="0"/>
              <a:t>Η </a:t>
            </a:r>
            <a:r>
              <a:rPr lang="el-GR" dirty="0"/>
              <a:t>μελάνη πρέπει να βρίσκεται σε θερμοκρασία λειτουργίας (στο χώρο), και επηρεάζει την τιμή του pH και τις μετρήσεις διαφάνειας σε μεγάλο βαθμό</a:t>
            </a:r>
            <a:r>
              <a:rPr lang="el-GR" dirty="0" smtClean="0"/>
              <a:t>.</a:t>
            </a:r>
            <a:endParaRPr lang="en-US" dirty="0" smtClean="0"/>
          </a:p>
          <a:p>
            <a:pPr marL="457200" indent="-457200">
              <a:buFont typeface="+mj-lt"/>
              <a:buAutoNum type="arabicPeriod"/>
            </a:pPr>
            <a:r>
              <a:rPr lang="el-GR" dirty="0"/>
              <a:t>Βάζουμε το μελάνι να ανακυκλώνεται στη σκάφη και μετά ρυθμίζουμε τον </a:t>
            </a:r>
            <a:r>
              <a:rPr lang="en-US" dirty="0"/>
              <a:t>anilox</a:t>
            </a:r>
            <a:r>
              <a:rPr lang="el-GR" dirty="0"/>
              <a:t>. Έπειτα ρυθμίζουμε την πίεση και βάζουμε σε λειτουργία τη μηχανή σε ταχύτητα εκτύπωσης.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1979931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n-US" sz="3600" b="0" dirty="0" smtClean="0"/>
              <a:t>2/</a:t>
            </a:r>
            <a:r>
              <a:rPr lang="el-GR" sz="3600" b="0" dirty="0" smtClean="0"/>
              <a:t>9</a:t>
            </a:r>
            <a:endParaRPr lang="el-GR" dirty="0"/>
          </a:p>
        </p:txBody>
      </p:sp>
      <p:sp>
        <p:nvSpPr>
          <p:cNvPr id="3" name="Θέση περιεχομένου 2"/>
          <p:cNvSpPr>
            <a:spLocks noGrp="1"/>
          </p:cNvSpPr>
          <p:nvPr>
            <p:ph idx="1"/>
          </p:nvPr>
        </p:nvSpPr>
        <p:spPr/>
        <p:txBody>
          <a:bodyPr/>
          <a:lstStyle/>
          <a:p>
            <a:r>
              <a:rPr lang="el-GR" dirty="0"/>
              <a:t>Ο αριθμός μετάδοσης χρώματος δηλαδή ο όγκος των κουκίδων ml ανά m2 δεν είναι ο πραγματικά μεταδιδόμενος όγκος μελάνης για τον οποίο πρέπει να ληφθούν υπόψη δύο παράγοντες</a:t>
            </a:r>
            <a:r>
              <a:rPr lang="el-GR" dirty="0" smtClean="0"/>
              <a:t>:</a:t>
            </a:r>
            <a:endParaRPr lang="en-US" dirty="0" smtClean="0"/>
          </a:p>
          <a:p>
            <a:pPr marL="457200" lvl="0" indent="-457200">
              <a:buFont typeface="+mj-lt"/>
              <a:buAutoNum type="arabicPeriod"/>
            </a:pPr>
            <a:r>
              <a:rPr lang="el-GR" dirty="0"/>
              <a:t>Η απώλεια άντλησης στον κύλινδρο ράστερ, η οποία παρουσιάζεται κατά τη μετάδοση προς το κλισέ και μπορεί να είναι από 30% έως και 50%.</a:t>
            </a:r>
          </a:p>
          <a:p>
            <a:pPr marL="457200" lvl="0" indent="-457200">
              <a:buFont typeface="+mj-lt"/>
              <a:buAutoNum type="arabicPeriod"/>
            </a:pPr>
            <a:r>
              <a:rPr lang="el-GR" dirty="0"/>
              <a:t>Η απώλεια μετάδοσης από το κλισέ προς τον (αύλακα εκτύπωσης) (ανάλογα με το προς εκτύπωση υλικό) και είναι από 40% έως και 80%.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40452403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n-US" sz="3600" b="0" dirty="0" smtClean="0"/>
              <a:t>3/</a:t>
            </a:r>
            <a:r>
              <a:rPr lang="el-GR" sz="3600" b="0" dirty="0" smtClean="0"/>
              <a:t>9</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Ουσιαστικά σαν αναγκαίες προϋποθέσεις και παράγοντες που επηρεάζουν τη σωστή εκτύπωση είναι:</a:t>
            </a:r>
          </a:p>
          <a:p>
            <a:pPr marL="457200" indent="-457200">
              <a:buFont typeface="+mj-lt"/>
              <a:buAutoNum type="arabicPeriod"/>
            </a:pPr>
            <a:r>
              <a:rPr lang="el-GR" dirty="0" smtClean="0"/>
              <a:t>Σωστή </a:t>
            </a:r>
            <a:r>
              <a:rPr lang="el-GR" dirty="0"/>
              <a:t>φωτογράφηση – εμφάνιση – πλύσιμο – στέγνωμα του κλισέ.</a:t>
            </a:r>
          </a:p>
          <a:p>
            <a:pPr marL="457200" indent="-457200">
              <a:buFont typeface="+mj-lt"/>
              <a:buAutoNum type="arabicPeriod"/>
            </a:pPr>
            <a:r>
              <a:rPr lang="el-GR" dirty="0" smtClean="0"/>
              <a:t>Σωστή </a:t>
            </a:r>
            <a:r>
              <a:rPr lang="el-GR" dirty="0"/>
              <a:t>και καλή συντήρηση των μερών της μηχανής και κυρίως του </a:t>
            </a:r>
            <a:r>
              <a:rPr lang="el-GR" dirty="0" smtClean="0"/>
              <a:t>Anilox</a:t>
            </a:r>
            <a:r>
              <a:rPr lang="en-US" dirty="0" smtClean="0"/>
              <a:t>.</a:t>
            </a:r>
          </a:p>
          <a:p>
            <a:pPr marL="0" indent="0">
              <a:buNone/>
            </a:pPr>
            <a:r>
              <a:rPr lang="el-GR" dirty="0"/>
              <a:t>Συγκεκριμένα για την συντήρηση του κυλίνδρου Anilox απαιτείται</a:t>
            </a:r>
            <a:r>
              <a:rPr lang="el-GR" dirty="0" smtClean="0"/>
              <a:t>:</a:t>
            </a:r>
            <a:endParaRPr lang="en-US" dirty="0" smtClean="0"/>
          </a:p>
          <a:p>
            <a:r>
              <a:rPr lang="el-GR" sz="2600" dirty="0"/>
              <a:t>Λύσιμο του κυλίνδρου ράστερ από το σύστημα </a:t>
            </a:r>
            <a:r>
              <a:rPr lang="en-US" sz="2600" dirty="0"/>
              <a:t>Doctor Blade</a:t>
            </a:r>
            <a:r>
              <a:rPr lang="el-GR" sz="2600" dirty="0"/>
              <a:t> σε περίπτωση μη χρήσης του για μεγάλο χρονικό διάστημα.</a:t>
            </a:r>
            <a:endParaRPr lang="el-GR" sz="3800" dirty="0"/>
          </a:p>
          <a:p>
            <a:r>
              <a:rPr lang="el-GR" sz="2600" dirty="0"/>
              <a:t>Καλός καθαρισμός και σκούπισμα ώστε να στεγνώσει.</a:t>
            </a:r>
            <a:endParaRPr lang="el-GR" sz="3800" dirty="0"/>
          </a:p>
          <a:p>
            <a:r>
              <a:rPr lang="el-GR" sz="2600" dirty="0"/>
              <a:t>Προσοχή κατά το μοντάρισμα και ξεμοντάρισμα.</a:t>
            </a:r>
            <a:endParaRPr lang="el-GR" sz="3800" dirty="0"/>
          </a:p>
          <a:p>
            <a:r>
              <a:rPr lang="el-GR" sz="2600" dirty="0"/>
              <a:t>Αποθήκευση των κυλίνδρων κρεμασμένων ελεύθεροι.</a:t>
            </a:r>
            <a:endParaRPr lang="el-GR" sz="3800" dirty="0"/>
          </a:p>
          <a:p>
            <a:r>
              <a:rPr lang="el-GR" sz="2600" dirty="0"/>
              <a:t>Έγκαιρη αντικατάσταση των κυλίνδρων.</a:t>
            </a:r>
            <a:endParaRPr lang="el-GR" sz="3800" dirty="0"/>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7290496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n-US" sz="3600" b="0" dirty="0" smtClean="0"/>
              <a:t>4/</a:t>
            </a:r>
            <a:r>
              <a:rPr lang="el-GR" sz="3600" b="0" dirty="0" smtClean="0"/>
              <a:t>9</a:t>
            </a:r>
            <a:endParaRPr lang="el-GR" dirty="0"/>
          </a:p>
        </p:txBody>
      </p:sp>
      <p:sp>
        <p:nvSpPr>
          <p:cNvPr id="3" name="Θέση περιεχομένου 2"/>
          <p:cNvSpPr>
            <a:spLocks noGrp="1"/>
          </p:cNvSpPr>
          <p:nvPr>
            <p:ph idx="1"/>
          </p:nvPr>
        </p:nvSpPr>
        <p:spPr/>
        <p:txBody>
          <a:bodyPr>
            <a:normAutofit fontScale="92500"/>
          </a:bodyPr>
          <a:lstStyle/>
          <a:p>
            <a:r>
              <a:rPr lang="el-GR" dirty="0"/>
              <a:t>Μια σωστή και συνεχής καλή εκτύπωση περιλαμβάνει και τις παρακάτω παραμέτρους</a:t>
            </a:r>
            <a:r>
              <a:rPr lang="el-GR" dirty="0" smtClean="0"/>
              <a:t>.</a:t>
            </a:r>
            <a:endParaRPr lang="en-US" dirty="0" smtClean="0"/>
          </a:p>
          <a:p>
            <a:pPr marL="457200" indent="-457200">
              <a:buFont typeface="+mj-lt"/>
              <a:buAutoNum type="arabicPeriod"/>
            </a:pPr>
            <a:r>
              <a:rPr lang="el-GR" dirty="0" smtClean="0"/>
              <a:t>Πληροφορίες </a:t>
            </a:r>
            <a:r>
              <a:rPr lang="el-GR" dirty="0"/>
              <a:t>– μετρήσεις της φθοράς του Anilox.</a:t>
            </a:r>
          </a:p>
          <a:p>
            <a:pPr marL="457200" indent="-457200">
              <a:buFont typeface="+mj-lt"/>
              <a:buAutoNum type="arabicPeriod"/>
            </a:pPr>
            <a:r>
              <a:rPr lang="el-GR" dirty="0" smtClean="0"/>
              <a:t>Η </a:t>
            </a:r>
            <a:r>
              <a:rPr lang="el-GR" dirty="0"/>
              <a:t>χρωματική σειρά εκτύπωσης μελανιών (λόγω απόδοσης τονικότητας χρωστικής).</a:t>
            </a:r>
          </a:p>
          <a:p>
            <a:pPr marL="457200" indent="-457200">
              <a:buFont typeface="+mj-lt"/>
              <a:buAutoNum type="arabicPeriod"/>
            </a:pPr>
            <a:r>
              <a:rPr lang="el-GR" dirty="0" smtClean="0"/>
              <a:t>Ποσοστό </a:t>
            </a:r>
            <a:r>
              <a:rPr lang="el-GR" dirty="0"/>
              <a:t>αραίωσης (με διαλύτη) μελάνης.</a:t>
            </a:r>
          </a:p>
          <a:p>
            <a:pPr marL="457200" indent="-457200">
              <a:buFont typeface="+mj-lt"/>
              <a:buAutoNum type="arabicPeriod"/>
            </a:pPr>
            <a:r>
              <a:rPr lang="el-GR" dirty="0" smtClean="0"/>
              <a:t>Ιξώδες </a:t>
            </a:r>
            <a:r>
              <a:rPr lang="el-GR" dirty="0"/>
              <a:t>μελανιών (σε κάθε εκτυπούμενη μονάδα).</a:t>
            </a:r>
          </a:p>
          <a:p>
            <a:pPr marL="457200" indent="-457200">
              <a:buFont typeface="+mj-lt"/>
              <a:buAutoNum type="arabicPeriod"/>
            </a:pPr>
            <a:r>
              <a:rPr lang="el-GR" dirty="0" smtClean="0"/>
              <a:t>Μέτρηση </a:t>
            </a:r>
            <a:r>
              <a:rPr lang="el-GR" dirty="0"/>
              <a:t>πάχους – σκληρότητας (shore) κλισέ.</a:t>
            </a:r>
          </a:p>
          <a:p>
            <a:pPr marL="457200" indent="-457200">
              <a:buFont typeface="+mj-lt"/>
              <a:buAutoNum type="arabicPeriod"/>
            </a:pPr>
            <a:r>
              <a:rPr lang="el-GR" dirty="0" smtClean="0"/>
              <a:t>Πίεση </a:t>
            </a:r>
            <a:r>
              <a:rPr lang="el-GR" dirty="0"/>
              <a:t>εκτύπωσης.</a:t>
            </a:r>
          </a:p>
          <a:p>
            <a:pPr marL="457200" indent="-457200">
              <a:buFont typeface="+mj-lt"/>
              <a:buAutoNum type="arabicPeriod"/>
            </a:pPr>
            <a:r>
              <a:rPr lang="el-GR" dirty="0" smtClean="0"/>
              <a:t>Ταχύτητα </a:t>
            </a:r>
            <a:r>
              <a:rPr lang="el-GR" dirty="0"/>
              <a:t>εκτύπωσης.</a:t>
            </a:r>
          </a:p>
          <a:p>
            <a:pPr marL="457200" indent="-457200">
              <a:buFont typeface="+mj-lt"/>
              <a:buAutoNum type="arabicPeriod"/>
            </a:pPr>
            <a:r>
              <a:rPr lang="el-GR" dirty="0" smtClean="0"/>
              <a:t>Ποιότητα </a:t>
            </a:r>
            <a:r>
              <a:rPr lang="el-GR" dirty="0"/>
              <a:t>υλικού (εκτυπούμενης επιφάνειας) – (έλεγχος τάνυσης).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16072942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n-US" sz="3600" b="0" dirty="0" smtClean="0"/>
              <a:t>5/</a:t>
            </a:r>
            <a:r>
              <a:rPr lang="el-GR" sz="3600" b="0" dirty="0" smtClean="0"/>
              <a:t>9</a:t>
            </a:r>
            <a:endParaRPr lang="el-GR" dirty="0"/>
          </a:p>
        </p:txBody>
      </p:sp>
      <p:sp>
        <p:nvSpPr>
          <p:cNvPr id="3" name="Θέση περιεχομένου 2"/>
          <p:cNvSpPr>
            <a:spLocks noGrp="1"/>
          </p:cNvSpPr>
          <p:nvPr>
            <p:ph idx="1"/>
          </p:nvPr>
        </p:nvSpPr>
        <p:spPr/>
        <p:txBody>
          <a:bodyPr/>
          <a:lstStyle/>
          <a:p>
            <a:pPr marL="0" indent="0">
              <a:buNone/>
            </a:pPr>
            <a:r>
              <a:rPr lang="el-GR" dirty="0"/>
              <a:t>Υπερβολική πρόσθεση διαλύτη θα έχει ως αποτέλεσμα:</a:t>
            </a:r>
          </a:p>
          <a:p>
            <a:r>
              <a:rPr lang="el-GR" dirty="0" smtClean="0"/>
              <a:t>Την </a:t>
            </a:r>
            <a:r>
              <a:rPr lang="el-GR" dirty="0"/>
              <a:t>χαμηλή κολλητικότητα της </a:t>
            </a:r>
            <a:r>
              <a:rPr lang="el-GR" dirty="0" smtClean="0"/>
              <a:t>μελάνης</a:t>
            </a:r>
            <a:r>
              <a:rPr lang="en-US" dirty="0" smtClean="0"/>
              <a:t>,</a:t>
            </a:r>
            <a:endParaRPr lang="el-GR" dirty="0"/>
          </a:p>
          <a:p>
            <a:r>
              <a:rPr lang="el-GR" dirty="0" smtClean="0"/>
              <a:t>Χάσιμο </a:t>
            </a:r>
            <a:r>
              <a:rPr lang="el-GR" dirty="0"/>
              <a:t>της </a:t>
            </a:r>
            <a:r>
              <a:rPr lang="el-GR" dirty="0" smtClean="0"/>
              <a:t>γυαλάδας</a:t>
            </a:r>
            <a:r>
              <a:rPr lang="en-US" dirty="0" smtClean="0"/>
              <a:t>,</a:t>
            </a:r>
            <a:endParaRPr lang="el-GR" dirty="0"/>
          </a:p>
          <a:p>
            <a:r>
              <a:rPr lang="el-GR" dirty="0" smtClean="0"/>
              <a:t>Χάσιμο </a:t>
            </a:r>
            <a:r>
              <a:rPr lang="el-GR" dirty="0"/>
              <a:t>της αντοχής στην τριβή και τη </a:t>
            </a:r>
            <a:r>
              <a:rPr lang="el-GR" dirty="0" smtClean="0"/>
              <a:t>χάραξη</a:t>
            </a:r>
            <a:r>
              <a:rPr lang="en-US" dirty="0" smtClean="0"/>
              <a:t>.</a:t>
            </a:r>
          </a:p>
          <a:p>
            <a:pPr marL="0" indent="0">
              <a:buNone/>
            </a:pPr>
            <a:r>
              <a:rPr lang="el-GR" dirty="0"/>
              <a:t>με αυτό τον τρόπο διαλύεται η ρητίνη &lt;</a:t>
            </a:r>
            <a:r>
              <a:rPr lang="en-US" dirty="0"/>
              <a:t>binder</a:t>
            </a:r>
            <a:r>
              <a:rPr lang="el-GR" dirty="0"/>
              <a:t>&gt; της μελάνης, στοιχείο που διατηρεί τις παραπάνω ιδιότητες.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31047694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n-US" sz="3600" b="0" dirty="0" smtClean="0"/>
              <a:t>6/</a:t>
            </a:r>
            <a:r>
              <a:rPr lang="el-GR" sz="3600" b="0" dirty="0" smtClean="0"/>
              <a:t>9</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Γενικά απαιτούνται μελάνια με βάση μελάνη βάσης νιτροκυτταρίνης (nitrocellulose), με ιξώδες σταθερό στα 22-26sec και με υψηλή χρωστικότητα ώστε να επιδέχονται ελάττωση της χρωστικής με την προσθήκη διαφανούς βερνικιού </a:t>
            </a:r>
            <a:r>
              <a:rPr lang="el-GR" dirty="0" smtClean="0"/>
              <a:t>(</a:t>
            </a:r>
            <a:r>
              <a:rPr lang="el-GR" b="1" dirty="0" smtClean="0"/>
              <a:t>Όχι διαλύτη</a:t>
            </a:r>
            <a:r>
              <a:rPr lang="el-GR" dirty="0" smtClean="0"/>
              <a:t>) </a:t>
            </a:r>
            <a:r>
              <a:rPr lang="el-GR" dirty="0"/>
              <a:t>μεταξύ 30-50%. Αυτό γίνεται για δύο </a:t>
            </a:r>
            <a:r>
              <a:rPr lang="el-GR" dirty="0" smtClean="0"/>
              <a:t>λόγους:</a:t>
            </a:r>
            <a:endParaRPr lang="en-US" dirty="0" smtClean="0"/>
          </a:p>
          <a:p>
            <a:pPr lvl="0"/>
            <a:r>
              <a:rPr lang="en-US" dirty="0" smtClean="0"/>
              <a:t>M</a:t>
            </a:r>
            <a:r>
              <a:rPr lang="el-GR" dirty="0" smtClean="0"/>
              <a:t>ε </a:t>
            </a:r>
            <a:r>
              <a:rPr lang="el-GR" dirty="0"/>
              <a:t>τον καιρό τα μελάνια αφήνουν κατάλοιπα στη κυψέλη του </a:t>
            </a:r>
            <a:r>
              <a:rPr lang="en-US" dirty="0"/>
              <a:t>Anilox</a:t>
            </a:r>
            <a:r>
              <a:rPr lang="el-GR" dirty="0"/>
              <a:t> μειώνοντας την περιεκτικότητά της, οπότε μειώνεται η προσθήκη διαφανούς βερνικιού, έτσι ώστε να διατηρηθεί σταθερή η χρωστική δύναμη του υλικού.</a:t>
            </a:r>
          </a:p>
          <a:p>
            <a:pPr lvl="0"/>
            <a:r>
              <a:rPr lang="el-GR" dirty="0"/>
              <a:t>Ό</a:t>
            </a:r>
            <a:r>
              <a:rPr lang="el-GR" dirty="0" smtClean="0"/>
              <a:t>σο </a:t>
            </a:r>
            <a:r>
              <a:rPr lang="el-GR" dirty="0"/>
              <a:t>πιο χρωστικό είναι το μελάνι, τόσο χαμηλότερο βάθος μπορούν να έχουν οι κυψέλες του </a:t>
            </a:r>
            <a:r>
              <a:rPr lang="en-US" dirty="0"/>
              <a:t>Anilox</a:t>
            </a:r>
            <a:r>
              <a:rPr lang="el-GR" dirty="0"/>
              <a:t> και συνεπώς περιορίζεται το </a:t>
            </a:r>
            <a:r>
              <a:rPr lang="en-US" dirty="0"/>
              <a:t>dot gain</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1488234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l-GR" sz="3600" b="0" dirty="0" smtClean="0"/>
              <a:t>7</a:t>
            </a:r>
            <a:r>
              <a:rPr lang="en-US" sz="3600" b="0" dirty="0" smtClean="0"/>
              <a:t>/</a:t>
            </a:r>
            <a:r>
              <a:rPr lang="el-GR" sz="3600" b="0" dirty="0" smtClean="0"/>
              <a:t>9</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20000"/>
          </a:bodyPr>
          <a:lstStyle/>
          <a:p>
            <a:r>
              <a:rPr lang="el-GR" dirty="0"/>
              <a:t>Όταν η μελάνη στεγνώνει πολύ γρήγορα θα έχει μια τάση να μαζεύεται στη πλάκα προκαλώντας μπούκωμα:</a:t>
            </a:r>
          </a:p>
          <a:p>
            <a:pPr marL="457200" indent="-457200">
              <a:buFont typeface="+mj-lt"/>
              <a:buAutoNum type="arabicPeriod"/>
            </a:pPr>
            <a:r>
              <a:rPr lang="el-GR" dirty="0" smtClean="0"/>
              <a:t>των </a:t>
            </a:r>
            <a:r>
              <a:rPr lang="el-GR" dirty="0"/>
              <a:t>μικρών </a:t>
            </a:r>
            <a:r>
              <a:rPr lang="el-GR" dirty="0" smtClean="0"/>
              <a:t>στοιχείων,</a:t>
            </a:r>
            <a:endParaRPr lang="el-GR" dirty="0"/>
          </a:p>
          <a:p>
            <a:pPr marL="457200" indent="-457200">
              <a:buFont typeface="+mj-lt"/>
              <a:buAutoNum type="arabicPeriod"/>
            </a:pPr>
            <a:r>
              <a:rPr lang="el-GR" dirty="0" smtClean="0"/>
              <a:t>των </a:t>
            </a:r>
            <a:r>
              <a:rPr lang="el-GR" dirty="0"/>
              <a:t>λευκών στοιχείων σε φόντο και </a:t>
            </a:r>
          </a:p>
          <a:p>
            <a:pPr marL="457200" indent="-457200">
              <a:buFont typeface="+mj-lt"/>
              <a:buAutoNum type="arabicPeriod"/>
            </a:pPr>
            <a:r>
              <a:rPr lang="el-GR" dirty="0" smtClean="0"/>
              <a:t>του ράστερ.</a:t>
            </a:r>
          </a:p>
          <a:p>
            <a:r>
              <a:rPr lang="el-GR" dirty="0"/>
              <a:t>Υπάρχουν και περιπτώσεις όπου μπορεί να έχουμε υψηλή υγρασία γεγονός που οδηγεί στην αργή εξάτμιση του νερού από τα φιλμ της μελάνης. Σε περιπτώσεις όπου χρησιμοποιούνται πρόσθετα μπορεί αυτά να εξατμιστούν πριν το νερό. Αυτό βέβαια θα οδηγήσει:</a:t>
            </a:r>
          </a:p>
          <a:p>
            <a:pPr marL="457200" lvl="0" indent="-457200">
              <a:buFont typeface="+mj-lt"/>
              <a:buAutoNum type="arabicPeriod"/>
            </a:pPr>
            <a:r>
              <a:rPr lang="el-GR" dirty="0"/>
              <a:t>σε χάσιμο γυαλάδας,</a:t>
            </a:r>
          </a:p>
          <a:p>
            <a:pPr marL="457200" lvl="0" indent="-457200">
              <a:buFont typeface="+mj-lt"/>
              <a:buAutoNum type="arabicPeriod"/>
            </a:pPr>
            <a:r>
              <a:rPr lang="el-GR" dirty="0"/>
              <a:t>ράγισμα του φιλμ της μελάνης,</a:t>
            </a:r>
          </a:p>
          <a:p>
            <a:pPr marL="457200" lvl="0" indent="-457200">
              <a:buFont typeface="+mj-lt"/>
              <a:buAutoNum type="arabicPeriod"/>
            </a:pPr>
            <a:r>
              <a:rPr lang="el-GR" dirty="0"/>
              <a:t>έλλειψη πρόσφυσης και </a:t>
            </a:r>
          </a:p>
          <a:p>
            <a:pPr marL="457200" lvl="0" indent="-457200">
              <a:buFont typeface="+mj-lt"/>
              <a:buAutoNum type="arabicPeriod"/>
            </a:pPr>
            <a:r>
              <a:rPr lang="el-GR" dirty="0"/>
              <a:t>έλλειψη αντοχής στο νερό.</a:t>
            </a:r>
          </a:p>
          <a:p>
            <a:pPr marL="457200" indent="-457200">
              <a:buFont typeface="+mj-lt"/>
              <a:buAutoNum type="arabicPeriod"/>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4806395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l-GR" sz="3600" b="0" dirty="0" smtClean="0"/>
              <a:t>8</a:t>
            </a:r>
            <a:r>
              <a:rPr lang="en-US" sz="3600" b="0" dirty="0" smtClean="0"/>
              <a:t>/</a:t>
            </a:r>
            <a:r>
              <a:rPr lang="el-GR" sz="3600" b="0" dirty="0" smtClean="0"/>
              <a:t>9</a:t>
            </a:r>
            <a:endParaRPr lang="el-GR"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Σημαντικό ρόλο στο στέγνωμα της μελάνης και κατ’ επέκταση στη ποιοτική εκτύπωση παίζει</a:t>
            </a:r>
            <a:r>
              <a:rPr lang="el-GR" dirty="0" smtClean="0"/>
              <a:t>:</a:t>
            </a:r>
          </a:p>
          <a:p>
            <a:r>
              <a:rPr lang="el-GR" dirty="0" smtClean="0"/>
              <a:t>η </a:t>
            </a:r>
            <a:r>
              <a:rPr lang="el-GR" dirty="0"/>
              <a:t>θερμοκρασία του στεγνωτηρίου, </a:t>
            </a:r>
          </a:p>
          <a:p>
            <a:r>
              <a:rPr lang="el-GR" dirty="0" smtClean="0"/>
              <a:t>η </a:t>
            </a:r>
            <a:r>
              <a:rPr lang="el-GR" dirty="0"/>
              <a:t>ποσότητα του αέρα καθώς και </a:t>
            </a:r>
          </a:p>
          <a:p>
            <a:r>
              <a:rPr lang="el-GR" dirty="0" smtClean="0"/>
              <a:t>η </a:t>
            </a:r>
            <a:r>
              <a:rPr lang="el-GR" dirty="0"/>
              <a:t>ταχύτητά του.</a:t>
            </a:r>
          </a:p>
          <a:p>
            <a:pPr marL="0" indent="0">
              <a:buNone/>
            </a:pPr>
            <a:r>
              <a:rPr lang="el-GR" dirty="0"/>
              <a:t>Σε περιπτώσεις που δημιουργηθεί πρόβλημα στη μεταφορά της μελάνης θα πρέπει</a:t>
            </a:r>
            <a:r>
              <a:rPr lang="el-GR" dirty="0" smtClean="0"/>
              <a:t>:</a:t>
            </a:r>
          </a:p>
          <a:p>
            <a:pPr marL="457200" lvl="0" indent="-457200">
              <a:buFont typeface="+mj-lt"/>
              <a:buAutoNum type="arabicPeriod"/>
            </a:pPr>
            <a:r>
              <a:rPr lang="el-GR" dirty="0"/>
              <a:t>να ελεγχθεί αν το </a:t>
            </a:r>
            <a:r>
              <a:rPr lang="en-US" dirty="0"/>
              <a:t>pH</a:t>
            </a:r>
            <a:r>
              <a:rPr lang="el-GR" dirty="0"/>
              <a:t> και η πυκνότητα της μελάνης στον </a:t>
            </a:r>
            <a:r>
              <a:rPr lang="en-US" dirty="0"/>
              <a:t>Anilox</a:t>
            </a:r>
            <a:r>
              <a:rPr lang="el-GR" dirty="0"/>
              <a:t> είναι σωστή</a:t>
            </a:r>
          </a:p>
          <a:p>
            <a:pPr marL="457200" lvl="0" indent="-457200">
              <a:buFont typeface="+mj-lt"/>
              <a:buAutoNum type="arabicPeriod"/>
            </a:pPr>
            <a:r>
              <a:rPr lang="el-GR" dirty="0"/>
              <a:t>να ελεγχθεί κατά πόσο σωστή είναι η επεξεργασία της πλάκας. Να σημειωθεί ότι κάθε γρέζι που παραμένει, μπορεί να προκαλέσει βρώμικο τύπωμα όταν τυπώνουμε σε μη επιστρωμένα χαρτιά.</a:t>
            </a:r>
          </a:p>
          <a:p>
            <a:pPr marL="457200" lvl="0" indent="-457200">
              <a:buFont typeface="+mj-lt"/>
              <a:buAutoNum type="arabicPeriod"/>
            </a:pPr>
            <a:r>
              <a:rPr lang="el-GR" dirty="0"/>
              <a:t>να σιγουρευτείτε ότι δεν </a:t>
            </a:r>
            <a:r>
              <a:rPr lang="el-GR" dirty="0" smtClean="0"/>
              <a:t>προσθέτετε </a:t>
            </a:r>
            <a:r>
              <a:rPr lang="el-GR" dirty="0"/>
              <a:t>τίποτα στο μελάνι που μπορεί να φθείρει τη πλάκα.</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4118002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του </a:t>
            </a:r>
            <a:r>
              <a:rPr lang="en-US" dirty="0"/>
              <a:t>PH</a:t>
            </a:r>
            <a:r>
              <a:rPr lang="el-GR" dirty="0"/>
              <a:t> και της διαφάνειας της μελάνης</a:t>
            </a:r>
            <a:r>
              <a:rPr lang="en-US" dirty="0"/>
              <a:t> </a:t>
            </a:r>
            <a:r>
              <a:rPr lang="el-GR" sz="3600" b="0" dirty="0" smtClean="0"/>
              <a:t>9</a:t>
            </a:r>
            <a:r>
              <a:rPr lang="en-US" sz="3600" b="0" dirty="0" smtClean="0"/>
              <a:t>/</a:t>
            </a:r>
            <a:r>
              <a:rPr lang="el-GR" sz="3600" b="0" dirty="0" smtClean="0"/>
              <a:t>9</a:t>
            </a:r>
            <a:endParaRPr lang="el-GR" dirty="0"/>
          </a:p>
        </p:txBody>
      </p:sp>
      <p:sp>
        <p:nvSpPr>
          <p:cNvPr id="3" name="Θέση περιεχομένου 2"/>
          <p:cNvSpPr>
            <a:spLocks noGrp="1"/>
          </p:cNvSpPr>
          <p:nvPr>
            <p:ph idx="1"/>
          </p:nvPr>
        </p:nvSpPr>
        <p:spPr/>
        <p:txBody>
          <a:bodyPr/>
          <a:lstStyle/>
          <a:p>
            <a:r>
              <a:rPr lang="el-GR" dirty="0"/>
              <a:t>Οι κυριότεροι παράμετροι στην τυποποιημένη Φλεξογραφική </a:t>
            </a:r>
            <a:r>
              <a:rPr lang="el-GR" dirty="0" smtClean="0"/>
              <a:t>εκτύπωση (πολλών </a:t>
            </a:r>
            <a:r>
              <a:rPr lang="el-GR" dirty="0"/>
              <a:t>χρωμάτων) ράστερ.</a:t>
            </a:r>
          </a:p>
          <a:p>
            <a:pPr marL="457200" lvl="0" indent="-457200">
              <a:buFont typeface="+mj-lt"/>
              <a:buAutoNum type="arabicPeriod"/>
            </a:pPr>
            <a:r>
              <a:rPr lang="el-GR" dirty="0"/>
              <a:t>Αναπαραγωγή και εκτυπωτική μορφή (</a:t>
            </a:r>
            <a:r>
              <a:rPr lang="en-US" dirty="0"/>
              <a:t>Druck Form</a:t>
            </a:r>
            <a:r>
              <a:rPr lang="el-GR" dirty="0"/>
              <a:t>).</a:t>
            </a:r>
          </a:p>
          <a:p>
            <a:pPr marL="457200" lvl="0" indent="-457200">
              <a:buFont typeface="+mj-lt"/>
              <a:buAutoNum type="arabicPeriod"/>
            </a:pPr>
            <a:r>
              <a:rPr lang="el-GR" dirty="0"/>
              <a:t>Πιεστήριο και μελανείο.</a:t>
            </a:r>
          </a:p>
          <a:p>
            <a:pPr marL="457200" lvl="0" indent="-457200">
              <a:buFont typeface="+mj-lt"/>
              <a:buAutoNum type="arabicPeriod"/>
            </a:pPr>
            <a:r>
              <a:rPr lang="el-GR" dirty="0"/>
              <a:t>Υπόστρωμα εκτύπωσης.</a:t>
            </a:r>
          </a:p>
          <a:p>
            <a:pPr marL="457200" lvl="0" indent="-457200">
              <a:buFont typeface="+mj-lt"/>
              <a:buAutoNum type="arabicPeriod"/>
            </a:pPr>
            <a:r>
              <a:rPr lang="el-GR" dirty="0"/>
              <a:t>Εκτυπωτές.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85360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Τμήματα μηχανής και ικανότητες εκτύπωσης </a:t>
            </a:r>
            <a:r>
              <a:rPr lang="el-GR" sz="3600" b="0" dirty="0" smtClean="0"/>
              <a:t>5/6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5" name="Θέση περιεχομένου 4" descr="page96"/>
          <p:cNvPicPr>
            <a:picLocks noGrp="1"/>
          </p:cNvPicPr>
          <p:nvPr>
            <p:ph idx="1"/>
          </p:nvPr>
        </p:nvPicPr>
        <p:blipFill>
          <a:blip r:embed="rId2" cstate="print"/>
          <a:srcRect/>
          <a:stretch>
            <a:fillRect/>
          </a:stretch>
        </p:blipFill>
        <p:spPr bwMode="auto">
          <a:xfrm>
            <a:off x="363406" y="1628800"/>
            <a:ext cx="4064578" cy="2160240"/>
          </a:xfrm>
          <a:prstGeom prst="rect">
            <a:avLst/>
          </a:prstGeom>
          <a:noFill/>
          <a:ln w="9525">
            <a:noFill/>
            <a:miter lim="800000"/>
            <a:headEnd/>
            <a:tailEnd/>
          </a:ln>
        </p:spPr>
      </p:pic>
      <p:pic>
        <p:nvPicPr>
          <p:cNvPr id="6" name="Εικόνα 5" descr="page98"/>
          <p:cNvPicPr/>
          <p:nvPr/>
        </p:nvPicPr>
        <p:blipFill>
          <a:blip r:embed="rId3" cstate="print"/>
          <a:srcRect/>
          <a:stretch>
            <a:fillRect/>
          </a:stretch>
        </p:blipFill>
        <p:spPr bwMode="auto">
          <a:xfrm>
            <a:off x="4558462" y="3068960"/>
            <a:ext cx="4138682" cy="2693629"/>
          </a:xfrm>
          <a:prstGeom prst="rect">
            <a:avLst/>
          </a:prstGeom>
          <a:noFill/>
          <a:ln w="9525">
            <a:noFill/>
            <a:miter lim="800000"/>
            <a:headEnd/>
            <a:tailEnd/>
          </a:ln>
        </p:spPr>
      </p:pic>
    </p:spTree>
    <p:extLst>
      <p:ext uri="{BB962C8B-B14F-4D97-AF65-F5344CB8AC3E}">
        <p14:creationId xmlns:p14="http://schemas.microsoft.com/office/powerpoint/2010/main" val="12691824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Αναπαραγωγή και εκτυπωτική </a:t>
            </a:r>
            <a:r>
              <a:rPr lang="el-GR" dirty="0" smtClean="0"/>
              <a:t>μορφή</a:t>
            </a:r>
            <a:endParaRPr lang="el-GR" dirty="0"/>
          </a:p>
        </p:txBody>
      </p:sp>
      <p:sp>
        <p:nvSpPr>
          <p:cNvPr id="3" name="Θέση περιεχομένου 2"/>
          <p:cNvSpPr>
            <a:spLocks noGrp="1"/>
          </p:cNvSpPr>
          <p:nvPr>
            <p:ph idx="1"/>
          </p:nvPr>
        </p:nvSpPr>
        <p:spPr/>
        <p:txBody>
          <a:bodyPr/>
          <a:lstStyle/>
          <a:p>
            <a:r>
              <a:rPr lang="el-GR" dirty="0" smtClean="0"/>
              <a:t>Το </a:t>
            </a:r>
            <a:r>
              <a:rPr lang="el-GR" dirty="0"/>
              <a:t>φαινόμενο της αύξησης της κουκίδας που συναντάμε στην Φλεξογραφία, πρέπει ήδη στην αναπαραγωγή των φιλμ, να ληφθούν υπ’ όψιν. Με μία ειδική τεχνική ραστεροποίησης είναι σήμερα δυνατόν να καθοριστεί το μέγεθος, η μορφή και η θέση της κουκίδας.</a:t>
            </a:r>
          </a:p>
          <a:p>
            <a:r>
              <a:rPr lang="el-GR" dirty="0" smtClean="0"/>
              <a:t>Παράλληλα </a:t>
            </a:r>
            <a:r>
              <a:rPr lang="el-GR" dirty="0"/>
              <a:t>μ’ αυτό, είναι επίσης και η μορφή εκτύπωσης, το κλισέ. Είτε είναι χάραξη ή φωτοπολυμερικό, δεν έχει σημασία, θα πρέπει να έχει σταθερές διαστάσεις, για να διατυπώνεται κάθε κουκίδα με την ίδια ένταση. Μικροδιαφορές στο κλισέ δεν είναι αποδεκτές.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194379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Εκτυπωτική μηχανή και μελανείο, ιδιαιτέρως  ο κύλινδρος </a:t>
            </a:r>
            <a:r>
              <a:rPr lang="el-GR" dirty="0" smtClean="0"/>
              <a:t>ράστερ </a:t>
            </a:r>
            <a:r>
              <a:rPr lang="el-GR" sz="3600" b="0" dirty="0" smtClean="0"/>
              <a:t>1/2</a:t>
            </a:r>
            <a:endParaRPr lang="el-GR" sz="3600" b="0" dirty="0"/>
          </a:p>
        </p:txBody>
      </p:sp>
      <p:sp>
        <p:nvSpPr>
          <p:cNvPr id="3" name="Θέση περιεχομένου 2"/>
          <p:cNvSpPr>
            <a:spLocks noGrp="1"/>
          </p:cNvSpPr>
          <p:nvPr>
            <p:ph idx="1"/>
          </p:nvPr>
        </p:nvSpPr>
        <p:spPr>
          <a:xfrm>
            <a:off x="457200" y="1196751"/>
            <a:ext cx="8229600" cy="5524723"/>
          </a:xfrm>
        </p:spPr>
        <p:txBody>
          <a:bodyPr>
            <a:normAutofit/>
          </a:bodyPr>
          <a:lstStyle/>
          <a:p>
            <a:pPr marL="457200" indent="-457200">
              <a:buFont typeface="+mj-lt"/>
              <a:buAutoNum type="alphaLcPeriod"/>
            </a:pPr>
            <a:r>
              <a:rPr lang="el-GR" dirty="0" smtClean="0"/>
              <a:t>Οι </a:t>
            </a:r>
            <a:r>
              <a:rPr lang="el-GR" dirty="0"/>
              <a:t>καλύτερες προϋποθέσεις στις άλλες – παραμέτρους δεν ωφελούν, όταν η εκτυπωτική μηχανή δεν εκτυπώνει σωστά. Αυτό πετυχαίνει σήμερα κυρίως όταν χρησιμοποιούμε μονοκύλινδρη εκτυπωτική μηχανή, μιας και σ’ αυτή την περίπτωση η προετοιμασία γίνεται μόνο μια φορά. </a:t>
            </a:r>
          </a:p>
          <a:p>
            <a:pPr marL="457200" indent="-457200">
              <a:buFont typeface="+mj-lt"/>
              <a:buAutoNum type="alphaLcPeriod"/>
            </a:pPr>
            <a:r>
              <a:rPr lang="el-GR" dirty="0" smtClean="0"/>
              <a:t>Για την πολύχρωμη εκτύπωση είναι ιδιαίτερα σπουδαίο, οι χαράξεις </a:t>
            </a:r>
            <a:r>
              <a:rPr lang="el-GR" dirty="0"/>
              <a:t>σε μορφή και βάθος να είναι  παντού όμοιες, για να μην παρουσιάζονται αλλαγές στους τόνους.</a:t>
            </a:r>
          </a:p>
          <a:p>
            <a:pPr marL="457200" indent="-457200">
              <a:buFont typeface="+mj-lt"/>
              <a:buAutoNum type="alphaLcPeriod"/>
            </a:pPr>
            <a:r>
              <a:rPr lang="el-GR" dirty="0" smtClean="0"/>
              <a:t>Είναι </a:t>
            </a:r>
            <a:r>
              <a:rPr lang="el-GR" dirty="0"/>
              <a:t>ευνόητο από τα προηγούμενα ότι θα πρέπει να τυπώνουμε με απόξεση (σπάτουλα).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33657890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Εκτυπωτική μηχανή και μελανείο, ιδιαιτέρως  ο κύλινδρος ράστερ </a:t>
            </a:r>
            <a:r>
              <a:rPr lang="el-GR" sz="36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LcPeriod" startAt="4"/>
            </a:pPr>
            <a:r>
              <a:rPr lang="el-GR" dirty="0"/>
              <a:t>Βεβαίως είναι και άλλα εξαρτήματα αναγκαία όπως: αυτόματα μηχανήματα μέτρησης του ιξώδους, όπως και (Umfompynpwerk). </a:t>
            </a:r>
          </a:p>
          <a:p>
            <a:pPr marL="457200" indent="-457200">
              <a:buFont typeface="+mj-lt"/>
              <a:buAutoNum type="alphaLcPeriod" startAt="4"/>
            </a:pPr>
            <a:r>
              <a:rPr lang="el-GR" dirty="0"/>
              <a:t>Η πίεση πρέπει να είναι τέτοια ώστε να μην πιέζουν πολύ την κουκίδα του ράστερ, δηλαδή να μην πλαταίνει. Με </a:t>
            </a:r>
            <a:r>
              <a:rPr lang="el-GR" dirty="0" smtClean="0"/>
              <a:t>την </a:t>
            </a:r>
            <a:r>
              <a:rPr lang="el-GR" dirty="0"/>
              <a:t>λανθασμένη ρύθμιση της πίεσης καταστρέφονται οι τόνοι και </a:t>
            </a:r>
            <a:r>
              <a:rPr lang="el-GR" dirty="0" smtClean="0"/>
              <a:t>έτσι, </a:t>
            </a:r>
            <a:r>
              <a:rPr lang="el-GR" dirty="0"/>
              <a:t>όλη η εικόνα. </a:t>
            </a:r>
          </a:p>
          <a:p>
            <a:pPr marL="457200" indent="-457200">
              <a:buFont typeface="+mj-lt"/>
              <a:buAutoNum type="alphaLcPeriod" startAt="4"/>
            </a:pPr>
            <a:r>
              <a:rPr lang="el-GR" dirty="0"/>
              <a:t>Και βεβαίως εννοείται ότι θα πρέπει όλα τα συστήματα της μηχανής να είναι σε άριστη </a:t>
            </a:r>
            <a:r>
              <a:rPr lang="el-GR" dirty="0" smtClean="0"/>
              <a:t>κατάσταση, συντήρησης.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931119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Μελάνια </a:t>
            </a:r>
            <a:r>
              <a:rPr lang="el-GR" dirty="0" smtClean="0"/>
              <a:t>εκτύπωσης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457200" indent="-457200">
              <a:buFont typeface="+mj-lt"/>
              <a:buAutoNum type="alphaLcPeriod"/>
            </a:pPr>
            <a:r>
              <a:rPr lang="el-GR" dirty="0" smtClean="0"/>
              <a:t>Η </a:t>
            </a:r>
            <a:r>
              <a:rPr lang="el-GR" dirty="0"/>
              <a:t>χρωματική σκάλα θα έπρεπε με τις πυκνομετρήσεις,  να συμπίπτει με τα </a:t>
            </a:r>
            <a:r>
              <a:rPr lang="el-GR" dirty="0" smtClean="0"/>
              <a:t>αντίτυπα &amp; το δοκόμιο.</a:t>
            </a:r>
            <a:endParaRPr lang="el-GR" dirty="0"/>
          </a:p>
          <a:p>
            <a:pPr marL="457200" indent="-457200">
              <a:buFont typeface="+mj-lt"/>
              <a:buAutoNum type="alphaLcPeriod"/>
            </a:pPr>
            <a:r>
              <a:rPr lang="el-GR" dirty="0" smtClean="0"/>
              <a:t>Τα </a:t>
            </a:r>
            <a:r>
              <a:rPr lang="el-GR" dirty="0"/>
              <a:t>συνδετικά μέσα θα πρέπει να μεταφέρουν το μελάνι πολύ καθαρά για να μην εξαπλώνεται και καταστρέφει την εικόνα.</a:t>
            </a:r>
          </a:p>
          <a:p>
            <a:pPr marL="457200" indent="-457200">
              <a:buFont typeface="+mj-lt"/>
              <a:buAutoNum type="alphaLcPeriod"/>
            </a:pPr>
            <a:r>
              <a:rPr lang="el-GR" dirty="0" smtClean="0"/>
              <a:t>Αντί </a:t>
            </a:r>
            <a:r>
              <a:rPr lang="el-GR" dirty="0"/>
              <a:t>να προσθέτουμε στα φλεξογραφικά μελάνια κάποιο διαλύτη για να στεγνώνουν γρήγορα, τα φλεξογραφικά μελάνια για εκτύπωση με ράστερ, έχουν έως και 20%  περισσότερο </a:t>
            </a:r>
            <a:r>
              <a:rPr lang="el-GR" dirty="0" smtClean="0"/>
              <a:t>ποσοστό, επιβραδυντή.</a:t>
            </a:r>
          </a:p>
          <a:p>
            <a:pPr marL="457200" indent="-457200">
              <a:buNone/>
            </a:pPr>
            <a:r>
              <a:rPr lang="el-GR" dirty="0" smtClean="0"/>
              <a:t>  </a:t>
            </a:r>
            <a:r>
              <a:rPr lang="el-GR" dirty="0"/>
              <a:t>Είναι ευνόητο, ότι οι λεπτές χαράξεις του ράστερ από τη στιγμή που γεμίζει μελάνι ως την </a:t>
            </a:r>
            <a:r>
              <a:rPr lang="el-GR" dirty="0" smtClean="0"/>
              <a:t>εκτύπωση, </a:t>
            </a:r>
            <a:r>
              <a:rPr lang="el-GR" dirty="0"/>
              <a:t>δεν θα πρέπει να στεγνώνει.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118765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Μελάνια εκτύπωσης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lphaLcPeriod" startAt="4"/>
            </a:pPr>
            <a:r>
              <a:rPr lang="el-GR" dirty="0" smtClean="0"/>
              <a:t>Η </a:t>
            </a:r>
            <a:r>
              <a:rPr lang="el-GR" dirty="0"/>
              <a:t>ρευστότητα θα πρέπει να είναι σταθερή, παρ’ όλο αν δουλεύουμε με απόξεση (σπάτουλα) είναι δύσκολο να το πετύχουμε. Μετρώντας με το κύπελλο ροής, δεχόμαστε και τις ρευστότητες μεταξύ 23 και 30 sec σε 4mm κύπελλο ροής. Στην εκτύπωση χωρίς απόξεση οι μετρήσεις μεταξύ 15 και 19 sec  σε 4 mm.</a:t>
            </a:r>
          </a:p>
          <a:p>
            <a:pPr marL="457200" indent="-457200">
              <a:buFont typeface="+mj-lt"/>
              <a:buAutoNum type="alphaLcPeriod" startAt="4"/>
            </a:pPr>
            <a:r>
              <a:rPr lang="el-GR" dirty="0" smtClean="0"/>
              <a:t>Είναι </a:t>
            </a:r>
            <a:r>
              <a:rPr lang="el-GR" dirty="0"/>
              <a:t>ευνόητο ότι χρησιμοποιούμε το μελάνι ανάλογα με το υλικό που θα τυπωθεί. Σε πολυαιθυλένιο ή πολυπροπυλένιο πρέπει να γίνει δοκιμή.</a:t>
            </a:r>
          </a:p>
          <a:p>
            <a:pPr marL="457200" indent="-457200">
              <a:buFont typeface="+mj-lt"/>
              <a:buAutoNum type="alphaLcPeriod" startAt="4"/>
            </a:pPr>
            <a:r>
              <a:rPr lang="el-GR" dirty="0" smtClean="0"/>
              <a:t>Στη </a:t>
            </a:r>
            <a:r>
              <a:rPr lang="el-GR" dirty="0"/>
              <a:t>Φλεξογραφία παίζει βασικό ρόλο η απόδοση και η μετάδοση του χρώματος. Η μετάδοση πετυχαίνει μόνο τότε τέλεια, όταν τα φλεξογραφικά μελάνια έχουν τη σωστή ρευστότητα και το στέγνωμα.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38213911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Υλικά που τυπώνουμε</a:t>
            </a:r>
          </a:p>
        </p:txBody>
      </p:sp>
      <p:sp>
        <p:nvSpPr>
          <p:cNvPr id="3" name="Θέση περιεχομένου 2"/>
          <p:cNvSpPr>
            <a:spLocks noGrp="1"/>
          </p:cNvSpPr>
          <p:nvPr>
            <p:ph idx="1"/>
          </p:nvPr>
        </p:nvSpPr>
        <p:spPr/>
        <p:txBody>
          <a:bodyPr/>
          <a:lstStyle/>
          <a:p>
            <a:pPr marL="457200" indent="-457200">
              <a:buFont typeface="+mj-lt"/>
              <a:buAutoNum type="alphaLcPeriod"/>
            </a:pPr>
            <a:r>
              <a:rPr lang="el-GR" dirty="0" smtClean="0"/>
              <a:t>Στη </a:t>
            </a:r>
            <a:r>
              <a:rPr lang="el-GR" dirty="0"/>
              <a:t>Φλεξογραφία είναι δυνατόν να τυπωθούν κάθε είδους υλικό αρχίζοντας από χαρτιά, περγαμηνές, αλουμίνιο, πλαστικά κλπ. Πρέπει όμως να σημειώσουμε ότι στην πολύχρωμη εκτύπωση, θα πρέπει οι επιφάνειες να είναι λείες και να κρατούνται σε όρια τα πάχη, των υλικών.</a:t>
            </a:r>
          </a:p>
          <a:p>
            <a:pPr marL="457200" indent="-457200">
              <a:buFont typeface="+mj-lt"/>
              <a:buAutoNum type="alphaLcPeriod"/>
            </a:pPr>
            <a:r>
              <a:rPr lang="el-GR" dirty="0" smtClean="0"/>
              <a:t>Άλλη </a:t>
            </a:r>
            <a:r>
              <a:rPr lang="el-GR" dirty="0"/>
              <a:t>βασική προϋπόθεση για μια σωστή εκτύπωση είναι η σωστή ρύθμιση και έλεγχος.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pic>
        <p:nvPicPr>
          <p:cNvPr id="5" name="Εικόνα 4" descr="page160_SEE_TOUCH_BELIEVE"/>
          <p:cNvPicPr/>
          <p:nvPr/>
        </p:nvPicPr>
        <p:blipFill>
          <a:blip r:embed="rId2" cstate="print"/>
          <a:srcRect/>
          <a:stretch>
            <a:fillRect/>
          </a:stretch>
        </p:blipFill>
        <p:spPr bwMode="auto">
          <a:xfrm>
            <a:off x="539552" y="4293096"/>
            <a:ext cx="3886378" cy="2304256"/>
          </a:xfrm>
          <a:prstGeom prst="rect">
            <a:avLst/>
          </a:prstGeom>
          <a:noFill/>
          <a:ln w="9525">
            <a:noFill/>
            <a:miter lim="800000"/>
            <a:headEnd/>
            <a:tailEnd/>
          </a:ln>
        </p:spPr>
      </p:pic>
      <p:pic>
        <p:nvPicPr>
          <p:cNvPr id="6" name="Εικόνα 5"/>
          <p:cNvPicPr/>
          <p:nvPr/>
        </p:nvPicPr>
        <p:blipFill>
          <a:blip r:embed="rId3" cstate="print"/>
          <a:srcRect/>
          <a:stretch>
            <a:fillRect/>
          </a:stretch>
        </p:blipFill>
        <p:spPr bwMode="auto">
          <a:xfrm>
            <a:off x="4860032" y="3933055"/>
            <a:ext cx="4032448" cy="2788419"/>
          </a:xfrm>
          <a:prstGeom prst="rect">
            <a:avLst/>
          </a:prstGeom>
          <a:noFill/>
          <a:ln w="9525">
            <a:noFill/>
            <a:miter lim="800000"/>
            <a:headEnd/>
            <a:tailEnd/>
          </a:ln>
        </p:spPr>
      </p:pic>
    </p:spTree>
    <p:extLst>
      <p:ext uri="{BB962C8B-B14F-4D97-AF65-F5344CB8AC3E}">
        <p14:creationId xmlns:p14="http://schemas.microsoft.com/office/powerpoint/2010/main" val="23964525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 μηχανισμοί για δοκίμια σε διάφορα </a:t>
            </a:r>
            <a:r>
              <a:rPr lang="el-GR" dirty="0" smtClean="0"/>
              <a:t>υποστρώματα </a:t>
            </a:r>
            <a:r>
              <a:rPr lang="el-GR" sz="3600" b="0" dirty="0" smtClean="0"/>
              <a:t>1/4</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Ανάμειξη </a:t>
            </a:r>
            <a:r>
              <a:rPr lang="el-GR" b="1" dirty="0" smtClean="0">
                <a:solidFill>
                  <a:srgbClr val="820000"/>
                </a:solidFill>
              </a:rPr>
              <a:t>χρωμάτων</a:t>
            </a:r>
          </a:p>
          <a:p>
            <a:r>
              <a:rPr lang="el-GR" dirty="0"/>
              <a:t>Ρύθμιση των Φλεξογραφικών μελανιών </a:t>
            </a:r>
            <a:r>
              <a:rPr lang="el-GR" dirty="0" smtClean="0"/>
              <a:t>γίνεται μέσω της εκτύπωσης. </a:t>
            </a:r>
            <a:r>
              <a:rPr lang="el-GR" dirty="0"/>
              <a:t>Τα Φλεξογραφικά μελάνια φεύγοντας (βγαίνοντας) από την παραγωγή, είναι ημιπροϊόντα, δηλαδή δεν είναι έτοιμα για εκτύπωση, πρέπει ο </a:t>
            </a:r>
            <a:r>
              <a:rPr lang="el-GR" dirty="0" smtClean="0"/>
              <a:t>φλεξογράφος </a:t>
            </a:r>
            <a:r>
              <a:rPr lang="el-GR" dirty="0"/>
              <a:t>να τα ετοιμάσει </a:t>
            </a:r>
            <a:r>
              <a:rPr lang="el-GR" dirty="0" smtClean="0"/>
              <a:t> διαμορφώσει.</a:t>
            </a:r>
            <a:endParaRPr lang="el-GR" dirty="0"/>
          </a:p>
          <a:p>
            <a:r>
              <a:rPr lang="el-GR" dirty="0" smtClean="0"/>
              <a:t>Οι </a:t>
            </a:r>
            <a:r>
              <a:rPr lang="el-GR" dirty="0"/>
              <a:t>εταιρείες (κατασκευάστριες) των </a:t>
            </a:r>
            <a:r>
              <a:rPr lang="el-GR" dirty="0" smtClean="0"/>
              <a:t>φλεξογραφικών </a:t>
            </a:r>
            <a:r>
              <a:rPr lang="el-GR" dirty="0"/>
              <a:t>μελανιών, προμηθεύουν τα μελάνια συνήθως:</a:t>
            </a:r>
          </a:p>
          <a:p>
            <a:pPr lvl="1"/>
            <a:r>
              <a:rPr lang="el-GR" dirty="0" smtClean="0"/>
              <a:t>Με </a:t>
            </a:r>
            <a:r>
              <a:rPr lang="el-GR" dirty="0"/>
              <a:t>υψηλή ρευστότητα.</a:t>
            </a:r>
          </a:p>
          <a:p>
            <a:pPr lvl="1"/>
            <a:r>
              <a:rPr lang="el-GR" dirty="0" smtClean="0"/>
              <a:t>Μεσαία </a:t>
            </a:r>
            <a:r>
              <a:rPr lang="el-GR" dirty="0"/>
              <a:t>ταχύτητα εξάτμισης.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7418892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 μηχανισμοί για δοκίμια σε διάφορα υποστρώματα </a:t>
            </a:r>
            <a:r>
              <a:rPr lang="el-GR" sz="3600" b="0" dirty="0" smtClean="0"/>
              <a:t>2/4</a:t>
            </a:r>
            <a:endParaRPr lang="el-GR" dirty="0"/>
          </a:p>
        </p:txBody>
      </p:sp>
      <p:sp>
        <p:nvSpPr>
          <p:cNvPr id="3" name="Θέση περιεχομένου 2"/>
          <p:cNvSpPr>
            <a:spLocks noGrp="1"/>
          </p:cNvSpPr>
          <p:nvPr>
            <p:ph idx="1"/>
          </p:nvPr>
        </p:nvSpPr>
        <p:spPr/>
        <p:txBody>
          <a:bodyPr/>
          <a:lstStyle/>
          <a:p>
            <a:pPr marL="0" indent="0">
              <a:buNone/>
            </a:pPr>
            <a:r>
              <a:rPr lang="el-GR" dirty="0"/>
              <a:t>Η σωστή ρύθμιση των μελανιών εξαρτάται από:</a:t>
            </a:r>
          </a:p>
          <a:p>
            <a:pPr marL="457200" indent="-457200">
              <a:buFont typeface="+mj-lt"/>
              <a:buAutoNum type="arabicPeriod"/>
            </a:pPr>
            <a:r>
              <a:rPr lang="el-GR" dirty="0" smtClean="0"/>
              <a:t>Θέμα </a:t>
            </a:r>
            <a:r>
              <a:rPr lang="el-GR" dirty="0"/>
              <a:t>– ράστερ – επιφάνεια.</a:t>
            </a:r>
          </a:p>
          <a:p>
            <a:pPr marL="457200" indent="-457200">
              <a:buFont typeface="+mj-lt"/>
              <a:buAutoNum type="arabicPeriod"/>
            </a:pPr>
            <a:r>
              <a:rPr lang="el-GR" dirty="0" smtClean="0"/>
              <a:t>Το </a:t>
            </a:r>
            <a:r>
              <a:rPr lang="el-GR" dirty="0"/>
              <a:t>υλικό που θα τυπωθεί – απορροφητικά χαρτιά ή μη.</a:t>
            </a:r>
          </a:p>
          <a:p>
            <a:pPr marL="457200" indent="-457200">
              <a:buFont typeface="+mj-lt"/>
              <a:buAutoNum type="arabicPeriod"/>
            </a:pPr>
            <a:r>
              <a:rPr lang="el-GR" dirty="0" smtClean="0"/>
              <a:t>Ταχύτητα </a:t>
            </a:r>
            <a:r>
              <a:rPr lang="el-GR" dirty="0"/>
              <a:t>εκτύπωσης, η οποία εξαρτάται από το στήσιμο της μηχανής και πάλι από το εκτυπούμενο υλικό και τη ρύθμιση του μελανιού.</a:t>
            </a:r>
          </a:p>
          <a:p>
            <a:pPr marL="457200" indent="-457200">
              <a:buFont typeface="+mj-lt"/>
              <a:buAutoNum type="arabicPeriod"/>
            </a:pPr>
            <a:r>
              <a:rPr lang="el-GR" dirty="0" smtClean="0"/>
              <a:t>Στεγνωτήριο </a:t>
            </a:r>
            <a:r>
              <a:rPr lang="el-GR" dirty="0"/>
              <a:t>(σύστημα στεγνώματος) της μηχανής.</a:t>
            </a:r>
          </a:p>
          <a:p>
            <a:pPr marL="457200" indent="-457200">
              <a:buFont typeface="+mj-lt"/>
              <a:buAutoNum type="arabicPeriod"/>
            </a:pPr>
            <a:r>
              <a:rPr lang="el-GR" dirty="0" smtClean="0"/>
              <a:t>Σύστημα </a:t>
            </a:r>
            <a:r>
              <a:rPr lang="el-GR" dirty="0"/>
              <a:t>μελανείου – αν λειτουργεί με ή χωρίς </a:t>
            </a:r>
            <a:r>
              <a:rPr lang="en-US" dirty="0" smtClean="0"/>
              <a:t>doctorblade – </a:t>
            </a:r>
            <a:r>
              <a:rPr lang="el-GR" dirty="0" smtClean="0"/>
              <a:t>σπάτουλα</a:t>
            </a:r>
            <a:r>
              <a:rPr lang="en-US" dirty="0" smtClean="0"/>
              <a:t> </a:t>
            </a:r>
            <a:r>
              <a:rPr lang="el-GR" dirty="0" smtClean="0"/>
              <a:t>απόξεσης.</a:t>
            </a:r>
            <a:endParaRPr lang="el-GR" dirty="0"/>
          </a:p>
          <a:p>
            <a:pPr marL="457200" indent="-457200">
              <a:buFont typeface="+mj-lt"/>
              <a:buAutoNum type="arabicPeriod"/>
            </a:pPr>
            <a:r>
              <a:rPr lang="el-GR" dirty="0" smtClean="0"/>
              <a:t>Από </a:t>
            </a:r>
            <a:r>
              <a:rPr lang="el-GR" dirty="0"/>
              <a:t>την αρχική Ρύθμιση των </a:t>
            </a:r>
            <a:r>
              <a:rPr lang="el-GR" dirty="0" smtClean="0"/>
              <a:t>φλέξο </a:t>
            </a:r>
            <a:r>
              <a:rPr lang="el-GR" dirty="0"/>
              <a:t>μελανιών – αν από την παραγωγή στεγνώνουν γρήγορα ή όχι.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31018661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 μηχανισμοί για δοκίμια σε διάφορα υποστρώματα </a:t>
            </a:r>
            <a:r>
              <a:rPr lang="el-GR" sz="3600" b="0" dirty="0" smtClean="0"/>
              <a:t>3/4</a:t>
            </a:r>
            <a:endParaRPr lang="el-GR" dirty="0"/>
          </a:p>
        </p:txBody>
      </p:sp>
      <p:sp>
        <p:nvSpPr>
          <p:cNvPr id="3" name="Θέση περιεχομένου 2"/>
          <p:cNvSpPr>
            <a:spLocks noGrp="1"/>
          </p:cNvSpPr>
          <p:nvPr>
            <p:ph idx="1"/>
          </p:nvPr>
        </p:nvSpPr>
        <p:spPr/>
        <p:txBody>
          <a:bodyPr/>
          <a:lstStyle/>
          <a:p>
            <a:pPr marL="0" indent="0">
              <a:buNone/>
            </a:pPr>
            <a:r>
              <a:rPr lang="el-GR" dirty="0"/>
              <a:t>Κυρίως πρέπει να προσέχουμε 2 κανόνες:</a:t>
            </a:r>
          </a:p>
          <a:p>
            <a:r>
              <a:rPr lang="el-GR" dirty="0" smtClean="0"/>
              <a:t>Για </a:t>
            </a:r>
            <a:r>
              <a:rPr lang="el-GR" dirty="0"/>
              <a:t>τη ρύθμιση της απαραίτητης ρευστότητας – που εξαρτάται από τις προηγούμενες παραμέτρους – προσθέτουμε διαλυτικά.</a:t>
            </a:r>
          </a:p>
          <a:p>
            <a:r>
              <a:rPr lang="el-GR" dirty="0" smtClean="0"/>
              <a:t>Για </a:t>
            </a:r>
            <a:r>
              <a:rPr lang="el-GR" dirty="0"/>
              <a:t>να αναμείξουμε </a:t>
            </a:r>
            <a:r>
              <a:rPr lang="el-GR" dirty="0" smtClean="0"/>
              <a:t>την μελάνι μπορούμε να χρησιμοποιήσουμε, βερνίκι</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4812193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 μηχανισμοί για δοκίμια σε διάφορα υποστρώματα </a:t>
            </a:r>
            <a:r>
              <a:rPr lang="el-GR" sz="3600" b="0" dirty="0" smtClean="0"/>
              <a:t>4/4</a:t>
            </a:r>
            <a:endParaRPr lang="el-GR" dirty="0"/>
          </a:p>
        </p:txBody>
      </p:sp>
      <p:sp>
        <p:nvSpPr>
          <p:cNvPr id="3" name="Θέση περιεχομένου 2"/>
          <p:cNvSpPr>
            <a:spLocks noGrp="1"/>
          </p:cNvSpPr>
          <p:nvPr>
            <p:ph idx="1"/>
          </p:nvPr>
        </p:nvSpPr>
        <p:spPr/>
        <p:txBody>
          <a:bodyPr>
            <a:normAutofit/>
          </a:bodyPr>
          <a:lstStyle/>
          <a:p>
            <a:r>
              <a:rPr lang="el-GR" dirty="0"/>
              <a:t>Στη συνέχεια πρέπει να επιλεχτεί το σωστό ράστερ (λεπτότητα). Αριθμός κουκίδων/cm. Πάλι και αυτό εξαρτάται από:</a:t>
            </a:r>
          </a:p>
          <a:p>
            <a:r>
              <a:rPr lang="el-GR" dirty="0" smtClean="0"/>
              <a:t>Λεία υποστρώματα: </a:t>
            </a:r>
            <a:r>
              <a:rPr lang="el-GR" dirty="0"/>
              <a:t>για παράδειγμα ζελατίνες (λεπτό ράστερ)	</a:t>
            </a:r>
            <a:r>
              <a:rPr lang="el-GR" dirty="0" smtClean="0"/>
              <a:t>πιο </a:t>
            </a:r>
            <a:r>
              <a:rPr lang="el-GR" dirty="0"/>
              <a:t>άγρια χαρτιά χρησ. (χοντρό ράστερ).</a:t>
            </a:r>
          </a:p>
          <a:p>
            <a:r>
              <a:rPr lang="el-GR" dirty="0" smtClean="0"/>
              <a:t>Είδος </a:t>
            </a:r>
            <a:r>
              <a:rPr lang="el-GR" dirty="0"/>
              <a:t>της </a:t>
            </a:r>
            <a:r>
              <a:rPr lang="el-GR" dirty="0" smtClean="0"/>
              <a:t>μηχανής: σε μια καινούργια μονόχρωμη τυπώνεται καλύτερα ένα λεπτό </a:t>
            </a:r>
            <a:r>
              <a:rPr lang="el-GR" dirty="0"/>
              <a:t>ράστερ από ότι σε μια πολύχρωμη παλαιότερου </a:t>
            </a:r>
            <a:r>
              <a:rPr lang="el-GR" dirty="0" smtClean="0"/>
              <a:t>τύπου, κεντρικού τυμπάνου ή στακ,..</a:t>
            </a:r>
            <a:endParaRPr lang="el-GR" dirty="0"/>
          </a:p>
          <a:p>
            <a:r>
              <a:rPr lang="el-GR" dirty="0" smtClean="0"/>
              <a:t>Κύλινδρος </a:t>
            </a:r>
            <a:r>
              <a:rPr lang="el-GR" dirty="0"/>
              <a:t>ράστερ: αν σε μια επιχείρηση αποφασίστηκε για έναν συγκεκριμένο </a:t>
            </a:r>
            <a:r>
              <a:rPr lang="el-GR" dirty="0" smtClean="0"/>
              <a:t>αριθμό </a:t>
            </a:r>
            <a:r>
              <a:rPr lang="el-GR" dirty="0"/>
              <a:t>ράστερ, δεν μπορούμε να </a:t>
            </a:r>
            <a:r>
              <a:rPr lang="el-GR" dirty="0" smtClean="0"/>
              <a:t>χρησιμοποιήσουμε οποιοδήποτε </a:t>
            </a:r>
            <a:r>
              <a:rPr lang="el-GR" dirty="0"/>
              <a:t>κλισέ </a:t>
            </a:r>
            <a:r>
              <a:rPr lang="el-GR" dirty="0" smtClean="0"/>
              <a:t>ράστερ, διότι υπάρχει σχέση απόδοσης, επιθυμητής ποιότητας.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8539905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a7f9da1a1108434d2b97e176298716717d3f9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7567</Words>
  <Application>Microsoft Office PowerPoint</Application>
  <PresentationFormat>Προβολή στην οθόνη (4:3)</PresentationFormat>
  <Paragraphs>792</Paragraphs>
  <Slides>108</Slides>
  <Notes>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108</vt:i4>
      </vt:variant>
    </vt:vector>
  </HeadingPairs>
  <TitlesOfParts>
    <vt:vector size="117" baseType="lpstr">
      <vt:lpstr>Arial</vt:lpstr>
      <vt:lpstr>Calibri</vt:lpstr>
      <vt:lpstr>Cambria Math</vt:lpstr>
      <vt:lpstr>Courier New</vt:lpstr>
      <vt:lpstr>Times New Roman</vt:lpstr>
      <vt:lpstr>Wingdings</vt:lpstr>
      <vt:lpstr>OC_template_updated</vt:lpstr>
      <vt:lpstr>Λιθογραφία - Offset</vt:lpstr>
      <vt:lpstr>1_OC_template_updated</vt:lpstr>
      <vt:lpstr>Φλεξογραφία (Θ)</vt:lpstr>
      <vt:lpstr>Σχεδιαγράμματα εκτυπωτικών φλεξογραφικών μηχανών</vt:lpstr>
      <vt:lpstr>Σχεδιάγραμμα μηχανής για εκτύπωση ετικέτας 1/2</vt:lpstr>
      <vt:lpstr>Σχεδιάγραμμα μηχανής για εκτύπωση ετικέτας 2/2</vt:lpstr>
      <vt:lpstr>Τμήματα μηχανής και ικανότητες εκτύπωσης 1/6</vt:lpstr>
      <vt:lpstr>Τμήματα μηχανής και ικανότητες εκτύπωσης 2/6</vt:lpstr>
      <vt:lpstr>Τμήματα μηχανής και ικανότητες εκτύπωσης 3/6</vt:lpstr>
      <vt:lpstr>Τμήματα μηχανής και ικανότητες εκτύπωσης 4/6</vt:lpstr>
      <vt:lpstr>Τμήματα μηχανής και ικανότητες εκτύπωσης 5/6</vt:lpstr>
      <vt:lpstr>Τμήματα μηχανής και ικανότητες εκτύπωσης 6/6</vt:lpstr>
      <vt:lpstr>Οριζόντια διάταξη μηχανής</vt:lpstr>
      <vt:lpstr>Κάθετη διάταξη φλεξογραφικού πιεστηρίου</vt:lpstr>
      <vt:lpstr>Κεντρική πίεση C.I (central impression) 1/4</vt:lpstr>
      <vt:lpstr>Κεντρική πίεση C.I (central impression) 2/4</vt:lpstr>
      <vt:lpstr>Κεντρική πίεση C.I (central impression) 3/4</vt:lpstr>
      <vt:lpstr>Κεντρική πίεση C.I (central impression) 4/4</vt:lpstr>
      <vt:lpstr>Ανάλυση φλεξογραφικού πιεστηρίου 1/4</vt:lpstr>
      <vt:lpstr>Ανάλυση φλεξογραφικού πιεστηρίου 2/4</vt:lpstr>
      <vt:lpstr>Ανάλυση φλεξογραφικού πιεστηρίου 3/4</vt:lpstr>
      <vt:lpstr>Ανάλυση φλεξογραφικού πιεστηρίου 4/4</vt:lpstr>
      <vt:lpstr>Εκτυπωτικές μηχανές 1/2</vt:lpstr>
      <vt:lpstr>Εκτυπωτικές μηχανές 2/2</vt:lpstr>
      <vt:lpstr>Κύλινδρα φλεξογραφικής μηχανής 1/2</vt:lpstr>
      <vt:lpstr>Κύλινδρα φλεξογραφικής μηχανής 2/2</vt:lpstr>
      <vt:lpstr>Βασική ανάλυση φλέξο πιεστηρίου (C.I.) Φλεξογραφικό πιεστήριο</vt:lpstr>
      <vt:lpstr>Διάφορες ρυθμίσεις ελέγχου από Η/Υ  (κονσόλα) 1/2</vt:lpstr>
      <vt:lpstr>Διάφορες ρυθμίσεις ελέγχου από Η/Υ  (κονσόλα) 2/2</vt:lpstr>
      <vt:lpstr>Ο κύλινδρος  Αnilox 1/3</vt:lpstr>
      <vt:lpstr>Ο κύλινδρος  Αnilox 2/3</vt:lpstr>
      <vt:lpstr>Ο κύλινδρος  Αnilox 3/3</vt:lpstr>
      <vt:lpstr>Μορφές – σχήματα πυραμίδων σε anilox</vt:lpstr>
      <vt:lpstr>Ονομασία κυλίνδρου “anilox”</vt:lpstr>
      <vt:lpstr>Σύστημα μελάνωσης με άνιλοξ (κουβούκλιο) 1/2</vt:lpstr>
      <vt:lpstr>Σύστημα μελάνωσης με άνιλοξ (κουβούκλιο) 2/2</vt:lpstr>
      <vt:lpstr>Προδιάγραφες anilox</vt:lpstr>
      <vt:lpstr>Κατασκευή κυλίνδρου anilox 1/2</vt:lpstr>
      <vt:lpstr>Κατασκευή κυλίνδρου anilox 2/2</vt:lpstr>
      <vt:lpstr>Μέθοδοι για τη δημιουργία του Άνιλοξ</vt:lpstr>
      <vt:lpstr>Μετάδοση μελάνης από τον κύλινδρο “Anilox” 1/9</vt:lpstr>
      <vt:lpstr>Μετάδοση μελάνης από τον κύλινδρο “Anilox” 2/9</vt:lpstr>
      <vt:lpstr>Μετάδοση μελάνης από τον κύλινδρο “Anilox” 3/9</vt:lpstr>
      <vt:lpstr>Μετάδοση μελάνης από τον κύλινδρο “Anilox” 4/9</vt:lpstr>
      <vt:lpstr>Μετάδοση μελάνης από τον κύλινδρο “Anilox” 5/9</vt:lpstr>
      <vt:lpstr>Μετάδοση μελάνης από τον κύλινδρο “Anilox” 6/9</vt:lpstr>
      <vt:lpstr>Μετάδοση μελάνης από τον κύλινδρο “Anilox” 7/9</vt:lpstr>
      <vt:lpstr>Μετάδοση μελάνης από τον κύλινδρο “Anilox” 8/9</vt:lpstr>
      <vt:lpstr>Μετάδοση μελάνης από τον κύλινδρο “Anilox” 9/9</vt:lpstr>
      <vt:lpstr>Γωνίες Χάραξης Anilox – προδιαγραφές 1/8</vt:lpstr>
      <vt:lpstr>Γωνίες Χάραξης Anilox – προδιαγραφές 2/8</vt:lpstr>
      <vt:lpstr>Γωνίες Χάραξης Anilox – προδιαγραφές 3/8</vt:lpstr>
      <vt:lpstr>Γωνίες Χάραξης Anilox – προδιαγραφές 4/8</vt:lpstr>
      <vt:lpstr>Γωνίες Χάραξης Anilox – προδιαγραφές 5/8</vt:lpstr>
      <vt:lpstr>Γωνίες Χάραξης Anilox – προδιαγραφές 6/8</vt:lpstr>
      <vt:lpstr>Γωνίες Χάραξης Anilox – προδιαγραφές 7/8</vt:lpstr>
      <vt:lpstr>Γωνίες Χάραξης Anilox – προδιαγραφές 8/8</vt:lpstr>
      <vt:lpstr>Σύστημα μελανείου</vt:lpstr>
      <vt:lpstr>Doctor blade (μεταλλική λεπίδα καθαρισμού) 1/6</vt:lpstr>
      <vt:lpstr>Doctor blade (μεταλλική λεπίδα καθαρισμού) 2/6</vt:lpstr>
      <vt:lpstr>Doctor blade (μεταλλική λεπίδα καθαρισμού) 3/6</vt:lpstr>
      <vt:lpstr>Doctor blade (μεταλλική λεπίδα καθαρισμού) 4/6</vt:lpstr>
      <vt:lpstr>Doctor blade (μεταλλική λεπίδα καθαρισμού) 5/6</vt:lpstr>
      <vt:lpstr>Doctor blade (μεταλλική λεπίδα καθαρισμού) 6/6</vt:lpstr>
      <vt:lpstr>Συστήματα στέγνωσης μελανιών 1/2</vt:lpstr>
      <vt:lpstr>Συστήματα στέγνωσης μελανιών 2/2</vt:lpstr>
      <vt:lpstr>Κύλινδρα τάνυσης – κίνησης ρολού</vt:lpstr>
      <vt:lpstr>Οργάνωση ρολού – συστήματα εκτύλιξης – επανατύλιξης 1/2</vt:lpstr>
      <vt:lpstr>Οργάνωση ρολού – συστήματα εκτύλιξης – επανατύλιξης 2/2</vt:lpstr>
      <vt:lpstr>Σύστημα εκτύλιξης ρολού 1/2</vt:lpstr>
      <vt:lpstr>Σύστημα εκτύλιξης ρολού 2/2</vt:lpstr>
      <vt:lpstr>Συντήρηση μηχανής</vt:lpstr>
      <vt:lpstr>Συστήματα οπτικού ελέγχου 1/3</vt:lpstr>
      <vt:lpstr>Συστήματα οπτικού ελέγχου 2/3</vt:lpstr>
      <vt:lpstr>Συστήματα οπτικού ελέγχου 3/3</vt:lpstr>
      <vt:lpstr>Η τετραχρωμία στη φλεξογραφία 1/3</vt:lpstr>
      <vt:lpstr>Η τετραχρωμία στη φλεξογραφία 2/3</vt:lpstr>
      <vt:lpstr>Η τετραχρωμία στη φλεξογραφία 3/3</vt:lpstr>
      <vt:lpstr>Χάραξη του anilox 1/2</vt:lpstr>
      <vt:lpstr>Χάραξη του anilox 2/2</vt:lpstr>
      <vt:lpstr>Τοποθέτηση του anilox 1/2</vt:lpstr>
      <vt:lpstr>Τοποθέτηση του anilox 2/2</vt:lpstr>
      <vt:lpstr>Ρύθμιση του PH και της διαφάνειας της μελάνης 1/9</vt:lpstr>
      <vt:lpstr>Ρύθμιση του PH και της διαφάνειας της μελάνης 2/9</vt:lpstr>
      <vt:lpstr>Ρύθμιση του PH και της διαφάνειας της μελάνης 3/9</vt:lpstr>
      <vt:lpstr>Ρύθμιση του PH και της διαφάνειας της μελάνης 4/9</vt:lpstr>
      <vt:lpstr>Ρύθμιση του PH και της διαφάνειας της μελάνης 5/9</vt:lpstr>
      <vt:lpstr>Ρύθμιση του PH και της διαφάνειας της μελάνης 6/9</vt:lpstr>
      <vt:lpstr>Ρύθμιση του PH και της διαφάνειας της μελάνης 7/9</vt:lpstr>
      <vt:lpstr>Ρύθμιση του PH και της διαφάνειας της μελάνης 8/9</vt:lpstr>
      <vt:lpstr>Ρύθμιση του PH και της διαφάνειας της μελάνης 9/9</vt:lpstr>
      <vt:lpstr>Αναπαραγωγή και εκτυπωτική μορφή</vt:lpstr>
      <vt:lpstr>Εκτυπωτική μηχανή και μελανείο, ιδιαιτέρως  ο κύλινδρος ράστερ 1/2</vt:lpstr>
      <vt:lpstr>Εκτυπωτική μηχανή και μελανείο, ιδιαιτέρως  ο κύλινδρος ράστερ 2/2</vt:lpstr>
      <vt:lpstr>Μελάνια εκτύπωσης 1/2</vt:lpstr>
      <vt:lpstr>Μελάνια εκτύπωσης 2/2</vt:lpstr>
      <vt:lpstr>Υλικά που τυπώνουμε</vt:lpstr>
      <vt:lpstr>Συστήματα – μηχανισμοί για δοκίμια σε διάφορα υποστρώματα 1/4</vt:lpstr>
      <vt:lpstr>Συστήματα – μηχανισμοί για δοκίμια σε διάφορα υποστρώματα 2/4</vt:lpstr>
      <vt:lpstr>Συστήματα – μηχανισμοί για δοκίμια σε διάφορα υποστρώματα 3/4</vt:lpstr>
      <vt:lpstr>Συστήματα – μηχανισμοί για δοκίμια σε διάφορα υποστρώματα 4/4</vt:lpstr>
      <vt:lpstr>Εκτυπωτής-φλεξογράφος</vt:lpstr>
      <vt:lpstr>Tests για τον υπολογισμό dot gain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Natassa Karap</cp:lastModifiedBy>
  <cp:revision>98</cp:revision>
  <dcterms:created xsi:type="dcterms:W3CDTF">2013-03-04T13:35:19Z</dcterms:created>
  <dcterms:modified xsi:type="dcterms:W3CDTF">2015-09-26T04:24:37Z</dcterms:modified>
</cp:coreProperties>
</file>