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4"/>
  </p:notesMasterIdLst>
  <p:handoutMasterIdLst>
    <p:handoutMasterId r:id="rId15"/>
  </p:handoutMasterIdLst>
  <p:sldIdLst>
    <p:sldId id="256" r:id="rId3"/>
    <p:sldId id="267" r:id="rId4"/>
    <p:sldId id="268" r:id="rId5"/>
    <p:sldId id="269" r:id="rId6"/>
    <p:sldId id="257" r:id="rId7"/>
    <p:sldId id="262" r:id="rId8"/>
    <p:sldId id="264" r:id="rId9"/>
    <p:sldId id="270" r:id="rId10"/>
    <p:sldId id="271" r:id="rId11"/>
    <p:sldId id="266" r:id="rId12"/>
    <p:sldId id="261" r:id="rId13"/>
  </p:sldIdLst>
  <p:sldSz cx="9144000" cy="6858000" type="screen4x3"/>
  <p:notesSz cx="7104063" cy="10234613"/>
  <p:custDataLst>
    <p:tags r:id="rId1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90" d="100"/>
          <a:sy n="90" d="100"/>
        </p:scale>
        <p:origin x="-233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28/8/2015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28/8/2015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004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07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9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451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4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15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55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86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06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9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Ψυχιατρική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92696" y="3096542"/>
            <a:ext cx="7158608" cy="2132657"/>
          </a:xfrm>
        </p:spPr>
        <p:txBody>
          <a:bodyPr>
            <a:normAutofit fontScale="92500"/>
          </a:bodyPr>
          <a:lstStyle/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9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Ψυχιατρικές κλινικές εικόνες (</a:t>
            </a:r>
            <a:r>
              <a:rPr lang="el-GR" sz="2800" dirty="0"/>
              <a:t>Εισαγωγή)</a:t>
            </a:r>
          </a:p>
          <a:p>
            <a:r>
              <a:rPr lang="el-GR" sz="2800" dirty="0" smtClean="0"/>
              <a:t>Ψυχώσεις </a:t>
            </a:r>
            <a:r>
              <a:rPr lang="el-GR" sz="2800" dirty="0"/>
              <a:t>(βασικά χαρακτηριστικά)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2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Ευάγγελος Γ. Παπαγεωργίου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Κοινωνικής Εργασίας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Ψυχιατρικές Διαταραχές</a:t>
            </a:r>
            <a:r>
              <a:rPr lang="en-US" sz="3200" dirty="0" smtClean="0"/>
              <a:t> (I)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solidFill>
                  <a:schemeClr val="tx2"/>
                </a:solidFill>
              </a:rPr>
              <a:t>Ψυχώσεις </a:t>
            </a:r>
            <a:endParaRPr lang="el-GR" sz="2400" b="1" dirty="0">
              <a:solidFill>
                <a:schemeClr val="tx2"/>
              </a:solidFill>
            </a:endParaRPr>
          </a:p>
          <a:p>
            <a:pPr lvl="1"/>
            <a:r>
              <a:rPr lang="el-GR" sz="2400" dirty="0" smtClean="0"/>
              <a:t>οργανικές </a:t>
            </a:r>
            <a:r>
              <a:rPr lang="el-GR" sz="2400" dirty="0"/>
              <a:t>ψυχώσεις (οργανικά </a:t>
            </a:r>
            <a:r>
              <a:rPr lang="el-GR" sz="2400" dirty="0" err="1"/>
              <a:t>ψυχοσύνδρομα</a:t>
            </a:r>
            <a:r>
              <a:rPr lang="el-GR" sz="2400" dirty="0"/>
              <a:t>) </a:t>
            </a:r>
            <a:r>
              <a:rPr lang="el-GR" sz="2400" dirty="0" smtClean="0"/>
              <a:t> π.χ</a:t>
            </a:r>
            <a:r>
              <a:rPr lang="el-GR" sz="2400" dirty="0"/>
              <a:t>. άνοιες, εγκεφαλοπάθειες </a:t>
            </a:r>
            <a:r>
              <a:rPr lang="el-GR" sz="2400" dirty="0" err="1"/>
              <a:t>Κ.ά</a:t>
            </a:r>
            <a:r>
              <a:rPr lang="el-GR" sz="2400" dirty="0"/>
              <a:t> </a:t>
            </a:r>
            <a:endParaRPr lang="el-GR" sz="2400" dirty="0" smtClean="0"/>
          </a:p>
          <a:p>
            <a:pPr lvl="1"/>
            <a:r>
              <a:rPr lang="el-GR" sz="2400" dirty="0" smtClean="0"/>
              <a:t>λειτουργικές </a:t>
            </a:r>
            <a:r>
              <a:rPr lang="el-GR" sz="2400" dirty="0"/>
              <a:t>ψυχώσεις </a:t>
            </a:r>
            <a:r>
              <a:rPr lang="el-GR" sz="2400" dirty="0" smtClean="0"/>
              <a:t>π.χ</a:t>
            </a:r>
            <a:r>
              <a:rPr lang="el-GR" sz="2400" dirty="0"/>
              <a:t>. σχιζοφρένειες, παράνοιες </a:t>
            </a:r>
            <a:r>
              <a:rPr lang="el-GR" sz="2400" dirty="0" err="1"/>
              <a:t>κ.ά</a:t>
            </a:r>
            <a:r>
              <a:rPr lang="el-GR" sz="2400" dirty="0"/>
              <a:t> </a:t>
            </a:r>
          </a:p>
          <a:p>
            <a:pPr>
              <a:buNone/>
            </a:pPr>
            <a:endParaRPr lang="el-GR" sz="2400" dirty="0" smtClean="0">
              <a:solidFill>
                <a:schemeClr val="tx2"/>
              </a:solidFill>
            </a:endParaRPr>
          </a:p>
          <a:p>
            <a:r>
              <a:rPr lang="el-GR" sz="2400" b="1" dirty="0" smtClean="0">
                <a:solidFill>
                  <a:schemeClr val="tx2"/>
                </a:solidFill>
              </a:rPr>
              <a:t>Συναισθηματικές διαταραχές </a:t>
            </a:r>
            <a:r>
              <a:rPr lang="el-GR" sz="2400" dirty="0" smtClean="0"/>
              <a:t>(Διαταραχές </a:t>
            </a:r>
            <a:r>
              <a:rPr lang="el-GR" sz="2400" dirty="0"/>
              <a:t>της διάθεσης) </a:t>
            </a:r>
          </a:p>
          <a:p>
            <a:pPr lvl="1"/>
            <a:r>
              <a:rPr lang="el-GR" sz="2400" dirty="0" smtClean="0"/>
              <a:t>μανιοκατάθλιψη (διπολική </a:t>
            </a:r>
            <a:r>
              <a:rPr lang="el-GR" sz="2400" dirty="0"/>
              <a:t>διαταραχή) </a:t>
            </a:r>
          </a:p>
          <a:p>
            <a:pPr lvl="1"/>
            <a:r>
              <a:rPr lang="el-GR" sz="2400" dirty="0" smtClean="0"/>
              <a:t>κατάθλιψη- </a:t>
            </a:r>
            <a:r>
              <a:rPr lang="el-GR" sz="2400" dirty="0"/>
              <a:t>μελαγχολία- μανία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192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Ψυχιατρικές Διαταραχές</a:t>
            </a:r>
            <a:r>
              <a:rPr lang="en-US" sz="3200" dirty="0" smtClean="0"/>
              <a:t> (II)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solidFill>
                  <a:schemeClr val="tx2"/>
                </a:solidFill>
              </a:rPr>
              <a:t>Νευρώσεις </a:t>
            </a:r>
          </a:p>
          <a:p>
            <a:pPr lvl="1" indent="-292100"/>
            <a:r>
              <a:rPr lang="el-GR" sz="2400" dirty="0" err="1" smtClean="0"/>
              <a:t>Ιδεοψυχαναγκαστική</a:t>
            </a:r>
            <a:r>
              <a:rPr lang="el-GR" sz="2400" dirty="0" smtClean="0"/>
              <a:t> </a:t>
            </a:r>
            <a:r>
              <a:rPr lang="el-GR" sz="2400" dirty="0"/>
              <a:t>ν. </a:t>
            </a:r>
          </a:p>
          <a:p>
            <a:pPr lvl="1" indent="-292100"/>
            <a:r>
              <a:rPr lang="el-GR" sz="2400" dirty="0" smtClean="0"/>
              <a:t>Υστερική </a:t>
            </a:r>
            <a:r>
              <a:rPr lang="el-GR" sz="2400" dirty="0"/>
              <a:t>ν. </a:t>
            </a:r>
          </a:p>
          <a:p>
            <a:pPr lvl="1" indent="-292100"/>
            <a:r>
              <a:rPr lang="el-GR" sz="2400" dirty="0" smtClean="0"/>
              <a:t>Φοβική </a:t>
            </a:r>
            <a:r>
              <a:rPr lang="el-GR" sz="2400" dirty="0"/>
              <a:t>ν. </a:t>
            </a:r>
          </a:p>
          <a:p>
            <a:pPr lvl="1" indent="-292100"/>
            <a:r>
              <a:rPr lang="el-GR" sz="2400" dirty="0" smtClean="0"/>
              <a:t>Αγχώδης </a:t>
            </a:r>
            <a:r>
              <a:rPr lang="el-GR" sz="2400" dirty="0"/>
              <a:t>ν. </a:t>
            </a:r>
          </a:p>
          <a:p>
            <a:pPr lvl="1" indent="-292100"/>
            <a:r>
              <a:rPr lang="el-GR" sz="2400" dirty="0" err="1" smtClean="0"/>
              <a:t>κ.ά</a:t>
            </a:r>
            <a:r>
              <a:rPr lang="el-GR" sz="2400" dirty="0" smtClean="0"/>
              <a:t> </a:t>
            </a:r>
            <a:r>
              <a:rPr lang="el-GR" sz="2400" dirty="0"/>
              <a:t>(π.χ. κοινωνική φοβία, επαγγελματικοί σπασμοί, νεύρωση αποζημίωσης κ.τ.λ.)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32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 </a:t>
            </a:r>
            <a:r>
              <a:rPr lang="el-GR" sz="3600" dirty="0" smtClean="0"/>
              <a:t>Ψυχώσεις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500" dirty="0" smtClean="0"/>
              <a:t>οργανικές ψυχώσεις (οργανικά </a:t>
            </a:r>
            <a:r>
              <a:rPr lang="el-GR" sz="2500" dirty="0" err="1" smtClean="0"/>
              <a:t>ψυχοσύνδρομα</a:t>
            </a:r>
            <a:r>
              <a:rPr lang="el-GR" sz="2500" dirty="0" smtClean="0"/>
              <a:t>) π.χ. άνοιες, εγκεφαλοπάθειες κ.ά</a:t>
            </a:r>
            <a:r>
              <a:rPr lang="el-GR" sz="2500" dirty="0"/>
              <a:t>.</a:t>
            </a:r>
            <a:endParaRPr lang="el-GR" sz="2500" dirty="0" smtClean="0"/>
          </a:p>
          <a:p>
            <a:r>
              <a:rPr lang="el-GR" sz="2500" dirty="0" smtClean="0"/>
              <a:t>λειτουργικές ψυχώσεις π.χ. σχιζοφρένειες, παράνοιες κ.ά</a:t>
            </a:r>
            <a:r>
              <a:rPr lang="el-GR" sz="2500" dirty="0"/>
              <a:t>.</a:t>
            </a:r>
            <a:endParaRPr lang="el-GR" sz="2500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470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Ευάγγελος Γ. Παπαγεωργίου 2014. Ευάγγελος Γ. Παπαγεωργίου 2014. «Ψυχιατρική. Ενότητα </a:t>
            </a:r>
            <a:r>
              <a:rPr lang="en-US" sz="2000" smtClean="0"/>
              <a:t>9</a:t>
            </a:r>
            <a:r>
              <a:rPr lang="el-GR" sz="2000" smtClean="0"/>
              <a:t>: </a:t>
            </a:r>
            <a:r>
              <a:rPr lang="el-GR" sz="2000" dirty="0"/>
              <a:t>Ψυχιατρικές κλινικές εικόνες (</a:t>
            </a:r>
            <a:r>
              <a:rPr lang="el-GR" sz="2000" dirty="0" err="1" smtClean="0"/>
              <a:t>Εισαγωγή)Ψυχώσεις</a:t>
            </a:r>
            <a:r>
              <a:rPr lang="el-GR" sz="2000" dirty="0" smtClean="0"/>
              <a:t> </a:t>
            </a:r>
            <a:r>
              <a:rPr lang="el-GR" sz="2000" dirty="0"/>
              <a:t>(βασικά χαρακτηριστικά</a:t>
            </a:r>
            <a:r>
              <a:rPr lang="el-GR" sz="2000" dirty="0" smtClean="0"/>
              <a:t>)»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76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23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38a5047c91adf2b9be6612f0bb7ad03d7fe63f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1395</TotalTime>
  <Words>703</Words>
  <Application>Microsoft Office PowerPoint</Application>
  <PresentationFormat>Προβολή στην οθόνη (4:3)</PresentationFormat>
  <Paragraphs>88</Paragraphs>
  <Slides>11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11</vt:i4>
      </vt:variant>
    </vt:vector>
  </HeadingPairs>
  <TitlesOfParts>
    <vt:vector size="13" baseType="lpstr">
      <vt:lpstr>OC_template_updated</vt:lpstr>
      <vt:lpstr>1_OC_template_updated</vt:lpstr>
      <vt:lpstr>Ψυχιατρική</vt:lpstr>
      <vt:lpstr>Ψυχιατρικές Διαταραχές (I)</vt:lpstr>
      <vt:lpstr>Ψυχιατρικές Διαταραχές (II)</vt:lpstr>
      <vt:lpstr> Ψυχώσεις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167</cp:revision>
  <dcterms:created xsi:type="dcterms:W3CDTF">2013-03-04T13:35:19Z</dcterms:created>
  <dcterms:modified xsi:type="dcterms:W3CDTF">2015-08-28T10:35:02Z</dcterms:modified>
</cp:coreProperties>
</file>