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0" r:id="rId5"/>
    <p:sldId id="266" r:id="rId6"/>
    <p:sldId id="261" r:id="rId7"/>
    <p:sldId id="264" r:id="rId8"/>
    <p:sldId id="262" r:id="rId9"/>
    <p:sldId id="267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040A71-B19E-4463-B726-157CD2B7A6A6}" type="datetimeFigureOut">
              <a:rPr lang="el-GR" smtClean="0"/>
              <a:pPr/>
              <a:t>27/11/2014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C65141-B49D-4110-8AA2-F4349AEB2FD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8134672" cy="1728192"/>
          </a:xfrm>
        </p:spPr>
        <p:txBody>
          <a:bodyPr>
            <a:normAutofit/>
          </a:bodyPr>
          <a:lstStyle/>
          <a:p>
            <a:r>
              <a:rPr lang="el-GR" b="1" dirty="0" smtClean="0"/>
              <a:t>ΦΑΡΜΑΚΑ ΠΟΥ     ΣΥΝΤΑΓΟΓΡΑΦΕΙ Η ΜΑΙΑ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627784" y="2780928"/>
            <a:ext cx="6264696" cy="3672408"/>
          </a:xfrm>
        </p:spPr>
        <p:txBody>
          <a:bodyPr/>
          <a:lstStyle/>
          <a:p>
            <a:endParaRPr lang="en-US" sz="1800" b="1" dirty="0" smtClean="0">
              <a:latin typeface="Calibri" pitchFamily="34" charset="0"/>
            </a:endParaRPr>
          </a:p>
          <a:p>
            <a:r>
              <a:rPr lang="el-GR" sz="1800" b="1" dirty="0" smtClean="0">
                <a:latin typeface="Calibri" pitchFamily="34" charset="0"/>
              </a:rPr>
              <a:t>Σπουδάστρια ΤΕΙ Μαιευτικής</a:t>
            </a:r>
            <a:r>
              <a:rPr lang="en-US" sz="1800" b="1" dirty="0" smtClean="0">
                <a:latin typeface="Calibri" pitchFamily="34" charset="0"/>
              </a:rPr>
              <a:t>:  </a:t>
            </a:r>
            <a:r>
              <a:rPr lang="el-GR" sz="1800" b="1" dirty="0" smtClean="0">
                <a:latin typeface="Calibri" pitchFamily="34" charset="0"/>
              </a:rPr>
              <a:t>Αργυρώ </a:t>
            </a:r>
            <a:r>
              <a:rPr lang="el-GR" sz="1800" b="1" dirty="0" err="1" smtClean="0">
                <a:latin typeface="Calibri" pitchFamily="34" charset="0"/>
              </a:rPr>
              <a:t>Σπανάκη</a:t>
            </a:r>
            <a:r>
              <a:rPr lang="el-GR" sz="2000" b="1" dirty="0" smtClean="0">
                <a:latin typeface="Calibri" pitchFamily="34" charset="0"/>
              </a:rPr>
              <a:t> </a:t>
            </a:r>
          </a:p>
          <a:p>
            <a:pPr algn="l"/>
            <a:endParaRPr lang="en-US" sz="1400" dirty="0" smtClean="0">
              <a:latin typeface="Calibri" pitchFamily="34" charset="0"/>
            </a:endParaRPr>
          </a:p>
          <a:p>
            <a:pPr algn="l"/>
            <a:r>
              <a:rPr lang="el-GR" sz="1400" dirty="0" smtClean="0">
                <a:latin typeface="Calibri" pitchFamily="34" charset="0"/>
              </a:rPr>
              <a:t>Παρουσίαση στα πλαίσια του Μαθήματος</a:t>
            </a:r>
            <a:r>
              <a:rPr lang="en-US" sz="1400" dirty="0" smtClean="0">
                <a:latin typeface="Calibri" pitchFamily="34" charset="0"/>
              </a:rPr>
              <a:t>,</a:t>
            </a:r>
          </a:p>
          <a:p>
            <a:pPr algn="l"/>
            <a:r>
              <a:rPr lang="en-US" sz="1400" dirty="0" smtClean="0">
                <a:latin typeface="Calibri" pitchFamily="34" charset="0"/>
              </a:rPr>
              <a:t> </a:t>
            </a:r>
            <a:r>
              <a:rPr lang="el-GR" sz="1400" b="1" i="1" dirty="0" smtClean="0">
                <a:latin typeface="Calibri" pitchFamily="34" charset="0"/>
              </a:rPr>
              <a:t>‘’</a:t>
            </a:r>
            <a:r>
              <a:rPr lang="en-US" sz="1400" b="1" i="1" dirty="0" smtClean="0">
                <a:latin typeface="Calibri" pitchFamily="34" charset="0"/>
              </a:rPr>
              <a:t> </a:t>
            </a:r>
            <a:r>
              <a:rPr lang="el-GR" sz="1400" b="1" i="1" dirty="0" smtClean="0">
                <a:latin typeface="Calibri" pitchFamily="34" charset="0"/>
              </a:rPr>
              <a:t>Κοινοτική Μαιευτική - Γυναικολογική φροντίδα – Αγωγή Υγείας’’</a:t>
            </a:r>
            <a:r>
              <a:rPr lang="el-GR" sz="1200" dirty="0" smtClean="0">
                <a:latin typeface="Calibri" pitchFamily="34" charset="0"/>
              </a:rPr>
              <a:t>	</a:t>
            </a:r>
            <a:r>
              <a:rPr lang="en-US" sz="1400" b="1" dirty="0" smtClean="0">
                <a:latin typeface="Calibri" pitchFamily="34" charset="0"/>
              </a:rPr>
              <a:t>       </a:t>
            </a:r>
          </a:p>
          <a:p>
            <a:pPr algn="l"/>
            <a:r>
              <a:rPr lang="en-US" sz="1400" b="1" dirty="0" smtClean="0">
                <a:latin typeface="Calibri" pitchFamily="34" charset="0"/>
              </a:rPr>
              <a:t>	</a:t>
            </a:r>
          </a:p>
          <a:p>
            <a:pPr algn="l"/>
            <a:r>
              <a:rPr lang="en-US" sz="1400" b="1" dirty="0" smtClean="0">
                <a:latin typeface="Calibri" pitchFamily="34" charset="0"/>
              </a:rPr>
              <a:t>	</a:t>
            </a:r>
            <a:r>
              <a:rPr lang="el-GR" sz="1400" b="1" dirty="0" smtClean="0">
                <a:latin typeface="Calibri" pitchFamily="34" charset="0"/>
              </a:rPr>
              <a:t>Υπεύθυνη Καθηγήτρια </a:t>
            </a:r>
            <a:r>
              <a:rPr lang="en-US" sz="1400" b="1" dirty="0" smtClean="0">
                <a:latin typeface="Calibri" pitchFamily="34" charset="0"/>
              </a:rPr>
              <a:t>: 		</a:t>
            </a:r>
            <a:r>
              <a:rPr lang="en-US" sz="1400" b="1" dirty="0" smtClean="0"/>
              <a:t>Dr</a:t>
            </a:r>
            <a:r>
              <a:rPr lang="el-GR" sz="1400" b="1" dirty="0" smtClean="0"/>
              <a:t>. </a:t>
            </a:r>
            <a:r>
              <a:rPr lang="el-GR" sz="1400" b="1" dirty="0" err="1" smtClean="0"/>
              <a:t>Βιβιλάκη</a:t>
            </a:r>
            <a:r>
              <a:rPr lang="el-GR" sz="1400" b="1" dirty="0" smtClean="0"/>
              <a:t> Βικτωρία Μαία</a:t>
            </a:r>
            <a:endParaRPr lang="el-GR" sz="1400" dirty="0" smtClean="0"/>
          </a:p>
          <a:p>
            <a:pPr algn="l"/>
            <a:r>
              <a:rPr lang="en-US" sz="1400" dirty="0" smtClean="0"/>
              <a:t>				</a:t>
            </a:r>
            <a:r>
              <a:rPr lang="el-GR" sz="1400" dirty="0" err="1" smtClean="0"/>
              <a:t>PgCert</a:t>
            </a:r>
            <a:r>
              <a:rPr lang="el-GR" sz="1400" dirty="0" smtClean="0"/>
              <a:t> </a:t>
            </a:r>
            <a:r>
              <a:rPr lang="en-US" sz="1400" dirty="0" smtClean="0"/>
              <a:t> </a:t>
            </a:r>
            <a:r>
              <a:rPr lang="el-GR" sz="1400" dirty="0" smtClean="0"/>
              <a:t>MPH</a:t>
            </a:r>
            <a:r>
              <a:rPr lang="en-US" sz="1400" dirty="0" smtClean="0"/>
              <a:t> </a:t>
            </a:r>
            <a:r>
              <a:rPr lang="el-GR" sz="1400" dirty="0" err="1" smtClean="0"/>
              <a:t>PhD</a:t>
            </a:r>
            <a:r>
              <a:rPr lang="el-GR" sz="1400" dirty="0" smtClean="0"/>
              <a:t>	</a:t>
            </a:r>
          </a:p>
          <a:p>
            <a:pPr algn="l"/>
            <a:r>
              <a:rPr lang="en-US" sz="1400" dirty="0" smtClean="0"/>
              <a:t>				</a:t>
            </a:r>
            <a:r>
              <a:rPr lang="el-GR" sz="1400" dirty="0" smtClean="0"/>
              <a:t>ΚΑΘΗΓΗΤΡΙΑ ΕΦΑΡΜΟΓΩΝ</a:t>
            </a:r>
          </a:p>
          <a:p>
            <a:pPr algn="l"/>
            <a:r>
              <a:rPr lang="en-US" sz="1400" dirty="0" smtClean="0"/>
              <a:t>				</a:t>
            </a:r>
            <a:r>
              <a:rPr lang="el-GR" sz="1400" dirty="0" smtClean="0"/>
              <a:t>Τμήμα</a:t>
            </a:r>
            <a:r>
              <a:rPr lang="en-US" sz="1400" dirty="0" smtClean="0"/>
              <a:t> </a:t>
            </a:r>
            <a:r>
              <a:rPr lang="el-GR" sz="1400" dirty="0" smtClean="0"/>
              <a:t>Μαιευτικής</a:t>
            </a:r>
          </a:p>
          <a:p>
            <a:pPr algn="l"/>
            <a:endParaRPr lang="el-GR" sz="1400" b="1" dirty="0" smtClean="0">
              <a:latin typeface="Calibri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576064"/>
          </a:xfrm>
        </p:spPr>
        <p:txBody>
          <a:bodyPr>
            <a:normAutofit/>
          </a:bodyPr>
          <a:lstStyle/>
          <a:p>
            <a:pPr algn="ctr"/>
            <a:r>
              <a:rPr lang="el-GR" sz="2400" u="sng" dirty="0" smtClean="0"/>
              <a:t>ΕΥΧΑΡΙΣΤΟΥΜΕ ΓΙΑ ΤΗΝ ΠΡΟΣΟΧΗ ΣΑΣ</a:t>
            </a:r>
            <a:endParaRPr lang="el-GR" sz="2400" dirty="0"/>
          </a:p>
        </p:txBody>
      </p:sp>
      <p:pic>
        <p:nvPicPr>
          <p:cNvPr id="25" name="Picture 4" descr="C:\Users\maria\Desktop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20888"/>
            <a:ext cx="4896544" cy="3168352"/>
          </a:xfrm>
          <a:prstGeom prst="rect">
            <a:avLst/>
          </a:prstGeom>
          <a:noFill/>
        </p:spPr>
      </p:pic>
      <p:pic>
        <p:nvPicPr>
          <p:cNvPr id="6" name="5 - Θέση περιεχομένου" descr="images (7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556792"/>
            <a:ext cx="7344816" cy="4608512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210146"/>
          </a:xfrm>
        </p:spPr>
        <p:txBody>
          <a:bodyPr>
            <a:normAutofit/>
          </a:bodyPr>
          <a:lstStyle/>
          <a:p>
            <a:r>
              <a:rPr lang="el-GR" sz="1800" b="1" dirty="0" smtClean="0"/>
              <a:t>           </a:t>
            </a:r>
            <a:r>
              <a:rPr lang="en-US" sz="1800" b="1" dirty="0" smtClean="0"/>
              <a:t>                              </a:t>
            </a:r>
            <a:r>
              <a:rPr lang="el-GR" sz="1800" b="1" dirty="0" smtClean="0"/>
              <a:t>ΦΑΡΜΑΚΑ ΠΟΥ ΣΥΝΤΑΓΟΓΡΑΦΕΙ Η ΜΑΙΑ</a:t>
            </a:r>
            <a:endParaRPr lang="el-GR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2204864"/>
            <a:ext cx="7488832" cy="4104456"/>
          </a:xfrm>
        </p:spPr>
        <p:txBody>
          <a:bodyPr>
            <a:normAutofit/>
          </a:bodyPr>
          <a:lstStyle/>
          <a:p>
            <a:endParaRPr lang="en-US" sz="1300" dirty="0" smtClean="0"/>
          </a:p>
          <a:p>
            <a:endParaRPr lang="en-US" sz="1300" dirty="0" smtClean="0"/>
          </a:p>
          <a:p>
            <a:r>
              <a:rPr lang="el-GR" sz="1800" dirty="0" smtClean="0"/>
              <a:t>Σύμφωνα με το  Π.Δ 351/1989 και συγκεκριμένα το άρθρο 2, περίπτωση 2.1.13, οι πτυχιούχοι των τμημάτων Μαιευτικής, έχουν τη δυνατότητα συνταγογράφησης των εξής φαρμάκων: </a:t>
            </a:r>
          </a:p>
          <a:p>
            <a:endParaRPr lang="el-GR" sz="1800" b="1" dirty="0"/>
          </a:p>
          <a:p>
            <a:r>
              <a:rPr lang="en-US" sz="1800" b="1" dirty="0" smtClean="0"/>
              <a:t>B</a:t>
            </a:r>
            <a:r>
              <a:rPr lang="el-GR" sz="1800" b="1" dirty="0" smtClean="0"/>
              <a:t>ΙΤΑΜΙΝΕΣ, ΣΙΔΗΡΟ, ΣΠΑΣΜΟΛΥΤΙΚΑ, ΠΕΘΙΔΙΝΗ, ΜΗΤΡΟΣΥΣΠΑΣΤΙΚΑ ΚΑΙ ΤΟΠΙΚΑ ΑΝΑΙΣΘΗΤΙΚΑ. </a:t>
            </a:r>
            <a:endParaRPr lang="en-US" sz="1800" b="1" dirty="0" smtClean="0"/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l-GR" sz="1300" dirty="0"/>
              <a:t/>
            </a:r>
            <a:br>
              <a:rPr lang="el-GR" sz="1300" dirty="0"/>
            </a:br>
            <a:endParaRPr lang="en-US" sz="1300" dirty="0" smtClean="0"/>
          </a:p>
          <a:p>
            <a:pPr>
              <a:buNone/>
            </a:pPr>
            <a:r>
              <a:rPr lang="en-US" sz="1100" dirty="0" smtClean="0"/>
              <a:t>[1] </a:t>
            </a:r>
            <a:r>
              <a:rPr lang="el-GR" sz="1100" dirty="0" err="1" smtClean="0"/>
              <a:t>Λυκερίδου</a:t>
            </a:r>
            <a:r>
              <a:rPr lang="el-GR" sz="1100" dirty="0" smtClean="0"/>
              <a:t>, Αικατερίνη, Κα. "Το Επάγγελμα της Μαίας." </a:t>
            </a:r>
            <a:r>
              <a:rPr lang="el-GR" sz="1100" i="1" dirty="0" smtClean="0"/>
              <a:t>Κανόνες Ηθικής &amp; Δεοντολογίας Νομοθεσία Μαιών / των</a:t>
            </a:r>
            <a:r>
              <a:rPr lang="el-GR" sz="1100" dirty="0" smtClean="0"/>
              <a:t>. Αθήνα: Λαγός Δημήτριος, 2011. 80. </a:t>
            </a:r>
            <a:r>
              <a:rPr lang="el-GR" sz="1100" dirty="0" err="1" smtClean="0"/>
              <a:t>Print</a:t>
            </a:r>
            <a:r>
              <a:rPr lang="el-GR" sz="1100" dirty="0" smtClean="0"/>
              <a:t>.</a:t>
            </a:r>
            <a:endParaRPr lang="el-GR" sz="1100" dirty="0"/>
          </a:p>
        </p:txBody>
      </p:sp>
      <p:pic>
        <p:nvPicPr>
          <p:cNvPr id="4" name="3 - Εικόνα" descr="HA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2016224" cy="144016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99176" cy="1080120"/>
          </a:xfrm>
        </p:spPr>
        <p:txBody>
          <a:bodyPr>
            <a:normAutofit/>
          </a:bodyPr>
          <a:lstStyle/>
          <a:p>
            <a:r>
              <a:rPr lang="en-US" b="1" dirty="0" smtClean="0"/>
              <a:t>                     </a:t>
            </a:r>
            <a:r>
              <a:rPr lang="el-GR" b="1" dirty="0" smtClean="0"/>
              <a:t>		</a:t>
            </a:r>
            <a:r>
              <a:rPr lang="en-US" b="1" dirty="0" smtClean="0"/>
              <a:t>B</a:t>
            </a:r>
            <a:r>
              <a:rPr lang="el-GR" b="1" dirty="0" smtClean="0"/>
              <a:t>ΙΤΑΜΙΝΕΣ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7571184" cy="4752528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el-GR" sz="4800" b="1" dirty="0" smtClean="0"/>
              <a:t> </a:t>
            </a:r>
            <a:r>
              <a:rPr lang="el-GR" sz="4800" b="1" dirty="0">
                <a:latin typeface="Calibri" pitchFamily="34" charset="0"/>
              </a:rPr>
              <a:t>Φ</a:t>
            </a:r>
            <a:r>
              <a:rPr lang="el-GR" sz="4800" b="1" dirty="0" smtClean="0">
                <a:latin typeface="Calibri" pitchFamily="34" charset="0"/>
              </a:rPr>
              <a:t>υλλικό</a:t>
            </a:r>
            <a:r>
              <a:rPr lang="el-GR" sz="4800" b="1" dirty="0">
                <a:latin typeface="Calibri" pitchFamily="34" charset="0"/>
              </a:rPr>
              <a:t> οξύ πριν και κατά τη διάρκεια της εγκυμοσύνης</a:t>
            </a:r>
          </a:p>
          <a:p>
            <a:pPr>
              <a:spcBef>
                <a:spcPts val="0"/>
              </a:spcBef>
              <a:buNone/>
            </a:pPr>
            <a:r>
              <a:rPr lang="el-GR" sz="4800" dirty="0" smtClean="0">
                <a:latin typeface="Calibri" pitchFamily="34" charset="0"/>
              </a:rPr>
              <a:t>	Το φυλικό </a:t>
            </a:r>
            <a:r>
              <a:rPr lang="el-GR" sz="4800" dirty="0">
                <a:latin typeface="Calibri" pitchFamily="34" charset="0"/>
              </a:rPr>
              <a:t>οξύ είναι σημαντικό για την εγκυμοσύνη καθώς μπορεί να βοηθήσει στην πρόληψη </a:t>
            </a:r>
            <a:r>
              <a:rPr lang="el-GR" sz="4800" dirty="0" smtClean="0">
                <a:latin typeface="Calibri" pitchFamily="34" charset="0"/>
              </a:rPr>
              <a:t>ανωμαλιών της σύγκλισης  του νευρικού </a:t>
            </a:r>
            <a:r>
              <a:rPr lang="el-GR" sz="4800" dirty="0" smtClean="0">
                <a:latin typeface="Calibri" pitchFamily="34" charset="0"/>
              </a:rPr>
              <a:t>σωλήνα</a:t>
            </a:r>
            <a:r>
              <a:rPr lang="en-US" sz="4800" dirty="0" smtClean="0">
                <a:latin typeface="Calibri" pitchFamily="34" charset="0"/>
              </a:rPr>
              <a:t>.</a:t>
            </a:r>
            <a:endParaRPr lang="el-GR" sz="48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endParaRPr lang="el-GR" sz="48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 </a:t>
            </a:r>
            <a:r>
              <a:rPr lang="el-GR" sz="4800" b="1" dirty="0">
                <a:latin typeface="Calibri" pitchFamily="34" charset="0"/>
              </a:rPr>
              <a:t>400 μικρογραμμάρια </a:t>
            </a:r>
            <a:r>
              <a:rPr lang="el-GR" sz="4800" b="1" dirty="0" smtClean="0">
                <a:latin typeface="Calibri" pitchFamily="34" charset="0"/>
              </a:rPr>
              <a:t>φαλλικού </a:t>
            </a:r>
            <a:r>
              <a:rPr lang="el-GR" sz="4800" b="1" dirty="0">
                <a:latin typeface="Calibri" pitchFamily="34" charset="0"/>
              </a:rPr>
              <a:t>οξέος καθημερινά, </a:t>
            </a:r>
            <a:r>
              <a:rPr lang="el-GR" sz="4800" b="1" dirty="0" smtClean="0">
                <a:latin typeface="Calibri" pitchFamily="34" charset="0"/>
              </a:rPr>
              <a:t> </a:t>
            </a:r>
            <a:r>
              <a:rPr lang="el-GR" sz="4800" b="1" dirty="0">
                <a:latin typeface="Calibri" pitchFamily="34" charset="0"/>
              </a:rPr>
              <a:t>μέχρι </a:t>
            </a:r>
            <a:r>
              <a:rPr lang="el-GR" sz="4800" b="1" dirty="0" smtClean="0">
                <a:latin typeface="Calibri" pitchFamily="34" charset="0"/>
              </a:rPr>
              <a:t>την 12</a:t>
            </a:r>
            <a:r>
              <a:rPr lang="el-GR" sz="4800" b="1" baseline="30000" dirty="0" smtClean="0">
                <a:latin typeface="Calibri" pitchFamily="34" charset="0"/>
              </a:rPr>
              <a:t>η</a:t>
            </a:r>
            <a:r>
              <a:rPr lang="el-GR" sz="4800" b="1" dirty="0" smtClean="0">
                <a:latin typeface="Calibri" pitchFamily="34" charset="0"/>
              </a:rPr>
              <a:t> εβδομάδα εγκυμοσύνης.</a:t>
            </a:r>
            <a:r>
              <a:rPr lang="el-GR" sz="4800" b="1" dirty="0">
                <a:latin typeface="Calibri" pitchFamily="34" charset="0"/>
              </a:rPr>
              <a:t> </a:t>
            </a:r>
            <a:endParaRPr lang="el-GR" sz="4800" b="1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l-GR" sz="4800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Η </a:t>
            </a:r>
            <a:r>
              <a:rPr lang="el-GR" sz="4800" b="1" dirty="0">
                <a:latin typeface="Calibri" pitchFamily="34" charset="0"/>
              </a:rPr>
              <a:t>βιταμίνη D στην εγκυμοσύνη</a:t>
            </a:r>
          </a:p>
          <a:p>
            <a:pPr>
              <a:spcBef>
                <a:spcPts val="0"/>
              </a:spcBef>
              <a:buNone/>
            </a:pPr>
            <a:r>
              <a:rPr lang="el-GR" sz="4800" dirty="0" smtClean="0">
                <a:latin typeface="Calibri" pitchFamily="34" charset="0"/>
              </a:rPr>
              <a:t>	Η </a:t>
            </a:r>
            <a:r>
              <a:rPr lang="el-GR" sz="4800" dirty="0">
                <a:latin typeface="Calibri" pitchFamily="34" charset="0"/>
              </a:rPr>
              <a:t>βιταμίνη D ρυθμίζει την ποσότητα του ασβεστίου και του φωσφόρου στο σώμα, αυτά είναι απαραίτητα για να κρατήσει τα οστά και τα δόντια υγιή</a:t>
            </a:r>
            <a:r>
              <a:rPr lang="el-GR" sz="4800" dirty="0" smtClean="0">
                <a:latin typeface="Calibri" pitchFamily="34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el-GR" sz="4800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10 </a:t>
            </a:r>
            <a:r>
              <a:rPr lang="el-GR" sz="4800" b="1" dirty="0">
                <a:latin typeface="Calibri" pitchFamily="34" charset="0"/>
              </a:rPr>
              <a:t>μικρογραμμάρια βιταμίνης D κάθε μέρα, όταν </a:t>
            </a:r>
            <a:r>
              <a:rPr lang="el-GR" sz="4800" b="1" dirty="0" smtClean="0">
                <a:latin typeface="Calibri" pitchFamily="34" charset="0"/>
              </a:rPr>
              <a:t>σε εγκυμοσύνη και κατά τον θηλασμό</a:t>
            </a:r>
            <a:r>
              <a:rPr lang="el-GR" sz="4800" dirty="0" smtClean="0">
                <a:latin typeface="Calibri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l-GR" sz="4800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Η </a:t>
            </a:r>
            <a:r>
              <a:rPr lang="el-GR" sz="4800" b="1" dirty="0">
                <a:latin typeface="Calibri" pitchFamily="34" charset="0"/>
              </a:rPr>
              <a:t>βιταμίνη C κατά την εγκυμοσύνη</a:t>
            </a:r>
          </a:p>
          <a:p>
            <a:pPr>
              <a:spcBef>
                <a:spcPts val="0"/>
              </a:spcBef>
              <a:buNone/>
            </a:pPr>
            <a:r>
              <a:rPr lang="el-GR" sz="4800" dirty="0" smtClean="0">
                <a:latin typeface="Calibri" pitchFamily="34" charset="0"/>
              </a:rPr>
              <a:t>	Η </a:t>
            </a:r>
            <a:r>
              <a:rPr lang="el-GR" sz="4800" dirty="0">
                <a:latin typeface="Calibri" pitchFamily="34" charset="0"/>
              </a:rPr>
              <a:t>βιταμίνη C προστατεύει τα κύτταρα </a:t>
            </a:r>
            <a:r>
              <a:rPr lang="el-GR" sz="4800" dirty="0" smtClean="0">
                <a:latin typeface="Calibri" pitchFamily="34" charset="0"/>
              </a:rPr>
              <a:t>,σχηματισμός  και ακεραιότητα ιστών, σχηματισμός συνδετικού ιστού και αύξηση απορρόφησης σιδηρού .</a:t>
            </a:r>
          </a:p>
          <a:p>
            <a:pPr>
              <a:spcBef>
                <a:spcPts val="0"/>
              </a:spcBef>
              <a:buNone/>
            </a:pPr>
            <a:endParaRPr lang="el-GR" sz="48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70  </a:t>
            </a:r>
            <a:r>
              <a:rPr lang="en-US" sz="4800" b="1" dirty="0" smtClean="0">
                <a:latin typeface="Calibri" pitchFamily="34" charset="0"/>
              </a:rPr>
              <a:t>mg </a:t>
            </a:r>
            <a:r>
              <a:rPr lang="el-GR" sz="4800" b="1" dirty="0" smtClean="0">
                <a:latin typeface="Calibri" pitchFamily="34" charset="0"/>
              </a:rPr>
              <a:t>ημερησίως σε εγκυμοσύνη</a:t>
            </a:r>
          </a:p>
          <a:p>
            <a:pPr>
              <a:spcBef>
                <a:spcPts val="0"/>
              </a:spcBef>
            </a:pPr>
            <a:endParaRPr lang="el-GR" sz="4800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Ασβέστιο κατά την εγκυμοσύνη</a:t>
            </a:r>
            <a:endParaRPr lang="el-GR" sz="4800" b="1" dirty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l-GR" sz="4800" dirty="0" smtClean="0">
                <a:latin typeface="Calibri" pitchFamily="34" charset="0"/>
              </a:rPr>
              <a:t>	Το ασβέστιο είναι ζωτικής σημασίας για  τα κόκαλα και τα δόντια του εμβρύου. Διατηση μετάλλωσησ  οστών και δοντιών μητέρας .</a:t>
            </a:r>
          </a:p>
          <a:p>
            <a:pPr>
              <a:spcBef>
                <a:spcPts val="0"/>
              </a:spcBef>
              <a:buNone/>
            </a:pPr>
            <a:endParaRPr lang="el-GR" sz="48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1300/1000 </a:t>
            </a:r>
            <a:r>
              <a:rPr lang="en-US" sz="4800" b="1" dirty="0" smtClean="0">
                <a:latin typeface="Calibri" pitchFamily="34" charset="0"/>
              </a:rPr>
              <a:t>mg </a:t>
            </a:r>
            <a:r>
              <a:rPr lang="el-GR" sz="4800" b="1" dirty="0" smtClean="0">
                <a:latin typeface="Calibri" pitchFamily="34" charset="0"/>
              </a:rPr>
              <a:t>ημερησίως </a:t>
            </a:r>
          </a:p>
          <a:p>
            <a:pPr>
              <a:spcBef>
                <a:spcPts val="0"/>
              </a:spcBef>
            </a:pPr>
            <a:endParaRPr lang="el-GR" sz="48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Σίδηρος στην εγκυμοσύνη</a:t>
            </a:r>
          </a:p>
          <a:p>
            <a:pPr>
              <a:spcBef>
                <a:spcPts val="0"/>
              </a:spcBef>
              <a:buNone/>
            </a:pPr>
            <a:r>
              <a:rPr lang="el-GR" sz="4800" b="1" dirty="0" smtClean="0">
                <a:latin typeface="Calibri" pitchFamily="34" charset="0"/>
              </a:rPr>
              <a:t>	</a:t>
            </a:r>
            <a:r>
              <a:rPr lang="el-GR" sz="4800" dirty="0" smtClean="0">
                <a:latin typeface="Calibri" pitchFamily="34" charset="0"/>
              </a:rPr>
              <a:t>Σχηματισμός μητρικής αιμοσφαιρίνης και εναποθήκευση σίδηρου στο εμβρυικό ήπαρ</a:t>
            </a:r>
          </a:p>
          <a:p>
            <a:pPr>
              <a:spcBef>
                <a:spcPts val="0"/>
              </a:spcBef>
            </a:pPr>
            <a:endParaRPr lang="el-GR" sz="4800" b="1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4800" b="1" dirty="0" smtClean="0">
                <a:latin typeface="Calibri" pitchFamily="34" charset="0"/>
              </a:rPr>
              <a:t>30 </a:t>
            </a:r>
            <a:r>
              <a:rPr lang="en-US" sz="4800" b="1" dirty="0" smtClean="0">
                <a:latin typeface="Calibri" pitchFamily="34" charset="0"/>
              </a:rPr>
              <a:t>mg </a:t>
            </a:r>
            <a:r>
              <a:rPr lang="el-GR" sz="4800" b="1" dirty="0" smtClean="0">
                <a:latin typeface="Calibri" pitchFamily="34" charset="0"/>
              </a:rPr>
              <a:t>ημερησίως σε εγκυμοσύνη</a:t>
            </a:r>
          </a:p>
          <a:p>
            <a:endParaRPr lang="el-GR" sz="5600" dirty="0" smtClean="0"/>
          </a:p>
          <a:p>
            <a:pPr>
              <a:buNone/>
            </a:pPr>
            <a:r>
              <a:rPr lang="en-US" sz="5600" dirty="0" smtClean="0"/>
              <a:t>[1</a:t>
            </a:r>
            <a:r>
              <a:rPr lang="en-US" sz="4800" dirty="0" smtClean="0"/>
              <a:t>] </a:t>
            </a:r>
            <a:r>
              <a:rPr lang="en-US" sz="4800" dirty="0" err="1" smtClean="0"/>
              <a:t>Lowdermilk</a:t>
            </a:r>
            <a:r>
              <a:rPr lang="en-US" sz="4800" dirty="0" smtClean="0"/>
              <a:t>, </a:t>
            </a:r>
            <a:r>
              <a:rPr lang="en-US" sz="4800" dirty="0" err="1" smtClean="0"/>
              <a:t>Deitra</a:t>
            </a:r>
            <a:r>
              <a:rPr lang="en-US" sz="4800" dirty="0" smtClean="0"/>
              <a:t> Leonard., and Shannon E. Perry. </a:t>
            </a:r>
            <a:r>
              <a:rPr lang="en-US" sz="4800" i="1" dirty="0" smtClean="0"/>
              <a:t>Maternity Nursing</a:t>
            </a:r>
            <a:r>
              <a:rPr lang="en-US" sz="4800" dirty="0" smtClean="0"/>
              <a:t>. St. Louis, MO: Mosby Elsevier, 2006. 282-283 Print.</a:t>
            </a:r>
            <a:endParaRPr lang="el-GR" sz="4800" dirty="0" smtClean="0"/>
          </a:p>
          <a:p>
            <a:pPr>
              <a:buNone/>
            </a:pPr>
            <a:r>
              <a:rPr lang="el-GR" sz="5600" dirty="0"/>
              <a:t/>
            </a:r>
            <a:br>
              <a:rPr lang="el-GR" sz="5600" dirty="0"/>
            </a:br>
            <a:endParaRPr lang="el-GR" dirty="0"/>
          </a:p>
        </p:txBody>
      </p:sp>
      <p:pic>
        <p:nvPicPr>
          <p:cNvPr id="5" name="4 - Εικόνα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2664296" cy="108012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643192" cy="404664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                                                   </a:t>
            </a:r>
            <a:r>
              <a:rPr lang="el-GR" sz="1600" b="1" dirty="0" smtClean="0"/>
              <a:t>			</a:t>
            </a:r>
            <a:r>
              <a:rPr lang="en-US" sz="1600" b="1" dirty="0" smtClean="0"/>
              <a:t> </a:t>
            </a:r>
            <a:r>
              <a:rPr lang="el-GR" sz="2000" b="1" dirty="0" smtClean="0"/>
              <a:t>ΤΟΚΟΛΥΤΙΚΑ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404664"/>
            <a:ext cx="7632848" cy="62646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1400" b="1" dirty="0">
                <a:latin typeface="Calibri" pitchFamily="34" charset="0"/>
              </a:rPr>
              <a:t>Β-συμπαθητικομιμητικοί αγωνιστές </a:t>
            </a:r>
            <a:endParaRPr lang="el-GR" sz="1400" dirty="0">
              <a:latin typeface="Calibri" pitchFamily="34" charset="0"/>
            </a:endParaRPr>
          </a:p>
          <a:p>
            <a:r>
              <a:rPr lang="el-GR" sz="1400" dirty="0">
                <a:latin typeface="Calibri" pitchFamily="34" charset="0"/>
              </a:rPr>
              <a:t>Η ενδοφλέβια χορήγηση των </a:t>
            </a:r>
            <a:r>
              <a:rPr lang="el-GR" sz="1400" dirty="0" err="1">
                <a:latin typeface="Calibri" pitchFamily="34" charset="0"/>
              </a:rPr>
              <a:t>συμπαθομιμητικών</a:t>
            </a:r>
            <a:r>
              <a:rPr lang="el-GR" sz="1400" dirty="0">
                <a:latin typeface="Calibri" pitchFamily="34" charset="0"/>
              </a:rPr>
              <a:t> κάνουν </a:t>
            </a:r>
            <a:r>
              <a:rPr lang="el-GR" sz="1400" dirty="0" err="1">
                <a:latin typeface="Calibri" pitchFamily="34" charset="0"/>
              </a:rPr>
              <a:t>τοκόλυση</a:t>
            </a:r>
            <a:r>
              <a:rPr lang="el-GR" sz="1400" dirty="0">
                <a:latin typeface="Calibri" pitchFamily="34" charset="0"/>
              </a:rPr>
              <a:t>, αναστέλλοντας τις συσπάσεις της μήτρας δρώντας στους β2 υποδοχείς του συμπαθητικού νευρικού συστήματος στην μήτρα. Τα κυριότερα φάρμακα αυτής της ομάδας  είναι η </a:t>
            </a:r>
            <a:r>
              <a:rPr lang="el-GR" sz="1400" dirty="0" err="1">
                <a:latin typeface="Calibri" pitchFamily="34" charset="0"/>
              </a:rPr>
              <a:t>ριτοδρίνη</a:t>
            </a:r>
            <a:r>
              <a:rPr lang="el-GR" sz="1400" dirty="0">
                <a:latin typeface="Calibri" pitchFamily="34" charset="0"/>
              </a:rPr>
              <a:t>- </a:t>
            </a:r>
            <a:r>
              <a:rPr lang="en-US" sz="1400" dirty="0" err="1">
                <a:latin typeface="Calibri" pitchFamily="34" charset="0"/>
              </a:rPr>
              <a:t>Yutopar</a:t>
            </a:r>
            <a:r>
              <a:rPr lang="el-GR" sz="1400" dirty="0">
                <a:latin typeface="Calibri" pitchFamily="34" charset="0"/>
              </a:rPr>
              <a:t>, και η </a:t>
            </a:r>
            <a:r>
              <a:rPr lang="el-GR" sz="1400" dirty="0" err="1">
                <a:latin typeface="Calibri" pitchFamily="34" charset="0"/>
              </a:rPr>
              <a:t>τερβουταλίνη</a:t>
            </a:r>
            <a:r>
              <a:rPr lang="el-GR" sz="1400" dirty="0">
                <a:latin typeface="Calibri" pitchFamily="34" charset="0"/>
              </a:rPr>
              <a:t>- </a:t>
            </a:r>
            <a:r>
              <a:rPr lang="en-US" sz="1400" dirty="0" err="1">
                <a:latin typeface="Calibri" pitchFamily="34" charset="0"/>
              </a:rPr>
              <a:t>Terbutaline</a:t>
            </a:r>
            <a:r>
              <a:rPr lang="el-GR" sz="1400" dirty="0">
                <a:latin typeface="Calibri" pitchFamily="34" charset="0"/>
              </a:rPr>
              <a:t>. Τα </a:t>
            </a:r>
            <a:r>
              <a:rPr lang="el-GR" sz="1400" dirty="0" err="1">
                <a:latin typeface="Calibri" pitchFamily="34" charset="0"/>
              </a:rPr>
              <a:t>φαρμάκα</a:t>
            </a:r>
            <a:r>
              <a:rPr lang="el-GR" sz="1400" dirty="0">
                <a:latin typeface="Calibri" pitchFamily="34" charset="0"/>
              </a:rPr>
              <a:t> αυτά έχουν τις εξής παρενέργειες τρόμο, ταχυκαρδία, υπόταση, ναυτία, εμετοί, </a:t>
            </a:r>
            <a:r>
              <a:rPr lang="el-GR" sz="1400" dirty="0" err="1">
                <a:latin typeface="Calibri" pitchFamily="34" charset="0"/>
              </a:rPr>
              <a:t>υποκαλιαιμία</a:t>
            </a:r>
            <a:r>
              <a:rPr lang="el-GR" sz="1400" dirty="0">
                <a:latin typeface="Calibri" pitchFamily="34" charset="0"/>
              </a:rPr>
              <a:t>, υπεργλυκαιμία, μεταβολική οξέωση και πνευμονικό οίδημα. Δεν χορηγούνται τα φάρμακα αυτά σε έγκυες με παθήσεις όπως η καρδιοπάθεια, </a:t>
            </a:r>
            <a:r>
              <a:rPr lang="el-GR" sz="1400" dirty="0" err="1">
                <a:latin typeface="Calibri" pitchFamily="34" charset="0"/>
              </a:rPr>
              <a:t>ασθμα</a:t>
            </a:r>
            <a:r>
              <a:rPr lang="el-GR" sz="1400" dirty="0">
                <a:latin typeface="Calibri" pitchFamily="34" charset="0"/>
              </a:rPr>
              <a:t>, πνευμονική υπέρταση, εκλαμψία,  υπόταση τον υπερθυρεοειδισμό και τον μη ρυθμιζόμενο σακχαρώδη διαβήτη (</a:t>
            </a:r>
            <a:r>
              <a:rPr lang="en-US" sz="1400" dirty="0" err="1">
                <a:latin typeface="Calibri" pitchFamily="34" charset="0"/>
              </a:rPr>
              <a:t>Iatrakis</a:t>
            </a:r>
            <a:r>
              <a:rPr lang="el-GR" sz="1400" dirty="0">
                <a:latin typeface="Calibri" pitchFamily="34" charset="0"/>
              </a:rPr>
              <a:t>,2004</a:t>
            </a:r>
            <a:r>
              <a:rPr lang="el-GR" sz="1400" dirty="0" smtClean="0">
                <a:latin typeface="Calibri" pitchFamily="34" charset="0"/>
              </a:rPr>
              <a:t>).</a:t>
            </a:r>
            <a:r>
              <a:rPr lang="el-GR" sz="1400" dirty="0" smtClean="0">
                <a:latin typeface="Calibri" pitchFamily="34" charset="0"/>
              </a:rPr>
              <a:t> Έναρξη με ενδομυϊκή ή ενδοφλέβια χορήγηση και συνέχιση από το στόμα. </a:t>
            </a:r>
            <a:r>
              <a:rPr lang="el-GR" sz="1400" b="1" dirty="0" err="1" smtClean="0">
                <a:latin typeface="Calibri" pitchFamily="34" charset="0"/>
              </a:rPr>
              <a:t>Eνδοφλεβίως</a:t>
            </a:r>
            <a:r>
              <a:rPr lang="el-GR" sz="1400" dirty="0" smtClean="0">
                <a:latin typeface="Calibri" pitchFamily="34" charset="0"/>
              </a:rPr>
              <a:t>: στην αρχή χορήγηση σε βραδεία έγχυση 5-10 σταγόνων/</a:t>
            </a:r>
            <a:r>
              <a:rPr lang="el-GR" sz="1400" dirty="0" err="1" smtClean="0">
                <a:latin typeface="Calibri" pitchFamily="34" charset="0"/>
              </a:rPr>
              <a:t>min</a:t>
            </a:r>
            <a:r>
              <a:rPr lang="el-GR" sz="1400" dirty="0" smtClean="0">
                <a:latin typeface="Calibri" pitchFamily="34" charset="0"/>
              </a:rPr>
              <a:t>, 50 </a:t>
            </a:r>
            <a:r>
              <a:rPr lang="el-GR" sz="1400" dirty="0" err="1" smtClean="0">
                <a:latin typeface="Calibri" pitchFamily="34" charset="0"/>
              </a:rPr>
              <a:t>mg</a:t>
            </a:r>
            <a:r>
              <a:rPr lang="el-GR" sz="1400" dirty="0" smtClean="0">
                <a:latin typeface="Calibri" pitchFamily="34" charset="0"/>
              </a:rPr>
              <a:t> αραιωμένων σε 500 ml διαλύματος </a:t>
            </a:r>
            <a:r>
              <a:rPr lang="el-GR" sz="1400" dirty="0" err="1" smtClean="0">
                <a:latin typeface="Calibri" pitchFamily="34" charset="0"/>
              </a:rPr>
              <a:t>δεξτρόζης</a:t>
            </a:r>
            <a:r>
              <a:rPr lang="el-GR" sz="1400" dirty="0" smtClean="0">
                <a:latin typeface="Calibri" pitchFamily="34" charset="0"/>
              </a:rPr>
              <a:t> 5% και προοδευτική αύξηση μέχρι 15-30 σταγόνες/</a:t>
            </a:r>
            <a:r>
              <a:rPr lang="el-GR" sz="1400" dirty="0" err="1" smtClean="0">
                <a:latin typeface="Calibri" pitchFamily="34" charset="0"/>
              </a:rPr>
              <a:t>min</a:t>
            </a:r>
            <a:r>
              <a:rPr lang="el-GR" sz="1400" dirty="0" smtClean="0">
                <a:latin typeface="Calibri" pitchFamily="34" charset="0"/>
              </a:rPr>
              <a:t> μέχρι αναστολής των ωδίνων. H χορήγηση συνεχίζεται για 12-24 ώρες</a:t>
            </a:r>
            <a:r>
              <a:rPr lang="el-GR" sz="1400" b="1" dirty="0" smtClean="0">
                <a:latin typeface="Calibri" pitchFamily="34" charset="0"/>
              </a:rPr>
              <a:t>. </a:t>
            </a:r>
            <a:r>
              <a:rPr lang="el-GR" sz="1400" b="1" dirty="0" err="1" smtClean="0">
                <a:latin typeface="Calibri" pitchFamily="34" charset="0"/>
              </a:rPr>
              <a:t>Eνδομυικώς</a:t>
            </a:r>
            <a:r>
              <a:rPr lang="el-GR" sz="1400" b="1" dirty="0" smtClean="0">
                <a:latin typeface="Calibri" pitchFamily="34" charset="0"/>
              </a:rPr>
              <a:t>: </a:t>
            </a:r>
            <a:r>
              <a:rPr lang="el-GR" sz="1400" dirty="0" smtClean="0">
                <a:latin typeface="Calibri" pitchFamily="34" charset="0"/>
              </a:rPr>
              <a:t>10 </a:t>
            </a:r>
            <a:r>
              <a:rPr lang="el-GR" sz="1400" dirty="0" err="1" smtClean="0">
                <a:latin typeface="Calibri" pitchFamily="34" charset="0"/>
              </a:rPr>
              <a:t>mg</a:t>
            </a:r>
            <a:r>
              <a:rPr lang="el-GR" sz="1400" dirty="0" smtClean="0">
                <a:latin typeface="Calibri" pitchFamily="34" charset="0"/>
              </a:rPr>
              <a:t> κάθε 3-6 ώρες μέχρι αναστολής των ωδίνων. Συνήθως απαιτούνται 24-48 ώρες. H χορήγηση συνεχίζεται </a:t>
            </a:r>
            <a:r>
              <a:rPr lang="el-GR" sz="1400" b="1" dirty="0" smtClean="0">
                <a:latin typeface="Calibri" pitchFamily="34" charset="0"/>
              </a:rPr>
              <a:t>από το στόμα </a:t>
            </a:r>
            <a:r>
              <a:rPr lang="el-GR" sz="1400" dirty="0" smtClean="0">
                <a:latin typeface="Calibri" pitchFamily="34" charset="0"/>
              </a:rPr>
              <a:t>σε δόση 10 </a:t>
            </a:r>
            <a:r>
              <a:rPr lang="el-GR" sz="1400" dirty="0" err="1" smtClean="0">
                <a:latin typeface="Calibri" pitchFamily="34" charset="0"/>
              </a:rPr>
              <a:t>mg</a:t>
            </a:r>
            <a:r>
              <a:rPr lang="el-GR" sz="1400" dirty="0" smtClean="0">
                <a:latin typeface="Calibri" pitchFamily="34" charset="0"/>
              </a:rPr>
              <a:t> κάθε 2 ώρες για ένα 24ωρο και στη συνέχεια κάθε 6 ώρες για όσο χρονικό διάστημα κρίνεται </a:t>
            </a:r>
            <a:r>
              <a:rPr lang="el-GR" sz="1400" dirty="0" err="1" smtClean="0">
                <a:latin typeface="Calibri" pitchFamily="34" charset="0"/>
              </a:rPr>
              <a:t>απαραίτητ</a:t>
            </a:r>
            <a:r>
              <a:rPr lang="en-US" sz="1400" dirty="0" smtClean="0">
                <a:latin typeface="Calibri" pitchFamily="34" charset="0"/>
              </a:rPr>
              <a:t>o.</a:t>
            </a:r>
            <a:endParaRPr lang="el-GR" sz="1400" dirty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l-GR" sz="1400" dirty="0">
                <a:latin typeface="Calibri" pitchFamily="34" charset="0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el-GR" sz="1400" b="1" dirty="0" err="1">
                <a:latin typeface="Calibri" pitchFamily="34" charset="0"/>
              </a:rPr>
              <a:t>Αντιπροσταγλανδικοί</a:t>
            </a:r>
            <a:r>
              <a:rPr lang="el-GR" sz="1400" b="1" dirty="0">
                <a:latin typeface="Calibri" pitchFamily="34" charset="0"/>
              </a:rPr>
              <a:t> </a:t>
            </a:r>
            <a:r>
              <a:rPr lang="el-GR" sz="1400" b="1" dirty="0" smtClean="0">
                <a:latin typeface="Calibri" pitchFamily="34" charset="0"/>
              </a:rPr>
              <a:t>παράγοντες</a:t>
            </a:r>
            <a:endParaRPr lang="el-GR" sz="1400" dirty="0">
              <a:latin typeface="Calibri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l-GR" sz="1400" dirty="0">
                <a:latin typeface="Calibri" pitchFamily="34" charset="0"/>
              </a:rPr>
              <a:t>Ο μηχανισμός δράσης της </a:t>
            </a:r>
            <a:r>
              <a:rPr lang="el-GR" sz="1400" b="1" dirty="0" err="1">
                <a:latin typeface="Calibri" pitchFamily="34" charset="0"/>
              </a:rPr>
              <a:t>ινδομεθακίνης</a:t>
            </a:r>
            <a:r>
              <a:rPr lang="el-GR" sz="1400" dirty="0">
                <a:latin typeface="Calibri" pitchFamily="34" charset="0"/>
              </a:rPr>
              <a:t> είναι να προκαλεί την αναστολή του ενζύμου </a:t>
            </a:r>
            <a:r>
              <a:rPr lang="el-GR" sz="1400" dirty="0" err="1">
                <a:latin typeface="Calibri" pitchFamily="34" charset="0"/>
              </a:rPr>
              <a:t>κυκλοοξυγενάση</a:t>
            </a:r>
            <a:r>
              <a:rPr lang="el-GR" sz="1400" dirty="0">
                <a:latin typeface="Calibri" pitchFamily="34" charset="0"/>
              </a:rPr>
              <a:t>, που βοηθά στην σύνθεση </a:t>
            </a:r>
            <a:r>
              <a:rPr lang="el-GR" sz="1400" dirty="0" err="1">
                <a:latin typeface="Calibri" pitchFamily="34" charset="0"/>
              </a:rPr>
              <a:t>προσταγλανδινών</a:t>
            </a:r>
            <a:r>
              <a:rPr lang="el-GR" sz="1400" dirty="0">
                <a:latin typeface="Calibri" pitchFamily="34" charset="0"/>
              </a:rPr>
              <a:t>.  Χορήγηση γίνεται μόνο πριν τις 32 εβδομάδες κύησης αν χορηγηθεί μετά τις 34 εβδομάδες έχει ως παρενέργεια την πρόωρη σύγκλιση του </a:t>
            </a:r>
            <a:r>
              <a:rPr lang="el-GR" sz="1400" dirty="0" err="1">
                <a:latin typeface="Calibri" pitchFamily="34" charset="0"/>
              </a:rPr>
              <a:t>βοτάλειου</a:t>
            </a:r>
            <a:r>
              <a:rPr lang="el-GR" sz="1400" dirty="0">
                <a:latin typeface="Calibri" pitchFamily="34" charset="0"/>
              </a:rPr>
              <a:t> πόρου και αυξημένο κίνδυνο για </a:t>
            </a:r>
            <a:r>
              <a:rPr lang="el-GR" sz="1400" dirty="0" err="1">
                <a:latin typeface="Calibri" pitchFamily="34" charset="0"/>
              </a:rPr>
              <a:t>ενδοκρανιακή</a:t>
            </a:r>
            <a:r>
              <a:rPr lang="el-GR" sz="1400" dirty="0">
                <a:latin typeface="Calibri" pitchFamily="34" charset="0"/>
              </a:rPr>
              <a:t> αιμορραγία και αιμορραγική εντεροκολίτιδα σε νεογνά που γεννήθηκαν πριν την 30</a:t>
            </a:r>
            <a:r>
              <a:rPr lang="el-GR" sz="1400" baseline="30000" dirty="0">
                <a:latin typeface="Calibri" pitchFamily="34" charset="0"/>
              </a:rPr>
              <a:t>η</a:t>
            </a:r>
            <a:r>
              <a:rPr lang="el-GR" sz="1400" dirty="0">
                <a:latin typeface="Calibri" pitchFamily="34" charset="0"/>
              </a:rPr>
              <a:t> εβδομάδα (</a:t>
            </a:r>
            <a:r>
              <a:rPr lang="en-US" sz="1400" dirty="0" err="1">
                <a:latin typeface="Calibri" pitchFamily="34" charset="0"/>
              </a:rPr>
              <a:t>Iatrakis</a:t>
            </a:r>
            <a:r>
              <a:rPr lang="el-GR" sz="1400" dirty="0">
                <a:latin typeface="Calibri" pitchFamily="34" charset="0"/>
              </a:rPr>
              <a:t>,2004</a:t>
            </a:r>
            <a:r>
              <a:rPr lang="el-GR" sz="1400" dirty="0" smtClean="0">
                <a:latin typeface="Calibri" pitchFamily="34" charset="0"/>
              </a:rPr>
              <a:t>). 50 </a:t>
            </a:r>
            <a:r>
              <a:rPr lang="en-US" sz="1400" dirty="0" smtClean="0">
                <a:latin typeface="Calibri" pitchFamily="34" charset="0"/>
              </a:rPr>
              <a:t>mg</a:t>
            </a:r>
            <a:r>
              <a:rPr lang="el-GR" sz="1400" dirty="0" smtClean="0">
                <a:latin typeface="Calibri" pitchFamily="34" charset="0"/>
              </a:rPr>
              <a:t> (από το στόμα η το ορθό) </a:t>
            </a:r>
            <a:r>
              <a:rPr lang="el-GR" sz="1400" b="1" dirty="0" smtClean="0">
                <a:latin typeface="Calibri" pitchFamily="34" charset="0"/>
              </a:rPr>
              <a:t>δόση συντήρησης</a:t>
            </a:r>
            <a:r>
              <a:rPr lang="en-US" sz="1400" dirty="0" smtClean="0">
                <a:latin typeface="Calibri" pitchFamily="34" charset="0"/>
              </a:rPr>
              <a:t>:</a:t>
            </a:r>
            <a:r>
              <a:rPr lang="el-GR" sz="1400" dirty="0" smtClean="0">
                <a:latin typeface="Calibri" pitchFamily="34" charset="0"/>
              </a:rPr>
              <a:t> 25-50 </a:t>
            </a:r>
            <a:r>
              <a:rPr lang="en-US" sz="1400" dirty="0" smtClean="0">
                <a:latin typeface="Calibri" pitchFamily="34" charset="0"/>
              </a:rPr>
              <a:t>mg</a:t>
            </a:r>
            <a:r>
              <a:rPr lang="el-GR" sz="1400" dirty="0" smtClean="0">
                <a:latin typeface="Calibri" pitchFamily="34" charset="0"/>
              </a:rPr>
              <a:t> κάθε ώρες για 24-48 ώρες (από το στόμα</a:t>
            </a:r>
            <a:r>
              <a:rPr lang="el-GR" sz="1400" dirty="0" smtClean="0">
                <a:latin typeface="Calibri" pitchFamily="34" charset="0"/>
              </a:rPr>
              <a:t>).</a:t>
            </a:r>
            <a:r>
              <a:rPr lang="el-GR" sz="1400" dirty="0" smtClean="0">
                <a:latin typeface="Calibri" pitchFamily="34" charset="0"/>
              </a:rPr>
              <a:t> </a:t>
            </a:r>
            <a:endParaRPr lang="en-US" sz="14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el-GR" sz="1400" dirty="0">
              <a:latin typeface="Calibri" pitchFamily="34" charset="0"/>
            </a:endParaRPr>
          </a:p>
          <a:p>
            <a:pPr>
              <a:buNone/>
            </a:pPr>
            <a:r>
              <a:rPr lang="en-US" sz="1000" dirty="0" smtClean="0">
                <a:latin typeface="Calibri" pitchFamily="34" charset="0"/>
              </a:rPr>
              <a:t>[1] </a:t>
            </a:r>
            <a:r>
              <a:rPr lang="en-US" sz="1000" dirty="0" err="1" smtClean="0">
                <a:latin typeface="Calibri" pitchFamily="34" charset="0"/>
              </a:rPr>
              <a:t>Lowdermilk</a:t>
            </a:r>
            <a:r>
              <a:rPr lang="en-US" sz="1000" dirty="0" smtClean="0">
                <a:latin typeface="Calibri" pitchFamily="34" charset="0"/>
              </a:rPr>
              <a:t>, </a:t>
            </a:r>
            <a:r>
              <a:rPr lang="en-US" sz="1000" dirty="0" err="1" smtClean="0">
                <a:latin typeface="Calibri" pitchFamily="34" charset="0"/>
              </a:rPr>
              <a:t>Deitra</a:t>
            </a:r>
            <a:r>
              <a:rPr lang="en-US" sz="1000" dirty="0" smtClean="0">
                <a:latin typeface="Calibri" pitchFamily="34" charset="0"/>
              </a:rPr>
              <a:t> Leonard., and Shannon E. Perry. </a:t>
            </a:r>
            <a:r>
              <a:rPr lang="en-US" sz="1000" i="1" dirty="0" smtClean="0">
                <a:latin typeface="Calibri" pitchFamily="34" charset="0"/>
              </a:rPr>
              <a:t>Maternity Nursing</a:t>
            </a:r>
            <a:r>
              <a:rPr lang="en-US" sz="1000" dirty="0" smtClean="0">
                <a:latin typeface="Calibri" pitchFamily="34" charset="0"/>
              </a:rPr>
              <a:t>. St. Louis, MO: Mosby Elsevier, 2006. 769-770 Print.</a:t>
            </a:r>
            <a:endParaRPr lang="el-GR" sz="10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000" dirty="0" smtClean="0"/>
              <a:t>[2]</a:t>
            </a:r>
            <a:r>
              <a:rPr lang="en-US" sz="1000" dirty="0" err="1" smtClean="0"/>
              <a:t>Iatrakis</a:t>
            </a:r>
            <a:r>
              <a:rPr lang="en-US" sz="1000" dirty="0" smtClean="0"/>
              <a:t>, George M., Dr., ed. </a:t>
            </a:r>
            <a:r>
              <a:rPr lang="en-US" sz="1000" i="1" dirty="0" smtClean="0"/>
              <a:t>Pathology of Pregnancy</a:t>
            </a:r>
            <a:r>
              <a:rPr lang="en-US" sz="1000" dirty="0" smtClean="0"/>
              <a:t>. Athens: </a:t>
            </a:r>
            <a:r>
              <a:rPr lang="en-US" sz="1000" dirty="0" err="1" smtClean="0"/>
              <a:t>Desmos</a:t>
            </a:r>
            <a:r>
              <a:rPr lang="en-US" sz="1000" dirty="0" smtClean="0"/>
              <a:t>, 2010. Print</a:t>
            </a:r>
            <a:r>
              <a:rPr lang="en-US" sz="1000" dirty="0" smtClean="0"/>
              <a:t>.</a:t>
            </a:r>
          </a:p>
          <a:p>
            <a:pPr>
              <a:buNone/>
            </a:pPr>
            <a:r>
              <a:rPr lang="en-US" sz="1000" dirty="0" smtClean="0"/>
              <a:t>[3] </a:t>
            </a:r>
            <a:r>
              <a:rPr lang="el-GR" sz="1000" dirty="0" smtClean="0"/>
              <a:t>2000-2014 Εθνικός Οργανισμός </a:t>
            </a:r>
            <a:r>
              <a:rPr lang="el-GR" sz="1000" dirty="0" smtClean="0"/>
              <a:t>Φαρμάκων</a:t>
            </a:r>
            <a:r>
              <a:rPr lang="en-US" sz="1000" dirty="0" smtClean="0"/>
              <a:t>http://www.eof.gr/</a:t>
            </a: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endParaRPr lang="el-GR" sz="1200" dirty="0" smtClean="0"/>
          </a:p>
        </p:txBody>
      </p:sp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188640"/>
            <a:ext cx="648073" cy="36004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l-GR" sz="4000" dirty="0" smtClean="0"/>
              <a:t>ΤΟΚΟΛΥΤΙΚΑ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97666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</a:pPr>
            <a:r>
              <a:rPr lang="el-GR" sz="1900" b="1" dirty="0" err="1" smtClean="0">
                <a:latin typeface="Calibri" pitchFamily="34" charset="0"/>
              </a:rPr>
              <a:t>Αποκλειστές</a:t>
            </a:r>
            <a:r>
              <a:rPr lang="el-GR" sz="1900" b="1" dirty="0" smtClean="0">
                <a:latin typeface="Calibri" pitchFamily="34" charset="0"/>
              </a:rPr>
              <a:t> των διαύλων </a:t>
            </a:r>
            <a:r>
              <a:rPr lang="el-GR" sz="1900" b="1" dirty="0" err="1" smtClean="0">
                <a:latin typeface="Calibri" pitchFamily="34" charset="0"/>
              </a:rPr>
              <a:t>Ca</a:t>
            </a:r>
            <a:r>
              <a:rPr lang="el-GR" sz="1900" b="1" dirty="0" smtClean="0">
                <a:latin typeface="Calibri" pitchFamily="34" charset="0"/>
              </a:rPr>
              <a:t>+ </a:t>
            </a:r>
            <a:endParaRPr lang="el-GR" sz="19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l-GR" sz="1900" b="1" dirty="0" err="1" smtClean="0">
                <a:latin typeface="Calibri" pitchFamily="34" charset="0"/>
              </a:rPr>
              <a:t>Νιφεδιπίνη</a:t>
            </a:r>
            <a:r>
              <a:rPr lang="el-GR" sz="1900" b="1" dirty="0" smtClean="0">
                <a:latin typeface="Calibri" pitchFamily="34" charset="0"/>
              </a:rPr>
              <a:t>, </a:t>
            </a:r>
            <a:r>
              <a:rPr lang="el-GR" sz="1900" dirty="0" smtClean="0">
                <a:latin typeface="Calibri" pitchFamily="34" charset="0"/>
              </a:rPr>
              <a:t>αναστολέας</a:t>
            </a:r>
            <a:r>
              <a:rPr lang="el-GR" sz="1900" b="1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των δίαυλων ασβεστίου με αποτέλεσμα την </a:t>
            </a:r>
            <a:r>
              <a:rPr lang="el-GR" sz="1900" dirty="0" err="1" smtClean="0">
                <a:latin typeface="Calibri" pitchFamily="34" charset="0"/>
              </a:rPr>
              <a:t>χάλαση</a:t>
            </a:r>
            <a:r>
              <a:rPr lang="el-GR" sz="1900" dirty="0" smtClean="0">
                <a:latin typeface="Calibri" pitchFamily="34" charset="0"/>
              </a:rPr>
              <a:t> του μυομητρίου και την αγγειοδιαστολή. Η αγγειοδιαστολή μπορεί να προκαλέσει υπόταση με δυσμενείς δράσεις στο έμβρυο (</a:t>
            </a:r>
            <a:r>
              <a:rPr lang="en-US" sz="1900" dirty="0" err="1" smtClean="0">
                <a:latin typeface="Calibri" pitchFamily="34" charset="0"/>
              </a:rPr>
              <a:t>Iatrakis</a:t>
            </a:r>
            <a:r>
              <a:rPr lang="el-GR" sz="1900" dirty="0" smtClean="0">
                <a:latin typeface="Calibri" pitchFamily="34" charset="0"/>
              </a:rPr>
              <a:t>,2009).</a:t>
            </a:r>
            <a:r>
              <a:rPr lang="el-GR" sz="1900" b="1" dirty="0" smtClean="0">
                <a:latin typeface="Calibri" pitchFamily="34" charset="0"/>
              </a:rPr>
              <a:t>αρχική δόση</a:t>
            </a:r>
            <a:r>
              <a:rPr lang="en-US" sz="1900" dirty="0" smtClean="0">
                <a:latin typeface="Calibri" pitchFamily="34" charset="0"/>
              </a:rPr>
              <a:t>:</a:t>
            </a:r>
            <a:r>
              <a:rPr lang="el-GR" sz="1900" dirty="0" smtClean="0">
                <a:latin typeface="Calibri" pitchFamily="34" charset="0"/>
              </a:rPr>
              <a:t> 10-20 </a:t>
            </a:r>
            <a:r>
              <a:rPr lang="en-US" sz="1900" dirty="0" smtClean="0">
                <a:latin typeface="Calibri" pitchFamily="34" charset="0"/>
              </a:rPr>
              <a:t>mg </a:t>
            </a:r>
            <a:r>
              <a:rPr lang="el-GR" sz="1900" dirty="0" smtClean="0">
                <a:latin typeface="Calibri" pitchFamily="34" charset="0"/>
              </a:rPr>
              <a:t>και δόση συντήρησης 10-20 κάθε 4-6 ώρες </a:t>
            </a:r>
            <a:r>
              <a:rPr lang="en-US" sz="1900" dirty="0" smtClean="0">
                <a:latin typeface="Calibri" pitchFamily="34" charset="0"/>
              </a:rPr>
              <a:t>PO</a:t>
            </a:r>
            <a:r>
              <a:rPr lang="en-US" sz="1900" dirty="0" smtClean="0">
                <a:latin typeface="Calibri" pitchFamily="34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en-US" sz="19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b="1" dirty="0" smtClean="0">
                <a:latin typeface="Calibri" pitchFamily="34" charset="0"/>
              </a:rPr>
              <a:t>Ανταγωνιστές της </a:t>
            </a:r>
            <a:r>
              <a:rPr lang="el-GR" sz="1900" b="1" dirty="0" err="1" smtClean="0">
                <a:latin typeface="Calibri" pitchFamily="34" charset="0"/>
              </a:rPr>
              <a:t>ωκυτοκίνης</a:t>
            </a:r>
            <a:r>
              <a:rPr lang="el-GR" sz="1900" b="1" dirty="0" smtClean="0">
                <a:latin typeface="Calibri" pitchFamily="34" charset="0"/>
              </a:rPr>
              <a:t> – </a:t>
            </a:r>
            <a:r>
              <a:rPr lang="en-US" sz="1900" b="1" dirty="0" err="1" smtClean="0">
                <a:latin typeface="Calibri" pitchFamily="34" charset="0"/>
              </a:rPr>
              <a:t>Atosiban</a:t>
            </a:r>
            <a:endParaRPr lang="el-GR" sz="1900" dirty="0" smtClean="0">
              <a:latin typeface="Calibri" pitchFamily="34" charset="0"/>
            </a:endParaRPr>
          </a:p>
          <a:p>
            <a:pPr indent="0">
              <a:spcBef>
                <a:spcPts val="0"/>
              </a:spcBef>
              <a:buFont typeface="Arial" pitchFamily="34" charset="0"/>
              <a:buChar char="•"/>
            </a:pPr>
            <a:r>
              <a:rPr lang="el-GR" sz="1900" dirty="0" smtClean="0">
                <a:latin typeface="Calibri" pitchFamily="34" charset="0"/>
              </a:rPr>
              <a:t>Ο μηχανισμός δράσης του </a:t>
            </a:r>
            <a:r>
              <a:rPr lang="el-GR" sz="1900" dirty="0" err="1" smtClean="0">
                <a:latin typeface="Calibri" pitchFamily="34" charset="0"/>
              </a:rPr>
              <a:t>Ατοσιμπαν</a:t>
            </a:r>
            <a:r>
              <a:rPr lang="el-GR" sz="1900" dirty="0" smtClean="0">
                <a:latin typeface="Calibri" pitchFamily="34" charset="0"/>
              </a:rPr>
              <a:t> είναι αυτός του ανταγωνιστή των υποδοχέων </a:t>
            </a:r>
            <a:r>
              <a:rPr lang="el-GR" sz="1900" dirty="0" err="1" smtClean="0">
                <a:latin typeface="Calibri" pitchFamily="34" charset="0"/>
              </a:rPr>
              <a:t>ωκυτοκίνης</a:t>
            </a:r>
            <a:r>
              <a:rPr lang="el-GR" sz="1900" dirty="0" smtClean="0">
                <a:latin typeface="Calibri" pitchFamily="34" charset="0"/>
              </a:rPr>
              <a:t>. Έχει λιγότερες παρενέργειες από τα </a:t>
            </a:r>
            <a:r>
              <a:rPr lang="el-GR" sz="1900" dirty="0" err="1" smtClean="0">
                <a:latin typeface="Calibri" pitchFamily="34" charset="0"/>
              </a:rPr>
              <a:t>συμπαθομιμητικά</a:t>
            </a:r>
            <a:r>
              <a:rPr lang="el-GR" sz="1900" dirty="0" smtClean="0">
                <a:latin typeface="Calibri" pitchFamily="34" charset="0"/>
              </a:rPr>
              <a:t> και το Μ</a:t>
            </a:r>
            <a:r>
              <a:rPr lang="en-US" sz="1900" dirty="0" err="1" smtClean="0">
                <a:latin typeface="Calibri" pitchFamily="34" charset="0"/>
              </a:rPr>
              <a:t>gSO</a:t>
            </a:r>
            <a:r>
              <a:rPr lang="el-GR" sz="1900" dirty="0" smtClean="0">
                <a:latin typeface="Calibri" pitchFamily="34" charset="0"/>
              </a:rPr>
              <a:t>4 (</a:t>
            </a:r>
            <a:r>
              <a:rPr lang="en-US" sz="1900" dirty="0" err="1" smtClean="0">
                <a:latin typeface="Calibri" pitchFamily="34" charset="0"/>
              </a:rPr>
              <a:t>Iatrakis</a:t>
            </a:r>
            <a:r>
              <a:rPr lang="el-GR" sz="1900" dirty="0" smtClean="0">
                <a:latin typeface="Calibri" pitchFamily="34" charset="0"/>
              </a:rPr>
              <a:t>,2009) . Σύμφωνα με τις υποδείξεις της παρασκευάστριας</a:t>
            </a:r>
            <a:r>
              <a:rPr lang="en-US" sz="1900" dirty="0" smtClean="0">
                <a:latin typeface="Calibri" pitchFamily="34" charset="0"/>
              </a:rPr>
              <a:t>  </a:t>
            </a:r>
            <a:r>
              <a:rPr lang="el-GR" sz="1900" dirty="0" smtClean="0">
                <a:latin typeface="Calibri" pitchFamily="34" charset="0"/>
              </a:rPr>
              <a:t>εταιρείας όπως και με βάση τα αποτελέσματα της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έρευνας του </a:t>
            </a:r>
            <a:r>
              <a:rPr lang="el-GR" sz="1900" dirty="0" err="1" smtClean="0">
                <a:latin typeface="Calibri" pitchFamily="34" charset="0"/>
              </a:rPr>
              <a:t>Worldwide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dirty="0" err="1" smtClean="0">
                <a:latin typeface="Calibri" pitchFamily="34" charset="0"/>
              </a:rPr>
              <a:t>atosiban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dirty="0" err="1" smtClean="0">
                <a:latin typeface="Calibri" pitchFamily="34" charset="0"/>
              </a:rPr>
              <a:t>versus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dirty="0" err="1" smtClean="0">
                <a:latin typeface="Calibri" pitchFamily="34" charset="0"/>
              </a:rPr>
              <a:t>Beta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dirty="0" err="1" smtClean="0">
                <a:latin typeface="Calibri" pitchFamily="34" charset="0"/>
              </a:rPr>
              <a:t>agonists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dirty="0" err="1" smtClean="0">
                <a:latin typeface="Calibri" pitchFamily="34" charset="0"/>
              </a:rPr>
              <a:t>Study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dirty="0" err="1" smtClean="0">
                <a:latin typeface="Calibri" pitchFamily="34" charset="0"/>
              </a:rPr>
              <a:t>Group</a:t>
            </a:r>
            <a:r>
              <a:rPr lang="el-GR" sz="1900" dirty="0" smtClean="0">
                <a:latin typeface="Calibri" pitchFamily="34" charset="0"/>
              </a:rPr>
              <a:t> (2001) το προτεινόμενο πρωτόκολλο πλήρους </a:t>
            </a:r>
            <a:r>
              <a:rPr lang="el-GR" sz="1900" dirty="0" err="1" smtClean="0">
                <a:latin typeface="Calibri" pitchFamily="34" charset="0"/>
              </a:rPr>
              <a:t>τοκολυτικής</a:t>
            </a:r>
            <a:r>
              <a:rPr lang="el-GR" sz="1900" dirty="0" smtClean="0">
                <a:latin typeface="Calibri" pitchFamily="34" charset="0"/>
              </a:rPr>
              <a:t> αγωγής με </a:t>
            </a:r>
            <a:r>
              <a:rPr lang="el-GR" sz="1900" dirty="0" err="1" smtClean="0">
                <a:latin typeface="Calibri" pitchFamily="34" charset="0"/>
              </a:rPr>
              <a:t>atosiban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θα πρέπει να διαιρεθεί σε τρεις φάσεις: έναρξη με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ταχεία έγχυση 6.75 </a:t>
            </a:r>
            <a:r>
              <a:rPr lang="el-GR" sz="1900" dirty="0" err="1" smtClean="0">
                <a:latin typeface="Calibri" pitchFamily="34" charset="0"/>
              </a:rPr>
              <a:t>mg</a:t>
            </a:r>
            <a:r>
              <a:rPr lang="el-GR" sz="1900" dirty="0" smtClean="0">
                <a:latin typeface="Calibri" pitchFamily="34" charset="0"/>
              </a:rPr>
              <a:t> εφάπαξ σε 0.9 ml φυσιολογικού ορού μέσα σε ένα λεπτό (εναρκτήρια </a:t>
            </a:r>
            <a:r>
              <a:rPr lang="el-GR" sz="1900" dirty="0" smtClean="0">
                <a:latin typeface="Calibri" pitchFamily="34" charset="0"/>
              </a:rPr>
              <a:t>έγχυση</a:t>
            </a:r>
            <a:r>
              <a:rPr lang="el-GR" sz="1900" dirty="0" smtClean="0">
                <a:latin typeface="Calibri" pitchFamily="34" charset="0"/>
              </a:rPr>
              <a:t>). Ακολουθεί στάγδην έγχυση υψηλής δόσης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με 300 </a:t>
            </a:r>
            <a:r>
              <a:rPr lang="el-GR" sz="1900" dirty="0" err="1" smtClean="0">
                <a:latin typeface="Calibri" pitchFamily="34" charset="0"/>
              </a:rPr>
              <a:t>μg</a:t>
            </a:r>
            <a:r>
              <a:rPr lang="el-GR" sz="1900" dirty="0" smtClean="0">
                <a:latin typeface="Calibri" pitchFamily="34" charset="0"/>
              </a:rPr>
              <a:t>/λεπτό σε διάλυμα γλυκόζης 5% και ρυθμό χορήγησης 120 ml/ώρα εντός τριών ωρών (έγχυση εφόδου). 3) Τέλος στάγδην έγχυση χαμηλότερης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δόσης με 100 </a:t>
            </a:r>
            <a:r>
              <a:rPr lang="el-GR" sz="1900" dirty="0" err="1" smtClean="0">
                <a:latin typeface="Calibri" pitchFamily="34" charset="0"/>
              </a:rPr>
              <a:t>μg</a:t>
            </a:r>
            <a:r>
              <a:rPr lang="el-GR" sz="1900" dirty="0" smtClean="0">
                <a:latin typeface="Calibri" pitchFamily="34" charset="0"/>
              </a:rPr>
              <a:t>/</a:t>
            </a:r>
            <a:r>
              <a:rPr lang="el-GR" sz="1900" dirty="0" err="1" smtClean="0">
                <a:latin typeface="Calibri" pitchFamily="34" charset="0"/>
              </a:rPr>
              <a:t>min</a:t>
            </a:r>
            <a:r>
              <a:rPr lang="el-GR" sz="1900" dirty="0" smtClean="0">
                <a:latin typeface="Calibri" pitchFamily="34" charset="0"/>
              </a:rPr>
              <a:t> για 15 έως και 45 ώρες (έγχυση συντήρησης). Η χορήγηση του φαρμάκου δεν θα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πρέπει να παρατείνεται για πάνω από 48 ώρες μετά την εναρκτήρια έγχυση</a:t>
            </a:r>
            <a:r>
              <a:rPr lang="en-US" sz="1900" dirty="0" smtClean="0">
                <a:latin typeface="Calibri" pitchFamily="34" charset="0"/>
              </a:rPr>
              <a:t>.</a:t>
            </a:r>
          </a:p>
          <a:p>
            <a:pPr indent="0">
              <a:spcBef>
                <a:spcPts val="0"/>
              </a:spcBef>
              <a:buNone/>
            </a:pPr>
            <a:endParaRPr lang="en-US" sz="19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l-GR" sz="2000" b="1" dirty="0" smtClean="0">
                <a:latin typeface="Calibri" pitchFamily="34" charset="0"/>
              </a:rPr>
              <a:t>Θειικό μαγνήσιο</a:t>
            </a:r>
            <a:endParaRPr lang="el-GR" sz="20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</a:rPr>
              <a:t>Δρα ως ανταγωνιστής των δίαυλων ασβεστίου με αποτέλεσμα την μείωση της συσταλτικότητας του μυομητρίου. Η χορήγηση αυτού του φαρμάκου χρειάζεται μεγάλη προσοχή ως προς τα επίπεδα του στον ορό της μητέρας. Τα θεραπευτικά επίπεδα του θεϊκού Μαγνησίου είναι οπωσδήποτε κάτω από 6 </a:t>
            </a:r>
            <a:r>
              <a:rPr lang="en-US" sz="2000" dirty="0" err="1" smtClean="0">
                <a:latin typeface="Calibri" pitchFamily="34" charset="0"/>
              </a:rPr>
              <a:t>mEq</a:t>
            </a:r>
            <a:r>
              <a:rPr lang="el-GR" sz="2000" dirty="0" smtClean="0">
                <a:latin typeface="Calibri" pitchFamily="34" charset="0"/>
              </a:rPr>
              <a:t>/</a:t>
            </a:r>
            <a:r>
              <a:rPr lang="en-US" sz="2000" dirty="0" smtClean="0">
                <a:latin typeface="Calibri" pitchFamily="34" charset="0"/>
              </a:rPr>
              <a:t>L</a:t>
            </a:r>
            <a:r>
              <a:rPr lang="el-GR" sz="2000" dirty="0" smtClean="0">
                <a:latin typeface="Calibri" pitchFamily="34" charset="0"/>
              </a:rPr>
              <a:t> μετά τα 10 </a:t>
            </a:r>
            <a:r>
              <a:rPr lang="en-US" sz="2000" dirty="0" err="1" smtClean="0">
                <a:latin typeface="Calibri" pitchFamily="34" charset="0"/>
              </a:rPr>
              <a:t>mEq</a:t>
            </a:r>
            <a:r>
              <a:rPr lang="el-GR" sz="2000" dirty="0" smtClean="0">
                <a:latin typeface="Calibri" pitchFamily="34" charset="0"/>
              </a:rPr>
              <a:t>/</a:t>
            </a:r>
            <a:r>
              <a:rPr lang="en-US" sz="2000" dirty="0" smtClean="0">
                <a:latin typeface="Calibri" pitchFamily="34" charset="0"/>
              </a:rPr>
              <a:t>L</a:t>
            </a:r>
            <a:r>
              <a:rPr lang="el-GR" sz="2000" dirty="0" smtClean="0">
                <a:latin typeface="Calibri" pitchFamily="34" charset="0"/>
              </a:rPr>
              <a:t> υπάρχει κατάργηση </a:t>
            </a:r>
            <a:r>
              <a:rPr lang="el-GR" sz="2000" dirty="0" err="1" smtClean="0">
                <a:latin typeface="Calibri" pitchFamily="34" charset="0"/>
              </a:rPr>
              <a:t>τενόντιων</a:t>
            </a:r>
            <a:r>
              <a:rPr lang="el-GR" sz="2000" dirty="0" smtClean="0">
                <a:latin typeface="Calibri" pitchFamily="34" charset="0"/>
              </a:rPr>
              <a:t> αντανακλαστικών και υψηλότερα επίπεδα οδηγούν στην κατάργηση της αναπνευστικής λειτουργίας. Οι παρενέργειες συμπεριλαμβάνουν το πνευμονικό οίδημα, την βάρια μυϊκή παράλυση, την καρδιακή ανακοπή.  Κάνουμε έλεγχο των επιπέδων καθημερινά. Διαλύουμε 40</a:t>
            </a:r>
            <a:r>
              <a:rPr lang="en-US" sz="2000" dirty="0" smtClean="0">
                <a:latin typeface="Calibri" pitchFamily="34" charset="0"/>
              </a:rPr>
              <a:t>mg</a:t>
            </a:r>
            <a:r>
              <a:rPr lang="el-GR" sz="2000" dirty="0" smtClean="0">
                <a:latin typeface="Calibri" pitchFamily="34" charset="0"/>
              </a:rPr>
              <a:t> σε 1000 </a:t>
            </a:r>
            <a:r>
              <a:rPr lang="en-US" sz="2000" dirty="0" smtClean="0">
                <a:latin typeface="Calibri" pitchFamily="34" charset="0"/>
              </a:rPr>
              <a:t>ml</a:t>
            </a:r>
            <a:r>
              <a:rPr lang="el-GR" sz="2000" dirty="0" smtClean="0">
                <a:latin typeface="Calibri" pitchFamily="34" charset="0"/>
              </a:rPr>
              <a:t> διαλύματος για </a:t>
            </a:r>
            <a:r>
              <a:rPr lang="el-GR" sz="2000" b="1" dirty="0" smtClean="0">
                <a:latin typeface="Calibri" pitchFamily="34" charset="0"/>
              </a:rPr>
              <a:t>ενδοφλέβια έγχυση </a:t>
            </a:r>
            <a:r>
              <a:rPr lang="el-GR" sz="2000" dirty="0" smtClean="0">
                <a:latin typeface="Calibri" pitchFamily="34" charset="0"/>
              </a:rPr>
              <a:t>συνδέουμε με την βασική γραμμή έγχυσης και χορηγούμε δόση φόρτισης 4-6</a:t>
            </a:r>
            <a:r>
              <a:rPr lang="en-US" sz="2000" dirty="0" smtClean="0">
                <a:latin typeface="Calibri" pitchFamily="34" charset="0"/>
              </a:rPr>
              <a:t>g</a:t>
            </a:r>
            <a:r>
              <a:rPr lang="el-GR" sz="2000" dirty="0" smtClean="0">
                <a:latin typeface="Calibri" pitchFamily="34" charset="0"/>
              </a:rPr>
              <a:t> με αντλία σε διάστημα 15-20λεπτών συνεχίζουμε την έγχυση συντήρησης στο 1</a:t>
            </a:r>
            <a:r>
              <a:rPr lang="en-US" sz="2000" dirty="0" err="1" smtClean="0">
                <a:latin typeface="Calibri" pitchFamily="34" charset="0"/>
              </a:rPr>
              <a:t>gr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ανά ώρα </a:t>
            </a:r>
            <a:r>
              <a:rPr lang="el-GR" sz="2000" dirty="0" err="1" smtClean="0">
                <a:latin typeface="Calibri" pitchFamily="34" charset="0"/>
              </a:rPr>
              <a:t>αυξανοντας</a:t>
            </a:r>
            <a:r>
              <a:rPr lang="el-GR" sz="2000" dirty="0" smtClean="0">
                <a:latin typeface="Calibri" pitchFamily="34" charset="0"/>
              </a:rPr>
              <a:t> έως 3 </a:t>
            </a:r>
            <a:r>
              <a:rPr lang="en-US" sz="2000" dirty="0" err="1" smtClean="0">
                <a:latin typeface="Calibri" pitchFamily="34" charset="0"/>
              </a:rPr>
              <a:t>gr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ανά ώρα μέχρι να παύσουν οι συστολές ή αν εμφανιστούν μη </a:t>
            </a:r>
            <a:r>
              <a:rPr lang="el-GR" sz="2000" dirty="0" err="1" smtClean="0">
                <a:latin typeface="Calibri" pitchFamily="34" charset="0"/>
              </a:rPr>
              <a:t>ανεκτέσ</a:t>
            </a:r>
            <a:r>
              <a:rPr lang="el-GR" sz="2000" dirty="0" smtClean="0">
                <a:latin typeface="Calibri" pitchFamily="34" charset="0"/>
              </a:rPr>
              <a:t> ανεπιθύμητες ενέργειες.</a:t>
            </a:r>
          </a:p>
          <a:p>
            <a:pPr indent="0">
              <a:spcBef>
                <a:spcPts val="0"/>
              </a:spcBef>
              <a:buNone/>
            </a:pPr>
            <a:endParaRPr lang="en-US" sz="1900" dirty="0" smtClean="0">
              <a:latin typeface="Calibri" pitchFamily="34" charset="0"/>
            </a:endParaRPr>
          </a:p>
          <a:p>
            <a:pPr indent="0">
              <a:spcBef>
                <a:spcPts val="0"/>
              </a:spcBef>
              <a:buNone/>
            </a:pPr>
            <a:endParaRPr lang="el-GR" sz="1900" dirty="0" smtClean="0">
              <a:latin typeface="Calibri" pitchFamily="34" charset="0"/>
            </a:endParaRPr>
          </a:p>
          <a:p>
            <a:pPr indent="0">
              <a:spcBef>
                <a:spcPts val="0"/>
              </a:spcBef>
              <a:buNone/>
            </a:pPr>
            <a:endParaRPr lang="el-GR" sz="1900" dirty="0" smtClean="0">
              <a:latin typeface="Calibri" pitchFamily="34" charset="0"/>
            </a:endParaRPr>
          </a:p>
          <a:p>
            <a:endParaRPr lang="en-US" sz="19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700" dirty="0" smtClean="0">
                <a:latin typeface="Calibri" pitchFamily="34" charset="0"/>
              </a:rPr>
              <a:t>[1</a:t>
            </a:r>
            <a:r>
              <a:rPr lang="en-US" sz="1700" dirty="0" smtClean="0">
                <a:latin typeface="Calibri" pitchFamily="34" charset="0"/>
              </a:rPr>
              <a:t>] </a:t>
            </a:r>
            <a:r>
              <a:rPr lang="en-US" sz="1700" dirty="0" err="1" smtClean="0">
                <a:latin typeface="Calibri" pitchFamily="34" charset="0"/>
              </a:rPr>
              <a:t>Lowdermilk</a:t>
            </a:r>
            <a:r>
              <a:rPr lang="en-US" sz="1700" dirty="0" smtClean="0">
                <a:latin typeface="Calibri" pitchFamily="34" charset="0"/>
              </a:rPr>
              <a:t>, </a:t>
            </a:r>
            <a:r>
              <a:rPr lang="en-US" sz="1700" dirty="0" err="1" smtClean="0">
                <a:latin typeface="Calibri" pitchFamily="34" charset="0"/>
              </a:rPr>
              <a:t>Deitra</a:t>
            </a:r>
            <a:r>
              <a:rPr lang="en-US" sz="1700" dirty="0" smtClean="0">
                <a:latin typeface="Calibri" pitchFamily="34" charset="0"/>
              </a:rPr>
              <a:t> Leonard., and Shannon E. Perry. </a:t>
            </a:r>
            <a:r>
              <a:rPr lang="en-US" sz="1700" i="1" dirty="0" smtClean="0">
                <a:latin typeface="Calibri" pitchFamily="34" charset="0"/>
              </a:rPr>
              <a:t>Maternity Nursing</a:t>
            </a:r>
            <a:r>
              <a:rPr lang="en-US" sz="1700" dirty="0" smtClean="0">
                <a:latin typeface="Calibri" pitchFamily="34" charset="0"/>
              </a:rPr>
              <a:t>. St. Louis, MO: Mosby Elsevier, 2006. 769-770 Print.</a:t>
            </a:r>
            <a:endParaRPr lang="el-GR" sz="17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700" dirty="0" smtClean="0"/>
              <a:t>[2]</a:t>
            </a:r>
            <a:r>
              <a:rPr lang="en-US" sz="1700" dirty="0" err="1" smtClean="0"/>
              <a:t>Iatrakis</a:t>
            </a:r>
            <a:r>
              <a:rPr lang="en-US" sz="1700" dirty="0" smtClean="0"/>
              <a:t>, George M., Dr., ed. </a:t>
            </a:r>
            <a:r>
              <a:rPr lang="en-US" sz="1700" i="1" dirty="0" smtClean="0"/>
              <a:t>Pathology of Pregnancy</a:t>
            </a:r>
            <a:r>
              <a:rPr lang="en-US" sz="1700" dirty="0" smtClean="0"/>
              <a:t>. Athens: </a:t>
            </a:r>
            <a:r>
              <a:rPr lang="en-US" sz="1700" dirty="0" err="1" smtClean="0"/>
              <a:t>Desmos</a:t>
            </a:r>
            <a:r>
              <a:rPr lang="en-US" sz="1700" dirty="0" smtClean="0"/>
              <a:t>, 2010. Print.</a:t>
            </a:r>
          </a:p>
          <a:p>
            <a:pPr>
              <a:buNone/>
            </a:pPr>
            <a:r>
              <a:rPr lang="en-US" sz="1700" dirty="0" smtClean="0"/>
              <a:t>[3] </a:t>
            </a:r>
            <a:r>
              <a:rPr lang="el-GR" sz="1700" dirty="0" smtClean="0"/>
              <a:t>2000-2014 Εθνικός Οργανισμός </a:t>
            </a:r>
            <a:r>
              <a:rPr lang="el-GR" sz="1700" dirty="0" smtClean="0"/>
              <a:t>Φαρμάκων</a:t>
            </a:r>
            <a:r>
              <a:rPr lang="en-US" sz="1700" dirty="0" smtClean="0"/>
              <a:t>. http://www.eof.gr/</a:t>
            </a:r>
          </a:p>
          <a:p>
            <a:endParaRPr lang="el-GR" dirty="0">
              <a:latin typeface="Calibri" pitchFamily="34" charset="0"/>
            </a:endParaRPr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32656"/>
            <a:ext cx="648073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16824" cy="1296144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                            			</a:t>
            </a:r>
            <a:r>
              <a:rPr lang="el-GR" sz="4000" b="1" dirty="0" smtClean="0"/>
              <a:t>ΠΕΘΙΔΙΝΗ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56792"/>
            <a:ext cx="7499176" cy="5112568"/>
          </a:xfrm>
        </p:spPr>
        <p:txBody>
          <a:bodyPr>
            <a:normAutofit fontScale="92500" lnSpcReduction="20000"/>
          </a:bodyPr>
          <a:lstStyle/>
          <a:p>
            <a:r>
              <a:rPr lang="el-GR" sz="1400" b="1" u="sng" dirty="0" smtClean="0"/>
              <a:t>ΑΓΩΝΙΣΤΗΣ </a:t>
            </a:r>
            <a:r>
              <a:rPr lang="el-GR" sz="1400" b="1" u="sng" dirty="0"/>
              <a:t>ΟΠΙΟΕΙΔΩΝ</a:t>
            </a:r>
            <a:endParaRPr lang="el-GR" sz="1400" b="0" dirty="0" smtClean="0"/>
          </a:p>
          <a:p>
            <a:pPr>
              <a:buNone/>
            </a:pPr>
            <a:r>
              <a:rPr lang="el-GR" sz="1400" dirty="0" smtClean="0"/>
              <a:t>	Αγωνιστής </a:t>
            </a:r>
            <a:r>
              <a:rPr lang="el-GR" sz="1400" dirty="0" err="1" smtClean="0"/>
              <a:t>οπιοειδών</a:t>
            </a:r>
            <a:r>
              <a:rPr lang="el-GR" sz="1400" dirty="0" smtClean="0"/>
              <a:t> </a:t>
            </a:r>
            <a:r>
              <a:rPr lang="el-GR" sz="1400" dirty="0" err="1" smtClean="0"/>
              <a:t>αναλγητικο</a:t>
            </a:r>
            <a:r>
              <a:rPr lang="el-GR" sz="1400" dirty="0" smtClean="0"/>
              <a:t>. Μειώνει την μεταβίβαση των ώσεων του πόνου, μέσω των υποδοχέων των </a:t>
            </a:r>
            <a:r>
              <a:rPr lang="el-GR" sz="1400" dirty="0" err="1" smtClean="0"/>
              <a:t>οπιοειδών</a:t>
            </a:r>
            <a:r>
              <a:rPr lang="el-GR" sz="1400" dirty="0" smtClean="0"/>
              <a:t>.</a:t>
            </a:r>
            <a:endParaRPr lang="el-GR" sz="1400" b="0" dirty="0" smtClean="0"/>
          </a:p>
          <a:p>
            <a:r>
              <a:rPr lang="el-GR" sz="1400" b="1" u="sng" dirty="0" smtClean="0"/>
              <a:t>ΠΕΘΙΔΙΝΗ</a:t>
            </a:r>
            <a:endParaRPr lang="el-GR" sz="1400" b="0" dirty="0" smtClean="0"/>
          </a:p>
          <a:p>
            <a:r>
              <a:rPr lang="el-GR" sz="1400" dirty="0"/>
              <a:t>1)ΠΕΡΝΑ ΤΟΝ ΠΛΑΚΟΥΝΤΙΑΚΟ ΦΡΑΓΜΟ ΚΑΙ ΤΟ 70% ΤΗΣ ΓΥΝΑΙΚΑΣ ΠΕΡΝΑ ΣΤΟ ΕΜΒΡΥΟ</a:t>
            </a:r>
            <a:endParaRPr lang="el-GR" sz="1400" b="0" dirty="0" smtClean="0"/>
          </a:p>
          <a:p>
            <a:r>
              <a:rPr lang="el-GR" sz="1400" dirty="0"/>
              <a:t>2)ΜΑΛΑΚΩΝΕΙ ΤΟΝ ΤΡΑΧΗΛΟ</a:t>
            </a:r>
            <a:endParaRPr lang="el-GR" sz="1400" b="0" dirty="0" smtClean="0"/>
          </a:p>
          <a:p>
            <a:r>
              <a:rPr lang="el-GR" sz="1400" dirty="0" smtClean="0"/>
              <a:t>3)ΧΑΜΗΛΩΝΕΙ </a:t>
            </a:r>
            <a:r>
              <a:rPr lang="el-GR" sz="1400" dirty="0"/>
              <a:t>ΤΗΝ ΜΕΤΑΒΑΣΗ ΤΩΝ ΩΣΕΩΝ ΠΟΝΟΥ</a:t>
            </a:r>
            <a:endParaRPr lang="el-GR" sz="1400" b="0" dirty="0" smtClean="0"/>
          </a:p>
          <a:p>
            <a:r>
              <a:rPr lang="el-GR" sz="1400" dirty="0" smtClean="0"/>
              <a:t>4)ΙV-</a:t>
            </a:r>
            <a:r>
              <a:rPr lang="el-GR" sz="1400" dirty="0"/>
              <a:t>-&gt; ΔΡΑΣΗ ΣΕ </a:t>
            </a:r>
            <a:r>
              <a:rPr lang="el-GR" sz="1400" dirty="0" smtClean="0"/>
              <a:t>30’’-60’' </a:t>
            </a:r>
            <a:r>
              <a:rPr lang="el-GR" sz="1400" dirty="0"/>
              <a:t>ΔΙΑΡΚΕΙΑ 2-4Η</a:t>
            </a:r>
            <a:endParaRPr lang="el-GR" sz="1400" b="0" dirty="0" smtClean="0"/>
          </a:p>
          <a:p>
            <a:r>
              <a:rPr lang="el-GR" sz="1400" dirty="0" smtClean="0"/>
              <a:t>5)</a:t>
            </a:r>
            <a:r>
              <a:rPr lang="en-US" sz="1400" dirty="0" smtClean="0"/>
              <a:t>I</a:t>
            </a:r>
            <a:r>
              <a:rPr lang="el-GR" sz="1400" dirty="0" smtClean="0"/>
              <a:t>M-</a:t>
            </a:r>
            <a:r>
              <a:rPr lang="el-GR" sz="1400" dirty="0"/>
              <a:t>-&gt;ΔΡΑΣΗ ΣΕ 30'-50' ΔΙΑΡΚΕΙΑ </a:t>
            </a:r>
            <a:r>
              <a:rPr lang="el-GR" sz="1400" dirty="0" smtClean="0"/>
              <a:t>2-4</a:t>
            </a:r>
            <a:r>
              <a:rPr lang="el-GR" sz="1400" baseline="30000" dirty="0" smtClean="0"/>
              <a:t>Η</a:t>
            </a:r>
            <a:endParaRPr lang="el-GR" sz="1400" dirty="0" smtClean="0"/>
          </a:p>
          <a:p>
            <a:r>
              <a:rPr lang="el-GR" sz="1400" b="1" dirty="0" smtClean="0"/>
              <a:t>Δοσολογία και οδός χορήγησης </a:t>
            </a:r>
          </a:p>
          <a:p>
            <a:pPr>
              <a:buFont typeface="Arial" pitchFamily="34" charset="0"/>
              <a:buChar char="•"/>
            </a:pPr>
            <a:r>
              <a:rPr lang="el-GR" sz="1400" dirty="0" smtClean="0"/>
              <a:t>25</a:t>
            </a:r>
            <a:r>
              <a:rPr lang="en-US" sz="1400" dirty="0" smtClean="0"/>
              <a:t>mg IV 50mg IM </a:t>
            </a:r>
            <a:r>
              <a:rPr lang="el-GR" sz="1400" dirty="0" smtClean="0"/>
              <a:t>και η δόση μπορεί να επαναληφθεί μετά από 2 με 3 ώρες με χορήγηση συμπληρωματικής αγωγής όπως η </a:t>
            </a:r>
            <a:r>
              <a:rPr lang="el-GR" sz="1400" dirty="0" err="1" smtClean="0"/>
              <a:t>προμεθαζίνη</a:t>
            </a:r>
            <a:r>
              <a:rPr lang="el-GR" sz="1400" dirty="0" smtClean="0"/>
              <a:t> μπορεί να ενισχύσει την αναλγητική δράση και να μειώσει την ναυτία.</a:t>
            </a:r>
            <a:endParaRPr lang="el-GR" sz="1400" dirty="0"/>
          </a:p>
          <a:p>
            <a:pPr fontAlgn="base"/>
            <a:r>
              <a:rPr lang="el-GR" sz="1400" dirty="0"/>
              <a:t>ΚΙΝΔΥΝΟΣ ΚΑΤΑΣΤΟΛΗΣ ΤΟΥ ΚΝΣ ΤΟΥ ΝΕΟΓΝΟΥ</a:t>
            </a:r>
          </a:p>
          <a:p>
            <a:r>
              <a:rPr lang="el-GR" sz="1400" dirty="0"/>
              <a:t>ΠΑΡΕΝΕΡΓΕΙΕΣ:</a:t>
            </a:r>
            <a:endParaRPr lang="el-GR" sz="1400" b="0" dirty="0" smtClean="0"/>
          </a:p>
          <a:p>
            <a:r>
              <a:rPr lang="el-GR" sz="1400" dirty="0"/>
              <a:t>ΓΥΝΑΙΚΑ:ΝΑΥΤΙΑ ΕΜΕΤΟ ΚΑΤΑΣΤΟΛΗ,ΥΠΝΗΛΙΑ,ΤΑΧΥΚΑΡΔΙΑ,ΥΠΟΤΑΣΗ ΧΑΜΗΛΗ ΔΡΑΣΤΗΡΙΟΤΗΤΑ ΜΗΤΡΑΣ,ΞΗΡΟΣΤΟΜΙΑ ΕΠΙΣΧΕΣΗ ΟΥΡΩΝ</a:t>
            </a:r>
            <a:endParaRPr lang="el-GR" sz="1400" b="0" dirty="0" smtClean="0"/>
          </a:p>
          <a:p>
            <a:r>
              <a:rPr lang="el-GR" sz="1400" dirty="0"/>
              <a:t>ΕΜΒΡΥΟ:ΧΑΜΗΛΗ ΜΕΤΑΒΛΗΤΟΤΗΤΑ ΕΜΒΡΥΙΚΟΥ ΚΝΣ</a:t>
            </a:r>
            <a:endParaRPr lang="el-GR" sz="1400" b="0" dirty="0" smtClean="0"/>
          </a:p>
          <a:p>
            <a:r>
              <a:rPr lang="el-GR" sz="1400" dirty="0"/>
              <a:t>ΝΕΟΓΝΟ:ΔΙΑΡΚΕΙ 48-70Η,ΑΝΑΠΝΕΥΣΤΙΚΗ ΚΑΤΑΣΤΟΛΗ,ΥΠΟΤΟΝΙΑ,ΛΗΘΑΡΓΟΣ ΚΑΘΥΣΤΕΡΗΣΗ </a:t>
            </a:r>
            <a:r>
              <a:rPr lang="el-GR" sz="1400" dirty="0" smtClean="0"/>
              <a:t>ΘΕΡΜΟΡΥΘΜΙΣΗΣ</a:t>
            </a:r>
            <a:endParaRPr lang="en-US" sz="1400" dirty="0" smtClean="0"/>
          </a:p>
          <a:p>
            <a:pPr>
              <a:buNone/>
            </a:pPr>
            <a:r>
              <a:rPr lang="en-US" sz="1200" dirty="0" smtClean="0">
                <a:latin typeface="Calibri" pitchFamily="34" charset="0"/>
              </a:rPr>
              <a:t>1] </a:t>
            </a:r>
            <a:r>
              <a:rPr lang="en-US" sz="1200" dirty="0" err="1" smtClean="0">
                <a:latin typeface="Calibri" pitchFamily="34" charset="0"/>
              </a:rPr>
              <a:t>Lowdermilk</a:t>
            </a:r>
            <a:r>
              <a:rPr lang="en-US" sz="1200" dirty="0" smtClean="0">
                <a:latin typeface="Calibri" pitchFamily="34" charset="0"/>
              </a:rPr>
              <a:t>, </a:t>
            </a:r>
            <a:r>
              <a:rPr lang="en-US" sz="1200" dirty="0" err="1" smtClean="0">
                <a:latin typeface="Calibri" pitchFamily="34" charset="0"/>
              </a:rPr>
              <a:t>Deitra</a:t>
            </a:r>
            <a:r>
              <a:rPr lang="en-US" sz="1200" dirty="0" smtClean="0">
                <a:latin typeface="Calibri" pitchFamily="34" charset="0"/>
              </a:rPr>
              <a:t> Leonard., and Shannon E. Perry. </a:t>
            </a:r>
            <a:r>
              <a:rPr lang="en-US" sz="1200" i="1" dirty="0" smtClean="0">
                <a:latin typeface="Calibri" pitchFamily="34" charset="0"/>
              </a:rPr>
              <a:t>Maternity Nursing</a:t>
            </a:r>
            <a:r>
              <a:rPr lang="en-US" sz="1200" dirty="0" smtClean="0">
                <a:latin typeface="Calibri" pitchFamily="34" charset="0"/>
              </a:rPr>
              <a:t>. St. Louis, MO: Mosby Elsevier, 2006. 769-770 Print.</a:t>
            </a:r>
            <a:endParaRPr lang="el-G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200" dirty="0" smtClean="0"/>
              <a:t>[2]</a:t>
            </a:r>
            <a:r>
              <a:rPr lang="en-US" sz="1200" dirty="0" err="1" smtClean="0"/>
              <a:t>Iatrakis</a:t>
            </a:r>
            <a:r>
              <a:rPr lang="en-US" sz="1200" dirty="0" smtClean="0"/>
              <a:t>, George M., Dr., ed. </a:t>
            </a:r>
            <a:r>
              <a:rPr lang="en-US" sz="1200" i="1" dirty="0" smtClean="0"/>
              <a:t>Pathology of Pregnancy</a:t>
            </a:r>
            <a:r>
              <a:rPr lang="en-US" sz="1200" dirty="0" smtClean="0"/>
              <a:t>. Athens: </a:t>
            </a:r>
            <a:r>
              <a:rPr lang="en-US" sz="1200" dirty="0" err="1" smtClean="0"/>
              <a:t>Desmos</a:t>
            </a:r>
            <a:r>
              <a:rPr lang="en-US" sz="1200" dirty="0" smtClean="0"/>
              <a:t>, 2010. Print.</a:t>
            </a:r>
          </a:p>
          <a:p>
            <a:pPr>
              <a:buNone/>
            </a:pPr>
            <a:r>
              <a:rPr lang="en-US" sz="1200" dirty="0" smtClean="0"/>
              <a:t>[3] </a:t>
            </a:r>
            <a:r>
              <a:rPr lang="el-GR" sz="1200" dirty="0" smtClean="0"/>
              <a:t>2000-2014 Εθνικός Οργανισμός Φαρμάκων</a:t>
            </a:r>
            <a:r>
              <a:rPr lang="en-US" sz="1200" dirty="0" smtClean="0"/>
              <a:t>. http://www.eof.gr/</a:t>
            </a:r>
          </a:p>
          <a:p>
            <a:pPr>
              <a:buNone/>
            </a:pPr>
            <a:endParaRPr lang="el-GR" sz="1200" dirty="0" smtClean="0"/>
          </a:p>
          <a:p>
            <a:endParaRPr lang="el-GR" sz="1800" b="0" dirty="0" smtClean="0"/>
          </a:p>
          <a:p>
            <a:endParaRPr lang="el-GR" b="0" dirty="0" smtClean="0"/>
          </a:p>
          <a:p>
            <a:endParaRPr lang="el-GR" dirty="0"/>
          </a:p>
        </p:txBody>
      </p:sp>
      <p:pic>
        <p:nvPicPr>
          <p:cNvPr id="4" name="3 - Εικόνα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8640"/>
            <a:ext cx="2376264" cy="1296144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el-GR" b="1" dirty="0" smtClean="0"/>
              <a:t>               ΤΟΠΙΚΑ ΑΝΑΙΣΘΗΤΙΚΑ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20888"/>
            <a:ext cx="7571184" cy="4104456"/>
          </a:xfrm>
        </p:spPr>
        <p:txBody>
          <a:bodyPr>
            <a:normAutofit fontScale="85000" lnSpcReduction="20000"/>
          </a:bodyPr>
          <a:lstStyle/>
          <a:p>
            <a:r>
              <a:rPr lang="el-GR" b="1" u="sng" dirty="0" smtClean="0"/>
              <a:t>ΤΟΠΙΚΗ ΑΝΑΙΣΘΗΣΙΑ ΜΕ ΔΙΗΘΗΣΗ</a:t>
            </a:r>
          </a:p>
          <a:p>
            <a:r>
              <a:rPr lang="el-GR" sz="1600" dirty="0" err="1" smtClean="0"/>
              <a:t>Περιοχική</a:t>
            </a:r>
            <a:r>
              <a:rPr lang="el-GR" sz="1600" dirty="0" smtClean="0"/>
              <a:t> αναλγησία με παροδική αναστολή της αγωγής των νευρικών ώσεων του πόνου με την </a:t>
            </a:r>
            <a:r>
              <a:rPr lang="el-GR" sz="1600" dirty="0" smtClean="0"/>
              <a:t>χρήση </a:t>
            </a:r>
            <a:r>
              <a:rPr lang="el-GR" sz="1600" dirty="0" err="1" smtClean="0"/>
              <a:t>λιδοκαίνη</a:t>
            </a:r>
            <a:r>
              <a:rPr lang="el-GR" sz="1600" dirty="0" smtClean="0"/>
              <a:t>, </a:t>
            </a:r>
            <a:r>
              <a:rPr lang="el-GR" sz="1600" dirty="0" err="1" smtClean="0"/>
              <a:t>ξυλοκαϊνης</a:t>
            </a:r>
            <a:r>
              <a:rPr lang="el-GR" sz="1600" dirty="0" smtClean="0"/>
              <a:t>, </a:t>
            </a:r>
            <a:r>
              <a:rPr lang="el-GR" sz="1600" dirty="0" err="1" smtClean="0"/>
              <a:t>βουπιβακαϊνης</a:t>
            </a:r>
            <a:r>
              <a:rPr lang="el-GR" sz="1600" dirty="0" smtClean="0"/>
              <a:t> κ.α.</a:t>
            </a:r>
          </a:p>
          <a:p>
            <a:r>
              <a:rPr lang="el-GR" dirty="0" smtClean="0">
                <a:latin typeface="Calibri" pitchFamily="34" charset="0"/>
              </a:rPr>
              <a:t>ΔΙΗΘΗΣΗ ΤΩΝ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ΙΣΤΩΝ ΤΟΥ ΠΕΡΙΝΕΟΥ(ΔΕΡΜΑ+ΥΠΟΔΟΡΙΟ)</a:t>
            </a:r>
            <a:endParaRPr lang="el-GR" b="0" dirty="0" smtClean="0">
              <a:latin typeface="Calibri" pitchFamily="34" charset="0"/>
            </a:endParaRPr>
          </a:p>
          <a:p>
            <a:r>
              <a:rPr lang="el-GR" dirty="0" smtClean="0">
                <a:latin typeface="Calibri" pitchFamily="34" charset="0"/>
              </a:rPr>
              <a:t>ΛΙΔΟΚΑΙΝΗ </a:t>
            </a:r>
            <a:r>
              <a:rPr lang="el-GR" dirty="0" smtClean="0">
                <a:latin typeface="Calibri" pitchFamily="34" charset="0"/>
              </a:rPr>
              <a:t>+ ΕΠΙΝΕΦΡΙΝΗ ΣΤΟ ΔΙΑΛΥΜΑ (ΓΙΑ ΕΝΙΣΧΥΣΗ ΤΗΣ ΑΝΑΙΣΘΗΣΙΑΣ ΣΕ ΠΕΡΙΟΡΙΣΜΕΝΗ ΠΕΡΙΟΧΗ ΠΡΟΛΗΨΗ ΑΙΜΟΡΡΑΓΙΑΣ</a:t>
            </a:r>
            <a:r>
              <a:rPr lang="el-GR" dirty="0" smtClean="0">
                <a:latin typeface="Calibri" pitchFamily="34" charset="0"/>
              </a:rPr>
              <a:t>)</a:t>
            </a:r>
          </a:p>
          <a:p>
            <a:r>
              <a:rPr lang="el-GR" b="1" dirty="0" smtClean="0">
                <a:latin typeface="Calibri" pitchFamily="34" charset="0"/>
              </a:rPr>
              <a:t>Τοπική αναισθησία προκαλείται </a:t>
            </a:r>
            <a:r>
              <a:rPr lang="el-GR" dirty="0" smtClean="0">
                <a:latin typeface="Calibri" pitchFamily="34" charset="0"/>
              </a:rPr>
              <a:t>με 1% </a:t>
            </a:r>
            <a:r>
              <a:rPr lang="el-GR" dirty="0" err="1" smtClean="0">
                <a:latin typeface="Calibri" pitchFamily="34" charset="0"/>
              </a:rPr>
              <a:t>λιδοκαϊνη</a:t>
            </a:r>
            <a:r>
              <a:rPr lang="el-GR" dirty="0" smtClean="0">
                <a:latin typeface="Calibri" pitchFamily="34" charset="0"/>
              </a:rPr>
              <a:t> η 2% </a:t>
            </a:r>
            <a:r>
              <a:rPr lang="el-GR" dirty="0" err="1" smtClean="0">
                <a:latin typeface="Calibri" pitchFamily="34" charset="0"/>
              </a:rPr>
              <a:t>χλωροπροκαϊνη</a:t>
            </a:r>
            <a:r>
              <a:rPr lang="el-GR" dirty="0" smtClean="0">
                <a:latin typeface="Calibri" pitchFamily="34" charset="0"/>
              </a:rPr>
              <a:t> + </a:t>
            </a:r>
            <a:r>
              <a:rPr lang="el-GR" dirty="0" err="1" smtClean="0">
                <a:latin typeface="Calibri" pitchFamily="34" charset="0"/>
              </a:rPr>
              <a:t>επινεφρίνη</a:t>
            </a:r>
            <a:r>
              <a:rPr lang="el-GR" dirty="0" smtClean="0">
                <a:latin typeface="Calibri" pitchFamily="34" charset="0"/>
              </a:rPr>
              <a:t>, στο δέρμα και εν συνεχεία υποδόρια στην περιοχή που θέλουμε να αναισθητοποιηθεί.</a:t>
            </a:r>
            <a:endParaRPr lang="el-GR" dirty="0" smtClean="0">
              <a:latin typeface="Calibri" pitchFamily="34" charset="0"/>
            </a:endParaRPr>
          </a:p>
          <a:p>
            <a:pPr>
              <a:buNone/>
            </a:pPr>
            <a:endParaRPr lang="el-GR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200" dirty="0" smtClean="0">
                <a:latin typeface="Calibri" pitchFamily="34" charset="0"/>
              </a:rPr>
              <a:t>1] </a:t>
            </a:r>
            <a:r>
              <a:rPr lang="en-US" sz="1200" dirty="0" err="1" smtClean="0">
                <a:latin typeface="Calibri" pitchFamily="34" charset="0"/>
              </a:rPr>
              <a:t>Lowdermilk</a:t>
            </a:r>
            <a:r>
              <a:rPr lang="en-US" sz="1200" dirty="0" smtClean="0">
                <a:latin typeface="Calibri" pitchFamily="34" charset="0"/>
              </a:rPr>
              <a:t>, </a:t>
            </a:r>
            <a:r>
              <a:rPr lang="en-US" sz="1200" dirty="0" err="1" smtClean="0">
                <a:latin typeface="Calibri" pitchFamily="34" charset="0"/>
              </a:rPr>
              <a:t>Deitra</a:t>
            </a:r>
            <a:r>
              <a:rPr lang="en-US" sz="1200" dirty="0" smtClean="0">
                <a:latin typeface="Calibri" pitchFamily="34" charset="0"/>
              </a:rPr>
              <a:t> Leonard., and Shannon E. Perry. </a:t>
            </a:r>
            <a:r>
              <a:rPr lang="en-US" sz="1200" i="1" dirty="0" smtClean="0">
                <a:latin typeface="Calibri" pitchFamily="34" charset="0"/>
              </a:rPr>
              <a:t>Maternity Nursing</a:t>
            </a:r>
            <a:r>
              <a:rPr lang="en-US" sz="1200" dirty="0" smtClean="0">
                <a:latin typeface="Calibri" pitchFamily="34" charset="0"/>
              </a:rPr>
              <a:t>. St. Louis, MO: Mosby Elsevier, 2006. 769-770 Print.</a:t>
            </a:r>
            <a:endParaRPr lang="el-G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200" dirty="0" smtClean="0"/>
              <a:t>[2]</a:t>
            </a:r>
            <a:r>
              <a:rPr lang="en-US" sz="1200" dirty="0" err="1" smtClean="0"/>
              <a:t>Iatrakis</a:t>
            </a:r>
            <a:r>
              <a:rPr lang="en-US" sz="1200" dirty="0" smtClean="0"/>
              <a:t>, George M., Dr., ed. </a:t>
            </a:r>
            <a:r>
              <a:rPr lang="en-US" sz="1200" i="1" dirty="0" smtClean="0"/>
              <a:t>Pathology of Pregnancy</a:t>
            </a:r>
            <a:r>
              <a:rPr lang="en-US" sz="1200" dirty="0" smtClean="0"/>
              <a:t>. Athens: </a:t>
            </a:r>
            <a:r>
              <a:rPr lang="en-US" sz="1200" dirty="0" err="1" smtClean="0"/>
              <a:t>Desmos</a:t>
            </a:r>
            <a:r>
              <a:rPr lang="en-US" sz="1200" dirty="0" smtClean="0"/>
              <a:t>, 2010. Print.</a:t>
            </a:r>
          </a:p>
          <a:p>
            <a:pPr>
              <a:buNone/>
            </a:pPr>
            <a:r>
              <a:rPr lang="en-US" sz="1200" dirty="0" smtClean="0"/>
              <a:t>[3] </a:t>
            </a:r>
            <a:r>
              <a:rPr lang="el-GR" sz="1200" dirty="0" smtClean="0"/>
              <a:t>2000-2014 Εθνικός Οργανισμός Φαρμάκων</a:t>
            </a:r>
            <a:r>
              <a:rPr lang="en-US" sz="1200" dirty="0" smtClean="0"/>
              <a:t>. http://www.eof.gr/</a:t>
            </a:r>
          </a:p>
          <a:p>
            <a:endParaRPr lang="el-GR" b="0" dirty="0" smtClean="0">
              <a:latin typeface="Calibri" pitchFamily="34" charset="0"/>
            </a:endParaRPr>
          </a:p>
          <a:p>
            <a:endParaRPr lang="el-GR" dirty="0"/>
          </a:p>
        </p:txBody>
      </p:sp>
      <p:pic>
        <p:nvPicPr>
          <p:cNvPr id="4" name="3 - Εικόνα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2376264" cy="194421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43192" cy="432048"/>
          </a:xfrm>
        </p:spPr>
        <p:txBody>
          <a:bodyPr>
            <a:normAutofit fontScale="90000"/>
          </a:bodyPr>
          <a:lstStyle/>
          <a:p>
            <a:pPr algn="r"/>
            <a:r>
              <a:rPr lang="el-GR" b="1" dirty="0" smtClean="0"/>
              <a:t>               </a:t>
            </a:r>
            <a:r>
              <a:rPr lang="en-US" b="1" dirty="0" smtClean="0"/>
              <a:t>    </a:t>
            </a:r>
            <a:r>
              <a:rPr lang="el-GR" b="1" dirty="0" smtClean="0"/>
              <a:t> </a:t>
            </a:r>
            <a:r>
              <a:rPr lang="el-GR" sz="2200" b="1" dirty="0" err="1" smtClean="0"/>
              <a:t>ΜΗΤΡΟΣΥΣΠΑΣτΙΚΑ</a:t>
            </a:r>
            <a:endParaRPr lang="el-GR" sz="2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7427168" cy="5832648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l-GR" sz="7200" b="1" dirty="0" smtClean="0">
                <a:latin typeface="Calibri" pitchFamily="34" charset="0"/>
              </a:rPr>
              <a:t>Πρόκληση τοκετού </a:t>
            </a:r>
            <a:r>
              <a:rPr lang="el-GR" sz="7200" dirty="0" smtClean="0">
                <a:latin typeface="Calibri" pitchFamily="34" charset="0"/>
              </a:rPr>
              <a:t>σε </a:t>
            </a:r>
            <a:r>
              <a:rPr lang="el-GR" sz="7200" i="1" dirty="0" smtClean="0">
                <a:latin typeface="Calibri" pitchFamily="34" charset="0"/>
              </a:rPr>
              <a:t>πρωτοπαθή αδράνεια </a:t>
            </a:r>
            <a:r>
              <a:rPr lang="el-GR" sz="7200" dirty="0" smtClean="0">
                <a:latin typeface="Calibri" pitchFamily="34" charset="0"/>
              </a:rPr>
              <a:t>της μήτρας (παράταση της κύησης). </a:t>
            </a:r>
            <a:endParaRPr lang="en-US" sz="7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7200" i="1" dirty="0" smtClean="0">
                <a:latin typeface="Calibri" pitchFamily="34" charset="0"/>
              </a:rPr>
              <a:t>Συνέχιση τοκετού </a:t>
            </a:r>
            <a:r>
              <a:rPr lang="el-GR" sz="7200" dirty="0" smtClean="0">
                <a:latin typeface="Calibri" pitchFamily="34" charset="0"/>
              </a:rPr>
              <a:t>σε </a:t>
            </a:r>
            <a:r>
              <a:rPr lang="el-GR" sz="7200" b="1" dirty="0" smtClean="0">
                <a:latin typeface="Calibri" pitchFamily="34" charset="0"/>
              </a:rPr>
              <a:t>δευτεροπαθή αδράνεια </a:t>
            </a:r>
            <a:r>
              <a:rPr lang="el-GR" sz="7200" dirty="0" smtClean="0">
                <a:latin typeface="Calibri" pitchFamily="34" charset="0"/>
              </a:rPr>
              <a:t>της μήτρας. </a:t>
            </a:r>
            <a:endParaRPr lang="en-US" sz="7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7200" dirty="0" smtClean="0">
                <a:latin typeface="Calibri" pitchFamily="34" charset="0"/>
              </a:rPr>
              <a:t>Πρόκληση τοκετού σε περιπτώσεις που επιβάλλεται </a:t>
            </a:r>
            <a:r>
              <a:rPr lang="el-GR" sz="7200" b="1" dirty="0" smtClean="0">
                <a:latin typeface="Calibri" pitchFamily="34" charset="0"/>
              </a:rPr>
              <a:t>τερματισμός της κύησης 3ου τριμήνου </a:t>
            </a:r>
            <a:r>
              <a:rPr lang="el-GR" sz="7200" dirty="0" smtClean="0">
                <a:latin typeface="Calibri" pitchFamily="34" charset="0"/>
              </a:rPr>
              <a:t>(διαβήτης, τοξιναιμία, ευαισθητοποίηση </a:t>
            </a:r>
            <a:r>
              <a:rPr lang="el-GR" sz="7200" dirty="0" err="1" smtClean="0">
                <a:latin typeface="Calibri" pitchFamily="34" charset="0"/>
              </a:rPr>
              <a:t>Rh</a:t>
            </a:r>
            <a:r>
              <a:rPr lang="el-GR" sz="7200" dirty="0" smtClean="0">
                <a:latin typeface="Calibri" pitchFamily="34" charset="0"/>
              </a:rPr>
              <a:t>-αρνητικής μητέρας, νεκρό έμβρυο).</a:t>
            </a:r>
          </a:p>
          <a:p>
            <a:pPr>
              <a:buFont typeface="Arial" pitchFamily="34" charset="0"/>
              <a:buChar char="•"/>
            </a:pPr>
            <a:r>
              <a:rPr lang="el-GR" sz="7200" dirty="0" smtClean="0">
                <a:latin typeface="Calibri" pitchFamily="34" charset="0"/>
              </a:rPr>
              <a:t>Φάρμακο εκλογής στις παραπάνω περιπτώσεις είναι η </a:t>
            </a:r>
            <a:r>
              <a:rPr lang="el-GR" sz="7200" b="1" dirty="0" err="1" smtClean="0">
                <a:latin typeface="Calibri" pitchFamily="34" charset="0"/>
              </a:rPr>
              <a:t>ωκυτοκίνη</a:t>
            </a:r>
            <a:r>
              <a:rPr lang="el-GR" sz="7200" b="1" dirty="0" smtClean="0">
                <a:latin typeface="Calibri" pitchFamily="34" charset="0"/>
              </a:rPr>
              <a:t>,</a:t>
            </a:r>
            <a:r>
              <a:rPr lang="el-GR" sz="7200" dirty="0" smtClean="0">
                <a:latin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l-GR" sz="7200" dirty="0" smtClean="0">
                <a:latin typeface="Calibri" pitchFamily="34" charset="0"/>
              </a:rPr>
              <a:t>Στις περιπτώσεις </a:t>
            </a:r>
            <a:r>
              <a:rPr lang="el-GR" sz="7200" b="1" dirty="0" smtClean="0">
                <a:latin typeface="Calibri" pitchFamily="34" charset="0"/>
              </a:rPr>
              <a:t>νεκρού εμβρύου </a:t>
            </a:r>
            <a:r>
              <a:rPr lang="el-GR" sz="7200" dirty="0" smtClean="0">
                <a:latin typeface="Calibri" pitchFamily="34" charset="0"/>
              </a:rPr>
              <a:t>και διακοπή κύησης &gt;2ου τριμήνου όταν υπάρχει ένδειξη μπορούν να χορηγηθούν και οι </a:t>
            </a:r>
            <a:r>
              <a:rPr lang="el-GR" sz="7200" b="1" dirty="0" err="1" smtClean="0">
                <a:latin typeface="Calibri" pitchFamily="34" charset="0"/>
              </a:rPr>
              <a:t>προσταγλανδίνες</a:t>
            </a:r>
            <a:r>
              <a:rPr lang="el-GR" sz="7200" dirty="0" smtClean="0">
                <a:latin typeface="Calibri" pitchFamily="34" charset="0"/>
              </a:rPr>
              <a:t>.</a:t>
            </a:r>
            <a:endParaRPr lang="el-GR" sz="72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7200" dirty="0" smtClean="0">
                <a:latin typeface="Calibri" pitchFamily="34" charset="0"/>
              </a:rPr>
              <a:t>Σε </a:t>
            </a:r>
            <a:r>
              <a:rPr lang="el-GR" sz="7200" dirty="0" smtClean="0">
                <a:latin typeface="Calibri" pitchFamily="34" charset="0"/>
              </a:rPr>
              <a:t>αντίθεση με τα </a:t>
            </a:r>
            <a:r>
              <a:rPr lang="el-GR" sz="7200" dirty="0" err="1" smtClean="0">
                <a:latin typeface="Calibri" pitchFamily="34" charset="0"/>
              </a:rPr>
              <a:t>ωκυτοκικά</a:t>
            </a:r>
            <a:r>
              <a:rPr lang="el-GR" sz="7200" dirty="0" smtClean="0">
                <a:latin typeface="Calibri" pitchFamily="34" charset="0"/>
              </a:rPr>
              <a:t> η</a:t>
            </a:r>
            <a:r>
              <a:rPr lang="el-GR" sz="7200" b="1" dirty="0" smtClean="0">
                <a:latin typeface="Calibri" pitchFamily="34" charset="0"/>
              </a:rPr>
              <a:t> </a:t>
            </a:r>
            <a:r>
              <a:rPr lang="el-GR" sz="7200" b="1" dirty="0" err="1" smtClean="0">
                <a:latin typeface="Calibri" pitchFamily="34" charset="0"/>
              </a:rPr>
              <a:t>εργομητρίνη</a:t>
            </a:r>
            <a:r>
              <a:rPr lang="en-US" sz="7200" b="1" dirty="0" smtClean="0">
                <a:latin typeface="Calibri" pitchFamily="34" charset="0"/>
              </a:rPr>
              <a:t> </a:t>
            </a:r>
            <a:r>
              <a:rPr lang="el-GR" sz="7200" dirty="0" smtClean="0">
                <a:latin typeface="Calibri" pitchFamily="34" charset="0"/>
              </a:rPr>
              <a:t>χορηγείται πάντοτε σε κενή από κύημα μήτρα. </a:t>
            </a:r>
            <a:r>
              <a:rPr lang="el-GR" sz="7200" dirty="0" smtClean="0">
                <a:latin typeface="Calibri" pitchFamily="34" charset="0"/>
              </a:rPr>
              <a:t>Χρησιμοποιείται </a:t>
            </a:r>
            <a:r>
              <a:rPr lang="el-GR" sz="7200" dirty="0" smtClean="0">
                <a:latin typeface="Calibri" pitchFamily="34" charset="0"/>
              </a:rPr>
              <a:t>για πρόληψη ή έλεγχο αιμορραγίας της μήτρας μετά από τοκετό ή έκτρωση και μπορεί να συνδυαστεί με την </a:t>
            </a:r>
            <a:r>
              <a:rPr lang="el-GR" sz="7200" dirty="0" err="1" smtClean="0">
                <a:latin typeface="Calibri" pitchFamily="34" charset="0"/>
              </a:rPr>
              <a:t>ωκυτοκίνη</a:t>
            </a:r>
            <a:r>
              <a:rPr lang="el-GR" sz="7200" dirty="0" smtClean="0">
                <a:latin typeface="Calibri" pitchFamily="34" charset="0"/>
              </a:rPr>
              <a:t>.</a:t>
            </a:r>
            <a:endParaRPr lang="el-GR" sz="7200" dirty="0" smtClean="0">
              <a:latin typeface="Calibri" pitchFamily="34" charset="0"/>
            </a:endParaRPr>
          </a:p>
          <a:p>
            <a:r>
              <a:rPr lang="el-GR" sz="7200" b="1" dirty="0" smtClean="0">
                <a:latin typeface="Calibri" pitchFamily="34" charset="0"/>
              </a:rPr>
              <a:t>ΔΡΑΣΤΙΚΗ ΟΥΣΙΑ</a:t>
            </a:r>
            <a:r>
              <a:rPr lang="el-GR" sz="7200" dirty="0" smtClean="0">
                <a:latin typeface="Calibri" pitchFamily="34" charset="0"/>
              </a:rPr>
              <a:t/>
            </a:r>
            <a:br>
              <a:rPr lang="el-GR" sz="7200" dirty="0" smtClean="0">
                <a:latin typeface="Calibri" pitchFamily="34" charset="0"/>
              </a:rPr>
            </a:br>
            <a:r>
              <a:rPr lang="el-GR" sz="7200" b="1" dirty="0" smtClean="0">
                <a:latin typeface="Calibri" pitchFamily="34" charset="0"/>
              </a:rPr>
              <a:t>ΕΡΓΟΜΗΤΡΙΝΗ ΜΗΛΕΪΝΙΚΗ*</a:t>
            </a:r>
            <a:r>
              <a:rPr lang="el-GR" sz="7200" dirty="0" smtClean="0">
                <a:latin typeface="Calibri" pitchFamily="34" charset="0"/>
              </a:rPr>
              <a:t> </a:t>
            </a:r>
            <a:r>
              <a:rPr lang="el-GR" sz="7200" dirty="0" err="1" smtClean="0">
                <a:latin typeface="Calibri" pitchFamily="34" charset="0"/>
              </a:rPr>
              <a:t>Ergometrine</a:t>
            </a:r>
            <a:r>
              <a:rPr lang="el-GR" sz="7200" dirty="0" smtClean="0">
                <a:latin typeface="Calibri" pitchFamily="34" charset="0"/>
              </a:rPr>
              <a:t> </a:t>
            </a:r>
            <a:r>
              <a:rPr lang="el-GR" sz="7200" dirty="0" err="1" smtClean="0">
                <a:latin typeface="Calibri" pitchFamily="34" charset="0"/>
              </a:rPr>
              <a:t>Maleate</a:t>
            </a:r>
            <a:r>
              <a:rPr lang="el-GR" sz="7200" dirty="0" smtClean="0">
                <a:latin typeface="Calibri" pitchFamily="34" charset="0"/>
              </a:rPr>
              <a:t> – ΜΗΤΡΟΤΑΝ </a:t>
            </a:r>
            <a:endParaRPr lang="en-US" sz="7200" dirty="0" smtClean="0">
              <a:latin typeface="Calibri" pitchFamily="34" charset="0"/>
            </a:endParaRPr>
          </a:p>
          <a:p>
            <a:r>
              <a:rPr lang="el-GR" sz="7200" b="1" dirty="0" smtClean="0">
                <a:latin typeface="Calibri" pitchFamily="34" charset="0"/>
              </a:rPr>
              <a:t>Χορήγηση </a:t>
            </a:r>
            <a:r>
              <a:rPr lang="el-GR" sz="7200" b="1" dirty="0" err="1" smtClean="0">
                <a:latin typeface="Calibri" pitchFamily="34" charset="0"/>
              </a:rPr>
              <a:t>Εργομητρίνης</a:t>
            </a:r>
            <a:r>
              <a:rPr lang="el-GR" sz="7200" b="1" dirty="0" smtClean="0">
                <a:latin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l-GR" sz="7200" dirty="0" smtClean="0">
                <a:latin typeface="Calibri" pitchFamily="34" charset="0"/>
              </a:rPr>
              <a:t>0,2 </a:t>
            </a:r>
            <a:r>
              <a:rPr lang="en-US" sz="7200" dirty="0" smtClean="0">
                <a:latin typeface="Calibri" pitchFamily="34" charset="0"/>
              </a:rPr>
              <a:t>mg IM </a:t>
            </a:r>
            <a:r>
              <a:rPr lang="el-GR" sz="7200" dirty="0" smtClean="0">
                <a:latin typeface="Calibri" pitchFamily="34" charset="0"/>
              </a:rPr>
              <a:t>κάθε 2-4 ώρες μέχρι 5 δόσεις. 0.2</a:t>
            </a:r>
            <a:r>
              <a:rPr lang="en-US" sz="7200" dirty="0" smtClean="0">
                <a:latin typeface="Calibri" pitchFamily="34" charset="0"/>
              </a:rPr>
              <a:t>mg IV </a:t>
            </a:r>
            <a:r>
              <a:rPr lang="el-GR" sz="7200" dirty="0" smtClean="0">
                <a:latin typeface="Calibri" pitchFamily="34" charset="0"/>
              </a:rPr>
              <a:t>μόνο σε επείγουσες καταστάσεις.</a:t>
            </a:r>
            <a:endParaRPr lang="el-GR" sz="7200" dirty="0" smtClean="0">
              <a:latin typeface="Calibri" pitchFamily="34" charset="0"/>
            </a:endParaRPr>
          </a:p>
          <a:p>
            <a:pPr>
              <a:buNone/>
            </a:pPr>
            <a:endParaRPr lang="en-US" sz="4300" dirty="0" smtClean="0">
              <a:latin typeface="Calibri" pitchFamily="34" charset="0"/>
            </a:endParaRPr>
          </a:p>
          <a:p>
            <a:pPr>
              <a:buNone/>
            </a:pPr>
            <a:r>
              <a:rPr lang="el-GR" sz="4400" dirty="0" smtClean="0">
                <a:latin typeface="Calibri" pitchFamily="34" charset="0"/>
              </a:rPr>
              <a:t>[</a:t>
            </a:r>
            <a:r>
              <a:rPr lang="en-US" sz="4400" dirty="0" smtClean="0">
                <a:latin typeface="Calibri" pitchFamily="34" charset="0"/>
              </a:rPr>
              <a:t>1</a:t>
            </a:r>
            <a:r>
              <a:rPr lang="en-US" sz="4400" dirty="0" smtClean="0">
                <a:latin typeface="Calibri" pitchFamily="34" charset="0"/>
              </a:rPr>
              <a:t>] </a:t>
            </a:r>
            <a:r>
              <a:rPr lang="en-US" sz="4400" dirty="0" err="1" smtClean="0">
                <a:latin typeface="Calibri" pitchFamily="34" charset="0"/>
              </a:rPr>
              <a:t>Lowdermilk</a:t>
            </a:r>
            <a:r>
              <a:rPr lang="en-US" sz="4400" dirty="0" smtClean="0">
                <a:latin typeface="Calibri" pitchFamily="34" charset="0"/>
              </a:rPr>
              <a:t>, </a:t>
            </a:r>
            <a:r>
              <a:rPr lang="en-US" sz="4400" dirty="0" err="1" smtClean="0">
                <a:latin typeface="Calibri" pitchFamily="34" charset="0"/>
              </a:rPr>
              <a:t>Deitra</a:t>
            </a:r>
            <a:r>
              <a:rPr lang="en-US" sz="4400" dirty="0" smtClean="0">
                <a:latin typeface="Calibri" pitchFamily="34" charset="0"/>
              </a:rPr>
              <a:t> Leonard., and Shannon E. Perry. </a:t>
            </a:r>
            <a:r>
              <a:rPr lang="en-US" sz="4400" i="1" dirty="0" smtClean="0">
                <a:latin typeface="Calibri" pitchFamily="34" charset="0"/>
              </a:rPr>
              <a:t>Maternity Nursing</a:t>
            </a:r>
            <a:r>
              <a:rPr lang="en-US" sz="4400" dirty="0" smtClean="0">
                <a:latin typeface="Calibri" pitchFamily="34" charset="0"/>
              </a:rPr>
              <a:t>. St. Louis, MO: Mosby Elsevier, 2006. 769-770 Print.</a:t>
            </a:r>
            <a:endParaRPr lang="el-GR" sz="4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4400" dirty="0" smtClean="0"/>
              <a:t>[2]</a:t>
            </a:r>
            <a:r>
              <a:rPr lang="en-US" sz="4400" dirty="0" err="1" smtClean="0"/>
              <a:t>Iatrakis</a:t>
            </a:r>
            <a:r>
              <a:rPr lang="en-US" sz="4400" dirty="0" smtClean="0"/>
              <a:t>, George M., Dr., ed. </a:t>
            </a:r>
            <a:r>
              <a:rPr lang="en-US" sz="4400" i="1" dirty="0" smtClean="0"/>
              <a:t>Pathology of Pregnancy</a:t>
            </a:r>
            <a:r>
              <a:rPr lang="en-US" sz="4400" dirty="0" smtClean="0"/>
              <a:t>. Athens: </a:t>
            </a:r>
            <a:r>
              <a:rPr lang="en-US" sz="4400" dirty="0" err="1" smtClean="0"/>
              <a:t>Desmos</a:t>
            </a:r>
            <a:r>
              <a:rPr lang="en-US" sz="4400" dirty="0" smtClean="0"/>
              <a:t>, 2010. Print.</a:t>
            </a:r>
          </a:p>
          <a:p>
            <a:pPr>
              <a:buNone/>
            </a:pPr>
            <a:r>
              <a:rPr lang="en-US" sz="4400" dirty="0" smtClean="0"/>
              <a:t>[3] </a:t>
            </a:r>
            <a:r>
              <a:rPr lang="el-GR" sz="4400" dirty="0" smtClean="0"/>
              <a:t>2000-2014 Εθνικός Οργανισμός Φαρμάκων</a:t>
            </a:r>
            <a:r>
              <a:rPr lang="en-US" sz="4400" dirty="0" smtClean="0"/>
              <a:t>. http://www.eof.gr/</a:t>
            </a:r>
          </a:p>
          <a:p>
            <a:pPr>
              <a:buNone/>
            </a:pPr>
            <a:r>
              <a:rPr lang="el-GR" sz="3400" dirty="0" smtClean="0"/>
              <a:t/>
            </a:r>
            <a:br>
              <a:rPr lang="el-GR" sz="3400" dirty="0" smtClean="0"/>
            </a:br>
            <a:endParaRPr lang="el-GR" sz="3400" dirty="0" smtClean="0"/>
          </a:p>
          <a:p>
            <a:pPr>
              <a:buNone/>
            </a:pPr>
            <a:endParaRPr lang="el-GR" sz="2300" u="sng" dirty="0" smtClean="0">
              <a:latin typeface="Calibri" pitchFamily="34" charset="0"/>
            </a:endParaRP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288032"/>
          </a:xfrm>
        </p:spPr>
        <p:txBody>
          <a:bodyPr>
            <a:normAutofit fontScale="90000"/>
          </a:bodyPr>
          <a:lstStyle/>
          <a:p>
            <a:pPr algn="r"/>
            <a:r>
              <a:rPr lang="el-GR" dirty="0" smtClean="0"/>
              <a:t> </a:t>
            </a:r>
            <a:r>
              <a:rPr lang="el-GR" sz="2000" dirty="0" err="1" smtClean="0"/>
              <a:t>ΜΗΤΡΟΣΥΣΠΑΣτΙΚΑ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76672"/>
            <a:ext cx="7560840" cy="6192688"/>
          </a:xfrm>
        </p:spPr>
        <p:txBody>
          <a:bodyPr>
            <a:normAutofit fontScale="85000" lnSpcReduction="20000"/>
          </a:bodyPr>
          <a:lstStyle/>
          <a:p>
            <a:r>
              <a:rPr lang="el-GR" sz="1800" b="1" dirty="0" smtClean="0">
                <a:latin typeface="Calibri" pitchFamily="34" charset="0"/>
              </a:rPr>
              <a:t>Χορήγηση </a:t>
            </a:r>
            <a:r>
              <a:rPr lang="el-GR" sz="1800" b="1" dirty="0" err="1" smtClean="0">
                <a:latin typeface="Calibri" pitchFamily="34" charset="0"/>
              </a:rPr>
              <a:t>Ωκυτοκίνης</a:t>
            </a:r>
            <a:r>
              <a:rPr lang="el-GR" sz="1800" b="1" dirty="0" smtClean="0">
                <a:latin typeface="Calibri" pitchFamily="34" charset="0"/>
              </a:rPr>
              <a:t> για πρόκληση τοκετού</a:t>
            </a:r>
            <a:endParaRPr lang="el-GR" sz="18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latin typeface="Calibri" pitchFamily="34" charset="0"/>
              </a:rPr>
              <a:t>10 </a:t>
            </a:r>
            <a:r>
              <a:rPr lang="el-GR" sz="1800" dirty="0" smtClean="0">
                <a:latin typeface="Calibri" pitchFamily="34" charset="0"/>
              </a:rPr>
              <a:t>Ι</a:t>
            </a:r>
            <a:r>
              <a:rPr lang="en-US" sz="1800" dirty="0" smtClean="0">
                <a:latin typeface="Calibri" pitchFamily="34" charset="0"/>
              </a:rPr>
              <a:t>U/1000 ml </a:t>
            </a:r>
            <a:r>
              <a:rPr lang="el-GR" sz="1800" dirty="0" smtClean="0">
                <a:latin typeface="Calibri" pitchFamily="34" charset="0"/>
              </a:rPr>
              <a:t>ισότονο διάλυμα </a:t>
            </a:r>
            <a:r>
              <a:rPr lang="el-GR" sz="1800" dirty="0" smtClean="0">
                <a:latin typeface="Calibri" pitchFamily="34" charset="0"/>
              </a:rPr>
              <a:t>ηλεκτρολυτών. </a:t>
            </a:r>
            <a:r>
              <a:rPr lang="en-US" sz="1800" dirty="0" smtClean="0">
                <a:latin typeface="Calibri" pitchFamily="34" charset="0"/>
              </a:rPr>
              <a:t>E</a:t>
            </a:r>
            <a:r>
              <a:rPr lang="el-GR" sz="1800" dirty="0" err="1" smtClean="0">
                <a:latin typeface="Calibri" pitchFamily="34" charset="0"/>
              </a:rPr>
              <a:t>ναρξη</a:t>
            </a:r>
            <a:r>
              <a:rPr lang="el-GR" sz="1800" dirty="0" smtClean="0">
                <a:latin typeface="Calibri" pitchFamily="34" charset="0"/>
              </a:rPr>
              <a:t> με 0,5 </a:t>
            </a:r>
            <a:r>
              <a:rPr lang="en-US" sz="1800" dirty="0" err="1" smtClean="0">
                <a:latin typeface="Calibri" pitchFamily="34" charset="0"/>
              </a:rPr>
              <a:t>mU</a:t>
            </a:r>
            <a:r>
              <a:rPr lang="en-US" sz="1800" dirty="0" smtClean="0">
                <a:latin typeface="Calibri" pitchFamily="34" charset="0"/>
              </a:rPr>
              <a:t>/min  </a:t>
            </a:r>
            <a:r>
              <a:rPr lang="el-GR" sz="1800" dirty="0" smtClean="0">
                <a:latin typeface="Calibri" pitchFamily="34" charset="0"/>
              </a:rPr>
              <a:t>και αυξάνουμε την δόση 1-2 </a:t>
            </a:r>
            <a:r>
              <a:rPr lang="en-US" sz="1800" dirty="0" err="1" smtClean="0">
                <a:latin typeface="Calibri" pitchFamily="34" charset="0"/>
              </a:rPr>
              <a:t>mU</a:t>
            </a:r>
            <a:r>
              <a:rPr lang="en-US" sz="1800" dirty="0" smtClean="0">
                <a:latin typeface="Calibri" pitchFamily="34" charset="0"/>
              </a:rPr>
              <a:t>/min </a:t>
            </a:r>
            <a:r>
              <a:rPr lang="el-GR" sz="1800" dirty="0" smtClean="0">
                <a:latin typeface="Calibri" pitchFamily="34" charset="0"/>
              </a:rPr>
              <a:t>σε μεσοδιαστήματα 15-60 λεπτών </a:t>
            </a:r>
            <a:r>
              <a:rPr lang="el-GR" sz="1800" dirty="0" smtClean="0">
                <a:latin typeface="Calibri" pitchFamily="34" charset="0"/>
              </a:rPr>
              <a:t>μέχρι </a:t>
            </a:r>
            <a:r>
              <a:rPr lang="el-GR" sz="1800" dirty="0" smtClean="0">
                <a:latin typeface="Calibri" pitchFamily="34" charset="0"/>
              </a:rPr>
              <a:t>τα 20-40 </a:t>
            </a:r>
            <a:r>
              <a:rPr lang="el-GR" sz="1800" dirty="0" smtClean="0">
                <a:latin typeface="Calibri" pitchFamily="34" charset="0"/>
              </a:rPr>
              <a:t>Μ</a:t>
            </a:r>
            <a:r>
              <a:rPr lang="en-US" sz="1800" dirty="0" smtClean="0">
                <a:latin typeface="Calibri" pitchFamily="34" charset="0"/>
              </a:rPr>
              <a:t>u/min.</a:t>
            </a:r>
            <a:endParaRPr lang="el-GR" sz="1800" dirty="0" smtClean="0">
              <a:latin typeface="Calibri" pitchFamily="34" charset="0"/>
            </a:endParaRPr>
          </a:p>
          <a:p>
            <a:r>
              <a:rPr lang="el-GR" sz="1800" b="1" dirty="0" smtClean="0">
                <a:latin typeface="Calibri" pitchFamily="34" charset="0"/>
              </a:rPr>
              <a:t>Χορήγηση </a:t>
            </a:r>
            <a:r>
              <a:rPr lang="el-GR" sz="1800" b="1" dirty="0" err="1" smtClean="0">
                <a:latin typeface="Calibri" pitchFamily="34" charset="0"/>
              </a:rPr>
              <a:t>Ωκυτοκίνης</a:t>
            </a:r>
            <a:r>
              <a:rPr lang="el-GR" sz="1800" b="1" dirty="0" smtClean="0">
                <a:latin typeface="Calibri" pitchFamily="34" charset="0"/>
              </a:rPr>
              <a:t> </a:t>
            </a:r>
            <a:r>
              <a:rPr lang="el-GR" sz="1800" b="1" dirty="0" smtClean="0">
                <a:latin typeface="Calibri" pitchFamily="34" charset="0"/>
              </a:rPr>
              <a:t>για </a:t>
            </a:r>
            <a:r>
              <a:rPr lang="el-GR" sz="1800" b="1" dirty="0" smtClean="0">
                <a:latin typeface="Calibri" pitchFamily="34" charset="0"/>
              </a:rPr>
              <a:t>αντιμετώπιση αιμορραγίας 3</a:t>
            </a:r>
            <a:r>
              <a:rPr lang="el-GR" sz="1800" b="1" baseline="30000" dirty="0" smtClean="0">
                <a:latin typeface="Calibri" pitchFamily="34" charset="0"/>
              </a:rPr>
              <a:t>ου</a:t>
            </a:r>
            <a:r>
              <a:rPr lang="el-GR" sz="1800" b="1" dirty="0" smtClean="0">
                <a:latin typeface="Calibri" pitchFamily="34" charset="0"/>
              </a:rPr>
              <a:t> σταδίου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latin typeface="Calibri" pitchFamily="34" charset="0"/>
              </a:rPr>
              <a:t>10-40 </a:t>
            </a:r>
            <a:r>
              <a:rPr lang="en-US" sz="1800" dirty="0" smtClean="0">
                <a:latin typeface="Calibri" pitchFamily="34" charset="0"/>
              </a:rPr>
              <a:t>U/L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 αραιωμένη σε διάλυμα </a:t>
            </a:r>
            <a:r>
              <a:rPr lang="en-US" sz="1800" dirty="0" smtClean="0">
                <a:latin typeface="Calibri" pitchFamily="34" charset="0"/>
              </a:rPr>
              <a:t>Ringer </a:t>
            </a:r>
            <a:r>
              <a:rPr lang="el-GR" sz="1800" dirty="0" smtClean="0">
                <a:latin typeface="Calibri" pitchFamily="34" charset="0"/>
              </a:rPr>
              <a:t>ή φυσιολογικό ορό , στα 125 </a:t>
            </a:r>
            <a:r>
              <a:rPr lang="en-US" sz="1800" dirty="0" smtClean="0">
                <a:latin typeface="Calibri" pitchFamily="34" charset="0"/>
              </a:rPr>
              <a:t>m/U/min  IV </a:t>
            </a:r>
            <a:r>
              <a:rPr lang="el-GR" sz="1800" dirty="0" smtClean="0">
                <a:latin typeface="Calibri" pitchFamily="34" charset="0"/>
              </a:rPr>
              <a:t>ή 10-20 </a:t>
            </a:r>
            <a:r>
              <a:rPr lang="en-US" sz="1800" dirty="0" smtClean="0">
                <a:latin typeface="Calibri" pitchFamily="34" charset="0"/>
              </a:rPr>
              <a:t>U IM.</a:t>
            </a:r>
            <a:endParaRPr lang="en-US" sz="1800" dirty="0" smtClean="0">
              <a:latin typeface="Calibri" pitchFamily="34" charset="0"/>
            </a:endParaRPr>
          </a:p>
          <a:p>
            <a:r>
              <a:rPr lang="el-GR" sz="1800" b="1" dirty="0" smtClean="0">
                <a:latin typeface="Calibri" pitchFamily="34" charset="0"/>
              </a:rPr>
              <a:t>Χορήγηση </a:t>
            </a:r>
            <a:r>
              <a:rPr lang="el-GR" sz="1800" b="1" dirty="0" err="1" smtClean="0">
                <a:latin typeface="Calibri" pitchFamily="34" charset="0"/>
              </a:rPr>
              <a:t>Προσταγλανδίνης</a:t>
            </a:r>
            <a:endParaRPr lang="el-GR" sz="18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b="1" dirty="0" smtClean="0">
                <a:latin typeface="Calibri" pitchFamily="34" charset="0"/>
              </a:rPr>
              <a:t>ΠΡΟΣΤΑΓΛΑΝΔΙΝΗ PEG1 </a:t>
            </a:r>
            <a:r>
              <a:rPr lang="el-GR" sz="1800" dirty="0" smtClean="0">
                <a:latin typeface="Calibri" pitchFamily="34" charset="0"/>
              </a:rPr>
              <a:t>(ΜΙΣΟΠΡΟΣΤΟΛΗ – </a:t>
            </a:r>
            <a:r>
              <a:rPr lang="el-GR" sz="1800" dirty="0" err="1" smtClean="0">
                <a:latin typeface="Calibri" pitchFamily="34" charset="0"/>
              </a:rPr>
              <a:t>Cytotec</a:t>
            </a:r>
            <a:r>
              <a:rPr lang="el-GR" sz="1800" dirty="0" smtClean="0">
                <a:latin typeface="Calibri" pitchFamily="34" charset="0"/>
              </a:rPr>
              <a:t>®) 200 </a:t>
            </a:r>
            <a:r>
              <a:rPr lang="el-GR" sz="1800" dirty="0" err="1" smtClean="0">
                <a:latin typeface="Calibri" pitchFamily="34" charset="0"/>
              </a:rPr>
              <a:t>mcg</a:t>
            </a:r>
            <a:r>
              <a:rPr lang="el-GR" sz="1800" dirty="0" smtClean="0">
                <a:latin typeface="Calibri" pitchFamily="34" charset="0"/>
              </a:rPr>
              <a:t>. Χορήγηση από το στόμα, </a:t>
            </a:r>
            <a:r>
              <a:rPr lang="el-GR" sz="1800" dirty="0" err="1" smtClean="0">
                <a:latin typeface="Calibri" pitchFamily="34" charset="0"/>
              </a:rPr>
              <a:t>ενδοκολπική</a:t>
            </a:r>
            <a:r>
              <a:rPr lang="el-GR" sz="1800" dirty="0" smtClean="0">
                <a:latin typeface="Calibri" pitchFamily="34" charset="0"/>
              </a:rPr>
              <a:t>, υπογλώσσια.</a:t>
            </a:r>
          </a:p>
          <a:p>
            <a:pPr>
              <a:buNone/>
            </a:pPr>
            <a:r>
              <a:rPr lang="el-GR" sz="1800" dirty="0" smtClean="0">
                <a:latin typeface="Calibri" pitchFamily="34" charset="0"/>
              </a:rPr>
              <a:t>	Αρχική δόση κολπικής χορήγησης: 50 </a:t>
            </a:r>
            <a:r>
              <a:rPr lang="el-GR" sz="1800" dirty="0" err="1" smtClean="0">
                <a:latin typeface="Calibri" pitchFamily="34" charset="0"/>
              </a:rPr>
              <a:t>mcg</a:t>
            </a:r>
            <a:r>
              <a:rPr lang="el-GR" sz="1800" dirty="0" smtClean="0">
                <a:latin typeface="Calibri" pitchFamily="34" charset="0"/>
              </a:rPr>
              <a:t>. Ε</a:t>
            </a:r>
            <a:r>
              <a:rPr lang="el-GR" sz="1800" dirty="0" smtClean="0">
                <a:latin typeface="Calibri" pitchFamily="34" charset="0"/>
              </a:rPr>
              <a:t>πανάληψη </a:t>
            </a:r>
            <a:r>
              <a:rPr lang="el-GR" sz="1800" dirty="0" smtClean="0">
                <a:latin typeface="Calibri" pitchFamily="34" charset="0"/>
              </a:rPr>
              <a:t>της δόσης κάθε 4 ώρες μέχρι 6 δόσεις  συνολικά. Η </a:t>
            </a:r>
            <a:r>
              <a:rPr lang="el-GR" sz="1800" dirty="0" err="1" smtClean="0">
                <a:latin typeface="Calibri" pitchFamily="34" charset="0"/>
              </a:rPr>
              <a:t>ωκυτοκίνη</a:t>
            </a:r>
            <a:r>
              <a:rPr lang="el-GR" sz="1800" dirty="0" smtClean="0">
                <a:latin typeface="Calibri" pitchFamily="34" charset="0"/>
              </a:rPr>
              <a:t> δεν θα πρέπει να χορηγείται νωρίτερα από 6 ώρες από την τελευταία δόση της </a:t>
            </a:r>
            <a:r>
              <a:rPr lang="el-GR" sz="1800" dirty="0" err="1" smtClean="0">
                <a:latin typeface="Calibri" pitchFamily="34" charset="0"/>
              </a:rPr>
              <a:t>μισοπροστόλης</a:t>
            </a:r>
            <a:r>
              <a:rPr lang="el-GR" sz="1800" dirty="0" smtClean="0">
                <a:latin typeface="Calibri" pitchFamily="34" charset="0"/>
              </a:rPr>
              <a:t>. Συνήθως η χορήγηση </a:t>
            </a:r>
            <a:r>
              <a:rPr lang="el-GR" sz="1800" dirty="0" err="1" smtClean="0">
                <a:latin typeface="Calibri" pitchFamily="34" charset="0"/>
              </a:rPr>
              <a:t>μισοπροστόλης</a:t>
            </a:r>
            <a:r>
              <a:rPr lang="el-GR" sz="1800" dirty="0" smtClean="0">
                <a:latin typeface="Calibri" pitchFamily="34" charset="0"/>
              </a:rPr>
              <a:t> έχει ένδειξη την πρόκληση τοκετού σε νεκρό </a:t>
            </a:r>
            <a:r>
              <a:rPr lang="el-GR" sz="1800" dirty="0" smtClean="0">
                <a:latin typeface="Calibri" pitchFamily="34" charset="0"/>
              </a:rPr>
              <a:t>έμβρυο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και σε αιμορραγία 3</a:t>
            </a:r>
            <a:r>
              <a:rPr lang="el-GR" sz="1800" baseline="30000" dirty="0" smtClean="0">
                <a:latin typeface="Calibri" pitchFamily="34" charset="0"/>
              </a:rPr>
              <a:t>ου</a:t>
            </a:r>
            <a:r>
              <a:rPr lang="el-GR" sz="1800" dirty="0" smtClean="0">
                <a:latin typeface="Calibri" pitchFamily="34" charset="0"/>
              </a:rPr>
              <a:t> σταδίου τοκετού μαζί με </a:t>
            </a:r>
            <a:r>
              <a:rPr lang="el-GR" sz="1800" dirty="0" err="1" smtClean="0">
                <a:latin typeface="Calibri" pitchFamily="34" charset="0"/>
              </a:rPr>
              <a:t>εργομητρίνη</a:t>
            </a:r>
            <a:r>
              <a:rPr lang="el-GR" sz="1800" dirty="0" smtClean="0">
                <a:latin typeface="Calibri" pitchFamily="34" charset="0"/>
              </a:rPr>
              <a:t> και </a:t>
            </a:r>
            <a:r>
              <a:rPr lang="el-GR" sz="1800" dirty="0" err="1" smtClean="0">
                <a:latin typeface="Calibri" pitchFamily="34" charset="0"/>
              </a:rPr>
              <a:t>ωκυτοκίνη</a:t>
            </a:r>
            <a:r>
              <a:rPr lang="el-GR" sz="1800" dirty="0" smtClean="0">
                <a:latin typeface="Calibri" pitchFamily="34" charset="0"/>
              </a:rPr>
              <a:t>. </a:t>
            </a:r>
            <a:endParaRPr lang="el-GR" sz="1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b="1" dirty="0" smtClean="0">
                <a:latin typeface="Calibri" pitchFamily="34" charset="0"/>
              </a:rPr>
              <a:t> ΠΡΟΣΤΑΓΛΑΝΔΙΝΗ PEG2 </a:t>
            </a:r>
            <a:r>
              <a:rPr lang="el-GR" sz="1800" dirty="0" smtClean="0">
                <a:latin typeface="Calibri" pitchFamily="34" charset="0"/>
              </a:rPr>
              <a:t>(ΔΙΝΟΠΡΟΣΤΟΝΗ)</a:t>
            </a:r>
          </a:p>
          <a:p>
            <a:pPr>
              <a:buNone/>
            </a:pPr>
            <a:r>
              <a:rPr lang="el-GR" sz="1800" dirty="0" smtClean="0">
                <a:latin typeface="Calibri" pitchFamily="34" charset="0"/>
              </a:rPr>
              <a:t>	Η </a:t>
            </a:r>
            <a:r>
              <a:rPr lang="el-GR" sz="1800" dirty="0" smtClean="0">
                <a:latin typeface="Calibri" pitchFamily="34" charset="0"/>
              </a:rPr>
              <a:t>κολπική χορήγηση </a:t>
            </a:r>
            <a:r>
              <a:rPr lang="el-GR" sz="1800" dirty="0" err="1" smtClean="0">
                <a:latin typeface="Calibri" pitchFamily="34" charset="0"/>
              </a:rPr>
              <a:t>δινοπροστόνης</a:t>
            </a:r>
            <a:r>
              <a:rPr lang="el-GR" sz="1800" dirty="0" smtClean="0">
                <a:latin typeface="Calibri" pitchFamily="34" charset="0"/>
              </a:rPr>
              <a:t> είναι η προτιμώμενη μέθοδος πρόκλησης με </a:t>
            </a:r>
            <a:r>
              <a:rPr lang="el-GR" sz="1800" dirty="0" smtClean="0">
                <a:latin typeface="Calibri" pitchFamily="34" charset="0"/>
              </a:rPr>
              <a:t>ανώριμο τράχηλο</a:t>
            </a:r>
            <a:r>
              <a:rPr lang="el-GR" sz="1800" dirty="0" smtClean="0">
                <a:latin typeface="Calibri" pitchFamily="34" charset="0"/>
              </a:rPr>
              <a:t>. Υπάρχει σε μορφή ταμπλέτας (</a:t>
            </a:r>
            <a:r>
              <a:rPr lang="el-GR" sz="1800" dirty="0" err="1" smtClean="0">
                <a:latin typeface="Calibri" pitchFamily="34" charset="0"/>
              </a:rPr>
              <a:t>Prostin</a:t>
            </a:r>
            <a:r>
              <a:rPr lang="el-GR" sz="1800" dirty="0" smtClean="0">
                <a:latin typeface="Calibri" pitchFamily="34" charset="0"/>
              </a:rPr>
              <a:t>® - 3 </a:t>
            </a:r>
            <a:r>
              <a:rPr lang="el-GR" sz="1800" dirty="0" err="1" smtClean="0">
                <a:latin typeface="Calibri" pitchFamily="34" charset="0"/>
              </a:rPr>
              <a:t>mg</a:t>
            </a:r>
            <a:r>
              <a:rPr lang="el-GR" sz="1800" dirty="0" smtClean="0">
                <a:latin typeface="Calibri" pitchFamily="34" charset="0"/>
              </a:rPr>
              <a:t>), ή πεσσού ελεγχόμενης </a:t>
            </a:r>
            <a:r>
              <a:rPr lang="el-GR" sz="1800" dirty="0" smtClean="0">
                <a:latin typeface="Calibri" pitchFamily="34" charset="0"/>
              </a:rPr>
              <a:t>αποδέσμευσης (</a:t>
            </a:r>
            <a:r>
              <a:rPr lang="el-GR" sz="1800" dirty="0" err="1" smtClean="0">
                <a:latin typeface="Calibri" pitchFamily="34" charset="0"/>
              </a:rPr>
              <a:t>Propess</a:t>
            </a:r>
            <a:r>
              <a:rPr lang="el-GR" sz="1800" dirty="0" smtClean="0">
                <a:latin typeface="Calibri" pitchFamily="34" charset="0"/>
              </a:rPr>
              <a:t>® - 10 </a:t>
            </a:r>
            <a:r>
              <a:rPr lang="el-GR" sz="1800" dirty="0" err="1" smtClean="0">
                <a:latin typeface="Calibri" pitchFamily="34" charset="0"/>
              </a:rPr>
              <a:t>mg</a:t>
            </a:r>
            <a:r>
              <a:rPr lang="el-GR" sz="1800" dirty="0" smtClean="0">
                <a:latin typeface="Calibri" pitchFamily="34" charset="0"/>
              </a:rPr>
              <a:t>). Δύο είναι οι προτεινόμενοι τρόποι χορήγησης:</a:t>
            </a:r>
          </a:p>
          <a:p>
            <a:pPr>
              <a:buNone/>
            </a:pPr>
            <a:r>
              <a:rPr lang="el-GR" sz="1800" dirty="0" smtClean="0">
                <a:latin typeface="Calibri" pitchFamily="34" charset="0"/>
              </a:rPr>
              <a:t>• 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Ένας </a:t>
            </a:r>
            <a:r>
              <a:rPr lang="el-GR" sz="1800" dirty="0" smtClean="0">
                <a:latin typeface="Calibri" pitchFamily="34" charset="0"/>
              </a:rPr>
              <a:t>κύκλος κολπικής χορήγησης ταμπλέτας: μία δόση ακολουθούμενη από δεύτερη δόση</a:t>
            </a:r>
            <a:r>
              <a:rPr lang="el-GR" sz="1800" dirty="0" smtClean="0">
                <a:latin typeface="Calibri" pitchFamily="34" charset="0"/>
              </a:rPr>
              <a:t>,  </a:t>
            </a:r>
            <a:r>
              <a:rPr lang="el-GR" sz="1800" dirty="0" smtClean="0">
                <a:latin typeface="Calibri" pitchFamily="34" charset="0"/>
              </a:rPr>
              <a:t>6 ώρες μετά (αν δεν έχει ξεκινήσει ο τοκετός), με μέγιστο 2 δόσεων.</a:t>
            </a:r>
          </a:p>
          <a:p>
            <a:pPr>
              <a:buNone/>
            </a:pPr>
            <a:r>
              <a:rPr lang="el-GR" sz="1800" dirty="0" smtClean="0">
                <a:latin typeface="Calibri" pitchFamily="34" charset="0"/>
              </a:rPr>
              <a:t>•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Ένας κύκλος κολπικής τοποθέτησης πεσσού ελεγχόμενης αποδέσμευσης: μία δόση μέχρι 24 </a:t>
            </a:r>
            <a:r>
              <a:rPr lang="el-GR" sz="1800" dirty="0" smtClean="0">
                <a:latin typeface="Calibri" pitchFamily="34" charset="0"/>
              </a:rPr>
              <a:t>ώρες. Η </a:t>
            </a:r>
            <a:r>
              <a:rPr lang="el-GR" sz="1800" dirty="0" smtClean="0">
                <a:latin typeface="Calibri" pitchFamily="34" charset="0"/>
              </a:rPr>
              <a:t>χορήγηση </a:t>
            </a:r>
            <a:r>
              <a:rPr lang="el-GR" sz="1800" dirty="0" err="1" smtClean="0">
                <a:latin typeface="Calibri" pitchFamily="34" charset="0"/>
              </a:rPr>
              <a:t>ωκυτοκίνης</a:t>
            </a:r>
            <a:r>
              <a:rPr lang="el-GR" sz="1800" dirty="0" smtClean="0">
                <a:latin typeface="Calibri" pitchFamily="34" charset="0"/>
              </a:rPr>
              <a:t> θα πρέπει να καθυστερήσει 6 - 12 ώρες μετά τη χορήγηση </a:t>
            </a:r>
            <a:r>
              <a:rPr lang="el-GR" sz="1800" dirty="0" smtClean="0">
                <a:latin typeface="Calibri" pitchFamily="34" charset="0"/>
              </a:rPr>
              <a:t>ταμπλέτας  </a:t>
            </a:r>
            <a:r>
              <a:rPr lang="el-GR" sz="1800" dirty="0" err="1" smtClean="0">
                <a:latin typeface="Calibri" pitchFamily="34" charset="0"/>
              </a:rPr>
              <a:t>δινοπροστόνης</a:t>
            </a:r>
            <a:r>
              <a:rPr lang="el-GR" sz="1800" dirty="0" smtClean="0">
                <a:latin typeface="Calibri" pitchFamily="34" charset="0"/>
              </a:rPr>
              <a:t>. Μετά τη χορήγηση </a:t>
            </a:r>
            <a:r>
              <a:rPr lang="el-GR" sz="1800" dirty="0" err="1" smtClean="0">
                <a:latin typeface="Calibri" pitchFamily="34" charset="0"/>
              </a:rPr>
              <a:t>δινοπροστόνης</a:t>
            </a:r>
            <a:r>
              <a:rPr lang="el-GR" sz="1800" dirty="0" smtClean="0">
                <a:latin typeface="Calibri" pitchFamily="34" charset="0"/>
              </a:rPr>
              <a:t> με πεσσό ελεγχόμενης αποδέσμευσης, </a:t>
            </a:r>
            <a:r>
              <a:rPr lang="el-GR" sz="1800" dirty="0" smtClean="0">
                <a:latin typeface="Calibri" pitchFamily="34" charset="0"/>
              </a:rPr>
              <a:t>η </a:t>
            </a:r>
            <a:r>
              <a:rPr lang="el-GR" sz="1800" dirty="0" err="1" smtClean="0">
                <a:latin typeface="Calibri" pitchFamily="34" charset="0"/>
              </a:rPr>
              <a:t>ωκυτοκίνη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μπορεί να χορηγηθεί με ασφάλεια 30 - 60 λεπτά μετά την αφαίρεση του πεσσού</a:t>
            </a:r>
            <a:r>
              <a:rPr lang="el-GR" sz="1800" dirty="0" smtClean="0">
                <a:latin typeface="Calibri" pitchFamily="34" charset="0"/>
              </a:rPr>
              <a:t>. </a:t>
            </a:r>
            <a:endParaRPr lang="el-GR" sz="1200" dirty="0" smtClean="0">
              <a:latin typeface="Calibri" pitchFamily="34" charset="0"/>
            </a:endParaRPr>
          </a:p>
          <a:p>
            <a:pPr>
              <a:buNone/>
            </a:pPr>
            <a:endParaRPr lang="el-G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el-GR" sz="900" dirty="0" smtClean="0">
                <a:latin typeface="Calibri" pitchFamily="34" charset="0"/>
              </a:rPr>
              <a:t>[</a:t>
            </a:r>
            <a:r>
              <a:rPr lang="en-US" sz="900" dirty="0" smtClean="0">
                <a:latin typeface="Calibri" pitchFamily="34" charset="0"/>
              </a:rPr>
              <a:t>1] </a:t>
            </a:r>
            <a:r>
              <a:rPr lang="en-US" sz="900" dirty="0" err="1" smtClean="0">
                <a:latin typeface="Calibri" pitchFamily="34" charset="0"/>
              </a:rPr>
              <a:t>Lowdermilk</a:t>
            </a:r>
            <a:r>
              <a:rPr lang="en-US" sz="900" dirty="0" smtClean="0">
                <a:latin typeface="Calibri" pitchFamily="34" charset="0"/>
              </a:rPr>
              <a:t>, </a:t>
            </a:r>
            <a:r>
              <a:rPr lang="en-US" sz="900" dirty="0" err="1" smtClean="0">
                <a:latin typeface="Calibri" pitchFamily="34" charset="0"/>
              </a:rPr>
              <a:t>Deitra</a:t>
            </a:r>
            <a:r>
              <a:rPr lang="en-US" sz="900" dirty="0" smtClean="0">
                <a:latin typeface="Calibri" pitchFamily="34" charset="0"/>
              </a:rPr>
              <a:t> Leonard., and Shannon E. Perry. </a:t>
            </a:r>
            <a:r>
              <a:rPr lang="en-US" sz="900" i="1" dirty="0" smtClean="0">
                <a:latin typeface="Calibri" pitchFamily="34" charset="0"/>
              </a:rPr>
              <a:t>Maternity Nursing</a:t>
            </a:r>
            <a:r>
              <a:rPr lang="en-US" sz="900" dirty="0" smtClean="0">
                <a:latin typeface="Calibri" pitchFamily="34" charset="0"/>
              </a:rPr>
              <a:t>. St. Louis, MO: Mosby Elsevier, 2006. 769-770 Print.</a:t>
            </a:r>
            <a:endParaRPr lang="el-GR" sz="9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900" dirty="0" smtClean="0">
                <a:latin typeface="Calibri" pitchFamily="34" charset="0"/>
              </a:rPr>
              <a:t>[2]</a:t>
            </a:r>
            <a:r>
              <a:rPr lang="en-US" sz="900" dirty="0" err="1" smtClean="0">
                <a:latin typeface="Calibri" pitchFamily="34" charset="0"/>
              </a:rPr>
              <a:t>Iatrakis</a:t>
            </a:r>
            <a:r>
              <a:rPr lang="en-US" sz="900" dirty="0" smtClean="0">
                <a:latin typeface="Calibri" pitchFamily="34" charset="0"/>
              </a:rPr>
              <a:t>, George M., Dr., ed. </a:t>
            </a:r>
            <a:r>
              <a:rPr lang="en-US" sz="900" i="1" dirty="0" smtClean="0">
                <a:latin typeface="Calibri" pitchFamily="34" charset="0"/>
              </a:rPr>
              <a:t>Pathology of Pregnancy</a:t>
            </a:r>
            <a:r>
              <a:rPr lang="en-US" sz="900" dirty="0" smtClean="0">
                <a:latin typeface="Calibri" pitchFamily="34" charset="0"/>
              </a:rPr>
              <a:t>. Athens: </a:t>
            </a:r>
            <a:r>
              <a:rPr lang="en-US" sz="900" dirty="0" err="1" smtClean="0">
                <a:latin typeface="Calibri" pitchFamily="34" charset="0"/>
              </a:rPr>
              <a:t>Desmos</a:t>
            </a:r>
            <a:r>
              <a:rPr lang="en-US" sz="900" dirty="0" smtClean="0">
                <a:latin typeface="Calibri" pitchFamily="34" charset="0"/>
              </a:rPr>
              <a:t>, 2010. Print.</a:t>
            </a:r>
          </a:p>
          <a:p>
            <a:pPr>
              <a:buNone/>
            </a:pPr>
            <a:r>
              <a:rPr lang="en-US" sz="900" dirty="0" smtClean="0">
                <a:latin typeface="Calibri" pitchFamily="34" charset="0"/>
              </a:rPr>
              <a:t>[3] </a:t>
            </a:r>
            <a:r>
              <a:rPr lang="el-GR" sz="900" dirty="0" smtClean="0">
                <a:latin typeface="Calibri" pitchFamily="34" charset="0"/>
              </a:rPr>
              <a:t>2000-2014 Εθνικός Οργανισμός Φαρμάκων</a:t>
            </a:r>
            <a:r>
              <a:rPr lang="en-US" sz="900" dirty="0" smtClean="0">
                <a:latin typeface="Calibri" pitchFamily="34" charset="0"/>
              </a:rPr>
              <a:t>. http://www.eof.gr/</a:t>
            </a:r>
          </a:p>
          <a:p>
            <a:pPr>
              <a:buNone/>
            </a:pPr>
            <a:endParaRPr lang="el-GR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658</TotalTime>
  <Words>946</Words>
  <Application>Microsoft Office PowerPoint</Application>
  <PresentationFormat>Προβολή στην οθόνη (4:3)</PresentationFormat>
  <Paragraphs>140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Αφθονία</vt:lpstr>
      <vt:lpstr>ΦΑΡΜΑΚΑ ΠΟΥ     ΣΥΝΤΑΓΟΓΡΑΦΕΙ Η ΜΑΙΑ</vt:lpstr>
      <vt:lpstr>                                         ΦΑΡΜΑΚΑ ΠΟΥ ΣΥΝΤΑΓΟΓΡΑΦΕΙ Η ΜΑΙΑ</vt:lpstr>
      <vt:lpstr>                       BΙΤΑΜΙΝΕΣ</vt:lpstr>
      <vt:lpstr>                                                       ΤΟΚΟΛΥΤΙΚΑ</vt:lpstr>
      <vt:lpstr>ΤΟΚΟΛΥΤΙΚΑ</vt:lpstr>
      <vt:lpstr>                               ΠΕΘΙΔΙΝΗ</vt:lpstr>
      <vt:lpstr>               ΤΟΠΙΚΑ ΑΝΑΙΣΘΗΤΙΚΑ</vt:lpstr>
      <vt:lpstr>                    ΜΗΤΡΟΣΥΣΠΑΣτΙΚΑ</vt:lpstr>
      <vt:lpstr> ΜΗΤΡΟΣΥΣΠΑΣτΙΚΑ</vt:lpstr>
      <vt:lpstr>ΕΥΧΑΡΙΣΤΟΥΜΕ ΓΙΑ ΤΗΝ ΠΡΟΣΟΧΗ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ΦΑΡΜΑΚΑ ΠΟΥ ΣΥΝΤΑΓΟΓΡΑΦΕΙ Η ΜΑΙΑ</dc:title>
  <dc:creator>maria</dc:creator>
  <cp:lastModifiedBy>maria</cp:lastModifiedBy>
  <cp:revision>77</cp:revision>
  <dcterms:created xsi:type="dcterms:W3CDTF">2014-11-11T10:34:24Z</dcterms:created>
  <dcterms:modified xsi:type="dcterms:W3CDTF">2014-11-27T15:34:40Z</dcterms:modified>
</cp:coreProperties>
</file>