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257" r:id="rId16"/>
    <p:sldId id="262" r:id="rId17"/>
    <p:sldId id="264" r:id="rId18"/>
    <p:sldId id="265" r:id="rId19"/>
    <p:sldId id="313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 autoAdjust="0"/>
    <p:restoredTop sz="94554" autoAdjust="0"/>
  </p:normalViewPr>
  <p:slideViewPr>
    <p:cSldViewPr>
      <p:cViewPr>
        <p:scale>
          <a:sx n="70" d="100"/>
          <a:sy n="70" d="100"/>
        </p:scale>
        <p:origin x="-13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6DFA1-E03B-4825-ADB5-17019C202F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162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Πληροφοριακή παιδεία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Πληροφοριακή Συμπεριφορά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Στέλλα </a:t>
            </a:r>
            <a:r>
              <a:rPr lang="el-GR" sz="2400" dirty="0" err="1" smtClean="0"/>
              <a:t>Κορομπίλη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Βιβλιοθηκονομίας και Συστημάτων Πληροφόρησης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 Ορισμοί του </a:t>
            </a:r>
            <a:r>
              <a:rPr lang="en-US" sz="2800" b="1" dirty="0" smtClean="0">
                <a:solidFill>
                  <a:schemeClr val="tx2"/>
                </a:solidFill>
              </a:rPr>
              <a:t>Wilson</a:t>
            </a:r>
            <a:r>
              <a:rPr lang="el-GR" sz="28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α) </a:t>
            </a:r>
            <a:r>
              <a:rPr lang="el-GR" sz="2800" dirty="0" smtClean="0"/>
              <a:t>«Πληροφοριακή συμπεριφορά» (</a:t>
            </a:r>
            <a:r>
              <a:rPr lang="en-US" sz="2800" dirty="0" smtClean="0"/>
              <a:t>Information </a:t>
            </a:r>
            <a:r>
              <a:rPr lang="el-GR" sz="2800" dirty="0" smtClean="0"/>
              <a:t>  	</a:t>
            </a:r>
            <a:r>
              <a:rPr lang="en-US" sz="2800" dirty="0" smtClean="0"/>
              <a:t>behavior</a:t>
            </a:r>
            <a:r>
              <a:rPr lang="el-GR" sz="2800" dirty="0" smtClean="0"/>
              <a:t>), 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β) </a:t>
            </a:r>
            <a:r>
              <a:rPr lang="el-GR" sz="2800" dirty="0" smtClean="0"/>
              <a:t>«Συμπεριφορά πληροφοριακής αναζήτησης» 	(</a:t>
            </a:r>
            <a:r>
              <a:rPr lang="en-US" sz="2800" dirty="0" smtClean="0"/>
              <a:t>information seeking behavior</a:t>
            </a:r>
            <a:r>
              <a:rPr lang="el-GR" sz="2800" dirty="0" smtClean="0"/>
              <a:t>), 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γ) </a:t>
            </a:r>
            <a:r>
              <a:rPr lang="el-GR" sz="2800" dirty="0" smtClean="0"/>
              <a:t>«Συμπεριφορά Πληροφοριακής έρευνας» 	(</a:t>
            </a:r>
            <a:r>
              <a:rPr lang="en-US" sz="2800" dirty="0" smtClean="0"/>
              <a:t>Information searching behavior</a:t>
            </a:r>
            <a:r>
              <a:rPr lang="el-GR" sz="2800" dirty="0" smtClean="0"/>
              <a:t>), 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δ) </a:t>
            </a:r>
            <a:r>
              <a:rPr lang="el-GR" sz="2800" dirty="0" smtClean="0"/>
              <a:t>«Συμπεριφορά χρήσης της πληροφορίας» 	(</a:t>
            </a:r>
            <a:r>
              <a:rPr lang="en-US" sz="2800" dirty="0" smtClean="0"/>
              <a:t>Information searching behavior</a:t>
            </a:r>
            <a:r>
              <a:rPr lang="el-GR" sz="2800" dirty="0" smtClean="0"/>
              <a:t>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646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Ορισμοί του </a:t>
            </a:r>
            <a:r>
              <a:rPr lang="en-US" sz="2800" b="1" dirty="0" smtClean="0">
                <a:solidFill>
                  <a:schemeClr val="tx2"/>
                </a:solidFill>
              </a:rPr>
              <a:t>Wilson</a:t>
            </a:r>
            <a:r>
              <a:rPr lang="el-GR" sz="2800" b="1" dirty="0" smtClean="0">
                <a:solidFill>
                  <a:schemeClr val="tx2"/>
                </a:solidFill>
              </a:rPr>
              <a:t>:</a:t>
            </a:r>
          </a:p>
          <a:p>
            <a:pPr marL="273050" indent="-273050"/>
            <a:r>
              <a:rPr lang="el-GR" sz="2800" b="1" dirty="0" smtClean="0">
                <a:solidFill>
                  <a:schemeClr val="tx2"/>
                </a:solidFill>
              </a:rPr>
              <a:t>α)    </a:t>
            </a:r>
            <a:r>
              <a:rPr lang="el-GR" sz="2800" dirty="0" smtClean="0"/>
              <a:t>«Πληροφοριακή συμπεριφορά» (</a:t>
            </a:r>
            <a:r>
              <a:rPr lang="en-US" sz="2800" dirty="0" smtClean="0"/>
              <a:t>Information </a:t>
            </a:r>
            <a:r>
              <a:rPr lang="el-GR" sz="2800" dirty="0" smtClean="0"/>
              <a:t>	</a:t>
            </a:r>
            <a:r>
              <a:rPr lang="en-US" sz="2800" dirty="0" smtClean="0"/>
              <a:t>behavior</a:t>
            </a:r>
            <a:r>
              <a:rPr lang="el-GR" sz="2800" dirty="0" smtClean="0"/>
              <a:t>), που είναι το σύνολο της ανθρώπινης 	συμπεριφοράς σε σχέση με τις πηγές και τα 	κανάλια της πληροφόρησης, η οποία 	περιλαμβάνει ενεργητική και παθητική 	αναζήτηση και χρήση της πληροφορίας (π.χ. 	διαφημίσεις). 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575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Ορισμοί του </a:t>
            </a:r>
            <a:r>
              <a:rPr lang="en-US" sz="2800" b="1" dirty="0" smtClean="0">
                <a:solidFill>
                  <a:schemeClr val="tx2"/>
                </a:solidFill>
              </a:rPr>
              <a:t>Wilson</a:t>
            </a:r>
            <a:r>
              <a:rPr lang="el-GR" sz="28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β)   </a:t>
            </a:r>
            <a:r>
              <a:rPr lang="el-GR" sz="2800" dirty="0" smtClean="0"/>
              <a:t>Η «Συμπεριφορά πληροφοριακής αναζήτησης» 	(</a:t>
            </a:r>
            <a:r>
              <a:rPr lang="en-US" sz="2800" dirty="0" smtClean="0"/>
              <a:t>information seeking behavior</a:t>
            </a:r>
            <a:r>
              <a:rPr lang="el-GR" sz="2800" dirty="0" smtClean="0"/>
              <a:t>), που είναι η 	σκόπιμη επιδίωξη για πληροφορίες σαν 	αποτέλεσμα μίας ανάγκης για να ικανοποιήσει 	κάποιο στόχο.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092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Ορισμοί του </a:t>
            </a:r>
            <a:r>
              <a:rPr lang="en-US" sz="2800" b="1" dirty="0" smtClean="0">
                <a:solidFill>
                  <a:schemeClr val="tx2"/>
                </a:solidFill>
              </a:rPr>
              <a:t>Wilson</a:t>
            </a:r>
            <a:r>
              <a:rPr lang="el-GR" sz="28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γ)    </a:t>
            </a:r>
            <a:r>
              <a:rPr lang="el-GR" sz="2800" dirty="0" smtClean="0"/>
              <a:t>Η «Συμπεριφορά Πληροφοριακής έρευνας» 	(</a:t>
            </a:r>
            <a:r>
              <a:rPr lang="en-US" sz="2800" dirty="0" smtClean="0"/>
              <a:t>Information searching behavior</a:t>
            </a:r>
            <a:r>
              <a:rPr lang="el-GR" sz="2800" dirty="0" smtClean="0"/>
              <a:t>), που είναι η 	συμπεριφορά του ερευνητή κατά τη διαδικασία 	που επικοινωνεί με όλα τα είδη πληροφοριακών 	συστημάτων, 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662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Ορισμοί του </a:t>
            </a:r>
            <a:r>
              <a:rPr lang="en-US" sz="2800" b="1" dirty="0" smtClean="0">
                <a:solidFill>
                  <a:schemeClr val="tx2"/>
                </a:solidFill>
              </a:rPr>
              <a:t>Wilson</a:t>
            </a:r>
            <a:r>
              <a:rPr lang="el-GR" sz="28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l-GR" sz="2800" b="1" dirty="0" smtClean="0">
                <a:solidFill>
                  <a:schemeClr val="tx2"/>
                </a:solidFill>
              </a:rPr>
              <a:t>δ)   </a:t>
            </a:r>
            <a:r>
              <a:rPr lang="el-GR" sz="2800" dirty="0" smtClean="0"/>
              <a:t>Η «Συμπεριφορά χρήσης της πληροφορίας» που 	αποτελείται από όλες τις φυσικές και 	πνευματικές δραστηριότητες που εμπλέκονται 	στη διαδικασία που η πληροφορία που 	εντοπίστηκε εγκαθίσταται στο γνωστικό πεδίο 	του ατόμου.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87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Στέλλα </a:t>
            </a:r>
            <a:r>
              <a:rPr lang="el-GR" sz="2000" dirty="0" err="1"/>
              <a:t>Κορομπίλη</a:t>
            </a:r>
            <a:r>
              <a:rPr lang="el-GR" sz="2000" dirty="0"/>
              <a:t> 2014. Στέλλα </a:t>
            </a:r>
            <a:r>
              <a:rPr lang="el-GR" sz="2000" dirty="0" err="1"/>
              <a:t>Κορομπίλη</a:t>
            </a:r>
            <a:r>
              <a:rPr lang="el-GR" sz="2000" dirty="0"/>
              <a:t>. «Πληροφοριακή </a:t>
            </a:r>
            <a:r>
              <a:rPr lang="el-GR" sz="2000" dirty="0" smtClean="0"/>
              <a:t>Συμπεριφορά. </a:t>
            </a:r>
            <a:r>
              <a:rPr lang="el-GR" sz="2000" dirty="0"/>
              <a:t>Ενότητα 4: Πληροφοριακή </a:t>
            </a:r>
            <a:r>
              <a:rPr lang="el-GR" sz="2000" dirty="0" smtClean="0"/>
              <a:t>Συμπεριφορά»</a:t>
            </a:r>
            <a:r>
              <a:rPr lang="el-GR" sz="2000" dirty="0" smtClean="0"/>
              <a:t>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Οι άνθρωποι αναζητούν και χρησιμοποιούν την πληροφορία συνεχώς σαν κομμάτι της καθημερινής τους ζωής. Η πληροφορία συνδέεται με την εργασία, με την διασκέδαση, την υγεία, το χρήμα, την οικογένεια και με μία σειρά από άλλα θέματα και αναζητιέται σε ένα τεράστιο αριθμό πηγών πληροφόρησης (</a:t>
            </a:r>
            <a:r>
              <a:rPr lang="en-US" sz="2800" dirty="0" err="1" smtClean="0"/>
              <a:t>Dinet</a:t>
            </a:r>
            <a:r>
              <a:rPr lang="el-GR" sz="2800" dirty="0" smtClean="0"/>
              <a:t>, </a:t>
            </a:r>
            <a:r>
              <a:rPr lang="en-US" sz="2800" dirty="0" smtClean="0"/>
              <a:t>Chevalier </a:t>
            </a:r>
            <a:r>
              <a:rPr lang="el-GR" sz="2800" dirty="0" smtClean="0"/>
              <a:t>&amp; </a:t>
            </a:r>
            <a:r>
              <a:rPr lang="en-US" sz="2800" dirty="0" smtClean="0"/>
              <a:t>Tricot</a:t>
            </a:r>
            <a:r>
              <a:rPr lang="el-GR" sz="2800" dirty="0" smtClean="0"/>
              <a:t>, 2012).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63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«εποχή της πληροφορίας» διαμορφώνει νέες συμπεριφορές ανθρώπων και κοινωνιών. Ο άνθρωπος ως συντελεστής του νέου τρόπου παραγωγής και σκέψης που εισάγει η «εποχή της πληροφορίας» διαμορφώνει μια νέα συμπεριφορά αναζήτησης της πληροφορίας, μια νέα δηλαδή πληροφοριακή συμπεριφορά.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560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Στις παλαιότερες κοινωνίες η αναζήτηση της πληροφορίας έφερνε σε επαφή το χρήστη με την όλη γνώση του αντικειμένου που αναζητούσε. Ο </a:t>
            </a:r>
            <a:r>
              <a:rPr lang="en-US" sz="2800" dirty="0" smtClean="0"/>
              <a:t>Madden</a:t>
            </a:r>
            <a:r>
              <a:rPr lang="el-GR" sz="2800" dirty="0" smtClean="0"/>
              <a:t> (2006) αναφέρει ότι στον πολιτισμό πρωτόγονων κοινωνιών τη γνώση την κατείχαν από κοινού όλοι οι ενήλικες της φυλής και δεν ξεχώριζε σε ξεχωριστές ενότητες.   </a:t>
            </a:r>
          </a:p>
          <a:p>
            <a:r>
              <a:rPr lang="el-GR" sz="2800" dirty="0" smtClean="0"/>
              <a:t>Στο παρελθόν η αξιοποίηση του όλου ή του μέρους του τεκμηρίου της γνώσης που απαιτούσαν οι επιστημονικές ή κοινωνικές ανάγκες, εξαρτιόταν άμεσα από τις προσωπικές γνώσεις και ικανότητες του ερευνητή και του χρήστη της πληροφορίας. 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741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σημερινή συνήθης πρακτική πληροφόρησης είναι η έμμεση σύνδεση του ερευνητή με τις πηγές πληροφόρησης. </a:t>
            </a:r>
          </a:p>
          <a:p>
            <a:r>
              <a:rPr lang="el-GR" sz="2800" dirty="0" smtClean="0"/>
              <a:t>Ανάμεσα στον ερευνητή και τις πηγές της γνώσης παρεμβάλλεται ένα σύστημα διακίνησης επεξεργασμένων πληροφοριών, που έχουν προεπιλεγεί με κριτήρια ορισμένα από περιβάλλοντα ξένα προς το περιβάλλον του ερευνητή. </a:t>
            </a:r>
          </a:p>
          <a:p>
            <a:r>
              <a:rPr lang="el-GR" sz="2800" dirty="0" smtClean="0"/>
              <a:t>Ο σημερινός χρήστης επιλέγει ένα υποσύνολο στοιχείων από το σύνολο της αρχικής παράστασης της πληροφορίας.  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456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smtClean="0"/>
          </a:p>
          <a:p>
            <a:endParaRPr lang="el-GR" smtClean="0"/>
          </a:p>
          <a:p>
            <a:r>
              <a:rPr lang="el-GR" smtClean="0"/>
              <a:t>Είναι λοιπόν απαραίτητο να βρεθούν οι τρόποι που θα επιτρέπουν τους χρήστες να επιλέγουν πληροφορίες με υψηλή ανάκληση και υψηλή ακρίβεια.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73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Πληροφοριακή Συμπεριφορά</a:t>
            </a:r>
            <a:endParaRPr lang="el-GR" dirty="0"/>
          </a:p>
        </p:txBody>
      </p:sp>
      <p:pic>
        <p:nvPicPr>
          <p:cNvPr id="4" name="3 - Εικόνα" descr="C:\Users\Valentini\Desktop\Information Literacy Kallipos\RecallPrecision.gif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354002" y="1927534"/>
            <a:ext cx="4435996" cy="308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0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smtClean="0"/>
          </a:p>
          <a:p>
            <a:endParaRPr lang="el-GR" smtClean="0"/>
          </a:p>
          <a:p>
            <a:r>
              <a:rPr lang="el-GR" smtClean="0"/>
              <a:t>Η ανθρώπινη συμπεριφορά στην αναζήτηση, χρήση και διάδοση της πληροφορίας είναι μια σύνθετη διαδικασία.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53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Πληροφοριακή Συμπεριφορά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Πολλοί θεωρούν ότι η πληροφοριακή συμπεριφορά ορίζεται από το μοντέλο του </a:t>
            </a:r>
            <a:r>
              <a:rPr lang="en-US" sz="2800" dirty="0" smtClean="0"/>
              <a:t>Wilson</a:t>
            </a:r>
            <a:r>
              <a:rPr lang="el-GR" sz="2800" dirty="0" smtClean="0"/>
              <a:t> (1997) σύμφωνα με το οποίο η πληροφοριακή συμπεριφορά αποτελείται από την πληροφοριακή ανάγκη, την αναζήτηση της πληροφορίας, την ανταλλαγή της πληροφορίας και τη χρήση της πληροφορίας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580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deffe4a4af02d9e3067e10f03165888caa9b7c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Words>1007</Words>
  <Application>Microsoft Office PowerPoint</Application>
  <PresentationFormat>On-screen Show (4:3)</PresentationFormat>
  <Paragraphs>107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OC_template_updated</vt:lpstr>
      <vt:lpstr>Πληροφοριακή παιδεία</vt:lpstr>
      <vt:lpstr>Πληροφοριακή Συμπεριφορά</vt:lpstr>
      <vt:lpstr>Πληροφοριακή Συμπεριφορά</vt:lpstr>
      <vt:lpstr>Πληροφοριακή Συμπεριφορά</vt:lpstr>
      <vt:lpstr>Πληροφοριακή Συμπεριφορά</vt:lpstr>
      <vt:lpstr>Πληροφοριακή Συμπεριφορά</vt:lpstr>
      <vt:lpstr>Πληροφοριακή Συμπεριφορά</vt:lpstr>
      <vt:lpstr>Πληροφοριακή Συμπεριφορά</vt:lpstr>
      <vt:lpstr>Πληροφοριακή Συμπεριφορά</vt:lpstr>
      <vt:lpstr>Πληροφοριακή Συμπεριφορά</vt:lpstr>
      <vt:lpstr>Πληροφοριακή Συμπεριφορά</vt:lpstr>
      <vt:lpstr>Πληροφοριακή Συμπεριφορά</vt:lpstr>
      <vt:lpstr>Πληροφοριακή Συμπεριφορά</vt:lpstr>
      <vt:lpstr>Πληροφοριακή Συμπεριφορά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380</cp:revision>
  <dcterms:created xsi:type="dcterms:W3CDTF">2013-03-04T13:35:19Z</dcterms:created>
  <dcterms:modified xsi:type="dcterms:W3CDTF">2015-12-03T10:04:02Z</dcterms:modified>
</cp:coreProperties>
</file>