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5"/>
  </p:notesMasterIdLst>
  <p:handoutMasterIdLst>
    <p:handoutMasterId r:id="rId2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57" r:id="rId19"/>
    <p:sldId id="262" r:id="rId20"/>
    <p:sldId id="264" r:id="rId21"/>
    <p:sldId id="265" r:id="rId22"/>
    <p:sldId id="266" r:id="rId23"/>
    <p:sldId id="261"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12058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3C945-2847-4049-9CBE-6020C4F2F2D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565344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a:spcBef>
                <a:spcPts val="600"/>
              </a:spcBef>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E7186E-D60B-4CDD-9FD8-A6DE36940F3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406392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F3B2D0-66B7-4D3E-BEFA-3A5749DB5A9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5158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A9588E-C273-4551-A61E-70770FDC1B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2671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E4DCBAF-4289-4E97-B8FE-D38388B2854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5851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0E3256-C28D-4585-A84E-B5EA5447E67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81835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1FDC37D-F420-40C5-A708-E2DBA986A6C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0162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4AA404-5686-4959-B81B-38DF6B9F889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552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1C3A3F-F673-4AC3-A4F7-E7489CBDB55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607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E47C7-DD63-4868-AE31-298FDA5F29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80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dirty="0"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F0A24D2A-0851-435F-A906-0013047BCCF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703680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kern="1200">
          <a:solidFill>
            <a:srgbClr val="004A82"/>
          </a:solidFill>
          <a:latin typeface="+mj-lt"/>
          <a:ea typeface="+mj-ea"/>
          <a:cs typeface="+mj-cs"/>
        </a:defRPr>
      </a:lvl1pPr>
      <a:lvl2pPr algn="ctr" rtl="0" eaLnBrk="1" fontAlgn="base" hangingPunct="1">
        <a:spcBef>
          <a:spcPct val="0"/>
        </a:spcBef>
        <a:spcAft>
          <a:spcPct val="0"/>
        </a:spcAft>
        <a:defRPr sz="4000" b="1">
          <a:solidFill>
            <a:schemeClr val="tx1"/>
          </a:solidFill>
          <a:latin typeface="Calibri" pitchFamily="34" charset="0"/>
        </a:defRPr>
      </a:lvl2pPr>
      <a:lvl3pPr algn="ctr" rtl="0" eaLnBrk="1" fontAlgn="base" hangingPunct="1">
        <a:spcBef>
          <a:spcPct val="0"/>
        </a:spcBef>
        <a:spcAft>
          <a:spcPct val="0"/>
        </a:spcAft>
        <a:defRPr sz="4000" b="1">
          <a:solidFill>
            <a:schemeClr val="tx1"/>
          </a:solidFill>
          <a:latin typeface="Calibri" pitchFamily="34" charset="0"/>
        </a:defRPr>
      </a:lvl3pPr>
      <a:lvl4pPr algn="ctr" rtl="0" eaLnBrk="1" fontAlgn="base" hangingPunct="1">
        <a:spcBef>
          <a:spcPct val="0"/>
        </a:spcBef>
        <a:spcAft>
          <a:spcPct val="0"/>
        </a:spcAft>
        <a:defRPr sz="4000" b="1">
          <a:solidFill>
            <a:schemeClr val="tx1"/>
          </a:solidFill>
          <a:latin typeface="Calibri" pitchFamily="34" charset="0"/>
        </a:defRPr>
      </a:lvl4pPr>
      <a:lvl5pPr algn="ctr" rtl="0" eaLnBrk="1" fontAlgn="base" hangingPunct="1">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taobaoshoppingagent.com/item/wholesale-baume-bee-bee-with-nest-box-nest-foundation-meter-instrument-honey-beekeeping-degree-table-12515252551.htm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hyperlink" Target="http://commons.wikimedia.org/wiki/User:Katpatuka" TargetMode="External"/><Relationship Id="rId4" Type="http://schemas.openxmlformats.org/officeDocument/2006/relationships/hyperlink" Target="http://commons.wikimedia.org/wiki/File:Hydrometer.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Χημεία Γραφικών Τεχνών (Ε)</a:t>
            </a:r>
            <a:endParaRPr lang="el-GR" sz="3600" b="1" dirty="0">
              <a:solidFill>
                <a:schemeClr val="tx1"/>
              </a:solidFill>
              <a:latin typeface="+mn-lt"/>
            </a:endParaRPr>
          </a:p>
        </p:txBody>
      </p:sp>
      <p:sp>
        <p:nvSpPr>
          <p:cNvPr id="3" name="Υπότιτλος 2"/>
          <p:cNvSpPr>
            <a:spLocks noGrp="1"/>
          </p:cNvSpPr>
          <p:nvPr>
            <p:ph type="subTitle" idx="1"/>
          </p:nvPr>
        </p:nvSpPr>
        <p:spPr>
          <a:xfrm>
            <a:off x="0" y="3068960"/>
            <a:ext cx="9144000" cy="2160240"/>
          </a:xfrm>
        </p:spPr>
        <p:txBody>
          <a:bodyPr>
            <a:normAutofit fontScale="92500" lnSpcReduction="20000"/>
          </a:bodyPr>
          <a:lstStyle/>
          <a:p>
            <a:pPr lvl="0"/>
            <a:r>
              <a:rPr lang="el-GR" sz="2800" b="1" dirty="0" smtClean="0">
                <a:solidFill>
                  <a:prstClr val="black"/>
                </a:solidFill>
              </a:rPr>
              <a:t>Ενότητα 10</a:t>
            </a:r>
            <a:r>
              <a:rPr lang="el-GR" sz="2800" dirty="0" smtClean="0">
                <a:solidFill>
                  <a:prstClr val="black"/>
                </a:solidFill>
              </a:rPr>
              <a:t>: </a:t>
            </a:r>
            <a:r>
              <a:rPr lang="el-GR" altLang="el-GR" sz="2800" dirty="0" smtClean="0"/>
              <a:t>Μέτρηση πυκνότητας υγρών σωμάτων </a:t>
            </a:r>
            <a:br>
              <a:rPr lang="el-GR" altLang="el-GR" sz="2800" dirty="0" smtClean="0"/>
            </a:br>
            <a:r>
              <a:rPr lang="el-GR" altLang="el-GR" sz="2800" dirty="0" smtClean="0"/>
              <a:t>(Εφαρμογή: </a:t>
            </a:r>
            <a:r>
              <a:rPr lang="el-GR" altLang="el-GR" sz="2800" dirty="0" err="1" smtClean="0"/>
              <a:t>ισοπροπυλική</a:t>
            </a:r>
            <a:r>
              <a:rPr lang="el-GR" altLang="el-GR" sz="2800" dirty="0" smtClean="0"/>
              <a:t> αλκοόλη</a:t>
            </a:r>
            <a:r>
              <a:rPr lang="el-GR" sz="2800" dirty="0" smtClean="0"/>
              <a:t> λιθογραφικού διαλύματος ύγρανσης</a:t>
            </a:r>
            <a:r>
              <a:rPr lang="el-GR" altLang="el-GR" sz="2800" dirty="0" smtClean="0"/>
              <a:t>)</a:t>
            </a:r>
            <a:endParaRPr lang="en-US" sz="2800" dirty="0" smtClean="0">
              <a:solidFill>
                <a:prstClr val="black"/>
              </a:solidFill>
            </a:endParaRPr>
          </a:p>
          <a:p>
            <a:pPr lvl="0"/>
            <a:endParaRPr lang="en-US" sz="2200" dirty="0">
              <a:solidFill>
                <a:prstClr val="black"/>
              </a:solidFill>
            </a:endParaRPr>
          </a:p>
          <a:p>
            <a:pPr lvl="0"/>
            <a:r>
              <a:rPr lang="el-GR" altLang="el-GR" sz="2400" dirty="0">
                <a:solidFill>
                  <a:prstClr val="black"/>
                </a:solidFill>
              </a:rPr>
              <a:t>Δρ. </a:t>
            </a:r>
            <a:r>
              <a:rPr lang="el-GR" altLang="el-GR" sz="2400" dirty="0" err="1">
                <a:solidFill>
                  <a:prstClr val="black"/>
                </a:solidFill>
              </a:rPr>
              <a:t>Σταματίνα</a:t>
            </a:r>
            <a:r>
              <a:rPr lang="el-GR" altLang="el-GR" sz="2400" dirty="0">
                <a:solidFill>
                  <a:prstClr val="black"/>
                </a:solidFill>
              </a:rPr>
              <a:t> Θεοχάρη Καθηγήτρια Εφαρμογών</a:t>
            </a:r>
          </a:p>
          <a:p>
            <a:pPr lvl="0"/>
            <a:r>
              <a:rPr lang="el-GR" altLang="el-GR" sz="2400" dirty="0">
                <a:solidFill>
                  <a:prstClr val="black"/>
                </a:solidFill>
              </a:rPr>
              <a:t>Τμήμα Γραφιστικής/Κατεύθυνση Τεχνολογίας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008856"/>
          </a:xfrm>
        </p:spPr>
        <p:txBody>
          <a:bodyPr/>
          <a:lstStyle/>
          <a:p>
            <a:r>
              <a:rPr lang="el-GR" dirty="0"/>
              <a:t>Πειραματική διαδικασία </a:t>
            </a:r>
            <a:r>
              <a:rPr lang="el-GR" sz="3200" b="0" dirty="0"/>
              <a:t>(β’ μέρος)</a:t>
            </a:r>
            <a:r>
              <a:rPr lang="el-GR" dirty="0"/>
              <a:t/>
            </a:r>
            <a:br>
              <a:rPr lang="el-GR" dirty="0"/>
            </a:b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395536" y="1484784"/>
            <a:ext cx="8229600" cy="4176464"/>
          </a:xfrm>
        </p:spPr>
        <p:txBody>
          <a:bodyPr/>
          <a:lstStyle/>
          <a:p>
            <a:pPr>
              <a:lnSpc>
                <a:spcPct val="114000"/>
              </a:lnSpc>
            </a:pPr>
            <a:r>
              <a:rPr lang="el-GR" dirty="0"/>
              <a:t>Από τις παραπάνω μετρήσεις κατασκευάζουμε </a:t>
            </a:r>
            <a:r>
              <a:rPr lang="el-GR" b="1" dirty="0"/>
              <a:t>διαγράμματα</a:t>
            </a:r>
            <a:r>
              <a:rPr lang="el-GR" dirty="0"/>
              <a:t> και για τις δυο σειρές των διαλυμάτων (</a:t>
            </a:r>
            <a:r>
              <a:rPr lang="en-US" dirty="0" err="1"/>
              <a:t>NaOH</a:t>
            </a:r>
            <a:r>
              <a:rPr lang="en-US" dirty="0"/>
              <a:t> </a:t>
            </a:r>
            <a:r>
              <a:rPr lang="el-GR" dirty="0"/>
              <a:t>και οινοπνεύματος). Τα διαγράμματα που κατασκευάζονται είναι</a:t>
            </a:r>
            <a:r>
              <a:rPr lang="en-US" dirty="0"/>
              <a:t> </a:t>
            </a:r>
            <a:r>
              <a:rPr lang="el-GR" dirty="0"/>
              <a:t>διαγράμματα πυκνότητας σε σχέση με την περιεκτικότητα των διαλυμάτων.</a:t>
            </a:r>
          </a:p>
          <a:p>
            <a:pPr>
              <a:lnSpc>
                <a:spcPct val="114000"/>
              </a:lnSpc>
            </a:pPr>
            <a:r>
              <a:rPr lang="el-GR" dirty="0"/>
              <a:t>Από αυτά μπορούμε να προσδιορίσουμε την πυκνότητα κάποιου </a:t>
            </a:r>
            <a:r>
              <a:rPr lang="el-GR" b="1" dirty="0"/>
              <a:t>άγνωστου</a:t>
            </a:r>
            <a:r>
              <a:rPr lang="el-GR" dirty="0"/>
              <a:t> διαλύματος</a:t>
            </a:r>
            <a:r>
              <a:rPr lang="en-US" dirty="0"/>
              <a:t> </a:t>
            </a:r>
            <a:r>
              <a:rPr lang="en-US" dirty="0" err="1"/>
              <a:t>NaOH</a:t>
            </a:r>
            <a:r>
              <a:rPr lang="en-US" dirty="0"/>
              <a:t> </a:t>
            </a:r>
            <a:r>
              <a:rPr lang="el-GR" dirty="0"/>
              <a:t>ή οινοπνεύματος, με τη μέτρηση της πυκνότητάς του και μόνο</a:t>
            </a:r>
            <a:r>
              <a:rPr lang="en-US" dirty="0"/>
              <a:t>, </a:t>
            </a:r>
            <a:r>
              <a:rPr lang="el-GR" dirty="0"/>
              <a:t>με τη βοήθεια </a:t>
            </a:r>
            <a:r>
              <a:rPr lang="el-GR" dirty="0" err="1"/>
              <a:t>πυκνομέτρου</a:t>
            </a:r>
            <a:r>
              <a:rPr lang="el-GR" dirty="0"/>
              <a:t> ή αραιομέτρου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203254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Λήκυθος</a:t>
            </a:r>
          </a:p>
        </p:txBody>
      </p:sp>
      <p:sp>
        <p:nvSpPr>
          <p:cNvPr id="3" name="Θέση περιεχομένου 2"/>
          <p:cNvSpPr>
            <a:spLocks noGrp="1"/>
          </p:cNvSpPr>
          <p:nvPr>
            <p:ph idx="1"/>
          </p:nvPr>
        </p:nvSpPr>
        <p:spPr/>
        <p:txBody>
          <a:bodyPr/>
          <a:lstStyle/>
          <a:p>
            <a:pPr>
              <a:lnSpc>
                <a:spcPct val="114000"/>
              </a:lnSpc>
            </a:pPr>
            <a:r>
              <a:rPr lang="el-GR" dirty="0"/>
              <a:t>Ζυγίζουμε την ογκομετρική φιάλη ή το ειδικό φιαλίδιο πρώτα κενό και μετά γεμάτο νερό. </a:t>
            </a:r>
          </a:p>
          <a:p>
            <a:pPr>
              <a:lnSpc>
                <a:spcPct val="114000"/>
              </a:lnSpc>
            </a:pPr>
            <a:r>
              <a:rPr lang="el-GR" dirty="0"/>
              <a:t>Στη συνέχεια, επαναλαμβάνουμε τη ζύγιση με τη φιάλη γεμάτη από το διάλυμα, που θέλουμε να </a:t>
            </a:r>
            <a:r>
              <a:rPr lang="el-GR" dirty="0" err="1"/>
              <a:t>πυκνομετρήσουμε</a:t>
            </a:r>
            <a:r>
              <a:rPr lang="el-GR" dirty="0"/>
              <a:t> και βρίσκεται στην ίδια θερμοκρασία. </a:t>
            </a:r>
          </a:p>
          <a:p>
            <a:pPr>
              <a:lnSpc>
                <a:spcPct val="114000"/>
              </a:lnSpc>
            </a:pPr>
            <a:r>
              <a:rPr lang="el-GR" dirty="0"/>
              <a:t>Στο τέλος, διαιρούμε το βάρος του διαλύματος με το καθαρό βάρος του νερού ίσου όγκου και βρίσκουμε την πυκνότητα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844957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Εφαρμογή </a:t>
            </a:r>
            <a:r>
              <a:rPr lang="el-GR" sz="3200" b="0" dirty="0" smtClean="0"/>
              <a:t>(1 από 3)</a:t>
            </a:r>
            <a:endParaRPr lang="el-GR" sz="3200" b="0" dirty="0"/>
          </a:p>
        </p:txBody>
      </p:sp>
      <p:sp>
        <p:nvSpPr>
          <p:cNvPr id="3" name="Θέση περιεχομένου 2"/>
          <p:cNvSpPr>
            <a:spLocks noGrp="1"/>
          </p:cNvSpPr>
          <p:nvPr>
            <p:ph idx="1"/>
          </p:nvPr>
        </p:nvSpPr>
        <p:spPr/>
        <p:txBody>
          <a:bodyPr/>
          <a:lstStyle/>
          <a:p>
            <a:pPr>
              <a:lnSpc>
                <a:spcPct val="114000"/>
              </a:lnSpc>
            </a:pPr>
            <a:r>
              <a:rPr lang="el-GR" dirty="0"/>
              <a:t>Μέτρηση της συγκέντρωσης της </a:t>
            </a:r>
            <a:r>
              <a:rPr lang="el-GR" b="1" dirty="0" err="1"/>
              <a:t>ισοπροπυλικής</a:t>
            </a:r>
            <a:r>
              <a:rPr lang="el-GR" b="1" dirty="0"/>
              <a:t> αλκοόλης</a:t>
            </a:r>
            <a:r>
              <a:rPr lang="el-GR" dirty="0"/>
              <a:t> που περιέχεται σε ένα λιθογραφικό διάλυμα ύγρανσης:</a:t>
            </a:r>
            <a:endParaRPr lang="en-US" dirty="0"/>
          </a:p>
          <a:p>
            <a:pPr>
              <a:lnSpc>
                <a:spcPct val="114000"/>
              </a:lnSpc>
            </a:pPr>
            <a:r>
              <a:rPr lang="el-GR" dirty="0"/>
              <a:t>Όπως είναι γνωστό, ένα λιθογραφικό διάλυμα ύγρανσης περιέχει εκτός των άλλων, συστατικά για τη ρύθμιση του </a:t>
            </a:r>
            <a:r>
              <a:rPr lang="en-US" dirty="0"/>
              <a:t>pH</a:t>
            </a:r>
            <a:r>
              <a:rPr lang="el-GR" dirty="0"/>
              <a:t>, πρόσθετα (πχ. μυκητοκτόνα) και οπωσδήποτε </a:t>
            </a:r>
            <a:r>
              <a:rPr lang="el-GR" b="1" dirty="0" err="1"/>
              <a:t>ισοπροπυλική</a:t>
            </a:r>
            <a:r>
              <a:rPr lang="el-GR" b="1" dirty="0"/>
              <a:t> αλκοόλη</a:t>
            </a:r>
            <a:r>
              <a:rPr lang="el-GR" dirty="0"/>
              <a:t> (για την μείωση της επιφανειακής τάσης, τη ρύθμιση του ιξώδους του διαλύματος και τη διατήρηση της ισορροπίας μελανιού/νερού).</a:t>
            </a:r>
          </a:p>
          <a:p>
            <a:pPr>
              <a:lnSpc>
                <a:spcPct val="114000"/>
              </a:lnSpc>
            </a:pPr>
            <a:r>
              <a:rPr lang="el-GR" dirty="0"/>
              <a:t>Η μέτρηση μπορεί να γίνει με </a:t>
            </a:r>
            <a:r>
              <a:rPr lang="el-GR" b="1" dirty="0">
                <a:solidFill>
                  <a:srgbClr val="004A82"/>
                </a:solidFill>
              </a:rPr>
              <a:t>πυκνόμετρο</a:t>
            </a:r>
            <a:r>
              <a:rPr lang="el-GR" dirty="0"/>
              <a:t> που δείχνει κατευθείαν την % </a:t>
            </a:r>
            <a:r>
              <a:rPr lang="el-GR" dirty="0" err="1"/>
              <a:t>κ.β</a:t>
            </a:r>
            <a:r>
              <a:rPr lang="el-GR" dirty="0"/>
              <a:t>. περιεκτικότητα της αλκοόλης (</a:t>
            </a:r>
            <a:r>
              <a:rPr lang="en-US" b="1" dirty="0">
                <a:solidFill>
                  <a:srgbClr val="004A82"/>
                </a:solidFill>
              </a:rPr>
              <a:t>hydrometer</a:t>
            </a:r>
            <a:r>
              <a:rPr lang="el-GR" dirty="0"/>
              <a:t>)</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693422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Εφαρμογή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57200" y="1196975"/>
            <a:ext cx="8435280" cy="5040313"/>
          </a:xfrm>
        </p:spPr>
        <p:txBody>
          <a:bodyPr/>
          <a:lstStyle/>
          <a:p>
            <a:pPr>
              <a:lnSpc>
                <a:spcPct val="114000"/>
              </a:lnSpc>
            </a:pPr>
            <a:r>
              <a:rPr lang="el-GR" dirty="0"/>
              <a:t>Με τη βοήθεια της ελαστικής φούσκας αναρροφάται αλκοολικό διάλυμα ώστε να μπορεί το πυκνόμετρο να επιπλέει ελεύθερα, χωρίς να έρχεται σε επαφή με τον πυθμένα ή το κλείσιμο της φούσκας. Κρατάμε τη συσκευή κατακόρυφα, ενώ εμποδίζουμε τη δημιουργία φυσαλίδων κρατώντας το δάκτυλο στην έξοδο και περιμένουμε να εξαφανιστούν  όλες οι μικρές φυσαλίδες αέρα. Ελέγχουμε τη θερμοκρασία και διαβάζουμε την ένδειξη του </a:t>
            </a:r>
            <a:r>
              <a:rPr lang="el-GR" dirty="0" err="1"/>
              <a:t>πυκνομέτρου</a:t>
            </a:r>
            <a:r>
              <a:rPr lang="el-GR" dirty="0"/>
              <a:t>.</a:t>
            </a:r>
          </a:p>
          <a:p>
            <a:pPr>
              <a:lnSpc>
                <a:spcPct val="114000"/>
              </a:lnSpc>
            </a:pPr>
            <a:r>
              <a:rPr lang="el-GR" dirty="0"/>
              <a:t>Επειδή, όμως, η προσθήκη της αλκοόλης γίνεται συνήθως ογκομετρικά, χρειαζόμαστε τον όγκο κι όχι τη μάζα της. Έτσι, πρέπει να μετατρέψουμε την περιεκτικότητα από % </a:t>
            </a:r>
            <a:r>
              <a:rPr lang="el-GR" dirty="0" err="1"/>
              <a:t>κ.β</a:t>
            </a:r>
            <a:r>
              <a:rPr lang="el-GR" dirty="0"/>
              <a:t>. σε % </a:t>
            </a:r>
            <a:r>
              <a:rPr lang="el-GR" dirty="0" err="1"/>
              <a:t>κ.ο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981937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Εφαρμογή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67544" y="908721"/>
            <a:ext cx="8352928" cy="576064"/>
          </a:xfrm>
        </p:spPr>
        <p:txBody>
          <a:bodyPr/>
          <a:lstStyle/>
          <a:p>
            <a:pPr marL="0" indent="0">
              <a:buNone/>
            </a:pPr>
            <a:r>
              <a:rPr lang="el-GR" sz="2200" dirty="0"/>
              <a:t>Πίνακας μετατροπής της περιεκτικότητας μιας  αλκοόλης </a:t>
            </a:r>
            <a:r>
              <a:rPr lang="el-GR" sz="2200" dirty="0" smtClean="0"/>
              <a:t>με πυκνότητα </a:t>
            </a:r>
            <a:r>
              <a:rPr lang="el-GR" sz="2200" dirty="0"/>
              <a:t>0,785 από </a:t>
            </a:r>
            <a:r>
              <a:rPr lang="el-GR" sz="2200" dirty="0" smtClean="0"/>
              <a:t>%</a:t>
            </a:r>
            <a:r>
              <a:rPr lang="el-GR" sz="2200" dirty="0" err="1" smtClean="0"/>
              <a:t>κ.β</a:t>
            </a:r>
            <a:r>
              <a:rPr lang="el-GR" sz="2200" dirty="0"/>
              <a:t>.  σε </a:t>
            </a:r>
            <a:r>
              <a:rPr lang="el-GR" sz="2200" dirty="0" smtClean="0"/>
              <a:t>%</a:t>
            </a:r>
            <a:r>
              <a:rPr lang="el-GR" sz="2200" dirty="0" err="1" smtClean="0"/>
              <a:t>κ.ο</a:t>
            </a:r>
            <a:r>
              <a:rPr lang="el-GR" sz="2200" dirty="0"/>
              <a:t>. </a:t>
            </a:r>
            <a:r>
              <a:rPr lang="el-GR" sz="2200" dirty="0" smtClean="0"/>
              <a:t> </a:t>
            </a:r>
            <a:endParaRPr lang="el-GR" sz="2200" dirty="0"/>
          </a:p>
        </p:txBody>
      </p:sp>
      <p:graphicFrame>
        <p:nvGraphicFramePr>
          <p:cNvPr id="5" name="Content Placeholder 3"/>
          <p:cNvGraphicFramePr>
            <a:graphicFrameLocks/>
          </p:cNvGraphicFramePr>
          <p:nvPr>
            <p:extLst>
              <p:ext uri="{D42A27DB-BD31-4B8C-83A1-F6EECF244321}">
                <p14:modId xmlns:p14="http://schemas.microsoft.com/office/powerpoint/2010/main" val="832200319"/>
              </p:ext>
            </p:extLst>
          </p:nvPr>
        </p:nvGraphicFramePr>
        <p:xfrm>
          <a:off x="899592" y="1700808"/>
          <a:ext cx="3960440" cy="5120640"/>
        </p:xfrm>
        <a:graphic>
          <a:graphicData uri="http://schemas.openxmlformats.org/drawingml/2006/table">
            <a:tbl>
              <a:tblPr firstRow="1" bandRow="1">
                <a:tableStyleId>{5940675A-B579-460E-94D1-54222C63F5DA}</a:tableStyleId>
              </a:tblPr>
              <a:tblGrid>
                <a:gridCol w="1980220"/>
                <a:gridCol w="1980220"/>
              </a:tblGrid>
              <a:tr h="329756">
                <a:tc>
                  <a:txBody>
                    <a:bodyPr/>
                    <a:lstStyle/>
                    <a:p>
                      <a:pPr algn="ctr"/>
                      <a:r>
                        <a:rPr lang="el-GR" b="1" dirty="0" smtClean="0"/>
                        <a:t>% </a:t>
                      </a:r>
                      <a:r>
                        <a:rPr lang="el-GR" b="1" dirty="0" err="1" smtClean="0"/>
                        <a:t>κ.β</a:t>
                      </a:r>
                      <a:r>
                        <a:rPr lang="el-GR" b="1" dirty="0" smtClean="0"/>
                        <a:t>.</a:t>
                      </a:r>
                      <a:endParaRPr lang="el-GR" b="1" dirty="0"/>
                    </a:p>
                  </a:txBody>
                  <a:tcPr/>
                </a:tc>
                <a:tc>
                  <a:txBody>
                    <a:bodyPr/>
                    <a:lstStyle/>
                    <a:p>
                      <a:pPr algn="ctr"/>
                      <a:r>
                        <a:rPr lang="el-GR" b="1" dirty="0" smtClean="0"/>
                        <a:t>% </a:t>
                      </a:r>
                      <a:r>
                        <a:rPr lang="el-GR" b="1" dirty="0" err="1" smtClean="0"/>
                        <a:t>κ.ο</a:t>
                      </a:r>
                      <a:r>
                        <a:rPr lang="el-GR" b="1" dirty="0" smtClean="0"/>
                        <a:t>.</a:t>
                      </a:r>
                      <a:endParaRPr lang="el-GR" b="1" dirty="0"/>
                    </a:p>
                  </a:txBody>
                  <a:tcPr/>
                </a:tc>
              </a:tr>
              <a:tr h="329756">
                <a:tc>
                  <a:txBody>
                    <a:bodyPr/>
                    <a:lstStyle/>
                    <a:p>
                      <a:pPr algn="ctr"/>
                      <a:r>
                        <a:rPr lang="el-GR" dirty="0" smtClean="0"/>
                        <a:t>1</a:t>
                      </a:r>
                      <a:endParaRPr lang="el-GR" dirty="0"/>
                    </a:p>
                  </a:txBody>
                  <a:tcPr/>
                </a:tc>
                <a:tc>
                  <a:txBody>
                    <a:bodyPr/>
                    <a:lstStyle/>
                    <a:p>
                      <a:pPr algn="ctr"/>
                      <a:r>
                        <a:rPr lang="el-GR" dirty="0" smtClean="0"/>
                        <a:t>1,27</a:t>
                      </a:r>
                      <a:endParaRPr lang="el-GR" dirty="0"/>
                    </a:p>
                  </a:txBody>
                  <a:tcPr/>
                </a:tc>
              </a:tr>
              <a:tr h="329756">
                <a:tc>
                  <a:txBody>
                    <a:bodyPr/>
                    <a:lstStyle/>
                    <a:p>
                      <a:pPr algn="ctr"/>
                      <a:r>
                        <a:rPr lang="el-GR" dirty="0" smtClean="0"/>
                        <a:t>2</a:t>
                      </a:r>
                      <a:endParaRPr lang="el-GR" dirty="0"/>
                    </a:p>
                  </a:txBody>
                  <a:tcPr/>
                </a:tc>
                <a:tc>
                  <a:txBody>
                    <a:bodyPr/>
                    <a:lstStyle/>
                    <a:p>
                      <a:pPr algn="ctr"/>
                      <a:r>
                        <a:rPr lang="el-GR" dirty="0" smtClean="0"/>
                        <a:t>2,55</a:t>
                      </a:r>
                      <a:endParaRPr lang="el-GR" dirty="0"/>
                    </a:p>
                  </a:txBody>
                  <a:tcPr/>
                </a:tc>
              </a:tr>
              <a:tr h="329756">
                <a:tc>
                  <a:txBody>
                    <a:bodyPr/>
                    <a:lstStyle/>
                    <a:p>
                      <a:pPr algn="ctr"/>
                      <a:r>
                        <a:rPr lang="el-GR" dirty="0" smtClean="0"/>
                        <a:t>3</a:t>
                      </a:r>
                      <a:endParaRPr lang="el-GR" dirty="0"/>
                    </a:p>
                  </a:txBody>
                  <a:tcPr/>
                </a:tc>
                <a:tc>
                  <a:txBody>
                    <a:bodyPr/>
                    <a:lstStyle/>
                    <a:p>
                      <a:pPr algn="ctr"/>
                      <a:r>
                        <a:rPr lang="el-GR" dirty="0" smtClean="0"/>
                        <a:t>3,82</a:t>
                      </a:r>
                      <a:endParaRPr lang="el-GR" dirty="0"/>
                    </a:p>
                  </a:txBody>
                  <a:tcPr/>
                </a:tc>
              </a:tr>
              <a:tr h="329756">
                <a:tc>
                  <a:txBody>
                    <a:bodyPr/>
                    <a:lstStyle/>
                    <a:p>
                      <a:pPr algn="ctr"/>
                      <a:r>
                        <a:rPr lang="el-GR" dirty="0" smtClean="0"/>
                        <a:t>4</a:t>
                      </a:r>
                      <a:endParaRPr lang="el-GR" dirty="0"/>
                    </a:p>
                  </a:txBody>
                  <a:tcPr/>
                </a:tc>
                <a:tc>
                  <a:txBody>
                    <a:bodyPr/>
                    <a:lstStyle/>
                    <a:p>
                      <a:pPr algn="ctr"/>
                      <a:r>
                        <a:rPr lang="el-GR" dirty="0" smtClean="0"/>
                        <a:t>5,10</a:t>
                      </a:r>
                      <a:endParaRPr lang="el-GR" dirty="0"/>
                    </a:p>
                  </a:txBody>
                  <a:tcPr/>
                </a:tc>
              </a:tr>
              <a:tr h="329756">
                <a:tc>
                  <a:txBody>
                    <a:bodyPr/>
                    <a:lstStyle/>
                    <a:p>
                      <a:pPr algn="ctr"/>
                      <a:r>
                        <a:rPr lang="el-GR" dirty="0" smtClean="0"/>
                        <a:t>5</a:t>
                      </a:r>
                      <a:endParaRPr lang="el-GR" dirty="0"/>
                    </a:p>
                  </a:txBody>
                  <a:tcPr/>
                </a:tc>
                <a:tc>
                  <a:txBody>
                    <a:bodyPr/>
                    <a:lstStyle/>
                    <a:p>
                      <a:pPr algn="ctr"/>
                      <a:r>
                        <a:rPr lang="el-GR" dirty="0" smtClean="0"/>
                        <a:t>6,37</a:t>
                      </a:r>
                      <a:endParaRPr lang="el-GR" dirty="0"/>
                    </a:p>
                  </a:txBody>
                  <a:tcPr/>
                </a:tc>
              </a:tr>
              <a:tr h="329756">
                <a:tc>
                  <a:txBody>
                    <a:bodyPr/>
                    <a:lstStyle/>
                    <a:p>
                      <a:pPr algn="ctr"/>
                      <a:r>
                        <a:rPr lang="el-GR" dirty="0" smtClean="0"/>
                        <a:t>6</a:t>
                      </a:r>
                      <a:endParaRPr lang="el-GR" dirty="0"/>
                    </a:p>
                  </a:txBody>
                  <a:tcPr/>
                </a:tc>
                <a:tc>
                  <a:txBody>
                    <a:bodyPr/>
                    <a:lstStyle/>
                    <a:p>
                      <a:pPr algn="ctr"/>
                      <a:r>
                        <a:rPr lang="el-GR" dirty="0" smtClean="0"/>
                        <a:t>7,64</a:t>
                      </a:r>
                      <a:endParaRPr lang="el-GR" dirty="0"/>
                    </a:p>
                  </a:txBody>
                  <a:tcPr/>
                </a:tc>
              </a:tr>
              <a:tr h="329756">
                <a:tc>
                  <a:txBody>
                    <a:bodyPr/>
                    <a:lstStyle/>
                    <a:p>
                      <a:pPr algn="ctr"/>
                      <a:r>
                        <a:rPr lang="el-GR" dirty="0" smtClean="0"/>
                        <a:t>7</a:t>
                      </a:r>
                      <a:endParaRPr lang="el-GR" dirty="0"/>
                    </a:p>
                  </a:txBody>
                  <a:tcPr/>
                </a:tc>
                <a:tc>
                  <a:txBody>
                    <a:bodyPr/>
                    <a:lstStyle/>
                    <a:p>
                      <a:pPr algn="ctr"/>
                      <a:r>
                        <a:rPr lang="el-GR" dirty="0" smtClean="0"/>
                        <a:t>8,92</a:t>
                      </a:r>
                      <a:endParaRPr lang="el-GR" dirty="0"/>
                    </a:p>
                  </a:txBody>
                  <a:tcPr/>
                </a:tc>
              </a:tr>
              <a:tr h="329756">
                <a:tc>
                  <a:txBody>
                    <a:bodyPr/>
                    <a:lstStyle/>
                    <a:p>
                      <a:pPr algn="ctr"/>
                      <a:r>
                        <a:rPr lang="el-GR" dirty="0" smtClean="0"/>
                        <a:t>8</a:t>
                      </a:r>
                      <a:endParaRPr lang="el-GR" dirty="0"/>
                    </a:p>
                  </a:txBody>
                  <a:tcPr/>
                </a:tc>
                <a:tc>
                  <a:txBody>
                    <a:bodyPr/>
                    <a:lstStyle/>
                    <a:p>
                      <a:pPr algn="ctr"/>
                      <a:r>
                        <a:rPr lang="el-GR" dirty="0" smtClean="0"/>
                        <a:t>10,03</a:t>
                      </a:r>
                      <a:endParaRPr lang="el-GR" dirty="0"/>
                    </a:p>
                  </a:txBody>
                  <a:tcPr/>
                </a:tc>
              </a:tr>
              <a:tr h="329756">
                <a:tc>
                  <a:txBody>
                    <a:bodyPr/>
                    <a:lstStyle/>
                    <a:p>
                      <a:pPr algn="ctr"/>
                      <a:r>
                        <a:rPr lang="el-GR" dirty="0" smtClean="0"/>
                        <a:t>9</a:t>
                      </a:r>
                      <a:endParaRPr lang="el-GR" dirty="0"/>
                    </a:p>
                  </a:txBody>
                  <a:tcPr/>
                </a:tc>
                <a:tc>
                  <a:txBody>
                    <a:bodyPr/>
                    <a:lstStyle/>
                    <a:p>
                      <a:pPr algn="ctr"/>
                      <a:r>
                        <a:rPr lang="el-GR" dirty="0" smtClean="0"/>
                        <a:t>11,46</a:t>
                      </a:r>
                      <a:endParaRPr lang="el-GR" dirty="0"/>
                    </a:p>
                  </a:txBody>
                  <a:tcPr/>
                </a:tc>
              </a:tr>
              <a:tr h="329756">
                <a:tc>
                  <a:txBody>
                    <a:bodyPr/>
                    <a:lstStyle/>
                    <a:p>
                      <a:pPr algn="ctr"/>
                      <a:r>
                        <a:rPr lang="el-GR" dirty="0" smtClean="0"/>
                        <a:t>10</a:t>
                      </a:r>
                      <a:endParaRPr lang="el-GR" dirty="0"/>
                    </a:p>
                  </a:txBody>
                  <a:tcPr/>
                </a:tc>
                <a:tc>
                  <a:txBody>
                    <a:bodyPr/>
                    <a:lstStyle/>
                    <a:p>
                      <a:pPr algn="ctr"/>
                      <a:r>
                        <a:rPr lang="el-GR" dirty="0" smtClean="0"/>
                        <a:t>12,74</a:t>
                      </a:r>
                      <a:endParaRPr lang="el-GR" dirty="0"/>
                    </a:p>
                  </a:txBody>
                  <a:tcPr/>
                </a:tc>
              </a:tr>
              <a:tr h="329756">
                <a:tc>
                  <a:txBody>
                    <a:bodyPr/>
                    <a:lstStyle/>
                    <a:p>
                      <a:pPr algn="ctr"/>
                      <a:r>
                        <a:rPr lang="el-GR" dirty="0" smtClean="0"/>
                        <a:t>11</a:t>
                      </a:r>
                      <a:endParaRPr lang="el-GR" dirty="0"/>
                    </a:p>
                  </a:txBody>
                  <a:tcPr/>
                </a:tc>
                <a:tc>
                  <a:txBody>
                    <a:bodyPr/>
                    <a:lstStyle/>
                    <a:p>
                      <a:pPr algn="ctr"/>
                      <a:r>
                        <a:rPr lang="el-GR" dirty="0" smtClean="0"/>
                        <a:t>14,01</a:t>
                      </a:r>
                      <a:endParaRPr lang="el-GR" dirty="0"/>
                    </a:p>
                  </a:txBody>
                  <a:tcPr/>
                </a:tc>
              </a:tr>
              <a:tr h="329756">
                <a:tc>
                  <a:txBody>
                    <a:bodyPr/>
                    <a:lstStyle/>
                    <a:p>
                      <a:pPr algn="ctr"/>
                      <a:r>
                        <a:rPr lang="el-GR" dirty="0" smtClean="0"/>
                        <a:t>12</a:t>
                      </a:r>
                      <a:endParaRPr lang="el-GR" dirty="0"/>
                    </a:p>
                  </a:txBody>
                  <a:tcPr/>
                </a:tc>
                <a:tc>
                  <a:txBody>
                    <a:bodyPr/>
                    <a:lstStyle/>
                    <a:p>
                      <a:pPr algn="ctr"/>
                      <a:r>
                        <a:rPr lang="el-GR" dirty="0" smtClean="0"/>
                        <a:t>15,29</a:t>
                      </a:r>
                      <a:endParaRPr lang="el-GR" dirty="0"/>
                    </a:p>
                  </a:txBody>
                  <a:tcPr/>
                </a:tc>
              </a:tr>
              <a:tr h="329756">
                <a:tc>
                  <a:txBody>
                    <a:bodyPr/>
                    <a:lstStyle/>
                    <a:p>
                      <a:pPr algn="ctr"/>
                      <a:r>
                        <a:rPr lang="el-GR" dirty="0" smtClean="0"/>
                        <a:t>13</a:t>
                      </a:r>
                      <a:endParaRPr lang="el-GR" dirty="0"/>
                    </a:p>
                  </a:txBody>
                  <a:tcPr/>
                </a:tc>
                <a:tc>
                  <a:txBody>
                    <a:bodyPr/>
                    <a:lstStyle/>
                    <a:p>
                      <a:pPr algn="ctr"/>
                      <a:r>
                        <a:rPr lang="el-GR" dirty="0" smtClean="0"/>
                        <a:t>16,56</a:t>
                      </a:r>
                      <a:endParaRPr lang="el-GR" dirty="0"/>
                    </a:p>
                  </a:txBody>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7094778"/>
              </p:ext>
            </p:extLst>
          </p:nvPr>
        </p:nvGraphicFramePr>
        <p:xfrm>
          <a:off x="5004048" y="1844824"/>
          <a:ext cx="3357586" cy="4754880"/>
        </p:xfrm>
        <a:graphic>
          <a:graphicData uri="http://schemas.openxmlformats.org/drawingml/2006/table">
            <a:tbl>
              <a:tblPr firstRow="1" bandRow="1">
                <a:tableStyleId>{5940675A-B579-460E-94D1-54222C63F5DA}</a:tableStyleId>
              </a:tblPr>
              <a:tblGrid>
                <a:gridCol w="1678793"/>
                <a:gridCol w="1678793"/>
              </a:tblGrid>
              <a:tr h="331471">
                <a:tc>
                  <a:txBody>
                    <a:bodyPr/>
                    <a:lstStyle/>
                    <a:p>
                      <a:pPr algn="ctr"/>
                      <a:r>
                        <a:rPr lang="el-GR" b="1" dirty="0" smtClean="0"/>
                        <a:t>% </a:t>
                      </a:r>
                      <a:r>
                        <a:rPr lang="el-GR" b="1" dirty="0" err="1" smtClean="0"/>
                        <a:t>κ.β</a:t>
                      </a:r>
                      <a:r>
                        <a:rPr lang="el-GR" b="1" dirty="0" smtClean="0"/>
                        <a:t>.</a:t>
                      </a:r>
                      <a:endParaRPr lang="el-GR" b="1" dirty="0"/>
                    </a:p>
                  </a:txBody>
                  <a:tcPr/>
                </a:tc>
                <a:tc>
                  <a:txBody>
                    <a:bodyPr/>
                    <a:lstStyle/>
                    <a:p>
                      <a:pPr algn="ctr"/>
                      <a:r>
                        <a:rPr lang="el-GR" b="1" dirty="0" smtClean="0"/>
                        <a:t>% </a:t>
                      </a:r>
                      <a:r>
                        <a:rPr lang="el-GR" b="1" dirty="0" err="1" smtClean="0"/>
                        <a:t>κ.ο</a:t>
                      </a:r>
                      <a:r>
                        <a:rPr lang="el-GR" b="1" dirty="0" smtClean="0"/>
                        <a:t>.</a:t>
                      </a:r>
                      <a:endParaRPr lang="el-GR" b="1" dirty="0"/>
                    </a:p>
                  </a:txBody>
                  <a:tcPr/>
                </a:tc>
              </a:tr>
              <a:tr h="331471">
                <a:tc>
                  <a:txBody>
                    <a:bodyPr/>
                    <a:lstStyle/>
                    <a:p>
                      <a:pPr algn="ctr"/>
                      <a:r>
                        <a:rPr lang="el-GR" dirty="0" smtClean="0"/>
                        <a:t>14</a:t>
                      </a:r>
                      <a:endParaRPr lang="el-GR" dirty="0"/>
                    </a:p>
                  </a:txBody>
                  <a:tcPr/>
                </a:tc>
                <a:tc>
                  <a:txBody>
                    <a:bodyPr/>
                    <a:lstStyle/>
                    <a:p>
                      <a:pPr algn="ctr"/>
                      <a:r>
                        <a:rPr lang="el-GR" dirty="0" smtClean="0"/>
                        <a:t>17,83</a:t>
                      </a:r>
                      <a:endParaRPr lang="el-GR" dirty="0"/>
                    </a:p>
                  </a:txBody>
                  <a:tcPr/>
                </a:tc>
              </a:tr>
              <a:tr h="331471">
                <a:tc>
                  <a:txBody>
                    <a:bodyPr/>
                    <a:lstStyle/>
                    <a:p>
                      <a:pPr algn="ctr"/>
                      <a:r>
                        <a:rPr lang="el-GR" dirty="0" smtClean="0"/>
                        <a:t>15</a:t>
                      </a:r>
                      <a:endParaRPr lang="el-GR" dirty="0"/>
                    </a:p>
                  </a:txBody>
                  <a:tcPr/>
                </a:tc>
                <a:tc>
                  <a:txBody>
                    <a:bodyPr/>
                    <a:lstStyle/>
                    <a:p>
                      <a:pPr algn="ctr"/>
                      <a:r>
                        <a:rPr lang="el-GR" dirty="0" smtClean="0"/>
                        <a:t>19,11</a:t>
                      </a:r>
                      <a:endParaRPr lang="el-GR" dirty="0"/>
                    </a:p>
                  </a:txBody>
                  <a:tcPr/>
                </a:tc>
              </a:tr>
              <a:tr h="331471">
                <a:tc>
                  <a:txBody>
                    <a:bodyPr/>
                    <a:lstStyle/>
                    <a:p>
                      <a:pPr algn="ctr"/>
                      <a:r>
                        <a:rPr lang="el-GR" dirty="0" smtClean="0"/>
                        <a:t>16</a:t>
                      </a:r>
                      <a:endParaRPr lang="el-GR" dirty="0"/>
                    </a:p>
                  </a:txBody>
                  <a:tcPr/>
                </a:tc>
                <a:tc>
                  <a:txBody>
                    <a:bodyPr/>
                    <a:lstStyle/>
                    <a:p>
                      <a:pPr algn="ctr"/>
                      <a:r>
                        <a:rPr lang="el-GR" dirty="0" smtClean="0"/>
                        <a:t>20,38</a:t>
                      </a:r>
                      <a:endParaRPr lang="el-GR" dirty="0"/>
                    </a:p>
                  </a:txBody>
                  <a:tcPr/>
                </a:tc>
              </a:tr>
              <a:tr h="331471">
                <a:tc>
                  <a:txBody>
                    <a:bodyPr/>
                    <a:lstStyle/>
                    <a:p>
                      <a:pPr algn="ctr"/>
                      <a:r>
                        <a:rPr lang="el-GR" dirty="0" smtClean="0"/>
                        <a:t>17</a:t>
                      </a:r>
                      <a:endParaRPr lang="el-GR" dirty="0"/>
                    </a:p>
                  </a:txBody>
                  <a:tcPr/>
                </a:tc>
                <a:tc>
                  <a:txBody>
                    <a:bodyPr/>
                    <a:lstStyle/>
                    <a:p>
                      <a:pPr algn="ctr"/>
                      <a:r>
                        <a:rPr lang="el-GR" dirty="0" smtClean="0"/>
                        <a:t>21,66</a:t>
                      </a:r>
                      <a:endParaRPr lang="el-GR" dirty="0"/>
                    </a:p>
                  </a:txBody>
                  <a:tcPr/>
                </a:tc>
              </a:tr>
              <a:tr h="331471">
                <a:tc>
                  <a:txBody>
                    <a:bodyPr/>
                    <a:lstStyle/>
                    <a:p>
                      <a:pPr algn="ctr"/>
                      <a:r>
                        <a:rPr lang="el-GR" dirty="0" smtClean="0"/>
                        <a:t>18</a:t>
                      </a:r>
                      <a:endParaRPr lang="el-GR" dirty="0"/>
                    </a:p>
                  </a:txBody>
                  <a:tcPr/>
                </a:tc>
                <a:tc>
                  <a:txBody>
                    <a:bodyPr/>
                    <a:lstStyle/>
                    <a:p>
                      <a:pPr algn="ctr"/>
                      <a:r>
                        <a:rPr lang="el-GR" dirty="0" smtClean="0"/>
                        <a:t>22,93</a:t>
                      </a:r>
                      <a:endParaRPr lang="el-GR" dirty="0"/>
                    </a:p>
                  </a:txBody>
                  <a:tcPr/>
                </a:tc>
              </a:tr>
              <a:tr h="331471">
                <a:tc>
                  <a:txBody>
                    <a:bodyPr/>
                    <a:lstStyle/>
                    <a:p>
                      <a:pPr algn="ctr"/>
                      <a:r>
                        <a:rPr lang="el-GR" dirty="0" smtClean="0"/>
                        <a:t>19</a:t>
                      </a:r>
                      <a:endParaRPr lang="el-GR" dirty="0"/>
                    </a:p>
                  </a:txBody>
                  <a:tcPr/>
                </a:tc>
                <a:tc>
                  <a:txBody>
                    <a:bodyPr/>
                    <a:lstStyle/>
                    <a:p>
                      <a:pPr algn="ctr"/>
                      <a:r>
                        <a:rPr lang="el-GR" dirty="0" smtClean="0"/>
                        <a:t>24,20</a:t>
                      </a:r>
                      <a:endParaRPr lang="el-GR" dirty="0"/>
                    </a:p>
                  </a:txBody>
                  <a:tcPr/>
                </a:tc>
              </a:tr>
              <a:tr h="331471">
                <a:tc>
                  <a:txBody>
                    <a:bodyPr/>
                    <a:lstStyle/>
                    <a:p>
                      <a:pPr algn="ctr"/>
                      <a:r>
                        <a:rPr lang="el-GR" dirty="0" smtClean="0"/>
                        <a:t>20</a:t>
                      </a:r>
                      <a:endParaRPr lang="el-GR" dirty="0"/>
                    </a:p>
                  </a:txBody>
                  <a:tcPr/>
                </a:tc>
                <a:tc>
                  <a:txBody>
                    <a:bodyPr/>
                    <a:lstStyle/>
                    <a:p>
                      <a:pPr algn="ctr"/>
                      <a:r>
                        <a:rPr lang="el-GR" dirty="0" smtClean="0"/>
                        <a:t>25,48</a:t>
                      </a:r>
                      <a:endParaRPr lang="el-GR" dirty="0"/>
                    </a:p>
                  </a:txBody>
                  <a:tcPr/>
                </a:tc>
              </a:tr>
              <a:tr h="331471">
                <a:tc>
                  <a:txBody>
                    <a:bodyPr/>
                    <a:lstStyle/>
                    <a:p>
                      <a:pPr algn="ctr"/>
                      <a:r>
                        <a:rPr lang="el-GR" dirty="0" smtClean="0"/>
                        <a:t>21</a:t>
                      </a:r>
                      <a:endParaRPr lang="el-GR" dirty="0"/>
                    </a:p>
                  </a:txBody>
                  <a:tcPr/>
                </a:tc>
                <a:tc>
                  <a:txBody>
                    <a:bodyPr/>
                    <a:lstStyle/>
                    <a:p>
                      <a:pPr algn="ctr"/>
                      <a:r>
                        <a:rPr lang="el-GR" dirty="0" smtClean="0"/>
                        <a:t>26,75</a:t>
                      </a:r>
                      <a:endParaRPr lang="el-GR" dirty="0"/>
                    </a:p>
                  </a:txBody>
                  <a:tcPr/>
                </a:tc>
              </a:tr>
              <a:tr h="331471">
                <a:tc>
                  <a:txBody>
                    <a:bodyPr/>
                    <a:lstStyle/>
                    <a:p>
                      <a:pPr algn="ctr"/>
                      <a:r>
                        <a:rPr lang="el-GR" dirty="0" smtClean="0"/>
                        <a:t>22</a:t>
                      </a:r>
                      <a:endParaRPr lang="el-GR" dirty="0"/>
                    </a:p>
                  </a:txBody>
                  <a:tcPr/>
                </a:tc>
                <a:tc>
                  <a:txBody>
                    <a:bodyPr/>
                    <a:lstStyle/>
                    <a:p>
                      <a:pPr algn="ctr"/>
                      <a:r>
                        <a:rPr lang="el-GR" dirty="0" smtClean="0"/>
                        <a:t>28,03</a:t>
                      </a:r>
                      <a:endParaRPr lang="el-GR" dirty="0"/>
                    </a:p>
                  </a:txBody>
                  <a:tcPr/>
                </a:tc>
              </a:tr>
              <a:tr h="331471">
                <a:tc>
                  <a:txBody>
                    <a:bodyPr/>
                    <a:lstStyle/>
                    <a:p>
                      <a:pPr algn="ctr"/>
                      <a:r>
                        <a:rPr lang="el-GR" dirty="0" smtClean="0"/>
                        <a:t>23</a:t>
                      </a:r>
                      <a:endParaRPr lang="el-GR" dirty="0"/>
                    </a:p>
                  </a:txBody>
                  <a:tcPr/>
                </a:tc>
                <a:tc>
                  <a:txBody>
                    <a:bodyPr/>
                    <a:lstStyle/>
                    <a:p>
                      <a:pPr algn="ctr"/>
                      <a:r>
                        <a:rPr lang="el-GR" dirty="0" smtClean="0"/>
                        <a:t>29,30</a:t>
                      </a:r>
                      <a:endParaRPr lang="el-GR" dirty="0"/>
                    </a:p>
                  </a:txBody>
                  <a:tcPr/>
                </a:tc>
              </a:tr>
              <a:tr h="331471">
                <a:tc>
                  <a:txBody>
                    <a:bodyPr/>
                    <a:lstStyle/>
                    <a:p>
                      <a:pPr algn="ctr"/>
                      <a:r>
                        <a:rPr lang="el-GR" dirty="0" smtClean="0"/>
                        <a:t>24</a:t>
                      </a:r>
                      <a:endParaRPr lang="el-GR" dirty="0"/>
                    </a:p>
                  </a:txBody>
                  <a:tcPr/>
                </a:tc>
                <a:tc>
                  <a:txBody>
                    <a:bodyPr/>
                    <a:lstStyle/>
                    <a:p>
                      <a:pPr algn="ctr"/>
                      <a:r>
                        <a:rPr lang="el-GR" dirty="0" smtClean="0"/>
                        <a:t>30,57</a:t>
                      </a:r>
                      <a:endParaRPr lang="el-GR" dirty="0"/>
                    </a:p>
                  </a:txBody>
                  <a:tcPr/>
                </a:tc>
              </a:tr>
              <a:tr h="331471">
                <a:tc>
                  <a:txBody>
                    <a:bodyPr/>
                    <a:lstStyle/>
                    <a:p>
                      <a:pPr algn="ctr"/>
                      <a:r>
                        <a:rPr lang="el-GR" dirty="0" smtClean="0"/>
                        <a:t>25</a:t>
                      </a:r>
                      <a:endParaRPr lang="el-GR" dirty="0"/>
                    </a:p>
                  </a:txBody>
                  <a:tcPr/>
                </a:tc>
                <a:tc>
                  <a:txBody>
                    <a:bodyPr/>
                    <a:lstStyle/>
                    <a:p>
                      <a:pPr algn="ctr"/>
                      <a:r>
                        <a:rPr lang="el-GR" dirty="0" smtClean="0"/>
                        <a:t>31,85</a:t>
                      </a:r>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3536220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r>
              <a:rPr lang="el-GR" altLang="el-GR" dirty="0" smtClean="0"/>
              <a:t>Βιβλιογραφία </a:t>
            </a:r>
            <a:r>
              <a:rPr lang="el-GR" altLang="el-GR" sz="3200" b="0" dirty="0" smtClean="0"/>
              <a:t>(1 από 2) </a:t>
            </a:r>
          </a:p>
        </p:txBody>
      </p:sp>
      <p:sp>
        <p:nvSpPr>
          <p:cNvPr id="27651" name="Θέση περιεχομένου 2"/>
          <p:cNvSpPr>
            <a:spLocks noGrp="1"/>
          </p:cNvSpPr>
          <p:nvPr>
            <p:ph idx="1"/>
          </p:nvPr>
        </p:nvSpPr>
        <p:spPr>
          <a:xfrm>
            <a:off x="457200" y="1196975"/>
            <a:ext cx="8435280" cy="5040313"/>
          </a:xfrm>
        </p:spPr>
        <p:txBody>
          <a:bodyPr/>
          <a:lstStyle/>
          <a:p>
            <a:pPr lvl="0"/>
            <a:r>
              <a:rPr lang="el-GR" dirty="0" smtClean="0"/>
              <a:t>Χημεία Γραφικών Τεχνών, Ν. </a:t>
            </a:r>
            <a:r>
              <a:rPr lang="el-GR" dirty="0" err="1" smtClean="0"/>
              <a:t>Καρακασίδη</a:t>
            </a:r>
            <a:r>
              <a:rPr lang="el-GR" dirty="0" smtClean="0"/>
              <a:t>, </a:t>
            </a:r>
            <a:r>
              <a:rPr lang="el-GR" dirty="0" err="1" smtClean="0"/>
              <a:t>εκδ</a:t>
            </a:r>
            <a:r>
              <a:rPr lang="el-GR" dirty="0" smtClean="0"/>
              <a:t>. ΙΩΝ, Αθήνα 2005 </a:t>
            </a:r>
          </a:p>
          <a:p>
            <a:pPr lvl="0"/>
            <a:r>
              <a:rPr lang="el-GR" dirty="0" smtClean="0"/>
              <a:t>Γενική Χημεία, </a:t>
            </a:r>
            <a:r>
              <a:rPr lang="en-US" dirty="0" smtClean="0"/>
              <a:t>D</a:t>
            </a:r>
            <a:r>
              <a:rPr lang="el-GR" dirty="0" smtClean="0"/>
              <a:t>. </a:t>
            </a:r>
            <a:r>
              <a:rPr lang="en-US" dirty="0" smtClean="0"/>
              <a:t>Ebbing</a:t>
            </a:r>
            <a:r>
              <a:rPr lang="el-GR" dirty="0" smtClean="0"/>
              <a:t>, </a:t>
            </a:r>
            <a:r>
              <a:rPr lang="en-US" dirty="0" smtClean="0"/>
              <a:t>S</a:t>
            </a:r>
            <a:r>
              <a:rPr lang="el-GR" dirty="0" smtClean="0"/>
              <a:t>. </a:t>
            </a:r>
            <a:r>
              <a:rPr lang="en-US" dirty="0" smtClean="0"/>
              <a:t>Gammon</a:t>
            </a:r>
            <a:r>
              <a:rPr lang="el-GR" dirty="0" smtClean="0"/>
              <a:t>, </a:t>
            </a:r>
            <a:r>
              <a:rPr lang="el-GR" dirty="0" err="1" smtClean="0"/>
              <a:t>εκδ</a:t>
            </a:r>
            <a:r>
              <a:rPr lang="el-GR" dirty="0" smtClean="0"/>
              <a:t>. Τραυλός, Αθήνα, 2011</a:t>
            </a:r>
          </a:p>
          <a:p>
            <a:pPr lvl="0"/>
            <a:r>
              <a:rPr lang="el-GR" dirty="0" smtClean="0"/>
              <a:t>Χημεία, Εισαγωγικές Έννοιες, Ε. Λυμπεράκη, </a:t>
            </a:r>
            <a:r>
              <a:rPr lang="el-GR" dirty="0" err="1" smtClean="0"/>
              <a:t>εκδ</a:t>
            </a:r>
            <a:r>
              <a:rPr lang="el-GR" dirty="0" smtClean="0"/>
              <a:t>. </a:t>
            </a:r>
            <a:r>
              <a:rPr lang="el-GR" dirty="0" err="1" smtClean="0"/>
              <a:t>Αλτιντζή</a:t>
            </a:r>
            <a:r>
              <a:rPr lang="el-GR" dirty="0" smtClean="0"/>
              <a:t>, 2009</a:t>
            </a:r>
          </a:p>
          <a:p>
            <a:pPr lvl="0"/>
            <a:r>
              <a:rPr lang="el-GR" dirty="0" smtClean="0"/>
              <a:t>Χημεία για Τεχνολόγους, Φ. </a:t>
            </a:r>
            <a:r>
              <a:rPr lang="el-GR" dirty="0" err="1" smtClean="0"/>
              <a:t>Νόμπελη</a:t>
            </a:r>
            <a:r>
              <a:rPr lang="el-GR" dirty="0" smtClean="0"/>
              <a:t>, </a:t>
            </a:r>
            <a:r>
              <a:rPr lang="el-GR" dirty="0" err="1" smtClean="0"/>
              <a:t>εκδ</a:t>
            </a:r>
            <a:r>
              <a:rPr lang="el-GR" dirty="0" smtClean="0"/>
              <a:t>. ΙΩΝ, Αθήνα, 2003</a:t>
            </a:r>
          </a:p>
          <a:p>
            <a:pPr lvl="0"/>
            <a:r>
              <a:rPr lang="el-GR" dirty="0" smtClean="0"/>
              <a:t>Διδακτική της Χημείας ΙΙ, </a:t>
            </a:r>
            <a:r>
              <a:rPr lang="el-GR" dirty="0" err="1" smtClean="0"/>
              <a:t>Γιούρη</a:t>
            </a:r>
            <a:r>
              <a:rPr lang="el-GR" dirty="0" smtClean="0"/>
              <a:t>-</a:t>
            </a:r>
            <a:r>
              <a:rPr lang="el-GR" dirty="0" err="1" smtClean="0"/>
              <a:t>Τσοχατζή</a:t>
            </a:r>
            <a:r>
              <a:rPr lang="el-GR" dirty="0" smtClean="0"/>
              <a:t>, </a:t>
            </a:r>
            <a:r>
              <a:rPr lang="el-GR" dirty="0" err="1" smtClean="0"/>
              <a:t>Μανουσάκης</a:t>
            </a:r>
            <a:r>
              <a:rPr lang="el-GR" dirty="0" smtClean="0"/>
              <a:t>, </a:t>
            </a:r>
            <a:r>
              <a:rPr lang="el-GR" dirty="0" err="1" smtClean="0"/>
              <a:t>Θεσ</a:t>
            </a:r>
            <a:r>
              <a:rPr lang="el-GR" dirty="0" smtClean="0"/>
              <a:t>/κη, 1994</a:t>
            </a:r>
          </a:p>
        </p:txBody>
      </p:sp>
      <p:sp>
        <p:nvSpPr>
          <p:cNvPr id="4" name="Θέση αριθμού διαφάνειας 3"/>
          <p:cNvSpPr>
            <a:spLocks noGrp="1"/>
          </p:cNvSpPr>
          <p:nvPr>
            <p:ph type="sldNum" sz="quarter" idx="12"/>
          </p:nvPr>
        </p:nvSpPr>
        <p:spPr/>
        <p:txBody>
          <a:bodyPr/>
          <a:lstStyle/>
          <a:p>
            <a:pPr>
              <a:defRPr/>
            </a:pPr>
            <a:fld id="{06D24214-1666-4AB6-AC6E-5E57DA3C1AB4}"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342464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r>
              <a:rPr lang="el-GR" altLang="el-GR" dirty="0" smtClean="0"/>
              <a:t>Βιβλιογραφία</a:t>
            </a:r>
            <a:r>
              <a:rPr lang="el-GR" altLang="el-GR" b="0" dirty="0" smtClean="0"/>
              <a:t> </a:t>
            </a:r>
            <a:r>
              <a:rPr lang="el-GR" altLang="el-GR" sz="3200" b="0" dirty="0" smtClean="0"/>
              <a:t>(2 από 2)</a:t>
            </a:r>
            <a:r>
              <a:rPr lang="el-GR" altLang="el-GR" sz="3200" dirty="0" smtClean="0"/>
              <a:t> </a:t>
            </a:r>
          </a:p>
        </p:txBody>
      </p:sp>
      <p:sp>
        <p:nvSpPr>
          <p:cNvPr id="27651" name="Θέση περιεχομένου 2"/>
          <p:cNvSpPr>
            <a:spLocks noGrp="1"/>
          </p:cNvSpPr>
          <p:nvPr>
            <p:ph idx="1"/>
          </p:nvPr>
        </p:nvSpPr>
        <p:spPr>
          <a:xfrm>
            <a:off x="457200" y="1196975"/>
            <a:ext cx="8435280" cy="5040313"/>
          </a:xfrm>
        </p:spPr>
        <p:txBody>
          <a:bodyPr/>
          <a:lstStyle/>
          <a:p>
            <a:pPr lvl="0"/>
            <a:r>
              <a:rPr lang="el-GR" dirty="0" smtClean="0"/>
              <a:t>Εργαστηριακές ασκήσεις Χημείας, Ν. </a:t>
            </a:r>
            <a:r>
              <a:rPr lang="el-GR" dirty="0" err="1" smtClean="0"/>
              <a:t>Καρακασίδη</a:t>
            </a:r>
            <a:r>
              <a:rPr lang="el-GR" dirty="0" smtClean="0"/>
              <a:t>, ΤΕΙ Αθήνας, 1997</a:t>
            </a:r>
          </a:p>
          <a:p>
            <a:pPr lvl="0"/>
            <a:r>
              <a:rPr lang="el-GR" dirty="0" smtClean="0"/>
              <a:t>Εργαστηριακές ασκήσεις Χημικής &amp; </a:t>
            </a:r>
            <a:r>
              <a:rPr lang="el-GR" dirty="0" err="1" smtClean="0"/>
              <a:t>Περιβ</a:t>
            </a:r>
            <a:r>
              <a:rPr lang="el-GR" dirty="0" smtClean="0"/>
              <a:t>. Τεχνολογίας, Ε. </a:t>
            </a:r>
            <a:r>
              <a:rPr lang="el-GR" dirty="0" err="1" smtClean="0"/>
              <a:t>Φουντουκίδης</a:t>
            </a:r>
            <a:r>
              <a:rPr lang="el-GR" dirty="0" smtClean="0"/>
              <a:t>,  </a:t>
            </a:r>
            <a:r>
              <a:rPr lang="el-GR" dirty="0" err="1" smtClean="0"/>
              <a:t>εκδ</a:t>
            </a:r>
            <a:r>
              <a:rPr lang="el-GR" dirty="0" smtClean="0"/>
              <a:t>. Πουκαμισάς, 2009 </a:t>
            </a:r>
          </a:p>
          <a:p>
            <a:pPr lvl="0"/>
            <a:r>
              <a:rPr lang="el-GR" dirty="0" smtClean="0"/>
              <a:t>Σημειώσεις Εργαστηρίου Ηλεκτροχημείας, Σ. Καλογεροπούλου, ΤΕΙ Πειραιά, 2000 </a:t>
            </a:r>
          </a:p>
          <a:p>
            <a:pPr lvl="0"/>
            <a:r>
              <a:rPr lang="el-GR" dirty="0" smtClean="0"/>
              <a:t>Σημειώσεις Εργαστηρίου «Επιφανειακή επεξεργασία και χρωματισμός των υλικών», Ε. Τσαγκαράκη – </a:t>
            </a:r>
            <a:r>
              <a:rPr lang="el-GR" dirty="0" err="1" smtClean="0"/>
              <a:t>Καπλάνογλου</a:t>
            </a:r>
            <a:r>
              <a:rPr lang="el-GR" dirty="0" smtClean="0"/>
              <a:t>, Ε.Κ.Π.Α. 2006</a:t>
            </a:r>
            <a:endParaRPr lang="el-GR" dirty="0"/>
          </a:p>
        </p:txBody>
      </p:sp>
      <p:sp>
        <p:nvSpPr>
          <p:cNvPr id="4" name="Θέση αριθμού διαφάνειας 3"/>
          <p:cNvSpPr>
            <a:spLocks noGrp="1"/>
          </p:cNvSpPr>
          <p:nvPr>
            <p:ph type="sldNum" sz="quarter" idx="12"/>
          </p:nvPr>
        </p:nvSpPr>
        <p:spPr/>
        <p:txBody>
          <a:bodyPr/>
          <a:lstStyle/>
          <a:p>
            <a:pPr>
              <a:defRPr/>
            </a:pPr>
            <a:fld id="{06D24214-1666-4AB6-AC6E-5E57DA3C1AB4}"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2654293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a:t>
            </a:r>
            <a:r>
              <a:rPr lang="el-GR" sz="2000" dirty="0" smtClean="0"/>
              <a:t>«</a:t>
            </a:r>
            <a:r>
              <a:rPr lang="el-GR" sz="2000" dirty="0"/>
              <a:t>Χημεία Γραφικών Τεχνών (Ε)</a:t>
            </a:r>
            <a:r>
              <a:rPr lang="el-GR" sz="2000" dirty="0" smtClean="0"/>
              <a:t>. Ενότητα 10</a:t>
            </a:r>
            <a:r>
              <a:rPr lang="en-US" sz="2000" dirty="0" smtClean="0"/>
              <a:t>:</a:t>
            </a:r>
            <a:r>
              <a:rPr lang="el-GR" sz="2000" dirty="0" smtClean="0"/>
              <a:t> </a:t>
            </a:r>
            <a:r>
              <a:rPr lang="el-GR" altLang="el-GR" sz="2000" dirty="0"/>
              <a:t>Μέτρηση πυκνότητας υγρών σωμάτων </a:t>
            </a:r>
            <a:r>
              <a:rPr lang="el-GR" altLang="el-GR" sz="2000" dirty="0" smtClean="0"/>
              <a:t>(</a:t>
            </a:r>
            <a:r>
              <a:rPr lang="el-GR" altLang="el-GR" sz="2000" dirty="0"/>
              <a:t>Εφαρμογή: </a:t>
            </a:r>
            <a:r>
              <a:rPr lang="el-GR" altLang="el-GR" sz="2000" dirty="0" err="1"/>
              <a:t>ισοπροπυλική</a:t>
            </a:r>
            <a:r>
              <a:rPr lang="el-GR" altLang="el-GR" sz="2000" dirty="0"/>
              <a:t> αλκοόλη</a:t>
            </a:r>
            <a:r>
              <a:rPr lang="el-GR" sz="2000" dirty="0"/>
              <a:t> λιθογραφικού διαλύματος ύγρανσης</a:t>
            </a:r>
            <a:r>
              <a:rPr lang="el-GR" altLang="el-GR" sz="2000" dirty="0"/>
              <a:t>)</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Θεωρητικό μέρος</a:t>
            </a:r>
          </a:p>
        </p:txBody>
      </p:sp>
      <p:sp>
        <p:nvSpPr>
          <p:cNvPr id="3" name="Θέση περιεχομένου 2"/>
          <p:cNvSpPr>
            <a:spLocks noGrp="1"/>
          </p:cNvSpPr>
          <p:nvPr>
            <p:ph idx="1"/>
          </p:nvPr>
        </p:nvSpPr>
        <p:spPr/>
        <p:txBody>
          <a:bodyPr/>
          <a:lstStyle/>
          <a:p>
            <a:pPr>
              <a:lnSpc>
                <a:spcPct val="114000"/>
              </a:lnSpc>
            </a:pPr>
            <a:r>
              <a:rPr lang="el-GR" b="1" dirty="0"/>
              <a:t>Πυκνότητα</a:t>
            </a:r>
            <a:r>
              <a:rPr lang="el-GR" dirty="0"/>
              <a:t> ενός σώματος είναι η μάζα που περιέχεται στη μονάδα του όγκου του σώματος και δίνεται από τη σχέση</a:t>
            </a:r>
            <a:r>
              <a:rPr lang="en-US" dirty="0"/>
              <a:t> </a:t>
            </a:r>
            <a:r>
              <a:rPr lang="en-US" b="1" dirty="0"/>
              <a:t>d=m/V</a:t>
            </a:r>
            <a:r>
              <a:rPr lang="en-US" dirty="0"/>
              <a:t>, </a:t>
            </a:r>
            <a:r>
              <a:rPr lang="el-GR" dirty="0"/>
              <a:t>όπου </a:t>
            </a:r>
            <a:r>
              <a:rPr lang="en-US" dirty="0"/>
              <a:t>m </a:t>
            </a:r>
            <a:r>
              <a:rPr lang="el-GR" dirty="0"/>
              <a:t>η μάζα και</a:t>
            </a:r>
            <a:r>
              <a:rPr lang="en-US" dirty="0"/>
              <a:t> V</a:t>
            </a:r>
            <a:r>
              <a:rPr lang="el-GR" dirty="0"/>
              <a:t> ο όγκος του σώματος.</a:t>
            </a:r>
            <a:endParaRPr lang="en-US" dirty="0"/>
          </a:p>
          <a:p>
            <a:pPr>
              <a:lnSpc>
                <a:spcPct val="114000"/>
              </a:lnSpc>
            </a:pPr>
            <a:r>
              <a:rPr lang="el-GR" dirty="0"/>
              <a:t>Οι μονάδες πυκνότητας είναι το </a:t>
            </a:r>
            <a:r>
              <a:rPr lang="en-US" b="1" dirty="0" err="1"/>
              <a:t>g.mL</a:t>
            </a:r>
            <a:r>
              <a:rPr lang="el-GR" dirty="0"/>
              <a:t> , το </a:t>
            </a:r>
            <a:r>
              <a:rPr lang="en-US" dirty="0"/>
              <a:t>kg/L </a:t>
            </a:r>
            <a:r>
              <a:rPr lang="el-GR" dirty="0"/>
              <a:t>και το</a:t>
            </a:r>
            <a:r>
              <a:rPr lang="en-US" dirty="0"/>
              <a:t> g/L</a:t>
            </a:r>
            <a:r>
              <a:rPr lang="el-GR" dirty="0"/>
              <a:t> (αέρια). Η πυκνότητα εξαρτάται από την θερμοκρασία και </a:t>
            </a:r>
            <a:r>
              <a:rPr lang="el-GR" dirty="0" err="1"/>
              <a:t>γι΄αυτό</a:t>
            </a:r>
            <a:r>
              <a:rPr lang="el-GR" dirty="0"/>
              <a:t> το λόγο μετριέται στους </a:t>
            </a:r>
            <a:r>
              <a:rPr lang="en-US" dirty="0"/>
              <a:t>20° C</a:t>
            </a:r>
            <a:r>
              <a:rPr lang="el-GR" dirty="0"/>
              <a:t> (μέση θερμοκρασία δωματίου).</a:t>
            </a:r>
          </a:p>
          <a:p>
            <a:pPr>
              <a:lnSpc>
                <a:spcPct val="114000"/>
              </a:lnSpc>
            </a:pPr>
            <a:r>
              <a:rPr lang="el-GR" dirty="0"/>
              <a:t>Η πυκνότητα των υγρών μετριέται με τα </a:t>
            </a:r>
            <a:r>
              <a:rPr lang="el-GR" b="1" dirty="0"/>
              <a:t>αραιόμετρα</a:t>
            </a:r>
            <a:r>
              <a:rPr lang="el-GR" dirty="0"/>
              <a:t> και </a:t>
            </a:r>
            <a:r>
              <a:rPr lang="el-GR" b="1" dirty="0"/>
              <a:t>πυκνόμετρα</a:t>
            </a:r>
            <a:r>
              <a:rPr lang="el-GR" dirty="0"/>
              <a:t>, καθώς και με τη</a:t>
            </a:r>
            <a:r>
              <a:rPr lang="el-GR" b="1" dirty="0"/>
              <a:t> λήκυθο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538323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a:t>
            </a:r>
            <a:r>
              <a:rPr lang="el-GR" dirty="0" smtClean="0">
                <a:latin typeface="+mn-lt"/>
              </a:rPr>
              <a:t>creativecommons.org/licenses/από-nc-sa/4.0</a:t>
            </a:r>
            <a:r>
              <a:rPr lang="el-GR" dirty="0">
                <a:latin typeface="+mn-lt"/>
              </a:rPr>
              <a:t>/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Σκοπός </a:t>
            </a:r>
          </a:p>
        </p:txBody>
      </p:sp>
      <p:sp>
        <p:nvSpPr>
          <p:cNvPr id="3" name="Θέση περιεχομένου 2"/>
          <p:cNvSpPr>
            <a:spLocks noGrp="1"/>
          </p:cNvSpPr>
          <p:nvPr>
            <p:ph idx="1"/>
          </p:nvPr>
        </p:nvSpPr>
        <p:spPr/>
        <p:txBody>
          <a:bodyPr/>
          <a:lstStyle/>
          <a:p>
            <a:pPr>
              <a:lnSpc>
                <a:spcPct val="114000"/>
              </a:lnSpc>
            </a:pPr>
            <a:r>
              <a:rPr lang="el-GR" b="1" dirty="0"/>
              <a:t>Σκοπός</a:t>
            </a:r>
            <a:r>
              <a:rPr lang="el-GR" dirty="0"/>
              <a:t> της άσκησης είναι η εκμάθηση της χρήσης των </a:t>
            </a:r>
            <a:r>
              <a:rPr lang="el-GR" dirty="0" err="1"/>
              <a:t>πυκνομέτρων</a:t>
            </a:r>
            <a:r>
              <a:rPr lang="el-GR" dirty="0"/>
              <a:t> και αραιομέτρων, των διορθωτικών πινάκων, της κατασκευής γραφικών παραστάσεων, καθώς και της χρήσης της μεθόδου της ληκύθου για την εύρεση της πυκνότητας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833477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a:lstStyle/>
          <a:p>
            <a:r>
              <a:rPr lang="el-GR" dirty="0"/>
              <a:t>Απαιτούμενα όργανα και </a:t>
            </a:r>
            <a:r>
              <a:rPr lang="el-GR" dirty="0" smtClean="0"/>
              <a:t>υλικά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r>
              <a:rPr lang="el-GR" dirty="0"/>
              <a:t>Πυκνόμετρα</a:t>
            </a:r>
            <a:r>
              <a:rPr lang="en-US" dirty="0"/>
              <a:t> </a:t>
            </a:r>
            <a:r>
              <a:rPr lang="en-US" dirty="0" smtClean="0"/>
              <a:t>Baume</a:t>
            </a:r>
            <a:r>
              <a:rPr lang="el-GR" dirty="0" smtClean="0"/>
              <a:t>,</a:t>
            </a:r>
            <a:endParaRPr lang="el-GR" dirty="0"/>
          </a:p>
          <a:p>
            <a:r>
              <a:rPr lang="el-GR" dirty="0"/>
              <a:t>Αραιόμετρα</a:t>
            </a:r>
            <a:r>
              <a:rPr lang="en-US" dirty="0"/>
              <a:t> (g/mL</a:t>
            </a:r>
            <a:r>
              <a:rPr lang="en-US" dirty="0" smtClean="0"/>
              <a:t>)</a:t>
            </a:r>
            <a:r>
              <a:rPr lang="el-GR" dirty="0" smtClean="0"/>
              <a:t>,</a:t>
            </a:r>
            <a:endParaRPr lang="el-GR" dirty="0"/>
          </a:p>
          <a:p>
            <a:r>
              <a:rPr lang="el-GR" dirty="0"/>
              <a:t>Ογκομετρικοί κύλινδροι 250 </a:t>
            </a:r>
            <a:r>
              <a:rPr lang="en-US" dirty="0" smtClean="0"/>
              <a:t>mL</a:t>
            </a:r>
            <a:r>
              <a:rPr lang="el-GR" dirty="0" smtClean="0"/>
              <a:t>,</a:t>
            </a:r>
            <a:endParaRPr lang="el-GR" dirty="0"/>
          </a:p>
          <a:p>
            <a:r>
              <a:rPr lang="el-GR" dirty="0" smtClean="0"/>
              <a:t>Θερμόμετρα,</a:t>
            </a:r>
            <a:endParaRPr lang="el-GR" dirty="0"/>
          </a:p>
          <a:p>
            <a:r>
              <a:rPr lang="el-GR" dirty="0"/>
              <a:t>Υδατικά διαλύματα </a:t>
            </a:r>
            <a:r>
              <a:rPr lang="en-US" dirty="0" err="1" smtClean="0"/>
              <a:t>NaOH</a:t>
            </a:r>
            <a:r>
              <a:rPr lang="el-GR" dirty="0" smtClean="0"/>
              <a:t>,</a:t>
            </a:r>
            <a:endParaRPr lang="el-GR" dirty="0"/>
          </a:p>
          <a:p>
            <a:r>
              <a:rPr lang="el-GR" dirty="0"/>
              <a:t>Υδατικά διαλύματα </a:t>
            </a:r>
            <a:r>
              <a:rPr lang="el-GR" dirty="0" smtClean="0"/>
              <a:t>οινοπνεύματος,</a:t>
            </a:r>
            <a:endParaRPr lang="el-GR" dirty="0"/>
          </a:p>
          <a:p>
            <a:r>
              <a:rPr lang="el-GR" dirty="0"/>
              <a:t>Λήκυθος ή ογκομετρική φιάλη των 50</a:t>
            </a:r>
            <a:r>
              <a:rPr lang="en-US" dirty="0"/>
              <a:t> </a:t>
            </a:r>
            <a:r>
              <a:rPr lang="en-US" dirty="0" smtClean="0"/>
              <a:t>mL</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057926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a:lstStyle/>
          <a:p>
            <a:r>
              <a:rPr lang="el-GR" dirty="0"/>
              <a:t>Απαιτούμενα όργανα και υλικά </a:t>
            </a:r>
            <a:r>
              <a:rPr lang="el-GR" sz="3200" b="0" dirty="0" smtClean="0"/>
              <a:t>(2 </a:t>
            </a:r>
            <a:r>
              <a:rPr lang="el-GR" sz="3200" b="0" dirty="0"/>
              <a:t>από </a:t>
            </a:r>
            <a:r>
              <a:rPr lang="el-GR" sz="3200" b="0" dirty="0" smtClean="0"/>
              <a:t>2)</a:t>
            </a:r>
            <a:endParaRPr lang="el-GR" dirty="0"/>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3648" y="1380216"/>
            <a:ext cx="1656184" cy="4022161"/>
          </a:xfrm>
          <a:ln>
            <a:solidFill>
              <a:schemeClr val="tx1"/>
            </a:solidFill>
          </a:ln>
        </p:spPr>
      </p:pic>
      <p:sp>
        <p:nvSpPr>
          <p:cNvPr id="6" name="Rectangle 8"/>
          <p:cNvSpPr/>
          <p:nvPr/>
        </p:nvSpPr>
        <p:spPr>
          <a:xfrm>
            <a:off x="1115616" y="5445224"/>
            <a:ext cx="2412808" cy="461665"/>
          </a:xfrm>
          <a:prstGeom prst="rect">
            <a:avLst/>
          </a:prstGeom>
        </p:spPr>
        <p:txBody>
          <a:bodyPr wrap="square">
            <a:spAutoFit/>
          </a:bodyPr>
          <a:lstStyle/>
          <a:p>
            <a:pPr algn="ct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Hydrometer</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smtClean="0">
                <a:solidFill>
                  <a:prstClr val="black"/>
                </a:solidFill>
                <a:latin typeface="Calibri"/>
                <a:cs typeface="Arial" charset="0"/>
                <a:hlinkClick r:id="rId5"/>
              </a:rPr>
              <a:t>Katpatuka</a:t>
            </a:r>
            <a:r>
              <a:rPr lang="el-GR" sz="1200" dirty="0" smtClean="0">
                <a:solidFill>
                  <a:prstClr val="black"/>
                </a:solidFill>
                <a:latin typeface="Calibri"/>
                <a:cs typeface="Arial" charset="0"/>
                <a:hlinkClick r:id="rId5"/>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pic>
        <p:nvPicPr>
          <p:cNvPr id="1026" name="Picture 2" descr="http://img01.taobaocdn.com/bao/uploaded/i1/T1j7V4XcJFXXaeH.Z9_10512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7984" y="2060848"/>
            <a:ext cx="3525121" cy="26608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110424" y="4797152"/>
            <a:ext cx="2160240" cy="276999"/>
          </a:xfrm>
          <a:prstGeom prst="rect">
            <a:avLst/>
          </a:prstGeom>
        </p:spPr>
        <p:txBody>
          <a:bodyPr wrap="square">
            <a:spAutoFit/>
          </a:bodyPr>
          <a:lstStyle/>
          <a:p>
            <a:pPr algn="ctr"/>
            <a:r>
              <a:rPr lang="en-US" sz="1200" dirty="0" smtClean="0">
                <a:solidFill>
                  <a:prstClr val="black"/>
                </a:solidFill>
                <a:latin typeface="Calibri"/>
                <a:cs typeface="Arial" charset="0"/>
                <a:hlinkClick r:id="rId7"/>
              </a:rPr>
              <a:t>taobaoshoppingagent.com</a:t>
            </a:r>
            <a:endParaRPr lang="el-GR"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3097444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008856"/>
          </a:xfrm>
        </p:spPr>
        <p:txBody>
          <a:bodyPr/>
          <a:lstStyle/>
          <a:p>
            <a:r>
              <a:rPr lang="el-GR" dirty="0"/>
              <a:t>Πειραματική διαδικασία </a:t>
            </a:r>
            <a:r>
              <a:rPr lang="el-GR" sz="3200" b="0" dirty="0" smtClean="0"/>
              <a:t>(α’ μέρος)</a:t>
            </a:r>
            <a:r>
              <a:rPr lang="el-GR" dirty="0" smtClean="0"/>
              <a:t/>
            </a:r>
            <a:br>
              <a:rPr lang="el-GR" dirty="0" smtClean="0"/>
            </a:br>
            <a:r>
              <a:rPr lang="el-GR" sz="3200" b="0" dirty="0" smtClean="0"/>
              <a:t>(1 από 2)</a:t>
            </a:r>
            <a:endParaRPr lang="el-GR" sz="3200" b="0" dirty="0"/>
          </a:p>
        </p:txBody>
      </p:sp>
      <p:sp>
        <p:nvSpPr>
          <p:cNvPr id="3" name="Θέση περιεχομένου 2"/>
          <p:cNvSpPr>
            <a:spLocks noGrp="1"/>
          </p:cNvSpPr>
          <p:nvPr>
            <p:ph idx="1"/>
          </p:nvPr>
        </p:nvSpPr>
        <p:spPr>
          <a:xfrm>
            <a:off x="457200" y="1340768"/>
            <a:ext cx="8229600" cy="4896520"/>
          </a:xfrm>
        </p:spPr>
        <p:txBody>
          <a:bodyPr/>
          <a:lstStyle/>
          <a:p>
            <a:pPr>
              <a:lnSpc>
                <a:spcPct val="114000"/>
              </a:lnSpc>
            </a:pPr>
            <a:r>
              <a:rPr lang="el-GR" dirty="0"/>
              <a:t>Παρασκευάζουμε υδατικά διαλύματα</a:t>
            </a:r>
            <a:r>
              <a:rPr lang="en-US" dirty="0"/>
              <a:t> </a:t>
            </a:r>
            <a:r>
              <a:rPr lang="en-US" dirty="0" err="1"/>
              <a:t>NaOH</a:t>
            </a:r>
            <a:r>
              <a:rPr lang="el-GR" dirty="0"/>
              <a:t> με διάφορες περιεκτικότητες (πυκνότητας μεγαλύτερης από 1</a:t>
            </a:r>
            <a:r>
              <a:rPr lang="en-US" dirty="0"/>
              <a:t> g/mL</a:t>
            </a:r>
            <a:r>
              <a:rPr lang="el-GR" dirty="0"/>
              <a:t>. Τα πυκνόμετρα </a:t>
            </a:r>
            <a:r>
              <a:rPr lang="en-US" dirty="0"/>
              <a:t>Baume </a:t>
            </a:r>
            <a:r>
              <a:rPr lang="el-GR" dirty="0"/>
              <a:t>μετρούν πυκνότητες μεγαλύτερες από 1 – σε βαθμούς</a:t>
            </a:r>
            <a:r>
              <a:rPr lang="en-US" dirty="0"/>
              <a:t> Be</a:t>
            </a:r>
            <a:r>
              <a:rPr lang="el-GR" dirty="0"/>
              <a:t>, ενώ τα αραιόμετρα πυκνότητες μικρότερες από 1 </a:t>
            </a:r>
            <a:r>
              <a:rPr lang="en-US" dirty="0"/>
              <a:t> g/mL</a:t>
            </a:r>
            <a:r>
              <a:rPr lang="el-GR" dirty="0"/>
              <a:t>).</a:t>
            </a:r>
            <a:endParaRPr lang="en-US" dirty="0"/>
          </a:p>
          <a:p>
            <a:pPr>
              <a:lnSpc>
                <a:spcPct val="114000"/>
              </a:lnSpc>
            </a:pPr>
            <a:r>
              <a:rPr lang="el-GR" dirty="0"/>
              <a:t>Γεμίζουμε ογκομετρικούς κυλίνδρους με τα διαλύματα αυτά, μέχρι τα 2/3 του ύψους τους.</a:t>
            </a:r>
          </a:p>
          <a:p>
            <a:pPr>
              <a:lnSpc>
                <a:spcPct val="114000"/>
              </a:lnSpc>
            </a:pPr>
            <a:r>
              <a:rPr lang="el-GR" dirty="0"/>
              <a:t>Αφήνουμε το υγρό να ηρεμήσει, ώστε να απομακρυνθούν οι φυσαλίδες του αέρα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719571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008856"/>
          </a:xfrm>
        </p:spPr>
        <p:txBody>
          <a:bodyPr/>
          <a:lstStyle/>
          <a:p>
            <a:r>
              <a:rPr lang="el-GR" dirty="0"/>
              <a:t>Πειραματική διαδικασία </a:t>
            </a:r>
            <a:r>
              <a:rPr lang="el-GR" sz="3200" b="0" dirty="0" smtClean="0"/>
              <a:t>(α’ μέρος</a:t>
            </a:r>
            <a:r>
              <a:rPr lang="el-GR" sz="3200" b="0" dirty="0"/>
              <a:t>)</a:t>
            </a:r>
            <a:r>
              <a:rPr lang="el-GR" dirty="0"/>
              <a:t/>
            </a:r>
            <a:br>
              <a:rPr lang="el-GR" dirty="0"/>
            </a:b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340768"/>
            <a:ext cx="8229600" cy="4896520"/>
          </a:xfrm>
        </p:spPr>
        <p:txBody>
          <a:bodyPr/>
          <a:lstStyle/>
          <a:p>
            <a:pPr>
              <a:lnSpc>
                <a:spcPct val="114000"/>
              </a:lnSpc>
            </a:pPr>
            <a:r>
              <a:rPr lang="el-GR" dirty="0"/>
              <a:t>Βυθίζουμε αργά και κατακόρυφα το πυκνόμετρο μέσα στο διάλυμα, το στρίβουμε ώστε να μην αγγίζει τα τοιχώματα του κυλίνδρου και ταυτόχρονα βυθίζουμε το θερμόμετρο, που επίσης, δεν πρέπει να έρθει σε επαφή με τα τοιχώματα.</a:t>
            </a:r>
          </a:p>
          <a:p>
            <a:pPr>
              <a:lnSpc>
                <a:spcPct val="114000"/>
              </a:lnSpc>
            </a:pPr>
            <a:r>
              <a:rPr lang="el-GR" dirty="0"/>
              <a:t>Σημειώνουμε την θερμοκρασία και την ένδειξη του </a:t>
            </a:r>
            <a:r>
              <a:rPr lang="el-GR" dirty="0" err="1"/>
              <a:t>πυκνομέτρου</a:t>
            </a:r>
            <a:r>
              <a:rPr lang="el-GR" dirty="0"/>
              <a:t>. (Επιλέγουμε το πυκνόμετρο με την κλίμακα που μας ενδιαφέρει, πχ. 0-10 </a:t>
            </a:r>
            <a:r>
              <a:rPr lang="el-GR" dirty="0" err="1"/>
              <a:t>Be</a:t>
            </a:r>
            <a:r>
              <a:rPr lang="el-GR" dirty="0"/>
              <a:t>, 10-20 </a:t>
            </a:r>
            <a:r>
              <a:rPr lang="el-GR" dirty="0" err="1"/>
              <a:t>Be</a:t>
            </a:r>
            <a:r>
              <a:rPr lang="el-GR" dirty="0"/>
              <a:t>, κτλ.)</a:t>
            </a:r>
          </a:p>
          <a:p>
            <a:pPr>
              <a:lnSpc>
                <a:spcPct val="114000"/>
              </a:lnSpc>
            </a:pPr>
            <a:r>
              <a:rPr lang="el-GR" dirty="0"/>
              <a:t>Αν η θερμοκρασία είναι 20° C οι ενδείξεις του </a:t>
            </a:r>
            <a:r>
              <a:rPr lang="el-GR" dirty="0" err="1"/>
              <a:t>πυκνομέτρου</a:t>
            </a:r>
            <a:r>
              <a:rPr lang="el-GR" dirty="0"/>
              <a:t> είναι ακριβείς. Διαφορετικά, γίνονται διορθώσεις με τη βοήθεια πινάκων ή συντελεστών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936234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008856"/>
          </a:xfrm>
        </p:spPr>
        <p:txBody>
          <a:bodyPr/>
          <a:lstStyle/>
          <a:p>
            <a:r>
              <a:rPr lang="el-GR" dirty="0"/>
              <a:t>Πειραματική διαδικασία </a:t>
            </a:r>
            <a:r>
              <a:rPr lang="el-GR" sz="3200" b="0" dirty="0" smtClean="0"/>
              <a:t>(β’ μέρος)</a:t>
            </a:r>
            <a:r>
              <a:rPr lang="el-GR" dirty="0" smtClean="0"/>
              <a:t/>
            </a:r>
            <a:br>
              <a:rPr lang="el-GR" dirty="0" smtClean="0"/>
            </a:br>
            <a:r>
              <a:rPr lang="el-GR" sz="3200" b="0" dirty="0" smtClean="0"/>
              <a:t>(1 από 3)</a:t>
            </a:r>
            <a:endParaRPr lang="el-GR" sz="3200" b="0" dirty="0"/>
          </a:p>
        </p:txBody>
      </p:sp>
      <p:sp>
        <p:nvSpPr>
          <p:cNvPr id="3" name="Θέση περιεχομένου 2"/>
          <p:cNvSpPr>
            <a:spLocks noGrp="1"/>
          </p:cNvSpPr>
          <p:nvPr>
            <p:ph idx="1"/>
          </p:nvPr>
        </p:nvSpPr>
        <p:spPr/>
        <p:txBody>
          <a:bodyPr/>
          <a:lstStyle/>
          <a:p>
            <a:pPr>
              <a:lnSpc>
                <a:spcPct val="114000"/>
              </a:lnSpc>
            </a:pPr>
            <a:r>
              <a:rPr lang="el-GR" dirty="0"/>
              <a:t>Παρασκευάζουμε υδατικά διαλύματα οινοπνεύματος με διαφορετικές περιεκτικότητες, με πυκνότητες μικρότερες από 1</a:t>
            </a:r>
            <a:r>
              <a:rPr lang="en-US" dirty="0"/>
              <a:t> </a:t>
            </a:r>
            <a:r>
              <a:rPr lang="en-US" dirty="0" smtClean="0"/>
              <a:t>g/mL</a:t>
            </a:r>
            <a:r>
              <a:rPr lang="el-GR" dirty="0" smtClean="0"/>
              <a:t>.</a:t>
            </a:r>
            <a:endParaRPr lang="el-GR" dirty="0"/>
          </a:p>
          <a:p>
            <a:pPr>
              <a:lnSpc>
                <a:spcPct val="114000"/>
              </a:lnSpc>
            </a:pPr>
            <a:r>
              <a:rPr lang="el-GR" dirty="0"/>
              <a:t>Στην περίπτωση των αλκοολικών διαλυμάτων μετράμε σε αλκοολικούς βαθμούς (°</a:t>
            </a:r>
            <a:r>
              <a:rPr lang="en-US" dirty="0"/>
              <a:t>C</a:t>
            </a:r>
            <a:r>
              <a:rPr lang="el-GR" dirty="0"/>
              <a:t>). Δηλαδή σε </a:t>
            </a:r>
            <a:r>
              <a:rPr lang="en-US" dirty="0"/>
              <a:t>mL </a:t>
            </a:r>
            <a:r>
              <a:rPr lang="el-GR" dirty="0"/>
              <a:t>οινοπνεύματος στα 100 </a:t>
            </a:r>
            <a:r>
              <a:rPr lang="en-US" dirty="0"/>
              <a:t> mL </a:t>
            </a:r>
            <a:r>
              <a:rPr lang="el-GR" dirty="0"/>
              <a:t>διαλύματος.</a:t>
            </a:r>
          </a:p>
          <a:p>
            <a:pPr>
              <a:lnSpc>
                <a:spcPct val="114000"/>
              </a:lnSpc>
            </a:pPr>
            <a:r>
              <a:rPr lang="el-GR" dirty="0"/>
              <a:t>Γεμίζουμε τους ογκομετρικούς κυλίνδρους και βυθίζουμε μέσα τα αραιόμετρα, όπως κάναμε αντίστοιχα με τα πυκνόμετρα στο </a:t>
            </a:r>
            <a:r>
              <a:rPr lang="el-GR" dirty="0" err="1"/>
              <a:t>α΄μέρος</a:t>
            </a:r>
            <a:r>
              <a:rPr lang="el-GR" dirty="0"/>
              <a:t> της άσκησης.</a:t>
            </a:r>
          </a:p>
          <a:p>
            <a:pPr>
              <a:lnSpc>
                <a:spcPct val="114000"/>
              </a:lnSpc>
            </a:pPr>
            <a:r>
              <a:rPr lang="el-GR" dirty="0"/>
              <a:t>Σημειώνουμε τις ενδείξεις του θερμομέτρου και του αραιομέτρου. Εάν χρειάζεται κάνουμε διορθώσεις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4230735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008856"/>
          </a:xfrm>
        </p:spPr>
        <p:txBody>
          <a:bodyPr/>
          <a:lstStyle/>
          <a:p>
            <a:r>
              <a:rPr lang="el-GR" dirty="0"/>
              <a:t>Πειραματική διαδικασία </a:t>
            </a:r>
            <a:r>
              <a:rPr lang="el-GR" sz="3200" b="0" dirty="0"/>
              <a:t>(β’ μέρος)</a:t>
            </a:r>
            <a:r>
              <a:rPr lang="el-GR" dirty="0"/>
              <a:t/>
            </a:r>
            <a:br>
              <a:rPr lang="el-GR" dirty="0"/>
            </a:b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239713" y="1124967"/>
            <a:ext cx="8686800" cy="791865"/>
          </a:xfrm>
        </p:spPr>
        <p:txBody>
          <a:bodyPr/>
          <a:lstStyle/>
          <a:p>
            <a:pPr marL="0" indent="0">
              <a:buNone/>
            </a:pPr>
            <a:r>
              <a:rPr lang="el-GR" sz="2200" dirty="0"/>
              <a:t>Πίνακας εύρεσης των βαθμών αλκοόλης από την πυκνότητα και τη θερμοκρασία του διαλύματος.</a:t>
            </a:r>
          </a:p>
        </p:txBody>
      </p:sp>
      <p:graphicFrame>
        <p:nvGraphicFramePr>
          <p:cNvPr id="5" name="Content Placeholder 3"/>
          <p:cNvGraphicFramePr>
            <a:graphicFrameLocks/>
          </p:cNvGraphicFramePr>
          <p:nvPr>
            <p:extLst>
              <p:ext uri="{D42A27DB-BD31-4B8C-83A1-F6EECF244321}">
                <p14:modId xmlns:p14="http://schemas.microsoft.com/office/powerpoint/2010/main" val="1801580693"/>
              </p:ext>
            </p:extLst>
          </p:nvPr>
        </p:nvGraphicFramePr>
        <p:xfrm>
          <a:off x="468313" y="1920448"/>
          <a:ext cx="8229600" cy="4820920"/>
        </p:xfrm>
        <a:graphic>
          <a:graphicData uri="http://schemas.openxmlformats.org/drawingml/2006/table">
            <a:tbl>
              <a:tblPr firstRow="1" bandRow="1">
                <a:tableStyleId>{5940675A-B579-460E-94D1-54222C63F5DA}</a:tableStyleId>
              </a:tblPr>
              <a:tblGrid>
                <a:gridCol w="1028700"/>
                <a:gridCol w="1028700"/>
                <a:gridCol w="1028700"/>
                <a:gridCol w="1028700"/>
                <a:gridCol w="1028700"/>
                <a:gridCol w="1028700"/>
                <a:gridCol w="1028700"/>
                <a:gridCol w="1028700"/>
              </a:tblGrid>
              <a:tr h="370840">
                <a:tc>
                  <a:txBody>
                    <a:bodyPr/>
                    <a:lstStyle/>
                    <a:p>
                      <a:pPr algn="ctr"/>
                      <a:r>
                        <a:rPr lang="el-GR" sz="1800" b="1" dirty="0" smtClean="0"/>
                        <a:t>Ε\</a:t>
                      </a:r>
                      <a:r>
                        <a:rPr lang="en-US" sz="1800" b="1" dirty="0" smtClean="0"/>
                        <a:t>°C</a:t>
                      </a:r>
                      <a:endParaRPr lang="el-GR" sz="1800" b="1" dirty="0"/>
                    </a:p>
                  </a:txBody>
                  <a:tcPr/>
                </a:tc>
                <a:tc>
                  <a:txBody>
                    <a:bodyPr/>
                    <a:lstStyle/>
                    <a:p>
                      <a:pPr algn="ctr"/>
                      <a:r>
                        <a:rPr lang="en-US" sz="1800" b="1" dirty="0" smtClean="0"/>
                        <a:t>10</a:t>
                      </a:r>
                      <a:endParaRPr lang="el-GR" sz="1800" b="1" dirty="0"/>
                    </a:p>
                  </a:txBody>
                  <a:tcPr/>
                </a:tc>
                <a:tc>
                  <a:txBody>
                    <a:bodyPr/>
                    <a:lstStyle/>
                    <a:p>
                      <a:pPr algn="ctr"/>
                      <a:r>
                        <a:rPr lang="en-US" sz="1800" b="1" dirty="0" smtClean="0"/>
                        <a:t>12</a:t>
                      </a:r>
                      <a:endParaRPr lang="el-GR" sz="1800" b="1" dirty="0"/>
                    </a:p>
                  </a:txBody>
                  <a:tcPr/>
                </a:tc>
                <a:tc>
                  <a:txBody>
                    <a:bodyPr/>
                    <a:lstStyle/>
                    <a:p>
                      <a:pPr algn="ctr"/>
                      <a:r>
                        <a:rPr lang="en-US" sz="1800" b="1" dirty="0" smtClean="0"/>
                        <a:t>14</a:t>
                      </a:r>
                      <a:endParaRPr lang="el-GR" sz="1800" b="1" dirty="0"/>
                    </a:p>
                  </a:txBody>
                  <a:tcPr/>
                </a:tc>
                <a:tc>
                  <a:txBody>
                    <a:bodyPr/>
                    <a:lstStyle/>
                    <a:p>
                      <a:pPr algn="ctr"/>
                      <a:r>
                        <a:rPr lang="en-US" sz="1800" b="1" dirty="0" smtClean="0"/>
                        <a:t>15</a:t>
                      </a:r>
                      <a:endParaRPr lang="el-GR" sz="1800" b="1" dirty="0"/>
                    </a:p>
                  </a:txBody>
                  <a:tcPr/>
                </a:tc>
                <a:tc>
                  <a:txBody>
                    <a:bodyPr/>
                    <a:lstStyle/>
                    <a:p>
                      <a:pPr algn="ctr"/>
                      <a:r>
                        <a:rPr lang="en-US" sz="1800" b="1" dirty="0" smtClean="0"/>
                        <a:t>16</a:t>
                      </a:r>
                      <a:endParaRPr lang="el-GR" sz="1800" b="1" dirty="0"/>
                    </a:p>
                  </a:txBody>
                  <a:tcPr/>
                </a:tc>
                <a:tc>
                  <a:txBody>
                    <a:bodyPr/>
                    <a:lstStyle/>
                    <a:p>
                      <a:pPr algn="ctr"/>
                      <a:r>
                        <a:rPr lang="en-US" sz="1800" b="1" dirty="0" smtClean="0"/>
                        <a:t>18</a:t>
                      </a:r>
                      <a:endParaRPr lang="el-GR" sz="1800" b="1" dirty="0"/>
                    </a:p>
                  </a:txBody>
                  <a:tcPr/>
                </a:tc>
                <a:tc>
                  <a:txBody>
                    <a:bodyPr/>
                    <a:lstStyle/>
                    <a:p>
                      <a:pPr algn="ctr"/>
                      <a:r>
                        <a:rPr lang="en-US" sz="1800" b="1" dirty="0" smtClean="0"/>
                        <a:t>20</a:t>
                      </a:r>
                      <a:endParaRPr lang="el-GR" sz="1800" b="1" dirty="0"/>
                    </a:p>
                  </a:txBody>
                  <a:tcPr/>
                </a:tc>
              </a:tr>
              <a:tr h="370840">
                <a:tc>
                  <a:txBody>
                    <a:bodyPr/>
                    <a:lstStyle/>
                    <a:p>
                      <a:pPr algn="ctr"/>
                      <a:r>
                        <a:rPr lang="en-US" sz="1800" dirty="0" smtClean="0"/>
                        <a:t>0,841</a:t>
                      </a:r>
                      <a:endParaRPr lang="el-GR" sz="1800" dirty="0"/>
                    </a:p>
                  </a:txBody>
                  <a:tcPr/>
                </a:tc>
                <a:tc>
                  <a:txBody>
                    <a:bodyPr/>
                    <a:lstStyle/>
                    <a:p>
                      <a:pPr algn="ctr"/>
                      <a:r>
                        <a:rPr lang="en-US" sz="1800" dirty="0" smtClean="0"/>
                        <a:t>89,3</a:t>
                      </a:r>
                      <a:endParaRPr lang="el-GR" sz="1800" dirty="0"/>
                    </a:p>
                  </a:txBody>
                  <a:tcPr/>
                </a:tc>
                <a:tc>
                  <a:txBody>
                    <a:bodyPr/>
                    <a:lstStyle/>
                    <a:p>
                      <a:pPr algn="ctr"/>
                      <a:r>
                        <a:rPr lang="en-US" sz="1800" dirty="0" smtClean="0"/>
                        <a:t>88,7</a:t>
                      </a:r>
                      <a:endParaRPr lang="el-GR" sz="1800" dirty="0"/>
                    </a:p>
                  </a:txBody>
                  <a:tcPr/>
                </a:tc>
                <a:tc>
                  <a:txBody>
                    <a:bodyPr/>
                    <a:lstStyle/>
                    <a:p>
                      <a:pPr algn="ctr"/>
                      <a:r>
                        <a:rPr lang="en-US" sz="1800" dirty="0" smtClean="0"/>
                        <a:t>88,2</a:t>
                      </a:r>
                      <a:endParaRPr lang="el-GR" sz="1800" dirty="0"/>
                    </a:p>
                  </a:txBody>
                  <a:tcPr/>
                </a:tc>
                <a:tc>
                  <a:txBody>
                    <a:bodyPr/>
                    <a:lstStyle/>
                    <a:p>
                      <a:pPr algn="ctr"/>
                      <a:r>
                        <a:rPr lang="en-US" sz="1800" dirty="0" smtClean="0"/>
                        <a:t>88,0</a:t>
                      </a:r>
                      <a:endParaRPr lang="el-GR" sz="1800" dirty="0"/>
                    </a:p>
                  </a:txBody>
                  <a:tcPr/>
                </a:tc>
                <a:tc>
                  <a:txBody>
                    <a:bodyPr/>
                    <a:lstStyle/>
                    <a:p>
                      <a:pPr algn="ctr"/>
                      <a:r>
                        <a:rPr lang="en-US" sz="1800" dirty="0" smtClean="0"/>
                        <a:t>87,7</a:t>
                      </a:r>
                      <a:endParaRPr lang="el-GR" sz="1800" dirty="0"/>
                    </a:p>
                  </a:txBody>
                  <a:tcPr/>
                </a:tc>
                <a:tc>
                  <a:txBody>
                    <a:bodyPr/>
                    <a:lstStyle/>
                    <a:p>
                      <a:pPr algn="ctr"/>
                      <a:r>
                        <a:rPr lang="en-US" sz="1800" dirty="0" smtClean="0"/>
                        <a:t>88,2</a:t>
                      </a:r>
                      <a:endParaRPr lang="el-GR" sz="1800" dirty="0"/>
                    </a:p>
                  </a:txBody>
                  <a:tcPr/>
                </a:tc>
                <a:tc>
                  <a:txBody>
                    <a:bodyPr/>
                    <a:lstStyle/>
                    <a:p>
                      <a:pPr algn="ctr"/>
                      <a:r>
                        <a:rPr lang="en-US" sz="1800" dirty="0" smtClean="0"/>
                        <a:t>87,7</a:t>
                      </a:r>
                      <a:endParaRPr lang="el-GR" sz="1800" dirty="0"/>
                    </a:p>
                  </a:txBody>
                  <a:tcPr/>
                </a:tc>
              </a:tr>
              <a:tr h="370840">
                <a:tc>
                  <a:txBody>
                    <a:bodyPr/>
                    <a:lstStyle/>
                    <a:p>
                      <a:pPr algn="ctr"/>
                      <a:r>
                        <a:rPr lang="en-US" sz="1800" dirty="0" smtClean="0"/>
                        <a:t>0,838</a:t>
                      </a:r>
                      <a:endParaRPr lang="el-GR" sz="1800" dirty="0"/>
                    </a:p>
                  </a:txBody>
                  <a:tcPr/>
                </a:tc>
                <a:tc>
                  <a:txBody>
                    <a:bodyPr/>
                    <a:lstStyle/>
                    <a:p>
                      <a:pPr algn="ctr"/>
                      <a:r>
                        <a:rPr lang="en-US" sz="1800" dirty="0" smtClean="0"/>
                        <a:t>90,2</a:t>
                      </a:r>
                      <a:endParaRPr lang="el-GR" sz="1800" dirty="0"/>
                    </a:p>
                  </a:txBody>
                  <a:tcPr/>
                </a:tc>
                <a:tc>
                  <a:txBody>
                    <a:bodyPr/>
                    <a:lstStyle/>
                    <a:p>
                      <a:pPr algn="ctr"/>
                      <a:r>
                        <a:rPr lang="en-US" sz="1800" dirty="0" smtClean="0"/>
                        <a:t>89,7</a:t>
                      </a:r>
                      <a:endParaRPr lang="el-GR" sz="1800" dirty="0"/>
                    </a:p>
                  </a:txBody>
                  <a:tcPr/>
                </a:tc>
                <a:tc>
                  <a:txBody>
                    <a:bodyPr/>
                    <a:lstStyle/>
                    <a:p>
                      <a:pPr algn="ctr"/>
                      <a:r>
                        <a:rPr lang="en-US" sz="1800" dirty="0" smtClean="0"/>
                        <a:t>89,2</a:t>
                      </a:r>
                      <a:endParaRPr lang="el-GR" sz="1800" dirty="0"/>
                    </a:p>
                  </a:txBody>
                  <a:tcPr/>
                </a:tc>
                <a:tc>
                  <a:txBody>
                    <a:bodyPr/>
                    <a:lstStyle/>
                    <a:p>
                      <a:pPr algn="ctr"/>
                      <a:r>
                        <a:rPr lang="en-US" sz="1800" dirty="0" smtClean="0"/>
                        <a:t>89,0</a:t>
                      </a:r>
                      <a:endParaRPr lang="el-GR" sz="1800" dirty="0"/>
                    </a:p>
                  </a:txBody>
                  <a:tcPr/>
                </a:tc>
                <a:tc>
                  <a:txBody>
                    <a:bodyPr/>
                    <a:lstStyle/>
                    <a:p>
                      <a:pPr algn="ctr"/>
                      <a:r>
                        <a:rPr lang="en-US" sz="1800" dirty="0" smtClean="0"/>
                        <a:t>88,7</a:t>
                      </a:r>
                      <a:endParaRPr lang="el-GR" sz="1800" dirty="0"/>
                    </a:p>
                  </a:txBody>
                  <a:tcPr/>
                </a:tc>
                <a:tc>
                  <a:txBody>
                    <a:bodyPr/>
                    <a:lstStyle/>
                    <a:p>
                      <a:pPr algn="ctr"/>
                      <a:r>
                        <a:rPr lang="en-US" sz="1800" dirty="0" smtClean="0"/>
                        <a:t>88,2</a:t>
                      </a:r>
                      <a:endParaRPr lang="el-GR" sz="1800" dirty="0"/>
                    </a:p>
                  </a:txBody>
                  <a:tcPr/>
                </a:tc>
                <a:tc>
                  <a:txBody>
                    <a:bodyPr/>
                    <a:lstStyle/>
                    <a:p>
                      <a:pPr algn="ctr"/>
                      <a:r>
                        <a:rPr lang="en-US" sz="1800" dirty="0" smtClean="0"/>
                        <a:t>87,7</a:t>
                      </a:r>
                      <a:endParaRPr lang="el-GR" sz="1800" dirty="0"/>
                    </a:p>
                  </a:txBody>
                  <a:tcPr/>
                </a:tc>
              </a:tr>
              <a:tr h="370840">
                <a:tc>
                  <a:txBody>
                    <a:bodyPr/>
                    <a:lstStyle/>
                    <a:p>
                      <a:pPr algn="ctr"/>
                      <a:r>
                        <a:rPr lang="en-US" sz="1800" dirty="0" smtClean="0"/>
                        <a:t>0,834</a:t>
                      </a:r>
                      <a:endParaRPr lang="el-GR" sz="1800" dirty="0"/>
                    </a:p>
                  </a:txBody>
                  <a:tcPr/>
                </a:tc>
                <a:tc>
                  <a:txBody>
                    <a:bodyPr/>
                    <a:lstStyle/>
                    <a:p>
                      <a:pPr algn="ctr"/>
                      <a:r>
                        <a:rPr lang="en-US" sz="1800" dirty="0" smtClean="0"/>
                        <a:t>91,4</a:t>
                      </a:r>
                      <a:endParaRPr lang="el-GR" sz="1800" dirty="0"/>
                    </a:p>
                  </a:txBody>
                  <a:tcPr/>
                </a:tc>
                <a:tc>
                  <a:txBody>
                    <a:bodyPr/>
                    <a:lstStyle/>
                    <a:p>
                      <a:pPr algn="ctr"/>
                      <a:r>
                        <a:rPr lang="en-US" sz="1800" dirty="0" smtClean="0"/>
                        <a:t>90,9</a:t>
                      </a:r>
                      <a:endParaRPr lang="el-GR" sz="1800" dirty="0"/>
                    </a:p>
                  </a:txBody>
                  <a:tcPr/>
                </a:tc>
                <a:tc>
                  <a:txBody>
                    <a:bodyPr/>
                    <a:lstStyle/>
                    <a:p>
                      <a:pPr algn="ctr"/>
                      <a:r>
                        <a:rPr lang="en-US" sz="1800" dirty="0" smtClean="0"/>
                        <a:t>90,4</a:t>
                      </a:r>
                      <a:endParaRPr lang="el-GR" sz="1800" dirty="0"/>
                    </a:p>
                  </a:txBody>
                  <a:tcPr/>
                </a:tc>
                <a:tc>
                  <a:txBody>
                    <a:bodyPr/>
                    <a:lstStyle/>
                    <a:p>
                      <a:pPr algn="ctr"/>
                      <a:r>
                        <a:rPr lang="en-US" sz="1800" dirty="0" smtClean="0"/>
                        <a:t>90,2</a:t>
                      </a:r>
                      <a:endParaRPr lang="el-GR" sz="1800" dirty="0"/>
                    </a:p>
                  </a:txBody>
                  <a:tcPr/>
                </a:tc>
                <a:tc>
                  <a:txBody>
                    <a:bodyPr/>
                    <a:lstStyle/>
                    <a:p>
                      <a:pPr algn="ctr"/>
                      <a:r>
                        <a:rPr lang="en-US" sz="1800" dirty="0" smtClean="0"/>
                        <a:t>89,9</a:t>
                      </a:r>
                      <a:endParaRPr lang="el-GR" sz="1800" dirty="0"/>
                    </a:p>
                  </a:txBody>
                  <a:tcPr/>
                </a:tc>
                <a:tc>
                  <a:txBody>
                    <a:bodyPr/>
                    <a:lstStyle/>
                    <a:p>
                      <a:pPr algn="ctr"/>
                      <a:r>
                        <a:rPr lang="en-US" sz="1800" dirty="0" smtClean="0"/>
                        <a:t>89,4</a:t>
                      </a:r>
                      <a:endParaRPr lang="el-GR" sz="1800" dirty="0"/>
                    </a:p>
                  </a:txBody>
                  <a:tcPr/>
                </a:tc>
                <a:tc>
                  <a:txBody>
                    <a:bodyPr/>
                    <a:lstStyle/>
                    <a:p>
                      <a:pPr algn="ctr"/>
                      <a:r>
                        <a:rPr lang="en-US" sz="1800" dirty="0" smtClean="0"/>
                        <a:t>88,9</a:t>
                      </a:r>
                      <a:endParaRPr lang="el-GR" sz="1800" dirty="0"/>
                    </a:p>
                  </a:txBody>
                  <a:tcPr/>
                </a:tc>
              </a:tr>
              <a:tr h="370840">
                <a:tc>
                  <a:txBody>
                    <a:bodyPr/>
                    <a:lstStyle/>
                    <a:p>
                      <a:pPr algn="ctr"/>
                      <a:r>
                        <a:rPr lang="en-US" sz="1800" dirty="0" smtClean="0"/>
                        <a:t>0,831</a:t>
                      </a:r>
                      <a:endParaRPr lang="el-GR" sz="1800" dirty="0"/>
                    </a:p>
                  </a:txBody>
                  <a:tcPr/>
                </a:tc>
                <a:tc>
                  <a:txBody>
                    <a:bodyPr/>
                    <a:lstStyle/>
                    <a:p>
                      <a:pPr algn="ctr"/>
                      <a:r>
                        <a:rPr lang="en-US" sz="1800" dirty="0" smtClean="0"/>
                        <a:t>92,3</a:t>
                      </a:r>
                      <a:endParaRPr lang="el-GR" sz="1800" dirty="0"/>
                    </a:p>
                  </a:txBody>
                  <a:tcPr/>
                </a:tc>
                <a:tc>
                  <a:txBody>
                    <a:bodyPr/>
                    <a:lstStyle/>
                    <a:p>
                      <a:pPr algn="ctr"/>
                      <a:r>
                        <a:rPr lang="en-US" sz="1800" dirty="0" smtClean="0"/>
                        <a:t>91,8</a:t>
                      </a:r>
                      <a:endParaRPr lang="el-GR" sz="1800" dirty="0"/>
                    </a:p>
                  </a:txBody>
                  <a:tcPr/>
                </a:tc>
                <a:tc>
                  <a:txBody>
                    <a:bodyPr/>
                    <a:lstStyle/>
                    <a:p>
                      <a:pPr algn="ctr"/>
                      <a:r>
                        <a:rPr lang="en-US" sz="1800" dirty="0" smtClean="0"/>
                        <a:t>91,3</a:t>
                      </a:r>
                      <a:endParaRPr lang="el-GR" sz="1800" dirty="0"/>
                    </a:p>
                  </a:txBody>
                  <a:tcPr/>
                </a:tc>
                <a:tc>
                  <a:txBody>
                    <a:bodyPr/>
                    <a:lstStyle/>
                    <a:p>
                      <a:pPr algn="ctr"/>
                      <a:r>
                        <a:rPr lang="en-US" sz="1800" dirty="0" smtClean="0"/>
                        <a:t>91,1</a:t>
                      </a:r>
                      <a:endParaRPr lang="el-GR" sz="1800" dirty="0"/>
                    </a:p>
                  </a:txBody>
                  <a:tcPr/>
                </a:tc>
                <a:tc>
                  <a:txBody>
                    <a:bodyPr/>
                    <a:lstStyle/>
                    <a:p>
                      <a:pPr algn="ctr"/>
                      <a:r>
                        <a:rPr lang="en-US" sz="1800" dirty="0" smtClean="0"/>
                        <a:t>90,9</a:t>
                      </a:r>
                      <a:endParaRPr lang="el-GR" sz="1800" dirty="0"/>
                    </a:p>
                  </a:txBody>
                  <a:tcPr/>
                </a:tc>
                <a:tc>
                  <a:txBody>
                    <a:bodyPr/>
                    <a:lstStyle/>
                    <a:p>
                      <a:pPr algn="ctr"/>
                      <a:r>
                        <a:rPr lang="en-US" sz="1800" dirty="0" smtClean="0"/>
                        <a:t>90,3</a:t>
                      </a:r>
                      <a:endParaRPr lang="el-GR" sz="1800" dirty="0"/>
                    </a:p>
                  </a:txBody>
                  <a:tcPr/>
                </a:tc>
                <a:tc>
                  <a:txBody>
                    <a:bodyPr/>
                    <a:lstStyle/>
                    <a:p>
                      <a:pPr algn="ctr"/>
                      <a:r>
                        <a:rPr lang="en-US" sz="1800" dirty="0" smtClean="0"/>
                        <a:t>89,8</a:t>
                      </a:r>
                      <a:endParaRPr lang="el-GR" sz="1800" dirty="0"/>
                    </a:p>
                  </a:txBody>
                  <a:tcPr/>
                </a:tc>
              </a:tr>
              <a:tr h="370840">
                <a:tc>
                  <a:txBody>
                    <a:bodyPr/>
                    <a:lstStyle/>
                    <a:p>
                      <a:pPr algn="ctr"/>
                      <a:r>
                        <a:rPr lang="en-US" sz="1800" dirty="0" smtClean="0"/>
                        <a:t>0,827</a:t>
                      </a:r>
                      <a:endParaRPr lang="el-GR" sz="1800" dirty="0"/>
                    </a:p>
                  </a:txBody>
                  <a:tcPr/>
                </a:tc>
                <a:tc>
                  <a:txBody>
                    <a:bodyPr/>
                    <a:lstStyle/>
                    <a:p>
                      <a:pPr algn="ctr"/>
                      <a:r>
                        <a:rPr lang="en-US" sz="1800" dirty="0" smtClean="0"/>
                        <a:t>93,4</a:t>
                      </a:r>
                      <a:endParaRPr lang="el-GR" sz="1800" dirty="0"/>
                    </a:p>
                  </a:txBody>
                  <a:tcPr/>
                </a:tc>
                <a:tc>
                  <a:txBody>
                    <a:bodyPr/>
                    <a:lstStyle/>
                    <a:p>
                      <a:pPr algn="ctr"/>
                      <a:r>
                        <a:rPr lang="en-US" sz="1800" dirty="0" smtClean="0"/>
                        <a:t>92,9</a:t>
                      </a:r>
                      <a:endParaRPr lang="el-GR" sz="1800" dirty="0"/>
                    </a:p>
                  </a:txBody>
                  <a:tcPr/>
                </a:tc>
                <a:tc>
                  <a:txBody>
                    <a:bodyPr/>
                    <a:lstStyle/>
                    <a:p>
                      <a:pPr algn="ctr"/>
                      <a:r>
                        <a:rPr lang="en-US" sz="1800" dirty="0" smtClean="0"/>
                        <a:t>92,4</a:t>
                      </a:r>
                      <a:endParaRPr lang="el-GR" sz="1800" dirty="0"/>
                    </a:p>
                  </a:txBody>
                  <a:tcPr/>
                </a:tc>
                <a:tc>
                  <a:txBody>
                    <a:bodyPr/>
                    <a:lstStyle/>
                    <a:p>
                      <a:pPr algn="ctr"/>
                      <a:r>
                        <a:rPr lang="en-US" sz="1800" dirty="0" smtClean="0"/>
                        <a:t>92,2</a:t>
                      </a:r>
                      <a:endParaRPr lang="el-GR" sz="1800" dirty="0"/>
                    </a:p>
                  </a:txBody>
                  <a:tcPr/>
                </a:tc>
                <a:tc>
                  <a:txBody>
                    <a:bodyPr/>
                    <a:lstStyle/>
                    <a:p>
                      <a:pPr algn="ctr"/>
                      <a:r>
                        <a:rPr lang="en-US" sz="1800" dirty="0" smtClean="0"/>
                        <a:t>92,0</a:t>
                      </a:r>
                      <a:endParaRPr lang="el-GR" sz="1800" dirty="0"/>
                    </a:p>
                  </a:txBody>
                  <a:tcPr/>
                </a:tc>
                <a:tc>
                  <a:txBody>
                    <a:bodyPr/>
                    <a:lstStyle/>
                    <a:p>
                      <a:pPr algn="ctr"/>
                      <a:r>
                        <a:rPr lang="en-US" sz="1800" dirty="0" smtClean="0"/>
                        <a:t>91,5</a:t>
                      </a:r>
                      <a:endParaRPr lang="el-GR" sz="1800" dirty="0"/>
                    </a:p>
                  </a:txBody>
                  <a:tcPr/>
                </a:tc>
                <a:tc>
                  <a:txBody>
                    <a:bodyPr/>
                    <a:lstStyle/>
                    <a:p>
                      <a:pPr algn="ctr"/>
                      <a:r>
                        <a:rPr lang="en-US" sz="1800" dirty="0" smtClean="0"/>
                        <a:t>91,0</a:t>
                      </a:r>
                      <a:endParaRPr lang="el-GR" sz="1800" dirty="0"/>
                    </a:p>
                  </a:txBody>
                  <a:tcPr/>
                </a:tc>
              </a:tr>
              <a:tr h="370840">
                <a:tc>
                  <a:txBody>
                    <a:bodyPr/>
                    <a:lstStyle/>
                    <a:p>
                      <a:pPr algn="ctr"/>
                      <a:r>
                        <a:rPr lang="en-US" sz="1800" dirty="0" smtClean="0"/>
                        <a:t>0,822</a:t>
                      </a:r>
                      <a:endParaRPr lang="el-GR" sz="1800" dirty="0"/>
                    </a:p>
                  </a:txBody>
                  <a:tcPr/>
                </a:tc>
                <a:tc>
                  <a:txBody>
                    <a:bodyPr/>
                    <a:lstStyle/>
                    <a:p>
                      <a:pPr algn="ctr"/>
                      <a:r>
                        <a:rPr lang="en-US" sz="1800" dirty="0" smtClean="0"/>
                        <a:t>94,8</a:t>
                      </a:r>
                      <a:endParaRPr lang="el-GR" sz="1800" dirty="0"/>
                    </a:p>
                  </a:txBody>
                  <a:tcPr/>
                </a:tc>
                <a:tc>
                  <a:txBody>
                    <a:bodyPr/>
                    <a:lstStyle/>
                    <a:p>
                      <a:pPr algn="ctr"/>
                      <a:r>
                        <a:rPr lang="en-US" sz="1800" dirty="0" smtClean="0"/>
                        <a:t>94,3</a:t>
                      </a:r>
                      <a:endParaRPr lang="el-GR" sz="1800" dirty="0"/>
                    </a:p>
                  </a:txBody>
                  <a:tcPr/>
                </a:tc>
                <a:tc>
                  <a:txBody>
                    <a:bodyPr/>
                    <a:lstStyle/>
                    <a:p>
                      <a:pPr algn="ctr"/>
                      <a:r>
                        <a:rPr lang="en-US" sz="1800" dirty="0" smtClean="0"/>
                        <a:t>93,8</a:t>
                      </a:r>
                      <a:endParaRPr lang="el-GR" sz="1800" dirty="0"/>
                    </a:p>
                  </a:txBody>
                  <a:tcPr/>
                </a:tc>
                <a:tc>
                  <a:txBody>
                    <a:bodyPr/>
                    <a:lstStyle/>
                    <a:p>
                      <a:pPr algn="ctr"/>
                      <a:r>
                        <a:rPr lang="en-US" sz="1800" dirty="0" smtClean="0"/>
                        <a:t>93,6</a:t>
                      </a:r>
                      <a:endParaRPr lang="el-GR" sz="1800" dirty="0"/>
                    </a:p>
                  </a:txBody>
                  <a:tcPr/>
                </a:tc>
                <a:tc>
                  <a:txBody>
                    <a:bodyPr/>
                    <a:lstStyle/>
                    <a:p>
                      <a:pPr algn="ctr"/>
                      <a:r>
                        <a:rPr lang="en-US" sz="1800" dirty="0" smtClean="0"/>
                        <a:t>93,4</a:t>
                      </a:r>
                      <a:endParaRPr lang="el-GR" sz="1800" dirty="0"/>
                    </a:p>
                  </a:txBody>
                  <a:tcPr/>
                </a:tc>
                <a:tc>
                  <a:txBody>
                    <a:bodyPr/>
                    <a:lstStyle/>
                    <a:p>
                      <a:pPr algn="ctr"/>
                      <a:r>
                        <a:rPr lang="en-US" sz="1800" dirty="0" smtClean="0"/>
                        <a:t>92,9</a:t>
                      </a:r>
                      <a:endParaRPr lang="el-GR" sz="1800" dirty="0"/>
                    </a:p>
                  </a:txBody>
                  <a:tcPr/>
                </a:tc>
                <a:tc>
                  <a:txBody>
                    <a:bodyPr/>
                    <a:lstStyle/>
                    <a:p>
                      <a:pPr algn="ctr"/>
                      <a:r>
                        <a:rPr lang="en-US" sz="1800" dirty="0" smtClean="0"/>
                        <a:t>92,4</a:t>
                      </a:r>
                      <a:endParaRPr lang="el-GR" sz="1800" dirty="0"/>
                    </a:p>
                  </a:txBody>
                  <a:tcPr/>
                </a:tc>
              </a:tr>
              <a:tr h="370840">
                <a:tc>
                  <a:txBody>
                    <a:bodyPr/>
                    <a:lstStyle/>
                    <a:p>
                      <a:pPr algn="ctr"/>
                      <a:r>
                        <a:rPr lang="en-US" sz="1800" dirty="0" smtClean="0"/>
                        <a:t>0,819</a:t>
                      </a:r>
                      <a:endParaRPr lang="el-GR" sz="1800" dirty="0"/>
                    </a:p>
                  </a:txBody>
                  <a:tcPr/>
                </a:tc>
                <a:tc>
                  <a:txBody>
                    <a:bodyPr/>
                    <a:lstStyle/>
                    <a:p>
                      <a:pPr algn="ctr"/>
                      <a:r>
                        <a:rPr lang="en-US" sz="1800" dirty="0" smtClean="0"/>
                        <a:t>95,5</a:t>
                      </a:r>
                      <a:endParaRPr lang="el-GR" sz="1800" dirty="0"/>
                    </a:p>
                  </a:txBody>
                  <a:tcPr/>
                </a:tc>
                <a:tc>
                  <a:txBody>
                    <a:bodyPr/>
                    <a:lstStyle/>
                    <a:p>
                      <a:pPr algn="ctr"/>
                      <a:r>
                        <a:rPr lang="en-US" sz="1800" dirty="0" smtClean="0"/>
                        <a:t>95,1</a:t>
                      </a:r>
                      <a:endParaRPr lang="el-GR" sz="1800" dirty="0"/>
                    </a:p>
                  </a:txBody>
                  <a:tcPr/>
                </a:tc>
                <a:tc>
                  <a:txBody>
                    <a:bodyPr/>
                    <a:lstStyle/>
                    <a:p>
                      <a:pPr algn="ctr"/>
                      <a:r>
                        <a:rPr lang="en-US" sz="1800" dirty="0" smtClean="0"/>
                        <a:t>94,6</a:t>
                      </a:r>
                      <a:endParaRPr lang="el-GR" sz="1800" dirty="0"/>
                    </a:p>
                  </a:txBody>
                  <a:tcPr/>
                </a:tc>
                <a:tc>
                  <a:txBody>
                    <a:bodyPr/>
                    <a:lstStyle/>
                    <a:p>
                      <a:pPr algn="ctr"/>
                      <a:r>
                        <a:rPr lang="en-US" sz="1800" dirty="0" smtClean="0"/>
                        <a:t>94,4</a:t>
                      </a:r>
                      <a:endParaRPr lang="el-GR" sz="1800" dirty="0"/>
                    </a:p>
                  </a:txBody>
                  <a:tcPr/>
                </a:tc>
                <a:tc>
                  <a:txBody>
                    <a:bodyPr/>
                    <a:lstStyle/>
                    <a:p>
                      <a:pPr algn="ctr"/>
                      <a:r>
                        <a:rPr lang="en-US" sz="1800" dirty="0" smtClean="0"/>
                        <a:t>94,2</a:t>
                      </a:r>
                      <a:endParaRPr lang="el-GR" sz="1800" dirty="0"/>
                    </a:p>
                  </a:txBody>
                  <a:tcPr/>
                </a:tc>
                <a:tc>
                  <a:txBody>
                    <a:bodyPr/>
                    <a:lstStyle/>
                    <a:p>
                      <a:pPr algn="ctr"/>
                      <a:r>
                        <a:rPr lang="en-US" sz="1800" dirty="0" smtClean="0"/>
                        <a:t>93,7</a:t>
                      </a:r>
                      <a:endParaRPr lang="el-GR" sz="1800" dirty="0"/>
                    </a:p>
                  </a:txBody>
                  <a:tcPr/>
                </a:tc>
                <a:tc>
                  <a:txBody>
                    <a:bodyPr/>
                    <a:lstStyle/>
                    <a:p>
                      <a:pPr algn="ctr"/>
                      <a:r>
                        <a:rPr lang="en-US" sz="1800" dirty="0" smtClean="0"/>
                        <a:t>93,3</a:t>
                      </a:r>
                      <a:endParaRPr lang="el-GR" sz="1800" dirty="0"/>
                    </a:p>
                  </a:txBody>
                  <a:tcPr/>
                </a:tc>
              </a:tr>
              <a:tr h="370840">
                <a:tc>
                  <a:txBody>
                    <a:bodyPr/>
                    <a:lstStyle/>
                    <a:p>
                      <a:pPr algn="ctr"/>
                      <a:r>
                        <a:rPr lang="en-US" sz="1800" dirty="0" smtClean="0"/>
                        <a:t>0,816</a:t>
                      </a:r>
                      <a:endParaRPr lang="el-GR" sz="1800" dirty="0"/>
                    </a:p>
                  </a:txBody>
                  <a:tcPr/>
                </a:tc>
                <a:tc>
                  <a:txBody>
                    <a:bodyPr/>
                    <a:lstStyle/>
                    <a:p>
                      <a:pPr algn="ctr"/>
                      <a:r>
                        <a:rPr lang="en-US" sz="1800" dirty="0" smtClean="0"/>
                        <a:t>96,2</a:t>
                      </a:r>
                      <a:endParaRPr lang="el-GR" sz="1800" dirty="0"/>
                    </a:p>
                  </a:txBody>
                  <a:tcPr/>
                </a:tc>
                <a:tc>
                  <a:txBody>
                    <a:bodyPr/>
                    <a:lstStyle/>
                    <a:p>
                      <a:pPr algn="ctr"/>
                      <a:r>
                        <a:rPr lang="en-US" sz="1800" dirty="0" smtClean="0"/>
                        <a:t>95,8</a:t>
                      </a:r>
                      <a:endParaRPr lang="el-GR" sz="1800" dirty="0"/>
                    </a:p>
                  </a:txBody>
                  <a:tcPr/>
                </a:tc>
                <a:tc>
                  <a:txBody>
                    <a:bodyPr/>
                    <a:lstStyle/>
                    <a:p>
                      <a:pPr algn="ctr"/>
                      <a:r>
                        <a:rPr lang="en-US" sz="1800" dirty="0" smtClean="0"/>
                        <a:t>95,4</a:t>
                      </a:r>
                      <a:endParaRPr lang="el-GR" sz="1800" dirty="0"/>
                    </a:p>
                  </a:txBody>
                  <a:tcPr/>
                </a:tc>
                <a:tc>
                  <a:txBody>
                    <a:bodyPr/>
                    <a:lstStyle/>
                    <a:p>
                      <a:pPr algn="ctr"/>
                      <a:r>
                        <a:rPr lang="en-US" sz="1800" dirty="0" smtClean="0"/>
                        <a:t>95,2</a:t>
                      </a:r>
                      <a:endParaRPr lang="el-GR" sz="1800" dirty="0"/>
                    </a:p>
                  </a:txBody>
                  <a:tcPr/>
                </a:tc>
                <a:tc>
                  <a:txBody>
                    <a:bodyPr/>
                    <a:lstStyle/>
                    <a:p>
                      <a:pPr algn="ctr"/>
                      <a:r>
                        <a:rPr lang="en-US" sz="1800" dirty="0" smtClean="0"/>
                        <a:t>95,0</a:t>
                      </a:r>
                      <a:endParaRPr lang="el-GR" sz="1800" dirty="0"/>
                    </a:p>
                  </a:txBody>
                  <a:tcPr/>
                </a:tc>
                <a:tc>
                  <a:txBody>
                    <a:bodyPr/>
                    <a:lstStyle/>
                    <a:p>
                      <a:pPr algn="ctr"/>
                      <a:r>
                        <a:rPr lang="en-US" sz="1800" dirty="0" smtClean="0"/>
                        <a:t>94,5</a:t>
                      </a:r>
                      <a:endParaRPr lang="el-GR" sz="1800" dirty="0"/>
                    </a:p>
                  </a:txBody>
                  <a:tcPr/>
                </a:tc>
                <a:tc>
                  <a:txBody>
                    <a:bodyPr/>
                    <a:lstStyle/>
                    <a:p>
                      <a:pPr algn="ctr"/>
                      <a:r>
                        <a:rPr lang="en-US" sz="1800" dirty="0" smtClean="0"/>
                        <a:t>94,1</a:t>
                      </a:r>
                      <a:endParaRPr lang="el-GR" sz="1800" dirty="0"/>
                    </a:p>
                  </a:txBody>
                  <a:tcPr/>
                </a:tc>
              </a:tr>
              <a:tr h="370840">
                <a:tc>
                  <a:txBody>
                    <a:bodyPr/>
                    <a:lstStyle/>
                    <a:p>
                      <a:pPr algn="ctr"/>
                      <a:r>
                        <a:rPr lang="en-US" sz="1800" dirty="0" smtClean="0"/>
                        <a:t>0,812</a:t>
                      </a:r>
                      <a:endParaRPr lang="el-GR" sz="1800" dirty="0"/>
                    </a:p>
                  </a:txBody>
                  <a:tcPr/>
                </a:tc>
                <a:tc>
                  <a:txBody>
                    <a:bodyPr/>
                    <a:lstStyle/>
                    <a:p>
                      <a:pPr algn="ctr"/>
                      <a:r>
                        <a:rPr lang="en-US" sz="1800" dirty="0" smtClean="0"/>
                        <a:t>97,2</a:t>
                      </a:r>
                      <a:endParaRPr lang="el-GR" sz="1800" dirty="0"/>
                    </a:p>
                  </a:txBody>
                  <a:tcPr/>
                </a:tc>
                <a:tc>
                  <a:txBody>
                    <a:bodyPr/>
                    <a:lstStyle/>
                    <a:p>
                      <a:pPr algn="ctr"/>
                      <a:r>
                        <a:rPr lang="en-US" sz="1800" dirty="0" smtClean="0"/>
                        <a:t>96,8</a:t>
                      </a:r>
                      <a:endParaRPr lang="el-GR" sz="1800" dirty="0"/>
                    </a:p>
                  </a:txBody>
                  <a:tcPr/>
                </a:tc>
                <a:tc>
                  <a:txBody>
                    <a:bodyPr/>
                    <a:lstStyle/>
                    <a:p>
                      <a:pPr algn="ctr"/>
                      <a:r>
                        <a:rPr lang="en-US" sz="1800" dirty="0" smtClean="0"/>
                        <a:t>96,4</a:t>
                      </a:r>
                      <a:endParaRPr lang="el-GR" sz="1800" dirty="0"/>
                    </a:p>
                  </a:txBody>
                  <a:tcPr/>
                </a:tc>
                <a:tc>
                  <a:txBody>
                    <a:bodyPr/>
                    <a:lstStyle/>
                    <a:p>
                      <a:pPr algn="ctr"/>
                      <a:r>
                        <a:rPr lang="en-US" sz="1800" dirty="0" smtClean="0"/>
                        <a:t>96,2</a:t>
                      </a:r>
                      <a:endParaRPr lang="el-GR" sz="1800" dirty="0"/>
                    </a:p>
                  </a:txBody>
                  <a:tcPr/>
                </a:tc>
                <a:tc>
                  <a:txBody>
                    <a:bodyPr/>
                    <a:lstStyle/>
                    <a:p>
                      <a:pPr algn="ctr"/>
                      <a:r>
                        <a:rPr lang="en-US" sz="1800" dirty="0" smtClean="0"/>
                        <a:t>96,0</a:t>
                      </a:r>
                      <a:endParaRPr lang="el-GR" sz="1800" dirty="0"/>
                    </a:p>
                  </a:txBody>
                  <a:tcPr/>
                </a:tc>
                <a:tc>
                  <a:txBody>
                    <a:bodyPr/>
                    <a:lstStyle/>
                    <a:p>
                      <a:pPr algn="ctr"/>
                      <a:r>
                        <a:rPr lang="en-US" sz="1800" dirty="0" smtClean="0"/>
                        <a:t>95,6</a:t>
                      </a:r>
                      <a:endParaRPr lang="el-GR" sz="1800" dirty="0"/>
                    </a:p>
                  </a:txBody>
                  <a:tcPr/>
                </a:tc>
                <a:tc>
                  <a:txBody>
                    <a:bodyPr/>
                    <a:lstStyle/>
                    <a:p>
                      <a:pPr algn="ctr"/>
                      <a:r>
                        <a:rPr lang="en-US" sz="1800" dirty="0" smtClean="0"/>
                        <a:t>95,2</a:t>
                      </a:r>
                      <a:endParaRPr lang="el-GR" sz="1800" dirty="0"/>
                    </a:p>
                  </a:txBody>
                  <a:tcPr/>
                </a:tc>
              </a:tr>
              <a:tr h="370840">
                <a:tc>
                  <a:txBody>
                    <a:bodyPr/>
                    <a:lstStyle/>
                    <a:p>
                      <a:pPr algn="ctr"/>
                      <a:r>
                        <a:rPr lang="en-US" sz="1800" dirty="0" smtClean="0"/>
                        <a:t>0,804</a:t>
                      </a:r>
                      <a:endParaRPr lang="el-GR" sz="1800" dirty="0"/>
                    </a:p>
                  </a:txBody>
                  <a:tcPr/>
                </a:tc>
                <a:tc>
                  <a:txBody>
                    <a:bodyPr/>
                    <a:lstStyle/>
                    <a:p>
                      <a:pPr algn="ctr"/>
                      <a:r>
                        <a:rPr lang="en-US" sz="1800" dirty="0" smtClean="0"/>
                        <a:t>98,9</a:t>
                      </a:r>
                      <a:endParaRPr lang="el-GR" sz="1800" dirty="0"/>
                    </a:p>
                  </a:txBody>
                  <a:tcPr/>
                </a:tc>
                <a:tc>
                  <a:txBody>
                    <a:bodyPr/>
                    <a:lstStyle/>
                    <a:p>
                      <a:pPr algn="ctr"/>
                      <a:r>
                        <a:rPr lang="en-US" sz="1800" dirty="0" smtClean="0"/>
                        <a:t>98,5</a:t>
                      </a:r>
                      <a:endParaRPr lang="el-GR" sz="1800" dirty="0"/>
                    </a:p>
                  </a:txBody>
                  <a:tcPr/>
                </a:tc>
                <a:tc>
                  <a:txBody>
                    <a:bodyPr/>
                    <a:lstStyle/>
                    <a:p>
                      <a:pPr algn="ctr"/>
                      <a:r>
                        <a:rPr lang="en-US" sz="1800" dirty="0" smtClean="0"/>
                        <a:t>98,2</a:t>
                      </a:r>
                      <a:endParaRPr lang="el-GR" sz="1800" dirty="0"/>
                    </a:p>
                  </a:txBody>
                  <a:tcPr/>
                </a:tc>
                <a:tc>
                  <a:txBody>
                    <a:bodyPr/>
                    <a:lstStyle/>
                    <a:p>
                      <a:pPr algn="ctr"/>
                      <a:r>
                        <a:rPr lang="en-US" sz="1800" dirty="0" smtClean="0"/>
                        <a:t>98,0</a:t>
                      </a:r>
                      <a:endParaRPr lang="el-G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97,8</a:t>
                      </a:r>
                      <a:endParaRPr lang="el-GR" sz="1800" dirty="0" smtClean="0"/>
                    </a:p>
                  </a:txBody>
                  <a:tcPr/>
                </a:tc>
                <a:tc>
                  <a:txBody>
                    <a:bodyPr/>
                    <a:lstStyle/>
                    <a:p>
                      <a:pPr algn="ctr"/>
                      <a:r>
                        <a:rPr lang="en-US" sz="1800" dirty="0" smtClean="0"/>
                        <a:t>97,4</a:t>
                      </a:r>
                      <a:endParaRPr lang="el-GR" sz="1800" dirty="0"/>
                    </a:p>
                  </a:txBody>
                  <a:tcPr/>
                </a:tc>
                <a:tc>
                  <a:txBody>
                    <a:bodyPr/>
                    <a:lstStyle/>
                    <a:p>
                      <a:pPr algn="ctr"/>
                      <a:r>
                        <a:rPr lang="en-US" sz="1800" dirty="0" smtClean="0"/>
                        <a:t>97,1</a:t>
                      </a:r>
                      <a:endParaRPr lang="el-GR" sz="1800" dirty="0"/>
                    </a:p>
                  </a:txBody>
                  <a:tcPr/>
                </a:tc>
              </a:tr>
              <a:tr h="370840">
                <a:tc>
                  <a:txBody>
                    <a:bodyPr/>
                    <a:lstStyle/>
                    <a:p>
                      <a:pPr algn="ctr"/>
                      <a:r>
                        <a:rPr lang="en-US" sz="1800" dirty="0" smtClean="0"/>
                        <a:t>0,797</a:t>
                      </a:r>
                      <a:endParaRPr lang="el-GR" sz="1800" dirty="0"/>
                    </a:p>
                  </a:txBody>
                  <a:tcPr/>
                </a:tc>
                <a:tc>
                  <a:txBody>
                    <a:bodyPr/>
                    <a:lstStyle/>
                    <a:p>
                      <a:pPr algn="ctr"/>
                      <a:r>
                        <a:rPr lang="en-US" sz="1800" dirty="0" smtClean="0"/>
                        <a:t>-</a:t>
                      </a:r>
                      <a:endParaRPr lang="el-GR" sz="1800" dirty="0"/>
                    </a:p>
                  </a:txBody>
                  <a:tcPr/>
                </a:tc>
                <a:tc>
                  <a:txBody>
                    <a:bodyPr/>
                    <a:lstStyle/>
                    <a:p>
                      <a:pPr algn="ctr"/>
                      <a:r>
                        <a:rPr lang="en-US" sz="1800" dirty="0" smtClean="0"/>
                        <a:t>100</a:t>
                      </a:r>
                      <a:endParaRPr lang="el-GR" sz="1800" dirty="0"/>
                    </a:p>
                  </a:txBody>
                  <a:tcPr/>
                </a:tc>
                <a:tc>
                  <a:txBody>
                    <a:bodyPr/>
                    <a:lstStyle/>
                    <a:p>
                      <a:pPr algn="ctr"/>
                      <a:r>
                        <a:rPr lang="en-US" sz="1800" dirty="0" smtClean="0"/>
                        <a:t>99,7</a:t>
                      </a:r>
                      <a:endParaRPr lang="el-GR" sz="1800" dirty="0"/>
                    </a:p>
                  </a:txBody>
                  <a:tcPr/>
                </a:tc>
                <a:tc>
                  <a:txBody>
                    <a:bodyPr/>
                    <a:lstStyle/>
                    <a:p>
                      <a:pPr algn="ctr"/>
                      <a:r>
                        <a:rPr lang="en-US" sz="1800" dirty="0" smtClean="0"/>
                        <a:t>99,5</a:t>
                      </a:r>
                      <a:endParaRPr lang="el-G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99,3</a:t>
                      </a:r>
                      <a:endParaRPr lang="el-GR" sz="1800" dirty="0" smtClean="0"/>
                    </a:p>
                  </a:txBody>
                  <a:tcPr/>
                </a:tc>
                <a:tc>
                  <a:txBody>
                    <a:bodyPr/>
                    <a:lstStyle/>
                    <a:p>
                      <a:pPr algn="ctr"/>
                      <a:r>
                        <a:rPr lang="en-US" sz="1800" dirty="0" smtClean="0"/>
                        <a:t>99,0</a:t>
                      </a:r>
                      <a:endParaRPr lang="el-GR" sz="1800" dirty="0"/>
                    </a:p>
                  </a:txBody>
                  <a:tcPr/>
                </a:tc>
                <a:tc>
                  <a:txBody>
                    <a:bodyPr/>
                    <a:lstStyle/>
                    <a:p>
                      <a:pPr algn="ctr"/>
                      <a:r>
                        <a:rPr lang="en-US" sz="1800" dirty="0" smtClean="0"/>
                        <a:t>98,6</a:t>
                      </a:r>
                      <a:endParaRPr lang="el-GR" sz="1800" dirty="0"/>
                    </a:p>
                  </a:txBody>
                  <a:tcPr/>
                </a:tc>
              </a:tr>
              <a:tr h="370840">
                <a:tc>
                  <a:txBody>
                    <a:bodyPr/>
                    <a:lstStyle/>
                    <a:p>
                      <a:pPr algn="ctr"/>
                      <a:r>
                        <a:rPr lang="en-US" sz="1800" dirty="0" smtClean="0"/>
                        <a:t>0,795</a:t>
                      </a:r>
                      <a:endParaRPr lang="el-GR" sz="1800" dirty="0"/>
                    </a:p>
                  </a:txBody>
                  <a:tcPr/>
                </a:tc>
                <a:tc>
                  <a:txBody>
                    <a:bodyPr/>
                    <a:lstStyle/>
                    <a:p>
                      <a:pPr algn="ctr"/>
                      <a:r>
                        <a:rPr lang="en-US" sz="1800" dirty="0" smtClean="0"/>
                        <a:t>-</a:t>
                      </a:r>
                      <a:endParaRPr lang="el-GR" sz="1800" dirty="0"/>
                    </a:p>
                  </a:txBody>
                  <a:tcPr/>
                </a:tc>
                <a:tc>
                  <a:txBody>
                    <a:bodyPr/>
                    <a:lstStyle/>
                    <a:p>
                      <a:pPr algn="ctr"/>
                      <a:r>
                        <a:rPr lang="en-US" sz="1800" dirty="0" smtClean="0"/>
                        <a:t>-</a:t>
                      </a:r>
                      <a:endParaRPr lang="el-GR" sz="1800" dirty="0"/>
                    </a:p>
                  </a:txBody>
                  <a:tcPr/>
                </a:tc>
                <a:tc>
                  <a:txBody>
                    <a:bodyPr/>
                    <a:lstStyle/>
                    <a:p>
                      <a:pPr algn="ctr"/>
                      <a:r>
                        <a:rPr lang="en-US" sz="1800" dirty="0" smtClean="0"/>
                        <a:t>-</a:t>
                      </a:r>
                      <a:endParaRPr lang="el-GR" sz="1800" dirty="0"/>
                    </a:p>
                  </a:txBody>
                  <a:tcPr/>
                </a:tc>
                <a:tc>
                  <a:txBody>
                    <a:bodyPr/>
                    <a:lstStyle/>
                    <a:p>
                      <a:pPr algn="ctr"/>
                      <a:r>
                        <a:rPr lang="en-US" sz="1800" dirty="0" smtClean="0"/>
                        <a:t>100</a:t>
                      </a:r>
                      <a:endParaRPr lang="el-G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99,8</a:t>
                      </a:r>
                      <a:endParaRPr lang="el-GR" sz="1800" dirty="0" smtClean="0"/>
                    </a:p>
                  </a:txBody>
                  <a:tcPr/>
                </a:tc>
                <a:tc>
                  <a:txBody>
                    <a:bodyPr/>
                    <a:lstStyle/>
                    <a:p>
                      <a:pPr algn="ctr"/>
                      <a:r>
                        <a:rPr lang="en-US" sz="1800" dirty="0" smtClean="0"/>
                        <a:t>99,4</a:t>
                      </a:r>
                      <a:endParaRPr lang="el-GR" sz="1800" dirty="0"/>
                    </a:p>
                  </a:txBody>
                  <a:tcPr/>
                </a:tc>
                <a:tc>
                  <a:txBody>
                    <a:bodyPr/>
                    <a:lstStyle/>
                    <a:p>
                      <a:pPr algn="ctr"/>
                      <a:r>
                        <a:rPr lang="en-US" sz="1800" dirty="0" smtClean="0"/>
                        <a:t>99,0</a:t>
                      </a:r>
                      <a:endParaRPr lang="el-GR" sz="1800" dirty="0"/>
                    </a:p>
                  </a:txBody>
                  <a:tcPr/>
                </a:tc>
              </a:tr>
            </a:tbl>
          </a:graphicData>
        </a:graphic>
      </p:graphicFrame>
      <p:sp>
        <p:nvSpPr>
          <p:cNvPr id="4" name="Θέση αριθμού διαφάνειας 3"/>
          <p:cNvSpPr>
            <a:spLocks noGrp="1"/>
          </p:cNvSpPr>
          <p:nvPr>
            <p:ph type="sldNum" sz="quarter" idx="12"/>
          </p:nvPr>
        </p:nvSpPr>
        <p:spPr>
          <a:xfrm>
            <a:off x="7010400" y="6492875"/>
            <a:ext cx="2133600" cy="365125"/>
          </a:xfrm>
        </p:spPr>
        <p:txBody>
          <a:bodyPr/>
          <a:lstStyle/>
          <a:p>
            <a:pPr>
              <a:defRPr/>
            </a:pPr>
            <a:fld id="{93E7186E-D60B-4CDD-9FD8-A6DE36940F32}"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8413751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b89392bda8c6d9915ba84a2d9fcbb4184227aa9"/>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TotalTime>
  <Words>1480</Words>
  <Application>Microsoft Office PowerPoint</Application>
  <PresentationFormat>On-screen Show (4:3)</PresentationFormat>
  <Paragraphs>273</Paragraphs>
  <Slides>22</Slides>
  <Notes>8</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OC_template_updated</vt:lpstr>
      <vt:lpstr>template</vt:lpstr>
      <vt:lpstr>Χημεία Γραφικών Τεχνών (Ε)</vt:lpstr>
      <vt:lpstr>Θεωρητικό μέρος</vt:lpstr>
      <vt:lpstr>Σκοπός </vt:lpstr>
      <vt:lpstr>Απαιτούμενα όργανα και υλικά (1 από 2)</vt:lpstr>
      <vt:lpstr>Απαιτούμενα όργανα και υλικά (2 από 2)</vt:lpstr>
      <vt:lpstr>Πειραματική διαδικασία (α’ μέρος) (1 από 2)</vt:lpstr>
      <vt:lpstr>Πειραματική διαδικασία (α’ μέρος) (2 από 2)</vt:lpstr>
      <vt:lpstr>Πειραματική διαδικασία (β’ μέρος) (1 από 3)</vt:lpstr>
      <vt:lpstr>Πειραματική διαδικασία (β’ μέρος) (2 από 3)</vt:lpstr>
      <vt:lpstr>Πειραματική διαδικασία (β’ μέρος) (3 από 3)</vt:lpstr>
      <vt:lpstr>Λήκυθος</vt:lpstr>
      <vt:lpstr>Εφαρμογή (1 από 3)</vt:lpstr>
      <vt:lpstr>Εφαρμογή (2 από 3)</vt:lpstr>
      <vt:lpstr>Εφαρμογή (3 από 3)</vt:lpstr>
      <vt:lpstr>Βιβλιογραφία (1 από 2) </vt:lpstr>
      <vt:lpstr>Βιβλιογραφία (2 από 2)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Γραφικών Τεχνών (Ε)</dc:title>
  <dc:creator>opencourses@teiath.gr</dc:creator>
  <cp:lastModifiedBy>alex</cp:lastModifiedBy>
  <cp:revision>6</cp:revision>
  <dcterms:created xsi:type="dcterms:W3CDTF">2014-09-29T06:58:06Z</dcterms:created>
  <dcterms:modified xsi:type="dcterms:W3CDTF">2015-01-28T13:59:07Z</dcterms:modified>
</cp:coreProperties>
</file>