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7" r:id="rId3"/>
  </p:sldMasterIdLst>
  <p:notesMasterIdLst>
    <p:notesMasterId r:id="rId31"/>
  </p:notesMasterIdLst>
  <p:handoutMasterIdLst>
    <p:handoutMasterId r:id="rId32"/>
  </p:handoutMasterIdLst>
  <p:sldIdLst>
    <p:sldId id="321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262" r:id="rId25"/>
    <p:sldId id="322" r:id="rId26"/>
    <p:sldId id="269" r:id="rId27"/>
    <p:sldId id="270" r:id="rId28"/>
    <p:sldId id="266" r:id="rId29"/>
    <p:sldId id="261" r:id="rId30"/>
  </p:sldIdLst>
  <p:sldSz cx="9144000" cy="6858000" type="screen4x3"/>
  <p:notesSz cx="7104063" cy="10234613"/>
  <p:custDataLst>
    <p:tags r:id="rId33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557B"/>
    <a:srgbClr val="2F5968"/>
    <a:srgbClr val="5B3462"/>
    <a:srgbClr val="49385E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11/5/2015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11/5/2015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77557B"/>
          </a:solidFill>
        </p:spPr>
        <p:txBody>
          <a:bodyPr>
            <a:normAutofit/>
          </a:bodyPr>
          <a:lstStyle>
            <a:lvl1pPr marL="176213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651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3"/>
              </a:buClr>
              <a:buSzPct val="117000"/>
              <a:defRPr/>
            </a:lvl1pPr>
            <a:lvl2pPr marL="742950" indent="-285750">
              <a:buClr>
                <a:schemeClr val="accent2">
                  <a:lumMod val="75000"/>
                </a:schemeClr>
              </a:buClr>
              <a:buSzPct val="103000"/>
              <a:buFont typeface="Wingdings" panose="05000000000000000000" pitchFamily="2" charset="2"/>
              <a:buChar char="§"/>
              <a:defRPr/>
            </a:lvl2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015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132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089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284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678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021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427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447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68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767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9"/>
            <a:ext cx="7772400" cy="1080120"/>
          </a:xfrm>
        </p:spPr>
        <p:txBody>
          <a:bodyPr>
            <a:normAutofit fontScale="90000"/>
          </a:bodyPr>
          <a:lstStyle/>
          <a:p>
            <a:pPr lvl="1" algn="ctr"/>
            <a:r>
              <a:rPr lang="el-GR" sz="4400" b="1" dirty="0" smtClean="0">
                <a:solidFill>
                  <a:schemeClr val="tx1"/>
                </a:solidFill>
                <a:latin typeface="+mn-lt"/>
              </a:rPr>
              <a:t>Εκπαιδευτική Τεχνολογία &amp; Διδακτική της Πληροφορικής</a:t>
            </a:r>
            <a:endParaRPr lang="el-GR" sz="4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708920"/>
            <a:ext cx="9144000" cy="244827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</a:t>
            </a:r>
            <a:r>
              <a:rPr lang="en-US" sz="2600" b="1" dirty="0"/>
              <a:t>2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Θεωρίες μάθησης </a:t>
            </a:r>
            <a:endParaRPr lang="en-US" sz="2600" dirty="0" smtClean="0"/>
          </a:p>
          <a:p>
            <a:pPr>
              <a:spcBef>
                <a:spcPts val="0"/>
              </a:spcBef>
            </a:pPr>
            <a:endParaRPr lang="el-GR" sz="22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Κλειώ Σγουροπούλου</a:t>
            </a:r>
            <a:endParaRPr lang="el-GR" sz="2200" dirty="0"/>
          </a:p>
          <a:p>
            <a:pPr>
              <a:spcBef>
                <a:spcPts val="0"/>
              </a:spcBef>
            </a:pPr>
            <a:r>
              <a:rPr lang="el-GR" sz="2000" dirty="0"/>
              <a:t>Τμήμα Μηχανικών Πληροφορικής Τ.Ε.</a:t>
            </a:r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1168779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24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 smtClean="0"/>
              <a:t>Συμπεριφορισμός: </a:t>
            </a:r>
            <a:r>
              <a:rPr lang="el-GR" altLang="el-GR" sz="3600" i="1" dirty="0" smtClean="0"/>
              <a:t>Βασικές Παραδοχές</a:t>
            </a:r>
            <a:r>
              <a:rPr lang="en-US" altLang="el-GR" sz="3600" i="1" dirty="0" smtClean="0"/>
              <a:t> </a:t>
            </a:r>
            <a:r>
              <a:rPr lang="en-US" altLang="el-GR" sz="3600" b="0" dirty="0" smtClean="0"/>
              <a:t>3/5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l-GR" sz="2400" dirty="0"/>
              <a:t>Η γνώση περιέχει την ίδια απόλυτη αλήθεια για όλους</a:t>
            </a:r>
          </a:p>
          <a:p>
            <a:pPr lvl="1"/>
            <a:r>
              <a:rPr lang="el-GR" altLang="el-GR" sz="2000" dirty="0"/>
              <a:t>Η γνώση που κατέχω και διδάσκω πρέπει να την αποδέχονται οι μαθητές ως αυθεντική, μοναδική και απόλυτα αληθή, άρα πρέπει να κάνουν ότι τους λέγω και να μαθαίνουν ότι τους διδάσκω</a:t>
            </a:r>
          </a:p>
          <a:p>
            <a:r>
              <a:rPr lang="el-GR" altLang="el-GR" sz="2400" dirty="0"/>
              <a:t>Η αξιολόγηση της αλήθειας της γνώσης γίνεται από εξωτερικούς παράγοντες</a:t>
            </a:r>
          </a:p>
          <a:p>
            <a:pPr lvl="1"/>
            <a:r>
              <a:rPr lang="el-GR" altLang="el-GR" sz="2000" dirty="0"/>
              <a:t>Η γνώση αξιολογείται με αντικειμενικά κριτήρια τα οποία δεν έχουν σχέση με τα άτομα, άρα ότι διδάσκω είναι και πρέπει να είναι απόλυτα ορθό για όλους</a:t>
            </a:r>
          </a:p>
          <a:p>
            <a:pPr lvl="1"/>
            <a:r>
              <a:rPr lang="el-GR" altLang="el-GR" sz="2000" dirty="0"/>
              <a:t>Δεν καταλαβαίνω ότι δεν είναι αυτονόητη η αλήθεια της γνώσης και ότι πρέπει να πείσω τους μαθητές </a:t>
            </a:r>
            <a:r>
              <a:rPr lang="el-GR" altLang="el-GR" sz="2000" dirty="0" smtClean="0"/>
              <a:t>γι’αυτό</a:t>
            </a:r>
          </a:p>
          <a:p>
            <a:pPr marL="457200" lvl="1" indent="0">
              <a:buNone/>
            </a:pPr>
            <a:endParaRPr lang="el-GR" altLang="el-GR" sz="2000" dirty="0"/>
          </a:p>
          <a:p>
            <a:pPr marL="0" indent="0" algn="ctr">
              <a:buNone/>
            </a:pPr>
            <a:r>
              <a:rPr lang="el-GR" sz="2400" b="1" dirty="0"/>
              <a:t>Η αλήθεια της γνώσης αποκτά </a:t>
            </a:r>
            <a:br>
              <a:rPr lang="el-GR" sz="2400" b="1" dirty="0"/>
            </a:br>
            <a:r>
              <a:rPr lang="el-GR" sz="2400" b="1" dirty="0"/>
              <a:t>απόλυτο και δογματικό χαρακτήρα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8378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 smtClean="0"/>
              <a:t>Συμπεριφορισμός: </a:t>
            </a:r>
            <a:r>
              <a:rPr lang="el-GR" altLang="el-GR" sz="3600" i="1" dirty="0" smtClean="0"/>
              <a:t>Βασικές Παραδοχές</a:t>
            </a:r>
            <a:r>
              <a:rPr lang="en-US" altLang="el-GR" sz="3600" i="1" dirty="0" smtClean="0"/>
              <a:t> </a:t>
            </a:r>
            <a:r>
              <a:rPr lang="en-US" altLang="el-GR" sz="3600" b="0" dirty="0" smtClean="0"/>
              <a:t>4/5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l-GR" sz="2400" dirty="0"/>
              <a:t>Ο μαθητής έρχεται στο σχολείο ως ‘άδειο δοχείο’</a:t>
            </a:r>
          </a:p>
          <a:p>
            <a:pPr lvl="1"/>
            <a:r>
              <a:rPr lang="el-GR" altLang="el-GR" sz="2000" dirty="0"/>
              <a:t>Δεν διερευνώ τι πιστεύουν οι μαθητές για τα θέματα που διδάσκω</a:t>
            </a:r>
          </a:p>
          <a:p>
            <a:pPr lvl="1"/>
            <a:r>
              <a:rPr lang="el-GR" altLang="el-GR" sz="2000" dirty="0"/>
              <a:t>Δεν συγκρούομαι με τις πρότερες αντιλήψεις των μαθητών</a:t>
            </a:r>
          </a:p>
          <a:p>
            <a:r>
              <a:rPr lang="el-GR" altLang="el-GR" sz="2400" dirty="0"/>
              <a:t>Ο μαθητής μαθαίνει ακούγοντας με τη μίμηση</a:t>
            </a:r>
          </a:p>
          <a:p>
            <a:pPr lvl="1"/>
            <a:r>
              <a:rPr lang="el-GR" altLang="el-GR" sz="2000" dirty="0"/>
              <a:t>Θεωρώ ότι η γνώση είναι πληροφορία</a:t>
            </a:r>
          </a:p>
          <a:p>
            <a:pPr lvl="1"/>
            <a:r>
              <a:rPr lang="el-GR" altLang="el-GR" sz="2000" dirty="0"/>
              <a:t>Παραδίδω και σπαταλάω όλο το διδακτικό χρόνο να μιλάω</a:t>
            </a:r>
          </a:p>
          <a:p>
            <a:pPr lvl="1"/>
            <a:r>
              <a:rPr lang="el-GR" altLang="el-GR" sz="2000" dirty="0"/>
              <a:t>Δεν ακούω τους μαθητές και δεν τους ρωτάω τη γνώμη τους</a:t>
            </a:r>
          </a:p>
          <a:p>
            <a:pPr lvl="1"/>
            <a:r>
              <a:rPr lang="el-GR" altLang="el-GR" sz="2000" dirty="0"/>
              <a:t>Δεν εμπλέκω τους μαθητές σε επίλυση προβλημάτων</a:t>
            </a:r>
          </a:p>
          <a:p>
            <a:pPr lvl="1"/>
            <a:r>
              <a:rPr lang="el-GR" altLang="el-GR" sz="2000" dirty="0"/>
              <a:t>Θεωρώ ότι μπορώ να υποκαταστήσω τη σκέψη των παιδιών</a:t>
            </a:r>
          </a:p>
          <a:p>
            <a:r>
              <a:rPr lang="el-GR" altLang="el-GR" sz="2400" dirty="0"/>
              <a:t>Ο καθηγητής έχει το ρόλο της αυθεντίας</a:t>
            </a:r>
          </a:p>
          <a:p>
            <a:r>
              <a:rPr lang="el-GR" altLang="el-GR" sz="2400" dirty="0"/>
              <a:t>Η μάθηση αποτελεί μια γραμμική αθροιστική σύνθεση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7179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 smtClean="0"/>
              <a:t>Συμπεριφορισμός: </a:t>
            </a:r>
            <a:r>
              <a:rPr lang="el-GR" altLang="el-GR" sz="3600" i="1" dirty="0" smtClean="0"/>
              <a:t>Βασικές Παραδοχές</a:t>
            </a:r>
            <a:r>
              <a:rPr lang="en-US" altLang="el-GR" sz="3600" i="1" dirty="0" smtClean="0"/>
              <a:t> </a:t>
            </a:r>
            <a:r>
              <a:rPr lang="en-US" altLang="el-GR" sz="3600" b="0" dirty="0" smtClean="0"/>
              <a:t>5/5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504" y="1656853"/>
            <a:ext cx="5424992" cy="4120556"/>
          </a:xfr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364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Εποικοδομητισμός</a:t>
            </a:r>
            <a:r>
              <a:rPr lang="es-ES" altLang="el-GR" dirty="0"/>
              <a:t> </a:t>
            </a:r>
            <a:br>
              <a:rPr lang="es-ES" altLang="el-GR" dirty="0"/>
            </a:br>
            <a:r>
              <a:rPr lang="el-GR" altLang="el-GR" i="1" dirty="0"/>
              <a:t>(</a:t>
            </a:r>
            <a:r>
              <a:rPr lang="es-ES" altLang="el-GR" i="1" dirty="0"/>
              <a:t>Cognitive </a:t>
            </a:r>
            <a:r>
              <a:rPr lang="en-US" altLang="el-GR" i="1" dirty="0"/>
              <a:t>Constructivism</a:t>
            </a:r>
            <a:r>
              <a:rPr lang="en-US" altLang="el-GR" i="1" dirty="0" smtClean="0"/>
              <a:t>)</a:t>
            </a:r>
            <a:r>
              <a:rPr lang="en-US" altLang="el-GR" sz="3600" b="0" dirty="0" smtClean="0"/>
              <a:t> 1/3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sz="2400" dirty="0"/>
              <a:t>Η μάθηση είναι μια υποκειμενική και εσωτερική διαδικασία οικοδόμησης νοημάτων</a:t>
            </a:r>
          </a:p>
          <a:p>
            <a:r>
              <a:rPr lang="el-GR" altLang="el-GR" sz="2400" dirty="0"/>
              <a:t>Η μάθηση θεωρείται αποτέλεσμα της οργάνωσης και προσαρμογής των νέων πληροφοριών σε ήδη υπάρχουσες γνώσεις</a:t>
            </a:r>
          </a:p>
          <a:p>
            <a:r>
              <a:rPr lang="el-GR" altLang="el-GR" sz="2400" dirty="0"/>
              <a:t>Κεντρικός ρόλος: </a:t>
            </a:r>
          </a:p>
          <a:p>
            <a:pPr lvl="1"/>
            <a:r>
              <a:rPr lang="el-GR" altLang="el-GR" sz="2000" b="1" dirty="0" smtClean="0">
                <a:solidFill>
                  <a:schemeClr val="accent1"/>
                </a:solidFill>
              </a:rPr>
              <a:t>Μαθητή</a:t>
            </a:r>
            <a:r>
              <a:rPr lang="el-GR" altLang="el-GR" sz="2000" dirty="0" smtClean="0"/>
              <a:t>: </a:t>
            </a:r>
            <a:r>
              <a:rPr lang="el-GR" altLang="el-GR" sz="2000" dirty="0"/>
              <a:t>αναλαμβάνει ενεργό ρόλο στην οικοδόμηση της γνώσης του</a:t>
            </a:r>
          </a:p>
          <a:p>
            <a:pPr lvl="1"/>
            <a:r>
              <a:rPr lang="el-GR" altLang="el-GR" sz="2000" b="1" dirty="0">
                <a:solidFill>
                  <a:schemeClr val="accent1"/>
                </a:solidFill>
              </a:rPr>
              <a:t>Πρότερη γνώση μαθητή</a:t>
            </a:r>
            <a:r>
              <a:rPr lang="el-GR" altLang="el-GR" sz="2000" dirty="0"/>
              <a:t>: πρέπει να τροποποιηθεί και επεκταθεί ως αποτέλεσμα της μάθησης</a:t>
            </a:r>
          </a:p>
          <a:p>
            <a:r>
              <a:rPr lang="el-GR" altLang="el-GR" sz="2400" dirty="0"/>
              <a:t>Υποστηρικτικός – Συμβουλευτικός ρόλος: </a:t>
            </a:r>
            <a:r>
              <a:rPr lang="el-GR" altLang="el-GR" sz="2400" b="1" dirty="0">
                <a:solidFill>
                  <a:schemeClr val="accent1"/>
                </a:solidFill>
              </a:rPr>
              <a:t>Δάσκαλος</a:t>
            </a:r>
          </a:p>
          <a:p>
            <a:r>
              <a:rPr lang="el-GR" altLang="el-GR" sz="2400" dirty="0"/>
              <a:t>Βασικοί θεωρητικοί της σχολής:</a:t>
            </a:r>
          </a:p>
          <a:p>
            <a:pPr>
              <a:buFont typeface="Wingdings" pitchFamily="2" charset="2"/>
              <a:buNone/>
            </a:pPr>
            <a:r>
              <a:rPr lang="el-GR" altLang="el-GR" sz="2400" dirty="0"/>
              <a:t>	</a:t>
            </a:r>
            <a:r>
              <a:rPr lang="en-US" altLang="el-GR" sz="2400" dirty="0">
                <a:solidFill>
                  <a:schemeClr val="folHlink"/>
                </a:solidFill>
              </a:rPr>
              <a:t>Gagne, </a:t>
            </a:r>
            <a:r>
              <a:rPr lang="es-ES" altLang="el-GR" sz="2400" dirty="0">
                <a:solidFill>
                  <a:schemeClr val="folHlink"/>
                </a:solidFill>
              </a:rPr>
              <a:t>Piaget</a:t>
            </a:r>
            <a:r>
              <a:rPr lang="es-ES" altLang="el-GR" sz="2400" dirty="0"/>
              <a:t>, </a:t>
            </a:r>
            <a:r>
              <a:rPr lang="es-ES" altLang="el-GR" sz="2400" dirty="0">
                <a:solidFill>
                  <a:schemeClr val="folHlink"/>
                </a:solidFill>
              </a:rPr>
              <a:t>Bruner</a:t>
            </a:r>
            <a:endParaRPr lang="el-GR" altLang="el-GR" sz="2400" dirty="0">
              <a:solidFill>
                <a:schemeClr val="folHlink"/>
              </a:solidFill>
            </a:endParaRP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477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Εποικοδομητισμός</a:t>
            </a:r>
            <a:r>
              <a:rPr lang="es-ES" altLang="el-GR" dirty="0"/>
              <a:t> </a:t>
            </a:r>
            <a:br>
              <a:rPr lang="es-ES" altLang="el-GR" dirty="0"/>
            </a:br>
            <a:r>
              <a:rPr lang="el-GR" altLang="el-GR" i="1" dirty="0"/>
              <a:t>(</a:t>
            </a:r>
            <a:r>
              <a:rPr lang="es-ES" altLang="el-GR" i="1" dirty="0"/>
              <a:t>Cognitive </a:t>
            </a:r>
            <a:r>
              <a:rPr lang="en-US" altLang="el-GR" i="1" dirty="0"/>
              <a:t>Constructivism</a:t>
            </a:r>
            <a:r>
              <a:rPr lang="en-US" altLang="el-GR" i="1" dirty="0" smtClean="0"/>
              <a:t>) </a:t>
            </a:r>
            <a:r>
              <a:rPr lang="en-US" altLang="el-GR" sz="3600" b="0" dirty="0" smtClean="0"/>
              <a:t>2/3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s-ES" altLang="el-GR" sz="2800" dirty="0">
                <a:solidFill>
                  <a:schemeClr val="folHlink"/>
                </a:solidFill>
              </a:rPr>
              <a:t>Gagne (</a:t>
            </a:r>
            <a:r>
              <a:rPr lang="el-GR" altLang="el-GR" sz="2800" dirty="0">
                <a:solidFill>
                  <a:schemeClr val="folHlink"/>
                </a:solidFill>
              </a:rPr>
              <a:t>επισωρευτική)</a:t>
            </a:r>
            <a:endParaRPr lang="en-US" altLang="el-GR" sz="2800" dirty="0">
              <a:solidFill>
                <a:schemeClr val="folHlink"/>
              </a:solidFill>
            </a:endParaRPr>
          </a:p>
          <a:p>
            <a:pPr lvl="1">
              <a:lnSpc>
                <a:spcPct val="80000"/>
              </a:lnSpc>
            </a:pPr>
            <a:r>
              <a:rPr lang="el-GR" altLang="el-GR" sz="2000" dirty="0"/>
              <a:t>Έμφαση στις προαπαιτούμενες γνώσεις</a:t>
            </a:r>
          </a:p>
          <a:p>
            <a:pPr lvl="1">
              <a:lnSpc>
                <a:spcPct val="80000"/>
              </a:lnSpc>
            </a:pPr>
            <a:r>
              <a:rPr lang="el-GR" altLang="el-GR" sz="2000" dirty="0"/>
              <a:t>Ιεραρχία στη μάθηση</a:t>
            </a:r>
          </a:p>
          <a:p>
            <a:pPr lvl="1">
              <a:lnSpc>
                <a:spcPct val="80000"/>
              </a:lnSpc>
            </a:pPr>
            <a:r>
              <a:rPr lang="el-GR" altLang="el-GR" sz="2000" b="1" dirty="0">
                <a:solidFill>
                  <a:schemeClr val="accent1"/>
                </a:solidFill>
              </a:rPr>
              <a:t>‘Ανάλυση θέματος’</a:t>
            </a:r>
            <a:r>
              <a:rPr lang="el-GR" altLang="el-GR" sz="2000" b="1" dirty="0"/>
              <a:t> </a:t>
            </a:r>
            <a:r>
              <a:rPr lang="el-GR" altLang="el-GR" sz="2000" dirty="0"/>
              <a:t>- Ανάλυση πολύπλοκων διδακτικών στόχων σε απλούστερους</a:t>
            </a:r>
          </a:p>
          <a:p>
            <a:pPr>
              <a:lnSpc>
                <a:spcPct val="80000"/>
              </a:lnSpc>
            </a:pPr>
            <a:r>
              <a:rPr lang="en-US" altLang="el-GR" sz="2800" dirty="0">
                <a:solidFill>
                  <a:schemeClr val="folHlink"/>
                </a:solidFill>
              </a:rPr>
              <a:t>Piaget</a:t>
            </a:r>
            <a:r>
              <a:rPr lang="el-GR" altLang="el-GR" sz="2800" dirty="0"/>
              <a:t> </a:t>
            </a:r>
            <a:r>
              <a:rPr lang="en-US" altLang="el-GR" sz="2800" dirty="0">
                <a:solidFill>
                  <a:schemeClr val="folHlink"/>
                </a:solidFill>
              </a:rPr>
              <a:t>(</a:t>
            </a:r>
            <a:r>
              <a:rPr lang="el-GR" altLang="el-GR" sz="2800" dirty="0">
                <a:solidFill>
                  <a:schemeClr val="folHlink"/>
                </a:solidFill>
              </a:rPr>
              <a:t>γενετική επιστημολογία</a:t>
            </a:r>
            <a:r>
              <a:rPr lang="en-US" altLang="el-GR" sz="2800" dirty="0">
                <a:solidFill>
                  <a:schemeClr val="folHlink"/>
                </a:solidFill>
              </a:rPr>
              <a:t>)</a:t>
            </a:r>
            <a:endParaRPr lang="el-GR" altLang="el-GR" sz="2800" dirty="0">
              <a:solidFill>
                <a:schemeClr val="folHlink"/>
              </a:solidFill>
            </a:endParaRPr>
          </a:p>
          <a:p>
            <a:pPr lvl="1">
              <a:lnSpc>
                <a:spcPct val="90000"/>
              </a:lnSpc>
            </a:pPr>
            <a:r>
              <a:rPr lang="el-GR" altLang="el-GR" sz="2000" dirty="0"/>
              <a:t>Ερμηνεία εξέλιξης νοητικών ικανοτήτων</a:t>
            </a:r>
          </a:p>
          <a:p>
            <a:pPr lvl="1">
              <a:lnSpc>
                <a:spcPct val="90000"/>
              </a:lnSpc>
            </a:pPr>
            <a:r>
              <a:rPr lang="el-GR" altLang="el-GR" sz="2000" dirty="0"/>
              <a:t>Διανοητική ανάπτυξη είναι η απόκτηση νέων γνωστικών ικανοτήτων που δεν υπήρχαν πριν </a:t>
            </a:r>
            <a:r>
              <a:rPr lang="en-US" altLang="el-GR" sz="2000" dirty="0"/>
              <a:t>- </a:t>
            </a:r>
            <a:r>
              <a:rPr lang="el-GR" altLang="el-GR" sz="2000" dirty="0"/>
              <a:t>κατάκτηση πλέγματος σχημάτων</a:t>
            </a:r>
          </a:p>
          <a:p>
            <a:pPr lvl="1">
              <a:lnSpc>
                <a:spcPct val="90000"/>
              </a:lnSpc>
            </a:pPr>
            <a:r>
              <a:rPr lang="el-GR" altLang="el-GR" sz="2000" b="1" dirty="0">
                <a:solidFill>
                  <a:schemeClr val="accent1"/>
                </a:solidFill>
              </a:rPr>
              <a:t>Σχήμα</a:t>
            </a:r>
            <a:r>
              <a:rPr lang="el-GR" altLang="el-GR" sz="2000" dirty="0"/>
              <a:t>: προσαρμογή σε μια κατάσταση ως αποτέλεσμα σειράς δραστηριοτήτων – μονάδα επίγνωσης &amp; επικοινωνίας οργανισμού με το περιβάλλον</a:t>
            </a:r>
            <a:endParaRPr lang="el-GR" altLang="el-GR" sz="2000" dirty="0">
              <a:solidFill>
                <a:schemeClr val="accent1"/>
              </a:solidFill>
            </a:endParaRPr>
          </a:p>
          <a:p>
            <a:pPr lvl="1">
              <a:lnSpc>
                <a:spcPct val="90000"/>
              </a:lnSpc>
            </a:pPr>
            <a:r>
              <a:rPr lang="el-GR" altLang="el-GR" sz="2000" b="1" dirty="0">
                <a:solidFill>
                  <a:schemeClr val="accent1"/>
                </a:solidFill>
              </a:rPr>
              <a:t>Στάδια νοητικής ανάπτυξης</a:t>
            </a:r>
            <a:r>
              <a:rPr lang="el-GR" altLang="el-GR" sz="2000" dirty="0"/>
              <a:t>: αισθησιοκινητικό (0-2), προλογικό (2-7), συλλογιστικό (7-12/13), αφαιρετικής σκέψης (13+)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6812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Εποικοδομητισμός</a:t>
            </a:r>
            <a:r>
              <a:rPr lang="es-ES" altLang="el-GR" dirty="0"/>
              <a:t> </a:t>
            </a:r>
            <a:br>
              <a:rPr lang="es-ES" altLang="el-GR" dirty="0"/>
            </a:br>
            <a:r>
              <a:rPr lang="el-GR" altLang="el-GR" i="1" dirty="0"/>
              <a:t>(</a:t>
            </a:r>
            <a:r>
              <a:rPr lang="es-ES" altLang="el-GR" i="1" dirty="0"/>
              <a:t>Cognitive </a:t>
            </a:r>
            <a:r>
              <a:rPr lang="en-US" altLang="el-GR" i="1" dirty="0"/>
              <a:t>Constructivism</a:t>
            </a:r>
            <a:r>
              <a:rPr lang="en-US" altLang="el-GR" i="1" dirty="0" smtClean="0"/>
              <a:t>) </a:t>
            </a:r>
            <a:r>
              <a:rPr lang="en-US" altLang="el-GR" sz="3600" b="0" dirty="0" smtClean="0"/>
              <a:t>3/3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altLang="el-GR" sz="2800" dirty="0">
                <a:solidFill>
                  <a:schemeClr val="folHlink"/>
                </a:solidFill>
              </a:rPr>
              <a:t>Bruner (</a:t>
            </a:r>
            <a:r>
              <a:rPr lang="el-GR" altLang="el-GR" sz="2800" dirty="0">
                <a:solidFill>
                  <a:schemeClr val="folHlink"/>
                </a:solidFill>
              </a:rPr>
              <a:t>Ανακαλυπτική μάθηση)</a:t>
            </a:r>
          </a:p>
          <a:p>
            <a:pPr lvl="1"/>
            <a:r>
              <a:rPr lang="el-GR" altLang="el-GR" sz="2000" dirty="0"/>
              <a:t>Ανακάλυψη – διαδικασία εξερεύνησης &amp; πειραματισμού</a:t>
            </a:r>
          </a:p>
          <a:p>
            <a:pPr lvl="1"/>
            <a:r>
              <a:rPr lang="el-GR" altLang="el-GR" sz="2000" dirty="0"/>
              <a:t>Καλλιέργεια διαισθητικής σκέψης και μελέτης δομών διαφόρων θεμάτων</a:t>
            </a:r>
          </a:p>
          <a:p>
            <a:pPr lvl="1"/>
            <a:r>
              <a:rPr lang="el-GR" altLang="el-GR" sz="2000" dirty="0"/>
              <a:t>Δομή: βασικές αρχές που συνθέτουν ένα θέμα</a:t>
            </a:r>
          </a:p>
          <a:p>
            <a:pPr lvl="1"/>
            <a:r>
              <a:rPr lang="el-GR" altLang="el-GR" sz="2000" dirty="0"/>
              <a:t>Η ανακαλυπτική μάθηση επιτρέπει στους μαθητές να </a:t>
            </a:r>
            <a:r>
              <a:rPr lang="el-GR" altLang="el-GR" sz="2000" b="1" dirty="0">
                <a:solidFill>
                  <a:schemeClr val="accent1"/>
                </a:solidFill>
              </a:rPr>
              <a:t>μαθαίνουν πως να μαθαίνουν</a:t>
            </a:r>
          </a:p>
          <a:p>
            <a:pPr lvl="2"/>
            <a:r>
              <a:rPr lang="el-GR" altLang="el-GR" sz="2000" dirty="0"/>
              <a:t>Ανάπτυξη γνωστικής στρατηγικής και </a:t>
            </a:r>
          </a:p>
          <a:p>
            <a:pPr lvl="2"/>
            <a:r>
              <a:rPr lang="el-GR" altLang="el-GR" sz="2000" dirty="0"/>
              <a:t>δημιουργικής σκέψης</a:t>
            </a:r>
          </a:p>
          <a:p>
            <a:pPr lvl="1"/>
            <a:r>
              <a:rPr lang="el-GR" altLang="el-GR" sz="2000" b="1" dirty="0">
                <a:solidFill>
                  <a:schemeClr val="accent1"/>
                </a:solidFill>
              </a:rPr>
              <a:t>Στάδια νοητικής ανάπτυξης</a:t>
            </a:r>
          </a:p>
          <a:p>
            <a:pPr lvl="2"/>
            <a:r>
              <a:rPr lang="el-GR" altLang="el-GR" sz="2000" dirty="0"/>
              <a:t>Πραξιακή αναπαράσταση</a:t>
            </a:r>
          </a:p>
          <a:p>
            <a:pPr lvl="2"/>
            <a:r>
              <a:rPr lang="el-GR" altLang="el-GR" sz="2000" dirty="0"/>
              <a:t>Εικονική αναπαράσταση</a:t>
            </a:r>
          </a:p>
          <a:p>
            <a:pPr lvl="2"/>
            <a:r>
              <a:rPr lang="el-GR" altLang="el-GR" sz="2000" dirty="0"/>
              <a:t>Συμβολική αναπαράσταση</a:t>
            </a:r>
          </a:p>
          <a:p>
            <a:pPr lvl="1"/>
            <a:r>
              <a:rPr lang="el-GR" altLang="el-GR" sz="2000" dirty="0"/>
              <a:t>Σπειροειδές πρόγραμμα</a:t>
            </a:r>
            <a:r>
              <a:rPr lang="en-US" altLang="el-GR" sz="2000" dirty="0"/>
              <a:t> </a:t>
            </a:r>
            <a:r>
              <a:rPr lang="el-GR" altLang="el-GR" sz="2000" dirty="0"/>
              <a:t>για την εκπαίδευση</a:t>
            </a:r>
            <a:endParaRPr lang="en-US" altLang="el-GR" sz="20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7265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200" dirty="0"/>
              <a:t>Εποικοδομητισμός: </a:t>
            </a:r>
            <a:r>
              <a:rPr lang="el-GR" altLang="el-GR" sz="3200" i="1" dirty="0"/>
              <a:t>Βασικές </a:t>
            </a:r>
            <a:r>
              <a:rPr lang="el-GR" altLang="el-GR" sz="3200" i="1" dirty="0" smtClean="0"/>
              <a:t>Παραδοχές</a:t>
            </a:r>
            <a:r>
              <a:rPr lang="en-US" altLang="el-GR" sz="3200" i="1" dirty="0" smtClean="0"/>
              <a:t> </a:t>
            </a:r>
            <a:r>
              <a:rPr lang="en-US" altLang="el-GR" sz="3200" b="0" dirty="0" smtClean="0"/>
              <a:t>1/3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l-GR" altLang="el-GR" sz="2200" dirty="0"/>
              <a:t>Η πραγματικότητα έχει διαφορετικές σημασίες για το κάθε άτομο</a:t>
            </a:r>
          </a:p>
          <a:p>
            <a:pPr>
              <a:lnSpc>
                <a:spcPct val="90000"/>
              </a:lnSpc>
            </a:pPr>
            <a:r>
              <a:rPr lang="el-GR" altLang="el-GR" sz="2200" dirty="0"/>
              <a:t>Το άτομο και τα πράγματα που μαθαίνει βρίσκονται σε αλληλεπίδραση</a:t>
            </a:r>
          </a:p>
          <a:p>
            <a:pPr>
              <a:lnSpc>
                <a:spcPct val="90000"/>
              </a:lnSpc>
            </a:pPr>
            <a:r>
              <a:rPr lang="el-GR" altLang="el-GR" sz="2200" dirty="0"/>
              <a:t>Η γνώση δεν έχει τη ίδια απόλυτη αλήθεια για όλους</a:t>
            </a:r>
          </a:p>
          <a:p>
            <a:pPr>
              <a:lnSpc>
                <a:spcPct val="90000"/>
              </a:lnSpc>
            </a:pPr>
            <a:r>
              <a:rPr lang="el-GR" altLang="el-GR" sz="2200" dirty="0"/>
              <a:t>Η αξιολόγηση της αλήθειας της γνώσης γίνεται από εσωτερικούς παράγοντες που αφορούν στο άτομο που μαθαίνει</a:t>
            </a:r>
          </a:p>
          <a:p>
            <a:pPr>
              <a:lnSpc>
                <a:spcPct val="90000"/>
              </a:lnSpc>
            </a:pPr>
            <a:r>
              <a:rPr lang="el-GR" altLang="el-GR" sz="2200" dirty="0"/>
              <a:t>Η αλήθεια της γνώσης αποκτά ένα σχετικό και μη δογματικό χαρακτήρα</a:t>
            </a:r>
            <a:endParaRPr lang="en-US" altLang="el-GR" sz="2200" dirty="0"/>
          </a:p>
          <a:p>
            <a:pPr>
              <a:lnSpc>
                <a:spcPct val="90000"/>
              </a:lnSpc>
            </a:pPr>
            <a:r>
              <a:rPr lang="el-GR" altLang="el-GR" sz="2200" dirty="0"/>
              <a:t>Το άτομο μαθαίνει όταν εμπλακεί ενεργητικά στην επίλυση εμπειρικών προβλημάτων προκειμένου να προσαρμοστεί στο φυσικό περιβάλλον και στο περιβάλλον των εννοιών μέσα στις οποίες ζει</a:t>
            </a:r>
            <a:br>
              <a:rPr lang="el-GR" altLang="el-GR" sz="2200" dirty="0"/>
            </a:br>
            <a:r>
              <a:rPr lang="el-GR" altLang="el-GR" sz="2200" dirty="0">
                <a:solidFill>
                  <a:schemeClr val="accent1"/>
                </a:solidFill>
              </a:rPr>
              <a:t>(</a:t>
            </a:r>
            <a:r>
              <a:rPr lang="en-US" altLang="el-GR" sz="2200" dirty="0">
                <a:solidFill>
                  <a:schemeClr val="accent1"/>
                </a:solidFill>
              </a:rPr>
              <a:t>von Glasersfeld, 1995</a:t>
            </a:r>
            <a:r>
              <a:rPr lang="en-US" altLang="el-GR" sz="2200" dirty="0" smtClean="0">
                <a:solidFill>
                  <a:schemeClr val="accent1"/>
                </a:solidFill>
              </a:rPr>
              <a:t>)</a:t>
            </a:r>
            <a:endParaRPr lang="el-GR" alt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013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200" dirty="0" smtClean="0"/>
              <a:t>Εποικοδομητισμός: </a:t>
            </a:r>
            <a:r>
              <a:rPr lang="el-GR" altLang="el-GR" sz="3200" i="1" dirty="0" smtClean="0"/>
              <a:t>Βασικές Παραδοχές</a:t>
            </a:r>
            <a:r>
              <a:rPr lang="en-US" altLang="el-GR" sz="3200" i="1" dirty="0" smtClean="0"/>
              <a:t> </a:t>
            </a:r>
            <a:r>
              <a:rPr lang="en-US" altLang="el-GR" sz="3200" b="0" dirty="0" smtClean="0"/>
              <a:t>2/3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l-GR" altLang="el-GR" sz="2200" dirty="0"/>
              <a:t>Ο μαθητής έχει πρότερη γνώση όταν έρχεται σχολείο</a:t>
            </a:r>
          </a:p>
          <a:p>
            <a:pPr>
              <a:lnSpc>
                <a:spcPct val="90000"/>
              </a:lnSpc>
            </a:pPr>
            <a:r>
              <a:rPr lang="el-GR" altLang="el-GR" sz="2200" dirty="0"/>
              <a:t>Ο μαθητής μαθαίνει εμπλεκόμενος ενεργητικά στην κατασκευή της γνώσης του</a:t>
            </a:r>
            <a:endParaRPr lang="en-US" altLang="el-GR" sz="2200" dirty="0"/>
          </a:p>
          <a:p>
            <a:pPr>
              <a:lnSpc>
                <a:spcPct val="90000"/>
              </a:lnSpc>
            </a:pPr>
            <a:r>
              <a:rPr lang="el-GR" altLang="el-GR" sz="2200" dirty="0"/>
              <a:t>Η γνώση κάθε μαθητή έχει υποκειμενικό χαρακτήρα και εξαρτάται από τις πρότερες εμπειρίες του, την ανάπτυξή του και από το πλαίσιο συμφραζομένων στο οποίο μαθαίνει</a:t>
            </a:r>
          </a:p>
          <a:p>
            <a:pPr>
              <a:lnSpc>
                <a:spcPct val="90000"/>
              </a:lnSpc>
            </a:pPr>
            <a:r>
              <a:rPr lang="el-GR" altLang="el-GR" sz="2200" dirty="0"/>
              <a:t>Ο καθηγητής έχει το ρόλο του εξυπηρετητή της μάθησης του μαθητή</a:t>
            </a:r>
          </a:p>
          <a:p>
            <a:pPr>
              <a:lnSpc>
                <a:spcPct val="90000"/>
              </a:lnSpc>
            </a:pPr>
            <a:r>
              <a:rPr lang="el-GR" altLang="el-GR" sz="2200" dirty="0"/>
              <a:t>Η μάθηση αποτελεί ολιστική προσέγγιση και όχι μια γραμμική αθροιστική σύνθεση και συνδέεται με:</a:t>
            </a:r>
          </a:p>
          <a:p>
            <a:pPr lvl="1">
              <a:lnSpc>
                <a:spcPct val="90000"/>
              </a:lnSpc>
            </a:pPr>
            <a:r>
              <a:rPr lang="el-GR" altLang="el-GR" sz="2200" dirty="0"/>
              <a:t>την αβεβαιότητα, τον προβληματισμό και την αναζήτηση</a:t>
            </a:r>
          </a:p>
          <a:p>
            <a:pPr lvl="1">
              <a:lnSpc>
                <a:spcPct val="90000"/>
              </a:lnSpc>
            </a:pPr>
            <a:r>
              <a:rPr lang="el-GR" altLang="el-GR" sz="2200" dirty="0"/>
              <a:t>Τη διαθεσιμότητα εργαλείων</a:t>
            </a:r>
          </a:p>
          <a:p>
            <a:pPr lvl="1">
              <a:lnSpc>
                <a:spcPct val="90000"/>
              </a:lnSpc>
            </a:pPr>
            <a:r>
              <a:rPr lang="el-GR" altLang="el-GR" sz="2200" dirty="0"/>
              <a:t>Το πλαίσιο συμφραζομένων στο οποίο συντελείται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0962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200" dirty="0" smtClean="0"/>
              <a:t>Εποικοδομητισμός: </a:t>
            </a:r>
            <a:r>
              <a:rPr lang="el-GR" altLang="el-GR" sz="3200" i="1" dirty="0" smtClean="0"/>
              <a:t>Βασικές Παραδοχές</a:t>
            </a:r>
            <a:r>
              <a:rPr lang="en-US" altLang="el-GR" sz="3200" i="1" dirty="0" smtClean="0"/>
              <a:t> </a:t>
            </a:r>
            <a:r>
              <a:rPr lang="en-US" altLang="el-GR" sz="3200" b="0" dirty="0" smtClean="0"/>
              <a:t>3/3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200" dirty="0"/>
              <a:t>Η αξιολόγηση της γνώσης του ατόμου συνδέεται με το κατά πόσον είναι βιώσιμη</a:t>
            </a:r>
          </a:p>
          <a:p>
            <a:r>
              <a:rPr lang="el-GR" altLang="el-GR" sz="2200" dirty="0"/>
              <a:t>Ως κατανόηση θεωρείται η συνεχής προσπάθεια προσαρμογής της νόησης στην εμπειρία</a:t>
            </a:r>
          </a:p>
          <a:p>
            <a:r>
              <a:rPr lang="el-GR" altLang="el-GR" sz="2200" dirty="0"/>
              <a:t>Ο κόσμος που ζούμε είναι ο κόσμος όπως τον κατανοούμε και τα γεγονότα φτιάχνονται από εμάς και τον τρόπο που ο καθένας μας εμπλέκεται σε αυτά</a:t>
            </a:r>
          </a:p>
          <a:p>
            <a:r>
              <a:rPr lang="el-GR" altLang="el-GR" sz="2200" dirty="0"/>
              <a:t>Η επιστημονική γνώση αμφισβητείται και πολλές φορές ανατρέπεται δίνοντας τη θέση της σε νέα που βοηθά στο καλλίτερο ταίριασμα του ανθρώπινου και του τεχνικού </a:t>
            </a:r>
            <a:r>
              <a:rPr lang="el-GR" altLang="el-GR" sz="2200" dirty="0" smtClean="0"/>
              <a:t>πολιτισμού</a:t>
            </a:r>
            <a:endParaRPr lang="el-GR" alt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2643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Κοινωνικο-πολιτιστική θεωρία</a:t>
            </a:r>
            <a:r>
              <a:rPr lang="es-ES" altLang="el-GR" dirty="0"/>
              <a:t> </a:t>
            </a:r>
            <a:br>
              <a:rPr lang="es-ES" altLang="el-GR" dirty="0"/>
            </a:br>
            <a:r>
              <a:rPr lang="el-GR" altLang="el-GR" i="1" dirty="0"/>
              <a:t>(</a:t>
            </a:r>
            <a:r>
              <a:rPr lang="es-ES" altLang="el-GR" i="1" dirty="0"/>
              <a:t>Socio-cultural </a:t>
            </a:r>
            <a:r>
              <a:rPr lang="en-US" altLang="el-GR" i="1" dirty="0"/>
              <a:t>Constructivism)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sz="2400" dirty="0"/>
              <a:t>Η μάθηση θεωρείται ως διαδικασία κοινωνικής αλληλεπίδρασης</a:t>
            </a:r>
          </a:p>
          <a:p>
            <a:r>
              <a:rPr lang="el-GR" altLang="el-GR" sz="2400" dirty="0"/>
              <a:t>Το άτομο μέσα από τη συνεργασία με άλλα άτομα αναπτύσσει ικανότητες και δεξιότητες που διαφορετικά θα βρίσκονταν σε λανθάνουσα κατάσταση εξέλιξης</a:t>
            </a:r>
          </a:p>
          <a:p>
            <a:r>
              <a:rPr lang="el-GR" altLang="el-GR" sz="2400" dirty="0"/>
              <a:t>Κεντρικός ρόλος: </a:t>
            </a:r>
          </a:p>
          <a:p>
            <a:pPr lvl="1"/>
            <a:r>
              <a:rPr lang="el-GR" altLang="el-GR" sz="2000" dirty="0"/>
              <a:t>της </a:t>
            </a:r>
            <a:r>
              <a:rPr lang="el-GR" altLang="el-GR" sz="2000" b="1" dirty="0">
                <a:solidFill>
                  <a:schemeClr val="accent1"/>
                </a:solidFill>
              </a:rPr>
              <a:t>συνεργασίας</a:t>
            </a:r>
            <a:r>
              <a:rPr lang="el-GR" altLang="el-GR" sz="2000" dirty="0"/>
              <a:t> και</a:t>
            </a:r>
          </a:p>
          <a:p>
            <a:pPr lvl="1"/>
            <a:r>
              <a:rPr lang="el-GR" altLang="el-GR" sz="2000" dirty="0"/>
              <a:t>της </a:t>
            </a:r>
            <a:r>
              <a:rPr lang="el-GR" altLang="el-GR" sz="2000" b="1" dirty="0">
                <a:solidFill>
                  <a:schemeClr val="accent1"/>
                </a:solidFill>
              </a:rPr>
              <a:t>γλώσσας</a:t>
            </a:r>
            <a:r>
              <a:rPr lang="el-GR" altLang="el-GR" sz="2000" b="1" dirty="0"/>
              <a:t> </a:t>
            </a:r>
            <a:r>
              <a:rPr lang="el-GR" altLang="el-GR" sz="2000" dirty="0"/>
              <a:t>ως εργαλείου που συμβάλει στη διαμόρφωση της ταυτότητας του ατόμου</a:t>
            </a:r>
          </a:p>
          <a:p>
            <a:r>
              <a:rPr lang="el-GR" altLang="el-GR" sz="2400" dirty="0"/>
              <a:t>Υποστηρικτικός – Συμβουλευτικός ρόλος: </a:t>
            </a:r>
            <a:r>
              <a:rPr lang="el-GR" altLang="el-GR" sz="2400" b="1" dirty="0">
                <a:solidFill>
                  <a:schemeClr val="accent1"/>
                </a:solidFill>
              </a:rPr>
              <a:t>Δάσκαλος</a:t>
            </a:r>
          </a:p>
          <a:p>
            <a:r>
              <a:rPr lang="el-GR" altLang="el-GR" sz="2400" dirty="0"/>
              <a:t>Βασικοί θεωρητικοί της σχολής:</a:t>
            </a:r>
          </a:p>
          <a:p>
            <a:pPr>
              <a:buFont typeface="Wingdings" pitchFamily="2" charset="2"/>
              <a:buNone/>
            </a:pPr>
            <a:r>
              <a:rPr lang="el-GR" altLang="el-GR" sz="2400" dirty="0"/>
              <a:t>	</a:t>
            </a:r>
            <a:r>
              <a:rPr lang="es-ES" altLang="el-GR" sz="2400" dirty="0">
                <a:solidFill>
                  <a:schemeClr val="folHlink"/>
                </a:solidFill>
              </a:rPr>
              <a:t>Vygotsky, von Glasersfeld</a:t>
            </a:r>
            <a:endParaRPr lang="el-GR" altLang="el-GR" sz="2400" dirty="0">
              <a:solidFill>
                <a:schemeClr val="folHlink"/>
              </a:solidFill>
            </a:endParaRP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235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Μάθηση</a:t>
            </a:r>
            <a:r>
              <a:rPr lang="en-US" altLang="el-GR" dirty="0" smtClean="0"/>
              <a:t> </a:t>
            </a:r>
            <a:r>
              <a:rPr lang="el-GR" altLang="el-GR" sz="3600" b="0" dirty="0" smtClean="0"/>
              <a:t>1/2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Ψυχολογικό φαινόμενο</a:t>
            </a:r>
          </a:p>
          <a:p>
            <a:r>
              <a:rPr lang="el-GR" altLang="el-GR" dirty="0"/>
              <a:t>Ενδεικτικοί ορισμοί:</a:t>
            </a:r>
            <a:endParaRPr lang="en-US" altLang="el-GR" dirty="0"/>
          </a:p>
          <a:p>
            <a:pPr lvl="1"/>
            <a:r>
              <a:rPr lang="el-GR" altLang="el-GR" i="1" dirty="0"/>
              <a:t>η βελτίωση ή η απόκτηση νέων μορφών συμπεριφοράς και ικανοτήτων </a:t>
            </a:r>
            <a:r>
              <a:rPr lang="el-GR" altLang="el-GR" i="1" dirty="0">
                <a:solidFill>
                  <a:schemeClr val="accent1"/>
                </a:solidFill>
              </a:rPr>
              <a:t>(</a:t>
            </a:r>
            <a:r>
              <a:rPr lang="en-US" altLang="el-GR" i="1" dirty="0">
                <a:solidFill>
                  <a:schemeClr val="accent1"/>
                </a:solidFill>
              </a:rPr>
              <a:t>H. Roth, 1971)</a:t>
            </a:r>
          </a:p>
          <a:p>
            <a:pPr lvl="1"/>
            <a:r>
              <a:rPr lang="el-GR" altLang="el-GR" i="1" dirty="0"/>
              <a:t>διαδικασία που υποβοηθάει τους οργανισμούς να τροποποιήσουν τη συμπεριφορά τους σε ένα σχετικά σύντομο χρονικό διάστημα και με ένα μόνιμο τρόπο, ώστε η ίδια τροποποίηση ή αλλαγή να μην επαναλαμβάνεται σε κάθε νέα περίπτωση </a:t>
            </a:r>
            <a:r>
              <a:rPr lang="el-GR" altLang="el-GR" i="1" dirty="0">
                <a:solidFill>
                  <a:schemeClr val="accent1"/>
                </a:solidFill>
              </a:rPr>
              <a:t>(</a:t>
            </a:r>
            <a:r>
              <a:rPr lang="es-ES" altLang="el-GR" i="1" dirty="0">
                <a:solidFill>
                  <a:schemeClr val="accent1"/>
                </a:solidFill>
              </a:rPr>
              <a:t>R</a:t>
            </a:r>
            <a:r>
              <a:rPr lang="en-US" altLang="el-GR" i="1" dirty="0">
                <a:solidFill>
                  <a:schemeClr val="accent1"/>
                </a:solidFill>
              </a:rPr>
              <a:t>.</a:t>
            </a:r>
            <a:r>
              <a:rPr lang="es-ES" altLang="el-GR" i="1" dirty="0">
                <a:solidFill>
                  <a:schemeClr val="accent1"/>
                </a:solidFill>
              </a:rPr>
              <a:t> M.</a:t>
            </a:r>
            <a:r>
              <a:rPr lang="en-US" altLang="el-GR" i="1" dirty="0">
                <a:solidFill>
                  <a:schemeClr val="accent1"/>
                </a:solidFill>
              </a:rPr>
              <a:t> </a:t>
            </a:r>
            <a:r>
              <a:rPr lang="es-ES" altLang="el-GR" i="1" dirty="0">
                <a:solidFill>
                  <a:schemeClr val="accent1"/>
                </a:solidFill>
              </a:rPr>
              <a:t>Gagné</a:t>
            </a:r>
            <a:r>
              <a:rPr lang="en-US" altLang="el-GR" i="1" dirty="0">
                <a:solidFill>
                  <a:schemeClr val="accent1"/>
                </a:solidFill>
              </a:rPr>
              <a:t>, 197</a:t>
            </a:r>
            <a:r>
              <a:rPr lang="es-ES" altLang="el-GR" i="1" dirty="0">
                <a:solidFill>
                  <a:schemeClr val="accent1"/>
                </a:solidFill>
              </a:rPr>
              <a:t>5</a:t>
            </a:r>
            <a:r>
              <a:rPr lang="en-US" altLang="el-GR" i="1" dirty="0">
                <a:solidFill>
                  <a:schemeClr val="accent1"/>
                </a:solidFill>
              </a:rPr>
              <a:t>)</a:t>
            </a:r>
            <a:endParaRPr lang="el-GR" altLang="el-GR" i="1" dirty="0">
              <a:solidFill>
                <a:schemeClr val="accent1"/>
              </a:solidFill>
            </a:endParaRP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7105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Κοινωνικο-πολιτιστική θεωρία: </a:t>
            </a:r>
            <a:r>
              <a:rPr lang="el-GR" altLang="el-GR" i="1" dirty="0"/>
              <a:t>Αρχές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altLang="el-GR" sz="2400" dirty="0"/>
              <a:t>Η ανάπτυξη της νόησης αποτελεί διαδικασία κοινωνικής αλληλεπίδρασης όπου κυρίαρχο ρόλο παίζει η γλώσσα</a:t>
            </a:r>
          </a:p>
          <a:p>
            <a:pPr>
              <a:lnSpc>
                <a:spcPct val="90000"/>
              </a:lnSpc>
            </a:pPr>
            <a:r>
              <a:rPr lang="el-GR" altLang="el-GR" sz="2400" dirty="0"/>
              <a:t>Ο μαθητής δεν είναι παθητικός δέκτης, αλλά δρων υποκείμενο που με τις πράξεις του διαμορφώνει τη γνωστική του πραγματικότητα</a:t>
            </a:r>
          </a:p>
          <a:p>
            <a:pPr>
              <a:lnSpc>
                <a:spcPct val="90000"/>
              </a:lnSpc>
            </a:pPr>
            <a:r>
              <a:rPr lang="el-GR" altLang="el-GR" sz="2400" dirty="0"/>
              <a:t>Ο μαθητής είναι πρόσωπο που διαθέτει κοινωνικά κίνητρα</a:t>
            </a:r>
          </a:p>
          <a:p>
            <a:pPr>
              <a:lnSpc>
                <a:spcPct val="90000"/>
              </a:lnSpc>
            </a:pPr>
            <a:r>
              <a:rPr lang="el-GR" altLang="el-GR" sz="2400" dirty="0"/>
              <a:t>Η νοητική ανάπτυξη είναι άρρηκτα δεμένη με την ιστορική διάσταση</a:t>
            </a:r>
          </a:p>
          <a:p>
            <a:pPr>
              <a:lnSpc>
                <a:spcPct val="90000"/>
              </a:lnSpc>
            </a:pPr>
            <a:r>
              <a:rPr lang="el-GR" altLang="el-GR" sz="2400" dirty="0"/>
              <a:t>Η γνωστική ανάπτυξη επιτυγχάνεται όχι μόνο χάρη στον έμφυτο νοητικό εξοπλισμό αλλά και μέσω της διαμεσολάβησης των κοινωνικών γεγονότων και των πολιτισμικών εργαλείων και της εσωτερίκευσής τους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8834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Παράγοντες για ουσιαστική μάθηση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altLang="el-GR" sz="2400" dirty="0"/>
              <a:t>Ενδιαφέρον για μάθηση</a:t>
            </a:r>
          </a:p>
          <a:p>
            <a:r>
              <a:rPr lang="el-GR" altLang="el-GR" sz="2400" dirty="0"/>
              <a:t>Ετοιμότητα για μάθηση</a:t>
            </a:r>
          </a:p>
          <a:p>
            <a:pPr lvl="1"/>
            <a:r>
              <a:rPr lang="el-GR" altLang="el-GR" sz="2000" dirty="0"/>
              <a:t>Πνευματική και βιολογική ωριμότητα (</a:t>
            </a:r>
            <a:r>
              <a:rPr lang="en-US" altLang="el-GR" sz="2000" dirty="0"/>
              <a:t>Piaget)</a:t>
            </a:r>
          </a:p>
          <a:p>
            <a:pPr lvl="1"/>
            <a:r>
              <a:rPr lang="el-GR" altLang="el-GR" sz="2000" dirty="0"/>
              <a:t>Κατάλληλη παρουσίαση διδακτικού υλικού </a:t>
            </a:r>
            <a:r>
              <a:rPr lang="en-US" altLang="el-GR" sz="2000" dirty="0"/>
              <a:t>(Bruner)</a:t>
            </a:r>
          </a:p>
          <a:p>
            <a:pPr lvl="1"/>
            <a:r>
              <a:rPr lang="el-GR" altLang="el-GR" sz="2000" dirty="0"/>
              <a:t>Προηγούμενες γνώσεις μαθητών (</a:t>
            </a:r>
            <a:r>
              <a:rPr lang="en-US" altLang="el-GR" sz="2000" dirty="0"/>
              <a:t>Gagne)</a:t>
            </a:r>
          </a:p>
          <a:p>
            <a:r>
              <a:rPr lang="el-GR" altLang="el-GR" sz="2400" dirty="0"/>
              <a:t>Σύνδεση παλιάς-νέας γνώσης</a:t>
            </a:r>
          </a:p>
          <a:p>
            <a:r>
              <a:rPr lang="el-GR" altLang="el-GR" sz="2400" dirty="0"/>
              <a:t>Μάθηση δια του ‘πράττειν’</a:t>
            </a:r>
          </a:p>
          <a:p>
            <a:r>
              <a:rPr lang="el-GR" altLang="el-GR" sz="2400" dirty="0"/>
              <a:t>Κατάλληλη ατμόσφαιρα μάθησης</a:t>
            </a:r>
          </a:p>
          <a:p>
            <a:r>
              <a:rPr lang="el-GR" altLang="el-GR" sz="2400" dirty="0"/>
              <a:t>Ατομικές διαφορές ως προς τη μάθηση</a:t>
            </a:r>
          </a:p>
          <a:p>
            <a:r>
              <a:rPr lang="el-GR" altLang="el-GR" sz="2400" dirty="0"/>
              <a:t>Προσφερόμενες γνώσεις</a:t>
            </a:r>
          </a:p>
          <a:p>
            <a:r>
              <a:rPr lang="el-GR" altLang="el-GR" sz="2400" dirty="0"/>
              <a:t>Επανάληψη</a:t>
            </a:r>
          </a:p>
          <a:p>
            <a:r>
              <a:rPr lang="el-GR" altLang="el-GR" sz="2400" dirty="0" smtClean="0"/>
              <a:t>Άσκηση</a:t>
            </a:r>
            <a:endParaRPr lang="el-GR" alt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6602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Κλειώ Σγουροπούλου</a:t>
            </a:r>
          </a:p>
          <a:p>
            <a:pPr marL="0" indent="0">
              <a:buNone/>
            </a:pPr>
            <a:r>
              <a:rPr lang="el-GR" sz="2000" dirty="0" smtClean="0"/>
              <a:t>2014</a:t>
            </a:r>
            <a:r>
              <a:rPr lang="el-GR" sz="2000" dirty="0"/>
              <a:t>. Κλειώ </a:t>
            </a:r>
            <a:r>
              <a:rPr lang="el-GR" sz="2000" dirty="0" smtClean="0"/>
              <a:t>Σγουροπούλου. «Εκπαιδευτική Τεχνολογία &amp; Διδακτική της Πληροφορικής. Ενότητα 2</a:t>
            </a:r>
            <a:r>
              <a:rPr lang="en-US" sz="2000" dirty="0" smtClean="0"/>
              <a:t>:</a:t>
            </a:r>
            <a:r>
              <a:rPr lang="el-GR" sz="2000" dirty="0"/>
              <a:t>Θεωρίες </a:t>
            </a:r>
            <a:r>
              <a:rPr lang="el-GR" sz="2000" dirty="0" smtClean="0"/>
              <a:t>μάθησης».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33001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Μάθηση</a:t>
            </a:r>
            <a:r>
              <a:rPr lang="en-US" altLang="el-GR" dirty="0" smtClean="0"/>
              <a:t> </a:t>
            </a:r>
            <a:r>
              <a:rPr lang="en-US" altLang="el-GR" sz="3600" b="0" dirty="0" smtClean="0"/>
              <a:t>2</a:t>
            </a:r>
            <a:r>
              <a:rPr lang="el-GR" altLang="el-GR" sz="3600" b="0" dirty="0" smtClean="0"/>
              <a:t>/2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el-GR" altLang="el-GR" dirty="0"/>
              <a:t>Χαρακτηριστικά της μάθησης</a:t>
            </a:r>
          </a:p>
          <a:p>
            <a:r>
              <a:rPr lang="el-GR" altLang="el-GR" sz="2400" dirty="0"/>
              <a:t>γίνεται αντιληπτή από τα αποτελέσματά της</a:t>
            </a:r>
          </a:p>
          <a:p>
            <a:r>
              <a:rPr lang="el-GR" altLang="el-GR" sz="2400" dirty="0"/>
              <a:t>διευκολύνεται όταν επιτελείται υπό ορισμένες συνθήκες (ενίσχυση επιθυμητής τροποποίησης</a:t>
            </a:r>
            <a:r>
              <a:rPr lang="en-US" altLang="el-GR" sz="2400" dirty="0"/>
              <a:t> </a:t>
            </a:r>
            <a:r>
              <a:rPr lang="el-GR" altLang="el-GR" sz="2400" dirty="0"/>
              <a:t>συμπεριφοράς, ...)</a:t>
            </a:r>
          </a:p>
          <a:p>
            <a:r>
              <a:rPr lang="el-GR" altLang="el-GR" sz="2400" dirty="0"/>
              <a:t>επηρεάζεται από συγκεκριμένους παράγοντες</a:t>
            </a:r>
          </a:p>
          <a:p>
            <a:pPr lvl="1"/>
            <a:r>
              <a:rPr lang="el-GR" altLang="el-GR" sz="2000" dirty="0"/>
              <a:t>υποκείμενο μάθησης, πλαίσιο μάθησης, αποτελέσματα</a:t>
            </a:r>
          </a:p>
          <a:p>
            <a:r>
              <a:rPr lang="el-GR" altLang="el-GR" sz="2400" dirty="0"/>
              <a:t>επηρεάζεται από τους νευροφυσιολογικούς μηχανισμούς του ατόμου</a:t>
            </a:r>
            <a:endParaRPr lang="en-US" altLang="el-GR" sz="2400" dirty="0"/>
          </a:p>
          <a:p>
            <a:r>
              <a:rPr lang="el-GR" altLang="el-GR" sz="2400" dirty="0"/>
              <a:t>Η μάθηση μπορεί να πραγματοποιηθεί </a:t>
            </a:r>
            <a:br>
              <a:rPr lang="el-GR" altLang="el-GR" sz="2400" dirty="0"/>
            </a:br>
            <a:r>
              <a:rPr lang="el-GR" altLang="el-GR" sz="2400" dirty="0"/>
              <a:t>ανεξάρτητα από τη διδασκαλία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5160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Βασικές Θεωρίες Μάθησης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Συμπεριφοριστικές προσεγγίσεις</a:t>
            </a:r>
          </a:p>
          <a:p>
            <a:pPr>
              <a:buFont typeface="Wingdings" pitchFamily="2" charset="2"/>
              <a:buNone/>
            </a:pPr>
            <a:r>
              <a:rPr lang="el-GR" altLang="el-GR" i="1" dirty="0">
                <a:solidFill>
                  <a:schemeClr val="accent1"/>
                </a:solidFill>
              </a:rPr>
              <a:t>	</a:t>
            </a:r>
            <a:r>
              <a:rPr lang="el-GR" altLang="el-GR" b="1" dirty="0">
                <a:solidFill>
                  <a:schemeClr val="accent1"/>
                </a:solidFill>
              </a:rPr>
              <a:t>(</a:t>
            </a:r>
            <a:r>
              <a:rPr lang="es-ES" altLang="el-GR" b="1" dirty="0">
                <a:solidFill>
                  <a:schemeClr val="accent1"/>
                </a:solidFill>
              </a:rPr>
              <a:t>Behaviorism</a:t>
            </a:r>
            <a:r>
              <a:rPr lang="en-US" altLang="el-GR" b="1" dirty="0">
                <a:solidFill>
                  <a:schemeClr val="accent1"/>
                </a:solidFill>
              </a:rPr>
              <a:t>)</a:t>
            </a:r>
            <a:endParaRPr lang="el-GR" altLang="el-GR" b="1" dirty="0">
              <a:solidFill>
                <a:schemeClr val="accent1"/>
              </a:solidFill>
            </a:endParaRPr>
          </a:p>
          <a:p>
            <a:r>
              <a:rPr lang="el-GR" altLang="el-GR" dirty="0"/>
              <a:t>Εποικοδομηστικές (γνωστικές) προσεγγίσεις</a:t>
            </a:r>
            <a:endParaRPr lang="en-US" altLang="el-GR" dirty="0"/>
          </a:p>
          <a:p>
            <a:pPr>
              <a:buFont typeface="Wingdings" pitchFamily="2" charset="2"/>
              <a:buNone/>
            </a:pPr>
            <a:r>
              <a:rPr lang="en-US" altLang="el-GR" i="1" dirty="0">
                <a:solidFill>
                  <a:schemeClr val="accent1"/>
                </a:solidFill>
              </a:rPr>
              <a:t>	</a:t>
            </a:r>
            <a:r>
              <a:rPr lang="en-US" altLang="el-GR" b="1" dirty="0">
                <a:solidFill>
                  <a:schemeClr val="accent1"/>
                </a:solidFill>
              </a:rPr>
              <a:t>(Cognitive Constructivism)</a:t>
            </a:r>
          </a:p>
          <a:p>
            <a:r>
              <a:rPr lang="el-GR" altLang="el-GR" dirty="0"/>
              <a:t>Κοινωνικο-πολιτιστικές προσεγγίσεις</a:t>
            </a:r>
          </a:p>
          <a:p>
            <a:pPr>
              <a:buFont typeface="Wingdings" pitchFamily="2" charset="2"/>
              <a:buNone/>
            </a:pPr>
            <a:r>
              <a:rPr lang="el-GR" altLang="el-GR" b="1" i="1" dirty="0"/>
              <a:t>	</a:t>
            </a:r>
            <a:r>
              <a:rPr lang="en-US" altLang="el-GR" b="1" dirty="0">
                <a:solidFill>
                  <a:schemeClr val="accent1"/>
                </a:solidFill>
              </a:rPr>
              <a:t>(Socio-cultural Constructivism)</a:t>
            </a:r>
            <a:endParaRPr lang="el-GR" altLang="el-GR" b="1" dirty="0">
              <a:solidFill>
                <a:schemeClr val="accent1"/>
              </a:solidFill>
            </a:endParaRP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6800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Συμπεριφορισμός </a:t>
            </a:r>
            <a:r>
              <a:rPr lang="en-US" altLang="el-GR" dirty="0"/>
              <a:t>          </a:t>
            </a:r>
            <a:r>
              <a:rPr lang="es-ES" altLang="el-GR" dirty="0"/>
              <a:t/>
            </a:r>
            <a:br>
              <a:rPr lang="es-ES" altLang="el-GR" dirty="0"/>
            </a:br>
            <a:r>
              <a:rPr lang="el-GR" altLang="el-GR" sz="3600" i="1" dirty="0"/>
              <a:t>(</a:t>
            </a:r>
            <a:r>
              <a:rPr lang="es-ES" altLang="el-GR" sz="3600" i="1" dirty="0"/>
              <a:t>Behaviorism</a:t>
            </a:r>
            <a:r>
              <a:rPr lang="en-US" altLang="el-GR" sz="3600" i="1" dirty="0" smtClean="0"/>
              <a:t>) </a:t>
            </a:r>
            <a:r>
              <a:rPr lang="el-GR" altLang="el-GR" sz="3600" b="0" dirty="0" smtClean="0"/>
              <a:t>1/</a:t>
            </a:r>
            <a:r>
              <a:rPr lang="en-US" altLang="el-GR" sz="3600" b="0" dirty="0" smtClean="0"/>
              <a:t>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altLang="el-GR" dirty="0"/>
              <a:t>Η μάθηση ορίζεται ως μια </a:t>
            </a:r>
            <a:r>
              <a:rPr lang="el-GR" altLang="el-GR" b="1" dirty="0">
                <a:solidFill>
                  <a:schemeClr val="accent1"/>
                </a:solidFill>
              </a:rPr>
              <a:t>αλλαγή στη συμπεριφορά</a:t>
            </a:r>
            <a:r>
              <a:rPr lang="el-GR" altLang="el-GR" b="1" dirty="0"/>
              <a:t> </a:t>
            </a:r>
            <a:r>
              <a:rPr lang="el-GR" altLang="el-GR" dirty="0"/>
              <a:t>του μαθητή που προκύπτει μέσω εμπειριών και ασκήσεων που τίθενται από το δάσκαλο </a:t>
            </a:r>
            <a:br>
              <a:rPr lang="el-GR" altLang="el-GR" dirty="0"/>
            </a:br>
            <a:r>
              <a:rPr lang="el-GR" altLang="el-GR" dirty="0"/>
              <a:t>(αναμετάδοση πληροφορίας)</a:t>
            </a:r>
          </a:p>
          <a:p>
            <a:pPr>
              <a:lnSpc>
                <a:spcPct val="90000"/>
              </a:lnSpc>
            </a:pPr>
            <a:r>
              <a:rPr lang="el-GR" altLang="el-GR" dirty="0"/>
              <a:t>Η μάθηση συντελείται με ενίσχυση επί της προκύπτουσας  συμπεριφοράς - είτε με θετική ενίσχυση (επιβράβευση) ή με αρνητική ενίσχυση (τιμωρία)</a:t>
            </a:r>
          </a:p>
          <a:p>
            <a:pPr>
              <a:lnSpc>
                <a:spcPct val="90000"/>
              </a:lnSpc>
            </a:pPr>
            <a:r>
              <a:rPr lang="el-GR" altLang="el-GR" dirty="0"/>
              <a:t>Κεντρικός ρόλος: </a:t>
            </a:r>
            <a:r>
              <a:rPr lang="el-GR" altLang="el-GR" b="1" dirty="0">
                <a:solidFill>
                  <a:schemeClr val="accent1"/>
                </a:solidFill>
              </a:rPr>
              <a:t>Δασκάλου</a:t>
            </a:r>
            <a:r>
              <a:rPr lang="el-GR" altLang="el-GR" b="1" dirty="0"/>
              <a:t>, </a:t>
            </a:r>
            <a:r>
              <a:rPr lang="el-GR" altLang="el-GR" b="1" dirty="0">
                <a:solidFill>
                  <a:schemeClr val="accent1"/>
                </a:solidFill>
              </a:rPr>
              <a:t>διδακτικών στόχων</a:t>
            </a:r>
            <a:r>
              <a:rPr lang="el-GR" altLang="el-GR" b="1" dirty="0"/>
              <a:t> </a:t>
            </a:r>
            <a:r>
              <a:rPr lang="el-GR" altLang="el-GR" dirty="0"/>
              <a:t>				 (επιθυμητές συμπεριφορές)</a:t>
            </a:r>
          </a:p>
          <a:p>
            <a:pPr>
              <a:lnSpc>
                <a:spcPct val="90000"/>
              </a:lnSpc>
            </a:pPr>
            <a:r>
              <a:rPr lang="el-GR" altLang="el-GR" dirty="0"/>
              <a:t>Λέξεις-κλειδιά: </a:t>
            </a:r>
            <a:r>
              <a:rPr lang="el-GR" altLang="el-GR" b="1" dirty="0">
                <a:solidFill>
                  <a:schemeClr val="accent1"/>
                </a:solidFill>
              </a:rPr>
              <a:t>Πληροφορία</a:t>
            </a:r>
            <a:r>
              <a:rPr lang="el-GR" altLang="el-GR" b="1" dirty="0"/>
              <a:t> – </a:t>
            </a:r>
            <a:r>
              <a:rPr lang="el-GR" altLang="el-GR" b="1" dirty="0">
                <a:solidFill>
                  <a:schemeClr val="accent1"/>
                </a:solidFill>
              </a:rPr>
              <a:t>Έλεγχος</a:t>
            </a:r>
            <a:r>
              <a:rPr lang="el-GR" altLang="el-GR" b="1" dirty="0"/>
              <a:t> - </a:t>
            </a:r>
            <a:r>
              <a:rPr lang="el-GR" altLang="el-GR" b="1" dirty="0">
                <a:solidFill>
                  <a:schemeClr val="accent1"/>
                </a:solidFill>
              </a:rPr>
              <a:t>Ανάδραση</a:t>
            </a:r>
          </a:p>
          <a:p>
            <a:pPr>
              <a:lnSpc>
                <a:spcPct val="90000"/>
              </a:lnSpc>
            </a:pPr>
            <a:r>
              <a:rPr lang="el-GR" altLang="el-GR" dirty="0"/>
              <a:t>Βασικοί θεωρητικοί της σχολής: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 dirty="0"/>
              <a:t>	 </a:t>
            </a:r>
            <a:r>
              <a:rPr lang="es-ES" altLang="el-GR" dirty="0">
                <a:solidFill>
                  <a:schemeClr val="folHlink"/>
                </a:solidFill>
              </a:rPr>
              <a:t>Thorndike</a:t>
            </a:r>
            <a:r>
              <a:rPr lang="el-GR" altLang="el-GR" dirty="0"/>
              <a:t>, </a:t>
            </a:r>
            <a:r>
              <a:rPr lang="es-ES" altLang="el-GR" dirty="0">
                <a:solidFill>
                  <a:schemeClr val="accent1"/>
                </a:solidFill>
              </a:rPr>
              <a:t>Pavlov</a:t>
            </a:r>
            <a:r>
              <a:rPr lang="es-ES" altLang="el-GR" dirty="0"/>
              <a:t>, </a:t>
            </a:r>
            <a:r>
              <a:rPr lang="es-ES" altLang="el-GR" dirty="0">
                <a:solidFill>
                  <a:schemeClr val="folHlink"/>
                </a:solidFill>
              </a:rPr>
              <a:t>Watson</a:t>
            </a:r>
            <a:r>
              <a:rPr lang="es-ES" altLang="el-GR" dirty="0"/>
              <a:t>, </a:t>
            </a:r>
            <a:r>
              <a:rPr lang="es-ES" altLang="el-GR" dirty="0">
                <a:solidFill>
                  <a:schemeClr val="folHlink"/>
                </a:solidFill>
              </a:rPr>
              <a:t>Skinner</a:t>
            </a:r>
            <a:endParaRPr lang="el-GR" alt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6344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Συμπεριφορισμός </a:t>
            </a:r>
            <a:r>
              <a:rPr lang="en-US" altLang="el-GR" dirty="0"/>
              <a:t>          </a:t>
            </a:r>
            <a:r>
              <a:rPr lang="es-ES" altLang="el-GR" dirty="0"/>
              <a:t/>
            </a:r>
            <a:br>
              <a:rPr lang="es-ES" altLang="el-GR" dirty="0"/>
            </a:br>
            <a:r>
              <a:rPr lang="el-GR" altLang="el-GR" sz="3600" i="1" dirty="0"/>
              <a:t>(</a:t>
            </a:r>
            <a:r>
              <a:rPr lang="es-ES" altLang="el-GR" sz="3600" i="1" dirty="0"/>
              <a:t>Behaviorism</a:t>
            </a:r>
            <a:r>
              <a:rPr lang="en-US" altLang="el-GR" sz="3600" i="1" dirty="0" smtClean="0"/>
              <a:t>) </a:t>
            </a:r>
            <a:r>
              <a:rPr lang="en-US" altLang="el-GR" sz="3600" b="0" dirty="0" smtClean="0"/>
              <a:t>2</a:t>
            </a:r>
            <a:r>
              <a:rPr lang="el-GR" altLang="el-GR" sz="3600" b="0" dirty="0" smtClean="0"/>
              <a:t>/</a:t>
            </a:r>
            <a:r>
              <a:rPr lang="en-US" altLang="el-GR" sz="3600" b="0" dirty="0" smtClean="0"/>
              <a:t>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altLang="el-GR" sz="2400" dirty="0">
                <a:solidFill>
                  <a:schemeClr val="folHlink"/>
                </a:solidFill>
              </a:rPr>
              <a:t>Thorndik</a:t>
            </a:r>
            <a:r>
              <a:rPr lang="en-US" altLang="el-GR" sz="2400" dirty="0">
                <a:solidFill>
                  <a:schemeClr val="folHlink"/>
                </a:solidFill>
              </a:rPr>
              <a:t>e (</a:t>
            </a:r>
            <a:r>
              <a:rPr lang="el-GR" altLang="el-GR" sz="2400" dirty="0">
                <a:solidFill>
                  <a:schemeClr val="folHlink"/>
                </a:solidFill>
              </a:rPr>
              <a:t>Συνδετική θεωρία</a:t>
            </a:r>
            <a:r>
              <a:rPr lang="en-US" altLang="el-GR" sz="2400" dirty="0">
                <a:solidFill>
                  <a:schemeClr val="folHlink"/>
                </a:solidFill>
              </a:rPr>
              <a:t>)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Σύνδεση – σχέση μεταξύ εξωτερικού ερεθίσματος &amp; αντίδρασης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Μάθηση με δοκιμή και πλάνη (</a:t>
            </a:r>
            <a:r>
              <a:rPr lang="en-US" altLang="el-GR" sz="2000" dirty="0"/>
              <a:t>learning by trial &amp; error)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Υπό την πίεση μιας ανάγκης συνδέεται ο ερεθισμός με την επιτυχημένη αντίδραση. Η γνώση επιτυγχάνεται με την επανάληψη επιτυχημένων αντιδράσεων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Άσκηση, αποτέλεσμα, ετοιμότητα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Σχηματισμός δεσμών, διάταξη δεσμών, ενίσχυση δεσμών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2830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Συμπεριφορισμός </a:t>
            </a:r>
            <a:r>
              <a:rPr lang="en-US" altLang="el-GR" dirty="0"/>
              <a:t>          </a:t>
            </a:r>
            <a:r>
              <a:rPr lang="es-ES" altLang="el-GR" dirty="0"/>
              <a:t/>
            </a:r>
            <a:br>
              <a:rPr lang="es-ES" altLang="el-GR" dirty="0"/>
            </a:br>
            <a:r>
              <a:rPr lang="el-GR" altLang="el-GR" sz="3600" i="1" dirty="0"/>
              <a:t>(</a:t>
            </a:r>
            <a:r>
              <a:rPr lang="es-ES" altLang="el-GR" sz="3600" i="1" dirty="0"/>
              <a:t>Behaviorism</a:t>
            </a:r>
            <a:r>
              <a:rPr lang="en-US" altLang="el-GR" sz="3600" i="1" dirty="0" smtClean="0"/>
              <a:t>) </a:t>
            </a:r>
            <a:r>
              <a:rPr lang="en-US" altLang="el-GR" sz="3600" b="0" dirty="0" smtClean="0"/>
              <a:t>3</a:t>
            </a:r>
            <a:r>
              <a:rPr lang="el-GR" altLang="el-GR" sz="3600" b="0" dirty="0" smtClean="0"/>
              <a:t>/</a:t>
            </a:r>
            <a:r>
              <a:rPr lang="en-US" altLang="el-GR" sz="3600" b="0" dirty="0" smtClean="0"/>
              <a:t>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altLang="el-GR" sz="2400" b="1" dirty="0" smtClean="0">
                <a:solidFill>
                  <a:schemeClr val="accent1"/>
                </a:solidFill>
              </a:rPr>
              <a:t>Pavlov</a:t>
            </a:r>
            <a:r>
              <a:rPr lang="el-GR" altLang="el-GR" sz="2400" dirty="0">
                <a:solidFill>
                  <a:schemeClr val="accent1"/>
                </a:solidFill>
              </a:rPr>
              <a:t>, </a:t>
            </a:r>
            <a:r>
              <a:rPr lang="es-ES" altLang="el-GR" sz="2400" dirty="0">
                <a:solidFill>
                  <a:schemeClr val="folHlink"/>
                </a:solidFill>
              </a:rPr>
              <a:t>Watson</a:t>
            </a:r>
            <a:r>
              <a:rPr lang="el-GR" altLang="el-GR" sz="2400" dirty="0"/>
              <a:t> </a:t>
            </a:r>
            <a:r>
              <a:rPr lang="en-US" altLang="el-GR" sz="2400" dirty="0">
                <a:solidFill>
                  <a:schemeClr val="folHlink"/>
                </a:solidFill>
              </a:rPr>
              <a:t>(</a:t>
            </a:r>
            <a:r>
              <a:rPr lang="el-GR" altLang="el-GR" sz="2400" dirty="0">
                <a:solidFill>
                  <a:schemeClr val="folHlink"/>
                </a:solidFill>
              </a:rPr>
              <a:t>Θεωρία κλασσικής εξάρτησης</a:t>
            </a:r>
            <a:r>
              <a:rPr lang="en-US" altLang="el-GR" sz="2400" dirty="0">
                <a:solidFill>
                  <a:schemeClr val="folHlink"/>
                </a:solidFill>
              </a:rPr>
              <a:t>)</a:t>
            </a:r>
            <a:endParaRPr lang="el-GR" altLang="el-GR" sz="2400" dirty="0">
              <a:solidFill>
                <a:schemeClr val="folHlink"/>
              </a:solidFill>
            </a:endParaRP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Μάθηση είναι αποτέλεσμα συνεξαρτήσεων ανάμεσα στα </a:t>
            </a:r>
            <a:r>
              <a:rPr lang="el-GR" altLang="el-GR" sz="2000" b="1" dirty="0">
                <a:solidFill>
                  <a:schemeClr val="accent1"/>
                </a:solidFill>
              </a:rPr>
              <a:t>ερεθίσματα</a:t>
            </a:r>
            <a:r>
              <a:rPr lang="el-GR" altLang="el-GR" sz="2000" b="1" dirty="0"/>
              <a:t> </a:t>
            </a:r>
            <a:r>
              <a:rPr lang="el-GR" altLang="el-GR" sz="2000" dirty="0"/>
              <a:t>που δέχεται το άτομο από το περιβάλλον του και τις </a:t>
            </a:r>
            <a:r>
              <a:rPr lang="el-GR" altLang="el-GR" sz="2000" b="1" dirty="0">
                <a:solidFill>
                  <a:schemeClr val="accent1"/>
                </a:solidFill>
              </a:rPr>
              <a:t>αντιδράσεις</a:t>
            </a:r>
            <a:r>
              <a:rPr lang="el-GR" altLang="el-GR" sz="2000" b="1" dirty="0"/>
              <a:t> </a:t>
            </a:r>
            <a:r>
              <a:rPr lang="el-GR" altLang="el-GR" sz="2000" dirty="0"/>
              <a:t>του στα ερεθίσματα αυτά</a:t>
            </a:r>
            <a:r>
              <a:rPr lang="en-US" altLang="el-GR" sz="2000" dirty="0"/>
              <a:t> (P)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Μάθηση είναι μια διαδικασία εξαρτημένων αντανακλαστικών (</a:t>
            </a:r>
            <a:r>
              <a:rPr lang="en-US" altLang="el-GR" sz="2000" dirty="0"/>
              <a:t>W)</a:t>
            </a:r>
            <a:endParaRPr lang="el-GR" altLang="el-GR" sz="2000" dirty="0">
              <a:solidFill>
                <a:schemeClr val="accent1"/>
              </a:solidFill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altLang="el-GR" sz="2400" dirty="0">
                <a:solidFill>
                  <a:schemeClr val="folHlink"/>
                </a:solidFill>
              </a:rPr>
              <a:t>Skinner (Operant Conditioning)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Έμφαση στο ρόλο της </a:t>
            </a:r>
            <a:r>
              <a:rPr lang="el-GR" altLang="el-GR" sz="2000" b="1" dirty="0">
                <a:solidFill>
                  <a:schemeClr val="accent1"/>
                </a:solidFill>
              </a:rPr>
              <a:t>ενίσχυσης</a:t>
            </a:r>
            <a:r>
              <a:rPr lang="el-GR" altLang="el-GR" sz="2000" b="1" dirty="0"/>
              <a:t> </a:t>
            </a:r>
            <a:r>
              <a:rPr lang="el-GR" altLang="el-GR" sz="2000" dirty="0"/>
              <a:t/>
            </a:r>
            <a:br>
              <a:rPr lang="el-GR" altLang="el-GR" sz="2000" dirty="0"/>
            </a:br>
            <a:r>
              <a:rPr lang="el-GR" altLang="el-GR" sz="2000" dirty="0"/>
              <a:t>(Ενθάρρυνση – Αποθάρρυνση)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3324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/>
              <a:t>Συμπεριφορισμός: </a:t>
            </a:r>
            <a:r>
              <a:rPr lang="el-GR" altLang="el-GR" sz="3600" i="1" dirty="0"/>
              <a:t>Βασικές </a:t>
            </a:r>
            <a:r>
              <a:rPr lang="el-GR" altLang="el-GR" sz="3600" i="1" dirty="0" smtClean="0"/>
              <a:t>Παραδοχές</a:t>
            </a:r>
            <a:r>
              <a:rPr lang="en-US" altLang="el-GR" sz="3600" i="1" dirty="0" smtClean="0"/>
              <a:t> </a:t>
            </a:r>
            <a:r>
              <a:rPr lang="en-US" altLang="el-GR" sz="3600" b="0" dirty="0" smtClean="0"/>
              <a:t>1/5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800" dirty="0"/>
              <a:t>Η πραγματικότητα έχει την ίδια σημασία για όλους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400" dirty="0"/>
              <a:t>Διδάσκω με τον ίδιο τρόπο τους μαθητές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400" dirty="0"/>
              <a:t>Αυτοί που δεν καταλαβαίνουν είναι ανίκανοι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400" dirty="0"/>
              <a:t>Στο τέλος όλοι ξέρουν ή πρέπει να ξέρουν τα ίδια </a:t>
            </a:r>
            <a:r>
              <a:rPr lang="el-GR" altLang="el-GR" sz="2400" dirty="0" smtClean="0"/>
              <a:t>πράγματα</a:t>
            </a:r>
            <a:endParaRPr lang="el-GR" alt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7934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 smtClean="0"/>
              <a:t>Συμπεριφορισμός: </a:t>
            </a:r>
            <a:r>
              <a:rPr lang="el-GR" altLang="el-GR" sz="3600" i="1" dirty="0" smtClean="0"/>
              <a:t>Βασικές Παραδοχές</a:t>
            </a:r>
            <a:r>
              <a:rPr lang="en-US" altLang="el-GR" sz="3600" i="1" dirty="0" smtClean="0"/>
              <a:t> </a:t>
            </a:r>
            <a:r>
              <a:rPr lang="en-US" altLang="el-GR" sz="3600" b="0" dirty="0" smtClean="0"/>
              <a:t>2/5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l-GR" altLang="el-GR" sz="2800" dirty="0"/>
              <a:t>Το άτομο και τα πράγματα που μαθαίνει είναι ξεχωριστές οντότητες</a:t>
            </a:r>
          </a:p>
          <a:p>
            <a:pPr lvl="1">
              <a:lnSpc>
                <a:spcPct val="90000"/>
              </a:lnSpc>
            </a:pPr>
            <a:r>
              <a:rPr lang="el-GR" altLang="el-GR" sz="2000" dirty="0"/>
              <a:t>Η γνώση είναι στα βιβλία ή στα κεφάλια των ειδικών, δεν είναι ζωντανή</a:t>
            </a:r>
          </a:p>
          <a:p>
            <a:pPr lvl="1">
              <a:lnSpc>
                <a:spcPct val="90000"/>
              </a:lnSpc>
            </a:pPr>
            <a:r>
              <a:rPr lang="el-GR" altLang="el-GR" sz="2000" dirty="0"/>
              <a:t>Διδάσκω με βάση το βιβλίο και είμαι προσκολλημένος σε αυτό</a:t>
            </a:r>
          </a:p>
          <a:p>
            <a:pPr lvl="1">
              <a:lnSpc>
                <a:spcPct val="90000"/>
              </a:lnSpc>
            </a:pPr>
            <a:r>
              <a:rPr lang="el-GR" altLang="el-GR" sz="2000" dirty="0"/>
              <a:t>Οι μαθητές πρέπει να προσαρμοστούν στην μεταδιδόμενη γνώση</a:t>
            </a:r>
          </a:p>
          <a:p>
            <a:pPr lvl="1">
              <a:lnSpc>
                <a:spcPct val="90000"/>
              </a:lnSpc>
            </a:pPr>
            <a:r>
              <a:rPr lang="el-GR" altLang="el-GR" sz="2000" dirty="0"/>
              <a:t>Δεν δίνω ευκαιρίες στους μαθητές να εκφραστούν, να κατασκευάσουν τη δική τους γνώση</a:t>
            </a:r>
          </a:p>
          <a:p>
            <a:pPr lvl="1">
              <a:lnSpc>
                <a:spcPct val="90000"/>
              </a:lnSpc>
            </a:pPr>
            <a:r>
              <a:rPr lang="el-GR" altLang="el-GR" sz="2000" dirty="0"/>
              <a:t>Διδάσκω με τον ίδιο τρόπο για όλους</a:t>
            </a:r>
          </a:p>
          <a:p>
            <a:pPr lvl="1">
              <a:lnSpc>
                <a:spcPct val="90000"/>
              </a:lnSpc>
            </a:pPr>
            <a:r>
              <a:rPr lang="el-GR" altLang="el-GR" sz="2000" dirty="0"/>
              <a:t>Δεν εστιάζω στο πως ο μαθητής μαθαίνει</a:t>
            </a:r>
          </a:p>
          <a:p>
            <a:pPr lvl="1">
              <a:lnSpc>
                <a:spcPct val="90000"/>
              </a:lnSpc>
            </a:pPr>
            <a:r>
              <a:rPr lang="el-GR" altLang="el-GR" sz="2000" dirty="0"/>
              <a:t>Δίνω σημασία στο τι είναι γραμμένο στα βιβλία και πως θα το πώ, όχι στις ικανότητες που αποκτά ο μαθητής</a:t>
            </a:r>
          </a:p>
          <a:p>
            <a:pPr lvl="1">
              <a:lnSpc>
                <a:spcPct val="90000"/>
              </a:lnSpc>
            </a:pPr>
            <a:r>
              <a:rPr lang="el-GR" altLang="el-GR" sz="2000" dirty="0"/>
              <a:t>Βλέπω τη γνώση ως πληροφορία, όχι ως ικανότητα κριτικής σκέψης και επίλυσης προβλημάτων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9991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2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Εκπαιδευτική Τεχνολογία &amp; Διδακτική της Πληροφορικής">
  <a:themeElements>
    <a:clrScheme name="Προσαρμοσμένο 15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72</TotalTime>
  <Words>1888</Words>
  <Application>Microsoft Office PowerPoint</Application>
  <PresentationFormat>Προβολή στην οθόνη (4:3)</PresentationFormat>
  <Paragraphs>242</Paragraphs>
  <Slides>27</Slides>
  <Notes>6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27</vt:i4>
      </vt:variant>
    </vt:vector>
  </HeadingPairs>
  <TitlesOfParts>
    <vt:vector size="30" baseType="lpstr">
      <vt:lpstr>template</vt:lpstr>
      <vt:lpstr>OC_template_updated</vt:lpstr>
      <vt:lpstr>Εκπαιδευτική Τεχνολογία &amp; Διδακτική της Πληροφορικής</vt:lpstr>
      <vt:lpstr>Εκπαιδευτική Τεχνολογία &amp; Διδακτική της Πληροφορικής</vt:lpstr>
      <vt:lpstr>Μάθηση 1/2</vt:lpstr>
      <vt:lpstr>Μάθηση 2/2</vt:lpstr>
      <vt:lpstr>Βασικές Θεωρίες Μάθησης</vt:lpstr>
      <vt:lpstr>Συμπεριφορισμός            (Behaviorism) 1/3</vt:lpstr>
      <vt:lpstr>Συμπεριφορισμός            (Behaviorism) 2/3</vt:lpstr>
      <vt:lpstr>Συμπεριφορισμός            (Behaviorism) 3/3</vt:lpstr>
      <vt:lpstr>Συμπεριφορισμός: Βασικές Παραδοχές 1/5</vt:lpstr>
      <vt:lpstr>Συμπεριφορισμός: Βασικές Παραδοχές 2/5</vt:lpstr>
      <vt:lpstr>Συμπεριφορισμός: Βασικές Παραδοχές 3/5</vt:lpstr>
      <vt:lpstr>Συμπεριφορισμός: Βασικές Παραδοχές 4/5</vt:lpstr>
      <vt:lpstr>Συμπεριφορισμός: Βασικές Παραδοχές 5/5</vt:lpstr>
      <vt:lpstr>Εποικοδομητισμός  (Cognitive Constructivism) 1/3</vt:lpstr>
      <vt:lpstr>Εποικοδομητισμός  (Cognitive Constructivism) 2/3</vt:lpstr>
      <vt:lpstr>Εποικοδομητισμός  (Cognitive Constructivism) 3/3</vt:lpstr>
      <vt:lpstr>Εποικοδομητισμός: Βασικές Παραδοχές 1/3</vt:lpstr>
      <vt:lpstr>Εποικοδομητισμός: Βασικές Παραδοχές 2/3</vt:lpstr>
      <vt:lpstr>Εποικοδομητισμός: Βασικές Παραδοχές 3/3</vt:lpstr>
      <vt:lpstr>Κοινωνικο-πολιτιστική θεωρία  (Socio-cultural Constructivism)</vt:lpstr>
      <vt:lpstr>Κοινωνικο-πολιτιστική θεωρία: Αρχές</vt:lpstr>
      <vt:lpstr>Παράγοντες για ουσιαστική μάθηση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Διεθνείς Συστήματα Κρατήσεων στον Τουρισμό</dc:title>
  <dc:creator>natasakar new</dc:creator>
  <cp:lastModifiedBy>natasakar new</cp:lastModifiedBy>
  <cp:revision>4</cp:revision>
  <dcterms:created xsi:type="dcterms:W3CDTF">2015-05-11T08:50:26Z</dcterms:created>
  <dcterms:modified xsi:type="dcterms:W3CDTF">2015-05-11T10:05:12Z</dcterms:modified>
</cp:coreProperties>
</file>