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5" r:id="rId2"/>
  </p:sldMasterIdLst>
  <p:notesMasterIdLst>
    <p:notesMasterId r:id="rId86"/>
  </p:notesMasterIdLst>
  <p:handoutMasterIdLst>
    <p:handoutMasterId r:id="rId8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85" r:id="rId17"/>
    <p:sldId id="288" r:id="rId18"/>
    <p:sldId id="289" r:id="rId19"/>
    <p:sldId id="291" r:id="rId20"/>
    <p:sldId id="292" r:id="rId21"/>
    <p:sldId id="293" r:id="rId22"/>
    <p:sldId id="294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4" r:id="rId31"/>
    <p:sldId id="306" r:id="rId32"/>
    <p:sldId id="307" r:id="rId33"/>
    <p:sldId id="309" r:id="rId34"/>
    <p:sldId id="310" r:id="rId35"/>
    <p:sldId id="362" r:id="rId36"/>
    <p:sldId id="311" r:id="rId37"/>
    <p:sldId id="312" r:id="rId38"/>
    <p:sldId id="314" r:id="rId39"/>
    <p:sldId id="315" r:id="rId40"/>
    <p:sldId id="316" r:id="rId41"/>
    <p:sldId id="317" r:id="rId42"/>
    <p:sldId id="320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7" r:id="rId58"/>
    <p:sldId id="338" r:id="rId59"/>
    <p:sldId id="339" r:id="rId60"/>
    <p:sldId id="340" r:id="rId61"/>
    <p:sldId id="363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61" r:id="rId78"/>
    <p:sldId id="257" r:id="rId79"/>
    <p:sldId id="262" r:id="rId80"/>
    <p:sldId id="264" r:id="rId81"/>
    <p:sldId id="364" r:id="rId82"/>
    <p:sldId id="365" r:id="rId83"/>
    <p:sldId id="266" r:id="rId84"/>
    <p:sldId id="261" r:id="rId85"/>
  </p:sldIdLst>
  <p:sldSz cx="9144000" cy="6858000" type="screen4x3"/>
  <p:notesSz cx="7104063" cy="10234613"/>
  <p:custDataLst>
    <p:tags r:id="rId8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31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58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73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92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44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B512D7-8AF5-493A-B657-0E1B284331DB}" type="slidenum">
              <a:rPr lang="el-GR" altLang="el-GR"/>
              <a:pPr eaLnBrk="1" hangingPunct="1"/>
              <a:t>31</a:t>
            </a:fld>
            <a:endParaRPr lang="el-GR" altLang="el-GR"/>
          </a:p>
        </p:txBody>
      </p:sp>
      <p:sp>
        <p:nvSpPr>
          <p:cNvPr id="1013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>
              <a:defRPr/>
            </a:pPr>
            <a:fld id="{C6B20AA3-7BCF-462F-97A1-9FC00F047A70}" type="slidenum">
              <a:rPr lang="en-US" sz="1300"/>
              <a:pPr algn="r">
                <a:defRPr/>
              </a:pPr>
              <a:t>31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0E1483-A01B-4122-92A1-785DDE1A9F2E}" type="slidenum">
              <a:rPr lang="el-GR" altLang="el-GR"/>
              <a:pPr eaLnBrk="1" hangingPunct="1"/>
              <a:t>56</a:t>
            </a:fld>
            <a:endParaRPr lang="el-GR" altLang="el-GR"/>
          </a:p>
        </p:txBody>
      </p:sp>
      <p:sp>
        <p:nvSpPr>
          <p:cNvPr id="10240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102404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3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102405" name="Espace réservé du numéro de diapositive 3"/>
          <p:cNvSpPr txBox="1">
            <a:spLocks noGrp="1"/>
          </p:cNvSpPr>
          <p:nvPr/>
        </p:nvSpPr>
        <p:spPr bwMode="auto">
          <a:xfrm>
            <a:off x="4023992" y="9722883"/>
            <a:ext cx="3078427" cy="5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D9170BA-5C1C-4834-AC72-5BE48CA95BAF}" type="slidenum">
              <a:rPr lang="fr-FR" altLang="el-GR" sz="1300"/>
              <a:pPr algn="r" eaLnBrk="1" hangingPunct="1"/>
              <a:t>56</a:t>
            </a:fld>
            <a:endParaRPr lang="fr-FR" altLang="el-GR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CE9DBC-5AA1-42CF-BAB3-0E4056246ECC}" type="slidenum">
              <a:rPr lang="el-GR" altLang="el-GR"/>
              <a:pPr eaLnBrk="1" hangingPunct="1"/>
              <a:t>75</a:t>
            </a:fld>
            <a:endParaRPr lang="el-GR" altLang="el-G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AF3E-99E5-47FE-AC10-8FCE378DAA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0521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5DD6-BF16-4A52-BF21-FFC355611EC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806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03B2-5B1E-4949-84F8-EAEA00C1D56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415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1270-A9CD-4A93-B37E-DC49FBC05FD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0674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85FF-F1AF-436D-8131-8C3D6563CD6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4256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B6DF-D4DE-4D9D-9B32-3F7C7EA9FE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513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A642-A6B8-4EBD-B279-5FFD7167EE8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7820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AFD9-549D-479C-A836-CEE0F9648A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07642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3D21-4DC8-44E4-824F-48DB7C527E3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246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ing_Sideroblast_smear_2010-01-1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Paulo_Mourao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me_synthesis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Wmheric&amp;action=edit&amp;redlink=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RossBoswell&amp;action=edit&amp;redlink=1" TargetMode="External"/><Relationship Id="rId4" Type="http://schemas.openxmlformats.org/officeDocument/2006/relationships/hyperlink" Target="http://commons.wikimedia.org/wiki/File:Heme-Synthesis-Chemical-Details-Mirror.svg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 </a:t>
            </a:r>
            <a:r>
              <a:rPr lang="el-GR" sz="2600" dirty="0" err="1"/>
              <a:t>Σιδηροβλαστικές</a:t>
            </a:r>
            <a:r>
              <a:rPr lang="el-GR" sz="2600" dirty="0"/>
              <a:t> Αναιμίες και </a:t>
            </a:r>
            <a:r>
              <a:rPr lang="el-GR" sz="2600" dirty="0" err="1"/>
              <a:t>Πορφυρίες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Φυλοσύνθετη σιδηροβλαστική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Διαταραχή του ενζύμου </a:t>
            </a:r>
            <a:r>
              <a:rPr lang="el-GR" altLang="el-GR" dirty="0" err="1" smtClean="0"/>
              <a:t>συνθετάση</a:t>
            </a:r>
            <a:r>
              <a:rPr lang="el-GR" altLang="el-GR" dirty="0" smtClean="0"/>
              <a:t> του δ-</a:t>
            </a:r>
            <a:r>
              <a:rPr lang="el-GR" altLang="el-GR" dirty="0" err="1" smtClean="0"/>
              <a:t>αμινο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λεβουλινικού</a:t>
            </a:r>
            <a:r>
              <a:rPr lang="el-GR" altLang="el-GR" dirty="0" smtClean="0"/>
              <a:t> οξέος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των ερυθρών.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Το υπεύθυνο γονίδιο στο Χ χρωμόσωμα – 25 μεταλλαγές – σημειακές.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Χορήγηση φωσφορικής </a:t>
            </a:r>
            <a:r>
              <a:rPr lang="el-GR" altLang="el-GR" dirty="0" err="1" smtClean="0"/>
              <a:t>πυριδοξάλης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Υπόχρωμη</a:t>
            </a:r>
            <a:r>
              <a:rPr lang="el-GR" altLang="el-GR" dirty="0" smtClean="0"/>
              <a:t> αναιμία – </a:t>
            </a:r>
            <a:r>
              <a:rPr lang="el-GR" altLang="el-GR" dirty="0" err="1" smtClean="0"/>
              <a:t>μικροκυτταρική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Υπερπλασία ερυθράς σειράς από το μυελό.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Κενοτόπια</a:t>
            </a:r>
            <a:r>
              <a:rPr lang="el-GR" altLang="el-GR" dirty="0" smtClean="0"/>
              <a:t> στους </a:t>
            </a:r>
            <a:r>
              <a:rPr lang="el-GR" altLang="el-GR" dirty="0" err="1" smtClean="0"/>
              <a:t>ερυθροβλάστες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&gt;15% </a:t>
            </a:r>
            <a:r>
              <a:rPr lang="el-GR" altLang="el-GR" dirty="0" err="1" smtClean="0"/>
              <a:t>σιδηροβλάστες</a:t>
            </a:r>
            <a:r>
              <a:rPr lang="el-GR" altLang="el-GR" dirty="0" smtClean="0"/>
              <a:t> στο μυελό.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Ηπατομεγαλία –σπληνομεγαλία.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Υπερφόρτωση με σίδηρο.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smtClean="0"/>
              <a:t>Μεταλλαγές στο μιτοχονδριακό </a:t>
            </a:r>
            <a:r>
              <a:rPr lang="en-US" altLang="el-GR" sz="4000" smtClean="0"/>
              <a:t>DNA</a:t>
            </a:r>
            <a:endParaRPr lang="el-GR" altLang="el-GR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Σύνδρομο </a:t>
            </a:r>
            <a:r>
              <a:rPr lang="en-US" altLang="el-GR" dirty="0" smtClean="0"/>
              <a:t>Pearson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err="1" smtClean="0"/>
              <a:t>Σιδηροβλαστική</a:t>
            </a:r>
            <a:r>
              <a:rPr lang="el-GR" altLang="el-GR" dirty="0" smtClean="0"/>
              <a:t> αναιμία.</a:t>
            </a:r>
          </a:p>
          <a:p>
            <a:pPr eaLnBrk="1" hangingPunct="1"/>
            <a:r>
              <a:rPr lang="el-GR" altLang="el-GR" dirty="0" smtClean="0"/>
              <a:t>Δυσλειτουργία της εξωκρινούς μοίρας του παγκρέατος.</a:t>
            </a:r>
          </a:p>
          <a:p>
            <a:pPr eaLnBrk="1" hangingPunct="1"/>
            <a:r>
              <a:rPr lang="el-GR" altLang="el-GR" dirty="0" smtClean="0"/>
              <a:t>Γαλακτική οξέωση.</a:t>
            </a:r>
          </a:p>
          <a:p>
            <a:pPr eaLnBrk="1" hangingPunct="1"/>
            <a:r>
              <a:rPr lang="el-GR" altLang="el-GR" dirty="0" smtClean="0"/>
              <a:t>Διαταραχή όλων των σειρών.</a:t>
            </a:r>
          </a:p>
          <a:p>
            <a:pPr eaLnBrk="1" hangingPunct="1"/>
            <a:r>
              <a:rPr lang="el-GR" altLang="el-GR" dirty="0" err="1" smtClean="0"/>
              <a:t>Μακροκυτταρική</a:t>
            </a:r>
            <a:r>
              <a:rPr lang="el-GR" altLang="el-GR" dirty="0" smtClean="0"/>
              <a:t>  με εμφανή </a:t>
            </a:r>
            <a:r>
              <a:rPr lang="el-GR" altLang="el-GR" dirty="0" err="1" smtClean="0"/>
              <a:t>κενοτόπια</a:t>
            </a:r>
            <a:r>
              <a:rPr lang="el-GR" altLang="el-GR" dirty="0" smtClean="0"/>
              <a:t> της ερυθράς και της κοκκιώδους σειράς.</a:t>
            </a:r>
            <a:endParaRPr lang="en-US" altLang="el-GR" dirty="0" smtClean="0"/>
          </a:p>
          <a:p>
            <a:pPr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Ανωμαλία υποδοχέα θειαμίνης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Ανωμαλία στο γονίδιο που κωδικοποιεί τον μεταφορέα θειαμίνης – βιταμίνη Β1.</a:t>
            </a:r>
          </a:p>
          <a:p>
            <a:pPr eaLnBrk="1" hangingPunct="1"/>
            <a:r>
              <a:rPr lang="el-GR" altLang="el-GR" dirty="0" err="1" smtClean="0"/>
              <a:t>Μεγαλοβλαστική</a:t>
            </a:r>
            <a:r>
              <a:rPr lang="el-GR" altLang="el-GR" dirty="0" smtClean="0"/>
              <a:t> αναιμία με καλή ανταπόκριση στη χορήγηση Β1.</a:t>
            </a:r>
          </a:p>
          <a:p>
            <a:pPr eaLnBrk="1" hangingPunct="1"/>
            <a:r>
              <a:rPr lang="el-GR" altLang="el-GR" dirty="0" smtClean="0"/>
              <a:t>Δακτυλιοειδής </a:t>
            </a:r>
            <a:r>
              <a:rPr lang="el-GR" altLang="el-GR" dirty="0" err="1" smtClean="0"/>
              <a:t>σιδηροβλάστες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Σακχαρώδη διαβήτη, </a:t>
            </a:r>
            <a:r>
              <a:rPr lang="el-GR" altLang="el-GR" dirty="0" err="1" smtClean="0"/>
              <a:t>νευρογενή</a:t>
            </a:r>
            <a:r>
              <a:rPr lang="el-GR" altLang="el-GR" dirty="0" smtClean="0"/>
              <a:t> κώφωση.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2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440160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Επίκτητες </a:t>
            </a:r>
            <a:br>
              <a:rPr lang="el-GR" altLang="el-GR" sz="4000" dirty="0" smtClean="0"/>
            </a:br>
            <a:r>
              <a:rPr lang="el-GR" altLang="el-GR" sz="4000" dirty="0" err="1" smtClean="0"/>
              <a:t>Σιδηροβλαστικές</a:t>
            </a:r>
            <a:endParaRPr lang="el-GR" altLang="el-GR" sz="4000" dirty="0" smtClean="0"/>
          </a:p>
        </p:txBody>
      </p:sp>
      <p:pic>
        <p:nvPicPr>
          <p:cNvPr id="92162" name="Picture 2" descr="File:Ring Sideroblast smear 2010-01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65" y="2348880"/>
            <a:ext cx="5080670" cy="3813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955438" y="6309320"/>
            <a:ext cx="7239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Ring </a:t>
            </a:r>
            <a:r>
              <a:rPr lang="en-US" sz="1200" dirty="0" err="1">
                <a:latin typeface="+mn-lt"/>
                <a:hlinkClick r:id="rId3"/>
              </a:rPr>
              <a:t>Sideroblast</a:t>
            </a:r>
            <a:r>
              <a:rPr lang="en-US" sz="1200" dirty="0">
                <a:latin typeface="+mn-lt"/>
                <a:hlinkClick r:id="rId3"/>
              </a:rPr>
              <a:t> smear </a:t>
            </a:r>
            <a:r>
              <a:rPr lang="en-US" sz="1200" dirty="0" smtClean="0">
                <a:latin typeface="+mn-lt"/>
                <a:hlinkClick r:id="rId3"/>
              </a:rPr>
              <a:t>2010-01-13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aulo Mourao (page does not exist)"/>
              </a:rPr>
              <a:t>Paulo </a:t>
            </a:r>
            <a:r>
              <a:rPr lang="en-US" sz="1200" dirty="0" err="1">
                <a:latin typeface="+mn-lt"/>
                <a:hlinkClick r:id="rId4" tooltip="User:Paulo Mourao (page does not exist)"/>
              </a:rPr>
              <a:t>Mourao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Πρωτοπαθείς </a:t>
            </a:r>
            <a:r>
              <a:rPr lang="el-GR" altLang="el-GR" dirty="0" err="1" smtClean="0"/>
              <a:t>σιδηροβλαστική</a:t>
            </a:r>
            <a:r>
              <a:rPr lang="el-GR" altLang="el-GR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Ανθεκτική αναιμία με δακτυλιοειδής </a:t>
            </a:r>
            <a:r>
              <a:rPr lang="el-GR" altLang="el-GR" sz="2400" dirty="0" err="1" smtClean="0"/>
              <a:t>σιδηροβλάστες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Ανήκει στα </a:t>
            </a:r>
            <a:r>
              <a:rPr lang="el-GR" altLang="el-GR" sz="2400" dirty="0" err="1" smtClean="0"/>
              <a:t>μυελοδυσπλαστικά</a:t>
            </a:r>
            <a:r>
              <a:rPr lang="el-GR" altLang="el-GR" sz="2400" dirty="0" smtClean="0"/>
              <a:t> σύνδρομα.</a:t>
            </a:r>
          </a:p>
          <a:p>
            <a:pPr eaLnBrk="1" hangingPunct="1"/>
            <a:r>
              <a:rPr lang="el-GR" altLang="el-GR" sz="2400" dirty="0" err="1" smtClean="0"/>
              <a:t>Κλωνική</a:t>
            </a:r>
            <a:r>
              <a:rPr lang="el-GR" altLang="el-GR" sz="2400" dirty="0" smtClean="0"/>
              <a:t> διαταραχή του αρχέγονου κυττάρου.</a:t>
            </a:r>
          </a:p>
          <a:p>
            <a:pPr eaLnBrk="1" hangingPunct="1"/>
            <a:r>
              <a:rPr lang="el-GR" altLang="el-GR" sz="2400" dirty="0" err="1" smtClean="0"/>
              <a:t>Μακροκυτταρική</a:t>
            </a:r>
            <a:r>
              <a:rPr lang="el-GR" altLang="el-GR" sz="2400" dirty="0" smtClean="0"/>
              <a:t> αναιμία.</a:t>
            </a:r>
          </a:p>
          <a:p>
            <a:pPr eaLnBrk="1" hangingPunct="1"/>
            <a:r>
              <a:rPr lang="el-GR" altLang="el-GR" sz="2400" dirty="0" smtClean="0"/>
              <a:t>Αυξημένη </a:t>
            </a:r>
            <a:r>
              <a:rPr lang="el-GR" altLang="el-GR" sz="2400" dirty="0" err="1" smtClean="0"/>
              <a:t>πρωτοπορφυρίνη</a:t>
            </a:r>
            <a:r>
              <a:rPr lang="el-GR" altLang="el-GR" sz="2400" dirty="0" smtClean="0"/>
              <a:t> στα ερυθρά.</a:t>
            </a:r>
          </a:p>
          <a:p>
            <a:pPr eaLnBrk="1" hangingPunct="1"/>
            <a:r>
              <a:rPr lang="el-GR" altLang="el-GR" sz="2400" dirty="0" smtClean="0"/>
              <a:t>Υπερπλασία της ερυθράς σειράς στο μυελό.</a:t>
            </a:r>
          </a:p>
          <a:p>
            <a:pPr eaLnBrk="1" hangingPunct="1"/>
            <a:r>
              <a:rPr lang="el-GR" altLang="el-GR" sz="2400" dirty="0" smtClean="0"/>
              <a:t>Λευκά αιμοσφαίρια και αιμοπετάλια ΦΤ.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4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Δευτεροπαθείς σιδηροβλαστικές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Φάρμακα ή τοξίνες και αλκοόλ.</a:t>
            </a:r>
          </a:p>
          <a:p>
            <a:pPr eaLnBrk="1" hangingPunct="1"/>
            <a:r>
              <a:rPr lang="el-GR" altLang="el-GR" sz="2400" dirty="0" smtClean="0"/>
              <a:t>Αναστολή της </a:t>
            </a:r>
            <a:r>
              <a:rPr lang="el-GR" altLang="el-GR" sz="2400" dirty="0" err="1" smtClean="0"/>
              <a:t>κινάσης</a:t>
            </a:r>
            <a:r>
              <a:rPr lang="el-GR" altLang="el-GR" sz="2400" dirty="0" smtClean="0"/>
              <a:t> της </a:t>
            </a:r>
            <a:r>
              <a:rPr lang="el-GR" altLang="el-GR" sz="2400" dirty="0" err="1" smtClean="0"/>
              <a:t>πυριδοξάλης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Προσοχή στην </a:t>
            </a:r>
            <a:r>
              <a:rPr lang="el-GR" altLang="el-GR" sz="2400" dirty="0" err="1" smtClean="0"/>
              <a:t>ερυθρολευχαιμία</a:t>
            </a:r>
            <a:r>
              <a:rPr lang="el-GR" altLang="el-GR" sz="2400" dirty="0" smtClean="0"/>
              <a:t> η ανεύρεση </a:t>
            </a:r>
            <a:r>
              <a:rPr lang="el-GR" altLang="el-GR" sz="2400" dirty="0" err="1" smtClean="0"/>
              <a:t>σιδηροβλαστών</a:t>
            </a:r>
            <a:r>
              <a:rPr lang="el-GR" altLang="el-GR" sz="2400" dirty="0" smtClean="0"/>
              <a:t> προηγείται της διήθησης από βλαστικά κύτταρα.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6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448272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pPr eaLnBrk="1" hangingPunct="1"/>
            <a:r>
              <a:rPr lang="el-GR" altLang="el-GR" dirty="0" err="1" smtClean="0"/>
              <a:t>Πορφυρίες</a:t>
            </a:r>
            <a:r>
              <a:rPr lang="el-GR" altLang="el-GR" dirty="0" smtClean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7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Στοιχεία – κλειδιά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Μεταβολικά νοσήματα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Συσσώρευση και αποβολή </a:t>
            </a:r>
            <a:r>
              <a:rPr lang="el-GR" altLang="el-GR" dirty="0" err="1" smtClean="0"/>
              <a:t>πορφυρινών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Διαταραχές σύνθεσης </a:t>
            </a:r>
            <a:r>
              <a:rPr lang="el-GR" altLang="el-GR" dirty="0" err="1" smtClean="0"/>
              <a:t>αίμης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Αυτοσωμικό</a:t>
            </a:r>
            <a:r>
              <a:rPr lang="el-GR" altLang="el-GR" dirty="0" smtClean="0"/>
              <a:t> επικρατή τρόπο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Βιοχημική οδός σύνθεσης </a:t>
            </a:r>
            <a:r>
              <a:rPr lang="el-GR" altLang="el-GR" dirty="0" err="1" smtClean="0"/>
              <a:t>αίμης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Σπάνια μεταβολικά νοσήματα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Οξείες (εκδηλώσεις από ΓΕΣ και ΚΝΣ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Ερυθροποιητικές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πορφυρίες</a:t>
            </a:r>
            <a:r>
              <a:rPr lang="el-GR" altLang="el-GR" sz="2200" dirty="0" smtClean="0"/>
              <a:t> (αιμολυτική αναιμία και φωτοευαισθησία)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716016" y="1268760"/>
            <a:ext cx="0" cy="280831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7432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4507"/>
              </p:ext>
            </p:extLst>
          </p:nvPr>
        </p:nvGraphicFramePr>
        <p:xfrm>
          <a:off x="962621" y="1115099"/>
          <a:ext cx="7218759" cy="555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imgW="3657600" imgH="2628900" progId="Word.Picture.8">
                  <p:embed/>
                </p:oleObj>
              </mc:Choice>
              <mc:Fallback>
                <p:oleObj r:id="rId4" imgW="3657600" imgH="26289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621" y="1115099"/>
                        <a:ext cx="7218759" cy="55542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</a:t>
            </a:r>
            <a:r>
              <a:rPr lang="el-GR" dirty="0" err="1" smtClean="0"/>
              <a:t>αίμης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6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37185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000375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86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06315"/>
              </p:ext>
            </p:extLst>
          </p:nvPr>
        </p:nvGraphicFramePr>
        <p:xfrm>
          <a:off x="428377" y="1171426"/>
          <a:ext cx="8320087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4" imgW="3144012" imgH="1543812" progId="Word.Picture.8">
                  <p:embed/>
                </p:oleObj>
              </mc:Choice>
              <mc:Fallback>
                <p:oleObj r:id="rId4" imgW="3144012" imgH="15438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77" y="1171426"/>
                        <a:ext cx="8320087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</a:t>
            </a:r>
            <a:r>
              <a:rPr lang="el-GR" dirty="0" err="1" smtClean="0"/>
              <a:t>αίμης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/>
          <a:lstStyle/>
          <a:p>
            <a:r>
              <a:rPr lang="el-GR" dirty="0"/>
              <a:t>Η σύνθεση </a:t>
            </a:r>
            <a:r>
              <a:rPr lang="el-GR" dirty="0" err="1"/>
              <a:t>αίμης</a:t>
            </a:r>
            <a:r>
              <a:rPr lang="el-GR" dirty="0"/>
              <a:t> ξεκινάει με συμπύκνωση της </a:t>
            </a:r>
            <a:r>
              <a:rPr lang="el-GR" dirty="0" err="1"/>
              <a:t>glycine</a:t>
            </a:r>
            <a:r>
              <a:rPr lang="el-GR" dirty="0"/>
              <a:t> &amp; </a:t>
            </a:r>
            <a:r>
              <a:rPr lang="el-GR" dirty="0" err="1"/>
              <a:t>succinyl</a:t>
            </a:r>
            <a:r>
              <a:rPr lang="el-GR" dirty="0"/>
              <a:t>-</a:t>
            </a:r>
            <a:r>
              <a:rPr lang="el-GR" dirty="0" err="1"/>
              <a:t>CoA</a:t>
            </a:r>
            <a:r>
              <a:rPr lang="el-GR" dirty="0"/>
              <a:t>, με </a:t>
            </a:r>
            <a:r>
              <a:rPr lang="el-GR" dirty="0" err="1"/>
              <a:t>αποκαρβοξυλίωση</a:t>
            </a:r>
            <a:r>
              <a:rPr lang="el-GR" dirty="0"/>
              <a:t> σε d-</a:t>
            </a:r>
            <a:r>
              <a:rPr lang="el-GR" dirty="0" err="1"/>
              <a:t>aminolevulinic</a:t>
            </a:r>
            <a:r>
              <a:rPr lang="el-GR" dirty="0"/>
              <a:t> </a:t>
            </a:r>
            <a:r>
              <a:rPr lang="el-GR" dirty="0" err="1"/>
              <a:t>acid</a:t>
            </a:r>
            <a:r>
              <a:rPr lang="el-GR" dirty="0"/>
              <a:t> (ALA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0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Σιδηροβλαστικές αναιμίες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altLang="el-GR" b="1" dirty="0" smtClean="0"/>
              <a:t>Εισαγωγή</a:t>
            </a:r>
          </a:p>
          <a:p>
            <a:pPr marL="609600" indent="-609600" eaLnBrk="1" hangingPunct="1"/>
            <a:r>
              <a:rPr lang="el-GR" altLang="el-GR" dirty="0" smtClean="0"/>
              <a:t>Μεγάλος αριθμός δακτυλιοειδών </a:t>
            </a:r>
            <a:r>
              <a:rPr lang="el-GR" altLang="el-GR" dirty="0" err="1" smtClean="0"/>
              <a:t>σιδηροβλαστών</a:t>
            </a:r>
            <a:r>
              <a:rPr lang="el-GR" altLang="el-GR" dirty="0" smtClean="0"/>
              <a:t> στο μυελό των οστών.</a:t>
            </a:r>
          </a:p>
          <a:p>
            <a:pPr marL="609600" indent="-609600" eaLnBrk="1" hangingPunct="1"/>
            <a:r>
              <a:rPr lang="el-GR" altLang="el-GR" dirty="0" smtClean="0"/>
              <a:t>Πώς;</a:t>
            </a:r>
          </a:p>
          <a:p>
            <a:pPr marL="609600" indent="-609600" eaLnBrk="1" hangingPunct="1"/>
            <a:r>
              <a:rPr lang="el-GR" altLang="el-GR" dirty="0" smtClean="0"/>
              <a:t>Μη αποδοτική </a:t>
            </a:r>
            <a:r>
              <a:rPr lang="el-GR" altLang="el-GR" dirty="0" err="1" smtClean="0"/>
              <a:t>ερυθροποίηση</a:t>
            </a:r>
            <a:r>
              <a:rPr lang="el-GR" altLang="el-GR" dirty="0" smtClean="0"/>
              <a:t>.</a:t>
            </a:r>
          </a:p>
          <a:p>
            <a:pPr marL="609600" indent="-609600" eaLnBrk="1" hangingPunct="1"/>
            <a:r>
              <a:rPr lang="el-GR" altLang="el-GR" dirty="0" smtClean="0"/>
              <a:t>Αυξημένη </a:t>
            </a:r>
            <a:r>
              <a:rPr lang="el-GR" altLang="el-GR" dirty="0" err="1" smtClean="0"/>
              <a:t>ιστική</a:t>
            </a:r>
            <a:r>
              <a:rPr lang="el-GR" altLang="el-GR" dirty="0" smtClean="0"/>
              <a:t> συγκέντρωση σιδήρου.</a:t>
            </a:r>
          </a:p>
          <a:p>
            <a:pPr marL="609600" indent="-609600" eaLnBrk="1" hangingPunct="1"/>
            <a:r>
              <a:rPr lang="el-GR" altLang="el-GR" dirty="0" smtClean="0"/>
              <a:t>Παρουσία δίμορφου πληθυσμού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στο αίμα.</a:t>
            </a:r>
          </a:p>
          <a:p>
            <a:pPr marL="609600" indent="-609600" eaLnBrk="1" hangingPunct="1"/>
            <a:r>
              <a:rPr lang="en-US" altLang="el-GR" dirty="0" smtClean="0"/>
              <a:t>RDW?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1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37185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06026"/>
              </p:ext>
            </p:extLst>
          </p:nvPr>
        </p:nvGraphicFramePr>
        <p:xfrm>
          <a:off x="5281988" y="404664"/>
          <a:ext cx="3795786" cy="289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4" imgW="2400300" imgH="1828800" progId="Word.Picture.8">
                  <p:embed/>
                </p:oleObj>
              </mc:Choice>
              <mc:Fallback>
                <p:oleObj r:id="rId4" imgW="24003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988" y="404664"/>
                        <a:ext cx="3795786" cy="2892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3457575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970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58836"/>
              </p:ext>
            </p:extLst>
          </p:nvPr>
        </p:nvGraphicFramePr>
        <p:xfrm>
          <a:off x="5281988" y="3429000"/>
          <a:ext cx="3826516" cy="294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6" imgW="2230281" imgH="1715836" progId="Word.Picture.8">
                  <p:embed/>
                </p:oleObj>
              </mc:Choice>
              <mc:Fallback>
                <p:oleObj r:id="rId6" imgW="2230281" imgH="171583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988" y="3429000"/>
                        <a:ext cx="3826516" cy="2943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5292080" cy="908720"/>
          </a:xfrm>
        </p:spPr>
        <p:txBody>
          <a:bodyPr/>
          <a:lstStyle/>
          <a:p>
            <a:r>
              <a:rPr lang="el-GR" dirty="0"/>
              <a:t>Σύνθεση </a:t>
            </a:r>
            <a:r>
              <a:rPr lang="el-GR" dirty="0" err="1"/>
              <a:t>αίμης</a:t>
            </a:r>
            <a:r>
              <a:rPr lang="el-GR" dirty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/>
          <a:lstStyle/>
          <a:p>
            <a:r>
              <a:rPr lang="en-US" dirty="0" err="1"/>
              <a:t>Pyridoxal</a:t>
            </a:r>
            <a:r>
              <a:rPr lang="en-US" dirty="0"/>
              <a:t> phosphate  (PLP) </a:t>
            </a:r>
            <a:r>
              <a:rPr lang="el-GR" dirty="0"/>
              <a:t>λειτουργεί ως συνένζυμο για την </a:t>
            </a:r>
            <a:r>
              <a:rPr lang="en-US" dirty="0"/>
              <a:t>d-</a:t>
            </a:r>
            <a:r>
              <a:rPr lang="en-US" dirty="0" err="1"/>
              <a:t>Aminolevulinate</a:t>
            </a:r>
            <a:r>
              <a:rPr lang="en-US" dirty="0"/>
              <a:t> Synthase (ALA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Συμπύκνωση με  </a:t>
            </a:r>
            <a:r>
              <a:rPr lang="en-US" dirty="0" err="1"/>
              <a:t>succinyl</a:t>
            </a:r>
            <a:r>
              <a:rPr lang="en-US" dirty="0"/>
              <a:t>-CoA </a:t>
            </a:r>
            <a:r>
              <a:rPr lang="el-GR" dirty="0"/>
              <a:t>λαμβάνει χώρα με προσθήκη </a:t>
            </a:r>
            <a:r>
              <a:rPr lang="el-GR" dirty="0" err="1"/>
              <a:t>αμινοομάδας</a:t>
            </a:r>
            <a:r>
              <a:rPr lang="el-GR" dirty="0"/>
              <a:t> στην </a:t>
            </a:r>
            <a:r>
              <a:rPr lang="en-US" dirty="0" smtClean="0"/>
              <a:t>glycine</a:t>
            </a:r>
            <a:r>
              <a:rPr lang="el-GR" dirty="0" smtClean="0"/>
              <a:t>.</a:t>
            </a:r>
            <a:endParaRPr lang="en-US" dirty="0"/>
          </a:p>
          <a:p>
            <a:r>
              <a:rPr lang="en-US" dirty="0"/>
              <a:t>CoA &amp; the glycine  carboxyl </a:t>
            </a:r>
            <a:r>
              <a:rPr lang="el-GR" dirty="0"/>
              <a:t>χάνονται κατά τη </a:t>
            </a:r>
            <a:r>
              <a:rPr lang="el-GR" dirty="0" smtClean="0"/>
              <a:t>συμπύκνωση.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3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029075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771900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17170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07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09483"/>
              </p:ext>
            </p:extLst>
          </p:nvPr>
        </p:nvGraphicFramePr>
        <p:xfrm>
          <a:off x="4139952" y="1527969"/>
          <a:ext cx="49180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icture" r:id="rId4" imgW="2289048" imgH="1828800" progId="Word.Picture.8">
                  <p:embed/>
                </p:oleObj>
              </mc:Choice>
              <mc:Fallback>
                <p:oleObj name="Picture" r:id="rId4" imgW="2289048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527969"/>
                        <a:ext cx="49180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</a:t>
            </a:r>
            <a:r>
              <a:rPr lang="el-GR" dirty="0" err="1"/>
              <a:t>αίμης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3754760" cy="4680520"/>
          </a:xfrm>
        </p:spPr>
        <p:txBody>
          <a:bodyPr/>
          <a:lstStyle/>
          <a:p>
            <a:r>
              <a:rPr lang="el-GR" dirty="0"/>
              <a:t>Σίδηρος έρχεται ενωμένος με </a:t>
            </a:r>
            <a:r>
              <a:rPr lang="el-GR" dirty="0" err="1" smtClean="0"/>
              <a:t>τρανσφερίνη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Μέσω του υποδοχέα του εισέρχεται στο κύτταρο με </a:t>
            </a:r>
            <a:r>
              <a:rPr lang="el-GR" dirty="0" err="1" smtClean="0"/>
              <a:t>ενδοκυττάρωση</a:t>
            </a:r>
            <a:r>
              <a:rPr lang="el-GR" dirty="0"/>
              <a:t>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2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smtClean="0"/>
              <a:t>Κλινικές εκδηλώσεις και κατάταξη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Δέρμα και νευρικό σύστημα.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Δερματικές από φωτοευαισθησία.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Νευρικές = θανατηφόρες.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Νευρικές θανατηφόρες από έλλειψη </a:t>
            </a:r>
            <a:r>
              <a:rPr lang="el-GR" altLang="el-GR" dirty="0" err="1" smtClean="0"/>
              <a:t>αίμης</a:t>
            </a:r>
            <a:r>
              <a:rPr lang="el-GR" altLang="el-GR" dirty="0" smtClean="0"/>
              <a:t> ή υπερπαραγωγή </a:t>
            </a:r>
            <a:r>
              <a:rPr lang="el-GR" altLang="el-GR" dirty="0" err="1" smtClean="0"/>
              <a:t>αμινολεβουλινικού</a:t>
            </a:r>
            <a:r>
              <a:rPr lang="el-GR" altLang="el-GR" dirty="0" smtClean="0"/>
              <a:t> οξέος.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Ήπαρ, στομάχι, έντερο, καρδιά.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Κληρονομική οξεία </a:t>
            </a:r>
            <a:r>
              <a:rPr lang="el-GR" altLang="el-GR" dirty="0" err="1" smtClean="0"/>
              <a:t>πορφυρία</a:t>
            </a:r>
            <a:r>
              <a:rPr lang="el-GR" altLang="el-GR" dirty="0" smtClean="0"/>
              <a:t> (φυσιολογικά).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Αλκοόλ, σίτιση, φάρμακα, κάπνισμα?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2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Ταξινόμηση 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Ερυθροποιητικές</a:t>
            </a:r>
            <a:r>
              <a:rPr lang="el-GR" altLang="el-GR" dirty="0" smtClean="0"/>
              <a:t> ή ηπατικές</a:t>
            </a:r>
          </a:p>
          <a:p>
            <a:pPr eaLnBrk="1" hangingPunct="1"/>
            <a:r>
              <a:rPr lang="el-GR" altLang="el-GR" dirty="0" smtClean="0"/>
              <a:t>Συγγενείς ή </a:t>
            </a:r>
            <a:r>
              <a:rPr lang="el-GR" altLang="el-GR" dirty="0" err="1" smtClean="0"/>
              <a:t>πρωτοπορφυρίες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Οξείες ή χρόνιες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l-GR" altLang="el-GR" sz="2200" dirty="0" smtClean="0"/>
              <a:t>Δερματικές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Έλλειψη </a:t>
            </a:r>
            <a:r>
              <a:rPr lang="el-GR" altLang="el-GR" sz="2200" dirty="0" err="1" smtClean="0"/>
              <a:t>αφυδατάσης</a:t>
            </a:r>
            <a:r>
              <a:rPr lang="el-GR" altLang="el-GR" sz="2200" dirty="0" smtClean="0"/>
              <a:t> </a:t>
            </a:r>
            <a:r>
              <a:rPr lang="en-US" altLang="el-GR" sz="2200" dirty="0" smtClean="0"/>
              <a:t>ALA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Οξεία διαλείπουσα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Κληρονομική </a:t>
            </a:r>
            <a:r>
              <a:rPr lang="el-GR" altLang="el-GR" sz="2200" dirty="0" err="1" smtClean="0"/>
              <a:t>Κοπρανοπορφυρία</a:t>
            </a:r>
            <a:endParaRPr lang="el-GR" altLang="el-GR" sz="2200" dirty="0" smtClean="0"/>
          </a:p>
          <a:p>
            <a:pPr marL="533400" indent="-533400" eaLnBrk="1" hangingPunct="1">
              <a:buFont typeface="+mj-lt"/>
              <a:buAutoNum type="arabicPeriod" startAt="2"/>
            </a:pPr>
            <a:r>
              <a:rPr lang="el-GR" altLang="el-GR" sz="2200" dirty="0" err="1" smtClean="0"/>
              <a:t>Νευροσπλαχνικές</a:t>
            </a:r>
            <a:endParaRPr lang="el-GR" altLang="el-GR" sz="2200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Συγγενείς</a:t>
            </a:r>
            <a:r>
              <a:rPr lang="el-GR" altLang="el-GR" sz="2200" dirty="0"/>
              <a:t>.</a:t>
            </a:r>
            <a:endParaRPr lang="el-GR" altLang="el-GR" sz="2200" dirty="0" smtClean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6016" y="1268760"/>
            <a:ext cx="0" cy="280831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5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Διαγνωση και αντιμετώπιση 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Κοιλιακό άλγος.</a:t>
            </a:r>
          </a:p>
          <a:p>
            <a:pPr eaLnBrk="1" hangingPunct="1"/>
            <a:r>
              <a:rPr lang="el-GR" altLang="el-GR" dirty="0" smtClean="0"/>
              <a:t>Ιστορικό.</a:t>
            </a:r>
          </a:p>
          <a:p>
            <a:pPr eaLnBrk="1" hangingPunct="1"/>
            <a:r>
              <a:rPr lang="el-GR" altLang="el-GR" dirty="0" smtClean="0"/>
              <a:t>Δυσκοιλιότητα.</a:t>
            </a:r>
          </a:p>
          <a:p>
            <a:pPr eaLnBrk="1" hangingPunct="1"/>
            <a:r>
              <a:rPr lang="el-GR" altLang="el-GR" dirty="0" err="1" smtClean="0"/>
              <a:t>Υπέρχρωση</a:t>
            </a:r>
            <a:r>
              <a:rPr lang="el-GR" altLang="el-GR" dirty="0" smtClean="0"/>
              <a:t> των ούρων.</a:t>
            </a:r>
          </a:p>
          <a:p>
            <a:pPr eaLnBrk="1" hangingPunct="1"/>
            <a:r>
              <a:rPr lang="el-GR" altLang="el-GR" dirty="0" smtClean="0"/>
              <a:t>Ανίχνευση στα ούρα </a:t>
            </a:r>
            <a:r>
              <a:rPr lang="el-GR" altLang="el-GR" dirty="0" err="1" smtClean="0"/>
              <a:t>πορφοχολινογόνου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err="1" smtClean="0"/>
              <a:t>Πορφυρινών</a:t>
            </a:r>
            <a:r>
              <a:rPr lang="el-GR" altLang="el-GR" dirty="0" smtClean="0"/>
              <a:t> στα ούρα και κόπρανα.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Μοριακός έλεγχος.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Αποφυγή δίαιτας.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Πρόσληψη σακχάρων.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6016" y="1268760"/>
            <a:ext cx="0" cy="360040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3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32248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pPr eaLnBrk="1" hangingPunct="1"/>
            <a:r>
              <a:rPr lang="el-GR" altLang="el-GR" sz="4000" dirty="0" smtClean="0"/>
              <a:t>Ειδικό μέρος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32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Διαφορική διάγνωση </a:t>
            </a:r>
            <a:r>
              <a:rPr lang="el-GR" altLang="el-GR" dirty="0" err="1" smtClean="0"/>
              <a:t>μικροκυτταρικής</a:t>
            </a:r>
            <a:r>
              <a:rPr lang="el-GR" altLang="el-GR" dirty="0" smtClean="0"/>
              <a:t> αναιμίας </a:t>
            </a:r>
            <a:r>
              <a:rPr lang="el-GR" altLang="el-GR" sz="3000" b="0" dirty="0" smtClean="0"/>
              <a:t>1/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>
          <a:xfrm>
            <a:off x="4644008" y="1372000"/>
            <a:ext cx="4150519" cy="504056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l-GR" altLang="el-GR" sz="2000" b="1" dirty="0" smtClean="0">
                <a:solidFill>
                  <a:srgbClr val="004A82"/>
                </a:solidFill>
              </a:rPr>
              <a:t>Σύνθεση της </a:t>
            </a:r>
            <a:r>
              <a:rPr lang="el-GR" altLang="el-GR" sz="2000" b="1" dirty="0" err="1" smtClean="0">
                <a:solidFill>
                  <a:srgbClr val="004A82"/>
                </a:solidFill>
              </a:rPr>
              <a:t>αίμης</a:t>
            </a:r>
            <a:endParaRPr lang="el-GR" altLang="el-GR" sz="2000" b="1" dirty="0" smtClean="0">
              <a:solidFill>
                <a:srgbClr val="004A82"/>
              </a:solidFill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el-GR" altLang="el-GR" sz="2000" b="1" dirty="0" err="1" smtClean="0"/>
              <a:t>Πορφυρίες</a:t>
            </a:r>
            <a:endParaRPr lang="el-GR" altLang="el-GR" sz="2000" b="1" dirty="0" smtClean="0"/>
          </a:p>
          <a:p>
            <a:pPr eaLnBrk="1" hangingPunct="1">
              <a:lnSpc>
                <a:spcPct val="105000"/>
              </a:lnSpc>
              <a:buFont typeface="Arial" charset="0"/>
              <a:buChar char="→"/>
            </a:pPr>
            <a:r>
              <a:rPr lang="el-GR" altLang="el-GR" sz="2000" dirty="0" err="1" smtClean="0"/>
              <a:t>Ερυθροποιητική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πορφυρία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el-GR" altLang="el-GR" sz="2000" b="1" dirty="0" err="1" smtClean="0"/>
              <a:t>Σιδηροβλαστικές</a:t>
            </a:r>
            <a:r>
              <a:rPr lang="el-GR" altLang="el-GR" sz="2000" b="1" dirty="0" smtClean="0"/>
              <a:t> αναιμίες</a:t>
            </a:r>
          </a:p>
          <a:p>
            <a:pPr eaLnBrk="1" hangingPunct="1">
              <a:lnSpc>
                <a:spcPct val="105000"/>
              </a:lnSpc>
              <a:buFont typeface="Arial" charset="0"/>
              <a:buChar char="→"/>
            </a:pPr>
            <a:r>
              <a:rPr lang="en-US" altLang="el-GR" sz="2000" dirty="0" smtClean="0"/>
              <a:t>X-linked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eaLnBrk="1" hangingPunct="1">
              <a:lnSpc>
                <a:spcPct val="105000"/>
              </a:lnSpc>
              <a:buFont typeface="Arial" charset="0"/>
              <a:buChar char="→"/>
            </a:pPr>
            <a:r>
              <a:rPr lang="en-US" altLang="el-GR" sz="2000" dirty="0" smtClean="0"/>
              <a:t>X-linked </a:t>
            </a:r>
            <a:r>
              <a:rPr lang="el-GR" altLang="el-GR" sz="2000" dirty="0" smtClean="0"/>
              <a:t>με αταξία.</a:t>
            </a:r>
          </a:p>
          <a:p>
            <a:pPr eaLnBrk="1" hangingPunct="1">
              <a:lnSpc>
                <a:spcPct val="105000"/>
              </a:lnSpc>
              <a:buFont typeface="Arial" charset="0"/>
              <a:buChar char="→"/>
            </a:pPr>
            <a:r>
              <a:rPr lang="el-GR" altLang="el-GR" sz="2000" dirty="0" smtClean="0"/>
              <a:t>Σωματικός υπολειπόμενος χαρακτήρας: έλλειψη </a:t>
            </a:r>
            <a:r>
              <a:rPr lang="en-US" altLang="el-GR" sz="2000" dirty="0" err="1" smtClean="0"/>
              <a:t>glutaredoxin</a:t>
            </a:r>
            <a:r>
              <a:rPr lang="en-US" altLang="el-GR" sz="2000" dirty="0" smtClean="0"/>
              <a:t> 5 (GLRX5) </a:t>
            </a:r>
            <a:r>
              <a:rPr lang="el-GR" altLang="el-GR" sz="2000" dirty="0" smtClean="0"/>
              <a:t>ή </a:t>
            </a:r>
            <a:r>
              <a:rPr lang="en-US" altLang="el-GR" sz="2000" dirty="0" err="1" smtClean="0"/>
              <a:t>Gly</a:t>
            </a:r>
            <a:r>
              <a:rPr lang="en-US" altLang="el-GR" sz="2000" dirty="0" smtClean="0"/>
              <a:t> transporter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el-GR" altLang="el-GR" sz="2000" b="1" dirty="0" smtClean="0"/>
              <a:t>Δηλητηρίαση από μόλυβδο.</a:t>
            </a:r>
          </a:p>
        </p:txBody>
      </p:sp>
      <p:grpSp>
        <p:nvGrpSpPr>
          <p:cNvPr id="36868" name="Group 5"/>
          <p:cNvGrpSpPr>
            <a:grpSpLocks noChangeAspect="1"/>
          </p:cNvGrpSpPr>
          <p:nvPr/>
        </p:nvGrpSpPr>
        <p:grpSpPr bwMode="auto">
          <a:xfrm>
            <a:off x="323528" y="1989138"/>
            <a:ext cx="4038600" cy="2595562"/>
            <a:chOff x="204" y="1480"/>
            <a:chExt cx="2544" cy="1635"/>
          </a:xfrm>
        </p:grpSpPr>
        <p:sp>
          <p:nvSpPr>
            <p:cNvPr id="3687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4" y="1480"/>
              <a:ext cx="2544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3687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80"/>
              <a:ext cx="2548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AutoShape 8"/>
          <p:cNvSpPr>
            <a:spLocks noChangeArrowheads="1"/>
          </p:cNvSpPr>
          <p:nvPr/>
        </p:nvSpPr>
        <p:spPr bwMode="auto">
          <a:xfrm rot="3745787">
            <a:off x="3534391" y="927052"/>
            <a:ext cx="219075" cy="2756136"/>
          </a:xfrm>
          <a:prstGeom prst="upArrow">
            <a:avLst>
              <a:gd name="adj1" fmla="val 38389"/>
              <a:gd name="adj2" fmla="val 257184"/>
            </a:avLst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683568" y="6302291"/>
            <a:ext cx="7272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l-GR" sz="1200" dirty="0" err="1">
                <a:latin typeface="+mn-lt"/>
              </a:rPr>
              <a:t>Photis</a:t>
            </a:r>
            <a:r>
              <a:rPr lang="fr-CH" altLang="el-GR" sz="1200" dirty="0">
                <a:latin typeface="+mn-lt"/>
              </a:rPr>
              <a:t> </a:t>
            </a:r>
            <a:r>
              <a:rPr lang="fr-CH" altLang="el-GR" sz="1200" dirty="0" err="1">
                <a:latin typeface="+mn-lt"/>
              </a:rPr>
              <a:t>Beris</a:t>
            </a:r>
            <a:r>
              <a:rPr lang="el-GR" altLang="el-GR" sz="1200" dirty="0">
                <a:latin typeface="+mn-lt"/>
              </a:rPr>
              <a:t> &amp; </a:t>
            </a:r>
            <a:r>
              <a:rPr lang="en-US" altLang="el-GR" sz="1200" dirty="0" err="1">
                <a:latin typeface="+mn-lt"/>
              </a:rPr>
              <a:t>Achille</a:t>
            </a:r>
            <a:r>
              <a:rPr lang="en-US" altLang="el-GR" sz="1200" dirty="0">
                <a:latin typeface="+mn-lt"/>
              </a:rPr>
              <a:t> </a:t>
            </a:r>
            <a:r>
              <a:rPr lang="en-US" altLang="el-GR" sz="1200" dirty="0" err="1">
                <a:latin typeface="+mn-lt"/>
              </a:rPr>
              <a:t>Iolascon</a:t>
            </a:r>
            <a:r>
              <a:rPr lang="el-GR" altLang="el-GR" sz="1200" dirty="0">
                <a:latin typeface="+mn-lt"/>
              </a:rPr>
              <a:t>, </a:t>
            </a:r>
            <a:r>
              <a:rPr lang="en-US" altLang="el-GR" sz="1200" dirty="0">
                <a:solidFill>
                  <a:srgbClr val="000000"/>
                </a:solidFill>
                <a:latin typeface="+mn-lt"/>
              </a:rPr>
              <a:t>The Curriculum in Iron Metabolism &amp; Related Disorders</a:t>
            </a:r>
            <a:r>
              <a:rPr lang="el-GR" altLang="el-GR" sz="1200" dirty="0">
                <a:solidFill>
                  <a:srgbClr val="000000"/>
                </a:solidFill>
                <a:latin typeface="+mn-lt"/>
              </a:rPr>
              <a:t>. Τροποποιημένο.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8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756110" y="1556792"/>
            <a:ext cx="3930690" cy="4680520"/>
          </a:xfrm>
        </p:spPr>
        <p:txBody>
          <a:bodyPr/>
          <a:lstStyle/>
          <a:p>
            <a:pPr eaLnBrk="1" hangingPunct="1"/>
            <a:r>
              <a:rPr lang="el-GR" altLang="el-GR" sz="2000" b="1" dirty="0" smtClean="0">
                <a:solidFill>
                  <a:srgbClr val="004A82"/>
                </a:solidFill>
              </a:rPr>
              <a:t>Σύνθεση αλυσίδων</a:t>
            </a:r>
            <a:endParaRPr lang="en-US" altLang="el-GR" sz="20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000" dirty="0" smtClean="0"/>
              <a:t>Θαλασσαιμίες.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000" dirty="0" smtClean="0"/>
              <a:t>Ορισμένες </a:t>
            </a:r>
            <a:r>
              <a:rPr lang="el-GR" altLang="el-GR" sz="2000" dirty="0" err="1" smtClean="0"/>
              <a:t>αιμοσφαιρινοπάθειες</a:t>
            </a:r>
            <a:r>
              <a:rPr lang="el-GR" altLang="el-GR" sz="2000" dirty="0" smtClean="0"/>
              <a:t> </a:t>
            </a:r>
            <a:endParaRPr lang="en-US" altLang="el-GR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l-GR" sz="2000" dirty="0" smtClean="0"/>
              <a:t>     </a:t>
            </a:r>
            <a:r>
              <a:rPr lang="el-GR" altLang="el-GR" sz="2000" dirty="0" smtClean="0"/>
              <a:t>(</a:t>
            </a:r>
            <a:r>
              <a:rPr lang="en-US" altLang="el-GR" sz="2000" dirty="0" smtClean="0"/>
              <a:t>C, </a:t>
            </a:r>
            <a:r>
              <a:rPr lang="el-GR" altLang="el-GR" sz="2000" dirty="0" smtClean="0"/>
              <a:t>Ε, </a:t>
            </a:r>
            <a:r>
              <a:rPr lang="en-US" altLang="el-GR" sz="2000" dirty="0" err="1" smtClean="0"/>
              <a:t>Lepore</a:t>
            </a:r>
            <a:r>
              <a:rPr lang="en-US" altLang="el-GR" sz="2000" dirty="0" smtClean="0"/>
              <a:t>, O-Arab, …..)</a:t>
            </a:r>
            <a:r>
              <a:rPr lang="el-GR" altLang="el-GR" sz="2000" dirty="0" smtClean="0"/>
              <a:t>.</a:t>
            </a:r>
          </a:p>
          <a:p>
            <a:pPr eaLnBrk="1" hangingPunct="1"/>
            <a:endParaRPr lang="el-GR" altLang="el-GR" sz="2000" dirty="0" smtClean="0">
              <a:solidFill>
                <a:schemeClr val="folHlink"/>
              </a:solidFill>
            </a:endParaRPr>
          </a:p>
        </p:txBody>
      </p:sp>
      <p:grpSp>
        <p:nvGrpSpPr>
          <p:cNvPr id="37892" name="Group 4"/>
          <p:cNvGrpSpPr>
            <a:grpSpLocks noChangeAspect="1"/>
          </p:cNvGrpSpPr>
          <p:nvPr/>
        </p:nvGrpSpPr>
        <p:grpSpPr bwMode="auto">
          <a:xfrm>
            <a:off x="539750" y="1989138"/>
            <a:ext cx="4038600" cy="2595562"/>
            <a:chOff x="204" y="1480"/>
            <a:chExt cx="2544" cy="1635"/>
          </a:xfrm>
        </p:grpSpPr>
        <p:sp>
          <p:nvSpPr>
            <p:cNvPr id="3789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1480"/>
              <a:ext cx="2544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3789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80"/>
              <a:ext cx="2548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3" name="AutoShape 7"/>
          <p:cNvSpPr>
            <a:spLocks noChangeArrowheads="1"/>
          </p:cNvSpPr>
          <p:nvPr/>
        </p:nvSpPr>
        <p:spPr bwMode="auto">
          <a:xfrm rot="-2491165">
            <a:off x="3479800" y="2208213"/>
            <a:ext cx="1404938" cy="144462"/>
          </a:xfrm>
          <a:prstGeom prst="rightArrow">
            <a:avLst>
              <a:gd name="adj1" fmla="val 50000"/>
              <a:gd name="adj2" fmla="val 243133"/>
            </a:avLst>
          </a:prstGeom>
          <a:solidFill>
            <a:srgbClr val="004A82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7894" name="AutoShape 8"/>
          <p:cNvSpPr>
            <a:spLocks noChangeArrowheads="1"/>
          </p:cNvSpPr>
          <p:nvPr/>
        </p:nvSpPr>
        <p:spPr bwMode="auto">
          <a:xfrm rot="-3587014">
            <a:off x="3172619" y="2653507"/>
            <a:ext cx="1943100" cy="144462"/>
          </a:xfrm>
          <a:prstGeom prst="rightArrow">
            <a:avLst>
              <a:gd name="adj1" fmla="val 50000"/>
              <a:gd name="adj2" fmla="val 336265"/>
            </a:avLst>
          </a:prstGeom>
          <a:solidFill>
            <a:srgbClr val="004A82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1476375" y="6309320"/>
            <a:ext cx="6046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l-GR" sz="1200" dirty="0" err="1">
                <a:latin typeface="+mn-lt"/>
              </a:rPr>
              <a:t>Photis</a:t>
            </a:r>
            <a:r>
              <a:rPr lang="fr-CH" altLang="el-GR" sz="1200" dirty="0">
                <a:latin typeface="+mn-lt"/>
              </a:rPr>
              <a:t> </a:t>
            </a:r>
            <a:r>
              <a:rPr lang="fr-CH" altLang="el-GR" sz="1200" dirty="0" err="1">
                <a:latin typeface="+mn-lt"/>
              </a:rPr>
              <a:t>Beris</a:t>
            </a:r>
            <a:r>
              <a:rPr lang="el-GR" altLang="el-GR" sz="1200" dirty="0">
                <a:latin typeface="+mn-lt"/>
              </a:rPr>
              <a:t> &amp; </a:t>
            </a:r>
            <a:r>
              <a:rPr lang="en-US" altLang="el-GR" sz="1200" dirty="0" err="1">
                <a:latin typeface="+mn-lt"/>
              </a:rPr>
              <a:t>Achille</a:t>
            </a:r>
            <a:r>
              <a:rPr lang="en-US" altLang="el-GR" sz="1200" dirty="0">
                <a:latin typeface="+mn-lt"/>
              </a:rPr>
              <a:t> </a:t>
            </a:r>
            <a:r>
              <a:rPr lang="en-US" altLang="el-GR" sz="1200" dirty="0" err="1">
                <a:latin typeface="+mn-lt"/>
              </a:rPr>
              <a:t>Iolascon</a:t>
            </a:r>
            <a:r>
              <a:rPr lang="el-GR" altLang="el-GR" sz="1200" dirty="0">
                <a:latin typeface="+mn-lt"/>
              </a:rPr>
              <a:t>, </a:t>
            </a:r>
            <a:r>
              <a:rPr lang="en-US" altLang="el-GR" sz="1200" dirty="0">
                <a:solidFill>
                  <a:srgbClr val="000000"/>
                </a:solidFill>
                <a:latin typeface="+mn-lt"/>
              </a:rPr>
              <a:t>The Curriculum in Iron Metabolism &amp; Related Disorders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Διαφορική διάγνωση </a:t>
            </a:r>
            <a:r>
              <a:rPr lang="el-GR" altLang="el-GR" dirty="0" err="1" smtClean="0"/>
              <a:t>μικροκυτταρικής</a:t>
            </a:r>
            <a:r>
              <a:rPr lang="el-GR" altLang="el-GR" dirty="0" smtClean="0"/>
              <a:t> αναιμίας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8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8350" y="1196752"/>
            <a:ext cx="4242122" cy="554461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000" b="1" dirty="0" smtClean="0">
                <a:solidFill>
                  <a:srgbClr val="004A82"/>
                </a:solidFill>
              </a:rPr>
              <a:t>Μεταβολισμός του σιδήρου</a:t>
            </a:r>
            <a:endParaRPr lang="en-US" altLang="el-GR" sz="2000" b="1" dirty="0" smtClean="0">
              <a:solidFill>
                <a:srgbClr val="004A8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000" b="1" dirty="0" smtClean="0"/>
              <a:t>Επίκτητα αίτια σιδηροπενίας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Αυξημένες ανάγκες.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Απώλεια αίματος.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Μειωμένη πρόσληψη (κακή διατροφή).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err="1" smtClean="0"/>
              <a:t>Δυσαπορρόφηση</a:t>
            </a:r>
            <a:r>
              <a:rPr lang="el-GR" altLang="el-GR" sz="2000" dirty="0" smtClean="0"/>
              <a:t> σιδήρου.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000" b="1" dirty="0" smtClean="0"/>
              <a:t>Συγγενείς διαταραχές του μεταβολισμού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Συγγενής </a:t>
            </a:r>
            <a:r>
              <a:rPr lang="el-GR" altLang="el-GR" sz="2000" dirty="0" err="1" smtClean="0"/>
              <a:t>υποτρανσφερριναιμία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err="1" smtClean="0"/>
              <a:t>Ασερουλοπλασμιναιμία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n-US" altLang="el-GR" sz="2000" dirty="0" smtClean="0"/>
              <a:t>Divalent metal transporter 1 (DMT1) </a:t>
            </a:r>
            <a:r>
              <a:rPr lang="el-GR" altLang="el-GR" sz="2000" dirty="0" smtClean="0"/>
              <a:t>νόσος.</a:t>
            </a:r>
            <a:endParaRPr lang="en-US" altLang="el-GR" sz="20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Έλλειψη </a:t>
            </a:r>
            <a:r>
              <a:rPr lang="en-US" altLang="el-GR" sz="2000" dirty="0" err="1" smtClean="0"/>
              <a:t>Matriptase</a:t>
            </a:r>
            <a:r>
              <a:rPr lang="el-GR" altLang="el-GR" sz="2000" dirty="0" smtClean="0"/>
              <a:t>-</a:t>
            </a:r>
            <a:r>
              <a:rPr lang="en-US" altLang="el-GR" sz="2000" dirty="0" smtClean="0"/>
              <a:t>2 (IRIDA)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Νόσος </a:t>
            </a:r>
            <a:r>
              <a:rPr lang="el-GR" altLang="el-GR" sz="2000" dirty="0" err="1" smtClean="0"/>
              <a:t>φερροπορτίνης</a:t>
            </a:r>
            <a:r>
              <a:rPr lang="el-GR" altLang="el-GR" sz="2000" dirty="0" smtClean="0"/>
              <a:t>.</a:t>
            </a:r>
            <a:endParaRPr lang="el-GR" altLang="el-GR" sz="2000" b="1" dirty="0" smtClean="0">
              <a:solidFill>
                <a:schemeClr val="hlink"/>
              </a:solidFill>
            </a:endParaRPr>
          </a:p>
        </p:txBody>
      </p:sp>
      <p:grpSp>
        <p:nvGrpSpPr>
          <p:cNvPr id="38916" name="Group 4"/>
          <p:cNvGrpSpPr>
            <a:grpSpLocks noChangeAspect="1"/>
          </p:cNvGrpSpPr>
          <p:nvPr/>
        </p:nvGrpSpPr>
        <p:grpSpPr bwMode="auto">
          <a:xfrm>
            <a:off x="539750" y="1989138"/>
            <a:ext cx="4038600" cy="2595562"/>
            <a:chOff x="204" y="1480"/>
            <a:chExt cx="2544" cy="1635"/>
          </a:xfrm>
        </p:grpSpPr>
        <p:sp>
          <p:nvSpPr>
            <p:cNvPr id="3891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1480"/>
              <a:ext cx="2544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3892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80"/>
              <a:ext cx="2548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7" name="AutoShape 7"/>
          <p:cNvSpPr>
            <a:spLocks noChangeArrowheads="1"/>
          </p:cNvSpPr>
          <p:nvPr/>
        </p:nvSpPr>
        <p:spPr bwMode="auto">
          <a:xfrm rot="3173630">
            <a:off x="3511525" y="913188"/>
            <a:ext cx="236449" cy="2630997"/>
          </a:xfrm>
          <a:prstGeom prst="upArrow">
            <a:avLst>
              <a:gd name="adj1" fmla="val 50000"/>
              <a:gd name="adj2" fmla="val 150935"/>
            </a:avLst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395288" y="5229225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l-GR" sz="1200"/>
              <a:t>Photis Beris</a:t>
            </a:r>
            <a:r>
              <a:rPr lang="el-GR" altLang="el-GR" sz="1200"/>
              <a:t> &amp; </a:t>
            </a:r>
            <a:r>
              <a:rPr lang="en-US" altLang="el-GR" sz="1200"/>
              <a:t>Achille Iolascon</a:t>
            </a:r>
            <a:r>
              <a:rPr lang="el-GR" altLang="el-GR" sz="1200"/>
              <a:t>, </a:t>
            </a:r>
          </a:p>
          <a:p>
            <a:pPr eaLnBrk="1" hangingPunct="1"/>
            <a:r>
              <a:rPr lang="en-US" altLang="el-GR" sz="1200">
                <a:solidFill>
                  <a:srgbClr val="000000"/>
                </a:solidFill>
              </a:rPr>
              <a:t>The Curriculum in Iron Metabolism &amp; Related Disorders</a:t>
            </a:r>
            <a:endParaRPr lang="el-GR" altLang="el-GR" sz="12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Διαφορική διάγνωση </a:t>
            </a:r>
            <a:r>
              <a:rPr lang="el-GR" altLang="el-GR" dirty="0" err="1" smtClean="0"/>
              <a:t>μικροκυτταρικής</a:t>
            </a:r>
            <a:r>
              <a:rPr lang="el-GR" altLang="el-GR" dirty="0" smtClean="0"/>
              <a:t> αναιμίας </a:t>
            </a:r>
            <a:r>
              <a:rPr lang="el-GR" altLang="el-GR" sz="3000" b="0" dirty="0"/>
              <a:t>3</a:t>
            </a:r>
            <a:r>
              <a:rPr lang="el-GR" altLang="el-GR" sz="3000" b="0" dirty="0" smtClean="0"/>
              <a:t>/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906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468313" y="1196975"/>
            <a:ext cx="8229600" cy="5005388"/>
            <a:chOff x="468313" y="1196975"/>
            <a:chExt cx="8229600" cy="5005388"/>
          </a:xfrm>
        </p:grpSpPr>
        <p:grpSp>
          <p:nvGrpSpPr>
            <p:cNvPr id="40963" name="Group 89"/>
            <p:cNvGrpSpPr>
              <a:grpSpLocks/>
            </p:cNvGrpSpPr>
            <p:nvPr/>
          </p:nvGrpSpPr>
          <p:grpSpPr bwMode="auto">
            <a:xfrm>
              <a:off x="468313" y="1196975"/>
              <a:ext cx="8229600" cy="5005388"/>
              <a:chOff x="456543" y="1183305"/>
              <a:chExt cx="8230257" cy="5004869"/>
            </a:xfrm>
          </p:grpSpPr>
          <p:sp>
            <p:nvSpPr>
              <p:cNvPr id="40969" name="Text Box 2"/>
              <p:cNvSpPr txBox="1">
                <a:spLocks noChangeArrowheads="1"/>
              </p:cNvSpPr>
              <p:nvPr/>
            </p:nvSpPr>
            <p:spPr bwMode="auto">
              <a:xfrm>
                <a:off x="532749" y="1596012"/>
                <a:ext cx="1143091" cy="64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el-GR" sz="3600">
                    <a:solidFill>
                      <a:srgbClr val="FF9933"/>
                    </a:solidFill>
                    <a:ea typeface="MS PGothic" pitchFamily="34" charset="-128"/>
                  </a:rPr>
                  <a:t>Fe</a:t>
                </a:r>
                <a:r>
                  <a:rPr lang="de-DE" altLang="el-GR" sz="2800">
                    <a:solidFill>
                      <a:srgbClr val="FF9933"/>
                    </a:solidFill>
                    <a:ea typeface="MS PGothic" pitchFamily="34" charset="-128"/>
                  </a:rPr>
                  <a:t>3+</a:t>
                </a:r>
                <a:endParaRPr lang="de-DE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0970" name="Group 3"/>
              <p:cNvGrpSpPr>
                <a:grpSpLocks/>
              </p:cNvGrpSpPr>
              <p:nvPr/>
            </p:nvGrpSpPr>
            <p:grpSpPr bwMode="auto">
              <a:xfrm>
                <a:off x="1626476" y="3375502"/>
                <a:ext cx="3783066" cy="640953"/>
                <a:chOff x="960" y="2332"/>
                <a:chExt cx="2658" cy="425"/>
              </a:xfrm>
            </p:grpSpPr>
            <p:sp>
              <p:nvSpPr>
                <p:cNvPr id="41050" name="Line 4"/>
                <p:cNvSpPr>
                  <a:spLocks noChangeShapeType="1"/>
                </p:cNvSpPr>
                <p:nvPr/>
              </p:nvSpPr>
              <p:spPr bwMode="auto">
                <a:xfrm>
                  <a:off x="960" y="2567"/>
                  <a:ext cx="1751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5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736" y="2332"/>
                  <a:ext cx="882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de-DE" altLang="el-GR" sz="3600">
                      <a:solidFill>
                        <a:srgbClr val="FF9933"/>
                      </a:solidFill>
                      <a:ea typeface="MS PGothic" pitchFamily="34" charset="-128"/>
                    </a:rPr>
                    <a:t>Fe</a:t>
                  </a:r>
                  <a:r>
                    <a:rPr lang="de-DE" altLang="el-GR" sz="2800">
                      <a:solidFill>
                        <a:srgbClr val="FF9933"/>
                      </a:solidFill>
                      <a:ea typeface="MS PGothic" pitchFamily="34" charset="-128"/>
                    </a:rPr>
                    <a:t>2</a:t>
                  </a:r>
                  <a:r>
                    <a:rPr lang="de-DE" altLang="el-GR" sz="3600">
                      <a:solidFill>
                        <a:srgbClr val="FF9933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</p:grpSp>
          <p:sp>
            <p:nvSpPr>
              <p:cNvPr id="40971" name="Arc 6"/>
              <p:cNvSpPr>
                <a:spLocks/>
              </p:cNvSpPr>
              <p:nvPr/>
            </p:nvSpPr>
            <p:spPr bwMode="auto">
              <a:xfrm rot="5400000">
                <a:off x="5030959" y="4605761"/>
                <a:ext cx="1542812" cy="1024758"/>
              </a:xfrm>
              <a:custGeom>
                <a:avLst/>
                <a:gdLst>
                  <a:gd name="T0" fmla="*/ 0 w 20206"/>
                  <a:gd name="T1" fmla="*/ 0 h 21600"/>
                  <a:gd name="T2" fmla="*/ 2147483647 w 20206"/>
                  <a:gd name="T3" fmla="*/ 2147483647 h 21600"/>
                  <a:gd name="T4" fmla="*/ 0 w 20206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0206"/>
                  <a:gd name="T10" fmla="*/ 0 h 21600"/>
                  <a:gd name="T11" fmla="*/ 20206 w 2020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06" h="21600" fill="none" extrusionOk="0">
                    <a:moveTo>
                      <a:pt x="-1" y="0"/>
                    </a:moveTo>
                    <a:cubicBezTo>
                      <a:pt x="8984" y="0"/>
                      <a:pt x="17030" y="5561"/>
                      <a:pt x="20205" y="13966"/>
                    </a:cubicBezTo>
                  </a:path>
                  <a:path w="20206" h="21600" stroke="0" extrusionOk="0">
                    <a:moveTo>
                      <a:pt x="-1" y="0"/>
                    </a:moveTo>
                    <a:cubicBezTo>
                      <a:pt x="8984" y="0"/>
                      <a:pt x="17030" y="5561"/>
                      <a:pt x="20205" y="1396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l-GR"/>
              </a:p>
            </p:txBody>
          </p:sp>
          <p:sp>
            <p:nvSpPr>
              <p:cNvPr id="40972" name="Line 7"/>
              <p:cNvSpPr>
                <a:spLocks noChangeShapeType="1"/>
              </p:cNvSpPr>
              <p:nvPr/>
            </p:nvSpPr>
            <p:spPr bwMode="auto">
              <a:xfrm flipH="1">
                <a:off x="6311899" y="1835706"/>
                <a:ext cx="0" cy="2488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73" name="Arc 8"/>
              <p:cNvSpPr>
                <a:spLocks/>
              </p:cNvSpPr>
              <p:nvPr/>
            </p:nvSpPr>
            <p:spPr bwMode="auto">
              <a:xfrm rot="10800000" flipH="1">
                <a:off x="3167883" y="3953114"/>
                <a:ext cx="273269" cy="551974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0974" name="Arc 9"/>
              <p:cNvSpPr>
                <a:spLocks/>
              </p:cNvSpPr>
              <p:nvPr/>
            </p:nvSpPr>
            <p:spPr bwMode="auto">
              <a:xfrm rot="10800000">
                <a:off x="2369425" y="4508104"/>
                <a:ext cx="274693" cy="551974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0975" name="Line 10"/>
              <p:cNvSpPr>
                <a:spLocks noChangeShapeType="1"/>
              </p:cNvSpPr>
              <p:nvPr/>
            </p:nvSpPr>
            <p:spPr bwMode="auto">
              <a:xfrm>
                <a:off x="2635578" y="4509611"/>
                <a:ext cx="5764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76" name="Arc 11"/>
              <p:cNvSpPr>
                <a:spLocks/>
              </p:cNvSpPr>
              <p:nvPr/>
            </p:nvSpPr>
            <p:spPr bwMode="auto">
              <a:xfrm rot="10800000" flipH="1">
                <a:off x="3170730" y="3091974"/>
                <a:ext cx="239110" cy="310674"/>
              </a:xfrm>
              <a:custGeom>
                <a:avLst/>
                <a:gdLst>
                  <a:gd name="T0" fmla="*/ 2147483647 w 21600"/>
                  <a:gd name="T1" fmla="*/ 0 h 24420"/>
                  <a:gd name="T2" fmla="*/ 2147483647 w 21600"/>
                  <a:gd name="T3" fmla="*/ 2147483647 h 24420"/>
                  <a:gd name="T4" fmla="*/ 0 w 21600"/>
                  <a:gd name="T5" fmla="*/ 2147483647 h 244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420"/>
                  <a:gd name="T11" fmla="*/ 21600 w 21600"/>
                  <a:gd name="T12" fmla="*/ 24420 h 24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420" fill="none" extrusionOk="0">
                    <a:moveTo>
                      <a:pt x="712" y="-1"/>
                    </a:moveTo>
                    <a:cubicBezTo>
                      <a:pt x="12357" y="383"/>
                      <a:pt x="21600" y="9935"/>
                      <a:pt x="21600" y="21588"/>
                    </a:cubicBezTo>
                    <a:cubicBezTo>
                      <a:pt x="21600" y="22535"/>
                      <a:pt x="21537" y="23481"/>
                      <a:pt x="21413" y="24420"/>
                    </a:cubicBezTo>
                  </a:path>
                  <a:path w="21600" h="24420" stroke="0" extrusionOk="0">
                    <a:moveTo>
                      <a:pt x="712" y="-1"/>
                    </a:moveTo>
                    <a:cubicBezTo>
                      <a:pt x="12357" y="383"/>
                      <a:pt x="21600" y="9935"/>
                      <a:pt x="21600" y="21588"/>
                    </a:cubicBezTo>
                    <a:cubicBezTo>
                      <a:pt x="21600" y="22535"/>
                      <a:pt x="21537" y="23481"/>
                      <a:pt x="21413" y="24420"/>
                    </a:cubicBezTo>
                    <a:lnTo>
                      <a:pt x="0" y="21588"/>
                    </a:lnTo>
                    <a:lnTo>
                      <a:pt x="712" y="-1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0977" name="Arc 12"/>
              <p:cNvSpPr>
                <a:spLocks/>
              </p:cNvSpPr>
              <p:nvPr/>
            </p:nvSpPr>
            <p:spPr bwMode="auto">
              <a:xfrm rot="10800000">
                <a:off x="2369425" y="3402648"/>
                <a:ext cx="274693" cy="548958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0978" name="Line 13"/>
              <p:cNvSpPr>
                <a:spLocks noChangeShapeType="1"/>
              </p:cNvSpPr>
              <p:nvPr/>
            </p:nvSpPr>
            <p:spPr bwMode="auto">
              <a:xfrm>
                <a:off x="2635578" y="3402648"/>
                <a:ext cx="57642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79" name="Line 14"/>
              <p:cNvSpPr>
                <a:spLocks noChangeShapeType="1"/>
              </p:cNvSpPr>
              <p:nvPr/>
            </p:nvSpPr>
            <p:spPr bwMode="auto">
              <a:xfrm>
                <a:off x="2635578" y="3953114"/>
                <a:ext cx="57642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80" name="Arc 15"/>
              <p:cNvSpPr>
                <a:spLocks/>
              </p:cNvSpPr>
              <p:nvPr/>
            </p:nvSpPr>
            <p:spPr bwMode="auto">
              <a:xfrm rot="10800000">
                <a:off x="2369425" y="2297192"/>
                <a:ext cx="274693" cy="548958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0981" name="Line 16"/>
              <p:cNvSpPr>
                <a:spLocks noChangeShapeType="1"/>
              </p:cNvSpPr>
              <p:nvPr/>
            </p:nvSpPr>
            <p:spPr bwMode="auto">
              <a:xfrm>
                <a:off x="2635578" y="2849166"/>
                <a:ext cx="57642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82" name="Arc 17"/>
              <p:cNvSpPr>
                <a:spLocks/>
              </p:cNvSpPr>
              <p:nvPr/>
            </p:nvSpPr>
            <p:spPr bwMode="auto">
              <a:xfrm>
                <a:off x="5824843" y="1183305"/>
                <a:ext cx="499569" cy="64547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83" name="Line 18"/>
              <p:cNvSpPr>
                <a:spLocks noChangeShapeType="1"/>
              </p:cNvSpPr>
              <p:nvPr/>
            </p:nvSpPr>
            <p:spPr bwMode="auto">
              <a:xfrm flipH="1">
                <a:off x="3122339" y="1190229"/>
                <a:ext cx="26899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84" name="Arc 19"/>
              <p:cNvSpPr>
                <a:spLocks/>
              </p:cNvSpPr>
              <p:nvPr/>
            </p:nvSpPr>
            <p:spPr bwMode="auto">
              <a:xfrm rot="10800000" flipH="1">
                <a:off x="3167883" y="1742202"/>
                <a:ext cx="273269" cy="551974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0985" name="Line 20"/>
              <p:cNvSpPr>
                <a:spLocks noChangeShapeType="1"/>
              </p:cNvSpPr>
              <p:nvPr/>
            </p:nvSpPr>
            <p:spPr bwMode="auto">
              <a:xfrm>
                <a:off x="2635578" y="2297192"/>
                <a:ext cx="57500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86" name="Arc 21"/>
              <p:cNvSpPr>
                <a:spLocks/>
              </p:cNvSpPr>
              <p:nvPr/>
            </p:nvSpPr>
            <p:spPr bwMode="auto">
              <a:xfrm rot="10800000">
                <a:off x="2358039" y="1202117"/>
                <a:ext cx="271846" cy="550465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0987" name="Line 22"/>
              <p:cNvSpPr>
                <a:spLocks noChangeShapeType="1"/>
              </p:cNvSpPr>
              <p:nvPr/>
            </p:nvSpPr>
            <p:spPr bwMode="auto">
              <a:xfrm>
                <a:off x="2635578" y="1190229"/>
                <a:ext cx="5750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88" name="Line 23"/>
              <p:cNvSpPr>
                <a:spLocks noChangeShapeType="1"/>
              </p:cNvSpPr>
              <p:nvPr/>
            </p:nvSpPr>
            <p:spPr bwMode="auto">
              <a:xfrm>
                <a:off x="2635578" y="1742202"/>
                <a:ext cx="5750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989" name="Arc 24"/>
              <p:cNvSpPr>
                <a:spLocks/>
              </p:cNvSpPr>
              <p:nvPr/>
            </p:nvSpPr>
            <p:spPr bwMode="auto">
              <a:xfrm rot="10800000" flipH="1">
                <a:off x="3187809" y="2838609"/>
                <a:ext cx="222031" cy="288052"/>
              </a:xfrm>
              <a:custGeom>
                <a:avLst/>
                <a:gdLst>
                  <a:gd name="T0" fmla="*/ 2147483647 w 25294"/>
                  <a:gd name="T1" fmla="*/ 0 h 22509"/>
                  <a:gd name="T2" fmla="*/ 0 w 25294"/>
                  <a:gd name="T3" fmla="*/ 2147483647 h 22509"/>
                  <a:gd name="T4" fmla="*/ 2147483647 w 25294"/>
                  <a:gd name="T5" fmla="*/ 2147483647 h 22509"/>
                  <a:gd name="T6" fmla="*/ 0 60000 65536"/>
                  <a:gd name="T7" fmla="*/ 0 60000 65536"/>
                  <a:gd name="T8" fmla="*/ 0 60000 65536"/>
                  <a:gd name="T9" fmla="*/ 0 w 25294"/>
                  <a:gd name="T10" fmla="*/ 0 h 22509"/>
                  <a:gd name="T11" fmla="*/ 25294 w 25294"/>
                  <a:gd name="T12" fmla="*/ 22509 h 22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94" h="22509" fill="none" extrusionOk="0">
                    <a:moveTo>
                      <a:pt x="25274" y="0"/>
                    </a:moveTo>
                    <a:cubicBezTo>
                      <a:pt x="25287" y="302"/>
                      <a:pt x="25294" y="605"/>
                      <a:pt x="25294" y="909"/>
                    </a:cubicBezTo>
                    <a:cubicBezTo>
                      <a:pt x="25294" y="12838"/>
                      <a:pt x="15623" y="22509"/>
                      <a:pt x="3694" y="22509"/>
                    </a:cubicBezTo>
                    <a:cubicBezTo>
                      <a:pt x="2455" y="22509"/>
                      <a:pt x="1219" y="22402"/>
                      <a:pt x="0" y="22190"/>
                    </a:cubicBezTo>
                  </a:path>
                  <a:path w="25294" h="22509" stroke="0" extrusionOk="0">
                    <a:moveTo>
                      <a:pt x="25274" y="0"/>
                    </a:moveTo>
                    <a:cubicBezTo>
                      <a:pt x="25287" y="302"/>
                      <a:pt x="25294" y="605"/>
                      <a:pt x="25294" y="909"/>
                    </a:cubicBezTo>
                    <a:cubicBezTo>
                      <a:pt x="25294" y="12838"/>
                      <a:pt x="15623" y="22509"/>
                      <a:pt x="3694" y="22509"/>
                    </a:cubicBezTo>
                    <a:cubicBezTo>
                      <a:pt x="2455" y="22509"/>
                      <a:pt x="1219" y="22402"/>
                      <a:pt x="0" y="22190"/>
                    </a:cubicBezTo>
                    <a:lnTo>
                      <a:pt x="3694" y="909"/>
                    </a:lnTo>
                    <a:lnTo>
                      <a:pt x="25274" y="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grpSp>
            <p:nvGrpSpPr>
              <p:cNvPr id="40990" name="Group 25"/>
              <p:cNvGrpSpPr>
                <a:grpSpLocks/>
              </p:cNvGrpSpPr>
              <p:nvPr/>
            </p:nvGrpSpPr>
            <p:grpSpPr bwMode="auto">
              <a:xfrm>
                <a:off x="456543" y="5771930"/>
                <a:ext cx="7697073" cy="416244"/>
                <a:chOff x="86" y="3960"/>
                <a:chExt cx="5408" cy="276"/>
              </a:xfrm>
            </p:grpSpPr>
            <p:sp>
              <p:nvSpPr>
                <p:cNvPr id="4104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86" y="3973"/>
                  <a:ext cx="976" cy="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l-GR" altLang="el-GR" sz="2000"/>
                    <a:t>αυλός</a:t>
                  </a:r>
                  <a:endParaRPr lang="en-US" altLang="el-GR" sz="2000"/>
                </a:p>
              </p:txBody>
            </p:sp>
            <p:sp>
              <p:nvSpPr>
                <p:cNvPr id="4104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03" y="3960"/>
                  <a:ext cx="1391" cy="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l-GR" altLang="el-GR" sz="2000"/>
                    <a:t>πλάγιο-βασική</a:t>
                  </a:r>
                  <a:endParaRPr lang="en-US" altLang="el-GR" sz="2000"/>
                </a:p>
              </p:txBody>
            </p:sp>
          </p:grpSp>
          <p:grpSp>
            <p:nvGrpSpPr>
              <p:cNvPr id="40991" name="Group 29"/>
              <p:cNvGrpSpPr>
                <a:grpSpLocks/>
              </p:cNvGrpSpPr>
              <p:nvPr/>
            </p:nvGrpSpPr>
            <p:grpSpPr bwMode="auto">
              <a:xfrm>
                <a:off x="533400" y="2175034"/>
                <a:ext cx="1256753" cy="1915319"/>
                <a:chOff x="192" y="1536"/>
                <a:chExt cx="883" cy="1270"/>
              </a:xfrm>
            </p:grpSpPr>
            <p:sp>
              <p:nvSpPr>
                <p:cNvPr id="410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2" y="2380"/>
                  <a:ext cx="857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de-DE" altLang="el-GR" sz="3600">
                      <a:solidFill>
                        <a:srgbClr val="FF9933"/>
                      </a:solidFill>
                      <a:ea typeface="MS PGothic" pitchFamily="34" charset="-128"/>
                    </a:rPr>
                    <a:t>Fe</a:t>
                  </a:r>
                  <a:r>
                    <a:rPr lang="de-DE" altLang="el-GR" sz="2800">
                      <a:solidFill>
                        <a:srgbClr val="FF9933"/>
                      </a:solidFill>
                      <a:ea typeface="MS PGothic" pitchFamily="34" charset="-128"/>
                    </a:rPr>
                    <a:t>2+</a:t>
                  </a:r>
                  <a:endParaRPr lang="de-DE" altLang="el-GR" sz="2400">
                    <a:solidFill>
                      <a:srgbClr val="FF9933"/>
                    </a:solidFill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41047" name="Freeform 31"/>
                <p:cNvSpPr>
                  <a:spLocks/>
                </p:cNvSpPr>
                <p:nvPr/>
              </p:nvSpPr>
              <p:spPr bwMode="auto">
                <a:xfrm flipH="1" flipV="1">
                  <a:off x="701" y="1536"/>
                  <a:ext cx="374" cy="720"/>
                </a:xfrm>
                <a:custGeom>
                  <a:avLst/>
                  <a:gdLst>
                    <a:gd name="T0" fmla="*/ 878 w 344"/>
                    <a:gd name="T1" fmla="*/ 6748751 h 336"/>
                    <a:gd name="T2" fmla="*/ 24 w 344"/>
                    <a:gd name="T3" fmla="*/ 2896879 h 336"/>
                    <a:gd name="T4" fmla="*/ 1022 w 344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344"/>
                    <a:gd name="T10" fmla="*/ 0 h 336"/>
                    <a:gd name="T11" fmla="*/ 344 w 344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4" h="336">
                      <a:moveTo>
                        <a:pt x="296" y="336"/>
                      </a:moveTo>
                      <a:cubicBezTo>
                        <a:pt x="148" y="268"/>
                        <a:pt x="0" y="200"/>
                        <a:pt x="8" y="144"/>
                      </a:cubicBezTo>
                      <a:cubicBezTo>
                        <a:pt x="16" y="88"/>
                        <a:pt x="288" y="24"/>
                        <a:pt x="344" y="0"/>
                      </a:cubicBezTo>
                    </a:path>
                  </a:pathLst>
                </a:custGeom>
                <a:noFill/>
                <a:ln w="57150">
                  <a:solidFill>
                    <a:srgbClr val="FF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0992" name="Group 32"/>
              <p:cNvGrpSpPr>
                <a:grpSpLocks/>
              </p:cNvGrpSpPr>
              <p:nvPr/>
            </p:nvGrpSpPr>
            <p:grpSpPr bwMode="auto">
              <a:xfrm>
                <a:off x="5315606" y="3405661"/>
                <a:ext cx="3219449" cy="640953"/>
                <a:chOff x="3552" y="2352"/>
                <a:chExt cx="2262" cy="425"/>
              </a:xfrm>
            </p:grpSpPr>
            <p:sp>
              <p:nvSpPr>
                <p:cNvPr id="4104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552" y="2559"/>
                  <a:ext cx="1408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4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004" y="2352"/>
                  <a:ext cx="810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de-DE" altLang="el-GR" sz="3600">
                      <a:solidFill>
                        <a:srgbClr val="FF9933"/>
                      </a:solidFill>
                      <a:ea typeface="MS PGothic" pitchFamily="34" charset="-128"/>
                    </a:rPr>
                    <a:t>Fe</a:t>
                  </a:r>
                  <a:r>
                    <a:rPr lang="de-DE" altLang="el-GR" sz="2800">
                      <a:solidFill>
                        <a:srgbClr val="FF9933"/>
                      </a:solidFill>
                      <a:ea typeface="MS PGothic" pitchFamily="34" charset="-128"/>
                    </a:rPr>
                    <a:t>2+</a:t>
                  </a:r>
                  <a:endParaRPr lang="de-DE" altLang="el-GR" sz="2400">
                    <a:solidFill>
                      <a:srgbClr val="FF9933"/>
                    </a:solidFill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40993" name="Group 35"/>
              <p:cNvGrpSpPr>
                <a:grpSpLocks/>
              </p:cNvGrpSpPr>
              <p:nvPr/>
            </p:nvGrpSpPr>
            <p:grpSpPr bwMode="auto">
              <a:xfrm>
                <a:off x="1851353" y="2175034"/>
                <a:ext cx="2492156" cy="868680"/>
                <a:chOff x="1118" y="1536"/>
                <a:chExt cx="1751" cy="576"/>
              </a:xfrm>
            </p:grpSpPr>
            <p:sp>
              <p:nvSpPr>
                <p:cNvPr id="41042" name="AutoShape 36"/>
                <p:cNvSpPr>
                  <a:spLocks noChangeArrowheads="1"/>
                </p:cNvSpPr>
                <p:nvPr/>
              </p:nvSpPr>
              <p:spPr bwMode="auto">
                <a:xfrm rot="-5400000">
                  <a:off x="1279" y="1375"/>
                  <a:ext cx="576" cy="898"/>
                </a:xfrm>
                <a:prstGeom prst="pentagon">
                  <a:avLst/>
                </a:prstGeom>
                <a:gradFill rotWithShape="0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de-AT" altLang="el-GR" sz="2400">
                    <a:ea typeface="MS PGothic" pitchFamily="34" charset="-128"/>
                  </a:endParaRPr>
                </a:p>
              </p:txBody>
            </p:sp>
            <p:sp>
              <p:nvSpPr>
                <p:cNvPr id="410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044" y="1694"/>
                  <a:ext cx="825" cy="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GB" altLang="el-GR" sz="2800">
                      <a:solidFill>
                        <a:srgbClr val="CC6600"/>
                      </a:solidFill>
                      <a:ea typeface="MS PGothic" pitchFamily="34" charset="-128"/>
                    </a:rPr>
                    <a:t>DcytB</a:t>
                  </a:r>
                </a:p>
              </p:txBody>
            </p:sp>
          </p:grpSp>
          <p:sp>
            <p:nvSpPr>
              <p:cNvPr id="40994" name="AutoShape 38"/>
              <p:cNvSpPr>
                <a:spLocks noChangeArrowheads="1"/>
              </p:cNvSpPr>
              <p:nvPr/>
            </p:nvSpPr>
            <p:spPr bwMode="auto">
              <a:xfrm rot="-5400000" flipH="1" flipV="1">
                <a:off x="5795940" y="2555234"/>
                <a:ext cx="506730" cy="1194129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AT" altLang="el-GR" sz="2400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0995" name="AutoShape 39"/>
              <p:cNvSpPr>
                <a:spLocks noChangeArrowheads="1"/>
              </p:cNvSpPr>
              <p:nvPr/>
            </p:nvSpPr>
            <p:spPr bwMode="auto">
              <a:xfrm rot="-5400000" flipH="1" flipV="1">
                <a:off x="6217524" y="3158408"/>
                <a:ext cx="723900" cy="20495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AT" altLang="el-GR" sz="2400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0996" name="Text Box 40"/>
              <p:cNvSpPr txBox="1">
                <a:spLocks noChangeArrowheads="1"/>
              </p:cNvSpPr>
              <p:nvPr/>
            </p:nvSpPr>
            <p:spPr bwMode="auto">
              <a:xfrm>
                <a:off x="5333732" y="2537259"/>
                <a:ext cx="1578101" cy="396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l-GR" sz="2000">
                    <a:solidFill>
                      <a:srgbClr val="FF0000"/>
                    </a:solidFill>
                  </a:rPr>
                  <a:t>ηφαιστίνη</a:t>
                </a:r>
                <a:endParaRPr lang="en-GB" altLang="el-GR" sz="200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0997" name="Group 41"/>
              <p:cNvGrpSpPr>
                <a:grpSpLocks/>
              </p:cNvGrpSpPr>
              <p:nvPr/>
            </p:nvGrpSpPr>
            <p:grpSpPr bwMode="auto">
              <a:xfrm>
                <a:off x="2123199" y="3405666"/>
                <a:ext cx="1356381" cy="1112997"/>
                <a:chOff x="1309" y="2352"/>
                <a:chExt cx="953" cy="738"/>
              </a:xfrm>
            </p:grpSpPr>
            <p:sp>
              <p:nvSpPr>
                <p:cNvPr id="41040" name="AutoShape 42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615" y="2129"/>
                  <a:ext cx="384" cy="829"/>
                </a:xfrm>
                <a:prstGeom prst="can">
                  <a:avLst>
                    <a:gd name="adj" fmla="val 24727"/>
                  </a:avLst>
                </a:pr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AT" altLang="el-GR" sz="2400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4104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09" y="2705"/>
                  <a:ext cx="953" cy="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GB" altLang="el-GR" sz="3200" b="1" dirty="0">
                      <a:solidFill>
                        <a:srgbClr val="FF0000"/>
                      </a:solidFill>
                      <a:ea typeface="MS PGothic" pitchFamily="34" charset="-128"/>
                    </a:rPr>
                    <a:t>DMT1</a:t>
                  </a:r>
                </a:p>
              </p:txBody>
            </p:sp>
          </p:grpSp>
          <p:sp>
            <p:nvSpPr>
              <p:cNvPr id="40998" name="AutoShape 44"/>
              <p:cNvSpPr>
                <a:spLocks noChangeArrowheads="1"/>
              </p:cNvSpPr>
              <p:nvPr/>
            </p:nvSpPr>
            <p:spPr bwMode="auto">
              <a:xfrm rot="10800000" flipH="1">
                <a:off x="5504902" y="3405664"/>
                <a:ext cx="1040414" cy="628889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l-GR" sz="2400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0999" name="Text Box 45"/>
              <p:cNvSpPr txBox="1">
                <a:spLocks noChangeArrowheads="1"/>
              </p:cNvSpPr>
              <p:nvPr/>
            </p:nvSpPr>
            <p:spPr bwMode="auto">
              <a:xfrm>
                <a:off x="4952702" y="4057970"/>
                <a:ext cx="1671771" cy="336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l-GR" sz="1600" b="1"/>
                  <a:t>φερροπορτίνη</a:t>
                </a:r>
                <a:endParaRPr lang="en-GB" altLang="el-GR" sz="1600"/>
              </a:p>
            </p:txBody>
          </p:sp>
          <p:sp>
            <p:nvSpPr>
              <p:cNvPr id="41000" name="Text Box 46"/>
              <p:cNvSpPr txBox="1">
                <a:spLocks noChangeArrowheads="1"/>
              </p:cNvSpPr>
              <p:nvPr/>
            </p:nvSpPr>
            <p:spPr bwMode="auto">
              <a:xfrm>
                <a:off x="6972163" y="1740442"/>
                <a:ext cx="1714637" cy="64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el-GR" sz="3600">
                    <a:solidFill>
                      <a:srgbClr val="FF9933"/>
                    </a:solidFill>
                    <a:ea typeface="MS PGothic" pitchFamily="34" charset="-128"/>
                  </a:rPr>
                  <a:t>Tf Fe</a:t>
                </a:r>
                <a:r>
                  <a:rPr lang="de-DE" altLang="el-GR" sz="2800">
                    <a:solidFill>
                      <a:srgbClr val="FF9933"/>
                    </a:solidFill>
                    <a:ea typeface="MS PGothic" pitchFamily="34" charset="-128"/>
                  </a:rPr>
                  <a:t>3+</a:t>
                </a:r>
                <a:endParaRPr lang="de-DE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01" name="Line 48"/>
              <p:cNvSpPr>
                <a:spLocks noChangeShapeType="1"/>
              </p:cNvSpPr>
              <p:nvPr/>
            </p:nvSpPr>
            <p:spPr bwMode="auto">
              <a:xfrm flipH="1">
                <a:off x="3149380" y="5903119"/>
                <a:ext cx="24736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02" name="Arc 49"/>
              <p:cNvSpPr>
                <a:spLocks/>
              </p:cNvSpPr>
              <p:nvPr/>
            </p:nvSpPr>
            <p:spPr bwMode="auto">
              <a:xfrm rot="10800000" flipH="1">
                <a:off x="3132301" y="5078175"/>
                <a:ext cx="251920" cy="411718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1003" name="Arc 50"/>
              <p:cNvSpPr>
                <a:spLocks/>
              </p:cNvSpPr>
              <p:nvPr/>
            </p:nvSpPr>
            <p:spPr bwMode="auto">
              <a:xfrm rot="10800000">
                <a:off x="2397891" y="5491401"/>
                <a:ext cx="251920" cy="411718"/>
              </a:xfrm>
              <a:custGeom>
                <a:avLst/>
                <a:gdLst>
                  <a:gd name="T0" fmla="*/ 2147483647 w 21865"/>
                  <a:gd name="T1" fmla="*/ 0 h 43188"/>
                  <a:gd name="T2" fmla="*/ 0 w 21865"/>
                  <a:gd name="T3" fmla="*/ 2147483647 h 43188"/>
                  <a:gd name="T4" fmla="*/ 2147483647 w 21865"/>
                  <a:gd name="T5" fmla="*/ 2147483647 h 43188"/>
                  <a:gd name="T6" fmla="*/ 0 60000 65536"/>
                  <a:gd name="T7" fmla="*/ 0 60000 65536"/>
                  <a:gd name="T8" fmla="*/ 0 60000 65536"/>
                  <a:gd name="T9" fmla="*/ 0 w 21865"/>
                  <a:gd name="T10" fmla="*/ 0 h 43188"/>
                  <a:gd name="T11" fmla="*/ 21865 w 21865"/>
                  <a:gd name="T12" fmla="*/ 43188 h 43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65" h="43188" fill="none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</a:path>
                  <a:path w="21865" h="43188" stroke="0" extrusionOk="0">
                    <a:moveTo>
                      <a:pt x="977" y="-1"/>
                    </a:moveTo>
                    <a:cubicBezTo>
                      <a:pt x="12622" y="383"/>
                      <a:pt x="21865" y="9935"/>
                      <a:pt x="21865" y="21588"/>
                    </a:cubicBezTo>
                    <a:cubicBezTo>
                      <a:pt x="21865" y="33517"/>
                      <a:pt x="12194" y="43188"/>
                      <a:pt x="265" y="43188"/>
                    </a:cubicBezTo>
                    <a:cubicBezTo>
                      <a:pt x="176" y="43188"/>
                      <a:pt x="88" y="43187"/>
                      <a:pt x="-1" y="43186"/>
                    </a:cubicBezTo>
                    <a:lnTo>
                      <a:pt x="265" y="21588"/>
                    </a:lnTo>
                    <a:lnTo>
                      <a:pt x="977" y="-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1004" name="Line 51"/>
              <p:cNvSpPr>
                <a:spLocks noChangeShapeType="1"/>
              </p:cNvSpPr>
              <p:nvPr/>
            </p:nvSpPr>
            <p:spPr bwMode="auto">
              <a:xfrm>
                <a:off x="2642694" y="5491401"/>
                <a:ext cx="5308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05" name="Line 52"/>
              <p:cNvSpPr>
                <a:spLocks noChangeShapeType="1"/>
              </p:cNvSpPr>
              <p:nvPr/>
            </p:nvSpPr>
            <p:spPr bwMode="auto">
              <a:xfrm>
                <a:off x="2642694" y="5903119"/>
                <a:ext cx="530882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06" name="Line 53"/>
              <p:cNvSpPr>
                <a:spLocks noChangeShapeType="1"/>
              </p:cNvSpPr>
              <p:nvPr/>
            </p:nvSpPr>
            <p:spPr bwMode="auto">
              <a:xfrm>
                <a:off x="2642694" y="5078175"/>
                <a:ext cx="5308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41007" name="Group 54"/>
              <p:cNvGrpSpPr>
                <a:grpSpLocks/>
              </p:cNvGrpSpPr>
              <p:nvPr/>
            </p:nvGrpSpPr>
            <p:grpSpPr bwMode="auto">
              <a:xfrm>
                <a:off x="1011621" y="4824810"/>
                <a:ext cx="1279525" cy="1069260"/>
                <a:chOff x="96" y="1536"/>
                <a:chExt cx="1680" cy="1680"/>
              </a:xfrm>
            </p:grpSpPr>
            <p:sp>
              <p:nvSpPr>
                <p:cNvPr id="41036" name="AutoShape 55"/>
                <p:cNvSpPr>
                  <a:spLocks noChangeArrowheads="1"/>
                </p:cNvSpPr>
                <p:nvPr/>
              </p:nvSpPr>
              <p:spPr bwMode="auto">
                <a:xfrm>
                  <a:off x="624" y="2640"/>
                  <a:ext cx="606" cy="576"/>
                </a:xfrm>
                <a:prstGeom prst="pentagon">
                  <a:avLst/>
                </a:prstGeom>
                <a:noFill/>
                <a:ln w="28575">
                  <a:solidFill>
                    <a:srgbClr val="FF993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AT" altLang="el-GR" sz="2400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41037" name="AutoShape 56"/>
                <p:cNvSpPr>
                  <a:spLocks noChangeArrowheads="1"/>
                </p:cNvSpPr>
                <p:nvPr/>
              </p:nvSpPr>
              <p:spPr bwMode="auto">
                <a:xfrm flipV="1">
                  <a:off x="624" y="1536"/>
                  <a:ext cx="606" cy="576"/>
                </a:xfrm>
                <a:prstGeom prst="pentagon">
                  <a:avLst/>
                </a:prstGeom>
                <a:noFill/>
                <a:ln w="28575">
                  <a:solidFill>
                    <a:srgbClr val="FF993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AT" altLang="el-GR" sz="2400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41038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81" y="2079"/>
                  <a:ext cx="606" cy="576"/>
                </a:xfrm>
                <a:prstGeom prst="pentagon">
                  <a:avLst/>
                </a:prstGeom>
                <a:noFill/>
                <a:ln w="28575">
                  <a:solidFill>
                    <a:srgbClr val="FF993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AT" altLang="el-GR" sz="2400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41039" name="AutoShape 58"/>
                <p:cNvSpPr>
                  <a:spLocks noChangeArrowheads="1"/>
                </p:cNvSpPr>
                <p:nvPr/>
              </p:nvSpPr>
              <p:spPr bwMode="auto">
                <a:xfrm rot="-5400000">
                  <a:off x="1185" y="2079"/>
                  <a:ext cx="606" cy="576"/>
                </a:xfrm>
                <a:prstGeom prst="pentagon">
                  <a:avLst/>
                </a:prstGeom>
                <a:noFill/>
                <a:ln w="28575">
                  <a:solidFill>
                    <a:srgbClr val="FF993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AT" altLang="el-GR" sz="2400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41008" name="Group 59"/>
              <p:cNvGrpSpPr>
                <a:grpSpLocks/>
              </p:cNvGrpSpPr>
              <p:nvPr/>
            </p:nvGrpSpPr>
            <p:grpSpPr bwMode="auto">
              <a:xfrm>
                <a:off x="1266387" y="5557759"/>
                <a:ext cx="148021" cy="123666"/>
                <a:chOff x="432" y="2688"/>
                <a:chExt cx="192" cy="192"/>
              </a:xfrm>
            </p:grpSpPr>
            <p:sp>
              <p:nvSpPr>
                <p:cNvPr id="4103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32" y="288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35" name="Line 61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09" name="Group 62"/>
              <p:cNvGrpSpPr>
                <a:grpSpLocks/>
              </p:cNvGrpSpPr>
              <p:nvPr/>
            </p:nvGrpSpPr>
            <p:grpSpPr bwMode="auto">
              <a:xfrm rot="5400000">
                <a:off x="1279318" y="5026033"/>
                <a:ext cx="122158" cy="148021"/>
                <a:chOff x="432" y="2688"/>
                <a:chExt cx="192" cy="192"/>
              </a:xfrm>
            </p:grpSpPr>
            <p:sp>
              <p:nvSpPr>
                <p:cNvPr id="41032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32" y="288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33" name="Line 64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10" name="Group 65"/>
              <p:cNvGrpSpPr>
                <a:grpSpLocks/>
              </p:cNvGrpSpPr>
              <p:nvPr/>
            </p:nvGrpSpPr>
            <p:grpSpPr bwMode="auto">
              <a:xfrm rot="10800000">
                <a:off x="1889782" y="5023882"/>
                <a:ext cx="146597" cy="122158"/>
                <a:chOff x="432" y="2688"/>
                <a:chExt cx="192" cy="192"/>
              </a:xfrm>
            </p:grpSpPr>
            <p:sp>
              <p:nvSpPr>
                <p:cNvPr id="4103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32" y="288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31" name="Line 67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11" name="Group 68"/>
              <p:cNvGrpSpPr>
                <a:grpSpLocks/>
              </p:cNvGrpSpPr>
              <p:nvPr/>
            </p:nvGrpSpPr>
            <p:grpSpPr bwMode="auto">
              <a:xfrm rot="-5400000">
                <a:off x="1901247" y="5531212"/>
                <a:ext cx="123666" cy="146597"/>
                <a:chOff x="432" y="2688"/>
                <a:chExt cx="192" cy="192"/>
              </a:xfrm>
            </p:grpSpPr>
            <p:sp>
              <p:nvSpPr>
                <p:cNvPr id="4102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432" y="288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29" name="Line 70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41012" name="Text Box 71"/>
              <p:cNvSpPr txBox="1">
                <a:spLocks noChangeArrowheads="1"/>
              </p:cNvSpPr>
              <p:nvPr/>
            </p:nvSpPr>
            <p:spPr bwMode="auto">
              <a:xfrm>
                <a:off x="1371016" y="5132471"/>
                <a:ext cx="620762" cy="457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el-GR" sz="2400">
                    <a:solidFill>
                      <a:srgbClr val="FF9933"/>
                    </a:solidFill>
                    <a:ea typeface="MS PGothic" pitchFamily="34" charset="-128"/>
                  </a:rPr>
                  <a:t>Fe</a:t>
                </a:r>
                <a:endParaRPr lang="de-DE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13" name="AutoShape 72"/>
              <p:cNvSpPr>
                <a:spLocks noChangeArrowheads="1"/>
              </p:cNvSpPr>
              <p:nvPr/>
            </p:nvSpPr>
            <p:spPr bwMode="auto">
              <a:xfrm>
                <a:off x="4175563" y="5501958"/>
                <a:ext cx="267576" cy="266939"/>
              </a:xfrm>
              <a:prstGeom prst="pentagon">
                <a:avLst/>
              </a:prstGeom>
              <a:noFill/>
              <a:ln w="28575">
                <a:solidFill>
                  <a:srgbClr val="FF99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de-AT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14" name="AutoShape 73"/>
              <p:cNvSpPr>
                <a:spLocks noChangeArrowheads="1"/>
              </p:cNvSpPr>
              <p:nvPr/>
            </p:nvSpPr>
            <p:spPr bwMode="auto">
              <a:xfrm>
                <a:off x="4443138" y="5501958"/>
                <a:ext cx="266152" cy="266939"/>
              </a:xfrm>
              <a:prstGeom prst="pentagon">
                <a:avLst/>
              </a:prstGeom>
              <a:noFill/>
              <a:ln w="28575">
                <a:solidFill>
                  <a:srgbClr val="FF99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de-AT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15" name="AutoShape 74"/>
              <p:cNvSpPr>
                <a:spLocks noChangeArrowheads="1"/>
              </p:cNvSpPr>
              <p:nvPr/>
            </p:nvSpPr>
            <p:spPr bwMode="auto">
              <a:xfrm>
                <a:off x="4709290" y="5501958"/>
                <a:ext cx="267576" cy="266939"/>
              </a:xfrm>
              <a:prstGeom prst="pentagon">
                <a:avLst/>
              </a:prstGeom>
              <a:noFill/>
              <a:ln w="28575">
                <a:solidFill>
                  <a:srgbClr val="FF99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de-AT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16" name="AutoShape 75"/>
              <p:cNvSpPr>
                <a:spLocks noChangeArrowheads="1"/>
              </p:cNvSpPr>
              <p:nvPr/>
            </p:nvSpPr>
            <p:spPr bwMode="auto">
              <a:xfrm>
                <a:off x="4976866" y="5501958"/>
                <a:ext cx="266153" cy="266939"/>
              </a:xfrm>
              <a:prstGeom prst="pentagon">
                <a:avLst/>
              </a:prstGeom>
              <a:noFill/>
              <a:ln w="28575">
                <a:solidFill>
                  <a:srgbClr val="FF99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de-AT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17" name="Line 76"/>
              <p:cNvSpPr>
                <a:spLocks noChangeShapeType="1"/>
              </p:cNvSpPr>
              <p:nvPr/>
            </p:nvSpPr>
            <p:spPr bwMode="auto">
              <a:xfrm>
                <a:off x="2397891" y="5360194"/>
                <a:ext cx="1914306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18" name="Text Box 77"/>
              <p:cNvSpPr txBox="1">
                <a:spLocks noChangeArrowheads="1"/>
              </p:cNvSpPr>
              <p:nvPr/>
            </p:nvSpPr>
            <p:spPr bwMode="auto">
              <a:xfrm>
                <a:off x="4517692" y="5215010"/>
                <a:ext cx="319113" cy="457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el-GR" sz="2400" b="1">
                    <a:latin typeface="Times New Roman" pitchFamily="18" charset="0"/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41019" name="Text Box 78"/>
              <p:cNvSpPr txBox="1">
                <a:spLocks noChangeArrowheads="1"/>
              </p:cNvSpPr>
              <p:nvPr/>
            </p:nvSpPr>
            <p:spPr bwMode="auto">
              <a:xfrm>
                <a:off x="3817549" y="4650046"/>
                <a:ext cx="1973420" cy="36667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l-GR">
                    <a:solidFill>
                      <a:srgbClr val="FF0000"/>
                    </a:solidFill>
                  </a:rPr>
                  <a:t>αίμη</a:t>
                </a:r>
                <a:r>
                  <a:rPr lang="de-DE" altLang="el-GR">
                    <a:solidFill>
                      <a:srgbClr val="FF0000"/>
                    </a:solidFill>
                    <a:ea typeface="MS PGothic" pitchFamily="34" charset="-128"/>
                  </a:rPr>
                  <a:t>-</a:t>
                </a:r>
                <a:r>
                  <a:rPr lang="el-GR" altLang="el-GR">
                    <a:solidFill>
                      <a:srgbClr val="FF0000"/>
                    </a:solidFill>
                  </a:rPr>
                  <a:t>οξυγενάση</a:t>
                </a:r>
                <a:endParaRPr lang="de-DE" altLang="el-GR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20" name="Text Box 79"/>
              <p:cNvSpPr txBox="1">
                <a:spLocks noChangeArrowheads="1"/>
              </p:cNvSpPr>
              <p:nvPr/>
            </p:nvSpPr>
            <p:spPr bwMode="auto">
              <a:xfrm>
                <a:off x="4358930" y="4997551"/>
                <a:ext cx="1051008" cy="457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el-GR" sz="2400">
                    <a:solidFill>
                      <a:srgbClr val="FF9933"/>
                    </a:solidFill>
                    <a:ea typeface="MS PGothic" pitchFamily="34" charset="-128"/>
                  </a:rPr>
                  <a:t>Fe</a:t>
                </a:r>
                <a:r>
                  <a:rPr lang="de-DE" altLang="el-GR">
                    <a:solidFill>
                      <a:srgbClr val="FF9933"/>
                    </a:solidFill>
                    <a:ea typeface="MS PGothic" pitchFamily="34" charset="-128"/>
                  </a:rPr>
                  <a:t>2+</a:t>
                </a:r>
                <a:endParaRPr lang="de-DE" altLang="el-GR" sz="2400">
                  <a:solidFill>
                    <a:srgbClr val="FF9933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21" name="Text Box 80"/>
              <p:cNvSpPr txBox="1">
                <a:spLocks noChangeArrowheads="1"/>
              </p:cNvSpPr>
              <p:nvPr/>
            </p:nvSpPr>
            <p:spPr bwMode="auto">
              <a:xfrm>
                <a:off x="6681627" y="4997551"/>
                <a:ext cx="1571751" cy="457139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2400"/>
                  <a:t>εψιδίνη</a:t>
                </a:r>
                <a:endParaRPr lang="de-DE" altLang="el-GR" sz="2400"/>
              </a:p>
            </p:txBody>
          </p:sp>
          <p:sp>
            <p:nvSpPr>
              <p:cNvPr id="41022" name="Line 81"/>
              <p:cNvSpPr>
                <a:spLocks noChangeShapeType="1"/>
              </p:cNvSpPr>
              <p:nvPr/>
            </p:nvSpPr>
            <p:spPr bwMode="auto">
              <a:xfrm flipH="1" flipV="1">
                <a:off x="6750268" y="4274344"/>
                <a:ext cx="478221" cy="579120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23" name="Text Box 82"/>
              <p:cNvSpPr txBox="1">
                <a:spLocks noChangeArrowheads="1"/>
              </p:cNvSpPr>
              <p:nvPr/>
            </p:nvSpPr>
            <p:spPr bwMode="auto">
              <a:xfrm>
                <a:off x="6408556" y="3549947"/>
                <a:ext cx="273071" cy="1006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l-GR" sz="6000">
                    <a:solidFill>
                      <a:srgbClr val="CC6600"/>
                    </a:solidFill>
                    <a:latin typeface="Times New Roman" pitchFamily="18" charset="0"/>
                    <a:ea typeface="MS PGothic" pitchFamily="34" charset="-128"/>
                  </a:rPr>
                  <a:t>-</a:t>
                </a:r>
                <a:endParaRPr lang="de-DE" altLang="el-GR" sz="6000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1024" name="AutoShape 83"/>
              <p:cNvSpPr>
                <a:spLocks noChangeArrowheads="1"/>
              </p:cNvSpPr>
              <p:nvPr/>
            </p:nvSpPr>
            <p:spPr bwMode="auto">
              <a:xfrm rot="5141039">
                <a:off x="2820011" y="4905410"/>
                <a:ext cx="577612" cy="78137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l-GR"/>
              </a:p>
            </p:txBody>
          </p:sp>
          <p:sp>
            <p:nvSpPr>
              <p:cNvPr id="41025" name="Text Box 84"/>
              <p:cNvSpPr txBox="1">
                <a:spLocks noChangeArrowheads="1"/>
              </p:cNvSpPr>
              <p:nvPr/>
            </p:nvSpPr>
            <p:spPr bwMode="auto">
              <a:xfrm>
                <a:off x="2923715" y="5562625"/>
                <a:ext cx="957339" cy="396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l-GR" sz="2000">
                    <a:ea typeface="MS PGothic" pitchFamily="34" charset="-128"/>
                  </a:rPr>
                  <a:t>HCP-1</a:t>
                </a:r>
              </a:p>
            </p:txBody>
          </p:sp>
          <p:sp>
            <p:nvSpPr>
              <p:cNvPr id="41026" name="Text Box 85"/>
              <p:cNvSpPr txBox="1">
                <a:spLocks noChangeArrowheads="1"/>
              </p:cNvSpPr>
              <p:nvPr/>
            </p:nvSpPr>
            <p:spPr bwMode="auto">
              <a:xfrm>
                <a:off x="532749" y="4572159"/>
                <a:ext cx="1025607" cy="396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/>
                  <a:t>αίμη</a:t>
                </a:r>
                <a:endParaRPr lang="de-DE" altLang="el-GR" sz="2000"/>
              </a:p>
            </p:txBody>
          </p:sp>
          <p:sp>
            <p:nvSpPr>
              <p:cNvPr id="41027" name="Freeform 86"/>
              <p:cNvSpPr>
                <a:spLocks/>
              </p:cNvSpPr>
              <p:nvPr/>
            </p:nvSpPr>
            <p:spPr bwMode="auto">
              <a:xfrm rot="9761015" flipH="1" flipV="1">
                <a:off x="6818585" y="2464594"/>
                <a:ext cx="915167" cy="1084342"/>
              </a:xfrm>
              <a:custGeom>
                <a:avLst/>
                <a:gdLst>
                  <a:gd name="T0" fmla="*/ 2147483647 w 344"/>
                  <a:gd name="T1" fmla="*/ 2147483647 h 336"/>
                  <a:gd name="T2" fmla="*/ 2147483647 w 344"/>
                  <a:gd name="T3" fmla="*/ 2147483647 h 336"/>
                  <a:gd name="T4" fmla="*/ 2147483647 w 3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344"/>
                  <a:gd name="T10" fmla="*/ 0 h 336"/>
                  <a:gd name="T11" fmla="*/ 344 w 3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" h="336">
                    <a:moveTo>
                      <a:pt x="296" y="336"/>
                    </a:moveTo>
                    <a:cubicBezTo>
                      <a:pt x="148" y="268"/>
                      <a:pt x="0" y="200"/>
                      <a:pt x="8" y="144"/>
                    </a:cubicBezTo>
                    <a:cubicBezTo>
                      <a:pt x="16" y="88"/>
                      <a:pt x="288" y="24"/>
                      <a:pt x="344" y="0"/>
                    </a:cubicBezTo>
                  </a:path>
                </a:pathLst>
              </a:custGeom>
              <a:noFill/>
              <a:ln w="57150">
                <a:solidFill>
                  <a:srgbClr val="FF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0965" name="Rectangle 88"/>
            <p:cNvSpPr>
              <a:spLocks noChangeArrowheads="1"/>
            </p:cNvSpPr>
            <p:nvPr/>
          </p:nvSpPr>
          <p:spPr bwMode="auto">
            <a:xfrm>
              <a:off x="3635375" y="1458913"/>
              <a:ext cx="20764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000">
                  <a:solidFill>
                    <a:srgbClr val="FF0000"/>
                  </a:solidFill>
                </a:rPr>
                <a:t>εντερικό κύτταρο</a:t>
              </a:r>
            </a:p>
          </p:txBody>
        </p:sp>
        <p:sp>
          <p:nvSpPr>
            <p:cNvPr id="40966" name="Rectangle 89"/>
            <p:cNvSpPr>
              <a:spLocks noChangeArrowheads="1"/>
            </p:cNvSpPr>
            <p:nvPr/>
          </p:nvSpPr>
          <p:spPr bwMode="auto">
            <a:xfrm>
              <a:off x="2627313" y="5949950"/>
              <a:ext cx="172878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400" dirty="0"/>
                <a:t>(Heme carrier protein 1)</a:t>
              </a:r>
              <a:endParaRPr lang="el-GR" altLang="el-GR" sz="1400" dirty="0"/>
            </a:p>
          </p:txBody>
        </p:sp>
        <p:sp>
          <p:nvSpPr>
            <p:cNvPr id="40967" name="Rectangle 90"/>
            <p:cNvSpPr>
              <a:spLocks noChangeArrowheads="1"/>
            </p:cNvSpPr>
            <p:nvPr/>
          </p:nvSpPr>
          <p:spPr bwMode="auto">
            <a:xfrm>
              <a:off x="3059113" y="2276475"/>
              <a:ext cx="259238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200"/>
                <a:t>(Duodenal cytochrome b reductase)</a:t>
              </a:r>
              <a:endParaRPr lang="el-GR" altLang="el-GR" sz="1200"/>
            </a:p>
          </p:txBody>
        </p:sp>
        <p:sp>
          <p:nvSpPr>
            <p:cNvPr id="40968" name="Rectangle 91"/>
            <p:cNvSpPr>
              <a:spLocks noChangeArrowheads="1"/>
            </p:cNvSpPr>
            <p:nvPr/>
          </p:nvSpPr>
          <p:spPr bwMode="auto">
            <a:xfrm>
              <a:off x="2432185" y="4532678"/>
              <a:ext cx="1582737" cy="215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200" dirty="0"/>
                <a:t>(Divalent metal transporter 1)</a:t>
              </a:r>
              <a:endParaRPr lang="el-GR" altLang="el-GR" sz="12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080343"/>
          </a:xfrm>
        </p:spPr>
        <p:txBody>
          <a:bodyPr>
            <a:noAutofit/>
          </a:bodyPr>
          <a:lstStyle/>
          <a:p>
            <a:r>
              <a:rPr lang="el-GR" dirty="0"/>
              <a:t>Απορρόφηση του σιδήρου από το </a:t>
            </a:r>
            <a:r>
              <a:rPr lang="el-GR" dirty="0" smtClean="0"/>
              <a:t>δωδεκαδάκτυλο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4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 (Heme + Globin)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ενήλικας συνθέτει 4x1014 μόρια αιμοσφαιρίνης το </a:t>
            </a:r>
            <a:r>
              <a:rPr lang="el-GR" dirty="0" smtClean="0"/>
              <a:t>δευτερόλεπτο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Που?</a:t>
            </a:r>
          </a:p>
          <a:p>
            <a:r>
              <a:rPr lang="el-GR" dirty="0" err="1"/>
              <a:t>Αίμη</a:t>
            </a:r>
            <a:r>
              <a:rPr lang="el-GR" dirty="0"/>
              <a:t> και αλυσίδες </a:t>
            </a:r>
            <a:r>
              <a:rPr lang="el-GR" dirty="0" err="1"/>
              <a:t>σφαιρινών</a:t>
            </a:r>
            <a:r>
              <a:rPr lang="el-GR" dirty="0"/>
              <a:t> (α και β) στα μιτοχόνδρια και </a:t>
            </a:r>
            <a:r>
              <a:rPr lang="el-GR" dirty="0" smtClean="0"/>
              <a:t>κυτταρόπλασμα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4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Οι μεταβολικές λειτουργίες του σιδήρου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38468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l-GR" altLang="el-GR" sz="2000" dirty="0" smtClean="0"/>
              <a:t>Αιμοσφαιρίνη.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000" dirty="0" smtClean="0"/>
              <a:t>Μυοσφαιρίνη.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000" dirty="0" smtClean="0"/>
              <a:t>Λαμβάνει μέρος σε πολλές διεργασίες, λόγω της δυνατότητάς του να δέχεται και να προσφέρει ηλεκτρόνια. Μετέχει ως </a:t>
            </a:r>
            <a:r>
              <a:rPr lang="el-GR" altLang="el-GR" sz="2000" dirty="0" err="1" smtClean="0"/>
              <a:t>συμπαράγων</a:t>
            </a:r>
            <a:r>
              <a:rPr lang="el-GR" altLang="el-GR" sz="2000" dirty="0" smtClean="0"/>
              <a:t> στη δράση πολλών ενζύμων: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000" dirty="0" smtClean="0"/>
              <a:t>Κυτόχρωμα </a:t>
            </a:r>
            <a:r>
              <a:rPr lang="en-US" altLang="el-GR" sz="2000" dirty="0" smtClean="0"/>
              <a:t>a, </a:t>
            </a:r>
            <a:r>
              <a:rPr lang="en-US" altLang="el-GR" sz="2000" dirty="0" err="1" smtClean="0"/>
              <a:t>b,c</a:t>
            </a:r>
            <a:r>
              <a:rPr lang="en-US" altLang="el-GR" sz="2000" dirty="0" smtClean="0"/>
              <a:t> (</a:t>
            </a:r>
            <a:r>
              <a:rPr lang="el-GR" altLang="el-GR" sz="2000" dirty="0" smtClean="0"/>
              <a:t>οξειδωτική δράση).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000" dirty="0" smtClean="0"/>
              <a:t>Κυτόχρωμα </a:t>
            </a:r>
            <a:r>
              <a:rPr lang="en-US" altLang="el-GR" sz="2000" dirty="0" smtClean="0"/>
              <a:t>P450 (</a:t>
            </a:r>
            <a:r>
              <a:rPr lang="el-GR" altLang="el-GR" sz="2000" dirty="0" smtClean="0"/>
              <a:t>μεταβολισμός φαρμάκων).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000" dirty="0" err="1" smtClean="0"/>
              <a:t>Καταλάση</a:t>
            </a:r>
            <a:r>
              <a:rPr lang="el-GR" altLang="el-GR" sz="2000" dirty="0" smtClean="0"/>
              <a:t>, </a:t>
            </a:r>
            <a:r>
              <a:rPr lang="el-GR" altLang="el-GR" sz="2000" dirty="0" err="1" smtClean="0"/>
              <a:t>υπεροξειδάση</a:t>
            </a:r>
            <a:r>
              <a:rPr lang="el-GR" altLang="el-GR" sz="2000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l-GR" sz="2000" dirty="0" smtClean="0"/>
              <a:t>NAD dehydrogenase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l-GR" sz="2000" dirty="0" smtClean="0"/>
              <a:t>Succinate dehydrogenase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l-GR" sz="2000" dirty="0" smtClean="0"/>
              <a:t>Xanthine oxidase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l-GR" sz="2000" dirty="0" err="1" smtClean="0"/>
              <a:t>Ribonucleotide</a:t>
            </a:r>
            <a:r>
              <a:rPr lang="en-US" altLang="el-GR" sz="2000" dirty="0" smtClean="0"/>
              <a:t> reductase</a:t>
            </a:r>
            <a:r>
              <a:rPr lang="el-GR" altLang="el-GR" sz="20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7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700" smtClean="0"/>
              <a:t>Μηχανισμοί της ομοιόστασης του σιδήρου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Ενδοκυτταρικός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Κυριαρχείται από την </a:t>
            </a:r>
            <a:r>
              <a:rPr lang="el-GR" dirty="0" smtClean="0"/>
              <a:t>αλληλεπίδραση </a:t>
            </a:r>
            <a:r>
              <a:rPr lang="en-US" dirty="0" smtClean="0"/>
              <a:t>Iron </a:t>
            </a:r>
            <a:r>
              <a:rPr lang="en-US" dirty="0"/>
              <a:t>Regulatory Elements / Iron Regulatory </a:t>
            </a:r>
            <a:r>
              <a:rPr lang="en-US" dirty="0" smtClean="0"/>
              <a:t>Proteins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b="1" dirty="0" err="1"/>
              <a:t>Εξωκυτταρικός</a:t>
            </a:r>
            <a:endParaRPr lang="el-GR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Κυριαρχείται από την </a:t>
            </a:r>
            <a:r>
              <a:rPr lang="el-GR" dirty="0" smtClean="0"/>
              <a:t>αλληλεπίδραση </a:t>
            </a:r>
            <a:r>
              <a:rPr lang="en-US" dirty="0" err="1" smtClean="0"/>
              <a:t>hepcidin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ferroportin</a:t>
            </a:r>
            <a:r>
              <a:rPr lang="el-GR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 ενδοκυτταρικός και </a:t>
            </a:r>
            <a:r>
              <a:rPr lang="el-GR" dirty="0" err="1"/>
              <a:t>εξωκυτταρικός</a:t>
            </a:r>
            <a:r>
              <a:rPr lang="el-GR" dirty="0"/>
              <a:t> μηχανισμός μπορεί να </a:t>
            </a:r>
            <a:r>
              <a:rPr lang="el-GR" dirty="0" smtClean="0"/>
              <a:t>συνεργάζονται.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2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1" name="Rectangle 5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Πώς η </a:t>
            </a:r>
            <a:r>
              <a:rPr lang="el-GR" altLang="el-GR" dirty="0" err="1" smtClean="0"/>
              <a:t>εψιδίνη</a:t>
            </a:r>
            <a:r>
              <a:rPr lang="el-GR" altLang="el-GR" dirty="0" smtClean="0"/>
              <a:t> ρυθμίζει το σίδηρο</a:t>
            </a:r>
            <a:r>
              <a:rPr lang="en-US" altLang="el-GR" b="1" dirty="0" smtClean="0"/>
              <a:t> 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116013" y="1412875"/>
            <a:ext cx="7445375" cy="4294188"/>
            <a:chOff x="1116013" y="1412875"/>
            <a:chExt cx="7445375" cy="4294188"/>
          </a:xfrm>
        </p:grpSpPr>
        <p:pic>
          <p:nvPicPr>
            <p:cNvPr id="46082" name="Picture 3" descr="spleen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088" y="1600200"/>
              <a:ext cx="1090612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3" name="Picture 4" descr="li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412875"/>
              <a:ext cx="3600450" cy="2381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 Box 5"/>
            <p:cNvSpPr txBox="1">
              <a:spLocks noChangeArrowheads="1"/>
            </p:cNvSpPr>
            <p:nvPr/>
          </p:nvSpPr>
          <p:spPr bwMode="auto">
            <a:xfrm>
              <a:off x="6227763" y="1916113"/>
              <a:ext cx="1520825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11430" rIns="22860" bIns="11430">
              <a:spAutoFit/>
            </a:bodyPr>
            <a:lstStyle>
              <a:lvl1pPr defTabSz="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zh-TW" sz="1800" b="1"/>
                <a:t>Σπλήνας</a:t>
              </a:r>
              <a:endParaRPr lang="en-US" altLang="zh-CN" sz="1800" b="1">
                <a:ea typeface="宋体" pitchFamily="2" charset="-122"/>
              </a:endParaRPr>
            </a:p>
          </p:txBody>
        </p:sp>
        <p:sp>
          <p:nvSpPr>
            <p:cNvPr id="46085" name="Text Box 10"/>
            <p:cNvSpPr txBox="1">
              <a:spLocks noChangeArrowheads="1"/>
            </p:cNvSpPr>
            <p:nvPr/>
          </p:nvSpPr>
          <p:spPr bwMode="auto">
            <a:xfrm>
              <a:off x="1547813" y="1916113"/>
              <a:ext cx="990600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11430" rIns="22860" bIns="11430">
              <a:spAutoFit/>
            </a:bodyPr>
            <a:lstStyle>
              <a:lvl1pPr defTabSz="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l-GR" altLang="zh-TW" sz="1800" b="1"/>
                <a:t>Ήπαρ</a:t>
              </a:r>
              <a:endParaRPr lang="en-US" altLang="zh-CN" sz="1800" b="1">
                <a:ea typeface="宋体" pitchFamily="2" charset="-122"/>
              </a:endParaRPr>
            </a:p>
          </p:txBody>
        </p:sp>
        <p:pic>
          <p:nvPicPr>
            <p:cNvPr id="46086" name="Picture 11" descr="duodenum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3644900"/>
              <a:ext cx="2514600" cy="191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 rot="9509444">
              <a:off x="2522538" y="4076700"/>
              <a:ext cx="1906587" cy="419100"/>
            </a:xfrm>
            <a:prstGeom prst="leftArrow">
              <a:avLst>
                <a:gd name="adj1" fmla="val 50000"/>
                <a:gd name="adj2" fmla="val 113731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22860" tIns="11430" rIns="22860" bIns="1143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6088" name="Text Box 13"/>
            <p:cNvSpPr txBox="1">
              <a:spLocks noChangeArrowheads="1"/>
            </p:cNvSpPr>
            <p:nvPr/>
          </p:nvSpPr>
          <p:spPr bwMode="auto">
            <a:xfrm>
              <a:off x="1905000" y="5410200"/>
              <a:ext cx="1825625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2860" tIns="11430" rIns="22860" bIns="11430">
              <a:spAutoFit/>
            </a:bodyPr>
            <a:lstStyle>
              <a:lvl1pPr defTabSz="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zh-TW" sz="1800" b="1"/>
                <a:t>Δωδεκαδάκτυλο</a:t>
              </a:r>
              <a:endParaRPr lang="en-US" altLang="zh-CN" sz="1800" b="1">
                <a:ea typeface="宋体" pitchFamily="2" charset="-122"/>
              </a:endParaRPr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 rot="20397975" flipH="1">
              <a:off x="4981575" y="2438400"/>
              <a:ext cx="1192213" cy="12731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631" y="6958"/>
                  </a:moveTo>
                  <a:cubicBezTo>
                    <a:pt x="14460" y="5485"/>
                    <a:pt x="12681" y="4627"/>
                    <a:pt x="10800" y="4627"/>
                  </a:cubicBezTo>
                  <a:cubicBezTo>
                    <a:pt x="10583" y="4626"/>
                    <a:pt x="10367" y="4638"/>
                    <a:pt x="10152" y="4661"/>
                  </a:cubicBezTo>
                  <a:lnTo>
                    <a:pt x="9666" y="59"/>
                  </a:lnTo>
                  <a:cubicBezTo>
                    <a:pt x="10042" y="19"/>
                    <a:pt x="10421" y="-1"/>
                    <a:pt x="10800" y="0"/>
                  </a:cubicBezTo>
                  <a:cubicBezTo>
                    <a:pt x="14092" y="0"/>
                    <a:pt x="17204" y="1501"/>
                    <a:pt x="19253" y="4078"/>
                  </a:cubicBezTo>
                  <a:lnTo>
                    <a:pt x="21366" y="2398"/>
                  </a:lnTo>
                  <a:lnTo>
                    <a:pt x="20563" y="9443"/>
                  </a:lnTo>
                  <a:lnTo>
                    <a:pt x="13518" y="8638"/>
                  </a:lnTo>
                  <a:lnTo>
                    <a:pt x="15631" y="6958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9" name="AutoShape 19"/>
            <p:cNvSpPr>
              <a:spLocks noChangeArrowheads="1"/>
            </p:cNvSpPr>
            <p:nvPr/>
          </p:nvSpPr>
          <p:spPr bwMode="auto">
            <a:xfrm rot="4581575">
              <a:off x="1573212" y="2887663"/>
              <a:ext cx="1395413" cy="579438"/>
            </a:xfrm>
            <a:prstGeom prst="rightArrow">
              <a:avLst>
                <a:gd name="adj1" fmla="val 50000"/>
                <a:gd name="adj2" fmla="val 60205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2860" tIns="11430" rIns="22860" bIns="1143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/>
                <a:t>Εψιδίνη</a:t>
              </a:r>
              <a:endParaRPr lang="en-US" altLang="el-GR" sz="1800" b="1"/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 rot="1070524">
              <a:off x="3336925" y="3111500"/>
              <a:ext cx="1084263" cy="381000"/>
            </a:xfrm>
            <a:prstGeom prst="rightArrow">
              <a:avLst>
                <a:gd name="adj1" fmla="val 50000"/>
                <a:gd name="adj2" fmla="val 71146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auto">
            <a:xfrm rot="3066196">
              <a:off x="2305050" y="1924050"/>
              <a:ext cx="1200150" cy="438150"/>
            </a:xfrm>
            <a:prstGeom prst="rightArrow">
              <a:avLst>
                <a:gd name="adj1" fmla="val 50000"/>
                <a:gd name="adj2" fmla="val 68478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2860" tIns="11430" rIns="22860" bIns="1143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/>
                <a:t>Εψιδίνη</a:t>
              </a:r>
              <a:endParaRPr lang="en-US" altLang="el-GR" sz="1800" b="1"/>
            </a:p>
          </p:txBody>
        </p:sp>
        <p:pic>
          <p:nvPicPr>
            <p:cNvPr id="20505" name="Picture 25" descr="MCj0297983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71800" y="2590800"/>
              <a:ext cx="5556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26" descr="MCj0297983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4114800"/>
              <a:ext cx="5556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27" descr="MCj02979830000[1]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2036763"/>
              <a:ext cx="6286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9" name="AutoShape 39"/>
            <p:cNvSpPr>
              <a:spLocks noChangeArrowheads="1"/>
            </p:cNvSpPr>
            <p:nvPr/>
          </p:nvSpPr>
          <p:spPr bwMode="auto">
            <a:xfrm>
              <a:off x="3733800" y="1828800"/>
              <a:ext cx="1524000" cy="533400"/>
            </a:xfrm>
            <a:prstGeom prst="rightArrow">
              <a:avLst>
                <a:gd name="adj1" fmla="val 50000"/>
                <a:gd name="adj2" fmla="val 71429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2860" tIns="11430" rIns="22860" bIns="1143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/>
                <a:t>Εψιδίνη</a:t>
              </a:r>
              <a:endParaRPr lang="en-US" altLang="el-GR" sz="1800" b="1"/>
            </a:p>
          </p:txBody>
        </p:sp>
        <p:sp>
          <p:nvSpPr>
            <p:cNvPr id="20520" name="Text Box 40"/>
            <p:cNvSpPr txBox="1">
              <a:spLocks noChangeArrowheads="1"/>
            </p:cNvSpPr>
            <p:nvPr/>
          </p:nvSpPr>
          <p:spPr bwMode="auto">
            <a:xfrm>
              <a:off x="2514600" y="3810000"/>
              <a:ext cx="603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Fpn</a:t>
              </a:r>
            </a:p>
          </p:txBody>
        </p:sp>
        <p:sp>
          <p:nvSpPr>
            <p:cNvPr id="20521" name="Text Box 41"/>
            <p:cNvSpPr txBox="1">
              <a:spLocks noChangeArrowheads="1"/>
            </p:cNvSpPr>
            <p:nvPr/>
          </p:nvSpPr>
          <p:spPr bwMode="auto">
            <a:xfrm>
              <a:off x="4648200" y="2286000"/>
              <a:ext cx="603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Fpn</a:t>
              </a:r>
            </a:p>
          </p:txBody>
        </p:sp>
        <p:sp>
          <p:nvSpPr>
            <p:cNvPr id="20522" name="Text Box 42"/>
            <p:cNvSpPr txBox="1">
              <a:spLocks noChangeArrowheads="1"/>
            </p:cNvSpPr>
            <p:nvPr/>
          </p:nvSpPr>
          <p:spPr bwMode="auto">
            <a:xfrm>
              <a:off x="3505200" y="2667000"/>
              <a:ext cx="603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Fpn</a:t>
              </a:r>
            </a:p>
          </p:txBody>
        </p:sp>
        <p:sp>
          <p:nvSpPr>
            <p:cNvPr id="20531" name="Oval 51"/>
            <p:cNvSpPr>
              <a:spLocks noChangeArrowheads="1"/>
            </p:cNvSpPr>
            <p:nvPr/>
          </p:nvSpPr>
          <p:spPr bwMode="auto">
            <a:xfrm>
              <a:off x="4343400" y="3235325"/>
              <a:ext cx="1143000" cy="9509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2860" tIns="11430" rIns="22860" bIns="11430" anchor="ctr"/>
            <a:lstStyle>
              <a:lvl1pPr defTabSz="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500" b="1"/>
                <a:t>Πλάσμα</a:t>
              </a:r>
              <a:endParaRPr lang="en-US" altLang="el-GR" sz="15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500" b="1"/>
                <a:t>Fe-Tf</a:t>
              </a: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 rot="1070524">
              <a:off x="5548313" y="3736975"/>
              <a:ext cx="1084262" cy="693738"/>
            </a:xfrm>
            <a:prstGeom prst="rightArrow">
              <a:avLst>
                <a:gd name="adj1" fmla="val 50000"/>
                <a:gd name="adj2" fmla="val 71128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6103" name="Text Box 13"/>
            <p:cNvSpPr txBox="1">
              <a:spLocks noChangeArrowheads="1"/>
            </p:cNvSpPr>
            <p:nvPr/>
          </p:nvSpPr>
          <p:spPr bwMode="auto">
            <a:xfrm>
              <a:off x="5724525" y="4437063"/>
              <a:ext cx="2836863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11430" rIns="22860" bIns="11430">
              <a:spAutoFit/>
            </a:bodyPr>
            <a:lstStyle>
              <a:lvl1pPr defTabSz="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zh-TW" sz="1800" b="1"/>
                <a:t>Μυελός των οστών</a:t>
              </a:r>
              <a:endParaRPr lang="en-US" altLang="zh-TW" sz="1800" b="1">
                <a:ea typeface="PMingLiU" pitchFamily="18" charset="-12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zh-TW" sz="1800" b="1"/>
                <a:t>και άλλα σημεία</a:t>
              </a:r>
              <a:endParaRPr lang="en-US" altLang="zh-TW" sz="1800" b="1">
                <a:ea typeface="PMingLiU" pitchFamily="18" charset="-12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zh-TW" sz="1800" b="1"/>
                <a:t>χρήσης του </a:t>
              </a:r>
              <a:r>
                <a:rPr lang="en-US" altLang="zh-TW" sz="1800" b="1">
                  <a:ea typeface="PMingLiU" pitchFamily="18" charset="-120"/>
                </a:rPr>
                <a:t>Fe</a:t>
              </a:r>
              <a:endParaRPr lang="en-US" altLang="zh-CN" sz="1800" b="1">
                <a:ea typeface="宋体" pitchFamily="2" charset="-122"/>
              </a:endParaRPr>
            </a:p>
          </p:txBody>
        </p:sp>
      </p:grp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900113" y="5716989"/>
            <a:ext cx="73774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latin typeface="+mn-lt"/>
              </a:rPr>
              <a:t>Η </a:t>
            </a:r>
            <a:r>
              <a:rPr lang="el-GR" altLang="el-GR" b="1" dirty="0" err="1">
                <a:latin typeface="+mn-lt"/>
              </a:rPr>
              <a:t>εψιδίνη</a:t>
            </a:r>
            <a:r>
              <a:rPr lang="el-GR" altLang="el-GR" b="1" dirty="0">
                <a:latin typeface="+mn-lt"/>
              </a:rPr>
              <a:t> είναι ένας αρνητικός ρυθμιστής της απορρόφησης του σιδήρου,</a:t>
            </a:r>
            <a:endParaRPr lang="en-US" altLang="el-GR" b="1" dirty="0">
              <a:latin typeface="+mn-lt"/>
            </a:endParaRPr>
          </a:p>
          <a:p>
            <a:pPr eaLnBrk="1" hangingPunct="1"/>
            <a:r>
              <a:rPr lang="el-GR" altLang="el-GR" b="1" dirty="0">
                <a:latin typeface="+mn-lt"/>
              </a:rPr>
              <a:t>της ανακύκλωσης και της απελευθέρωσής του από τις αποθήκες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Μηχανισμοί που ρυθμίζουν την παραγωγή </a:t>
            </a:r>
            <a:r>
              <a:rPr lang="el-GR" altLang="el-GR" b="1" dirty="0" err="1" smtClean="0"/>
              <a:t>εψιδίνης</a:t>
            </a:r>
            <a:r>
              <a:rPr lang="el-GR" altLang="el-GR" b="1" dirty="0" smtClean="0"/>
              <a:t>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 marL="609600" indent="-609600" eaLnBrk="1" hangingPunct="1"/>
            <a:r>
              <a:rPr lang="el-GR" altLang="el-GR" dirty="0" smtClean="0"/>
              <a:t>Η ρύθμιση γίνεται σε μεταγραφικό επίπεδο, από ένα σύνολο πρωτεϊνών που εκφράζονται στα </a:t>
            </a:r>
            <a:r>
              <a:rPr lang="el-GR" altLang="el-GR" dirty="0" err="1" smtClean="0"/>
              <a:t>ηπατοκύτταρα</a:t>
            </a:r>
            <a:r>
              <a:rPr lang="el-GR" altLang="el-GR" dirty="0" smtClean="0"/>
              <a:t>. </a:t>
            </a:r>
            <a:endParaRPr lang="el-GR" altLang="el-GR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l-GR" altLang="el-GR" b="1" dirty="0" smtClean="0"/>
              <a:t>Μέσω του σιδήρου</a:t>
            </a:r>
          </a:p>
          <a:p>
            <a:pPr marL="609600" indent="-609600" eaLnBrk="1" hangingPunct="1"/>
            <a:r>
              <a:rPr lang="el-GR" altLang="el-GR" dirty="0" smtClean="0"/>
              <a:t>Αυξάνει μέσω του αυξημένου κορεσμού </a:t>
            </a:r>
            <a:r>
              <a:rPr lang="el-GR" altLang="el-GR" dirty="0" err="1" smtClean="0"/>
              <a:t>τρανσφερρίνης</a:t>
            </a:r>
            <a:r>
              <a:rPr lang="el-GR" altLang="el-GR" dirty="0" smtClean="0"/>
              <a:t>.</a:t>
            </a:r>
          </a:p>
          <a:p>
            <a:pPr marL="609600" indent="-609600" eaLnBrk="1" hangingPunct="1"/>
            <a:r>
              <a:rPr lang="el-GR" altLang="el-GR" dirty="0" smtClean="0"/>
              <a:t>Ελαττώνεται μέσω των χαμηλών επιπέδων σιδήρου στο πλάσμα.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l-GR" altLang="el-GR" b="1" dirty="0" smtClean="0"/>
              <a:t>Μέσω της </a:t>
            </a:r>
            <a:r>
              <a:rPr lang="el-GR" altLang="el-GR" b="1" dirty="0" err="1" smtClean="0"/>
              <a:t>ερυθροποίησης</a:t>
            </a:r>
            <a:endParaRPr lang="el-GR" altLang="el-GR" b="1" dirty="0" smtClean="0"/>
          </a:p>
          <a:p>
            <a:pPr marL="609600" indent="-609600" eaLnBrk="1" hangingPunct="1"/>
            <a:r>
              <a:rPr lang="el-GR" altLang="el-GR" dirty="0" smtClean="0"/>
              <a:t>Καταστολή της έκφρασης της </a:t>
            </a:r>
            <a:r>
              <a:rPr lang="el-GR" altLang="el-GR" dirty="0" err="1" smtClean="0"/>
              <a:t>εψιδίνης</a:t>
            </a:r>
            <a:r>
              <a:rPr lang="el-GR" altLang="el-GR" dirty="0" smtClean="0"/>
              <a:t> από τον </a:t>
            </a:r>
            <a:r>
              <a:rPr lang="en-US" altLang="el-GR" dirty="0" smtClean="0"/>
              <a:t>GDF</a:t>
            </a:r>
            <a:r>
              <a:rPr lang="el-GR" altLang="el-GR" dirty="0" smtClean="0"/>
              <a:t>15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growth differentiation factor</a:t>
            </a:r>
            <a:r>
              <a:rPr lang="el-GR" altLang="el-GR" dirty="0" smtClean="0"/>
              <a:t> 15) και την </a:t>
            </a:r>
            <a:r>
              <a:rPr lang="en-US" altLang="el-GR" dirty="0" smtClean="0"/>
              <a:t>TWSG</a:t>
            </a:r>
            <a:r>
              <a:rPr lang="el-GR" altLang="el-GR" dirty="0" smtClean="0"/>
              <a:t>1 (</a:t>
            </a:r>
            <a:r>
              <a:rPr lang="en-US" altLang="el-GR" dirty="0" smtClean="0"/>
              <a:t>twisted gastrulation protein</a:t>
            </a:r>
            <a:r>
              <a:rPr lang="el-GR" altLang="el-GR" dirty="0" smtClean="0"/>
              <a:t> 1).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7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Μηχανισμοί που ρυθμίζουν την παραγωγή </a:t>
            </a:r>
            <a:r>
              <a:rPr lang="el-GR" altLang="el-GR" b="1" dirty="0" err="1" smtClean="0"/>
              <a:t>εψιδίνης</a:t>
            </a:r>
            <a:r>
              <a:rPr lang="el-GR" altLang="el-GR" b="1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l-GR" altLang="el-GR" b="1" dirty="0" smtClean="0"/>
              <a:t>Μέσω της φλεγμονής</a:t>
            </a:r>
            <a:r>
              <a:rPr lang="el-GR" altLang="el-GR" dirty="0" smtClean="0"/>
              <a:t> </a:t>
            </a:r>
          </a:p>
          <a:p>
            <a:pPr marL="609600" indent="-609600" eaLnBrk="1" hangingPunct="1"/>
            <a:r>
              <a:rPr lang="el-GR" altLang="el-GR" dirty="0" smtClean="0"/>
              <a:t>Ανεξάρτητα από τους ανωτέρω μηχανισμούς.</a:t>
            </a:r>
          </a:p>
          <a:p>
            <a:pPr marL="609600" indent="-609600" eaLnBrk="1" hangingPunct="1"/>
            <a:r>
              <a:rPr lang="el-GR" altLang="el-GR" dirty="0" smtClean="0"/>
              <a:t>Πυροδοτείται από την </a:t>
            </a:r>
            <a:r>
              <a:rPr lang="en-US" altLang="el-GR" dirty="0" smtClean="0"/>
              <a:t>IL-6 </a:t>
            </a:r>
            <a:r>
              <a:rPr lang="el-GR" altLang="el-GR" dirty="0" smtClean="0"/>
              <a:t>και άλλες </a:t>
            </a:r>
            <a:r>
              <a:rPr lang="el-GR" altLang="el-GR" dirty="0" err="1" smtClean="0"/>
              <a:t>κυτοκίνες</a:t>
            </a:r>
            <a:r>
              <a:rPr lang="el-GR" altLang="el-GR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l-GR" altLang="el-GR" b="1" dirty="0" smtClean="0"/>
              <a:t>Μέσω της </a:t>
            </a:r>
            <a:r>
              <a:rPr lang="el-GR" altLang="el-GR" b="1" dirty="0" err="1" smtClean="0"/>
              <a:t>υποξίας</a:t>
            </a:r>
            <a:endParaRPr lang="el-GR" altLang="el-GR" b="1" dirty="0" smtClean="0"/>
          </a:p>
          <a:p>
            <a:pPr marL="609600" indent="-609600" eaLnBrk="1" hangingPunct="1"/>
            <a:r>
              <a:rPr lang="el-GR" altLang="el-GR" dirty="0" smtClean="0"/>
              <a:t>Καταστολή της έκφρασης της </a:t>
            </a:r>
            <a:r>
              <a:rPr lang="el-GR" altLang="el-GR" dirty="0" err="1" smtClean="0"/>
              <a:t>εψιδίνης</a:t>
            </a:r>
            <a:r>
              <a:rPr lang="el-GR" altLang="el-GR" dirty="0" smtClean="0"/>
              <a:t> από τον </a:t>
            </a:r>
            <a:r>
              <a:rPr lang="en-GB" altLang="el-GR" dirty="0" smtClean="0"/>
              <a:t>HIF </a:t>
            </a:r>
            <a:r>
              <a:rPr lang="el-GR" altLang="el-GR" dirty="0" smtClean="0"/>
              <a:t>(</a:t>
            </a:r>
            <a:r>
              <a:rPr lang="en-GB" altLang="el-GR" dirty="0" smtClean="0"/>
              <a:t>hypoxia inducible factor</a:t>
            </a:r>
            <a:r>
              <a:rPr lang="el-GR" altLang="el-GR" dirty="0" smtClean="0"/>
              <a:t>).</a:t>
            </a:r>
          </a:p>
          <a:p>
            <a:pPr marL="609600" indent="-609600" eaLnBrk="1" hangingPunct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0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Ρύθμιση της </a:t>
            </a:r>
            <a:r>
              <a:rPr lang="el-GR" altLang="el-GR" b="1" dirty="0" err="1" smtClean="0"/>
              <a:t>εψιδίνης</a:t>
            </a:r>
            <a:r>
              <a:rPr lang="el-GR" altLang="el-GR" b="1" dirty="0" smtClean="0"/>
              <a:t> μέσω του σιδήρου</a:t>
            </a:r>
            <a:endParaRPr lang="en-US" altLang="el-GR" b="1" dirty="0" smtClean="0"/>
          </a:p>
        </p:txBody>
      </p:sp>
      <p:sp>
        <p:nvSpPr>
          <p:cNvPr id="48131" name="Rectangle 1074"/>
          <p:cNvSpPr>
            <a:spLocks noChangeArrowheads="1"/>
          </p:cNvSpPr>
          <p:nvPr/>
        </p:nvSpPr>
        <p:spPr bwMode="auto">
          <a:xfrm>
            <a:off x="4368800" y="4337050"/>
            <a:ext cx="47752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32" name="AutoShape 1026"/>
          <p:cNvSpPr>
            <a:spLocks noChangeArrowheads="1"/>
          </p:cNvSpPr>
          <p:nvPr/>
        </p:nvSpPr>
        <p:spPr bwMode="auto">
          <a:xfrm rot="-5400000">
            <a:off x="3840163" y="4284662"/>
            <a:ext cx="2065338" cy="184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3" name="AutoShape 1027"/>
          <p:cNvSpPr>
            <a:spLocks noChangeArrowheads="1"/>
          </p:cNvSpPr>
          <p:nvPr/>
        </p:nvSpPr>
        <p:spPr bwMode="auto">
          <a:xfrm flipV="1">
            <a:off x="4891088" y="1389063"/>
            <a:ext cx="3013075" cy="2049462"/>
          </a:xfrm>
          <a:prstGeom prst="rtTriangle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65100" y="1741488"/>
            <a:ext cx="4248150" cy="942975"/>
            <a:chOff x="144" y="1104"/>
            <a:chExt cx="1536" cy="594"/>
          </a:xfrm>
        </p:grpSpPr>
        <p:sp>
          <p:nvSpPr>
            <p:cNvPr id="18499" name="Text Box 121"/>
            <p:cNvSpPr txBox="1">
              <a:spLocks noChangeArrowheads="1"/>
            </p:cNvSpPr>
            <p:nvPr/>
          </p:nvSpPr>
          <p:spPr bwMode="auto">
            <a:xfrm>
              <a:off x="144" y="1152"/>
              <a:ext cx="128" cy="213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1</a:t>
              </a:r>
            </a:p>
          </p:txBody>
        </p:sp>
        <p:sp>
          <p:nvSpPr>
            <p:cNvPr id="48180" name="Text Box 73"/>
            <p:cNvSpPr txBox="1">
              <a:spLocks noChangeArrowheads="1"/>
            </p:cNvSpPr>
            <p:nvPr/>
          </p:nvSpPr>
          <p:spPr bwMode="auto">
            <a:xfrm>
              <a:off x="432" y="1104"/>
              <a:ext cx="124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400" b="1" dirty="0"/>
                <a:t>Η ελάττωση του σιδήρου στον οργανισμό προκαλεί μείωση της σύνθεσης της </a:t>
              </a:r>
              <a:r>
                <a:rPr lang="el-GR" altLang="el-GR" sz="1400" b="1" dirty="0" err="1"/>
                <a:t>εψιδίνης</a:t>
              </a:r>
              <a:r>
                <a:rPr lang="el-GR" altLang="el-GR" sz="1400" b="1" dirty="0"/>
                <a:t> στο ήπαρ</a:t>
              </a:r>
              <a:endParaRPr lang="en-US" altLang="el-GR" sz="1400" b="1" dirty="0"/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107504" y="3827463"/>
            <a:ext cx="4587875" cy="517525"/>
            <a:chOff x="144" y="2314"/>
            <a:chExt cx="2016" cy="326"/>
          </a:xfrm>
        </p:grpSpPr>
        <p:sp>
          <p:nvSpPr>
            <p:cNvPr id="18501" name="Text Box 123"/>
            <p:cNvSpPr txBox="1">
              <a:spLocks noChangeArrowheads="1"/>
            </p:cNvSpPr>
            <p:nvPr/>
          </p:nvSpPr>
          <p:spPr bwMode="auto">
            <a:xfrm>
              <a:off x="144" y="2352"/>
              <a:ext cx="181" cy="224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3</a:t>
              </a:r>
            </a:p>
          </p:txBody>
        </p:sp>
        <p:sp>
          <p:nvSpPr>
            <p:cNvPr id="48178" name="Text Box 75"/>
            <p:cNvSpPr txBox="1">
              <a:spLocks noChangeArrowheads="1"/>
            </p:cNvSpPr>
            <p:nvPr/>
          </p:nvSpPr>
          <p:spPr bwMode="auto">
            <a:xfrm>
              <a:off x="432" y="2314"/>
              <a:ext cx="17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400" b="1" dirty="0"/>
                <a:t>Αυξάνει η απορρόφηση του σιδήρου από το δωδεκαδάκτυλο</a:t>
              </a:r>
              <a:endParaRPr lang="en-US" altLang="el-GR" sz="1400" b="1" dirty="0"/>
            </a:p>
          </p:txBody>
        </p:sp>
      </p:grpSp>
      <p:grpSp>
        <p:nvGrpSpPr>
          <p:cNvPr id="4" name="Group 1082"/>
          <p:cNvGrpSpPr>
            <a:grpSpLocks/>
          </p:cNvGrpSpPr>
          <p:nvPr/>
        </p:nvGrpSpPr>
        <p:grpSpPr bwMode="auto">
          <a:xfrm>
            <a:off x="107504" y="4508500"/>
            <a:ext cx="4170809" cy="730250"/>
            <a:chOff x="144" y="2844"/>
            <a:chExt cx="2016" cy="460"/>
          </a:xfrm>
        </p:grpSpPr>
        <p:sp>
          <p:nvSpPr>
            <p:cNvPr id="18503" name="Text Box 125"/>
            <p:cNvSpPr txBox="1">
              <a:spLocks noChangeArrowheads="1"/>
            </p:cNvSpPr>
            <p:nvPr/>
          </p:nvSpPr>
          <p:spPr bwMode="auto">
            <a:xfrm>
              <a:off x="144" y="2882"/>
              <a:ext cx="181" cy="224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60" charset="0"/>
                  <a:cs typeface="+mn-cs"/>
                </a:rPr>
                <a:t>4</a:t>
              </a:r>
            </a:p>
          </p:txBody>
        </p:sp>
        <p:sp>
          <p:nvSpPr>
            <p:cNvPr id="48176" name="Text Box 77"/>
            <p:cNvSpPr txBox="1">
              <a:spLocks noChangeArrowheads="1"/>
            </p:cNvSpPr>
            <p:nvPr/>
          </p:nvSpPr>
          <p:spPr bwMode="auto">
            <a:xfrm>
              <a:off x="432" y="2844"/>
              <a:ext cx="172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400" b="1" dirty="0"/>
                <a:t>Ο σπληνικός σίδηρος απελευθερώνεται στην κυκλοφορία</a:t>
              </a:r>
              <a:endParaRPr lang="en-US" altLang="el-GR" sz="1400" b="1" dirty="0"/>
            </a:p>
          </p:txBody>
        </p: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107504" y="5393306"/>
            <a:ext cx="4198937" cy="942975"/>
            <a:chOff x="144" y="3524"/>
            <a:chExt cx="2016" cy="594"/>
          </a:xfrm>
        </p:grpSpPr>
        <p:sp>
          <p:nvSpPr>
            <p:cNvPr id="18504" name="Text Box 126"/>
            <p:cNvSpPr txBox="1">
              <a:spLocks noChangeArrowheads="1"/>
            </p:cNvSpPr>
            <p:nvPr/>
          </p:nvSpPr>
          <p:spPr bwMode="auto">
            <a:xfrm>
              <a:off x="144" y="3562"/>
              <a:ext cx="180" cy="224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60" charset="0"/>
                  <a:cs typeface="+mn-cs"/>
                </a:rPr>
                <a:t>5</a:t>
              </a:r>
            </a:p>
          </p:txBody>
        </p:sp>
        <p:sp>
          <p:nvSpPr>
            <p:cNvPr id="48174" name="Text Box 78"/>
            <p:cNvSpPr txBox="1">
              <a:spLocks noChangeArrowheads="1"/>
            </p:cNvSpPr>
            <p:nvPr/>
          </p:nvSpPr>
          <p:spPr bwMode="auto">
            <a:xfrm>
              <a:off x="432" y="3524"/>
              <a:ext cx="172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400" b="1" dirty="0"/>
                <a:t>Η συγκέντρωση του σιδήρου στο πλάσμα αυξάνει με αποτέλεσμα την αποκατάσταση της ισορροπίας</a:t>
              </a:r>
              <a:endParaRPr lang="en-US" altLang="el-GR" sz="1400" b="1" dirty="0"/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107504" y="2792413"/>
            <a:ext cx="4376738" cy="942975"/>
            <a:chOff x="144" y="1662"/>
            <a:chExt cx="1488" cy="594"/>
          </a:xfrm>
        </p:grpSpPr>
        <p:sp>
          <p:nvSpPr>
            <p:cNvPr id="48171" name="Text Box 74"/>
            <p:cNvSpPr txBox="1">
              <a:spLocks noChangeArrowheads="1"/>
            </p:cNvSpPr>
            <p:nvPr/>
          </p:nvSpPr>
          <p:spPr bwMode="auto">
            <a:xfrm>
              <a:off x="432" y="1662"/>
              <a:ext cx="120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400" b="1" dirty="0"/>
                <a:t>Η έλλειψη της </a:t>
              </a:r>
              <a:r>
                <a:rPr lang="el-GR" altLang="el-GR" sz="1400" b="1" dirty="0" err="1"/>
                <a:t>εψιδίνης</a:t>
              </a:r>
              <a:r>
                <a:rPr lang="el-GR" altLang="el-GR" sz="1400" b="1" dirty="0"/>
                <a:t> στοχεύει στο δωδεκαδάκτυλο και στο σπλήνα</a:t>
              </a:r>
              <a:endParaRPr lang="en-US" altLang="el-GR" sz="1400" b="1" dirty="0"/>
            </a:p>
          </p:txBody>
        </p:sp>
        <p:sp>
          <p:nvSpPr>
            <p:cNvPr id="18512" name="Text Box 122"/>
            <p:cNvSpPr txBox="1">
              <a:spLocks noChangeArrowheads="1"/>
            </p:cNvSpPr>
            <p:nvPr/>
          </p:nvSpPr>
          <p:spPr bwMode="auto">
            <a:xfrm>
              <a:off x="144" y="1700"/>
              <a:ext cx="140" cy="213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2</a:t>
              </a:r>
            </a:p>
          </p:txBody>
        </p:sp>
      </p:grpSp>
      <p:sp>
        <p:nvSpPr>
          <p:cNvPr id="98327" name="Text Box 1047"/>
          <p:cNvSpPr txBox="1">
            <a:spLocks noChangeArrowheads="1"/>
          </p:cNvSpPr>
          <p:nvPr/>
        </p:nvSpPr>
        <p:spPr bwMode="auto">
          <a:xfrm>
            <a:off x="2051050" y="1196975"/>
            <a:ext cx="2400300" cy="406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l-GR" altLang="el-GR" sz="2000" b="1" smtClean="0"/>
              <a:t>Έλλειψη σιδήρου</a:t>
            </a:r>
            <a:endParaRPr lang="en-US" altLang="el-GR" sz="2000" b="1" smtClean="0"/>
          </a:p>
        </p:txBody>
      </p:sp>
      <p:sp>
        <p:nvSpPr>
          <p:cNvPr id="48140" name="Text Box 1048"/>
          <p:cNvSpPr txBox="1">
            <a:spLocks noChangeArrowheads="1"/>
          </p:cNvSpPr>
          <p:nvPr/>
        </p:nvSpPr>
        <p:spPr bwMode="auto">
          <a:xfrm>
            <a:off x="5338763" y="1608138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>
                <a:solidFill>
                  <a:srgbClr val="FFFF00"/>
                </a:solidFill>
              </a:rPr>
              <a:t>εψιδίνη</a:t>
            </a:r>
            <a:endParaRPr lang="en-US" altLang="el-GR" sz="2400">
              <a:solidFill>
                <a:srgbClr val="FFFF00"/>
              </a:solidFill>
            </a:endParaRPr>
          </a:p>
        </p:txBody>
      </p:sp>
      <p:sp>
        <p:nvSpPr>
          <p:cNvPr id="48141" name="Line 1052"/>
          <p:cNvSpPr>
            <a:spLocks noChangeShapeType="1"/>
          </p:cNvSpPr>
          <p:nvPr/>
        </p:nvSpPr>
        <p:spPr bwMode="auto">
          <a:xfrm>
            <a:off x="6299200" y="24892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2" name="Line 1053"/>
          <p:cNvSpPr>
            <a:spLocks noChangeShapeType="1"/>
          </p:cNvSpPr>
          <p:nvPr/>
        </p:nvSpPr>
        <p:spPr bwMode="auto">
          <a:xfrm flipH="1">
            <a:off x="4978400" y="3403600"/>
            <a:ext cx="132080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3" name="Line 1054"/>
          <p:cNvSpPr>
            <a:spLocks noChangeShapeType="1"/>
          </p:cNvSpPr>
          <p:nvPr/>
        </p:nvSpPr>
        <p:spPr bwMode="auto">
          <a:xfrm>
            <a:off x="6299200" y="3403600"/>
            <a:ext cx="1455738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9" name="Text Box 121"/>
          <p:cNvSpPr txBox="1">
            <a:spLocks noChangeArrowheads="1"/>
          </p:cNvSpPr>
          <p:nvPr/>
        </p:nvSpPr>
        <p:spPr bwMode="auto">
          <a:xfrm>
            <a:off x="6659563" y="1341438"/>
            <a:ext cx="360362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l-GR" sz="1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8450" name="Text Box 122"/>
          <p:cNvSpPr txBox="1">
            <a:spLocks noChangeArrowheads="1"/>
          </p:cNvSpPr>
          <p:nvPr/>
        </p:nvSpPr>
        <p:spPr bwMode="auto">
          <a:xfrm>
            <a:off x="6372225" y="2852738"/>
            <a:ext cx="360363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l-GR" sz="1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48146" name="Oval 1059"/>
          <p:cNvSpPr>
            <a:spLocks noChangeArrowheads="1"/>
          </p:cNvSpPr>
          <p:nvPr/>
        </p:nvSpPr>
        <p:spPr bwMode="auto">
          <a:xfrm>
            <a:off x="4125913" y="5080000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47" name="Oval 1060"/>
          <p:cNvSpPr>
            <a:spLocks noChangeArrowheads="1"/>
          </p:cNvSpPr>
          <p:nvPr/>
        </p:nvSpPr>
        <p:spPr bwMode="auto">
          <a:xfrm>
            <a:off x="4278313" y="5232400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48" name="Oval 1061"/>
          <p:cNvSpPr>
            <a:spLocks noChangeArrowheads="1"/>
          </p:cNvSpPr>
          <p:nvPr/>
        </p:nvSpPr>
        <p:spPr bwMode="auto">
          <a:xfrm>
            <a:off x="4605338" y="5175250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49" name="Oval 1062"/>
          <p:cNvSpPr>
            <a:spLocks noChangeArrowheads="1"/>
          </p:cNvSpPr>
          <p:nvPr/>
        </p:nvSpPr>
        <p:spPr bwMode="auto">
          <a:xfrm>
            <a:off x="4894263" y="5056188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0" name="Oval 1063"/>
          <p:cNvSpPr>
            <a:spLocks noChangeArrowheads="1"/>
          </p:cNvSpPr>
          <p:nvPr/>
        </p:nvSpPr>
        <p:spPr bwMode="auto">
          <a:xfrm>
            <a:off x="4572000" y="4762500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1" name="Oval 1064"/>
          <p:cNvSpPr>
            <a:spLocks noChangeArrowheads="1"/>
          </p:cNvSpPr>
          <p:nvPr/>
        </p:nvSpPr>
        <p:spPr bwMode="auto">
          <a:xfrm>
            <a:off x="4572000" y="5595938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2" name="Oval 1065"/>
          <p:cNvSpPr>
            <a:spLocks noChangeArrowheads="1"/>
          </p:cNvSpPr>
          <p:nvPr/>
        </p:nvSpPr>
        <p:spPr bwMode="auto">
          <a:xfrm>
            <a:off x="7615238" y="4786313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3" name="Oval 1067"/>
          <p:cNvSpPr>
            <a:spLocks noChangeArrowheads="1"/>
          </p:cNvSpPr>
          <p:nvPr/>
        </p:nvSpPr>
        <p:spPr bwMode="auto">
          <a:xfrm>
            <a:off x="7005638" y="4905375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4" name="Oval 1068"/>
          <p:cNvSpPr>
            <a:spLocks noChangeArrowheads="1"/>
          </p:cNvSpPr>
          <p:nvPr/>
        </p:nvSpPr>
        <p:spPr bwMode="auto">
          <a:xfrm>
            <a:off x="7513638" y="5192713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5" name="Oval 1069"/>
          <p:cNvSpPr>
            <a:spLocks noChangeArrowheads="1"/>
          </p:cNvSpPr>
          <p:nvPr/>
        </p:nvSpPr>
        <p:spPr bwMode="auto">
          <a:xfrm>
            <a:off x="7615238" y="5481638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6" name="Oval 1070"/>
          <p:cNvSpPr>
            <a:spLocks noChangeArrowheads="1"/>
          </p:cNvSpPr>
          <p:nvPr/>
        </p:nvSpPr>
        <p:spPr bwMode="auto">
          <a:xfrm>
            <a:off x="7056438" y="5329238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8157" name="Line 1071"/>
          <p:cNvSpPr>
            <a:spLocks noChangeShapeType="1"/>
          </p:cNvSpPr>
          <p:nvPr/>
        </p:nvSpPr>
        <p:spPr bwMode="auto">
          <a:xfrm>
            <a:off x="4875213" y="4337050"/>
            <a:ext cx="2862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58" name="Line 1072"/>
          <p:cNvSpPr>
            <a:spLocks noChangeShapeType="1"/>
          </p:cNvSpPr>
          <p:nvPr/>
        </p:nvSpPr>
        <p:spPr bwMode="auto">
          <a:xfrm>
            <a:off x="4894263" y="6013450"/>
            <a:ext cx="424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59" name="Oval 1075"/>
          <p:cNvSpPr>
            <a:spLocks noChangeArrowheads="1"/>
          </p:cNvSpPr>
          <p:nvPr/>
        </p:nvSpPr>
        <p:spPr bwMode="auto">
          <a:xfrm>
            <a:off x="4724400" y="5480050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18451" name="Text Box 123"/>
          <p:cNvSpPr txBox="1">
            <a:spLocks noChangeArrowheads="1"/>
          </p:cNvSpPr>
          <p:nvPr/>
        </p:nvSpPr>
        <p:spPr bwMode="auto">
          <a:xfrm>
            <a:off x="4356100" y="5949950"/>
            <a:ext cx="360363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l-GR" sz="1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8452" name="Text Box 124"/>
          <p:cNvSpPr txBox="1">
            <a:spLocks noChangeArrowheads="1"/>
          </p:cNvSpPr>
          <p:nvPr/>
        </p:nvSpPr>
        <p:spPr bwMode="auto">
          <a:xfrm>
            <a:off x="7918450" y="5322888"/>
            <a:ext cx="325438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l-GR" sz="1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98358" name="Text Box 116"/>
          <p:cNvSpPr txBox="1">
            <a:spLocks noChangeArrowheads="1"/>
          </p:cNvSpPr>
          <p:nvPr/>
        </p:nvSpPr>
        <p:spPr bwMode="auto">
          <a:xfrm>
            <a:off x="5765800" y="4989513"/>
            <a:ext cx="1497013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σίδηρος</a:t>
            </a:r>
            <a:endParaRPr lang="fr-FR" altLang="el-GR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63" name="Flèche vers le bas 65"/>
          <p:cNvSpPr>
            <a:spLocks noChangeArrowheads="1"/>
          </p:cNvSpPr>
          <p:nvPr/>
        </p:nvSpPr>
        <p:spPr bwMode="auto">
          <a:xfrm flipV="1">
            <a:off x="5603875" y="4776788"/>
            <a:ext cx="268288" cy="661987"/>
          </a:xfrm>
          <a:prstGeom prst="downArrow">
            <a:avLst>
              <a:gd name="adj1" fmla="val 50000"/>
              <a:gd name="adj2" fmla="val 9869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FF0000"/>
              </a:solidFill>
            </a:endParaRPr>
          </a:p>
        </p:txBody>
      </p:sp>
      <p:sp>
        <p:nvSpPr>
          <p:cNvPr id="48164" name="Line 1083"/>
          <p:cNvSpPr>
            <a:spLocks noChangeShapeType="1"/>
          </p:cNvSpPr>
          <p:nvPr/>
        </p:nvSpPr>
        <p:spPr bwMode="auto">
          <a:xfrm>
            <a:off x="3606800" y="1760538"/>
            <a:ext cx="1219200" cy="525462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53" name="Text Box 125"/>
          <p:cNvSpPr txBox="1">
            <a:spLocks noChangeArrowheads="1"/>
          </p:cNvSpPr>
          <p:nvPr/>
        </p:nvSpPr>
        <p:spPr bwMode="auto">
          <a:xfrm>
            <a:off x="6084888" y="5445125"/>
            <a:ext cx="358775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l-GR" sz="1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48167" name="Flèche vers le bas 65"/>
          <p:cNvSpPr>
            <a:spLocks noChangeArrowheads="1"/>
          </p:cNvSpPr>
          <p:nvPr/>
        </p:nvSpPr>
        <p:spPr bwMode="auto">
          <a:xfrm>
            <a:off x="5156200" y="1730375"/>
            <a:ext cx="268288" cy="661988"/>
          </a:xfrm>
          <a:prstGeom prst="downArrow">
            <a:avLst>
              <a:gd name="adj1" fmla="val 50000"/>
              <a:gd name="adj2" fmla="val 9869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FF0000"/>
              </a:solidFill>
            </a:endParaRPr>
          </a:p>
        </p:txBody>
      </p:sp>
      <p:grpSp>
        <p:nvGrpSpPr>
          <p:cNvPr id="48168" name="Group 50"/>
          <p:cNvGrpSpPr>
            <a:grpSpLocks/>
          </p:cNvGrpSpPr>
          <p:nvPr/>
        </p:nvGrpSpPr>
        <p:grpSpPr bwMode="auto">
          <a:xfrm rot="628893">
            <a:off x="7524750" y="4411663"/>
            <a:ext cx="1601788" cy="823912"/>
            <a:chOff x="4520" y="1617"/>
            <a:chExt cx="1009" cy="519"/>
          </a:xfrm>
        </p:grpSpPr>
        <p:sp>
          <p:nvSpPr>
            <p:cNvPr id="48169" name="Oval 1055"/>
            <p:cNvSpPr>
              <a:spLocks noChangeArrowheads="1"/>
            </p:cNvSpPr>
            <p:nvPr/>
          </p:nvSpPr>
          <p:spPr bwMode="auto">
            <a:xfrm rot="7959485">
              <a:off x="4765" y="1372"/>
              <a:ext cx="519" cy="1009"/>
            </a:xfrm>
            <a:prstGeom prst="ellipse">
              <a:avLst/>
            </a:prstGeom>
            <a:solidFill>
              <a:srgbClr val="FFC9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48170" name="Oval 52"/>
            <p:cNvSpPr>
              <a:spLocks noChangeArrowheads="1"/>
            </p:cNvSpPr>
            <p:nvPr/>
          </p:nvSpPr>
          <p:spPr bwMode="auto">
            <a:xfrm rot="2477577">
              <a:off x="4701" y="1842"/>
              <a:ext cx="566" cy="222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6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dirty="0" smtClean="0"/>
              <a:t>Ρύθμιση της μεταγραφής της </a:t>
            </a:r>
            <a:r>
              <a:rPr lang="el-GR" altLang="el-GR" sz="3200" dirty="0" err="1" smtClean="0"/>
              <a:t>εψιδίνης</a:t>
            </a:r>
            <a:r>
              <a:rPr lang="el-GR" altLang="el-GR" sz="3200" dirty="0" smtClean="0"/>
              <a:t> μέσω των επιπέδων του σιδήρου </a:t>
            </a:r>
            <a:r>
              <a:rPr lang="en-US" altLang="el-GR" sz="3200" dirty="0" smtClean="0"/>
              <a:t>¹'²'³</a:t>
            </a:r>
          </a:p>
        </p:txBody>
      </p:sp>
      <p:sp>
        <p:nvSpPr>
          <p:cNvPr id="49155" name="Arc 2"/>
          <p:cNvSpPr>
            <a:spLocks/>
          </p:cNvSpPr>
          <p:nvPr/>
        </p:nvSpPr>
        <p:spPr bwMode="auto">
          <a:xfrm rot="8180776" flipH="1" flipV="1">
            <a:off x="1941513" y="1473200"/>
            <a:ext cx="5118100" cy="4983163"/>
          </a:xfrm>
          <a:custGeom>
            <a:avLst/>
            <a:gdLst>
              <a:gd name="T0" fmla="*/ 0 w 22597"/>
              <a:gd name="T1" fmla="*/ 2147483647 h 21600"/>
              <a:gd name="T2" fmla="*/ 2147483647 w 22597"/>
              <a:gd name="T3" fmla="*/ 2147483647 h 21600"/>
              <a:gd name="T4" fmla="*/ 2147483647 w 22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2597"/>
              <a:gd name="T10" fmla="*/ 0 h 21600"/>
              <a:gd name="T11" fmla="*/ 22597 w 22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7" h="21600" fill="none" extrusionOk="0">
                <a:moveTo>
                  <a:pt x="0" y="23"/>
                </a:moveTo>
                <a:cubicBezTo>
                  <a:pt x="332" y="7"/>
                  <a:pt x="664" y="-1"/>
                  <a:pt x="997" y="0"/>
                </a:cubicBezTo>
                <a:cubicBezTo>
                  <a:pt x="12926" y="0"/>
                  <a:pt x="22597" y="9670"/>
                  <a:pt x="22597" y="21600"/>
                </a:cubicBezTo>
              </a:path>
              <a:path w="22597" h="21600" stroke="0" extrusionOk="0">
                <a:moveTo>
                  <a:pt x="0" y="23"/>
                </a:moveTo>
                <a:cubicBezTo>
                  <a:pt x="332" y="7"/>
                  <a:pt x="664" y="-1"/>
                  <a:pt x="997" y="0"/>
                </a:cubicBezTo>
                <a:cubicBezTo>
                  <a:pt x="12926" y="0"/>
                  <a:pt x="22597" y="9670"/>
                  <a:pt x="22597" y="21600"/>
                </a:cubicBezTo>
                <a:lnTo>
                  <a:pt x="997" y="21600"/>
                </a:lnTo>
                <a:lnTo>
                  <a:pt x="0" y="23"/>
                </a:lnTo>
                <a:close/>
              </a:path>
            </a:pathLst>
          </a:custGeom>
          <a:noFill/>
          <a:ln w="190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201" name="Text Box 1104"/>
          <p:cNvSpPr txBox="1">
            <a:spLocks noChangeArrowheads="1"/>
          </p:cNvSpPr>
          <p:nvPr/>
        </p:nvSpPr>
        <p:spPr bwMode="auto">
          <a:xfrm>
            <a:off x="6891338" y="5084763"/>
            <a:ext cx="22526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00"/>
              <a:t>BMP, bone morphogenic protein;  BMPR, bone morphogenic protein receptor; ERK, extracellular signal regulated kinase; HJV, haemojuvelin; MAPK, mitogen activated protein kinase; TF sat, transferrin saturation; TfR1, transferrin receptor 1; TfR2, transferrin receptor 2.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539540" y="1076616"/>
            <a:ext cx="8072437" cy="5732462"/>
            <a:chOff x="357188" y="533400"/>
            <a:chExt cx="8643937" cy="6324600"/>
          </a:xfrm>
        </p:grpSpPr>
        <p:sp>
          <p:nvSpPr>
            <p:cNvPr id="49156" name="Freeform 6"/>
            <p:cNvSpPr>
              <a:spLocks/>
            </p:cNvSpPr>
            <p:nvPr/>
          </p:nvSpPr>
          <p:spPr bwMode="auto">
            <a:xfrm>
              <a:off x="2928938" y="5500688"/>
              <a:ext cx="3316287" cy="438150"/>
            </a:xfrm>
            <a:custGeom>
              <a:avLst/>
              <a:gdLst>
                <a:gd name="T0" fmla="*/ 0 w 952"/>
                <a:gd name="T1" fmla="*/ 2147483647 h 423"/>
                <a:gd name="T2" fmla="*/ 2147483647 w 952"/>
                <a:gd name="T3" fmla="*/ 2147483647 h 423"/>
                <a:gd name="T4" fmla="*/ 2147483647 w 952"/>
                <a:gd name="T5" fmla="*/ 2147483647 h 423"/>
                <a:gd name="T6" fmla="*/ 2147483647 w 952"/>
                <a:gd name="T7" fmla="*/ 2147483647 h 423"/>
                <a:gd name="T8" fmla="*/ 2147483647 w 952"/>
                <a:gd name="T9" fmla="*/ 2147483647 h 423"/>
                <a:gd name="T10" fmla="*/ 2147483647 w 952"/>
                <a:gd name="T11" fmla="*/ 2147483647 h 423"/>
                <a:gd name="T12" fmla="*/ 2147483647 w 952"/>
                <a:gd name="T13" fmla="*/ 2147483647 h 423"/>
                <a:gd name="T14" fmla="*/ 2147483647 w 952"/>
                <a:gd name="T15" fmla="*/ 2147483647 h 423"/>
                <a:gd name="T16" fmla="*/ 2147483647 w 952"/>
                <a:gd name="T17" fmla="*/ 2147483647 h 423"/>
                <a:gd name="T18" fmla="*/ 2147483647 w 952"/>
                <a:gd name="T19" fmla="*/ 2147483647 h 423"/>
                <a:gd name="T20" fmla="*/ 2147483647 w 952"/>
                <a:gd name="T21" fmla="*/ 2147483647 h 4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2"/>
                <a:gd name="T34" fmla="*/ 0 h 423"/>
                <a:gd name="T35" fmla="*/ 952 w 952"/>
                <a:gd name="T36" fmla="*/ 423 h 4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2" h="423">
                  <a:moveTo>
                    <a:pt x="0" y="325"/>
                  </a:moveTo>
                  <a:cubicBezTo>
                    <a:pt x="53" y="162"/>
                    <a:pt x="106" y="0"/>
                    <a:pt x="136" y="7"/>
                  </a:cubicBezTo>
                  <a:cubicBezTo>
                    <a:pt x="166" y="14"/>
                    <a:pt x="151" y="370"/>
                    <a:pt x="181" y="370"/>
                  </a:cubicBezTo>
                  <a:cubicBezTo>
                    <a:pt x="211" y="370"/>
                    <a:pt x="279" y="0"/>
                    <a:pt x="317" y="7"/>
                  </a:cubicBezTo>
                  <a:cubicBezTo>
                    <a:pt x="355" y="14"/>
                    <a:pt x="378" y="407"/>
                    <a:pt x="408" y="415"/>
                  </a:cubicBezTo>
                  <a:cubicBezTo>
                    <a:pt x="438" y="423"/>
                    <a:pt x="469" y="53"/>
                    <a:pt x="499" y="53"/>
                  </a:cubicBezTo>
                  <a:cubicBezTo>
                    <a:pt x="529" y="53"/>
                    <a:pt x="559" y="415"/>
                    <a:pt x="589" y="415"/>
                  </a:cubicBezTo>
                  <a:cubicBezTo>
                    <a:pt x="619" y="415"/>
                    <a:pt x="650" y="53"/>
                    <a:pt x="680" y="53"/>
                  </a:cubicBezTo>
                  <a:cubicBezTo>
                    <a:pt x="710" y="53"/>
                    <a:pt x="741" y="408"/>
                    <a:pt x="771" y="415"/>
                  </a:cubicBezTo>
                  <a:cubicBezTo>
                    <a:pt x="801" y="422"/>
                    <a:pt x="832" y="98"/>
                    <a:pt x="862" y="98"/>
                  </a:cubicBezTo>
                  <a:cubicBezTo>
                    <a:pt x="892" y="98"/>
                    <a:pt x="937" y="362"/>
                    <a:pt x="952" y="415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49157" name="Connecteur en angle 36"/>
            <p:cNvCxnSpPr>
              <a:cxnSpLocks noChangeShapeType="1"/>
            </p:cNvCxnSpPr>
            <p:nvPr/>
          </p:nvCxnSpPr>
          <p:spPr bwMode="auto">
            <a:xfrm flipV="1">
              <a:off x="6184900" y="4991100"/>
              <a:ext cx="928688" cy="428625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9158" name="Group 3"/>
            <p:cNvGrpSpPr>
              <a:grpSpLocks/>
            </p:cNvGrpSpPr>
            <p:nvPr/>
          </p:nvGrpSpPr>
          <p:grpSpPr bwMode="auto">
            <a:xfrm>
              <a:off x="2411413" y="4868863"/>
              <a:ext cx="3857625" cy="1593850"/>
              <a:chOff x="1722" y="2893"/>
              <a:chExt cx="2430" cy="1132"/>
            </a:xfrm>
          </p:grpSpPr>
          <p:sp>
            <p:nvSpPr>
              <p:cNvPr id="49219" name="Oval 4"/>
              <p:cNvSpPr>
                <a:spLocks noChangeArrowheads="1"/>
              </p:cNvSpPr>
              <p:nvPr/>
            </p:nvSpPr>
            <p:spPr bwMode="auto">
              <a:xfrm>
                <a:off x="1722" y="2893"/>
                <a:ext cx="2430" cy="1132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800"/>
              </a:p>
            </p:txBody>
          </p:sp>
          <p:sp>
            <p:nvSpPr>
              <p:cNvPr id="49220" name="Freeform 6"/>
              <p:cNvSpPr>
                <a:spLocks/>
              </p:cNvSpPr>
              <p:nvPr/>
            </p:nvSpPr>
            <p:spPr bwMode="auto">
              <a:xfrm flipV="1">
                <a:off x="1902" y="3298"/>
                <a:ext cx="2089" cy="225"/>
              </a:xfrm>
              <a:custGeom>
                <a:avLst/>
                <a:gdLst>
                  <a:gd name="T0" fmla="*/ 0 w 952"/>
                  <a:gd name="T1" fmla="*/ 1 h 423"/>
                  <a:gd name="T2" fmla="*/ 188977130 w 952"/>
                  <a:gd name="T3" fmla="*/ 1 h 423"/>
                  <a:gd name="T4" fmla="*/ 251621768 w 952"/>
                  <a:gd name="T5" fmla="*/ 1 h 423"/>
                  <a:gd name="T6" fmla="*/ 441245119 w 952"/>
                  <a:gd name="T7" fmla="*/ 1 h 423"/>
                  <a:gd name="T8" fmla="*/ 567572294 w 952"/>
                  <a:gd name="T9" fmla="*/ 1 h 423"/>
                  <a:gd name="T10" fmla="*/ 694379128 w 952"/>
                  <a:gd name="T11" fmla="*/ 1 h 423"/>
                  <a:gd name="T12" fmla="*/ 819194449 w 952"/>
                  <a:gd name="T13" fmla="*/ 1 h 423"/>
                  <a:gd name="T14" fmla="*/ 945980173 w 952"/>
                  <a:gd name="T15" fmla="*/ 1 h 423"/>
                  <a:gd name="T16" fmla="*/ 1072901489 w 952"/>
                  <a:gd name="T17" fmla="*/ 1 h 423"/>
                  <a:gd name="T18" fmla="*/ 1199759325 w 952"/>
                  <a:gd name="T19" fmla="*/ 1 h 423"/>
                  <a:gd name="T20" fmla="*/ 1324581117 w 952"/>
                  <a:gd name="T21" fmla="*/ 1 h 4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2"/>
                  <a:gd name="T34" fmla="*/ 0 h 423"/>
                  <a:gd name="T35" fmla="*/ 952 w 952"/>
                  <a:gd name="T36" fmla="*/ 423 h 4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2" h="423">
                    <a:moveTo>
                      <a:pt x="0" y="325"/>
                    </a:moveTo>
                    <a:cubicBezTo>
                      <a:pt x="53" y="162"/>
                      <a:pt x="106" y="0"/>
                      <a:pt x="136" y="7"/>
                    </a:cubicBezTo>
                    <a:cubicBezTo>
                      <a:pt x="166" y="14"/>
                      <a:pt x="151" y="370"/>
                      <a:pt x="181" y="370"/>
                    </a:cubicBezTo>
                    <a:cubicBezTo>
                      <a:pt x="211" y="370"/>
                      <a:pt x="279" y="0"/>
                      <a:pt x="317" y="7"/>
                    </a:cubicBezTo>
                    <a:cubicBezTo>
                      <a:pt x="355" y="14"/>
                      <a:pt x="378" y="407"/>
                      <a:pt x="408" y="415"/>
                    </a:cubicBezTo>
                    <a:cubicBezTo>
                      <a:pt x="438" y="423"/>
                      <a:pt x="469" y="53"/>
                      <a:pt x="499" y="53"/>
                    </a:cubicBezTo>
                    <a:cubicBezTo>
                      <a:pt x="529" y="53"/>
                      <a:pt x="559" y="415"/>
                      <a:pt x="589" y="415"/>
                    </a:cubicBezTo>
                    <a:cubicBezTo>
                      <a:pt x="619" y="415"/>
                      <a:pt x="650" y="53"/>
                      <a:pt x="680" y="53"/>
                    </a:cubicBezTo>
                    <a:cubicBezTo>
                      <a:pt x="710" y="53"/>
                      <a:pt x="741" y="408"/>
                      <a:pt x="771" y="415"/>
                    </a:cubicBezTo>
                    <a:cubicBezTo>
                      <a:pt x="801" y="422"/>
                      <a:pt x="832" y="98"/>
                      <a:pt x="862" y="98"/>
                    </a:cubicBezTo>
                    <a:cubicBezTo>
                      <a:pt x="892" y="98"/>
                      <a:pt x="937" y="362"/>
                      <a:pt x="952" y="415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9159" name="Group 10"/>
            <p:cNvGrpSpPr>
              <a:grpSpLocks/>
            </p:cNvGrpSpPr>
            <p:nvPr/>
          </p:nvGrpSpPr>
          <p:grpSpPr bwMode="auto">
            <a:xfrm>
              <a:off x="2484438" y="1341438"/>
              <a:ext cx="1366837" cy="1008062"/>
              <a:chOff x="1701" y="663"/>
              <a:chExt cx="861" cy="635"/>
            </a:xfrm>
          </p:grpSpPr>
          <p:sp>
            <p:nvSpPr>
              <p:cNvPr id="49217" name="AutoShape 11"/>
              <p:cNvSpPr>
                <a:spLocks noChangeArrowheads="1"/>
              </p:cNvSpPr>
              <p:nvPr/>
            </p:nvSpPr>
            <p:spPr bwMode="auto">
              <a:xfrm>
                <a:off x="1701" y="663"/>
                <a:ext cx="861" cy="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1 w 21600"/>
                  <a:gd name="T13" fmla="*/ 4490 h 21600"/>
                  <a:gd name="T14" fmla="*/ 17109 w 21600"/>
                  <a:gd name="T15" fmla="*/ 171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18" name="Text Box 12"/>
              <p:cNvSpPr txBox="1">
                <a:spLocks noChangeArrowheads="1"/>
              </p:cNvSpPr>
              <p:nvPr/>
            </p:nvSpPr>
            <p:spPr bwMode="auto">
              <a:xfrm>
                <a:off x="1857" y="709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1800" b="1"/>
                  <a:t>BMP6</a:t>
                </a:r>
                <a:endParaRPr lang="fr-FR" altLang="el-GR" sz="1800"/>
              </a:p>
            </p:txBody>
          </p:sp>
        </p:grpSp>
        <p:grpSp>
          <p:nvGrpSpPr>
            <p:cNvPr id="49160" name="Group 13"/>
            <p:cNvGrpSpPr>
              <a:grpSpLocks/>
            </p:cNvGrpSpPr>
            <p:nvPr/>
          </p:nvGrpSpPr>
          <p:grpSpPr bwMode="auto">
            <a:xfrm>
              <a:off x="2416175" y="1071563"/>
              <a:ext cx="1512888" cy="1657350"/>
              <a:chOff x="1714" y="508"/>
              <a:chExt cx="953" cy="1044"/>
            </a:xfrm>
          </p:grpSpPr>
          <p:sp>
            <p:nvSpPr>
              <p:cNvPr id="49215" name="AutoShape 14"/>
              <p:cNvSpPr>
                <a:spLocks noChangeArrowheads="1"/>
              </p:cNvSpPr>
              <p:nvPr/>
            </p:nvSpPr>
            <p:spPr bwMode="auto">
              <a:xfrm rot="10800000">
                <a:off x="1714" y="508"/>
                <a:ext cx="953" cy="10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00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16" name="Text Box 15"/>
              <p:cNvSpPr txBox="1">
                <a:spLocks noChangeArrowheads="1"/>
              </p:cNvSpPr>
              <p:nvPr/>
            </p:nvSpPr>
            <p:spPr bwMode="auto">
              <a:xfrm>
                <a:off x="1902" y="1273"/>
                <a:ext cx="6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2000" b="1"/>
                  <a:t>BMPR</a:t>
                </a:r>
              </a:p>
            </p:txBody>
          </p:sp>
        </p:grpSp>
        <p:sp>
          <p:nvSpPr>
            <p:cNvPr id="49161" name="AutoShape 17"/>
            <p:cNvSpPr>
              <a:spLocks noChangeArrowheads="1"/>
            </p:cNvSpPr>
            <p:nvPr/>
          </p:nvSpPr>
          <p:spPr bwMode="auto">
            <a:xfrm>
              <a:off x="2701925" y="3694113"/>
              <a:ext cx="1316038" cy="1008062"/>
            </a:xfrm>
            <a:prstGeom prst="diamond">
              <a:avLst/>
            </a:prstGeom>
            <a:solidFill>
              <a:srgbClr val="8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49162" name="Text Box 18"/>
            <p:cNvSpPr txBox="1">
              <a:spLocks noChangeArrowheads="1"/>
            </p:cNvSpPr>
            <p:nvPr/>
          </p:nvSpPr>
          <p:spPr bwMode="auto">
            <a:xfrm>
              <a:off x="2928938" y="3981450"/>
              <a:ext cx="1143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 b="1"/>
                <a:t>SMADs</a:t>
              </a:r>
            </a:p>
          </p:txBody>
        </p:sp>
        <p:sp>
          <p:nvSpPr>
            <p:cNvPr id="49163" name="AutoShape 20"/>
            <p:cNvSpPr>
              <a:spLocks noChangeArrowheads="1"/>
            </p:cNvSpPr>
            <p:nvPr/>
          </p:nvSpPr>
          <p:spPr bwMode="auto">
            <a:xfrm>
              <a:off x="3551238" y="915988"/>
              <a:ext cx="936625" cy="1655762"/>
            </a:xfrm>
            <a:prstGeom prst="plus">
              <a:avLst>
                <a:gd name="adj" fmla="val 25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49164" name="Text Box 21"/>
            <p:cNvSpPr txBox="1">
              <a:spLocks noChangeArrowheads="1"/>
            </p:cNvSpPr>
            <p:nvPr/>
          </p:nvSpPr>
          <p:spPr bwMode="auto">
            <a:xfrm>
              <a:off x="3635375" y="1125538"/>
              <a:ext cx="863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 b="1">
                  <a:solidFill>
                    <a:schemeClr val="bg1"/>
                  </a:solidFill>
                </a:rPr>
                <a:t>HJV</a:t>
              </a:r>
              <a:endParaRPr lang="fr-FR" altLang="el-GR" sz="2000">
                <a:solidFill>
                  <a:schemeClr val="bg1"/>
                </a:solidFill>
              </a:endParaRPr>
            </a:p>
          </p:txBody>
        </p:sp>
        <p:grpSp>
          <p:nvGrpSpPr>
            <p:cNvPr id="49165" name="Group 22"/>
            <p:cNvGrpSpPr>
              <a:grpSpLocks/>
            </p:cNvGrpSpPr>
            <p:nvPr/>
          </p:nvGrpSpPr>
          <p:grpSpPr bwMode="auto">
            <a:xfrm>
              <a:off x="4427538" y="1341438"/>
              <a:ext cx="893762" cy="1223962"/>
              <a:chOff x="2978" y="663"/>
              <a:chExt cx="499" cy="771"/>
            </a:xfrm>
          </p:grpSpPr>
          <p:sp>
            <p:nvSpPr>
              <p:cNvPr id="49213" name="Rectangle 23"/>
              <p:cNvSpPr>
                <a:spLocks noChangeArrowheads="1"/>
              </p:cNvSpPr>
              <p:nvPr/>
            </p:nvSpPr>
            <p:spPr bwMode="auto">
              <a:xfrm>
                <a:off x="3027" y="663"/>
                <a:ext cx="307" cy="77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800"/>
              </a:p>
            </p:txBody>
          </p:sp>
          <p:sp>
            <p:nvSpPr>
              <p:cNvPr id="49214" name="Text Box 24"/>
              <p:cNvSpPr txBox="1">
                <a:spLocks noChangeArrowheads="1"/>
              </p:cNvSpPr>
              <p:nvPr/>
            </p:nvSpPr>
            <p:spPr bwMode="auto">
              <a:xfrm>
                <a:off x="2978" y="89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1800" b="1"/>
                  <a:t>TfR2</a:t>
                </a:r>
              </a:p>
            </p:txBody>
          </p:sp>
        </p:grpSp>
        <p:grpSp>
          <p:nvGrpSpPr>
            <p:cNvPr id="49166" name="Group 25"/>
            <p:cNvGrpSpPr>
              <a:grpSpLocks/>
            </p:cNvGrpSpPr>
            <p:nvPr/>
          </p:nvGrpSpPr>
          <p:grpSpPr bwMode="auto">
            <a:xfrm>
              <a:off x="5651500" y="2205038"/>
              <a:ext cx="792163" cy="1223962"/>
              <a:chOff x="2835" y="663"/>
              <a:chExt cx="499" cy="771"/>
            </a:xfrm>
          </p:grpSpPr>
          <p:sp>
            <p:nvSpPr>
              <p:cNvPr id="49211" name="Rectangle 26"/>
              <p:cNvSpPr>
                <a:spLocks noChangeArrowheads="1"/>
              </p:cNvSpPr>
              <p:nvPr/>
            </p:nvSpPr>
            <p:spPr bwMode="auto">
              <a:xfrm>
                <a:off x="2880" y="663"/>
                <a:ext cx="454" cy="771"/>
              </a:xfrm>
              <a:prstGeom prst="rect">
                <a:avLst/>
              </a:prstGeom>
              <a:solidFill>
                <a:srgbClr val="9E96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800"/>
              </a:p>
            </p:txBody>
          </p:sp>
          <p:sp>
            <p:nvSpPr>
              <p:cNvPr id="49212" name="Text Box 27"/>
              <p:cNvSpPr txBox="1">
                <a:spLocks noChangeArrowheads="1"/>
              </p:cNvSpPr>
              <p:nvPr/>
            </p:nvSpPr>
            <p:spPr bwMode="auto">
              <a:xfrm>
                <a:off x="2835" y="89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1800" b="1"/>
                  <a:t>TfR1</a:t>
                </a:r>
                <a:endParaRPr lang="fr-FR" altLang="el-GR" sz="1800"/>
              </a:p>
            </p:txBody>
          </p:sp>
        </p:grpSp>
        <p:sp>
          <p:nvSpPr>
            <p:cNvPr id="49167" name="Rectangle 29"/>
            <p:cNvSpPr>
              <a:spLocks noChangeArrowheads="1"/>
            </p:cNvSpPr>
            <p:nvPr/>
          </p:nvSpPr>
          <p:spPr bwMode="auto">
            <a:xfrm>
              <a:off x="4986338" y="2038350"/>
              <a:ext cx="720725" cy="863600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49168" name="Text Box 30"/>
            <p:cNvSpPr txBox="1">
              <a:spLocks noChangeArrowheads="1"/>
            </p:cNvSpPr>
            <p:nvPr/>
          </p:nvSpPr>
          <p:spPr bwMode="auto">
            <a:xfrm>
              <a:off x="4984750" y="2292350"/>
              <a:ext cx="7921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1800" b="1">
                  <a:solidFill>
                    <a:schemeClr val="accent2"/>
                  </a:solidFill>
                </a:rPr>
                <a:t>HFE</a:t>
              </a:r>
              <a:endParaRPr lang="fr-FR" altLang="el-GR" sz="1800">
                <a:solidFill>
                  <a:schemeClr val="accent2"/>
                </a:solidFill>
              </a:endParaRPr>
            </a:p>
          </p:txBody>
        </p:sp>
        <p:grpSp>
          <p:nvGrpSpPr>
            <p:cNvPr id="49169" name="Group 31"/>
            <p:cNvGrpSpPr>
              <a:grpSpLocks/>
            </p:cNvGrpSpPr>
            <p:nvPr/>
          </p:nvGrpSpPr>
          <p:grpSpPr bwMode="auto">
            <a:xfrm>
              <a:off x="5929313" y="762000"/>
              <a:ext cx="1008062" cy="792163"/>
              <a:chOff x="3518" y="228"/>
              <a:chExt cx="635" cy="499"/>
            </a:xfrm>
          </p:grpSpPr>
          <p:sp>
            <p:nvSpPr>
              <p:cNvPr id="49209" name="Rectangle 32"/>
              <p:cNvSpPr>
                <a:spLocks noChangeArrowheads="1"/>
              </p:cNvSpPr>
              <p:nvPr/>
            </p:nvSpPr>
            <p:spPr bwMode="auto">
              <a:xfrm>
                <a:off x="3518" y="228"/>
                <a:ext cx="635" cy="499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800"/>
              </a:p>
            </p:txBody>
          </p:sp>
          <p:sp>
            <p:nvSpPr>
              <p:cNvPr id="49210" name="Text Box 33"/>
              <p:cNvSpPr txBox="1">
                <a:spLocks noChangeArrowheads="1"/>
              </p:cNvSpPr>
              <p:nvPr/>
            </p:nvSpPr>
            <p:spPr bwMode="auto">
              <a:xfrm>
                <a:off x="3653" y="228"/>
                <a:ext cx="49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2000" b="1"/>
                  <a:t>Tf Sat</a:t>
                </a:r>
                <a:endParaRPr lang="fr-FR" altLang="el-GR" sz="2000"/>
              </a:p>
            </p:txBody>
          </p:sp>
        </p:grpSp>
        <p:sp>
          <p:nvSpPr>
            <p:cNvPr id="49170" name="Freeform 6"/>
            <p:cNvSpPr>
              <a:spLocks/>
            </p:cNvSpPr>
            <p:nvPr/>
          </p:nvSpPr>
          <p:spPr bwMode="auto">
            <a:xfrm>
              <a:off x="2771775" y="5516563"/>
              <a:ext cx="3316288" cy="438150"/>
            </a:xfrm>
            <a:custGeom>
              <a:avLst/>
              <a:gdLst>
                <a:gd name="T0" fmla="*/ 0 w 952"/>
                <a:gd name="T1" fmla="*/ 2147483647 h 423"/>
                <a:gd name="T2" fmla="*/ 2147483647 w 952"/>
                <a:gd name="T3" fmla="*/ 2147483647 h 423"/>
                <a:gd name="T4" fmla="*/ 2147483647 w 952"/>
                <a:gd name="T5" fmla="*/ 2147483647 h 423"/>
                <a:gd name="T6" fmla="*/ 2147483647 w 952"/>
                <a:gd name="T7" fmla="*/ 2147483647 h 423"/>
                <a:gd name="T8" fmla="*/ 2147483647 w 952"/>
                <a:gd name="T9" fmla="*/ 2147483647 h 423"/>
                <a:gd name="T10" fmla="*/ 2147483647 w 952"/>
                <a:gd name="T11" fmla="*/ 2147483647 h 423"/>
                <a:gd name="T12" fmla="*/ 2147483647 w 952"/>
                <a:gd name="T13" fmla="*/ 2147483647 h 423"/>
                <a:gd name="T14" fmla="*/ 2147483647 w 952"/>
                <a:gd name="T15" fmla="*/ 2147483647 h 423"/>
                <a:gd name="T16" fmla="*/ 2147483647 w 952"/>
                <a:gd name="T17" fmla="*/ 2147483647 h 423"/>
                <a:gd name="T18" fmla="*/ 2147483647 w 952"/>
                <a:gd name="T19" fmla="*/ 2147483647 h 423"/>
                <a:gd name="T20" fmla="*/ 2147483647 w 952"/>
                <a:gd name="T21" fmla="*/ 2147483647 h 4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2"/>
                <a:gd name="T34" fmla="*/ 0 h 423"/>
                <a:gd name="T35" fmla="*/ 952 w 952"/>
                <a:gd name="T36" fmla="*/ 423 h 4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2" h="423">
                  <a:moveTo>
                    <a:pt x="0" y="325"/>
                  </a:moveTo>
                  <a:cubicBezTo>
                    <a:pt x="53" y="162"/>
                    <a:pt x="106" y="0"/>
                    <a:pt x="136" y="7"/>
                  </a:cubicBezTo>
                  <a:cubicBezTo>
                    <a:pt x="166" y="14"/>
                    <a:pt x="151" y="370"/>
                    <a:pt x="181" y="370"/>
                  </a:cubicBezTo>
                  <a:cubicBezTo>
                    <a:pt x="211" y="370"/>
                    <a:pt x="279" y="0"/>
                    <a:pt x="317" y="7"/>
                  </a:cubicBezTo>
                  <a:cubicBezTo>
                    <a:pt x="355" y="14"/>
                    <a:pt x="378" y="407"/>
                    <a:pt x="408" y="415"/>
                  </a:cubicBezTo>
                  <a:cubicBezTo>
                    <a:pt x="438" y="423"/>
                    <a:pt x="469" y="53"/>
                    <a:pt x="499" y="53"/>
                  </a:cubicBezTo>
                  <a:cubicBezTo>
                    <a:pt x="529" y="53"/>
                    <a:pt x="559" y="415"/>
                    <a:pt x="589" y="415"/>
                  </a:cubicBezTo>
                  <a:cubicBezTo>
                    <a:pt x="619" y="415"/>
                    <a:pt x="650" y="53"/>
                    <a:pt x="680" y="53"/>
                  </a:cubicBezTo>
                  <a:cubicBezTo>
                    <a:pt x="710" y="53"/>
                    <a:pt x="741" y="408"/>
                    <a:pt x="771" y="415"/>
                  </a:cubicBezTo>
                  <a:cubicBezTo>
                    <a:pt x="801" y="422"/>
                    <a:pt x="832" y="98"/>
                    <a:pt x="862" y="98"/>
                  </a:cubicBezTo>
                  <a:cubicBezTo>
                    <a:pt x="892" y="98"/>
                    <a:pt x="937" y="362"/>
                    <a:pt x="952" y="41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49171" name="Connecteur droit 65"/>
            <p:cNvCxnSpPr>
              <a:cxnSpLocks noChangeShapeType="1"/>
            </p:cNvCxnSpPr>
            <p:nvPr/>
          </p:nvCxnSpPr>
          <p:spPr bwMode="auto">
            <a:xfrm>
              <a:off x="4929188" y="533400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2" name="Connecteur droit 67"/>
            <p:cNvCxnSpPr>
              <a:cxnSpLocks noChangeShapeType="1"/>
            </p:cNvCxnSpPr>
            <p:nvPr/>
          </p:nvCxnSpPr>
          <p:spPr bwMode="auto">
            <a:xfrm>
              <a:off x="4857750" y="92868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3" name="Connecteur droit 68"/>
            <p:cNvCxnSpPr>
              <a:cxnSpLocks noChangeShapeType="1"/>
            </p:cNvCxnSpPr>
            <p:nvPr/>
          </p:nvCxnSpPr>
          <p:spPr bwMode="auto">
            <a:xfrm>
              <a:off x="2286000" y="857250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4" name="Connecteur droit 70"/>
            <p:cNvCxnSpPr>
              <a:cxnSpLocks noChangeShapeType="1"/>
            </p:cNvCxnSpPr>
            <p:nvPr/>
          </p:nvCxnSpPr>
          <p:spPr bwMode="auto">
            <a:xfrm>
              <a:off x="5500688" y="1643063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5" name="Connecteur droit 71"/>
            <p:cNvCxnSpPr>
              <a:cxnSpLocks noChangeShapeType="1"/>
            </p:cNvCxnSpPr>
            <p:nvPr/>
          </p:nvCxnSpPr>
          <p:spPr bwMode="auto">
            <a:xfrm>
              <a:off x="6786563" y="1928813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6" name="Connecteur droit 72"/>
            <p:cNvCxnSpPr>
              <a:cxnSpLocks noChangeShapeType="1"/>
            </p:cNvCxnSpPr>
            <p:nvPr/>
          </p:nvCxnSpPr>
          <p:spPr bwMode="auto">
            <a:xfrm>
              <a:off x="7643813" y="92868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7" name="Connecteur droit 73"/>
            <p:cNvCxnSpPr>
              <a:cxnSpLocks noChangeShapeType="1"/>
            </p:cNvCxnSpPr>
            <p:nvPr/>
          </p:nvCxnSpPr>
          <p:spPr bwMode="auto">
            <a:xfrm>
              <a:off x="1143000" y="178593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8" name="Connecteur droit 74"/>
            <p:cNvCxnSpPr>
              <a:cxnSpLocks noChangeShapeType="1"/>
            </p:cNvCxnSpPr>
            <p:nvPr/>
          </p:nvCxnSpPr>
          <p:spPr bwMode="auto">
            <a:xfrm>
              <a:off x="714375" y="1152525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9" name="Connecteur droit 75"/>
            <p:cNvCxnSpPr>
              <a:cxnSpLocks noChangeShapeType="1"/>
            </p:cNvCxnSpPr>
            <p:nvPr/>
          </p:nvCxnSpPr>
          <p:spPr bwMode="auto">
            <a:xfrm>
              <a:off x="642938" y="2500313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0" name="Connecteur droit 76"/>
            <p:cNvCxnSpPr>
              <a:cxnSpLocks noChangeShapeType="1"/>
            </p:cNvCxnSpPr>
            <p:nvPr/>
          </p:nvCxnSpPr>
          <p:spPr bwMode="auto">
            <a:xfrm>
              <a:off x="1571625" y="264318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1" name="Connecteur droit 77"/>
            <p:cNvCxnSpPr>
              <a:cxnSpLocks noChangeShapeType="1"/>
            </p:cNvCxnSpPr>
            <p:nvPr/>
          </p:nvCxnSpPr>
          <p:spPr bwMode="auto">
            <a:xfrm>
              <a:off x="7715250" y="2286000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2" name="Connecteur droit 78"/>
            <p:cNvCxnSpPr>
              <a:cxnSpLocks noChangeShapeType="1"/>
            </p:cNvCxnSpPr>
            <p:nvPr/>
          </p:nvCxnSpPr>
          <p:spPr bwMode="auto">
            <a:xfrm>
              <a:off x="7215188" y="2786063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3" name="Connecteur droit 84"/>
            <p:cNvCxnSpPr>
              <a:cxnSpLocks noChangeShapeType="1"/>
            </p:cNvCxnSpPr>
            <p:nvPr/>
          </p:nvCxnSpPr>
          <p:spPr bwMode="auto">
            <a:xfrm>
              <a:off x="5429250" y="1357313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4" name="Connecteur droit 85"/>
            <p:cNvCxnSpPr>
              <a:cxnSpLocks noChangeShapeType="1"/>
            </p:cNvCxnSpPr>
            <p:nvPr/>
          </p:nvCxnSpPr>
          <p:spPr bwMode="auto">
            <a:xfrm>
              <a:off x="7715250" y="1571625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5" name="Connecteur droit 86"/>
            <p:cNvCxnSpPr>
              <a:cxnSpLocks noChangeShapeType="1"/>
            </p:cNvCxnSpPr>
            <p:nvPr/>
          </p:nvCxnSpPr>
          <p:spPr bwMode="auto">
            <a:xfrm>
              <a:off x="1714500" y="571500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6" name="Connecteur droit 87"/>
            <p:cNvCxnSpPr>
              <a:cxnSpLocks noChangeShapeType="1"/>
            </p:cNvCxnSpPr>
            <p:nvPr/>
          </p:nvCxnSpPr>
          <p:spPr bwMode="auto">
            <a:xfrm>
              <a:off x="1714500" y="2214563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7" name="Connecteur droit 88"/>
            <p:cNvCxnSpPr>
              <a:cxnSpLocks noChangeShapeType="1"/>
            </p:cNvCxnSpPr>
            <p:nvPr/>
          </p:nvCxnSpPr>
          <p:spPr bwMode="auto">
            <a:xfrm>
              <a:off x="2071688" y="1143000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8" name="Connecteur droit 89"/>
            <p:cNvCxnSpPr>
              <a:cxnSpLocks noChangeShapeType="1"/>
            </p:cNvCxnSpPr>
            <p:nvPr/>
          </p:nvCxnSpPr>
          <p:spPr bwMode="auto">
            <a:xfrm>
              <a:off x="6929438" y="2286000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89" name="Text Box 15"/>
            <p:cNvSpPr txBox="1">
              <a:spLocks noChangeArrowheads="1"/>
            </p:cNvSpPr>
            <p:nvPr/>
          </p:nvSpPr>
          <p:spPr bwMode="auto">
            <a:xfrm>
              <a:off x="357188" y="765175"/>
              <a:ext cx="1500187" cy="41592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Πλάσμα</a:t>
              </a:r>
              <a:endParaRPr lang="fr-F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49190" name="Text Box 15"/>
            <p:cNvSpPr txBox="1">
              <a:spLocks noChangeArrowheads="1"/>
            </p:cNvSpPr>
            <p:nvPr/>
          </p:nvSpPr>
          <p:spPr bwMode="auto">
            <a:xfrm>
              <a:off x="357188" y="5572125"/>
              <a:ext cx="2000250" cy="41592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Ηπατοκύτταρο</a:t>
              </a:r>
              <a:endParaRPr lang="fr-F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49191" name="ZoneTexte 92"/>
            <p:cNvSpPr txBox="1">
              <a:spLocks noChangeArrowheads="1"/>
            </p:cNvSpPr>
            <p:nvPr/>
          </p:nvSpPr>
          <p:spPr bwMode="auto">
            <a:xfrm>
              <a:off x="3779838" y="6021388"/>
              <a:ext cx="1695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Πυρήνας</a:t>
              </a:r>
              <a:endParaRPr lang="fr-F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49192" name="ZoneTexte 93"/>
            <p:cNvSpPr txBox="1">
              <a:spLocks noChangeArrowheads="1"/>
            </p:cNvSpPr>
            <p:nvPr/>
          </p:nvSpPr>
          <p:spPr bwMode="auto">
            <a:xfrm>
              <a:off x="7437438" y="3214688"/>
              <a:ext cx="1563687" cy="39528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Μεμβράνη</a:t>
              </a:r>
              <a:endParaRPr lang="fr-F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49193" name="ZoneTexte 94"/>
            <p:cNvSpPr txBox="1">
              <a:spLocks noChangeArrowheads="1"/>
            </p:cNvSpPr>
            <p:nvPr/>
          </p:nvSpPr>
          <p:spPr bwMode="auto">
            <a:xfrm>
              <a:off x="5003800" y="4076700"/>
              <a:ext cx="1944688" cy="39528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Κυτταρόπλασμα</a:t>
              </a:r>
              <a:endParaRPr lang="fr-F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49194" name="Flèche courbée vers la gauche 95"/>
            <p:cNvSpPr>
              <a:spLocks noChangeArrowheads="1"/>
            </p:cNvSpPr>
            <p:nvPr/>
          </p:nvSpPr>
          <p:spPr bwMode="auto">
            <a:xfrm rot="792031">
              <a:off x="6715125" y="1428750"/>
              <a:ext cx="571500" cy="1285875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49195" name="Flèche courbée vers le bas 96"/>
            <p:cNvSpPr>
              <a:spLocks noChangeArrowheads="1"/>
            </p:cNvSpPr>
            <p:nvPr/>
          </p:nvSpPr>
          <p:spPr bwMode="auto">
            <a:xfrm rot="17530409" flipH="1">
              <a:off x="2339182" y="1053306"/>
              <a:ext cx="1657350" cy="1081087"/>
            </a:xfrm>
            <a:prstGeom prst="curvedDownArrow">
              <a:avLst>
                <a:gd name="adj1" fmla="val 23223"/>
                <a:gd name="adj2" fmla="val 4646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49196" name="Flèche courbée vers la droite 97"/>
            <p:cNvSpPr>
              <a:spLocks noChangeArrowheads="1"/>
            </p:cNvSpPr>
            <p:nvPr/>
          </p:nvSpPr>
          <p:spPr bwMode="auto">
            <a:xfrm rot="-2322377">
              <a:off x="3203575" y="2763838"/>
              <a:ext cx="1631950" cy="4094162"/>
            </a:xfrm>
            <a:prstGeom prst="curvedRightArrow">
              <a:avLst>
                <a:gd name="adj1" fmla="val 25006"/>
                <a:gd name="adj2" fmla="val 50024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49197" name="AutoShape 17"/>
            <p:cNvSpPr>
              <a:spLocks noChangeArrowheads="1"/>
            </p:cNvSpPr>
            <p:nvPr/>
          </p:nvSpPr>
          <p:spPr bwMode="auto">
            <a:xfrm>
              <a:off x="3795713" y="3349625"/>
              <a:ext cx="1704975" cy="1008063"/>
            </a:xfrm>
            <a:prstGeom prst="diamond">
              <a:avLst/>
            </a:prstGeom>
            <a:solidFill>
              <a:srgbClr val="FF66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49198" name="Text Box 18"/>
            <p:cNvSpPr txBox="1">
              <a:spLocks noChangeArrowheads="1"/>
            </p:cNvSpPr>
            <p:nvPr/>
          </p:nvSpPr>
          <p:spPr bwMode="auto">
            <a:xfrm>
              <a:off x="3851275" y="3644900"/>
              <a:ext cx="1722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 b="1"/>
                <a:t>MAPK/ERK</a:t>
              </a:r>
              <a:endParaRPr lang="fr-FR" altLang="el-GR" sz="2000"/>
            </a:p>
          </p:txBody>
        </p:sp>
        <p:sp>
          <p:nvSpPr>
            <p:cNvPr id="49199" name="Flèche vers le bas 81"/>
            <p:cNvSpPr>
              <a:spLocks noChangeArrowheads="1"/>
            </p:cNvSpPr>
            <p:nvPr/>
          </p:nvSpPr>
          <p:spPr bwMode="auto">
            <a:xfrm>
              <a:off x="4429125" y="2571750"/>
              <a:ext cx="428625" cy="785813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49200" name="Flèche vers le bas 98"/>
            <p:cNvSpPr>
              <a:spLocks noChangeArrowheads="1"/>
            </p:cNvSpPr>
            <p:nvPr/>
          </p:nvSpPr>
          <p:spPr bwMode="auto">
            <a:xfrm>
              <a:off x="4429125" y="4429125"/>
              <a:ext cx="428625" cy="1000125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193617" name="Text Box 61"/>
            <p:cNvSpPr txBox="1">
              <a:spLocks noChangeArrowheads="1"/>
            </p:cNvSpPr>
            <p:nvPr/>
          </p:nvSpPr>
          <p:spPr bwMode="auto">
            <a:xfrm>
              <a:off x="7358063" y="1778000"/>
              <a:ext cx="285750" cy="355600"/>
            </a:xfrm>
            <a:prstGeom prst="rect">
              <a:avLst/>
            </a:prstGeom>
            <a:solidFill>
              <a:srgbClr val="00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1</a:t>
              </a:r>
            </a:p>
          </p:txBody>
        </p:sp>
        <p:sp>
          <p:nvSpPr>
            <p:cNvPr id="193618" name="Text Box 61"/>
            <p:cNvSpPr txBox="1">
              <a:spLocks noChangeArrowheads="1"/>
            </p:cNvSpPr>
            <p:nvPr/>
          </p:nvSpPr>
          <p:spPr bwMode="auto">
            <a:xfrm>
              <a:off x="4714875" y="2778125"/>
              <a:ext cx="285750" cy="355600"/>
            </a:xfrm>
            <a:prstGeom prst="rect">
              <a:avLst/>
            </a:prstGeom>
            <a:solidFill>
              <a:srgbClr val="00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2</a:t>
              </a:r>
            </a:p>
          </p:txBody>
        </p:sp>
        <p:sp>
          <p:nvSpPr>
            <p:cNvPr id="193619" name="Text Box 61"/>
            <p:cNvSpPr txBox="1">
              <a:spLocks noChangeArrowheads="1"/>
            </p:cNvSpPr>
            <p:nvPr/>
          </p:nvSpPr>
          <p:spPr bwMode="auto">
            <a:xfrm>
              <a:off x="4714875" y="4652963"/>
              <a:ext cx="285750" cy="355600"/>
            </a:xfrm>
            <a:prstGeom prst="rect">
              <a:avLst/>
            </a:prstGeom>
            <a:solidFill>
              <a:srgbClr val="00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3</a:t>
              </a:r>
            </a:p>
          </p:txBody>
        </p:sp>
        <p:sp>
          <p:nvSpPr>
            <p:cNvPr id="193620" name="Text Box 61"/>
            <p:cNvSpPr txBox="1">
              <a:spLocks noChangeArrowheads="1"/>
            </p:cNvSpPr>
            <p:nvPr/>
          </p:nvSpPr>
          <p:spPr bwMode="auto">
            <a:xfrm>
              <a:off x="2468563" y="838200"/>
              <a:ext cx="285750" cy="355600"/>
            </a:xfrm>
            <a:prstGeom prst="rect">
              <a:avLst/>
            </a:prstGeom>
            <a:solidFill>
              <a:srgbClr val="00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4</a:t>
              </a:r>
            </a:p>
          </p:txBody>
        </p:sp>
        <p:sp>
          <p:nvSpPr>
            <p:cNvPr id="193621" name="Text Box 61"/>
            <p:cNvSpPr txBox="1">
              <a:spLocks noChangeArrowheads="1"/>
            </p:cNvSpPr>
            <p:nvPr/>
          </p:nvSpPr>
          <p:spPr bwMode="auto">
            <a:xfrm>
              <a:off x="2500313" y="3286125"/>
              <a:ext cx="285750" cy="355600"/>
            </a:xfrm>
            <a:prstGeom prst="rect">
              <a:avLst/>
            </a:prstGeom>
            <a:solidFill>
              <a:srgbClr val="008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-28" charset="0"/>
                  <a:cs typeface="+mn-cs"/>
                </a:rPr>
                <a:t>5</a:t>
              </a:r>
            </a:p>
          </p:txBody>
        </p:sp>
        <p:sp>
          <p:nvSpPr>
            <p:cNvPr id="49208" name="Rectangle 1112"/>
            <p:cNvSpPr>
              <a:spLocks noChangeArrowheads="1"/>
            </p:cNvSpPr>
            <p:nvPr/>
          </p:nvSpPr>
          <p:spPr bwMode="auto">
            <a:xfrm>
              <a:off x="6629400" y="4459288"/>
              <a:ext cx="2357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>
                  <a:latin typeface="Arial Black" pitchFamily="34" charset="0"/>
                </a:rPr>
                <a:t>Hepcidin-mRNA</a:t>
              </a: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1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idx="1"/>
          </p:nvPr>
        </p:nvSpPr>
        <p:spPr>
          <a:xfrm>
            <a:off x="4716016" y="1268760"/>
            <a:ext cx="4379788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b="1" dirty="0" smtClean="0">
                <a:solidFill>
                  <a:srgbClr val="004A82"/>
                </a:solidFill>
              </a:rPr>
              <a:t>Σύνθεση της </a:t>
            </a:r>
            <a:r>
              <a:rPr lang="el-GR" altLang="el-GR" b="1" dirty="0" err="1" smtClean="0">
                <a:solidFill>
                  <a:srgbClr val="004A82"/>
                </a:solidFill>
              </a:rPr>
              <a:t>αίμης</a:t>
            </a:r>
            <a:endParaRPr lang="el-GR" altLang="el-GR" b="1" dirty="0" smtClean="0">
              <a:solidFill>
                <a:srgbClr val="004A82"/>
              </a:solidFill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l-GR" altLang="el-GR" b="1" dirty="0" err="1" smtClean="0"/>
              <a:t>Πορφυρίες</a:t>
            </a:r>
            <a:endParaRPr lang="el-GR" altLang="el-GR" b="1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→"/>
            </a:pPr>
            <a:r>
              <a:rPr lang="el-GR" altLang="el-GR" dirty="0" err="1" smtClean="0"/>
              <a:t>Ερυθροποιητική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πορφυρία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l-GR" altLang="el-GR" b="1" dirty="0" err="1" smtClean="0"/>
              <a:t>Σιδηροβλαστικές</a:t>
            </a:r>
            <a:r>
              <a:rPr lang="el-GR" altLang="el-GR" b="1" dirty="0" smtClean="0"/>
              <a:t> αναιμίες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→"/>
            </a:pPr>
            <a:r>
              <a:rPr lang="en-US" altLang="el-GR" dirty="0" smtClean="0"/>
              <a:t>X-linked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→"/>
            </a:pPr>
            <a:r>
              <a:rPr lang="en-US" altLang="el-GR" dirty="0" smtClean="0"/>
              <a:t>X-linked </a:t>
            </a:r>
            <a:r>
              <a:rPr lang="el-GR" altLang="el-GR" dirty="0" smtClean="0"/>
              <a:t>με αταξία.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→"/>
            </a:pPr>
            <a:r>
              <a:rPr lang="el-GR" altLang="el-GR" dirty="0" smtClean="0"/>
              <a:t>Σωματικός υπολειπόμενος χαρακτήρας: έλλειψη </a:t>
            </a:r>
            <a:r>
              <a:rPr lang="en-US" altLang="el-GR" dirty="0" err="1" smtClean="0"/>
              <a:t>glutaredoxin</a:t>
            </a:r>
            <a:r>
              <a:rPr lang="en-US" altLang="el-GR" dirty="0" smtClean="0"/>
              <a:t> 5 (GLRX5) </a:t>
            </a:r>
            <a:r>
              <a:rPr lang="el-GR" altLang="el-GR" dirty="0" smtClean="0"/>
              <a:t>ή </a:t>
            </a:r>
            <a:r>
              <a:rPr lang="en-US" altLang="el-GR" dirty="0" err="1" smtClean="0"/>
              <a:t>Gly</a:t>
            </a:r>
            <a:r>
              <a:rPr lang="en-US" altLang="el-GR" dirty="0" smtClean="0"/>
              <a:t> transporter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l-GR" altLang="el-GR" b="1" dirty="0" smtClean="0"/>
              <a:t>Δηλητηρίαση από μόλυβδο</a:t>
            </a:r>
            <a:r>
              <a:rPr lang="el-GR" altLang="el-GR" dirty="0"/>
              <a:t>.</a:t>
            </a:r>
            <a:endParaRPr lang="el-GR" altLang="el-GR" b="1" dirty="0" smtClean="0"/>
          </a:p>
        </p:txBody>
      </p:sp>
      <p:grpSp>
        <p:nvGrpSpPr>
          <p:cNvPr id="51204" name="Group 5"/>
          <p:cNvGrpSpPr>
            <a:grpSpLocks noChangeAspect="1"/>
          </p:cNvGrpSpPr>
          <p:nvPr/>
        </p:nvGrpSpPr>
        <p:grpSpPr bwMode="auto">
          <a:xfrm>
            <a:off x="539750" y="1989138"/>
            <a:ext cx="4038600" cy="2595562"/>
            <a:chOff x="204" y="1480"/>
            <a:chExt cx="2544" cy="1635"/>
          </a:xfrm>
        </p:grpSpPr>
        <p:sp>
          <p:nvSpPr>
            <p:cNvPr id="5120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4" y="1480"/>
              <a:ext cx="2544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5120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80"/>
              <a:ext cx="2548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5" name="AutoShape 8"/>
          <p:cNvSpPr>
            <a:spLocks noChangeArrowheads="1"/>
          </p:cNvSpPr>
          <p:nvPr/>
        </p:nvSpPr>
        <p:spPr bwMode="auto">
          <a:xfrm rot="3271018">
            <a:off x="3437658" y="1101469"/>
            <a:ext cx="219075" cy="2376487"/>
          </a:xfrm>
          <a:prstGeom prst="upArrow">
            <a:avLst>
              <a:gd name="adj1" fmla="val 38389"/>
              <a:gd name="adj2" fmla="val 257184"/>
            </a:avLst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539750" y="6374630"/>
            <a:ext cx="7272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l-GR" sz="1200" dirty="0" err="1">
                <a:latin typeface="+mn-lt"/>
              </a:rPr>
              <a:t>Photis</a:t>
            </a:r>
            <a:r>
              <a:rPr lang="fr-CH" altLang="el-GR" sz="1200" dirty="0">
                <a:latin typeface="+mn-lt"/>
              </a:rPr>
              <a:t> </a:t>
            </a:r>
            <a:r>
              <a:rPr lang="fr-CH" altLang="el-GR" sz="1200" dirty="0" err="1">
                <a:latin typeface="+mn-lt"/>
              </a:rPr>
              <a:t>Beris</a:t>
            </a:r>
            <a:r>
              <a:rPr lang="el-GR" altLang="el-GR" sz="1200" dirty="0">
                <a:latin typeface="+mn-lt"/>
              </a:rPr>
              <a:t> &amp; </a:t>
            </a:r>
            <a:r>
              <a:rPr lang="en-US" altLang="el-GR" sz="1200" dirty="0" err="1">
                <a:latin typeface="+mn-lt"/>
              </a:rPr>
              <a:t>Achille</a:t>
            </a:r>
            <a:r>
              <a:rPr lang="en-US" altLang="el-GR" sz="1200" dirty="0">
                <a:latin typeface="+mn-lt"/>
              </a:rPr>
              <a:t> </a:t>
            </a:r>
            <a:r>
              <a:rPr lang="en-US" altLang="el-GR" sz="1200" dirty="0" err="1">
                <a:latin typeface="+mn-lt"/>
              </a:rPr>
              <a:t>Iolascon</a:t>
            </a:r>
            <a:r>
              <a:rPr lang="el-GR" altLang="el-GR" sz="1200" dirty="0">
                <a:latin typeface="+mn-lt"/>
              </a:rPr>
              <a:t>, </a:t>
            </a:r>
            <a:r>
              <a:rPr lang="en-US" altLang="el-GR" sz="1200" dirty="0">
                <a:solidFill>
                  <a:srgbClr val="000000"/>
                </a:solidFill>
                <a:latin typeface="+mn-lt"/>
              </a:rPr>
              <a:t>The Curriculum in Iron Metabolism &amp; Related Disorders</a:t>
            </a:r>
            <a:r>
              <a:rPr lang="el-GR" altLang="el-GR" sz="1200" dirty="0">
                <a:solidFill>
                  <a:srgbClr val="000000"/>
                </a:solidFill>
                <a:latin typeface="+mn-lt"/>
              </a:rPr>
              <a:t>. Τροποποιημένο.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Διαφορική διάγνωση </a:t>
            </a:r>
            <a:r>
              <a:rPr lang="el-GR" altLang="el-GR" dirty="0" err="1" smtClean="0"/>
              <a:t>μικροκυτταρικής</a:t>
            </a:r>
            <a:r>
              <a:rPr lang="el-GR" altLang="el-GR" dirty="0" smtClean="0"/>
              <a:t> αναιμίας </a:t>
            </a:r>
            <a:r>
              <a:rPr lang="el-GR" altLang="el-GR" sz="3000" b="0" dirty="0"/>
              <a:t>4</a:t>
            </a:r>
            <a:r>
              <a:rPr lang="el-GR" altLang="el-GR" sz="3000" b="0" dirty="0" smtClean="0"/>
              <a:t>/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5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Πορφυρίες</a:t>
            </a:r>
            <a:endParaRPr lang="el-GR" altLang="el-GR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Οι </a:t>
            </a:r>
            <a:r>
              <a:rPr lang="el-GR" altLang="el-GR" dirty="0" err="1" smtClean="0"/>
              <a:t>πορφυρίες</a:t>
            </a:r>
            <a:r>
              <a:rPr lang="el-GR" altLang="el-GR" dirty="0" smtClean="0"/>
              <a:t> είναι μία ετερογενής ομάδα νοσημάτων που προκαλούνται από τη μερική έλλειψη κάποιου ενζύμου της οδού βιοσύνθεσης της </a:t>
            </a:r>
            <a:r>
              <a:rPr lang="el-GR" altLang="el-GR" dirty="0" err="1" smtClean="0"/>
              <a:t>αίμης</a:t>
            </a:r>
            <a:r>
              <a:rPr lang="el-GR" altLang="el-GR" dirty="0" smtClean="0"/>
              <a:t>, με εξαίρεση τη μετάλλαξη του ενζύμου </a:t>
            </a:r>
            <a:r>
              <a:rPr lang="en-US" altLang="el-GR" dirty="0" smtClean="0"/>
              <a:t>ALAS</a:t>
            </a:r>
            <a:r>
              <a:rPr lang="el-GR" altLang="el-GR" dirty="0" smtClean="0"/>
              <a:t>2 (</a:t>
            </a:r>
            <a:r>
              <a:rPr lang="en-US" altLang="el-GR" dirty="0" smtClean="0"/>
              <a:t>ALA </a:t>
            </a:r>
            <a:r>
              <a:rPr lang="en-US" altLang="el-GR" dirty="0" err="1" smtClean="0"/>
              <a:t>synthetase</a:t>
            </a:r>
            <a:r>
              <a:rPr lang="en-US" altLang="el-GR" dirty="0" smtClean="0"/>
              <a:t>) </a:t>
            </a:r>
            <a:r>
              <a:rPr lang="el-GR" altLang="el-GR" dirty="0" smtClean="0"/>
              <a:t>που προκαλεί </a:t>
            </a:r>
            <a:r>
              <a:rPr lang="el-GR" altLang="el-GR" dirty="0" err="1" smtClean="0"/>
              <a:t>σιδηροβλαστική</a:t>
            </a:r>
            <a:r>
              <a:rPr lang="el-GR" altLang="el-GR" dirty="0" smtClean="0"/>
              <a:t> αναιμία. </a:t>
            </a:r>
          </a:p>
        </p:txBody>
      </p:sp>
      <p:pic>
        <p:nvPicPr>
          <p:cNvPr id="52228" name="Picture 5" descr="Heme_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57" y="2852614"/>
            <a:ext cx="6744887" cy="36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Oval 6"/>
          <p:cNvSpPr>
            <a:spLocks noChangeArrowheads="1"/>
          </p:cNvSpPr>
          <p:nvPr/>
        </p:nvSpPr>
        <p:spPr bwMode="auto">
          <a:xfrm>
            <a:off x="3203575" y="3789363"/>
            <a:ext cx="863600" cy="2159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2916238" y="5445125"/>
            <a:ext cx="1079500" cy="2159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10" name="Rectangle 7"/>
          <p:cNvSpPr/>
          <p:nvPr/>
        </p:nvSpPr>
        <p:spPr>
          <a:xfrm>
            <a:off x="955438" y="6580089"/>
            <a:ext cx="7239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Heme </a:t>
            </a:r>
            <a:r>
              <a:rPr lang="en-US" sz="1200" dirty="0" smtClean="0">
                <a:latin typeface="+mn-lt"/>
                <a:hlinkClick r:id="rId3"/>
              </a:rPr>
              <a:t>synthesis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Wmheric (page does not exist)"/>
              </a:rPr>
              <a:t>Wmheric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9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err="1" smtClean="0"/>
              <a:t>Πορφυρίες</a:t>
            </a:r>
            <a:r>
              <a:rPr lang="el-GR" altLang="el-GR" dirty="0" smtClean="0"/>
              <a:t>: </a:t>
            </a:r>
            <a:r>
              <a:rPr lang="el-GR" altLang="el-GR" dirty="0" err="1" smtClean="0"/>
              <a:t>ερυθροποιητική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πρωτοπορφυρία</a:t>
            </a:r>
            <a:endParaRPr lang="el-GR" altLang="el-GR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2400" dirty="0" err="1" smtClean="0"/>
              <a:t>Erythropoeitc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protoporphyria</a:t>
            </a:r>
            <a:r>
              <a:rPr lang="en-US" altLang="el-GR" sz="2400" dirty="0" smtClean="0"/>
              <a:t> (EPP): </a:t>
            </a:r>
            <a:r>
              <a:rPr lang="el-GR" altLang="el-GR" sz="2400" dirty="0" smtClean="0"/>
              <a:t>οφείλεται ελαττωμένη δραστικότητα του ενζύμου </a:t>
            </a:r>
            <a:r>
              <a:rPr lang="el-GR" altLang="el-GR" sz="2400" dirty="0" err="1" smtClean="0"/>
              <a:t>σιδηροχηλατάση</a:t>
            </a:r>
            <a:r>
              <a:rPr lang="el-GR" altLang="el-GR" sz="2400" dirty="0" smtClean="0"/>
              <a:t> (</a:t>
            </a:r>
            <a:r>
              <a:rPr lang="en-US" altLang="el-GR" sz="2400" dirty="0" err="1" smtClean="0"/>
              <a:t>ferrochelatase</a:t>
            </a:r>
            <a:r>
              <a:rPr lang="en-US" altLang="el-GR" sz="2400" dirty="0" smtClean="0"/>
              <a:t>).</a:t>
            </a:r>
          </a:p>
          <a:p>
            <a:pPr eaLnBrk="1" hangingPunct="1"/>
            <a:r>
              <a:rPr lang="el-GR" altLang="el-GR" sz="2400" dirty="0" smtClean="0"/>
              <a:t>Η</a:t>
            </a:r>
            <a:r>
              <a:rPr lang="en-US" altLang="el-GR" sz="2400" dirty="0" smtClean="0"/>
              <a:t> </a:t>
            </a:r>
            <a:r>
              <a:rPr lang="el-GR" altLang="el-GR" sz="2400" dirty="0" err="1" smtClean="0"/>
              <a:t>σιδηροχηλατάση</a:t>
            </a:r>
            <a:r>
              <a:rPr lang="el-GR" altLang="el-GR" sz="2400" dirty="0" smtClean="0"/>
              <a:t> είναι το τελευταίο ένζυμο στη σύνθεση της </a:t>
            </a:r>
            <a:r>
              <a:rPr lang="el-GR" altLang="el-GR" sz="2400" dirty="0" err="1" smtClean="0"/>
              <a:t>αίμης</a:t>
            </a:r>
            <a:r>
              <a:rPr lang="el-GR" altLang="el-GR" sz="2400" dirty="0" smtClean="0"/>
              <a:t> και καταλύει την είσοδο του σιδήρου στην </a:t>
            </a:r>
            <a:r>
              <a:rPr lang="el-GR" altLang="el-GR" sz="2400" dirty="0" err="1" smtClean="0"/>
              <a:t>πρωτοπορφυρίνη</a:t>
            </a:r>
            <a:r>
              <a:rPr lang="el-GR" altLang="el-GR" sz="2400" dirty="0" smtClean="0"/>
              <a:t> ΙΧ (</a:t>
            </a:r>
            <a:r>
              <a:rPr lang="en-US" altLang="el-GR" sz="2400" dirty="0" smtClean="0"/>
              <a:t>PPIX)</a:t>
            </a:r>
            <a:r>
              <a:rPr lang="el-GR" altLang="el-GR" sz="2400" dirty="0" smtClean="0"/>
              <a:t> για να σχηματισθεί η </a:t>
            </a:r>
            <a:r>
              <a:rPr lang="el-GR" altLang="el-GR" sz="2400" dirty="0" err="1" smtClean="0"/>
              <a:t>αίμη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Το 20 – 60% των ασθενών εμφανίζουν </a:t>
            </a:r>
            <a:r>
              <a:rPr lang="el-GR" altLang="el-GR" sz="2400" dirty="0" err="1" smtClean="0"/>
              <a:t>μικροκυτταρική</a:t>
            </a:r>
            <a:r>
              <a:rPr lang="el-GR" altLang="el-GR" sz="2400" dirty="0" smtClean="0"/>
              <a:t> αναιμία.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9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Προβλήματα της </a:t>
            </a:r>
            <a:r>
              <a:rPr lang="el-GR" dirty="0" smtClean="0"/>
              <a:t>διαδικασίας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Ποιοτικά προβλήματα της σύνθεσης, παράδειγμα; </a:t>
            </a:r>
          </a:p>
          <a:p>
            <a:r>
              <a:rPr lang="el-GR" dirty="0"/>
              <a:t>Ποσοτικά προβλήματα της σύνθεσης, παράδειγμα; </a:t>
            </a:r>
          </a:p>
          <a:p>
            <a:r>
              <a:rPr lang="el-GR" dirty="0"/>
              <a:t>Ελαττώματα στη σύνθεση της </a:t>
            </a:r>
            <a:r>
              <a:rPr lang="el-GR" dirty="0" err="1"/>
              <a:t>αίμης</a:t>
            </a:r>
            <a:r>
              <a:rPr lang="el-GR" dirty="0"/>
              <a:t>, παραδείγματα; </a:t>
            </a:r>
          </a:p>
          <a:p>
            <a:r>
              <a:rPr lang="el-GR" dirty="0"/>
              <a:t>Ελαττώματα που αφορούν την ενσωμάτωση του σιδήρου στην </a:t>
            </a:r>
            <a:r>
              <a:rPr lang="el-GR" dirty="0" err="1"/>
              <a:t>αίμη</a:t>
            </a:r>
            <a:r>
              <a:rPr lang="el-GR" dirty="0"/>
              <a:t>, παραδείγματα;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6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err="1" smtClean="0"/>
              <a:t>Πορφυρίες</a:t>
            </a:r>
            <a:r>
              <a:rPr lang="el-GR" altLang="el-GR" dirty="0" smtClean="0"/>
              <a:t>: συγγενής </a:t>
            </a:r>
            <a:r>
              <a:rPr lang="el-GR" altLang="el-GR" dirty="0" err="1" smtClean="0"/>
              <a:t>ερυθροποιητική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πορφυρία</a:t>
            </a:r>
            <a:endParaRPr lang="el-GR" altLang="el-GR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Πρόσφατα περιγράφηκε σε αγόρι 3 ετών, μία νόσος με φαινότυπο όμοιο με τη συγγενή </a:t>
            </a:r>
            <a:r>
              <a:rPr lang="el-GR" altLang="el-GR" sz="2400" dirty="0" err="1" smtClean="0"/>
              <a:t>ερυθροποιητική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πορφυρία</a:t>
            </a:r>
            <a:r>
              <a:rPr lang="el-GR" altLang="el-GR" sz="2400" dirty="0" smtClean="0"/>
              <a:t> (</a:t>
            </a:r>
            <a:r>
              <a:rPr lang="en-US" altLang="el-GR" sz="2400" dirty="0" smtClean="0"/>
              <a:t>CEP,</a:t>
            </a:r>
            <a:r>
              <a:rPr lang="el-GR" altLang="el-GR" sz="2400" dirty="0" smtClean="0"/>
              <a:t> μετάλλαξη της </a:t>
            </a:r>
            <a:r>
              <a:rPr lang="en-US" altLang="el-GR" sz="2400" dirty="0" err="1" smtClean="0"/>
              <a:t>Uroporphyrinogen</a:t>
            </a:r>
            <a:r>
              <a:rPr lang="en-US" altLang="el-GR" sz="2400" dirty="0" smtClean="0"/>
              <a:t> III synthase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αλλά οφειλόμενη σε μετάλλαξη της </a:t>
            </a:r>
            <a:r>
              <a:rPr lang="en-US" altLang="el-GR" sz="2400" dirty="0" smtClean="0"/>
              <a:t>GATA binding protein</a:t>
            </a:r>
            <a:r>
              <a:rPr lang="el-GR" altLang="el-GR" sz="2400" dirty="0" smtClean="0"/>
              <a:t> 1 (</a:t>
            </a:r>
            <a:r>
              <a:rPr lang="en-US" altLang="el-GR" sz="2400" dirty="0" smtClean="0"/>
              <a:t>GATA</a:t>
            </a:r>
            <a:r>
              <a:rPr lang="el-GR" altLang="el-GR" sz="2400" dirty="0" smtClean="0"/>
              <a:t>-1, </a:t>
            </a:r>
            <a:r>
              <a:rPr lang="en-US" altLang="el-GR" sz="2400" dirty="0" smtClean="0"/>
              <a:t>X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linked </a:t>
            </a:r>
            <a:r>
              <a:rPr lang="en-US" altLang="el-GR" sz="2400" dirty="0" err="1" smtClean="0"/>
              <a:t>erythroid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specific transcription factor</a:t>
            </a:r>
            <a:r>
              <a:rPr lang="el-GR" altLang="el-GR" sz="2400" dirty="0" smtClean="0"/>
              <a:t>). </a:t>
            </a:r>
          </a:p>
          <a:p>
            <a:pPr eaLnBrk="1" hangingPunct="1"/>
            <a:r>
              <a:rPr lang="el-GR" altLang="el-GR" sz="2400" dirty="0" smtClean="0"/>
              <a:t>Η αναιμία ομοιάζει με ενδιάμεση θαλασσαιμία.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Η αιμοσφαιρίνη </a:t>
            </a:r>
            <a:r>
              <a:rPr lang="en-US" altLang="el-GR" sz="2400" dirty="0" smtClean="0"/>
              <a:t>F</a:t>
            </a:r>
            <a:r>
              <a:rPr lang="el-GR" altLang="el-GR" sz="2400" dirty="0" smtClean="0"/>
              <a:t> είναι πολύ αυξημένη και παρουσιάζεται ήπια </a:t>
            </a:r>
            <a:r>
              <a:rPr lang="el-GR" altLang="el-GR" sz="2400" dirty="0" err="1" smtClean="0"/>
              <a:t>θρομβοπενία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6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800" dirty="0" smtClean="0"/>
              <a:t>Βιολογικά χαρακτηριστικά κληρονομικών </a:t>
            </a:r>
            <a:r>
              <a:rPr lang="el-GR" altLang="el-GR" sz="2800" dirty="0" err="1" smtClean="0"/>
              <a:t>μικροκυτταρώσεων</a:t>
            </a:r>
            <a:r>
              <a:rPr lang="el-GR" altLang="el-GR" sz="2800" dirty="0" smtClean="0"/>
              <a:t>: </a:t>
            </a:r>
            <a:r>
              <a:rPr lang="el-GR" altLang="el-GR" sz="2800" dirty="0" err="1" smtClean="0"/>
              <a:t>πορφυρία</a:t>
            </a:r>
            <a:r>
              <a:rPr lang="el-GR" altLang="el-GR" sz="2800" dirty="0" smtClean="0"/>
              <a:t>, </a:t>
            </a:r>
            <a:r>
              <a:rPr lang="el-GR" altLang="el-GR" sz="2800" dirty="0" err="1" smtClean="0"/>
              <a:t>σιδηροβλαστικές</a:t>
            </a:r>
            <a:r>
              <a:rPr lang="el-GR" altLang="el-GR" sz="2800" dirty="0" smtClean="0"/>
              <a:t> αναιμίες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741176"/>
              </p:ext>
            </p:extLst>
          </p:nvPr>
        </p:nvGraphicFramePr>
        <p:xfrm>
          <a:off x="518866" y="1533651"/>
          <a:ext cx="8229598" cy="4559645"/>
        </p:xfrm>
        <a:graphic>
          <a:graphicData uri="http://schemas.openxmlformats.org/drawingml/2006/table">
            <a:tbl>
              <a:tblPr firstRow="1"/>
              <a:tblGrid>
                <a:gridCol w="1358283"/>
                <a:gridCol w="1434853"/>
                <a:gridCol w="1509759"/>
                <a:gridCol w="1964184"/>
                <a:gridCol w="1962519"/>
              </a:tblGrid>
              <a:tr h="360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EPP</a:t>
                      </a: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XLSA</a:t>
                      </a: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XLSA-A</a:t>
                      </a: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Έλλειψη 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GLRX5</a:t>
                      </a: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Έλλειψη 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Ένζυμο 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Ferrochelatase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Ένζυμο 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ALAS2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ABCB7</a:t>
                      </a:r>
                      <a:endParaRPr kumimoji="0" lang="el-GR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Ένζυμο </a:t>
                      </a:r>
                      <a:r>
                        <a:rPr kumimoji="0" lang="en-US" alt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Glutaredoxin</a:t>
                      </a:r>
                      <a:r>
                        <a:rPr kumimoji="0" lang="en-US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endParaRPr kumimoji="0" lang="el-GR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Δράση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Ενσωμάτωση του 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 </a:t>
                      </a: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στην 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PPIX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Σύνθεση 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gly / succinyl CoA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Μεταφέρει τα 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Fe/S clusters</a:t>
                      </a: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στο κυτταρόπλασμα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Μετέχει στο σχηματισμό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των 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Fe/S clusters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 (</a:t>
                      </a:r>
                      <a:r>
                        <a:rPr kumimoji="0" lang="en-US" alt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r>
                        <a:rPr kumimoji="0" lang="en-US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l-GR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60-75</a:t>
                      </a:r>
                      <a:endParaRPr kumimoji="0" lang="el-GR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60-75</a:t>
                      </a:r>
                      <a:endParaRPr kumimoji="0" lang="el-GR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60-75</a:t>
                      </a:r>
                      <a:endParaRPr kumimoji="0" lang="el-GR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55-70</a:t>
                      </a:r>
                      <a:endParaRPr kumimoji="0" lang="el-GR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Σίδηρος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Κ.φ. ή 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Κ.φ. ή 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Κ.φ.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Κορεσμός</a:t>
                      </a: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Tf</a:t>
                      </a: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sTfR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l-GR" alt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Δακτυλιοειδείς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σιδηροβλάστες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όχι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9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Σίδηρος ήπατος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Χαρακτηριστικά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Φωτοευαισθησία, οξεία ηπατική ανεπάρκεια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Υπερφόρτωση σιδήρου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Κυρίως στελεχιαία &amp; νωτιαοπαρεγκεφαλιδική αταξία, υποπλασία παρεγκεφαλίδας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Ηπατοσπληνομεγαλία, υπερφόρτωση σιδήρου 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Θεραπεία</a:t>
                      </a:r>
                    </a:p>
                  </a:txBody>
                  <a:tcPr marL="95879" marR="9587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Β-καροτένιο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Βιταμίνη Β6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Βιταμίνη Β6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Χηλικοί</a:t>
                      </a:r>
                      <a:r>
                        <a:rPr kumimoji="0" lang="el-GR" alt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παράγοντες </a:t>
                      </a:r>
                    </a:p>
                  </a:txBody>
                  <a:tcPr marL="95879" marR="9587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21" name="Rectangle 77"/>
          <p:cNvSpPr>
            <a:spLocks noChangeArrowheads="1"/>
          </p:cNvSpPr>
          <p:nvPr/>
        </p:nvSpPr>
        <p:spPr bwMode="auto">
          <a:xfrm>
            <a:off x="611188" y="6237288"/>
            <a:ext cx="81375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200"/>
              <a:t>EPP = Erythropoeitc protoporphyria</a:t>
            </a:r>
            <a:r>
              <a:rPr lang="el-GR" altLang="el-GR" sz="1200"/>
              <a:t>, </a:t>
            </a:r>
            <a:r>
              <a:rPr lang="en-US" altLang="el-GR" sz="1200"/>
              <a:t>PPIX =</a:t>
            </a:r>
            <a:r>
              <a:rPr lang="el-GR" altLang="el-GR" sz="1200"/>
              <a:t> πρωτοπορφυρίνη ΙΧ</a:t>
            </a:r>
            <a:r>
              <a:rPr lang="en-US" altLang="el-GR" sz="1200"/>
              <a:t>, XLSA = X-linked, ALAS2 = 5</a:t>
            </a:r>
            <a:r>
              <a:rPr lang="el-GR" altLang="el-GR" sz="1200"/>
              <a:t>-</a:t>
            </a:r>
            <a:r>
              <a:rPr lang="en-US" altLang="el-GR" sz="1200"/>
              <a:t>aminolevulinate synthase, XLSA-A = X-linked </a:t>
            </a:r>
            <a:r>
              <a:rPr lang="el-GR" altLang="el-GR" sz="1200"/>
              <a:t>με αταξία</a:t>
            </a:r>
            <a:r>
              <a:rPr lang="en-US" altLang="el-GR" sz="1200"/>
              <a:t>, ABCB7 = adenosine triphosphate-binding cassette protein.</a:t>
            </a:r>
          </a:p>
          <a:p>
            <a:pPr eaLnBrk="1" hangingPunct="1"/>
            <a:r>
              <a:rPr lang="en-US" altLang="el-GR" sz="1200"/>
              <a:t>Iolascon et al.,</a:t>
            </a:r>
            <a:r>
              <a:rPr lang="el-GR" altLang="el-GR" sz="1200"/>
              <a:t> </a:t>
            </a:r>
            <a:r>
              <a:rPr lang="en-US" altLang="el-GR" sz="1200"/>
              <a:t>Haematologica  2009;94:395-408</a:t>
            </a:r>
            <a:endParaRPr lang="el-GR" altLang="el-GR" sz="120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4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Δηλητηρίαση με μόλυβδο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/>
          <a:lstStyle/>
          <a:p>
            <a:r>
              <a:rPr lang="el-GR" dirty="0"/>
              <a:t>Επίκτητη </a:t>
            </a:r>
            <a:r>
              <a:rPr lang="el-GR" dirty="0" err="1"/>
              <a:t>σιδηροβλαστική</a:t>
            </a:r>
            <a:r>
              <a:rPr lang="el-GR" dirty="0"/>
              <a:t> αναιμία και επίκτητη </a:t>
            </a:r>
            <a:r>
              <a:rPr lang="el-GR" dirty="0" err="1" smtClean="0"/>
              <a:t>πορφυρία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 μόλυβδος αναστέλλει τη δραστικότητα ορισμένων ενζύμων της οδού σύνθεσης της </a:t>
            </a:r>
            <a:r>
              <a:rPr lang="el-GR" dirty="0" err="1"/>
              <a:t>αίμης</a:t>
            </a:r>
            <a:r>
              <a:rPr lang="el-GR" dirty="0"/>
              <a:t> (</a:t>
            </a:r>
            <a:r>
              <a:rPr lang="el-GR" dirty="0" err="1"/>
              <a:t>αφυδρατάση</a:t>
            </a:r>
            <a:r>
              <a:rPr lang="el-GR" dirty="0"/>
              <a:t> του ALA, </a:t>
            </a:r>
            <a:r>
              <a:rPr lang="el-GR" dirty="0" err="1"/>
              <a:t>αποκαρβιξυλάση</a:t>
            </a:r>
            <a:r>
              <a:rPr lang="el-GR" dirty="0"/>
              <a:t> του UPG, </a:t>
            </a:r>
            <a:r>
              <a:rPr lang="el-GR" dirty="0" err="1"/>
              <a:t>σιδηροχηλατάση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Παρατηρείται ήπιας έως μέσης βαρύτητας </a:t>
            </a:r>
            <a:r>
              <a:rPr lang="el-GR" dirty="0" err="1"/>
              <a:t>υπόχρωμη</a:t>
            </a:r>
            <a:r>
              <a:rPr lang="el-GR" dirty="0"/>
              <a:t> – </a:t>
            </a:r>
            <a:r>
              <a:rPr lang="el-GR" dirty="0" err="1"/>
              <a:t>μικροκυτταρική</a:t>
            </a:r>
            <a:r>
              <a:rPr lang="el-GR" dirty="0"/>
              <a:t> αναιμία, με έντονη </a:t>
            </a:r>
            <a:r>
              <a:rPr lang="el-GR" dirty="0" err="1"/>
              <a:t>βασεόφιλη</a:t>
            </a:r>
            <a:r>
              <a:rPr lang="el-GR" dirty="0"/>
              <a:t> στίξη και λίγες δακτυλιοειδείς </a:t>
            </a:r>
            <a:r>
              <a:rPr lang="el-GR" dirty="0" err="1"/>
              <a:t>σιδηροβλάστες</a:t>
            </a:r>
            <a:r>
              <a:rPr lang="el-GR" dirty="0"/>
              <a:t> στο μυελό των </a:t>
            </a:r>
            <a:r>
              <a:rPr lang="el-GR" dirty="0" smtClean="0"/>
              <a:t>οστών.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8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06144" y="1196752"/>
            <a:ext cx="4637856" cy="566124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000" b="1" dirty="0" smtClean="0">
                <a:solidFill>
                  <a:srgbClr val="004A82"/>
                </a:solidFill>
              </a:rPr>
              <a:t>Μεταβολισμός του σιδήρου</a:t>
            </a:r>
            <a:endParaRPr lang="en-US" altLang="el-GR" sz="2000" b="1" dirty="0" smtClean="0">
              <a:solidFill>
                <a:srgbClr val="004A8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000" b="1" dirty="0" smtClean="0"/>
              <a:t>Επίκτητα αίτια σιδηροπενίας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Αυξημένες ανάγκες.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Απώλεια αίματος.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Μειωμένη πρόσληψη (κακή διατροφή).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err="1" smtClean="0"/>
              <a:t>Δυσαπορρόφηση</a:t>
            </a:r>
            <a:r>
              <a:rPr lang="el-GR" altLang="el-GR" sz="2000" dirty="0" smtClean="0"/>
              <a:t> σιδήρου.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000" b="1" dirty="0" smtClean="0"/>
              <a:t>Συγγενείς διαταραχές του μεταβολισμού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Συγγενής </a:t>
            </a:r>
            <a:r>
              <a:rPr lang="el-GR" altLang="el-GR" sz="2000" dirty="0" err="1" smtClean="0"/>
              <a:t>υποτρανσφερριμαιμία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err="1" smtClean="0"/>
              <a:t>Ασερουλοπλασμιναιμία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n-US" altLang="el-GR" sz="2000" dirty="0" smtClean="0"/>
              <a:t>Divalent metal transporter 1 (DMT1) </a:t>
            </a:r>
            <a:r>
              <a:rPr lang="el-GR" altLang="el-GR" sz="2000" dirty="0" smtClean="0"/>
              <a:t>νόσος.</a:t>
            </a:r>
            <a:endParaRPr lang="en-US" altLang="el-GR" sz="20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Έλλειψη </a:t>
            </a:r>
            <a:r>
              <a:rPr lang="en-US" altLang="el-GR" sz="2000" dirty="0" err="1" smtClean="0"/>
              <a:t>Matriptase</a:t>
            </a:r>
            <a:r>
              <a:rPr lang="el-GR" altLang="el-GR" sz="2000" dirty="0" smtClean="0"/>
              <a:t>-</a:t>
            </a:r>
            <a:r>
              <a:rPr lang="en-US" altLang="el-GR" sz="2000" dirty="0" smtClean="0"/>
              <a:t>2 (IRIDA) 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r>
              <a:rPr lang="el-GR" altLang="el-GR" sz="2000" dirty="0" smtClean="0"/>
              <a:t>Νόσος </a:t>
            </a:r>
            <a:r>
              <a:rPr lang="el-GR" altLang="el-GR" sz="2000" dirty="0" err="1" smtClean="0"/>
              <a:t>φερροπορτίνης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→"/>
            </a:pPr>
            <a:endParaRPr lang="el-GR" altLang="el-GR" sz="2000" b="1" dirty="0" smtClean="0">
              <a:solidFill>
                <a:schemeClr val="hlink"/>
              </a:solidFill>
            </a:endParaRPr>
          </a:p>
        </p:txBody>
      </p:sp>
      <p:grpSp>
        <p:nvGrpSpPr>
          <p:cNvPr id="60420" name="Group 4"/>
          <p:cNvGrpSpPr>
            <a:grpSpLocks noChangeAspect="1"/>
          </p:cNvGrpSpPr>
          <p:nvPr/>
        </p:nvGrpSpPr>
        <p:grpSpPr bwMode="auto">
          <a:xfrm>
            <a:off x="467544" y="1989138"/>
            <a:ext cx="4038600" cy="2595562"/>
            <a:chOff x="204" y="1480"/>
            <a:chExt cx="2544" cy="1635"/>
          </a:xfrm>
        </p:grpSpPr>
        <p:sp>
          <p:nvSpPr>
            <p:cNvPr id="6042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1480"/>
              <a:ext cx="2544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6042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80"/>
              <a:ext cx="2548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AutoShape 7"/>
          <p:cNvSpPr>
            <a:spLocks noChangeArrowheads="1"/>
          </p:cNvSpPr>
          <p:nvPr/>
        </p:nvSpPr>
        <p:spPr bwMode="auto">
          <a:xfrm rot="3246510">
            <a:off x="3479190" y="1089116"/>
            <a:ext cx="192856" cy="2492375"/>
          </a:xfrm>
          <a:prstGeom prst="upArrow">
            <a:avLst>
              <a:gd name="adj1" fmla="val 50000"/>
              <a:gd name="adj2" fmla="val 426630"/>
            </a:avLst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323528" y="6237312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l-GR" sz="1200" dirty="0" err="1">
                <a:latin typeface="+mn-lt"/>
              </a:rPr>
              <a:t>Photis</a:t>
            </a:r>
            <a:r>
              <a:rPr lang="fr-CH" altLang="el-GR" sz="1200" dirty="0">
                <a:latin typeface="+mn-lt"/>
              </a:rPr>
              <a:t> </a:t>
            </a:r>
            <a:r>
              <a:rPr lang="fr-CH" altLang="el-GR" sz="1200" dirty="0" err="1">
                <a:latin typeface="+mn-lt"/>
              </a:rPr>
              <a:t>Beris</a:t>
            </a:r>
            <a:r>
              <a:rPr lang="el-GR" altLang="el-GR" sz="1200" dirty="0">
                <a:latin typeface="+mn-lt"/>
              </a:rPr>
              <a:t> &amp; </a:t>
            </a:r>
            <a:r>
              <a:rPr lang="en-US" altLang="el-GR" sz="1200" dirty="0" err="1">
                <a:latin typeface="+mn-lt"/>
              </a:rPr>
              <a:t>Achille</a:t>
            </a:r>
            <a:r>
              <a:rPr lang="en-US" altLang="el-GR" sz="1200" dirty="0">
                <a:latin typeface="+mn-lt"/>
              </a:rPr>
              <a:t> </a:t>
            </a:r>
            <a:r>
              <a:rPr lang="en-US" altLang="el-GR" sz="1200" dirty="0" err="1">
                <a:latin typeface="+mn-lt"/>
              </a:rPr>
              <a:t>Iolascon</a:t>
            </a:r>
            <a:r>
              <a:rPr lang="el-GR" altLang="el-GR" sz="1200" dirty="0">
                <a:latin typeface="+mn-lt"/>
              </a:rPr>
              <a:t>, </a:t>
            </a:r>
          </a:p>
          <a:p>
            <a:pPr eaLnBrk="1" hangingPunct="1"/>
            <a:r>
              <a:rPr lang="en-US" altLang="el-GR" sz="1200" dirty="0">
                <a:solidFill>
                  <a:srgbClr val="000000"/>
                </a:solidFill>
                <a:latin typeface="+mn-lt"/>
              </a:rPr>
              <a:t>The Curriculum in Iron Metabolism &amp; Related Disorders</a:t>
            </a:r>
            <a:endParaRPr lang="el-GR" altLang="el-GR" sz="1200" dirty="0">
              <a:latin typeface="+mn-lt"/>
            </a:endParaRPr>
          </a:p>
        </p:txBody>
      </p:sp>
      <p:sp>
        <p:nvSpPr>
          <p:cNvPr id="60423" name="Oval 9"/>
          <p:cNvSpPr>
            <a:spLocks noChangeArrowheads="1"/>
          </p:cNvSpPr>
          <p:nvPr/>
        </p:nvSpPr>
        <p:spPr bwMode="auto">
          <a:xfrm>
            <a:off x="4139952" y="1916833"/>
            <a:ext cx="4931345" cy="189776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Διαφορική διάγνωση </a:t>
            </a:r>
            <a:r>
              <a:rPr lang="el-GR" altLang="el-GR" dirty="0" err="1" smtClean="0"/>
              <a:t>μικροκυτταρικής</a:t>
            </a:r>
            <a:r>
              <a:rPr lang="el-GR" altLang="el-GR" dirty="0" smtClean="0"/>
              <a:t> αναιμίας </a:t>
            </a:r>
            <a:r>
              <a:rPr lang="el-GR" altLang="el-GR" sz="3000" b="0" dirty="0" smtClean="0"/>
              <a:t>5/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91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700" smtClean="0"/>
              <a:t>Επίκτητα αίτια σιδηροπενίας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Αυξημένες ανάγκες</a:t>
            </a:r>
          </a:p>
          <a:p>
            <a:pPr eaLnBrk="1" hangingPunct="1">
              <a:buFont typeface="Arial" charset="0"/>
              <a:buChar char="→"/>
            </a:pP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Απώλεια αίματος</a:t>
            </a:r>
          </a:p>
          <a:p>
            <a:pPr eaLnBrk="1" hangingPunct="1">
              <a:buFont typeface="Arial" charset="0"/>
              <a:buChar char="→"/>
            </a:pP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Μειωμένη πρόσληψη </a:t>
            </a:r>
          </a:p>
          <a:p>
            <a:pPr eaLnBrk="1" hangingPunct="1">
              <a:buFont typeface="Arial" charset="0"/>
              <a:buChar char="→"/>
            </a:pPr>
            <a:endParaRPr lang="el-GR" altLang="el-GR" sz="2000" dirty="0" smtClean="0"/>
          </a:p>
          <a:p>
            <a:pPr eaLnBrk="1" hangingPunct="1">
              <a:buFont typeface="Arial" charset="0"/>
              <a:buChar char="→"/>
            </a:pPr>
            <a:endParaRPr lang="el-GR" altLang="el-GR" sz="2000" dirty="0" smtClean="0"/>
          </a:p>
          <a:p>
            <a:pPr eaLnBrk="1" hangingPunct="1"/>
            <a:r>
              <a:rPr lang="el-GR" altLang="el-GR" sz="2000" dirty="0" err="1" smtClean="0"/>
              <a:t>Δυσαπορρόφηση</a:t>
            </a:r>
            <a:r>
              <a:rPr lang="el-GR" altLang="el-GR" sz="2000" dirty="0" smtClean="0"/>
              <a:t> σιδήρου</a:t>
            </a:r>
          </a:p>
          <a:p>
            <a:pPr eaLnBrk="1" hangingPunct="1"/>
            <a:endParaRPr lang="el-GR" altLang="el-GR" sz="2000" dirty="0" smtClean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8725" y="1412875"/>
            <a:ext cx="4105275" cy="48958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AutoNum type="arabicPeriod"/>
            </a:pPr>
            <a:r>
              <a:rPr lang="el-GR" altLang="el-GR" sz="1800" dirty="0" smtClean="0"/>
              <a:t>παιδιά και έφηβοι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AutoNum type="arabicPeriod"/>
            </a:pPr>
            <a:r>
              <a:rPr lang="el-GR" altLang="el-GR" sz="1800" dirty="0" smtClean="0"/>
              <a:t>εγκυμοσύνη και θηλασμός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6666FF"/>
              </a:buClr>
            </a:pPr>
            <a:r>
              <a:rPr lang="el-GR" altLang="el-GR" sz="1800" dirty="0" smtClean="0"/>
              <a:t>φυσιολογικά: έμμηνος ρήση 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6666FF"/>
              </a:buClr>
            </a:pPr>
            <a:r>
              <a:rPr lang="el-GR" altLang="el-GR" sz="1800" dirty="0" smtClean="0"/>
              <a:t>παθολογικά: χειρουργείο, τοκετός, αιματουρία, αιμόπτυση, παθήσεις του πεπτικού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6666FF"/>
              </a:buClr>
            </a:pPr>
            <a:r>
              <a:rPr lang="el-GR" altLang="el-GR" sz="1800" dirty="0" smtClean="0"/>
              <a:t>αιμοδοσία 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altLang="el-GR" sz="1800" dirty="0" smtClean="0"/>
              <a:t>χορτοφαγία ή κακή διατροφή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FF0066"/>
              </a:buClr>
              <a:buFont typeface="Wingdings" pitchFamily="2" charset="2"/>
              <a:buChar char="Ø"/>
            </a:pPr>
            <a:endParaRPr lang="el-GR" altLang="el-GR" sz="1800" dirty="0" smtClean="0"/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1800" dirty="0" smtClean="0"/>
              <a:t>σύνδρομα </a:t>
            </a:r>
            <a:r>
              <a:rPr lang="el-GR" altLang="el-GR" sz="1800" dirty="0" err="1" smtClean="0"/>
              <a:t>δυσαπορρόφησης</a:t>
            </a:r>
            <a:r>
              <a:rPr lang="en-US" altLang="el-GR" sz="1800" dirty="0" smtClean="0"/>
              <a:t> (</a:t>
            </a:r>
            <a:r>
              <a:rPr lang="en-US" altLang="el-GR" sz="1800" dirty="0" err="1" smtClean="0"/>
              <a:t>Sprue</a:t>
            </a:r>
            <a:r>
              <a:rPr lang="en-US" altLang="el-GR" sz="1800" dirty="0" smtClean="0"/>
              <a:t>, </a:t>
            </a:r>
            <a:r>
              <a:rPr lang="el-GR" altLang="el-GR" sz="1800" dirty="0" smtClean="0"/>
              <a:t>νόσος </a:t>
            </a:r>
            <a:r>
              <a:rPr lang="en-US" altLang="el-GR" sz="1800" dirty="0" smtClean="0"/>
              <a:t>Crohn</a:t>
            </a:r>
            <a:r>
              <a:rPr lang="el-GR" altLang="el-GR" sz="1800" dirty="0" smtClean="0"/>
              <a:t>)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1800" dirty="0" smtClean="0"/>
              <a:t>μετά από χειρουργική επέμβαση στο στομάχι ή στο έντερο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1800" dirty="0" err="1" smtClean="0"/>
              <a:t>αυτοάνοση</a:t>
            </a:r>
            <a:r>
              <a:rPr lang="el-GR" altLang="el-GR" sz="1800" dirty="0" smtClean="0"/>
              <a:t> ατροφική </a:t>
            </a:r>
            <a:r>
              <a:rPr lang="el-GR" altLang="el-GR" sz="1800" dirty="0" err="1" smtClean="0"/>
              <a:t>γαστρίτις</a:t>
            </a:r>
            <a:endParaRPr lang="el-GR" altLang="el-GR" sz="1800" dirty="0" smtClean="0"/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1800" dirty="0" smtClean="0"/>
              <a:t>λοίμωξη από </a:t>
            </a:r>
            <a:r>
              <a:rPr lang="en-US" altLang="el-GR" sz="1800" i="1" dirty="0" smtClean="0"/>
              <a:t>Helicobacter pylori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1800" dirty="0" err="1" smtClean="0"/>
              <a:t>κοικλιοκάκη</a:t>
            </a:r>
            <a:endParaRPr lang="el-GR" altLang="el-GR" sz="1800" dirty="0" smtClean="0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3059113" y="1557338"/>
            <a:ext cx="1511300" cy="215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3059113" y="1773238"/>
            <a:ext cx="1511300" cy="714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2916238" y="2133600"/>
            <a:ext cx="1727200" cy="360363"/>
          </a:xfrm>
          <a:prstGeom prst="line">
            <a:avLst/>
          </a:prstGeom>
          <a:noFill/>
          <a:ln w="19050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2916238" y="2420938"/>
            <a:ext cx="1728787" cy="71437"/>
          </a:xfrm>
          <a:prstGeom prst="line">
            <a:avLst/>
          </a:prstGeom>
          <a:noFill/>
          <a:ln w="19050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2916238" y="2492375"/>
            <a:ext cx="1798637" cy="649288"/>
          </a:xfrm>
          <a:prstGeom prst="line">
            <a:avLst/>
          </a:prstGeom>
          <a:noFill/>
          <a:ln w="19050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419475" y="3429000"/>
            <a:ext cx="1295400" cy="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3851275" y="3933825"/>
            <a:ext cx="865188" cy="43021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V="1">
            <a:off x="3851275" y="4365625"/>
            <a:ext cx="865188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51275" y="4365625"/>
            <a:ext cx="865188" cy="5762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3851275" y="4365625"/>
            <a:ext cx="865188" cy="7921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851275" y="4365625"/>
            <a:ext cx="865188" cy="10795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9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Δυσαπορρόφηση</a:t>
            </a:r>
            <a:r>
              <a:rPr lang="el-GR" altLang="el-GR" dirty="0" smtClean="0"/>
              <a:t> του σιδήρου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Πρόσφατες μελέτες ασθενών που πάσχουν από ανεξήγητη ή ανθεκτική στην από του στόματος αγωγή με σίδηρο σιδηροπενική αναιμία</a:t>
            </a:r>
            <a:r>
              <a:rPr lang="en-US" altLang="el-GR" dirty="0" smtClean="0"/>
              <a:t>,</a:t>
            </a:r>
            <a:r>
              <a:rPr lang="el-GR" altLang="el-GR" dirty="0" smtClean="0"/>
              <a:t> κατέδειξαν ότι</a:t>
            </a:r>
            <a:r>
              <a:rPr lang="en-US" altLang="el-GR" dirty="0" smtClean="0"/>
              <a:t>:</a:t>
            </a:r>
            <a:r>
              <a:rPr lang="el-GR" altLang="el-GR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dirty="0" smtClean="0"/>
              <a:t>το 20 – 27% των ασθενών πάσχει από </a:t>
            </a:r>
            <a:r>
              <a:rPr lang="el-GR" altLang="el-GR" dirty="0" err="1" smtClean="0"/>
              <a:t>αυτοάνοση</a:t>
            </a:r>
            <a:r>
              <a:rPr lang="el-GR" altLang="el-GR" dirty="0" smtClean="0"/>
              <a:t> ατροφική γαστρίτιδα (</a:t>
            </a:r>
            <a:r>
              <a:rPr lang="en-US" altLang="el-GR" dirty="0" smtClean="0"/>
              <a:t>autoimmune atrophic gastritis)</a:t>
            </a:r>
            <a:r>
              <a:rPr lang="el-GR" altLang="el-GR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dirty="0" smtClean="0"/>
              <a:t>το 50% παρουσιάζει στοιχεία για ενεργό λοίμωξη από το </a:t>
            </a:r>
            <a:r>
              <a:rPr lang="en-US" altLang="el-GR" dirty="0" smtClean="0"/>
              <a:t>Helicobacter pylori</a:t>
            </a:r>
            <a:r>
              <a:rPr lang="el-GR" altLang="el-GR" i="1" dirty="0" smtClean="0"/>
              <a:t>.</a:t>
            </a:r>
            <a:endParaRPr lang="el-GR" altLang="el-GR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dirty="0" smtClean="0"/>
              <a:t>το 4 – 6% πάσχει από </a:t>
            </a:r>
            <a:r>
              <a:rPr lang="el-GR" altLang="el-GR" dirty="0" err="1" smtClean="0"/>
              <a:t>κοιλιοκάκη</a:t>
            </a:r>
            <a:r>
              <a:rPr lang="el-GR" altLang="el-GR" dirty="0" smtClean="0"/>
              <a:t> (</a:t>
            </a:r>
            <a:r>
              <a:rPr lang="en-US" altLang="el-GR" dirty="0" smtClean="0"/>
              <a:t>celiac disease)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8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err="1" smtClean="0"/>
              <a:t>Αυτοάνοση</a:t>
            </a:r>
            <a:r>
              <a:rPr lang="el-GR" altLang="el-GR" dirty="0" smtClean="0"/>
              <a:t> ατροφική γαστρίτιδα </a:t>
            </a:r>
            <a:r>
              <a:rPr lang="el-GR" altLang="el-GR" sz="3000" b="0" dirty="0" smtClean="0"/>
              <a:t>(</a:t>
            </a:r>
            <a:r>
              <a:rPr lang="en-US" altLang="el-GR" sz="3000" b="0" dirty="0" smtClean="0"/>
              <a:t>autoimmune </a:t>
            </a:r>
            <a:r>
              <a:rPr lang="fr-CH" altLang="el-GR" sz="3000" b="0" dirty="0" err="1" smtClean="0"/>
              <a:t>atrophic</a:t>
            </a:r>
            <a:r>
              <a:rPr lang="en-US" altLang="el-GR" sz="3000" b="0" dirty="0" smtClean="0"/>
              <a:t> gastritis)</a:t>
            </a:r>
            <a:endParaRPr lang="el-GR" altLang="el-GR" sz="3000" b="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αυτοάνοση</a:t>
            </a:r>
            <a:r>
              <a:rPr lang="el-GR" altLang="el-GR" dirty="0" smtClean="0"/>
              <a:t> ατροφική γαστρίτιδα συνδέεται με χρόνια ιδιοπαθή σιδηροπενική αναιμία, χωρίς ευρήματα απώλειας αίματος από το γαστρεντερικό σύστημα.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έλλειψη της γαστρικής οξύτητας διαταράσσει την απορρόφηση του σιδήρου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Σε νεαρές γυναίκες λόγω της εμμήνου ρύσεως, η σιδηροπενική αναιμία μπορεί να εμφανισθεί πολλά έτη πριν την εξάντληση των αποθηκών της βιταμίνης Β12.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Το </a:t>
            </a:r>
            <a:r>
              <a:rPr lang="en-US" altLang="el-GR" dirty="0" smtClean="0"/>
              <a:t>Helicobacter pylori </a:t>
            </a:r>
            <a:r>
              <a:rPr lang="el-GR" altLang="el-GR" dirty="0" smtClean="0"/>
              <a:t>μπορεί να μετέχει στην </a:t>
            </a:r>
            <a:r>
              <a:rPr lang="el-GR" altLang="el-GR" dirty="0" err="1" smtClean="0"/>
              <a:t>παθογένεση</a:t>
            </a:r>
            <a:r>
              <a:rPr lang="el-GR" altLang="el-GR" dirty="0" smtClean="0"/>
              <a:t> της </a:t>
            </a:r>
            <a:r>
              <a:rPr lang="el-GR" altLang="el-GR" dirty="0" err="1" smtClean="0"/>
              <a:t>αυτοάνοσης</a:t>
            </a:r>
            <a:r>
              <a:rPr lang="el-GR" altLang="el-GR" dirty="0" smtClean="0"/>
              <a:t> ατροφικής γαστρίτιδας λόγω της </a:t>
            </a:r>
            <a:r>
              <a:rPr lang="el-GR" altLang="el-GR" dirty="0" err="1" smtClean="0"/>
              <a:t>αντιγονικής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μίμισης</a:t>
            </a:r>
            <a:r>
              <a:rPr lang="el-GR" altLang="el-GR" dirty="0" smtClean="0"/>
              <a:t> και ανάπτυξης αντισωμάτων έναντι της </a:t>
            </a:r>
            <a:r>
              <a:rPr lang="en-US" altLang="el-GR" dirty="0" smtClean="0"/>
              <a:t>H(+) K(+) – ATPase (</a:t>
            </a:r>
            <a:r>
              <a:rPr lang="el-GR" altLang="el-GR" dirty="0" err="1" smtClean="0"/>
              <a:t>πρωτεΐνης</a:t>
            </a:r>
            <a:r>
              <a:rPr lang="el-GR" altLang="el-GR" dirty="0" smtClean="0"/>
              <a:t> που είναι το πιο κοινό </a:t>
            </a:r>
            <a:r>
              <a:rPr lang="el-GR" altLang="el-GR" dirty="0" err="1" smtClean="0"/>
              <a:t>αυτοαντιγόνο</a:t>
            </a:r>
            <a:r>
              <a:rPr lang="el-GR" altLang="el-GR" dirty="0" smtClean="0"/>
              <a:t> στην κακοήθη αναιμία).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Διάγνωση: </a:t>
            </a:r>
            <a:r>
              <a:rPr lang="el-GR" altLang="el-GR" dirty="0" err="1" smtClean="0"/>
              <a:t>Αντιτοιχωματικά</a:t>
            </a:r>
            <a:r>
              <a:rPr lang="el-GR" altLang="el-GR" dirty="0" smtClean="0"/>
              <a:t> αντισώματα (</a:t>
            </a:r>
            <a:r>
              <a:rPr lang="en-US" altLang="el-GR" dirty="0" smtClean="0"/>
              <a:t>anti-parietal Abs), </a:t>
            </a:r>
            <a:r>
              <a:rPr lang="el-GR" altLang="el-GR" dirty="0" err="1" smtClean="0"/>
              <a:t>γαστρίνη</a:t>
            </a:r>
            <a:r>
              <a:rPr lang="el-GR" altLang="el-GR" dirty="0" smtClean="0"/>
              <a:t> (</a:t>
            </a:r>
            <a:r>
              <a:rPr lang="en-US" altLang="el-GR" dirty="0" smtClean="0"/>
              <a:t>gastrin</a:t>
            </a:r>
            <a:r>
              <a:rPr lang="el-GR" altLang="el-GR" dirty="0" smtClean="0"/>
              <a:t>).</a:t>
            </a:r>
          </a:p>
          <a:p>
            <a:pPr eaLnBrk="1" hangingPunct="1">
              <a:lnSpc>
                <a:spcPct val="100000"/>
              </a:lnSpc>
            </a:pP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9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Λοίμωξη από το </a:t>
            </a:r>
            <a:r>
              <a:rPr lang="en-US" altLang="el-GR" dirty="0" smtClean="0"/>
              <a:t>Helicobacter pylori</a:t>
            </a:r>
            <a:endParaRPr lang="el-GR" altLang="el-GR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Κατά τα τελευταία έτη πολλές μελέτες εμπλέκουν τη λοίμωξη από το </a:t>
            </a:r>
            <a:r>
              <a:rPr lang="en-US" altLang="el-GR" b="1" dirty="0" smtClean="0"/>
              <a:t>Helicobacter </a:t>
            </a:r>
            <a:r>
              <a:rPr lang="en-US" altLang="el-GR" b="1" dirty="0" err="1" smtClean="0"/>
              <a:t>polyri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ως αιτία για την εμφάνιση σιδηροπενικής αναιμίας ανθεκτικής στην από του στόματος αγωγής με σίδηρο.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διόρθωση της αναιμίας επιτυγχάνεται με τη θεραπεία εκρίζωσης του μικροβίου.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Πιθανοί μηχανισμοί: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l-GR" altLang="el-GR" dirty="0" smtClean="0"/>
              <a:t>αφανής αιμορραγία; 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l-GR" altLang="el-GR" dirty="0" smtClean="0"/>
              <a:t>πρόσληψη και κατανάλωση του σιδήρου από το βακτήριο;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l-GR" altLang="el-GR" dirty="0" smtClean="0"/>
              <a:t>μεταβολή στη σύνθεση του γαστρικού υγρού; Παρατηρείται μεταβολή της οξύτητας του </a:t>
            </a:r>
            <a:r>
              <a:rPr lang="en-US" altLang="el-GR" dirty="0" smtClean="0"/>
              <a:t>pH</a:t>
            </a:r>
            <a:r>
              <a:rPr lang="el-GR" altLang="el-GR" dirty="0" smtClean="0"/>
              <a:t> και της συγκέντρωσης του </a:t>
            </a:r>
            <a:r>
              <a:rPr lang="el-GR" altLang="el-GR" dirty="0" err="1" smtClean="0"/>
              <a:t>ασκορβικού</a:t>
            </a:r>
            <a:r>
              <a:rPr lang="el-GR" altLang="el-GR" dirty="0" smtClean="0"/>
              <a:t> οξέως (</a:t>
            </a:r>
            <a:r>
              <a:rPr lang="fr-CH" altLang="el-GR" dirty="0" err="1" smtClean="0"/>
              <a:t>ascorbic</a:t>
            </a:r>
            <a:r>
              <a:rPr lang="fr-CH" altLang="el-GR" dirty="0" smtClean="0"/>
              <a:t> </a:t>
            </a:r>
            <a:r>
              <a:rPr lang="fr-CH" altLang="el-GR" dirty="0" err="1" smtClean="0"/>
              <a:t>acid</a:t>
            </a:r>
            <a:r>
              <a:rPr lang="el-GR" altLang="el-GR" dirty="0" smtClean="0"/>
              <a:t>)</a:t>
            </a:r>
            <a:r>
              <a:rPr lang="fr-CH" altLang="el-GR" dirty="0" smtClean="0"/>
              <a:t>.</a:t>
            </a:r>
            <a:r>
              <a:rPr lang="el-GR" altLang="el-GR" dirty="0" smtClean="0"/>
              <a:t> Είναι η πλέον πιθανή ερμηνεία.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l-GR" altLang="el-GR" dirty="0" smtClean="0"/>
              <a:t>Διάγνωση: έλεγχος για </a:t>
            </a:r>
            <a:r>
              <a:rPr lang="en-US" altLang="el-GR" dirty="0" smtClean="0"/>
              <a:t>IgG </a:t>
            </a:r>
            <a:r>
              <a:rPr lang="el-GR" altLang="el-GR" dirty="0" smtClean="0"/>
              <a:t>αντισώματα και δοκιμασία εκπνοής ουρίας (</a:t>
            </a:r>
            <a:r>
              <a:rPr lang="fr-CH" altLang="el-GR" dirty="0" err="1" smtClean="0"/>
              <a:t>urea</a:t>
            </a:r>
            <a:r>
              <a:rPr lang="fr-CH" altLang="el-GR" dirty="0" smtClean="0"/>
              <a:t> </a:t>
            </a:r>
            <a:r>
              <a:rPr lang="fr-CH" altLang="el-GR" dirty="0" err="1" smtClean="0"/>
              <a:t>breath</a:t>
            </a:r>
            <a:r>
              <a:rPr lang="fr-CH" altLang="el-GR" dirty="0" smtClean="0"/>
              <a:t> test</a:t>
            </a:r>
            <a:r>
              <a:rPr lang="el-GR" altLang="el-GR" dirty="0" smtClean="0"/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9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Κοιλιοκάκη</a:t>
            </a:r>
            <a:r>
              <a:rPr lang="el-GR" altLang="el-GR" dirty="0" smtClean="0"/>
              <a:t> (</a:t>
            </a:r>
            <a:r>
              <a:rPr lang="en-US" altLang="el-GR" dirty="0" smtClean="0"/>
              <a:t>celiac disease)</a:t>
            </a:r>
            <a:endParaRPr lang="el-GR" altLang="el-GR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κοιλιοκάκη</a:t>
            </a:r>
            <a:r>
              <a:rPr lang="el-GR" altLang="el-GR" dirty="0" smtClean="0"/>
              <a:t> είναι μία κοινή μη αιμορραγική νόσος του γαστρεντερικού συστήματος που μπορεί να προκαλέσει ανθεκτική σιδηροπενική αναιμία.</a:t>
            </a:r>
          </a:p>
          <a:p>
            <a:pPr eaLnBrk="1" hangingPunct="1"/>
            <a:r>
              <a:rPr lang="el-GR" altLang="el-GR" dirty="0" smtClean="0"/>
              <a:t>Περίπου το 50% των ασθενών με </a:t>
            </a:r>
            <a:r>
              <a:rPr lang="el-GR" altLang="el-GR" dirty="0" err="1" smtClean="0"/>
              <a:t>υποκλινική</a:t>
            </a:r>
            <a:r>
              <a:rPr lang="el-GR" altLang="el-GR" dirty="0" smtClean="0"/>
              <a:t> μορφή </a:t>
            </a:r>
            <a:r>
              <a:rPr lang="el-GR" altLang="el-GR" dirty="0" err="1" smtClean="0"/>
              <a:t>κοιλιοκάκης</a:t>
            </a:r>
            <a:r>
              <a:rPr lang="el-GR" altLang="el-GR" dirty="0" smtClean="0"/>
              <a:t> αναπτύσσουν σιδηροπενική αναιμία.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Διάγνωση: αντισώματα έναντι του </a:t>
            </a:r>
            <a:r>
              <a:rPr lang="el-GR" altLang="el-GR" dirty="0" err="1" smtClean="0"/>
              <a:t>ενδομυίου</a:t>
            </a:r>
            <a:r>
              <a:rPr lang="el-GR" altLang="el-GR" dirty="0" smtClean="0"/>
              <a:t> (</a:t>
            </a:r>
            <a:r>
              <a:rPr lang="en-US" altLang="el-GR" dirty="0" smtClean="0"/>
              <a:t>anti-</a:t>
            </a:r>
            <a:r>
              <a:rPr lang="en-US" altLang="el-GR" dirty="0" err="1" smtClean="0"/>
              <a:t>endomysial</a:t>
            </a:r>
            <a:r>
              <a:rPr lang="en-US" altLang="el-GR" dirty="0" smtClean="0"/>
              <a:t> antibodies)</a:t>
            </a:r>
            <a:r>
              <a:rPr lang="el-GR" altLang="el-GR" dirty="0" smtClean="0"/>
              <a:t> και αντισώματα έναντι της </a:t>
            </a:r>
            <a:r>
              <a:rPr lang="el-GR" altLang="el-GR" dirty="0" err="1" smtClean="0"/>
              <a:t>ιστικής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τρανσγλουταμινάσης</a:t>
            </a:r>
            <a:r>
              <a:rPr lang="el-GR" altLang="el-GR" dirty="0" smtClean="0"/>
              <a:t> </a:t>
            </a:r>
            <a:r>
              <a:rPr lang="en-US" altLang="el-GR" dirty="0" smtClean="0"/>
              <a:t>(anti-tissue </a:t>
            </a:r>
            <a:r>
              <a:rPr lang="en-US" altLang="el-GR" dirty="0" err="1" smtClean="0"/>
              <a:t>transgloutaminase</a:t>
            </a:r>
            <a:r>
              <a:rPr lang="en-US" altLang="el-GR" dirty="0" smtClean="0"/>
              <a:t> antibodies).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1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Διαγνωστική προσέγγιση ασθενών με ανθεκτική στην αγωγή σιδηροπενική αναιμία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smtClean="0"/>
              <a:t>Βασική διερεύνηση</a:t>
            </a:r>
            <a:r>
              <a:rPr lang="en-US" altLang="el-GR" sz="1600" dirty="0" smtClean="0"/>
              <a:t>:</a:t>
            </a:r>
            <a:endParaRPr lang="el-GR" altLang="el-GR" sz="1600" dirty="0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59113" y="1557338"/>
            <a:ext cx="4781550" cy="3365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600">
                <a:solidFill>
                  <a:schemeClr val="bg1"/>
                </a:solidFill>
              </a:rPr>
              <a:t>Hb, MCV, MCH, </a:t>
            </a:r>
            <a:r>
              <a:rPr lang="el-GR" altLang="el-GR" sz="1600">
                <a:solidFill>
                  <a:schemeClr val="bg1"/>
                </a:solidFill>
              </a:rPr>
              <a:t>κορεσμός </a:t>
            </a:r>
            <a:r>
              <a:rPr lang="en-US" altLang="el-GR" sz="1600">
                <a:solidFill>
                  <a:schemeClr val="bg1"/>
                </a:solidFill>
              </a:rPr>
              <a:t>Tf</a:t>
            </a:r>
            <a:r>
              <a:rPr lang="el-GR" altLang="el-GR" sz="1600">
                <a:solidFill>
                  <a:schemeClr val="bg1"/>
                </a:solidFill>
              </a:rPr>
              <a:t>, φερριτίνη, </a:t>
            </a:r>
            <a:r>
              <a:rPr lang="en-US" altLang="el-GR" sz="1600">
                <a:solidFill>
                  <a:schemeClr val="bg1"/>
                </a:solidFill>
              </a:rPr>
              <a:t>sTfR, CHr</a:t>
            </a:r>
            <a:endParaRPr lang="el-GR" altLang="el-GR" sz="1600">
              <a:solidFill>
                <a:schemeClr val="bg1"/>
              </a:solidFill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339975" y="17002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50825" y="2276475"/>
            <a:ext cx="2305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/>
              <a:t>Κατηγορία ασθενούς: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411413" y="2205038"/>
            <a:ext cx="1655762" cy="5032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 dirty="0">
                <a:solidFill>
                  <a:schemeClr val="bg1"/>
                </a:solidFill>
              </a:rPr>
              <a:t>Παιδία</a:t>
            </a:r>
          </a:p>
          <a:p>
            <a:pPr algn="ctr" eaLnBrk="1" hangingPunct="1"/>
            <a:r>
              <a:rPr lang="el-GR" altLang="el-GR" sz="1600" dirty="0">
                <a:solidFill>
                  <a:schemeClr val="bg1"/>
                </a:solidFill>
              </a:rPr>
              <a:t>Έγκυες γυναίκες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203575" y="2852738"/>
            <a:ext cx="71438" cy="1296987"/>
          </a:xfrm>
          <a:prstGeom prst="downArrow">
            <a:avLst>
              <a:gd name="adj1" fmla="val 50000"/>
              <a:gd name="adj2" fmla="val 45388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979613" y="4292600"/>
            <a:ext cx="2447925" cy="431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>
                <a:solidFill>
                  <a:schemeClr val="bg1"/>
                </a:solidFill>
              </a:rPr>
              <a:t>Χορηγούμε αγωγή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427538" y="2205038"/>
            <a:ext cx="1871662" cy="5032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>
                <a:solidFill>
                  <a:schemeClr val="bg1"/>
                </a:solidFill>
              </a:rPr>
              <a:t>Νέες γυναίκες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6732588" y="2133600"/>
            <a:ext cx="1800225" cy="574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>
                <a:solidFill>
                  <a:schemeClr val="bg1"/>
                </a:solidFill>
              </a:rPr>
              <a:t>Άνδρες – γυναίκες</a:t>
            </a:r>
          </a:p>
          <a:p>
            <a:pPr algn="ctr" eaLnBrk="1" hangingPunct="1"/>
            <a:r>
              <a:rPr lang="el-GR" altLang="el-GR" sz="1600">
                <a:solidFill>
                  <a:schemeClr val="bg1"/>
                </a:solidFill>
              </a:rPr>
              <a:t> στην εμμηνόπαυση</a:t>
            </a: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5364163" y="2781300"/>
            <a:ext cx="73025" cy="647700"/>
          </a:xfrm>
          <a:prstGeom prst="downArrow">
            <a:avLst>
              <a:gd name="adj1" fmla="val 50000"/>
              <a:gd name="adj2" fmla="val 22173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563938" y="3429000"/>
            <a:ext cx="3600450" cy="431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400">
                <a:solidFill>
                  <a:schemeClr val="bg1"/>
                </a:solidFill>
              </a:rPr>
              <a:t>Λεπτομερές ιατρικό &amp; γυναικολογικό ιστορικό</a:t>
            </a:r>
          </a:p>
          <a:p>
            <a:pPr algn="ctr" eaLnBrk="1" hangingPunct="1"/>
            <a:r>
              <a:rPr lang="el-GR" altLang="el-GR" sz="1400">
                <a:solidFill>
                  <a:schemeClr val="bg1"/>
                </a:solidFill>
              </a:rPr>
              <a:t>Λανθάνουσα απώλεια αίματος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7596188" y="2781300"/>
            <a:ext cx="71437" cy="1368425"/>
          </a:xfrm>
          <a:prstGeom prst="downArrow">
            <a:avLst>
              <a:gd name="adj1" fmla="val 50000"/>
              <a:gd name="adj2" fmla="val 478892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5867400" y="4292600"/>
            <a:ext cx="2665413" cy="431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>
                <a:solidFill>
                  <a:schemeClr val="bg1"/>
                </a:solidFill>
              </a:rPr>
              <a:t>Ενδελεχής μελέτη του </a:t>
            </a:r>
            <a:r>
              <a:rPr lang="en-US" altLang="el-GR" sz="1600">
                <a:solidFill>
                  <a:schemeClr val="bg1"/>
                </a:solidFill>
              </a:rPr>
              <a:t>GI</a:t>
            </a:r>
            <a:endParaRPr lang="el-GR" altLang="el-GR" sz="1600">
              <a:solidFill>
                <a:schemeClr val="bg1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6156325" y="3933825"/>
            <a:ext cx="10080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200" b="1">
                <a:solidFill>
                  <a:schemeClr val="hlink"/>
                </a:solidFill>
              </a:rPr>
              <a:t>ΘΕΤΙΚΟ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3563938" y="3933825"/>
            <a:ext cx="93662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200" b="1">
                <a:solidFill>
                  <a:schemeClr val="hlink"/>
                </a:solidFill>
              </a:rPr>
              <a:t>ΑΡΝΗΤΙΚΟ</a:t>
            </a: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995738" y="4076700"/>
            <a:ext cx="0" cy="1444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6659563" y="4076700"/>
            <a:ext cx="0" cy="1444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6877050" y="4941888"/>
            <a:ext cx="1727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400" b="1">
                <a:solidFill>
                  <a:schemeClr val="hlink"/>
                </a:solidFill>
              </a:rPr>
              <a:t>Χωρίς ευρήματα</a:t>
            </a: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1835150" y="5013325"/>
            <a:ext cx="21605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400" b="1">
                <a:solidFill>
                  <a:schemeClr val="hlink"/>
                </a:solidFill>
              </a:rPr>
              <a:t>Χωρίς απάντηση</a:t>
            </a: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2987675" y="4797425"/>
            <a:ext cx="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7667625" y="4797425"/>
            <a:ext cx="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4" name="AutoShape 24"/>
          <p:cNvSpPr>
            <a:spLocks noChangeArrowheads="1"/>
          </p:cNvSpPr>
          <p:nvPr/>
        </p:nvSpPr>
        <p:spPr bwMode="auto">
          <a:xfrm rot="1484314">
            <a:off x="3708400" y="5229225"/>
            <a:ext cx="576263" cy="71438"/>
          </a:xfrm>
          <a:prstGeom prst="rightArrow">
            <a:avLst>
              <a:gd name="adj1" fmla="val 50000"/>
              <a:gd name="adj2" fmla="val 201665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 rot="-1509386">
            <a:off x="6443663" y="5229225"/>
            <a:ext cx="576262" cy="71438"/>
          </a:xfrm>
          <a:prstGeom prst="leftArrow">
            <a:avLst>
              <a:gd name="adj1" fmla="val 50000"/>
              <a:gd name="adj2" fmla="val 201665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2916238" y="5445125"/>
            <a:ext cx="4679950" cy="7207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400">
                <a:solidFill>
                  <a:schemeClr val="bg1"/>
                </a:solidFill>
              </a:rPr>
              <a:t>Anti-parietal Abs &amp; gastrin</a:t>
            </a:r>
          </a:p>
          <a:p>
            <a:pPr eaLnBrk="1" hangingPunct="1"/>
            <a:r>
              <a:rPr lang="en-US" altLang="el-GR" sz="1400">
                <a:solidFill>
                  <a:schemeClr val="bg1"/>
                </a:solidFill>
              </a:rPr>
              <a:t>IgG Abs</a:t>
            </a:r>
            <a:r>
              <a:rPr lang="el-GR" altLang="el-GR" sz="1400">
                <a:solidFill>
                  <a:schemeClr val="bg1"/>
                </a:solidFill>
              </a:rPr>
              <a:t> </a:t>
            </a:r>
            <a:r>
              <a:rPr lang="en-US" altLang="el-GR" sz="1400">
                <a:solidFill>
                  <a:schemeClr val="bg1"/>
                </a:solidFill>
              </a:rPr>
              <a:t>H. pylori &amp; urea breath test</a:t>
            </a:r>
          </a:p>
          <a:p>
            <a:pPr eaLnBrk="1" hangingPunct="1"/>
            <a:r>
              <a:rPr lang="en-US" altLang="el-GR" sz="1400">
                <a:solidFill>
                  <a:schemeClr val="bg1"/>
                </a:solidFill>
              </a:rPr>
              <a:t>Anti-endomysial Abs &amp; anti-tissue transglutaminase Abs</a:t>
            </a:r>
            <a:endParaRPr lang="el-GR" altLang="el-GR" sz="1400">
              <a:solidFill>
                <a:schemeClr val="bg1"/>
              </a:solidFill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042988" y="6308725"/>
            <a:ext cx="5472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>
                <a:latin typeface="+mn-lt"/>
              </a:rPr>
              <a:t>GI = </a:t>
            </a:r>
            <a:r>
              <a:rPr lang="el-GR" altLang="el-GR" sz="1200" dirty="0">
                <a:latin typeface="+mn-lt"/>
              </a:rPr>
              <a:t>γαστρεντερικό σύστημα</a:t>
            </a:r>
            <a:r>
              <a:rPr lang="en-US" altLang="el-GR" sz="1200" dirty="0">
                <a:latin typeface="+mn-lt"/>
              </a:rPr>
              <a:t>, Abs = antibodies</a:t>
            </a:r>
            <a:r>
              <a:rPr lang="en-US" altLang="el-GR" sz="1200" dirty="0" smtClean="0">
                <a:latin typeface="+mn-lt"/>
              </a:rPr>
              <a:t>.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9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76200" y="763935"/>
            <a:ext cx="8610600" cy="5946428"/>
            <a:chOff x="76200" y="763935"/>
            <a:chExt cx="8610600" cy="5946428"/>
          </a:xfrm>
        </p:grpSpPr>
        <p:sp>
          <p:nvSpPr>
            <p:cNvPr id="6147" name="Text Box 4"/>
            <p:cNvSpPr txBox="1">
              <a:spLocks noChangeArrowheads="1"/>
            </p:cNvSpPr>
            <p:nvPr/>
          </p:nvSpPr>
          <p:spPr bwMode="auto">
            <a:xfrm>
              <a:off x="1066800" y="811560"/>
              <a:ext cx="22971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ea typeface="MS PGothic" pitchFamily="34" charset="-128"/>
                </a:rPr>
                <a:t>Mitochondrion</a:t>
              </a:r>
            </a:p>
          </p:txBody>
        </p:sp>
        <p:sp>
          <p:nvSpPr>
            <p:cNvPr id="6148" name="Text Box 5"/>
            <p:cNvSpPr txBox="1">
              <a:spLocks noChangeArrowheads="1"/>
            </p:cNvSpPr>
            <p:nvPr/>
          </p:nvSpPr>
          <p:spPr bwMode="auto">
            <a:xfrm>
              <a:off x="6181725" y="763935"/>
              <a:ext cx="1743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400" b="1">
                  <a:ea typeface="MS PGothic" pitchFamily="34" charset="-128"/>
                </a:rPr>
                <a:t>Cytoplasm</a:t>
              </a:r>
            </a:p>
          </p:txBody>
        </p:sp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76200" y="1159917"/>
              <a:ext cx="1711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 dirty="0" err="1">
                  <a:ea typeface="MS PGothic" pitchFamily="34" charset="-128"/>
                </a:rPr>
                <a:t>Succinyl</a:t>
              </a:r>
              <a:r>
                <a:rPr lang="en-US" altLang="el-GR" sz="2000" dirty="0">
                  <a:ea typeface="MS PGothic" pitchFamily="34" charset="-128"/>
                </a:rPr>
                <a:t>-CoA</a:t>
              </a:r>
            </a:p>
          </p:txBody>
        </p:sp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228600" y="2133600"/>
              <a:ext cx="1031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Glycine</a:t>
              </a:r>
            </a:p>
          </p:txBody>
        </p:sp>
        <p:sp>
          <p:nvSpPr>
            <p:cNvPr id="6151" name="Text Box 8"/>
            <p:cNvSpPr txBox="1">
              <a:spLocks noChangeArrowheads="1"/>
            </p:cNvSpPr>
            <p:nvPr/>
          </p:nvSpPr>
          <p:spPr bwMode="auto">
            <a:xfrm>
              <a:off x="2819400" y="1676400"/>
              <a:ext cx="162718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5-amino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levulinic acid</a:t>
              </a:r>
            </a:p>
          </p:txBody>
        </p:sp>
        <p:sp>
          <p:nvSpPr>
            <p:cNvPr id="6152" name="Text Box 9"/>
            <p:cNvSpPr txBox="1">
              <a:spLocks noChangeArrowheads="1"/>
            </p:cNvSpPr>
            <p:nvPr/>
          </p:nvSpPr>
          <p:spPr bwMode="auto">
            <a:xfrm>
              <a:off x="6692900" y="1828800"/>
              <a:ext cx="1993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porphobilinogen</a:t>
              </a:r>
            </a:p>
          </p:txBody>
        </p:sp>
        <p:sp>
          <p:nvSpPr>
            <p:cNvPr id="6153" name="Text Box 10"/>
            <p:cNvSpPr txBox="1">
              <a:spLocks noChangeArrowheads="1"/>
            </p:cNvSpPr>
            <p:nvPr/>
          </p:nvSpPr>
          <p:spPr bwMode="auto">
            <a:xfrm>
              <a:off x="6186488" y="3073400"/>
              <a:ext cx="25003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hydroxymethylbilane</a:t>
              </a:r>
            </a:p>
          </p:txBody>
        </p:sp>
        <p:sp>
          <p:nvSpPr>
            <p:cNvPr id="6154" name="Text Box 11"/>
            <p:cNvSpPr txBox="1">
              <a:spLocks noChangeArrowheads="1"/>
            </p:cNvSpPr>
            <p:nvPr/>
          </p:nvSpPr>
          <p:spPr bwMode="auto">
            <a:xfrm>
              <a:off x="6232525" y="4470400"/>
              <a:ext cx="2454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uroporphyrinogen III</a:t>
              </a:r>
            </a:p>
          </p:txBody>
        </p:sp>
        <p:sp>
          <p:nvSpPr>
            <p:cNvPr id="6155" name="Text Box 12"/>
            <p:cNvSpPr txBox="1">
              <a:spLocks noChangeArrowheads="1"/>
            </p:cNvSpPr>
            <p:nvPr/>
          </p:nvSpPr>
          <p:spPr bwMode="auto">
            <a:xfrm>
              <a:off x="5964238" y="5867400"/>
              <a:ext cx="2722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coproporphyrinogen III</a:t>
              </a:r>
            </a:p>
          </p:txBody>
        </p:sp>
        <p:sp>
          <p:nvSpPr>
            <p:cNvPr id="6156" name="Text Box 13"/>
            <p:cNvSpPr txBox="1">
              <a:spLocks noChangeArrowheads="1"/>
            </p:cNvSpPr>
            <p:nvPr/>
          </p:nvSpPr>
          <p:spPr bwMode="auto">
            <a:xfrm>
              <a:off x="381000" y="5915025"/>
              <a:ext cx="2693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Protoporphyrinogen III</a:t>
              </a:r>
            </a:p>
          </p:txBody>
        </p:sp>
        <p:sp>
          <p:nvSpPr>
            <p:cNvPr id="6157" name="Text Box 14"/>
            <p:cNvSpPr txBox="1">
              <a:spLocks noChangeArrowheads="1"/>
            </p:cNvSpPr>
            <p:nvPr/>
          </p:nvSpPr>
          <p:spPr bwMode="auto">
            <a:xfrm>
              <a:off x="903288" y="3276600"/>
              <a:ext cx="115411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800" b="1" dirty="0">
                  <a:ea typeface="MS PGothic" pitchFamily="34" charset="-128"/>
                </a:rPr>
                <a:t>Heme</a:t>
              </a:r>
            </a:p>
          </p:txBody>
        </p:sp>
        <p:sp>
          <p:nvSpPr>
            <p:cNvPr id="6158" name="Text Box 15"/>
            <p:cNvSpPr txBox="1">
              <a:spLocks noChangeArrowheads="1"/>
            </p:cNvSpPr>
            <p:nvPr/>
          </p:nvSpPr>
          <p:spPr bwMode="auto">
            <a:xfrm>
              <a:off x="457200" y="4619625"/>
              <a:ext cx="2159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Protoporphyrin IX</a:t>
              </a:r>
            </a:p>
          </p:txBody>
        </p:sp>
        <p:sp>
          <p:nvSpPr>
            <p:cNvPr id="6159" name="Line 16"/>
            <p:cNvSpPr>
              <a:spLocks noChangeShapeType="1"/>
            </p:cNvSpPr>
            <p:nvPr/>
          </p:nvSpPr>
          <p:spPr bwMode="auto">
            <a:xfrm>
              <a:off x="4648200" y="1143000"/>
              <a:ext cx="0" cy="5486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0" name="Line 24"/>
            <p:cNvSpPr>
              <a:spLocks noChangeShapeType="1"/>
            </p:cNvSpPr>
            <p:nvPr/>
          </p:nvSpPr>
          <p:spPr bwMode="auto">
            <a:xfrm>
              <a:off x="1295400" y="19812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" name="Group 43"/>
            <p:cNvGrpSpPr>
              <a:grpSpLocks/>
            </p:cNvGrpSpPr>
            <p:nvPr/>
          </p:nvGrpSpPr>
          <p:grpSpPr bwMode="auto">
            <a:xfrm>
              <a:off x="1344613" y="1371600"/>
              <a:ext cx="6178550" cy="4648200"/>
              <a:chOff x="847" y="864"/>
              <a:chExt cx="3892" cy="2928"/>
            </a:xfrm>
          </p:grpSpPr>
          <p:sp>
            <p:nvSpPr>
              <p:cNvPr id="6180" name="Text Box 17"/>
              <p:cNvSpPr txBox="1">
                <a:spLocks noChangeArrowheads="1"/>
              </p:cNvSpPr>
              <p:nvPr/>
            </p:nvSpPr>
            <p:spPr bwMode="auto">
              <a:xfrm>
                <a:off x="3519" y="1536"/>
                <a:ext cx="9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PBG-deaminase</a:t>
                </a:r>
              </a:p>
            </p:txBody>
          </p:sp>
          <p:sp>
            <p:nvSpPr>
              <p:cNvPr id="6181" name="Text Box 18"/>
              <p:cNvSpPr txBox="1">
                <a:spLocks noChangeArrowheads="1"/>
              </p:cNvSpPr>
              <p:nvPr/>
            </p:nvSpPr>
            <p:spPr bwMode="auto">
              <a:xfrm>
                <a:off x="3463" y="2400"/>
                <a:ext cx="11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Uro’gen III synthase</a:t>
                </a:r>
              </a:p>
            </p:txBody>
          </p:sp>
          <p:sp>
            <p:nvSpPr>
              <p:cNvPr id="6182" name="Text Box 19"/>
              <p:cNvSpPr txBox="1">
                <a:spLocks noChangeArrowheads="1"/>
              </p:cNvSpPr>
              <p:nvPr/>
            </p:nvSpPr>
            <p:spPr bwMode="auto">
              <a:xfrm>
                <a:off x="3271" y="3317"/>
                <a:ext cx="14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Uro’gen III decarboxylase</a:t>
                </a:r>
              </a:p>
            </p:txBody>
          </p:sp>
          <p:sp>
            <p:nvSpPr>
              <p:cNvPr id="6183" name="Text Box 20"/>
              <p:cNvSpPr txBox="1">
                <a:spLocks noChangeArrowheads="1"/>
              </p:cNvSpPr>
              <p:nvPr/>
            </p:nvSpPr>
            <p:spPr bwMode="auto">
              <a:xfrm>
                <a:off x="1783" y="3600"/>
                <a:ext cx="12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Copro’gen III oxidase</a:t>
                </a:r>
              </a:p>
            </p:txBody>
          </p:sp>
          <p:sp>
            <p:nvSpPr>
              <p:cNvPr id="6184" name="Text Box 21"/>
              <p:cNvSpPr txBox="1">
                <a:spLocks noChangeArrowheads="1"/>
              </p:cNvSpPr>
              <p:nvPr/>
            </p:nvSpPr>
            <p:spPr bwMode="auto">
              <a:xfrm>
                <a:off x="1104" y="3264"/>
                <a:ext cx="12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Proto’gen III oxidase</a:t>
                </a:r>
              </a:p>
            </p:txBody>
          </p:sp>
          <p:sp>
            <p:nvSpPr>
              <p:cNvPr id="6185" name="Text Box 22"/>
              <p:cNvSpPr txBox="1">
                <a:spLocks noChangeArrowheads="1"/>
              </p:cNvSpPr>
              <p:nvPr/>
            </p:nvSpPr>
            <p:spPr bwMode="auto">
              <a:xfrm>
                <a:off x="1104" y="2592"/>
                <a:ext cx="91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Ferrochelatase</a:t>
                </a:r>
              </a:p>
            </p:txBody>
          </p:sp>
          <p:sp>
            <p:nvSpPr>
              <p:cNvPr id="6186" name="Text Box 23"/>
              <p:cNvSpPr txBox="1">
                <a:spLocks noChangeArrowheads="1"/>
              </p:cNvSpPr>
              <p:nvPr/>
            </p:nvSpPr>
            <p:spPr bwMode="auto">
              <a:xfrm>
                <a:off x="847" y="1008"/>
                <a:ext cx="96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l-GR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δ</a:t>
                </a: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 ALA-synthase</a:t>
                </a:r>
              </a:p>
            </p:txBody>
          </p:sp>
          <p:sp>
            <p:nvSpPr>
              <p:cNvPr id="6187" name="Text Box 25"/>
              <p:cNvSpPr txBox="1">
                <a:spLocks noChangeArrowheads="1"/>
              </p:cNvSpPr>
              <p:nvPr/>
            </p:nvSpPr>
            <p:spPr bwMode="auto">
              <a:xfrm>
                <a:off x="3287" y="864"/>
                <a:ext cx="115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1400" b="1">
                    <a:solidFill>
                      <a:srgbClr val="0000FF"/>
                    </a:solidFill>
                    <a:ea typeface="MS PGothic" pitchFamily="34" charset="-128"/>
                  </a:rPr>
                  <a:t>Ala-dehydrogenase</a:t>
                </a:r>
              </a:p>
            </p:txBody>
          </p:sp>
        </p:grpSp>
        <p:sp>
          <p:nvSpPr>
            <p:cNvPr id="6162" name="Line 26"/>
            <p:cNvSpPr>
              <a:spLocks noChangeShapeType="1"/>
            </p:cNvSpPr>
            <p:nvPr/>
          </p:nvSpPr>
          <p:spPr bwMode="auto">
            <a:xfrm>
              <a:off x="4343400" y="1981200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3" name="Line 27"/>
            <p:cNvSpPr>
              <a:spLocks noChangeShapeType="1"/>
            </p:cNvSpPr>
            <p:nvPr/>
          </p:nvSpPr>
          <p:spPr bwMode="auto">
            <a:xfrm>
              <a:off x="7620000" y="2286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4" name="Line 28"/>
            <p:cNvSpPr>
              <a:spLocks noChangeShapeType="1"/>
            </p:cNvSpPr>
            <p:nvPr/>
          </p:nvSpPr>
          <p:spPr bwMode="auto">
            <a:xfrm>
              <a:off x="7620000" y="3657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5" name="Line 29"/>
            <p:cNvSpPr>
              <a:spLocks noChangeShapeType="1"/>
            </p:cNvSpPr>
            <p:nvPr/>
          </p:nvSpPr>
          <p:spPr bwMode="auto">
            <a:xfrm>
              <a:off x="7620000" y="51054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30"/>
            <p:cNvSpPr>
              <a:spLocks noChangeShapeType="1"/>
            </p:cNvSpPr>
            <p:nvPr/>
          </p:nvSpPr>
          <p:spPr bwMode="auto">
            <a:xfrm flipH="1">
              <a:off x="3352800" y="61722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7" name="Line 31"/>
            <p:cNvSpPr>
              <a:spLocks noChangeShapeType="1"/>
            </p:cNvSpPr>
            <p:nvPr/>
          </p:nvSpPr>
          <p:spPr bwMode="auto">
            <a:xfrm flipV="1">
              <a:off x="1447800" y="5105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8" name="Line 32"/>
            <p:cNvSpPr>
              <a:spLocks noChangeShapeType="1"/>
            </p:cNvSpPr>
            <p:nvPr/>
          </p:nvSpPr>
          <p:spPr bwMode="auto">
            <a:xfrm flipV="1">
              <a:off x="1447800" y="38100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9" name="Text Box 33"/>
            <p:cNvSpPr txBox="1">
              <a:spLocks noChangeArrowheads="1"/>
            </p:cNvSpPr>
            <p:nvPr/>
          </p:nvSpPr>
          <p:spPr bwMode="auto">
            <a:xfrm>
              <a:off x="533400" y="1676400"/>
              <a:ext cx="3317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+</a:t>
              </a:r>
            </a:p>
          </p:txBody>
        </p:sp>
        <p:sp>
          <p:nvSpPr>
            <p:cNvPr id="6170" name="AutoShape 34"/>
            <p:cNvSpPr>
              <a:spLocks noChangeArrowheads="1"/>
            </p:cNvSpPr>
            <p:nvPr/>
          </p:nvSpPr>
          <p:spPr bwMode="auto">
            <a:xfrm rot="1180386">
              <a:off x="533400" y="2895600"/>
              <a:ext cx="1981200" cy="1295400"/>
            </a:xfrm>
            <a:prstGeom prst="irregularSeal2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ar-SA" altLang="el-GR" sz="2400" b="1">
                <a:ea typeface="MS PGothic" pitchFamily="34" charset="-128"/>
              </a:endParaRP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505200" y="1219200"/>
              <a:ext cx="5080000" cy="5491163"/>
              <a:chOff x="2208" y="768"/>
              <a:chExt cx="3200" cy="3459"/>
            </a:xfrm>
          </p:grpSpPr>
          <p:sp>
            <p:nvSpPr>
              <p:cNvPr id="6173" name="Text Box 35"/>
              <p:cNvSpPr txBox="1">
                <a:spLocks noChangeArrowheads="1"/>
              </p:cNvSpPr>
              <p:nvPr/>
            </p:nvSpPr>
            <p:spPr bwMode="auto">
              <a:xfrm>
                <a:off x="5238" y="1488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 b="1">
                    <a:solidFill>
                      <a:srgbClr val="FF3300"/>
                    </a:solidFill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6174" name="Text Box 36"/>
              <p:cNvSpPr txBox="1">
                <a:spLocks noChangeArrowheads="1"/>
              </p:cNvSpPr>
              <p:nvPr/>
            </p:nvSpPr>
            <p:spPr bwMode="auto">
              <a:xfrm>
                <a:off x="5238" y="768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 b="1">
                    <a:solidFill>
                      <a:srgbClr val="FF3300"/>
                    </a:solidFill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6175" name="Text Box 37"/>
              <p:cNvSpPr txBox="1">
                <a:spLocks noChangeArrowheads="1"/>
              </p:cNvSpPr>
              <p:nvPr/>
            </p:nvSpPr>
            <p:spPr bwMode="auto">
              <a:xfrm>
                <a:off x="5238" y="2304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 b="1">
                    <a:solidFill>
                      <a:srgbClr val="FF3300"/>
                    </a:solidFill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6176" name="Text Box 38"/>
              <p:cNvSpPr txBox="1">
                <a:spLocks noChangeArrowheads="1"/>
              </p:cNvSpPr>
              <p:nvPr/>
            </p:nvSpPr>
            <p:spPr bwMode="auto">
              <a:xfrm>
                <a:off x="5238" y="3168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 b="1">
                    <a:solidFill>
                      <a:srgbClr val="FF3300"/>
                    </a:solidFill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6177" name="Text Box 39"/>
              <p:cNvSpPr txBox="1">
                <a:spLocks noChangeArrowheads="1"/>
              </p:cNvSpPr>
              <p:nvPr/>
            </p:nvSpPr>
            <p:spPr bwMode="auto">
              <a:xfrm>
                <a:off x="2208" y="3936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 b="1">
                    <a:solidFill>
                      <a:srgbClr val="FF3300"/>
                    </a:solidFill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6178" name="Text Box 40"/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 b="1">
                    <a:solidFill>
                      <a:srgbClr val="FF3300"/>
                    </a:solidFill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6179" name="Text Box 41"/>
              <p:cNvSpPr txBox="1">
                <a:spLocks noChangeArrowheads="1"/>
              </p:cNvSpPr>
              <p:nvPr/>
            </p:nvSpPr>
            <p:spPr bwMode="auto">
              <a:xfrm>
                <a:off x="2208" y="2592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 b="1">
                    <a:solidFill>
                      <a:srgbClr val="FF3300"/>
                    </a:solidFill>
                    <a:ea typeface="MS PGothic" pitchFamily="34" charset="-128"/>
                  </a:rPr>
                  <a:t> </a:t>
                </a:r>
              </a:p>
            </p:txBody>
          </p:sp>
        </p:grpSp>
        <p:pic>
          <p:nvPicPr>
            <p:cNvPr id="6172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743200"/>
              <a:ext cx="93345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</a:t>
            </a:r>
            <a:r>
              <a:rPr lang="el-GR" dirty="0" err="1" smtClean="0"/>
              <a:t>αίμης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 err="1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2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Εργαστηριακές δοκιμασίες για τη διερεύνηση της σιδηροπενίας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Σίδηρος ορού</a:t>
            </a:r>
            <a:r>
              <a:rPr lang="en-US" altLang="el-GR" sz="2000" dirty="0" smtClean="0"/>
              <a:t> (Fe)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err="1" smtClean="0"/>
              <a:t>Τρανσφερίνη</a:t>
            </a:r>
            <a:r>
              <a:rPr lang="el-GR" altLang="el-GR" sz="2000" dirty="0" smtClean="0"/>
              <a:t> (</a:t>
            </a:r>
            <a:r>
              <a:rPr lang="en-US" altLang="el-GR" sz="2000" dirty="0" err="1" smtClean="0"/>
              <a:t>Tf</a:t>
            </a:r>
            <a:r>
              <a:rPr lang="en-US" altLang="el-GR" sz="2000" dirty="0" smtClean="0"/>
              <a:t>)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Ολική </a:t>
            </a:r>
            <a:r>
              <a:rPr lang="el-GR" altLang="el-GR" sz="2000" dirty="0" err="1" smtClean="0"/>
              <a:t>σιδηροδεσμευτική</a:t>
            </a:r>
            <a:r>
              <a:rPr lang="el-GR" altLang="el-GR" sz="2000" dirty="0" smtClean="0"/>
              <a:t> ικανότητα (</a:t>
            </a:r>
            <a:r>
              <a:rPr lang="en-US" altLang="el-GR" sz="2000" dirty="0" smtClean="0"/>
              <a:t>Total Iron Binding Capacity – TIBC)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Κορεσμός </a:t>
            </a:r>
            <a:r>
              <a:rPr lang="el-GR" altLang="el-GR" sz="2000" dirty="0" err="1" smtClean="0"/>
              <a:t>τρανσφερρίνης</a:t>
            </a:r>
            <a:r>
              <a:rPr lang="el-GR" altLang="el-GR" sz="2000" dirty="0" smtClean="0"/>
              <a:t> (</a:t>
            </a:r>
            <a:r>
              <a:rPr lang="en-US" altLang="el-GR" sz="2000" dirty="0" smtClean="0"/>
              <a:t>transferrin saturation) = Fe / TIBC x 100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err="1" smtClean="0"/>
              <a:t>Unsaturated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Iron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Binding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Capacity</a:t>
            </a:r>
            <a:r>
              <a:rPr lang="el-GR" altLang="el-GR" sz="2000" dirty="0" smtClean="0"/>
              <a:t> (UIBC) .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err="1" smtClean="0"/>
              <a:t>Φερριτίνη</a:t>
            </a:r>
            <a:r>
              <a:rPr lang="el-GR" altLang="el-GR" sz="2000" dirty="0" smtClean="0"/>
              <a:t> ορού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(</a:t>
            </a:r>
            <a:r>
              <a:rPr lang="fr-CH" altLang="el-GR" sz="2000" dirty="0" err="1" smtClean="0"/>
              <a:t>ferritin</a:t>
            </a:r>
            <a:r>
              <a:rPr lang="el-GR" altLang="el-GR" sz="2000" dirty="0" smtClean="0"/>
              <a:t>).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20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20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fr-CH" altLang="el-GR" sz="2000" dirty="0" smtClean="0"/>
              <a:t>soluble </a:t>
            </a:r>
            <a:r>
              <a:rPr lang="fr-CH" altLang="el-GR" sz="2000" dirty="0" err="1" smtClean="0"/>
              <a:t>transferrin</a:t>
            </a:r>
            <a:r>
              <a:rPr lang="fr-CH" altLang="el-GR" sz="2000" dirty="0" smtClean="0"/>
              <a:t> </a:t>
            </a:r>
            <a:r>
              <a:rPr lang="fr-CH" altLang="el-GR" sz="2000" dirty="0" err="1" smtClean="0"/>
              <a:t>receptors</a:t>
            </a:r>
            <a:r>
              <a:rPr lang="fr-CH" altLang="el-GR" sz="2000" dirty="0" smtClean="0"/>
              <a:t> (</a:t>
            </a:r>
            <a:r>
              <a:rPr lang="fr-CH" altLang="el-GR" sz="2000" dirty="0" err="1" smtClean="0"/>
              <a:t>sTfR</a:t>
            </a:r>
            <a:r>
              <a:rPr lang="fr-CH" altLang="el-GR" sz="2000" dirty="0" smtClean="0"/>
              <a:t>) </a:t>
            </a:r>
            <a:endParaRPr lang="el-GR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2000" dirty="0" smtClean="0"/>
              <a:t>Ferritin index: </a:t>
            </a:r>
            <a:r>
              <a:rPr lang="fr-CH" altLang="el-GR" sz="2000" dirty="0" err="1" smtClean="0"/>
              <a:t>sTfR</a:t>
            </a:r>
            <a:r>
              <a:rPr lang="el-GR" altLang="el-GR" sz="2000" dirty="0" smtClean="0"/>
              <a:t> </a:t>
            </a:r>
            <a:r>
              <a:rPr lang="fr-CH" altLang="el-GR" sz="2000" dirty="0" smtClean="0"/>
              <a:t>/</a:t>
            </a:r>
            <a:r>
              <a:rPr lang="el-GR" altLang="el-GR" sz="2000" dirty="0" smtClean="0"/>
              <a:t> </a:t>
            </a:r>
            <a:r>
              <a:rPr lang="fr-CH" altLang="el-GR" sz="2000" dirty="0" smtClean="0"/>
              <a:t>log </a:t>
            </a:r>
            <a:r>
              <a:rPr lang="fr-CH" altLang="el-GR" sz="2000" dirty="0" err="1" smtClean="0"/>
              <a:t>ferritin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2000" dirty="0" smtClean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84213" y="3717528"/>
            <a:ext cx="7848600" cy="863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000">
                <a:solidFill>
                  <a:schemeClr val="bg1"/>
                </a:solidFill>
                <a:latin typeface="+mn-lt"/>
              </a:rPr>
              <a:t>Οι ανωτέρω δοκιμασίες επηρεάζονται από τη φλεγμονή. </a:t>
            </a:r>
          </a:p>
          <a:p>
            <a:pPr algn="ctr" eaLnBrk="1" hangingPunct="1"/>
            <a:r>
              <a:rPr lang="el-GR" altLang="el-GR" sz="2000">
                <a:solidFill>
                  <a:schemeClr val="bg1"/>
                </a:solidFill>
                <a:latin typeface="+mn-lt"/>
              </a:rPr>
              <a:t>Γι’ αυτό έχουν περιορισμένη αξία.</a:t>
            </a:r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5003800" y="4941888"/>
            <a:ext cx="215900" cy="792162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580063" y="4868863"/>
            <a:ext cx="2879725" cy="9366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Είναι εξαιρετικοί δείκτες</a:t>
            </a:r>
          </a:p>
          <a:p>
            <a:pPr algn="ctr" eaLnBrk="1" hangingPunct="1"/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εκτίμησης των αποθηκών </a:t>
            </a:r>
          </a:p>
          <a:p>
            <a:pPr algn="ctr" eaLnBrk="1" hangingPunct="1"/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σιδήρου.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2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Εργαστηριακές δοκιμασίες για την εκτίμηση της επάρκειας ή μη σιδήρου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7787208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Σίδηρος μυελού των οστών (δοκιμασία </a:t>
            </a:r>
            <a:r>
              <a:rPr lang="en-US" altLang="el-GR" sz="2400" dirty="0" smtClean="0"/>
              <a:t>Perl’s)</a:t>
            </a:r>
            <a:r>
              <a:rPr lang="el-GR" altLang="el-GR" sz="2400" dirty="0" smtClean="0"/>
              <a:t> – Εγκαταλείφτηκε.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err="1" smtClean="0"/>
              <a:t>Αιμοσφαιρινοποίηση</a:t>
            </a:r>
            <a:r>
              <a:rPr lang="el-GR" altLang="el-GR" sz="2400" dirty="0" smtClean="0"/>
              <a:t> των </a:t>
            </a:r>
            <a:r>
              <a:rPr lang="el-GR" altLang="el-GR" sz="2400" dirty="0" err="1" smtClean="0"/>
              <a:t>δικτυοερυθροκυττάρων</a:t>
            </a:r>
            <a:r>
              <a:rPr lang="el-GR" altLang="el-GR" sz="2400" dirty="0" smtClean="0"/>
              <a:t> (</a:t>
            </a:r>
            <a:r>
              <a:rPr lang="en-US" altLang="el-GR" sz="2400" dirty="0" smtClean="0"/>
              <a:t>reticulocyte </a:t>
            </a:r>
            <a:r>
              <a:rPr lang="en-US" altLang="el-GR" sz="2400" dirty="0" err="1" smtClean="0"/>
              <a:t>haemoglobin</a:t>
            </a:r>
            <a:r>
              <a:rPr lang="en-US" altLang="el-GR" sz="2400" dirty="0" smtClean="0"/>
              <a:t> content – </a:t>
            </a:r>
            <a:r>
              <a:rPr lang="en-US" altLang="el-GR" sz="2400" dirty="0" err="1" smtClean="0"/>
              <a:t>CHr</a:t>
            </a:r>
            <a:r>
              <a:rPr lang="en-US" altLang="el-GR" sz="2400" dirty="0" smtClean="0"/>
              <a:t>; ADVIA 2120 </a:t>
            </a:r>
            <a:r>
              <a:rPr lang="el-GR" altLang="el-GR" sz="2400" dirty="0" smtClean="0"/>
              <a:t>ή </a:t>
            </a:r>
            <a:r>
              <a:rPr lang="en-US" altLang="el-GR" sz="2400" dirty="0" smtClean="0"/>
              <a:t>RET-He; XE 2100)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Ποσοστό </a:t>
            </a:r>
            <a:r>
              <a:rPr lang="el-GR" altLang="el-GR" sz="2400" dirty="0" err="1" smtClean="0"/>
              <a:t>υπόχρωμων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ερυθροκυττάρων</a:t>
            </a:r>
            <a:r>
              <a:rPr lang="el-GR" altLang="el-GR" sz="2400" dirty="0" smtClean="0"/>
              <a:t> (</a:t>
            </a:r>
            <a:r>
              <a:rPr lang="en-US" altLang="el-GR" sz="2400" dirty="0" smtClean="0"/>
              <a:t>HYPO; ADVIA 2120 )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6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Ο δείκτης </a:t>
            </a:r>
            <a:r>
              <a:rPr lang="en-US" altLang="el-GR" dirty="0" err="1" smtClean="0"/>
              <a:t>CHr</a:t>
            </a:r>
            <a:r>
              <a:rPr lang="el-GR" altLang="el-GR" dirty="0" smtClean="0"/>
              <a:t> υπολογίζεται βάσει του τύπου</a:t>
            </a:r>
            <a:endParaRPr lang="el-GR" altLang="el-GR" i="1" dirty="0" smtClean="0"/>
          </a:p>
        </p:txBody>
      </p:sp>
      <p:graphicFrame>
        <p:nvGraphicFramePr>
          <p:cNvPr id="696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605726"/>
              </p:ext>
            </p:extLst>
          </p:nvPr>
        </p:nvGraphicFramePr>
        <p:xfrm>
          <a:off x="251520" y="1700808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Διαφάνεια" r:id="rId3" imgW="4571868" imgH="3428992" progId="PowerPoint.Slide.8">
                  <p:embed/>
                </p:oleObj>
              </mc:Choice>
              <mc:Fallback>
                <p:oleObj name="Διαφάνεια" r:id="rId3" imgW="4571868" imgH="342899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11" t="2100" r="1575"/>
                      <a:stretch>
                        <a:fillRect/>
                      </a:stretch>
                    </p:blipFill>
                    <p:spPr bwMode="auto">
                      <a:xfrm>
                        <a:off x="251520" y="1700808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72050" y="1341438"/>
            <a:ext cx="4171950" cy="55165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smtClean="0"/>
              <a:t>Άμεση μέτρηση του μέσου όγκου των ΔΕΚ και της μέσης συγκέντρωσης της αιμοσφαιρίνης. </a:t>
            </a:r>
            <a:endParaRPr lang="el-GR" altLang="el-GR" sz="2000" i="1" dirty="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el-GR" sz="2000" b="1" dirty="0" err="1" smtClean="0">
                <a:solidFill>
                  <a:schemeClr val="hlink"/>
                </a:solidFill>
              </a:rPr>
              <a:t>CHr</a:t>
            </a:r>
            <a:r>
              <a:rPr lang="en-US" altLang="el-GR" sz="2000" b="1" dirty="0" smtClean="0">
                <a:solidFill>
                  <a:schemeClr val="hlink"/>
                </a:solidFill>
              </a:rPr>
              <a:t> </a:t>
            </a:r>
            <a:r>
              <a:rPr lang="el-GR" altLang="el-GR" sz="2000" b="1" dirty="0" smtClean="0">
                <a:solidFill>
                  <a:schemeClr val="hlink"/>
                </a:solidFill>
              </a:rPr>
              <a:t>=</a:t>
            </a:r>
            <a:r>
              <a:rPr lang="en-US" altLang="el-GR" sz="2000" b="1" dirty="0" smtClean="0">
                <a:solidFill>
                  <a:schemeClr val="hlink"/>
                </a:solidFill>
              </a:rPr>
              <a:t> </a:t>
            </a:r>
            <a:r>
              <a:rPr lang="en-US" altLang="el-GR" sz="2000" b="1" dirty="0" err="1" smtClean="0">
                <a:solidFill>
                  <a:schemeClr val="hlink"/>
                </a:solidFill>
              </a:rPr>
              <a:t>MCVr</a:t>
            </a:r>
            <a:r>
              <a:rPr lang="en-US" altLang="el-GR" sz="2000" b="1" dirty="0" smtClean="0">
                <a:solidFill>
                  <a:schemeClr val="hlink"/>
                </a:solidFill>
              </a:rPr>
              <a:t> x </a:t>
            </a:r>
            <a:r>
              <a:rPr lang="en-US" altLang="el-GR" sz="2000" b="1" dirty="0" err="1" smtClean="0">
                <a:solidFill>
                  <a:schemeClr val="hlink"/>
                </a:solidFill>
              </a:rPr>
              <a:t>MCHCr</a:t>
            </a:r>
            <a:endParaRPr lang="en-US" altLang="el-GR" sz="2000" b="1" dirty="0" smtClean="0"/>
          </a:p>
          <a:p>
            <a:pPr indent="12700" eaLnBrk="1" hangingPunct="1">
              <a:lnSpc>
                <a:spcPct val="110000"/>
              </a:lnSpc>
              <a:spcBef>
                <a:spcPts val="800"/>
              </a:spcBef>
              <a:buFontTx/>
              <a:buNone/>
            </a:pPr>
            <a:r>
              <a:rPr lang="en-US" altLang="el-GR" sz="2000" dirty="0" smtClean="0"/>
              <a:t>mean cellular volume of reticulocytes</a:t>
            </a:r>
            <a:r>
              <a:rPr lang="en-GB" altLang="el-GR" sz="2000" dirty="0" smtClean="0"/>
              <a:t> (</a:t>
            </a:r>
            <a:r>
              <a:rPr lang="en-US" altLang="el-GR" sz="2000" dirty="0" err="1" smtClean="0"/>
              <a:t>fl</a:t>
            </a:r>
            <a:r>
              <a:rPr lang="en-GB" altLang="el-GR" sz="2000" dirty="0" smtClean="0"/>
              <a:t>) </a:t>
            </a:r>
            <a:r>
              <a:rPr lang="en-US" altLang="el-GR" sz="2000" dirty="0" smtClean="0"/>
              <a:t>x mean cellular </a:t>
            </a:r>
            <a:r>
              <a:rPr lang="en-US" altLang="el-GR" sz="2000" dirty="0" err="1" smtClean="0"/>
              <a:t>Hb</a:t>
            </a:r>
            <a:r>
              <a:rPr lang="en-US" altLang="el-GR" sz="2000" dirty="0" smtClean="0"/>
              <a:t> concentration of reticulocytes</a:t>
            </a:r>
            <a:r>
              <a:rPr lang="en-GB" altLang="el-GR" sz="2000" dirty="0" smtClean="0"/>
              <a:t> (</a:t>
            </a:r>
            <a:r>
              <a:rPr lang="en-US" altLang="el-GR" sz="2000" dirty="0" smtClean="0"/>
              <a:t>g</a:t>
            </a:r>
            <a:r>
              <a:rPr lang="en-GB" altLang="el-GR" sz="2000" dirty="0" smtClean="0"/>
              <a:t>/</a:t>
            </a:r>
            <a:r>
              <a:rPr lang="en-US" altLang="el-GR" sz="2000" dirty="0" smtClean="0"/>
              <a:t>l</a:t>
            </a:r>
            <a:r>
              <a:rPr lang="en-GB" altLang="el-GR" sz="2000" dirty="0" smtClean="0"/>
              <a:t>)</a:t>
            </a:r>
            <a:endParaRPr lang="el-GR" altLang="el-GR" sz="2000" dirty="0" smtClean="0"/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b="1" dirty="0" smtClean="0">
                <a:solidFill>
                  <a:schemeClr val="hlink"/>
                </a:solidFill>
              </a:rPr>
              <a:t>Εκφράζεται σε </a:t>
            </a:r>
            <a:r>
              <a:rPr lang="en-US" altLang="el-GR" sz="2000" b="1" dirty="0" smtClean="0">
                <a:solidFill>
                  <a:schemeClr val="hlink"/>
                </a:solidFill>
              </a:rPr>
              <a:t>pg</a:t>
            </a:r>
            <a:r>
              <a:rPr lang="en-US" altLang="el-GR" sz="2000" b="1" dirty="0" smtClean="0"/>
              <a:t>.</a:t>
            </a:r>
            <a:endParaRPr lang="el-GR" altLang="el-GR" sz="2000" b="1" i="1" dirty="0" smtClean="0"/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smtClean="0"/>
              <a:t>Φυσιολογικές τιμές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</a:t>
            </a:r>
            <a:r>
              <a:rPr lang="el-GR" altLang="el-GR" sz="2000" b="1" dirty="0" smtClean="0">
                <a:solidFill>
                  <a:schemeClr val="hlink"/>
                </a:solidFill>
              </a:rPr>
              <a:t>28-35 </a:t>
            </a:r>
            <a:r>
              <a:rPr lang="en-GB" altLang="el-GR" sz="2000" b="1" dirty="0" err="1" smtClean="0">
                <a:solidFill>
                  <a:schemeClr val="hlink"/>
                </a:solidFill>
              </a:rPr>
              <a:t>pg</a:t>
            </a:r>
            <a:r>
              <a:rPr lang="el-GR" altLang="el-GR" sz="2000" b="1" dirty="0" smtClean="0"/>
              <a:t>.</a:t>
            </a:r>
            <a:endParaRPr lang="en-US" altLang="el-GR" sz="2000" b="1" i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  <a:buFontTx/>
              <a:buNone/>
            </a:pPr>
            <a:endParaRPr lang="el-GR" altLang="el-GR" sz="1400" i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  <a:buFontTx/>
              <a:buNone/>
            </a:pPr>
            <a:r>
              <a:rPr lang="el-GR" altLang="el-GR" sz="1400" i="1" dirty="0" smtClean="0"/>
              <a:t> </a:t>
            </a:r>
            <a:r>
              <a:rPr lang="en-US" altLang="el-GR" sz="1400" i="1" dirty="0" smtClean="0"/>
              <a:t>    </a:t>
            </a:r>
            <a:r>
              <a:rPr lang="el-GR" altLang="el-GR" sz="1200" i="1" dirty="0" smtClean="0"/>
              <a:t>Διακρίνονται τα ιστογράμματα των ΔΕΚ μέσα στα</a:t>
            </a:r>
            <a:endParaRPr lang="en-US" altLang="el-GR" sz="1200" i="1" dirty="0" smtClean="0"/>
          </a:p>
          <a:p>
            <a:pPr eaLnBrk="1" hangingPunct="1">
              <a:lnSpc>
                <a:spcPct val="110000"/>
              </a:lnSpc>
              <a:spcBef>
                <a:spcPts val="800"/>
              </a:spcBef>
              <a:buFontTx/>
              <a:buNone/>
            </a:pPr>
            <a:r>
              <a:rPr lang="en-US" altLang="el-GR" sz="1200" i="1" dirty="0" smtClean="0"/>
              <a:t>       </a:t>
            </a:r>
            <a:r>
              <a:rPr lang="el-GR" altLang="el-GR" sz="1200" i="1" dirty="0" smtClean="0"/>
              <a:t>ιστογράμματα των ώριμων </a:t>
            </a:r>
            <a:r>
              <a:rPr lang="el-GR" altLang="el-GR" sz="1200" i="1" dirty="0" err="1" smtClean="0"/>
              <a:t>ερυθροκυττάρων</a:t>
            </a:r>
            <a:r>
              <a:rPr lang="el-GR" altLang="el-GR" sz="1200" i="1" dirty="0" smtClean="0"/>
              <a:t>  </a:t>
            </a:r>
            <a:endParaRPr lang="en-US" altLang="el-GR" sz="1200" i="1" dirty="0" smtClean="0"/>
          </a:p>
          <a:p>
            <a:pPr eaLnBrk="1" hangingPunct="1">
              <a:lnSpc>
                <a:spcPct val="110000"/>
              </a:lnSpc>
              <a:spcBef>
                <a:spcPts val="800"/>
              </a:spcBef>
              <a:buFontTx/>
              <a:buNone/>
            </a:pPr>
            <a:r>
              <a:rPr lang="en-US" altLang="el-GR" sz="1200" i="1" dirty="0" smtClean="0"/>
              <a:t>       </a:t>
            </a:r>
            <a:r>
              <a:rPr lang="el-GR" altLang="el-GR" sz="1200" i="1" dirty="0" smtClean="0"/>
              <a:t>(Αρχείο </a:t>
            </a:r>
            <a:r>
              <a:rPr lang="en-US" altLang="el-GR" sz="1200" i="1" dirty="0" smtClean="0"/>
              <a:t>Bayer</a:t>
            </a:r>
            <a:r>
              <a:rPr lang="el-GR" altLang="el-GR" sz="1200" i="1" dirty="0" smtClean="0"/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9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RET-Y ή </a:t>
            </a:r>
            <a:r>
              <a:rPr lang="en-US" altLang="el-GR" dirty="0" smtClean="0"/>
              <a:t>RET</a:t>
            </a:r>
            <a:r>
              <a:rPr lang="el-GR" altLang="el-GR" dirty="0" smtClean="0"/>
              <a:t>-</a:t>
            </a:r>
            <a:r>
              <a:rPr lang="en-US" altLang="el-GR" dirty="0" smtClean="0"/>
              <a:t>He</a:t>
            </a:r>
            <a:r>
              <a:rPr lang="en-US" altLang="el-GR" b="1" dirty="0" smtClean="0"/>
              <a:t> </a:t>
            </a:r>
            <a:r>
              <a:rPr lang="en-US" altLang="el-GR" dirty="0" err="1" smtClean="0"/>
              <a:t>Sysmex</a:t>
            </a:r>
            <a:r>
              <a:rPr lang="en-US" altLang="el-GR" dirty="0" smtClean="0"/>
              <a:t> XE</a:t>
            </a:r>
            <a:r>
              <a:rPr lang="el-GR" altLang="el-GR" dirty="0" smtClean="0"/>
              <a:t>-2100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/>
          <a:lstStyle/>
          <a:p>
            <a:r>
              <a:rPr lang="el-GR" dirty="0"/>
              <a:t>Η παράμετρος RET-Y προσδιορίζεται στο κανάλι των ΔΕΚ και είναι η μέση τιμή του πρόσθιου σκεδασμού του φωτός στο ιστόγραμμα του πληθυσμού των ΔΕΚ εκφραζόμενη σε </a:t>
            </a:r>
            <a:r>
              <a:rPr lang="el-GR" dirty="0" err="1"/>
              <a:t>arbitrary</a:t>
            </a:r>
            <a:r>
              <a:rPr lang="el-GR" dirty="0"/>
              <a:t> </a:t>
            </a:r>
            <a:r>
              <a:rPr lang="el-GR" dirty="0" err="1"/>
              <a:t>units</a:t>
            </a:r>
            <a:r>
              <a:rPr lang="el-GR" dirty="0"/>
              <a:t> (AU, </a:t>
            </a:r>
            <a:r>
              <a:rPr lang="el-GR" dirty="0" err="1"/>
              <a:t>channel</a:t>
            </a:r>
            <a:r>
              <a:rPr lang="el-GR" dirty="0"/>
              <a:t> </a:t>
            </a:r>
            <a:r>
              <a:rPr lang="el-GR" dirty="0" err="1"/>
              <a:t>numbers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παράμετρος συσχετίζεται με το μέγεθος του κυττάρου και κυρίως με το περιεχόμενο (περιεκτικότητα σε αιμοσφαιρίνη). </a:t>
            </a:r>
            <a:endParaRPr lang="el-GR" dirty="0" smtClean="0"/>
          </a:p>
          <a:p>
            <a:r>
              <a:rPr lang="el-GR" dirty="0"/>
              <a:t>Φυσιολογικές τιμές: </a:t>
            </a:r>
            <a:r>
              <a:rPr lang="el-GR" b="1" dirty="0"/>
              <a:t>1630-1860 </a:t>
            </a:r>
            <a:r>
              <a:rPr lang="en-US" b="1" dirty="0"/>
              <a:t>AU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6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RET</a:t>
            </a:r>
            <a:r>
              <a:rPr lang="el-GR" altLang="zh-CN" dirty="0" smtClean="0"/>
              <a:t>-</a:t>
            </a:r>
            <a:r>
              <a:rPr lang="en-US" altLang="zh-CN" dirty="0" smtClean="0">
                <a:ea typeface="宋体" pitchFamily="2" charset="-122"/>
              </a:rPr>
              <a:t>He (reticulocyte </a:t>
            </a:r>
            <a:r>
              <a:rPr lang="en-US" altLang="zh-CN" dirty="0" err="1" smtClean="0">
                <a:ea typeface="宋体" pitchFamily="2" charset="-122"/>
              </a:rPr>
              <a:t>haemoglobin</a:t>
            </a:r>
            <a:r>
              <a:rPr lang="en-US" altLang="zh-CN" dirty="0" smtClean="0">
                <a:ea typeface="宋体" pitchFamily="2" charset="-122"/>
              </a:rPr>
              <a:t> equivalent)</a:t>
            </a:r>
            <a:r>
              <a:rPr lang="el-GR" altLang="zh-CN" dirty="0" smtClean="0">
                <a:ea typeface="宋体" pitchFamily="2" charset="-122"/>
              </a:rPr>
              <a:t> </a:t>
            </a:r>
            <a:r>
              <a:rPr lang="en-US" altLang="el-GR" dirty="0" err="1" smtClean="0"/>
              <a:t>Sysmex</a:t>
            </a:r>
            <a:r>
              <a:rPr lang="en-US" altLang="el-GR" dirty="0" smtClean="0"/>
              <a:t> XE</a:t>
            </a:r>
            <a:r>
              <a:rPr lang="el-GR" altLang="el-GR" dirty="0" smtClean="0"/>
              <a:t>-2100</a:t>
            </a:r>
          </a:p>
        </p:txBody>
      </p:sp>
      <p:pic>
        <p:nvPicPr>
          <p:cNvPr id="71685" name="Picture 5" descr="σάρωση0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3840480" cy="210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844824"/>
            <a:ext cx="8229600" cy="218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zh-CN" sz="2200" dirty="0" smtClean="0"/>
              <a:t>Με βάση τον τύπο παλινδρόμησης</a:t>
            </a:r>
            <a:r>
              <a:rPr lang="en-US" altLang="zh-CN" sz="2200" dirty="0" smtClean="0">
                <a:ea typeface="宋体" pitchFamily="2" charset="-122"/>
              </a:rPr>
              <a:t>:</a:t>
            </a:r>
            <a:r>
              <a:rPr lang="el-GR" altLang="zh-CN" sz="2200" dirty="0" smtClean="0"/>
              <a:t> </a:t>
            </a:r>
            <a:r>
              <a:rPr lang="en-US" altLang="zh-CN" sz="2200" b="1" dirty="0" smtClean="0">
                <a:ea typeface="宋体" pitchFamily="2" charset="-122"/>
              </a:rPr>
              <a:t>y</a:t>
            </a:r>
            <a:r>
              <a:rPr lang="el-GR" altLang="zh-CN" sz="2200" b="1" dirty="0" smtClean="0"/>
              <a:t>=5.5569</a:t>
            </a:r>
            <a:r>
              <a:rPr lang="en-US" altLang="zh-CN" sz="2200" b="1" dirty="0" smtClean="0">
                <a:ea typeface="宋体" pitchFamily="2" charset="-122"/>
              </a:rPr>
              <a:t>e ˄ </a:t>
            </a:r>
            <a:r>
              <a:rPr lang="el-GR" altLang="zh-CN" sz="2200" b="1" dirty="0" smtClean="0"/>
              <a:t>0.001</a:t>
            </a:r>
            <a:r>
              <a:rPr lang="en-US" altLang="zh-CN" sz="2200" b="1" dirty="0" smtClean="0">
                <a:ea typeface="宋体" pitchFamily="2" charset="-122"/>
              </a:rPr>
              <a:t>x RET-Y</a:t>
            </a:r>
            <a:r>
              <a:rPr lang="en-US" altLang="zh-CN" sz="2200" dirty="0" smtClean="0">
                <a:solidFill>
                  <a:schemeClr val="hlink"/>
                </a:solidFill>
                <a:ea typeface="宋体" pitchFamily="2" charset="-122"/>
              </a:rPr>
              <a:t>,</a:t>
            </a:r>
            <a:r>
              <a:rPr lang="el-GR" altLang="zh-CN" sz="2200" dirty="0" smtClean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l-GR" altLang="zh-CN" sz="2200" dirty="0" smtClean="0"/>
              <a:t>το </a:t>
            </a:r>
            <a:r>
              <a:rPr lang="en-US" altLang="zh-CN" sz="2200" dirty="0" smtClean="0">
                <a:ea typeface="宋体" pitchFamily="2" charset="-122"/>
              </a:rPr>
              <a:t>RET</a:t>
            </a:r>
            <a:r>
              <a:rPr lang="el-GR" altLang="zh-CN" sz="2200" dirty="0" smtClean="0"/>
              <a:t>-</a:t>
            </a:r>
            <a:r>
              <a:rPr lang="en-US" altLang="zh-CN" sz="2200" dirty="0" smtClean="0">
                <a:ea typeface="宋体" pitchFamily="2" charset="-122"/>
              </a:rPr>
              <a:t>Y </a:t>
            </a:r>
            <a:r>
              <a:rPr lang="el-GR" altLang="zh-CN" sz="2200" dirty="0" smtClean="0"/>
              <a:t>μετατρέπεται σε </a:t>
            </a:r>
            <a:r>
              <a:rPr lang="en-US" altLang="zh-CN" sz="2200" b="1" dirty="0" smtClean="0">
                <a:ea typeface="宋体" pitchFamily="2" charset="-122"/>
              </a:rPr>
              <a:t>RET</a:t>
            </a:r>
            <a:r>
              <a:rPr lang="el-GR" altLang="zh-CN" sz="2200" b="1" dirty="0" smtClean="0"/>
              <a:t>-</a:t>
            </a:r>
            <a:r>
              <a:rPr lang="en-US" altLang="zh-CN" sz="2200" b="1" dirty="0" smtClean="0">
                <a:ea typeface="宋体" pitchFamily="2" charset="-122"/>
              </a:rPr>
              <a:t>He</a:t>
            </a:r>
            <a:r>
              <a:rPr lang="el-GR" altLang="zh-CN" sz="2200" dirty="0" smtClean="0"/>
              <a:t>, </a:t>
            </a:r>
            <a:r>
              <a:rPr lang="el-GR" altLang="zh-CN" sz="2200" dirty="0" err="1" smtClean="0"/>
              <a:t>δικτυοερυθροκυτταρικό</a:t>
            </a:r>
            <a:r>
              <a:rPr lang="el-GR" altLang="zh-CN" sz="2200" dirty="0" smtClean="0"/>
              <a:t> ισοδύναμο αιμοσφαιρίνης εκφραζόμενο σε </a:t>
            </a:r>
            <a:r>
              <a:rPr lang="en-US" altLang="zh-CN" sz="2200" b="1" dirty="0" err="1" smtClean="0">
                <a:ea typeface="宋体" pitchFamily="2" charset="-122"/>
              </a:rPr>
              <a:t>pg</a:t>
            </a:r>
            <a:r>
              <a:rPr lang="el-GR" altLang="zh-CN" sz="2200" dirty="0">
                <a:ea typeface="宋体" pitchFamily="2" charset="-122"/>
              </a:rPr>
              <a:t>.</a:t>
            </a: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zh-CN" sz="2200" dirty="0" smtClean="0"/>
              <a:t>Οι φυσιολογικές τιμές είναι </a:t>
            </a:r>
            <a:r>
              <a:rPr lang="el-GR" altLang="zh-CN" sz="2200" b="1" dirty="0" smtClean="0"/>
              <a:t>28-36 </a:t>
            </a:r>
            <a:r>
              <a:rPr lang="en-US" altLang="zh-CN" sz="2200" b="1" dirty="0" err="1" smtClean="0">
                <a:ea typeface="宋体" pitchFamily="2" charset="-122"/>
              </a:rPr>
              <a:t>pg</a:t>
            </a:r>
            <a:r>
              <a:rPr lang="el-GR" altLang="zh-CN" sz="2200" dirty="0" smtClean="0"/>
              <a:t>.</a:t>
            </a:r>
            <a:endParaRPr lang="el-GR" altLang="el-GR" sz="2200" dirty="0" smtClean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148064" y="5361387"/>
            <a:ext cx="3995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600" dirty="0">
                <a:latin typeface="+mn-lt"/>
              </a:rPr>
              <a:t>Οι παράμετροι </a:t>
            </a:r>
            <a:r>
              <a:rPr lang="en-US" altLang="el-GR" sz="1600" dirty="0">
                <a:latin typeface="+mn-lt"/>
              </a:rPr>
              <a:t>RET</a:t>
            </a:r>
            <a:r>
              <a:rPr lang="el-GR" altLang="el-GR" sz="1600" dirty="0">
                <a:latin typeface="+mn-lt"/>
              </a:rPr>
              <a:t>-</a:t>
            </a:r>
            <a:r>
              <a:rPr lang="en-US" altLang="el-GR" sz="1600" dirty="0">
                <a:latin typeface="+mn-lt"/>
              </a:rPr>
              <a:t>He</a:t>
            </a:r>
            <a:r>
              <a:rPr lang="el-GR" altLang="el-GR" sz="1600" dirty="0">
                <a:latin typeface="+mn-lt"/>
              </a:rPr>
              <a:t> και </a:t>
            </a:r>
            <a:r>
              <a:rPr lang="en-US" altLang="el-GR" sz="1600" dirty="0" err="1">
                <a:latin typeface="+mn-lt"/>
              </a:rPr>
              <a:t>CHr</a:t>
            </a:r>
            <a:r>
              <a:rPr lang="el-GR" altLang="el-GR" sz="1600" dirty="0">
                <a:latin typeface="+mn-lt"/>
              </a:rPr>
              <a:t> συσχετίζονται πολύ καλά (</a:t>
            </a:r>
            <a:r>
              <a:rPr lang="en-US" altLang="el-GR" sz="1600" dirty="0">
                <a:latin typeface="+mn-lt"/>
              </a:rPr>
              <a:t>r</a:t>
            </a:r>
            <a:r>
              <a:rPr lang="el-GR" altLang="el-GR" sz="1600" dirty="0">
                <a:latin typeface="+mn-lt"/>
              </a:rPr>
              <a:t> = 0.92) </a:t>
            </a:r>
            <a:endParaRPr lang="el-GR" altLang="el-GR" sz="1600" dirty="0" smtClean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5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zh-CN" dirty="0" smtClean="0"/>
              <a:t>Αναλογία </a:t>
            </a:r>
            <a:r>
              <a:rPr lang="el-GR" altLang="zh-CN" dirty="0" err="1" smtClean="0"/>
              <a:t>ερυθροκυττάρων</a:t>
            </a:r>
            <a:r>
              <a:rPr lang="el-GR" altLang="zh-CN" dirty="0" smtClean="0"/>
              <a:t> με ελαττωμένη </a:t>
            </a:r>
            <a:r>
              <a:rPr lang="el-GR" altLang="zh-CN" dirty="0" err="1" smtClean="0"/>
              <a:t>αιμοσφαιρινοποίηση</a:t>
            </a:r>
            <a:r>
              <a:rPr lang="en-US" altLang="zh-CN" dirty="0" smtClean="0">
                <a:ea typeface="宋体" pitchFamily="2" charset="-122"/>
              </a:rPr>
              <a:t> –</a:t>
            </a:r>
            <a:r>
              <a:rPr lang="el-GR" altLang="zh-CN" dirty="0" smtClean="0"/>
              <a:t> </a:t>
            </a:r>
            <a:r>
              <a:rPr lang="en-US" altLang="zh-CN" dirty="0" smtClean="0">
                <a:ea typeface="宋体" pitchFamily="2" charset="-122"/>
              </a:rPr>
              <a:t>HC &lt;28 g/dl</a:t>
            </a:r>
            <a:endParaRPr lang="el-GR" altLang="el-GR" dirty="0" smtClean="0"/>
          </a:p>
        </p:txBody>
      </p:sp>
      <p:pic>
        <p:nvPicPr>
          <p:cNvPr id="727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81" y="2379988"/>
            <a:ext cx="3375238" cy="2674286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95288" y="1412875"/>
          <a:ext cx="82073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Διαφάνεια" r:id="rId4" imgW="4571868" imgH="3428992" progId="PowerPoint.Slide.8">
                  <p:embed/>
                </p:oleObj>
              </mc:Choice>
              <mc:Fallback>
                <p:oleObj name="Διαφάνεια" r:id="rId4" imgW="4571868" imgH="342899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349"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2073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443663" y="5734050"/>
            <a:ext cx="2089150" cy="5746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>
                <a:solidFill>
                  <a:schemeClr val="tx2"/>
                </a:solidFill>
              </a:rPr>
              <a:t>Αναλυτής </a:t>
            </a:r>
            <a:r>
              <a:rPr lang="en-US" altLang="el-GR" sz="1600">
                <a:solidFill>
                  <a:schemeClr val="tx2"/>
                </a:solidFill>
              </a:rPr>
              <a:t>ADVIA 2120</a:t>
            </a:r>
          </a:p>
          <a:p>
            <a:pPr algn="ctr" eaLnBrk="1" hangingPunct="1"/>
            <a:r>
              <a:rPr lang="en-US" altLang="el-GR" sz="1600">
                <a:solidFill>
                  <a:schemeClr val="tx2"/>
                </a:solidFill>
              </a:rPr>
              <a:t>SIEMENS</a:t>
            </a:r>
            <a:endParaRPr lang="el-GR" altLang="el-GR" sz="1600">
              <a:solidFill>
                <a:schemeClr val="tx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4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Ρύθμιση της </a:t>
            </a:r>
            <a:r>
              <a:rPr lang="el-GR" altLang="el-GR" b="1" dirty="0" err="1" smtClean="0"/>
              <a:t>εψιδίνης</a:t>
            </a:r>
            <a:r>
              <a:rPr lang="el-GR" altLang="el-GR" b="1" dirty="0" smtClean="0"/>
              <a:t> από φλεγμονώδη ερεθίσματα</a:t>
            </a:r>
            <a:endParaRPr lang="en-US" altLang="el-GR" b="1" dirty="0" smtClean="0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4368800" y="4292600"/>
            <a:ext cx="47752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74756" name="AutoShape 3"/>
          <p:cNvSpPr>
            <a:spLocks noChangeArrowheads="1"/>
          </p:cNvSpPr>
          <p:nvPr/>
        </p:nvSpPr>
        <p:spPr bwMode="auto">
          <a:xfrm rot="-5400000">
            <a:off x="3840163" y="4224337"/>
            <a:ext cx="2065338" cy="184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757" name="AutoShape 4"/>
          <p:cNvSpPr>
            <a:spLocks noChangeArrowheads="1"/>
          </p:cNvSpPr>
          <p:nvPr/>
        </p:nvSpPr>
        <p:spPr bwMode="auto">
          <a:xfrm flipV="1">
            <a:off x="4891088" y="1328738"/>
            <a:ext cx="3013075" cy="2049462"/>
          </a:xfrm>
          <a:prstGeom prst="rtTriangle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47638" y="1884363"/>
            <a:ext cx="3524663" cy="584200"/>
            <a:chOff x="144" y="1104"/>
            <a:chExt cx="1814" cy="368"/>
          </a:xfrm>
        </p:grpSpPr>
        <p:sp>
          <p:nvSpPr>
            <p:cNvPr id="18499" name="Text Box 121"/>
            <p:cNvSpPr txBox="1">
              <a:spLocks noChangeArrowheads="1"/>
            </p:cNvSpPr>
            <p:nvPr/>
          </p:nvSpPr>
          <p:spPr bwMode="auto">
            <a:xfrm>
              <a:off x="144" y="1152"/>
              <a:ext cx="180" cy="21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4806" name="Text Box 73"/>
            <p:cNvSpPr txBox="1">
              <a:spLocks noChangeArrowheads="1"/>
            </p:cNvSpPr>
            <p:nvPr/>
          </p:nvSpPr>
          <p:spPr bwMode="auto">
            <a:xfrm>
              <a:off x="432" y="1104"/>
              <a:ext cx="15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+mn-lt"/>
                </a:rPr>
                <a:t>Η φλεγμονή αυξάνει τη σύνθεση της </a:t>
              </a:r>
              <a:r>
                <a:rPr lang="el-GR" altLang="el-GR" sz="1600" b="1" dirty="0" err="1">
                  <a:latin typeface="+mn-lt"/>
                </a:rPr>
                <a:t>εψιδίνης</a:t>
              </a:r>
              <a:r>
                <a:rPr lang="el-GR" altLang="el-GR" sz="1600" b="1" dirty="0">
                  <a:latin typeface="+mn-lt"/>
                </a:rPr>
                <a:t> στο </a:t>
              </a:r>
              <a:r>
                <a:rPr lang="el-GR" altLang="el-GR" sz="1600" b="1" dirty="0" smtClean="0">
                  <a:latin typeface="+mn-lt"/>
                </a:rPr>
                <a:t>ήπαρ.</a:t>
              </a:r>
              <a:endParaRPr lang="en-US" altLang="el-GR" sz="1600" b="1" dirty="0">
                <a:latin typeface="+mn-lt"/>
              </a:endParaRPr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146896" y="3573463"/>
            <a:ext cx="4126464" cy="584200"/>
            <a:chOff x="128" y="2314"/>
            <a:chExt cx="2032" cy="368"/>
          </a:xfrm>
        </p:grpSpPr>
        <p:sp>
          <p:nvSpPr>
            <p:cNvPr id="18501" name="Text Box 123"/>
            <p:cNvSpPr txBox="1">
              <a:spLocks noChangeArrowheads="1"/>
            </p:cNvSpPr>
            <p:nvPr/>
          </p:nvSpPr>
          <p:spPr bwMode="auto">
            <a:xfrm>
              <a:off x="128" y="2352"/>
              <a:ext cx="172" cy="21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4804" name="Text Box 75"/>
            <p:cNvSpPr txBox="1">
              <a:spLocks noChangeArrowheads="1"/>
            </p:cNvSpPr>
            <p:nvPr/>
          </p:nvSpPr>
          <p:spPr bwMode="auto">
            <a:xfrm>
              <a:off x="404" y="2314"/>
              <a:ext cx="175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+mn-lt"/>
                </a:rPr>
                <a:t>Ελαττώνεται η απορρόφηση του σιδήρου από το </a:t>
              </a:r>
              <a:r>
                <a:rPr lang="el-GR" altLang="el-GR" sz="1600" b="1" dirty="0" smtClean="0">
                  <a:latin typeface="+mn-lt"/>
                </a:rPr>
                <a:t>δωδεκαδάκτυλο.</a:t>
              </a:r>
              <a:endParaRPr lang="en-US" altLang="el-GR" sz="1600" b="1" dirty="0"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6356" y="4365625"/>
            <a:ext cx="3950188" cy="584200"/>
            <a:chOff x="127" y="2844"/>
            <a:chExt cx="2033" cy="368"/>
          </a:xfrm>
        </p:grpSpPr>
        <p:sp>
          <p:nvSpPr>
            <p:cNvPr id="18503" name="Text Box 125"/>
            <p:cNvSpPr txBox="1">
              <a:spLocks noChangeArrowheads="1"/>
            </p:cNvSpPr>
            <p:nvPr/>
          </p:nvSpPr>
          <p:spPr bwMode="auto">
            <a:xfrm>
              <a:off x="127" y="2882"/>
              <a:ext cx="180" cy="21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74802" name="Text Box 77"/>
            <p:cNvSpPr txBox="1">
              <a:spLocks noChangeArrowheads="1"/>
            </p:cNvSpPr>
            <p:nvPr/>
          </p:nvSpPr>
          <p:spPr bwMode="auto">
            <a:xfrm>
              <a:off x="416" y="2844"/>
              <a:ext cx="17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+mn-lt"/>
                </a:rPr>
                <a:t>Ελαττώνεται η απελευθέρωση σιδήρου στο πλάσμα από το </a:t>
              </a:r>
              <a:r>
                <a:rPr lang="el-GR" altLang="el-GR" sz="1600" b="1" dirty="0" smtClean="0">
                  <a:latin typeface="+mn-lt"/>
                </a:rPr>
                <a:t>σπλήνα.</a:t>
              </a:r>
              <a:endParaRPr lang="en-US" altLang="el-GR" sz="1600" b="1" dirty="0">
                <a:latin typeface="+mn-lt"/>
              </a:endParaRP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47638" y="2647949"/>
            <a:ext cx="4114427" cy="584200"/>
            <a:chOff x="144" y="1662"/>
            <a:chExt cx="1676" cy="368"/>
          </a:xfrm>
        </p:grpSpPr>
        <p:sp>
          <p:nvSpPr>
            <p:cNvPr id="74799" name="Text Box 74"/>
            <p:cNvSpPr txBox="1">
              <a:spLocks noChangeArrowheads="1"/>
            </p:cNvSpPr>
            <p:nvPr/>
          </p:nvSpPr>
          <p:spPr bwMode="auto">
            <a:xfrm>
              <a:off x="372" y="1662"/>
              <a:ext cx="14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+mn-lt"/>
                </a:rPr>
                <a:t>Η αύξηση της </a:t>
              </a:r>
              <a:r>
                <a:rPr lang="el-GR" altLang="el-GR" sz="1600" b="1" dirty="0" err="1">
                  <a:latin typeface="+mn-lt"/>
                </a:rPr>
                <a:t>εψιδίνης</a:t>
              </a:r>
              <a:r>
                <a:rPr lang="el-GR" altLang="el-GR" sz="1600" b="1" dirty="0">
                  <a:latin typeface="+mn-lt"/>
                </a:rPr>
                <a:t> στοχεύει στο δωδεκαδάκτυλο και στο </a:t>
              </a:r>
              <a:r>
                <a:rPr lang="el-GR" altLang="el-GR" sz="1600" b="1" dirty="0" smtClean="0">
                  <a:latin typeface="+mn-lt"/>
                </a:rPr>
                <a:t>σπλήνα.</a:t>
              </a:r>
              <a:endParaRPr lang="en-US" altLang="el-GR" sz="1600" b="1" dirty="0">
                <a:latin typeface="+mn-lt"/>
              </a:endParaRPr>
            </a:p>
          </p:txBody>
        </p:sp>
        <p:sp>
          <p:nvSpPr>
            <p:cNvPr id="18512" name="Text Box 122"/>
            <p:cNvSpPr txBox="1">
              <a:spLocks noChangeArrowheads="1"/>
            </p:cNvSpPr>
            <p:nvPr/>
          </p:nvSpPr>
          <p:spPr bwMode="auto">
            <a:xfrm>
              <a:off x="144" y="1700"/>
              <a:ext cx="142" cy="21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2516889" y="1255712"/>
            <a:ext cx="1819275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IL-6, LPS</a:t>
            </a:r>
          </a:p>
        </p:txBody>
      </p:sp>
      <p:sp>
        <p:nvSpPr>
          <p:cNvPr id="74763" name="Text Box 21"/>
          <p:cNvSpPr txBox="1">
            <a:spLocks noChangeArrowheads="1"/>
          </p:cNvSpPr>
          <p:nvPr/>
        </p:nvSpPr>
        <p:spPr bwMode="auto">
          <a:xfrm>
            <a:off x="5338763" y="1547813"/>
            <a:ext cx="166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solidFill>
                  <a:srgbClr val="FFFF00"/>
                </a:solidFill>
                <a:latin typeface="Arial Black" pitchFamily="34" charset="0"/>
              </a:rPr>
              <a:t>εψιδίνη</a:t>
            </a:r>
            <a:endParaRPr lang="en-US" altLang="el-GR" sz="2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4764" name="Line 22"/>
          <p:cNvSpPr>
            <a:spLocks noChangeShapeType="1"/>
          </p:cNvSpPr>
          <p:nvPr/>
        </p:nvSpPr>
        <p:spPr bwMode="auto">
          <a:xfrm>
            <a:off x="6299200" y="2428875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65" name="Line 23"/>
          <p:cNvSpPr>
            <a:spLocks noChangeShapeType="1"/>
          </p:cNvSpPr>
          <p:nvPr/>
        </p:nvSpPr>
        <p:spPr bwMode="auto">
          <a:xfrm flipH="1">
            <a:off x="4978400" y="3343275"/>
            <a:ext cx="132080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66" name="Line 24"/>
          <p:cNvSpPr>
            <a:spLocks noChangeShapeType="1"/>
          </p:cNvSpPr>
          <p:nvPr/>
        </p:nvSpPr>
        <p:spPr bwMode="auto">
          <a:xfrm>
            <a:off x="6299200" y="3343275"/>
            <a:ext cx="1455738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9" name="Text Box 121"/>
          <p:cNvSpPr txBox="1">
            <a:spLocks noChangeArrowheads="1"/>
          </p:cNvSpPr>
          <p:nvPr/>
        </p:nvSpPr>
        <p:spPr bwMode="auto">
          <a:xfrm>
            <a:off x="6735763" y="1276350"/>
            <a:ext cx="285750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28" charset="0"/>
                <a:cs typeface="+mn-cs"/>
              </a:rPr>
              <a:t>1</a:t>
            </a:r>
          </a:p>
        </p:txBody>
      </p:sp>
      <p:sp>
        <p:nvSpPr>
          <p:cNvPr id="18450" name="Text Box 122"/>
          <p:cNvSpPr txBox="1">
            <a:spLocks noChangeArrowheads="1"/>
          </p:cNvSpPr>
          <p:nvPr/>
        </p:nvSpPr>
        <p:spPr bwMode="auto">
          <a:xfrm>
            <a:off x="6403975" y="2811463"/>
            <a:ext cx="287338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28" charset="0"/>
                <a:cs typeface="+mn-cs"/>
              </a:rPr>
              <a:t>2</a:t>
            </a:r>
          </a:p>
        </p:txBody>
      </p:sp>
      <p:sp>
        <p:nvSpPr>
          <p:cNvPr id="74769" name="Oval 28"/>
          <p:cNvSpPr>
            <a:spLocks noChangeArrowheads="1"/>
          </p:cNvSpPr>
          <p:nvPr/>
        </p:nvSpPr>
        <p:spPr bwMode="auto">
          <a:xfrm>
            <a:off x="4125913" y="5019675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74770" name="Oval 33"/>
          <p:cNvSpPr>
            <a:spLocks noChangeArrowheads="1"/>
          </p:cNvSpPr>
          <p:nvPr/>
        </p:nvSpPr>
        <p:spPr bwMode="auto">
          <a:xfrm>
            <a:off x="4572000" y="5535613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74771" name="Oval 34"/>
          <p:cNvSpPr>
            <a:spLocks noChangeArrowheads="1"/>
          </p:cNvSpPr>
          <p:nvPr/>
        </p:nvSpPr>
        <p:spPr bwMode="auto">
          <a:xfrm>
            <a:off x="7597775" y="4725988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74772" name="Oval 35"/>
          <p:cNvSpPr>
            <a:spLocks noChangeArrowheads="1"/>
          </p:cNvSpPr>
          <p:nvPr/>
        </p:nvSpPr>
        <p:spPr bwMode="auto">
          <a:xfrm>
            <a:off x="6988175" y="4845050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74773" name="Oval 37"/>
          <p:cNvSpPr>
            <a:spLocks noChangeArrowheads="1"/>
          </p:cNvSpPr>
          <p:nvPr/>
        </p:nvSpPr>
        <p:spPr bwMode="auto">
          <a:xfrm>
            <a:off x="7597775" y="5421313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74774" name="Line 39"/>
          <p:cNvSpPr>
            <a:spLocks noChangeShapeType="1"/>
          </p:cNvSpPr>
          <p:nvPr/>
        </p:nvSpPr>
        <p:spPr bwMode="auto">
          <a:xfrm>
            <a:off x="4875213" y="4276725"/>
            <a:ext cx="2862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75" name="Line 40"/>
          <p:cNvSpPr>
            <a:spLocks noChangeShapeType="1"/>
          </p:cNvSpPr>
          <p:nvPr/>
        </p:nvSpPr>
        <p:spPr bwMode="auto">
          <a:xfrm>
            <a:off x="4894263" y="5953125"/>
            <a:ext cx="424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Text Box 123"/>
          <p:cNvSpPr txBox="1">
            <a:spLocks noChangeArrowheads="1"/>
          </p:cNvSpPr>
          <p:nvPr/>
        </p:nvSpPr>
        <p:spPr bwMode="auto">
          <a:xfrm>
            <a:off x="4354513" y="5884863"/>
            <a:ext cx="287337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28" charset="0"/>
                <a:cs typeface="+mn-cs"/>
              </a:rPr>
              <a:t>3</a:t>
            </a:r>
          </a:p>
        </p:txBody>
      </p:sp>
      <p:sp>
        <p:nvSpPr>
          <p:cNvPr id="11" name="Text Box 124"/>
          <p:cNvSpPr txBox="1">
            <a:spLocks noChangeArrowheads="1"/>
          </p:cNvSpPr>
          <p:nvPr/>
        </p:nvSpPr>
        <p:spPr bwMode="auto">
          <a:xfrm>
            <a:off x="7967663" y="5354638"/>
            <a:ext cx="288925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28" charset="0"/>
                <a:cs typeface="+mn-cs"/>
              </a:rPr>
              <a:t>4</a:t>
            </a:r>
          </a:p>
        </p:txBody>
      </p:sp>
      <p:sp>
        <p:nvSpPr>
          <p:cNvPr id="100396" name="Text Box 116"/>
          <p:cNvSpPr txBox="1">
            <a:spLocks noChangeArrowheads="1"/>
          </p:cNvSpPr>
          <p:nvPr/>
        </p:nvSpPr>
        <p:spPr bwMode="auto">
          <a:xfrm>
            <a:off x="5619750" y="4929188"/>
            <a:ext cx="1473200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σίδηρος</a:t>
            </a:r>
            <a:endParaRPr lang="fr-FR" altLang="el-GR" sz="2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4779" name="Line 47"/>
          <p:cNvSpPr>
            <a:spLocks noChangeShapeType="1"/>
          </p:cNvSpPr>
          <p:nvPr/>
        </p:nvSpPr>
        <p:spPr bwMode="auto">
          <a:xfrm>
            <a:off x="4260851" y="1746250"/>
            <a:ext cx="565150" cy="479425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125"/>
          <p:cNvSpPr txBox="1">
            <a:spLocks noChangeArrowheads="1"/>
          </p:cNvSpPr>
          <p:nvPr/>
        </p:nvSpPr>
        <p:spPr bwMode="auto">
          <a:xfrm>
            <a:off x="5867400" y="5373688"/>
            <a:ext cx="287338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60" charset="0"/>
                <a:cs typeface="+mn-cs"/>
              </a:rPr>
              <a:t>6</a:t>
            </a:r>
          </a:p>
        </p:txBody>
      </p:sp>
      <p:sp>
        <p:nvSpPr>
          <p:cNvPr id="74781" name="Oval 52"/>
          <p:cNvSpPr>
            <a:spLocks noChangeArrowheads="1"/>
          </p:cNvSpPr>
          <p:nvPr/>
        </p:nvSpPr>
        <p:spPr bwMode="auto">
          <a:xfrm>
            <a:off x="4962525" y="4862513"/>
            <a:ext cx="269875" cy="2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74782" name="Oval 56" descr="Sphere"/>
          <p:cNvSpPr>
            <a:spLocks noChangeArrowheads="1"/>
          </p:cNvSpPr>
          <p:nvPr/>
        </p:nvSpPr>
        <p:spPr bwMode="auto">
          <a:xfrm>
            <a:off x="5670550" y="2017713"/>
            <a:ext cx="593725" cy="576262"/>
          </a:xfrm>
          <a:prstGeom prst="ellipse">
            <a:avLst/>
          </a:prstGeom>
          <a:pattFill prst="sphere">
            <a:fgClr>
              <a:srgbClr val="FFFF99"/>
            </a:fgClr>
            <a:bgClr>
              <a:srgbClr val="0080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160856" name="Text Box 127"/>
          <p:cNvSpPr txBox="1">
            <a:spLocks noChangeArrowheads="1"/>
          </p:cNvSpPr>
          <p:nvPr/>
        </p:nvSpPr>
        <p:spPr bwMode="auto">
          <a:xfrm>
            <a:off x="5484813" y="2543175"/>
            <a:ext cx="285750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60" charset="0"/>
                <a:cs typeface="+mn-cs"/>
              </a:rPr>
              <a:t>5</a:t>
            </a:r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147132" y="5869136"/>
            <a:ext cx="4350690" cy="584200"/>
            <a:chOff x="127" y="3648"/>
            <a:chExt cx="2293" cy="368"/>
          </a:xfrm>
        </p:grpSpPr>
        <p:sp>
          <p:nvSpPr>
            <p:cNvPr id="160858" name="Text Box 126"/>
            <p:cNvSpPr txBox="1">
              <a:spLocks noChangeArrowheads="1"/>
            </p:cNvSpPr>
            <p:nvPr/>
          </p:nvSpPr>
          <p:spPr bwMode="auto">
            <a:xfrm>
              <a:off x="127" y="3706"/>
              <a:ext cx="184" cy="21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74798" name="Text Box 91"/>
            <p:cNvSpPr txBox="1">
              <a:spLocks noChangeArrowheads="1"/>
            </p:cNvSpPr>
            <p:nvPr/>
          </p:nvSpPr>
          <p:spPr bwMode="auto">
            <a:xfrm>
              <a:off x="422" y="3648"/>
              <a:ext cx="19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+mn-lt"/>
                </a:rPr>
                <a:t>Ελαττώνεται η συγκέντρωση σιδήρου στο πλάσμα, με αποτέλεσμα την </a:t>
              </a:r>
              <a:r>
                <a:rPr lang="el-GR" altLang="el-GR" sz="1600" b="1" dirty="0" smtClean="0">
                  <a:latin typeface="+mn-lt"/>
                </a:rPr>
                <a:t>αναιμία.</a:t>
              </a:r>
              <a:endParaRPr lang="en-US" altLang="el-GR" sz="1600" b="1" dirty="0">
                <a:latin typeface="+mn-lt"/>
              </a:endParaRPr>
            </a:p>
          </p:txBody>
        </p:sp>
      </p:grpSp>
      <p:sp>
        <p:nvSpPr>
          <p:cNvPr id="74786" name="Flèche vers le bas 65"/>
          <p:cNvSpPr>
            <a:spLocks noChangeArrowheads="1"/>
          </p:cNvSpPr>
          <p:nvPr/>
        </p:nvSpPr>
        <p:spPr bwMode="auto">
          <a:xfrm>
            <a:off x="5375275" y="4702175"/>
            <a:ext cx="268288" cy="661988"/>
          </a:xfrm>
          <a:prstGeom prst="downArrow">
            <a:avLst>
              <a:gd name="adj1" fmla="val 50000"/>
              <a:gd name="adj2" fmla="val 9869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FF0000"/>
              </a:solidFill>
            </a:endParaRPr>
          </a:p>
        </p:txBody>
      </p:sp>
      <p:sp>
        <p:nvSpPr>
          <p:cNvPr id="74787" name="Flèche vers le bas 65"/>
          <p:cNvSpPr>
            <a:spLocks noChangeArrowheads="1"/>
          </p:cNvSpPr>
          <p:nvPr/>
        </p:nvSpPr>
        <p:spPr bwMode="auto">
          <a:xfrm flipV="1">
            <a:off x="5087938" y="1500188"/>
            <a:ext cx="268287" cy="661987"/>
          </a:xfrm>
          <a:prstGeom prst="downArrow">
            <a:avLst>
              <a:gd name="adj1" fmla="val 50000"/>
              <a:gd name="adj2" fmla="val 9869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FF0000"/>
              </a:solidFill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46356" y="5084763"/>
            <a:ext cx="3950188" cy="584200"/>
            <a:chOff x="127" y="3556"/>
            <a:chExt cx="2033" cy="368"/>
          </a:xfrm>
        </p:grpSpPr>
        <p:sp>
          <p:nvSpPr>
            <p:cNvPr id="177227" name="Text Box 126"/>
            <p:cNvSpPr txBox="1">
              <a:spLocks noChangeArrowheads="1"/>
            </p:cNvSpPr>
            <p:nvPr/>
          </p:nvSpPr>
          <p:spPr bwMode="auto">
            <a:xfrm>
              <a:off x="127" y="3562"/>
              <a:ext cx="180" cy="21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74796" name="Text Box 76"/>
            <p:cNvSpPr txBox="1">
              <a:spLocks noChangeArrowheads="1"/>
            </p:cNvSpPr>
            <p:nvPr/>
          </p:nvSpPr>
          <p:spPr bwMode="auto">
            <a:xfrm>
              <a:off x="416" y="3556"/>
              <a:ext cx="17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+mn-lt"/>
                </a:rPr>
                <a:t>Υπερφόρτωση των </a:t>
              </a:r>
              <a:r>
                <a:rPr lang="el-GR" altLang="el-GR" sz="1600" b="1" dirty="0" err="1">
                  <a:latin typeface="+mn-lt"/>
                </a:rPr>
                <a:t>μακροφάγων</a:t>
              </a:r>
              <a:r>
                <a:rPr lang="el-GR" altLang="el-GR" sz="1600" b="1" dirty="0">
                  <a:latin typeface="+mn-lt"/>
                </a:rPr>
                <a:t> με </a:t>
              </a:r>
              <a:r>
                <a:rPr lang="el-GR" altLang="el-GR" sz="1600" b="1" dirty="0" smtClean="0">
                  <a:latin typeface="+mn-lt"/>
                </a:rPr>
                <a:t>σίδηρο.</a:t>
              </a:r>
              <a:endParaRPr lang="en-US" altLang="el-GR" sz="1600" b="1" dirty="0">
                <a:latin typeface="+mn-lt"/>
              </a:endParaRPr>
            </a:p>
          </p:txBody>
        </p:sp>
      </p:grpSp>
      <p:grpSp>
        <p:nvGrpSpPr>
          <p:cNvPr id="74789" name="Group 49"/>
          <p:cNvGrpSpPr>
            <a:grpSpLocks/>
          </p:cNvGrpSpPr>
          <p:nvPr/>
        </p:nvGrpSpPr>
        <p:grpSpPr bwMode="auto">
          <a:xfrm rot="628893">
            <a:off x="7524750" y="4351338"/>
            <a:ext cx="1601788" cy="823912"/>
            <a:chOff x="4520" y="1617"/>
            <a:chExt cx="1009" cy="519"/>
          </a:xfrm>
        </p:grpSpPr>
        <p:sp>
          <p:nvSpPr>
            <p:cNvPr id="74793" name="Oval 1055"/>
            <p:cNvSpPr>
              <a:spLocks noChangeArrowheads="1"/>
            </p:cNvSpPr>
            <p:nvPr/>
          </p:nvSpPr>
          <p:spPr bwMode="auto">
            <a:xfrm rot="7959485">
              <a:off x="4765" y="1372"/>
              <a:ext cx="519" cy="1009"/>
            </a:xfrm>
            <a:prstGeom prst="ellipse">
              <a:avLst/>
            </a:prstGeom>
            <a:solidFill>
              <a:srgbClr val="FFC9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74794" name="Oval 51"/>
            <p:cNvSpPr>
              <a:spLocks noChangeArrowheads="1"/>
            </p:cNvSpPr>
            <p:nvPr/>
          </p:nvSpPr>
          <p:spPr bwMode="auto">
            <a:xfrm rot="2477577">
              <a:off x="4701" y="1842"/>
              <a:ext cx="566" cy="222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74790" name="Oval 56" descr="Sphere"/>
          <p:cNvSpPr>
            <a:spLocks noChangeArrowheads="1"/>
          </p:cNvSpPr>
          <p:nvPr/>
        </p:nvSpPr>
        <p:spPr bwMode="auto">
          <a:xfrm>
            <a:off x="7993063" y="4370388"/>
            <a:ext cx="593725" cy="576262"/>
          </a:xfrm>
          <a:prstGeom prst="ellipse">
            <a:avLst/>
          </a:prstGeom>
          <a:pattFill prst="sphere">
            <a:fgClr>
              <a:srgbClr val="FFFF99"/>
            </a:fgClr>
            <a:bgClr>
              <a:srgbClr val="0080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53" name="Text Box 127"/>
          <p:cNvSpPr txBox="1">
            <a:spLocks noChangeArrowheads="1"/>
          </p:cNvSpPr>
          <p:nvPr/>
        </p:nvSpPr>
        <p:spPr bwMode="auto">
          <a:xfrm>
            <a:off x="8099425" y="4070350"/>
            <a:ext cx="285750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60" charset="0"/>
                <a:cs typeface="+mn-cs"/>
              </a:rPr>
              <a:t>5</a:t>
            </a:r>
          </a:p>
        </p:txBody>
      </p:sp>
      <p:sp>
        <p:nvSpPr>
          <p:cNvPr id="74792" name="Rectangle 54"/>
          <p:cNvSpPr>
            <a:spLocks noChangeArrowheads="1"/>
          </p:cNvSpPr>
          <p:nvPr/>
        </p:nvSpPr>
        <p:spPr bwMode="auto">
          <a:xfrm>
            <a:off x="6853455" y="1899733"/>
            <a:ext cx="242284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600" dirty="0">
                <a:latin typeface="+mn-lt"/>
              </a:rPr>
              <a:t>Η προαγωγή της παραγωγής της </a:t>
            </a:r>
            <a:r>
              <a:rPr lang="el-GR" altLang="el-GR" sz="1600" dirty="0" err="1">
                <a:latin typeface="+mn-lt"/>
              </a:rPr>
              <a:t>εψιδίνης</a:t>
            </a:r>
            <a:r>
              <a:rPr lang="el-GR" altLang="el-GR" sz="1600" dirty="0">
                <a:latin typeface="+mn-lt"/>
              </a:rPr>
              <a:t> γίνεται </a:t>
            </a:r>
          </a:p>
          <a:p>
            <a:pPr eaLnBrk="1" hangingPunct="1"/>
            <a:r>
              <a:rPr lang="el-GR" altLang="el-GR" sz="1600" dirty="0">
                <a:latin typeface="+mn-lt"/>
              </a:rPr>
              <a:t>μέσω μεταγραφικού μηχανισμού, </a:t>
            </a:r>
            <a:endParaRPr lang="en-US" altLang="el-GR" sz="1600" dirty="0">
              <a:latin typeface="+mn-lt"/>
            </a:endParaRPr>
          </a:p>
          <a:p>
            <a:pPr eaLnBrk="1" hangingPunct="1"/>
            <a:r>
              <a:rPr lang="el-GR" altLang="el-GR" sz="1600" dirty="0">
                <a:latin typeface="+mn-lt"/>
              </a:rPr>
              <a:t>που εξαρτάται από την οδό </a:t>
            </a:r>
            <a:r>
              <a:rPr lang="en-US" altLang="el-GR" sz="1600" dirty="0">
                <a:latin typeface="+mn-lt"/>
              </a:rPr>
              <a:t>J</a:t>
            </a:r>
            <a:r>
              <a:rPr lang="el-GR" altLang="el-GR" sz="1600" dirty="0">
                <a:latin typeface="+mn-lt"/>
              </a:rPr>
              <a:t>AK/</a:t>
            </a:r>
            <a:r>
              <a:rPr lang="en-US" altLang="el-GR" sz="1600" dirty="0">
                <a:latin typeface="+mn-lt"/>
              </a:rPr>
              <a:t>STAT</a:t>
            </a:r>
            <a:r>
              <a:rPr lang="el-GR" altLang="el-GR" sz="1600" dirty="0">
                <a:latin typeface="+mn-lt"/>
              </a:rPr>
              <a:t>3</a:t>
            </a: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5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rc 2"/>
          <p:cNvSpPr>
            <a:spLocks/>
          </p:cNvSpPr>
          <p:nvPr/>
        </p:nvSpPr>
        <p:spPr bwMode="auto">
          <a:xfrm rot="8180776" flipH="1" flipV="1">
            <a:off x="1941513" y="1473200"/>
            <a:ext cx="5118100" cy="4983163"/>
          </a:xfrm>
          <a:custGeom>
            <a:avLst/>
            <a:gdLst>
              <a:gd name="T0" fmla="*/ 0 w 22597"/>
              <a:gd name="T1" fmla="*/ 2147483647 h 21600"/>
              <a:gd name="T2" fmla="*/ 2147483647 w 22597"/>
              <a:gd name="T3" fmla="*/ 2147483647 h 21600"/>
              <a:gd name="T4" fmla="*/ 2147483647 w 22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2597"/>
              <a:gd name="T10" fmla="*/ 0 h 21600"/>
              <a:gd name="T11" fmla="*/ 22597 w 22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7" h="21600" fill="none" extrusionOk="0">
                <a:moveTo>
                  <a:pt x="0" y="23"/>
                </a:moveTo>
                <a:cubicBezTo>
                  <a:pt x="332" y="7"/>
                  <a:pt x="664" y="-1"/>
                  <a:pt x="997" y="0"/>
                </a:cubicBezTo>
                <a:cubicBezTo>
                  <a:pt x="12926" y="0"/>
                  <a:pt x="22597" y="9670"/>
                  <a:pt x="22597" y="21600"/>
                </a:cubicBezTo>
              </a:path>
              <a:path w="22597" h="21600" stroke="0" extrusionOk="0">
                <a:moveTo>
                  <a:pt x="0" y="23"/>
                </a:moveTo>
                <a:cubicBezTo>
                  <a:pt x="332" y="7"/>
                  <a:pt x="664" y="-1"/>
                  <a:pt x="997" y="0"/>
                </a:cubicBezTo>
                <a:cubicBezTo>
                  <a:pt x="12926" y="0"/>
                  <a:pt x="22597" y="9670"/>
                  <a:pt x="22597" y="21600"/>
                </a:cubicBezTo>
                <a:lnTo>
                  <a:pt x="997" y="21600"/>
                </a:lnTo>
                <a:lnTo>
                  <a:pt x="0" y="23"/>
                </a:lnTo>
                <a:close/>
              </a:path>
            </a:pathLst>
          </a:custGeom>
          <a:noFill/>
          <a:ln w="190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28" name="Text Box 78"/>
          <p:cNvSpPr txBox="1">
            <a:spLocks noChangeArrowheads="1"/>
          </p:cNvSpPr>
          <p:nvPr/>
        </p:nvSpPr>
        <p:spPr bwMode="auto">
          <a:xfrm>
            <a:off x="1" y="3878370"/>
            <a:ext cx="28587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400" dirty="0">
                <a:latin typeface="+mn-lt"/>
              </a:rPr>
              <a:t>BMP, bone </a:t>
            </a:r>
            <a:r>
              <a:rPr lang="en-US" altLang="el-GR" sz="1400" dirty="0" err="1">
                <a:latin typeface="+mn-lt"/>
              </a:rPr>
              <a:t>morphogenic</a:t>
            </a:r>
            <a:r>
              <a:rPr lang="en-US" altLang="el-GR" sz="1400" dirty="0">
                <a:latin typeface="+mn-lt"/>
              </a:rPr>
              <a:t> protein;  BMPR, bone </a:t>
            </a:r>
            <a:r>
              <a:rPr lang="en-US" altLang="el-GR" sz="1400" dirty="0" err="1">
                <a:latin typeface="+mn-lt"/>
              </a:rPr>
              <a:t>morphogenic</a:t>
            </a:r>
            <a:r>
              <a:rPr lang="en-US" altLang="el-GR" sz="1400" dirty="0">
                <a:latin typeface="+mn-lt"/>
              </a:rPr>
              <a:t> protein receptor; ERK, extracellular signal regulated kinase; IL, interleukin; JAK, Janus kinases; MAPK, mitogen activated protein kinase; STAT, signal transducers and </a:t>
            </a:r>
            <a:r>
              <a:rPr lang="en-US" altLang="el-GR" sz="1400" dirty="0" err="1">
                <a:latin typeface="+mn-lt"/>
              </a:rPr>
              <a:t>activaters</a:t>
            </a:r>
            <a:r>
              <a:rPr lang="en-US" altLang="el-GR" sz="1400" dirty="0">
                <a:latin typeface="+mn-lt"/>
              </a:rPr>
              <a:t> of transcription; TF sat, transferrin saturation; TfR1, transferrin receptor 1; TfR2, transferrin receptor 2.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1128278" y="1148482"/>
            <a:ext cx="8124242" cy="5376862"/>
            <a:chOff x="642938" y="428625"/>
            <a:chExt cx="8645525" cy="5876925"/>
          </a:xfrm>
        </p:grpSpPr>
        <p:sp>
          <p:nvSpPr>
            <p:cNvPr id="75779" name="Text Box 8"/>
            <p:cNvSpPr txBox="1">
              <a:spLocks noChangeArrowheads="1"/>
            </p:cNvSpPr>
            <p:nvPr/>
          </p:nvSpPr>
          <p:spPr bwMode="auto">
            <a:xfrm>
              <a:off x="6838950" y="4641850"/>
              <a:ext cx="2449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>
                  <a:latin typeface="Arial Black" pitchFamily="34" charset="0"/>
                </a:rPr>
                <a:t>Hepcidin-mRNA</a:t>
              </a:r>
            </a:p>
          </p:txBody>
        </p:sp>
        <p:grpSp>
          <p:nvGrpSpPr>
            <p:cNvPr id="75780" name="Group 10"/>
            <p:cNvGrpSpPr>
              <a:grpSpLocks/>
            </p:cNvGrpSpPr>
            <p:nvPr/>
          </p:nvGrpSpPr>
          <p:grpSpPr bwMode="auto">
            <a:xfrm>
              <a:off x="2479675" y="1317625"/>
              <a:ext cx="1366838" cy="1008063"/>
              <a:chOff x="1701" y="663"/>
              <a:chExt cx="861" cy="635"/>
            </a:xfrm>
          </p:grpSpPr>
          <p:sp>
            <p:nvSpPr>
              <p:cNvPr id="75854" name="AutoShape 11"/>
              <p:cNvSpPr>
                <a:spLocks noChangeArrowheads="1"/>
              </p:cNvSpPr>
              <p:nvPr/>
            </p:nvSpPr>
            <p:spPr bwMode="auto">
              <a:xfrm>
                <a:off x="1701" y="663"/>
                <a:ext cx="861" cy="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1 w 21600"/>
                  <a:gd name="T13" fmla="*/ 4490 h 21600"/>
                  <a:gd name="T14" fmla="*/ 17109 w 21600"/>
                  <a:gd name="T15" fmla="*/ 171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55" name="Text Box 12"/>
              <p:cNvSpPr txBox="1">
                <a:spLocks noChangeArrowheads="1"/>
              </p:cNvSpPr>
              <p:nvPr/>
            </p:nvSpPr>
            <p:spPr bwMode="auto">
              <a:xfrm>
                <a:off x="1791" y="709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1800"/>
                  <a:t>BMP</a:t>
                </a:r>
              </a:p>
            </p:txBody>
          </p:sp>
        </p:grpSp>
        <p:grpSp>
          <p:nvGrpSpPr>
            <p:cNvPr id="75781" name="Group 13"/>
            <p:cNvGrpSpPr>
              <a:grpSpLocks/>
            </p:cNvGrpSpPr>
            <p:nvPr/>
          </p:nvGrpSpPr>
          <p:grpSpPr bwMode="auto">
            <a:xfrm>
              <a:off x="2406650" y="1101725"/>
              <a:ext cx="1512888" cy="1657350"/>
              <a:chOff x="1655" y="527"/>
              <a:chExt cx="953" cy="1044"/>
            </a:xfrm>
          </p:grpSpPr>
          <p:sp>
            <p:nvSpPr>
              <p:cNvPr id="75852" name="AutoShape 14"/>
              <p:cNvSpPr>
                <a:spLocks noChangeArrowheads="1"/>
              </p:cNvSpPr>
              <p:nvPr/>
            </p:nvSpPr>
            <p:spPr bwMode="auto">
              <a:xfrm rot="10800000">
                <a:off x="1655" y="527"/>
                <a:ext cx="953" cy="10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53" name="Text Box 15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2000"/>
                  <a:t>BMPR</a:t>
                </a:r>
              </a:p>
            </p:txBody>
          </p:sp>
        </p:grpSp>
        <p:sp>
          <p:nvSpPr>
            <p:cNvPr id="75782" name="Text Box 18"/>
            <p:cNvSpPr txBox="1">
              <a:spLocks noChangeArrowheads="1"/>
            </p:cNvSpPr>
            <p:nvPr/>
          </p:nvSpPr>
          <p:spPr bwMode="auto">
            <a:xfrm>
              <a:off x="2982913" y="3981450"/>
              <a:ext cx="10080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/>
                <a:t>SMAD</a:t>
              </a:r>
            </a:p>
          </p:txBody>
        </p:sp>
        <p:sp>
          <p:nvSpPr>
            <p:cNvPr id="75783" name="Text Box 21"/>
            <p:cNvSpPr txBox="1">
              <a:spLocks noChangeArrowheads="1"/>
            </p:cNvSpPr>
            <p:nvPr/>
          </p:nvSpPr>
          <p:spPr bwMode="auto">
            <a:xfrm>
              <a:off x="3559175" y="1084263"/>
              <a:ext cx="863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/>
                <a:t>HJV</a:t>
              </a:r>
            </a:p>
          </p:txBody>
        </p:sp>
        <p:sp>
          <p:nvSpPr>
            <p:cNvPr id="75784" name="Text Box 24"/>
            <p:cNvSpPr txBox="1">
              <a:spLocks noChangeArrowheads="1"/>
            </p:cNvSpPr>
            <p:nvPr/>
          </p:nvSpPr>
          <p:spPr bwMode="auto">
            <a:xfrm>
              <a:off x="4279900" y="1677988"/>
              <a:ext cx="7921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1800"/>
                <a:t>TfR2</a:t>
              </a:r>
            </a:p>
          </p:txBody>
        </p:sp>
        <p:sp>
          <p:nvSpPr>
            <p:cNvPr id="75785" name="Text Box 27"/>
            <p:cNvSpPr txBox="1">
              <a:spLocks noChangeArrowheads="1"/>
            </p:cNvSpPr>
            <p:nvPr/>
          </p:nvSpPr>
          <p:spPr bwMode="auto">
            <a:xfrm>
              <a:off x="5719763" y="2543175"/>
              <a:ext cx="7921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1800"/>
                <a:t>TfR1</a:t>
              </a:r>
            </a:p>
          </p:txBody>
        </p:sp>
        <p:sp>
          <p:nvSpPr>
            <p:cNvPr id="75786" name="Text Box 30"/>
            <p:cNvSpPr txBox="1">
              <a:spLocks noChangeArrowheads="1"/>
            </p:cNvSpPr>
            <p:nvPr/>
          </p:nvSpPr>
          <p:spPr bwMode="auto">
            <a:xfrm>
              <a:off x="4999038" y="2292350"/>
              <a:ext cx="7921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1800"/>
                <a:t>HFE</a:t>
              </a:r>
            </a:p>
          </p:txBody>
        </p:sp>
        <p:cxnSp>
          <p:nvCxnSpPr>
            <p:cNvPr id="75787" name="Connecteur en angle 36"/>
            <p:cNvCxnSpPr>
              <a:cxnSpLocks noChangeShapeType="1"/>
            </p:cNvCxnSpPr>
            <p:nvPr/>
          </p:nvCxnSpPr>
          <p:spPr bwMode="auto">
            <a:xfrm flipV="1">
              <a:off x="6307138" y="5121275"/>
              <a:ext cx="928687" cy="428625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5788" name="Group 3"/>
            <p:cNvGrpSpPr>
              <a:grpSpLocks/>
            </p:cNvGrpSpPr>
            <p:nvPr/>
          </p:nvGrpSpPr>
          <p:grpSpPr bwMode="auto">
            <a:xfrm>
              <a:off x="2484438" y="4508500"/>
              <a:ext cx="3857625" cy="1797050"/>
              <a:chOff x="1722" y="2893"/>
              <a:chExt cx="2430" cy="1132"/>
            </a:xfrm>
          </p:grpSpPr>
          <p:sp>
            <p:nvSpPr>
              <p:cNvPr id="75850" name="Oval 4"/>
              <p:cNvSpPr>
                <a:spLocks noChangeArrowheads="1"/>
              </p:cNvSpPr>
              <p:nvPr/>
            </p:nvSpPr>
            <p:spPr bwMode="auto">
              <a:xfrm>
                <a:off x="1722" y="2893"/>
                <a:ext cx="2430" cy="1132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800"/>
              </a:p>
            </p:txBody>
          </p:sp>
          <p:sp>
            <p:nvSpPr>
              <p:cNvPr id="75851" name="Freeform 6"/>
              <p:cNvSpPr>
                <a:spLocks/>
              </p:cNvSpPr>
              <p:nvPr/>
            </p:nvSpPr>
            <p:spPr bwMode="auto">
              <a:xfrm flipV="1">
                <a:off x="1902" y="3298"/>
                <a:ext cx="2089" cy="225"/>
              </a:xfrm>
              <a:custGeom>
                <a:avLst/>
                <a:gdLst>
                  <a:gd name="T0" fmla="*/ 0 w 952"/>
                  <a:gd name="T1" fmla="*/ 1 h 423"/>
                  <a:gd name="T2" fmla="*/ 188977130 w 952"/>
                  <a:gd name="T3" fmla="*/ 1 h 423"/>
                  <a:gd name="T4" fmla="*/ 251621768 w 952"/>
                  <a:gd name="T5" fmla="*/ 1 h 423"/>
                  <a:gd name="T6" fmla="*/ 441245119 w 952"/>
                  <a:gd name="T7" fmla="*/ 1 h 423"/>
                  <a:gd name="T8" fmla="*/ 567572294 w 952"/>
                  <a:gd name="T9" fmla="*/ 1 h 423"/>
                  <a:gd name="T10" fmla="*/ 694379128 w 952"/>
                  <a:gd name="T11" fmla="*/ 1 h 423"/>
                  <a:gd name="T12" fmla="*/ 819194449 w 952"/>
                  <a:gd name="T13" fmla="*/ 1 h 423"/>
                  <a:gd name="T14" fmla="*/ 945980173 w 952"/>
                  <a:gd name="T15" fmla="*/ 1 h 423"/>
                  <a:gd name="T16" fmla="*/ 1072901489 w 952"/>
                  <a:gd name="T17" fmla="*/ 1 h 423"/>
                  <a:gd name="T18" fmla="*/ 1199759325 w 952"/>
                  <a:gd name="T19" fmla="*/ 1 h 423"/>
                  <a:gd name="T20" fmla="*/ 1324581117 w 952"/>
                  <a:gd name="T21" fmla="*/ 1 h 4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2"/>
                  <a:gd name="T34" fmla="*/ 0 h 423"/>
                  <a:gd name="T35" fmla="*/ 952 w 952"/>
                  <a:gd name="T36" fmla="*/ 423 h 4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2" h="423">
                    <a:moveTo>
                      <a:pt x="0" y="325"/>
                    </a:moveTo>
                    <a:cubicBezTo>
                      <a:pt x="53" y="162"/>
                      <a:pt x="106" y="0"/>
                      <a:pt x="136" y="7"/>
                    </a:cubicBezTo>
                    <a:cubicBezTo>
                      <a:pt x="166" y="14"/>
                      <a:pt x="151" y="370"/>
                      <a:pt x="181" y="370"/>
                    </a:cubicBezTo>
                    <a:cubicBezTo>
                      <a:pt x="211" y="370"/>
                      <a:pt x="279" y="0"/>
                      <a:pt x="317" y="7"/>
                    </a:cubicBezTo>
                    <a:cubicBezTo>
                      <a:pt x="355" y="14"/>
                      <a:pt x="378" y="407"/>
                      <a:pt x="408" y="415"/>
                    </a:cubicBezTo>
                    <a:cubicBezTo>
                      <a:pt x="438" y="423"/>
                      <a:pt x="469" y="53"/>
                      <a:pt x="499" y="53"/>
                    </a:cubicBezTo>
                    <a:cubicBezTo>
                      <a:pt x="529" y="53"/>
                      <a:pt x="559" y="415"/>
                      <a:pt x="589" y="415"/>
                    </a:cubicBezTo>
                    <a:cubicBezTo>
                      <a:pt x="619" y="415"/>
                      <a:pt x="650" y="53"/>
                      <a:pt x="680" y="53"/>
                    </a:cubicBezTo>
                    <a:cubicBezTo>
                      <a:pt x="710" y="53"/>
                      <a:pt x="741" y="408"/>
                      <a:pt x="771" y="415"/>
                    </a:cubicBezTo>
                    <a:cubicBezTo>
                      <a:pt x="801" y="422"/>
                      <a:pt x="832" y="98"/>
                      <a:pt x="862" y="98"/>
                    </a:cubicBezTo>
                    <a:cubicBezTo>
                      <a:pt x="892" y="98"/>
                      <a:pt x="937" y="362"/>
                      <a:pt x="952" y="415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5789" name="Group 10"/>
            <p:cNvGrpSpPr>
              <a:grpSpLocks/>
            </p:cNvGrpSpPr>
            <p:nvPr/>
          </p:nvGrpSpPr>
          <p:grpSpPr bwMode="auto">
            <a:xfrm>
              <a:off x="2395538" y="1317625"/>
              <a:ext cx="1366837" cy="1008063"/>
              <a:chOff x="1701" y="663"/>
              <a:chExt cx="861" cy="635"/>
            </a:xfrm>
          </p:grpSpPr>
          <p:sp>
            <p:nvSpPr>
              <p:cNvPr id="75848" name="AutoShape 11"/>
              <p:cNvSpPr>
                <a:spLocks noChangeArrowheads="1"/>
              </p:cNvSpPr>
              <p:nvPr/>
            </p:nvSpPr>
            <p:spPr bwMode="auto">
              <a:xfrm>
                <a:off x="1701" y="663"/>
                <a:ext cx="861" cy="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1 w 21600"/>
                  <a:gd name="T13" fmla="*/ 4490 h 21600"/>
                  <a:gd name="T14" fmla="*/ 17109 w 21600"/>
                  <a:gd name="T15" fmla="*/ 171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49" name="Text Box 12"/>
              <p:cNvSpPr txBox="1">
                <a:spLocks noChangeArrowheads="1"/>
              </p:cNvSpPr>
              <p:nvPr/>
            </p:nvSpPr>
            <p:spPr bwMode="auto">
              <a:xfrm>
                <a:off x="1857" y="709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1800" b="1"/>
                  <a:t>BMP</a:t>
                </a:r>
                <a:r>
                  <a:rPr lang="el-GR" altLang="el-GR" sz="1800" b="1"/>
                  <a:t>6</a:t>
                </a:r>
                <a:endParaRPr lang="fr-FR" altLang="el-GR" sz="1800"/>
              </a:p>
            </p:txBody>
          </p:sp>
        </p:grpSp>
        <p:grpSp>
          <p:nvGrpSpPr>
            <p:cNvPr id="75790" name="Group 13"/>
            <p:cNvGrpSpPr>
              <a:grpSpLocks/>
            </p:cNvGrpSpPr>
            <p:nvPr/>
          </p:nvGrpSpPr>
          <p:grpSpPr bwMode="auto">
            <a:xfrm>
              <a:off x="2416175" y="1071563"/>
              <a:ext cx="1512888" cy="1657350"/>
              <a:chOff x="1714" y="508"/>
              <a:chExt cx="953" cy="1044"/>
            </a:xfrm>
          </p:grpSpPr>
          <p:sp>
            <p:nvSpPr>
              <p:cNvPr id="75846" name="AutoShape 14"/>
              <p:cNvSpPr>
                <a:spLocks noChangeArrowheads="1"/>
              </p:cNvSpPr>
              <p:nvPr/>
            </p:nvSpPr>
            <p:spPr bwMode="auto">
              <a:xfrm rot="10800000">
                <a:off x="1714" y="508"/>
                <a:ext cx="953" cy="10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00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47" name="Text Box 15"/>
              <p:cNvSpPr txBox="1">
                <a:spLocks noChangeArrowheads="1"/>
              </p:cNvSpPr>
              <p:nvPr/>
            </p:nvSpPr>
            <p:spPr bwMode="auto">
              <a:xfrm>
                <a:off x="1902" y="1273"/>
                <a:ext cx="6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2000" b="1"/>
                  <a:t>BMPR</a:t>
                </a:r>
              </a:p>
            </p:txBody>
          </p:sp>
        </p:grpSp>
        <p:sp>
          <p:nvSpPr>
            <p:cNvPr id="75791" name="AutoShape 17"/>
            <p:cNvSpPr>
              <a:spLocks noChangeArrowheads="1"/>
            </p:cNvSpPr>
            <p:nvPr/>
          </p:nvSpPr>
          <p:spPr bwMode="auto">
            <a:xfrm>
              <a:off x="2714625" y="3632200"/>
              <a:ext cx="1316038" cy="1008063"/>
            </a:xfrm>
            <a:prstGeom prst="diamond">
              <a:avLst/>
            </a:prstGeom>
            <a:solidFill>
              <a:srgbClr val="8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75792" name="Text Box 18"/>
            <p:cNvSpPr txBox="1">
              <a:spLocks noChangeArrowheads="1"/>
            </p:cNvSpPr>
            <p:nvPr/>
          </p:nvSpPr>
          <p:spPr bwMode="auto">
            <a:xfrm>
              <a:off x="2928938" y="3919538"/>
              <a:ext cx="1143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 b="1"/>
                <a:t>SMADs</a:t>
              </a:r>
            </a:p>
          </p:txBody>
        </p:sp>
        <p:sp>
          <p:nvSpPr>
            <p:cNvPr id="75793" name="AutoShape 20"/>
            <p:cNvSpPr>
              <a:spLocks noChangeArrowheads="1"/>
            </p:cNvSpPr>
            <p:nvPr/>
          </p:nvSpPr>
          <p:spPr bwMode="auto">
            <a:xfrm>
              <a:off x="3551238" y="915988"/>
              <a:ext cx="936625" cy="1655762"/>
            </a:xfrm>
            <a:prstGeom prst="plus">
              <a:avLst>
                <a:gd name="adj" fmla="val 25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75794" name="Text Box 21"/>
            <p:cNvSpPr txBox="1">
              <a:spLocks noChangeArrowheads="1"/>
            </p:cNvSpPr>
            <p:nvPr/>
          </p:nvSpPr>
          <p:spPr bwMode="auto">
            <a:xfrm>
              <a:off x="3614738" y="1100138"/>
              <a:ext cx="863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 b="1" i="1"/>
                <a:t>HJV</a:t>
              </a:r>
              <a:endParaRPr lang="fr-FR" altLang="el-GR" sz="2000"/>
            </a:p>
          </p:txBody>
        </p:sp>
        <p:grpSp>
          <p:nvGrpSpPr>
            <p:cNvPr id="75795" name="Group 22"/>
            <p:cNvGrpSpPr>
              <a:grpSpLocks/>
            </p:cNvGrpSpPr>
            <p:nvPr/>
          </p:nvGrpSpPr>
          <p:grpSpPr bwMode="auto">
            <a:xfrm>
              <a:off x="4422775" y="1317625"/>
              <a:ext cx="863600" cy="1223963"/>
              <a:chOff x="2978" y="663"/>
              <a:chExt cx="499" cy="771"/>
            </a:xfrm>
          </p:grpSpPr>
          <p:sp>
            <p:nvSpPr>
              <p:cNvPr id="75844" name="Rectangle 23"/>
              <p:cNvSpPr>
                <a:spLocks noChangeArrowheads="1"/>
              </p:cNvSpPr>
              <p:nvPr/>
            </p:nvSpPr>
            <p:spPr bwMode="auto">
              <a:xfrm>
                <a:off x="3027" y="663"/>
                <a:ext cx="307" cy="77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800"/>
              </a:p>
            </p:txBody>
          </p:sp>
          <p:sp>
            <p:nvSpPr>
              <p:cNvPr id="75845" name="Text Box 24"/>
              <p:cNvSpPr txBox="1">
                <a:spLocks noChangeArrowheads="1"/>
              </p:cNvSpPr>
              <p:nvPr/>
            </p:nvSpPr>
            <p:spPr bwMode="auto">
              <a:xfrm>
                <a:off x="2978" y="89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1800" b="1"/>
                  <a:t>TfR2</a:t>
                </a:r>
              </a:p>
            </p:txBody>
          </p:sp>
        </p:grpSp>
        <p:grpSp>
          <p:nvGrpSpPr>
            <p:cNvPr id="75796" name="Group 25"/>
            <p:cNvGrpSpPr>
              <a:grpSpLocks/>
            </p:cNvGrpSpPr>
            <p:nvPr/>
          </p:nvGrpSpPr>
          <p:grpSpPr bwMode="auto">
            <a:xfrm>
              <a:off x="5635625" y="2182813"/>
              <a:ext cx="792163" cy="1223962"/>
              <a:chOff x="2835" y="663"/>
              <a:chExt cx="499" cy="771"/>
            </a:xfrm>
          </p:grpSpPr>
          <p:sp>
            <p:nvSpPr>
              <p:cNvPr id="75842" name="Rectangle 26"/>
              <p:cNvSpPr>
                <a:spLocks noChangeArrowheads="1"/>
              </p:cNvSpPr>
              <p:nvPr/>
            </p:nvSpPr>
            <p:spPr bwMode="auto">
              <a:xfrm>
                <a:off x="2880" y="663"/>
                <a:ext cx="454" cy="771"/>
              </a:xfrm>
              <a:prstGeom prst="rect">
                <a:avLst/>
              </a:prstGeom>
              <a:solidFill>
                <a:srgbClr val="9E96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800"/>
              </a:p>
            </p:txBody>
          </p:sp>
          <p:sp>
            <p:nvSpPr>
              <p:cNvPr id="75843" name="Text Box 27"/>
              <p:cNvSpPr txBox="1">
                <a:spLocks noChangeArrowheads="1"/>
              </p:cNvSpPr>
              <p:nvPr/>
            </p:nvSpPr>
            <p:spPr bwMode="auto">
              <a:xfrm>
                <a:off x="2835" y="89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l-GR" sz="1800" b="1"/>
                  <a:t>TfR1</a:t>
                </a:r>
                <a:endParaRPr lang="fr-FR" altLang="el-GR" sz="1800"/>
              </a:p>
            </p:txBody>
          </p:sp>
        </p:grpSp>
        <p:sp>
          <p:nvSpPr>
            <p:cNvPr id="75797" name="Rectangle 29"/>
            <p:cNvSpPr>
              <a:spLocks noChangeArrowheads="1"/>
            </p:cNvSpPr>
            <p:nvPr/>
          </p:nvSpPr>
          <p:spPr bwMode="auto">
            <a:xfrm>
              <a:off x="4986338" y="2038350"/>
              <a:ext cx="720725" cy="863600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</p:txBody>
        </p:sp>
        <p:sp>
          <p:nvSpPr>
            <p:cNvPr id="75798" name="Text Box 30"/>
            <p:cNvSpPr txBox="1">
              <a:spLocks noChangeArrowheads="1"/>
            </p:cNvSpPr>
            <p:nvPr/>
          </p:nvSpPr>
          <p:spPr bwMode="auto">
            <a:xfrm>
              <a:off x="4984750" y="2292350"/>
              <a:ext cx="7921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1800" b="1" i="1">
                  <a:solidFill>
                    <a:srgbClr val="000000"/>
                  </a:solidFill>
                </a:rPr>
                <a:t>HFE</a:t>
              </a:r>
              <a:endParaRPr lang="fr-F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75799" name="Freeform 6"/>
            <p:cNvSpPr>
              <a:spLocks/>
            </p:cNvSpPr>
            <p:nvPr/>
          </p:nvSpPr>
          <p:spPr bwMode="auto">
            <a:xfrm>
              <a:off x="2771775" y="5229225"/>
              <a:ext cx="3316288" cy="438150"/>
            </a:xfrm>
            <a:custGeom>
              <a:avLst/>
              <a:gdLst>
                <a:gd name="T0" fmla="*/ 0 w 952"/>
                <a:gd name="T1" fmla="*/ 2147483647 h 423"/>
                <a:gd name="T2" fmla="*/ 2147483647 w 952"/>
                <a:gd name="T3" fmla="*/ 2147483647 h 423"/>
                <a:gd name="T4" fmla="*/ 2147483647 w 952"/>
                <a:gd name="T5" fmla="*/ 2147483647 h 423"/>
                <a:gd name="T6" fmla="*/ 2147483647 w 952"/>
                <a:gd name="T7" fmla="*/ 2147483647 h 423"/>
                <a:gd name="T8" fmla="*/ 2147483647 w 952"/>
                <a:gd name="T9" fmla="*/ 2147483647 h 423"/>
                <a:gd name="T10" fmla="*/ 2147483647 w 952"/>
                <a:gd name="T11" fmla="*/ 2147483647 h 423"/>
                <a:gd name="T12" fmla="*/ 2147483647 w 952"/>
                <a:gd name="T13" fmla="*/ 2147483647 h 423"/>
                <a:gd name="T14" fmla="*/ 2147483647 w 952"/>
                <a:gd name="T15" fmla="*/ 2147483647 h 423"/>
                <a:gd name="T16" fmla="*/ 2147483647 w 952"/>
                <a:gd name="T17" fmla="*/ 2147483647 h 423"/>
                <a:gd name="T18" fmla="*/ 2147483647 w 952"/>
                <a:gd name="T19" fmla="*/ 2147483647 h 423"/>
                <a:gd name="T20" fmla="*/ 2147483647 w 952"/>
                <a:gd name="T21" fmla="*/ 2147483647 h 4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2"/>
                <a:gd name="T34" fmla="*/ 0 h 423"/>
                <a:gd name="T35" fmla="*/ 952 w 952"/>
                <a:gd name="T36" fmla="*/ 423 h 4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2" h="423">
                  <a:moveTo>
                    <a:pt x="0" y="325"/>
                  </a:moveTo>
                  <a:cubicBezTo>
                    <a:pt x="53" y="162"/>
                    <a:pt x="106" y="0"/>
                    <a:pt x="136" y="7"/>
                  </a:cubicBezTo>
                  <a:cubicBezTo>
                    <a:pt x="166" y="14"/>
                    <a:pt x="151" y="370"/>
                    <a:pt x="181" y="370"/>
                  </a:cubicBezTo>
                  <a:cubicBezTo>
                    <a:pt x="211" y="370"/>
                    <a:pt x="279" y="0"/>
                    <a:pt x="317" y="7"/>
                  </a:cubicBezTo>
                  <a:cubicBezTo>
                    <a:pt x="355" y="14"/>
                    <a:pt x="378" y="407"/>
                    <a:pt x="408" y="415"/>
                  </a:cubicBezTo>
                  <a:cubicBezTo>
                    <a:pt x="438" y="423"/>
                    <a:pt x="469" y="53"/>
                    <a:pt x="499" y="53"/>
                  </a:cubicBezTo>
                  <a:cubicBezTo>
                    <a:pt x="529" y="53"/>
                    <a:pt x="559" y="415"/>
                    <a:pt x="589" y="415"/>
                  </a:cubicBezTo>
                  <a:cubicBezTo>
                    <a:pt x="619" y="415"/>
                    <a:pt x="650" y="53"/>
                    <a:pt x="680" y="53"/>
                  </a:cubicBezTo>
                  <a:cubicBezTo>
                    <a:pt x="710" y="53"/>
                    <a:pt x="741" y="408"/>
                    <a:pt x="771" y="415"/>
                  </a:cubicBezTo>
                  <a:cubicBezTo>
                    <a:pt x="801" y="422"/>
                    <a:pt x="832" y="98"/>
                    <a:pt x="862" y="98"/>
                  </a:cubicBezTo>
                  <a:cubicBezTo>
                    <a:pt x="892" y="98"/>
                    <a:pt x="937" y="362"/>
                    <a:pt x="952" y="41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75800" name="Connecteur droit 65"/>
            <p:cNvCxnSpPr>
              <a:cxnSpLocks noChangeShapeType="1"/>
            </p:cNvCxnSpPr>
            <p:nvPr/>
          </p:nvCxnSpPr>
          <p:spPr bwMode="auto">
            <a:xfrm>
              <a:off x="4929188" y="571500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1" name="Connecteur droit 67"/>
            <p:cNvCxnSpPr>
              <a:cxnSpLocks noChangeShapeType="1"/>
            </p:cNvCxnSpPr>
            <p:nvPr/>
          </p:nvCxnSpPr>
          <p:spPr bwMode="auto">
            <a:xfrm>
              <a:off x="4857750" y="92868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2" name="Connecteur droit 68"/>
            <p:cNvCxnSpPr>
              <a:cxnSpLocks noChangeShapeType="1"/>
            </p:cNvCxnSpPr>
            <p:nvPr/>
          </p:nvCxnSpPr>
          <p:spPr bwMode="auto">
            <a:xfrm>
              <a:off x="2286000" y="857250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3" name="Connecteur droit 69"/>
            <p:cNvCxnSpPr>
              <a:cxnSpLocks noChangeShapeType="1"/>
            </p:cNvCxnSpPr>
            <p:nvPr/>
          </p:nvCxnSpPr>
          <p:spPr bwMode="auto">
            <a:xfrm>
              <a:off x="3500438" y="428625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4" name="Connecteur droit 70"/>
            <p:cNvCxnSpPr>
              <a:cxnSpLocks noChangeShapeType="1"/>
            </p:cNvCxnSpPr>
            <p:nvPr/>
          </p:nvCxnSpPr>
          <p:spPr bwMode="auto">
            <a:xfrm>
              <a:off x="5500688" y="1643063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5" name="Connecteur droit 71"/>
            <p:cNvCxnSpPr>
              <a:cxnSpLocks noChangeShapeType="1"/>
            </p:cNvCxnSpPr>
            <p:nvPr/>
          </p:nvCxnSpPr>
          <p:spPr bwMode="auto">
            <a:xfrm>
              <a:off x="6786563" y="1928813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6" name="Connecteur droit 72"/>
            <p:cNvCxnSpPr>
              <a:cxnSpLocks noChangeShapeType="1"/>
            </p:cNvCxnSpPr>
            <p:nvPr/>
          </p:nvCxnSpPr>
          <p:spPr bwMode="auto">
            <a:xfrm>
              <a:off x="7643813" y="92868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7" name="Connecteur droit 73"/>
            <p:cNvCxnSpPr>
              <a:cxnSpLocks noChangeShapeType="1"/>
            </p:cNvCxnSpPr>
            <p:nvPr/>
          </p:nvCxnSpPr>
          <p:spPr bwMode="auto">
            <a:xfrm>
              <a:off x="1143000" y="178593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8" name="Connecteur droit 74"/>
            <p:cNvCxnSpPr>
              <a:cxnSpLocks noChangeShapeType="1"/>
            </p:cNvCxnSpPr>
            <p:nvPr/>
          </p:nvCxnSpPr>
          <p:spPr bwMode="auto">
            <a:xfrm>
              <a:off x="714375" y="1152525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09" name="Connecteur droit 75"/>
            <p:cNvCxnSpPr>
              <a:cxnSpLocks noChangeShapeType="1"/>
            </p:cNvCxnSpPr>
            <p:nvPr/>
          </p:nvCxnSpPr>
          <p:spPr bwMode="auto">
            <a:xfrm>
              <a:off x="642938" y="2500313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0" name="Connecteur droit 76"/>
            <p:cNvCxnSpPr>
              <a:cxnSpLocks noChangeShapeType="1"/>
            </p:cNvCxnSpPr>
            <p:nvPr/>
          </p:nvCxnSpPr>
          <p:spPr bwMode="auto">
            <a:xfrm>
              <a:off x="1571625" y="2643188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1" name="Connecteur droit 77"/>
            <p:cNvCxnSpPr>
              <a:cxnSpLocks noChangeShapeType="1"/>
            </p:cNvCxnSpPr>
            <p:nvPr/>
          </p:nvCxnSpPr>
          <p:spPr bwMode="auto">
            <a:xfrm>
              <a:off x="7715250" y="2286000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2" name="Connecteur droit 78"/>
            <p:cNvCxnSpPr>
              <a:cxnSpLocks noChangeShapeType="1"/>
            </p:cNvCxnSpPr>
            <p:nvPr/>
          </p:nvCxnSpPr>
          <p:spPr bwMode="auto">
            <a:xfrm>
              <a:off x="7215188" y="2786063"/>
              <a:ext cx="7143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3" name="Connecteur droit 83"/>
            <p:cNvCxnSpPr>
              <a:cxnSpLocks noChangeShapeType="1"/>
            </p:cNvCxnSpPr>
            <p:nvPr/>
          </p:nvCxnSpPr>
          <p:spPr bwMode="auto">
            <a:xfrm>
              <a:off x="7358063" y="500063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4" name="Connecteur droit 84"/>
            <p:cNvCxnSpPr>
              <a:cxnSpLocks noChangeShapeType="1"/>
            </p:cNvCxnSpPr>
            <p:nvPr/>
          </p:nvCxnSpPr>
          <p:spPr bwMode="auto">
            <a:xfrm>
              <a:off x="5429250" y="1357313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5" name="Connecteur droit 85"/>
            <p:cNvCxnSpPr>
              <a:cxnSpLocks noChangeShapeType="1"/>
            </p:cNvCxnSpPr>
            <p:nvPr/>
          </p:nvCxnSpPr>
          <p:spPr bwMode="auto">
            <a:xfrm>
              <a:off x="7715250" y="1571625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6" name="Connecteur droit 86"/>
            <p:cNvCxnSpPr>
              <a:cxnSpLocks noChangeShapeType="1"/>
            </p:cNvCxnSpPr>
            <p:nvPr/>
          </p:nvCxnSpPr>
          <p:spPr bwMode="auto">
            <a:xfrm>
              <a:off x="1714500" y="571500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7" name="Connecteur droit 87"/>
            <p:cNvCxnSpPr>
              <a:cxnSpLocks noChangeShapeType="1"/>
            </p:cNvCxnSpPr>
            <p:nvPr/>
          </p:nvCxnSpPr>
          <p:spPr bwMode="auto">
            <a:xfrm>
              <a:off x="1714500" y="2214563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8" name="Connecteur droit 88"/>
            <p:cNvCxnSpPr>
              <a:cxnSpLocks noChangeShapeType="1"/>
            </p:cNvCxnSpPr>
            <p:nvPr/>
          </p:nvCxnSpPr>
          <p:spPr bwMode="auto">
            <a:xfrm>
              <a:off x="2071688" y="1143000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819" name="Connecteur droit 89"/>
            <p:cNvCxnSpPr>
              <a:cxnSpLocks noChangeShapeType="1"/>
            </p:cNvCxnSpPr>
            <p:nvPr/>
          </p:nvCxnSpPr>
          <p:spPr bwMode="auto">
            <a:xfrm>
              <a:off x="6929438" y="2286000"/>
              <a:ext cx="2857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820" name="Text Box 15"/>
            <p:cNvSpPr txBox="1">
              <a:spLocks noChangeArrowheads="1"/>
            </p:cNvSpPr>
            <p:nvPr/>
          </p:nvSpPr>
          <p:spPr bwMode="auto">
            <a:xfrm>
              <a:off x="642938" y="5854182"/>
              <a:ext cx="2000250" cy="3238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rgbClr val="000000"/>
                  </a:solidFill>
                  <a:latin typeface="Arial Black" pitchFamily="34" charset="0"/>
                </a:rPr>
                <a:t>Ηπατοκύταρο</a:t>
              </a:r>
              <a:endParaRPr lang="fr-FR" altLang="el-GR" sz="140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75821" name="ZoneTexte 92"/>
            <p:cNvSpPr txBox="1">
              <a:spLocks noChangeArrowheads="1"/>
            </p:cNvSpPr>
            <p:nvPr/>
          </p:nvSpPr>
          <p:spPr bwMode="auto">
            <a:xfrm>
              <a:off x="3929063" y="5815013"/>
              <a:ext cx="16954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rgbClr val="000000"/>
                  </a:solidFill>
                  <a:latin typeface="Arial Black" pitchFamily="34" charset="0"/>
                </a:rPr>
                <a:t>Πυρήνας</a:t>
              </a:r>
              <a:endParaRPr lang="fr-FR" altLang="el-GR" sz="140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75822" name="ZoneTexte 93"/>
            <p:cNvSpPr txBox="1">
              <a:spLocks noChangeArrowheads="1"/>
            </p:cNvSpPr>
            <p:nvPr/>
          </p:nvSpPr>
          <p:spPr bwMode="auto">
            <a:xfrm>
              <a:off x="7437438" y="3214688"/>
              <a:ext cx="1563687" cy="30321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b="1">
                  <a:solidFill>
                    <a:srgbClr val="000000"/>
                  </a:solidFill>
                  <a:latin typeface="Arial Black" pitchFamily="34" charset="0"/>
                </a:rPr>
                <a:t>Μεμβράνη</a:t>
              </a:r>
              <a:endParaRPr lang="fr-FR" altLang="el-GR" sz="1200" b="1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75823" name="ZoneTexte 94"/>
            <p:cNvSpPr txBox="1">
              <a:spLocks noChangeArrowheads="1"/>
            </p:cNvSpPr>
            <p:nvPr/>
          </p:nvSpPr>
          <p:spPr bwMode="auto">
            <a:xfrm>
              <a:off x="5227638" y="3473450"/>
              <a:ext cx="1576387" cy="30321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b="1">
                  <a:solidFill>
                    <a:srgbClr val="000000"/>
                  </a:solidFill>
                  <a:latin typeface="Arial Black" pitchFamily="34" charset="0"/>
                </a:rPr>
                <a:t>Κυτταρόπλασμα</a:t>
              </a:r>
              <a:endParaRPr lang="fr-FR" altLang="el-GR" sz="1200" b="1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75824" name="AutoShape 17"/>
            <p:cNvSpPr>
              <a:spLocks noChangeArrowheads="1"/>
            </p:cNvSpPr>
            <p:nvPr/>
          </p:nvSpPr>
          <p:spPr bwMode="auto">
            <a:xfrm>
              <a:off x="3795713" y="3297238"/>
              <a:ext cx="1704975" cy="1008062"/>
            </a:xfrm>
            <a:prstGeom prst="diamond">
              <a:avLst/>
            </a:prstGeom>
            <a:solidFill>
              <a:srgbClr val="FF66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75825" name="Text Box 18"/>
            <p:cNvSpPr txBox="1">
              <a:spLocks noChangeArrowheads="1"/>
            </p:cNvSpPr>
            <p:nvPr/>
          </p:nvSpPr>
          <p:spPr bwMode="auto">
            <a:xfrm>
              <a:off x="3851275" y="3644900"/>
              <a:ext cx="16525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2000" b="1"/>
                <a:t>MAPK/ERK</a:t>
              </a:r>
              <a:endParaRPr lang="fr-FR" altLang="el-GR" sz="2000"/>
            </a:p>
          </p:txBody>
        </p:sp>
        <p:sp>
          <p:nvSpPr>
            <p:cNvPr id="75826" name="Flèche vers le bas 81"/>
            <p:cNvSpPr>
              <a:spLocks noChangeArrowheads="1"/>
            </p:cNvSpPr>
            <p:nvPr/>
          </p:nvSpPr>
          <p:spPr bwMode="auto">
            <a:xfrm>
              <a:off x="4429125" y="2571750"/>
              <a:ext cx="428625" cy="552450"/>
            </a:xfrm>
            <a:prstGeom prst="downArrow">
              <a:avLst>
                <a:gd name="adj1" fmla="val 50000"/>
                <a:gd name="adj2" fmla="val 3515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75827" name="Flèche vers le bas 98"/>
            <p:cNvSpPr>
              <a:spLocks noChangeArrowheads="1"/>
            </p:cNvSpPr>
            <p:nvPr/>
          </p:nvSpPr>
          <p:spPr bwMode="auto">
            <a:xfrm>
              <a:off x="4429125" y="4337050"/>
              <a:ext cx="428625" cy="1000125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205908" name="ZoneTexte 82"/>
            <p:cNvSpPr txBox="1">
              <a:spLocks noChangeArrowheads="1"/>
            </p:cNvSpPr>
            <p:nvPr/>
          </p:nvSpPr>
          <p:spPr bwMode="auto">
            <a:xfrm>
              <a:off x="6308725" y="752475"/>
              <a:ext cx="2286000" cy="4349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l-GR" altLang="el-GR" sz="2000" b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Φλεγμονή</a:t>
              </a:r>
              <a:endParaRPr lang="fr-FR" altLang="el-GR" sz="2000" b="1" smtClean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05909" name="ZoneTexte 83"/>
            <p:cNvSpPr txBox="1">
              <a:spLocks noChangeArrowheads="1"/>
            </p:cNvSpPr>
            <p:nvPr/>
          </p:nvSpPr>
          <p:spPr bwMode="auto">
            <a:xfrm>
              <a:off x="7019925" y="2205038"/>
              <a:ext cx="928688" cy="4349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fr-FR" altLang="el-GR" sz="2000" b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IL6</a:t>
              </a:r>
            </a:p>
          </p:txBody>
        </p:sp>
        <p:sp>
          <p:nvSpPr>
            <p:cNvPr id="85" name="Trapèze 84"/>
            <p:cNvSpPr/>
            <p:nvPr/>
          </p:nvSpPr>
          <p:spPr bwMode="auto">
            <a:xfrm>
              <a:off x="7165975" y="3143250"/>
              <a:ext cx="500063" cy="1000125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b="1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75832" name="Organigramme : Données stockées 86"/>
            <p:cNvSpPr>
              <a:spLocks noChangeArrowheads="1"/>
            </p:cNvSpPr>
            <p:nvPr/>
          </p:nvSpPr>
          <p:spPr bwMode="auto">
            <a:xfrm rot="-1963000">
              <a:off x="6011863" y="4149725"/>
              <a:ext cx="857250" cy="571500"/>
            </a:xfrm>
            <a:prstGeom prst="flowChartOnlineStora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75833" name="Flèche vers le bas 87"/>
            <p:cNvSpPr>
              <a:spLocks noChangeArrowheads="1"/>
            </p:cNvSpPr>
            <p:nvPr/>
          </p:nvSpPr>
          <p:spPr bwMode="auto">
            <a:xfrm>
              <a:off x="7237413" y="1357313"/>
              <a:ext cx="357187" cy="78581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75834" name="Flèche vers le bas 88"/>
            <p:cNvSpPr>
              <a:spLocks noChangeArrowheads="1"/>
            </p:cNvSpPr>
            <p:nvPr/>
          </p:nvSpPr>
          <p:spPr bwMode="auto">
            <a:xfrm>
              <a:off x="7237413" y="2786063"/>
              <a:ext cx="357187" cy="28575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75835" name="Flèche vers le bas 90"/>
            <p:cNvSpPr>
              <a:spLocks noChangeArrowheads="1"/>
            </p:cNvSpPr>
            <p:nvPr/>
          </p:nvSpPr>
          <p:spPr bwMode="auto">
            <a:xfrm rot="3770230">
              <a:off x="6766719" y="4001294"/>
              <a:ext cx="357188" cy="28575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75836" name="Flèche courbée vers la droite 91"/>
            <p:cNvSpPr>
              <a:spLocks noChangeArrowheads="1"/>
            </p:cNvSpPr>
            <p:nvPr/>
          </p:nvSpPr>
          <p:spPr bwMode="auto">
            <a:xfrm rot="2685442">
              <a:off x="5335588" y="4483100"/>
              <a:ext cx="477837" cy="1087438"/>
            </a:xfrm>
            <a:prstGeom prst="curvedRightArrow">
              <a:avLst>
                <a:gd name="adj1" fmla="val 25002"/>
                <a:gd name="adj2" fmla="val 50014"/>
                <a:gd name="adj3" fmla="val 25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/>
            </a:p>
          </p:txBody>
        </p:sp>
        <p:sp>
          <p:nvSpPr>
            <p:cNvPr id="75837" name="Text Box 27"/>
            <p:cNvSpPr txBox="1">
              <a:spLocks noChangeArrowheads="1"/>
            </p:cNvSpPr>
            <p:nvPr/>
          </p:nvSpPr>
          <p:spPr bwMode="auto">
            <a:xfrm>
              <a:off x="5795963" y="4292600"/>
              <a:ext cx="18716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1800" b="1"/>
                <a:t>JAK</a:t>
              </a:r>
              <a:r>
                <a:rPr lang="fr-FR" altLang="el-GR" sz="1800"/>
                <a:t> / </a:t>
              </a:r>
              <a:r>
                <a:rPr lang="fr-FR" altLang="el-GR" sz="1800" b="1"/>
                <a:t>STAT3</a:t>
              </a:r>
            </a:p>
          </p:txBody>
        </p:sp>
        <p:sp>
          <p:nvSpPr>
            <p:cNvPr id="75838" name="ZoneTexte 90"/>
            <p:cNvSpPr txBox="1">
              <a:spLocks noChangeArrowheads="1"/>
            </p:cNvSpPr>
            <p:nvPr/>
          </p:nvSpPr>
          <p:spPr bwMode="auto">
            <a:xfrm>
              <a:off x="6338888" y="4835525"/>
              <a:ext cx="428625" cy="650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l-GR" sz="36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75841" name="Rectangle 79"/>
          <p:cNvSpPr>
            <a:spLocks noChangeArrowheads="1"/>
          </p:cNvSpPr>
          <p:nvPr/>
        </p:nvSpPr>
        <p:spPr bwMode="auto">
          <a:xfrm>
            <a:off x="5705286" y="5833992"/>
            <a:ext cx="34664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l-GR" altLang="el-GR" sz="1200" b="1" dirty="0"/>
              <a:t>Η προαγωγή της παραγωγής της </a:t>
            </a:r>
            <a:r>
              <a:rPr lang="el-GR" altLang="el-GR" sz="1200" b="1" dirty="0" err="1"/>
              <a:t>εψιδίνης</a:t>
            </a:r>
            <a:r>
              <a:rPr lang="el-GR" altLang="el-GR" sz="1200" b="1" dirty="0"/>
              <a:t> γίνεται </a:t>
            </a:r>
            <a:r>
              <a:rPr lang="el-GR" altLang="el-GR" sz="1200" b="1" dirty="0" smtClean="0"/>
              <a:t>μέσω </a:t>
            </a:r>
            <a:r>
              <a:rPr lang="el-GR" altLang="el-GR" sz="1200" b="1" dirty="0"/>
              <a:t>μεταγραφικού μηχανισμού, </a:t>
            </a:r>
            <a:endParaRPr lang="en-US" altLang="el-GR" sz="1200" b="1" dirty="0"/>
          </a:p>
          <a:p>
            <a:pPr algn="just" eaLnBrk="1" hangingPunct="1"/>
            <a:r>
              <a:rPr lang="el-GR" altLang="el-GR" sz="1200" b="1" dirty="0"/>
              <a:t>που εξαρτάται από την οδό </a:t>
            </a:r>
            <a:r>
              <a:rPr lang="en-US" altLang="el-GR" sz="1200" b="1" dirty="0"/>
              <a:t>J</a:t>
            </a:r>
            <a:r>
              <a:rPr lang="el-GR" altLang="el-GR" sz="1200" b="1" dirty="0"/>
              <a:t>AK</a:t>
            </a:r>
            <a:r>
              <a:rPr lang="en-US" altLang="el-GR" sz="1200" b="1" dirty="0"/>
              <a:t> </a:t>
            </a:r>
            <a:r>
              <a:rPr lang="el-GR" altLang="el-GR" sz="1200" b="1" dirty="0"/>
              <a:t>/</a:t>
            </a:r>
            <a:r>
              <a:rPr lang="en-US" altLang="el-GR" sz="1200" b="1" dirty="0"/>
              <a:t> STAT</a:t>
            </a:r>
            <a:r>
              <a:rPr lang="el-GR" altLang="el-GR" sz="1200" b="1" dirty="0"/>
              <a:t>3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Η ρύθμιση της </a:t>
            </a:r>
            <a:r>
              <a:rPr lang="el-GR" dirty="0" err="1"/>
              <a:t>εψιδίνης</a:t>
            </a:r>
            <a:r>
              <a:rPr lang="el-GR" dirty="0"/>
              <a:t> μέσω της </a:t>
            </a:r>
            <a:r>
              <a:rPr lang="el-GR" dirty="0" smtClean="0"/>
              <a:t>φλεγμονής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7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Συνδυασμός αναιμίας </a:t>
            </a:r>
            <a:r>
              <a:rPr lang="el-GR" altLang="el-GR" dirty="0" err="1" smtClean="0"/>
              <a:t>χρονίας</a:t>
            </a:r>
            <a:r>
              <a:rPr lang="el-GR" altLang="el-GR" dirty="0" smtClean="0"/>
              <a:t> νόσου &amp; σιδηροπενικής αναιμίας</a:t>
            </a:r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50615"/>
              </p:ext>
            </p:extLst>
          </p:nvPr>
        </p:nvGraphicFramePr>
        <p:xfrm>
          <a:off x="348952" y="2996952"/>
          <a:ext cx="8229600" cy="3065711"/>
        </p:xfrm>
        <a:graphic>
          <a:graphicData uri="http://schemas.openxmlformats.org/drawingml/2006/table">
            <a:tbl>
              <a:tblPr firstRow="1"/>
              <a:tblGrid>
                <a:gridCol w="2743200"/>
                <a:gridCol w="2342601"/>
                <a:gridCol w="314379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Παράμετρος</a:t>
                      </a: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ACD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ACD + IDA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Σίδηρος ορού</a:t>
                      </a: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ελαττωμένος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ελαττωμένος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Τρανσφερρίνη</a:t>
                      </a: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(Tf)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ελαττωμένη 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ή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κ.φ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ελαττωμένη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Κορεσμός </a:t>
                      </a: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Tf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ελαττωμένος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ελαττωμένος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Φερριτίνη</a:t>
                      </a: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κ.φ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ή 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αυξημένη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ελαττωμένη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ή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κ.φ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sTfR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φυσιολογικά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φυσιολογικά ή 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αυξημένα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sTfR / log ferritin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χαμηλός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(&lt; 1.5)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αυξημένος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(≥ 1.5)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Επίπεδα κυτταροκινών</a:t>
                      </a: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αυξημένα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αυξημένα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41" name="Rectangle 41"/>
          <p:cNvSpPr>
            <a:spLocks noChangeArrowheads="1"/>
          </p:cNvSpPr>
          <p:nvPr/>
        </p:nvSpPr>
        <p:spPr bwMode="auto">
          <a:xfrm>
            <a:off x="827584" y="6525344"/>
            <a:ext cx="7272337" cy="23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 altLang="el-GR" sz="1200">
                <a:latin typeface="+mn-lt"/>
              </a:rPr>
              <a:t>ACD, </a:t>
            </a:r>
            <a:r>
              <a:rPr lang="el-GR" altLang="el-GR" sz="1200">
                <a:latin typeface="+mn-lt"/>
              </a:rPr>
              <a:t>αναιμία χρονίας νόσου / </a:t>
            </a:r>
            <a:r>
              <a:rPr lang="en-US" altLang="el-GR" sz="1200">
                <a:latin typeface="+mn-lt"/>
              </a:rPr>
              <a:t>IDA,  </a:t>
            </a:r>
            <a:r>
              <a:rPr lang="el-GR" altLang="el-GR" sz="1200">
                <a:latin typeface="+mn-lt"/>
              </a:rPr>
              <a:t>σιδηροπενική αναιμία / </a:t>
            </a:r>
            <a:r>
              <a:rPr lang="en-US" altLang="el-GR" sz="1200">
                <a:latin typeface="+mn-lt"/>
              </a:rPr>
              <a:t>sTfR, </a:t>
            </a:r>
            <a:r>
              <a:rPr lang="el-GR" altLang="el-GR" sz="1200">
                <a:latin typeface="+mn-lt"/>
              </a:rPr>
              <a:t>διαλυτοί υποδοχείς τρανσφερρίνης</a:t>
            </a:r>
            <a:endParaRPr lang="fr-FR" altLang="el-GR" sz="1200">
              <a:latin typeface="+mn-lt"/>
            </a:endParaRPr>
          </a:p>
        </p:txBody>
      </p:sp>
      <p:sp>
        <p:nvSpPr>
          <p:cNvPr id="76842" name="Rectangle 42"/>
          <p:cNvSpPr>
            <a:spLocks noChangeArrowheads="1"/>
          </p:cNvSpPr>
          <p:nvPr/>
        </p:nvSpPr>
        <p:spPr bwMode="auto">
          <a:xfrm>
            <a:off x="525935" y="1340768"/>
            <a:ext cx="828072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latin typeface="+mn-lt"/>
              </a:rPr>
              <a:t>Ορισμένοι ασθενείς υποφέρουν από ένα συνδυασμό αναιμίας </a:t>
            </a:r>
            <a:r>
              <a:rPr lang="el-GR" altLang="el-GR" sz="2200" dirty="0" err="1">
                <a:latin typeface="+mn-lt"/>
              </a:rPr>
              <a:t>χρονίας</a:t>
            </a:r>
            <a:r>
              <a:rPr lang="el-GR" altLang="el-GR" sz="2200" dirty="0">
                <a:latin typeface="+mn-lt"/>
              </a:rPr>
              <a:t> νόσου (</a:t>
            </a:r>
            <a:r>
              <a:rPr lang="de-AT" altLang="el-GR" sz="2200" dirty="0">
                <a:latin typeface="+mn-lt"/>
              </a:rPr>
              <a:t>ACD</a:t>
            </a:r>
            <a:r>
              <a:rPr lang="el-GR" altLang="el-GR" sz="2200" dirty="0">
                <a:latin typeface="+mn-lt"/>
              </a:rPr>
              <a:t>) και σιδηροπενικής αναιμίας </a:t>
            </a:r>
            <a:r>
              <a:rPr lang="de-AT" altLang="el-GR" sz="2200" dirty="0">
                <a:latin typeface="+mn-lt"/>
              </a:rPr>
              <a:t>(ACD + IDA)</a:t>
            </a:r>
            <a:r>
              <a:rPr lang="el-GR" altLang="el-GR" sz="2200" dirty="0">
                <a:latin typeface="+mn-lt"/>
              </a:rPr>
              <a:t>, ως συνέπεια φλεγμονής και απώλειας αίματος, κυρίως στα πλαίσια γαστρεντερικών και ουρογεννητικών </a:t>
            </a:r>
            <a:r>
              <a:rPr lang="el-GR" altLang="el-GR" sz="2200" dirty="0" smtClean="0">
                <a:latin typeface="+mn-lt"/>
              </a:rPr>
              <a:t>αιμορραγιών</a:t>
            </a:r>
            <a:r>
              <a:rPr lang="el-GR" altLang="el-GR" sz="2200" dirty="0">
                <a:latin typeface="+mn-lt"/>
              </a:rPr>
              <a:t>.</a:t>
            </a:r>
            <a:endParaRPr lang="de-AT" altLang="el-GR" sz="2200" dirty="0">
              <a:latin typeface="+mn-lt"/>
            </a:endParaRPr>
          </a:p>
          <a:p>
            <a:pPr eaLnBrk="1" hangingPunct="1"/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2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r>
              <a:rPr lang="el-GR" dirty="0"/>
              <a:t>Με τη χρήση των βιοχημικών δεικτών ως δείκτες παροχής σιδήρου και </a:t>
            </a:r>
            <a:r>
              <a:rPr lang="el-GR" dirty="0" err="1"/>
              <a:t>τωv</a:t>
            </a:r>
            <a:r>
              <a:rPr lang="el-GR" dirty="0"/>
              <a:t> </a:t>
            </a:r>
            <a:r>
              <a:rPr lang="el-GR" dirty="0" err="1"/>
              <a:t>CHr</a:t>
            </a:r>
            <a:r>
              <a:rPr lang="el-GR" dirty="0"/>
              <a:t> ή RET-</a:t>
            </a:r>
            <a:r>
              <a:rPr lang="el-GR" dirty="0" err="1"/>
              <a:t>He</a:t>
            </a:r>
            <a:r>
              <a:rPr lang="el-GR" dirty="0"/>
              <a:t> ως δείκτη ζήτησης σιδήρου οι </a:t>
            </a:r>
            <a:r>
              <a:rPr lang="el-GR" dirty="0" err="1"/>
              <a:t>Thomas</a:t>
            </a:r>
            <a:r>
              <a:rPr lang="el-GR" dirty="0"/>
              <a:t> και </a:t>
            </a:r>
            <a:r>
              <a:rPr lang="el-GR" dirty="0" err="1"/>
              <a:t>Thomas</a:t>
            </a:r>
            <a:r>
              <a:rPr lang="el-GR" dirty="0"/>
              <a:t> παρουσίασαν το παρακάτω διαγνωστικό διάγραμμα για τη διαφορική διάγνωση της αναιμίας, την επιλογή της θεραπείας, καθώς και την παρακολούθηση της θεραπείας με σίδηρο και </a:t>
            </a:r>
            <a:r>
              <a:rPr lang="el-GR" dirty="0" err="1"/>
              <a:t>ερυθροποιητίνη</a:t>
            </a:r>
            <a:r>
              <a:rPr lang="el-GR" dirty="0"/>
              <a:t>.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Διαγνωστικό διάγραμμα των </a:t>
            </a:r>
            <a:r>
              <a:rPr lang="el-GR" dirty="0" err="1"/>
              <a:t>Thomas</a:t>
            </a:r>
            <a:r>
              <a:rPr lang="el-GR" dirty="0"/>
              <a:t> &amp;</a:t>
            </a:r>
            <a:r>
              <a:rPr lang="el-GR" dirty="0" err="1" smtClean="0"/>
              <a:t>Thomas</a:t>
            </a:r>
            <a:r>
              <a:rPr lang="el-GR" dirty="0" smtClean="0"/>
              <a:t> </a:t>
            </a:r>
            <a:r>
              <a:rPr lang="el-GR" sz="3100" b="0" dirty="0" smtClean="0"/>
              <a:t>1/2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8105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3763"/>
            <a:ext cx="6716713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Σύνθεση </a:t>
            </a:r>
            <a:r>
              <a:rPr lang="el-GR" dirty="0" err="1"/>
              <a:t>αίμης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knansy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r="13716" b="9174"/>
          <a:stretch/>
        </p:blipFill>
        <p:spPr>
          <a:xfrm>
            <a:off x="1482571" y="1196975"/>
            <a:ext cx="6333424" cy="5386388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Ομάδα 3"/>
          <p:cNvGrpSpPr/>
          <p:nvPr/>
        </p:nvGrpSpPr>
        <p:grpSpPr>
          <a:xfrm>
            <a:off x="1550220" y="1772816"/>
            <a:ext cx="5614291" cy="4249811"/>
            <a:chOff x="1550220" y="1772816"/>
            <a:chExt cx="5614291" cy="4249811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2411413" y="2061468"/>
              <a:ext cx="2232025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200" b="1" dirty="0"/>
                <a:t>Δεν υπάρχει έλλειψη σιδήρου.</a:t>
              </a:r>
            </a:p>
            <a:p>
              <a:pPr algn="ctr" eaLnBrk="1" hangingPunct="1"/>
              <a:endParaRPr lang="el-GR" altLang="el-GR" sz="1200" b="1" dirty="0"/>
            </a:p>
            <a:p>
              <a:pPr algn="ctr" eaLnBrk="1" hangingPunct="1"/>
              <a:r>
                <a:rPr lang="el-GR" altLang="el-GR" sz="1200" b="1" dirty="0"/>
                <a:t>Φυσιολογική </a:t>
              </a:r>
            </a:p>
            <a:p>
              <a:pPr algn="ctr" eaLnBrk="1" hangingPunct="1"/>
              <a:r>
                <a:rPr lang="el-GR" altLang="el-GR" sz="1200" b="1" dirty="0" err="1"/>
                <a:t>αιμοσφαιρινοποίηση</a:t>
              </a:r>
              <a:endParaRPr lang="el-GR" altLang="el-GR" sz="1200" b="1" dirty="0"/>
            </a:p>
            <a:p>
              <a:pPr algn="ctr" eaLnBrk="1" hangingPunct="1"/>
              <a:r>
                <a:rPr lang="el-GR" altLang="el-GR" sz="1200" b="1" dirty="0"/>
                <a:t> των </a:t>
              </a:r>
              <a:r>
                <a:rPr lang="el-GR" altLang="el-GR" sz="1200" b="1" dirty="0" err="1"/>
                <a:t>ερυθροκυττάρων</a:t>
              </a:r>
              <a:r>
                <a:rPr lang="el-GR" altLang="el-GR" sz="1200" b="1" dirty="0"/>
                <a:t>.</a:t>
              </a:r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4714652" y="1772816"/>
              <a:ext cx="2377751" cy="15827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200" b="1" dirty="0"/>
                <a:t>Οι ασθενείς έχουν πιθανά</a:t>
              </a:r>
            </a:p>
            <a:p>
              <a:pPr algn="ctr" eaLnBrk="1" hangingPunct="1"/>
              <a:r>
                <a:rPr lang="el-GR" altLang="el-GR" sz="1200" b="1" dirty="0"/>
                <a:t>μειωμένη παροχή σιδήρου,</a:t>
              </a:r>
            </a:p>
            <a:p>
              <a:pPr algn="ctr" eaLnBrk="1" hangingPunct="1"/>
              <a:r>
                <a:rPr lang="el-GR" altLang="el-GR" sz="1200" b="1" dirty="0"/>
                <a:t>αλλά δεν έχουν εμφανίσει</a:t>
              </a:r>
            </a:p>
            <a:p>
              <a:pPr algn="ctr" eaLnBrk="1" hangingPunct="1"/>
              <a:r>
                <a:rPr lang="el-GR" altLang="el-GR" sz="1200" b="1" dirty="0"/>
                <a:t>σιδηροπενική </a:t>
              </a:r>
              <a:r>
                <a:rPr lang="el-GR" altLang="el-GR" sz="1200" b="1" dirty="0" err="1"/>
                <a:t>ερυθροποίηση</a:t>
              </a:r>
              <a:r>
                <a:rPr lang="el-GR" altLang="el-GR" sz="1200" b="1" dirty="0"/>
                <a:t>.</a:t>
              </a:r>
            </a:p>
            <a:p>
              <a:pPr algn="ctr" eaLnBrk="1" hangingPunct="1"/>
              <a:endParaRPr lang="el-GR" altLang="el-GR" sz="1200" b="1" dirty="0"/>
            </a:p>
            <a:p>
              <a:pPr algn="ctr" eaLnBrk="1" hangingPunct="1"/>
              <a:r>
                <a:rPr lang="el-GR" altLang="el-GR" sz="1200" b="1" dirty="0"/>
                <a:t>Φυσιολογική</a:t>
              </a:r>
            </a:p>
            <a:p>
              <a:pPr algn="ctr" eaLnBrk="1" hangingPunct="1"/>
              <a:r>
                <a:rPr lang="el-GR" altLang="el-GR" sz="1200" b="1" dirty="0" err="1"/>
                <a:t>αιμοσφαιρινοποίηση</a:t>
              </a:r>
              <a:r>
                <a:rPr lang="el-GR" altLang="el-GR" sz="1200" b="1" dirty="0"/>
                <a:t> των</a:t>
              </a:r>
            </a:p>
            <a:p>
              <a:pPr algn="ctr" eaLnBrk="1" hangingPunct="1"/>
              <a:r>
                <a:rPr lang="el-GR" altLang="el-GR" sz="1200" b="1" dirty="0" err="1"/>
                <a:t>ερυθροκυττάρων</a:t>
              </a:r>
              <a:endParaRPr lang="el-GR" altLang="el-GR" sz="1200" b="1" dirty="0"/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339752" y="3917504"/>
              <a:ext cx="2374900" cy="12239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200" b="1" dirty="0"/>
                <a:t>Λειτουργική έλλειψη σιδήρου σε</a:t>
              </a:r>
            </a:p>
            <a:p>
              <a:pPr algn="ctr" eaLnBrk="1" hangingPunct="1"/>
              <a:r>
                <a:rPr lang="el-GR" altLang="el-GR" sz="1200" b="1" dirty="0"/>
                <a:t>συνθήκες επάρκειας σιδήρου.</a:t>
              </a:r>
            </a:p>
            <a:p>
              <a:pPr algn="ctr" eaLnBrk="1" hangingPunct="1"/>
              <a:endParaRPr lang="el-GR" altLang="el-GR" sz="1200" b="1" dirty="0"/>
            </a:p>
            <a:p>
              <a:pPr algn="ctr" eaLnBrk="1" hangingPunct="1"/>
              <a:r>
                <a:rPr lang="el-GR" altLang="el-GR" sz="1200" b="1" dirty="0"/>
                <a:t>Μειωμένη </a:t>
              </a:r>
              <a:r>
                <a:rPr lang="el-GR" altLang="el-GR" sz="1200" b="1" dirty="0" err="1"/>
                <a:t>αιμοσφαιρινοποίηση</a:t>
              </a:r>
              <a:endParaRPr lang="el-GR" altLang="el-GR" sz="1200" b="1" dirty="0"/>
            </a:p>
            <a:p>
              <a:pPr algn="ctr" eaLnBrk="1" hangingPunct="1"/>
              <a:r>
                <a:rPr lang="el-GR" altLang="el-GR" sz="1200" b="1" dirty="0"/>
                <a:t>των </a:t>
              </a:r>
              <a:r>
                <a:rPr lang="el-GR" altLang="el-GR" sz="1200" b="1" dirty="0" err="1"/>
                <a:t>ερυθροκυττάρων</a:t>
              </a:r>
              <a:r>
                <a:rPr lang="el-GR" altLang="el-GR" sz="1200" b="1" dirty="0"/>
                <a:t>.</a:t>
              </a: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4788024" y="3881785"/>
              <a:ext cx="2376487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200" b="1" dirty="0"/>
                <a:t>Εξάντληση των αποθηκών</a:t>
              </a:r>
            </a:p>
            <a:p>
              <a:pPr algn="ctr" eaLnBrk="1" hangingPunct="1"/>
              <a:r>
                <a:rPr lang="el-GR" altLang="el-GR" sz="1200" b="1" dirty="0"/>
                <a:t>σιδήρου &amp; του λειτουργικού</a:t>
              </a:r>
            </a:p>
            <a:p>
              <a:pPr algn="ctr" eaLnBrk="1" hangingPunct="1"/>
              <a:r>
                <a:rPr lang="el-GR" altLang="el-GR" sz="1200" b="1" dirty="0"/>
                <a:t>σιδήρου. </a:t>
              </a:r>
            </a:p>
            <a:p>
              <a:pPr algn="ctr" eaLnBrk="1" hangingPunct="1"/>
              <a:endParaRPr lang="el-GR" altLang="el-GR" sz="1200" b="1" dirty="0"/>
            </a:p>
            <a:p>
              <a:pPr algn="ctr" eaLnBrk="1" hangingPunct="1"/>
              <a:r>
                <a:rPr lang="el-GR" altLang="el-GR" sz="1200" b="1" dirty="0"/>
                <a:t>Μειωμένη </a:t>
              </a:r>
              <a:r>
                <a:rPr lang="el-GR" altLang="el-GR" sz="1200" b="1" dirty="0" err="1"/>
                <a:t>αιμοσφαιρινοποίηση</a:t>
              </a:r>
              <a:endParaRPr lang="el-GR" altLang="el-GR" sz="1200" b="1" dirty="0"/>
            </a:p>
            <a:p>
              <a:pPr algn="ctr" eaLnBrk="1" hangingPunct="1"/>
              <a:r>
                <a:rPr lang="el-GR" altLang="el-GR" sz="1200" b="1" dirty="0"/>
                <a:t>των </a:t>
              </a:r>
              <a:r>
                <a:rPr lang="el-GR" altLang="el-GR" sz="1200" b="1" dirty="0" err="1"/>
                <a:t>ερυθροκυττάρων</a:t>
              </a:r>
              <a:r>
                <a:rPr lang="el-GR" altLang="el-GR" sz="1200" b="1" dirty="0"/>
                <a:t>.</a:t>
              </a: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1930320" y="3363237"/>
              <a:ext cx="288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200" b="1"/>
                <a:t>28</a:t>
              </a: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 rot="-5400000">
              <a:off x="1010471" y="3592065"/>
              <a:ext cx="1439862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200" b="1" dirty="0" err="1"/>
                <a:t>CHr</a:t>
              </a:r>
              <a:r>
                <a:rPr lang="en-US" altLang="el-GR" sz="1200" b="1" dirty="0"/>
                <a:t> </a:t>
              </a:r>
              <a:r>
                <a:rPr lang="el-GR" altLang="el-GR" sz="1200" b="1" dirty="0"/>
                <a:t>ή </a:t>
              </a:r>
              <a:r>
                <a:rPr lang="en-US" altLang="el-GR" sz="1200" b="1" dirty="0"/>
                <a:t>RET-He (</a:t>
              </a:r>
              <a:r>
                <a:rPr lang="en-US" altLang="el-GR" sz="1200" b="1" dirty="0" err="1"/>
                <a:t>pg</a:t>
              </a:r>
              <a:r>
                <a:rPr lang="en-US" altLang="el-GR" sz="1200" b="1" dirty="0"/>
                <a:t>)</a:t>
              </a:r>
              <a:endParaRPr lang="el-GR" altLang="el-GR" sz="1200" b="1" dirty="0"/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auto">
            <a:xfrm>
              <a:off x="1910583" y="3411884"/>
              <a:ext cx="360362" cy="3603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77836" name="Oval 12"/>
            <p:cNvSpPr>
              <a:spLocks noChangeArrowheads="1"/>
            </p:cNvSpPr>
            <p:nvPr/>
          </p:nvSpPr>
          <p:spPr bwMode="auto">
            <a:xfrm>
              <a:off x="4463033" y="5589240"/>
              <a:ext cx="503237" cy="43338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179928" y="6583363"/>
            <a:ext cx="35914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>
                <a:latin typeface="+mn-lt"/>
              </a:rPr>
              <a:t>Proceedings of the </a:t>
            </a:r>
            <a:r>
              <a:rPr lang="en-US" altLang="el-GR" sz="1200" dirty="0" err="1">
                <a:latin typeface="+mn-lt"/>
              </a:rPr>
              <a:t>Sysmex</a:t>
            </a:r>
            <a:r>
              <a:rPr lang="en-US" altLang="el-GR" sz="1200" dirty="0">
                <a:latin typeface="+mn-lt"/>
              </a:rPr>
              <a:t> European Symposium 2005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Διαγνωστικό διάγραμμα των </a:t>
            </a:r>
            <a:r>
              <a:rPr lang="el-GR" dirty="0" err="1"/>
              <a:t>Thomas</a:t>
            </a:r>
            <a:r>
              <a:rPr lang="el-GR" dirty="0"/>
              <a:t> &amp;</a:t>
            </a:r>
            <a:r>
              <a:rPr lang="el-GR" dirty="0" err="1" smtClean="0"/>
              <a:t>Thomas</a:t>
            </a:r>
            <a:r>
              <a:rPr lang="el-GR" dirty="0" smtClean="0"/>
              <a:t> </a:t>
            </a:r>
            <a:r>
              <a:rPr lang="el-GR" sz="3100" b="0" dirty="0" smtClean="0"/>
              <a:t>2/2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6993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zh-CN" dirty="0" smtClean="0"/>
              <a:t>Η χρήση του διαγνωστικού διαγράμματος στην επιλογή της θεραπευτικής αγωγής</a:t>
            </a:r>
            <a:endParaRPr lang="el-GR" altLang="el-GR" dirty="0" smtClean="0"/>
          </a:p>
        </p:txBody>
      </p:sp>
      <p:pic>
        <p:nvPicPr>
          <p:cNvPr id="78851" name="Picture 3" descr="Δείκτες%2002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4164" r="5180" b="8361"/>
          <a:stretch/>
        </p:blipFill>
        <p:spPr>
          <a:xfrm>
            <a:off x="1713390" y="1819921"/>
            <a:ext cx="5486400" cy="4201367"/>
          </a:xfr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60493" y="6021288"/>
            <a:ext cx="7993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+mn-lt"/>
              </a:rPr>
              <a:t>Διάγραμμα για την ενδεικνυόμενη θεραπευτική αγωγή των </a:t>
            </a:r>
            <a:r>
              <a:rPr lang="en-US" altLang="el-GR" dirty="0">
                <a:latin typeface="+mn-lt"/>
              </a:rPr>
              <a:t>Thomas </a:t>
            </a:r>
            <a:r>
              <a:rPr lang="en-US" altLang="el-GR" dirty="0">
                <a:latin typeface="+mn-lt"/>
                <a:cs typeface="Times New Roman" pitchFamily="18" charset="0"/>
              </a:rPr>
              <a:t>&amp;</a:t>
            </a:r>
            <a:r>
              <a:rPr lang="en-US" altLang="el-GR" dirty="0">
                <a:latin typeface="+mn-lt"/>
              </a:rPr>
              <a:t>Thomas</a:t>
            </a:r>
            <a:endParaRPr lang="el-GR" altLang="el-GR" dirty="0">
              <a:latin typeface="+mn-lt"/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611188" y="6494770"/>
            <a:ext cx="4032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>
                <a:latin typeface="+mn-lt"/>
              </a:rPr>
              <a:t>Proceedings of the Sysmex European Symposium 2005</a:t>
            </a:r>
            <a:endParaRPr lang="el-GR" altLang="el-GR" sz="1200">
              <a:latin typeface="+mn-lt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2449807" y="1377157"/>
            <a:ext cx="4002891" cy="4500115"/>
            <a:chOff x="2449807" y="1377157"/>
            <a:chExt cx="4002891" cy="4500115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2488516" y="2384412"/>
              <a:ext cx="1873473" cy="5762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600" dirty="0">
                  <a:latin typeface="+mn-lt"/>
                </a:rPr>
                <a:t>Αναιμία </a:t>
              </a:r>
              <a:r>
                <a:rPr lang="el-GR" altLang="el-GR" sz="1600" dirty="0" err="1">
                  <a:latin typeface="+mn-lt"/>
                </a:rPr>
                <a:t>χρονίας</a:t>
              </a:r>
              <a:r>
                <a:rPr lang="el-GR" altLang="el-GR" sz="1600" dirty="0">
                  <a:latin typeface="+mn-lt"/>
                </a:rPr>
                <a:t> νόσου</a:t>
              </a:r>
            </a:p>
            <a:p>
              <a:pPr algn="ctr" eaLnBrk="1" hangingPunct="1"/>
              <a:r>
                <a:rPr lang="el-GR" altLang="el-GR" sz="1600" dirty="0">
                  <a:latin typeface="+mn-lt"/>
                </a:rPr>
                <a:t>Αγωγή</a:t>
              </a:r>
              <a:r>
                <a:rPr lang="en-US" altLang="el-GR" sz="1600" dirty="0">
                  <a:latin typeface="+mn-lt"/>
                </a:rPr>
                <a:t>: </a:t>
              </a:r>
              <a:r>
                <a:rPr lang="en-US" altLang="el-GR" sz="1600" dirty="0" err="1">
                  <a:latin typeface="+mn-lt"/>
                </a:rPr>
                <a:t>rHuEPO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4632593" y="2276872"/>
              <a:ext cx="1820105" cy="791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600" dirty="0" smtClean="0">
                  <a:latin typeface="+mn-lt"/>
                </a:rPr>
                <a:t>Λανθάνουσα </a:t>
              </a:r>
            </a:p>
            <a:p>
              <a:pPr algn="ctr" eaLnBrk="1" hangingPunct="1"/>
              <a:r>
                <a:rPr lang="el-GR" altLang="el-GR" sz="1600" dirty="0" smtClean="0">
                  <a:latin typeface="+mn-lt"/>
                </a:rPr>
                <a:t>σιδηροπενία</a:t>
              </a:r>
              <a:endParaRPr lang="el-GR" altLang="el-GR" sz="1600" dirty="0">
                <a:latin typeface="+mn-lt"/>
              </a:endParaRPr>
            </a:p>
            <a:p>
              <a:pPr algn="ctr" eaLnBrk="1" hangingPunct="1"/>
              <a:r>
                <a:rPr lang="el-GR" altLang="el-GR" sz="1600" dirty="0">
                  <a:latin typeface="+mn-lt"/>
                </a:rPr>
                <a:t>Αγωγή: </a:t>
              </a:r>
              <a:r>
                <a:rPr lang="en-US" altLang="el-GR" sz="1600" dirty="0">
                  <a:latin typeface="+mn-lt"/>
                </a:rPr>
                <a:t>oral iron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4644008" y="4725144"/>
              <a:ext cx="1794336" cy="50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600" dirty="0">
                  <a:latin typeface="+mn-lt"/>
                </a:rPr>
                <a:t>Κλασική σιδηροπενία</a:t>
              </a:r>
            </a:p>
            <a:p>
              <a:pPr algn="ctr" eaLnBrk="1" hangingPunct="1"/>
              <a:r>
                <a:rPr lang="el-GR" altLang="el-GR" sz="1600" dirty="0">
                  <a:latin typeface="+mn-lt"/>
                </a:rPr>
                <a:t>Αγωγή: </a:t>
              </a:r>
              <a:r>
                <a:rPr lang="en-US" altLang="el-GR" sz="1600" dirty="0">
                  <a:latin typeface="+mn-lt"/>
                </a:rPr>
                <a:t>oral iron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2449807" y="4797152"/>
              <a:ext cx="2050680" cy="50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600" dirty="0">
                  <a:latin typeface="+mn-lt"/>
                </a:rPr>
                <a:t>Λειτουργική σιδηροπενία</a:t>
              </a:r>
            </a:p>
            <a:p>
              <a:pPr algn="ctr" eaLnBrk="1" hangingPunct="1"/>
              <a:r>
                <a:rPr lang="el-GR" altLang="el-GR" sz="1600" dirty="0">
                  <a:latin typeface="+mn-lt"/>
                </a:rPr>
                <a:t>Αγωγή: </a:t>
              </a:r>
              <a:r>
                <a:rPr lang="en-US" altLang="el-GR" sz="1600" dirty="0" err="1">
                  <a:latin typeface="+mn-lt"/>
                </a:rPr>
                <a:t>rHuEPO</a:t>
              </a:r>
              <a:r>
                <a:rPr lang="en-US" altLang="el-GR" sz="1600" dirty="0">
                  <a:latin typeface="+mn-lt"/>
                </a:rPr>
                <a:t> + </a:t>
              </a:r>
              <a:r>
                <a:rPr lang="en-US" altLang="el-GR" sz="1600" dirty="0" err="1">
                  <a:latin typeface="+mn-lt"/>
                </a:rPr>
                <a:t>i.v.</a:t>
              </a:r>
              <a:r>
                <a:rPr lang="en-US" altLang="el-GR" sz="1600" dirty="0">
                  <a:latin typeface="+mn-lt"/>
                </a:rPr>
                <a:t> iron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2988394" y="1377157"/>
              <a:ext cx="3024187" cy="3603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dirty="0">
                  <a:latin typeface="+mn-lt"/>
                </a:rPr>
                <a:t>Συστάσεις για τη θεραπεία</a:t>
              </a: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3059832" y="5661372"/>
              <a:ext cx="3242543" cy="215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600" dirty="0">
                  <a:latin typeface="+mn-lt"/>
                </a:rPr>
                <a:t>Προμήθεια σιδήρου για </a:t>
              </a:r>
              <a:r>
                <a:rPr lang="el-GR" altLang="el-GR" sz="1600" dirty="0" err="1">
                  <a:latin typeface="+mn-lt"/>
                </a:rPr>
                <a:t>ερυθροποίηση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3635375" y="5446166"/>
              <a:ext cx="1766094" cy="215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600" dirty="0" err="1">
                  <a:latin typeface="+mn-lt"/>
                </a:rPr>
                <a:t>sTfR</a:t>
              </a:r>
              <a:r>
                <a:rPr lang="en-US" altLang="el-GR" sz="1600" dirty="0">
                  <a:latin typeface="+mn-lt"/>
                </a:rPr>
                <a:t> / log ferritin</a:t>
              </a:r>
              <a:r>
                <a:rPr lang="el-GR" altLang="el-GR" sz="1600" dirty="0">
                  <a:latin typeface="+mn-lt"/>
                </a:rPr>
                <a:t> 1.5</a:t>
              </a:r>
            </a:p>
          </p:txBody>
        </p:sp>
        <p:sp>
          <p:nvSpPr>
            <p:cNvPr id="78861" name="Line 13"/>
            <p:cNvSpPr>
              <a:spLocks noChangeShapeType="1"/>
            </p:cNvSpPr>
            <p:nvPr/>
          </p:nvSpPr>
          <p:spPr bwMode="auto">
            <a:xfrm flipH="1">
              <a:off x="3636888" y="5662066"/>
              <a:ext cx="1727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0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Διαφορική διάγνωση σιδηροπενικής αναιμίας &amp; </a:t>
            </a:r>
            <a:r>
              <a:rPr lang="el-GR" altLang="el-GR" dirty="0" err="1" smtClean="0"/>
              <a:t>ετερόζυγης</a:t>
            </a:r>
            <a:r>
              <a:rPr lang="el-GR" altLang="el-GR" dirty="0" smtClean="0"/>
              <a:t> β-μεσογειακής αναιμίας (β-ΜΑ)</a:t>
            </a:r>
          </a:p>
        </p:txBody>
      </p:sp>
      <p:pic>
        <p:nvPicPr>
          <p:cNvPr id="79876" name="Picture 108" descr="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2707"/>
            <a:ext cx="3030551" cy="1872208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7" name="Picture 115" descr="5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4459" y="2131695"/>
            <a:ext cx="3526258" cy="1873369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493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87711"/>
              </p:ext>
            </p:extLst>
          </p:nvPr>
        </p:nvGraphicFramePr>
        <p:xfrm>
          <a:off x="683568" y="4221088"/>
          <a:ext cx="7848600" cy="1280260"/>
        </p:xfrm>
        <a:graphic>
          <a:graphicData uri="http://schemas.openxmlformats.org/drawingml/2006/table">
            <a:tbl>
              <a:tblPr firstRow="1"/>
              <a:tblGrid>
                <a:gridCol w="3743325"/>
                <a:gridCol w="4105275"/>
              </a:tblGrid>
              <a:tr h="3354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Σιδηροπενική αναιμία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Ετερόζυγος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β-μεσογειακή αναιμία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3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Μικροκυττάρωση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υποχρωμία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ανισοκυττάρωση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ποικιλοκυττάρωση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ελλειπτοκυττάρωση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Μικροκυττάρωση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υποχρωμία,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στοχοκυττάρωση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βασεόφιλη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στίξη, </a:t>
                      </a:r>
                      <a:r>
                        <a:rPr kumimoji="0" lang="el-GR" alt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δακρυοκύτταρα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251520" y="1484784"/>
            <a:ext cx="39869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b="1" dirty="0">
                <a:latin typeface="+mn-lt"/>
              </a:rPr>
              <a:t>Επίχρισμα περιφερικού αίματος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9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Διαφορική διάγνωση </a:t>
            </a:r>
            <a:r>
              <a:rPr lang="el-GR" altLang="el-GR" dirty="0" err="1" smtClean="0"/>
              <a:t>υπόχρωμης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μικροκυτταρικής</a:t>
            </a:r>
            <a:r>
              <a:rPr lang="el-GR" altLang="el-GR" dirty="0" smtClean="0"/>
              <a:t> αναιμίας</a:t>
            </a:r>
          </a:p>
        </p:txBody>
      </p:sp>
      <p:pic>
        <p:nvPicPr>
          <p:cNvPr id="80899" name="Picture 1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4608512" cy="3390103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0" name="Picture 116" descr="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3433" r="26419" b="32343"/>
          <a:stretch>
            <a:fillRect/>
          </a:stretch>
        </p:blipFill>
        <p:spPr>
          <a:xfrm>
            <a:off x="5796136" y="1772816"/>
            <a:ext cx="3030537" cy="2243138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5957" name="Group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45588468"/>
              </p:ext>
            </p:extLst>
          </p:nvPr>
        </p:nvGraphicFramePr>
        <p:xfrm>
          <a:off x="795917" y="5211980"/>
          <a:ext cx="7758281" cy="1097340"/>
        </p:xfrm>
        <a:graphic>
          <a:graphicData uri="http://schemas.openxmlformats.org/drawingml/2006/table">
            <a:tbl>
              <a:tblPr firstRow="1"/>
              <a:tblGrid>
                <a:gridCol w="4784195"/>
                <a:gridCol w="2974086"/>
              </a:tblGrid>
              <a:tr h="360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Σιδηροβλαστικές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αναιμίες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Δηλητηρίαση με μόλυβδο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Υποχρωμία, δακτυλιοειδείς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ερυθροβλάστες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σίδηρος ορού: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κ.φ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ή αυξημένος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Έντονη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βασεόφιλη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στίξη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4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Σιδηροπενική αναιμία </a:t>
            </a:r>
            <a:r>
              <a:rPr lang="el-GR" altLang="el-GR" sz="3000" b="0" dirty="0" smtClean="0"/>
              <a:t>1/2</a:t>
            </a:r>
          </a:p>
        </p:txBody>
      </p:sp>
      <p:pic>
        <p:nvPicPr>
          <p:cNvPr id="81923" name="Picture 3" descr="Σιδηροπενική αναιμία 663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1" y="1629047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4" name="Picture 4" descr="σιδηροπενική αναιμία1 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5056" r="1968" b="51189"/>
          <a:stretch>
            <a:fillRect/>
          </a:stretch>
        </p:blipFill>
        <p:spPr>
          <a:xfrm>
            <a:off x="540544" y="980728"/>
            <a:ext cx="3816350" cy="609600"/>
          </a:xfrm>
        </p:spPr>
      </p:pic>
      <p:pic>
        <p:nvPicPr>
          <p:cNvPr id="81925" name="Picture 5" descr="sidhropenik;h anaim;ia2 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16016" r="2882" b="48045"/>
          <a:stretch>
            <a:fillRect/>
          </a:stretch>
        </p:blipFill>
        <p:spPr>
          <a:xfrm>
            <a:off x="4787107" y="1052736"/>
            <a:ext cx="4176712" cy="566737"/>
          </a:xfrm>
        </p:spPr>
      </p:pic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2268538" y="1268760"/>
            <a:ext cx="360362" cy="2159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6804248" y="1268760"/>
            <a:ext cx="431800" cy="287337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333500" y="3284984"/>
            <a:ext cx="1295400" cy="720080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1333500" y="4077072"/>
            <a:ext cx="1295400" cy="288032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5183981" y="5085184"/>
            <a:ext cx="503237" cy="792162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ron deficiencz anaem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30" y="1340768"/>
            <a:ext cx="6059686" cy="4544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Σιδηροπενική αναιμία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pic>
        <p:nvPicPr>
          <p:cNvPr id="82948" name="Picture 4" descr="iron deficiency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" b="1305"/>
          <a:stretch>
            <a:fillRect/>
          </a:stretch>
        </p:blipFill>
        <p:spPr>
          <a:xfrm>
            <a:off x="6838131" y="1506414"/>
            <a:ext cx="1838325" cy="4276725"/>
          </a:xfrm>
        </p:spPr>
      </p:pic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7055896" y="3882902"/>
            <a:ext cx="288925" cy="1444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6912768" y="3018930"/>
            <a:ext cx="1511300" cy="2159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7354694" y="3882901"/>
            <a:ext cx="8542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latin typeface="+mn-lt"/>
              </a:rPr>
              <a:t>HbA2</a:t>
            </a:r>
            <a:endParaRPr lang="el-GR" alt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54789" y="2852689"/>
            <a:ext cx="1295400" cy="720080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54789" y="3644777"/>
            <a:ext cx="1295400" cy="288032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3984922" y="4365104"/>
            <a:ext cx="503237" cy="792162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97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Ετερόζυγος</a:t>
            </a:r>
            <a:r>
              <a:rPr lang="el-GR" altLang="el-GR" dirty="0" smtClean="0"/>
              <a:t> β-μεσογειακή αναιμία </a:t>
            </a:r>
            <a:r>
              <a:rPr lang="el-GR" altLang="el-GR" sz="3000" b="0" dirty="0" smtClean="0"/>
              <a:t>1/4</a:t>
            </a:r>
          </a:p>
        </p:txBody>
      </p:sp>
      <p:pic>
        <p:nvPicPr>
          <p:cNvPr id="83971" name="Picture 3" descr="Γεωργούδη Λασκαρίνα β-Μ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7" y="1196752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4" descr="beta-thalasaemia trait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/>
          <a:stretch>
            <a:fillRect/>
          </a:stretch>
        </p:blipFill>
        <p:spPr>
          <a:xfrm>
            <a:off x="7396163" y="1557338"/>
            <a:ext cx="1747837" cy="4333875"/>
          </a:xfrm>
        </p:spPr>
      </p:pic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7452320" y="2860776"/>
            <a:ext cx="1584325" cy="36036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7523956" y="3860800"/>
            <a:ext cx="433388" cy="2159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7523163" y="3357563"/>
            <a:ext cx="288925" cy="14287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8028384" y="3831431"/>
            <a:ext cx="576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200" dirty="0"/>
              <a:t>HbA2</a:t>
            </a:r>
            <a:endParaRPr lang="el-GR" altLang="el-GR" sz="1200" dirty="0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50763" y="2852738"/>
            <a:ext cx="1295400" cy="720278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4211960" y="4653136"/>
            <a:ext cx="433388" cy="79216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1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Ετερόζυγος</a:t>
            </a:r>
            <a:r>
              <a:rPr lang="el-GR" altLang="el-GR" dirty="0"/>
              <a:t> β-μεσογειακή αναιμία </a:t>
            </a:r>
            <a:r>
              <a:rPr lang="el-GR" altLang="el-GR" sz="3000" b="0" dirty="0" smtClean="0"/>
              <a:t>2/4</a:t>
            </a:r>
            <a:endParaRPr lang="el-GR" altLang="el-GR" dirty="0" smtClean="0"/>
          </a:p>
        </p:txBody>
      </p:sp>
      <p:pic>
        <p:nvPicPr>
          <p:cNvPr id="84995" name="Picture 3" descr="ετερόζυγος β-μεσογειακή αναιμί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975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6" name="Picture 4" descr="β-θαλ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r="3281" b="2101"/>
          <a:stretch>
            <a:fillRect/>
          </a:stretch>
        </p:blipFill>
        <p:spPr>
          <a:xfrm>
            <a:off x="7164288" y="1556792"/>
            <a:ext cx="1825625" cy="4265612"/>
          </a:xfrm>
        </p:spPr>
      </p:pic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7285204" y="3141663"/>
            <a:ext cx="1441450" cy="2159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7236296" y="4005263"/>
            <a:ext cx="504825" cy="2159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7885137" y="4009533"/>
            <a:ext cx="43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/>
              <a:t>HbA2</a:t>
            </a:r>
            <a:endParaRPr lang="el-GR" altLang="el-GR" sz="1200" dirty="0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72435" y="2855374"/>
            <a:ext cx="1296987" cy="717642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4187793" y="4581128"/>
            <a:ext cx="433388" cy="7207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2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Ετερόζυγος</a:t>
            </a:r>
            <a:r>
              <a:rPr lang="el-GR" altLang="el-GR" dirty="0"/>
              <a:t> β-μεσογειακή αναιμία </a:t>
            </a:r>
            <a:r>
              <a:rPr lang="el-GR" altLang="el-GR" sz="3000" b="0" dirty="0" smtClean="0"/>
              <a:t>3/4</a:t>
            </a:r>
            <a:endParaRPr lang="el-GR" altLang="el-GR" dirty="0" smtClean="0"/>
          </a:p>
        </p:txBody>
      </p:sp>
      <p:pic>
        <p:nvPicPr>
          <p:cNvPr id="86020" name="Picture 4" descr="beta-thal trait 2 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" b="4253"/>
          <a:stretch/>
        </p:blipFill>
        <p:spPr>
          <a:xfrm>
            <a:off x="0" y="932977"/>
            <a:ext cx="5220072" cy="5925023"/>
          </a:xfrm>
        </p:spPr>
      </p:pic>
      <p:pic>
        <p:nvPicPr>
          <p:cNvPr id="86019" name="Picture 3" descr="beta thal trait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1340768"/>
            <a:ext cx="2052588" cy="4842716"/>
          </a:xfrm>
        </p:spPr>
      </p:pic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6282435" y="3988355"/>
            <a:ext cx="504825" cy="287337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6227762" y="3068289"/>
            <a:ext cx="1584325" cy="1444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6804025" y="4024073"/>
            <a:ext cx="43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/>
              <a:t>HbA2</a:t>
            </a:r>
            <a:endParaRPr lang="el-GR" altLang="el-GR" sz="1200" dirty="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5496" y="2866252"/>
            <a:ext cx="2305050" cy="1007864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4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Ετερόζυγος</a:t>
            </a:r>
            <a:r>
              <a:rPr lang="el-GR" altLang="el-GR" dirty="0"/>
              <a:t> β-μεσογειακή αναιμία </a:t>
            </a:r>
            <a:r>
              <a:rPr lang="el-GR" altLang="el-GR" sz="3000" b="0" dirty="0" smtClean="0"/>
              <a:t>4/4</a:t>
            </a:r>
            <a:endParaRPr lang="el-GR" altLang="el-GR" dirty="0" smtClean="0"/>
          </a:p>
        </p:txBody>
      </p:sp>
      <p:pic>
        <p:nvPicPr>
          <p:cNvPr id="87043" name="Picture 3" descr="beta-th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7" y="1340643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23528" y="2924175"/>
            <a:ext cx="1296988" cy="756444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7045" name="Picture 5" descr="βμα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875"/>
            <a:ext cx="2012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7061979" y="2932021"/>
            <a:ext cx="1800225" cy="21748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7162800" y="3860800"/>
            <a:ext cx="504825" cy="2159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667625" y="3868691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 err="1"/>
              <a:t>Hb</a:t>
            </a:r>
            <a:r>
              <a:rPr lang="en-US" altLang="el-GR" sz="1200" dirty="0"/>
              <a:t> A2</a:t>
            </a:r>
            <a:endParaRPr lang="el-GR" altLang="el-GR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5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Σίδηρος και </a:t>
            </a:r>
            <a:r>
              <a:rPr lang="el-GR" dirty="0" err="1" smtClean="0"/>
              <a:t>αίμη</a:t>
            </a:r>
            <a:endParaRPr lang="el-GR" dirty="0"/>
          </a:p>
        </p:txBody>
      </p:sp>
      <p:pic>
        <p:nvPicPr>
          <p:cNvPr id="103426" name="Picture 2" descr="File:Heme-Synthesis-Chemical-Details-Mirro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16861"/>
            <a:ext cx="7927183" cy="56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/>
          <p:nvPr/>
        </p:nvSpPr>
        <p:spPr>
          <a:xfrm>
            <a:off x="955438" y="6525344"/>
            <a:ext cx="7239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Heme-Synthesis-Chemical-Details-Mirror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RossBoswell (page does not exist)"/>
              </a:rPr>
              <a:t>RossBoswell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4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Ετερόζυγος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δβ</a:t>
            </a:r>
            <a:r>
              <a:rPr lang="el-GR" altLang="el-GR" dirty="0" smtClean="0"/>
              <a:t>-μεσογειακή αναιμία</a:t>
            </a:r>
          </a:p>
        </p:txBody>
      </p:sp>
      <p:pic>
        <p:nvPicPr>
          <p:cNvPr id="88067" name="Picture 3" descr="δβ 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/>
          <a:stretch/>
        </p:blipFill>
        <p:spPr>
          <a:xfrm>
            <a:off x="32551" y="1127463"/>
            <a:ext cx="5409339" cy="5730537"/>
          </a:xfrm>
        </p:spPr>
      </p:pic>
      <p:pic>
        <p:nvPicPr>
          <p:cNvPr id="88068" name="Picture 4" descr="δβ2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/>
          <a:stretch>
            <a:fillRect/>
          </a:stretch>
        </p:blipFill>
        <p:spPr>
          <a:xfrm>
            <a:off x="6195219" y="1681956"/>
            <a:ext cx="1938337" cy="4357687"/>
          </a:xfrm>
        </p:spPr>
      </p:pic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294329" y="3140968"/>
            <a:ext cx="1728787" cy="39620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6258217" y="3717131"/>
            <a:ext cx="935037" cy="2159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6417924" y="4257675"/>
            <a:ext cx="288925" cy="2159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128153" y="3681412"/>
            <a:ext cx="5762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 err="1"/>
              <a:t>HbF</a:t>
            </a:r>
            <a:endParaRPr lang="el-GR" altLang="el-GR" sz="1200" dirty="0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719772" y="4248443"/>
            <a:ext cx="5032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/>
              <a:t>HbA2</a:t>
            </a:r>
            <a:endParaRPr lang="el-GR" altLang="el-GR" sz="1200" dirty="0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79512" y="3068638"/>
            <a:ext cx="2305050" cy="1081087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3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Ετερόζυγος</a:t>
            </a:r>
            <a:r>
              <a:rPr lang="el-GR" altLang="el-GR" dirty="0" smtClean="0"/>
              <a:t> α-μεσογειακή αναιμία</a:t>
            </a:r>
          </a:p>
        </p:txBody>
      </p:sp>
      <p:pic>
        <p:nvPicPr>
          <p:cNvPr id="89091" name="Picture 3" descr="91253 α-Μ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1" y="1125537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" name="Picture 4" descr="alpha-thalasaemia trait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393"/>
          <a:stretch>
            <a:fillRect/>
          </a:stretch>
        </p:blipFill>
        <p:spPr>
          <a:xfrm>
            <a:off x="7005114" y="1427718"/>
            <a:ext cx="1979712" cy="4593669"/>
          </a:xfrm>
        </p:spPr>
      </p:pic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7092157" y="2924175"/>
            <a:ext cx="1439862" cy="2174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23528" y="2781077"/>
            <a:ext cx="1440160" cy="719931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7452320" y="3942549"/>
            <a:ext cx="863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 err="1"/>
              <a:t>Hb</a:t>
            </a:r>
            <a:r>
              <a:rPr lang="en-US" altLang="el-GR" sz="1200" dirty="0"/>
              <a:t> A2</a:t>
            </a:r>
            <a:endParaRPr lang="el-GR" altLang="el-GR" sz="1200" dirty="0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7164983" y="3906830"/>
            <a:ext cx="287337" cy="2159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115616" y="6309320"/>
            <a:ext cx="48244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200" dirty="0">
                <a:latin typeface="+mn-lt"/>
              </a:rPr>
              <a:t>Έγκλειστα </a:t>
            </a:r>
            <a:r>
              <a:rPr lang="en-US" altLang="el-GR" sz="2200" dirty="0" err="1">
                <a:latin typeface="+mn-lt"/>
              </a:rPr>
              <a:t>Hb</a:t>
            </a:r>
            <a:r>
              <a:rPr lang="el-GR" altLang="el-GR" sz="2200" dirty="0">
                <a:latin typeface="+mn-lt"/>
              </a:rPr>
              <a:t> μετά επώαση (+)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9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err="1" smtClean="0"/>
              <a:t>Ετερόζυγος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αιμοσφαιρινοπάθεια</a:t>
            </a:r>
            <a:r>
              <a:rPr lang="el-GR" altLang="el-GR" dirty="0" smtClean="0"/>
              <a:t> </a:t>
            </a:r>
            <a:r>
              <a:rPr lang="en-US" altLang="el-GR" dirty="0" smtClean="0"/>
              <a:t>O-Arab (</a:t>
            </a:r>
            <a:r>
              <a:rPr lang="el-GR" altLang="el-GR" dirty="0" smtClean="0"/>
              <a:t>Ο-Θράκη)</a:t>
            </a:r>
          </a:p>
        </p:txBody>
      </p:sp>
      <p:pic>
        <p:nvPicPr>
          <p:cNvPr id="90115" name="Picture 3" descr="O 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56"/>
            <a:ext cx="5073639" cy="5606904"/>
          </a:xfrm>
        </p:spPr>
      </p:pic>
      <p:pic>
        <p:nvPicPr>
          <p:cNvPr id="90116" name="Picture 4" descr="O1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714"/>
          <a:stretch>
            <a:fillRect/>
          </a:stretch>
        </p:blipFill>
        <p:spPr>
          <a:xfrm>
            <a:off x="6228184" y="1484784"/>
            <a:ext cx="2001837" cy="4387850"/>
          </a:xfrm>
        </p:spPr>
      </p:pic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6300192" y="4437856"/>
            <a:ext cx="2016125" cy="287337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812286" y="4149080"/>
            <a:ext cx="10080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 err="1"/>
              <a:t>HbO</a:t>
            </a:r>
            <a:r>
              <a:rPr lang="en-US" altLang="el-GR" sz="1200" dirty="0"/>
              <a:t>-Arab</a:t>
            </a:r>
            <a:endParaRPr lang="el-GR" altLang="el-GR" sz="1200" dirty="0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07504" y="2996952"/>
            <a:ext cx="2448272" cy="1008112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0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Αναιμία </a:t>
            </a:r>
            <a:r>
              <a:rPr lang="el-GR" altLang="el-GR" dirty="0" err="1" smtClean="0"/>
              <a:t>χρονίας</a:t>
            </a:r>
            <a:r>
              <a:rPr lang="el-GR" altLang="el-GR" dirty="0" smtClean="0"/>
              <a:t> νόσου </a:t>
            </a:r>
            <a:r>
              <a:rPr lang="el-GR" altLang="el-GR" sz="3000" b="0" dirty="0" smtClean="0"/>
              <a:t>1/2</a:t>
            </a:r>
          </a:p>
        </p:txBody>
      </p:sp>
      <p:pic>
        <p:nvPicPr>
          <p:cNvPr id="91139" name="Picture 3" descr="1888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10" y="1517972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0" name="Picture 4" descr="ΑΝΑΙΜΙΑ ΧΡΟΝΙΑΣ ΝΟΣΟΥ 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4"/>
          <a:stretch>
            <a:fillRect/>
          </a:stretch>
        </p:blipFill>
        <p:spPr bwMode="auto">
          <a:xfrm>
            <a:off x="1115219" y="940122"/>
            <a:ext cx="6985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4499769" y="1300484"/>
            <a:ext cx="503238" cy="21748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331640" y="3140968"/>
            <a:ext cx="1440160" cy="720080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4499769" y="1805309"/>
            <a:ext cx="431800" cy="2159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0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Αναιμία </a:t>
            </a:r>
            <a:r>
              <a:rPr lang="el-GR" altLang="el-GR" dirty="0" err="1"/>
              <a:t>χρονίας</a:t>
            </a:r>
            <a:r>
              <a:rPr lang="el-GR" altLang="el-GR" dirty="0"/>
              <a:t> νόσου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pic>
        <p:nvPicPr>
          <p:cNvPr id="92163" name="Picture 3" descr="1888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85" y="1772443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4" name="Picture 4" descr="2ΑΝΑΙΜΙΑ ΧΡΟΝΙΑΣ ΝΟΣΟΥ 1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/>
          <a:stretch>
            <a:fillRect/>
          </a:stretch>
        </p:blipFill>
        <p:spPr bwMode="auto">
          <a:xfrm>
            <a:off x="1115616" y="939298"/>
            <a:ext cx="6840760" cy="14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4535996" y="1571701"/>
            <a:ext cx="504825" cy="2159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4535996" y="2133600"/>
            <a:ext cx="433388" cy="2159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331640" y="3429000"/>
            <a:ext cx="1440160" cy="719137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dirty="0" smtClean="0"/>
              <a:t>Συνύπαρξη σιδηροπενίας &amp; έλλειψης βιταμίνης Β12</a:t>
            </a:r>
          </a:p>
        </p:txBody>
      </p:sp>
      <p:pic>
        <p:nvPicPr>
          <p:cNvPr id="93187" name="Picture 3" descr="659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63" y="1583415"/>
            <a:ext cx="672041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8" name="Picture 4" descr="β1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1597"/>
            <a:ext cx="68945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4284663" y="1366721"/>
            <a:ext cx="863600" cy="47810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331640" y="3212976"/>
            <a:ext cx="1368152" cy="720080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7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50825" y="969416"/>
            <a:ext cx="8642350" cy="5195888"/>
            <a:chOff x="250825" y="765175"/>
            <a:chExt cx="8642350" cy="5195888"/>
          </a:xfrm>
        </p:grpSpPr>
        <p:sp>
          <p:nvSpPr>
            <p:cNvPr id="99330" name="Line 2"/>
            <p:cNvSpPr>
              <a:spLocks noChangeShapeType="1"/>
            </p:cNvSpPr>
            <p:nvPr/>
          </p:nvSpPr>
          <p:spPr bwMode="auto">
            <a:xfrm>
              <a:off x="2339975" y="3860800"/>
              <a:ext cx="0" cy="258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1" name="Line 3"/>
            <p:cNvSpPr>
              <a:spLocks noChangeShapeType="1"/>
            </p:cNvSpPr>
            <p:nvPr/>
          </p:nvSpPr>
          <p:spPr bwMode="auto">
            <a:xfrm flipV="1">
              <a:off x="3405188" y="4886325"/>
              <a:ext cx="401637" cy="377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2" name="Line 4"/>
            <p:cNvSpPr>
              <a:spLocks noChangeShapeType="1"/>
            </p:cNvSpPr>
            <p:nvPr/>
          </p:nvSpPr>
          <p:spPr bwMode="auto">
            <a:xfrm>
              <a:off x="1322388" y="1697038"/>
              <a:ext cx="0" cy="8794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3" name="Line 5"/>
            <p:cNvSpPr>
              <a:spLocks noChangeShapeType="1"/>
            </p:cNvSpPr>
            <p:nvPr/>
          </p:nvSpPr>
          <p:spPr bwMode="auto">
            <a:xfrm>
              <a:off x="7032625" y="1319213"/>
              <a:ext cx="0" cy="377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4" name="Line 6"/>
            <p:cNvSpPr>
              <a:spLocks noChangeShapeType="1"/>
            </p:cNvSpPr>
            <p:nvPr/>
          </p:nvSpPr>
          <p:spPr bwMode="auto">
            <a:xfrm>
              <a:off x="7032625" y="1971675"/>
              <a:ext cx="0" cy="1257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>
              <a:off x="7032625" y="3543300"/>
              <a:ext cx="0" cy="188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>
              <a:off x="6091238" y="3732213"/>
              <a:ext cx="1814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6091238" y="3732213"/>
              <a:ext cx="0" cy="376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7907338" y="3732213"/>
              <a:ext cx="0" cy="376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7907338" y="4424363"/>
              <a:ext cx="0" cy="250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>
              <a:off x="7907338" y="5394325"/>
              <a:ext cx="0" cy="258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 flipH="1">
              <a:off x="1389063" y="1138238"/>
              <a:ext cx="1141412" cy="250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2555875" y="1125538"/>
              <a:ext cx="1079500" cy="250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985838" y="2576513"/>
              <a:ext cx="10747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>
              <a:off x="985838" y="2576513"/>
              <a:ext cx="0" cy="503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>
              <a:off x="2060575" y="2576513"/>
              <a:ext cx="0" cy="503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>
              <a:off x="985838" y="3265488"/>
              <a:ext cx="0" cy="1636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985838" y="4902200"/>
              <a:ext cx="603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 flipH="1">
              <a:off x="1790700" y="5116513"/>
              <a:ext cx="266700" cy="147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1828800" y="5372100"/>
              <a:ext cx="365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0" name="Line 22"/>
            <p:cNvSpPr>
              <a:spLocks noChangeShapeType="1"/>
            </p:cNvSpPr>
            <p:nvPr/>
          </p:nvSpPr>
          <p:spPr bwMode="auto">
            <a:xfrm>
              <a:off x="2195513" y="2133600"/>
              <a:ext cx="0" cy="7905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>
              <a:off x="2195513" y="2924175"/>
              <a:ext cx="13684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2" name="Line 24"/>
            <p:cNvSpPr>
              <a:spLocks noChangeShapeType="1"/>
            </p:cNvSpPr>
            <p:nvPr/>
          </p:nvSpPr>
          <p:spPr bwMode="auto">
            <a:xfrm>
              <a:off x="3563938" y="2924175"/>
              <a:ext cx="0" cy="2003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3" name="Line 25"/>
            <p:cNvSpPr>
              <a:spLocks noChangeShapeType="1"/>
            </p:cNvSpPr>
            <p:nvPr/>
          </p:nvSpPr>
          <p:spPr bwMode="auto">
            <a:xfrm flipH="1">
              <a:off x="3108325" y="4918075"/>
              <a:ext cx="4730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4" name="Line 26"/>
            <p:cNvSpPr>
              <a:spLocks noChangeShapeType="1"/>
            </p:cNvSpPr>
            <p:nvPr/>
          </p:nvSpPr>
          <p:spPr bwMode="auto">
            <a:xfrm>
              <a:off x="4787900" y="2781300"/>
              <a:ext cx="0" cy="250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5" name="Line 27"/>
            <p:cNvSpPr>
              <a:spLocks noChangeShapeType="1"/>
            </p:cNvSpPr>
            <p:nvPr/>
          </p:nvSpPr>
          <p:spPr bwMode="auto">
            <a:xfrm>
              <a:off x="5622925" y="2127250"/>
              <a:ext cx="0" cy="817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6" name="Line 28"/>
            <p:cNvSpPr>
              <a:spLocks noChangeShapeType="1"/>
            </p:cNvSpPr>
            <p:nvPr/>
          </p:nvSpPr>
          <p:spPr bwMode="auto">
            <a:xfrm flipH="1">
              <a:off x="4814888" y="2944813"/>
              <a:ext cx="808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7" name="Line 29"/>
            <p:cNvSpPr>
              <a:spLocks noChangeShapeType="1"/>
            </p:cNvSpPr>
            <p:nvPr/>
          </p:nvSpPr>
          <p:spPr bwMode="auto">
            <a:xfrm flipH="1">
              <a:off x="3135313" y="2127250"/>
              <a:ext cx="404812" cy="1254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8" name="Line 30"/>
            <p:cNvSpPr>
              <a:spLocks noChangeShapeType="1"/>
            </p:cNvSpPr>
            <p:nvPr/>
          </p:nvSpPr>
          <p:spPr bwMode="auto">
            <a:xfrm>
              <a:off x="4143375" y="2127250"/>
              <a:ext cx="268288" cy="1254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9" name="Line 31"/>
            <p:cNvSpPr>
              <a:spLocks noChangeShapeType="1"/>
            </p:cNvSpPr>
            <p:nvPr/>
          </p:nvSpPr>
          <p:spPr bwMode="auto">
            <a:xfrm>
              <a:off x="3606800" y="1665288"/>
              <a:ext cx="0" cy="187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0" name="Line 32"/>
            <p:cNvSpPr>
              <a:spLocks noChangeShapeType="1"/>
            </p:cNvSpPr>
            <p:nvPr/>
          </p:nvSpPr>
          <p:spPr bwMode="auto">
            <a:xfrm flipH="1">
              <a:off x="2665413" y="1665288"/>
              <a:ext cx="673100" cy="187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>
              <a:off x="4008438" y="1665288"/>
              <a:ext cx="874712" cy="187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2" name="Line 34"/>
            <p:cNvSpPr>
              <a:spLocks noChangeShapeType="1"/>
            </p:cNvSpPr>
            <p:nvPr/>
          </p:nvSpPr>
          <p:spPr bwMode="auto">
            <a:xfrm>
              <a:off x="2514600" y="5529263"/>
              <a:ext cx="403225" cy="187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3" name="Line 35"/>
            <p:cNvSpPr>
              <a:spLocks noChangeShapeType="1"/>
            </p:cNvSpPr>
            <p:nvPr/>
          </p:nvSpPr>
          <p:spPr bwMode="auto">
            <a:xfrm flipV="1">
              <a:off x="4356100" y="5661025"/>
              <a:ext cx="904875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>
              <a:off x="4356100" y="5876925"/>
              <a:ext cx="2851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>
              <a:off x="5957888" y="4343400"/>
              <a:ext cx="0" cy="1068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1763713" y="765175"/>
              <a:ext cx="1633537" cy="3286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Αριθμός </a:t>
              </a:r>
              <a:r>
                <a:rPr lang="fr-CH" altLang="el-GR" sz="1600"/>
                <a:t>RBC</a:t>
              </a:r>
              <a:endParaRPr lang="fr-CH" altLang="el-GR" sz="1600" b="1">
                <a:solidFill>
                  <a:srgbClr val="FF0000"/>
                </a:solidFill>
              </a:endParaRPr>
            </a:p>
          </p:txBody>
        </p:sp>
        <p:sp>
          <p:nvSpPr>
            <p:cNvPr id="99368" name="Rectangle 40"/>
            <p:cNvSpPr>
              <a:spLocks noChangeArrowheads="1"/>
            </p:cNvSpPr>
            <p:nvPr/>
          </p:nvSpPr>
          <p:spPr bwMode="auto">
            <a:xfrm>
              <a:off x="5913438" y="1044575"/>
              <a:ext cx="2187575" cy="3286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Αριθμός </a:t>
              </a:r>
              <a:r>
                <a:rPr lang="fr-CH" altLang="el-GR" sz="1600"/>
                <a:t>RBC </a:t>
              </a:r>
              <a:r>
                <a:rPr lang="el-GR" altLang="el-GR" sz="1600"/>
                <a:t>κ.φ. ή </a:t>
              </a:r>
              <a:endParaRPr lang="fr-CH" altLang="el-GR" sz="1600"/>
            </a:p>
          </p:txBody>
        </p:sp>
        <p:sp>
          <p:nvSpPr>
            <p:cNvPr id="99369" name="Rectangle 41"/>
            <p:cNvSpPr>
              <a:spLocks noChangeArrowheads="1"/>
            </p:cNvSpPr>
            <p:nvPr/>
          </p:nvSpPr>
          <p:spPr bwMode="auto">
            <a:xfrm>
              <a:off x="784225" y="1389063"/>
              <a:ext cx="1031875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CRP </a:t>
              </a:r>
              <a:r>
                <a:rPr lang="el-GR" altLang="el-GR" sz="1600"/>
                <a:t>κ.φ.</a:t>
              </a:r>
              <a:endParaRPr lang="fr-FR" altLang="el-GR" sz="1600"/>
            </a:p>
          </p:txBody>
        </p:sp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3221038" y="1389063"/>
              <a:ext cx="846137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CRP </a:t>
              </a:r>
            </a:p>
          </p:txBody>
        </p:sp>
        <p:sp>
          <p:nvSpPr>
            <p:cNvPr id="99371" name="Rectangle 43"/>
            <p:cNvSpPr>
              <a:spLocks noChangeArrowheads="1"/>
            </p:cNvSpPr>
            <p:nvPr/>
          </p:nvSpPr>
          <p:spPr bwMode="auto">
            <a:xfrm>
              <a:off x="6370638" y="1697038"/>
              <a:ext cx="1236662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Ferritin </a:t>
              </a:r>
              <a:r>
                <a:rPr lang="el-GR" altLang="el-GR" sz="1600"/>
                <a:t>κ.φ.</a:t>
              </a:r>
              <a:endParaRPr lang="fr-FR" altLang="el-GR" sz="1600"/>
            </a:p>
          </p:txBody>
        </p:sp>
        <p:sp>
          <p:nvSpPr>
            <p:cNvPr id="99372" name="Rectangle 44"/>
            <p:cNvSpPr>
              <a:spLocks noChangeArrowheads="1"/>
            </p:cNvSpPr>
            <p:nvPr/>
          </p:nvSpPr>
          <p:spPr bwMode="auto">
            <a:xfrm>
              <a:off x="1455738" y="1852613"/>
              <a:ext cx="1290637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Ferritin &lt; 50</a:t>
              </a:r>
              <a:endParaRPr lang="fr-FR" altLang="el-GR" sz="1600"/>
            </a:p>
          </p:txBody>
        </p:sp>
        <p:sp>
          <p:nvSpPr>
            <p:cNvPr id="99373" name="Rectangle 45"/>
            <p:cNvSpPr>
              <a:spLocks noChangeArrowheads="1"/>
            </p:cNvSpPr>
            <p:nvPr/>
          </p:nvSpPr>
          <p:spPr bwMode="auto">
            <a:xfrm>
              <a:off x="2867025" y="1852613"/>
              <a:ext cx="1520825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Ferritin 50-150</a:t>
              </a:r>
              <a:endParaRPr lang="fr-FR" altLang="el-GR" sz="1600"/>
            </a:p>
          </p:txBody>
        </p:sp>
        <p:sp>
          <p:nvSpPr>
            <p:cNvPr id="99374" name="Rectangle 46"/>
            <p:cNvSpPr>
              <a:spLocks noChangeArrowheads="1"/>
            </p:cNvSpPr>
            <p:nvPr/>
          </p:nvSpPr>
          <p:spPr bwMode="auto">
            <a:xfrm>
              <a:off x="4506913" y="1852613"/>
              <a:ext cx="1346200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Ferritin &gt;150</a:t>
              </a:r>
              <a:endParaRPr lang="fr-FR" altLang="el-GR" sz="1600"/>
            </a:p>
          </p:txBody>
        </p:sp>
        <p:sp>
          <p:nvSpPr>
            <p:cNvPr id="99375" name="Rectangle 47"/>
            <p:cNvSpPr>
              <a:spLocks noChangeArrowheads="1"/>
            </p:cNvSpPr>
            <p:nvPr/>
          </p:nvSpPr>
          <p:spPr bwMode="auto">
            <a:xfrm>
              <a:off x="2411413" y="2276475"/>
              <a:ext cx="1439862" cy="54927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fr-CH" altLang="el-GR" sz="1600"/>
                <a:t>sTfR/log Ferr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CH" altLang="el-GR" sz="1600"/>
                <a:t>≥1.5</a:t>
              </a:r>
              <a:endParaRPr lang="fr-FR" altLang="el-GR" sz="1600"/>
            </a:p>
          </p:txBody>
        </p:sp>
        <p:sp>
          <p:nvSpPr>
            <p:cNvPr id="99376" name="Rectangle 48"/>
            <p:cNvSpPr>
              <a:spLocks noChangeArrowheads="1"/>
            </p:cNvSpPr>
            <p:nvPr/>
          </p:nvSpPr>
          <p:spPr bwMode="auto">
            <a:xfrm>
              <a:off x="4067175" y="2276475"/>
              <a:ext cx="1393825" cy="54927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fr-CH" altLang="el-GR" sz="1600"/>
                <a:t>sTfR/log Ferr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CH" altLang="el-GR" sz="1600"/>
                <a:t>&lt;1.5</a:t>
              </a:r>
              <a:endParaRPr lang="fr-FR" altLang="el-GR" sz="1600"/>
            </a:p>
          </p:txBody>
        </p:sp>
        <p:sp>
          <p:nvSpPr>
            <p:cNvPr id="99377" name="Rectangle 49"/>
            <p:cNvSpPr>
              <a:spLocks noChangeArrowheads="1"/>
            </p:cNvSpPr>
            <p:nvPr/>
          </p:nvSpPr>
          <p:spPr bwMode="auto">
            <a:xfrm>
              <a:off x="4162425" y="3038475"/>
              <a:ext cx="1662113" cy="533400"/>
            </a:xfrm>
            <a:prstGeom prst="rect">
              <a:avLst/>
            </a:prstGeom>
            <a:solidFill>
              <a:srgbClr val="C8E9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l-GR" altLang="el-GR" sz="1600"/>
                <a:t>Αναιμία χρονίας νόσου</a:t>
              </a:r>
              <a:endParaRPr lang="fr-FR" altLang="el-GR" sz="1600"/>
            </a:p>
          </p:txBody>
        </p:sp>
        <p:sp>
          <p:nvSpPr>
            <p:cNvPr id="99378" name="Rectangle 50"/>
            <p:cNvSpPr>
              <a:spLocks noChangeArrowheads="1"/>
            </p:cNvSpPr>
            <p:nvPr/>
          </p:nvSpPr>
          <p:spPr bwMode="auto">
            <a:xfrm>
              <a:off x="6427788" y="3214688"/>
              <a:ext cx="1327150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Ανάλυση </a:t>
              </a:r>
              <a:r>
                <a:rPr lang="fr-CH" altLang="el-GR" sz="1600"/>
                <a:t>Hb</a:t>
              </a:r>
              <a:endParaRPr lang="fr-FR" altLang="el-GR" sz="1600"/>
            </a:p>
          </p:txBody>
        </p:sp>
        <p:sp>
          <p:nvSpPr>
            <p:cNvPr id="99379" name="Rectangle 51"/>
            <p:cNvSpPr>
              <a:spLocks noChangeArrowheads="1"/>
            </p:cNvSpPr>
            <p:nvPr/>
          </p:nvSpPr>
          <p:spPr bwMode="auto">
            <a:xfrm>
              <a:off x="5219700" y="4076700"/>
              <a:ext cx="1584325" cy="3286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HbA2  </a:t>
              </a:r>
              <a:r>
                <a:rPr lang="el-GR" altLang="el-GR" sz="1600"/>
                <a:t> ή</a:t>
              </a:r>
              <a:r>
                <a:rPr lang="fr-CH" altLang="el-GR" sz="1600"/>
                <a:t> </a:t>
              </a:r>
              <a:r>
                <a:rPr lang="el-GR" altLang="el-GR" sz="1600"/>
                <a:t> </a:t>
              </a:r>
              <a:r>
                <a:rPr lang="fr-CH" altLang="el-GR" sz="1600"/>
                <a:t>HbF</a:t>
              </a:r>
            </a:p>
          </p:txBody>
        </p:sp>
        <p:sp>
          <p:nvSpPr>
            <p:cNvPr id="99380" name="Rectangle 52"/>
            <p:cNvSpPr>
              <a:spLocks noChangeArrowheads="1"/>
            </p:cNvSpPr>
            <p:nvPr/>
          </p:nvSpPr>
          <p:spPr bwMode="auto">
            <a:xfrm>
              <a:off x="7092950" y="4005263"/>
              <a:ext cx="1612900" cy="54927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Φυσιολογική </a:t>
              </a:r>
              <a:r>
                <a:rPr lang="fr-CH" altLang="el-GR" sz="1600"/>
                <a:t> pattern</a:t>
              </a:r>
              <a:endParaRPr lang="fr-FR" altLang="el-GR" sz="1600"/>
            </a:p>
          </p:txBody>
        </p:sp>
        <p:sp>
          <p:nvSpPr>
            <p:cNvPr id="99381" name="Rectangle 53"/>
            <p:cNvSpPr>
              <a:spLocks noChangeArrowheads="1"/>
            </p:cNvSpPr>
            <p:nvPr/>
          </p:nvSpPr>
          <p:spPr bwMode="auto">
            <a:xfrm>
              <a:off x="6948488" y="4652963"/>
              <a:ext cx="1944687" cy="6842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400"/>
                <a:t>Έλεγχος οικογένειας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l-GR" altLang="el-GR" sz="1400"/>
                <a:t>Έρευνα για ελλείψεις στο χρωμόσωμα </a:t>
              </a:r>
              <a:r>
                <a:rPr lang="fr-CH" altLang="el-GR" sz="1400"/>
                <a:t>16</a:t>
              </a:r>
              <a:endParaRPr lang="fr-FR" altLang="el-GR" sz="1400"/>
            </a:p>
          </p:txBody>
        </p:sp>
        <p:sp>
          <p:nvSpPr>
            <p:cNvPr id="99382" name="Rectangle 54"/>
            <p:cNvSpPr>
              <a:spLocks noChangeArrowheads="1"/>
            </p:cNvSpPr>
            <p:nvPr/>
          </p:nvSpPr>
          <p:spPr bwMode="auto">
            <a:xfrm>
              <a:off x="5237163" y="5402263"/>
              <a:ext cx="1620837" cy="312737"/>
            </a:xfrm>
            <a:prstGeom prst="rect">
              <a:avLst/>
            </a:prstGeom>
            <a:solidFill>
              <a:srgbClr val="C8E9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β</a:t>
              </a:r>
              <a:r>
                <a:rPr lang="fr-CH" altLang="el-GR" sz="1600"/>
                <a:t>-thalassaemia</a:t>
              </a:r>
              <a:endParaRPr lang="el-GR" altLang="el-GR" sz="1600"/>
            </a:p>
          </p:txBody>
        </p:sp>
        <p:sp>
          <p:nvSpPr>
            <p:cNvPr id="99383" name="Rectangle 55"/>
            <p:cNvSpPr>
              <a:spLocks noChangeArrowheads="1"/>
            </p:cNvSpPr>
            <p:nvPr/>
          </p:nvSpPr>
          <p:spPr bwMode="auto">
            <a:xfrm>
              <a:off x="7208838" y="5648325"/>
              <a:ext cx="1566862" cy="312738"/>
            </a:xfrm>
            <a:prstGeom prst="rect">
              <a:avLst/>
            </a:prstGeom>
            <a:solidFill>
              <a:srgbClr val="C8E9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α</a:t>
              </a:r>
              <a:r>
                <a:rPr lang="fr-CH" altLang="el-GR" sz="1600"/>
                <a:t>-thalassaemia</a:t>
              </a:r>
              <a:endParaRPr lang="fr-FR" altLang="el-GR" sz="1600"/>
            </a:p>
          </p:txBody>
        </p:sp>
        <p:sp>
          <p:nvSpPr>
            <p:cNvPr id="99384" name="Rectangle 56"/>
            <p:cNvSpPr>
              <a:spLocks noChangeArrowheads="1"/>
            </p:cNvSpPr>
            <p:nvPr/>
          </p:nvSpPr>
          <p:spPr bwMode="auto">
            <a:xfrm>
              <a:off x="1692275" y="2997200"/>
              <a:ext cx="1236663" cy="3286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Ferritin </a:t>
              </a:r>
              <a:r>
                <a:rPr lang="el-GR" altLang="el-GR" sz="1600"/>
                <a:t>κ.φ.</a:t>
              </a:r>
              <a:endParaRPr lang="fr-FR" altLang="el-GR" sz="1600"/>
            </a:p>
          </p:txBody>
        </p:sp>
        <p:sp>
          <p:nvSpPr>
            <p:cNvPr id="99385" name="Rectangle 57"/>
            <p:cNvSpPr>
              <a:spLocks noChangeArrowheads="1"/>
            </p:cNvSpPr>
            <p:nvPr/>
          </p:nvSpPr>
          <p:spPr bwMode="auto">
            <a:xfrm>
              <a:off x="250825" y="2924175"/>
              <a:ext cx="1233488" cy="3286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H" altLang="el-GR" sz="1600"/>
                <a:t>Ferritin &lt;20</a:t>
              </a:r>
              <a:endParaRPr lang="fr-FR" altLang="el-GR" sz="1600"/>
            </a:p>
          </p:txBody>
        </p:sp>
        <p:sp>
          <p:nvSpPr>
            <p:cNvPr id="99386" name="Rectangle 58"/>
            <p:cNvSpPr>
              <a:spLocks noChangeArrowheads="1"/>
            </p:cNvSpPr>
            <p:nvPr/>
          </p:nvSpPr>
          <p:spPr bwMode="auto">
            <a:xfrm>
              <a:off x="1187450" y="3429000"/>
              <a:ext cx="2306638" cy="43815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l-GR" altLang="el-GR" sz="1200"/>
                <a:t>Εξέταση </a:t>
              </a:r>
              <a:r>
                <a:rPr lang="fr-CH" altLang="el-GR" sz="1200"/>
                <a:t>BM </a:t>
              </a:r>
              <a:endParaRPr lang="el-GR" altLang="el-GR" sz="1200"/>
            </a:p>
            <a:p>
              <a:pPr algn="ctr" eaLnBrk="1" hangingPunct="1">
                <a:lnSpc>
                  <a:spcPct val="90000"/>
                </a:lnSpc>
              </a:pPr>
              <a:r>
                <a:rPr lang="el-GR" altLang="el-GR" sz="1200"/>
                <a:t>Δακτυλιοειδείς σιδηροβλάστες</a:t>
              </a:r>
              <a:r>
                <a:rPr lang="fr-CH" altLang="el-GR" sz="1200"/>
                <a:t>?</a:t>
              </a:r>
              <a:endParaRPr lang="fr-FR" altLang="el-GR" sz="1200"/>
            </a:p>
          </p:txBody>
        </p:sp>
        <p:sp>
          <p:nvSpPr>
            <p:cNvPr id="99387" name="Rectangle 59"/>
            <p:cNvSpPr>
              <a:spLocks noChangeArrowheads="1"/>
            </p:cNvSpPr>
            <p:nvPr/>
          </p:nvSpPr>
          <p:spPr bwMode="auto">
            <a:xfrm>
              <a:off x="1476375" y="4149725"/>
              <a:ext cx="1749425" cy="533400"/>
            </a:xfrm>
            <a:prstGeom prst="rect">
              <a:avLst/>
            </a:prstGeom>
            <a:solidFill>
              <a:srgbClr val="C8E9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l-GR" altLang="el-GR" sz="1600"/>
                <a:t>Σιδηροβλαστική αναιμία</a:t>
              </a:r>
              <a:endParaRPr lang="fr-FR" altLang="el-GR" sz="1600"/>
            </a:p>
          </p:txBody>
        </p:sp>
        <p:sp>
          <p:nvSpPr>
            <p:cNvPr id="99388" name="Rectangle 60"/>
            <p:cNvSpPr>
              <a:spLocks noChangeArrowheads="1"/>
            </p:cNvSpPr>
            <p:nvPr/>
          </p:nvSpPr>
          <p:spPr bwMode="auto">
            <a:xfrm>
              <a:off x="1403350" y="4797425"/>
              <a:ext cx="2116138" cy="312738"/>
            </a:xfrm>
            <a:prstGeom prst="rect">
              <a:avLst/>
            </a:prstGeom>
            <a:solidFill>
              <a:srgbClr val="C8E9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Σιδηροπενική αναιμία</a:t>
              </a:r>
              <a:endParaRPr lang="fr-FR" altLang="el-GR" sz="1600"/>
            </a:p>
          </p:txBody>
        </p:sp>
        <p:sp>
          <p:nvSpPr>
            <p:cNvPr id="99389" name="Rectangle 61"/>
            <p:cNvSpPr>
              <a:spLocks noChangeArrowheads="1"/>
            </p:cNvSpPr>
            <p:nvPr/>
          </p:nvSpPr>
          <p:spPr bwMode="auto">
            <a:xfrm>
              <a:off x="717550" y="5211763"/>
              <a:ext cx="1208088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Αιτιολογία</a:t>
              </a:r>
              <a:r>
                <a:rPr lang="fr-CH" altLang="el-GR" sz="1600"/>
                <a:t>?</a:t>
              </a:r>
              <a:endParaRPr lang="fr-FR" altLang="el-GR" sz="1600"/>
            </a:p>
          </p:txBody>
        </p:sp>
        <p:sp>
          <p:nvSpPr>
            <p:cNvPr id="99390" name="Rectangle 62"/>
            <p:cNvSpPr>
              <a:spLocks noChangeArrowheads="1"/>
            </p:cNvSpPr>
            <p:nvPr/>
          </p:nvSpPr>
          <p:spPr bwMode="auto">
            <a:xfrm>
              <a:off x="2195513" y="5157788"/>
              <a:ext cx="2522537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400"/>
                <a:t>Μη απάντηση στην αγωγή</a:t>
              </a:r>
              <a:r>
                <a:rPr lang="fr-CH" altLang="el-GR" sz="1600"/>
                <a:t> </a:t>
              </a:r>
              <a:endParaRPr lang="fr-FR" altLang="el-GR" sz="1600"/>
            </a:p>
          </p:txBody>
        </p:sp>
        <p:sp>
          <p:nvSpPr>
            <p:cNvPr id="99391" name="Rectangle 63"/>
            <p:cNvSpPr>
              <a:spLocks noChangeArrowheads="1"/>
            </p:cNvSpPr>
            <p:nvPr/>
          </p:nvSpPr>
          <p:spPr bwMode="auto">
            <a:xfrm>
              <a:off x="3779838" y="4581525"/>
              <a:ext cx="1687512" cy="54927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Πιθανή λοίμωξη</a:t>
              </a:r>
              <a:r>
                <a:rPr lang="fr-CH" altLang="el-GR" sz="1600"/>
                <a:t> </a:t>
              </a:r>
              <a:endParaRPr lang="el-GR" altLang="el-GR" sz="1600"/>
            </a:p>
            <a:p>
              <a:pPr eaLnBrk="1" hangingPunct="1">
                <a:lnSpc>
                  <a:spcPct val="90000"/>
                </a:lnSpc>
              </a:pPr>
              <a:r>
                <a:rPr lang="fr-CH" altLang="el-GR" sz="1600" i="1"/>
                <a:t>H.</a:t>
              </a:r>
              <a:r>
                <a:rPr lang="el-GR" altLang="el-GR" sz="1600" i="1"/>
                <a:t> </a:t>
              </a:r>
              <a:r>
                <a:rPr lang="fr-CH" altLang="el-GR" sz="1600" i="1"/>
                <a:t>pylori</a:t>
              </a:r>
              <a:endParaRPr lang="fr-FR" altLang="el-GR" sz="1600"/>
            </a:p>
          </p:txBody>
        </p:sp>
        <p:sp>
          <p:nvSpPr>
            <p:cNvPr id="99392" name="Rectangle 64"/>
            <p:cNvSpPr>
              <a:spLocks noChangeArrowheads="1"/>
            </p:cNvSpPr>
            <p:nvPr/>
          </p:nvSpPr>
          <p:spPr bwMode="auto">
            <a:xfrm>
              <a:off x="2916238" y="5589588"/>
              <a:ext cx="1439862" cy="3286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l-GR" altLang="el-GR" sz="1600"/>
                <a:t>Ανάλυση </a:t>
              </a:r>
              <a:r>
                <a:rPr lang="fr-CH" altLang="el-GR" sz="1600"/>
                <a:t>Hb</a:t>
              </a:r>
              <a:endParaRPr lang="fr-FR" altLang="el-GR" sz="1600"/>
            </a:p>
          </p:txBody>
        </p:sp>
        <p:sp>
          <p:nvSpPr>
            <p:cNvPr id="99394" name="AutoShape 66"/>
            <p:cNvSpPr>
              <a:spLocks noChangeArrowheads="1"/>
            </p:cNvSpPr>
            <p:nvPr/>
          </p:nvSpPr>
          <p:spPr bwMode="auto">
            <a:xfrm>
              <a:off x="3203575" y="765175"/>
              <a:ext cx="73025" cy="287338"/>
            </a:xfrm>
            <a:prstGeom prst="downArrow">
              <a:avLst>
                <a:gd name="adj1" fmla="val 50000"/>
                <a:gd name="adj2" fmla="val 9837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9395" name="AutoShape 67"/>
            <p:cNvSpPr>
              <a:spLocks noChangeArrowheads="1"/>
            </p:cNvSpPr>
            <p:nvPr/>
          </p:nvSpPr>
          <p:spPr bwMode="auto">
            <a:xfrm>
              <a:off x="7956550" y="1052513"/>
              <a:ext cx="71438" cy="288925"/>
            </a:xfrm>
            <a:prstGeom prst="upArrow">
              <a:avLst>
                <a:gd name="adj1" fmla="val 50000"/>
                <a:gd name="adj2" fmla="val 10111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9396" name="AutoShape 68"/>
            <p:cNvSpPr>
              <a:spLocks noChangeArrowheads="1"/>
            </p:cNvSpPr>
            <p:nvPr/>
          </p:nvSpPr>
          <p:spPr bwMode="auto">
            <a:xfrm>
              <a:off x="3851275" y="1412875"/>
              <a:ext cx="71438" cy="288925"/>
            </a:xfrm>
            <a:prstGeom prst="upArrow">
              <a:avLst>
                <a:gd name="adj1" fmla="val 50000"/>
                <a:gd name="adj2" fmla="val 10111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9397" name="AutoShape 69"/>
            <p:cNvSpPr>
              <a:spLocks noChangeArrowheads="1"/>
            </p:cNvSpPr>
            <p:nvPr/>
          </p:nvSpPr>
          <p:spPr bwMode="auto">
            <a:xfrm>
              <a:off x="5867400" y="4149725"/>
              <a:ext cx="71438" cy="215900"/>
            </a:xfrm>
            <a:prstGeom prst="upArrow">
              <a:avLst>
                <a:gd name="adj1" fmla="val 50000"/>
                <a:gd name="adj2" fmla="val 7555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9398" name="AutoShape 70"/>
            <p:cNvSpPr>
              <a:spLocks noChangeArrowheads="1"/>
            </p:cNvSpPr>
            <p:nvPr/>
          </p:nvSpPr>
          <p:spPr bwMode="auto">
            <a:xfrm>
              <a:off x="6659563" y="4149725"/>
              <a:ext cx="71437" cy="215900"/>
            </a:xfrm>
            <a:prstGeom prst="upArrow">
              <a:avLst>
                <a:gd name="adj1" fmla="val 50000"/>
                <a:gd name="adj2" fmla="val 7555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9399" name="Line 71"/>
            <p:cNvSpPr>
              <a:spLocks noChangeShapeType="1"/>
            </p:cNvSpPr>
            <p:nvPr/>
          </p:nvSpPr>
          <p:spPr bwMode="auto">
            <a:xfrm>
              <a:off x="3059113" y="2852738"/>
              <a:ext cx="0" cy="73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00" name="Line 72"/>
            <p:cNvSpPr>
              <a:spLocks noChangeShapeType="1"/>
            </p:cNvSpPr>
            <p:nvPr/>
          </p:nvSpPr>
          <p:spPr bwMode="auto">
            <a:xfrm>
              <a:off x="2411413" y="3284538"/>
              <a:ext cx="0" cy="1444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Αλγόριθμος για τη διερεύνηση </a:t>
            </a:r>
            <a:r>
              <a:rPr lang="el-GR" dirty="0" err="1"/>
              <a:t>μικροκυτταρικής</a:t>
            </a:r>
            <a:r>
              <a:rPr lang="el-GR" dirty="0"/>
              <a:t> αναιμίας</a:t>
            </a:r>
          </a:p>
        </p:txBody>
      </p:sp>
    </p:spTree>
    <p:extLst>
      <p:ext uri="{BB962C8B-B14F-4D97-AF65-F5344CB8AC3E}">
        <p14:creationId xmlns:p14="http://schemas.microsoft.com/office/powerpoint/2010/main" val="28645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Σιδηροβλαστικές</a:t>
            </a:r>
            <a:r>
              <a:rPr lang="el-GR" sz="2000" dirty="0"/>
              <a:t> Αναιμίες και </a:t>
            </a:r>
            <a:r>
              <a:rPr lang="el-GR" sz="2000" dirty="0" err="1"/>
              <a:t>Πορφυρίες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Κατάταξη σιδηροβλαστικών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l-GR" altLang="el-GR" dirty="0" smtClean="0"/>
              <a:t>Κληρονομικές</a:t>
            </a:r>
          </a:p>
          <a:p>
            <a:pPr marL="533400" indent="-533400" eaLnBrk="1" hangingPunct="1"/>
            <a:r>
              <a:rPr lang="el-GR" altLang="el-GR" dirty="0" err="1" smtClean="0"/>
              <a:t>Φυλοσύνθετες</a:t>
            </a:r>
            <a:r>
              <a:rPr lang="el-GR" altLang="el-GR" dirty="0" smtClean="0"/>
              <a:t>,</a:t>
            </a:r>
          </a:p>
          <a:p>
            <a:pPr marL="533400" indent="-533400" eaLnBrk="1" hangingPunct="1"/>
            <a:r>
              <a:rPr lang="el-GR" altLang="el-GR" dirty="0" err="1" smtClean="0"/>
              <a:t>Μιτοχονδριακές</a:t>
            </a:r>
            <a:r>
              <a:rPr lang="el-GR" altLang="el-GR" dirty="0" smtClean="0"/>
              <a:t>,</a:t>
            </a:r>
          </a:p>
          <a:p>
            <a:pPr marL="533400" indent="-533400" eaLnBrk="1" hangingPunct="1"/>
            <a:r>
              <a:rPr lang="el-GR" altLang="el-GR" dirty="0" err="1" smtClean="0"/>
              <a:t>Αυτοσωμικές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+mj-lt"/>
              <a:buAutoNum type="arabicPeriod" startAt="2"/>
            </a:pPr>
            <a:r>
              <a:rPr lang="el-GR" altLang="el-GR" sz="2200" dirty="0" smtClean="0"/>
              <a:t>Επίκτητες </a:t>
            </a:r>
          </a:p>
          <a:p>
            <a:pPr marL="533400" indent="-533400" eaLnBrk="1" hangingPunct="1"/>
            <a:r>
              <a:rPr lang="el-GR" altLang="el-GR" sz="2200" dirty="0" smtClean="0"/>
              <a:t>Πρωτοπαθής.</a:t>
            </a:r>
          </a:p>
          <a:p>
            <a:pPr marL="533400" indent="-533400" eaLnBrk="1" hangingPunct="1"/>
            <a:r>
              <a:rPr lang="el-GR" altLang="el-GR" sz="2200" dirty="0" smtClean="0"/>
              <a:t>Δευτεροπαθείς.</a:t>
            </a:r>
          </a:p>
          <a:p>
            <a:pPr marL="533400" indent="-533400" eaLnBrk="1" hangingPunct="1">
              <a:buFont typeface="Wingdings" pitchFamily="2" charset="2"/>
              <a:buChar char="ü"/>
            </a:pPr>
            <a:r>
              <a:rPr lang="el-GR" altLang="el-GR" sz="2200" dirty="0" smtClean="0"/>
              <a:t>Μόλυβδος.</a:t>
            </a:r>
          </a:p>
          <a:p>
            <a:pPr marL="533400" indent="-533400" eaLnBrk="1" hangingPunct="1">
              <a:buFont typeface="Wingdings" pitchFamily="2" charset="2"/>
              <a:buChar char="ü"/>
            </a:pPr>
            <a:r>
              <a:rPr lang="el-GR" altLang="el-GR" sz="2200" dirty="0" smtClean="0"/>
              <a:t>Αλκοόλ.</a:t>
            </a:r>
          </a:p>
          <a:p>
            <a:pPr marL="533400" indent="-533400" eaLnBrk="1" hangingPunct="1">
              <a:buFont typeface="Wingdings" pitchFamily="2" charset="2"/>
              <a:buChar char="ü"/>
            </a:pPr>
            <a:r>
              <a:rPr lang="el-GR" altLang="el-GR" sz="2200" dirty="0" smtClean="0"/>
              <a:t>Νεοπλασίες.</a:t>
            </a:r>
          </a:p>
          <a:p>
            <a:pPr marL="533400" indent="-533400" eaLnBrk="1" hangingPunct="1">
              <a:buFont typeface="Wingdings" pitchFamily="2" charset="2"/>
              <a:buChar char="ü"/>
            </a:pPr>
            <a:r>
              <a:rPr lang="el-GR" altLang="el-GR" sz="2200" dirty="0" smtClean="0"/>
              <a:t>Φλεγμονές.</a:t>
            </a:r>
          </a:p>
          <a:p>
            <a:pPr marL="533400" indent="-533400" eaLnBrk="1" hangingPunct="1">
              <a:buFont typeface="Wingdings" pitchFamily="2" charset="2"/>
              <a:buChar char="ü"/>
            </a:pPr>
            <a:r>
              <a:rPr lang="el-GR" altLang="el-GR" sz="2200" dirty="0" smtClean="0"/>
              <a:t>Φάρμακα.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7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Συγγενείς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Σιδηροβλαστικές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6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3.3|4.3|3.5|4.2|5.3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245</TotalTime>
  <Words>4066</Words>
  <Application>Microsoft Office PowerPoint</Application>
  <PresentationFormat>Προβολή στην οθόνη (4:3)</PresentationFormat>
  <Paragraphs>844</Paragraphs>
  <Slides>83</Slides>
  <Notes>15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83</vt:i4>
      </vt:variant>
    </vt:vector>
  </HeadingPairs>
  <TitlesOfParts>
    <vt:vector size="88" baseType="lpstr">
      <vt:lpstr>OC_template</vt:lpstr>
      <vt:lpstr>OC_template_updated</vt:lpstr>
      <vt:lpstr>Microsoft Word Picture</vt:lpstr>
      <vt:lpstr>Picture</vt:lpstr>
      <vt:lpstr>Διαφάνεια</vt:lpstr>
      <vt:lpstr>Αιματολογία ΙΙ (Θ)</vt:lpstr>
      <vt:lpstr>Σιδηροβλαστικές αναιμίες</vt:lpstr>
      <vt:lpstr>Hemoglobin (Heme + Globin)</vt:lpstr>
      <vt:lpstr>Προβλήματα της διαδικασίας</vt:lpstr>
      <vt:lpstr>Σύνθεση αίμης 1/2</vt:lpstr>
      <vt:lpstr>Σύνθεση αίμης 2/2</vt:lpstr>
      <vt:lpstr>Σίδηρος και αίμη</vt:lpstr>
      <vt:lpstr>Κατάταξη σιδηροβλαστικών</vt:lpstr>
      <vt:lpstr>Συγγενείς </vt:lpstr>
      <vt:lpstr>Φυλοσύνθετη σιδηροβλαστική</vt:lpstr>
      <vt:lpstr>Μεταλλαγές στο μιτοχονδριακό DNA</vt:lpstr>
      <vt:lpstr>Ανωμαλία υποδοχέα θειαμίνης </vt:lpstr>
      <vt:lpstr>Επίκτητες  Σιδηροβλαστικές</vt:lpstr>
      <vt:lpstr>Πρωτοπαθείς σιδηροβλαστική </vt:lpstr>
      <vt:lpstr>Δευτεροπαθείς σιδηροβλαστικές</vt:lpstr>
      <vt:lpstr>Πορφυρίες </vt:lpstr>
      <vt:lpstr>Στοιχεία – κλειδιά </vt:lpstr>
      <vt:lpstr>Δομή αίμης </vt:lpstr>
      <vt:lpstr>Σύνθεση αίμης 1/3</vt:lpstr>
      <vt:lpstr>Σύνθεση αίμης 2/3</vt:lpstr>
      <vt:lpstr>Σύνθεση αίμης 3/3</vt:lpstr>
      <vt:lpstr>Κλινικές εκδηλώσεις και κατάταξη</vt:lpstr>
      <vt:lpstr>Ταξινόμηση </vt:lpstr>
      <vt:lpstr>Διαγνωση και αντιμετώπιση </vt:lpstr>
      <vt:lpstr>Ειδικό μέρος </vt:lpstr>
      <vt:lpstr>Διαφορική διάγνωση μικροκυτταρικής αναιμίας 1/</vt:lpstr>
      <vt:lpstr>Διαφορική διάγνωση μικροκυτταρικής αναιμίας 2/</vt:lpstr>
      <vt:lpstr>Διαφορική διάγνωση μικροκυτταρικής αναιμίας 3/</vt:lpstr>
      <vt:lpstr>Απορρόφηση του σιδήρου από το δωδεκαδάκτυλο</vt:lpstr>
      <vt:lpstr>Οι μεταβολικές λειτουργίες του σιδήρου</vt:lpstr>
      <vt:lpstr>Μηχανισμοί της ομοιόστασης του σιδήρου</vt:lpstr>
      <vt:lpstr>Πώς η εψιδίνη ρυθμίζει το σίδηρο </vt:lpstr>
      <vt:lpstr>Μηχανισμοί που ρυθμίζουν την παραγωγή εψιδίνης 1/2</vt:lpstr>
      <vt:lpstr>Μηχανισμοί που ρυθμίζουν την παραγωγή εψιδίνης 2/2</vt:lpstr>
      <vt:lpstr>Ρύθμιση της εψιδίνης μέσω του σιδήρου</vt:lpstr>
      <vt:lpstr>Ρύθμιση της μεταγραφής της εψιδίνης μέσω των επιπέδων του σιδήρου ¹'²'³</vt:lpstr>
      <vt:lpstr>Διαφορική διάγνωση μικροκυτταρικής αναιμίας 4/</vt:lpstr>
      <vt:lpstr>Πορφυρίες</vt:lpstr>
      <vt:lpstr>Πορφυρίες: ερυθροποιητική πρωτοπορφυρία</vt:lpstr>
      <vt:lpstr>Πορφυρίες: συγγενής ερυθροποιητική πορφυρία</vt:lpstr>
      <vt:lpstr>Βιολογικά χαρακτηριστικά κληρονομικών μικροκυτταρώσεων: πορφυρία, σιδηροβλαστικές αναιμίες</vt:lpstr>
      <vt:lpstr>Δηλητηρίαση με μόλυβδο</vt:lpstr>
      <vt:lpstr>Διαφορική διάγνωση μικροκυτταρικής αναιμίας 5/</vt:lpstr>
      <vt:lpstr>Επίκτητα αίτια σιδηροπενίας</vt:lpstr>
      <vt:lpstr>Δυσαπορρόφηση του σιδήρου</vt:lpstr>
      <vt:lpstr>Αυτοάνοση ατροφική γαστρίτιδα (autoimmune atrophic gastritis)</vt:lpstr>
      <vt:lpstr>Λοίμωξη από το Helicobacter pylori</vt:lpstr>
      <vt:lpstr>Κοιλιοκάκη (celiac disease)</vt:lpstr>
      <vt:lpstr>Διαγνωστική προσέγγιση ασθενών με ανθεκτική στην αγωγή σιδηροπενική αναιμία</vt:lpstr>
      <vt:lpstr>Εργαστηριακές δοκιμασίες για τη διερεύνηση της σιδηροπενίας</vt:lpstr>
      <vt:lpstr>Εργαστηριακές δοκιμασίες για την εκτίμηση της επάρκειας ή μη σιδήρου</vt:lpstr>
      <vt:lpstr>Ο δείκτης CHr υπολογίζεται βάσει του τύπου</vt:lpstr>
      <vt:lpstr>RET-Y ή RET-He Sysmex XE-2100</vt:lpstr>
      <vt:lpstr>RET-He (reticulocyte haemoglobin equivalent) Sysmex XE-2100</vt:lpstr>
      <vt:lpstr>Αναλογία ερυθροκυττάρων με ελαττωμένη αιμοσφαιρινοποίηση – HC &lt;28 g/dl</vt:lpstr>
      <vt:lpstr>Ρύθμιση της εψιδίνης από φλεγμονώδη ερεθίσματα</vt:lpstr>
      <vt:lpstr>Η ρύθμιση της εψιδίνης μέσω της φλεγμονής</vt:lpstr>
      <vt:lpstr>Συνδυασμός αναιμίας χρονίας νόσου &amp; σιδηροπενικής αναιμίας</vt:lpstr>
      <vt:lpstr>Διαγνωστικό διάγραμμα των Thomas &amp;Thomas 1/2</vt:lpstr>
      <vt:lpstr>Διαγνωστικό διάγραμμα των Thomas &amp;Thomas 2/2</vt:lpstr>
      <vt:lpstr>Η χρήση του διαγνωστικού διαγράμματος στην επιλογή της θεραπευτικής αγωγής</vt:lpstr>
      <vt:lpstr>Διαφορική διάγνωση σιδηροπενικής αναιμίας &amp; ετερόζυγης β-μεσογειακής αναιμίας (β-ΜΑ)</vt:lpstr>
      <vt:lpstr>Διαφορική διάγνωση υπόχρωμης μικροκυτταρικής αναιμίας</vt:lpstr>
      <vt:lpstr>Σιδηροπενική αναιμία 1/2</vt:lpstr>
      <vt:lpstr>Σιδηροπενική αναιμία 2/2</vt:lpstr>
      <vt:lpstr>Ετερόζυγος β-μεσογειακή αναιμία 1/4</vt:lpstr>
      <vt:lpstr>Ετερόζυγος β-μεσογειακή αναιμία 2/4</vt:lpstr>
      <vt:lpstr>Ετερόζυγος β-μεσογειακή αναιμία 3/4</vt:lpstr>
      <vt:lpstr>Ετερόζυγος β-μεσογειακή αναιμία 4/4</vt:lpstr>
      <vt:lpstr>Ετερόζυγος δβ-μεσογειακή αναιμία</vt:lpstr>
      <vt:lpstr>Ετερόζυγος α-μεσογειακή αναιμία</vt:lpstr>
      <vt:lpstr>Ετερόζυγος αιμοσφαιρινοπάθεια O-Arab (Ο-Θράκη)</vt:lpstr>
      <vt:lpstr>Αναιμία χρονίας νόσου 1/2</vt:lpstr>
      <vt:lpstr>Αναιμία χρονίας νόσου 2/2</vt:lpstr>
      <vt:lpstr>Συνύπαρξη σιδηροπενίας &amp; έλλειψης βιταμίνης Β12</vt:lpstr>
      <vt:lpstr>Αλγόριθμος για τη διερεύνηση μικροκυτταρικής αναιμίας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fkaram2</cp:lastModifiedBy>
  <cp:revision>30</cp:revision>
  <dcterms:created xsi:type="dcterms:W3CDTF">2014-11-17T13:30:05Z</dcterms:created>
  <dcterms:modified xsi:type="dcterms:W3CDTF">2015-03-02T07:37:41Z</dcterms:modified>
</cp:coreProperties>
</file>