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35"/>
  </p:notesMasterIdLst>
  <p:handoutMasterIdLst>
    <p:handoutMasterId r:id="rId36"/>
  </p:handoutMasterIdLst>
  <p:sldIdLst>
    <p:sldId id="256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96" r:id="rId21"/>
    <p:sldId id="290" r:id="rId22"/>
    <p:sldId id="297" r:id="rId23"/>
    <p:sldId id="298" r:id="rId24"/>
    <p:sldId id="293" r:id="rId25"/>
    <p:sldId id="294" r:id="rId26"/>
    <p:sldId id="295" r:id="rId27"/>
    <p:sldId id="257" r:id="rId28"/>
    <p:sldId id="262" r:id="rId29"/>
    <p:sldId id="264" r:id="rId30"/>
    <p:sldId id="269" r:id="rId31"/>
    <p:sldId id="270" r:id="rId32"/>
    <p:sldId id="266" r:id="rId33"/>
    <p:sldId id="261" r:id="rId34"/>
  </p:sldIdLst>
  <p:sldSz cx="9144000" cy="6858000" type="screen4x3"/>
  <p:notesSz cx="7104063" cy="10234613"/>
  <p:custDataLst>
    <p:tags r:id="rId37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6686" autoAdjust="0"/>
  </p:normalViewPr>
  <p:slideViewPr>
    <p:cSldViewPr>
      <p:cViewPr varScale="1">
        <p:scale>
          <a:sx n="80" d="100"/>
          <a:sy n="80" d="100"/>
        </p:scale>
        <p:origin x="-86" y="-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wmf"/><Relationship Id="rId1" Type="http://schemas.openxmlformats.org/officeDocument/2006/relationships/image" Target="../media/image28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22/9/2015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22/9/2015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CD436D-8763-4963-B0C6-613F6B2513EA}" type="slidenum">
              <a:rPr lang="el-GR" altLang="el-GR"/>
              <a:pPr eaLnBrk="1" hangingPunct="1"/>
              <a:t>9</a:t>
            </a:fld>
            <a:endParaRPr lang="el-GR" altLang="el-GR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F9399-CA69-433F-A820-5C23216597F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071317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Τίτλος, 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B7F7F-1277-4E11-A864-02E9D6389F9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232117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73CEE-067E-4DFD-B19D-19BC0EBDE91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203495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Τίτλος και 4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A7DDB-CCEF-4BCA-AEEC-7093AC1CE484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577439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 marL="1143000" indent="-338138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707" r:id="rId11"/>
    <p:sldLayoutId id="2147483708" r:id="rId12"/>
    <p:sldLayoutId id="2147483709" r:id="rId13"/>
    <p:sldLayoutId id="2147483710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11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2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5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physics.teiath.gr/physics/labs.html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Φυσική 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2"/>
            <a:ext cx="9144000" cy="206064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</a:t>
            </a:r>
            <a:r>
              <a:rPr lang="en-US" sz="2600" b="1" dirty="0" smtClean="0"/>
              <a:t>1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/>
              <a:t>Εισαγωγή στο εργαστήριο Φυσικής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Αικατερίνη </a:t>
            </a:r>
            <a:r>
              <a:rPr lang="el-GR" sz="2200" dirty="0" err="1" smtClean="0"/>
              <a:t>Σκουρολιάκου</a:t>
            </a:r>
            <a:r>
              <a:rPr lang="el-GR" sz="2200" dirty="0" smtClean="0"/>
              <a:t>, Επίκουρη Καθηγήτρια</a:t>
            </a:r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</a:t>
            </a:r>
            <a:r>
              <a:rPr lang="el-GR" sz="2200" dirty="0"/>
              <a:t>Μηχανικών </a:t>
            </a:r>
            <a:r>
              <a:rPr lang="el-GR" sz="2200" dirty="0" smtClean="0"/>
              <a:t>Ενεργειακής Τεχνολογίας ΤΕ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Σφάλματα μετρήσεων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507288" cy="5472608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Τυχαία</a:t>
            </a:r>
          </a:p>
          <a:p>
            <a:pPr lvl="1" eaLnBrk="1" hangingPunct="1"/>
            <a:r>
              <a:rPr lang="el-GR" altLang="el-GR" dirty="0" smtClean="0"/>
              <a:t>Τυχαίες μεταβολές συνθηκών στην πειραματική διαδικασία.</a:t>
            </a:r>
          </a:p>
          <a:p>
            <a:pPr lvl="1" eaLnBrk="1" hangingPunct="1"/>
            <a:r>
              <a:rPr lang="el-GR" altLang="el-GR" dirty="0" smtClean="0"/>
              <a:t>Προκαλούν μη </a:t>
            </a:r>
            <a:r>
              <a:rPr lang="el-GR" altLang="el-GR" dirty="0" smtClean="0"/>
              <a:t>συστηματικές </a:t>
            </a:r>
            <a:r>
              <a:rPr lang="el-GR" altLang="el-GR" dirty="0" smtClean="0"/>
              <a:t>παραμορφώσεις των αποτελεσμάτων.</a:t>
            </a:r>
          </a:p>
          <a:p>
            <a:pPr eaLnBrk="1" hangingPunct="1"/>
            <a:r>
              <a:rPr lang="el-GR" altLang="el-GR" dirty="0" smtClean="0"/>
              <a:t>Συστηματικά</a:t>
            </a:r>
          </a:p>
          <a:p>
            <a:pPr lvl="1" eaLnBrk="1" hangingPunct="1"/>
            <a:r>
              <a:rPr lang="el-GR" altLang="el-GR" dirty="0" smtClean="0"/>
              <a:t>Λόγω ατελειών στην πειραματική διαδικασία.</a:t>
            </a:r>
          </a:p>
          <a:p>
            <a:pPr lvl="1" eaLnBrk="1" hangingPunct="1"/>
            <a:r>
              <a:rPr lang="el-GR" altLang="el-GR" dirty="0" smtClean="0"/>
              <a:t>Προκαλούν μια συστηματική υπό ή υπέρ εκτίμηση του αποτελέσματος.</a:t>
            </a:r>
          </a:p>
          <a:p>
            <a:pPr eaLnBrk="1" hangingPunct="1"/>
            <a:r>
              <a:rPr lang="el-GR" altLang="el-GR" dirty="0" smtClean="0"/>
              <a:t>Ευαισθησία μετρητικού οργάνου.</a:t>
            </a:r>
          </a:p>
          <a:p>
            <a:pPr eaLnBrk="1" hangingPunct="1"/>
            <a:endParaRPr lang="el-GR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727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l-GR" sz="4000" dirty="0" smtClean="0"/>
              <a:t>Ακρίβεια </a:t>
            </a:r>
            <a:br>
              <a:rPr lang="el-GR" altLang="el-GR" sz="4000" dirty="0" smtClean="0"/>
            </a:br>
            <a:r>
              <a:rPr lang="el-GR" altLang="el-GR" sz="4000" dirty="0" err="1" smtClean="0"/>
              <a:t>Επαναληψιμότητα</a:t>
            </a:r>
            <a:endParaRPr lang="el-GR" altLang="el-GR" sz="4000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56792"/>
            <a:ext cx="8229600" cy="468052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Ακρίβεια: Πόσο κοντά είναι η μετρούμενη στην πραγματική τιμή ενός μεγέθους.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 err="1" smtClean="0"/>
              <a:t>Επαναληψιμότητα</a:t>
            </a:r>
            <a:r>
              <a:rPr lang="el-GR" altLang="el-GR" dirty="0" smtClean="0"/>
              <a:t>: Πόσο κοντά είναι τα αποτελέσματα διαδοχικών ταυτόσημων μετρητικών διαδικασιών.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Ποιός τύπος σφαλμάτων θεωρείτε ότι επηρεάζει περισσότερο την 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Ακρίβεια.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err="1" smtClean="0"/>
              <a:t>Επαναληψιμότητα</a:t>
            </a:r>
            <a:r>
              <a:rPr lang="el-GR" altLang="el-GR" dirty="0" smtClean="0"/>
              <a:t>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78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Στατιστική περιγραφή δείγματος</a:t>
            </a:r>
          </a:p>
        </p:txBody>
      </p:sp>
      <p:graphicFrame>
        <p:nvGraphicFramePr>
          <p:cNvPr id="13316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1589834"/>
              </p:ext>
            </p:extLst>
          </p:nvPr>
        </p:nvGraphicFramePr>
        <p:xfrm>
          <a:off x="2987824" y="1124744"/>
          <a:ext cx="1596181" cy="1596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Εξίσωση" r:id="rId3" imgW="609480" imgH="609480" progId="Equation.3">
                  <p:embed/>
                </p:oleObj>
              </mc:Choice>
              <mc:Fallback>
                <p:oleObj name="Εξίσωση" r:id="rId3" imgW="60948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1124744"/>
                        <a:ext cx="1596181" cy="1596181"/>
                      </a:xfrm>
                      <a:prstGeom prst="rect">
                        <a:avLst/>
                      </a:prstGeom>
                      <a:solidFill>
                        <a:schemeClr val="bg2">
                          <a:lumMod val="75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09830" y="1600200"/>
            <a:ext cx="3428770" cy="749300"/>
          </a:xfrm>
        </p:spPr>
        <p:txBody>
          <a:bodyPr/>
          <a:lstStyle/>
          <a:p>
            <a:r>
              <a:rPr lang="el-GR" altLang="el-GR" sz="2400" dirty="0" smtClean="0"/>
              <a:t>Μέση τιμή</a:t>
            </a:r>
          </a:p>
          <a:p>
            <a:endParaRPr lang="el-GR" altLang="el-GR" sz="2400" dirty="0" smtClean="0"/>
          </a:p>
        </p:txBody>
      </p:sp>
      <p:graphicFrame>
        <p:nvGraphicFramePr>
          <p:cNvPr id="13318" name="Object 7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271788602"/>
              </p:ext>
            </p:extLst>
          </p:nvPr>
        </p:nvGraphicFramePr>
        <p:xfrm>
          <a:off x="4878388" y="3284538"/>
          <a:ext cx="2736850" cy="173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Εξίσωση" r:id="rId5" imgW="1079280" imgH="685800" progId="Equation.3">
                  <p:embed/>
                </p:oleObj>
              </mc:Choice>
              <mc:Fallback>
                <p:oleObj name="Εξίσωση" r:id="rId5" imgW="107928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8388" y="3284538"/>
                        <a:ext cx="2736850" cy="1738312"/>
                      </a:xfrm>
                      <a:prstGeom prst="rect">
                        <a:avLst/>
                      </a:prstGeom>
                      <a:solidFill>
                        <a:schemeClr val="bg2">
                          <a:lumMod val="75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611560" y="2708275"/>
            <a:ext cx="853244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altLang="el-GR" sz="2400" dirty="0">
                <a:latin typeface="+mn-lt"/>
              </a:rPr>
              <a:t>Τυπική απόκλιση: διακύμανση ή διασπορά των επιμέρους τιμών γύρω από τη μέση τιμή</a:t>
            </a:r>
          </a:p>
        </p:txBody>
      </p:sp>
      <p:sp>
        <p:nvSpPr>
          <p:cNvPr id="13319" name="Text Box 9"/>
          <p:cNvSpPr txBox="1">
            <a:spLocks noChangeArrowheads="1"/>
          </p:cNvSpPr>
          <p:nvPr/>
        </p:nvSpPr>
        <p:spPr bwMode="auto">
          <a:xfrm>
            <a:off x="611560" y="5445125"/>
            <a:ext cx="439224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altLang="el-GR" sz="2400" dirty="0">
                <a:latin typeface="+mn-lt"/>
              </a:rPr>
              <a:t>Τυπικό σφάλμα: Αβεβαιότητα στην εκτίμηση της μέσης τιμής</a:t>
            </a:r>
          </a:p>
        </p:txBody>
      </p:sp>
      <p:graphicFrame>
        <p:nvGraphicFramePr>
          <p:cNvPr id="1332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3171811"/>
              </p:ext>
            </p:extLst>
          </p:nvPr>
        </p:nvGraphicFramePr>
        <p:xfrm>
          <a:off x="4994275" y="5359400"/>
          <a:ext cx="1892300" cy="126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Εξίσωση" r:id="rId7" imgW="634680" imgH="419040" progId="Equation.3">
                  <p:embed/>
                </p:oleObj>
              </mc:Choice>
              <mc:Fallback>
                <p:oleObj name="Εξίσωση" r:id="rId7" imgW="6346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4275" y="5359400"/>
                        <a:ext cx="1892300" cy="126365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75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134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File:Standard deviation diagram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196975"/>
            <a:ext cx="6481762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683568" y="5015205"/>
            <a:ext cx="403145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400" dirty="0">
                <a:latin typeface="+mn-lt"/>
              </a:rPr>
              <a:t>Διάστημα </a:t>
            </a:r>
            <a:r>
              <a:rPr lang="el-GR" altLang="el-GR" sz="2400" dirty="0" smtClean="0">
                <a:latin typeface="+mn-lt"/>
              </a:rPr>
              <a:t>εμπιστοσύνης </a:t>
            </a:r>
            <a:r>
              <a:rPr lang="el-GR" altLang="el-GR" sz="2400" dirty="0">
                <a:latin typeface="+mn-lt"/>
              </a:rPr>
              <a:t>95%: </a:t>
            </a: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graphicFrame>
        <p:nvGraphicFramePr>
          <p:cNvPr id="14340" name="Object 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3274311"/>
              </p:ext>
            </p:extLst>
          </p:nvPr>
        </p:nvGraphicFramePr>
        <p:xfrm>
          <a:off x="4737100" y="4930775"/>
          <a:ext cx="244475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Εξίσωση" r:id="rId4" imgW="698400" imgH="177480" progId="Equation.3">
                  <p:embed/>
                </p:oleObj>
              </mc:Choice>
              <mc:Fallback>
                <p:oleObj name="Εξίσωση" r:id="rId4" imgW="6984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7100" y="4930775"/>
                        <a:ext cx="2444750" cy="6223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75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216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graphicFrame>
        <p:nvGraphicFramePr>
          <p:cNvPr id="49309" name="Group 15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8910425"/>
              </p:ext>
            </p:extLst>
          </p:nvPr>
        </p:nvGraphicFramePr>
        <p:xfrm>
          <a:off x="457200" y="1196975"/>
          <a:ext cx="8229601" cy="5544394"/>
        </p:xfrm>
        <a:graphic>
          <a:graphicData uri="http://schemas.openxmlformats.org/drawingml/2006/table">
            <a:tbl>
              <a:tblPr/>
              <a:tblGrid>
                <a:gridCol w="1645920"/>
                <a:gridCol w="1647349"/>
                <a:gridCol w="1643063"/>
                <a:gridCol w="1964531"/>
                <a:gridCol w="1328738"/>
              </a:tblGrid>
              <a:tr h="5043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</a:t>
                      </a:r>
                      <a:r>
                        <a:rPr kumimoji="0" lang="en-US" altLang="el-GR" sz="2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 </a:t>
                      </a:r>
                      <a:r>
                        <a:rPr kumimoji="0" lang="en-US" alt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(ppm)</a:t>
                      </a:r>
                      <a:endParaRPr kumimoji="0" lang="el-GR" alt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2296" marR="822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(ppm)</a:t>
                      </a:r>
                      <a:endParaRPr kumimoji="0" lang="el-GR" altLang="el-G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2296" marR="82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2296" marR="82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Δ</a:t>
                      </a:r>
                      <a:r>
                        <a:rPr kumimoji="0" lang="en-US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</a:t>
                      </a:r>
                      <a:r>
                        <a:rPr kumimoji="0" lang="en-US" altLang="el-GR" sz="2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</a:t>
                      </a:r>
                      <a:r>
                        <a:rPr kumimoji="0" lang="en-US" altLang="el-GR" sz="2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</a:t>
                      </a:r>
                      <a:r>
                        <a:rPr kumimoji="0" lang="en-US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(ppm</a:t>
                      </a:r>
                      <a:r>
                        <a:rPr kumimoji="0" lang="el-GR" altLang="el-GR" sz="2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kumimoji="0" lang="en-US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  <a:endParaRPr kumimoji="0" lang="el-GR" altLang="el-G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2296" marR="82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Σ Δ</a:t>
                      </a:r>
                      <a:r>
                        <a:rPr kumimoji="0" lang="en-US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</a:t>
                      </a:r>
                      <a:r>
                        <a:rPr kumimoji="0" lang="en-US" altLang="el-GR" sz="2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</a:t>
                      </a:r>
                      <a:r>
                        <a:rPr kumimoji="0" lang="en-US" altLang="el-GR" sz="2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</a:t>
                      </a:r>
                      <a:endParaRPr kumimoji="0" lang="el-GR" altLang="el-GR" sz="22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2296" marR="82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1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5,6</a:t>
                      </a:r>
                      <a:endParaRPr kumimoji="0" lang="el-GR" altLang="el-G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2296" marR="822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10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5,483</a:t>
                      </a:r>
                    </a:p>
                  </a:txBody>
                  <a:tcPr marL="82296" marR="82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0,12</a:t>
                      </a:r>
                    </a:p>
                  </a:txBody>
                  <a:tcPr marL="82296" marR="82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0,0144</a:t>
                      </a:r>
                    </a:p>
                  </a:txBody>
                  <a:tcPr marL="82296" marR="82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10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0,676</a:t>
                      </a:r>
                    </a:p>
                  </a:txBody>
                  <a:tcPr marL="82296" marR="82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3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5,3</a:t>
                      </a:r>
                      <a:endParaRPr kumimoji="0" lang="el-GR" altLang="el-G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2296" marR="822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-0,18</a:t>
                      </a:r>
                    </a:p>
                  </a:txBody>
                  <a:tcPr marL="82296" marR="82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0,0324</a:t>
                      </a:r>
                    </a:p>
                  </a:txBody>
                  <a:tcPr marL="82296" marR="82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5043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5,9</a:t>
                      </a:r>
                      <a:endParaRPr kumimoji="0" lang="el-GR" altLang="el-G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2296" marR="822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0,42</a:t>
                      </a:r>
                    </a:p>
                  </a:txBody>
                  <a:tcPr marL="82296" marR="82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0,1764</a:t>
                      </a:r>
                    </a:p>
                  </a:txBody>
                  <a:tcPr marL="82296" marR="82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5043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5,2</a:t>
                      </a:r>
                      <a:endParaRPr kumimoji="0" lang="el-GR" altLang="el-G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2296" marR="822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-0,28</a:t>
                      </a:r>
                    </a:p>
                  </a:txBody>
                  <a:tcPr marL="82296" marR="82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0,0784</a:t>
                      </a:r>
                    </a:p>
                  </a:txBody>
                  <a:tcPr marL="82296" marR="82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5031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5,1</a:t>
                      </a:r>
                      <a:endParaRPr kumimoji="0" lang="el-GR" alt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2296" marR="822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-0,38</a:t>
                      </a:r>
                    </a:p>
                  </a:txBody>
                  <a:tcPr marL="82296" marR="82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0,1444</a:t>
                      </a:r>
                    </a:p>
                  </a:txBody>
                  <a:tcPr marL="82296" marR="82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5043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5,5</a:t>
                      </a:r>
                      <a:endParaRPr kumimoji="0" lang="el-GR" altLang="el-G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2296" marR="822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0,02</a:t>
                      </a:r>
                    </a:p>
                  </a:txBody>
                  <a:tcPr marL="82296" marR="82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0,0004</a:t>
                      </a:r>
                    </a:p>
                  </a:txBody>
                  <a:tcPr marL="82296" marR="82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5043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5,4</a:t>
                      </a:r>
                      <a:endParaRPr kumimoji="0" lang="el-GR" altLang="el-G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2296" marR="822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-0,08</a:t>
                      </a:r>
                    </a:p>
                  </a:txBody>
                  <a:tcPr marL="82296" marR="82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0,0064</a:t>
                      </a:r>
                    </a:p>
                  </a:txBody>
                  <a:tcPr marL="82296" marR="82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5043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5,3</a:t>
                      </a:r>
                      <a:endParaRPr kumimoji="0" lang="el-GR" altLang="el-G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2296" marR="822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-0,18</a:t>
                      </a:r>
                    </a:p>
                  </a:txBody>
                  <a:tcPr marL="82296" marR="82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0,0324</a:t>
                      </a:r>
                    </a:p>
                  </a:txBody>
                  <a:tcPr marL="82296" marR="82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5031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5,9</a:t>
                      </a:r>
                      <a:endParaRPr kumimoji="0" lang="el-GR" altLang="el-G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2296" marR="822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0,42</a:t>
                      </a:r>
                    </a:p>
                  </a:txBody>
                  <a:tcPr marL="82296" marR="82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0,1764</a:t>
                      </a:r>
                    </a:p>
                  </a:txBody>
                  <a:tcPr marL="82296" marR="82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5043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5,6</a:t>
                      </a:r>
                      <a:endParaRPr kumimoji="0" lang="el-GR" altLang="el-G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2296" marR="822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0,12</a:t>
                      </a:r>
                    </a:p>
                  </a:txBody>
                  <a:tcPr marL="82296" marR="82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0,0144</a:t>
                      </a:r>
                    </a:p>
                  </a:txBody>
                  <a:tcPr marL="82296" marR="82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427" name="Object 118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0" y="0"/>
          <a:ext cx="477838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Equation" r:id="rId3" imgW="114266" imgH="152280" progId="Equation.3">
                  <p:embed/>
                </p:oleObj>
              </mc:Choice>
              <mc:Fallback>
                <p:oleObj name="Equation" r:id="rId3" imgW="114266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477838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28" name="Object 123"/>
          <p:cNvGraphicFramePr>
            <a:graphicFrameLocks noChangeAspect="1"/>
          </p:cNvGraphicFramePr>
          <p:nvPr/>
        </p:nvGraphicFramePr>
        <p:xfrm>
          <a:off x="3708400" y="58738"/>
          <a:ext cx="1584325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Equation" r:id="rId5" imgW="714502" imgH="218970" progId="Equation.3">
                  <p:embed/>
                </p:oleObj>
              </mc:Choice>
              <mc:Fallback>
                <p:oleObj name="Equation" r:id="rId5" imgW="714502" imgH="21897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58738"/>
                        <a:ext cx="1584325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575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graphicFrame>
        <p:nvGraphicFramePr>
          <p:cNvPr id="16386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2805743"/>
              </p:ext>
            </p:extLst>
          </p:nvPr>
        </p:nvGraphicFramePr>
        <p:xfrm>
          <a:off x="827584" y="980728"/>
          <a:ext cx="7723343" cy="2120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6" name="Εξίσωση" r:id="rId3" imgW="2590560" imgH="711000" progId="Equation.3">
                  <p:embed/>
                </p:oleObj>
              </mc:Choice>
              <mc:Fallback>
                <p:oleObj name="Εξίσωση" r:id="rId3" imgW="259056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980728"/>
                        <a:ext cx="7723343" cy="21206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12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430049168"/>
              </p:ext>
            </p:extLst>
          </p:nvPr>
        </p:nvGraphicFramePr>
        <p:xfrm>
          <a:off x="2267744" y="5445224"/>
          <a:ext cx="4716016" cy="70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7" name="Εξίσωση" r:id="rId5" imgW="1625400" imgH="241200" progId="Equation.3">
                  <p:embed/>
                </p:oleObj>
              </mc:Choice>
              <mc:Fallback>
                <p:oleObj name="Εξίσωση" r:id="rId5" imgW="16254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5445224"/>
                        <a:ext cx="4716016" cy="7001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7678417"/>
              </p:ext>
            </p:extLst>
          </p:nvPr>
        </p:nvGraphicFramePr>
        <p:xfrm>
          <a:off x="2267744" y="3356992"/>
          <a:ext cx="5208190" cy="59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8" name="Εξίσωση" r:id="rId7" imgW="1612800" imgH="203040" progId="Equation.3">
                  <p:embed/>
                </p:oleObj>
              </mc:Choice>
              <mc:Fallback>
                <p:oleObj name="Εξίσωση" r:id="rId7" imgW="16128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3356992"/>
                        <a:ext cx="5208190" cy="594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576285"/>
              </p:ext>
            </p:extLst>
          </p:nvPr>
        </p:nvGraphicFramePr>
        <p:xfrm>
          <a:off x="2267744" y="4149080"/>
          <a:ext cx="4824536" cy="12091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9" name="Εξίσωση" r:id="rId9" imgW="1396800" imgH="393480" progId="Equation.3">
                  <p:embed/>
                </p:oleObj>
              </mc:Choice>
              <mc:Fallback>
                <p:oleObj name="Εξίσωση" r:id="rId9" imgW="1396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4149080"/>
                        <a:ext cx="4824536" cy="12091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11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Γραφικές παραστάσεις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Μια γραφική αναπαράσταση της εξάρτησης δύο μεταβλητών.</a:t>
            </a:r>
          </a:p>
          <a:p>
            <a:pPr eaLnBrk="1" hangingPunct="1"/>
            <a:r>
              <a:rPr lang="el-GR" altLang="el-GR" dirty="0" smtClean="0"/>
              <a:t>Δύο ή τρεις διαστάσεις.</a:t>
            </a:r>
          </a:p>
          <a:p>
            <a:pPr eaLnBrk="1" hangingPunct="1"/>
            <a:r>
              <a:rPr lang="el-GR" altLang="el-GR" dirty="0" smtClean="0"/>
              <a:t>Ανάλογα με το είδος των συντεταγμένων:</a:t>
            </a:r>
          </a:p>
          <a:p>
            <a:pPr lvl="1" eaLnBrk="1" hangingPunct="1"/>
            <a:r>
              <a:rPr lang="el-GR" altLang="el-GR" dirty="0" smtClean="0"/>
              <a:t>Καρτεσιανή.</a:t>
            </a:r>
          </a:p>
          <a:p>
            <a:pPr lvl="1" eaLnBrk="1" hangingPunct="1"/>
            <a:r>
              <a:rPr lang="el-GR" altLang="el-GR" dirty="0" err="1" smtClean="0"/>
              <a:t>Ημιαλγοριθμική</a:t>
            </a:r>
            <a:r>
              <a:rPr lang="el-GR" altLang="el-GR" dirty="0" smtClean="0"/>
              <a:t>.</a:t>
            </a:r>
          </a:p>
          <a:p>
            <a:pPr lvl="1" eaLnBrk="1" hangingPunct="1"/>
            <a:r>
              <a:rPr lang="el-GR" altLang="el-GR" dirty="0" smtClean="0"/>
              <a:t>Λογαριθμική.</a:t>
            </a:r>
          </a:p>
          <a:p>
            <a:pPr lvl="1" eaLnBrk="1" hangingPunct="1"/>
            <a:r>
              <a:rPr lang="el-GR" altLang="el-GR" dirty="0" smtClean="0"/>
              <a:t>Πολική.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004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Γραφικές παραστάσεις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Εποπτική αντίληψη φαινομένου.</a:t>
            </a:r>
          </a:p>
          <a:p>
            <a:pPr eaLnBrk="1" hangingPunct="1"/>
            <a:r>
              <a:rPr lang="el-GR" altLang="el-GR" dirty="0" smtClean="0"/>
              <a:t>Συσχέτιση μεταβλητών.</a:t>
            </a:r>
          </a:p>
          <a:p>
            <a:pPr eaLnBrk="1" hangingPunct="1"/>
            <a:r>
              <a:rPr lang="el-GR" altLang="el-GR" dirty="0" smtClean="0"/>
              <a:t>Ποιοτική </a:t>
            </a:r>
            <a:r>
              <a:rPr lang="el-GR" altLang="el-GR" dirty="0" smtClean="0"/>
              <a:t>εκτίμηση.</a:t>
            </a:r>
          </a:p>
          <a:p>
            <a:pPr eaLnBrk="1" hangingPunct="1"/>
            <a:r>
              <a:rPr lang="el-GR" altLang="el-GR" dirty="0" smtClean="0"/>
              <a:t>Ποσοτική εκτίμηση.</a:t>
            </a:r>
          </a:p>
          <a:p>
            <a:pPr eaLnBrk="1" hangingPunct="1"/>
            <a:r>
              <a:rPr lang="el-GR" altLang="el-GR" dirty="0" smtClean="0"/>
              <a:t>Εξέλιξη – πρόβλεψη</a:t>
            </a:r>
            <a:r>
              <a:rPr lang="el-GR" altLang="el-GR" dirty="0"/>
              <a:t>.</a:t>
            </a:r>
            <a:endParaRPr lang="en-US" altLang="el-GR" dirty="0" smtClean="0"/>
          </a:p>
          <a:p>
            <a:pPr algn="ctr" eaLnBrk="1" hangingPunct="1">
              <a:buFontTx/>
              <a:buNone/>
            </a:pPr>
            <a:r>
              <a:rPr lang="el-GR" altLang="el-GR" sz="4000" b="1" dirty="0" smtClean="0"/>
              <a:t>ΠΑΝΤΑ ψ=</a:t>
            </a:r>
            <a:r>
              <a:rPr lang="en-US" altLang="el-GR" sz="4000" b="1" dirty="0" smtClean="0"/>
              <a:t>f(</a:t>
            </a:r>
            <a:r>
              <a:rPr lang="el-GR" altLang="el-GR" sz="4000" b="1" dirty="0" smtClean="0"/>
              <a:t>χ)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64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66" name="Group 6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3160057"/>
              </p:ext>
            </p:extLst>
          </p:nvPr>
        </p:nvGraphicFramePr>
        <p:xfrm>
          <a:off x="179512" y="116633"/>
          <a:ext cx="4176464" cy="6671844"/>
        </p:xfrm>
        <a:graphic>
          <a:graphicData uri="http://schemas.openxmlformats.org/drawingml/2006/table">
            <a:tbl>
              <a:tblPr/>
              <a:tblGrid>
                <a:gridCol w="1944216"/>
                <a:gridCol w="2232248"/>
              </a:tblGrid>
              <a:tr h="5559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 (m)</a:t>
                      </a:r>
                      <a:endParaRPr kumimoji="0" lang="el-GR" alt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6331" marR="1863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 (sec)</a:t>
                      </a:r>
                      <a:endParaRPr kumimoji="0" lang="el-GR" altLang="el-G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6331" marR="1863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9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4,1</a:t>
                      </a:r>
                      <a:endParaRPr kumimoji="0" lang="el-GR" altLang="el-G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6331" marR="1863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kumimoji="0" lang="el-GR" alt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6331" marR="1863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9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7,8</a:t>
                      </a:r>
                      <a:endParaRPr kumimoji="0" lang="el-GR" altLang="el-G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6331" marR="1863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kumimoji="0" lang="el-GR" altLang="el-G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6331" marR="1863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9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12,3</a:t>
                      </a:r>
                      <a:endParaRPr kumimoji="0" lang="el-GR" altLang="el-G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6331" marR="1863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  <a:endParaRPr kumimoji="0" lang="el-GR" alt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6331" marR="1863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9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</a:t>
                      </a:r>
                      <a:endParaRPr kumimoji="0" lang="el-GR" altLang="el-G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6331" marR="1863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  <a:endParaRPr kumimoji="0" lang="el-GR" altLang="el-G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6331" marR="1863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9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20,4</a:t>
                      </a:r>
                      <a:endParaRPr kumimoji="0" lang="el-GR" altLang="el-G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6331" marR="1863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  <a:endParaRPr kumimoji="0" lang="el-GR" altLang="el-G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6331" marR="1863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9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24,2</a:t>
                      </a:r>
                      <a:endParaRPr kumimoji="0" lang="el-GR" altLang="el-G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6331" marR="1863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  <a:endParaRPr kumimoji="0" lang="el-GR" altLang="el-G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6331" marR="1863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9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27,6</a:t>
                      </a:r>
                      <a:endParaRPr kumimoji="0" lang="el-GR" altLang="el-G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6331" marR="1863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</a:t>
                      </a:r>
                      <a:endParaRPr kumimoji="0" lang="el-GR" altLang="el-G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6331" marR="1863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9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32,5</a:t>
                      </a:r>
                      <a:endParaRPr kumimoji="0" lang="el-GR" altLang="el-G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6331" marR="1863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</a:t>
                      </a:r>
                      <a:endParaRPr kumimoji="0" lang="el-GR" altLang="el-G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6331" marR="1863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9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35,9</a:t>
                      </a:r>
                      <a:endParaRPr kumimoji="0" lang="el-GR" altLang="el-G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6331" marR="1863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</a:t>
                      </a:r>
                      <a:endParaRPr kumimoji="0" lang="el-GR" altLang="el-G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6331" marR="1863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9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40,1</a:t>
                      </a:r>
                      <a:endParaRPr kumimoji="0" lang="el-GR" altLang="el-G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6331" marR="1863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  <a:endParaRPr kumimoji="0" lang="el-GR" altLang="el-G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6331" marR="1863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9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43,8</a:t>
                      </a:r>
                      <a:endParaRPr kumimoji="0" lang="el-GR" alt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6331" marR="1863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</a:t>
                      </a:r>
                      <a:endParaRPr kumimoji="0" lang="el-GR" alt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6331" marR="1863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9499" name="Object 51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5513388" y="0"/>
          <a:ext cx="3630612" cy="218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6" name="Chart" r:id="rId3" imgW="4429049" imgH="2667102" progId="Excel.Chart.8">
                  <p:embed/>
                </p:oleObj>
              </mc:Choice>
              <mc:Fallback>
                <p:oleObj name="Chart" r:id="rId3" imgW="4429049" imgH="266710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3388" y="0"/>
                        <a:ext cx="3630612" cy="218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00" name="Object 55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5511800" y="2205038"/>
          <a:ext cx="3632200" cy="218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7" name="Chart" r:id="rId5" imgW="4429049" imgH="2667102" progId="Excel.Chart.8">
                  <p:embed/>
                </p:oleObj>
              </mc:Choice>
              <mc:Fallback>
                <p:oleObj name="Chart" r:id="rId5" imgW="4429049" imgH="266710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1800" y="2205038"/>
                        <a:ext cx="3632200" cy="218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01" name="Object 59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360827883"/>
              </p:ext>
            </p:extLst>
          </p:nvPr>
        </p:nvGraphicFramePr>
        <p:xfrm>
          <a:off x="5511800" y="4437112"/>
          <a:ext cx="3632200" cy="218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8" name="Chart" r:id="rId7" imgW="4429049" imgH="2667102" progId="Excel.Chart.8">
                  <p:embed/>
                </p:oleObj>
              </mc:Choice>
              <mc:Fallback>
                <p:oleObj name="Chart" r:id="rId7" imgW="4429049" imgH="266710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1800" y="4437112"/>
                        <a:ext cx="3632200" cy="218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502" name="Text Box 63"/>
          <p:cNvSpPr txBox="1">
            <a:spLocks noChangeArrowheads="1"/>
          </p:cNvSpPr>
          <p:nvPr/>
        </p:nvSpPr>
        <p:spPr bwMode="auto">
          <a:xfrm>
            <a:off x="4499992" y="1139825"/>
            <a:ext cx="15113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2800"/>
              <a:t>S=f(t)</a:t>
            </a:r>
            <a:endParaRPr lang="el-GR" altLang="el-GR" sz="280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948264" y="6525344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7562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8" name="Chart" r:id="rId3" imgW="4429049" imgH="2667102" progId="Excel.Chart.8">
                  <p:embed/>
                </p:oleObj>
              </mc:Choice>
              <mc:Fallback>
                <p:oleObj name="Chart" r:id="rId3" imgW="4429049" imgH="266710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6227763" y="2781300"/>
            <a:ext cx="2425700" cy="650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Δψ=(30-</a:t>
            </a:r>
            <a:r>
              <a:rPr kumimoji="0" lang="en-US" altLang="el-G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20</a:t>
            </a:r>
            <a:r>
              <a:rPr kumimoji="0" lang="el-GR" altLang="el-G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)cm=1</a:t>
            </a:r>
            <a:r>
              <a:rPr kumimoji="0" lang="en-US" altLang="el-G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0</a:t>
            </a:r>
            <a:r>
              <a:rPr kumimoji="0" lang="el-GR" altLang="el-G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m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6011863" y="4508500"/>
            <a:ext cx="2608262" cy="5762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Δχ=(15-</a:t>
            </a:r>
            <a:r>
              <a:rPr kumimoji="0" lang="en-US" altLang="el-G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10</a:t>
            </a:r>
            <a:r>
              <a:rPr kumimoji="0" lang="el-GR" altLang="el-G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)sec=</a:t>
            </a:r>
            <a:r>
              <a:rPr kumimoji="0" lang="en-US" altLang="el-G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5</a:t>
            </a:r>
            <a:r>
              <a:rPr kumimoji="0" lang="el-GR" altLang="el-G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sec</a:t>
            </a:r>
          </a:p>
        </p:txBody>
      </p: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1116013" y="2636838"/>
            <a:ext cx="4608512" cy="1008062"/>
            <a:chOff x="703" y="1661"/>
            <a:chExt cx="2903" cy="635"/>
          </a:xfrm>
        </p:grpSpPr>
        <p:sp>
          <p:nvSpPr>
            <p:cNvPr id="9" name="Line 14"/>
            <p:cNvSpPr>
              <a:spLocks noChangeShapeType="1"/>
            </p:cNvSpPr>
            <p:nvPr/>
          </p:nvSpPr>
          <p:spPr bwMode="auto">
            <a:xfrm>
              <a:off x="703" y="1661"/>
              <a:ext cx="290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Line 15"/>
            <p:cNvSpPr>
              <a:spLocks noChangeShapeType="1"/>
            </p:cNvSpPr>
            <p:nvPr/>
          </p:nvSpPr>
          <p:spPr bwMode="auto">
            <a:xfrm>
              <a:off x="748" y="2296"/>
              <a:ext cx="181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1" name="Line 16"/>
          <p:cNvSpPr>
            <a:spLocks noChangeShapeType="1"/>
          </p:cNvSpPr>
          <p:nvPr/>
        </p:nvSpPr>
        <p:spPr bwMode="auto">
          <a:xfrm>
            <a:off x="5724525" y="2636838"/>
            <a:ext cx="0" cy="1079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2" name="Line 17"/>
          <p:cNvSpPr>
            <a:spLocks noChangeShapeType="1"/>
          </p:cNvSpPr>
          <p:nvPr/>
        </p:nvSpPr>
        <p:spPr bwMode="auto">
          <a:xfrm flipH="1">
            <a:off x="3995738" y="3644900"/>
            <a:ext cx="17287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grpSp>
        <p:nvGrpSpPr>
          <p:cNvPr id="13" name="Group 24"/>
          <p:cNvGrpSpPr>
            <a:grpSpLocks/>
          </p:cNvGrpSpPr>
          <p:nvPr/>
        </p:nvGrpSpPr>
        <p:grpSpPr bwMode="auto">
          <a:xfrm>
            <a:off x="4211638" y="3644900"/>
            <a:ext cx="1512887" cy="1944688"/>
            <a:chOff x="2653" y="2296"/>
            <a:chExt cx="953" cy="1225"/>
          </a:xfrm>
        </p:grpSpPr>
        <p:sp>
          <p:nvSpPr>
            <p:cNvPr id="14" name="Line 18"/>
            <p:cNvSpPr>
              <a:spLocks noChangeShapeType="1"/>
            </p:cNvSpPr>
            <p:nvPr/>
          </p:nvSpPr>
          <p:spPr bwMode="auto">
            <a:xfrm>
              <a:off x="3606" y="2296"/>
              <a:ext cx="0" cy="1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Line 19"/>
            <p:cNvSpPr>
              <a:spLocks noChangeShapeType="1"/>
            </p:cNvSpPr>
            <p:nvPr/>
          </p:nvSpPr>
          <p:spPr bwMode="auto">
            <a:xfrm>
              <a:off x="2653" y="2296"/>
              <a:ext cx="0" cy="12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graphicFrame>
        <p:nvGraphicFramePr>
          <p:cNvPr id="16" name="Object 21"/>
          <p:cNvGraphicFramePr>
            <a:graphicFrameLocks noChangeAspect="1"/>
          </p:cNvGraphicFramePr>
          <p:nvPr/>
        </p:nvGraphicFramePr>
        <p:xfrm>
          <a:off x="1619250" y="981075"/>
          <a:ext cx="4038600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9" name="Equation" r:id="rId5" imgW="1854200" imgH="419100" progId="Equation.3">
                  <p:embed/>
                </p:oleObj>
              </mc:Choice>
              <mc:Fallback>
                <p:oleObj name="Equation" r:id="rId5" imgW="18542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981075"/>
                        <a:ext cx="4038600" cy="9128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243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07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507288" cy="4824536"/>
          </a:xfrm>
        </p:spPr>
        <p:txBody>
          <a:bodyPr numCol="2">
            <a:noAutofit/>
          </a:bodyPr>
          <a:lstStyle/>
          <a:p>
            <a:pPr eaLnBrk="1" hangingPunct="1"/>
            <a:r>
              <a:rPr lang="el-GR" altLang="el-GR" dirty="0" smtClean="0"/>
              <a:t>Εναρξη: και 15</a:t>
            </a:r>
          </a:p>
          <a:p>
            <a:pPr eaLnBrk="1" hangingPunct="1"/>
            <a:r>
              <a:rPr lang="el-GR" altLang="el-GR" dirty="0" smtClean="0"/>
              <a:t>Χρειάζεστε:</a:t>
            </a:r>
          </a:p>
          <a:p>
            <a:pPr lvl="1" eaLnBrk="1" hangingPunct="1"/>
            <a:r>
              <a:rPr lang="el-GR" altLang="el-GR" dirty="0" smtClean="0"/>
              <a:t>Φάκελο (μένει στο εργαστήριο)</a:t>
            </a:r>
          </a:p>
          <a:p>
            <a:pPr lvl="1" eaLnBrk="1" hangingPunct="1"/>
            <a:r>
              <a:rPr lang="el-GR" altLang="el-GR" dirty="0" smtClean="0"/>
              <a:t>Χαρτί καρέ</a:t>
            </a:r>
          </a:p>
          <a:p>
            <a:pPr lvl="1" eaLnBrk="1" hangingPunct="1"/>
            <a:r>
              <a:rPr lang="el-GR" altLang="el-GR" dirty="0" err="1" smtClean="0"/>
              <a:t>Μιλλιμετρέ</a:t>
            </a:r>
            <a:r>
              <a:rPr lang="el-GR" altLang="el-GR" dirty="0" smtClean="0"/>
              <a:t> χαρτί</a:t>
            </a:r>
          </a:p>
          <a:p>
            <a:pPr lvl="1" eaLnBrk="1" hangingPunct="1"/>
            <a:r>
              <a:rPr lang="el-GR" altLang="el-GR" dirty="0" smtClean="0"/>
              <a:t>Χάρακα</a:t>
            </a:r>
          </a:p>
          <a:p>
            <a:pPr lvl="1" eaLnBrk="1" hangingPunct="1"/>
            <a:r>
              <a:rPr lang="el-GR" altLang="el-GR" dirty="0" smtClean="0"/>
              <a:t>Στυλό – μολύβι</a:t>
            </a:r>
          </a:p>
          <a:p>
            <a:pPr lvl="1" eaLnBrk="1" hangingPunct="1"/>
            <a:r>
              <a:rPr lang="el-GR" altLang="el-GR" dirty="0" smtClean="0"/>
              <a:t>Κομπιουτεράκι</a:t>
            </a:r>
          </a:p>
          <a:p>
            <a:pPr eaLnBrk="1" hangingPunct="1"/>
            <a:r>
              <a:rPr lang="el-GR" altLang="el-GR" dirty="0" smtClean="0"/>
              <a:t>Στο φάκελο και τα φύλλα έργου γράφετε:</a:t>
            </a:r>
          </a:p>
          <a:p>
            <a:pPr lvl="1" eaLnBrk="1" hangingPunct="1"/>
            <a:r>
              <a:rPr lang="el-GR" altLang="el-GR" dirty="0" smtClean="0"/>
              <a:t>Ονοματεπώνυμο</a:t>
            </a:r>
          </a:p>
          <a:p>
            <a:pPr lvl="1" eaLnBrk="1" hangingPunct="1"/>
            <a:r>
              <a:rPr lang="el-GR" altLang="el-GR" dirty="0" smtClean="0"/>
              <a:t>Τμήμα </a:t>
            </a:r>
          </a:p>
          <a:p>
            <a:pPr lvl="1" eaLnBrk="1" hangingPunct="1"/>
            <a:r>
              <a:rPr lang="el-GR" altLang="el-GR" dirty="0" smtClean="0"/>
              <a:t>Δίωρο</a:t>
            </a:r>
          </a:p>
          <a:p>
            <a:pPr lvl="1" eaLnBrk="1" hangingPunct="1"/>
            <a:r>
              <a:rPr lang="el-GR" altLang="el-GR" dirty="0" smtClean="0"/>
              <a:t>Τίτλο άσκησης (μόνο στο φύλο έργου)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46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854" name="Group 15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6086217"/>
              </p:ext>
            </p:extLst>
          </p:nvPr>
        </p:nvGraphicFramePr>
        <p:xfrm>
          <a:off x="136256" y="116632"/>
          <a:ext cx="4363736" cy="6552733"/>
        </p:xfrm>
        <a:graphic>
          <a:graphicData uri="http://schemas.openxmlformats.org/drawingml/2006/table">
            <a:tbl>
              <a:tblPr/>
              <a:tblGrid>
                <a:gridCol w="2183584"/>
                <a:gridCol w="2180152"/>
              </a:tblGrid>
              <a:tr h="6294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 (m)</a:t>
                      </a:r>
                      <a:endParaRPr kumimoji="0" lang="el-GR" alt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6331" marR="1863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 (sec)</a:t>
                      </a:r>
                      <a:endParaRPr kumimoji="0" lang="el-GR" altLang="el-G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6331" marR="1863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4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186331" marR="1863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kumimoji="0" lang="el-GR" altLang="el-G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6331" marR="1863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4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186331" marR="1863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kumimoji="0" lang="el-GR" altLang="el-G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6331" marR="1863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4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90</a:t>
                      </a:r>
                    </a:p>
                  </a:txBody>
                  <a:tcPr marL="186331" marR="1863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  <a:endParaRPr kumimoji="0" lang="el-GR" altLang="el-G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6331" marR="1863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4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160</a:t>
                      </a:r>
                    </a:p>
                  </a:txBody>
                  <a:tcPr marL="186331" marR="1863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  <a:endParaRPr kumimoji="0" lang="el-GR" altLang="el-G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6331" marR="1863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4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250</a:t>
                      </a:r>
                    </a:p>
                  </a:txBody>
                  <a:tcPr marL="186331" marR="1863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  <a:endParaRPr kumimoji="0" lang="el-GR" altLang="el-G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6331" marR="1863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4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360</a:t>
                      </a:r>
                    </a:p>
                  </a:txBody>
                  <a:tcPr marL="186331" marR="1863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  <a:endParaRPr kumimoji="0" lang="el-GR" altLang="el-G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6331" marR="1863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4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490</a:t>
                      </a:r>
                    </a:p>
                  </a:txBody>
                  <a:tcPr marL="186331" marR="1863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</a:t>
                      </a:r>
                      <a:endParaRPr kumimoji="0" lang="el-GR" altLang="el-G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6331" marR="1863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4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640</a:t>
                      </a:r>
                    </a:p>
                  </a:txBody>
                  <a:tcPr marL="186331" marR="1863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</a:t>
                      </a:r>
                      <a:endParaRPr kumimoji="0" lang="el-GR" altLang="el-G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6331" marR="1863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4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810</a:t>
                      </a:r>
                    </a:p>
                  </a:txBody>
                  <a:tcPr marL="186331" marR="1863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</a:t>
                      </a:r>
                      <a:endParaRPr kumimoji="0" lang="el-GR" altLang="el-G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6331" marR="1863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4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1000</a:t>
                      </a:r>
                    </a:p>
                  </a:txBody>
                  <a:tcPr marL="186331" marR="1863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  <a:endParaRPr kumimoji="0" lang="el-GR" altLang="el-G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6331" marR="1863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4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1210</a:t>
                      </a:r>
                    </a:p>
                  </a:txBody>
                  <a:tcPr marL="186331" marR="1863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</a:t>
                      </a:r>
                      <a:endParaRPr kumimoji="0" lang="el-GR" alt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6331" marR="1863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1547" name="Object 14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5813425" y="0"/>
          <a:ext cx="3330575" cy="218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4" name="Chart" r:id="rId3" imgW="3962400" imgH="2600478" progId="Excel.Chart.8">
                  <p:embed/>
                </p:oleObj>
              </mc:Choice>
              <mc:Fallback>
                <p:oleObj name="Chart" r:id="rId3" imgW="3962400" imgH="2600478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3425" y="0"/>
                        <a:ext cx="3330575" cy="218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48" name="Object 148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680078603"/>
              </p:ext>
            </p:extLst>
          </p:nvPr>
        </p:nvGraphicFramePr>
        <p:xfrm>
          <a:off x="4572000" y="2349500"/>
          <a:ext cx="3333750" cy="218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5" name="Chart" r:id="rId5" imgW="3962400" imgH="2600478" progId="Excel.Chart.8">
                  <p:embed/>
                </p:oleObj>
              </mc:Choice>
              <mc:Fallback>
                <p:oleObj name="Chart" r:id="rId5" imgW="3962400" imgH="2600478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349500"/>
                        <a:ext cx="3333750" cy="218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50" name="Object 15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5810250" y="4670425"/>
          <a:ext cx="3333750" cy="218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6" name="Chart" r:id="rId7" imgW="3962400" imgH="2600478" progId="Excel.Chart.8">
                  <p:embed/>
                </p:oleObj>
              </mc:Choice>
              <mc:Fallback>
                <p:oleObj name="Chart" r:id="rId7" imgW="3962400" imgH="2600478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0" y="4670425"/>
                        <a:ext cx="3333750" cy="218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49" name="Text Box 143"/>
          <p:cNvSpPr txBox="1">
            <a:spLocks noChangeArrowheads="1"/>
          </p:cNvSpPr>
          <p:nvPr/>
        </p:nvSpPr>
        <p:spPr bwMode="auto">
          <a:xfrm>
            <a:off x="4572000" y="188640"/>
            <a:ext cx="129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2800" dirty="0"/>
              <a:t>S=f(t)</a:t>
            </a:r>
            <a:endParaRPr lang="el-GR" alt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886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  <p:graphicFrame>
        <p:nvGraphicFramePr>
          <p:cNvPr id="5" name="Object 7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8" name="Chart" r:id="rId3" imgW="4343400" imgH="2943378" progId="Excel.Chart.8">
                  <p:embed/>
                </p:oleObj>
              </mc:Choice>
              <mc:Fallback>
                <p:oleObj name="Chart" r:id="rId3" imgW="4343400" imgH="2943378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1979613" y="3213100"/>
            <a:ext cx="3960812" cy="1800225"/>
            <a:chOff x="1247" y="2024"/>
            <a:chExt cx="2495" cy="1134"/>
          </a:xfrm>
        </p:grpSpPr>
        <p:sp>
          <p:nvSpPr>
            <p:cNvPr id="7" name="Line 9"/>
            <p:cNvSpPr>
              <a:spLocks noChangeShapeType="1"/>
            </p:cNvSpPr>
            <p:nvPr/>
          </p:nvSpPr>
          <p:spPr bwMode="auto">
            <a:xfrm flipV="1">
              <a:off x="3742" y="2024"/>
              <a:ext cx="0" cy="113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8" name="Line 10"/>
            <p:cNvSpPr>
              <a:spLocks noChangeShapeType="1"/>
            </p:cNvSpPr>
            <p:nvPr/>
          </p:nvSpPr>
          <p:spPr bwMode="auto">
            <a:xfrm flipH="1">
              <a:off x="1247" y="2069"/>
              <a:ext cx="249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" name="Group 15"/>
          <p:cNvGrpSpPr>
            <a:grpSpLocks/>
          </p:cNvGrpSpPr>
          <p:nvPr/>
        </p:nvGrpSpPr>
        <p:grpSpPr bwMode="auto">
          <a:xfrm>
            <a:off x="3635375" y="3716338"/>
            <a:ext cx="2016125" cy="1152525"/>
            <a:chOff x="2290" y="2341"/>
            <a:chExt cx="1270" cy="726"/>
          </a:xfrm>
        </p:grpSpPr>
        <p:sp>
          <p:nvSpPr>
            <p:cNvPr id="10" name="Line 12"/>
            <p:cNvSpPr>
              <a:spLocks noChangeShapeType="1"/>
            </p:cNvSpPr>
            <p:nvPr/>
          </p:nvSpPr>
          <p:spPr bwMode="auto">
            <a:xfrm flipH="1">
              <a:off x="2290" y="2341"/>
              <a:ext cx="1270" cy="7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Line 13"/>
            <p:cNvSpPr>
              <a:spLocks noChangeShapeType="1"/>
            </p:cNvSpPr>
            <p:nvPr/>
          </p:nvSpPr>
          <p:spPr bwMode="auto">
            <a:xfrm>
              <a:off x="3515" y="2387"/>
              <a:ext cx="0" cy="5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Line 14"/>
            <p:cNvSpPr>
              <a:spLocks noChangeShapeType="1"/>
            </p:cNvSpPr>
            <p:nvPr/>
          </p:nvSpPr>
          <p:spPr bwMode="auto">
            <a:xfrm>
              <a:off x="2517" y="2976"/>
              <a:ext cx="99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graphicFrame>
        <p:nvGraphicFramePr>
          <p:cNvPr id="13" name="Object 16"/>
          <p:cNvGraphicFramePr>
            <a:graphicFrameLocks noChangeAspect="1"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9" name="Equation" r:id="rId5" imgW="114151" imgH="215619" progId="Equation.3">
                  <p:embed/>
                </p:oleObj>
              </mc:Choice>
              <mc:Fallback>
                <p:oleObj name="Equation" r:id="rId5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9"/>
          <p:cNvGraphicFramePr>
            <a:graphicFrameLocks noChangeAspect="1"/>
          </p:cNvGraphicFramePr>
          <p:nvPr/>
        </p:nvGraphicFramePr>
        <p:xfrm>
          <a:off x="1979613" y="0"/>
          <a:ext cx="6661150" cy="127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0" name="Equation" r:id="rId7" imgW="2565400" imgH="419100" progId="Equation.3">
                  <p:embed/>
                </p:oleObj>
              </mc:Choice>
              <mc:Fallback>
                <p:oleObj name="Equation" r:id="rId7" imgW="25654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0"/>
                        <a:ext cx="6661150" cy="1277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272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0" y="0"/>
          <a:ext cx="4572000" cy="337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2" name="Chart" r:id="rId3" imgW="4038600" imgH="2981274" progId="Excel.Chart.8">
                  <p:embed/>
                </p:oleObj>
              </mc:Choice>
              <mc:Fallback>
                <p:oleObj name="Chart" r:id="rId3" imgW="4038600" imgH="2981274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4572000" cy="337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219813"/>
              </p:ext>
            </p:extLst>
          </p:nvPr>
        </p:nvGraphicFramePr>
        <p:xfrm>
          <a:off x="4757208" y="476672"/>
          <a:ext cx="4217988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3" name="Εξίσωση" r:id="rId5" imgW="1307880" imgH="457200" progId="Equation.3">
                  <p:embed/>
                </p:oleObj>
              </mc:Choice>
              <mc:Fallback>
                <p:oleObj name="Εξίσωση" r:id="rId5" imgW="13078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7208" y="476672"/>
                        <a:ext cx="4217988" cy="138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14"/>
          <p:cNvGrpSpPr>
            <a:grpSpLocks/>
          </p:cNvGrpSpPr>
          <p:nvPr/>
        </p:nvGrpSpPr>
        <p:grpSpPr bwMode="auto">
          <a:xfrm>
            <a:off x="4283968" y="2924944"/>
            <a:ext cx="4859337" cy="3587750"/>
            <a:chOff x="2699" y="2060"/>
            <a:chExt cx="3061" cy="2260"/>
          </a:xfrm>
        </p:grpSpPr>
        <p:graphicFrame>
          <p:nvGraphicFramePr>
            <p:cNvPr id="8" name="Object 6"/>
            <p:cNvGraphicFramePr>
              <a:graphicFrameLocks noChangeAspect="1"/>
            </p:cNvGraphicFramePr>
            <p:nvPr/>
          </p:nvGraphicFramePr>
          <p:xfrm>
            <a:off x="2699" y="2060"/>
            <a:ext cx="3061" cy="22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34" name="Chart" r:id="rId7" imgW="4038600" imgH="2981274" progId="Excel.Chart.8">
                    <p:embed/>
                  </p:oleObj>
                </mc:Choice>
                <mc:Fallback>
                  <p:oleObj name="Chart" r:id="rId7" imgW="4038600" imgH="2981274" progId="Excel.Char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9" y="2060"/>
                          <a:ext cx="3061" cy="22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2789" y="2931"/>
              <a:ext cx="453" cy="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l-GR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lnI</a:t>
              </a:r>
              <a:endParaRPr kumimoji="0" lang="el-GR" altLang="el-G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290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LogLogPlot_of_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96752"/>
            <a:ext cx="5353050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4579" name="Picture 7" descr="https://encrypted-tbn3.gstatic.com/images?q=tbn:ANd9GcRN61hbZkzF_11mVvVOH755XP_d8PUtsjrEajBUguafzqgz6I_us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625" y="1882210"/>
            <a:ext cx="3633293" cy="443870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103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polar-graphing-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2" y="1053554"/>
            <a:ext cx="3954463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5603" name="Picture 9" descr="polar_plot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700" y="1480591"/>
            <a:ext cx="5067300" cy="4257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750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maxresdefa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525" y="1487711"/>
            <a:ext cx="5568950" cy="417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3844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Αικατερίνη </a:t>
            </a:r>
            <a:r>
              <a:rPr lang="el-GR" sz="2000" dirty="0" err="1"/>
              <a:t>Σκουρολιάκου</a:t>
            </a:r>
            <a:r>
              <a:rPr lang="el-GR" sz="2000" dirty="0"/>
              <a:t> </a:t>
            </a:r>
            <a:r>
              <a:rPr lang="el-GR" sz="2000" dirty="0" smtClean="0"/>
              <a:t>2014. </a:t>
            </a:r>
            <a:r>
              <a:rPr lang="el-GR" sz="2000" dirty="0"/>
              <a:t>Αικατερίνη </a:t>
            </a:r>
            <a:r>
              <a:rPr lang="el-GR" sz="2000" dirty="0" err="1"/>
              <a:t>Σκουρολιάκου</a:t>
            </a:r>
            <a:r>
              <a:rPr lang="el-GR" sz="2000" dirty="0"/>
              <a:t>. «Φυσική (Ε). </a:t>
            </a:r>
            <a:r>
              <a:rPr lang="el-GR" sz="2000" dirty="0" smtClean="0"/>
              <a:t>Ενότητα </a:t>
            </a:r>
            <a:r>
              <a:rPr lang="en-US" sz="2000" dirty="0" smtClean="0"/>
              <a:t>1:</a:t>
            </a:r>
            <a:r>
              <a:rPr lang="el-GR" sz="2000" dirty="0"/>
              <a:t> Εισαγωγή στο εργαστήριο Φυσικής».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09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l-GR" sz="2400" dirty="0" smtClean="0"/>
              <a:t>Προετοιμάζεστε για το πείραμα που θα κάνετε: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sz="2400" dirty="0" smtClean="0"/>
              <a:t>Από τη διεύθυνση </a:t>
            </a:r>
            <a:r>
              <a:rPr lang="el-GR" altLang="el-GR" sz="2400" dirty="0" smtClean="0">
                <a:hlinkClick r:id="rId2"/>
              </a:rPr>
              <a:t>http://physics.teiath.gr/physics/labs.html</a:t>
            </a:r>
            <a:r>
              <a:rPr lang="el-GR" altLang="el-GR" sz="2400" dirty="0" smtClean="0"/>
              <a:t> έχετε πρόσβαση στο φυλλάδιο της άσκησης.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sz="2400" dirty="0" smtClean="0"/>
              <a:t>Σε χαρτί καρέ γράφετε μια περίληψη της θεωρίας (μια σελίδα περίπου), και αντιγράφετε την πειραματική διαδικασία.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400" dirty="0" smtClean="0"/>
              <a:t>Στο εργαστήριο: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sz="2400" dirty="0" smtClean="0"/>
              <a:t>Πραγματοποιείτε το πείραμα</a:t>
            </a:r>
            <a:r>
              <a:rPr lang="en-US" altLang="el-GR" sz="2400" dirty="0" smtClean="0"/>
              <a:t>.</a:t>
            </a:r>
            <a:endParaRPr lang="el-GR" altLang="el-GR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l-GR" altLang="el-GR" sz="2400" dirty="0" smtClean="0"/>
              <a:t>Επεξεργάζεστε τις μετρήσεις και συμπληρώνετε το φύλλο έργου που έχετε προετοιμάσει</a:t>
            </a:r>
            <a:r>
              <a:rPr lang="en-US" altLang="el-GR" sz="2400" dirty="0" smtClean="0"/>
              <a:t>.</a:t>
            </a:r>
            <a:endParaRPr lang="el-GR" altLang="el-GR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l-GR" altLang="el-GR" sz="2400" dirty="0" smtClean="0"/>
              <a:t>Το φύλλο έργου τοποθετείται στο </a:t>
            </a:r>
            <a:r>
              <a:rPr lang="el-GR" altLang="el-GR" sz="2400" dirty="0" smtClean="0"/>
              <a:t>φάκελο </a:t>
            </a:r>
            <a:r>
              <a:rPr lang="el-GR" altLang="el-GR" sz="2400" dirty="0" smtClean="0"/>
              <a:t>σας.</a:t>
            </a:r>
          </a:p>
          <a:p>
            <a:pPr eaLnBrk="1" hangingPunct="1">
              <a:lnSpc>
                <a:spcPct val="90000"/>
              </a:lnSpc>
            </a:pPr>
            <a:endParaRPr lang="el-GR" altLang="el-GR" sz="240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962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12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Αξιολόγηση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Γραπτή: από τα φύλλα έργου.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Προφορική: σχετικά με το πείραμα που πραγματοποιείτε.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Μέχρι δύο απουσίες ή αποτυχημένες ασκήσεις.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Δεν υπάρχει τελική εξέταση.</a:t>
            </a:r>
          </a:p>
          <a:p>
            <a:pPr eaLnBrk="1" hangingPunct="1">
              <a:lnSpc>
                <a:spcPct val="90000"/>
              </a:lnSpc>
            </a:pPr>
            <a:endParaRPr lang="el-GR" alt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501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Μετρήσεις</a:t>
            </a:r>
          </a:p>
        </p:txBody>
      </p:sp>
      <p:graphicFrame>
        <p:nvGraphicFramePr>
          <p:cNvPr id="6148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4859253"/>
              </p:ext>
            </p:extLst>
          </p:nvPr>
        </p:nvGraphicFramePr>
        <p:xfrm>
          <a:off x="877436" y="4005064"/>
          <a:ext cx="7389129" cy="1656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Εικόνα bitmap" r:id="rId3" imgW="3315163" imgH="743054" progId="Paint.Picture">
                  <p:embed/>
                </p:oleObj>
              </mc:Choice>
              <mc:Fallback>
                <p:oleObj name="Εικόνα bitmap" r:id="rId3" imgW="3315163" imgH="74305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7436" y="4005064"/>
                        <a:ext cx="7389129" cy="16561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11560" y="1268760"/>
            <a:ext cx="4038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sz="2600" dirty="0" smtClean="0"/>
              <a:t>Προσεγγιστικός χαρακτήρας</a:t>
            </a:r>
          </a:p>
          <a:p>
            <a:pPr eaLnBrk="1" hangingPunct="1"/>
            <a:r>
              <a:rPr lang="el-GR" altLang="el-GR" sz="2600" dirty="0" smtClean="0"/>
              <a:t>Ζυγός ακριβείας Β=345,6</a:t>
            </a:r>
            <a:r>
              <a:rPr lang="en-US" altLang="el-GR" sz="2600" dirty="0" smtClean="0"/>
              <a:t>mg</a:t>
            </a:r>
          </a:p>
          <a:p>
            <a:pPr eaLnBrk="1" hangingPunct="1"/>
            <a:r>
              <a:rPr lang="el-GR" altLang="el-GR" sz="2600" dirty="0" smtClean="0"/>
              <a:t>Ακριβώς;;;;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611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Σημαντικά ψηφία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l-GR" smtClean="0"/>
              <a:t>Τα ψηφία που έχουν προκύψει από τη διαδικασία μέτρησης.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mtClean="0"/>
              <a:t>Για ακεραίους: 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smtClean="0"/>
              <a:t>Πρώτο σημαντικό το πρώτο ψηφίο αριστερά, τελευταίο σημαντικό το τελευταίο μη μηδενικό ψηφίο.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mtClean="0"/>
              <a:t>Για δεκαδικούς: 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smtClean="0"/>
              <a:t>Πρώτο σημαντικό το πρώτο μη μηδενικό ψηφίο, τελευταίο σημαντικό  το τελευταίο ψηφίο.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202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Σημαντικά ψηφία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Πόσα σημαντικά ψηφία έχουν οι παρακάτω αριθμοί: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900113" y="2997200"/>
            <a:ext cx="9350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400"/>
              <a:t>1,2</a:t>
            </a:r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1044575" y="2781300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11273" name="Group 9"/>
          <p:cNvGrpSpPr>
            <a:grpSpLocks/>
          </p:cNvGrpSpPr>
          <p:nvPr/>
        </p:nvGrpSpPr>
        <p:grpSpPr bwMode="auto">
          <a:xfrm>
            <a:off x="1763713" y="2997200"/>
            <a:ext cx="1657350" cy="457200"/>
            <a:chOff x="1202" y="1888"/>
            <a:chExt cx="1044" cy="288"/>
          </a:xfrm>
        </p:grpSpPr>
        <p:sp>
          <p:nvSpPr>
            <p:cNvPr id="8214" name="Line 6"/>
            <p:cNvSpPr>
              <a:spLocks noChangeShapeType="1"/>
            </p:cNvSpPr>
            <p:nvPr/>
          </p:nvSpPr>
          <p:spPr bwMode="auto">
            <a:xfrm>
              <a:off x="1202" y="2069"/>
              <a:ext cx="5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215" name="Text Box 7"/>
            <p:cNvSpPr txBox="1">
              <a:spLocks noChangeArrowheads="1"/>
            </p:cNvSpPr>
            <p:nvPr/>
          </p:nvSpPr>
          <p:spPr bwMode="auto">
            <a:xfrm>
              <a:off x="1928" y="1888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l-GR" sz="2400"/>
                <a:t>2</a:t>
              </a:r>
              <a:endParaRPr lang="el-GR" altLang="el-GR" sz="2400"/>
            </a:p>
          </p:txBody>
        </p:sp>
      </p:grp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827088" y="4076700"/>
            <a:ext cx="1368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2400"/>
              <a:t>1,00000</a:t>
            </a:r>
            <a:endParaRPr lang="el-GR" altLang="el-GR" sz="2400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971550" y="371633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11288" name="Group 24"/>
          <p:cNvGrpSpPr>
            <a:grpSpLocks/>
          </p:cNvGrpSpPr>
          <p:nvPr/>
        </p:nvGrpSpPr>
        <p:grpSpPr bwMode="auto">
          <a:xfrm>
            <a:off x="2268538" y="4076700"/>
            <a:ext cx="1366837" cy="457200"/>
            <a:chOff x="1429" y="2568"/>
            <a:chExt cx="861" cy="288"/>
          </a:xfrm>
        </p:grpSpPr>
        <p:sp>
          <p:nvSpPr>
            <p:cNvPr id="8212" name="Line 13"/>
            <p:cNvSpPr>
              <a:spLocks noChangeShapeType="1"/>
            </p:cNvSpPr>
            <p:nvPr/>
          </p:nvSpPr>
          <p:spPr bwMode="auto">
            <a:xfrm>
              <a:off x="1429" y="2750"/>
              <a:ext cx="4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213" name="Text Box 14"/>
            <p:cNvSpPr txBox="1">
              <a:spLocks noChangeArrowheads="1"/>
            </p:cNvSpPr>
            <p:nvPr/>
          </p:nvSpPr>
          <p:spPr bwMode="auto">
            <a:xfrm>
              <a:off x="1973" y="2568"/>
              <a:ext cx="3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l-GR" sz="2400"/>
                <a:t>6</a:t>
              </a:r>
              <a:endParaRPr lang="el-GR" altLang="el-GR" sz="2400"/>
            </a:p>
          </p:txBody>
        </p:sp>
      </p:grp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4500563" y="2997200"/>
            <a:ext cx="172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2400"/>
              <a:t>0,00560</a:t>
            </a:r>
            <a:endParaRPr lang="el-GR" altLang="el-GR" sz="2400"/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>
            <a:off x="5219700" y="270827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11289" name="Group 25"/>
          <p:cNvGrpSpPr>
            <a:grpSpLocks/>
          </p:cNvGrpSpPr>
          <p:nvPr/>
        </p:nvGrpSpPr>
        <p:grpSpPr bwMode="auto">
          <a:xfrm>
            <a:off x="5867400" y="3068638"/>
            <a:ext cx="2017713" cy="457200"/>
            <a:chOff x="3696" y="1933"/>
            <a:chExt cx="1271" cy="288"/>
          </a:xfrm>
        </p:grpSpPr>
        <p:sp>
          <p:nvSpPr>
            <p:cNvPr id="8210" name="Line 18"/>
            <p:cNvSpPr>
              <a:spLocks noChangeShapeType="1"/>
            </p:cNvSpPr>
            <p:nvPr/>
          </p:nvSpPr>
          <p:spPr bwMode="auto">
            <a:xfrm>
              <a:off x="3696" y="2069"/>
              <a:ext cx="7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211" name="Text Box 19"/>
            <p:cNvSpPr txBox="1">
              <a:spLocks noChangeArrowheads="1"/>
            </p:cNvSpPr>
            <p:nvPr/>
          </p:nvSpPr>
          <p:spPr bwMode="auto">
            <a:xfrm>
              <a:off x="4513" y="1933"/>
              <a:ext cx="45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l-GR" sz="2400"/>
                <a:t>3</a:t>
              </a:r>
              <a:endParaRPr lang="el-GR" altLang="el-GR" sz="2400"/>
            </a:p>
          </p:txBody>
        </p:sp>
      </p:grpSp>
      <p:sp>
        <p:nvSpPr>
          <p:cNvPr id="11284" name="Text Box 20"/>
          <p:cNvSpPr txBox="1">
            <a:spLocks noChangeArrowheads="1"/>
          </p:cNvSpPr>
          <p:nvPr/>
        </p:nvSpPr>
        <p:spPr bwMode="auto">
          <a:xfrm>
            <a:off x="4572000" y="4076700"/>
            <a:ext cx="1871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2400"/>
              <a:t>0,040003</a:t>
            </a:r>
            <a:endParaRPr lang="el-GR" altLang="el-GR" sz="2400"/>
          </a:p>
        </p:txBody>
      </p:sp>
      <p:sp>
        <p:nvSpPr>
          <p:cNvPr id="11285" name="Line 21"/>
          <p:cNvSpPr>
            <a:spLocks noChangeShapeType="1"/>
          </p:cNvSpPr>
          <p:nvPr/>
        </p:nvSpPr>
        <p:spPr bwMode="auto">
          <a:xfrm>
            <a:off x="5219700" y="36449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11290" name="Group 26"/>
          <p:cNvGrpSpPr>
            <a:grpSpLocks/>
          </p:cNvGrpSpPr>
          <p:nvPr/>
        </p:nvGrpSpPr>
        <p:grpSpPr bwMode="auto">
          <a:xfrm>
            <a:off x="6084888" y="4005263"/>
            <a:ext cx="2087562" cy="457200"/>
            <a:chOff x="3833" y="2523"/>
            <a:chExt cx="1315" cy="288"/>
          </a:xfrm>
        </p:grpSpPr>
        <p:sp>
          <p:nvSpPr>
            <p:cNvPr id="8208" name="Line 22"/>
            <p:cNvSpPr>
              <a:spLocks noChangeShapeType="1"/>
            </p:cNvSpPr>
            <p:nvPr/>
          </p:nvSpPr>
          <p:spPr bwMode="auto">
            <a:xfrm>
              <a:off x="3833" y="2704"/>
              <a:ext cx="6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209" name="Text Box 23"/>
            <p:cNvSpPr txBox="1">
              <a:spLocks noChangeArrowheads="1"/>
            </p:cNvSpPr>
            <p:nvPr/>
          </p:nvSpPr>
          <p:spPr bwMode="auto">
            <a:xfrm>
              <a:off x="4830" y="2523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l-GR" sz="2400"/>
                <a:t>5</a:t>
              </a:r>
              <a:endParaRPr lang="el-GR" altLang="el-GR" sz="2400"/>
            </a:p>
          </p:txBody>
        </p:sp>
      </p:grp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310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69" grpId="0" animBg="1"/>
      <p:bldP spid="11275" grpId="0"/>
      <p:bldP spid="11276" grpId="0" animBg="1"/>
      <p:bldP spid="11280" grpId="0"/>
      <p:bldP spid="11281" grpId="0" animBg="1"/>
      <p:bldP spid="11284" grpId="0"/>
      <p:bldP spid="1128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l-GR" sz="4000" dirty="0" err="1" smtClean="0"/>
              <a:t>Εκφραση</a:t>
            </a:r>
            <a:r>
              <a:rPr lang="el-GR" altLang="el-GR" sz="4000" dirty="0" smtClean="0"/>
              <a:t> αριθμών </a:t>
            </a:r>
            <a:br>
              <a:rPr lang="el-GR" altLang="el-GR" sz="4000" dirty="0" smtClean="0"/>
            </a:br>
            <a:r>
              <a:rPr lang="el-GR" altLang="el-GR" sz="4000" dirty="0" smtClean="0"/>
              <a:t>με δυνάμεις του 10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56792"/>
            <a:ext cx="8229600" cy="4680520"/>
          </a:xfrm>
        </p:spPr>
        <p:txBody>
          <a:bodyPr/>
          <a:lstStyle/>
          <a:p>
            <a:pPr eaLnBrk="1" hangingPunct="1"/>
            <a:r>
              <a:rPr lang="el-GR" altLang="el-GR" dirty="0" smtClean="0"/>
              <a:t>Η αναγραφή ενός αριθμού με τη χρήση δύο παραγόντων: </a:t>
            </a:r>
          </a:p>
          <a:p>
            <a:pPr lvl="1" eaLnBrk="1" hangingPunct="1"/>
            <a:r>
              <a:rPr lang="el-GR" altLang="el-GR" dirty="0" smtClean="0"/>
              <a:t>Αριθμός με ΕΝΑ ψηφίο αριστερά από την υποδιαστολή (επομένως όλα τα ψηφία είναι σημαντικά).</a:t>
            </a:r>
          </a:p>
          <a:p>
            <a:pPr lvl="1" eaLnBrk="1" hangingPunct="1"/>
            <a:r>
              <a:rPr lang="el-GR" altLang="el-GR" dirty="0" smtClean="0"/>
              <a:t>Κατάλληλη δύναμη του 10 (όπου εκφράζει και την τάξη μεγέθους).</a:t>
            </a:r>
          </a:p>
          <a:p>
            <a:pPr lvl="1" eaLnBrk="1" hangingPunct="1">
              <a:buFontTx/>
              <a:buNone/>
            </a:pPr>
            <a:endParaRPr lang="el-GR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458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4000" smtClean="0"/>
              <a:t>Εκφραση αριθμών </a:t>
            </a:r>
            <a:br>
              <a:rPr lang="el-GR" altLang="el-GR" sz="4000" smtClean="0"/>
            </a:br>
            <a:r>
              <a:rPr lang="el-GR" altLang="el-GR" sz="4000" smtClean="0"/>
              <a:t>με δυνάμεις του 10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/>
          <a:lstStyle/>
          <a:p>
            <a:pPr eaLnBrk="1" hangingPunct="1"/>
            <a:r>
              <a:rPr lang="el-GR" altLang="el-GR" smtClean="0"/>
              <a:t>Εκφράστε με δύναμη του 10 τους αριθμούς: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39750" y="3644900"/>
            <a:ext cx="252095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l-GR" altLang="el-GR" sz="2800"/>
              <a:t>0,000000060</a:t>
            </a:r>
          </a:p>
          <a:p>
            <a:pPr eaLnBrk="1" hangingPunct="1">
              <a:spcBef>
                <a:spcPct val="50000"/>
              </a:spcBef>
            </a:pPr>
            <a:endParaRPr lang="el-GR" altLang="el-GR" sz="2800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1042988" y="31416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2916238" y="3933825"/>
            <a:ext cx="172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5003800" y="3716338"/>
            <a:ext cx="1800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400"/>
              <a:t>6,0</a:t>
            </a:r>
            <a:r>
              <a:rPr lang="en-US" altLang="el-GR" sz="2400">
                <a:cs typeface="Arial" charset="0"/>
              </a:rPr>
              <a:t>×</a:t>
            </a:r>
            <a:r>
              <a:rPr lang="el-GR" altLang="el-GR" sz="2400">
                <a:cs typeface="Arial" charset="0"/>
              </a:rPr>
              <a:t>10</a:t>
            </a:r>
            <a:r>
              <a:rPr lang="el-GR" altLang="el-GR" sz="2400" baseline="30000">
                <a:cs typeface="Arial" charset="0"/>
              </a:rPr>
              <a:t>-8</a:t>
            </a:r>
            <a:endParaRPr lang="en-US" altLang="el-GR" sz="2400" baseline="30000">
              <a:cs typeface="Arial" charset="0"/>
            </a:endParaRP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539750" y="4868863"/>
            <a:ext cx="2447925" cy="116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l-GR" altLang="el-GR" sz="2800"/>
              <a:t>4000000000</a:t>
            </a:r>
          </a:p>
          <a:p>
            <a:pPr eaLnBrk="1" hangingPunct="1">
              <a:spcBef>
                <a:spcPct val="50000"/>
              </a:spcBef>
            </a:pPr>
            <a:endParaRPr lang="el-GR" altLang="el-GR" sz="2800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2555875" y="43656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3059113" y="5084763"/>
            <a:ext cx="18716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5148263" y="4797425"/>
            <a:ext cx="1800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400"/>
              <a:t>4</a:t>
            </a:r>
            <a:r>
              <a:rPr lang="en-US" altLang="el-GR" sz="2400">
                <a:cs typeface="Arial" charset="0"/>
              </a:rPr>
              <a:t>×</a:t>
            </a:r>
            <a:r>
              <a:rPr lang="el-GR" altLang="el-GR" sz="2400">
                <a:cs typeface="Arial" charset="0"/>
              </a:rPr>
              <a:t>10</a:t>
            </a:r>
            <a:r>
              <a:rPr lang="el-GR" altLang="el-GR" sz="2400" baseline="30000">
                <a:cs typeface="Arial" charset="0"/>
              </a:rPr>
              <a:t>9</a:t>
            </a:r>
            <a:endParaRPr lang="en-US" altLang="el-GR" sz="2400" baseline="30000">
              <a:cs typeface="Arial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448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75a2d9953df47f149c85d4f10494fbf85e48c"/>
</p:tagLst>
</file>

<file path=ppt/theme/theme1.xml><?xml version="1.0" encoding="utf-8"?>
<a:theme xmlns:a="http://schemas.openxmlformats.org/drawingml/2006/main" name="exo-opistho_simeiomata">
  <a:themeElements>
    <a:clrScheme name="Προσαρμοσμένο 27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exo-opistho_simeiomata</Template>
  <TotalTime>70</TotalTime>
  <Words>1185</Words>
  <Application>Microsoft Office PowerPoint</Application>
  <PresentationFormat>On-screen Show (4:3)</PresentationFormat>
  <Paragraphs>268</Paragraphs>
  <Slides>32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exo-opistho_simeiomata</vt:lpstr>
      <vt:lpstr>OC_template_updated</vt:lpstr>
      <vt:lpstr>Εικόνα bitmap</vt:lpstr>
      <vt:lpstr>Εξίσωση</vt:lpstr>
      <vt:lpstr>Equation</vt:lpstr>
      <vt:lpstr>Chart</vt:lpstr>
      <vt:lpstr>Φυσική (Ε)</vt:lpstr>
      <vt:lpstr>PowerPoint Presentation</vt:lpstr>
      <vt:lpstr>PowerPoint Presentation</vt:lpstr>
      <vt:lpstr>PowerPoint Presentation</vt:lpstr>
      <vt:lpstr>Μετρήσεις</vt:lpstr>
      <vt:lpstr>Σημαντικά ψηφία</vt:lpstr>
      <vt:lpstr>Σημαντικά ψηφία</vt:lpstr>
      <vt:lpstr>Εκφραση αριθμών  με δυνάμεις του 10</vt:lpstr>
      <vt:lpstr>Εκφραση αριθμών  με δυνάμεις του 10</vt:lpstr>
      <vt:lpstr>Σφάλματα μετρήσεων</vt:lpstr>
      <vt:lpstr>Ακρίβεια  Επαναληψιμότητα</vt:lpstr>
      <vt:lpstr>Στατιστική περιγραφή δείγματος</vt:lpstr>
      <vt:lpstr>PowerPoint Presentation</vt:lpstr>
      <vt:lpstr>PowerPoint Presentation</vt:lpstr>
      <vt:lpstr>PowerPoint Presentation</vt:lpstr>
      <vt:lpstr>Γραφικές παραστάσεις</vt:lpstr>
      <vt:lpstr>Γραφικές παραστάσεις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Φυσική (Ε)</dc:title>
  <dc:creator>fkaram2</dc:creator>
  <cp:lastModifiedBy>alex</cp:lastModifiedBy>
  <cp:revision>12</cp:revision>
  <dcterms:created xsi:type="dcterms:W3CDTF">2015-07-13T11:37:55Z</dcterms:created>
  <dcterms:modified xsi:type="dcterms:W3CDTF">2015-09-22T09:57:30Z</dcterms:modified>
</cp:coreProperties>
</file>