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07" r:id="rId3"/>
  </p:sldMasterIdLst>
  <p:notesMasterIdLst>
    <p:notesMasterId r:id="rId29"/>
  </p:notesMasterIdLst>
  <p:handoutMasterIdLst>
    <p:handoutMasterId r:id="rId30"/>
  </p:handoutMasterIdLst>
  <p:sldIdLst>
    <p:sldId id="256" r:id="rId4"/>
    <p:sldId id="268" r:id="rId5"/>
    <p:sldId id="287"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57" r:id="rId22"/>
    <p:sldId id="262" r:id="rId23"/>
    <p:sldId id="264" r:id="rId24"/>
    <p:sldId id="285" r:id="rId25"/>
    <p:sldId id="286" r:id="rId26"/>
    <p:sldId id="266" r:id="rId27"/>
    <p:sldId id="261" r:id="rId28"/>
  </p:sldIdLst>
  <p:sldSz cx="9144000" cy="6858000" type="screen4x3"/>
  <p:notesSz cx="7104063" cy="10234613"/>
  <p:custDataLst>
    <p:tags r:id="rId31"/>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81" d="100"/>
          <a:sy n="81" d="100"/>
        </p:scale>
        <p:origin x="-84" y="-6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26/6/2015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26/6/2015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18</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19</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20</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21</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23</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dirty="0"/>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12292" name="Θέση αριθμού διαφάνειας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charset="0"/>
              </a:defRPr>
            </a:lvl1pPr>
            <a:lvl2pPr marL="742950" indent="-285750" defTabSz="990600" eaLnBrk="0" hangingPunct="0">
              <a:defRPr>
                <a:solidFill>
                  <a:schemeClr val="tx1"/>
                </a:solidFill>
                <a:latin typeface="Arial" charset="0"/>
              </a:defRPr>
            </a:lvl2pPr>
            <a:lvl3pPr marL="1143000" indent="-228600" defTabSz="990600" eaLnBrk="0" hangingPunct="0">
              <a:defRPr>
                <a:solidFill>
                  <a:schemeClr val="tx1"/>
                </a:solidFill>
                <a:latin typeface="Arial" charset="0"/>
              </a:defRPr>
            </a:lvl3pPr>
            <a:lvl4pPr marL="1600200" indent="-228600" defTabSz="990600" eaLnBrk="0" hangingPunct="0">
              <a:defRPr>
                <a:solidFill>
                  <a:schemeClr val="tx1"/>
                </a:solidFill>
                <a:latin typeface="Arial" charset="0"/>
              </a:defRPr>
            </a:lvl4pPr>
            <a:lvl5pPr marL="2057400" indent="-228600" defTabSz="990600" eaLnBrk="0" hangingPunct="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pPr eaLnBrk="1" hangingPunct="1">
              <a:defRPr/>
            </a:pPr>
            <a:fld id="{BAC29802-009F-44A4-964A-605E835A0535}" type="slidenum">
              <a:rPr lang="el-GR" altLang="el-GR" smtClean="0">
                <a:solidFill>
                  <a:prstClr val="black"/>
                </a:solidFill>
              </a:rPr>
              <a:pPr eaLnBrk="1" hangingPunct="1">
                <a:defRPr/>
              </a:pPr>
              <a:t>1</a:t>
            </a:fld>
            <a:endParaRPr lang="el-GR" altLang="el-GR" dirty="0" smtClean="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12292" name="Θέση αριθμού διαφάνειας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charset="0"/>
              </a:defRPr>
            </a:lvl1pPr>
            <a:lvl2pPr marL="742950" indent="-285750" defTabSz="990600" eaLnBrk="0" hangingPunct="0">
              <a:defRPr>
                <a:solidFill>
                  <a:schemeClr val="tx1"/>
                </a:solidFill>
                <a:latin typeface="Arial" charset="0"/>
              </a:defRPr>
            </a:lvl2pPr>
            <a:lvl3pPr marL="1143000" indent="-228600" defTabSz="990600" eaLnBrk="0" hangingPunct="0">
              <a:defRPr>
                <a:solidFill>
                  <a:schemeClr val="tx1"/>
                </a:solidFill>
                <a:latin typeface="Arial" charset="0"/>
              </a:defRPr>
            </a:lvl3pPr>
            <a:lvl4pPr marL="1600200" indent="-228600" defTabSz="990600" eaLnBrk="0" hangingPunct="0">
              <a:defRPr>
                <a:solidFill>
                  <a:schemeClr val="tx1"/>
                </a:solidFill>
                <a:latin typeface="Arial" charset="0"/>
              </a:defRPr>
            </a:lvl4pPr>
            <a:lvl5pPr marL="2057400" indent="-228600" defTabSz="990600" eaLnBrk="0" hangingPunct="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pPr eaLnBrk="1" hangingPunct="1">
              <a:defRPr/>
            </a:pPr>
            <a:fld id="{BAC29802-009F-44A4-964A-605E835A0535}" type="slidenum">
              <a:rPr lang="el-GR" altLang="el-GR" smtClean="0">
                <a:solidFill>
                  <a:prstClr val="black"/>
                </a:solidFill>
              </a:rPr>
              <a:pPr eaLnBrk="1" hangingPunct="1">
                <a:defRPr/>
              </a:pPr>
              <a:t>2</a:t>
            </a:fld>
            <a:endParaRPr lang="el-GR" altLang="el-GR" dirty="0" smtClean="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14340" name="Θέση αριθμού διαφάνειας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charset="0"/>
              </a:defRPr>
            </a:lvl1pPr>
            <a:lvl2pPr marL="742950" indent="-285750" defTabSz="990600" eaLnBrk="0" hangingPunct="0">
              <a:defRPr>
                <a:solidFill>
                  <a:schemeClr val="tx1"/>
                </a:solidFill>
                <a:latin typeface="Arial" charset="0"/>
              </a:defRPr>
            </a:lvl2pPr>
            <a:lvl3pPr marL="1143000" indent="-228600" defTabSz="990600" eaLnBrk="0" hangingPunct="0">
              <a:defRPr>
                <a:solidFill>
                  <a:schemeClr val="tx1"/>
                </a:solidFill>
                <a:latin typeface="Arial" charset="0"/>
              </a:defRPr>
            </a:lvl3pPr>
            <a:lvl4pPr marL="1600200" indent="-228600" defTabSz="990600" eaLnBrk="0" hangingPunct="0">
              <a:defRPr>
                <a:solidFill>
                  <a:schemeClr val="tx1"/>
                </a:solidFill>
                <a:latin typeface="Arial" charset="0"/>
              </a:defRPr>
            </a:lvl4pPr>
            <a:lvl5pPr marL="2057400" indent="-228600" defTabSz="990600" eaLnBrk="0" hangingPunct="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pPr eaLnBrk="1" hangingPunct="1">
              <a:defRPr/>
            </a:pPr>
            <a:fld id="{BF0DFC14-6F28-48E5-9318-8356AD05FB2D}" type="slidenum">
              <a:rPr lang="el-GR" altLang="el-GR" smtClean="0">
                <a:solidFill>
                  <a:prstClr val="black"/>
                </a:solidFill>
              </a:rPr>
              <a:pPr eaLnBrk="1" hangingPunct="1">
                <a:defRPr/>
              </a:pPr>
              <a:t>6</a:t>
            </a:fld>
            <a:endParaRPr lang="el-GR" altLang="el-GR" dirty="0" smtClean="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4" name="Θέση αριθμού διαφάνειας 3"/>
          <p:cNvSpPr>
            <a:spLocks noGrp="1"/>
          </p:cNvSpPr>
          <p:nvPr>
            <p:ph type="sldNum" sz="quarter" idx="5"/>
          </p:nvPr>
        </p:nvSpPr>
        <p:spPr/>
        <p:txBody>
          <a:bodyPr/>
          <a:lstStyle/>
          <a:p>
            <a:pPr>
              <a:defRPr/>
            </a:pPr>
            <a:fld id="{C24AEA6F-56F1-4B9A-A1E9-31870AB8F1F8}" type="slidenum">
              <a:rPr lang="el-GR">
                <a:solidFill>
                  <a:prstClr val="black"/>
                </a:solidFill>
              </a:rPr>
              <a:pPr>
                <a:defRPr/>
              </a:pPr>
              <a:t>9</a:t>
            </a:fld>
            <a:endParaRPr lang="el-GR"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4" name="Slide Number Placeholder 3"/>
          <p:cNvSpPr>
            <a:spLocks noGrp="1"/>
          </p:cNvSpPr>
          <p:nvPr>
            <p:ph type="sldNum" sz="quarter" idx="5"/>
          </p:nvPr>
        </p:nvSpPr>
        <p:spPr/>
        <p:txBody>
          <a:bodyPr/>
          <a:lstStyle/>
          <a:p>
            <a:pPr>
              <a:defRPr/>
            </a:pPr>
            <a:fld id="{E9060F9D-410E-4B00-9DD6-7AC025BB0540}" type="slidenum">
              <a:rPr lang="el-GR">
                <a:solidFill>
                  <a:prstClr val="black"/>
                </a:solidFill>
              </a:rPr>
              <a:pPr>
                <a:defRPr/>
              </a:pPr>
              <a:t>10</a:t>
            </a:fld>
            <a:endParaRPr lang="el-GR"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l-GR" dirty="0" smtClean="0"/>
          </a:p>
        </p:txBody>
      </p:sp>
      <p:sp>
        <p:nvSpPr>
          <p:cNvPr id="4" name="Θέση αριθμού διαφάνειας 3"/>
          <p:cNvSpPr>
            <a:spLocks noGrp="1"/>
          </p:cNvSpPr>
          <p:nvPr>
            <p:ph type="sldNum" sz="quarter" idx="5"/>
          </p:nvPr>
        </p:nvSpPr>
        <p:spPr/>
        <p:txBody>
          <a:bodyPr/>
          <a:lstStyle/>
          <a:p>
            <a:pPr>
              <a:defRPr/>
            </a:pPr>
            <a:fld id="{6CB098A3-26AB-4014-BDE2-9185F8299A7F}" type="slidenum">
              <a:rPr lang="el-GR">
                <a:solidFill>
                  <a:prstClr val="black"/>
                </a:solidFill>
              </a:rPr>
              <a:pPr>
                <a:defRPr/>
              </a:pPr>
              <a:t>13</a:t>
            </a:fld>
            <a:endParaRPr lang="el-GR"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4" name="Θέση αριθμού διαφάνειας 3"/>
          <p:cNvSpPr>
            <a:spLocks noGrp="1"/>
          </p:cNvSpPr>
          <p:nvPr>
            <p:ph type="sldNum" sz="quarter" idx="5"/>
          </p:nvPr>
        </p:nvSpPr>
        <p:spPr/>
        <p:txBody>
          <a:bodyPr/>
          <a:lstStyle/>
          <a:p>
            <a:pPr>
              <a:defRPr/>
            </a:pPr>
            <a:fld id="{7A84EAA9-00A7-4F08-8F39-576987E50BE0}" type="slidenum">
              <a:rPr lang="el-GR">
                <a:solidFill>
                  <a:prstClr val="black"/>
                </a:solidFill>
              </a:rPr>
              <a:pPr>
                <a:defRPr/>
              </a:pPr>
              <a:t>14</a:t>
            </a:fld>
            <a:endParaRPr lang="el-GR"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D60BEBD-0C52-4B92-BEDA-B30325BB98AE}"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265233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75FC25A-52E9-47A0-9E58-A464AC6C8241}"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196864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lvl1pPr>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4F0A09E-6BFB-4085-AA80-50FDED490E8A}"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9717654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3"/>
          <p:cNvSpPr>
            <a:spLocks noGrp="1"/>
          </p:cNvSpPr>
          <p:nvPr>
            <p:ph type="dt" sz="half" idx="10"/>
          </p:nvPr>
        </p:nvSpPr>
        <p:spPr/>
        <p:txBody>
          <a:bodyPr/>
          <a:lstStyle>
            <a:lvl1pPr>
              <a:defRPr/>
            </a:lvl1pPr>
          </a:lstStyle>
          <a:p>
            <a:pPr>
              <a:defRPr/>
            </a:pPr>
            <a:endParaRPr lang="el-GR"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l-GR"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927DB31-5FAD-4463-8AE9-D693631EB48B}"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9152557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3"/>
          <p:cNvSpPr>
            <a:spLocks noGrp="1"/>
          </p:cNvSpPr>
          <p:nvPr>
            <p:ph type="dt" sz="half" idx="10"/>
          </p:nvPr>
        </p:nvSpPr>
        <p:spPr/>
        <p:txBody>
          <a:bodyPr/>
          <a:lstStyle>
            <a:lvl1pPr>
              <a:defRPr/>
            </a:lvl1pPr>
          </a:lstStyle>
          <a:p>
            <a:pPr>
              <a:defRPr/>
            </a:pPr>
            <a:endParaRPr lang="el-GR"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l-GR"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6E0BC8C-A91A-459F-89C2-A7888D9625D8}"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47907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rgbClr val="004A82"/>
                </a:solidFill>
              </a:defRPr>
            </a:lvl1pPr>
          </a:lstStyle>
          <a:p>
            <a:r>
              <a:rPr lang="el-GR" smtClean="0"/>
              <a:t>Στυλ κύριου τίτλου</a:t>
            </a:r>
            <a:endParaRPr lang="el-GR" dirty="0"/>
          </a:p>
        </p:txBody>
      </p:sp>
      <p:sp>
        <p:nvSpPr>
          <p:cNvPr id="3" name="Date Placeholder 3"/>
          <p:cNvSpPr>
            <a:spLocks noGrp="1"/>
          </p:cNvSpPr>
          <p:nvPr>
            <p:ph type="dt" sz="half" idx="10"/>
          </p:nvPr>
        </p:nvSpPr>
        <p:spPr/>
        <p:txBody>
          <a:bodyPr/>
          <a:lstStyle>
            <a:lvl1pPr>
              <a:defRPr/>
            </a:lvl1pPr>
          </a:lstStyle>
          <a:p>
            <a:pPr>
              <a:defRPr/>
            </a:pPr>
            <a:endParaRPr lang="el-GR"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l-GR"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BEA3F5A0-10E2-4A68-A293-AC84AEFD9E4D}"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541762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l-GR"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E8ED03C-BEBD-4660-AF22-DC91AAA83113}"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99855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dirty="0" smtClean="0"/>
              <a:t>Κάντε κλικ στο εικονίδιο για να προσθέσετε μια εικόνα</a:t>
            </a:r>
            <a:endParaRPr lang="el-GR"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l-GR"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00E9682-4C5A-41CC-AE85-6D14448A1D69}"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0177205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smtClean="0"/>
              <a:t>Στυλ κύριου τίτλου</a:t>
            </a:r>
            <a:endParaRPr lang="el-GR" dirty="0"/>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1B28DEB-2A95-47F6-B7B8-0DF7018C0364}"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49053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867856F-0409-413B-B847-04415989E997}"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2290337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19100046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89193959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8524954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7510551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75461386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99263523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89996674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1415687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4997107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46714926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68313" y="115888"/>
            <a:ext cx="8229600"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Στυλ κύριου τίτλου</a:t>
            </a:r>
          </a:p>
        </p:txBody>
      </p:sp>
      <p:sp>
        <p:nvSpPr>
          <p:cNvPr id="1027" name="Text Placeholder 2"/>
          <p:cNvSpPr>
            <a:spLocks noGrp="1"/>
          </p:cNvSpPr>
          <p:nvPr>
            <p:ph type="body" idx="1"/>
          </p:nvPr>
        </p:nvSpPr>
        <p:spPr bwMode="auto">
          <a:xfrm>
            <a:off x="457200" y="1196975"/>
            <a:ext cx="82296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cs typeface="+mn-cs"/>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cs typeface="+mn-cs"/>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cs typeface="+mn-cs"/>
              </a:defRPr>
            </a:lvl1pPr>
          </a:lstStyle>
          <a:p>
            <a:pPr>
              <a:defRPr/>
            </a:pPr>
            <a:fld id="{C758E4E3-6D15-4E11-B8AD-37860776B296}"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85433022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rtl="0" eaLnBrk="0" fontAlgn="base" hangingPunct="0">
        <a:spcBef>
          <a:spcPct val="0"/>
        </a:spcBef>
        <a:spcAft>
          <a:spcPct val="0"/>
        </a:spcAft>
        <a:defRPr sz="4000" b="1" kern="1200">
          <a:solidFill>
            <a:srgbClr val="004A82"/>
          </a:solidFill>
          <a:latin typeface="+mj-lt"/>
          <a:ea typeface="+mj-ea"/>
          <a:cs typeface="+mj-cs"/>
        </a:defRPr>
      </a:lvl1pPr>
      <a:lvl2pPr algn="ctr" rtl="0" eaLnBrk="0" fontAlgn="base" hangingPunct="0">
        <a:spcBef>
          <a:spcPct val="0"/>
        </a:spcBef>
        <a:spcAft>
          <a:spcPct val="0"/>
        </a:spcAft>
        <a:defRPr sz="4000" b="1">
          <a:solidFill>
            <a:srgbClr val="004A82"/>
          </a:solidFill>
          <a:latin typeface="Calibri" pitchFamily="34" charset="0"/>
        </a:defRPr>
      </a:lvl2pPr>
      <a:lvl3pPr algn="ctr" rtl="0" eaLnBrk="0" fontAlgn="base" hangingPunct="0">
        <a:spcBef>
          <a:spcPct val="0"/>
        </a:spcBef>
        <a:spcAft>
          <a:spcPct val="0"/>
        </a:spcAft>
        <a:defRPr sz="4000" b="1">
          <a:solidFill>
            <a:srgbClr val="004A82"/>
          </a:solidFill>
          <a:latin typeface="Calibri" pitchFamily="34" charset="0"/>
        </a:defRPr>
      </a:lvl3pPr>
      <a:lvl4pPr algn="ctr" rtl="0" eaLnBrk="0" fontAlgn="base" hangingPunct="0">
        <a:spcBef>
          <a:spcPct val="0"/>
        </a:spcBef>
        <a:spcAft>
          <a:spcPct val="0"/>
        </a:spcAft>
        <a:defRPr sz="4000" b="1">
          <a:solidFill>
            <a:srgbClr val="004A82"/>
          </a:solidFill>
          <a:latin typeface="Calibri" pitchFamily="34" charset="0"/>
        </a:defRPr>
      </a:lvl4pPr>
      <a:lvl5pPr algn="ctr" rtl="0" eaLnBrk="0" fontAlgn="base" hangingPunct="0">
        <a:spcBef>
          <a:spcPct val="0"/>
        </a:spcBef>
        <a:spcAft>
          <a:spcPct val="0"/>
        </a:spcAft>
        <a:defRPr sz="4000" b="1">
          <a:solidFill>
            <a:srgbClr val="004A82"/>
          </a:solidFill>
          <a:latin typeface="Calibri" pitchFamily="34" charset="0"/>
        </a:defRPr>
      </a:lvl5pPr>
      <a:lvl6pPr marL="457200" algn="ctr" rtl="0" fontAlgn="base">
        <a:spcBef>
          <a:spcPct val="0"/>
        </a:spcBef>
        <a:spcAft>
          <a:spcPct val="0"/>
        </a:spcAft>
        <a:defRPr sz="4000" b="1">
          <a:solidFill>
            <a:srgbClr val="004A82"/>
          </a:solidFill>
          <a:latin typeface="Calibri" pitchFamily="34" charset="0"/>
        </a:defRPr>
      </a:lvl6pPr>
      <a:lvl7pPr marL="914400" algn="ctr" rtl="0" fontAlgn="base">
        <a:spcBef>
          <a:spcPct val="0"/>
        </a:spcBef>
        <a:spcAft>
          <a:spcPct val="0"/>
        </a:spcAft>
        <a:defRPr sz="4000" b="1">
          <a:solidFill>
            <a:srgbClr val="004A82"/>
          </a:solidFill>
          <a:latin typeface="Calibri" pitchFamily="34" charset="0"/>
        </a:defRPr>
      </a:lvl7pPr>
      <a:lvl8pPr marL="1371600" algn="ctr" rtl="0" fontAlgn="base">
        <a:spcBef>
          <a:spcPct val="0"/>
        </a:spcBef>
        <a:spcAft>
          <a:spcPct val="0"/>
        </a:spcAft>
        <a:defRPr sz="4000" b="1">
          <a:solidFill>
            <a:srgbClr val="004A82"/>
          </a:solidFill>
          <a:latin typeface="Calibri" pitchFamily="34" charset="0"/>
        </a:defRPr>
      </a:lvl8pPr>
      <a:lvl9pPr marL="1828800" algn="ctr" rtl="0" fontAlgn="base">
        <a:spcBef>
          <a:spcPct val="0"/>
        </a:spcBef>
        <a:spcAft>
          <a:spcPct val="0"/>
        </a:spcAft>
        <a:defRPr sz="4000" b="1">
          <a:solidFill>
            <a:srgbClr val="004A82"/>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746669928"/>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hyperlink" Target="http://commons.wikimedia.org/wiki/User:PAR" TargetMode="External"/><Relationship Id="rId4" Type="http://schemas.openxmlformats.org/officeDocument/2006/relationships/hyperlink" Target="http://commons.wikimedia.org/wiki/File:PlanckianLocus.png"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8" Type="http://schemas.openxmlformats.org/officeDocument/2006/relationships/hyperlink" Target="http://pixabay.com/en/bulb-light-lamp-electric-161134/" TargetMode="External"/><Relationship Id="rId3" Type="http://schemas.openxmlformats.org/officeDocument/2006/relationships/image" Target="../media/image8.png"/><Relationship Id="rId7" Type="http://schemas.openxmlformats.org/officeDocument/2006/relationships/hyperlink" Target="http://pixabay.com/en/users/OpenClips/"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hyperlink" Target="http://pixabay.com/en/sun-weather-sunshine-157522/" TargetMode="External"/><Relationship Id="rId5" Type="http://schemas.openxmlformats.org/officeDocument/2006/relationships/image" Target="../media/image10.png"/><Relationship Id="rId10" Type="http://schemas.openxmlformats.org/officeDocument/2006/relationships/hyperlink" Target="http://commons.wikimedia.org/w/index.php?title=User:Chetvorno&amp;action=edit&amp;redlink=1" TargetMode="External"/><Relationship Id="rId4" Type="http://schemas.openxmlformats.org/officeDocument/2006/relationships/image" Target="../media/image9.jpeg"/><Relationship Id="rId9" Type="http://schemas.openxmlformats.org/officeDocument/2006/relationships/hyperlink" Target="http://commons.wikimedia.org/wiki/File:Fluorescent_light_strip_2_tube.JP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3.xml"/><Relationship Id="rId1" Type="http://schemas.openxmlformats.org/officeDocument/2006/relationships/slideLayout" Target="../slideLayouts/slideLayout2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kumimoji="0" lang="el-GR" altLang="el-GR" sz="4400" b="1" i="0" u="none" strike="noStrike" kern="1200" cap="none" spc="0" normalizeH="0" baseline="0" noProof="0" dirty="0" smtClean="0">
                <a:ln>
                  <a:noFill/>
                </a:ln>
                <a:solidFill>
                  <a:prstClr val="black"/>
                </a:solidFill>
                <a:effectLst/>
                <a:uLnTx/>
                <a:uFillTx/>
                <a:latin typeface="Calibri"/>
                <a:ea typeface="+mj-ea"/>
                <a:cs typeface="+mj-cs"/>
              </a:rPr>
              <a:t>Χρώμα Γραφικ</a:t>
            </a:r>
            <a:r>
              <a:rPr kumimoji="0" lang="el-GR" altLang="ja-JP" sz="4400" b="1" i="0" u="none" strike="noStrike" kern="1200" cap="none" spc="0" normalizeH="0" baseline="0" noProof="0" dirty="0" smtClean="0">
                <a:ln>
                  <a:noFill/>
                </a:ln>
                <a:solidFill>
                  <a:prstClr val="black"/>
                </a:solidFill>
                <a:effectLst/>
                <a:uLnTx/>
                <a:uFillTx/>
                <a:latin typeface="Calibri"/>
                <a:ea typeface="ＭＳ Ｐゴシック"/>
                <a:cs typeface="+mj-cs"/>
              </a:rPr>
              <a:t>ών Τεχνών</a:t>
            </a:r>
            <a:endParaRPr lang="el-GR" sz="3600" b="1" dirty="0">
              <a:solidFill>
                <a:schemeClr val="tx1"/>
              </a:solidFill>
              <a:latin typeface="+mn-lt"/>
            </a:endParaRPr>
          </a:p>
        </p:txBody>
      </p:sp>
      <p:sp>
        <p:nvSpPr>
          <p:cNvPr id="3" name="Υπότιτλος 2"/>
          <p:cNvSpPr>
            <a:spLocks noGrp="1"/>
          </p:cNvSpPr>
          <p:nvPr>
            <p:ph type="subTitle" idx="1"/>
          </p:nvPr>
        </p:nvSpPr>
        <p:spPr>
          <a:xfrm>
            <a:off x="0" y="3096543"/>
            <a:ext cx="9144000" cy="1752600"/>
          </a:xfrm>
        </p:spPr>
        <p:txBody>
          <a:bodyPr>
            <a:normAutofit/>
          </a:bodyPr>
          <a:lstStyle/>
          <a:p>
            <a:pPr>
              <a:spcBef>
                <a:spcPts val="0"/>
              </a:spcBef>
              <a:spcAft>
                <a:spcPts val="1200"/>
              </a:spcAft>
            </a:pPr>
            <a:r>
              <a:rPr lang="el-GR" sz="2800" b="1" dirty="0" smtClean="0"/>
              <a:t>Ενότητα 7</a:t>
            </a:r>
            <a:r>
              <a:rPr lang="el-GR" sz="2800" dirty="0" smtClean="0"/>
              <a:t>:</a:t>
            </a:r>
            <a:r>
              <a:rPr lang="en-US" sz="2800" dirty="0" smtClean="0"/>
              <a:t> </a:t>
            </a:r>
            <a:r>
              <a:rPr lang="el-GR" sz="2800" dirty="0"/>
              <a:t>Μέτρηση και πιστοποίηση των χρωμάτων</a:t>
            </a:r>
            <a:endParaRPr lang="el-GR" sz="2800" dirty="0" smtClean="0"/>
          </a:p>
          <a:p>
            <a:pPr lvl="0">
              <a:spcBef>
                <a:spcPts val="1200"/>
              </a:spcBef>
              <a:spcAft>
                <a:spcPts val="600"/>
              </a:spcAft>
            </a:pPr>
            <a:r>
              <a:rPr lang="el-GR" altLang="el-GR" sz="2400" dirty="0">
                <a:solidFill>
                  <a:prstClr val="black"/>
                </a:solidFill>
              </a:rPr>
              <a:t>Δρ. Αναστάσιος Ε</a:t>
            </a:r>
            <a:r>
              <a:rPr lang="el-GR" altLang="el-GR" sz="2400" dirty="0" smtClean="0">
                <a:solidFill>
                  <a:prstClr val="black"/>
                </a:solidFill>
              </a:rPr>
              <a:t>.</a:t>
            </a:r>
            <a:r>
              <a:rPr lang="en-US" altLang="el-GR" sz="2400" dirty="0" smtClean="0">
                <a:solidFill>
                  <a:prstClr val="black"/>
                </a:solidFill>
              </a:rPr>
              <a:t> </a:t>
            </a:r>
            <a:r>
              <a:rPr lang="el-GR" altLang="el-GR" sz="2400" dirty="0" smtClean="0">
                <a:solidFill>
                  <a:prstClr val="black"/>
                </a:solidFill>
              </a:rPr>
              <a:t>Πολίτης</a:t>
            </a:r>
            <a:endParaRPr lang="el-GR" altLang="el-GR" sz="2400" dirty="0">
              <a:solidFill>
                <a:prstClr val="black"/>
              </a:solidFill>
            </a:endParaRPr>
          </a:p>
          <a:p>
            <a:pPr>
              <a:spcBef>
                <a:spcPts val="0"/>
              </a:spcBef>
            </a:pPr>
            <a:r>
              <a:rPr lang="el-GR" sz="2400" dirty="0"/>
              <a:t>Τεχνολογία Γραφικών Τεχνών</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περιεχομένου 2"/>
          <p:cNvSpPr>
            <a:spLocks noGrp="1"/>
          </p:cNvSpPr>
          <p:nvPr>
            <p:ph idx="1"/>
          </p:nvPr>
        </p:nvSpPr>
        <p:spPr>
          <a:xfrm>
            <a:off x="395288" y="1412875"/>
            <a:ext cx="8578850" cy="5283200"/>
          </a:xfrm>
        </p:spPr>
        <p:txBody>
          <a:bodyPr/>
          <a:lstStyle/>
          <a:p>
            <a:pPr marL="0" indent="0" eaLnBrk="1" hangingPunct="1">
              <a:lnSpc>
                <a:spcPct val="114000"/>
              </a:lnSpc>
              <a:buFont typeface="Arial" charset="0"/>
              <a:buNone/>
            </a:pPr>
            <a:r>
              <a:rPr lang="el-GR" altLang="el-GR" sz="2400" dirty="0" smtClean="0"/>
              <a:t>Στο πλαίσιο αυτό, ο προσδιορισμός, η αξιολόγηση και  η σύγκριση διαφορετικών χρωμάτων στην παραγωγική διαδικασία των γραφικών τεχνών αποτελεί ιδιαίτερα σημαντικό τμήμα της παραγωγικής διαδικασίας και της ροής των εργασιών στην επεξεργασία των εντύπων. Για αυτό, αναπτύχθηκε και εφαρμόζεται η διαδικασία της χρωματικής διαχείρισης και η μέτρηση, πιστοποίηση και ο αντικειμενικός προσδιορισμός ενός χρώματος με την ευρεία πλέον εφαρμογή του χρωματικού χώρου CIELAB στις γραφικές τέχνες.  </a:t>
            </a:r>
            <a:endParaRPr lang="el-GR" altLang="el-GR" sz="2000" b="1" dirty="0" smtClean="0"/>
          </a:p>
        </p:txBody>
      </p:sp>
      <p:sp>
        <p:nvSpPr>
          <p:cNvPr id="4" name="Θέση αριθμού διαφάνειας 3"/>
          <p:cNvSpPr>
            <a:spLocks noGrp="1"/>
          </p:cNvSpPr>
          <p:nvPr>
            <p:ph type="sldNum" sz="quarter" idx="12"/>
          </p:nvPr>
        </p:nvSpPr>
        <p:spPr/>
        <p:txBody>
          <a:bodyPr/>
          <a:lstStyle/>
          <a:p>
            <a:pPr>
              <a:defRPr/>
            </a:pPr>
            <a:fld id="{EDA127B2-A2B6-46CA-A3FB-FA12115927DF}" type="slidenum">
              <a:rPr lang="el-GR" smtClean="0">
                <a:solidFill>
                  <a:prstClr val="black"/>
                </a:solidFill>
              </a:rPr>
              <a:pPr>
                <a:defRPr/>
              </a:pPr>
              <a:t>9</a:t>
            </a:fld>
            <a:endParaRPr lang="el-GR" dirty="0">
              <a:solidFill>
                <a:prstClr val="black"/>
              </a:solidFill>
            </a:endParaRPr>
          </a:p>
        </p:txBody>
      </p:sp>
      <p:sp>
        <p:nvSpPr>
          <p:cNvPr id="11268" name="Τίτλος 1"/>
          <p:cNvSpPr>
            <a:spLocks noGrp="1"/>
          </p:cNvSpPr>
          <p:nvPr>
            <p:ph type="title"/>
          </p:nvPr>
        </p:nvSpPr>
        <p:spPr>
          <a:xfrm>
            <a:off x="468313" y="115888"/>
            <a:ext cx="8229600" cy="1081087"/>
          </a:xfrm>
        </p:spPr>
        <p:txBody>
          <a:bodyPr/>
          <a:lstStyle/>
          <a:p>
            <a:pPr eaLnBrk="1" hangingPunct="1"/>
            <a:r>
              <a:rPr lang="el-GR" altLang="el-GR" dirty="0" smtClean="0"/>
              <a:t>Η υποκειμενική παρατήρηση των χρωμάτων </a:t>
            </a:r>
            <a:r>
              <a:rPr lang="el-GR" altLang="el-GR" sz="3200" b="0" dirty="0" smtClean="0"/>
              <a:t>(7 από 7)</a:t>
            </a:r>
          </a:p>
        </p:txBody>
      </p:sp>
    </p:spTree>
    <p:extLst>
      <p:ext uri="{BB962C8B-B14F-4D97-AF65-F5344CB8AC3E}">
        <p14:creationId xmlns:p14="http://schemas.microsoft.com/office/powerpoint/2010/main" val="4376952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Τίτλος 1"/>
          <p:cNvSpPr>
            <a:spLocks noGrp="1"/>
          </p:cNvSpPr>
          <p:nvPr>
            <p:ph type="title"/>
          </p:nvPr>
        </p:nvSpPr>
        <p:spPr/>
        <p:txBody>
          <a:bodyPr/>
          <a:lstStyle/>
          <a:p>
            <a:pPr eaLnBrk="1" hangingPunct="1"/>
            <a:r>
              <a:rPr lang="el-GR" altLang="el-GR" dirty="0" smtClean="0"/>
              <a:t>Φωτεινές πηγές </a:t>
            </a:r>
            <a:r>
              <a:rPr lang="el-GR" altLang="el-GR" sz="3200" b="0" dirty="0" smtClean="0"/>
              <a:t>(1 από 2)</a:t>
            </a:r>
          </a:p>
        </p:txBody>
      </p:sp>
      <p:sp>
        <p:nvSpPr>
          <p:cNvPr id="12291" name="Θέση περιεχομένου 2"/>
          <p:cNvSpPr>
            <a:spLocks noGrp="1"/>
          </p:cNvSpPr>
          <p:nvPr>
            <p:ph idx="1"/>
          </p:nvPr>
        </p:nvSpPr>
        <p:spPr/>
        <p:txBody>
          <a:bodyPr/>
          <a:lstStyle/>
          <a:p>
            <a:pPr marL="0" indent="0" eaLnBrk="1" hangingPunct="1">
              <a:lnSpc>
                <a:spcPct val="114000"/>
              </a:lnSpc>
              <a:buFont typeface="Arial" charset="0"/>
              <a:buNone/>
            </a:pPr>
            <a:r>
              <a:rPr lang="el-GR" altLang="el-GR" sz="2400" dirty="0" smtClean="0"/>
              <a:t>Φωτεινές πηγές χαρακτηρίζονται τα σώματα που εκπέμπουν ηλεκτρομαγνητική ακτινοβολία με μήκη κύματος της περιοχής του ορατού φάσματος μεταξύ 400nm και 700nm. </a:t>
            </a:r>
          </a:p>
          <a:p>
            <a:pPr marL="0" indent="0" eaLnBrk="1" hangingPunct="1">
              <a:lnSpc>
                <a:spcPct val="114000"/>
              </a:lnSpc>
              <a:buFont typeface="Arial" charset="0"/>
              <a:buNone/>
            </a:pPr>
            <a:r>
              <a:rPr lang="el-GR" altLang="el-GR" sz="2400" dirty="0" smtClean="0"/>
              <a:t>Το κύριο χαρακτηριστικό μιάς φωτεινής πηγής λευκού φωτός είναι η θερμοκρασία χρώματος. Ως θερμοκρασία χρώματος μιας φωτεινής πηγής λευκού φωτός ορίζεται η θερμοκρασία του μαύρου σώματος που εκπέμπει ακτινοβολία με φασματική κατανομή όμοια με εκείνη της ακτινοβολίας που εκπέμπει η φωτεινή πηγή. </a:t>
            </a:r>
            <a:r>
              <a:rPr lang="el-GR" altLang="el-GR" sz="2400" dirty="0" smtClean="0">
                <a:solidFill>
                  <a:srgbClr val="000000"/>
                </a:solidFill>
              </a:rPr>
              <a:t>Η θερμοκρασία χρώματος μετράται σε βαθμούς </a:t>
            </a:r>
            <a:r>
              <a:rPr lang="en-US" altLang="el-GR" sz="2400" dirty="0" smtClean="0">
                <a:solidFill>
                  <a:srgbClr val="000000"/>
                </a:solidFill>
              </a:rPr>
              <a:t>Kelvin</a:t>
            </a:r>
            <a:r>
              <a:rPr lang="el-GR" altLang="el-GR" sz="2400" dirty="0" smtClean="0">
                <a:solidFill>
                  <a:srgbClr val="000000"/>
                </a:solidFill>
              </a:rPr>
              <a:t> και δεν σχετίζεται με την καθαυτό θερμοκρασία της συγκεκριμένης φωτεινής πηγής. </a:t>
            </a:r>
            <a:endParaRPr lang="el-GR" altLang="el-GR" sz="2400" dirty="0" smtClean="0"/>
          </a:p>
        </p:txBody>
      </p:sp>
      <p:sp>
        <p:nvSpPr>
          <p:cNvPr id="4" name="Θέση αριθμού διαφάνειας 3"/>
          <p:cNvSpPr>
            <a:spLocks noGrp="1"/>
          </p:cNvSpPr>
          <p:nvPr>
            <p:ph type="sldNum" sz="quarter" idx="12"/>
          </p:nvPr>
        </p:nvSpPr>
        <p:spPr/>
        <p:txBody>
          <a:bodyPr/>
          <a:lstStyle/>
          <a:p>
            <a:pPr>
              <a:defRPr/>
            </a:pPr>
            <a:fld id="{CEEF2518-4CB3-4A49-8C96-870A199C2EAF}" type="slidenum">
              <a:rPr lang="el-GR" smtClean="0">
                <a:solidFill>
                  <a:prstClr val="black"/>
                </a:solidFill>
              </a:rPr>
              <a:pPr>
                <a:defRPr/>
              </a:pPr>
              <a:t>10</a:t>
            </a:fld>
            <a:endParaRPr lang="el-GR" dirty="0">
              <a:solidFill>
                <a:prstClr val="black"/>
              </a:solidFill>
            </a:endParaRPr>
          </a:p>
        </p:txBody>
      </p:sp>
    </p:spTree>
    <p:extLst>
      <p:ext uri="{BB962C8B-B14F-4D97-AF65-F5344CB8AC3E}">
        <p14:creationId xmlns:p14="http://schemas.microsoft.com/office/powerpoint/2010/main" val="26548504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Τίτλος 1"/>
          <p:cNvSpPr>
            <a:spLocks noGrp="1"/>
          </p:cNvSpPr>
          <p:nvPr>
            <p:ph type="title"/>
          </p:nvPr>
        </p:nvSpPr>
        <p:spPr/>
        <p:txBody>
          <a:bodyPr/>
          <a:lstStyle/>
          <a:p>
            <a:pPr eaLnBrk="1" hangingPunct="1"/>
            <a:r>
              <a:rPr lang="el-GR" altLang="el-GR" dirty="0" smtClean="0"/>
              <a:t>Φωτεινές πηγές </a:t>
            </a:r>
            <a:r>
              <a:rPr lang="el-GR" altLang="el-GR" sz="3200" b="0" dirty="0" smtClean="0"/>
              <a:t>(2 από 2)</a:t>
            </a:r>
            <a:endParaRPr lang="el-GR" altLang="el-GR" dirty="0" smtClean="0"/>
          </a:p>
        </p:txBody>
      </p:sp>
      <p:sp>
        <p:nvSpPr>
          <p:cNvPr id="13315" name="Θέση περιεχομένου 2"/>
          <p:cNvSpPr>
            <a:spLocks noGrp="1"/>
          </p:cNvSpPr>
          <p:nvPr>
            <p:ph idx="1"/>
          </p:nvPr>
        </p:nvSpPr>
        <p:spPr/>
        <p:txBody>
          <a:bodyPr/>
          <a:lstStyle/>
          <a:p>
            <a:pPr marL="0" indent="0" eaLnBrk="1" hangingPunct="1">
              <a:lnSpc>
                <a:spcPct val="114000"/>
              </a:lnSpc>
              <a:buFont typeface="Arial" charset="0"/>
              <a:buNone/>
            </a:pPr>
            <a:r>
              <a:rPr lang="el-GR" altLang="el-GR" sz="2400" dirty="0" smtClean="0"/>
              <a:t>Οι φωτεινές πηγές λευκού φωτός έχουν ένταση της ακτινοβολίας σε ολόκληρο το ορατό φάσμα της ακτινοβολίας. Ωστόσο, ανάλογα με το μέρος του φάσματος όπου η ένταση της ακτινοβολίας είναι μεγαλύτερη για μία φωτεινή πηγή λευκού φωτός η φωτεινή αυτή πηγή φαίνεται χρωματισμένη. Για παράδειγμα, ο λαμπτήρας τύπου tungsten έχει μεγαλύτερη ένταση της ακτινοβολίας στην κόκκινη περιοχή του ορατού φάσματος.</a:t>
            </a:r>
          </a:p>
        </p:txBody>
      </p:sp>
      <p:sp>
        <p:nvSpPr>
          <p:cNvPr id="4" name="Θέση αριθμού διαφάνειας 3"/>
          <p:cNvSpPr>
            <a:spLocks noGrp="1"/>
          </p:cNvSpPr>
          <p:nvPr>
            <p:ph type="sldNum" sz="quarter" idx="12"/>
          </p:nvPr>
        </p:nvSpPr>
        <p:spPr/>
        <p:txBody>
          <a:bodyPr/>
          <a:lstStyle/>
          <a:p>
            <a:pPr>
              <a:defRPr/>
            </a:pPr>
            <a:fld id="{86BF85B7-90FD-473E-BD82-21EF35DB3984}" type="slidenum">
              <a:rPr lang="el-GR" smtClean="0">
                <a:solidFill>
                  <a:prstClr val="black"/>
                </a:solidFill>
              </a:rPr>
              <a:pPr>
                <a:defRPr/>
              </a:pPr>
              <a:t>11</a:t>
            </a:fld>
            <a:endParaRPr lang="el-GR" dirty="0">
              <a:solidFill>
                <a:prstClr val="black"/>
              </a:solidFill>
            </a:endParaRPr>
          </a:p>
        </p:txBody>
      </p:sp>
    </p:spTree>
    <p:extLst>
      <p:ext uri="{BB962C8B-B14F-4D97-AF65-F5344CB8AC3E}">
        <p14:creationId xmlns:p14="http://schemas.microsoft.com/office/powerpoint/2010/main" val="8514565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Τίτλος 1"/>
          <p:cNvSpPr>
            <a:spLocks noGrp="1"/>
          </p:cNvSpPr>
          <p:nvPr>
            <p:ph type="title"/>
          </p:nvPr>
        </p:nvSpPr>
        <p:spPr/>
        <p:txBody>
          <a:bodyPr/>
          <a:lstStyle/>
          <a:p>
            <a:pPr eaLnBrk="1" hangingPunct="1"/>
            <a:r>
              <a:rPr lang="el-GR" altLang="el-GR" dirty="0" smtClean="0"/>
              <a:t>Είδη φωτεινών πηγών </a:t>
            </a:r>
            <a:r>
              <a:rPr lang="el-GR" altLang="el-GR" sz="3200" b="0" dirty="0" smtClean="0"/>
              <a:t>(1 από 2)</a:t>
            </a:r>
          </a:p>
        </p:txBody>
      </p:sp>
      <p:sp>
        <p:nvSpPr>
          <p:cNvPr id="3" name="Θέση περιεχομένου 2"/>
          <p:cNvSpPr>
            <a:spLocks noGrp="1"/>
          </p:cNvSpPr>
          <p:nvPr>
            <p:ph idx="1"/>
          </p:nvPr>
        </p:nvSpPr>
        <p:spPr/>
        <p:txBody>
          <a:bodyPr/>
          <a:lstStyle/>
          <a:p>
            <a:pPr marL="0" indent="0" eaLnBrk="1" hangingPunct="1">
              <a:spcBef>
                <a:spcPts val="1000"/>
              </a:spcBef>
              <a:buFont typeface="Arial" charset="0"/>
              <a:buNone/>
              <a:defRPr/>
            </a:pPr>
            <a:r>
              <a:rPr lang="el-GR" sz="2400" dirty="0" smtClean="0"/>
              <a:t>Οι συνηθέστεροι τύποι φωτεινών πηγών (</a:t>
            </a:r>
            <a:r>
              <a:rPr lang="en-US" sz="2400" dirty="0" smtClean="0"/>
              <a:t>illuminants</a:t>
            </a:r>
            <a:r>
              <a:rPr lang="el-GR" sz="2400" dirty="0" smtClean="0"/>
              <a:t> κατά CIE) των οποίων οι τιμές χρησιμοποιούνται για την μαθηματική επεξεργασία δεδομένων χρώματος είναι οι παρακάτω:</a:t>
            </a:r>
          </a:p>
          <a:p>
            <a:pPr eaLnBrk="1" hangingPunct="1">
              <a:spcBef>
                <a:spcPts val="1000"/>
              </a:spcBef>
              <a:buClr>
                <a:srgbClr val="004A82"/>
              </a:buClr>
              <a:buFont typeface="Arial" panose="020B0604020202020204" pitchFamily="34" charset="0"/>
              <a:buChar char="•"/>
              <a:defRPr/>
            </a:pPr>
            <a:r>
              <a:rPr lang="el-GR" sz="2400" b="1" dirty="0" smtClean="0">
                <a:solidFill>
                  <a:srgbClr val="004A82"/>
                </a:solidFill>
              </a:rPr>
              <a:t>A</a:t>
            </a:r>
            <a:r>
              <a:rPr lang="el-GR" sz="2400" dirty="0" smtClean="0"/>
              <a:t> – λαμπτήρας τύπου </a:t>
            </a:r>
            <a:r>
              <a:rPr lang="en-US" sz="2400" dirty="0" smtClean="0"/>
              <a:t>tungsten</a:t>
            </a:r>
            <a:r>
              <a:rPr lang="el-GR" sz="2400" dirty="0" smtClean="0"/>
              <a:t>,</a:t>
            </a:r>
          </a:p>
          <a:p>
            <a:pPr eaLnBrk="1" hangingPunct="1">
              <a:spcBef>
                <a:spcPts val="1000"/>
              </a:spcBef>
              <a:buClr>
                <a:srgbClr val="004A82"/>
              </a:buClr>
              <a:buFont typeface="Arial" panose="020B0604020202020204" pitchFamily="34" charset="0"/>
              <a:buChar char="•"/>
              <a:defRPr/>
            </a:pPr>
            <a:r>
              <a:rPr lang="el-GR" sz="2400" b="1" dirty="0" smtClean="0">
                <a:solidFill>
                  <a:srgbClr val="004A82"/>
                </a:solidFill>
              </a:rPr>
              <a:t>C </a:t>
            </a:r>
            <a:r>
              <a:rPr lang="el-GR" sz="2400" dirty="0" smtClean="0"/>
              <a:t>– φώς ημέρας βόρειου ουρανού ή μέσο φώς ημέρας,</a:t>
            </a:r>
          </a:p>
          <a:p>
            <a:pPr eaLnBrk="1" hangingPunct="1">
              <a:spcBef>
                <a:spcPts val="1000"/>
              </a:spcBef>
              <a:buClr>
                <a:srgbClr val="004A82"/>
              </a:buClr>
              <a:buFont typeface="Arial" panose="020B0604020202020204" pitchFamily="34" charset="0"/>
              <a:buChar char="•"/>
              <a:defRPr/>
            </a:pPr>
            <a:r>
              <a:rPr lang="el-GR" sz="2400" b="1" dirty="0" smtClean="0">
                <a:solidFill>
                  <a:srgbClr val="004A82"/>
                </a:solidFill>
              </a:rPr>
              <a:t>D65</a:t>
            </a:r>
            <a:r>
              <a:rPr lang="el-GR" sz="2400" dirty="0" smtClean="0"/>
              <a:t> – η συχνότερα χρησιμοποιούμενη πηγή φωτός ημέρας (η μέση τιμή του μεσημβρινού φωτός παγκοσμίως),</a:t>
            </a:r>
          </a:p>
          <a:p>
            <a:pPr eaLnBrk="1" hangingPunct="1">
              <a:spcBef>
                <a:spcPts val="1000"/>
              </a:spcBef>
              <a:buClr>
                <a:srgbClr val="004A82"/>
              </a:buClr>
              <a:buFont typeface="Arial" panose="020B0604020202020204" pitchFamily="34" charset="0"/>
              <a:buChar char="•"/>
              <a:defRPr/>
            </a:pPr>
            <a:r>
              <a:rPr lang="el-GR" sz="2400" b="1" dirty="0" smtClean="0">
                <a:solidFill>
                  <a:srgbClr val="004A82"/>
                </a:solidFill>
              </a:rPr>
              <a:t>D50</a:t>
            </a:r>
            <a:r>
              <a:rPr lang="el-GR" sz="2400" dirty="0" smtClean="0"/>
              <a:t> – Το φώς του ορίζοντα (το φώς του ήλιου το σούρουπο ή την αυγή). Επίσης το φως ημέρας – το φυσικό φως που παραμένει μετά την αφαίρεση της υπεριώδους ακτινοβολίας,</a:t>
            </a:r>
          </a:p>
          <a:p>
            <a:pPr eaLnBrk="1" hangingPunct="1">
              <a:spcBef>
                <a:spcPts val="1000"/>
              </a:spcBef>
              <a:buClr>
                <a:srgbClr val="004A82"/>
              </a:buClr>
              <a:buFont typeface="Arial" panose="020B0604020202020204" pitchFamily="34" charset="0"/>
              <a:buChar char="•"/>
              <a:defRPr/>
            </a:pPr>
            <a:r>
              <a:rPr lang="el-GR" sz="2400" b="1" dirty="0" smtClean="0">
                <a:solidFill>
                  <a:srgbClr val="004A82"/>
                </a:solidFill>
              </a:rPr>
              <a:t>F2, Fcw, CWF, F </a:t>
            </a:r>
            <a:r>
              <a:rPr lang="el-GR" sz="2400" dirty="0" smtClean="0"/>
              <a:t>– ψυχρό λευκό φώς λαμπτήρα φθορισμού.</a:t>
            </a:r>
          </a:p>
        </p:txBody>
      </p:sp>
      <p:sp>
        <p:nvSpPr>
          <p:cNvPr id="4" name="Θέση αριθμού διαφάνειας 3"/>
          <p:cNvSpPr>
            <a:spLocks noGrp="1"/>
          </p:cNvSpPr>
          <p:nvPr>
            <p:ph type="sldNum" sz="quarter" idx="12"/>
          </p:nvPr>
        </p:nvSpPr>
        <p:spPr/>
        <p:txBody>
          <a:bodyPr/>
          <a:lstStyle/>
          <a:p>
            <a:pPr>
              <a:defRPr/>
            </a:pPr>
            <a:fld id="{3264174D-D451-49BE-9355-073A7F97441F}" type="slidenum">
              <a:rPr lang="el-GR" smtClean="0">
                <a:solidFill>
                  <a:prstClr val="black"/>
                </a:solidFill>
              </a:rPr>
              <a:pPr>
                <a:defRPr/>
              </a:pPr>
              <a:t>12</a:t>
            </a:fld>
            <a:endParaRPr lang="el-GR" dirty="0">
              <a:solidFill>
                <a:prstClr val="black"/>
              </a:solidFill>
            </a:endParaRPr>
          </a:p>
        </p:txBody>
      </p:sp>
    </p:spTree>
    <p:extLst>
      <p:ext uri="{BB962C8B-B14F-4D97-AF65-F5344CB8AC3E}">
        <p14:creationId xmlns:p14="http://schemas.microsoft.com/office/powerpoint/2010/main" val="30296085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Τίτλος 1"/>
          <p:cNvSpPr>
            <a:spLocks noGrp="1"/>
          </p:cNvSpPr>
          <p:nvPr>
            <p:ph type="title"/>
          </p:nvPr>
        </p:nvSpPr>
        <p:spPr/>
        <p:txBody>
          <a:bodyPr/>
          <a:lstStyle/>
          <a:p>
            <a:pPr eaLnBrk="1" hangingPunct="1"/>
            <a:r>
              <a:rPr lang="el-GR" altLang="el-GR" dirty="0" smtClean="0"/>
              <a:t>Είδη φωτεινών πηγών </a:t>
            </a:r>
            <a:r>
              <a:rPr lang="el-GR" altLang="el-GR" sz="3200" b="0" dirty="0" smtClean="0"/>
              <a:t>(2 από 2)</a:t>
            </a:r>
            <a:endParaRPr lang="el-GR" altLang="el-GR" dirty="0" smtClean="0"/>
          </a:p>
        </p:txBody>
      </p:sp>
      <p:sp>
        <p:nvSpPr>
          <p:cNvPr id="4" name="Θέση αριθμού διαφάνειας 3"/>
          <p:cNvSpPr>
            <a:spLocks noGrp="1"/>
          </p:cNvSpPr>
          <p:nvPr>
            <p:ph type="sldNum" sz="quarter" idx="12"/>
          </p:nvPr>
        </p:nvSpPr>
        <p:spPr/>
        <p:txBody>
          <a:bodyPr/>
          <a:lstStyle/>
          <a:p>
            <a:pPr>
              <a:defRPr/>
            </a:pPr>
            <a:fld id="{7ECF7F9C-A003-4D5F-9F60-CCD4C5EB0420}" type="slidenum">
              <a:rPr lang="el-GR" smtClean="0">
                <a:solidFill>
                  <a:prstClr val="black"/>
                </a:solidFill>
              </a:rPr>
              <a:pPr>
                <a:defRPr/>
              </a:pPr>
              <a:t>13</a:t>
            </a:fld>
            <a:endParaRPr lang="el-GR" dirty="0">
              <a:solidFill>
                <a:prstClr val="black"/>
              </a:solidFill>
            </a:endParaRPr>
          </a:p>
        </p:txBody>
      </p:sp>
      <p:pic>
        <p:nvPicPr>
          <p:cNvPr id="15364" name="Picture 2" descr="foteines pi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196975"/>
            <a:ext cx="3552825" cy="511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Ορθογώνιο 4"/>
          <p:cNvSpPr/>
          <p:nvPr/>
        </p:nvSpPr>
        <p:spPr>
          <a:xfrm>
            <a:off x="4284663" y="1557338"/>
            <a:ext cx="4572000" cy="3416300"/>
          </a:xfrm>
          <a:prstGeom prst="rect">
            <a:avLst/>
          </a:prstGeom>
        </p:spPr>
        <p:txBody>
          <a:bodyPr>
            <a:spAutoFit/>
          </a:bodyPr>
          <a:lstStyle/>
          <a:p>
            <a:pPr>
              <a:defRPr/>
            </a:pPr>
            <a:r>
              <a:rPr lang="el-GR" sz="2400" dirty="0">
                <a:solidFill>
                  <a:prstClr val="black"/>
                </a:solidFill>
                <a:latin typeface="Calibri"/>
                <a:cs typeface="Arial" charset="0"/>
              </a:rPr>
              <a:t>Στην εικόνα παρουσιάζονται ορισμένες φωτεινές πηγές. Ας προσεχθεί η διαφορετική ένταση της ακτινοβολίας σε συγκεκριμένες περιοχές του ορατού φάσματος, πράγμα που καθορίζει και το χρώμα της φωτεινής πηγής. Η ακτινοβολία εξακολουθεί να είναι βεβαίως λευκού φωτός.</a:t>
            </a:r>
          </a:p>
        </p:txBody>
      </p:sp>
    </p:spTree>
    <p:extLst>
      <p:ext uri="{BB962C8B-B14F-4D97-AF65-F5344CB8AC3E}">
        <p14:creationId xmlns:p14="http://schemas.microsoft.com/office/powerpoint/2010/main" val="698511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Τίτλος 1"/>
          <p:cNvSpPr>
            <a:spLocks noGrp="1"/>
          </p:cNvSpPr>
          <p:nvPr>
            <p:ph type="title"/>
          </p:nvPr>
        </p:nvSpPr>
        <p:spPr/>
        <p:txBody>
          <a:bodyPr/>
          <a:lstStyle/>
          <a:p>
            <a:pPr eaLnBrk="1" hangingPunct="1"/>
            <a:r>
              <a:rPr lang="el-GR" altLang="el-GR" dirty="0" smtClean="0"/>
              <a:t>Θερμοκρασία χρώματος</a:t>
            </a:r>
          </a:p>
        </p:txBody>
      </p:sp>
      <p:sp>
        <p:nvSpPr>
          <p:cNvPr id="4" name="Θέση αριθμού διαφάνειας 3"/>
          <p:cNvSpPr>
            <a:spLocks noGrp="1"/>
          </p:cNvSpPr>
          <p:nvPr>
            <p:ph type="sldNum" sz="quarter" idx="12"/>
          </p:nvPr>
        </p:nvSpPr>
        <p:spPr/>
        <p:txBody>
          <a:bodyPr/>
          <a:lstStyle/>
          <a:p>
            <a:pPr>
              <a:defRPr/>
            </a:pPr>
            <a:fld id="{620991A9-33CA-405A-9FEC-573F3AF5D2B8}" type="slidenum">
              <a:rPr lang="el-GR" smtClean="0">
                <a:solidFill>
                  <a:prstClr val="black"/>
                </a:solidFill>
              </a:rPr>
              <a:pPr>
                <a:defRPr/>
              </a:pPr>
              <a:t>14</a:t>
            </a:fld>
            <a:endParaRPr lang="el-GR" dirty="0">
              <a:solidFill>
                <a:prstClr val="black"/>
              </a:solidFill>
            </a:endParaRPr>
          </a:p>
        </p:txBody>
      </p:sp>
      <p:pic>
        <p:nvPicPr>
          <p:cNvPr id="16388" name="Picture 2" descr="File:PlanckianLocu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050" y="981075"/>
            <a:ext cx="4860925" cy="54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8"/>
          <p:cNvSpPr/>
          <p:nvPr/>
        </p:nvSpPr>
        <p:spPr>
          <a:xfrm>
            <a:off x="3365500" y="6308725"/>
            <a:ext cx="2232025" cy="461665"/>
          </a:xfrm>
          <a:prstGeom prst="rect">
            <a:avLst/>
          </a:prstGeom>
        </p:spPr>
        <p:txBody>
          <a:bodyPr>
            <a:spAutoFit/>
          </a:bodyPr>
          <a:lstStyle/>
          <a:p>
            <a:pPr algn="ctr">
              <a:defRPr/>
            </a:pPr>
            <a:r>
              <a:rPr lang="en-US" sz="1200" dirty="0">
                <a:solidFill>
                  <a:prstClr val="black">
                    <a:lumMod val="65000"/>
                    <a:lumOff val="35000"/>
                  </a:prstClr>
                </a:solidFill>
                <a:latin typeface="Calibri"/>
                <a:cs typeface="Arial" charset="0"/>
              </a:rPr>
              <a:t>“</a:t>
            </a:r>
            <a:r>
              <a:rPr lang="en-US" sz="1200" dirty="0">
                <a:solidFill>
                  <a:prstClr val="black"/>
                </a:solidFill>
                <a:latin typeface="Calibri"/>
                <a:cs typeface="Arial" charset="0"/>
                <a:hlinkClick r:id="rId4"/>
              </a:rPr>
              <a:t>PlanckianLocus</a:t>
            </a:r>
            <a:r>
              <a:rPr lang="en-US" sz="1200" dirty="0">
                <a:solidFill>
                  <a:prstClr val="black">
                    <a:lumMod val="65000"/>
                    <a:lumOff val="35000"/>
                  </a:prstClr>
                </a:solidFill>
                <a:latin typeface="Calibri"/>
                <a:cs typeface="Arial" charset="0"/>
              </a:rPr>
              <a:t>”,</a:t>
            </a:r>
            <a:r>
              <a:rPr lang="el-GR" sz="1200" dirty="0">
                <a:solidFill>
                  <a:prstClr val="black">
                    <a:lumMod val="65000"/>
                    <a:lumOff val="35000"/>
                  </a:prstClr>
                </a:solidFill>
                <a:latin typeface="Calibri"/>
                <a:cs typeface="Arial" charset="0"/>
              </a:rPr>
              <a:t> </a:t>
            </a:r>
            <a:r>
              <a:rPr lang="el-GR" sz="1200" dirty="0" smtClean="0">
                <a:solidFill>
                  <a:prstClr val="black">
                    <a:lumMod val="65000"/>
                    <a:lumOff val="35000"/>
                  </a:prstClr>
                </a:solidFill>
                <a:latin typeface="Calibri"/>
                <a:cs typeface="Arial" charset="0"/>
              </a:rPr>
              <a:t>από </a:t>
            </a:r>
            <a:r>
              <a:rPr lang="en-US" sz="1200" dirty="0" smtClean="0">
                <a:solidFill>
                  <a:prstClr val="black">
                    <a:lumMod val="65000"/>
                    <a:lumOff val="35000"/>
                  </a:prstClr>
                </a:solidFill>
                <a:latin typeface="Calibri"/>
                <a:cs typeface="Arial" charset="0"/>
              </a:rPr>
              <a:t> </a:t>
            </a:r>
            <a:r>
              <a:rPr lang="en-US" sz="1200" dirty="0">
                <a:solidFill>
                  <a:prstClr val="black"/>
                </a:solidFill>
                <a:latin typeface="Calibri"/>
                <a:cs typeface="Arial" charset="0"/>
                <a:hlinkClick r:id="rId5" tooltip="User:PAR"/>
              </a:rPr>
              <a:t>PAR</a:t>
            </a:r>
            <a:r>
              <a:rPr lang="el-GR" sz="1200" dirty="0">
                <a:solidFill>
                  <a:prstClr val="black"/>
                </a:solidFill>
                <a:latin typeface="Calibri"/>
                <a:cs typeface="Arial" charset="0"/>
              </a:rPr>
              <a:t> </a:t>
            </a:r>
            <a:r>
              <a:rPr lang="el-GR" sz="1200" dirty="0" smtClean="0">
                <a:solidFill>
                  <a:prstClr val="black">
                    <a:lumMod val="65000"/>
                    <a:lumOff val="35000"/>
                  </a:prstClr>
                </a:solidFill>
                <a:latin typeface="Calibri"/>
                <a:cs typeface="Arial" charset="0"/>
              </a:rPr>
              <a:t>διαθέσιμο ως κοινό κτήμα</a:t>
            </a:r>
            <a:endParaRPr lang="en-US" sz="1200" dirty="0">
              <a:solidFill>
                <a:prstClr val="black"/>
              </a:solidFill>
              <a:latin typeface="Calibri"/>
              <a:cs typeface="Arial" charset="0"/>
            </a:endParaRPr>
          </a:p>
        </p:txBody>
      </p:sp>
    </p:spTree>
    <p:extLst>
      <p:ext uri="{BB962C8B-B14F-4D97-AF65-F5344CB8AC3E}">
        <p14:creationId xmlns:p14="http://schemas.microsoft.com/office/powerpoint/2010/main" val="25296226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Τίτλος 1"/>
          <p:cNvSpPr>
            <a:spLocks noGrp="1"/>
          </p:cNvSpPr>
          <p:nvPr>
            <p:ph type="title"/>
          </p:nvPr>
        </p:nvSpPr>
        <p:spPr/>
        <p:txBody>
          <a:bodyPr/>
          <a:lstStyle/>
          <a:p>
            <a:pPr eaLnBrk="1" hangingPunct="1"/>
            <a:r>
              <a:rPr lang="el-GR" altLang="el-GR" dirty="0" smtClean="0"/>
              <a:t>Μεταμερισμός</a:t>
            </a:r>
            <a:r>
              <a:rPr lang="en-US" altLang="el-GR" dirty="0" smtClean="0"/>
              <a:t> </a:t>
            </a:r>
            <a:r>
              <a:rPr lang="el-GR" altLang="el-GR" sz="3200" b="0" dirty="0" smtClean="0"/>
              <a:t>(1 από 3)</a:t>
            </a:r>
          </a:p>
        </p:txBody>
      </p:sp>
      <p:sp>
        <p:nvSpPr>
          <p:cNvPr id="17411" name="Θέση περιεχομένου 2"/>
          <p:cNvSpPr>
            <a:spLocks noGrp="1"/>
          </p:cNvSpPr>
          <p:nvPr>
            <p:ph idx="1"/>
          </p:nvPr>
        </p:nvSpPr>
        <p:spPr/>
        <p:txBody>
          <a:bodyPr/>
          <a:lstStyle/>
          <a:p>
            <a:pPr marL="0" indent="0" eaLnBrk="1" hangingPunct="1">
              <a:lnSpc>
                <a:spcPct val="114000"/>
              </a:lnSpc>
              <a:buFont typeface="Arial" charset="0"/>
              <a:buNone/>
            </a:pPr>
            <a:r>
              <a:rPr lang="el-GR" altLang="el-GR" sz="2300" dirty="0" smtClean="0"/>
              <a:t>Στους παράγοντες που επηρεάζουν το χρώμα εντάσσεται και η διαφορά ευαισθησίας των συστημάτων όρασης δύο παρατηρητών. Σημαντικός παράγοντας που αφορά στην πρόσληψη του χρώματος είναι το φαινόμενο του μεταμερισμού το οποίο είναι μια ιδιαιτερότητα του ανθρώπινου ματιού σε σχέση με τη φωτεινή πηγή. </a:t>
            </a:r>
          </a:p>
        </p:txBody>
      </p:sp>
      <p:sp>
        <p:nvSpPr>
          <p:cNvPr id="4" name="Θέση αριθμού διαφάνειας 3"/>
          <p:cNvSpPr>
            <a:spLocks noGrp="1"/>
          </p:cNvSpPr>
          <p:nvPr>
            <p:ph type="sldNum" sz="quarter" idx="12"/>
          </p:nvPr>
        </p:nvSpPr>
        <p:spPr/>
        <p:txBody>
          <a:bodyPr/>
          <a:lstStyle/>
          <a:p>
            <a:pPr>
              <a:defRPr/>
            </a:pPr>
            <a:fld id="{B8201A82-8E89-4056-9AB5-DFDCAC0AE5E6}" type="slidenum">
              <a:rPr lang="el-GR" smtClean="0">
                <a:solidFill>
                  <a:prstClr val="black"/>
                </a:solidFill>
              </a:rPr>
              <a:pPr>
                <a:defRPr/>
              </a:pPr>
              <a:t>15</a:t>
            </a:fld>
            <a:endParaRPr lang="el-GR" dirty="0">
              <a:solidFill>
                <a:prstClr val="black"/>
              </a:solidFill>
            </a:endParaRPr>
          </a:p>
        </p:txBody>
      </p:sp>
    </p:spTree>
    <p:extLst>
      <p:ext uri="{BB962C8B-B14F-4D97-AF65-F5344CB8AC3E}">
        <p14:creationId xmlns:p14="http://schemas.microsoft.com/office/powerpoint/2010/main" val="21736134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Τίτλος 1"/>
          <p:cNvSpPr>
            <a:spLocks noGrp="1"/>
          </p:cNvSpPr>
          <p:nvPr>
            <p:ph type="title"/>
          </p:nvPr>
        </p:nvSpPr>
        <p:spPr/>
        <p:txBody>
          <a:bodyPr/>
          <a:lstStyle/>
          <a:p>
            <a:pPr eaLnBrk="1" hangingPunct="1"/>
            <a:r>
              <a:rPr lang="el-GR" altLang="el-GR" dirty="0" smtClean="0"/>
              <a:t>Μεταμερισμός</a:t>
            </a:r>
            <a:r>
              <a:rPr lang="en-US" altLang="el-GR" dirty="0" smtClean="0"/>
              <a:t> </a:t>
            </a:r>
            <a:r>
              <a:rPr lang="el-GR" altLang="el-GR" sz="3200" b="0" dirty="0" smtClean="0"/>
              <a:t>(2 από 3)</a:t>
            </a:r>
          </a:p>
        </p:txBody>
      </p:sp>
      <p:sp>
        <p:nvSpPr>
          <p:cNvPr id="3" name="Θέση περιεχομένου 2"/>
          <p:cNvSpPr>
            <a:spLocks noGrp="1"/>
          </p:cNvSpPr>
          <p:nvPr>
            <p:ph idx="1"/>
          </p:nvPr>
        </p:nvSpPr>
        <p:spPr/>
        <p:txBody>
          <a:bodyPr/>
          <a:lstStyle/>
          <a:p>
            <a:pPr marL="0" indent="0" eaLnBrk="1" hangingPunct="1">
              <a:lnSpc>
                <a:spcPct val="114000"/>
              </a:lnSpc>
              <a:spcBef>
                <a:spcPts val="1200"/>
              </a:spcBef>
              <a:buFont typeface="Arial" charset="0"/>
              <a:buNone/>
              <a:defRPr/>
            </a:pPr>
            <a:r>
              <a:rPr lang="el-GR" sz="2300" dirty="0" smtClean="0"/>
              <a:t>Ο μεταμερισμός διακρίνεται σε δύο περιπτώσεις: </a:t>
            </a:r>
          </a:p>
          <a:p>
            <a:pPr marL="457200" indent="-457200" eaLnBrk="1" hangingPunct="1">
              <a:lnSpc>
                <a:spcPct val="114000"/>
              </a:lnSpc>
              <a:spcBef>
                <a:spcPts val="1200"/>
              </a:spcBef>
              <a:buClr>
                <a:srgbClr val="004A82"/>
              </a:buClr>
              <a:buFont typeface="+mj-lt"/>
              <a:buAutoNum type="arabicPeriod"/>
              <a:defRPr/>
            </a:pPr>
            <a:r>
              <a:rPr lang="el-GR" sz="2300" dirty="0" smtClean="0"/>
              <a:t>Όταν δύο διαφορετικά δείγματα χρωμάτων παράγουν στον ίδιο παρατηρητή την ίδια χρωματική αίσθηση κάτω από ορισμένο φωτισμό. </a:t>
            </a:r>
          </a:p>
          <a:p>
            <a:pPr marL="457200" indent="-457200" eaLnBrk="1" hangingPunct="1">
              <a:lnSpc>
                <a:spcPct val="114000"/>
              </a:lnSpc>
              <a:spcBef>
                <a:spcPts val="1200"/>
              </a:spcBef>
              <a:buClr>
                <a:srgbClr val="004A82"/>
              </a:buClr>
              <a:buFont typeface="+mj-lt"/>
              <a:buAutoNum type="arabicPeriod"/>
              <a:defRPr/>
            </a:pPr>
            <a:r>
              <a:rPr lang="el-GR" sz="2300" dirty="0" smtClean="0"/>
              <a:t>Όταν δύο διαφορετικά δείγματα χρωμάτων παράγουν στον ίδιο παρατηρητή διαφορετικές χρωματικές αισθήσεις κάτω από ορισμένο φωτισμό. </a:t>
            </a:r>
          </a:p>
          <a:p>
            <a:pPr marL="0" indent="0" eaLnBrk="1" hangingPunct="1">
              <a:lnSpc>
                <a:spcPct val="114000"/>
              </a:lnSpc>
              <a:spcBef>
                <a:spcPts val="1200"/>
              </a:spcBef>
              <a:buFont typeface="Arial" charset="0"/>
              <a:buNone/>
              <a:defRPr/>
            </a:pPr>
            <a:r>
              <a:rPr lang="el-GR" sz="2300" dirty="0" smtClean="0"/>
              <a:t>Ακόμη και όταν τα δύο διαφορετικά δείγματα έχουν την ίδια φασματική κατανομή, η εμφάνισή τους εξαρτάται από τη φωτεινή πηγή και από τον παρατηρητή.</a:t>
            </a:r>
            <a:endParaRPr lang="el-GR" sz="2300" dirty="0"/>
          </a:p>
        </p:txBody>
      </p:sp>
      <p:sp>
        <p:nvSpPr>
          <p:cNvPr id="4" name="Θέση αριθμού διαφάνειας 3"/>
          <p:cNvSpPr>
            <a:spLocks noGrp="1"/>
          </p:cNvSpPr>
          <p:nvPr>
            <p:ph type="sldNum" sz="quarter" idx="12"/>
          </p:nvPr>
        </p:nvSpPr>
        <p:spPr/>
        <p:txBody>
          <a:bodyPr/>
          <a:lstStyle/>
          <a:p>
            <a:pPr>
              <a:defRPr/>
            </a:pPr>
            <a:fld id="{4BE1763E-98ED-4111-BA2F-3A9CC73FFE11}" type="slidenum">
              <a:rPr lang="el-GR" smtClean="0">
                <a:solidFill>
                  <a:prstClr val="black"/>
                </a:solidFill>
              </a:rPr>
              <a:pPr>
                <a:defRPr/>
              </a:pPr>
              <a:t>16</a:t>
            </a:fld>
            <a:endParaRPr lang="el-GR" dirty="0">
              <a:solidFill>
                <a:prstClr val="black"/>
              </a:solidFill>
            </a:endParaRPr>
          </a:p>
        </p:txBody>
      </p:sp>
    </p:spTree>
    <p:extLst>
      <p:ext uri="{BB962C8B-B14F-4D97-AF65-F5344CB8AC3E}">
        <p14:creationId xmlns:p14="http://schemas.microsoft.com/office/powerpoint/2010/main" val="32949561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Τίτλος 1"/>
          <p:cNvSpPr>
            <a:spLocks noGrp="1"/>
          </p:cNvSpPr>
          <p:nvPr>
            <p:ph type="title"/>
          </p:nvPr>
        </p:nvSpPr>
        <p:spPr/>
        <p:txBody>
          <a:bodyPr/>
          <a:lstStyle/>
          <a:p>
            <a:pPr eaLnBrk="1" hangingPunct="1"/>
            <a:r>
              <a:rPr lang="el-GR" altLang="el-GR" dirty="0" smtClean="0"/>
              <a:t>Μεταμερισμός</a:t>
            </a:r>
            <a:r>
              <a:rPr lang="en-US" altLang="el-GR" dirty="0" smtClean="0"/>
              <a:t> </a:t>
            </a:r>
            <a:r>
              <a:rPr lang="el-GR" altLang="el-GR" sz="3200" b="0" dirty="0" smtClean="0"/>
              <a:t>(3 από 3)</a:t>
            </a:r>
            <a:endParaRPr lang="el-GR" altLang="el-GR" dirty="0" smtClean="0"/>
          </a:p>
        </p:txBody>
      </p:sp>
      <p:sp>
        <p:nvSpPr>
          <p:cNvPr id="19459" name="Θέση περιεχομένου 8"/>
          <p:cNvSpPr>
            <a:spLocks noGrp="1"/>
          </p:cNvSpPr>
          <p:nvPr>
            <p:ph idx="1"/>
          </p:nvPr>
        </p:nvSpPr>
        <p:spPr>
          <a:xfrm>
            <a:off x="457200" y="1196975"/>
            <a:ext cx="8229600" cy="647700"/>
          </a:xfrm>
        </p:spPr>
        <p:txBody>
          <a:bodyPr/>
          <a:lstStyle/>
          <a:p>
            <a:pPr marL="0" indent="0" eaLnBrk="1" hangingPunct="1">
              <a:buFont typeface="Arial" charset="0"/>
              <a:buNone/>
            </a:pPr>
            <a:r>
              <a:rPr lang="el-GR" altLang="el-GR" sz="2400" dirty="0" smtClean="0"/>
              <a:t>Στην εικόνα απεικονίζεται το φαινόμενο του μεταμερισμού.</a:t>
            </a:r>
            <a:r>
              <a:rPr lang="el-GR" altLang="el-GR" sz="2400" b="1" dirty="0" smtClean="0"/>
              <a:t> </a:t>
            </a:r>
            <a:endParaRPr lang="el-GR" altLang="el-GR" sz="2400" dirty="0" smtClean="0"/>
          </a:p>
        </p:txBody>
      </p:sp>
      <p:sp>
        <p:nvSpPr>
          <p:cNvPr id="4" name="Θέση αριθμού διαφάνειας 3"/>
          <p:cNvSpPr>
            <a:spLocks noGrp="1"/>
          </p:cNvSpPr>
          <p:nvPr>
            <p:ph type="sldNum" sz="quarter" idx="12"/>
          </p:nvPr>
        </p:nvSpPr>
        <p:spPr/>
        <p:txBody>
          <a:bodyPr/>
          <a:lstStyle/>
          <a:p>
            <a:pPr>
              <a:defRPr/>
            </a:pPr>
            <a:fld id="{BC5118AC-7398-4496-B8C3-90A4BA028665}" type="slidenum">
              <a:rPr lang="el-GR" smtClean="0">
                <a:solidFill>
                  <a:prstClr val="black"/>
                </a:solidFill>
              </a:rPr>
              <a:pPr>
                <a:defRPr/>
              </a:pPr>
              <a:t>17</a:t>
            </a:fld>
            <a:endParaRPr lang="el-GR" dirty="0">
              <a:solidFill>
                <a:prstClr val="black"/>
              </a:solidFill>
            </a:endParaRPr>
          </a:p>
        </p:txBody>
      </p:sp>
      <p:grpSp>
        <p:nvGrpSpPr>
          <p:cNvPr id="19461" name="Ομάδα 6"/>
          <p:cNvGrpSpPr>
            <a:grpSpLocks/>
          </p:cNvGrpSpPr>
          <p:nvPr/>
        </p:nvGrpSpPr>
        <p:grpSpPr bwMode="auto">
          <a:xfrm>
            <a:off x="762000" y="2133600"/>
            <a:ext cx="7904163" cy="2786063"/>
            <a:chOff x="762140" y="1647858"/>
            <a:chExt cx="7903706" cy="2786599"/>
          </a:xfrm>
        </p:grpSpPr>
        <p:pic>
          <p:nvPicPr>
            <p:cNvPr id="19463" name="Picture 2" descr="Sun, Weather, Sunsh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140" y="1647858"/>
              <a:ext cx="1566531" cy="1566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6" descr="File:Fluorescent light strip 2 tube.JPG"/>
            <p:cNvPicPr>
              <a:picLocks noChangeAspect="1" noChangeArrowheads="1"/>
            </p:cNvPicPr>
            <p:nvPr/>
          </p:nvPicPr>
          <p:blipFill>
            <a:blip r:embed="rId4">
              <a:extLst>
                <a:ext uri="{28A0092B-C50C-407E-A947-70E740481C1C}">
                  <a14:useLocalDpi xmlns:a14="http://schemas.microsoft.com/office/drawing/2010/main" val="0"/>
                </a:ext>
              </a:extLst>
            </a:blip>
            <a:srcRect l="4636" t="22617" r="4132" b="26402"/>
            <a:stretch>
              <a:fillRect/>
            </a:stretch>
          </p:blipFill>
          <p:spPr bwMode="auto">
            <a:xfrm>
              <a:off x="5652120" y="2113061"/>
              <a:ext cx="3013726" cy="606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8" descr="Bulb, Light, Lamp, Electric, Electric Bulb, Electricit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3998192" y="1802056"/>
              <a:ext cx="715566" cy="125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Ορθογώνιο 4"/>
            <p:cNvSpPr/>
            <p:nvPr/>
          </p:nvSpPr>
          <p:spPr>
            <a:xfrm>
              <a:off x="897070" y="3281710"/>
              <a:ext cx="1296912" cy="1152747"/>
            </a:xfrm>
            <a:prstGeom prst="rect">
              <a:avLst/>
            </a:prstGeom>
            <a:solidFill>
              <a:srgbClr val="769D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solidFill>
                  <a:prstClr val="white"/>
                </a:solidFill>
              </a:endParaRPr>
            </a:p>
          </p:txBody>
        </p:sp>
        <p:sp>
          <p:nvSpPr>
            <p:cNvPr id="10" name="Ορθογώνιο 9"/>
            <p:cNvSpPr/>
            <p:nvPr/>
          </p:nvSpPr>
          <p:spPr>
            <a:xfrm>
              <a:off x="3708370" y="3267420"/>
              <a:ext cx="1295325" cy="1152747"/>
            </a:xfrm>
            <a:prstGeom prst="rect">
              <a:avLst/>
            </a:prstGeom>
            <a:solidFill>
              <a:srgbClr val="5E8BC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solidFill>
                  <a:prstClr val="white"/>
                </a:solidFill>
              </a:endParaRPr>
            </a:p>
          </p:txBody>
        </p:sp>
        <p:sp>
          <p:nvSpPr>
            <p:cNvPr id="11" name="Ορθογώνιο 10"/>
            <p:cNvSpPr/>
            <p:nvPr/>
          </p:nvSpPr>
          <p:spPr>
            <a:xfrm>
              <a:off x="6510146" y="3281710"/>
              <a:ext cx="1296912" cy="1152747"/>
            </a:xfrm>
            <a:prstGeom prst="rect">
              <a:avLst/>
            </a:prstGeom>
            <a:solidFill>
              <a:srgbClr val="497DB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solidFill>
                  <a:prstClr val="white"/>
                </a:solidFill>
              </a:endParaRPr>
            </a:p>
          </p:txBody>
        </p:sp>
      </p:grpSp>
      <p:sp>
        <p:nvSpPr>
          <p:cNvPr id="6" name="TextBox 5"/>
          <p:cNvSpPr txBox="1"/>
          <p:nvPr/>
        </p:nvSpPr>
        <p:spPr>
          <a:xfrm>
            <a:off x="250825" y="5876925"/>
            <a:ext cx="5024438" cy="646113"/>
          </a:xfrm>
          <a:prstGeom prst="rect">
            <a:avLst/>
          </a:prstGeom>
          <a:noFill/>
        </p:spPr>
        <p:txBody>
          <a:bodyPr>
            <a:spAutoFit/>
          </a:bodyPr>
          <a:lstStyle/>
          <a:p>
            <a:pPr>
              <a:defRPr/>
            </a:pPr>
            <a:r>
              <a:rPr lang="en-US" sz="1200" dirty="0">
                <a:solidFill>
                  <a:prstClr val="black"/>
                </a:solidFill>
                <a:latin typeface="Calibri"/>
                <a:cs typeface="Arial" charset="0"/>
                <a:hlinkClick r:id="rId6"/>
              </a:rPr>
              <a:t>Sun</a:t>
            </a:r>
            <a:r>
              <a:rPr lang="en-US" sz="1200" dirty="0">
                <a:solidFill>
                  <a:prstClr val="black"/>
                </a:solidFill>
                <a:latin typeface="Calibri"/>
                <a:cs typeface="Arial" charset="0"/>
              </a:rPr>
              <a:t> </a:t>
            </a:r>
            <a:r>
              <a:rPr lang="el-GR" sz="1200" dirty="0" smtClean="0">
                <a:solidFill>
                  <a:prstClr val="black"/>
                </a:solidFill>
                <a:latin typeface="Calibri"/>
                <a:cs typeface="Arial" charset="0"/>
              </a:rPr>
              <a:t>από</a:t>
            </a:r>
            <a:r>
              <a:rPr lang="en-US" sz="1200" dirty="0" smtClean="0">
                <a:solidFill>
                  <a:prstClr val="black"/>
                </a:solidFill>
                <a:latin typeface="Calibri"/>
                <a:cs typeface="Arial" charset="0"/>
              </a:rPr>
              <a:t> </a:t>
            </a:r>
            <a:r>
              <a:rPr lang="en-US" sz="1200" dirty="0">
                <a:solidFill>
                  <a:prstClr val="black"/>
                </a:solidFill>
                <a:latin typeface="Calibri"/>
                <a:cs typeface="Arial" charset="0"/>
                <a:hlinkClick r:id="rId7"/>
              </a:rPr>
              <a:t>OpenClips</a:t>
            </a:r>
            <a:r>
              <a:rPr lang="en-US" sz="1200" dirty="0">
                <a:solidFill>
                  <a:prstClr val="black"/>
                </a:solidFill>
                <a:latin typeface="Calibri"/>
                <a:cs typeface="Arial" charset="0"/>
              </a:rPr>
              <a:t>, </a:t>
            </a:r>
            <a:r>
              <a:rPr lang="el-GR" sz="1200" dirty="0" smtClean="0">
                <a:solidFill>
                  <a:prstClr val="black"/>
                </a:solidFill>
                <a:latin typeface="Calibri"/>
                <a:cs typeface="Arial" charset="0"/>
              </a:rPr>
              <a:t>διαθέσιμο ως κοινό κτήμα</a:t>
            </a:r>
            <a:endParaRPr lang="en-US" sz="1200" dirty="0">
              <a:solidFill>
                <a:prstClr val="black"/>
              </a:solidFill>
              <a:latin typeface="Calibri"/>
              <a:cs typeface="Arial" charset="0"/>
            </a:endParaRPr>
          </a:p>
          <a:p>
            <a:pPr>
              <a:defRPr/>
            </a:pPr>
            <a:r>
              <a:rPr lang="en-US" sz="1200" dirty="0">
                <a:solidFill>
                  <a:prstClr val="black"/>
                </a:solidFill>
                <a:latin typeface="Calibri"/>
                <a:cs typeface="Arial" charset="0"/>
                <a:hlinkClick r:id="rId8"/>
              </a:rPr>
              <a:t>light bulb</a:t>
            </a:r>
            <a:r>
              <a:rPr lang="en-US" sz="1200" dirty="0">
                <a:solidFill>
                  <a:prstClr val="black"/>
                </a:solidFill>
                <a:latin typeface="Calibri"/>
                <a:cs typeface="Arial" charset="0"/>
              </a:rPr>
              <a:t> </a:t>
            </a:r>
            <a:r>
              <a:rPr lang="el-GR" sz="1200" dirty="0" smtClean="0">
                <a:solidFill>
                  <a:prstClr val="black"/>
                </a:solidFill>
                <a:latin typeface="Calibri"/>
                <a:cs typeface="Arial" charset="0"/>
              </a:rPr>
              <a:t>από</a:t>
            </a:r>
            <a:r>
              <a:rPr lang="en-US" sz="1200" dirty="0" smtClean="0">
                <a:solidFill>
                  <a:prstClr val="black"/>
                </a:solidFill>
                <a:latin typeface="Calibri"/>
                <a:cs typeface="Arial" charset="0"/>
              </a:rPr>
              <a:t> </a:t>
            </a:r>
            <a:r>
              <a:rPr lang="en-US" sz="1200" dirty="0">
                <a:solidFill>
                  <a:prstClr val="black"/>
                </a:solidFill>
                <a:latin typeface="Calibri"/>
                <a:cs typeface="Arial" charset="0"/>
                <a:hlinkClick r:id="rId7"/>
              </a:rPr>
              <a:t>OpenClips</a:t>
            </a:r>
            <a:r>
              <a:rPr lang="en-US" sz="1200" dirty="0">
                <a:solidFill>
                  <a:prstClr val="black"/>
                </a:solidFill>
                <a:latin typeface="Calibri"/>
                <a:cs typeface="Arial" charset="0"/>
              </a:rPr>
              <a:t>, </a:t>
            </a:r>
            <a:r>
              <a:rPr lang="el-GR" sz="1200" dirty="0" smtClean="0">
                <a:solidFill>
                  <a:prstClr val="black"/>
                </a:solidFill>
                <a:latin typeface="Calibri"/>
                <a:cs typeface="Arial" charset="0"/>
              </a:rPr>
              <a:t>διαθέσιμο ως κοινό κτήμα</a:t>
            </a:r>
            <a:endParaRPr lang="en-US" sz="1200" dirty="0">
              <a:solidFill>
                <a:prstClr val="black"/>
              </a:solidFill>
              <a:latin typeface="Calibri"/>
              <a:cs typeface="Arial" charset="0"/>
            </a:endParaRPr>
          </a:p>
          <a:p>
            <a:pPr>
              <a:defRPr/>
            </a:pPr>
            <a:r>
              <a:rPr lang="en-US" sz="1200" dirty="0">
                <a:solidFill>
                  <a:prstClr val="black"/>
                </a:solidFill>
                <a:latin typeface="Calibri"/>
                <a:cs typeface="Arial" charset="0"/>
                <a:hlinkClick r:id="rId9"/>
              </a:rPr>
              <a:t>Fluorescent light strip 2 tube</a:t>
            </a:r>
            <a:r>
              <a:rPr lang="en-US" sz="1200" dirty="0">
                <a:solidFill>
                  <a:prstClr val="black"/>
                </a:solidFill>
                <a:latin typeface="Calibri"/>
                <a:cs typeface="Arial" charset="0"/>
              </a:rPr>
              <a:t> </a:t>
            </a:r>
            <a:r>
              <a:rPr lang="el-GR" sz="1200" dirty="0" smtClean="0">
                <a:solidFill>
                  <a:prstClr val="black"/>
                </a:solidFill>
                <a:latin typeface="Calibri"/>
                <a:cs typeface="Arial" charset="0"/>
              </a:rPr>
              <a:t>από</a:t>
            </a:r>
            <a:r>
              <a:rPr lang="en-US" sz="1200" dirty="0" smtClean="0">
                <a:solidFill>
                  <a:prstClr val="black"/>
                </a:solidFill>
                <a:latin typeface="Calibri"/>
                <a:cs typeface="Arial" charset="0"/>
              </a:rPr>
              <a:t> </a:t>
            </a:r>
            <a:r>
              <a:rPr lang="en-US" sz="1200" dirty="0">
                <a:solidFill>
                  <a:prstClr val="black"/>
                </a:solidFill>
                <a:latin typeface="Calibri"/>
                <a:cs typeface="Arial" charset="0"/>
                <a:hlinkClick r:id="rId10" tooltip="User:Chetvorno (page does not exist)"/>
              </a:rPr>
              <a:t>Chetvorno</a:t>
            </a:r>
            <a:r>
              <a:rPr lang="en-US" sz="1200" dirty="0">
                <a:solidFill>
                  <a:prstClr val="black"/>
                </a:solidFill>
                <a:latin typeface="Calibri"/>
                <a:cs typeface="Arial" charset="0"/>
              </a:rPr>
              <a:t>, </a:t>
            </a:r>
            <a:r>
              <a:rPr lang="el-GR" sz="1200" dirty="0" smtClean="0">
                <a:solidFill>
                  <a:prstClr val="black"/>
                </a:solidFill>
                <a:latin typeface="Calibri"/>
                <a:cs typeface="Arial" charset="0"/>
              </a:rPr>
              <a:t>διαθέσιμο ως κοινό κτήμα</a:t>
            </a:r>
            <a:r>
              <a:rPr lang="en-US" sz="1200" dirty="0" smtClean="0">
                <a:solidFill>
                  <a:prstClr val="black"/>
                </a:solidFill>
                <a:latin typeface="Calibri"/>
                <a:cs typeface="Arial" charset="0"/>
              </a:rPr>
              <a:t>.</a:t>
            </a:r>
            <a:endParaRPr lang="en-US" sz="1200" dirty="0">
              <a:solidFill>
                <a:prstClr val="black"/>
              </a:solidFill>
              <a:latin typeface="Calibri"/>
              <a:cs typeface="Arial" charset="0"/>
            </a:endParaRPr>
          </a:p>
        </p:txBody>
      </p:sp>
    </p:spTree>
    <p:extLst>
      <p:ext uri="{BB962C8B-B14F-4D97-AF65-F5344CB8AC3E}">
        <p14:creationId xmlns:p14="http://schemas.microsoft.com/office/powerpoint/2010/main" val="26283762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p:cNvSpPr>
            <a:spLocks noGrp="1"/>
          </p:cNvSpPr>
          <p:nvPr>
            <p:ph type="title"/>
          </p:nvPr>
        </p:nvSpPr>
        <p:spPr>
          <a:xfrm>
            <a:off x="468313" y="115888"/>
            <a:ext cx="8229600" cy="1080864"/>
          </a:xfrm>
        </p:spPr>
        <p:txBody>
          <a:bodyPr/>
          <a:lstStyle/>
          <a:p>
            <a:pPr eaLnBrk="1" hangingPunct="1"/>
            <a:r>
              <a:rPr lang="el-GR" altLang="el-GR" dirty="0" smtClean="0"/>
              <a:t>Ταξινόμηση </a:t>
            </a:r>
            <a:r>
              <a:rPr lang="el-GR" altLang="el-GR" dirty="0"/>
              <a:t>και κατάταξη των </a:t>
            </a:r>
            <a:r>
              <a:rPr lang="el-GR" altLang="el-GR" dirty="0" smtClean="0"/>
              <a:t>χρωμάτων</a:t>
            </a:r>
            <a:r>
              <a:rPr lang="en-US" altLang="el-GR" dirty="0" smtClean="0"/>
              <a:t> </a:t>
            </a:r>
            <a:r>
              <a:rPr lang="en-US" altLang="el-GR" sz="3200" b="0" dirty="0" smtClean="0"/>
              <a:t>(1 </a:t>
            </a:r>
            <a:r>
              <a:rPr lang="el-GR" altLang="el-GR" sz="3200" b="0" dirty="0" smtClean="0"/>
              <a:t>από 2)</a:t>
            </a:r>
          </a:p>
        </p:txBody>
      </p:sp>
      <p:sp>
        <p:nvSpPr>
          <p:cNvPr id="3075" name="Θέση περιεχομένου 2"/>
          <p:cNvSpPr>
            <a:spLocks noGrp="1"/>
          </p:cNvSpPr>
          <p:nvPr>
            <p:ph idx="1"/>
          </p:nvPr>
        </p:nvSpPr>
        <p:spPr>
          <a:xfrm>
            <a:off x="457200" y="1412776"/>
            <a:ext cx="8435975" cy="4824512"/>
          </a:xfrm>
        </p:spPr>
        <p:txBody>
          <a:bodyPr/>
          <a:lstStyle/>
          <a:p>
            <a:pPr marL="0" indent="0" eaLnBrk="1" hangingPunct="1">
              <a:lnSpc>
                <a:spcPct val="114000"/>
              </a:lnSpc>
              <a:buFont typeface="Arial" charset="0"/>
              <a:buNone/>
            </a:pPr>
            <a:r>
              <a:rPr lang="el-GR" altLang="el-GR" sz="2400" dirty="0" smtClean="0"/>
              <a:t>Η εξέλιξη στις εφαρμογές του χρώματος σε συνδυασμό με πλήθος άλλων επεξεργασιών, όπως για παράδειγμα η έγχρωμη φωτογραφία, η έγχρωμη εκτύπωση η αναγκαιότητα του χρωματισμού αντικειμένων που άρχισαν να παράγονται στην κατά την βιομηχανική επανάσταση, οδήγησαν στην αναγκαιότητα της συστηματικής κατάταξης των χρωμάτων. Παράλληλα, η υποκειμενικότητα στην παρατήρηση και στην πρόσληψη των χρωμάτων δημιούργησε την αναγκαιότητα της ανάπτυξης συστημάτων και μεθόδων αντικειμενικού προσδιορισμού των χρωμάτων. </a:t>
            </a:r>
          </a:p>
        </p:txBody>
      </p:sp>
      <p:sp>
        <p:nvSpPr>
          <p:cNvPr id="3076" name="Θέση αριθμού διαφάνειας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87C376E4-92F4-4963-BEC2-F428C617C63D}" type="slidenum">
              <a:rPr lang="el-GR" altLang="el-GR" smtClean="0">
                <a:solidFill>
                  <a:prstClr val="black"/>
                </a:solidFill>
              </a:rPr>
              <a:pPr eaLnBrk="1" hangingPunct="1">
                <a:defRPr/>
              </a:pPr>
              <a:t>1</a:t>
            </a:fld>
            <a:endParaRPr lang="el-GR" altLang="el-GR" dirty="0" smtClean="0">
              <a:solidFill>
                <a:prstClr val="black"/>
              </a:solidFill>
            </a:endParaRPr>
          </a:p>
        </p:txBody>
      </p:sp>
    </p:spTree>
    <p:extLst>
      <p:ext uri="{BB962C8B-B14F-4D97-AF65-F5344CB8AC3E}">
        <p14:creationId xmlns:p14="http://schemas.microsoft.com/office/powerpoint/2010/main" val="9130683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Αναστάσιος </a:t>
            </a:r>
            <a:r>
              <a:rPr lang="el-GR" sz="2000" dirty="0" smtClean="0"/>
              <a:t>Ε</a:t>
            </a:r>
            <a:r>
              <a:rPr lang="el-GR" sz="2000" dirty="0" smtClean="0"/>
              <a:t>.</a:t>
            </a:r>
            <a:r>
              <a:rPr lang="en-US" sz="2000" dirty="0" smtClean="0"/>
              <a:t> </a:t>
            </a:r>
            <a:r>
              <a:rPr lang="el-GR" sz="2000" dirty="0" smtClean="0"/>
              <a:t>Πολίτης </a:t>
            </a:r>
            <a:r>
              <a:rPr lang="el-GR" sz="2000" dirty="0" smtClean="0"/>
              <a:t>2014. </a:t>
            </a:r>
            <a:r>
              <a:rPr lang="el-GR" sz="2000" dirty="0"/>
              <a:t>Αναστάσιος Ε</a:t>
            </a:r>
            <a:r>
              <a:rPr lang="el-GR" sz="2000" dirty="0" smtClean="0"/>
              <a:t>.</a:t>
            </a:r>
            <a:r>
              <a:rPr lang="en-US" sz="2000" dirty="0" smtClean="0"/>
              <a:t> </a:t>
            </a:r>
            <a:r>
              <a:rPr lang="el-GR" sz="2000" dirty="0" smtClean="0"/>
              <a:t>Πολίτης</a:t>
            </a:r>
            <a:r>
              <a:rPr lang="el-GR" sz="2000" dirty="0"/>
              <a:t>. </a:t>
            </a:r>
            <a:r>
              <a:rPr lang="el-GR" sz="2000" dirty="0" smtClean="0"/>
              <a:t>«Χρώμα Γραφικών Τεχνών. Ενότητα 7</a:t>
            </a:r>
            <a:r>
              <a:rPr lang="en-US" sz="2000" dirty="0" smtClean="0"/>
              <a:t>:</a:t>
            </a:r>
            <a:r>
              <a:rPr lang="el-GR" sz="2000" dirty="0" smtClean="0"/>
              <a:t> </a:t>
            </a:r>
            <a:r>
              <a:rPr lang="el-GR" sz="2000" dirty="0"/>
              <a:t>Μέτρηση και πιστοποίηση των </a:t>
            </a:r>
            <a:r>
              <a:rPr lang="el-GR" sz="2000" dirty="0" smtClean="0"/>
              <a:t>χρωμάτων».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6262832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40154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p:cNvSpPr>
            <a:spLocks noGrp="1"/>
          </p:cNvSpPr>
          <p:nvPr>
            <p:ph type="title"/>
          </p:nvPr>
        </p:nvSpPr>
        <p:spPr>
          <a:xfrm>
            <a:off x="468313" y="115888"/>
            <a:ext cx="8229600" cy="1080864"/>
          </a:xfrm>
        </p:spPr>
        <p:txBody>
          <a:bodyPr/>
          <a:lstStyle/>
          <a:p>
            <a:pPr eaLnBrk="1" hangingPunct="1"/>
            <a:r>
              <a:rPr lang="el-GR" altLang="el-GR" dirty="0" smtClean="0"/>
              <a:t>Ταξινόμηση </a:t>
            </a:r>
            <a:r>
              <a:rPr lang="el-GR" altLang="el-GR" dirty="0"/>
              <a:t>και κατάταξη των </a:t>
            </a:r>
            <a:r>
              <a:rPr lang="el-GR" altLang="el-GR" dirty="0" smtClean="0"/>
              <a:t>χρωμάτων</a:t>
            </a:r>
            <a:r>
              <a:rPr lang="en-US" altLang="el-GR" dirty="0" smtClean="0"/>
              <a:t> </a:t>
            </a:r>
            <a:r>
              <a:rPr lang="en-US" altLang="el-GR" sz="3200" b="0" dirty="0" smtClean="0"/>
              <a:t>(</a:t>
            </a:r>
            <a:r>
              <a:rPr lang="el-GR" altLang="el-GR" sz="3200" b="0" dirty="0" smtClean="0"/>
              <a:t>2</a:t>
            </a:r>
            <a:r>
              <a:rPr lang="en-US" altLang="el-GR" sz="3200" b="0" dirty="0" smtClean="0"/>
              <a:t> </a:t>
            </a:r>
            <a:r>
              <a:rPr lang="el-GR" altLang="el-GR" sz="3200" b="0" dirty="0" smtClean="0"/>
              <a:t>από 2)</a:t>
            </a:r>
          </a:p>
        </p:txBody>
      </p:sp>
      <p:sp>
        <p:nvSpPr>
          <p:cNvPr id="3075" name="Θέση περιεχομένου 2"/>
          <p:cNvSpPr>
            <a:spLocks noGrp="1"/>
          </p:cNvSpPr>
          <p:nvPr>
            <p:ph idx="1"/>
          </p:nvPr>
        </p:nvSpPr>
        <p:spPr>
          <a:xfrm>
            <a:off x="457200" y="1412776"/>
            <a:ext cx="8435975" cy="4824512"/>
          </a:xfrm>
        </p:spPr>
        <p:txBody>
          <a:bodyPr/>
          <a:lstStyle/>
          <a:p>
            <a:pPr marL="0" lvl="0" indent="0" eaLnBrk="1" hangingPunct="1">
              <a:lnSpc>
                <a:spcPct val="114000"/>
              </a:lnSpc>
              <a:buNone/>
            </a:pPr>
            <a:r>
              <a:rPr lang="el-GR" altLang="el-GR" sz="2400" dirty="0">
                <a:solidFill>
                  <a:prstClr val="black"/>
                </a:solidFill>
              </a:rPr>
              <a:t>Ιδιαίτερα μεγάλη ανάγκη υπήρξε στις βιομηχανίες των υφασμάτων και της τυποβαφικής, στα χρώματα  - βαφές για διάφορα βιομηχανικά προϊόντα και βέβαια στην κατάταξη των χρωμάτων στις εκτυπώσεις και στις γραφικές τέχνες.  </a:t>
            </a:r>
          </a:p>
          <a:p>
            <a:pPr marL="0" lvl="0" indent="0" eaLnBrk="1" hangingPunct="1">
              <a:lnSpc>
                <a:spcPct val="114000"/>
              </a:lnSpc>
              <a:buNone/>
            </a:pPr>
            <a:r>
              <a:rPr lang="el-GR" altLang="el-GR" sz="2400" dirty="0">
                <a:solidFill>
                  <a:prstClr val="black"/>
                </a:solidFill>
              </a:rPr>
              <a:t>Η ανάγκη αυτή οδήγησε σε συστηματική έρευνα για την ταξινόμηση και κατάταξη των χρωμάτων έτσι ώστε να είναι δυνατός ο αντικειμενικός προσδιορισμός ενός χρώματος, η αναπαραγωγή του με ακρίβεια και η σύγκριση με  βάση μετρήσιμες τιμές. </a:t>
            </a:r>
          </a:p>
        </p:txBody>
      </p:sp>
      <p:sp>
        <p:nvSpPr>
          <p:cNvPr id="3076" name="Θέση αριθμού διαφάνειας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87C376E4-92F4-4963-BEC2-F428C617C63D}" type="slidenum">
              <a:rPr lang="el-GR" altLang="el-GR" smtClean="0">
                <a:solidFill>
                  <a:prstClr val="black"/>
                </a:solidFill>
              </a:rPr>
              <a:pPr eaLnBrk="1" hangingPunct="1">
                <a:defRPr/>
              </a:pPr>
              <a:t>2</a:t>
            </a:fld>
            <a:endParaRPr lang="el-GR" altLang="el-GR" dirty="0" smtClean="0">
              <a:solidFill>
                <a:prstClr val="black"/>
              </a:solidFill>
            </a:endParaRPr>
          </a:p>
        </p:txBody>
      </p:sp>
    </p:spTree>
    <p:extLst>
      <p:ext uri="{BB962C8B-B14F-4D97-AF65-F5344CB8AC3E}">
        <p14:creationId xmlns:p14="http://schemas.microsoft.com/office/powerpoint/2010/main" val="18085217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Τίτλος 1"/>
          <p:cNvSpPr>
            <a:spLocks noGrp="1"/>
          </p:cNvSpPr>
          <p:nvPr>
            <p:ph type="title"/>
          </p:nvPr>
        </p:nvSpPr>
        <p:spPr>
          <a:xfrm>
            <a:off x="468313" y="115888"/>
            <a:ext cx="8229600" cy="1081087"/>
          </a:xfrm>
        </p:spPr>
        <p:txBody>
          <a:bodyPr/>
          <a:lstStyle/>
          <a:p>
            <a:pPr eaLnBrk="1" hangingPunct="1"/>
            <a:r>
              <a:rPr lang="el-GR" altLang="el-GR" dirty="0" smtClean="0"/>
              <a:t>Η υποκειμενική παρατήρηση των χρωμάτων </a:t>
            </a:r>
            <a:r>
              <a:rPr lang="el-GR" altLang="el-GR" sz="3200" b="0" dirty="0" smtClean="0"/>
              <a:t>(1 από 7)</a:t>
            </a:r>
          </a:p>
        </p:txBody>
      </p:sp>
      <p:sp>
        <p:nvSpPr>
          <p:cNvPr id="5123" name="Θέση περιεχομένου 2"/>
          <p:cNvSpPr>
            <a:spLocks noGrp="1"/>
          </p:cNvSpPr>
          <p:nvPr>
            <p:ph idx="1"/>
          </p:nvPr>
        </p:nvSpPr>
        <p:spPr>
          <a:xfrm>
            <a:off x="468313" y="1412875"/>
            <a:ext cx="8505825" cy="5445125"/>
          </a:xfrm>
        </p:spPr>
        <p:txBody>
          <a:bodyPr/>
          <a:lstStyle/>
          <a:p>
            <a:pPr marL="0" indent="0" eaLnBrk="1" hangingPunct="1">
              <a:buFont typeface="Arial" charset="0"/>
              <a:buNone/>
            </a:pPr>
            <a:r>
              <a:rPr lang="el-GR" altLang="el-GR" sz="2400" dirty="0" smtClean="0"/>
              <a:t>Είναι αρκετή η παρατήρηση ενός χρώματος από τον άνθρωπο για να προσδιοριστεί με ακρίβεια; </a:t>
            </a:r>
          </a:p>
          <a:p>
            <a:pPr marL="0" indent="0" eaLnBrk="1" hangingPunct="1">
              <a:buFont typeface="Arial" charset="0"/>
              <a:buNone/>
            </a:pPr>
            <a:r>
              <a:rPr lang="el-GR" altLang="el-GR" sz="2400" dirty="0" smtClean="0"/>
              <a:t>Σαφώς όχι. Αν και ο άνθρωπος είναι ο τελικός παρατηρητής και αξιολογητής ενός χρώματος και κατ’ επέκταση των εντύπων,  ωστόσο, η παρατήρηση ενός χρώματος από τον άνθρωπο είναι ένα κατ’ εξοχήν υποκειμενικό συναίσθημα. Διαφορετικοί άνθρωποι, μπορεί να παρατηρήσουν το ίδιο χρώμα και να το ονομάσουν (και να το κατατάξουν διαφορετικά). Επιπρόσθετα, η διαφοροποίηση παραγόντων όπως η μορφή και το είδος της φωτεινής πηγής και της εκπεμπόμενης ακτινοβολίας, η ύπαρξη περιβάλλοντος χώρου με διαφορετικά χρώματα, η ηλικία των ανθρώπων αλλά και η χώρα στην οποία ζει ένας άνθρωπος (πχ. Σκανδιναβικές χώρες ή Μεσόγειος) επηρεάζουν την παρατήρηση και την αντίληψη ενός χρώματος.</a:t>
            </a:r>
          </a:p>
        </p:txBody>
      </p:sp>
      <p:sp>
        <p:nvSpPr>
          <p:cNvPr id="5124" name="Θέση αριθμού διαφάνειας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F1065407-8324-453D-9A62-0CD9F4CC8021}" type="slidenum">
              <a:rPr lang="el-GR" altLang="el-GR" smtClean="0">
                <a:solidFill>
                  <a:prstClr val="black"/>
                </a:solidFill>
              </a:rPr>
              <a:pPr eaLnBrk="1" hangingPunct="1">
                <a:defRPr/>
              </a:pPr>
              <a:t>3</a:t>
            </a:fld>
            <a:endParaRPr lang="el-GR" altLang="el-GR" dirty="0" smtClean="0">
              <a:solidFill>
                <a:prstClr val="black"/>
              </a:solidFill>
            </a:endParaRPr>
          </a:p>
        </p:txBody>
      </p:sp>
    </p:spTree>
    <p:extLst>
      <p:ext uri="{BB962C8B-B14F-4D97-AF65-F5344CB8AC3E}">
        <p14:creationId xmlns:p14="http://schemas.microsoft.com/office/powerpoint/2010/main" val="8510287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Θέση περιεχομένου 2"/>
          <p:cNvSpPr>
            <a:spLocks noGrp="1"/>
          </p:cNvSpPr>
          <p:nvPr>
            <p:ph idx="1"/>
          </p:nvPr>
        </p:nvSpPr>
        <p:spPr>
          <a:xfrm>
            <a:off x="241300" y="2970213"/>
            <a:ext cx="8713788" cy="3887787"/>
          </a:xfrm>
        </p:spPr>
        <p:txBody>
          <a:bodyPr/>
          <a:lstStyle/>
          <a:p>
            <a:pPr marL="0" indent="0" eaLnBrk="1" hangingPunct="1">
              <a:buFont typeface="Arial" charset="0"/>
              <a:buNone/>
            </a:pPr>
            <a:r>
              <a:rPr lang="el-GR" altLang="el-GR" sz="2300" dirty="0" smtClean="0"/>
              <a:t>Τι χρώμα είναι αυτό; </a:t>
            </a:r>
          </a:p>
          <a:p>
            <a:pPr marL="0" indent="0" eaLnBrk="1" hangingPunct="1">
              <a:buFont typeface="Arial" charset="0"/>
              <a:buNone/>
            </a:pPr>
            <a:r>
              <a:rPr lang="el-GR" altLang="el-GR" sz="2300" dirty="0" smtClean="0"/>
              <a:t>Όλα είναι μπλε αλλά διαφέρουν μεταξύ τους. Δεν υπάρχει δυνατότητα αντικειμενικού προσδιορισμού από τον άνθρωπο.</a:t>
            </a:r>
          </a:p>
          <a:p>
            <a:pPr marL="0" indent="0" eaLnBrk="1" hangingPunct="1">
              <a:buFont typeface="Arial" charset="0"/>
              <a:buNone/>
            </a:pPr>
            <a:r>
              <a:rPr lang="el-GR" altLang="el-GR" sz="2300" dirty="0" smtClean="0"/>
              <a:t>Από τα παραπάνω προκύπτει πως ο ανθρώπινος οφθαλμός δεν επαρκεί για την πιστοποίηση ενός χρώματος.  Γι’ αυτό έπρεπε να υπάρξει ένας μηχανισμός με τον οποίο να είναι δυνατή η εφαρμογή μιας διαδικασίας με την οποία θα μπορεί να μετρηθεί, να πιστοποιηθεί και να προσδιοριστεί ένα χρώμα το οποίο πρέπει να εκτυπωθεί και να έχει μία συγκεκριμένη απόχρωση με βάση τις προδιαγραφές που έχουν ορισθεί. </a:t>
            </a:r>
          </a:p>
        </p:txBody>
      </p:sp>
      <p:sp>
        <p:nvSpPr>
          <p:cNvPr id="6148" name="Θέση αριθμού διαφάνειας 3"/>
          <p:cNvSpPr>
            <a:spLocks noGrp="1"/>
          </p:cNvSpPr>
          <p:nvPr>
            <p:ph type="sldNum" sz="quarter" idx="12"/>
          </p:nvPr>
        </p:nvSpPr>
        <p:spPr bwMode="auto">
          <a:xfrm>
            <a:off x="6659563" y="6492875"/>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0524A82B-56FC-4F1E-BAE3-AC230A22A04B}" type="slidenum">
              <a:rPr lang="el-GR" altLang="el-GR" smtClean="0">
                <a:solidFill>
                  <a:prstClr val="black"/>
                </a:solidFill>
              </a:rPr>
              <a:pPr eaLnBrk="1" hangingPunct="1">
                <a:defRPr/>
              </a:pPr>
              <a:t>4</a:t>
            </a:fld>
            <a:endParaRPr lang="el-GR" altLang="el-GR" dirty="0" smtClean="0">
              <a:solidFill>
                <a:prstClr val="black"/>
              </a:solidFill>
            </a:endParaRPr>
          </a:p>
        </p:txBody>
      </p:sp>
      <p:pic>
        <p:nvPicPr>
          <p:cNvPr id="1026" name="Picture 2" descr="C:\Users\fkaram2\Desktop\15-1-2014 3-27-43 μμ.png"/>
          <p:cNvPicPr>
            <a:picLocks noChangeAspect="1" noChangeArrowheads="1"/>
          </p:cNvPicPr>
          <p:nvPr/>
        </p:nvPicPr>
        <p:blipFill>
          <a:blip r:embed="rId2"/>
          <a:srcRect/>
          <a:stretch>
            <a:fillRect/>
          </a:stretch>
        </p:blipFill>
        <p:spPr bwMode="auto">
          <a:xfrm>
            <a:off x="700088" y="1341438"/>
            <a:ext cx="7777162" cy="158432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6149" name="Τίτλος 1"/>
          <p:cNvSpPr>
            <a:spLocks noGrp="1"/>
          </p:cNvSpPr>
          <p:nvPr>
            <p:ph type="title"/>
          </p:nvPr>
        </p:nvSpPr>
        <p:spPr>
          <a:xfrm>
            <a:off x="468313" y="115888"/>
            <a:ext cx="8229600" cy="1081087"/>
          </a:xfrm>
        </p:spPr>
        <p:txBody>
          <a:bodyPr/>
          <a:lstStyle/>
          <a:p>
            <a:pPr eaLnBrk="1" hangingPunct="1"/>
            <a:r>
              <a:rPr lang="el-GR" altLang="el-GR" dirty="0" smtClean="0"/>
              <a:t>Η υποκειμενική παρατήρηση των χρωμάτων </a:t>
            </a:r>
            <a:r>
              <a:rPr lang="el-GR" altLang="el-GR" sz="3200" b="0" dirty="0" smtClean="0"/>
              <a:t>(2 από 7)</a:t>
            </a:r>
          </a:p>
        </p:txBody>
      </p:sp>
    </p:spTree>
    <p:extLst>
      <p:ext uri="{BB962C8B-B14F-4D97-AF65-F5344CB8AC3E}">
        <p14:creationId xmlns:p14="http://schemas.microsoft.com/office/powerpoint/2010/main" val="31234850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Θέση περιεχομένου 2"/>
          <p:cNvSpPr>
            <a:spLocks noGrp="1"/>
          </p:cNvSpPr>
          <p:nvPr>
            <p:ph idx="1"/>
          </p:nvPr>
        </p:nvSpPr>
        <p:spPr>
          <a:xfrm>
            <a:off x="457200" y="1484313"/>
            <a:ext cx="8229600" cy="4752975"/>
          </a:xfrm>
        </p:spPr>
        <p:txBody>
          <a:bodyPr/>
          <a:lstStyle/>
          <a:p>
            <a:pPr marL="0" indent="0" eaLnBrk="1" hangingPunct="1">
              <a:lnSpc>
                <a:spcPct val="114000"/>
              </a:lnSpc>
              <a:spcBef>
                <a:spcPts val="1200"/>
              </a:spcBef>
              <a:buFont typeface="Arial" charset="0"/>
              <a:buNone/>
            </a:pPr>
            <a:r>
              <a:rPr lang="el-GR" altLang="el-GR" sz="2400" dirty="0" smtClean="0"/>
              <a:t>Με βάση αυτή την ανάγκη, αναπτύχθηκαν συστήματα μέτρησης των χρωμάτων στην δομή του ανθρώπινου οφθαλμού, με την αντιστοίχηση ενός οπτικού συστήματος με τον ανθρώπινο οφθαλμό, και ένα υπολογιστικό σύστημα στην θέση του εγκεφάλου. Ο μηχανισμός αυτός δεν ήταν άλλος από την προσομοίωση της λειτουργίας του ανθρώπινου οφθαλμού, της διαδικασίας της όρασης και της δημιουργία τους χρωματικού αισθήματος στον εγκέφαλο με μία συσκευή που θα περιέχει όλα τα ανωτέρω.</a:t>
            </a:r>
          </a:p>
        </p:txBody>
      </p:sp>
      <p:sp>
        <p:nvSpPr>
          <p:cNvPr id="7172" name="Θέση αριθμού διαφάνειας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2DC984CA-B485-4F9D-8793-8F8F6AACDF23}" type="slidenum">
              <a:rPr lang="el-GR" altLang="el-GR" smtClean="0">
                <a:solidFill>
                  <a:prstClr val="black"/>
                </a:solidFill>
              </a:rPr>
              <a:pPr eaLnBrk="1" hangingPunct="1">
                <a:defRPr/>
              </a:pPr>
              <a:t>5</a:t>
            </a:fld>
            <a:endParaRPr lang="el-GR" altLang="el-GR" dirty="0" smtClean="0">
              <a:solidFill>
                <a:prstClr val="black"/>
              </a:solidFill>
            </a:endParaRPr>
          </a:p>
        </p:txBody>
      </p:sp>
      <p:sp>
        <p:nvSpPr>
          <p:cNvPr id="2" name="Τίτλος 1"/>
          <p:cNvSpPr>
            <a:spLocks noGrp="1"/>
          </p:cNvSpPr>
          <p:nvPr>
            <p:ph type="title"/>
          </p:nvPr>
        </p:nvSpPr>
        <p:spPr>
          <a:xfrm>
            <a:off x="468313" y="115888"/>
            <a:ext cx="8229600" cy="1081087"/>
          </a:xfrm>
        </p:spPr>
        <p:txBody>
          <a:bodyPr/>
          <a:lstStyle/>
          <a:p>
            <a:pPr eaLnBrk="1" hangingPunct="1"/>
            <a:r>
              <a:rPr lang="el-GR" altLang="el-GR" dirty="0" smtClean="0"/>
              <a:t>Η υποκειμενική παρατήρηση των χρωμάτων </a:t>
            </a:r>
            <a:r>
              <a:rPr lang="el-GR" altLang="el-GR" sz="3200" b="0" dirty="0" smtClean="0"/>
              <a:t>(3 από 7)</a:t>
            </a:r>
          </a:p>
        </p:txBody>
      </p:sp>
    </p:spTree>
    <p:extLst>
      <p:ext uri="{BB962C8B-B14F-4D97-AF65-F5344CB8AC3E}">
        <p14:creationId xmlns:p14="http://schemas.microsoft.com/office/powerpoint/2010/main" val="34112103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Θέση αριθμού διαφάνειας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249ADB0D-B2DC-4738-A4DB-D91925385A47}" type="slidenum">
              <a:rPr lang="el-GR" altLang="el-GR" smtClean="0">
                <a:solidFill>
                  <a:prstClr val="black"/>
                </a:solidFill>
              </a:rPr>
              <a:pPr eaLnBrk="1" hangingPunct="1">
                <a:defRPr/>
              </a:pPr>
              <a:t>6</a:t>
            </a:fld>
            <a:endParaRPr lang="el-GR" altLang="el-GR" dirty="0" smtClean="0">
              <a:solidFill>
                <a:prstClr val="black"/>
              </a:solidFill>
            </a:endParaRPr>
          </a:p>
        </p:txBody>
      </p:sp>
      <p:grpSp>
        <p:nvGrpSpPr>
          <p:cNvPr id="2" name="Ομάδα 62"/>
          <p:cNvGrpSpPr>
            <a:grpSpLocks/>
          </p:cNvGrpSpPr>
          <p:nvPr/>
        </p:nvGrpSpPr>
        <p:grpSpPr bwMode="auto">
          <a:xfrm>
            <a:off x="71438" y="1347788"/>
            <a:ext cx="6981973" cy="5418137"/>
            <a:chOff x="822383" y="1213825"/>
            <a:chExt cx="6929048" cy="5480403"/>
          </a:xfrm>
        </p:grpSpPr>
        <p:sp>
          <p:nvSpPr>
            <p:cNvPr id="5" name="Έλλειψη 4"/>
            <p:cNvSpPr/>
            <p:nvPr/>
          </p:nvSpPr>
          <p:spPr>
            <a:xfrm>
              <a:off x="3897693" y="1583146"/>
              <a:ext cx="540384" cy="486540"/>
            </a:xfrm>
            <a:prstGeom prst="ellipse">
              <a:avLst/>
            </a:prstGeom>
            <a:solidFill>
              <a:srgbClr val="FBFDB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solidFill>
                  <a:prstClr val="white"/>
                </a:solidFill>
              </a:endParaRPr>
            </a:p>
          </p:txBody>
        </p:sp>
        <p:sp>
          <p:nvSpPr>
            <p:cNvPr id="6" name="TextBox 5"/>
            <p:cNvSpPr txBox="1"/>
            <p:nvPr/>
          </p:nvSpPr>
          <p:spPr>
            <a:xfrm>
              <a:off x="3503827" y="1213825"/>
              <a:ext cx="1342297" cy="369321"/>
            </a:xfrm>
            <a:prstGeom prst="rect">
              <a:avLst/>
            </a:prstGeom>
            <a:noFill/>
          </p:spPr>
          <p:txBody>
            <a:bodyPr wrap="none">
              <a:spAutoFit/>
            </a:bodyPr>
            <a:lstStyle/>
            <a:p>
              <a:pPr algn="ctr">
                <a:defRPr/>
              </a:pPr>
              <a:r>
                <a:rPr lang="el-GR" dirty="0">
                  <a:solidFill>
                    <a:prstClr val="black"/>
                  </a:solidFill>
                  <a:latin typeface="Calibri"/>
                  <a:cs typeface="Arial" charset="0"/>
                </a:rPr>
                <a:t>Πηγή φωτός</a:t>
              </a:r>
            </a:p>
          </p:txBody>
        </p:sp>
        <p:cxnSp>
          <p:nvCxnSpPr>
            <p:cNvPr id="8" name="Ευθύγραμμο βέλος σύνδεσης 7"/>
            <p:cNvCxnSpPr>
              <a:stCxn id="5" idx="4"/>
            </p:cNvCxnSpPr>
            <p:nvPr/>
          </p:nvCxnSpPr>
          <p:spPr>
            <a:xfrm>
              <a:off x="4167097" y="2069686"/>
              <a:ext cx="0" cy="639086"/>
            </a:xfrm>
            <a:prstGeom prst="straightConnector1">
              <a:avLst/>
            </a:prstGeom>
            <a:ln w="15240">
              <a:solidFill>
                <a:srgbClr val="004A82"/>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077296" y="2207780"/>
              <a:ext cx="1342297" cy="369321"/>
            </a:xfrm>
            <a:prstGeom prst="rect">
              <a:avLst/>
            </a:prstGeom>
            <a:noFill/>
          </p:spPr>
          <p:txBody>
            <a:bodyPr wrap="none">
              <a:spAutoFit/>
            </a:bodyPr>
            <a:lstStyle/>
            <a:p>
              <a:pPr algn="ctr">
                <a:defRPr/>
              </a:pPr>
              <a:r>
                <a:rPr lang="el-GR" dirty="0">
                  <a:solidFill>
                    <a:prstClr val="black"/>
                  </a:solidFill>
                  <a:latin typeface="Calibri"/>
                  <a:cs typeface="Arial" charset="0"/>
                </a:rPr>
                <a:t>Ακτινοβολία</a:t>
              </a:r>
            </a:p>
          </p:txBody>
        </p:sp>
        <p:sp>
          <p:nvSpPr>
            <p:cNvPr id="11" name="TextBox 10"/>
            <p:cNvSpPr txBox="1"/>
            <p:nvPr/>
          </p:nvSpPr>
          <p:spPr>
            <a:xfrm>
              <a:off x="2078029" y="1846488"/>
              <a:ext cx="1195779" cy="370926"/>
            </a:xfrm>
            <a:prstGeom prst="rect">
              <a:avLst/>
            </a:prstGeom>
            <a:noFill/>
          </p:spPr>
          <p:txBody>
            <a:bodyPr wrap="none">
              <a:spAutoFit/>
            </a:bodyPr>
            <a:lstStyle/>
            <a:p>
              <a:pPr algn="ctr">
                <a:defRPr/>
              </a:pPr>
              <a:r>
                <a:rPr lang="el-GR" b="1" dirty="0">
                  <a:solidFill>
                    <a:prstClr val="black"/>
                  </a:solidFill>
                  <a:latin typeface="Calibri"/>
                  <a:cs typeface="Arial" charset="0"/>
                </a:rPr>
                <a:t>Άνθρωπος</a:t>
              </a:r>
            </a:p>
          </p:txBody>
        </p:sp>
        <p:sp>
          <p:nvSpPr>
            <p:cNvPr id="12" name="TextBox 11"/>
            <p:cNvSpPr txBox="1"/>
            <p:nvPr/>
          </p:nvSpPr>
          <p:spPr>
            <a:xfrm>
              <a:off x="5104500" y="1846488"/>
              <a:ext cx="1980361" cy="370926"/>
            </a:xfrm>
            <a:prstGeom prst="rect">
              <a:avLst/>
            </a:prstGeom>
            <a:noFill/>
          </p:spPr>
          <p:txBody>
            <a:bodyPr wrap="none">
              <a:spAutoFit/>
            </a:bodyPr>
            <a:lstStyle/>
            <a:p>
              <a:pPr algn="ctr">
                <a:defRPr/>
              </a:pPr>
              <a:r>
                <a:rPr lang="el-GR" b="1" dirty="0">
                  <a:solidFill>
                    <a:prstClr val="black"/>
                  </a:solidFill>
                  <a:latin typeface="Calibri"/>
                  <a:cs typeface="Arial" charset="0"/>
                </a:rPr>
                <a:t>Συσκευή μέτρησης</a:t>
              </a:r>
            </a:p>
          </p:txBody>
        </p:sp>
        <p:sp>
          <p:nvSpPr>
            <p:cNvPr id="13" name="Ορθογώνιο 12"/>
            <p:cNvSpPr/>
            <p:nvPr/>
          </p:nvSpPr>
          <p:spPr>
            <a:xfrm>
              <a:off x="3636166" y="2708772"/>
              <a:ext cx="1080770" cy="216776"/>
            </a:xfrm>
            <a:prstGeom prst="rect">
              <a:avLst/>
            </a:prstGeom>
            <a:solidFill>
              <a:srgbClr val="004A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solidFill>
                  <a:prstClr val="white"/>
                </a:solidFill>
              </a:endParaRPr>
            </a:p>
          </p:txBody>
        </p:sp>
        <p:sp>
          <p:nvSpPr>
            <p:cNvPr id="17" name="TextBox 16"/>
            <p:cNvSpPr txBox="1"/>
            <p:nvPr/>
          </p:nvSpPr>
          <p:spPr>
            <a:xfrm>
              <a:off x="1435239" y="3614411"/>
              <a:ext cx="1135912" cy="353264"/>
            </a:xfrm>
            <a:prstGeom prst="rect">
              <a:avLst/>
            </a:prstGeom>
            <a:noFill/>
            <a:ln>
              <a:solidFill>
                <a:srgbClr val="004A82"/>
              </a:solidFill>
            </a:ln>
          </p:spPr>
          <p:txBody>
            <a:bodyPr wrap="none">
              <a:spAutoFit/>
            </a:bodyPr>
            <a:lstStyle/>
            <a:p>
              <a:pPr algn="ctr">
                <a:defRPr/>
              </a:pPr>
              <a:r>
                <a:rPr lang="el-GR" sz="1700" dirty="0">
                  <a:solidFill>
                    <a:prstClr val="black"/>
                  </a:solidFill>
                  <a:latin typeface="Calibri"/>
                  <a:cs typeface="Arial" charset="0"/>
                </a:rPr>
                <a:t>Οφθαλμός</a:t>
              </a:r>
            </a:p>
          </p:txBody>
        </p:sp>
        <p:sp>
          <p:nvSpPr>
            <p:cNvPr id="18" name="TextBox 17"/>
            <p:cNvSpPr txBox="1"/>
            <p:nvPr/>
          </p:nvSpPr>
          <p:spPr>
            <a:xfrm>
              <a:off x="1632173" y="4327362"/>
              <a:ext cx="731016" cy="353264"/>
            </a:xfrm>
            <a:prstGeom prst="rect">
              <a:avLst/>
            </a:prstGeom>
            <a:noFill/>
            <a:ln>
              <a:solidFill>
                <a:srgbClr val="004A82"/>
              </a:solidFill>
            </a:ln>
          </p:spPr>
          <p:txBody>
            <a:bodyPr wrap="none">
              <a:spAutoFit/>
            </a:bodyPr>
            <a:lstStyle/>
            <a:p>
              <a:pPr algn="ctr">
                <a:defRPr/>
              </a:pPr>
              <a:r>
                <a:rPr lang="el-GR" sz="1700" dirty="0">
                  <a:solidFill>
                    <a:prstClr val="black"/>
                  </a:solidFill>
                  <a:latin typeface="Calibri"/>
                  <a:cs typeface="Arial" charset="0"/>
                </a:rPr>
                <a:t>Κωνία</a:t>
              </a:r>
            </a:p>
          </p:txBody>
        </p:sp>
        <p:sp>
          <p:nvSpPr>
            <p:cNvPr id="19" name="TextBox 18"/>
            <p:cNvSpPr txBox="1"/>
            <p:nvPr/>
          </p:nvSpPr>
          <p:spPr>
            <a:xfrm>
              <a:off x="822383" y="4703106"/>
              <a:ext cx="690054" cy="354870"/>
            </a:xfrm>
            <a:prstGeom prst="rect">
              <a:avLst/>
            </a:prstGeom>
            <a:noFill/>
            <a:ln>
              <a:solidFill>
                <a:srgbClr val="004A82"/>
              </a:solidFill>
            </a:ln>
          </p:spPr>
          <p:txBody>
            <a:bodyPr wrap="none">
              <a:spAutoFit/>
            </a:bodyPr>
            <a:lstStyle/>
            <a:p>
              <a:pPr algn="ctr">
                <a:defRPr/>
              </a:pPr>
              <a:r>
                <a:rPr lang="el-GR" sz="1700" dirty="0">
                  <a:solidFill>
                    <a:prstClr val="black"/>
                  </a:solidFill>
                  <a:latin typeface="Calibri"/>
                  <a:cs typeface="Arial" charset="0"/>
                </a:rPr>
                <a:t>Μπλε</a:t>
              </a:r>
            </a:p>
          </p:txBody>
        </p:sp>
        <p:sp>
          <p:nvSpPr>
            <p:cNvPr id="20" name="TextBox 19"/>
            <p:cNvSpPr txBox="1"/>
            <p:nvPr/>
          </p:nvSpPr>
          <p:spPr>
            <a:xfrm>
              <a:off x="1534494" y="4703106"/>
              <a:ext cx="938978" cy="354870"/>
            </a:xfrm>
            <a:prstGeom prst="rect">
              <a:avLst/>
            </a:prstGeom>
            <a:noFill/>
            <a:ln>
              <a:solidFill>
                <a:srgbClr val="004A82"/>
              </a:solidFill>
            </a:ln>
          </p:spPr>
          <p:txBody>
            <a:bodyPr wrap="none">
              <a:spAutoFit/>
            </a:bodyPr>
            <a:lstStyle/>
            <a:p>
              <a:pPr algn="ctr">
                <a:defRPr/>
              </a:pPr>
              <a:r>
                <a:rPr lang="el-GR" sz="1700" dirty="0">
                  <a:solidFill>
                    <a:prstClr val="black"/>
                  </a:solidFill>
                  <a:latin typeface="Calibri"/>
                  <a:cs typeface="Arial" charset="0"/>
                </a:rPr>
                <a:t>Πράσινο</a:t>
              </a:r>
            </a:p>
          </p:txBody>
        </p:sp>
        <p:sp>
          <p:nvSpPr>
            <p:cNvPr id="21" name="TextBox 20"/>
            <p:cNvSpPr txBox="1"/>
            <p:nvPr/>
          </p:nvSpPr>
          <p:spPr>
            <a:xfrm>
              <a:off x="2511283" y="4703106"/>
              <a:ext cx="872808" cy="354870"/>
            </a:xfrm>
            <a:prstGeom prst="rect">
              <a:avLst/>
            </a:prstGeom>
            <a:noFill/>
            <a:ln>
              <a:solidFill>
                <a:srgbClr val="004A82"/>
              </a:solidFill>
            </a:ln>
          </p:spPr>
          <p:txBody>
            <a:bodyPr wrap="none">
              <a:spAutoFit/>
            </a:bodyPr>
            <a:lstStyle/>
            <a:p>
              <a:pPr algn="ctr">
                <a:defRPr/>
              </a:pPr>
              <a:r>
                <a:rPr lang="el-GR" sz="1700" dirty="0">
                  <a:solidFill>
                    <a:prstClr val="black"/>
                  </a:solidFill>
                  <a:latin typeface="Calibri"/>
                  <a:cs typeface="Arial" charset="0"/>
                </a:rPr>
                <a:t>Κόκκινο</a:t>
              </a:r>
            </a:p>
          </p:txBody>
        </p:sp>
        <p:sp>
          <p:nvSpPr>
            <p:cNvPr id="22" name="TextBox 21"/>
            <p:cNvSpPr txBox="1"/>
            <p:nvPr/>
          </p:nvSpPr>
          <p:spPr>
            <a:xfrm>
              <a:off x="1397428" y="5477074"/>
              <a:ext cx="1200505" cy="353264"/>
            </a:xfrm>
            <a:prstGeom prst="rect">
              <a:avLst/>
            </a:prstGeom>
            <a:noFill/>
            <a:ln>
              <a:solidFill>
                <a:srgbClr val="004A82"/>
              </a:solidFill>
            </a:ln>
          </p:spPr>
          <p:txBody>
            <a:bodyPr wrap="none">
              <a:spAutoFit/>
            </a:bodyPr>
            <a:lstStyle/>
            <a:p>
              <a:pPr algn="ctr">
                <a:defRPr/>
              </a:pPr>
              <a:r>
                <a:rPr lang="en-US" sz="1700" dirty="0">
                  <a:solidFill>
                    <a:prstClr val="black"/>
                  </a:solidFill>
                  <a:latin typeface="Calibri"/>
                  <a:cs typeface="Arial" charset="0"/>
                </a:rPr>
                <a:t>Stimulation</a:t>
              </a:r>
              <a:endParaRPr lang="el-GR" sz="1700" dirty="0">
                <a:solidFill>
                  <a:prstClr val="black"/>
                </a:solidFill>
                <a:latin typeface="Calibri"/>
                <a:cs typeface="Arial" charset="0"/>
              </a:endParaRPr>
            </a:p>
          </p:txBody>
        </p:sp>
        <p:sp>
          <p:nvSpPr>
            <p:cNvPr id="23" name="TextBox 22"/>
            <p:cNvSpPr txBox="1"/>
            <p:nvPr/>
          </p:nvSpPr>
          <p:spPr>
            <a:xfrm>
              <a:off x="1168986" y="6180390"/>
              <a:ext cx="1671569" cy="353264"/>
            </a:xfrm>
            <a:prstGeom prst="rect">
              <a:avLst/>
            </a:prstGeom>
            <a:noFill/>
            <a:ln>
              <a:solidFill>
                <a:srgbClr val="004A82"/>
              </a:solidFill>
            </a:ln>
          </p:spPr>
          <p:txBody>
            <a:bodyPr wrap="none">
              <a:spAutoFit/>
            </a:bodyPr>
            <a:lstStyle/>
            <a:p>
              <a:pPr algn="ctr">
                <a:defRPr/>
              </a:pPr>
              <a:r>
                <a:rPr lang="en-US" sz="1700" dirty="0">
                  <a:solidFill>
                    <a:prstClr val="black"/>
                  </a:solidFill>
                  <a:latin typeface="Calibri"/>
                  <a:cs typeface="Arial" charset="0"/>
                </a:rPr>
                <a:t>Color perceprion</a:t>
              </a:r>
              <a:endParaRPr lang="el-GR" sz="1700" dirty="0">
                <a:solidFill>
                  <a:prstClr val="black"/>
                </a:solidFill>
                <a:latin typeface="Calibri"/>
                <a:cs typeface="Arial" charset="0"/>
              </a:endParaRPr>
            </a:p>
          </p:txBody>
        </p:sp>
        <p:sp>
          <p:nvSpPr>
            <p:cNvPr id="24" name="TextBox 23"/>
            <p:cNvSpPr txBox="1"/>
            <p:nvPr/>
          </p:nvSpPr>
          <p:spPr>
            <a:xfrm>
              <a:off x="5824488" y="3518067"/>
              <a:ext cx="1476212" cy="615000"/>
            </a:xfrm>
            <a:prstGeom prst="rect">
              <a:avLst/>
            </a:prstGeom>
            <a:noFill/>
            <a:ln>
              <a:solidFill>
                <a:srgbClr val="004A82"/>
              </a:solidFill>
            </a:ln>
          </p:spPr>
          <p:txBody>
            <a:bodyPr wrap="none">
              <a:spAutoFit/>
            </a:bodyPr>
            <a:lstStyle/>
            <a:p>
              <a:pPr algn="ctr">
                <a:defRPr/>
              </a:pPr>
              <a:r>
                <a:rPr lang="en-US" sz="1700" dirty="0">
                  <a:solidFill>
                    <a:prstClr val="black"/>
                  </a:solidFill>
                  <a:latin typeface="Calibri"/>
                  <a:cs typeface="Arial" charset="0"/>
                </a:rPr>
                <a:t>Optical system</a:t>
              </a:r>
            </a:p>
            <a:p>
              <a:pPr algn="ctr">
                <a:defRPr/>
              </a:pPr>
              <a:r>
                <a:rPr lang="en-US" sz="1700" dirty="0">
                  <a:solidFill>
                    <a:prstClr val="black"/>
                  </a:solidFill>
                  <a:latin typeface="Calibri"/>
                  <a:cs typeface="Arial" charset="0"/>
                </a:rPr>
                <a:t>With sensor</a:t>
              </a:r>
              <a:endParaRPr lang="el-GR" sz="1700" dirty="0">
                <a:solidFill>
                  <a:prstClr val="black"/>
                </a:solidFill>
                <a:latin typeface="Calibri"/>
                <a:cs typeface="Arial" charset="0"/>
              </a:endParaRPr>
            </a:p>
          </p:txBody>
        </p:sp>
        <p:sp>
          <p:nvSpPr>
            <p:cNvPr id="25" name="TextBox 24"/>
            <p:cNvSpPr txBox="1"/>
            <p:nvPr/>
          </p:nvSpPr>
          <p:spPr>
            <a:xfrm>
              <a:off x="5375335" y="4441370"/>
              <a:ext cx="2376096" cy="887243"/>
            </a:xfrm>
            <a:prstGeom prst="rect">
              <a:avLst/>
            </a:prstGeom>
            <a:noFill/>
            <a:ln>
              <a:solidFill>
                <a:srgbClr val="004A82"/>
              </a:solidFill>
            </a:ln>
          </p:spPr>
          <p:txBody>
            <a:bodyPr wrap="none">
              <a:spAutoFit/>
            </a:bodyPr>
            <a:lstStyle/>
            <a:p>
              <a:pPr algn="ctr">
                <a:defRPr/>
              </a:pPr>
              <a:r>
                <a:rPr lang="en-US" sz="1700" dirty="0" smtClean="0">
                  <a:solidFill>
                    <a:prstClr val="black"/>
                  </a:solidFill>
                  <a:latin typeface="Calibri"/>
                  <a:cs typeface="Arial" charset="0"/>
                </a:rPr>
                <a:t>Standard </a:t>
              </a:r>
              <a:r>
                <a:rPr lang="en-US" sz="1700" dirty="0" smtClean="0">
                  <a:solidFill>
                    <a:prstClr val="black"/>
                  </a:solidFill>
                  <a:latin typeface="Calibri"/>
                  <a:cs typeface="Arial" charset="0"/>
                </a:rPr>
                <a:t>color </a:t>
              </a:r>
              <a:r>
                <a:rPr lang="en-US" sz="1700" dirty="0">
                  <a:solidFill>
                    <a:prstClr val="black"/>
                  </a:solidFill>
                  <a:latin typeface="Calibri"/>
                  <a:cs typeface="Arial" charset="0"/>
                </a:rPr>
                <a:t>matching </a:t>
              </a:r>
            </a:p>
            <a:p>
              <a:pPr algn="ctr">
                <a:defRPr/>
              </a:pPr>
              <a:r>
                <a:rPr lang="en-US" sz="1700" dirty="0">
                  <a:solidFill>
                    <a:prstClr val="black"/>
                  </a:solidFill>
                  <a:latin typeface="Calibri"/>
                  <a:cs typeface="Arial" charset="0"/>
                </a:rPr>
                <a:t>Functions for the CIE </a:t>
              </a:r>
            </a:p>
            <a:p>
              <a:pPr algn="ctr">
                <a:defRPr/>
              </a:pPr>
              <a:r>
                <a:rPr lang="en-US" sz="1700" dirty="0" smtClean="0">
                  <a:solidFill>
                    <a:prstClr val="black"/>
                  </a:solidFill>
                  <a:latin typeface="Calibri"/>
                  <a:cs typeface="Arial" charset="0"/>
                </a:rPr>
                <a:t>standard </a:t>
              </a:r>
              <a:r>
                <a:rPr lang="en-US" sz="1700" dirty="0">
                  <a:solidFill>
                    <a:prstClr val="black"/>
                  </a:solidFill>
                  <a:latin typeface="Calibri"/>
                  <a:cs typeface="Arial" charset="0"/>
                </a:rPr>
                <a:t>observer</a:t>
              </a:r>
              <a:endParaRPr lang="el-GR" sz="1700" dirty="0">
                <a:solidFill>
                  <a:prstClr val="black"/>
                </a:solidFill>
                <a:latin typeface="Calibri"/>
                <a:cs typeface="Arial" charset="0"/>
              </a:endParaRPr>
            </a:p>
          </p:txBody>
        </p:sp>
        <p:sp>
          <p:nvSpPr>
            <p:cNvPr id="26" name="TextBox 25"/>
            <p:cNvSpPr txBox="1"/>
            <p:nvPr/>
          </p:nvSpPr>
          <p:spPr>
            <a:xfrm>
              <a:off x="5523574" y="5660129"/>
              <a:ext cx="2079616" cy="354870"/>
            </a:xfrm>
            <a:prstGeom prst="rect">
              <a:avLst/>
            </a:prstGeom>
            <a:noFill/>
            <a:ln>
              <a:solidFill>
                <a:srgbClr val="004A82"/>
              </a:solidFill>
            </a:ln>
          </p:spPr>
          <p:txBody>
            <a:bodyPr wrap="none">
              <a:spAutoFit/>
            </a:bodyPr>
            <a:lstStyle/>
            <a:p>
              <a:pPr algn="ctr">
                <a:defRPr/>
              </a:pPr>
              <a:r>
                <a:rPr lang="en-US" sz="1700" dirty="0">
                  <a:solidFill>
                    <a:prstClr val="black"/>
                  </a:solidFill>
                  <a:latin typeface="Calibri"/>
                  <a:cs typeface="Arial" charset="0"/>
                </a:rPr>
                <a:t>Standard color values</a:t>
              </a:r>
              <a:endParaRPr lang="el-GR" sz="1700" dirty="0">
                <a:solidFill>
                  <a:prstClr val="black"/>
                </a:solidFill>
                <a:latin typeface="Calibri"/>
                <a:cs typeface="Arial" charset="0"/>
              </a:endParaRPr>
            </a:p>
          </p:txBody>
        </p:sp>
        <p:sp>
          <p:nvSpPr>
            <p:cNvPr id="27" name="TextBox 26"/>
            <p:cNvSpPr txBox="1"/>
            <p:nvPr/>
          </p:nvSpPr>
          <p:spPr>
            <a:xfrm>
              <a:off x="5646461" y="6340964"/>
              <a:ext cx="1833843" cy="353264"/>
            </a:xfrm>
            <a:prstGeom prst="rect">
              <a:avLst/>
            </a:prstGeom>
            <a:noFill/>
            <a:ln>
              <a:solidFill>
                <a:srgbClr val="004A82"/>
              </a:solidFill>
            </a:ln>
          </p:spPr>
          <p:txBody>
            <a:bodyPr wrap="none">
              <a:spAutoFit/>
            </a:bodyPr>
            <a:lstStyle/>
            <a:p>
              <a:pPr algn="ctr">
                <a:defRPr/>
              </a:pPr>
              <a:r>
                <a:rPr lang="en-US" sz="1700" dirty="0">
                  <a:solidFill>
                    <a:prstClr val="black"/>
                  </a:solidFill>
                  <a:latin typeface="Calibri"/>
                  <a:cs typeface="Arial" charset="0"/>
                </a:rPr>
                <a:t>Color coordination</a:t>
              </a:r>
              <a:endParaRPr lang="el-GR" sz="1700" dirty="0">
                <a:solidFill>
                  <a:prstClr val="black"/>
                </a:solidFill>
                <a:latin typeface="Calibri"/>
                <a:cs typeface="Arial" charset="0"/>
              </a:endParaRPr>
            </a:p>
          </p:txBody>
        </p:sp>
        <p:cxnSp>
          <p:nvCxnSpPr>
            <p:cNvPr id="29" name="Ευθύγραμμο βέλος σύνδεσης 28"/>
            <p:cNvCxnSpPr>
              <a:stCxn id="13" idx="1"/>
              <a:endCxn id="17" idx="0"/>
            </p:cNvCxnSpPr>
            <p:nvPr/>
          </p:nvCxnSpPr>
          <p:spPr>
            <a:xfrm flipH="1">
              <a:off x="2003983" y="2817963"/>
              <a:ext cx="1632183" cy="796449"/>
            </a:xfrm>
            <a:prstGeom prst="straightConnector1">
              <a:avLst/>
            </a:prstGeom>
            <a:ln w="15240">
              <a:solidFill>
                <a:srgbClr val="004A82"/>
              </a:solidFill>
              <a:tailEnd type="arrow"/>
            </a:ln>
          </p:spPr>
          <p:style>
            <a:lnRef idx="1">
              <a:schemeClr val="accent1"/>
            </a:lnRef>
            <a:fillRef idx="0">
              <a:schemeClr val="accent1"/>
            </a:fillRef>
            <a:effectRef idx="0">
              <a:schemeClr val="accent1"/>
            </a:effectRef>
            <a:fontRef idx="minor">
              <a:schemeClr val="tx1"/>
            </a:fontRef>
          </p:style>
        </p:cxnSp>
        <p:cxnSp>
          <p:nvCxnSpPr>
            <p:cNvPr id="31" name="Ευθύγραμμο βέλος σύνδεσης 30"/>
            <p:cNvCxnSpPr>
              <a:stCxn id="13" idx="3"/>
              <a:endCxn id="24" idx="0"/>
            </p:cNvCxnSpPr>
            <p:nvPr/>
          </p:nvCxnSpPr>
          <p:spPr>
            <a:xfrm>
              <a:off x="4716936" y="2817963"/>
              <a:ext cx="1846447" cy="700104"/>
            </a:xfrm>
            <a:prstGeom prst="straightConnector1">
              <a:avLst/>
            </a:prstGeom>
            <a:ln w="15240">
              <a:solidFill>
                <a:srgbClr val="004A82"/>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420326" y="2925548"/>
              <a:ext cx="1512448" cy="645509"/>
            </a:xfrm>
            <a:prstGeom prst="rect">
              <a:avLst/>
            </a:prstGeom>
            <a:noFill/>
          </p:spPr>
          <p:txBody>
            <a:bodyPr>
              <a:spAutoFit/>
            </a:bodyPr>
            <a:lstStyle/>
            <a:p>
              <a:pPr algn="ctr">
                <a:defRPr/>
              </a:pPr>
              <a:r>
                <a:rPr lang="en-US" dirty="0">
                  <a:solidFill>
                    <a:prstClr val="black"/>
                  </a:solidFill>
                  <a:latin typeface="Calibri"/>
                  <a:cs typeface="Arial" charset="0"/>
                </a:rPr>
                <a:t>Measurement sample</a:t>
              </a:r>
              <a:endParaRPr lang="el-GR" dirty="0">
                <a:solidFill>
                  <a:prstClr val="black"/>
                </a:solidFill>
                <a:latin typeface="Calibri"/>
                <a:cs typeface="Arial" charset="0"/>
              </a:endParaRPr>
            </a:p>
          </p:txBody>
        </p:sp>
        <p:sp>
          <p:nvSpPr>
            <p:cNvPr id="33" name="TextBox 32"/>
            <p:cNvSpPr txBox="1"/>
            <p:nvPr/>
          </p:nvSpPr>
          <p:spPr>
            <a:xfrm rot="19951212">
              <a:off x="1900002" y="2872558"/>
              <a:ext cx="1833843" cy="338812"/>
            </a:xfrm>
            <a:prstGeom prst="rect">
              <a:avLst/>
            </a:prstGeom>
            <a:noFill/>
          </p:spPr>
          <p:txBody>
            <a:bodyPr wrap="none">
              <a:spAutoFit/>
            </a:bodyPr>
            <a:lstStyle/>
            <a:p>
              <a:pPr>
                <a:defRPr/>
              </a:pPr>
              <a:r>
                <a:rPr lang="en-US" sz="1600" dirty="0">
                  <a:solidFill>
                    <a:prstClr val="black"/>
                  </a:solidFill>
                  <a:latin typeface="Calibri"/>
                  <a:cs typeface="Arial" charset="0"/>
                </a:rPr>
                <a:t>Spectral reflectance</a:t>
              </a:r>
              <a:endParaRPr lang="el-GR" sz="1600" dirty="0">
                <a:solidFill>
                  <a:prstClr val="black"/>
                </a:solidFill>
                <a:latin typeface="Calibri"/>
                <a:cs typeface="Arial" charset="0"/>
              </a:endParaRPr>
            </a:p>
          </p:txBody>
        </p:sp>
        <p:sp>
          <p:nvSpPr>
            <p:cNvPr id="35" name="TextBox 34"/>
            <p:cNvSpPr txBox="1"/>
            <p:nvPr/>
          </p:nvSpPr>
          <p:spPr>
            <a:xfrm rot="1275708">
              <a:off x="4746869" y="2824386"/>
              <a:ext cx="1833843" cy="337206"/>
            </a:xfrm>
            <a:prstGeom prst="rect">
              <a:avLst/>
            </a:prstGeom>
            <a:noFill/>
          </p:spPr>
          <p:txBody>
            <a:bodyPr wrap="none">
              <a:spAutoFit/>
            </a:bodyPr>
            <a:lstStyle/>
            <a:p>
              <a:pPr>
                <a:defRPr/>
              </a:pPr>
              <a:r>
                <a:rPr lang="en-US" sz="1600" dirty="0">
                  <a:solidFill>
                    <a:prstClr val="black"/>
                  </a:solidFill>
                  <a:latin typeface="Calibri"/>
                  <a:cs typeface="Arial" charset="0"/>
                </a:rPr>
                <a:t>Spectral reflectance</a:t>
              </a:r>
              <a:endParaRPr lang="el-GR" sz="1600" dirty="0">
                <a:solidFill>
                  <a:prstClr val="black"/>
                </a:solidFill>
                <a:latin typeface="Calibri"/>
                <a:cs typeface="Arial" charset="0"/>
              </a:endParaRPr>
            </a:p>
          </p:txBody>
        </p:sp>
        <p:cxnSp>
          <p:nvCxnSpPr>
            <p:cNvPr id="39" name="Ευθύγραμμο βέλος σύνδεσης 38"/>
            <p:cNvCxnSpPr>
              <a:stCxn id="24" idx="2"/>
              <a:endCxn id="25" idx="0"/>
            </p:cNvCxnSpPr>
            <p:nvPr/>
          </p:nvCxnSpPr>
          <p:spPr>
            <a:xfrm>
              <a:off x="6562594" y="4133067"/>
              <a:ext cx="789" cy="308303"/>
            </a:xfrm>
            <a:prstGeom prst="straightConnector1">
              <a:avLst/>
            </a:prstGeom>
            <a:ln w="15240">
              <a:solidFill>
                <a:srgbClr val="004A82"/>
              </a:solidFill>
              <a:tailEnd type="arrow"/>
            </a:ln>
          </p:spPr>
          <p:style>
            <a:lnRef idx="1">
              <a:schemeClr val="accent1"/>
            </a:lnRef>
            <a:fillRef idx="0">
              <a:schemeClr val="accent1"/>
            </a:fillRef>
            <a:effectRef idx="0">
              <a:schemeClr val="accent1"/>
            </a:effectRef>
            <a:fontRef idx="minor">
              <a:schemeClr val="tx1"/>
            </a:fontRef>
          </p:style>
        </p:cxnSp>
        <p:cxnSp>
          <p:nvCxnSpPr>
            <p:cNvPr id="41" name="Ευθύγραμμο βέλος σύνδεσης 40"/>
            <p:cNvCxnSpPr>
              <a:stCxn id="25" idx="2"/>
              <a:endCxn id="26" idx="0"/>
            </p:cNvCxnSpPr>
            <p:nvPr/>
          </p:nvCxnSpPr>
          <p:spPr>
            <a:xfrm flipH="1">
              <a:off x="6563381" y="5328613"/>
              <a:ext cx="2" cy="331516"/>
            </a:xfrm>
            <a:prstGeom prst="straightConnector1">
              <a:avLst/>
            </a:prstGeom>
            <a:ln w="15240">
              <a:solidFill>
                <a:srgbClr val="004A82"/>
              </a:solidFill>
              <a:tailEnd type="arrow"/>
            </a:ln>
          </p:spPr>
          <p:style>
            <a:lnRef idx="1">
              <a:schemeClr val="accent1"/>
            </a:lnRef>
            <a:fillRef idx="0">
              <a:schemeClr val="accent1"/>
            </a:fillRef>
            <a:effectRef idx="0">
              <a:schemeClr val="accent1"/>
            </a:effectRef>
            <a:fontRef idx="minor">
              <a:schemeClr val="tx1"/>
            </a:fontRef>
          </p:style>
        </p:cxnSp>
        <p:cxnSp>
          <p:nvCxnSpPr>
            <p:cNvPr id="43" name="Ευθύγραμμο βέλος σύνδεσης 42"/>
            <p:cNvCxnSpPr>
              <a:stCxn id="26" idx="2"/>
              <a:endCxn id="27" idx="0"/>
            </p:cNvCxnSpPr>
            <p:nvPr/>
          </p:nvCxnSpPr>
          <p:spPr>
            <a:xfrm>
              <a:off x="6563382" y="6014999"/>
              <a:ext cx="0" cy="325965"/>
            </a:xfrm>
            <a:prstGeom prst="straightConnector1">
              <a:avLst/>
            </a:prstGeom>
            <a:ln w="15240">
              <a:solidFill>
                <a:srgbClr val="004A82"/>
              </a:solidFill>
              <a:tailEnd type="arrow"/>
            </a:ln>
          </p:spPr>
          <p:style>
            <a:lnRef idx="1">
              <a:schemeClr val="accent1"/>
            </a:lnRef>
            <a:fillRef idx="0">
              <a:schemeClr val="accent1"/>
            </a:fillRef>
            <a:effectRef idx="0">
              <a:schemeClr val="accent1"/>
            </a:effectRef>
            <a:fontRef idx="minor">
              <a:schemeClr val="tx1"/>
            </a:fontRef>
          </p:style>
        </p:cxnSp>
        <p:cxnSp>
          <p:nvCxnSpPr>
            <p:cNvPr id="47" name="Ευθύγραμμο βέλος σύνδεσης 46"/>
            <p:cNvCxnSpPr>
              <a:stCxn id="17" idx="2"/>
              <a:endCxn id="18" idx="0"/>
            </p:cNvCxnSpPr>
            <p:nvPr/>
          </p:nvCxnSpPr>
          <p:spPr>
            <a:xfrm flipH="1">
              <a:off x="1997681" y="3967675"/>
              <a:ext cx="6302" cy="359687"/>
            </a:xfrm>
            <a:prstGeom prst="straightConnector1">
              <a:avLst/>
            </a:prstGeom>
            <a:ln w="15240">
              <a:solidFill>
                <a:srgbClr val="004A82"/>
              </a:solidFill>
              <a:tailEnd type="arrow"/>
            </a:ln>
          </p:spPr>
          <p:style>
            <a:lnRef idx="1">
              <a:schemeClr val="accent1"/>
            </a:lnRef>
            <a:fillRef idx="0">
              <a:schemeClr val="accent1"/>
            </a:fillRef>
            <a:effectRef idx="0">
              <a:schemeClr val="accent1"/>
            </a:effectRef>
            <a:fontRef idx="minor">
              <a:schemeClr val="tx1"/>
            </a:fontRef>
          </p:style>
        </p:cxnSp>
        <p:sp>
          <p:nvSpPr>
            <p:cNvPr id="57" name="Αριστερή αγκύλη 56"/>
            <p:cNvSpPr/>
            <p:nvPr/>
          </p:nvSpPr>
          <p:spPr>
            <a:xfrm rot="16200000">
              <a:off x="1991698" y="4228840"/>
              <a:ext cx="133276" cy="1778701"/>
            </a:xfrm>
            <a:prstGeom prst="leftBracket">
              <a:avLst/>
            </a:prstGeom>
            <a:ln w="15240">
              <a:solidFill>
                <a:srgbClr val="004A8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l-GR" dirty="0">
                <a:solidFill>
                  <a:prstClr val="black"/>
                </a:solidFill>
              </a:endParaRPr>
            </a:p>
          </p:txBody>
        </p:sp>
        <p:cxnSp>
          <p:nvCxnSpPr>
            <p:cNvPr id="59" name="Ευθύγραμμο βέλος σύνδεσης 58"/>
            <p:cNvCxnSpPr>
              <a:stCxn id="20" idx="2"/>
              <a:endCxn id="22" idx="0"/>
            </p:cNvCxnSpPr>
            <p:nvPr/>
          </p:nvCxnSpPr>
          <p:spPr>
            <a:xfrm flipH="1">
              <a:off x="1997681" y="5057976"/>
              <a:ext cx="6302" cy="419099"/>
            </a:xfrm>
            <a:prstGeom prst="straightConnector1">
              <a:avLst/>
            </a:prstGeom>
            <a:ln w="15240">
              <a:solidFill>
                <a:srgbClr val="004A82"/>
              </a:solidFill>
              <a:tailEnd type="arrow"/>
            </a:ln>
          </p:spPr>
          <p:style>
            <a:lnRef idx="1">
              <a:schemeClr val="accent1"/>
            </a:lnRef>
            <a:fillRef idx="0">
              <a:schemeClr val="accent1"/>
            </a:fillRef>
            <a:effectRef idx="0">
              <a:schemeClr val="accent1"/>
            </a:effectRef>
            <a:fontRef idx="minor">
              <a:schemeClr val="tx1"/>
            </a:fontRef>
          </p:style>
        </p:cxnSp>
        <p:cxnSp>
          <p:nvCxnSpPr>
            <p:cNvPr id="61" name="Ευθύγραμμο βέλος σύνδεσης 60"/>
            <p:cNvCxnSpPr>
              <a:stCxn id="22" idx="2"/>
              <a:endCxn id="23" idx="0"/>
            </p:cNvCxnSpPr>
            <p:nvPr/>
          </p:nvCxnSpPr>
          <p:spPr>
            <a:xfrm>
              <a:off x="1997681" y="5830338"/>
              <a:ext cx="6302" cy="350052"/>
            </a:xfrm>
            <a:prstGeom prst="straightConnector1">
              <a:avLst/>
            </a:prstGeom>
            <a:ln w="15240">
              <a:solidFill>
                <a:srgbClr val="004A82"/>
              </a:solidFill>
              <a:tailEnd type="arrow"/>
            </a:ln>
          </p:spPr>
          <p:style>
            <a:lnRef idx="1">
              <a:schemeClr val="accent1"/>
            </a:lnRef>
            <a:fillRef idx="0">
              <a:schemeClr val="accent1"/>
            </a:fillRef>
            <a:effectRef idx="0">
              <a:schemeClr val="accent1"/>
            </a:effectRef>
            <a:fontRef idx="minor">
              <a:schemeClr val="tx1"/>
            </a:fontRef>
          </p:style>
        </p:cxnSp>
      </p:grpSp>
      <p:sp>
        <p:nvSpPr>
          <p:cNvPr id="3" name="Ορθογώνιο 2"/>
          <p:cNvSpPr/>
          <p:nvPr/>
        </p:nvSpPr>
        <p:spPr>
          <a:xfrm>
            <a:off x="6516688" y="1462088"/>
            <a:ext cx="2533650" cy="1754187"/>
          </a:xfrm>
          <a:prstGeom prst="rect">
            <a:avLst/>
          </a:prstGeom>
          <a:ln>
            <a:solidFill>
              <a:srgbClr val="004A82"/>
            </a:solidFill>
          </a:ln>
        </p:spPr>
        <p:txBody>
          <a:bodyPr>
            <a:spAutoFit/>
          </a:bodyPr>
          <a:lstStyle/>
          <a:p>
            <a:pPr>
              <a:defRPr/>
            </a:pPr>
            <a:r>
              <a:rPr lang="el-GR" dirty="0">
                <a:solidFill>
                  <a:prstClr val="black"/>
                </a:solidFill>
                <a:latin typeface="Calibri"/>
                <a:cs typeface="Arial" charset="0"/>
              </a:rPr>
              <a:t>Σύστημα μέτρησης και αντικειμενικού προσδιορισμού των χρωμάτων σε αντιστοιχία με τον ανθρώπινο οφθαλμό.</a:t>
            </a:r>
          </a:p>
        </p:txBody>
      </p:sp>
      <p:sp>
        <p:nvSpPr>
          <p:cNvPr id="8197" name="Τίτλος 1"/>
          <p:cNvSpPr>
            <a:spLocks noGrp="1"/>
          </p:cNvSpPr>
          <p:nvPr>
            <p:ph type="title"/>
          </p:nvPr>
        </p:nvSpPr>
        <p:spPr>
          <a:xfrm>
            <a:off x="468313" y="115888"/>
            <a:ext cx="8229600" cy="1081087"/>
          </a:xfrm>
        </p:spPr>
        <p:txBody>
          <a:bodyPr/>
          <a:lstStyle/>
          <a:p>
            <a:pPr eaLnBrk="1" hangingPunct="1"/>
            <a:r>
              <a:rPr lang="el-GR" altLang="el-GR" dirty="0" smtClean="0"/>
              <a:t>Η υποκειμενική παρατήρηση των χρωμάτων </a:t>
            </a:r>
            <a:r>
              <a:rPr lang="el-GR" altLang="el-GR" sz="3200" b="0" dirty="0" smtClean="0"/>
              <a:t>(4 από 7)</a:t>
            </a:r>
          </a:p>
        </p:txBody>
      </p:sp>
    </p:spTree>
    <p:extLst>
      <p:ext uri="{BB962C8B-B14F-4D97-AF65-F5344CB8AC3E}">
        <p14:creationId xmlns:p14="http://schemas.microsoft.com/office/powerpoint/2010/main" val="36689634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Θέση περιεχομένου 2"/>
          <p:cNvSpPr>
            <a:spLocks noGrp="1"/>
          </p:cNvSpPr>
          <p:nvPr>
            <p:ph idx="1"/>
          </p:nvPr>
        </p:nvSpPr>
        <p:spPr>
          <a:xfrm>
            <a:off x="457200" y="1484313"/>
            <a:ext cx="8229600" cy="4752975"/>
          </a:xfrm>
        </p:spPr>
        <p:txBody>
          <a:bodyPr/>
          <a:lstStyle/>
          <a:p>
            <a:pPr marL="0" indent="0" eaLnBrk="1" hangingPunct="1">
              <a:lnSpc>
                <a:spcPct val="114000"/>
              </a:lnSpc>
              <a:buFont typeface="Arial" charset="0"/>
              <a:buNone/>
            </a:pPr>
            <a:r>
              <a:rPr lang="el-GR" altLang="el-GR" sz="2400" dirty="0" smtClean="0"/>
              <a:t>Επιπρόσθετα, ακόμη κι αν συντρέχουν οι ίδιες προϋποθέσεις παρατήρησης ενός χρώματος υπάρχουν παράγοντες που διαφοροποιούν τον ακριβή και αντικειμενικό προσδιορισμό του χρώματος από τον άνθρωπο. Στην παραγωγική διαδικασία των γραφικών τεχνών  το χρώμα παρατηρείται σε πρωτότυπα και δοκίμια, σε οθόνες και δοκίμια, σε ίδια ή διαφορετικά εκτυπωτικά υποστρώματα ή/και σε διαφορετικές οθόνες.</a:t>
            </a:r>
          </a:p>
        </p:txBody>
      </p:sp>
      <p:sp>
        <p:nvSpPr>
          <p:cNvPr id="4" name="Θέση αριθμού διαφάνειας 3"/>
          <p:cNvSpPr>
            <a:spLocks noGrp="1"/>
          </p:cNvSpPr>
          <p:nvPr>
            <p:ph type="sldNum" sz="quarter" idx="12"/>
          </p:nvPr>
        </p:nvSpPr>
        <p:spPr/>
        <p:txBody>
          <a:bodyPr/>
          <a:lstStyle/>
          <a:p>
            <a:pPr>
              <a:defRPr/>
            </a:pPr>
            <a:fld id="{C6BA3013-1F08-4A32-972A-F59B95C5C783}" type="slidenum">
              <a:rPr lang="el-GR" smtClean="0">
                <a:solidFill>
                  <a:prstClr val="black"/>
                </a:solidFill>
              </a:rPr>
              <a:pPr>
                <a:defRPr/>
              </a:pPr>
              <a:t>7</a:t>
            </a:fld>
            <a:endParaRPr lang="el-GR" dirty="0">
              <a:solidFill>
                <a:prstClr val="black"/>
              </a:solidFill>
            </a:endParaRPr>
          </a:p>
        </p:txBody>
      </p:sp>
      <p:sp>
        <p:nvSpPr>
          <p:cNvPr id="9220" name="Τίτλος 1"/>
          <p:cNvSpPr>
            <a:spLocks noGrp="1"/>
          </p:cNvSpPr>
          <p:nvPr>
            <p:ph type="title"/>
          </p:nvPr>
        </p:nvSpPr>
        <p:spPr>
          <a:xfrm>
            <a:off x="468313" y="115888"/>
            <a:ext cx="8229600" cy="1081087"/>
          </a:xfrm>
        </p:spPr>
        <p:txBody>
          <a:bodyPr/>
          <a:lstStyle/>
          <a:p>
            <a:pPr eaLnBrk="1" hangingPunct="1"/>
            <a:r>
              <a:rPr lang="el-GR" altLang="el-GR" dirty="0" smtClean="0"/>
              <a:t>Η υποκειμενική παρατήρηση των χρωμάτων </a:t>
            </a:r>
            <a:r>
              <a:rPr lang="el-GR" altLang="el-GR" sz="3200" b="0" dirty="0" smtClean="0"/>
              <a:t>(5 από 7)</a:t>
            </a:r>
          </a:p>
        </p:txBody>
      </p:sp>
    </p:spTree>
    <p:extLst>
      <p:ext uri="{BB962C8B-B14F-4D97-AF65-F5344CB8AC3E}">
        <p14:creationId xmlns:p14="http://schemas.microsoft.com/office/powerpoint/2010/main" val="1565171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412875"/>
            <a:ext cx="8229600" cy="4824413"/>
          </a:xfrm>
        </p:spPr>
        <p:txBody>
          <a:bodyPr/>
          <a:lstStyle/>
          <a:p>
            <a:pPr marL="0" indent="0" eaLnBrk="1" hangingPunct="1">
              <a:lnSpc>
                <a:spcPct val="114000"/>
              </a:lnSpc>
              <a:spcBef>
                <a:spcPts val="1200"/>
              </a:spcBef>
              <a:buFont typeface="Arial" charset="0"/>
              <a:buNone/>
              <a:defRPr/>
            </a:pPr>
            <a:r>
              <a:rPr lang="el-GR" sz="2400" dirty="0" smtClean="0"/>
              <a:t>Συνεπώς, το χρώμα στα έντυπα και ηλεκτρονικά μέσα της οπτικής επικοινωνίας, πρέπει να παρατηρηθεί με βάση αντικειμενικές συνθήκες. Οι συνθήκες αυτές συνοπτικά είναι:</a:t>
            </a:r>
          </a:p>
          <a:p>
            <a:pPr eaLnBrk="1" hangingPunct="1">
              <a:lnSpc>
                <a:spcPct val="114000"/>
              </a:lnSpc>
              <a:spcBef>
                <a:spcPts val="1200"/>
              </a:spcBef>
              <a:buClr>
                <a:srgbClr val="004A82"/>
              </a:buClr>
              <a:buFont typeface="Arial" panose="020B0604020202020204" pitchFamily="34" charset="0"/>
              <a:buChar char="•"/>
              <a:defRPr/>
            </a:pPr>
            <a:r>
              <a:rPr lang="el-GR" sz="2400" dirty="0" smtClean="0"/>
              <a:t>Η παρατήρηση κάτω από την ίδια φωτεινή πηγή,</a:t>
            </a:r>
          </a:p>
          <a:p>
            <a:pPr eaLnBrk="1" hangingPunct="1">
              <a:lnSpc>
                <a:spcPct val="114000"/>
              </a:lnSpc>
              <a:spcBef>
                <a:spcPts val="1200"/>
              </a:spcBef>
              <a:buClr>
                <a:srgbClr val="004A82"/>
              </a:buClr>
              <a:buFont typeface="Arial" panose="020B0604020202020204" pitchFamily="34" charset="0"/>
              <a:buChar char="•"/>
              <a:defRPr/>
            </a:pPr>
            <a:r>
              <a:rPr lang="el-GR" sz="2400" dirty="0" smtClean="0"/>
              <a:t>Η παρατήρηση σε ρυθμισμένες - καλιμπραρισμένες οθόνες, μηχανές εκτύπωσης και συσκευές δοκιμίων,</a:t>
            </a:r>
          </a:p>
          <a:p>
            <a:pPr eaLnBrk="1" hangingPunct="1">
              <a:lnSpc>
                <a:spcPct val="114000"/>
              </a:lnSpc>
              <a:spcBef>
                <a:spcPts val="1200"/>
              </a:spcBef>
              <a:buClr>
                <a:srgbClr val="004A82"/>
              </a:buClr>
              <a:buFont typeface="Arial" panose="020B0604020202020204" pitchFamily="34" charset="0"/>
              <a:buChar char="•"/>
              <a:defRPr/>
            </a:pPr>
            <a:r>
              <a:rPr lang="el-GR" sz="2400" dirty="0" smtClean="0"/>
              <a:t>Η παρατήρηση και αξιολόγηση στο ίδιο εκτυπωτικό υπόστρωμα.</a:t>
            </a:r>
          </a:p>
        </p:txBody>
      </p:sp>
      <p:sp>
        <p:nvSpPr>
          <p:cNvPr id="4" name="Θέση αριθμού διαφάνειας 3"/>
          <p:cNvSpPr>
            <a:spLocks noGrp="1"/>
          </p:cNvSpPr>
          <p:nvPr>
            <p:ph type="sldNum" sz="quarter" idx="12"/>
          </p:nvPr>
        </p:nvSpPr>
        <p:spPr/>
        <p:txBody>
          <a:bodyPr/>
          <a:lstStyle/>
          <a:p>
            <a:pPr>
              <a:defRPr/>
            </a:pPr>
            <a:fld id="{BB22DC58-DB8B-4BC0-8F47-8300312FC9E7}" type="slidenum">
              <a:rPr lang="el-GR" smtClean="0">
                <a:solidFill>
                  <a:prstClr val="black"/>
                </a:solidFill>
              </a:rPr>
              <a:pPr>
                <a:defRPr/>
              </a:pPr>
              <a:t>8</a:t>
            </a:fld>
            <a:endParaRPr lang="el-GR" dirty="0">
              <a:solidFill>
                <a:prstClr val="black"/>
              </a:solidFill>
            </a:endParaRPr>
          </a:p>
        </p:txBody>
      </p:sp>
      <p:sp>
        <p:nvSpPr>
          <p:cNvPr id="10244" name="Τίτλος 1"/>
          <p:cNvSpPr>
            <a:spLocks noGrp="1"/>
          </p:cNvSpPr>
          <p:nvPr>
            <p:ph type="title"/>
          </p:nvPr>
        </p:nvSpPr>
        <p:spPr>
          <a:xfrm>
            <a:off x="468313" y="115888"/>
            <a:ext cx="8229600" cy="1081087"/>
          </a:xfrm>
        </p:spPr>
        <p:txBody>
          <a:bodyPr/>
          <a:lstStyle/>
          <a:p>
            <a:pPr eaLnBrk="1" hangingPunct="1"/>
            <a:r>
              <a:rPr lang="el-GR" altLang="el-GR" dirty="0" smtClean="0"/>
              <a:t>Η υποκειμενική παρατήρηση των χρωμάτων </a:t>
            </a:r>
            <a:r>
              <a:rPr lang="el-GR" altLang="el-GR" sz="3200" b="0" dirty="0" smtClean="0"/>
              <a:t>(6 από 7)</a:t>
            </a:r>
          </a:p>
        </p:txBody>
      </p:sp>
    </p:spTree>
    <p:extLst>
      <p:ext uri="{BB962C8B-B14F-4D97-AF65-F5344CB8AC3E}">
        <p14:creationId xmlns:p14="http://schemas.microsoft.com/office/powerpoint/2010/main" val="270347170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OC_template_updated">
  <a:themeElements>
    <a:clrScheme name="Προσαρμοσμένο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
  <a:themeElements>
    <a:clrScheme name="Προσαρμοσμένο 7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175</TotalTime>
  <Words>1896</Words>
  <Application>Microsoft Office PowerPoint</Application>
  <PresentationFormat>Προβολή στην οθόνη (4:3)</PresentationFormat>
  <Paragraphs>163</Paragraphs>
  <Slides>25</Slides>
  <Notes>15</Notes>
  <HiddenSlides>0</HiddenSlides>
  <MMClips>0</MMClips>
  <ScaleCrop>false</ScaleCrop>
  <HeadingPairs>
    <vt:vector size="4" baseType="variant">
      <vt:variant>
        <vt:lpstr>Θέμα</vt:lpstr>
      </vt:variant>
      <vt:variant>
        <vt:i4>3</vt:i4>
      </vt:variant>
      <vt:variant>
        <vt:lpstr>Τίτλοι διαφανειών</vt:lpstr>
      </vt:variant>
      <vt:variant>
        <vt:i4>25</vt:i4>
      </vt:variant>
    </vt:vector>
  </HeadingPairs>
  <TitlesOfParts>
    <vt:vector size="28" baseType="lpstr">
      <vt:lpstr>OC_template_updated</vt:lpstr>
      <vt:lpstr>OC_template</vt:lpstr>
      <vt:lpstr>1_OC_template_updated</vt:lpstr>
      <vt:lpstr>Χρώμα Γραφικών Τεχνών</vt:lpstr>
      <vt:lpstr>Ταξινόμηση και κατάταξη των χρωμάτων (1 από 2)</vt:lpstr>
      <vt:lpstr>Ταξινόμηση και κατάταξη των χρωμάτων (2 από 2)</vt:lpstr>
      <vt:lpstr>Η υποκειμενική παρατήρηση των χρωμάτων (1 από 7)</vt:lpstr>
      <vt:lpstr>Η υποκειμενική παρατήρηση των χρωμάτων (2 από 7)</vt:lpstr>
      <vt:lpstr>Η υποκειμενική παρατήρηση των χρωμάτων (3 από 7)</vt:lpstr>
      <vt:lpstr>Η υποκειμενική παρατήρηση των χρωμάτων (4 από 7)</vt:lpstr>
      <vt:lpstr>Η υποκειμενική παρατήρηση των χρωμάτων (5 από 7)</vt:lpstr>
      <vt:lpstr>Η υποκειμενική παρατήρηση των χρωμάτων (6 από 7)</vt:lpstr>
      <vt:lpstr>Η υποκειμενική παρατήρηση των χρωμάτων (7 από 7)</vt:lpstr>
      <vt:lpstr>Φωτεινές πηγές (1 από 2)</vt:lpstr>
      <vt:lpstr>Φωτεινές πηγές (2 από 2)</vt:lpstr>
      <vt:lpstr>Είδη φωτεινών πηγών (1 από 2)</vt:lpstr>
      <vt:lpstr>Είδη φωτεινών πηγών (2 από 2)</vt:lpstr>
      <vt:lpstr>Θερμοκρασία χρώματος</vt:lpstr>
      <vt:lpstr>Μεταμερισμός (1 από 3)</vt:lpstr>
      <vt:lpstr>Μεταμερισμός (2 από 3)</vt:lpstr>
      <vt:lpstr>Μεταμερισμός (3 από 3)</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natasakar new</cp:lastModifiedBy>
  <cp:revision>40</cp:revision>
  <dcterms:created xsi:type="dcterms:W3CDTF">2013-03-04T13:35:19Z</dcterms:created>
  <dcterms:modified xsi:type="dcterms:W3CDTF">2015-06-26T11:48:58Z</dcterms:modified>
</cp:coreProperties>
</file>