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38"/>
  </p:notesMasterIdLst>
  <p:handoutMasterIdLst>
    <p:handoutMasterId r:id="rId39"/>
  </p:handoutMasterIdLst>
  <p:sldIdLst>
    <p:sldId id="295" r:id="rId4"/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1" r:id="rId28"/>
    <p:sldId id="294" r:id="rId29"/>
    <p:sldId id="257" r:id="rId30"/>
    <p:sldId id="262" r:id="rId31"/>
    <p:sldId id="290" r:id="rId32"/>
    <p:sldId id="292" r:id="rId33"/>
    <p:sldId id="293" r:id="rId34"/>
    <p:sldId id="296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374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4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3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0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1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7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6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5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8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ehlerpaper.com/en/papier/carbonless/funktionsweise-mehrblattystem.php" TargetMode="External"/><Relationship Id="rId2" Type="http://schemas.openxmlformats.org/officeDocument/2006/relationships/hyperlink" Target="http://www.appletonideas.com/Appleton/jsps/ncr.do?langId=-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tonideas.com/Appleton/jsps/ncr.do?langId=-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koehlerpaper.com/en/papier/carbonless/funktionsweise-mehrblattystem.ph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%D0%AE%D0%BA%D0%B0%D1%82%D0%B0%D0%B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519" y="2636912"/>
            <a:ext cx="8076963" cy="27302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Αυτοαντιγραφικό</a:t>
            </a:r>
            <a:r>
              <a:rPr lang="el-GR" sz="2800" dirty="0" smtClean="0"/>
              <a:t> </a:t>
            </a:r>
            <a:r>
              <a:rPr lang="el-GR" sz="2800" dirty="0"/>
              <a:t>χαρτί (</a:t>
            </a:r>
            <a:r>
              <a:rPr lang="en-US" sz="2800" dirty="0"/>
              <a:t>carbonless copy paper </a:t>
            </a:r>
            <a:r>
              <a:rPr lang="el-GR" sz="2800" dirty="0"/>
              <a:t>ή </a:t>
            </a:r>
            <a:r>
              <a:rPr lang="en-US" sz="2800" dirty="0"/>
              <a:t>no carbon required – NCR paper)</a:t>
            </a:r>
            <a:r>
              <a:rPr lang="el-GR" sz="2800" dirty="0"/>
              <a:t/>
            </a:r>
            <a:br>
              <a:rPr lang="el-GR" sz="2800" dirty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err="1" smtClean="0"/>
              <a:t>Επίκ</a:t>
            </a:r>
            <a:r>
              <a:rPr lang="el-GR" sz="2400" dirty="0" smtClean="0"/>
              <a:t>. Καθηγήτρια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9003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Τα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τοιχώματα της </a:t>
            </a:r>
            <a:r>
              <a:rPr lang="el-GR" alt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μικροκάψουλας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είναι πολυεστερικά </a:t>
            </a:r>
            <a:r>
              <a:rPr lang="el-GR" altLang="el-GR" sz="2400" dirty="0" smtClean="0"/>
              <a:t>και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προκύπτουν από τον πολυμερισμό που ακολουθεί την ανάμειξη δύο συστημάτων.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Το ένα από αυτά είναι μία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ουσία με βάση το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ακρυλάμιδοσουλφονικό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οξύ </a:t>
            </a:r>
            <a:r>
              <a:rPr lang="el-GR" altLang="el-GR" sz="2400" dirty="0" smtClean="0"/>
              <a:t>και το δεύτερο από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κατάλληλη αναλογία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μεθανόλης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– φορμαλδεΰδης και ενός ποσοστού μελαμίνης.</a:t>
            </a:r>
          </a:p>
        </p:txBody>
      </p:sp>
    </p:spTree>
    <p:extLst>
      <p:ext uri="{BB962C8B-B14F-4D97-AF65-F5344CB8AC3E}">
        <p14:creationId xmlns:p14="http://schemas.microsoft.com/office/powerpoint/2010/main" val="12663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000" dirty="0" smtClean="0"/>
              <a:t>Το παραγόμενο υλικό επαλείφει την μία πλευρά ενός χαρτιού (</a:t>
            </a:r>
            <a:r>
              <a:rPr lang="en-US" altLang="el-GR" sz="2000" dirty="0" smtClean="0"/>
              <a:t>CB</a:t>
            </a:r>
            <a:r>
              <a:rPr lang="el-GR" altLang="el-GR" sz="2000" dirty="0" smtClean="0"/>
              <a:t>).</a:t>
            </a:r>
          </a:p>
          <a:p>
            <a:r>
              <a:rPr lang="el-GR" altLang="el-GR" sz="2000" dirty="0" smtClean="0"/>
              <a:t>Ένα άλλο φύλλο χαρτιού, αυτό που θα δεχθεί την εικόνα,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επικαλύπτεται στην μία πλευρά του (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CF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) με όξινη </a:t>
            </a:r>
            <a:r>
              <a:rPr lang="el-GR" altLang="el-GR" sz="2000" b="1" dirty="0" err="1" smtClean="0">
                <a:solidFill>
                  <a:schemeClr val="accent4">
                    <a:lumMod val="75000"/>
                  </a:schemeClr>
                </a:solidFill>
              </a:rPr>
              <a:t>φαινολική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 ρητίνη</a:t>
            </a:r>
            <a:r>
              <a:rPr lang="el-GR" altLang="el-GR" sz="20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000" dirty="0" smtClean="0"/>
              <a:t>(μπορεί να είναι αλκαλική επιφανειακά αλλά όξινη εσωτερικά, η οποία χρησιμοποιείται κατά βάση σε θερμά κλίματα)</a:t>
            </a:r>
            <a:r>
              <a:rPr lang="el-GR" altLang="el-GR" sz="20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ή με καολίνη (προτιμάται σε ψυχρά κλίματα) ή πιο σπάνια με σαλικυλικό ψευδάργυρο.</a:t>
            </a:r>
          </a:p>
          <a:p>
            <a:r>
              <a:rPr lang="el-GR" altLang="el-GR" sz="2000" dirty="0" smtClean="0"/>
              <a:t>Στην Ευρώπη χρησιμοποιούνται συνήθως τα </a:t>
            </a:r>
            <a:r>
              <a:rPr lang="en-US" altLang="el-GR" sz="2000" dirty="0" smtClean="0"/>
              <a:t>clays</a:t>
            </a:r>
            <a:r>
              <a:rPr lang="el-GR" altLang="el-GR" sz="2000" dirty="0" smtClean="0"/>
              <a:t>, ενώ στις ΗΠΑ και στην Ιαπωνία </a:t>
            </a:r>
            <a:r>
              <a:rPr lang="el-GR" altLang="el-GR" sz="2000" dirty="0" err="1" smtClean="0"/>
              <a:t>φαινολικές</a:t>
            </a:r>
            <a:r>
              <a:rPr lang="el-GR" altLang="el-GR" sz="2000" dirty="0" smtClean="0"/>
              <a:t> ρητίνες. </a:t>
            </a:r>
          </a:p>
          <a:p>
            <a:pPr eaLnBrk="1" hangingPunct="1"/>
            <a:endParaRPr lang="el-GR" altLang="el-GR" sz="1800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" b="4039"/>
          <a:stretch/>
        </p:blipFill>
        <p:spPr bwMode="auto">
          <a:xfrm>
            <a:off x="755576" y="3861048"/>
            <a:ext cx="7733331" cy="27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Το επίχρισμα αυτό παίζει το ρόλο του αντιδραστηρίου εμφάνισης της χρωστικής. </a:t>
            </a:r>
          </a:p>
          <a:p>
            <a:r>
              <a:rPr lang="el-GR" altLang="el-GR" sz="2400" dirty="0" smtClean="0"/>
              <a:t>Ξηραίνεται και </a:t>
            </a:r>
            <a:r>
              <a:rPr lang="el-GR" altLang="el-GR" sz="2400" dirty="0" err="1" smtClean="0"/>
              <a:t>συγκολλάται</a:t>
            </a:r>
            <a:r>
              <a:rPr lang="el-GR" altLang="el-GR" sz="2400" dirty="0" smtClean="0"/>
              <a:t> στην επιφάνεια του χαρτιού με </a:t>
            </a:r>
            <a:r>
              <a:rPr lang="en-US" altLang="el-GR" sz="2400" dirty="0" smtClean="0"/>
              <a:t>latex </a:t>
            </a:r>
            <a:r>
              <a:rPr lang="el-GR" altLang="el-GR" sz="2400" dirty="0" err="1" smtClean="0"/>
              <a:t>στυρενίου</a:t>
            </a:r>
            <a:r>
              <a:rPr lang="el-GR" altLang="el-GR" sz="2400" dirty="0" smtClean="0"/>
              <a:t> - </a:t>
            </a:r>
            <a:r>
              <a:rPr lang="el-GR" altLang="el-GR" sz="2400" dirty="0" err="1" smtClean="0"/>
              <a:t>βουταδιενίου</a:t>
            </a:r>
            <a:r>
              <a:rPr lang="el-GR" altLang="el-GR" sz="2400" dirty="0" smtClean="0"/>
              <a:t> ή με ένα από τα συνδετικά μέσα που αναφέρονται παρακάτω. </a:t>
            </a:r>
          </a:p>
          <a:p>
            <a:r>
              <a:rPr lang="el-GR" altLang="el-GR" sz="2400" dirty="0" smtClean="0"/>
              <a:t>Επίσης, οι </a:t>
            </a:r>
            <a:r>
              <a:rPr lang="el-GR" altLang="el-GR" sz="2400" dirty="0" err="1" smtClean="0"/>
              <a:t>φαινολικές</a:t>
            </a:r>
            <a:r>
              <a:rPr lang="el-GR" altLang="el-GR" sz="2400" dirty="0" smtClean="0"/>
              <a:t> ρητίνες (1-10 μ</a:t>
            </a:r>
            <a:r>
              <a:rPr lang="en-US" altLang="el-GR" sz="2400" dirty="0" smtClean="0"/>
              <a:t>m</a:t>
            </a:r>
            <a:r>
              <a:rPr lang="el-GR" altLang="el-GR" sz="2400" dirty="0" smtClean="0"/>
              <a:t> ή 1-3 μ</a:t>
            </a:r>
            <a:r>
              <a:rPr lang="en-US" altLang="el-GR" sz="2400" dirty="0" smtClean="0"/>
              <a:t>m</a:t>
            </a:r>
            <a:r>
              <a:rPr lang="el-GR" altLang="el-GR" sz="2400" dirty="0" smtClean="0"/>
              <a:t>) μπορεί είτε να προετοιμάζονται με </a:t>
            </a:r>
            <a:r>
              <a:rPr lang="el-GR" altLang="el-GR" sz="2400" dirty="0" err="1" smtClean="0"/>
              <a:t>λειοτρίβισή</a:t>
            </a:r>
            <a:r>
              <a:rPr lang="el-GR" altLang="el-GR" sz="2400" dirty="0" smtClean="0"/>
              <a:t> τους έως κατάλληλου μεγέθους, είτε καλύτερα να προμηθεύονται σε έτοιμη μορφή.</a:t>
            </a:r>
          </a:p>
          <a:p>
            <a:r>
              <a:rPr lang="el-GR" altLang="el-GR" sz="2400" dirty="0" smtClean="0"/>
              <a:t>Αν προμηθεύονται έτοιμες μειώνεται ο κίνδυνος έκθεσης στην φαινόλη των εργατών που εργάζονται στην προετοιμασία του επιχρίσματος. </a:t>
            </a:r>
          </a:p>
        </p:txBody>
      </p:sp>
    </p:spTree>
    <p:extLst>
      <p:ext uri="{BB962C8B-B14F-4D97-AF65-F5344CB8AC3E}">
        <p14:creationId xmlns:p14="http://schemas.microsoft.com/office/powerpoint/2010/main" val="6253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Έτσι, καθώς γράφουμε σε ένα φύλλο χαρτί (Προσοχή !! όχι στην </a:t>
            </a:r>
            <a:r>
              <a:rPr lang="en-US" altLang="el-GR" sz="2400" dirty="0" smtClean="0"/>
              <a:t>CB</a:t>
            </a:r>
            <a:r>
              <a:rPr lang="el-GR" altLang="el-GR" sz="2400" dirty="0" smtClean="0"/>
              <a:t> γιατί αυτή την αφήνουμε να έρχεται σε επαφή με την </a:t>
            </a:r>
            <a:r>
              <a:rPr lang="en-US" altLang="el-GR" sz="2400" dirty="0" smtClean="0"/>
              <a:t>CF</a:t>
            </a:r>
            <a:r>
              <a:rPr lang="el-GR" altLang="el-GR" sz="2400" dirty="0" smtClean="0"/>
              <a:t> του δεύτερου χαρτιού αλλά στην άλλη όψη) ασκούμε πίεση και διαρρηγνύονται οι </a:t>
            </a:r>
            <a:r>
              <a:rPr lang="el-GR" altLang="el-GR" sz="2400" dirty="0" err="1" smtClean="0"/>
              <a:t>μικροκάψουλες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 smtClean="0"/>
              <a:t>Η χρωστική που ελευθερώνεται διαπερνά το φύλλο χαρτιού και έρχεται σε επαφή με το όξινο αντιδραστήριο στην επικάλυψη </a:t>
            </a:r>
            <a:r>
              <a:rPr lang="en-US" altLang="el-GR" sz="2400" dirty="0" smtClean="0"/>
              <a:t>CF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 smtClean="0"/>
              <a:t>Έτσι, «εμφανίζεται» το γραπτό κείμενο.</a:t>
            </a:r>
          </a:p>
          <a:p>
            <a:r>
              <a:rPr lang="el-GR" altLang="el-GR" sz="2400" dirty="0" smtClean="0"/>
              <a:t>Να σημειωθεί ότι η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πυκνότητα των </a:t>
            </a:r>
            <a:r>
              <a:rPr lang="el-GR" alt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μικροκάψουλων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στο επίχρισμα </a:t>
            </a:r>
            <a:r>
              <a:rPr lang="en-US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CB 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της τάξης αρκετών </a:t>
            </a:r>
            <a:r>
              <a:rPr lang="el-GR" alt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εκατομυρίων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ανά </a:t>
            </a:r>
            <a:r>
              <a:rPr lang="en-US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cm</a:t>
            </a:r>
            <a:r>
              <a:rPr lang="el-GR" altLang="el-G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l-GR" altLang="el-G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8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33813"/>
            <a:ext cx="84248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Στην περίπτωση των </a:t>
            </a:r>
            <a:r>
              <a:rPr lang="en-GB" altLang="el-GR" sz="2400" dirty="0"/>
              <a:t>CFB </a:t>
            </a:r>
            <a:r>
              <a:rPr lang="el-GR" altLang="el-GR" sz="2400" dirty="0"/>
              <a:t>χαρτιών (Σχήμα 1), το πρώτο φύλλο επικαλύπτεται μόνο στην κάτω επιφάνεια (</a:t>
            </a:r>
            <a:r>
              <a:rPr lang="en-US" altLang="el-GR" sz="2400" dirty="0"/>
              <a:t>CB</a:t>
            </a:r>
            <a:r>
              <a:rPr lang="el-GR" altLang="el-GR" sz="2400" dirty="0"/>
              <a:t>) με </a:t>
            </a:r>
            <a:r>
              <a:rPr lang="el-GR" altLang="el-GR" sz="2400" dirty="0" err="1"/>
              <a:t>μικροκάψουλες</a:t>
            </a:r>
            <a:r>
              <a:rPr lang="el-GR" altLang="el-GR" sz="2400" dirty="0"/>
              <a:t> που περιέχουν χρωστική ουσία.</a:t>
            </a:r>
            <a:endParaRPr lang="en-US" altLang="el-GR" sz="2400" dirty="0"/>
          </a:p>
          <a:p>
            <a:r>
              <a:rPr lang="el-GR" altLang="el-GR" sz="2400" dirty="0" smtClean="0"/>
              <a:t>Το </a:t>
            </a:r>
            <a:r>
              <a:rPr lang="el-GR" altLang="el-GR" sz="2400" dirty="0"/>
              <a:t>τελευταίο φύλλο επικαλύπτεται μόνο στην πάνω πλευρά (</a:t>
            </a:r>
            <a:r>
              <a:rPr lang="en-US" altLang="el-GR" sz="2400" dirty="0"/>
              <a:t>CF</a:t>
            </a:r>
            <a:r>
              <a:rPr lang="el-GR" altLang="el-GR" sz="2400" dirty="0"/>
              <a:t>) με όξινη ουσία (</a:t>
            </a:r>
            <a:r>
              <a:rPr lang="en-US" altLang="el-GR" sz="2400" dirty="0"/>
              <a:t>color developing matrix</a:t>
            </a:r>
            <a:r>
              <a:rPr lang="el-GR" altLang="el-GR" sz="2400" dirty="0"/>
              <a:t>) και το ενδιάμεσο φύλλο (</a:t>
            </a:r>
            <a:r>
              <a:rPr lang="en-US" altLang="el-GR" sz="2400" dirty="0"/>
              <a:t>CFB</a:t>
            </a:r>
            <a:r>
              <a:rPr lang="el-GR" altLang="el-GR" sz="2400" dirty="0"/>
              <a:t>) επικαλύπτεται στην πάνω πλευρά με όξινη ουσία και στην κάτω πλευρά με τις </a:t>
            </a:r>
            <a:r>
              <a:rPr lang="el-GR" altLang="el-GR" sz="2400" dirty="0" err="1"/>
              <a:t>μικροκάψουλες</a:t>
            </a:r>
            <a:r>
              <a:rPr lang="el-GR" altLang="el-GR" sz="2400" dirty="0"/>
              <a:t>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723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24899"/>
            <a:ext cx="7056784" cy="253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000" dirty="0" smtClean="0"/>
              <a:t>Έτσι, με την μηχανική πίεση που ασκείται κατά την γραφή οι </a:t>
            </a:r>
            <a:r>
              <a:rPr lang="el-GR" altLang="el-GR" sz="2000" dirty="0" err="1" smtClean="0"/>
              <a:t>μικροκάψουλες</a:t>
            </a:r>
            <a:r>
              <a:rPr lang="el-GR" altLang="el-GR" sz="2000" dirty="0" smtClean="0"/>
              <a:t> διαρρηγνύονται και η χρωστική απορροφάται από το χαρτί και εμφανίζει την εικόνα στο κάτω μέρος του χαρτιού όταν έρχεται σε επαφή με την όξινη ουσία (επίχρισμα από </a:t>
            </a:r>
            <a:r>
              <a:rPr lang="el-GR" altLang="el-GR" sz="2000" dirty="0" err="1" smtClean="0"/>
              <a:t>αργιλλοπυριτικό</a:t>
            </a:r>
            <a:r>
              <a:rPr lang="el-GR" altLang="el-GR" sz="2000" dirty="0" smtClean="0"/>
              <a:t> υλικό (</a:t>
            </a:r>
            <a:r>
              <a:rPr lang="en-US" altLang="el-GR" sz="2000" dirty="0" smtClean="0"/>
              <a:t>clay</a:t>
            </a:r>
            <a:r>
              <a:rPr lang="el-GR" altLang="el-GR" sz="2000" dirty="0" smtClean="0"/>
              <a:t>) ή ρητίνη).</a:t>
            </a:r>
            <a:endParaRPr lang="en-US" altLang="el-GR" sz="2000" dirty="0" smtClean="0"/>
          </a:p>
          <a:p>
            <a:r>
              <a:rPr lang="el-GR" altLang="el-GR" sz="2000" b="1" dirty="0" smtClean="0">
                <a:solidFill>
                  <a:srgbClr val="820000"/>
                </a:solidFill>
              </a:rPr>
              <a:t>Ενδέχεται εκτός από αυτή την μορφή (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three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-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part form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) οι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μικροκάψουλες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και το δραστικό επίχρισμα να επικαλύπτουν την ίδια επιφάνεια του χαρτιού (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self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-</a:t>
            </a:r>
            <a:r>
              <a:rPr lang="en-US" altLang="el-GR" sz="2000" b="1" dirty="0" smtClean="0">
                <a:solidFill>
                  <a:srgbClr val="820000"/>
                </a:solidFill>
              </a:rPr>
              <a:t>contained CCP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).</a:t>
            </a:r>
            <a:endParaRPr lang="en-US" altLang="el-GR" sz="2000" b="1" dirty="0" smtClean="0">
              <a:solidFill>
                <a:srgbClr val="820000"/>
              </a:solidFill>
            </a:endParaRPr>
          </a:p>
          <a:p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Στόχος είναι οι </a:t>
            </a:r>
            <a:r>
              <a:rPr lang="el-GR" altLang="el-GR" sz="2000" b="1" dirty="0" err="1" smtClean="0">
                <a:solidFill>
                  <a:schemeClr val="accent4">
                    <a:lumMod val="75000"/>
                  </a:schemeClr>
                </a:solidFill>
              </a:rPr>
              <a:t>μικροκάψουλες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 να σπάνε κατά την δική μας επιθυμία, ρυθμίζοντας το </a:t>
            </a:r>
            <a:r>
              <a:rPr lang="en-US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pH</a:t>
            </a: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</a:rPr>
              <a:t> ή με άσκηση μηχανικής πίεσης.</a:t>
            </a:r>
            <a:r>
              <a:rPr lang="el-GR" altLang="el-GR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8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Σε κάθε περίπτωση μια και το επίχρισμα με τις </a:t>
            </a:r>
            <a:r>
              <a:rPr lang="el-GR" altLang="el-GR" sz="2400" dirty="0" err="1" smtClean="0"/>
              <a:t>μικροκάψουλες</a:t>
            </a:r>
            <a:r>
              <a:rPr lang="el-GR" altLang="el-GR" sz="2400" dirty="0" smtClean="0"/>
              <a:t> εφαρμόζεται συνήθως σε βάση χαρτιού </a:t>
            </a:r>
            <a:r>
              <a:rPr lang="el-GR" altLang="el-GR" sz="2400" b="1" dirty="0" smtClean="0">
                <a:solidFill>
                  <a:srgbClr val="CC3399"/>
                </a:solidFill>
              </a:rPr>
              <a:t>τα 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συνδετικά μέσα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binders </a:t>
            </a:r>
            <a:r>
              <a:rPr lang="el-GR" altLang="el-GR" sz="2400" dirty="0" smtClean="0"/>
              <a:t>ή </a:t>
            </a:r>
            <a:r>
              <a:rPr lang="en-US" altLang="el-GR" sz="2400" dirty="0" smtClean="0"/>
              <a:t>adhesives</a:t>
            </a:r>
            <a:r>
              <a:rPr lang="el-GR" altLang="el-GR" sz="2400" dirty="0" smtClean="0"/>
              <a:t>) που χρησιμοποιούνται είναι 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gum </a:t>
            </a:r>
            <a:r>
              <a:rPr lang="en-US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arabic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υδροξυμέθυλοκυτταρίνη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καζείνη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μέθυλοκυτταρίνη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δεξτρίνη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, άμυλο ή παράγωγα αμύλου ή πολυμερή (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butadiene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styrene copolymers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), οξικό πολυβινύλιο ή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πολυβινυλική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αλκοόλη,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πολυακρυλικά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πολυστυρένιο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και ζελατίνη.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l-GR" altLang="el-GR" sz="2400" dirty="0" smtClean="0"/>
              <a:t>Ως χαρτί έχει χρησιμοποιηθεί στην αγορά όχι μόνο το αμιγώς </a:t>
            </a:r>
            <a:r>
              <a:rPr lang="el-GR" altLang="el-GR" sz="2400" dirty="0" err="1" smtClean="0"/>
              <a:t>κυτταρινούχο</a:t>
            </a:r>
            <a:r>
              <a:rPr lang="el-GR" altLang="el-GR" sz="2400" dirty="0" smtClean="0"/>
              <a:t>, αλλά και χαρτί στο οποίο έχουν αντικατασταθεί μερικώς ή πλήρως οι </a:t>
            </a:r>
            <a:r>
              <a:rPr lang="el-GR" altLang="el-GR" sz="2400" dirty="0" err="1" smtClean="0"/>
              <a:t>κυτταρινούχες</a:t>
            </a:r>
            <a:r>
              <a:rPr lang="el-GR" altLang="el-GR" sz="2400" dirty="0" smtClean="0"/>
              <a:t> ίνες από συνθετικά πολυμερή. </a:t>
            </a:r>
          </a:p>
        </p:txBody>
      </p:sp>
    </p:spTree>
    <p:extLst>
      <p:ext uri="{BB962C8B-B14F-4D97-AF65-F5344CB8AC3E}">
        <p14:creationId xmlns:p14="http://schemas.microsoft.com/office/powerpoint/2010/main" val="32079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Στην γραμμή παραγωγής υπάρχουν αποθηκευτικοί χώροι που συνδέονται με αντλίες με τους αντιδραστήρες οι οποίοι είναι εφοδιασμένοι με συστήματα ψύξης και θέρμανσης. </a:t>
            </a:r>
            <a:endParaRPr lang="en-US" altLang="el-GR" sz="2400" dirty="0" smtClean="0"/>
          </a:p>
        </p:txBody>
      </p:sp>
      <p:pic>
        <p:nvPicPr>
          <p:cNvPr id="17411" name="Picture 4" descr="DSC015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325" y="2506763"/>
            <a:ext cx="5423919" cy="30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899631"/>
            <a:ext cx="3022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Η έκταση της γραμμής παραγωγής εξαρτάται από το μέγεθος της παραγωγής της κάθε βιομηχανίας.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522" y="5577287"/>
            <a:ext cx="21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Προσωπικό αρχείο Β.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Μπελέση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00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191488" cy="5040560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Αρχικά, στον αντιδραστήρα γίνεται η</a:t>
            </a:r>
            <a:r>
              <a:rPr lang="el-GR" altLang="el-GR" sz="22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προετοιμασία</a:t>
            </a:r>
            <a:r>
              <a:rPr lang="el-GR" altLang="el-GR" sz="22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dirty="0" smtClean="0"/>
              <a:t>της</a:t>
            </a:r>
            <a:r>
              <a:rPr lang="el-GR" altLang="el-GR" sz="22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διάλυσης των</a:t>
            </a:r>
            <a:r>
              <a:rPr lang="el-GR" altLang="el-GR" sz="2200" b="1" dirty="0" smtClean="0">
                <a:solidFill>
                  <a:srgbClr val="CC3399"/>
                </a:solidFill>
              </a:rPr>
              <a:t> </a:t>
            </a:r>
            <a:r>
              <a:rPr lang="el-GR" altLang="el-GR" sz="2200" b="1" dirty="0" err="1" smtClean="0">
                <a:solidFill>
                  <a:schemeClr val="accent4">
                    <a:lumMod val="75000"/>
                  </a:schemeClr>
                </a:solidFill>
              </a:rPr>
              <a:t>πιγμέντων</a:t>
            </a:r>
            <a:r>
              <a:rPr lang="el-GR" altLang="el-GR" sz="22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dirty="0" smtClean="0"/>
              <a:t>μέσα στον διαλύτη, όπου παραμένουν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1-1.5 ώρα. </a:t>
            </a:r>
            <a:r>
              <a:rPr lang="el-GR" altLang="el-GR" sz="2200" dirty="0" smtClean="0"/>
              <a:t>Στη</a:t>
            </a:r>
            <a:r>
              <a:rPr lang="el-GR" altLang="el-GR" sz="22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dirty="0" smtClean="0"/>
              <a:t>συνέχεια προστίθενται στον αντιδραστήρα όλα τα συστατικά. </a:t>
            </a:r>
          </a:p>
        </p:txBody>
      </p:sp>
      <p:pic>
        <p:nvPicPr>
          <p:cNvPr id="18436" name="Picture 5" descr="DSC015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85860"/>
            <a:ext cx="2699084" cy="352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918077"/>
            <a:ext cx="83157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Η θερμοκρασία λειτουργίας του είναι</a:t>
            </a:r>
            <a:r>
              <a:rPr lang="el-GR" altLang="el-GR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35-40 </a:t>
            </a:r>
            <a:r>
              <a:rPr lang="en-US" altLang="el-GR" sz="2200" b="1" baseline="30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o</a:t>
            </a:r>
            <a:r>
              <a:rPr lang="en-US" altLang="el-GR" sz="22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C</a:t>
            </a:r>
            <a:r>
              <a:rPr lang="en-US" altLang="el-GR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 το</a:t>
            </a:r>
            <a:r>
              <a:rPr lang="el-GR" altLang="el-GR" sz="2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l-GR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pH </a:t>
            </a:r>
            <a:r>
              <a:rPr lang="el-GR" altLang="el-GR" sz="2200" dirty="0">
                <a:latin typeface="+mn-lt"/>
              </a:rPr>
              <a:t>του κυμαίνεται στην περιοχή 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4.0 - 4.2. </a:t>
            </a:r>
            <a:endParaRPr lang="el-GR" altLang="el-GR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Η </a:t>
            </a:r>
            <a:r>
              <a:rPr lang="el-GR" altLang="el-GR" sz="2200" dirty="0">
                <a:latin typeface="+mn-lt"/>
              </a:rPr>
              <a:t>ρύθμιση του </a:t>
            </a:r>
            <a:r>
              <a:rPr lang="en-US" altLang="el-GR" sz="2200" dirty="0">
                <a:latin typeface="+mn-lt"/>
              </a:rPr>
              <a:t>pH </a:t>
            </a:r>
            <a:r>
              <a:rPr lang="el-GR" altLang="el-GR" sz="2200" dirty="0">
                <a:latin typeface="+mn-lt"/>
              </a:rPr>
              <a:t>γίνεται με </a:t>
            </a:r>
            <a:r>
              <a:rPr lang="el-GR" altLang="el-GR" sz="2200" dirty="0" err="1">
                <a:latin typeface="+mn-lt"/>
              </a:rPr>
              <a:t>φορμικό</a:t>
            </a:r>
            <a:r>
              <a:rPr lang="el-GR" altLang="el-GR" sz="2200" dirty="0">
                <a:latin typeface="+mn-lt"/>
              </a:rPr>
              <a:t> οξύ. Η καλή </a:t>
            </a:r>
            <a:r>
              <a:rPr lang="el-GR" altLang="el-GR" sz="2200" dirty="0" err="1">
                <a:latin typeface="+mn-lt"/>
              </a:rPr>
              <a:t>ομογενοποίηση</a:t>
            </a:r>
            <a:r>
              <a:rPr lang="el-GR" altLang="el-GR" sz="2200" dirty="0">
                <a:latin typeface="+mn-lt"/>
              </a:rPr>
              <a:t> του μείγματος επιτυγχάνεται με το </a:t>
            </a:r>
            <a:r>
              <a:rPr lang="el-GR" altLang="el-GR" sz="2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δίσκο διασποράς </a:t>
            </a:r>
            <a:r>
              <a:rPr lang="el-GR" altLang="el-GR" sz="2200" dirty="0">
                <a:latin typeface="+mn-lt"/>
              </a:rPr>
              <a:t>που βρίσκεται στον αντιδραστήρα και κινείται με ταχύτητα 20 </a:t>
            </a:r>
            <a:r>
              <a:rPr lang="en-US" altLang="el-GR" sz="2200" dirty="0">
                <a:latin typeface="+mn-lt"/>
              </a:rPr>
              <a:t>m</a:t>
            </a:r>
            <a:r>
              <a:rPr lang="el-GR" altLang="el-GR" sz="2200" dirty="0">
                <a:latin typeface="+mn-lt"/>
              </a:rPr>
              <a:t>/</a:t>
            </a:r>
            <a:r>
              <a:rPr lang="en-US" altLang="el-GR" sz="2200" dirty="0">
                <a:latin typeface="+mn-lt"/>
              </a:rPr>
              <a:t>min</a:t>
            </a:r>
            <a:r>
              <a:rPr lang="el-GR" altLang="el-GR" sz="2200" dirty="0">
                <a:latin typeface="+mn-lt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6765450" y="2912146"/>
            <a:ext cx="21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Προσωπικό αρχείο Β.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Μπελέση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200" dirty="0" smtClean="0"/>
              <a:t>Στη συνέχεια, προκειμένου να σχηματιστεί το </a:t>
            </a:r>
            <a:r>
              <a:rPr lang="el-GR" altLang="el-GR" sz="2200" dirty="0" err="1" smtClean="0"/>
              <a:t>πολυμερικό</a:t>
            </a:r>
            <a:r>
              <a:rPr lang="el-GR" altLang="el-GR" sz="2200" dirty="0" smtClean="0"/>
              <a:t> φιλμ που θα περικλείσει το </a:t>
            </a:r>
            <a:r>
              <a:rPr lang="el-GR" altLang="el-GR" sz="2200" dirty="0" err="1" smtClean="0"/>
              <a:t>πιγμέντο</a:t>
            </a:r>
            <a:r>
              <a:rPr lang="el-GR" altLang="el-GR" sz="2200" dirty="0" smtClean="0"/>
              <a:t> που βρίσκεται σε διασπορά σε έλαιο, απαιτείται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ρύθμιση της θερμοκρασίας στους 80 </a:t>
            </a:r>
            <a:r>
              <a:rPr lang="en-US" altLang="el-GR" sz="2200" b="1" baseline="30000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altLang="el-GR" sz="2200" b="1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n-US" altLang="el-GR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200" dirty="0" smtClean="0"/>
              <a:t>Ακολούθως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φιλτράρεται</a:t>
            </a:r>
            <a:r>
              <a:rPr lang="el-GR" altLang="el-GR" sz="2200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dirty="0" smtClean="0"/>
              <a:t>το παραχθέν μείγμα με</a:t>
            </a:r>
            <a:r>
              <a:rPr lang="el-GR" altLang="el-GR" sz="2200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b="1" dirty="0" err="1" smtClean="0">
                <a:solidFill>
                  <a:schemeClr val="accent4">
                    <a:lumMod val="75000"/>
                  </a:schemeClr>
                </a:solidFill>
              </a:rPr>
              <a:t>σίτα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 κατάλληλης διαμέτρου (</a:t>
            </a:r>
            <a:r>
              <a:rPr lang="el-GR" altLang="el-GR" sz="2200" dirty="0" smtClean="0"/>
              <a:t>40-50 μ</a:t>
            </a:r>
            <a:r>
              <a:rPr lang="en-US" altLang="el-GR" sz="2200" dirty="0" smtClean="0"/>
              <a:t>m</a:t>
            </a:r>
            <a:r>
              <a:rPr lang="el-GR" altLang="el-GR" sz="2200" dirty="0" smtClean="0"/>
              <a:t>).</a:t>
            </a:r>
            <a:endParaRPr lang="en-US" altLang="el-GR" sz="2200" dirty="0" smtClean="0"/>
          </a:p>
          <a:p>
            <a:pPr>
              <a:spcAft>
                <a:spcPts val="600"/>
              </a:spcAft>
            </a:pPr>
            <a:r>
              <a:rPr lang="el-GR" altLang="el-GR" sz="2200" dirty="0" smtClean="0"/>
              <a:t>Το φιλτραρισμένο υλικό </a:t>
            </a: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αποθηκεύεται </a:t>
            </a:r>
            <a:r>
              <a:rPr lang="el-GR" altLang="el-GR" sz="2200" dirty="0" smtClean="0"/>
              <a:t>σε μεγάλες δεξαμενές. </a:t>
            </a:r>
          </a:p>
        </p:txBody>
      </p:sp>
      <p:pic>
        <p:nvPicPr>
          <p:cNvPr id="19459" name="Picture 4" descr="DSC015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70355"/>
            <a:ext cx="2925879" cy="48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8281" y="6237312"/>
            <a:ext cx="21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Προσωπικό αρχείο Β.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Μπελέση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2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cap="all" dirty="0" err="1" smtClean="0"/>
              <a:t>Αυτοαντιγραφικο</a:t>
            </a:r>
            <a:r>
              <a:rPr lang="el-GR" cap="all" dirty="0" smtClean="0"/>
              <a:t> </a:t>
            </a:r>
            <a:r>
              <a:rPr lang="el-GR" cap="all" dirty="0" err="1" smtClean="0"/>
              <a:t>χαρτι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cap="all" dirty="0" smtClean="0"/>
              <a:t>(carbonless copy paper </a:t>
            </a:r>
            <a:r>
              <a:rPr lang="el-GR" cap="all" dirty="0" smtClean="0"/>
              <a:t> ή </a:t>
            </a:r>
            <a:r>
              <a:rPr lang="en-US" cap="all" dirty="0" smtClean="0"/>
              <a:t>no carbon required – NCR paper)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200" dirty="0" smtClean="0"/>
              <a:t>Το επόμενο στάδιο αφορά την επάλειψη του υλικού στο χαρτί, που γίνεται στην μηχανή επάλειψης</a:t>
            </a:r>
            <a:r>
              <a:rPr lang="en-US" altLang="el-GR" sz="2200" dirty="0" smtClean="0"/>
              <a:t>.</a:t>
            </a:r>
          </a:p>
          <a:p>
            <a:r>
              <a:rPr lang="el-GR" altLang="el-GR" sz="2200" dirty="0" smtClean="0"/>
              <a:t>Το χαρτί είναι τοποθετημένο στην αρχή της μηχανής με την μορφή ρόλου. </a:t>
            </a:r>
            <a:r>
              <a:rPr lang="el-GR" altLang="el-GR" sz="2200" b="1" dirty="0" smtClean="0">
                <a:solidFill>
                  <a:schemeClr val="accent1">
                    <a:lumMod val="75000"/>
                  </a:schemeClr>
                </a:solidFill>
              </a:rPr>
              <a:t>Η σχετική υγρασία του είναι της τάξης του 6-7%. </a:t>
            </a:r>
            <a:endParaRPr lang="en-US" altLang="el-GR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altLang="el-GR" sz="2200" dirty="0" smtClean="0"/>
              <a:t>Το υλικό επάλειψης βρίσκεται σε δεξαμενή και με κατάλληλο μηχανισμό αρχίζει να επαλείφει την επιφάνεια του χαρτιού.</a:t>
            </a:r>
            <a:endParaRPr lang="en-US" altLang="el-GR" sz="2200" dirty="0" smtClean="0"/>
          </a:p>
          <a:p>
            <a:r>
              <a:rPr lang="el-GR" altLang="el-GR" sz="2200" dirty="0" smtClean="0"/>
              <a:t>Το επικαλυμμένο χαρτί διέρχεται από μία σειρά κυλίνδρων που θερμαίνονται ώστε να απλωθεί ικανοποιητικά και στο τέλος της γραμμής υπάρχει η δυνατότητα διοχέτευσης ατμού ώστε να απομακρυνθεί η περίσσεια της υγρασίας και </a:t>
            </a:r>
            <a:r>
              <a:rPr lang="el-GR" altLang="el-GR" sz="2200" b="1" dirty="0" smtClean="0">
                <a:solidFill>
                  <a:schemeClr val="accent1">
                    <a:lumMod val="75000"/>
                  </a:schemeClr>
                </a:solidFill>
              </a:rPr>
              <a:t>το χαρτί να παραλαμβάνεται έχοντας πάλι σχετική υγρασία 6-7%.</a:t>
            </a:r>
            <a:endParaRPr lang="en-US" altLang="el-GR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altLang="el-GR" sz="2200" dirty="0" smtClean="0"/>
              <a:t>Τέλος, μορφοποιείται εκ νέου σε ρολό.</a:t>
            </a:r>
            <a:endParaRPr lang="en-US" altLang="el-GR" sz="2200" dirty="0" smtClean="0"/>
          </a:p>
          <a:p>
            <a:r>
              <a:rPr lang="el-GR" altLang="el-GR" sz="2200" dirty="0" smtClean="0"/>
              <a:t>Να σημειωθεί ότι αναφέρεται και παραγωγή του </a:t>
            </a:r>
            <a:r>
              <a:rPr lang="el-GR" altLang="el-GR" sz="2200" dirty="0" err="1" smtClean="0"/>
              <a:t>αυτοαντιγραφικού</a:t>
            </a:r>
            <a:r>
              <a:rPr lang="el-GR" altLang="el-GR" sz="2200" dirty="0" smtClean="0"/>
              <a:t> χαρτιού με εφαρμογή του επιχρίσματος σε υγρό ιστό. </a:t>
            </a:r>
          </a:p>
        </p:txBody>
      </p:sp>
    </p:spTree>
    <p:extLst>
      <p:ext uri="{BB962C8B-B14F-4D97-AF65-F5344CB8AC3E}">
        <p14:creationId xmlns:p14="http://schemas.microsoft.com/office/powerpoint/2010/main" val="27633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Τελικό στάδιο είναι η κοπή του χαρτιού στις επιθυμητές διαστάσεις του στην κοπτική μηχανή. Το χαρτί μπορεί επίσης να διατίθεται και σε ρόλους. </a:t>
            </a:r>
          </a:p>
        </p:txBody>
      </p:sp>
    </p:spTree>
    <p:extLst>
      <p:ext uri="{BB962C8B-B14F-4D97-AF65-F5344CB8AC3E}">
        <p14:creationId xmlns:p14="http://schemas.microsoft.com/office/powerpoint/2010/main" val="22326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800" dirty="0" smtClean="0"/>
              <a:t>Τα χαρτιά αυτά βρίσκουν εφαρμογή ως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μηχανογραφικά έντυπα </a:t>
            </a:r>
            <a:r>
              <a:rPr lang="el-GR" altLang="el-GR" sz="2800" dirty="0" smtClean="0"/>
              <a:t>και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μπλοκ τιμολογίων </a:t>
            </a:r>
            <a:r>
              <a:rPr lang="el-GR" altLang="el-GR" sz="2800" dirty="0" smtClean="0"/>
              <a:t>για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</a:rPr>
              <a:t>παραγγελίες, φορτωτικά έντυπα</a:t>
            </a:r>
            <a:r>
              <a:rPr lang="el-GR" altLang="el-G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800" dirty="0" smtClean="0"/>
              <a:t>και 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για πολλές άλλες εφαρμογές στις επιχειρήσεις.</a:t>
            </a:r>
            <a:endParaRPr lang="en-US" altLang="el-GR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800" dirty="0" smtClean="0"/>
              <a:t>Διατίθενται σε μια πλήρη γκάμα χρωμάτων, γραμμαρίων και διαστάσεων.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2384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Πειραματικό μέρος</a:t>
            </a:r>
            <a:endParaRPr lang="el-G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altLang="el-GR" sz="2800" dirty="0" smtClean="0"/>
              <a:t>Σας δίνονται διάφορα είδη χαρτιού. </a:t>
            </a:r>
            <a:endParaRPr lang="en-US" altLang="el-GR" sz="2800" dirty="0" smtClean="0"/>
          </a:p>
          <a:p>
            <a:pPr algn="just"/>
            <a:r>
              <a:rPr lang="el-GR" altLang="el-GR" sz="2800" dirty="0" smtClean="0"/>
              <a:t>Διαπιστώστε ποια από αυτά τα χαρτιά είναι αυτογραφικά και βρείτε τις όψεις </a:t>
            </a:r>
            <a:r>
              <a:rPr lang="en-US" altLang="el-GR" sz="2800" dirty="0" smtClean="0"/>
              <a:t>CF</a:t>
            </a:r>
            <a:r>
              <a:rPr lang="el-GR" altLang="el-GR" sz="2800" dirty="0" smtClean="0"/>
              <a:t> και </a:t>
            </a:r>
            <a:r>
              <a:rPr lang="en-US" altLang="el-GR" sz="2800" dirty="0" smtClean="0"/>
              <a:t>CB</a:t>
            </a:r>
            <a:r>
              <a:rPr lang="el-GR" altLang="el-GR" sz="2800" dirty="0" smtClean="0"/>
              <a:t>.</a:t>
            </a:r>
          </a:p>
          <a:p>
            <a:pPr algn="just"/>
            <a:endParaRPr lang="el-GR" altLang="el-GR" sz="2800" dirty="0" smtClean="0"/>
          </a:p>
          <a:p>
            <a:pPr algn="just"/>
            <a:endParaRPr lang="el-GR" altLang="el-GR" sz="2800" dirty="0" smtClean="0"/>
          </a:p>
          <a:p>
            <a:pPr algn="just"/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2808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Carbonless copy paper, </a:t>
            </a:r>
            <a:r>
              <a:rPr lang="en-US" sz="2400" dirty="0" err="1" smtClean="0"/>
              <a:t>Niosh</a:t>
            </a:r>
            <a:r>
              <a:rPr lang="en-US" sz="2400" dirty="0" smtClean="0"/>
              <a:t> Hazard Review, CDC, DHHS (NIOSH) Publication, 2000, No. 2001-107.</a:t>
            </a:r>
            <a:endParaRPr lang="el-GR" sz="2400" dirty="0" smtClean="0"/>
          </a:p>
          <a:p>
            <a:pPr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0864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Χρήσιμοι σύνδεσμοι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u="sng" dirty="0">
                <a:hlinkClick r:id="rId2"/>
              </a:rPr>
              <a:t>APPVION, carbonless, NCR PAPER</a:t>
            </a:r>
            <a:endParaRPr lang="el-GR" sz="2400" dirty="0"/>
          </a:p>
          <a:p>
            <a:pPr>
              <a:defRPr/>
            </a:pPr>
            <a:r>
              <a:rPr lang="en-US" sz="2400" u="sng" dirty="0">
                <a:hlinkClick r:id="rId3"/>
              </a:rPr>
              <a:t>Koehler Paper Group</a:t>
            </a:r>
            <a:endParaRPr lang="el-GR" sz="2400" dirty="0"/>
          </a:p>
          <a:p>
            <a:pPr eaLnBrk="1" hangingPunct="1"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6355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άσκηση αυτή στηρίχθηκε στη βοήθεια της εταιρείας ΣΥΡΙΑΤΟΣ, Χ., Α.Β.Ε.Ε. ΧΑΡΤΟΥ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err="1"/>
              <a:t>Μπελέση</a:t>
            </a:r>
            <a:r>
              <a:rPr lang="el-GR" sz="2000" dirty="0"/>
              <a:t> 2014. Βασιλική </a:t>
            </a:r>
            <a:r>
              <a:rPr lang="el-GR" sz="2000" dirty="0" err="1" smtClean="0"/>
              <a:t>Μπέλεση</a:t>
            </a:r>
            <a:r>
              <a:rPr lang="el-GR" sz="2000" dirty="0"/>
              <a:t>. «Εκτυπωτικά Υποστρώματα (Ε). Ενότητα 10: </a:t>
            </a:r>
            <a:r>
              <a:rPr lang="el-GR" sz="2000" dirty="0" err="1" smtClean="0"/>
              <a:t>Αυτοαντιγραφικό</a:t>
            </a:r>
            <a:r>
              <a:rPr lang="el-GR" sz="2000" dirty="0" smtClean="0"/>
              <a:t> </a:t>
            </a:r>
            <a:r>
              <a:rPr lang="el-GR" sz="2000" dirty="0"/>
              <a:t>χαρτί (</a:t>
            </a:r>
            <a:r>
              <a:rPr lang="en-US" sz="2000" dirty="0"/>
              <a:t>carbonless copy paper </a:t>
            </a:r>
            <a:r>
              <a:rPr lang="el-GR" sz="2000" dirty="0"/>
              <a:t>ή </a:t>
            </a:r>
            <a:r>
              <a:rPr lang="en-US" sz="2000" dirty="0"/>
              <a:t>no carbon required – NCR paper</a:t>
            </a:r>
            <a:r>
              <a:rPr lang="en-US" sz="2000" dirty="0" smtClean="0"/>
              <a:t>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97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Πρόκειται για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χαρτί επικαλυμμένο με ειδικές χημικές ουσίες, </a:t>
            </a:r>
            <a:r>
              <a:rPr lang="el-GR" altLang="el-GR" sz="2400" dirty="0"/>
              <a:t>που αντιδρά στην πίεση της γραφίδας κατά την γραφή,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παρέχοντας αντίγραφα χωρίς την χρήση 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carbon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Χαρακτηρίζεται </a:t>
            </a:r>
            <a:r>
              <a:rPr lang="el-GR" altLang="el-GR" sz="2400" dirty="0"/>
              <a:t>ως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χημικό χαρτί </a:t>
            </a:r>
            <a:r>
              <a:rPr lang="el-GR" altLang="el-GR" sz="2400" dirty="0"/>
              <a:t>και παρασκευάστηκε με κίνητρο την αναγκαιότητα αποφυγής της τοξικότητας των </a:t>
            </a:r>
            <a:r>
              <a:rPr lang="en-US" altLang="el-GR" sz="2400" dirty="0"/>
              <a:t>carbon papers</a:t>
            </a:r>
            <a:r>
              <a:rPr lang="el-GR" altLang="el-GR" sz="2400" dirty="0"/>
              <a:t>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Πιστεύεται </a:t>
            </a:r>
            <a:r>
              <a:rPr lang="el-GR" altLang="el-GR" sz="2400" dirty="0"/>
              <a:t>όμως ότι και αυτά τα χαρτιά προκαλούν προβλήματα υγείας από την παρατεταμένη χρήση τους.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40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n-US" sz="2000" dirty="0"/>
              <a:t>Carbonless copy paper, </a:t>
            </a:r>
            <a:r>
              <a:rPr lang="en-US" sz="2000" dirty="0" err="1"/>
              <a:t>Niosh</a:t>
            </a:r>
            <a:r>
              <a:rPr lang="en-US" sz="2000" dirty="0"/>
              <a:t> Hazard Review, CDC, DHHS (NIOSH) Publication, 2000, No. 2001-107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defRPr/>
            </a:pPr>
            <a:r>
              <a:rPr lang="en-US" sz="2000" u="sng" dirty="0">
                <a:hlinkClick r:id="rId3"/>
              </a:rPr>
              <a:t>APPVION, carbonless, NCR PAPER</a:t>
            </a:r>
            <a:endParaRPr lang="el-GR" sz="2000" dirty="0"/>
          </a:p>
          <a:p>
            <a:pPr>
              <a:defRPr/>
            </a:pPr>
            <a:r>
              <a:rPr lang="en-US" sz="2000" u="sng" dirty="0">
                <a:hlinkClick r:id="rId4"/>
              </a:rPr>
              <a:t>Koehler Paper Group</a:t>
            </a:r>
            <a:endParaRPr lang="el-GR" sz="2000" dirty="0"/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116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el-GR" altLang="el-GR" sz="2400" dirty="0" smtClean="0"/>
              <a:t>Διατίθεται στους ακόλουθους τύπους </a:t>
            </a:r>
            <a:endParaRPr lang="en-US" altLang="el-GR" sz="2400" dirty="0" smtClean="0"/>
          </a:p>
          <a:p>
            <a:pPr algn="just"/>
            <a:r>
              <a:rPr lang="en-GB" altLang="el-GR" sz="2400" b="1" dirty="0" smtClean="0">
                <a:solidFill>
                  <a:srgbClr val="CC3399"/>
                </a:solidFill>
              </a:rPr>
              <a:t>CB </a:t>
            </a:r>
            <a:r>
              <a:rPr lang="el-GR" altLang="el-GR" sz="2400" b="1" dirty="0" smtClean="0">
                <a:solidFill>
                  <a:srgbClr val="CC3399"/>
                </a:solidFill>
              </a:rPr>
              <a:t>(</a:t>
            </a:r>
            <a:r>
              <a:rPr lang="en-GB" altLang="el-GR" sz="2400" b="1" dirty="0" smtClean="0">
                <a:solidFill>
                  <a:srgbClr val="CC3399"/>
                </a:solidFill>
              </a:rPr>
              <a:t>Coated</a:t>
            </a:r>
            <a:r>
              <a:rPr lang="el-GR" altLang="el-GR" sz="2400" b="1" dirty="0" smtClean="0">
                <a:solidFill>
                  <a:srgbClr val="CC3399"/>
                </a:solidFill>
              </a:rPr>
              <a:t> ή </a:t>
            </a:r>
            <a:r>
              <a:rPr lang="en-US" altLang="el-GR" sz="2400" b="1" dirty="0" smtClean="0">
                <a:solidFill>
                  <a:srgbClr val="CC3399"/>
                </a:solidFill>
              </a:rPr>
              <a:t>cover </a:t>
            </a:r>
            <a:r>
              <a:rPr lang="en-GB" altLang="el-GR" sz="2400" b="1" dirty="0" smtClean="0">
                <a:solidFill>
                  <a:srgbClr val="CC3399"/>
                </a:solidFill>
              </a:rPr>
              <a:t>Back</a:t>
            </a:r>
            <a:r>
              <a:rPr lang="el-GR" altLang="el-GR" sz="2400" b="1" dirty="0" smtClean="0">
                <a:solidFill>
                  <a:srgbClr val="CC3399"/>
                </a:solidFill>
              </a:rPr>
              <a:t>),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endParaRPr lang="en-US" altLang="el-GR" sz="2400" b="1" dirty="0" smtClean="0">
              <a:solidFill>
                <a:schemeClr val="accent2"/>
              </a:solidFill>
            </a:endParaRPr>
          </a:p>
          <a:p>
            <a:pPr algn="just"/>
            <a:r>
              <a:rPr lang="en-GB" altLang="el-GR" sz="2400" b="1" dirty="0" smtClean="0">
                <a:solidFill>
                  <a:srgbClr val="009900"/>
                </a:solidFill>
              </a:rPr>
              <a:t>CF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 (</a:t>
            </a:r>
            <a:r>
              <a:rPr lang="en-GB" altLang="el-GR" sz="2400" b="1" dirty="0" smtClean="0">
                <a:solidFill>
                  <a:srgbClr val="009900"/>
                </a:solidFill>
              </a:rPr>
              <a:t>Coated Front</a:t>
            </a:r>
            <a:r>
              <a:rPr lang="el-GR" altLang="el-GR" sz="2400" b="1" dirty="0" smtClean="0">
                <a:solidFill>
                  <a:srgbClr val="009900"/>
                </a:solidFill>
              </a:rPr>
              <a:t>),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endParaRPr lang="en-US" altLang="el-GR" sz="2400" b="1" dirty="0" smtClean="0">
              <a:solidFill>
                <a:schemeClr val="accent2"/>
              </a:solidFill>
            </a:endParaRPr>
          </a:p>
          <a:p>
            <a:pPr algn="just"/>
            <a:r>
              <a:rPr lang="en-GB" altLang="el-GR" sz="2400" b="1" dirty="0" smtClean="0">
                <a:solidFill>
                  <a:srgbClr val="FF0000"/>
                </a:solidFill>
              </a:rPr>
              <a:t>CFB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 (</a:t>
            </a:r>
            <a:r>
              <a:rPr lang="en-GB" altLang="el-GR" sz="2400" b="1" dirty="0" smtClean="0">
                <a:solidFill>
                  <a:srgbClr val="FF0000"/>
                </a:solidFill>
              </a:rPr>
              <a:t>Coated Front and Back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)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και </a:t>
            </a:r>
            <a:endParaRPr lang="en-US" altLang="el-GR" sz="2400" b="1" dirty="0" smtClean="0">
              <a:solidFill>
                <a:schemeClr val="accent2"/>
              </a:solidFill>
            </a:endParaRPr>
          </a:p>
          <a:p>
            <a:pPr algn="just"/>
            <a:r>
              <a:rPr lang="en-GB" altLang="el-GR" sz="2400" b="1" dirty="0" smtClean="0">
                <a:solidFill>
                  <a:srgbClr val="FF9900"/>
                </a:solidFill>
              </a:rPr>
              <a:t>SC</a:t>
            </a:r>
            <a:r>
              <a:rPr lang="el-GR" altLang="el-GR" sz="2400" b="1" dirty="0" smtClean="0">
                <a:solidFill>
                  <a:srgbClr val="FF9900"/>
                </a:solidFill>
              </a:rPr>
              <a:t> (</a:t>
            </a:r>
            <a:r>
              <a:rPr lang="en-GB" altLang="el-GR" sz="2400" b="1" dirty="0" smtClean="0">
                <a:solidFill>
                  <a:srgbClr val="FF9900"/>
                </a:solidFill>
              </a:rPr>
              <a:t>Self Contained</a:t>
            </a:r>
            <a:r>
              <a:rPr lang="el-GR" altLang="el-GR" sz="2400" b="1" dirty="0" smtClean="0">
                <a:solidFill>
                  <a:srgbClr val="FF9900"/>
                </a:solidFill>
              </a:rPr>
              <a:t>)</a:t>
            </a:r>
            <a:endParaRPr lang="en-US" altLang="el-GR" sz="2400" b="1" dirty="0" smtClean="0">
              <a:solidFill>
                <a:srgbClr val="3333FF"/>
              </a:solidFill>
            </a:endParaRPr>
          </a:p>
        </p:txBody>
      </p:sp>
      <p:pic>
        <p:nvPicPr>
          <p:cNvPr id="3076" name="Picture 4" descr="https://upload.wikimedia.org/wikipedia/commons/thumb/c/c1/Carbonless_copy_paper-en.svg/1066px-Carbonless_copy_paper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78147"/>
            <a:ext cx="6074975" cy="323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1814" y="6260869"/>
            <a:ext cx="4646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“Carbonless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copy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paper”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az-Cyrl-A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Юкатан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800" dirty="0" smtClean="0"/>
              <a:t>Συνήθως χρησιμοποιούνται ως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διπλότυπα ή τριπλότυπα </a:t>
            </a:r>
            <a:r>
              <a:rPr lang="el-GR" altLang="el-GR" sz="2800" dirty="0" smtClean="0"/>
              <a:t>και σχηματίζουν ένα αντίγραφο των όσων γράφονται στο φύλλο πάνω από αυτά, στο φύλλο που βρίσκεται κάτω από αυτά.</a:t>
            </a:r>
          </a:p>
          <a:p>
            <a:pPr>
              <a:spcAft>
                <a:spcPts val="600"/>
              </a:spcAft>
            </a:pPr>
            <a:r>
              <a:rPr lang="el-GR" altLang="el-GR" sz="2800" dirty="0" smtClean="0"/>
              <a:t>Χρησιμοποιούνται είτε για χρήση σε εκτυπωτή είτε για την περίπτωση γραφής με το χέρι.</a:t>
            </a:r>
          </a:p>
        </p:txBody>
      </p:sp>
    </p:spTree>
    <p:extLst>
      <p:ext uri="{BB962C8B-B14F-4D97-AF65-F5344CB8AC3E}">
        <p14:creationId xmlns:p14="http://schemas.microsoft.com/office/powerpoint/2010/main" val="28161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515843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Τα χαρτιά αυτά παράγονται με την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τεχνολογία της </a:t>
            </a:r>
            <a:r>
              <a:rPr lang="el-GR" altLang="el-GR" sz="2400" b="1" dirty="0" err="1" smtClean="0">
                <a:solidFill>
                  <a:schemeClr val="accent4">
                    <a:lumMod val="75000"/>
                  </a:schemeClr>
                </a:solidFill>
              </a:rPr>
              <a:t>μικροκάψουλας</a:t>
            </a:r>
            <a:r>
              <a:rPr lang="el-GR" altLang="el-GR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altLang="el-GR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l-GR" altLang="el-GR" sz="2400" dirty="0" smtClean="0"/>
              <a:t>Οι </a:t>
            </a:r>
            <a:r>
              <a:rPr lang="el-GR" altLang="el-GR" sz="2400" dirty="0" err="1"/>
              <a:t>μικροκάψουλες</a:t>
            </a:r>
            <a:r>
              <a:rPr lang="el-GR" altLang="el-GR" sz="2400" dirty="0"/>
              <a:t> αυτές έχουν </a:t>
            </a:r>
            <a:r>
              <a:rPr lang="el-GR" altLang="el-GR" sz="2400" b="1" dirty="0">
                <a:solidFill>
                  <a:schemeClr val="accent1">
                    <a:lumMod val="75000"/>
                  </a:schemeClr>
                </a:solidFill>
              </a:rPr>
              <a:t>μέση διάμετρο 4-7 μ</a:t>
            </a:r>
            <a:r>
              <a:rPr lang="en-US" altLang="el-GR" sz="24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l-GR" altLang="el-G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alt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altLang="el-GR" sz="2400" b="1" dirty="0" err="1" smtClean="0">
                <a:solidFill>
                  <a:srgbClr val="820000"/>
                </a:solidFill>
              </a:rPr>
              <a:t>Μικροκάψουλες</a:t>
            </a:r>
            <a:r>
              <a:rPr lang="el-GR" altLang="el-GR" sz="2400" dirty="0" smtClean="0">
                <a:solidFill>
                  <a:srgbClr val="FF0000"/>
                </a:solidFill>
              </a:rPr>
              <a:t> </a:t>
            </a:r>
            <a:r>
              <a:rPr lang="el-GR" altLang="el-GR" sz="2400" dirty="0"/>
              <a:t>με μέγεθος μικρότερο από 2 μ</a:t>
            </a:r>
            <a:r>
              <a:rPr lang="en-US" altLang="el-GR" sz="2400" dirty="0"/>
              <a:t>m</a:t>
            </a:r>
            <a:r>
              <a:rPr lang="el-GR" altLang="el-GR" sz="2400" dirty="0">
                <a:solidFill>
                  <a:srgbClr val="FF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δεν είναι κατάλληλες, λόγω της σκληρότητάς τους. 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r>
              <a:rPr lang="el-GR" altLang="el-GR" sz="2400" dirty="0" smtClean="0"/>
              <a:t>Επίσης</a:t>
            </a:r>
            <a:r>
              <a:rPr lang="el-GR" altLang="el-GR" sz="2400" dirty="0"/>
              <a:t>, </a:t>
            </a:r>
            <a:r>
              <a:rPr lang="el-GR" altLang="el-GR" sz="2400" dirty="0" err="1"/>
              <a:t>μικροκάψουλες</a:t>
            </a:r>
            <a:r>
              <a:rPr lang="el-GR" altLang="el-GR" sz="2400" dirty="0"/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με διάμετρο μεγαλύτερη από 10 μ</a:t>
            </a:r>
            <a:r>
              <a:rPr lang="en-US" altLang="el-GR" sz="2400" b="1" dirty="0">
                <a:solidFill>
                  <a:srgbClr val="820000"/>
                </a:solidFill>
              </a:rPr>
              <a:t>m</a:t>
            </a:r>
            <a:r>
              <a:rPr lang="el-GR" altLang="el-GR" sz="2400" dirty="0">
                <a:solidFill>
                  <a:schemeClr val="accent2"/>
                </a:solidFill>
              </a:rPr>
              <a:t> </a:t>
            </a:r>
            <a:r>
              <a:rPr lang="el-GR" altLang="el-GR" sz="2400" dirty="0"/>
              <a:t>είναι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ευαίσθητες προς διάρρηξη </a:t>
            </a:r>
            <a:r>
              <a:rPr lang="el-GR" altLang="el-GR" sz="2400" dirty="0"/>
              <a:t>και επομένως πάλι δεν είναι επιθυμητές. </a:t>
            </a:r>
            <a:endParaRPr lang="el-GR" sz="2400" dirty="0"/>
          </a:p>
        </p:txBody>
      </p:sp>
      <p:pic>
        <p:nvPicPr>
          <p:cNvPr id="7171" name="Picture 10" descr="DSC01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43" y="1394091"/>
            <a:ext cx="29241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4623066"/>
            <a:ext cx="21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Προσωπικό αρχείο Β.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Μπελέση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0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Το εσωτερικό της </a:t>
            </a:r>
            <a:r>
              <a:rPr lang="el-GR" altLang="el-GR" sz="2400" dirty="0" err="1"/>
              <a:t>μικροκάψουλας</a:t>
            </a:r>
            <a:r>
              <a:rPr lang="el-GR" altLang="el-GR" sz="2400" dirty="0"/>
              <a:t> αποτελείται από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πιγμέντο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διεσπαρμένο σε ελαιώδες μείγμα διαλυτών </a:t>
            </a:r>
            <a:r>
              <a:rPr lang="el-GR" altLang="el-GR" sz="2400" dirty="0"/>
              <a:t>(</a:t>
            </a:r>
            <a:r>
              <a:rPr lang="el-GR" altLang="el-GR" sz="2400" dirty="0" err="1"/>
              <a:t>αλειφατικοί</a:t>
            </a:r>
            <a:r>
              <a:rPr lang="el-GR" altLang="el-GR" sz="2400" dirty="0"/>
              <a:t> και αρωματικοί υδρογονάνθρακες</a:t>
            </a:r>
            <a:r>
              <a:rPr lang="el-GR" altLang="el-GR" sz="2400" dirty="0" smtClean="0"/>
              <a:t>).</a:t>
            </a:r>
            <a:endParaRPr lang="en-US" altLang="el-GR" sz="2400" dirty="0" smtClean="0"/>
          </a:p>
          <a:p>
            <a:endParaRPr lang="en-US" altLang="el-GR" sz="2400" dirty="0" smtClean="0"/>
          </a:p>
          <a:p>
            <a:r>
              <a:rPr lang="el-GR" altLang="el-GR" sz="2400" dirty="0" smtClean="0"/>
              <a:t>Από </a:t>
            </a:r>
            <a:r>
              <a:rPr lang="el-GR" altLang="el-GR" sz="2400" dirty="0"/>
              <a:t>άλλους ερευνητές αναφέρεται ότι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αποτελείται από άχρωμο διάλυμα χρωστικής (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dye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) 2 - 6% διαλυμένο σε οργανικό διαλύτη υψηλού σημείου ζέσεως. 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el-GR" sz="2400" b="1" dirty="0">
                <a:solidFill>
                  <a:srgbClr val="009900"/>
                </a:solidFill>
              </a:rPr>
              <a:t/>
            </a:r>
            <a:br>
              <a:rPr lang="en-US" altLang="el-GR" sz="2400" b="1" dirty="0">
                <a:solidFill>
                  <a:srgbClr val="009900"/>
                </a:solidFill>
              </a:rPr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102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Συνήθως</a:t>
            </a:r>
            <a:r>
              <a:rPr lang="el-GR" altLang="el-GR" sz="2400" b="1" dirty="0">
                <a:solidFill>
                  <a:schemeClr val="accent2"/>
                </a:solidFill>
              </a:rPr>
              <a:t>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οι χρωστικές που βρίσκουν εφαρμογή είναι ευαίσθητες σε όξινο περιβάλλον </a:t>
            </a:r>
            <a:r>
              <a:rPr lang="el-GR" altLang="el-GR" sz="2400" dirty="0"/>
              <a:t>όπως π.χ. </a:t>
            </a:r>
            <a:r>
              <a:rPr lang="en-US" altLang="el-GR" sz="2400" dirty="0"/>
              <a:t>crystal violet lactone</a:t>
            </a:r>
            <a:r>
              <a:rPr lang="el-GR" altLang="el-GR" sz="2400" dirty="0"/>
              <a:t> (</a:t>
            </a:r>
            <a:r>
              <a:rPr lang="en-US" altLang="el-GR" sz="2400" dirty="0"/>
              <a:t>CVL</a:t>
            </a:r>
            <a:r>
              <a:rPr lang="el-GR" altLang="el-GR" sz="2400" dirty="0"/>
              <a:t>) ή Ν-</a:t>
            </a:r>
            <a:r>
              <a:rPr lang="en-US" altLang="el-GR" sz="2400" dirty="0" err="1"/>
              <a:t>benzoyleucomethylene</a:t>
            </a:r>
            <a:r>
              <a:rPr lang="en-US" altLang="el-GR" sz="2400" dirty="0"/>
              <a:t> blue</a:t>
            </a:r>
            <a:r>
              <a:rPr lang="el-GR" altLang="el-GR" sz="2400" dirty="0"/>
              <a:t> (</a:t>
            </a:r>
            <a:r>
              <a:rPr lang="en-US" altLang="el-GR" sz="2400" dirty="0"/>
              <a:t>N</a:t>
            </a:r>
            <a:r>
              <a:rPr lang="el-GR" altLang="el-GR" sz="2400" dirty="0"/>
              <a:t>-</a:t>
            </a:r>
            <a:r>
              <a:rPr lang="en-US" altLang="el-GR" sz="2400" dirty="0"/>
              <a:t>BLMB</a:t>
            </a:r>
            <a:r>
              <a:rPr lang="el-GR" altLang="el-GR" sz="2400" dirty="0"/>
              <a:t>).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Όταν </a:t>
            </a:r>
            <a:r>
              <a:rPr lang="el-GR" altLang="el-GR" sz="2400" dirty="0" err="1"/>
              <a:t>πρωτοεφαρμόσθηκε</a:t>
            </a:r>
            <a:r>
              <a:rPr lang="el-GR" altLang="el-GR" sz="2400" dirty="0"/>
              <a:t> η συγκεκριμένη τεχνολογία 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ως διαλύτες χρησιμοποιούνταν τα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πολυχλωριομένα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διφαινύλια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poly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chlorinated biphenyls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PCBs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l-GR" altLang="el-GR" sz="2400" b="1" dirty="0">
                <a:solidFill>
                  <a:schemeClr val="accent2"/>
                </a:solidFill>
              </a:rPr>
              <a:t> </a:t>
            </a:r>
            <a:r>
              <a:rPr lang="el-GR" altLang="el-GR" sz="2400" dirty="0"/>
              <a:t>τα οποία όμως αντικαταστάθηκαν από άλλους διαλύτες μια και είναι ενδοκρινικοί </a:t>
            </a:r>
            <a:r>
              <a:rPr lang="el-GR" altLang="el-GR" sz="2400" dirty="0" err="1"/>
              <a:t>διαταρράκτες</a:t>
            </a:r>
            <a:r>
              <a:rPr lang="el-GR" altLang="el-GR" sz="2400" dirty="0"/>
              <a:t>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/>
              <a:t>Σήμερα </a:t>
            </a:r>
            <a:r>
              <a:rPr lang="el-GR" altLang="el-GR" sz="2400" dirty="0"/>
              <a:t>χρησιμοποιούνται διαλύτες όπως το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φθαλικό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διβουτύλιο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altLang="el-GR" sz="2400" b="1" dirty="0" err="1">
                <a:solidFill>
                  <a:schemeClr val="accent4">
                    <a:lumMod val="75000"/>
                  </a:schemeClr>
                </a:solidFill>
              </a:rPr>
              <a:t>dibutyl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phthalate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), το </a:t>
            </a:r>
            <a:r>
              <a:rPr lang="el-GR" altLang="el-GR" sz="2400" b="1" dirty="0" err="1">
                <a:solidFill>
                  <a:schemeClr val="accent4">
                    <a:lumMod val="75000"/>
                  </a:schemeClr>
                </a:solidFill>
              </a:rPr>
              <a:t>κυκλοεξάνιο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altLang="el-GR" sz="2400" b="1" dirty="0">
                <a:solidFill>
                  <a:schemeClr val="accent4">
                    <a:lumMod val="75000"/>
                  </a:schemeClr>
                </a:solidFill>
              </a:rPr>
              <a:t>cyclohexane</a:t>
            </a:r>
            <a:r>
              <a:rPr lang="el-GR" altLang="el-GR" sz="2400" b="1" dirty="0">
                <a:solidFill>
                  <a:schemeClr val="accent4">
                    <a:lumMod val="75000"/>
                  </a:schemeClr>
                </a:solidFill>
              </a:rPr>
              <a:t>) κ.α.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-4533900" y="3228975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Εξίσωση" r:id="rId3" imgW="126780" imgH="215526" progId="Equation.3">
                  <p:embed/>
                </p:oleObj>
              </mc:Choice>
              <mc:Fallback>
                <p:oleObj name="Εξίσωση" r:id="rId3" imgW="126780" imgH="215526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33900" y="3228975"/>
                        <a:ext cx="123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5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 descr="DSC01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9" y="3071767"/>
            <a:ext cx="29241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DSC015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71767"/>
            <a:ext cx="27527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0" y="1814513"/>
            <a:ext cx="29638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0" y="1814513"/>
            <a:ext cx="290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9223" name="Rectangle 28"/>
          <p:cNvSpPr>
            <a:spLocks noChangeArrowheads="1"/>
          </p:cNvSpPr>
          <p:nvPr/>
        </p:nvSpPr>
        <p:spPr bwMode="auto">
          <a:xfrm>
            <a:off x="0" y="2606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Απαίτηση αποτελεί οι </a:t>
            </a:r>
            <a:r>
              <a:rPr lang="el-GR" sz="2800" dirty="0" err="1"/>
              <a:t>μικροκάψουλες</a:t>
            </a:r>
            <a:r>
              <a:rPr lang="el-GR" sz="2800" dirty="0"/>
              <a:t> να είναι σε καλή διασπορά αν όχι τότε απαιτείται να γίνουν κατάλληλες ρυθμίσεις ώστε να επιτευχθεί η επιθυμητή κατάσταση της καλής διασποράς. </a:t>
            </a: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715262" y="6295205"/>
            <a:ext cx="21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Προσωπικό αρχείο Β.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Μπελέση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4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22bc417a9d999b2b18d14f6f983b6aafbf4827"/>
</p:tagLst>
</file>

<file path=ppt/theme/theme1.xml><?xml version="1.0" encoding="utf-8"?>
<a:theme xmlns:a="http://schemas.openxmlformats.org/drawingml/2006/main" name="exo-opistho_simeiomata">
  <a:themeElements>
    <a:clrScheme name="Custom 1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2340</TotalTime>
  <Words>2025</Words>
  <Application>Microsoft Office PowerPoint</Application>
  <PresentationFormat>On-screen Show (4:3)</PresentationFormat>
  <Paragraphs>151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exo-opistho_simeiomata</vt:lpstr>
      <vt:lpstr>OC_template_updated</vt:lpstr>
      <vt:lpstr>1_exo-opistho_simeiomata</vt:lpstr>
      <vt:lpstr>Εξίσωση</vt:lpstr>
      <vt:lpstr>Εκτυπωτικά Υποστρώματα (Ε)</vt:lpstr>
      <vt:lpstr>Αυτοαντιγραφικο χαρτι (carbonless copy paper  ή no carbon required – NCR paper)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Πειραματικό μέρος</vt:lpstr>
      <vt:lpstr>Βιβλιογραφία</vt:lpstr>
      <vt:lpstr>Χρήσιμοι σύνδεσμοι</vt:lpstr>
      <vt:lpstr>Ευχαριστίες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218</cp:revision>
  <dcterms:created xsi:type="dcterms:W3CDTF">2015-05-19T06:24:50Z</dcterms:created>
  <dcterms:modified xsi:type="dcterms:W3CDTF">2015-10-16T13:49:47Z</dcterms:modified>
</cp:coreProperties>
</file>