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58"/>
  </p:notesMasterIdLst>
  <p:handoutMasterIdLst>
    <p:handoutMasterId r:id="rId59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16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257" r:id="rId50"/>
    <p:sldId id="262" r:id="rId51"/>
    <p:sldId id="264" r:id="rId52"/>
    <p:sldId id="269" r:id="rId53"/>
    <p:sldId id="270" r:id="rId54"/>
    <p:sldId id="266" r:id="rId55"/>
    <p:sldId id="317" r:id="rId56"/>
    <p:sldId id="261" r:id="rId57"/>
  </p:sldIdLst>
  <p:sldSz cx="9144000" cy="6858000" type="screen4x3"/>
  <p:notesSz cx="7104063" cy="10234613"/>
  <p:custDataLst>
    <p:tags r:id="rId6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92075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3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5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5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7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3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8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9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9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3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8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Νομοθεσία /Δεοντολογία Νοσηλευτικού Επαγγέλματος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Νοσηλευτική Νομοθεσία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Ευγενία </a:t>
            </a:r>
            <a:r>
              <a:rPr lang="el-GR" sz="2200" dirty="0" err="1"/>
              <a:t>Βλάχου</a:t>
            </a:r>
            <a:r>
              <a:rPr lang="el-GR" sz="2200" dirty="0"/>
              <a:t>, Ελένη Ευαγγέλου </a:t>
            </a:r>
          </a:p>
          <a:p>
            <a:pPr>
              <a:spcBef>
                <a:spcPts val="0"/>
              </a:spcBef>
            </a:pPr>
            <a:r>
              <a:rPr lang="el-GR" sz="220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Επαγγελματικά δικαιώματα Νοσηλευτών ΤΕΙ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altLang="el-GR" b="1" dirty="0" smtClean="0"/>
              <a:t>Π.Δ. 351/ΦΕΚ159Α΄/14-6-89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l-GR" altLang="el-GR" dirty="0" smtClean="0"/>
              <a:t>Ορίζεται ποιοι φέρουν τον επαγγελματικό τίτλο του νοσηλευτή και της νοσηλεύτριας σύμφωνα με το Ν.1579/85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l-GR" altLang="el-GR" dirty="0" smtClean="0"/>
              <a:t>Δικαίωμα απασχόλησης των νοσηλευτών ως στελέχη στο δημόσιο και στον ιδιωτικό τομέα καθώς και ως αυτοαπασχολούμενοι.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7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Νοσηλευτικές πράξεις με απόφαση και ευθύνη εκτέλεσης του νοσηλευτή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Παροχή ολοκληρωμένης νοσηλευτικής φροντίδας.</a:t>
            </a:r>
          </a:p>
          <a:p>
            <a:pPr eaLnBrk="1" hangingPunct="1"/>
            <a:r>
              <a:rPr lang="el-GR" altLang="el-GR" dirty="0" smtClean="0"/>
              <a:t>Λήψη μέτρων ανάπαυσης και ύπνου.</a:t>
            </a:r>
          </a:p>
          <a:p>
            <a:pPr eaLnBrk="1" hangingPunct="1"/>
            <a:r>
              <a:rPr lang="el-GR" altLang="el-GR" dirty="0" smtClean="0"/>
              <a:t>Λήψη μέτρων για πρόληψη και φροντίδα επιπλοκών από μακροχρόνια κατάκλιση.</a:t>
            </a:r>
          </a:p>
          <a:p>
            <a:pPr eaLnBrk="1" hangingPunct="1"/>
            <a:r>
              <a:rPr lang="el-GR" altLang="el-GR" dirty="0" smtClean="0"/>
              <a:t>Κάλυψη αδυναμιών </a:t>
            </a:r>
            <a:r>
              <a:rPr lang="el-GR" altLang="el-GR" dirty="0" err="1" smtClean="0"/>
              <a:t>αυτοφροντίδας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Υποβοήθηση και φροντίδα λειτουργίας εντέρου και ουροδόχου κύστης.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83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smtClean="0"/>
              <a:t>Νοσηλευτικές πράξεις με απόφαση και ευθύνη εκτέλεσης του νοσηλευτή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Λήψη μέτρων για παραγωγή αναπνευστικής λειτουργίας.</a:t>
            </a:r>
          </a:p>
          <a:p>
            <a:pPr eaLnBrk="1" hangingPunct="1"/>
            <a:r>
              <a:rPr lang="el-GR" altLang="el-GR" dirty="0" smtClean="0"/>
              <a:t>Παρακολούθηση αρρώστου για έγκαιρη διαπίστωση επιπλοκών από τη νόσο, διαγνωστικές εξετάσεις και θεραπευτικά σχήματα.</a:t>
            </a:r>
          </a:p>
          <a:p>
            <a:pPr eaLnBrk="1" hangingPunct="1"/>
            <a:r>
              <a:rPr lang="el-GR" altLang="el-GR" dirty="0" smtClean="0"/>
              <a:t>Λήψη μέτρων για πρόληψη ατυχημάτων στο χώρο παροχής νοσηλευτικής φροντίδας.</a:t>
            </a:r>
          </a:p>
          <a:p>
            <a:pPr eaLnBrk="1" hangingPunct="1"/>
            <a:r>
              <a:rPr lang="el-GR" altLang="el-GR" dirty="0" smtClean="0"/>
              <a:t>Απομόνωση και δήλωση αρρώστου με λοιμώδες νόσημα.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21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smtClean="0"/>
              <a:t>Νοσηλευτικές πράξεις με απόφαση και ευθύνη εκτέλεσης του νοσηλευτή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Προθανάτια και μεταθανάτια φροντίδα αρρώστου και υποστήριξη της οικογένειας.</a:t>
            </a:r>
          </a:p>
          <a:p>
            <a:pPr eaLnBrk="1" hangingPunct="1"/>
            <a:r>
              <a:rPr lang="el-GR" altLang="el-GR" dirty="0" smtClean="0"/>
              <a:t>Σίτιση αρρώστου με όλους τους τρόπους.</a:t>
            </a:r>
          </a:p>
          <a:p>
            <a:pPr eaLnBrk="1" hangingPunct="1"/>
            <a:r>
              <a:rPr lang="el-GR" altLang="el-GR" dirty="0" smtClean="0"/>
              <a:t>Εφαρμογή φυσικών μέσων για πρόκληση υποθερμίας και επισπαστικών.</a:t>
            </a:r>
          </a:p>
          <a:p>
            <a:pPr eaLnBrk="1" hangingPunct="1"/>
            <a:r>
              <a:rPr lang="el-GR" altLang="el-GR" dirty="0" smtClean="0"/>
              <a:t>Πληροφόρηση του αρρώστου και των οικείων για λειτουργία νοσοκομείου, νομοθεσία υπηρεσιών υγείας και εφαρμοζόμενη θεραπευτική αγωγή.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24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smtClean="0"/>
              <a:t>Νοσηλευτικές πράξεις με απόφαση και ευθύνη εκτέλεσης του νοσηλευτή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Βοήθεια στην επικοινωνία μεταξύ αρρώστου, οικογένειας, γιατρού, προσωπικού του νοσοκομείου άλλων κοινωνικών και κοινοτικών ιδρυμάτων.</a:t>
            </a:r>
          </a:p>
          <a:p>
            <a:pPr eaLnBrk="1" hangingPunct="1"/>
            <a:r>
              <a:rPr lang="el-GR" altLang="el-GR" dirty="0" smtClean="0"/>
              <a:t>Διενέργεια γραπτής και προφορικής επικοινωνίας με τα μέλη της υγειονομικής ομάδας και άλλους συναφείς οργανισμούς.</a:t>
            </a:r>
          </a:p>
          <a:p>
            <a:pPr eaLnBrk="1" hangingPunct="1"/>
            <a:r>
              <a:rPr lang="el-GR" altLang="el-GR" dirty="0" smtClean="0"/>
              <a:t>Συνεργασία στο συντονισμό των ενεργειών για πρόληψη, θεραπεία και αποκατάσταση.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5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smtClean="0"/>
              <a:t>Νοσηλευτικές πράξεις με απόφαση και ευθύνη εκτέλεσης του νοσηλευτή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Εκπαίδευση και παροχή βοήθειας στον άρρωστο με σκοπό την </a:t>
            </a:r>
            <a:r>
              <a:rPr lang="el-GR" altLang="el-GR" dirty="0" err="1" smtClean="0"/>
              <a:t>αυτοφροντίδα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Εκπαίδευση και παροχή βοήθειας στους οικείους του αρρώστου με σκοπό τη συνέχιση της φροντίδας στο σπίτι.</a:t>
            </a:r>
          </a:p>
          <a:p>
            <a:pPr eaLnBrk="1" hangingPunct="1"/>
            <a:r>
              <a:rPr lang="el-GR" altLang="el-GR" dirty="0" smtClean="0"/>
              <a:t>Φροντίδα και υποστήριξη αρρώστου και περιβάλλοντος όταν υπάρχει χρόνιο η ανίατο νόσημα.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39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Πράξεις μετά από γνωμάτευση γιατρού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Μετρήσεις διαφόρων παραμέτρων.</a:t>
            </a:r>
          </a:p>
          <a:p>
            <a:pPr eaLnBrk="1" hangingPunct="1"/>
            <a:r>
              <a:rPr lang="el-GR" altLang="el-GR" smtClean="0"/>
              <a:t>Χορήγηση φαρμάκων από όλες τις οδούς.</a:t>
            </a:r>
          </a:p>
          <a:p>
            <a:pPr eaLnBrk="1" hangingPunct="1"/>
            <a:r>
              <a:rPr lang="el-GR" altLang="el-GR" smtClean="0"/>
              <a:t>Χορήγηση οξυγόνου με όλους τους τρόπους.</a:t>
            </a:r>
          </a:p>
          <a:p>
            <a:pPr eaLnBrk="1" hangingPunct="1"/>
            <a:r>
              <a:rPr lang="el-GR" altLang="el-GR" smtClean="0"/>
              <a:t>Πλήρης παρεντερική θρέψη.</a:t>
            </a:r>
          </a:p>
          <a:p>
            <a:pPr eaLnBrk="1" hangingPunct="1"/>
            <a:r>
              <a:rPr lang="el-GR" altLang="el-GR" smtClean="0"/>
              <a:t>Θεραπευτικά λουτρά.</a:t>
            </a:r>
          </a:p>
          <a:p>
            <a:pPr eaLnBrk="1" hangingPunct="1"/>
            <a:r>
              <a:rPr lang="el-GR" altLang="el-GR" smtClean="0"/>
              <a:t>Βρογχική παροχέτευση εκκρίσεων.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3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Νοσηλευτικές πράξεις σε απουσία </a:t>
            </a:r>
            <a:r>
              <a:rPr lang="el-GR" dirty="0" smtClean="0"/>
              <a:t>γιατρού</a:t>
            </a:r>
            <a:endParaRPr lang="el-GR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Εφαρμογή πρωτοκόλλου επειγουσών ενεργειών σε χώρους η μονάδες όπου δεν είναι σπάνια προβλεπτά οξέα συμβάντα.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dirty="0" smtClean="0"/>
          </a:p>
          <a:p>
            <a:pPr eaLnBrk="1" hangingPunct="1"/>
            <a:r>
              <a:rPr lang="el-GR" altLang="el-GR" dirty="0" smtClean="0"/>
              <a:t>Εφαρμογή </a:t>
            </a:r>
            <a:r>
              <a:rPr lang="el-GR" altLang="el-GR" dirty="0" err="1" smtClean="0"/>
              <a:t>Α΄βοηθειών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13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Άλλα δικαιώματα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Συμμετοχή σε περίπτωση θεομηνιών και εκτάκτων αναγκών στην κοινή προσπάθεια για την αντιμετώπιση υγειονομικών προβλημάτων.</a:t>
            </a:r>
          </a:p>
          <a:p>
            <a:pPr eaLnBrk="1" hangingPunct="1"/>
            <a:r>
              <a:rPr lang="el-GR" altLang="el-GR" smtClean="0"/>
              <a:t>Συμμετοχή στα επίπεδα λήψης αποφάσεων του Συστήματος Υγείας για τον καθορισμό της πολιτικής υγείας.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08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Άλλα δικαιώματα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Καλύπτουν όλο το φάσμα της διοικητικής ιεραρχίας της σχετικής με τον τομέα της ειδικότητας τους.</a:t>
            </a:r>
          </a:p>
          <a:p>
            <a:pPr eaLnBrk="1" hangingPunct="1"/>
            <a:r>
              <a:rPr lang="el-GR" altLang="el-GR" dirty="0" smtClean="0"/>
              <a:t>Καθορίζουν τα κριτήρια της νοσηλευτικής φροντίδας.</a:t>
            </a:r>
          </a:p>
          <a:p>
            <a:pPr eaLnBrk="1" hangingPunct="1"/>
            <a:r>
              <a:rPr lang="el-GR" altLang="el-GR" dirty="0" smtClean="0"/>
              <a:t>Ασκούν  κάθε άλλη επαγγελματική δραστηριότητα που εμφανίζεται στο αντικείμενο της ειδικότητας τους.</a:t>
            </a:r>
          </a:p>
          <a:p>
            <a:pPr eaLnBrk="1" hangingPunct="1"/>
            <a:r>
              <a:rPr lang="el-GR" altLang="el-GR" dirty="0" smtClean="0"/>
              <a:t>Απασχολούνται στην νοσηλευτική εκπαίδευση.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17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Αναγνώριση Νοσηλευτικού επαγγέλματος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Β.Δ.140</a:t>
            </a:r>
            <a:r>
              <a:rPr lang="en-US" altLang="el-GR" dirty="0" smtClean="0"/>
              <a:t>/</a:t>
            </a:r>
            <a:r>
              <a:rPr lang="el-GR" altLang="el-GR" dirty="0" smtClean="0"/>
              <a:t>191</a:t>
            </a:r>
            <a:r>
              <a:rPr lang="en-US" altLang="el-GR" dirty="0" smtClean="0"/>
              <a:t>4.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dirty="0" smtClean="0"/>
              <a:t>Αναγνώριση επαγγέλματος</a:t>
            </a:r>
            <a:r>
              <a:rPr lang="en-US" altLang="el-GR" dirty="0" smtClean="0"/>
              <a:t> </a:t>
            </a:r>
            <a:endParaRPr lang="el-GR" altLang="el-GR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dirty="0" smtClean="0"/>
              <a:t>εκπαίδευση, χορήγηση άδειας άσκησης σε πτυχιούχους ΕΕΣ και </a:t>
            </a:r>
            <a:r>
              <a:rPr lang="el-GR" altLang="el-GR" dirty="0" err="1" smtClean="0"/>
              <a:t>υπαξ</a:t>
            </a:r>
            <a:r>
              <a:rPr lang="el-GR" altLang="el-GR" dirty="0" smtClean="0"/>
              <a:t>. στρατιώτες 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dirty="0" smtClean="0"/>
              <a:t>Άρθρο 6 καθήκοντα, υποχρεώσεις των νοσοκόμων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Ν.Δ. 683/1948 Περί διπλωματούχων Αδελφών Νοσοκόμων</a:t>
            </a:r>
          </a:p>
          <a:p>
            <a:pPr marL="35560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dirty="0" smtClean="0"/>
              <a:t>Άδεια άσκησης επαγγέλματος</a:t>
            </a:r>
          </a:p>
          <a:p>
            <a:pPr marL="35560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dirty="0" smtClean="0"/>
              <a:t>καθήκοντα, υποχρεώσεις,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παράνομη άσκηση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3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Ν. 1820/ΦΕΚ261/ΤΑ/1988 Περί αιμοδοσίας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Άρθρο11. Η καταλληλότητα του αιμοδότη γίνεται από το γιατρό.</a:t>
            </a:r>
          </a:p>
          <a:p>
            <a:pPr eaLnBrk="1" hangingPunct="1"/>
            <a:r>
              <a:rPr lang="el-GR" altLang="el-GR" smtClean="0"/>
              <a:t>Η εκτέλεση της αιμοληψίας γίνεται από επισκέπτες υγείας και νοσηλευτές- νοσηλεύτριες.</a:t>
            </a:r>
          </a:p>
          <a:p>
            <a:pPr eaLnBrk="1" hangingPunct="1"/>
            <a:r>
              <a:rPr lang="el-GR" altLang="el-GR" smtClean="0"/>
              <a:t>Σε εξαιρετικές περιπτώσεις από ειδικά εκπαιδευμένους τεχνολόγους.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83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Κριτική του Π.Δ.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Τα δικαιώματα ορίζονται περιοριστικά</a:t>
            </a:r>
          </a:p>
          <a:p>
            <a:pPr eaLnBrk="1" hangingPunct="1"/>
            <a:r>
              <a:rPr lang="el-GR" altLang="el-GR" dirty="0" smtClean="0"/>
              <a:t>Δεν αναγνωρίζονται το δικαίωμα εκτέλεσης πράξεων και εφαρμογής διαδικασιών που αποτελούν καθημερινή πρακτική όπως η λήψη αίματος για εργαστηριακές </a:t>
            </a:r>
            <a:r>
              <a:rPr lang="el-GR" altLang="el-GR" dirty="0" err="1" smtClean="0"/>
              <a:t>εξετασεις</a:t>
            </a:r>
            <a:r>
              <a:rPr lang="el-GR" altLang="el-GR" dirty="0" smtClean="0"/>
              <a:t>, ο </a:t>
            </a:r>
            <a:r>
              <a:rPr lang="el-GR" altLang="el-GR" dirty="0" err="1" smtClean="0"/>
              <a:t>έλεχος</a:t>
            </a:r>
            <a:r>
              <a:rPr lang="el-GR" altLang="el-GR" dirty="0" smtClean="0"/>
              <a:t> σακχάρου αίματος και οξόνης ούρων, η τήρηση μητρώων, ιστορικών και αρχείων, η λήψη μέτρων για πρόληψη νοσοκομειακών λοιμώξεων , η προετοιμασία χειρουργικών επεμβάσεων κ.α.     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93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440160"/>
            <a:ext cx="9144000" cy="3717032"/>
          </a:xfrm>
        </p:spPr>
        <p:txBody>
          <a:bodyPr>
            <a:normAutofit/>
          </a:bodyPr>
          <a:lstStyle/>
          <a:p>
            <a:pPr marL="663575" indent="-571500">
              <a:buFont typeface="Wingdings" panose="05000000000000000000" pitchFamily="2" charset="2"/>
              <a:buChar char="ü"/>
            </a:pPr>
            <a:r>
              <a:rPr lang="el-GR" sz="2800" dirty="0"/>
              <a:t>Πράξεις όπως η «χορήγηση φαρμάκων απ' όλες τις οδούς», η «χορήγηση οξυγόνου με όλους τους τρόπους» και πολλές άλλες δεν εκτελούνται δικαιωματικά από τους ειδικευμένους νοσηλευτές αλλά παραχωρούνται δυνητικά από τους ιατρούς λόγω ικανότητας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86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Όταν μιλάμε για επάγγελμα θα πρέπει να</a:t>
            </a:r>
            <a:br>
              <a:rPr lang="el-GR" dirty="0" smtClean="0"/>
            </a:br>
            <a:r>
              <a:rPr lang="el-GR" dirty="0" smtClean="0"/>
              <a:t>ισχύουν τα παρακάτω βασικά στοιχεία:</a:t>
            </a:r>
            <a:endParaRPr lang="el-G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400" dirty="0" smtClean="0"/>
              <a:t>Συγκεκριμένο έργο ή πράξεις.</a:t>
            </a:r>
          </a:p>
          <a:p>
            <a:pPr>
              <a:buClr>
                <a:schemeClr val="tx1"/>
              </a:buClr>
            </a:pPr>
            <a:r>
              <a:rPr lang="el-GR" altLang="el-GR" sz="2400" dirty="0" smtClean="0"/>
              <a:t> Συγκεκριμένη δραστηριότητα που ασκείται συστηματικά κατά συνεχή τρόπο.</a:t>
            </a:r>
          </a:p>
          <a:p>
            <a:pPr>
              <a:buClr>
                <a:schemeClr val="tx1"/>
              </a:buClr>
            </a:pPr>
            <a:r>
              <a:rPr lang="el-GR" altLang="el-GR" sz="2400" dirty="0" smtClean="0"/>
              <a:t> Συγκεκριμένο πρόσωπο επαγγελματία αλλά και εξυπηρετούμενου.</a:t>
            </a:r>
          </a:p>
          <a:p>
            <a:pPr>
              <a:buClr>
                <a:schemeClr val="tx1"/>
              </a:buClr>
            </a:pPr>
            <a:r>
              <a:rPr lang="el-GR" altLang="el-GR" sz="2400" dirty="0" smtClean="0"/>
              <a:t> Αμοιβή καταβαλλόμενη άμεσα ή έμμεσα στον επαγγελματία από τον εξυπηρετούμενο (πελάτη) ή εκπρόσωπό του (Υπηρεσία).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59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Υποχρεώσεις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1. Πίστη στο Σύνταγμα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2. Νομιμότητα υπηρεσιακών ενεργειών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3. Εχεμύθεια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4. Συμπεριφορά του υπαλλήλου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5. Περιουσιακή κατάσταση</a:t>
            </a:r>
            <a:endParaRPr lang="el-GR" altLang="el-GR" dirty="0" smtClean="0"/>
          </a:p>
          <a:p>
            <a:pPr eaLnBrk="1" hangingPunct="1">
              <a:buFont typeface="Wingdings" pitchFamily="2" charset="2"/>
              <a:buNone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21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νοσηλευτική είναι επάγγελμα και έχει τα εξής χαρακτηριστικά:</a:t>
            </a:r>
            <a:endParaRPr lang="el-GR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Συστηματική και συνεχής άσκηση</a:t>
            </a:r>
          </a:p>
          <a:p>
            <a:pPr eaLnBrk="1" hangingPunct="1"/>
            <a:r>
              <a:rPr lang="el-GR" altLang="el-GR" b="1" dirty="0" smtClean="0"/>
              <a:t>Αμοιβή</a:t>
            </a:r>
          </a:p>
          <a:p>
            <a:pPr eaLnBrk="1" hangingPunct="1"/>
            <a:r>
              <a:rPr lang="el-GR" altLang="el-GR" b="1" dirty="0" smtClean="0"/>
              <a:t>Πρόσωπο επαγγελματία</a:t>
            </a:r>
          </a:p>
          <a:p>
            <a:pPr eaLnBrk="1" hangingPunct="1"/>
            <a:r>
              <a:rPr lang="el-GR" altLang="el-GR" b="1" dirty="0" smtClean="0"/>
              <a:t>Πρόσωπο εξυπηρετούμενου</a:t>
            </a:r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80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b="1" i="1" dirty="0" smtClean="0"/>
              <a:t>Δικαίωμα είναι</a:t>
            </a:r>
            <a:endParaRPr lang="el-GR" altLang="el-GR" b="1" dirty="0" smtClean="0"/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b="1" dirty="0" smtClean="0"/>
              <a:t>Η εξουσία εκείνη την οποία η πολιτεία δίδει και εξασφαλίζει στο άτομο για την επίτευξη ορισμένου βιοτικού επιπέδου.</a:t>
            </a:r>
          </a:p>
          <a:p>
            <a:pPr marL="0" indent="0" eaLnBrk="1" hangingPunct="1"/>
            <a:endParaRPr lang="el-GR" alt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Δικαιώματα </a:t>
            </a:r>
            <a:r>
              <a:rPr lang="el-GR" dirty="0" smtClean="0"/>
              <a:t>νοσηλευτή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4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Δικαιώματα νοσηλευτή </a:t>
            </a:r>
            <a:r>
              <a:rPr lang="el-GR" sz="3000" b="0" dirty="0" smtClean="0">
                <a:solidFill>
                  <a:prstClr val="white"/>
                </a:solidFill>
              </a:rPr>
              <a:t>2/4</a:t>
            </a:r>
            <a:endParaRPr lang="el-GR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altLang="el-GR" b="1" dirty="0" smtClean="0"/>
              <a:t>ΔΙΚΑΙΩΜΑΤΑ</a:t>
            </a:r>
          </a:p>
          <a:p>
            <a:pPr eaLnBrk="1" hangingPunct="1"/>
            <a:r>
              <a:rPr lang="el-GR" altLang="el-GR" b="1" dirty="0" smtClean="0"/>
              <a:t>ΜΟΝΙΜΟΤΗΤΑ</a:t>
            </a:r>
          </a:p>
          <a:p>
            <a:pPr eaLnBrk="1" hangingPunct="1"/>
            <a:r>
              <a:rPr lang="el-GR" altLang="el-GR" b="1" dirty="0" smtClean="0"/>
              <a:t>ΑΠΟΔΟΧΕΣ</a:t>
            </a:r>
          </a:p>
          <a:p>
            <a:pPr eaLnBrk="1" hangingPunct="1"/>
            <a:r>
              <a:rPr lang="el-GR" altLang="el-GR" b="1" dirty="0" smtClean="0"/>
              <a:t>ΑΔΕΙΕΣ</a:t>
            </a:r>
          </a:p>
          <a:p>
            <a:pPr eaLnBrk="1" hangingPunct="1"/>
            <a:r>
              <a:rPr lang="el-GR" altLang="el-GR" b="1" dirty="0" smtClean="0"/>
              <a:t>ΥΓΕΙΟΝΟΜΙΚΗ ΠΕΡΙΘΑΛΨΗ</a:t>
            </a:r>
          </a:p>
          <a:p>
            <a:pPr eaLnBrk="1" hangingPunct="1"/>
            <a:r>
              <a:rPr lang="el-GR" altLang="el-GR" b="1" dirty="0" smtClean="0"/>
              <a:t>ΥΠΗΡΕΣΙΑΚΗ ΕΚΠΑΙΔΕΥΣΗ</a:t>
            </a:r>
          </a:p>
          <a:p>
            <a:pPr eaLnBrk="1" hangingPunct="1"/>
            <a:r>
              <a:rPr lang="el-GR" altLang="el-GR" b="1" dirty="0" smtClean="0"/>
              <a:t>ΗΘΙΚΕΣ ΑΜΟΙΒΕΣ</a:t>
            </a:r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30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Δικαιώματα νοσηλευτή </a:t>
            </a:r>
            <a:r>
              <a:rPr lang="el-GR" sz="3000" b="0" dirty="0" smtClean="0">
                <a:solidFill>
                  <a:prstClr val="white"/>
                </a:solidFill>
              </a:rPr>
              <a:t>3/4</a:t>
            </a:r>
            <a:endParaRPr lang="el-G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altLang="el-GR" b="1" dirty="0" smtClean="0"/>
              <a:t>ΔΙΚΑΙΩΜΑΤΑ</a:t>
            </a:r>
          </a:p>
          <a:p>
            <a:pPr eaLnBrk="1" hangingPunct="1"/>
            <a:r>
              <a:rPr lang="el-GR" altLang="el-GR" b="1" dirty="0" smtClean="0"/>
              <a:t>ΟΡΟΙ ΥΓΙΕΙΝΗΣ &amp; ΑΣΦΑΛΕΙΑΣ ΤΗΣ ΕΡΓΑΣΙΑΣ</a:t>
            </a:r>
          </a:p>
          <a:p>
            <a:pPr eaLnBrk="1" hangingPunct="1"/>
            <a:r>
              <a:rPr lang="el-GR" altLang="el-GR" b="1" dirty="0" smtClean="0"/>
              <a:t>ΠΡΟΣΤΑΣΙΑ ΤΗΣ ΜΗΤΡΟΤΗΤΑΣ</a:t>
            </a:r>
          </a:p>
          <a:p>
            <a:pPr eaLnBrk="1" hangingPunct="1"/>
            <a:r>
              <a:rPr lang="el-GR" altLang="el-GR" b="1" dirty="0" smtClean="0"/>
              <a:t>ΔΙΚΑΙΩΜΑ ΙΣΗΣ ΑΜΟΙΒΗΣ ΓΙΑ ΙΔΙΑ ΕΡΓΑΣΙΑ</a:t>
            </a:r>
          </a:p>
          <a:p>
            <a:pPr eaLnBrk="1" hangingPunct="1"/>
            <a:r>
              <a:rPr lang="el-GR" altLang="el-GR" b="1" dirty="0" smtClean="0"/>
              <a:t>ΔΙΚΑΙΩΜΑ ΙΣΗΣ ΜΕΤΑΧΕΙΡΙΣΗΣ</a:t>
            </a:r>
          </a:p>
          <a:p>
            <a:pPr eaLnBrk="1" hangingPunct="1"/>
            <a:r>
              <a:rPr lang="el-GR" altLang="el-GR" b="1" dirty="0" smtClean="0"/>
              <a:t>ΔΙΚΑΙΩΜΑ ΠΑΡΟΧΗΣ ΕΝΔΥΣΗΣ-ΥΠΟΔΗΣΗΣ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86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Δικαιώματα νοσηλευτή </a:t>
            </a:r>
            <a:r>
              <a:rPr lang="el-GR" sz="30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altLang="el-GR" b="1" dirty="0" smtClean="0"/>
              <a:t>ΘΕΜΕΛΙΩΔΗ ΔΙΚΑΙΩΜΑΤΑ</a:t>
            </a:r>
          </a:p>
          <a:p>
            <a:pPr eaLnBrk="1" hangingPunct="1"/>
            <a:r>
              <a:rPr lang="el-GR" altLang="el-GR" b="1" dirty="0" smtClean="0"/>
              <a:t>ΤΗΣ ΕΛΕΥΘΕΡΙΑΣ ΤΗΣ ΕΚΦΡΑΣΗΣ</a:t>
            </a:r>
          </a:p>
          <a:p>
            <a:pPr eaLnBrk="1" hangingPunct="1"/>
            <a:r>
              <a:rPr lang="el-GR" altLang="el-GR" b="1" dirty="0" smtClean="0"/>
              <a:t>ΤΗΣ ΣΥΝΔΙΚΑΛΙΣΤΙΚΗΣ ΕΛΕΥΘΕΡΙΑΣ</a:t>
            </a:r>
          </a:p>
          <a:p>
            <a:pPr eaLnBrk="1" hangingPunct="1"/>
            <a:r>
              <a:rPr lang="el-GR" altLang="el-GR" b="1" dirty="0" smtClean="0"/>
              <a:t>ΤΗΣ ΑΠΕΡΓΙΑΣ</a:t>
            </a:r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53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dirty="0" err="1"/>
              <a:t>Υπ.Απ</a:t>
            </a:r>
            <a:r>
              <a:rPr lang="el-GR" dirty="0"/>
              <a:t>. Γ6γ/5740/1968 ΦΕΚ 172Β/5-4-68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altLang="el-GR" dirty="0" smtClean="0"/>
              <a:t>Αναθεώρηση κανονισμού καθηκόντων, αρμοδιοτήτων και υποχρεώσεων νοσηλευτικού προσωπικού</a:t>
            </a:r>
          </a:p>
          <a:p>
            <a:pPr marL="0" indent="0" eaLnBrk="1" hangingPunct="1">
              <a:buNone/>
            </a:pPr>
            <a:r>
              <a:rPr lang="el-GR" altLang="el-GR" dirty="0" smtClean="0"/>
              <a:t>Λεπτομερής αναφορά στα καθήκοντα όλων των βαθμίδων</a:t>
            </a:r>
          </a:p>
          <a:p>
            <a:pPr eaLnBrk="1" hangingPunct="1">
              <a:buFontTx/>
              <a:buChar char="•"/>
            </a:pPr>
            <a:r>
              <a:rPr lang="el-GR" altLang="el-GR" dirty="0" smtClean="0"/>
              <a:t>Κανόνες για στάση και συμπεριφορά (ιδιωτική ζωή)</a:t>
            </a:r>
          </a:p>
          <a:p>
            <a:pPr eaLnBrk="1" hangingPunct="1">
              <a:buFontTx/>
              <a:buChar char="•"/>
            </a:pPr>
            <a:r>
              <a:rPr lang="el-GR" altLang="el-GR" dirty="0" smtClean="0"/>
              <a:t>Τονίζεται ο εξαρτημένος ρόλος της Νοσηλευτικής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6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Της ψήφου</a:t>
            </a:r>
          </a:p>
          <a:p>
            <a:pPr eaLnBrk="1" hangingPunct="1"/>
            <a:r>
              <a:rPr lang="el-GR" altLang="el-GR" b="1" dirty="0" smtClean="0"/>
              <a:t>Της αμοιβής</a:t>
            </a:r>
          </a:p>
          <a:p>
            <a:pPr eaLnBrk="1" hangingPunct="1"/>
            <a:r>
              <a:rPr lang="el-GR" altLang="el-GR" b="1" dirty="0" smtClean="0"/>
              <a:t>Της άδειας </a:t>
            </a:r>
            <a:r>
              <a:rPr lang="el-GR" altLang="el-GR" b="1" dirty="0" err="1" smtClean="0"/>
              <a:t>μετ΄αποδοχών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Της αναρρωτικής άδειας</a:t>
            </a:r>
          </a:p>
          <a:p>
            <a:pPr eaLnBrk="1" hangingPunct="1"/>
            <a:r>
              <a:rPr lang="el-GR" altLang="el-GR" b="1" dirty="0" smtClean="0"/>
              <a:t>Της εργασίας σε ασφαλές περιβάλλον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Νομικά δικαιώματα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8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l-GR" altLang="el-GR" sz="3000" b="1" dirty="0" smtClean="0">
                <a:solidFill>
                  <a:schemeClr val="accent5">
                    <a:lumMod val="50000"/>
                  </a:schemeClr>
                </a:solidFill>
              </a:rPr>
              <a:t>«Η υποχρέωση του </a:t>
            </a:r>
            <a:r>
              <a:rPr lang="el-GR" altLang="el-GR" sz="3000" b="1" dirty="0" err="1" smtClean="0">
                <a:solidFill>
                  <a:schemeClr val="accent5">
                    <a:lumMod val="50000"/>
                  </a:schemeClr>
                </a:solidFill>
              </a:rPr>
              <a:t>λογοδοτείν</a:t>
            </a:r>
            <a:r>
              <a:rPr lang="el-GR" altLang="el-GR" sz="3000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eaLnBrk="1" hangingPunct="1"/>
            <a:r>
              <a:rPr lang="el-GR" altLang="el-GR" sz="2600" b="1" dirty="0" smtClean="0"/>
              <a:t>Προαγωγή της υγείας</a:t>
            </a:r>
          </a:p>
          <a:p>
            <a:pPr eaLnBrk="1" hangingPunct="1"/>
            <a:r>
              <a:rPr lang="el-GR" altLang="el-GR" sz="2600" b="1" dirty="0" smtClean="0"/>
              <a:t>Πρόληψη της νόσου</a:t>
            </a:r>
          </a:p>
          <a:p>
            <a:pPr eaLnBrk="1" hangingPunct="1"/>
            <a:r>
              <a:rPr lang="el-GR" altLang="el-GR" sz="2600" b="1" dirty="0" smtClean="0"/>
              <a:t>Αποκατάσταση της υγείας</a:t>
            </a:r>
          </a:p>
          <a:p>
            <a:pPr eaLnBrk="1" hangingPunct="1"/>
            <a:r>
              <a:rPr lang="el-GR" altLang="el-GR" sz="2600" b="1" dirty="0" smtClean="0"/>
              <a:t>Ανακούφιση του πόνου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Ευθύνη του Νοσηλευτή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2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568952" cy="2160240"/>
          </a:xfrm>
          <a:noFill/>
        </p:spPr>
        <p:txBody>
          <a:bodyPr/>
          <a:lstStyle/>
          <a:p>
            <a:r>
              <a:rPr lang="el-GR" altLang="el-GR" dirty="0" smtClean="0"/>
              <a:t>Να προστατεύει και να προάγει την καλή κατάσταση και την αξιοπρέπεια των ασθενών (</a:t>
            </a:r>
            <a:r>
              <a:rPr lang="en-US" altLang="el-GR" dirty="0" smtClean="0"/>
              <a:t>RCN Code)</a:t>
            </a:r>
          </a:p>
          <a:p>
            <a:r>
              <a:rPr lang="el-GR" altLang="el-GR" dirty="0" smtClean="0"/>
              <a:t>Η προαγωγή της Νοσηλευτικής γενικά (Κώδικας Α.Ν.Α.)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l-GR" altLang="el-GR" sz="2800" b="1" dirty="0" smtClean="0">
                <a:solidFill>
                  <a:schemeClr val="accent5">
                    <a:lumMod val="50000"/>
                  </a:schemeClr>
                </a:solidFill>
              </a:rPr>
              <a:t>Βάσει των παραπάνω είναι υπεύθυνος απέναντι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Πρωταρχική ευθύνη Νοσηλευτή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39552" y="3717032"/>
            <a:ext cx="8352928" cy="172047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altLang="el-GR" sz="2600" b="1" dirty="0">
                <a:solidFill>
                  <a:prstClr val="black"/>
                </a:solidFill>
                <a:latin typeface="Calibri"/>
              </a:rPr>
              <a:t>Στους ασθενείς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altLang="el-GR" sz="2600" b="1" dirty="0">
                <a:solidFill>
                  <a:prstClr val="black"/>
                </a:solidFill>
                <a:latin typeface="Calibri"/>
              </a:rPr>
              <a:t>Στο επάγγελμά του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altLang="el-GR" sz="2600" b="1" dirty="0">
                <a:solidFill>
                  <a:prstClr val="black"/>
                </a:solidFill>
                <a:latin typeface="Calibri"/>
              </a:rPr>
              <a:t>Στην κοινωνία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altLang="el-GR" sz="2600" b="1" dirty="0">
                <a:solidFill>
                  <a:prstClr val="black"/>
                </a:solidFill>
                <a:latin typeface="Calibri"/>
              </a:rPr>
              <a:t>Στους συναδέλφους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altLang="el-GR" sz="2600" b="1" dirty="0">
                <a:solidFill>
                  <a:prstClr val="black"/>
                </a:solidFill>
                <a:latin typeface="Calibri"/>
              </a:rPr>
              <a:t>Στην ανθρωπότητα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80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/>
              <a:t>Νοσηλευτική ευθύνη</a:t>
            </a:r>
            <a:br>
              <a:rPr lang="el-GR" b="1" dirty="0" smtClean="0"/>
            </a:br>
            <a:r>
              <a:rPr lang="el-GR" sz="3000" b="0" dirty="0" smtClean="0"/>
              <a:t>επιστημονική – επαγγελματική 1/2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712968" cy="5373216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altLang="el-GR" sz="2300" dirty="0" smtClean="0"/>
              <a:t>Η νομική κατοχύρωση της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νοσηλευτικής ευθύνης και των νοσηλευτικών πράξεων βασίζεται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στις παρακάτω απόψεις:</a:t>
            </a:r>
          </a:p>
          <a:p>
            <a:r>
              <a:rPr lang="el-GR" altLang="el-GR" sz="2300" dirty="0" smtClean="0"/>
              <a:t>Επίβλεψη του ασθενούς, η οποία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περιλαμβάνει την όλη διεύθυνση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της φροντίδας του.</a:t>
            </a:r>
            <a:endParaRPr lang="en-US" altLang="el-GR" sz="2300" dirty="0" smtClean="0"/>
          </a:p>
          <a:p>
            <a:r>
              <a:rPr lang="el-GR" altLang="el-GR" sz="2300" dirty="0" smtClean="0"/>
              <a:t>Παρατήρηση συμπτωμάτων και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αντιδράσεων, η οποία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περιλαμβάνει συμπτωματολογία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σωματικών και ψυχικών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καταστάσεων και αναγκών και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απαιτεί αξιολόγηση ή εφαρμογή αρχών βασιζόμενων στις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βιολογικές,  φυσικές και κοινωνικές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επιστήμες.</a:t>
            </a:r>
            <a:endParaRPr lang="en-US" altLang="el-GR" sz="2300" dirty="0" smtClean="0"/>
          </a:p>
          <a:p>
            <a:r>
              <a:rPr lang="el-GR" altLang="el-GR" sz="2300" dirty="0" smtClean="0"/>
              <a:t>Ακριβής καταγραφή και αναφορά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συμβάντων και στοιχείων, η οποία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περιλαμβάνει αξιολόγηση της όλης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φροντίδας του αρρώστου.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505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/>
              <a:t>Νοσηλευτική ευθύνη</a:t>
            </a:r>
            <a:br>
              <a:rPr lang="el-GR" b="1" dirty="0" smtClean="0"/>
            </a:br>
            <a:r>
              <a:rPr lang="el-GR" sz="3000" b="0" dirty="0" smtClean="0"/>
              <a:t>επιστημονική – επαγγελματική 2/2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300" dirty="0"/>
              <a:t>Επίβλεψη άλλων, πλην</a:t>
            </a:r>
            <a:r>
              <a:rPr lang="en-US" altLang="el-GR" sz="2300" dirty="0"/>
              <a:t> </a:t>
            </a:r>
            <a:r>
              <a:rPr lang="el-GR" altLang="el-GR" sz="2300" dirty="0"/>
              <a:t>ιατρών, που συμβάλλουν στην περίθαλψη και φροντίδα του</a:t>
            </a:r>
            <a:r>
              <a:rPr lang="en-US" altLang="el-GR" sz="2300" dirty="0"/>
              <a:t> </a:t>
            </a:r>
            <a:r>
              <a:rPr lang="el-GR" altLang="el-GR" sz="2300" dirty="0"/>
              <a:t>αρρώστου</a:t>
            </a:r>
            <a:endParaRPr lang="en-US" altLang="el-GR" sz="2300" dirty="0"/>
          </a:p>
          <a:p>
            <a:r>
              <a:rPr lang="el-GR" altLang="el-GR" sz="2300" dirty="0" smtClean="0"/>
              <a:t>Εφαρμογή </a:t>
            </a:r>
            <a:r>
              <a:rPr lang="el-GR" altLang="el-GR" sz="2300" dirty="0"/>
              <a:t>και εκτέλεση</a:t>
            </a:r>
            <a:r>
              <a:rPr lang="en-US" altLang="el-GR" sz="2300" dirty="0"/>
              <a:t> </a:t>
            </a:r>
            <a:r>
              <a:rPr lang="el-GR" altLang="el-GR" sz="2300" dirty="0"/>
              <a:t>νοσηλειών και  νοσηλευτικών τεχνικών </a:t>
            </a:r>
          </a:p>
          <a:p>
            <a:r>
              <a:rPr lang="el-GR" altLang="el-GR" sz="2300" dirty="0" smtClean="0"/>
              <a:t>Αγωγή </a:t>
            </a:r>
            <a:r>
              <a:rPr lang="el-GR" altLang="el-GR" sz="2300" dirty="0"/>
              <a:t>υγείας – εκπαίδευση και διαπαιδαγώγηση </a:t>
            </a:r>
            <a:r>
              <a:rPr lang="el-GR" altLang="el-GR" sz="2300" dirty="0" smtClean="0"/>
              <a:t>για εξασφάλιση </a:t>
            </a:r>
            <a:r>
              <a:rPr lang="el-GR" altLang="el-GR" sz="2300" dirty="0"/>
              <a:t>σωματικής και ψυχικής υγείας</a:t>
            </a:r>
          </a:p>
          <a:p>
            <a:r>
              <a:rPr lang="el-GR" altLang="el-GR" sz="2300" dirty="0" smtClean="0"/>
              <a:t>Εφαρμογή </a:t>
            </a:r>
            <a:r>
              <a:rPr lang="el-GR" altLang="el-GR" sz="2300" dirty="0"/>
              <a:t>και εκτέλεση νομίμων ιατρικών οδηγιών, οι οποίες αφορούν σε θεραπεία και φάρμακα, με την προϋπόθεση κατανόησης αιτίου και  αποτελέσματος αυτών</a:t>
            </a:r>
            <a:r>
              <a:rPr lang="el-GR" altLang="el-GR" sz="2300" dirty="0" smtClean="0"/>
              <a:t>.</a:t>
            </a:r>
            <a:endParaRPr lang="el-GR" altLang="el-GR" sz="23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9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Ευθύνη για:</a:t>
            </a:r>
          </a:p>
          <a:p>
            <a:pPr eaLnBrk="1" hangingPunct="1"/>
            <a:r>
              <a:rPr lang="el-GR" altLang="el-GR" dirty="0" smtClean="0">
                <a:cs typeface="Times New Roman" charset="0"/>
              </a:rPr>
              <a:t>Άρτια βασική εκπαίδευση και συνεχή επιμόρφωση</a:t>
            </a:r>
          </a:p>
          <a:p>
            <a:pPr eaLnBrk="1" hangingPunct="1"/>
            <a:r>
              <a:rPr lang="el-GR" altLang="el-GR" dirty="0" smtClean="0">
                <a:cs typeface="Times New Roman" charset="0"/>
              </a:rPr>
              <a:t>Διατήρηση, εκσυγχρονισμό και τελειοποίηση των νοσηλευτικών δεξιοτήτων, μεθόδων και εφαρμογών</a:t>
            </a:r>
            <a:endParaRPr lang="el-GR" alt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Νοσηλευτική ευθύνη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05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altLang="el-GR" dirty="0" smtClean="0"/>
              <a:t>Η χρήση βοηθητικού προσωπικού και η μείωση των μεγεθών των νοσοκομείων μειώνουν την ευκαιρία για παροχή ποιοτικής φροντίδας και απειλούν την Νοσηλευτική.</a:t>
            </a:r>
          </a:p>
          <a:p>
            <a:r>
              <a:rPr lang="el-GR" altLang="el-GR" dirty="0" smtClean="0"/>
              <a:t>Μια κοινή απειλή είναι η έλλειψη κατανόησης στη δουλειά που προσφέρουν οι νοσηλευτές.</a:t>
            </a:r>
          </a:p>
          <a:p>
            <a:r>
              <a:rPr lang="el-GR" altLang="el-GR" dirty="0" smtClean="0"/>
              <a:t>Πολλές διοικήσεις νοσοκομείων βλέπουν την νοσηλευτική να έχει τεχνικό και όχι επαγγελματικό ρόλο και γι αυτό πολλοί νοσηλευτές έχουν αντικατασταθεί από βοηθητικό προσωπικό. Αποτέλεσμα είναι ή έλλειψη σεβασμού και η μείωση παροχών και αμοιβών.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8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Άσκηση ελεύθερου επαγγέλματος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Νόμος</a:t>
            </a:r>
            <a:r>
              <a:rPr lang="en-US" altLang="el-GR" b="1" dirty="0" smtClean="0"/>
              <a:t> 3204/2003</a:t>
            </a:r>
            <a:endParaRPr lang="el-GR" altLang="el-GR" b="1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Ο νοσηλευτής έχει τη δυνατότητα να λειτουργήσει νοσηλευτικό κατάστημα και να  παρέχει νοσηλευτικές πράξεις.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7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Καθήκοντα Βοηθών Νοσηλευτών </a:t>
            </a:r>
            <a:r>
              <a:rPr lang="el-GR" sz="3000" b="0" dirty="0" smtClean="0"/>
              <a:t>1/5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smtClean="0"/>
              <a:t>ΠΔ.210/ΦΕΚ167/2001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l-GR" altLang="el-GR" dirty="0" smtClean="0"/>
              <a:t>Μετά από ανάθεση από νοσηλευτή τριτοβάθμιας εκπαίδευσης ασκούν:</a:t>
            </a:r>
          </a:p>
          <a:p>
            <a:pPr marL="609600" indent="-609600" eaLnBrk="1" hangingPunct="1"/>
            <a:r>
              <a:rPr lang="el-GR" altLang="el-GR" dirty="0" smtClean="0"/>
              <a:t>Γενική και τοπική καθαριότητα αρρώστου.</a:t>
            </a:r>
          </a:p>
          <a:p>
            <a:pPr marL="609600" indent="-609600" eaLnBrk="1" hangingPunct="1"/>
            <a:r>
              <a:rPr lang="el-GR" altLang="el-GR" dirty="0" smtClean="0"/>
              <a:t>Βοήθεια και υποστήριξη αρρώστου με ανίατο νόσημα, ατύχημα, κακοποίηση.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27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Καθήκοντα Βοηθών Νοσηλευτών </a:t>
            </a:r>
            <a:r>
              <a:rPr lang="el-GR" sz="3000" b="0" dirty="0" smtClean="0">
                <a:solidFill>
                  <a:prstClr val="white"/>
                </a:solidFill>
              </a:rPr>
              <a:t>2/5</a:t>
            </a:r>
            <a:endParaRPr lang="el-GR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Φροντίδα επιπλοκών από κατάκλιση.</a:t>
            </a:r>
          </a:p>
          <a:p>
            <a:pPr eaLnBrk="1" hangingPunct="1"/>
            <a:r>
              <a:rPr lang="el-GR" altLang="el-GR" dirty="0" smtClean="0"/>
              <a:t>Πρόκληση ούρησης με φυσικά μέσα.</a:t>
            </a:r>
          </a:p>
          <a:p>
            <a:pPr eaLnBrk="1" hangingPunct="1"/>
            <a:r>
              <a:rPr lang="el-GR" altLang="el-GR" dirty="0" smtClean="0"/>
              <a:t>Παρακολούθηση λειτουργίας παροχετεύσεων.</a:t>
            </a:r>
          </a:p>
          <a:p>
            <a:pPr eaLnBrk="1" hangingPunct="1"/>
            <a:r>
              <a:rPr lang="el-GR" altLang="el-GR" dirty="0" smtClean="0"/>
              <a:t>Λήψη μέτρων περιοριστικών για την ασφάλεια του αρρώστου.</a:t>
            </a:r>
          </a:p>
          <a:p>
            <a:pPr eaLnBrk="1" hangingPunct="1"/>
            <a:r>
              <a:rPr lang="el-GR" altLang="el-GR" dirty="0" smtClean="0"/>
              <a:t>Μέτρηση ζωτικών σημείων.</a:t>
            </a:r>
            <a:endParaRPr lang="en-US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3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endParaRPr lang="el-GR" altLang="el-GR" b="1" dirty="0" smtClean="0"/>
          </a:p>
          <a:p>
            <a:pPr>
              <a:buSzPct val="100000"/>
            </a:pPr>
            <a:r>
              <a:rPr lang="el-GR" altLang="el-GR" b="1" dirty="0" smtClean="0"/>
              <a:t>ΝΟΣΗΛΕΥΤΙΚ</a:t>
            </a:r>
            <a:r>
              <a:rPr lang="en-US" altLang="el-GR" b="1" dirty="0" smtClean="0"/>
              <a:t>H: </a:t>
            </a:r>
            <a:r>
              <a:rPr lang="el-GR" altLang="el-GR" b="1" dirty="0" smtClean="0"/>
              <a:t>Ανεξάρτητη υπηρεσία στην οργάνωση του νοσοκομείου</a:t>
            </a:r>
          </a:p>
          <a:p>
            <a:pPr>
              <a:buSzPct val="100000"/>
            </a:pPr>
            <a:endParaRPr lang="el-GR" altLang="el-GR" b="1" dirty="0" smtClean="0"/>
          </a:p>
          <a:p>
            <a:pPr>
              <a:buSzPct val="100000"/>
            </a:pPr>
            <a:r>
              <a:rPr lang="el-GR" altLang="el-GR" b="1" dirty="0" smtClean="0"/>
              <a:t>Παροχή Νοσηλευτικής φροντίδας από αποφοίτους ΜΤΕΝΣ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Άρθρο 10 Ν1397/83 Ε. Σ.Υ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1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Καθήκοντα Βοηθών Νοσηλευτών </a:t>
            </a:r>
            <a:r>
              <a:rPr lang="el-GR" sz="3000" b="0" dirty="0" smtClean="0">
                <a:solidFill>
                  <a:prstClr val="white"/>
                </a:solidFill>
              </a:rPr>
              <a:t>3/5</a:t>
            </a:r>
            <a:endParaRPr lang="el-GR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Συλλογή δειγμάτων εκκρίσεων.</a:t>
            </a:r>
          </a:p>
          <a:p>
            <a:pPr eaLnBrk="1" hangingPunct="1"/>
            <a:r>
              <a:rPr lang="el-GR" altLang="el-GR" dirty="0" smtClean="0"/>
              <a:t>Εφαρμογή φυσικών μεθόδων για πρόκληση υποθερμίας και υπερθερμίας.</a:t>
            </a:r>
          </a:p>
          <a:p>
            <a:pPr eaLnBrk="1" hangingPunct="1"/>
            <a:r>
              <a:rPr lang="el-GR" altLang="el-GR" dirty="0" smtClean="0"/>
              <a:t>Μέτρηση προσλαμβανομένων και αποβαλλομένων υγρών.</a:t>
            </a:r>
          </a:p>
          <a:p>
            <a:pPr eaLnBrk="1" hangingPunct="1"/>
            <a:r>
              <a:rPr lang="el-GR" altLang="el-GR" dirty="0" smtClean="0"/>
              <a:t>Τοπική Προεγχειρητική προετοιμασία.</a:t>
            </a:r>
          </a:p>
          <a:p>
            <a:pPr eaLnBrk="1" hangingPunct="1"/>
            <a:r>
              <a:rPr lang="el-GR" altLang="el-GR" dirty="0" smtClean="0"/>
              <a:t>Απλές επιδέσεις.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4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Καθήκοντα Βοηθών Νοσηλευτών </a:t>
            </a:r>
            <a:r>
              <a:rPr lang="el-GR" sz="3000" b="0" dirty="0" smtClean="0">
                <a:solidFill>
                  <a:prstClr val="white"/>
                </a:solidFill>
              </a:rPr>
              <a:t>4/5</a:t>
            </a:r>
            <a:endParaRPr lang="el-GR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Βοήθεια στην αφαίρεση παροχετεύσεων.</a:t>
            </a:r>
          </a:p>
          <a:p>
            <a:pPr eaLnBrk="1" hangingPunct="1"/>
            <a:r>
              <a:rPr lang="el-GR" altLang="el-GR" dirty="0" smtClean="0"/>
              <a:t>Βοήθεια στην τοποθέτηση νάρθηκα.</a:t>
            </a:r>
          </a:p>
          <a:p>
            <a:pPr eaLnBrk="1" hangingPunct="1"/>
            <a:r>
              <a:rPr lang="el-GR" altLang="el-GR" dirty="0" smtClean="0"/>
              <a:t>Εκκενωτικό υποκλυσμό.</a:t>
            </a:r>
          </a:p>
          <a:p>
            <a:pPr eaLnBrk="1" hangingPunct="1"/>
            <a:r>
              <a:rPr lang="el-GR" altLang="el-GR" dirty="0" smtClean="0"/>
              <a:t>Φροντίδα καθαριότητας χώρου και εργαλείων.</a:t>
            </a:r>
          </a:p>
          <a:p>
            <a:pPr eaLnBrk="1" hangingPunct="1"/>
            <a:r>
              <a:rPr lang="el-GR" altLang="el-GR" dirty="0" smtClean="0"/>
              <a:t>Προετοιμασία χρησιμοποιούμενων εργαλείων, </a:t>
            </a:r>
            <a:r>
              <a:rPr lang="el-GR" altLang="el-GR" dirty="0" err="1" smtClean="0"/>
              <a:t>επιδεσμικού</a:t>
            </a:r>
            <a:r>
              <a:rPr lang="el-GR" altLang="el-GR" dirty="0" smtClean="0"/>
              <a:t> υλικού και ιματισμού για αποστείρωση.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0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Καθήκοντα Βοηθών Νοσηλευτών </a:t>
            </a:r>
            <a:r>
              <a:rPr lang="el-GR" sz="3000" b="0" dirty="0" smtClean="0">
                <a:solidFill>
                  <a:prstClr val="white"/>
                </a:solidFill>
              </a:rPr>
              <a:t>5/5</a:t>
            </a:r>
            <a:endParaRPr lang="el-GR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Ταξινόμηση υλικού.</a:t>
            </a:r>
          </a:p>
          <a:p>
            <a:pPr eaLnBrk="1" hangingPunct="1"/>
            <a:r>
              <a:rPr lang="el-GR" altLang="el-GR" dirty="0" smtClean="0"/>
              <a:t>Έλεγχος λειτουργίας εργαλείων και αναφορά στους αρμοδίους.</a:t>
            </a:r>
          </a:p>
          <a:p>
            <a:pPr eaLnBrk="1" hangingPunct="1"/>
            <a:r>
              <a:rPr lang="el-GR" altLang="el-GR" dirty="0" smtClean="0"/>
              <a:t>Παρακολούθηση λειτουργίας απλών συσκευών και οργάνων.</a:t>
            </a:r>
          </a:p>
          <a:p>
            <a:pPr eaLnBrk="1" hangingPunct="1"/>
            <a:r>
              <a:rPr lang="el-GR" altLang="el-GR" dirty="0" smtClean="0"/>
              <a:t>Διευθέτηση κλίνης απλή και με </a:t>
            </a:r>
            <a:r>
              <a:rPr lang="el-GR" altLang="el-GR" dirty="0" err="1" smtClean="0"/>
              <a:t>κατακεκλιμένο</a:t>
            </a:r>
            <a:r>
              <a:rPr lang="el-GR" altLang="el-GR" dirty="0" smtClean="0"/>
              <a:t> άτομο.</a:t>
            </a:r>
          </a:p>
          <a:p>
            <a:pPr eaLnBrk="1" hangingPunct="1"/>
            <a:r>
              <a:rPr lang="el-GR" altLang="el-GR" dirty="0" smtClean="0"/>
              <a:t>Οποιαδήποτε άλλη πράξη του αναθέσει ο νοσηλευτής ο οποίος φέρει και την ευθύνη.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3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Νοσηλευτικές ειδικότητες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Νοσηλευτικής Παθολογικής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dirty="0" smtClean="0"/>
          </a:p>
          <a:p>
            <a:r>
              <a:rPr lang="el-GR" altLang="el-GR" dirty="0" smtClean="0"/>
              <a:t>Νοσηλευτικής Χειρουργικής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dirty="0" smtClean="0"/>
          </a:p>
          <a:p>
            <a:r>
              <a:rPr lang="el-GR" altLang="el-GR" dirty="0" smtClean="0"/>
              <a:t>Νοσηλευτικής Παιδιατρικής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dirty="0" smtClean="0"/>
          </a:p>
          <a:p>
            <a:r>
              <a:rPr lang="el-GR" altLang="el-GR" dirty="0" smtClean="0"/>
              <a:t>Νοσηλευτικής Ψυχικής Υγείας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640960" cy="5373216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l-GR" altLang="el-GR" sz="2200" dirty="0" smtClean="0"/>
              <a:t>Εισηγήθηκε την αντικατάσταση της παρ.2 του άρθρου 5 του Ν.1579/1985(ΦΕΚ 217/Α΄)ως εξής: 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l-GR" altLang="el-GR" sz="2200" b="1" dirty="0" smtClean="0"/>
              <a:t>Β. Για τους νοσηλευτές και νοσηλεύτριες ορίζονται οι παρακάτω ειδικότητες: </a:t>
            </a:r>
            <a:endParaRPr lang="el-GR" altLang="el-GR" sz="2200" dirty="0" smtClean="0"/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l-GR" altLang="el-GR" sz="2200" dirty="0" smtClean="0"/>
              <a:t>Ειδικότητα Παθολογικής Νοσηλευτικής 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l-GR" altLang="el-GR" sz="2200" dirty="0" smtClean="0"/>
              <a:t>Ειδικότητα Χειρουργικής Νοσηλευτικής 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l-GR" altLang="el-GR" sz="2200" dirty="0" smtClean="0"/>
              <a:t>Ειδικότητα Παιδιατρικής Νοσηλευτικής 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l-GR" altLang="el-GR" sz="2200" dirty="0" smtClean="0"/>
              <a:t>Ειδικότητα Νοσηλευτικής Ψυχικής Υγείας 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l-GR" altLang="el-GR" sz="2200" dirty="0" smtClean="0"/>
              <a:t>Ειδικότητα Κοινοτικής Νοσηλευτικής 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l-GR" altLang="el-GR" sz="2200" dirty="0" smtClean="0"/>
              <a:t>Ογκολογικής Νοσηλευτικής Ειδικότητας 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l-GR" altLang="el-GR" sz="2200" dirty="0"/>
              <a:t>Ε</a:t>
            </a:r>
            <a:r>
              <a:rPr lang="el-GR" altLang="el-GR" sz="2200" dirty="0" smtClean="0"/>
              <a:t>ιδικότητα Νοσηλευτικής ΜΕΘ και Επείγουσας Νοσηλευτικής 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l-GR" altLang="el-GR" sz="2200" dirty="0" smtClean="0"/>
              <a:t>Ειδικότητα Νοσηλευτικής Λοιμώξεων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Εθνικό Συμβούλιο Ανάπτυξης Νοσηλευτικής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(Ε.Σ.ΑΝ.)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0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Υ</a:t>
            </a:r>
            <a:r>
              <a:rPr lang="el-GR" dirty="0" smtClean="0"/>
              <a:t>Α.203/106/ΤΒ/1988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dirty="0" smtClean="0"/>
              <a:t>Όροι και προϋποθέσεις για τη χορήγηση άδειας Ειδικού Νοσηλευτή</a:t>
            </a:r>
          </a:p>
          <a:p>
            <a:pPr eaLnBrk="1" hangingPunct="1"/>
            <a:r>
              <a:rPr lang="el-GR" altLang="el-GR" dirty="0" smtClean="0"/>
              <a:t>Πτυχίο νοσηλευτή.</a:t>
            </a:r>
          </a:p>
          <a:p>
            <a:pPr eaLnBrk="1" hangingPunct="1"/>
            <a:r>
              <a:rPr lang="el-GR" altLang="el-GR" dirty="0" smtClean="0"/>
              <a:t>Διετής ευδόκιμος υπηρεσία </a:t>
            </a:r>
            <a:r>
              <a:rPr lang="el-GR" altLang="el-GR" dirty="0" err="1" smtClean="0"/>
              <a:t>νοσηλευτού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Να υπηρετεί</a:t>
            </a:r>
            <a:r>
              <a:rPr lang="en-US" altLang="el-GR" dirty="0" smtClean="0"/>
              <a:t> </a:t>
            </a:r>
            <a:r>
              <a:rPr lang="el-GR" altLang="el-GR" dirty="0" smtClean="0"/>
              <a:t>σε νοσηλευτικά η </a:t>
            </a:r>
            <a:r>
              <a:rPr lang="el-GR" altLang="el-GR" dirty="0" err="1" smtClean="0"/>
              <a:t>προνοιακά</a:t>
            </a:r>
            <a:r>
              <a:rPr lang="el-GR" altLang="el-GR" dirty="0" smtClean="0"/>
              <a:t> ιδρύματα και να ασχολείται με έργα νοσηλευτή.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dirty="0" smtClean="0"/>
          </a:p>
          <a:p>
            <a:pPr eaLnBrk="1" hangingPunct="1">
              <a:buFont typeface="Wingdings" pitchFamily="2" charset="2"/>
              <a:buNone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Διαδικασία επιλογής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Βαθμός πτυχίου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Τόπος υπηρεσίας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Βαθμός επίδοσης του νοσηλευτή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Οικογενειακή κατάσταση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Προϋπηρεσία σε ιδρύματα συναφή με την ειδικότητα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Επιμόρφωση σε θέματα της αντίστοιχης ειδικότητας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Ελένη Ευαγγέλου, Ευγενία </a:t>
            </a:r>
            <a:r>
              <a:rPr lang="el-GR" sz="2000" dirty="0" err="1"/>
              <a:t>Βλάχου</a:t>
            </a:r>
            <a:r>
              <a:rPr lang="el-GR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Ελένη Ευαγγέλου, Ευγενία </a:t>
            </a:r>
            <a:r>
              <a:rPr lang="el-GR" sz="2000" dirty="0" err="1"/>
              <a:t>Βλάχου</a:t>
            </a:r>
            <a:r>
              <a:rPr lang="el-GR" sz="2000" dirty="0"/>
              <a:t>. «Νομοθεσία /Δεοντολογία Νοσηλευτικού Επαγγέλματος.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Νοσηλευτική Νομοθεσία».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/>
              <a:t>Νόμοι που αναβάθμισαν το</a:t>
            </a:r>
            <a:br>
              <a:rPr lang="el-GR" b="1" dirty="0" smtClean="0"/>
            </a:br>
            <a:r>
              <a:rPr lang="el-GR" b="1" dirty="0" smtClean="0"/>
              <a:t>νοσηλευτικό επάγγελμα: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/>
              <a:t>Ν.1579 ΦΕΚ 217/ΤΑ 23-12-1985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Ν. 1579/1985 </a:t>
            </a:r>
          </a:p>
          <a:p>
            <a:pPr eaLnBrk="1" hangingPunct="1"/>
            <a:r>
              <a:rPr lang="el-GR" altLang="el-GR" sz="2800" dirty="0" smtClean="0"/>
              <a:t>Επαγγελματικός τίτλο Νοσηλευτή  </a:t>
            </a:r>
          </a:p>
          <a:p>
            <a:pPr eaLnBrk="1" hangingPunct="1"/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Ανάπτυξη νοσηλευτικών ειδικοτήτων</a:t>
            </a:r>
          </a:p>
          <a:p>
            <a:pPr lvl="1" eaLnBrk="1" hangingPunct="1"/>
            <a:r>
              <a:rPr lang="el-GR" altLang="el-GR" sz="2400" dirty="0" smtClean="0"/>
              <a:t>Παθολογική Νοσηλευτική</a:t>
            </a:r>
          </a:p>
          <a:p>
            <a:pPr lvl="1" eaLnBrk="1" hangingPunct="1"/>
            <a:r>
              <a:rPr lang="el-GR" altLang="el-GR" sz="2400" dirty="0" smtClean="0"/>
              <a:t>Χειρουργική Νοσηλευτική</a:t>
            </a:r>
          </a:p>
          <a:p>
            <a:pPr lvl="1" eaLnBrk="1" hangingPunct="1"/>
            <a:r>
              <a:rPr lang="el-GR" altLang="el-GR" sz="2400" dirty="0" smtClean="0"/>
              <a:t>Παιδιατρική Νοσηλευτική</a:t>
            </a:r>
          </a:p>
          <a:p>
            <a:pPr lvl="1" eaLnBrk="1" hangingPunct="1"/>
            <a:r>
              <a:rPr lang="el-GR" altLang="el-GR" sz="2400" dirty="0" smtClean="0"/>
              <a:t>Ψυχιατρική Νοσηλευτική</a:t>
            </a:r>
          </a:p>
          <a:p>
            <a:pPr eaLnBrk="1" hangingPunct="1"/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63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lvl="0"/>
            <a:r>
              <a:rPr lang="el-GR" sz="2000" dirty="0"/>
              <a:t>Φιλομήλα </a:t>
            </a:r>
            <a:r>
              <a:rPr lang="el-GR" sz="2000" dirty="0" err="1"/>
              <a:t>Ομπέση</a:t>
            </a:r>
            <a:r>
              <a:rPr lang="el-GR" sz="2000" dirty="0"/>
              <a:t>, Δίκαιο νοσηλευτικής ευθύνης, ΒΗΤΑ ΙΑΤΡΙΚΕΣ ΕΚΔΟΣΕΙΣ ΜΕΠΕ, 2007.</a:t>
            </a:r>
          </a:p>
        </p:txBody>
      </p:sp>
    </p:spTree>
    <p:extLst>
      <p:ext uri="{BB962C8B-B14F-4D97-AF65-F5344CB8AC3E}">
        <p14:creationId xmlns:p14="http://schemas.microsoft.com/office/powerpoint/2010/main" val="18884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mtClean="0"/>
              <a:t>Επαγγελματικός τίτλος του Νοσηλευτή- Νοσηλεύτριας. Ν.1579/ ΦΕΚ 217/ΤΑ/1985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dirty="0" smtClean="0"/>
              <a:t>Πτυχιούχους</a:t>
            </a:r>
            <a:r>
              <a:rPr lang="el-GR" altLang="el-GR" dirty="0"/>
              <a:t>: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τμημάτων Νοσηλευτικής Πανεπιστημίου</a:t>
            </a:r>
          </a:p>
          <a:p>
            <a:pPr eaLnBrk="1" hangingPunct="1"/>
            <a:r>
              <a:rPr lang="el-GR" altLang="el-GR" dirty="0" smtClean="0"/>
              <a:t>τμημάτων Νοσηλευτικής ΤΕΙ</a:t>
            </a:r>
          </a:p>
          <a:p>
            <a:pPr eaLnBrk="1" hangingPunct="1"/>
            <a:r>
              <a:rPr lang="el-GR" altLang="el-GR" dirty="0" smtClean="0"/>
              <a:t>τέως </a:t>
            </a:r>
            <a:r>
              <a:rPr lang="el-GR" altLang="el-GR" dirty="0" err="1" smtClean="0"/>
              <a:t>Ανωτ</a:t>
            </a:r>
            <a:r>
              <a:rPr lang="el-GR" altLang="el-GR" dirty="0" smtClean="0"/>
              <a:t>. Σχολών Νοσοκόμων</a:t>
            </a:r>
          </a:p>
          <a:p>
            <a:pPr eaLnBrk="1" hangingPunct="1"/>
            <a:r>
              <a:rPr lang="el-GR" altLang="el-GR" dirty="0" smtClean="0"/>
              <a:t>τέως </a:t>
            </a:r>
            <a:r>
              <a:rPr lang="el-GR" altLang="el-GR" dirty="0" err="1" smtClean="0"/>
              <a:t>Ανωτ</a:t>
            </a:r>
            <a:r>
              <a:rPr lang="el-GR" altLang="el-GR" dirty="0" smtClean="0"/>
              <a:t>. Σχολών Επισκεπτριών Αδελφών Νοσοκόμων.</a:t>
            </a:r>
          </a:p>
          <a:p>
            <a:pPr eaLnBrk="1" hangingPunct="1"/>
            <a:r>
              <a:rPr lang="el-GR" altLang="el-GR" dirty="0" smtClean="0"/>
              <a:t>ισότιμων σχολών αλλοδαπής.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87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Νόμοι που αναβάθμισαν το</a:t>
            </a:r>
            <a:br>
              <a:rPr lang="el-GR" dirty="0">
                <a:solidFill>
                  <a:prstClr val="white"/>
                </a:solidFill>
              </a:rPr>
            </a:br>
            <a:r>
              <a:rPr lang="el-GR" dirty="0">
                <a:solidFill>
                  <a:prstClr val="white"/>
                </a:solidFill>
              </a:rPr>
              <a:t>νοσηλευτικό επάγγελμα:</a:t>
            </a:r>
            <a:endParaRPr lang="el-GR" sz="3200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Π.Δ. 351/89 ΦΕΚ159Α/14-6-89 </a:t>
            </a:r>
            <a:r>
              <a:rPr lang="el-GR" altLang="el-GR" smtClean="0"/>
              <a:t>Επαγγελματικά δικαιώματα Νοσηλευτών ΤΕΙ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7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b="1" dirty="0" smtClean="0"/>
              <a:t>Π.Δ. 351/89 ΦΕΚ159Α/14-6-89 </a:t>
            </a:r>
            <a:br>
              <a:rPr lang="el-GR" sz="4000" b="1" dirty="0" smtClean="0"/>
            </a:br>
            <a:r>
              <a:rPr lang="el-GR" sz="4000" dirty="0" smtClean="0"/>
              <a:t>Επαγγελματικά δικαιώματα Νοσηλευτών ΤΕΙ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Νοσηλευτικές πράξεις με απόφαση και ευθύνη εκτέλεσης του νοσηλευτή προς κάλυψη των αναγκών του ανθρώπου σαν </a:t>
            </a:r>
            <a:r>
              <a:rPr lang="el-GR" altLang="el-GR" dirty="0" err="1" smtClean="0"/>
              <a:t>βιοψυχοκοινωνική</a:t>
            </a:r>
            <a:r>
              <a:rPr lang="el-GR" altLang="el-GR" dirty="0" smtClean="0"/>
              <a:t> οντότητα.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l-GR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l-GR" altLang="el-GR" b="1" dirty="0" smtClean="0">
                <a:solidFill>
                  <a:schemeClr val="accent5">
                    <a:lumMod val="50000"/>
                  </a:schemeClr>
                </a:solidFill>
              </a:rPr>
              <a:t>Ανεξάρτητες νοσηλευτικές πράξεις. Η αρμοδιότητά τους για την εκτέλεση των πράξεων απορρέει από την εκπαίδευση και την άδεια άσκησης επαγγέλματος)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2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Νοσηλευτικές πράξεις</a:t>
            </a:r>
            <a:endParaRPr lang="el-G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Εξαρτημένες νοσηλευτικές πράξεις</a:t>
            </a:r>
          </a:p>
          <a:p>
            <a:pPr eaLnBrk="1" hangingPunct="1"/>
            <a:r>
              <a:rPr lang="el-GR" altLang="el-GR" dirty="0" smtClean="0"/>
              <a:t>Πράξεις μετά από γνωμάτευση γιατρού </a:t>
            </a:r>
            <a:r>
              <a:rPr lang="el-GR" altLang="el-GR" b="1" dirty="0" smtClean="0">
                <a:solidFill>
                  <a:schemeClr val="accent5">
                    <a:lumMod val="50000"/>
                  </a:schemeClr>
                </a:solidFill>
              </a:rPr>
              <a:t>(και με ευθύνη του νοσηλευτή εφόσον κατέχει την απαιτούμενη εξειδίκευση ή εμπειρία)</a:t>
            </a:r>
            <a:r>
              <a:rPr lang="el-GR" altLang="el-G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Επείγουσες νοσηλευτικές πράξεις</a:t>
            </a:r>
            <a:endParaRPr lang="en-US" altLang="el-GR" b="1" dirty="0" smtClean="0"/>
          </a:p>
          <a:p>
            <a:pPr eaLnBrk="1" hangingPunct="1"/>
            <a:r>
              <a:rPr lang="el-GR" altLang="el-GR" dirty="0" smtClean="0"/>
              <a:t>Νοσηλευτικές πράξεις σε απουσία γιατρού </a:t>
            </a:r>
            <a:endParaRPr lang="el-GR" altLang="el-GR" dirty="0"/>
          </a:p>
          <a:p>
            <a:pPr eaLnBrk="1" hangingPunct="1"/>
            <a:r>
              <a:rPr lang="el-GR" altLang="el-GR" dirty="0" smtClean="0"/>
              <a:t>Άλλα δικαιώματα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99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87</TotalTime>
  <Words>2248</Words>
  <Application>Microsoft Office PowerPoint</Application>
  <PresentationFormat>Προβολή στην οθόνη (4:3)</PresentationFormat>
  <Paragraphs>354</Paragraphs>
  <Slides>54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54</vt:i4>
      </vt:variant>
    </vt:vector>
  </HeadingPairs>
  <TitlesOfParts>
    <vt:vector size="57" baseType="lpstr">
      <vt:lpstr>exo-opistho_simeiomata</vt:lpstr>
      <vt:lpstr>OC_template_updated</vt:lpstr>
      <vt:lpstr>1_exo-opistho_simeiomata</vt:lpstr>
      <vt:lpstr>Νομοθεσία /Δεοντολογία Νοσηλευτικού Επαγγέλματος</vt:lpstr>
      <vt:lpstr>Αναγνώριση Νοσηλευτικού επαγγέλματος</vt:lpstr>
      <vt:lpstr> Υπ.Απ. Γ6γ/5740/1968 ΦΕΚ 172Β/5-4-68 </vt:lpstr>
      <vt:lpstr>Άρθρο 10 Ν1397/83 Ε. Σ.Υ</vt:lpstr>
      <vt:lpstr>Νόμοι που αναβάθμισαν το νοσηλευτικό επάγγελμα:</vt:lpstr>
      <vt:lpstr>Επαγγελματικός τίτλος του Νοσηλευτή- Νοσηλεύτριας. Ν.1579/ ΦΕΚ 217/ΤΑ/1985</vt:lpstr>
      <vt:lpstr>Νόμοι που αναβάθμισαν το νοσηλευτικό επάγγελμα:</vt:lpstr>
      <vt:lpstr>Π.Δ. 351/89 ΦΕΚ159Α/14-6-89  Επαγγελματικά δικαιώματα Νοσηλευτών ΤΕΙ</vt:lpstr>
      <vt:lpstr>Νοσηλευτικές πράξεις</vt:lpstr>
      <vt:lpstr>Επαγγελματικά δικαιώματα Νοσηλευτών ΤΕΙ</vt:lpstr>
      <vt:lpstr>Νοσηλευτικές πράξεις με απόφαση και ευθύνη εκτέλεσης του νοσηλευτή</vt:lpstr>
      <vt:lpstr>Νοσηλευτικές πράξεις με απόφαση και ευθύνη εκτέλεσης του νοσηλευτή</vt:lpstr>
      <vt:lpstr>Νοσηλευτικές πράξεις με απόφαση και ευθύνη εκτέλεσης του νοσηλευτή</vt:lpstr>
      <vt:lpstr>Νοσηλευτικές πράξεις με απόφαση και ευθύνη εκτέλεσης του νοσηλευτή</vt:lpstr>
      <vt:lpstr>Νοσηλευτικές πράξεις με απόφαση και ευθύνη εκτέλεσης του νοσηλευτή</vt:lpstr>
      <vt:lpstr>Πράξεις μετά από γνωμάτευση γιατρού</vt:lpstr>
      <vt:lpstr>Νοσηλευτικές πράξεις σε απουσία γιατρού</vt:lpstr>
      <vt:lpstr>Άλλα δικαιώματα</vt:lpstr>
      <vt:lpstr>Άλλα δικαιώματα</vt:lpstr>
      <vt:lpstr>Ν. 1820/ΦΕΚ261/ΤΑ/1988 Περί αιμοδοσίας</vt:lpstr>
      <vt:lpstr>Κριτική του Π.Δ.</vt:lpstr>
      <vt:lpstr>Πράξεις όπως η «χορήγηση φαρμάκων απ' όλες τις οδούς», η «χορήγηση οξυγόνου με όλους τους τρόπους» και πολλές άλλες δεν εκτελούνται δικαιωματικά από τους ειδικευμένους νοσηλευτές αλλά παραχωρούνται δυνητικά από τους ιατρούς λόγω ικανότητας.</vt:lpstr>
      <vt:lpstr>Όταν μιλάμε για επάγγελμα θα πρέπει να ισχύουν τα παρακάτω βασικά στοιχεία:</vt:lpstr>
      <vt:lpstr>Υποχρεώσεις</vt:lpstr>
      <vt:lpstr>Η νοσηλευτική είναι επάγγελμα και έχει τα εξής χαρακτηριστικά:</vt:lpstr>
      <vt:lpstr>Δικαιώματα νοσηλευτή 1/4</vt:lpstr>
      <vt:lpstr>Δικαιώματα νοσηλευτή 2/4</vt:lpstr>
      <vt:lpstr>Δικαιώματα νοσηλευτή 3/4</vt:lpstr>
      <vt:lpstr>Δικαιώματα νοσηλευτή 4/4</vt:lpstr>
      <vt:lpstr>Νομικά δικαιώματα</vt:lpstr>
      <vt:lpstr>Ευθύνη του Νοσηλευτή</vt:lpstr>
      <vt:lpstr>Πρωταρχική ευθύνη Νοσηλευτή</vt:lpstr>
      <vt:lpstr>Νοσηλευτική ευθύνη επιστημονική – επαγγελματική 1/2</vt:lpstr>
      <vt:lpstr>Νοσηλευτική ευθύνη επιστημονική – επαγγελματική 2/2</vt:lpstr>
      <vt:lpstr>Νοσηλευτική ευθύνη</vt:lpstr>
      <vt:lpstr>Παρουσίαση του PowerPoint</vt:lpstr>
      <vt:lpstr>Άσκηση ελεύθερου επαγγέλματος</vt:lpstr>
      <vt:lpstr>Καθήκοντα Βοηθών Νοσηλευτών 1/5</vt:lpstr>
      <vt:lpstr>Καθήκοντα Βοηθών Νοσηλευτών 2/5</vt:lpstr>
      <vt:lpstr>Καθήκοντα Βοηθών Νοσηλευτών 3/5</vt:lpstr>
      <vt:lpstr>Καθήκοντα Βοηθών Νοσηλευτών 4/5</vt:lpstr>
      <vt:lpstr>Καθήκοντα Βοηθών Νοσηλευτών 5/5</vt:lpstr>
      <vt:lpstr>Νοσηλευτικές ειδικότητες</vt:lpstr>
      <vt:lpstr>Εθνικό Συμβούλιο Ανάπτυξης Νοσηλευτικής  (Ε.Σ.ΑΝ.) </vt:lpstr>
      <vt:lpstr>ΥΑ.203/106/ΤΒ/1988</vt:lpstr>
      <vt:lpstr>Διαδικασία επιλογής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Νομοθεσία /Δεοντολογία Νοσηλευτικού Επαγγέλματος</dc:title>
  <dc:creator>opencourses@teiath.gr</dc:creator>
  <cp:lastModifiedBy>fkaram2</cp:lastModifiedBy>
  <cp:revision>8</cp:revision>
  <dcterms:created xsi:type="dcterms:W3CDTF">2015-11-20T07:35:10Z</dcterms:created>
  <dcterms:modified xsi:type="dcterms:W3CDTF">2015-12-15T12:41:58Z</dcterms:modified>
</cp:coreProperties>
</file>