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54"/>
  </p:notesMasterIdLst>
  <p:handoutMasterIdLst>
    <p:handoutMasterId r:id="rId55"/>
  </p:handout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7" r:id="rId50"/>
    <p:sldId id="308" r:id="rId51"/>
    <p:sldId id="305" r:id="rId52"/>
    <p:sldId id="306" r:id="rId53"/>
  </p:sldIdLst>
  <p:sldSz cx="9144000" cy="6858000" type="screen4x3"/>
  <p:notesSz cx="7104063" cy="10234613"/>
  <p:custDataLst>
    <p:tags r:id="rId5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2222"/>
    <a:srgbClr val="004A82"/>
    <a:srgbClr val="194F19"/>
    <a:srgbClr val="005A9E"/>
    <a:srgbClr val="3D1C6A"/>
    <a:srgbClr val="A88000"/>
    <a:srgbClr val="593729"/>
    <a:srgbClr val="820000"/>
    <a:srgbClr val="333399"/>
    <a:srgbClr val="4545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660"/>
  </p:normalViewPr>
  <p:slideViewPr>
    <p:cSldViewPr>
      <p:cViewPr varScale="1">
        <p:scale>
          <a:sx n="107" d="100"/>
          <a:sy n="107" d="100"/>
        </p:scale>
        <p:origin x="-165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29/6/2015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29/6/2015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49</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50</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a:t>
            </a:fld>
            <a:endParaRPr lang="el-GR"/>
          </a:p>
        </p:txBody>
      </p:sp>
    </p:spTree>
    <p:extLst>
      <p:ext uri="{BB962C8B-B14F-4D97-AF65-F5344CB8AC3E}">
        <p14:creationId xmlns:p14="http://schemas.microsoft.com/office/powerpoint/2010/main" val="3986394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12</a:t>
            </a:fld>
            <a:endParaRPr lang="el-GR"/>
          </a:p>
        </p:txBody>
      </p:sp>
    </p:spTree>
    <p:extLst>
      <p:ext uri="{BB962C8B-B14F-4D97-AF65-F5344CB8AC3E}">
        <p14:creationId xmlns:p14="http://schemas.microsoft.com/office/powerpoint/2010/main" val="2971831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37</a:t>
            </a:fld>
            <a:endParaRPr lang="el-GR"/>
          </a:p>
        </p:txBody>
      </p:sp>
    </p:spTree>
    <p:extLst>
      <p:ext uri="{BB962C8B-B14F-4D97-AF65-F5344CB8AC3E}">
        <p14:creationId xmlns:p14="http://schemas.microsoft.com/office/powerpoint/2010/main" val="1299723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39</a:t>
            </a:fld>
            <a:endParaRPr lang="el-GR"/>
          </a:p>
        </p:txBody>
      </p:sp>
    </p:spTree>
    <p:extLst>
      <p:ext uri="{BB962C8B-B14F-4D97-AF65-F5344CB8AC3E}">
        <p14:creationId xmlns:p14="http://schemas.microsoft.com/office/powerpoint/2010/main" val="3058088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47</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4172996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9328444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7753864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2028960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7676434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0553529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0702776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8562750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579243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lvl1pPr>
              <a:defRPr sz="2400"/>
            </a:lvl1pPr>
            <a:lvl2pPr marL="742950" indent="-285750">
              <a:buFont typeface="Courier New" panose="02070309020205020404" pitchFamily="49" charset="0"/>
              <a:buChar char="o"/>
              <a:defRPr sz="2200"/>
            </a:lvl2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19002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484784"/>
            <a:ext cx="8229600" cy="475252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0026626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pixabay.com/en/photos/bab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pixabay.com/go/?t=/service/terms/#download_terms" TargetMode="External"/><Relationship Id="rId4" Type="http://schemas.openxmlformats.org/officeDocument/2006/relationships/hyperlink" Target="http://pixabay.com/en/users/PublicDomainPictures-14/"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pixabay.com/go/?t=/service/terms/#download_terms" TargetMode="External"/><Relationship Id="rId5" Type="http://schemas.openxmlformats.org/officeDocument/2006/relationships/hyperlink" Target="http://pixabay.com/en/users/McStone-9/" TargetMode="External"/><Relationship Id="rId4" Type="http://schemas.openxmlformats.org/officeDocument/2006/relationships/hyperlink" Target="http://pixabay.com/en/photos/baby/"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4000" b="1" dirty="0" smtClean="0">
                <a:solidFill>
                  <a:schemeClr val="tx1"/>
                </a:solidFill>
                <a:latin typeface="+mn-lt"/>
              </a:rPr>
              <a:t>Κοινοτική Μαιευτική- Γυναικολογική Φροντίδα – Αγωγή </a:t>
            </a:r>
            <a:r>
              <a:rPr lang="el-GR" sz="4000" b="1" dirty="0" smtClean="0">
                <a:solidFill>
                  <a:schemeClr val="tx1"/>
                </a:solidFill>
                <a:latin typeface="+mn-lt"/>
              </a:rPr>
              <a:t>Υγείας</a:t>
            </a:r>
            <a:r>
              <a:rPr lang="en-US" sz="4000" b="1" dirty="0" smtClean="0">
                <a:solidFill>
                  <a:schemeClr val="tx1"/>
                </a:solidFill>
                <a:latin typeface="+mn-lt"/>
              </a:rPr>
              <a:t> </a:t>
            </a:r>
            <a:r>
              <a:rPr lang="el-GR" sz="4000" b="1" dirty="0" smtClean="0">
                <a:solidFill>
                  <a:schemeClr val="tx1"/>
                </a:solidFill>
                <a:latin typeface="+mn-lt"/>
              </a:rPr>
              <a:t>(Θ)</a:t>
            </a:r>
            <a:endParaRPr lang="el-GR" sz="4000" b="1" dirty="0">
              <a:solidFill>
                <a:schemeClr val="tx1"/>
              </a:solidFill>
              <a:latin typeface="+mn-lt"/>
            </a:endParaRPr>
          </a:p>
        </p:txBody>
      </p:sp>
      <p:sp>
        <p:nvSpPr>
          <p:cNvPr id="3" name="Υπότιτλος 2"/>
          <p:cNvSpPr>
            <a:spLocks noGrp="1"/>
          </p:cNvSpPr>
          <p:nvPr>
            <p:ph type="subTitle" idx="1"/>
          </p:nvPr>
        </p:nvSpPr>
        <p:spPr>
          <a:xfrm>
            <a:off x="971600" y="3096543"/>
            <a:ext cx="7200800" cy="1752600"/>
          </a:xfrm>
        </p:spPr>
        <p:txBody>
          <a:bodyPr>
            <a:normAutofit fontScale="70000" lnSpcReduction="20000"/>
          </a:bodyPr>
          <a:lstStyle/>
          <a:p>
            <a:r>
              <a:rPr lang="el-GR" b="1" dirty="0" smtClean="0"/>
              <a:t>Ενότητα </a:t>
            </a:r>
            <a:r>
              <a:rPr lang="el-GR" b="1" dirty="0"/>
              <a:t>3</a:t>
            </a:r>
            <a:r>
              <a:rPr lang="el-GR" dirty="0" smtClean="0"/>
              <a:t>:</a:t>
            </a:r>
            <a:r>
              <a:rPr lang="en-US" dirty="0" smtClean="0"/>
              <a:t> </a:t>
            </a:r>
            <a:r>
              <a:rPr lang="el-GR" dirty="0"/>
              <a:t>Πρόληψη – Αγωγή Υγείας στη Μαιευτική / Γυναικολογία</a:t>
            </a:r>
            <a:endParaRPr lang="en-US" dirty="0" smtClean="0"/>
          </a:p>
          <a:p>
            <a:endParaRPr lang="en-US" dirty="0" smtClean="0"/>
          </a:p>
          <a:p>
            <a:r>
              <a:rPr lang="el-GR" dirty="0" smtClean="0"/>
              <a:t>Δρ. </a:t>
            </a:r>
            <a:r>
              <a:rPr lang="el-GR" dirty="0" err="1" smtClean="0"/>
              <a:t>Βιβιλάκη</a:t>
            </a:r>
            <a:r>
              <a:rPr lang="el-GR" dirty="0" smtClean="0"/>
              <a:t> Βικτωρία</a:t>
            </a:r>
          </a:p>
          <a:p>
            <a:r>
              <a:rPr lang="el-GR" dirty="0" smtClean="0"/>
              <a:t>Καθηγήτρια Εφαρμογών </a:t>
            </a:r>
            <a:r>
              <a:rPr lang="en-US" dirty="0" err="1" smtClean="0"/>
              <a:t>PgCert</a:t>
            </a:r>
            <a:r>
              <a:rPr lang="en-US" dirty="0" smtClean="0"/>
              <a:t>, </a:t>
            </a:r>
            <a:r>
              <a:rPr lang="en-US" dirty="0" err="1" smtClean="0"/>
              <a:t>MMedSc</a:t>
            </a:r>
            <a:r>
              <a:rPr lang="en-US" dirty="0" smtClean="0"/>
              <a:t>, PhD</a:t>
            </a:r>
            <a:endParaRPr lang="el-GR" dirty="0" smtClean="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2" name="Table 11"/>
          <p:cNvGraphicFramePr>
            <a:graphicFrameLocks noGrp="1"/>
          </p:cNvGraphicFramePr>
          <p:nvPr>
            <p:extLst>
              <p:ext uri="{D42A27DB-BD31-4B8C-83A1-F6EECF244321}">
                <p14:modId xmlns:p14="http://schemas.microsoft.com/office/powerpoint/2010/main" val="1433694198"/>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3" name="Picture 12"/>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4"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Πρόληψη </a:t>
            </a:r>
            <a:r>
              <a:rPr lang="el-GR" sz="3200" b="0" dirty="0" smtClean="0"/>
              <a:t>(3 </a:t>
            </a:r>
            <a:r>
              <a:rPr lang="el-GR" sz="3200" b="0" dirty="0"/>
              <a:t>από </a:t>
            </a:r>
            <a:r>
              <a:rPr lang="el-GR" sz="3200" b="0" dirty="0" smtClean="0"/>
              <a:t>3)</a:t>
            </a:r>
            <a:endParaRPr lang="el-GR" dirty="0"/>
          </a:p>
        </p:txBody>
      </p:sp>
      <p:sp>
        <p:nvSpPr>
          <p:cNvPr id="3" name="Θέση περιεχομένου 2"/>
          <p:cNvSpPr>
            <a:spLocks noGrp="1"/>
          </p:cNvSpPr>
          <p:nvPr>
            <p:ph idx="1"/>
          </p:nvPr>
        </p:nvSpPr>
        <p:spPr>
          <a:xfrm>
            <a:off x="457200" y="1196752"/>
            <a:ext cx="8229600" cy="5400600"/>
          </a:xfrm>
        </p:spPr>
        <p:txBody>
          <a:bodyPr>
            <a:normAutofit lnSpcReduction="10000"/>
          </a:bodyPr>
          <a:lstStyle/>
          <a:p>
            <a:pPr marL="0" indent="0" algn="ctr">
              <a:spcBef>
                <a:spcPts val="1800"/>
              </a:spcBef>
              <a:buNone/>
            </a:pPr>
            <a:r>
              <a:rPr lang="el-GR" sz="2800" b="1" dirty="0">
                <a:solidFill>
                  <a:schemeClr val="bg1">
                    <a:lumMod val="75000"/>
                  </a:schemeClr>
                </a:solidFill>
              </a:rPr>
              <a:t>Πρωτογενής |</a:t>
            </a:r>
            <a:r>
              <a:rPr lang="en-US" sz="2800" b="1" dirty="0">
                <a:solidFill>
                  <a:schemeClr val="bg1">
                    <a:lumMod val="75000"/>
                  </a:schemeClr>
                </a:solidFill>
              </a:rPr>
              <a:t> </a:t>
            </a:r>
            <a:r>
              <a:rPr lang="el-GR" sz="2800" b="1" dirty="0">
                <a:solidFill>
                  <a:schemeClr val="bg1">
                    <a:lumMod val="75000"/>
                  </a:schemeClr>
                </a:solidFill>
              </a:rPr>
              <a:t>Δευτερογενής | </a:t>
            </a:r>
            <a:r>
              <a:rPr lang="el-GR" sz="2800" b="1" dirty="0"/>
              <a:t>Τριτογενής</a:t>
            </a:r>
          </a:p>
          <a:p>
            <a:pPr marL="0" indent="0">
              <a:buNone/>
            </a:pPr>
            <a:r>
              <a:rPr lang="el-GR" dirty="0" smtClean="0"/>
              <a:t>Αφορά </a:t>
            </a:r>
            <a:r>
              <a:rPr lang="el-GR" dirty="0"/>
              <a:t>άτομα που νοσούν και στοχεύει σε: </a:t>
            </a:r>
          </a:p>
          <a:p>
            <a:pPr>
              <a:spcBef>
                <a:spcPts val="1200"/>
              </a:spcBef>
            </a:pPr>
            <a:r>
              <a:rPr lang="el-GR" dirty="0"/>
              <a:t>συμμόρφωση με την ενδεδειγμένη θεραπεία (π.χ. σωστή εφαρμογή της θεραπείας για </a:t>
            </a:r>
            <a:r>
              <a:rPr lang="el-GR" dirty="0" err="1"/>
              <a:t>κολπίδας</a:t>
            </a:r>
            <a:r>
              <a:rPr lang="el-GR" dirty="0" smtClean="0"/>
              <a:t>),</a:t>
            </a:r>
            <a:endParaRPr lang="el-GR" dirty="0"/>
          </a:p>
          <a:p>
            <a:pPr>
              <a:spcBef>
                <a:spcPts val="1200"/>
              </a:spcBef>
            </a:pPr>
            <a:r>
              <a:rPr lang="el-GR" dirty="0"/>
              <a:t>υγιή τρόπο ζωής με στόχο την βελτίωση της ποιότητας ζωής (π.χ. γυμναστική και σωστή διατροφή σε εμμηνοπαυσιακές γυναίκες που έχουν </a:t>
            </a:r>
            <a:r>
              <a:rPr lang="el-GR" dirty="0" err="1"/>
              <a:t>διεγνωσμένη</a:t>
            </a:r>
            <a:r>
              <a:rPr lang="el-GR" dirty="0"/>
              <a:t> οστεοπόρωση</a:t>
            </a:r>
            <a:r>
              <a:rPr lang="el-GR" dirty="0" smtClean="0"/>
              <a:t>),</a:t>
            </a:r>
            <a:endParaRPr lang="el-GR" dirty="0"/>
          </a:p>
          <a:p>
            <a:pPr>
              <a:spcBef>
                <a:spcPts val="1200"/>
              </a:spcBef>
            </a:pPr>
            <a:r>
              <a:rPr lang="el-GR" dirty="0"/>
              <a:t>υποστήριξη των ατόμων της οικογένειας ή άλλων που συμμετέχουν στην φροντίδα των ασθενών (έγκυος με επαπειλούμενη κύηση</a:t>
            </a:r>
            <a:r>
              <a:rPr lang="el-GR" dirty="0" smtClean="0"/>
              <a:t>),</a:t>
            </a:r>
            <a:endParaRPr lang="el-GR" dirty="0"/>
          </a:p>
          <a:p>
            <a:pPr>
              <a:spcBef>
                <a:spcPts val="1200"/>
              </a:spcBef>
            </a:pPr>
            <a:r>
              <a:rPr lang="el-GR" dirty="0"/>
              <a:t>συμβουλευτική ή και υποστηρικτική φροντίδα για την αντιμετώπιση ή αποδοχή του προβλήματος υγείας (π.χ. συμβουλευτική σε </a:t>
            </a:r>
            <a:r>
              <a:rPr lang="el-GR" dirty="0" err="1"/>
              <a:t>υπογόνιμα</a:t>
            </a:r>
            <a:r>
              <a:rPr lang="el-GR" dirty="0"/>
              <a:t> ζευγάρια</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
        <p:nvSpPr>
          <p:cNvPr id="5" name="Ορθογώνιο 4"/>
          <p:cNvSpPr/>
          <p:nvPr/>
        </p:nvSpPr>
        <p:spPr>
          <a:xfrm>
            <a:off x="6350069" y="6069682"/>
            <a:ext cx="2539862" cy="400110"/>
          </a:xfrm>
          <a:prstGeom prst="rect">
            <a:avLst/>
          </a:prstGeom>
        </p:spPr>
        <p:txBody>
          <a:bodyPr wrap="none">
            <a:spAutoFit/>
          </a:bodyPr>
          <a:lstStyle/>
          <a:p>
            <a:r>
              <a:rPr lang="en-US" sz="2000" dirty="0">
                <a:latin typeface="+mn-lt"/>
              </a:rPr>
              <a:t>(Tones &amp; </a:t>
            </a:r>
            <a:r>
              <a:rPr lang="en-US" sz="2000" dirty="0" err="1">
                <a:latin typeface="+mn-lt"/>
              </a:rPr>
              <a:t>Tilford</a:t>
            </a:r>
            <a:r>
              <a:rPr lang="en-US" sz="2000" dirty="0">
                <a:latin typeface="+mn-lt"/>
              </a:rPr>
              <a:t> 1994 )</a:t>
            </a:r>
            <a:endParaRPr lang="el-GR" sz="2000" dirty="0">
              <a:latin typeface="+mn-lt"/>
            </a:endParaRPr>
          </a:p>
        </p:txBody>
      </p:sp>
    </p:spTree>
    <p:extLst>
      <p:ext uri="{BB962C8B-B14F-4D97-AF65-F5344CB8AC3E}">
        <p14:creationId xmlns:p14="http://schemas.microsoft.com/office/powerpoint/2010/main" val="22700128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sz="3600" dirty="0"/>
              <a:t>Γιατί είναι σημαντική η πρόληψη-αγωγή Υγείας στην Μαιευτική/Γυναικολογία</a:t>
            </a:r>
            <a:r>
              <a:rPr lang="el-GR" sz="3600" dirty="0" smtClean="0"/>
              <a:t>; </a:t>
            </a:r>
            <a:r>
              <a:rPr lang="el-GR" sz="3200" b="0" dirty="0" smtClean="0"/>
              <a:t>(1 από 2)</a:t>
            </a:r>
            <a:endParaRPr lang="el-GR" sz="3200" b="0" dirty="0"/>
          </a:p>
        </p:txBody>
      </p:sp>
      <p:sp>
        <p:nvSpPr>
          <p:cNvPr id="3" name="Θέση περιεχομένου 2"/>
          <p:cNvSpPr>
            <a:spLocks noGrp="1"/>
          </p:cNvSpPr>
          <p:nvPr>
            <p:ph idx="1"/>
          </p:nvPr>
        </p:nvSpPr>
        <p:spPr/>
        <p:txBody>
          <a:bodyPr/>
          <a:lstStyle/>
          <a:p>
            <a:pPr>
              <a:spcBef>
                <a:spcPts val="1800"/>
              </a:spcBef>
            </a:pPr>
            <a:r>
              <a:rPr lang="el-GR" dirty="0"/>
              <a:t>Σημασία Πρόληψης Γυναικολογικού Καρκίνου.</a:t>
            </a:r>
          </a:p>
          <a:p>
            <a:pPr>
              <a:spcBef>
                <a:spcPts val="1800"/>
              </a:spcBef>
            </a:pPr>
            <a:r>
              <a:rPr lang="el-GR" dirty="0"/>
              <a:t>Τα παιδιά είναι η πιο πολύτιμη ‘επένδυση’ για το μέλλον. Η υγεία τους είναι ζωτικής σημασίας για το μέλλον της κοινωνίας μας.</a:t>
            </a:r>
          </a:p>
          <a:p>
            <a:pPr>
              <a:spcBef>
                <a:spcPts val="1800"/>
              </a:spcBef>
            </a:pPr>
            <a:r>
              <a:rPr lang="el-GR" dirty="0"/>
              <a:t>Τα ποσοστά της </a:t>
            </a:r>
            <a:r>
              <a:rPr lang="el-GR" dirty="0" err="1"/>
              <a:t>περιγεννητικής</a:t>
            </a:r>
            <a:r>
              <a:rPr lang="el-GR" dirty="0"/>
              <a:t> θνησιμότητας και νοσηρότητας της Ελλάδος είναι από τα πιο αυξημένα στην Ε.Ε.</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26321092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Γιατί είναι σημαντική η πρόληψη-αγωγή Υγείας στην Μαιευτική/Γυναικολογία; </a:t>
            </a:r>
            <a:r>
              <a:rPr lang="el-GR" sz="3600" b="0" dirty="0" smtClean="0"/>
              <a:t>(2 </a:t>
            </a:r>
            <a:r>
              <a:rPr lang="el-GR" sz="3600" b="0" dirty="0"/>
              <a:t>από 2)</a:t>
            </a:r>
            <a:endParaRPr lang="el-GR" dirty="0"/>
          </a:p>
        </p:txBody>
      </p:sp>
      <p:sp>
        <p:nvSpPr>
          <p:cNvPr id="3" name="Θέση περιεχομένου 2"/>
          <p:cNvSpPr>
            <a:spLocks noGrp="1"/>
          </p:cNvSpPr>
          <p:nvPr>
            <p:ph idx="1"/>
          </p:nvPr>
        </p:nvSpPr>
        <p:spPr>
          <a:xfrm>
            <a:off x="457200" y="1196752"/>
            <a:ext cx="8229600" cy="3888432"/>
          </a:xfrm>
        </p:spPr>
        <p:txBody>
          <a:bodyPr/>
          <a:lstStyle/>
          <a:p>
            <a:pPr>
              <a:spcBef>
                <a:spcPts val="1200"/>
              </a:spcBef>
            </a:pPr>
            <a:r>
              <a:rPr lang="el-GR" dirty="0"/>
              <a:t>Υπάρχει σημαντική επίδραση στην δημόσια υγεία (π.χ. νεογνά χαμηλού βάρους – συχνά αποτέλεσμα καπνίσματος και κακής διατροφής[1], θηλασμός – χαμηλά ποσοστά σακχαρώδους διαβήτη και καρδιαγγειακών νοσημάτων[2</a:t>
            </a:r>
            <a:r>
              <a:rPr lang="el-GR" dirty="0" smtClean="0"/>
              <a:t>])</a:t>
            </a:r>
            <a:r>
              <a:rPr lang="en-US" dirty="0" smtClean="0"/>
              <a:t>.</a:t>
            </a:r>
            <a:endParaRPr lang="el-GR" dirty="0"/>
          </a:p>
          <a:p>
            <a:pPr>
              <a:spcBef>
                <a:spcPts val="1800"/>
              </a:spcBef>
            </a:pPr>
            <a:r>
              <a:rPr lang="el-GR" dirty="0"/>
              <a:t>‘Πτωχές’ υπηρεσίες υγείας για την γυναίκα και το παιδί, ‘άσκοπες’ επισκέψεις προγεννητικά και μεταγεννητικά, αυξημένο ποσοστό των Κ.Τ., πίεση για υπηρεσίες υγείας στο παιδί, κόστος υψηλό[3],[4]. Ανάγκη για φροντίδα προσαρμοσμένη στις εξατομικευμένες ανάγκες τους.</a:t>
            </a:r>
          </a:p>
          <a:p>
            <a:pPr>
              <a:spcBef>
                <a:spcPts val="12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
        <p:nvSpPr>
          <p:cNvPr id="5" name="Ορθογώνιο 4"/>
          <p:cNvSpPr/>
          <p:nvPr/>
        </p:nvSpPr>
        <p:spPr>
          <a:xfrm>
            <a:off x="251520" y="5369361"/>
            <a:ext cx="8640960" cy="1169551"/>
          </a:xfrm>
          <a:prstGeom prst="rect">
            <a:avLst/>
          </a:prstGeom>
        </p:spPr>
        <p:txBody>
          <a:bodyPr wrap="square">
            <a:spAutoFit/>
          </a:bodyPr>
          <a:lstStyle/>
          <a:p>
            <a:r>
              <a:rPr lang="en-US" sz="1400" dirty="0">
                <a:latin typeface="+mn-lt"/>
              </a:rPr>
              <a:t>[1] Barker D (1998) Mothers, Babies and Health in Later Life. Churchill Livingstone, London</a:t>
            </a:r>
          </a:p>
          <a:p>
            <a:r>
              <a:rPr lang="en-US" sz="1400" dirty="0">
                <a:latin typeface="+mn-lt"/>
              </a:rPr>
              <a:t>[2] Wilson A C et al (1998) Relation of infant diet to childhood health: seven year follow up to cohort of children  in Dundee infant feeding study, BMJ, 316 21-25</a:t>
            </a:r>
          </a:p>
          <a:p>
            <a:r>
              <a:rPr lang="en-US" sz="1400" dirty="0">
                <a:latin typeface="+mn-lt"/>
              </a:rPr>
              <a:t>[3] House of Commons (2000) Health Committee 2nd Report: Public Health Volume 1, HMSO, London</a:t>
            </a:r>
          </a:p>
          <a:p>
            <a:r>
              <a:rPr lang="en-US" sz="1400" dirty="0">
                <a:latin typeface="+mn-lt"/>
              </a:rPr>
              <a:t>[4] Confidential Enquiry (2001) into Maternal deaths, Stillbirths and Neonatal Deaths.</a:t>
            </a:r>
          </a:p>
        </p:txBody>
      </p:sp>
    </p:spTree>
    <p:extLst>
      <p:ext uri="{BB962C8B-B14F-4D97-AF65-F5344CB8AC3E}">
        <p14:creationId xmlns:p14="http://schemas.microsoft.com/office/powerpoint/2010/main" val="27997322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Κέντρα Υγείας</a:t>
            </a:r>
            <a:endParaRPr lang="el-GR" dirty="0"/>
          </a:p>
        </p:txBody>
      </p:sp>
      <p:sp>
        <p:nvSpPr>
          <p:cNvPr id="3" name="Θέση περιεχομένου 2"/>
          <p:cNvSpPr>
            <a:spLocks noGrp="1"/>
          </p:cNvSpPr>
          <p:nvPr>
            <p:ph idx="1"/>
          </p:nvPr>
        </p:nvSpPr>
        <p:spPr>
          <a:xfrm>
            <a:off x="457200" y="1196752"/>
            <a:ext cx="8229600" cy="3096344"/>
          </a:xfrm>
        </p:spPr>
        <p:txBody>
          <a:bodyPr/>
          <a:lstStyle/>
          <a:p>
            <a:pPr marL="0" indent="0">
              <a:spcBef>
                <a:spcPts val="1800"/>
              </a:spcBef>
              <a:buNone/>
            </a:pPr>
            <a:r>
              <a:rPr lang="el-GR" dirty="0"/>
              <a:t>Στα πλαίσια του ρόλου τους τα Κέντρα Υγείας μπορούν να επηρεάσουν την οργάνωση και την παροχή υπηρεσιών υγείας με στόχο:</a:t>
            </a:r>
          </a:p>
          <a:p>
            <a:pPr>
              <a:spcBef>
                <a:spcPts val="1800"/>
              </a:spcBef>
            </a:pPr>
            <a:r>
              <a:rPr lang="el-GR" dirty="0"/>
              <a:t>Την βελτίωση της υγείας των γυναικών και των παιδιών </a:t>
            </a:r>
            <a:r>
              <a:rPr lang="el-GR" dirty="0" smtClean="0"/>
              <a:t>τους,</a:t>
            </a:r>
            <a:endParaRPr lang="el-GR" dirty="0"/>
          </a:p>
          <a:p>
            <a:pPr>
              <a:spcBef>
                <a:spcPts val="1800"/>
              </a:spcBef>
            </a:pPr>
            <a:r>
              <a:rPr lang="el-GR" dirty="0"/>
              <a:t>την εξασφάλιση αποτελεσματικής χρήσης των υπηρεσιών υγείας στο ΕΣΥ.</a:t>
            </a:r>
          </a:p>
          <a:p>
            <a:pPr>
              <a:spcBef>
                <a:spcPts val="18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
        <p:nvSpPr>
          <p:cNvPr id="6" name="TextBox 5"/>
          <p:cNvSpPr txBox="1"/>
          <p:nvPr/>
        </p:nvSpPr>
        <p:spPr>
          <a:xfrm>
            <a:off x="5001295" y="6314236"/>
            <a:ext cx="3096344" cy="461665"/>
          </a:xfrm>
          <a:prstGeom prst="rect">
            <a:avLst/>
          </a:prstGeom>
          <a:noFill/>
        </p:spPr>
        <p:txBody>
          <a:bodyPr wrap="square" rtlCol="0">
            <a:spAutoFit/>
          </a:bodyPr>
          <a:lstStyle/>
          <a:p>
            <a:pPr algn="ctr"/>
            <a:r>
              <a:rPr lang="en-US" sz="1200" dirty="0" smtClean="0">
                <a:solidFill>
                  <a:schemeClr val="tx1">
                    <a:lumMod val="75000"/>
                    <a:lumOff val="25000"/>
                  </a:schemeClr>
                </a:solidFill>
                <a:latin typeface="+mj-lt"/>
              </a:rPr>
              <a:t>“</a:t>
            </a:r>
            <a:r>
              <a:rPr lang="en-US" sz="1200" dirty="0" smtClean="0">
                <a:solidFill>
                  <a:schemeClr val="tx1">
                    <a:lumMod val="75000"/>
                    <a:lumOff val="25000"/>
                  </a:schemeClr>
                </a:solidFill>
                <a:latin typeface="+mj-lt"/>
                <a:hlinkClick r:id="rId3"/>
              </a:rPr>
              <a:t>baby</a:t>
            </a:r>
            <a:r>
              <a:rPr lang="en-US" sz="1200" dirty="0" smtClean="0">
                <a:solidFill>
                  <a:schemeClr val="tx1">
                    <a:lumMod val="75000"/>
                    <a:lumOff val="25000"/>
                  </a:schemeClr>
                </a:solidFill>
                <a:latin typeface="+mj-lt"/>
              </a:rPr>
              <a:t>” </a:t>
            </a:r>
            <a:r>
              <a:rPr lang="el-GR" sz="1200" dirty="0" smtClean="0">
                <a:solidFill>
                  <a:schemeClr val="tx1">
                    <a:lumMod val="75000"/>
                    <a:lumOff val="25000"/>
                  </a:schemeClr>
                </a:solidFill>
                <a:latin typeface="+mj-lt"/>
              </a:rPr>
              <a:t>από </a:t>
            </a:r>
            <a:r>
              <a:rPr lang="en-US" sz="1200" dirty="0" err="1" smtClean="0">
                <a:latin typeface="+mj-lt"/>
                <a:hlinkClick r:id="rId4"/>
              </a:rPr>
              <a:t>PublicDomainPictures</a:t>
            </a:r>
            <a:r>
              <a:rPr lang="en-US" sz="1200" dirty="0">
                <a:latin typeface="+mj-lt"/>
              </a:rPr>
              <a:t> </a:t>
            </a:r>
            <a:r>
              <a:rPr lang="el-GR" sz="1200" dirty="0" smtClean="0">
                <a:solidFill>
                  <a:schemeClr val="tx1">
                    <a:lumMod val="75000"/>
                    <a:lumOff val="25000"/>
                  </a:schemeClr>
                </a:solidFill>
                <a:latin typeface="+mj-lt"/>
              </a:rPr>
              <a:t> διαθέσιμο με άδεια </a:t>
            </a:r>
            <a:r>
              <a:rPr lang="en-US" sz="1200" dirty="0">
                <a:solidFill>
                  <a:schemeClr val="tx1">
                    <a:lumMod val="75000"/>
                    <a:lumOff val="25000"/>
                  </a:schemeClr>
                </a:solidFill>
                <a:latin typeface="+mj-lt"/>
                <a:hlinkClick r:id="rId5"/>
              </a:rPr>
              <a:t>CC0 Public Domain</a:t>
            </a:r>
            <a:endParaRPr lang="el-GR" sz="1200" dirty="0">
              <a:solidFill>
                <a:schemeClr val="tx1">
                  <a:lumMod val="75000"/>
                  <a:lumOff val="25000"/>
                </a:schemeClr>
              </a:solidFill>
              <a:latin typeface="+mj-lt"/>
            </a:endParaRPr>
          </a:p>
        </p:txBody>
      </p:sp>
      <p:pic>
        <p:nvPicPr>
          <p:cNvPr id="7" name="Picture 2" descr="http://pixabay.com/static/uploads/photo/2012/02/27/15/34/baby-17327_640.jpg"/>
          <p:cNvPicPr>
            <a:picLocks noChangeAspect="1" noChangeArrowheads="1"/>
          </p:cNvPicPr>
          <p:nvPr/>
        </p:nvPicPr>
        <p:blipFill rotWithShape="1">
          <a:blip r:embed="rId6">
            <a:extLst>
              <a:ext uri="{28A0092B-C50C-407E-A947-70E740481C1C}">
                <a14:useLocalDpi xmlns:a14="http://schemas.microsoft.com/office/drawing/2010/main" val="0"/>
              </a:ext>
            </a:extLst>
          </a:blip>
          <a:srcRect r="22049"/>
          <a:stretch/>
        </p:blipFill>
        <p:spPr bwMode="auto">
          <a:xfrm>
            <a:off x="5014962" y="3675176"/>
            <a:ext cx="3082677" cy="2632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0991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t>Προτεραιότητες για την  </a:t>
            </a:r>
            <a:r>
              <a:rPr lang="el-GR" dirty="0" smtClean="0"/>
              <a:t>Μαιευτική </a:t>
            </a:r>
            <a:r>
              <a:rPr lang="en-US" dirty="0" smtClean="0"/>
              <a:t>-</a:t>
            </a:r>
            <a:r>
              <a:rPr lang="el-GR" dirty="0" smtClean="0"/>
              <a:t>Γυναικολογία </a:t>
            </a:r>
            <a:r>
              <a:rPr lang="el-GR" sz="3200" b="0" dirty="0" smtClean="0"/>
              <a:t>(1 από 5)</a:t>
            </a:r>
            <a:endParaRPr lang="el-GR" sz="3200" b="0" dirty="0"/>
          </a:p>
        </p:txBody>
      </p:sp>
      <p:sp>
        <p:nvSpPr>
          <p:cNvPr id="3" name="Θέση περιεχομένου 2"/>
          <p:cNvSpPr>
            <a:spLocks noGrp="1"/>
          </p:cNvSpPr>
          <p:nvPr>
            <p:ph idx="1"/>
          </p:nvPr>
        </p:nvSpPr>
        <p:spPr>
          <a:xfrm>
            <a:off x="457200" y="1484784"/>
            <a:ext cx="8229600" cy="2376264"/>
          </a:xfrm>
        </p:spPr>
        <p:txBody>
          <a:bodyPr/>
          <a:lstStyle/>
          <a:p>
            <a:pPr marL="0" indent="0">
              <a:buNone/>
            </a:pPr>
            <a:r>
              <a:rPr lang="el-GR" b="1" dirty="0"/>
              <a:t>Πρόληψη καρκίνου του τραχήλου της μήτρας και του μαστού </a:t>
            </a:r>
          </a:p>
          <a:p>
            <a:pPr>
              <a:spcBef>
                <a:spcPts val="1800"/>
              </a:spcBef>
            </a:pPr>
            <a:r>
              <a:rPr lang="en-US" dirty="0" smtClean="0"/>
              <a:t>S</a:t>
            </a:r>
            <a:r>
              <a:rPr lang="el-GR" dirty="0" err="1" smtClean="0"/>
              <a:t>creening</a:t>
            </a:r>
            <a:r>
              <a:rPr lang="el-GR" dirty="0" smtClean="0"/>
              <a:t> εξετάσεις,</a:t>
            </a:r>
            <a:endParaRPr lang="el-GR" dirty="0"/>
          </a:p>
          <a:p>
            <a:pPr>
              <a:spcBef>
                <a:spcPts val="1800"/>
              </a:spcBef>
            </a:pPr>
            <a:r>
              <a:rPr lang="el-GR" dirty="0" smtClean="0"/>
              <a:t>Θηλασμός.</a:t>
            </a:r>
            <a:endParaRPr lang="el-GR" dirty="0"/>
          </a:p>
          <a:p>
            <a:pPr>
              <a:spcBef>
                <a:spcPts val="18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
        <p:nvSpPr>
          <p:cNvPr id="5" name="Ορθογώνιο 4"/>
          <p:cNvSpPr/>
          <p:nvPr/>
        </p:nvSpPr>
        <p:spPr>
          <a:xfrm>
            <a:off x="0" y="6150114"/>
            <a:ext cx="6851104" cy="707886"/>
          </a:xfrm>
          <a:prstGeom prst="rect">
            <a:avLst/>
          </a:prstGeom>
        </p:spPr>
        <p:txBody>
          <a:bodyPr wrap="square">
            <a:spAutoFit/>
          </a:bodyPr>
          <a:lstStyle/>
          <a:p>
            <a:r>
              <a:rPr lang="en-US" sz="2000" dirty="0" err="1">
                <a:latin typeface="+mn-lt"/>
              </a:rPr>
              <a:t>Heinig</a:t>
            </a:r>
            <a:r>
              <a:rPr lang="en-US" sz="2000" dirty="0">
                <a:latin typeface="+mn-lt"/>
              </a:rPr>
              <a:t> MJ, Dewey KG (1997) Health effects of breastfeeding for mothers: a critical review. Nutrition Research Reviews 10: 35-56.</a:t>
            </a:r>
          </a:p>
        </p:txBody>
      </p:sp>
    </p:spTree>
    <p:extLst>
      <p:ext uri="{BB962C8B-B14F-4D97-AF65-F5344CB8AC3E}">
        <p14:creationId xmlns:p14="http://schemas.microsoft.com/office/powerpoint/2010/main" val="26732885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Προτεραιότητες για την  </a:t>
            </a:r>
            <a:r>
              <a:rPr lang="el-GR" sz="4400" dirty="0" smtClean="0"/>
              <a:t>Μαιευτική</a:t>
            </a:r>
            <a:r>
              <a:rPr lang="en-US" sz="4400" dirty="0" smtClean="0"/>
              <a:t> -</a:t>
            </a:r>
            <a:r>
              <a:rPr lang="el-GR" sz="4400" dirty="0" smtClean="0"/>
              <a:t> </a:t>
            </a:r>
            <a:r>
              <a:rPr lang="el-GR" sz="4400" dirty="0"/>
              <a:t>Γυναικολογία </a:t>
            </a:r>
            <a:r>
              <a:rPr lang="el-GR" sz="3600" b="0" dirty="0" smtClean="0"/>
              <a:t>(2 </a:t>
            </a:r>
            <a:r>
              <a:rPr lang="el-GR" sz="3600" b="0" dirty="0"/>
              <a:t>από </a:t>
            </a:r>
            <a:r>
              <a:rPr lang="el-GR" sz="3600" b="0" dirty="0" smtClean="0"/>
              <a:t>5)</a:t>
            </a:r>
            <a:endParaRPr lang="el-GR" sz="3600" dirty="0"/>
          </a:p>
        </p:txBody>
      </p:sp>
      <p:sp>
        <p:nvSpPr>
          <p:cNvPr id="3" name="Θέση περιεχομένου 2"/>
          <p:cNvSpPr>
            <a:spLocks noGrp="1"/>
          </p:cNvSpPr>
          <p:nvPr>
            <p:ph idx="1"/>
          </p:nvPr>
        </p:nvSpPr>
        <p:spPr>
          <a:xfrm>
            <a:off x="457200" y="1196752"/>
            <a:ext cx="8229600" cy="3168352"/>
          </a:xfrm>
        </p:spPr>
        <p:txBody>
          <a:bodyPr/>
          <a:lstStyle/>
          <a:p>
            <a:pPr marL="0" indent="0">
              <a:buNone/>
            </a:pPr>
            <a:r>
              <a:rPr lang="el-GR" dirty="0"/>
              <a:t> </a:t>
            </a:r>
            <a:r>
              <a:rPr lang="el-GR" b="1" dirty="0"/>
              <a:t>Οικογενειακός Προγραμματισμός</a:t>
            </a:r>
            <a:r>
              <a:rPr lang="el-GR" dirty="0"/>
              <a:t> </a:t>
            </a:r>
            <a:endParaRPr lang="el-GR" dirty="0" smtClean="0"/>
          </a:p>
          <a:p>
            <a:pPr>
              <a:spcBef>
                <a:spcPts val="2400"/>
              </a:spcBef>
            </a:pPr>
            <a:r>
              <a:rPr lang="el-GR" dirty="0" smtClean="0"/>
              <a:t>Μείωση </a:t>
            </a:r>
            <a:r>
              <a:rPr lang="el-GR" dirty="0"/>
              <a:t>ανεπιθύμητων </a:t>
            </a:r>
            <a:r>
              <a:rPr lang="el-GR" dirty="0" smtClean="0"/>
              <a:t>κυήσεων,</a:t>
            </a:r>
            <a:endParaRPr lang="el-GR" dirty="0"/>
          </a:p>
          <a:p>
            <a:pPr>
              <a:spcBef>
                <a:spcPts val="2400"/>
              </a:spcBef>
            </a:pPr>
            <a:r>
              <a:rPr lang="el-GR" dirty="0"/>
              <a:t>Πληροφόρηση για τα Σεξουαλικά Μεταδιδόμενα Νοσήματα- Προάσπιση της αναπαραγωγικής </a:t>
            </a:r>
            <a:r>
              <a:rPr lang="el-GR" dirty="0" smtClean="0"/>
              <a:t>Υγείας,</a:t>
            </a:r>
            <a:endParaRPr lang="el-GR" dirty="0"/>
          </a:p>
          <a:p>
            <a:pPr>
              <a:spcBef>
                <a:spcPts val="2400"/>
              </a:spcBef>
            </a:pPr>
            <a:r>
              <a:rPr lang="el-GR" dirty="0"/>
              <a:t>Μείωση </a:t>
            </a:r>
            <a:r>
              <a:rPr lang="el-GR" dirty="0" err="1"/>
              <a:t>υπογόνιμων</a:t>
            </a:r>
            <a:r>
              <a:rPr lang="el-GR" dirty="0"/>
              <a:t> </a:t>
            </a:r>
            <a:r>
              <a:rPr lang="el-GR" dirty="0" smtClean="0"/>
              <a:t>ζευγαριών.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
        <p:nvSpPr>
          <p:cNvPr id="5" name="Ορθογώνιο 4"/>
          <p:cNvSpPr/>
          <p:nvPr/>
        </p:nvSpPr>
        <p:spPr>
          <a:xfrm>
            <a:off x="2555776" y="4221088"/>
            <a:ext cx="5544616" cy="369332"/>
          </a:xfrm>
          <a:prstGeom prst="rect">
            <a:avLst/>
          </a:prstGeom>
        </p:spPr>
        <p:txBody>
          <a:bodyPr wrap="square">
            <a:spAutoFit/>
          </a:bodyPr>
          <a:lstStyle/>
          <a:p>
            <a:r>
              <a:rPr lang="en-US" dirty="0">
                <a:latin typeface="+mn-lt"/>
              </a:rPr>
              <a:t>Department of Health (1999) Our Healthier Nation</a:t>
            </a:r>
          </a:p>
        </p:txBody>
      </p:sp>
    </p:spTree>
    <p:extLst>
      <p:ext uri="{BB962C8B-B14F-4D97-AF65-F5344CB8AC3E}">
        <p14:creationId xmlns:p14="http://schemas.microsoft.com/office/powerpoint/2010/main" val="7125495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Προτεραιότητες για την  </a:t>
            </a:r>
            <a:r>
              <a:rPr lang="el-GR" sz="4400" dirty="0" smtClean="0"/>
              <a:t>Μαιευτική</a:t>
            </a:r>
            <a:r>
              <a:rPr lang="en-US" sz="4400" dirty="0" smtClean="0"/>
              <a:t> -</a:t>
            </a:r>
            <a:r>
              <a:rPr lang="el-GR" sz="4400" dirty="0" smtClean="0"/>
              <a:t> </a:t>
            </a:r>
            <a:r>
              <a:rPr lang="el-GR" sz="4400" dirty="0"/>
              <a:t>Γυναικολογία </a:t>
            </a:r>
            <a:r>
              <a:rPr lang="el-GR" sz="3600" b="0" dirty="0" smtClean="0"/>
              <a:t>(3 </a:t>
            </a:r>
            <a:r>
              <a:rPr lang="el-GR" sz="3600" b="0" dirty="0"/>
              <a:t>από </a:t>
            </a:r>
            <a:r>
              <a:rPr lang="el-GR" sz="3600" b="0" dirty="0" smtClean="0"/>
              <a:t>5)</a:t>
            </a:r>
            <a:endParaRPr lang="el-GR" sz="3600" dirty="0"/>
          </a:p>
        </p:txBody>
      </p:sp>
      <p:sp>
        <p:nvSpPr>
          <p:cNvPr id="3" name="Θέση περιεχομένου 2"/>
          <p:cNvSpPr>
            <a:spLocks noGrp="1"/>
          </p:cNvSpPr>
          <p:nvPr>
            <p:ph idx="1"/>
          </p:nvPr>
        </p:nvSpPr>
        <p:spPr>
          <a:xfrm>
            <a:off x="451567" y="1484784"/>
            <a:ext cx="8229600" cy="1296144"/>
          </a:xfrm>
        </p:spPr>
        <p:txBody>
          <a:bodyPr/>
          <a:lstStyle/>
          <a:p>
            <a:pPr marL="0" indent="0">
              <a:buNone/>
            </a:pPr>
            <a:r>
              <a:rPr lang="el-GR" dirty="0"/>
              <a:t>Ψυχική Υγεία  </a:t>
            </a:r>
          </a:p>
          <a:p>
            <a:pPr marL="0" indent="0">
              <a:buNone/>
            </a:pPr>
            <a:r>
              <a:rPr lang="el-GR" dirty="0"/>
              <a:t>(επιλόχεια κατάθλιψη 10-15% των νέων μητέρων)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
        <p:nvSpPr>
          <p:cNvPr id="5" name="Ορθογώνιο 4"/>
          <p:cNvSpPr/>
          <p:nvPr/>
        </p:nvSpPr>
        <p:spPr>
          <a:xfrm>
            <a:off x="179512" y="3661662"/>
            <a:ext cx="8507288" cy="2893100"/>
          </a:xfrm>
          <a:prstGeom prst="rect">
            <a:avLst/>
          </a:prstGeom>
        </p:spPr>
        <p:txBody>
          <a:bodyPr wrap="square">
            <a:spAutoFit/>
          </a:bodyPr>
          <a:lstStyle/>
          <a:p>
            <a:r>
              <a:rPr lang="en-US" sz="1400" dirty="0">
                <a:latin typeface="+mn-lt"/>
              </a:rPr>
              <a:t>O’Hara MW, Swain AM, (1996) Rates and risks of postpartum depression: a meta-analysis. International Review of Psychiatry 8: 37-54.</a:t>
            </a:r>
          </a:p>
          <a:p>
            <a:r>
              <a:rPr lang="en-US" sz="1400" dirty="0" err="1">
                <a:latin typeface="+mn-lt"/>
              </a:rPr>
              <a:t>McGorry</a:t>
            </a:r>
            <a:r>
              <a:rPr lang="en-US" sz="1400" dirty="0">
                <a:latin typeface="+mn-lt"/>
              </a:rPr>
              <a:t> P, Connell S, (1990) The role of obstetric factors in postpartum depression. Journal of Reproductive and Infant Psychology 11:215-219.</a:t>
            </a:r>
          </a:p>
          <a:p>
            <a:r>
              <a:rPr lang="en-US" sz="1400" dirty="0" err="1">
                <a:latin typeface="+mn-lt"/>
              </a:rPr>
              <a:t>Kitzinger</a:t>
            </a:r>
            <a:r>
              <a:rPr lang="en-US" sz="1400" dirty="0">
                <a:latin typeface="+mn-lt"/>
              </a:rPr>
              <a:t> J, Recalling the pain, Nursing Times </a:t>
            </a:r>
            <a:r>
              <a:rPr lang="en-US" sz="1400" dirty="0" err="1">
                <a:latin typeface="+mn-lt"/>
              </a:rPr>
              <a:t>vol</a:t>
            </a:r>
            <a:r>
              <a:rPr lang="en-US" sz="1400" dirty="0">
                <a:latin typeface="+mn-lt"/>
              </a:rPr>
              <a:t> 86,1990 pp38-40</a:t>
            </a:r>
          </a:p>
          <a:p>
            <a:r>
              <a:rPr lang="en-US" sz="1400" dirty="0">
                <a:latin typeface="+mn-lt"/>
              </a:rPr>
              <a:t> </a:t>
            </a:r>
            <a:r>
              <a:rPr lang="en-US" sz="1400" dirty="0" err="1">
                <a:latin typeface="+mn-lt"/>
              </a:rPr>
              <a:t>Kitzinger</a:t>
            </a:r>
            <a:r>
              <a:rPr lang="en-US" sz="1400" dirty="0">
                <a:latin typeface="+mn-lt"/>
              </a:rPr>
              <a:t> S, Birth and Violence against Women: generating hypotheses from women’s accounts of unhappiness after childbirth in Roberts, H.</a:t>
            </a:r>
          </a:p>
          <a:p>
            <a:r>
              <a:rPr lang="en-US" sz="1400" dirty="0">
                <a:latin typeface="+mn-lt"/>
              </a:rPr>
              <a:t>Women’s Health Matters, Routledge, 1992, London</a:t>
            </a:r>
          </a:p>
          <a:p>
            <a:r>
              <a:rPr lang="en-US" sz="1400" dirty="0" err="1">
                <a:latin typeface="+mn-lt"/>
              </a:rPr>
              <a:t>Goldbeck</a:t>
            </a:r>
            <a:r>
              <a:rPr lang="en-US" sz="1400" dirty="0">
                <a:latin typeface="+mn-lt"/>
              </a:rPr>
              <a:t>-Wood S, Post-traumatic stress disorder may follow childbirth, BMJ </a:t>
            </a:r>
            <a:r>
              <a:rPr lang="en-US" sz="1400" dirty="0" err="1">
                <a:latin typeface="+mn-lt"/>
              </a:rPr>
              <a:t>vol</a:t>
            </a:r>
            <a:r>
              <a:rPr lang="en-US" sz="1400" dirty="0">
                <a:latin typeface="+mn-lt"/>
              </a:rPr>
              <a:t> 313,1996,p 774</a:t>
            </a:r>
          </a:p>
          <a:p>
            <a:r>
              <a:rPr lang="en-US" sz="1400" dirty="0" err="1">
                <a:latin typeface="+mn-lt"/>
              </a:rPr>
              <a:t>Mezey</a:t>
            </a:r>
            <a:r>
              <a:rPr lang="en-US" sz="1400" dirty="0">
                <a:latin typeface="+mn-lt"/>
              </a:rPr>
              <a:t>, Robbins I, Usefulness and validity of post-traumatic stress disorder as a psychiatric category, BMJ </a:t>
            </a:r>
            <a:r>
              <a:rPr lang="en-US" sz="1400" dirty="0" err="1">
                <a:latin typeface="+mn-lt"/>
              </a:rPr>
              <a:t>vol</a:t>
            </a:r>
            <a:r>
              <a:rPr lang="en-US" sz="1400" dirty="0">
                <a:latin typeface="+mn-lt"/>
              </a:rPr>
              <a:t> 323, 2001 pp 561- 563</a:t>
            </a:r>
          </a:p>
          <a:p>
            <a:r>
              <a:rPr lang="en-US" sz="1400" dirty="0" err="1">
                <a:latin typeface="+mn-lt"/>
              </a:rPr>
              <a:t>Kitzinger</a:t>
            </a:r>
            <a:r>
              <a:rPr lang="en-US" sz="1400" dirty="0">
                <a:latin typeface="+mn-lt"/>
              </a:rPr>
              <a:t> S, Becoming a Mother, Midwifery Digest, MIDIRS, </a:t>
            </a:r>
            <a:r>
              <a:rPr lang="en-US" sz="1400" dirty="0" err="1">
                <a:latin typeface="+mn-lt"/>
              </a:rPr>
              <a:t>vol</a:t>
            </a:r>
            <a:r>
              <a:rPr lang="en-US" sz="1400" dirty="0">
                <a:latin typeface="+mn-lt"/>
              </a:rPr>
              <a:t> 11. 4. 2001,Bristol</a:t>
            </a:r>
          </a:p>
          <a:p>
            <a:endParaRPr lang="en-US" sz="1400" dirty="0">
              <a:latin typeface="+mn-lt"/>
            </a:endParaRPr>
          </a:p>
        </p:txBody>
      </p:sp>
    </p:spTree>
    <p:extLst>
      <p:ext uri="{BB962C8B-B14F-4D97-AF65-F5344CB8AC3E}">
        <p14:creationId xmlns:p14="http://schemas.microsoft.com/office/powerpoint/2010/main" val="39559596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Προτεραιότητες για την  </a:t>
            </a:r>
            <a:r>
              <a:rPr lang="el-GR" sz="4400" dirty="0" smtClean="0"/>
              <a:t>Μαιευτική</a:t>
            </a:r>
            <a:r>
              <a:rPr lang="en-US" sz="4400" dirty="0" smtClean="0"/>
              <a:t> -</a:t>
            </a:r>
            <a:r>
              <a:rPr lang="el-GR" sz="4400" dirty="0" smtClean="0"/>
              <a:t> </a:t>
            </a:r>
            <a:r>
              <a:rPr lang="el-GR" sz="4400" dirty="0"/>
              <a:t>Γυναικολογία </a:t>
            </a:r>
            <a:r>
              <a:rPr lang="el-GR" sz="3600" b="0" dirty="0" smtClean="0"/>
              <a:t>(4 </a:t>
            </a:r>
            <a:r>
              <a:rPr lang="el-GR" sz="3600" b="0" dirty="0"/>
              <a:t>από </a:t>
            </a:r>
            <a:r>
              <a:rPr lang="el-GR" sz="3600" b="0" dirty="0" smtClean="0"/>
              <a:t>5)</a:t>
            </a:r>
            <a:endParaRPr lang="el-GR" sz="3600" dirty="0"/>
          </a:p>
        </p:txBody>
      </p:sp>
      <p:sp>
        <p:nvSpPr>
          <p:cNvPr id="3" name="Θέση περιεχομένου 2"/>
          <p:cNvSpPr>
            <a:spLocks noGrp="1"/>
          </p:cNvSpPr>
          <p:nvPr>
            <p:ph idx="1"/>
          </p:nvPr>
        </p:nvSpPr>
        <p:spPr>
          <a:xfrm>
            <a:off x="473634" y="1844824"/>
            <a:ext cx="8346838" cy="1944216"/>
          </a:xfrm>
        </p:spPr>
        <p:txBody>
          <a:bodyPr/>
          <a:lstStyle/>
          <a:p>
            <a:pPr>
              <a:spcBef>
                <a:spcPts val="2400"/>
              </a:spcBef>
            </a:pPr>
            <a:r>
              <a:rPr lang="el-GR" dirty="0"/>
              <a:t>Καρδιαγγειακές Παθήσεις  </a:t>
            </a:r>
            <a:r>
              <a:rPr lang="el-GR" dirty="0" smtClean="0"/>
              <a:t>(</a:t>
            </a:r>
            <a:r>
              <a:rPr lang="el-GR" dirty="0"/>
              <a:t>πρόληψη με τον θηλασμό</a:t>
            </a:r>
            <a:r>
              <a:rPr lang="el-GR" dirty="0" smtClean="0"/>
              <a:t>) [1], [2]</a:t>
            </a:r>
            <a:r>
              <a:rPr lang="en-US" dirty="0" smtClean="0"/>
              <a:t>.</a:t>
            </a:r>
            <a:endParaRPr lang="el-GR" dirty="0" smtClean="0"/>
          </a:p>
          <a:p>
            <a:pPr>
              <a:spcBef>
                <a:spcPts val="2400"/>
              </a:spcBef>
            </a:pPr>
            <a:r>
              <a:rPr lang="el-GR" dirty="0"/>
              <a:t>Ατυχήματα στο χώρο του σπιτιού (προετοιμασία για </a:t>
            </a:r>
            <a:r>
              <a:rPr lang="el-GR" dirty="0" err="1"/>
              <a:t>γονεϊκότητα</a:t>
            </a:r>
            <a:r>
              <a:rPr lang="el-GR" dirty="0" smtClean="0"/>
              <a:t>) [3]</a:t>
            </a:r>
            <a:r>
              <a:rPr lang="en-US"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
        <p:nvSpPr>
          <p:cNvPr id="5" name="Ορθογώνιο 4"/>
          <p:cNvSpPr/>
          <p:nvPr/>
        </p:nvSpPr>
        <p:spPr>
          <a:xfrm>
            <a:off x="179512" y="5186799"/>
            <a:ext cx="8424936" cy="1169551"/>
          </a:xfrm>
          <a:prstGeom prst="rect">
            <a:avLst/>
          </a:prstGeom>
        </p:spPr>
        <p:txBody>
          <a:bodyPr wrap="square">
            <a:spAutoFit/>
          </a:bodyPr>
          <a:lstStyle/>
          <a:p>
            <a:r>
              <a:rPr lang="el-GR" sz="1400" dirty="0" smtClean="0">
                <a:latin typeface="+mn-lt"/>
              </a:rPr>
              <a:t>[1]</a:t>
            </a:r>
            <a:r>
              <a:rPr lang="en-US" sz="1400" dirty="0" smtClean="0">
                <a:latin typeface="+mn-lt"/>
              </a:rPr>
              <a:t>Department </a:t>
            </a:r>
            <a:r>
              <a:rPr lang="en-US" sz="1400" dirty="0">
                <a:latin typeface="+mn-lt"/>
              </a:rPr>
              <a:t>of Health (1999) Our Healthier Nation.</a:t>
            </a:r>
          </a:p>
          <a:p>
            <a:r>
              <a:rPr lang="el-GR" sz="1400" dirty="0" smtClean="0">
                <a:latin typeface="+mn-lt"/>
              </a:rPr>
              <a:t>[2]</a:t>
            </a:r>
            <a:r>
              <a:rPr lang="en-US" sz="1400" dirty="0" smtClean="0">
                <a:latin typeface="+mn-lt"/>
              </a:rPr>
              <a:t>Wilson </a:t>
            </a:r>
            <a:r>
              <a:rPr lang="en-US" sz="1400" dirty="0">
                <a:latin typeface="+mn-lt"/>
              </a:rPr>
              <a:t>AC, Forsyth JS, Greene SA, Irvine L, </a:t>
            </a:r>
            <a:r>
              <a:rPr lang="en-US" sz="1400" dirty="0" err="1">
                <a:latin typeface="+mn-lt"/>
              </a:rPr>
              <a:t>Hau</a:t>
            </a:r>
            <a:r>
              <a:rPr lang="en-US" sz="1400" dirty="0">
                <a:latin typeface="+mn-lt"/>
              </a:rPr>
              <a:t> C, Howie P, Relation of infant diet to childhood health: seven year follow up of cohort of children in Dundee infant feeding study. BMJ 1998, 316; </a:t>
            </a:r>
            <a:r>
              <a:rPr lang="en-US" sz="1400" dirty="0" smtClean="0">
                <a:latin typeface="+mn-lt"/>
              </a:rPr>
              <a:t>21-25</a:t>
            </a:r>
            <a:endParaRPr lang="el-GR" sz="1400" dirty="0" smtClean="0">
              <a:latin typeface="+mn-lt"/>
            </a:endParaRPr>
          </a:p>
          <a:p>
            <a:r>
              <a:rPr lang="el-GR" sz="1400" dirty="0" smtClean="0">
                <a:latin typeface="+mn-lt"/>
              </a:rPr>
              <a:t>[3] </a:t>
            </a:r>
            <a:r>
              <a:rPr lang="en-US" sz="1400" dirty="0">
                <a:latin typeface="+mn-lt"/>
              </a:rPr>
              <a:t>Department of Health (1999) Our Healthier Nation.</a:t>
            </a:r>
          </a:p>
          <a:p>
            <a:endParaRPr lang="en-US" sz="1400" dirty="0">
              <a:latin typeface="+mn-lt"/>
            </a:endParaRPr>
          </a:p>
        </p:txBody>
      </p:sp>
    </p:spTree>
    <p:extLst>
      <p:ext uri="{BB962C8B-B14F-4D97-AF65-F5344CB8AC3E}">
        <p14:creationId xmlns:p14="http://schemas.microsoft.com/office/powerpoint/2010/main" val="21755101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Προτεραιότητες για την  </a:t>
            </a:r>
            <a:r>
              <a:rPr lang="el-GR" sz="4400" dirty="0" smtClean="0"/>
              <a:t>Μαιευτική</a:t>
            </a:r>
            <a:r>
              <a:rPr lang="en-US" sz="4400" dirty="0" smtClean="0"/>
              <a:t> -</a:t>
            </a:r>
            <a:r>
              <a:rPr lang="el-GR" sz="4400" dirty="0" smtClean="0"/>
              <a:t> </a:t>
            </a:r>
            <a:r>
              <a:rPr lang="el-GR" sz="4400" dirty="0"/>
              <a:t>Γυναικολογία </a:t>
            </a:r>
            <a:r>
              <a:rPr lang="el-GR" sz="3600" b="0" dirty="0" smtClean="0"/>
              <a:t>(5 </a:t>
            </a:r>
            <a:r>
              <a:rPr lang="el-GR" sz="3600" b="0" dirty="0"/>
              <a:t>από </a:t>
            </a:r>
            <a:r>
              <a:rPr lang="el-GR" sz="3600" b="0" dirty="0" smtClean="0"/>
              <a:t>5)</a:t>
            </a:r>
            <a:endParaRPr lang="el-GR" sz="3600" dirty="0"/>
          </a:p>
        </p:txBody>
      </p:sp>
      <p:sp>
        <p:nvSpPr>
          <p:cNvPr id="3" name="Θέση περιεχομένου 2"/>
          <p:cNvSpPr>
            <a:spLocks noGrp="1"/>
          </p:cNvSpPr>
          <p:nvPr>
            <p:ph idx="1"/>
          </p:nvPr>
        </p:nvSpPr>
        <p:spPr>
          <a:xfrm>
            <a:off x="385192" y="1844824"/>
            <a:ext cx="8229600" cy="1224136"/>
          </a:xfrm>
        </p:spPr>
        <p:txBody>
          <a:bodyPr>
            <a:normAutofit/>
          </a:bodyPr>
          <a:lstStyle/>
          <a:p>
            <a:pPr>
              <a:spcBef>
                <a:spcPts val="2400"/>
              </a:spcBef>
            </a:pPr>
            <a:r>
              <a:rPr lang="el-GR" dirty="0"/>
              <a:t>Οικογενειακή  βία (κύηση</a:t>
            </a:r>
            <a:r>
              <a:rPr lang="el-GR" dirty="0" smtClean="0"/>
              <a:t>) [1], [2], [3]</a:t>
            </a:r>
            <a:r>
              <a:rPr lang="en-US" dirty="0" smtClean="0"/>
              <a:t>.</a:t>
            </a:r>
            <a:endParaRPr lang="el-GR" dirty="0"/>
          </a:p>
          <a:p>
            <a:pPr>
              <a:spcBef>
                <a:spcPts val="2400"/>
              </a:spcBef>
            </a:pPr>
            <a:r>
              <a:rPr lang="el-GR" dirty="0"/>
              <a:t>Κάπνισμα (κύηση</a:t>
            </a:r>
            <a:r>
              <a:rPr lang="el-GR" dirty="0" smtClean="0"/>
              <a:t>) [4], [5]</a:t>
            </a:r>
            <a:r>
              <a:rPr lang="en-US"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
        <p:nvSpPr>
          <p:cNvPr id="5" name="Ορθογώνιο 4"/>
          <p:cNvSpPr/>
          <p:nvPr/>
        </p:nvSpPr>
        <p:spPr>
          <a:xfrm>
            <a:off x="179512" y="4540468"/>
            <a:ext cx="8640960" cy="1815882"/>
          </a:xfrm>
          <a:prstGeom prst="rect">
            <a:avLst/>
          </a:prstGeom>
        </p:spPr>
        <p:txBody>
          <a:bodyPr wrap="square">
            <a:spAutoFit/>
          </a:bodyPr>
          <a:lstStyle/>
          <a:p>
            <a:r>
              <a:rPr lang="el-GR" sz="1400" dirty="0" smtClean="0">
                <a:latin typeface="+mn-lt"/>
              </a:rPr>
              <a:t>[1]</a:t>
            </a:r>
            <a:r>
              <a:rPr lang="en-US" sz="1400" dirty="0" smtClean="0">
                <a:latin typeface="+mn-lt"/>
              </a:rPr>
              <a:t>Cabinet </a:t>
            </a:r>
            <a:r>
              <a:rPr lang="en-US" sz="1400" dirty="0">
                <a:latin typeface="+mn-lt"/>
              </a:rPr>
              <a:t>Office, Home Office (1999) Living Without Fear: an integrated approach to tackling violence against women.</a:t>
            </a:r>
          </a:p>
          <a:p>
            <a:r>
              <a:rPr lang="el-GR" sz="1400" dirty="0" smtClean="0">
                <a:latin typeface="+mn-lt"/>
              </a:rPr>
              <a:t>[2]</a:t>
            </a:r>
            <a:r>
              <a:rPr lang="en-US" sz="1400" dirty="0" err="1" smtClean="0">
                <a:latin typeface="+mn-lt"/>
              </a:rPr>
              <a:t>Mezey</a:t>
            </a:r>
            <a:r>
              <a:rPr lang="en-US" sz="1400" dirty="0" smtClean="0">
                <a:latin typeface="+mn-lt"/>
              </a:rPr>
              <a:t> </a:t>
            </a:r>
            <a:r>
              <a:rPr lang="en-US" sz="1400" dirty="0">
                <a:latin typeface="+mn-lt"/>
              </a:rPr>
              <a:t>GC (1997) Domestic violence in pregnancy, Chapter 21 in </a:t>
            </a:r>
            <a:r>
              <a:rPr lang="en-US" sz="1400" dirty="0" err="1">
                <a:latin typeface="+mn-lt"/>
              </a:rPr>
              <a:t>Bewley</a:t>
            </a:r>
            <a:r>
              <a:rPr lang="en-US" sz="1400" dirty="0">
                <a:latin typeface="+mn-lt"/>
              </a:rPr>
              <a:t> S. Friend J. </a:t>
            </a:r>
            <a:r>
              <a:rPr lang="en-US" sz="1400" dirty="0" err="1">
                <a:latin typeface="+mn-lt"/>
              </a:rPr>
              <a:t>Mezey</a:t>
            </a:r>
            <a:r>
              <a:rPr lang="en-US" sz="1400" dirty="0">
                <a:latin typeface="+mn-lt"/>
              </a:rPr>
              <a:t> G. eds. Violence Against Women. London: RCOG.</a:t>
            </a:r>
          </a:p>
          <a:p>
            <a:r>
              <a:rPr lang="el-GR" sz="1400" dirty="0" smtClean="0">
                <a:latin typeface="+mn-lt"/>
              </a:rPr>
              <a:t>[3]</a:t>
            </a:r>
            <a:r>
              <a:rPr lang="en-US" sz="1400" dirty="0" smtClean="0">
                <a:latin typeface="+mn-lt"/>
              </a:rPr>
              <a:t>Department </a:t>
            </a:r>
            <a:r>
              <a:rPr lang="en-US" sz="1400" dirty="0">
                <a:latin typeface="+mn-lt"/>
              </a:rPr>
              <a:t>of Health (2000) Domestic Violence: a resource manual for health care professionals. London: Department of Health</a:t>
            </a:r>
            <a:r>
              <a:rPr lang="en-US" sz="1400" dirty="0" smtClean="0">
                <a:latin typeface="+mn-lt"/>
              </a:rPr>
              <a:t>.</a:t>
            </a:r>
            <a:endParaRPr lang="el-GR" sz="1400" dirty="0" smtClean="0">
              <a:latin typeface="+mn-lt"/>
            </a:endParaRPr>
          </a:p>
          <a:p>
            <a:r>
              <a:rPr lang="el-GR" sz="1400" dirty="0" smtClean="0">
                <a:latin typeface="+mn-lt"/>
              </a:rPr>
              <a:t>[4]</a:t>
            </a:r>
            <a:r>
              <a:rPr lang="en-US" sz="1400" dirty="0" smtClean="0">
                <a:latin typeface="+mn-lt"/>
              </a:rPr>
              <a:t>Foster </a:t>
            </a:r>
            <a:r>
              <a:rPr lang="en-US" sz="1400" dirty="0">
                <a:latin typeface="+mn-lt"/>
              </a:rPr>
              <a:t>K, </a:t>
            </a:r>
            <a:r>
              <a:rPr lang="en-US" sz="1400" dirty="0" err="1">
                <a:latin typeface="+mn-lt"/>
              </a:rPr>
              <a:t>Lader</a:t>
            </a:r>
            <a:r>
              <a:rPr lang="en-US" sz="1400" dirty="0">
                <a:latin typeface="+mn-lt"/>
              </a:rPr>
              <a:t> D, </a:t>
            </a:r>
            <a:r>
              <a:rPr lang="en-US" sz="1400" dirty="0" err="1">
                <a:latin typeface="+mn-lt"/>
              </a:rPr>
              <a:t>Cheesborough</a:t>
            </a:r>
            <a:r>
              <a:rPr lang="en-US" sz="1400" dirty="0">
                <a:latin typeface="+mn-lt"/>
              </a:rPr>
              <a:t> S (1997) Infant Feeding Survey 1995. London: TSO.</a:t>
            </a:r>
          </a:p>
          <a:p>
            <a:r>
              <a:rPr lang="el-GR" sz="1400" dirty="0" smtClean="0">
                <a:latin typeface="+mn-lt"/>
              </a:rPr>
              <a:t>[5]</a:t>
            </a:r>
            <a:r>
              <a:rPr lang="en-US" sz="1400" dirty="0" smtClean="0">
                <a:latin typeface="+mn-lt"/>
              </a:rPr>
              <a:t>Health </a:t>
            </a:r>
            <a:r>
              <a:rPr lang="en-US" sz="1400" dirty="0">
                <a:latin typeface="+mn-lt"/>
              </a:rPr>
              <a:t>Education Authority (1994) Smoking and pregnancy: guidance for purchasers and providers. London: HEA</a:t>
            </a:r>
            <a:r>
              <a:rPr lang="en-US" sz="1400" dirty="0" smtClean="0">
                <a:latin typeface="+mn-lt"/>
              </a:rPr>
              <a:t>.</a:t>
            </a:r>
            <a:endParaRPr lang="en-US" sz="1400" dirty="0">
              <a:latin typeface="+mn-lt"/>
            </a:endParaRPr>
          </a:p>
        </p:txBody>
      </p:sp>
    </p:spTree>
    <p:extLst>
      <p:ext uri="{BB962C8B-B14F-4D97-AF65-F5344CB8AC3E}">
        <p14:creationId xmlns:p14="http://schemas.microsoft.com/office/powerpoint/2010/main" val="32885678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Δείκτες ποιότητας </a:t>
            </a:r>
          </a:p>
        </p:txBody>
      </p:sp>
      <p:sp>
        <p:nvSpPr>
          <p:cNvPr id="3" name="Θέση περιεχομένου 2"/>
          <p:cNvSpPr>
            <a:spLocks noGrp="1"/>
          </p:cNvSpPr>
          <p:nvPr>
            <p:ph idx="1"/>
          </p:nvPr>
        </p:nvSpPr>
        <p:spPr>
          <a:xfrm>
            <a:off x="457200" y="1196751"/>
            <a:ext cx="8229600" cy="5524723"/>
          </a:xfrm>
        </p:spPr>
        <p:txBody>
          <a:bodyPr>
            <a:normAutofit lnSpcReduction="10000"/>
          </a:bodyPr>
          <a:lstStyle/>
          <a:p>
            <a:pPr marL="0" indent="0">
              <a:buNone/>
            </a:pPr>
            <a:r>
              <a:rPr lang="el-GR" b="1" dirty="0"/>
              <a:t>Δείκτες ποιότητας για την αξιολόγηση των υπηρεσιών </a:t>
            </a:r>
            <a:r>
              <a:rPr lang="el-GR" b="1" dirty="0" smtClean="0"/>
              <a:t>πρόληψης </a:t>
            </a:r>
            <a:r>
              <a:rPr lang="el-GR" b="1" dirty="0"/>
              <a:t>και αγωγής υγείας στη </a:t>
            </a:r>
            <a:r>
              <a:rPr lang="el-GR" b="1" dirty="0" smtClean="0"/>
              <a:t>Μαιευτική</a:t>
            </a:r>
            <a:r>
              <a:rPr lang="en-US" b="1" dirty="0" smtClean="0"/>
              <a:t>-</a:t>
            </a:r>
            <a:r>
              <a:rPr lang="el-GR" b="1" dirty="0" smtClean="0"/>
              <a:t>Γυναικολογία</a:t>
            </a:r>
          </a:p>
          <a:p>
            <a:pPr>
              <a:spcBef>
                <a:spcPts val="1200"/>
              </a:spcBef>
            </a:pPr>
            <a:r>
              <a:rPr lang="el-GR" b="1" dirty="0"/>
              <a:t>Δημόσια Υγεία </a:t>
            </a:r>
            <a:r>
              <a:rPr lang="el-GR" dirty="0"/>
              <a:t>(Δείκτες νοσηρότητας π.χ. καρκίνου τραχήλου της μήτρας και καρκίνου μαστού, Δείκτης θηλασμού, Ποσοστά Κ.Τ.).</a:t>
            </a:r>
          </a:p>
          <a:p>
            <a:pPr>
              <a:spcBef>
                <a:spcPts val="1200"/>
              </a:spcBef>
            </a:pPr>
            <a:r>
              <a:rPr lang="el-GR" b="1" dirty="0"/>
              <a:t>Συνεργασίες</a:t>
            </a:r>
            <a:r>
              <a:rPr lang="el-GR" dirty="0"/>
              <a:t> (Οριζόντια Διασύνδεση- </a:t>
            </a:r>
            <a:r>
              <a:rPr lang="el-GR" dirty="0" err="1"/>
              <a:t>Holistic</a:t>
            </a:r>
            <a:r>
              <a:rPr lang="el-GR" dirty="0"/>
              <a:t> </a:t>
            </a:r>
            <a:r>
              <a:rPr lang="el-GR" dirty="0" err="1"/>
              <a:t>Modelling</a:t>
            </a:r>
            <a:r>
              <a:rPr lang="el-GR" dirty="0"/>
              <a:t>).</a:t>
            </a:r>
          </a:p>
          <a:p>
            <a:pPr>
              <a:spcBef>
                <a:spcPts val="1200"/>
              </a:spcBef>
            </a:pPr>
            <a:r>
              <a:rPr lang="el-GR" b="1" dirty="0"/>
              <a:t>Συνέχεια παρεμβάσεων </a:t>
            </a:r>
            <a:r>
              <a:rPr lang="el-GR" dirty="0"/>
              <a:t>(αξιολόγηση-επαναπροσδιορισμός).</a:t>
            </a:r>
          </a:p>
          <a:p>
            <a:pPr>
              <a:spcBef>
                <a:spcPts val="1200"/>
              </a:spcBef>
            </a:pPr>
            <a:r>
              <a:rPr lang="el-GR" b="1" dirty="0"/>
              <a:t>Τεκμηριωμένη Κλινική Πρακτική </a:t>
            </a:r>
            <a:r>
              <a:rPr lang="el-GR" dirty="0"/>
              <a:t>(συστηματική ανασκόπηση της βιβλιογραφίας, κατευθυντήριες οδηγίες, πρωτόκολλα δράσης, συνεχιζόμενη εκπαίδευση</a:t>
            </a:r>
            <a:r>
              <a:rPr lang="el-GR" dirty="0" smtClean="0"/>
              <a:t>)</a:t>
            </a:r>
            <a:r>
              <a:rPr lang="en-US" dirty="0" smtClean="0"/>
              <a:t>.</a:t>
            </a:r>
            <a:endParaRPr lang="el-GR" dirty="0"/>
          </a:p>
          <a:p>
            <a:pPr>
              <a:spcBef>
                <a:spcPts val="1200"/>
              </a:spcBef>
            </a:pPr>
            <a:r>
              <a:rPr lang="el-GR" b="1" dirty="0"/>
              <a:t>Πρότυπες </a:t>
            </a:r>
            <a:r>
              <a:rPr lang="el-GR" b="1" dirty="0" smtClean="0"/>
              <a:t>Παρεμβάσεις</a:t>
            </a:r>
            <a:r>
              <a:rPr lang="en-US" b="1" dirty="0" smtClean="0"/>
              <a:t>.</a:t>
            </a:r>
            <a:endParaRPr lang="el-GR" b="1" dirty="0"/>
          </a:p>
          <a:p>
            <a:pPr>
              <a:spcBef>
                <a:spcPts val="1200"/>
              </a:spcBef>
            </a:pPr>
            <a:r>
              <a:rPr lang="el-GR" b="1" dirty="0"/>
              <a:t>Διοίκηση</a:t>
            </a:r>
            <a:r>
              <a:rPr lang="el-GR" dirty="0"/>
              <a:t> (καταχώρηση πληροφορίας, διαφήμιση</a:t>
            </a:r>
            <a:r>
              <a:rPr lang="el-GR" dirty="0" smtClean="0"/>
              <a:t>)</a:t>
            </a:r>
            <a:r>
              <a:rPr lang="en-US" dirty="0" smtClean="0"/>
              <a:t>.</a:t>
            </a:r>
            <a:endParaRPr lang="el-GR" dirty="0"/>
          </a:p>
          <a:p>
            <a:pPr>
              <a:spcBef>
                <a:spcPts val="1200"/>
              </a:spcBef>
            </a:pPr>
            <a:r>
              <a:rPr lang="el-GR" b="1" dirty="0"/>
              <a:t>Επικοινωνία με την κοινότητα </a:t>
            </a:r>
            <a:r>
              <a:rPr lang="el-GR" dirty="0"/>
              <a:t>(Community </a:t>
            </a:r>
            <a:r>
              <a:rPr lang="el-GR" dirty="0" err="1"/>
              <a:t>Orientation</a:t>
            </a:r>
            <a:r>
              <a:rPr lang="el-GR" dirty="0"/>
              <a:t>).</a:t>
            </a:r>
          </a:p>
          <a:p>
            <a:pPr>
              <a:spcBef>
                <a:spcPts val="12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3905610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Όραμα</a:t>
            </a:r>
          </a:p>
        </p:txBody>
      </p:sp>
      <p:sp>
        <p:nvSpPr>
          <p:cNvPr id="3" name="Θέση περιεχομένου 2"/>
          <p:cNvSpPr>
            <a:spLocks noGrp="1"/>
          </p:cNvSpPr>
          <p:nvPr>
            <p:ph idx="1"/>
          </p:nvPr>
        </p:nvSpPr>
        <p:spPr/>
        <p:txBody>
          <a:bodyPr/>
          <a:lstStyle/>
          <a:p>
            <a:pPr marL="0" indent="0">
              <a:buNone/>
            </a:pPr>
            <a:r>
              <a:rPr lang="el-GR" b="1" dirty="0"/>
              <a:t>Θα θέλαμε:</a:t>
            </a:r>
          </a:p>
          <a:p>
            <a:pPr>
              <a:spcBef>
                <a:spcPts val="2400"/>
              </a:spcBef>
            </a:pPr>
            <a:r>
              <a:rPr lang="el-GR" dirty="0"/>
              <a:t>Υγιείς Οικογένειες.</a:t>
            </a:r>
          </a:p>
          <a:p>
            <a:pPr>
              <a:spcBef>
                <a:spcPts val="2400"/>
              </a:spcBef>
            </a:pPr>
            <a:r>
              <a:rPr lang="el-GR" dirty="0"/>
              <a:t>Εξατομικευμένη φροντίδα για τις ιδιαίτερες ανάγκες κάθε γυναίκας και του παιδιού της.</a:t>
            </a:r>
          </a:p>
          <a:p>
            <a:pPr>
              <a:spcBef>
                <a:spcPts val="2400"/>
              </a:spcBef>
            </a:pPr>
            <a:r>
              <a:rPr lang="el-GR" dirty="0"/>
              <a:t>Φυσιολογική εγκυμοσύνη και φυσιολογικό τοκετό.</a:t>
            </a:r>
          </a:p>
          <a:p>
            <a:pPr>
              <a:spcBef>
                <a:spcPts val="2400"/>
              </a:spcBef>
            </a:pPr>
            <a:r>
              <a:rPr lang="el-GR" dirty="0"/>
              <a:t>Φροντίδα με καλά κλινικά και ψυχολογικά αποτελέσματα για την γυναίκα και το παιδί (προετοιμασία για την </a:t>
            </a:r>
            <a:r>
              <a:rPr lang="el-GR" dirty="0" err="1"/>
              <a:t>γονεϊκότητα</a:t>
            </a:r>
            <a:r>
              <a:rPr lang="el-GR" dirty="0"/>
              <a:t>).</a:t>
            </a:r>
          </a:p>
          <a:p>
            <a:pPr>
              <a:spcBef>
                <a:spcPts val="24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3671834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
        <p:nvSpPr>
          <p:cNvPr id="14" name="TextBox 13"/>
          <p:cNvSpPr txBox="1"/>
          <p:nvPr/>
        </p:nvSpPr>
        <p:spPr>
          <a:xfrm>
            <a:off x="7250144" y="784250"/>
            <a:ext cx="1893856"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mn-lt"/>
              </a:rPr>
              <a:t>Continuity of care(r)</a:t>
            </a:r>
          </a:p>
          <a:p>
            <a:pPr marL="285750" indent="-285750">
              <a:buFont typeface="Arial" panose="020B0604020202020204" pitchFamily="34" charset="0"/>
              <a:buChar char="•"/>
            </a:pPr>
            <a:r>
              <a:rPr lang="en-US" dirty="0" smtClean="0">
                <a:latin typeface="+mn-lt"/>
              </a:rPr>
              <a:t>Increase Choice</a:t>
            </a:r>
          </a:p>
          <a:p>
            <a:pPr marL="285750" indent="-285750">
              <a:buFont typeface="Arial" panose="020B0604020202020204" pitchFamily="34" charset="0"/>
              <a:buChar char="•"/>
            </a:pPr>
            <a:r>
              <a:rPr lang="en-US" dirty="0" smtClean="0">
                <a:latin typeface="+mn-lt"/>
              </a:rPr>
              <a:t>Reduce interventions</a:t>
            </a:r>
          </a:p>
          <a:p>
            <a:pPr marL="285750" indent="-285750">
              <a:buFont typeface="Arial" panose="020B0604020202020204" pitchFamily="34" charset="0"/>
              <a:buChar char="•"/>
            </a:pPr>
            <a:r>
              <a:rPr lang="en-US" dirty="0" smtClean="0">
                <a:latin typeface="+mn-lt"/>
              </a:rPr>
              <a:t>Woman </a:t>
            </a:r>
            <a:r>
              <a:rPr lang="en-US" dirty="0" err="1" smtClean="0">
                <a:latin typeface="+mn-lt"/>
              </a:rPr>
              <a:t>centred</a:t>
            </a:r>
            <a:r>
              <a:rPr lang="en-US" dirty="0" smtClean="0">
                <a:latin typeface="+mn-lt"/>
              </a:rPr>
              <a:t> care</a:t>
            </a:r>
          </a:p>
        </p:txBody>
      </p:sp>
      <p:sp>
        <p:nvSpPr>
          <p:cNvPr id="18" name="TextBox 17"/>
          <p:cNvSpPr txBox="1"/>
          <p:nvPr/>
        </p:nvSpPr>
        <p:spPr>
          <a:xfrm>
            <a:off x="-33608" y="784250"/>
            <a:ext cx="1882340"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mn-lt"/>
              </a:rPr>
              <a:t>Leaflets </a:t>
            </a:r>
          </a:p>
          <a:p>
            <a:pPr marL="285750" indent="-285750">
              <a:buFont typeface="Arial" panose="020B0604020202020204" pitchFamily="34" charset="0"/>
              <a:buChar char="•"/>
            </a:pPr>
            <a:r>
              <a:rPr lang="en-US" dirty="0" smtClean="0">
                <a:latin typeface="+mn-lt"/>
              </a:rPr>
              <a:t>Time to talk/listen</a:t>
            </a:r>
          </a:p>
          <a:p>
            <a:pPr marL="285750" indent="-285750">
              <a:buFont typeface="Arial" panose="020B0604020202020204" pitchFamily="34" charset="0"/>
              <a:buChar char="•"/>
            </a:pPr>
            <a:r>
              <a:rPr lang="en-US" dirty="0" smtClean="0">
                <a:latin typeface="+mn-lt"/>
              </a:rPr>
              <a:t>Advocacy support</a:t>
            </a:r>
          </a:p>
          <a:p>
            <a:pPr marL="285750" indent="-285750">
              <a:buFont typeface="Arial" panose="020B0604020202020204" pitchFamily="34" charset="0"/>
              <a:buChar char="•"/>
            </a:pPr>
            <a:r>
              <a:rPr lang="en-US" dirty="0" smtClean="0">
                <a:latin typeface="+mn-lt"/>
              </a:rPr>
              <a:t>Respect for women’s decisions</a:t>
            </a:r>
          </a:p>
        </p:txBody>
      </p:sp>
      <p:sp>
        <p:nvSpPr>
          <p:cNvPr id="21" name="TextBox 20"/>
          <p:cNvSpPr txBox="1"/>
          <p:nvPr/>
        </p:nvSpPr>
        <p:spPr>
          <a:xfrm>
            <a:off x="3750277" y="4871693"/>
            <a:ext cx="176399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mn-lt"/>
              </a:rPr>
              <a:t>MSLCs</a:t>
            </a:r>
          </a:p>
          <a:p>
            <a:pPr marL="285750" indent="-285750">
              <a:buFont typeface="Arial" panose="020B0604020202020204" pitchFamily="34" charset="0"/>
              <a:buChar char="•"/>
            </a:pPr>
            <a:r>
              <a:rPr lang="en-US" dirty="0" smtClean="0">
                <a:latin typeface="+mn-lt"/>
              </a:rPr>
              <a:t>PALs</a:t>
            </a:r>
          </a:p>
          <a:p>
            <a:pPr marL="285750" indent="-285750">
              <a:buFont typeface="Arial" panose="020B0604020202020204" pitchFamily="34" charset="0"/>
              <a:buChar char="•"/>
            </a:pPr>
            <a:r>
              <a:rPr lang="en-US" dirty="0" smtClean="0">
                <a:latin typeface="+mn-lt"/>
              </a:rPr>
              <a:t>Surveys</a:t>
            </a:r>
          </a:p>
          <a:p>
            <a:pPr marL="285750" indent="-285750">
              <a:buFont typeface="Arial" panose="020B0604020202020204" pitchFamily="34" charset="0"/>
              <a:buChar char="•"/>
            </a:pPr>
            <a:r>
              <a:rPr lang="en-US" dirty="0" smtClean="0">
                <a:latin typeface="+mn-lt"/>
              </a:rPr>
              <a:t>Focus Groups</a:t>
            </a:r>
          </a:p>
        </p:txBody>
      </p:sp>
      <p:sp>
        <p:nvSpPr>
          <p:cNvPr id="3" name="Rectangle 2"/>
          <p:cNvSpPr/>
          <p:nvPr/>
        </p:nvSpPr>
        <p:spPr>
          <a:xfrm>
            <a:off x="2951877" y="2363745"/>
            <a:ext cx="2797153" cy="369332"/>
          </a:xfrm>
          <a:prstGeom prst="rect">
            <a:avLst/>
          </a:prstGeom>
          <a:solidFill>
            <a:schemeClr val="bg1">
              <a:lumMod val="95000"/>
            </a:schemeClr>
          </a:solidFill>
          <a:ln>
            <a:solidFill>
              <a:schemeClr val="bg1"/>
            </a:solidFill>
          </a:ln>
          <a:effectLst>
            <a:outerShdw blurRad="50800" dist="38100" dir="5400000" algn="t" rotWithShape="0">
              <a:prstClr val="black">
                <a:alpha val="40000"/>
              </a:prstClr>
            </a:outerShdw>
          </a:effectLst>
        </p:spPr>
        <p:txBody>
          <a:bodyPr wrap="square">
            <a:spAutoFit/>
          </a:bodyPr>
          <a:lstStyle/>
          <a:p>
            <a:pPr algn="ctr"/>
            <a:r>
              <a:rPr lang="en-US" b="1" dirty="0">
                <a:latin typeface="+mn-lt"/>
              </a:rPr>
              <a:t>Partnerships with Women</a:t>
            </a:r>
            <a:endParaRPr lang="el-GR" b="1" dirty="0">
              <a:latin typeface="+mn-lt"/>
            </a:endParaRPr>
          </a:p>
        </p:txBody>
      </p:sp>
      <p:sp>
        <p:nvSpPr>
          <p:cNvPr id="5" name="Left Arrow Callout 4"/>
          <p:cNvSpPr/>
          <p:nvPr/>
        </p:nvSpPr>
        <p:spPr>
          <a:xfrm>
            <a:off x="1403648" y="764705"/>
            <a:ext cx="2981647" cy="1599041"/>
          </a:xfrm>
          <a:prstGeom prst="leftArrowCallout">
            <a:avLst>
              <a:gd name="adj1" fmla="val 25000"/>
              <a:gd name="adj2" fmla="val 22758"/>
              <a:gd name="adj3" fmla="val 20515"/>
              <a:gd name="adj4" fmla="val 48140"/>
            </a:avLst>
          </a:prstGeom>
          <a:solidFill>
            <a:schemeClr val="bg1">
              <a:lumMod val="95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Excellence in Midwifery </a:t>
            </a:r>
            <a:r>
              <a:rPr lang="en-US" dirty="0" smtClean="0">
                <a:solidFill>
                  <a:schemeClr val="tx1"/>
                </a:solidFill>
              </a:rPr>
              <a:t>Practice</a:t>
            </a:r>
            <a:endParaRPr lang="el-GR" dirty="0"/>
          </a:p>
        </p:txBody>
      </p:sp>
      <p:sp>
        <p:nvSpPr>
          <p:cNvPr id="6" name="Right Arrow Callout 5"/>
          <p:cNvSpPr/>
          <p:nvPr/>
        </p:nvSpPr>
        <p:spPr>
          <a:xfrm>
            <a:off x="4385294" y="764704"/>
            <a:ext cx="2864849" cy="1599041"/>
          </a:xfrm>
          <a:prstGeom prst="rightArrowCallout">
            <a:avLst>
              <a:gd name="adj1" fmla="val 25000"/>
              <a:gd name="adj2" fmla="val 25000"/>
              <a:gd name="adj3" fmla="val 20515"/>
              <a:gd name="adj4" fmla="val 47126"/>
            </a:avLst>
          </a:prstGeom>
          <a:solidFill>
            <a:schemeClr val="bg1">
              <a:lumMod val="95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Dynamic </a:t>
            </a:r>
            <a:r>
              <a:rPr lang="en-US" dirty="0" smtClean="0">
                <a:solidFill>
                  <a:schemeClr val="tx1"/>
                </a:solidFill>
              </a:rPr>
              <a:t>Leadership</a:t>
            </a:r>
            <a:endParaRPr lang="el-GR" dirty="0">
              <a:solidFill>
                <a:schemeClr val="tx1"/>
              </a:solidFill>
            </a:endParaRPr>
          </a:p>
        </p:txBody>
      </p:sp>
      <p:sp>
        <p:nvSpPr>
          <p:cNvPr id="7" name="Rectangle 6"/>
          <p:cNvSpPr/>
          <p:nvPr/>
        </p:nvSpPr>
        <p:spPr>
          <a:xfrm>
            <a:off x="1681737" y="999828"/>
            <a:ext cx="1338828" cy="1200329"/>
          </a:xfrm>
          <a:prstGeom prst="rect">
            <a:avLst/>
          </a:prstGeom>
        </p:spPr>
        <p:txBody>
          <a:bodyPr wrap="none">
            <a:spAutoFit/>
          </a:bodyPr>
          <a:lstStyle/>
          <a:p>
            <a:r>
              <a:rPr lang="en-US" dirty="0" smtClean="0">
                <a:latin typeface="+mn-lt"/>
              </a:rPr>
              <a:t>Information</a:t>
            </a:r>
          </a:p>
          <a:p>
            <a:endParaRPr lang="en-US" dirty="0">
              <a:latin typeface="+mn-lt"/>
            </a:endParaRPr>
          </a:p>
          <a:p>
            <a:endParaRPr lang="en-US" dirty="0" smtClean="0">
              <a:latin typeface="+mn-lt"/>
            </a:endParaRPr>
          </a:p>
          <a:p>
            <a:r>
              <a:rPr lang="en-US" dirty="0" smtClean="0">
                <a:latin typeface="+mn-lt"/>
              </a:rPr>
              <a:t> </a:t>
            </a:r>
            <a:r>
              <a:rPr lang="en-US" dirty="0">
                <a:latin typeface="+mn-lt"/>
              </a:rPr>
              <a:t>&amp; Choice</a:t>
            </a:r>
            <a:endParaRPr lang="el-GR" dirty="0">
              <a:latin typeface="+mn-lt"/>
            </a:endParaRPr>
          </a:p>
        </p:txBody>
      </p:sp>
      <p:sp>
        <p:nvSpPr>
          <p:cNvPr id="15" name="Rectangle 14"/>
          <p:cNvSpPr/>
          <p:nvPr/>
        </p:nvSpPr>
        <p:spPr>
          <a:xfrm>
            <a:off x="5668253" y="1002137"/>
            <a:ext cx="1378134" cy="1200329"/>
          </a:xfrm>
          <a:prstGeom prst="rect">
            <a:avLst/>
          </a:prstGeom>
        </p:spPr>
        <p:txBody>
          <a:bodyPr wrap="none">
            <a:spAutoFit/>
          </a:bodyPr>
          <a:lstStyle/>
          <a:p>
            <a:pPr algn="ctr"/>
            <a:r>
              <a:rPr lang="en-US" dirty="0">
                <a:latin typeface="+mn-lt"/>
              </a:rPr>
              <a:t>Responsive </a:t>
            </a:r>
            <a:endParaRPr lang="en-US" dirty="0" smtClean="0">
              <a:latin typeface="+mn-lt"/>
            </a:endParaRPr>
          </a:p>
          <a:p>
            <a:pPr algn="ctr"/>
            <a:endParaRPr lang="en-US" dirty="0">
              <a:latin typeface="+mn-lt"/>
            </a:endParaRPr>
          </a:p>
          <a:p>
            <a:pPr algn="ctr"/>
            <a:endParaRPr lang="en-US" dirty="0" smtClean="0">
              <a:latin typeface="+mn-lt"/>
            </a:endParaRPr>
          </a:p>
          <a:p>
            <a:r>
              <a:rPr lang="en-US" dirty="0" smtClean="0">
                <a:latin typeface="+mn-lt"/>
              </a:rPr>
              <a:t> services</a:t>
            </a:r>
            <a:endParaRPr lang="el-GR" dirty="0">
              <a:latin typeface="+mn-lt"/>
            </a:endParaRPr>
          </a:p>
        </p:txBody>
      </p:sp>
      <p:sp>
        <p:nvSpPr>
          <p:cNvPr id="16" name="Down Arrow Callout 15"/>
          <p:cNvSpPr/>
          <p:nvPr/>
        </p:nvSpPr>
        <p:spPr>
          <a:xfrm>
            <a:off x="2951877" y="2733077"/>
            <a:ext cx="2797153" cy="2138616"/>
          </a:xfrm>
          <a:prstGeom prst="downArrowCallout">
            <a:avLst>
              <a:gd name="adj1" fmla="val 33233"/>
              <a:gd name="adj2" fmla="val 65396"/>
              <a:gd name="adj3" fmla="val 23324"/>
              <a:gd name="adj4" fmla="val 56593"/>
            </a:avLst>
          </a:prstGeom>
          <a:solidFill>
            <a:schemeClr val="bg1">
              <a:lumMod val="95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Rectangle 21"/>
          <p:cNvSpPr/>
          <p:nvPr/>
        </p:nvSpPr>
        <p:spPr>
          <a:xfrm>
            <a:off x="2951876" y="2942805"/>
            <a:ext cx="1310615" cy="923330"/>
          </a:xfrm>
          <a:prstGeom prst="rect">
            <a:avLst/>
          </a:prstGeom>
        </p:spPr>
        <p:txBody>
          <a:bodyPr wrap="square">
            <a:spAutoFit/>
          </a:bodyPr>
          <a:lstStyle/>
          <a:p>
            <a:pPr algn="ctr"/>
            <a:r>
              <a:rPr lang="en-US" dirty="0">
                <a:latin typeface="+mn-lt"/>
              </a:rPr>
              <a:t>Improving Public Health</a:t>
            </a:r>
            <a:endParaRPr lang="el-GR" dirty="0">
              <a:latin typeface="+mn-lt"/>
            </a:endParaRPr>
          </a:p>
        </p:txBody>
      </p:sp>
      <p:sp>
        <p:nvSpPr>
          <p:cNvPr id="23" name="Rectangle 22"/>
          <p:cNvSpPr/>
          <p:nvPr/>
        </p:nvSpPr>
        <p:spPr>
          <a:xfrm>
            <a:off x="4632272" y="2941934"/>
            <a:ext cx="1128972" cy="923330"/>
          </a:xfrm>
          <a:prstGeom prst="rect">
            <a:avLst/>
          </a:prstGeom>
        </p:spPr>
        <p:txBody>
          <a:bodyPr wrap="square">
            <a:spAutoFit/>
          </a:bodyPr>
          <a:lstStyle/>
          <a:p>
            <a:pPr algn="ctr"/>
            <a:r>
              <a:rPr lang="en-US" dirty="0">
                <a:latin typeface="+mn-lt"/>
              </a:rPr>
              <a:t>Working with Others</a:t>
            </a:r>
            <a:endParaRPr lang="el-GR" dirty="0">
              <a:latin typeface="+mn-lt"/>
            </a:endParaRPr>
          </a:p>
        </p:txBody>
      </p:sp>
      <p:sp>
        <p:nvSpPr>
          <p:cNvPr id="24" name="Rectangle 23"/>
          <p:cNvSpPr/>
          <p:nvPr/>
        </p:nvSpPr>
        <p:spPr>
          <a:xfrm>
            <a:off x="3337098" y="4307401"/>
            <a:ext cx="2026709" cy="369332"/>
          </a:xfrm>
          <a:prstGeom prst="rect">
            <a:avLst/>
          </a:prstGeom>
        </p:spPr>
        <p:txBody>
          <a:bodyPr wrap="none">
            <a:spAutoFit/>
          </a:bodyPr>
          <a:lstStyle/>
          <a:p>
            <a:pPr algn="ctr"/>
            <a:r>
              <a:rPr lang="en-US" dirty="0">
                <a:latin typeface="+mn-lt"/>
              </a:rPr>
              <a:t>Listening to women</a:t>
            </a:r>
            <a:endParaRPr lang="el-GR" dirty="0">
              <a:latin typeface="+mn-lt"/>
            </a:endParaRPr>
          </a:p>
        </p:txBody>
      </p:sp>
      <p:cxnSp>
        <p:nvCxnSpPr>
          <p:cNvPr id="26" name="Straight Connector 25"/>
          <p:cNvCxnSpPr/>
          <p:nvPr/>
        </p:nvCxnSpPr>
        <p:spPr>
          <a:xfrm flipH="1">
            <a:off x="4385295" y="2733077"/>
            <a:ext cx="2" cy="124114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3979588" y="3974225"/>
            <a:ext cx="7417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92735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Εισαγωγή</a:t>
            </a:r>
            <a:r>
              <a:rPr lang="en-US" dirty="0" smtClean="0"/>
              <a:t> </a:t>
            </a:r>
            <a:r>
              <a:rPr lang="en-US" sz="3200" b="0" dirty="0" smtClean="0"/>
              <a:t>(1 </a:t>
            </a:r>
            <a:r>
              <a:rPr lang="el-GR" sz="3200" b="0" dirty="0" smtClean="0"/>
              <a:t>από 3)</a:t>
            </a:r>
            <a:endParaRPr lang="el-GR" sz="3200" b="0" dirty="0"/>
          </a:p>
        </p:txBody>
      </p:sp>
      <p:sp>
        <p:nvSpPr>
          <p:cNvPr id="3" name="Θέση περιεχομένου 2"/>
          <p:cNvSpPr>
            <a:spLocks noGrp="1"/>
          </p:cNvSpPr>
          <p:nvPr>
            <p:ph idx="1"/>
          </p:nvPr>
        </p:nvSpPr>
        <p:spPr/>
        <p:txBody>
          <a:bodyPr/>
          <a:lstStyle/>
          <a:p>
            <a:pPr>
              <a:spcBef>
                <a:spcPts val="1800"/>
              </a:spcBef>
            </a:pPr>
            <a:r>
              <a:rPr lang="el-GR" dirty="0"/>
              <a:t>‘Τα ‘</a:t>
            </a:r>
            <a:r>
              <a:rPr lang="el-GR" dirty="0" err="1"/>
              <a:t>Propagating</a:t>
            </a:r>
            <a:r>
              <a:rPr lang="el-GR" dirty="0"/>
              <a:t> </a:t>
            </a:r>
            <a:r>
              <a:rPr lang="el-GR" dirty="0" err="1"/>
              <a:t>Keys</a:t>
            </a:r>
            <a:r>
              <a:rPr lang="el-GR" dirty="0"/>
              <a:t>’ αποτελούν ένα μοντέλο κοινωνικής ενδυνάμωσης. </a:t>
            </a:r>
          </a:p>
          <a:p>
            <a:pPr>
              <a:spcBef>
                <a:spcPts val="1800"/>
              </a:spcBef>
            </a:pPr>
            <a:r>
              <a:rPr lang="el-GR" dirty="0"/>
              <a:t>Ο ρόλος τους είναι καθοριστικός σε διαδικασίες απόκτησης πολιτικής επιρροής σε καταστάσεις που έχουν σημασία για τα άτομα που μοιράζονται τις ίδιες γειτονιές, τους ίδιους χώρους εργασίας, τις ίδιες εμπειρίες ζωής ή ανησυχίες.</a:t>
            </a:r>
          </a:p>
          <a:p>
            <a:pPr>
              <a:spcBef>
                <a:spcPts val="1800"/>
              </a:spcBef>
            </a:pPr>
            <a:r>
              <a:rPr lang="el-GR" dirty="0"/>
              <a:t>Υπάρχει οριζόντια διασύνδεση μεταξύ των γειτόνων ή των μελών ενός </a:t>
            </a:r>
            <a:r>
              <a:rPr lang="el-GR" dirty="0" err="1"/>
              <a:t>Target</a:t>
            </a:r>
            <a:r>
              <a:rPr lang="el-GR" dirty="0"/>
              <a:t> </a:t>
            </a:r>
            <a:r>
              <a:rPr lang="el-GR" dirty="0" err="1"/>
              <a:t>Group</a:t>
            </a:r>
            <a:r>
              <a:rPr lang="el-GR" dirty="0"/>
              <a:t> αφού είναι κοινές σημαντικές </a:t>
            </a:r>
            <a:r>
              <a:rPr lang="el-GR" dirty="0" err="1"/>
              <a:t>παραμέτροι</a:t>
            </a:r>
            <a:r>
              <a:rPr lang="el-GR" dirty="0"/>
              <a:t>- μεταβλητές όπως η εμπιστοσύνη, η αλληλεγγύη και η κοινωνική δέσμευση.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
        <p:nvSpPr>
          <p:cNvPr id="5" name="Ορθογώνιο 4"/>
          <p:cNvSpPr/>
          <p:nvPr/>
        </p:nvSpPr>
        <p:spPr>
          <a:xfrm>
            <a:off x="140142" y="6117943"/>
            <a:ext cx="6808122" cy="523220"/>
          </a:xfrm>
          <a:prstGeom prst="rect">
            <a:avLst/>
          </a:prstGeom>
        </p:spPr>
        <p:txBody>
          <a:bodyPr wrap="square">
            <a:spAutoFit/>
          </a:bodyPr>
          <a:lstStyle/>
          <a:p>
            <a:r>
              <a:rPr lang="en-US" sz="1400" dirty="0" err="1">
                <a:latin typeface="+mn-lt"/>
              </a:rPr>
              <a:t>Vivilaki</a:t>
            </a:r>
            <a:r>
              <a:rPr lang="en-US" sz="1400" dirty="0">
                <a:latin typeface="+mn-lt"/>
              </a:rPr>
              <a:t> V &amp; </a:t>
            </a:r>
            <a:r>
              <a:rPr lang="en-US" sz="1400" dirty="0" err="1">
                <a:latin typeface="+mn-lt"/>
              </a:rPr>
              <a:t>Daglas</a:t>
            </a:r>
            <a:r>
              <a:rPr lang="en-US" sz="1400" dirty="0">
                <a:latin typeface="+mn-lt"/>
              </a:rPr>
              <a:t> M (2008) The Stimulating Dynamics of 'Propagating </a:t>
            </a:r>
            <a:r>
              <a:rPr lang="en-US" sz="1400" dirty="0" err="1">
                <a:latin typeface="+mn-lt"/>
              </a:rPr>
              <a:t>Keys':A</a:t>
            </a:r>
            <a:r>
              <a:rPr lang="en-US" sz="1400" dirty="0">
                <a:latin typeface="+mn-lt"/>
              </a:rPr>
              <a:t> Health Education Intervention in Leading-Edge Health Education Issues by </a:t>
            </a:r>
            <a:r>
              <a:rPr lang="en-US" sz="1400" dirty="0" err="1">
                <a:latin typeface="+mn-lt"/>
              </a:rPr>
              <a:t>Lennard</a:t>
            </a:r>
            <a:r>
              <a:rPr lang="en-US" sz="1400" dirty="0">
                <a:latin typeface="+mn-lt"/>
              </a:rPr>
              <a:t> V. </a:t>
            </a:r>
            <a:r>
              <a:rPr lang="en-US" sz="1400" dirty="0" err="1">
                <a:latin typeface="+mn-lt"/>
              </a:rPr>
              <a:t>Sebeki</a:t>
            </a:r>
            <a:r>
              <a:rPr lang="en-US" sz="1400" dirty="0">
                <a:latin typeface="+mn-lt"/>
              </a:rPr>
              <a:t>.</a:t>
            </a:r>
            <a:endParaRPr lang="el-GR" sz="1400" dirty="0">
              <a:latin typeface="+mn-lt"/>
            </a:endParaRPr>
          </a:p>
        </p:txBody>
      </p:sp>
    </p:spTree>
    <p:extLst>
      <p:ext uri="{BB962C8B-B14F-4D97-AF65-F5344CB8AC3E}">
        <p14:creationId xmlns:p14="http://schemas.microsoft.com/office/powerpoint/2010/main" val="41910944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Εισαγωγή</a:t>
            </a:r>
            <a:r>
              <a:rPr lang="en-US" dirty="0"/>
              <a:t> </a:t>
            </a:r>
            <a:r>
              <a:rPr lang="en-US" sz="3200" b="0" dirty="0" smtClean="0"/>
              <a:t>(</a:t>
            </a:r>
            <a:r>
              <a:rPr lang="el-GR" sz="3200" b="0" dirty="0" smtClean="0"/>
              <a:t>2</a:t>
            </a:r>
            <a:r>
              <a:rPr lang="en-US" sz="3200" b="0" dirty="0" smtClean="0"/>
              <a:t> </a:t>
            </a:r>
            <a:r>
              <a:rPr lang="el-GR" sz="3200" b="0" dirty="0"/>
              <a:t>από </a:t>
            </a:r>
            <a:r>
              <a:rPr lang="el-GR" sz="3200" b="0" dirty="0" smtClean="0"/>
              <a:t>3)</a:t>
            </a:r>
            <a:endParaRPr lang="el-GR" dirty="0"/>
          </a:p>
        </p:txBody>
      </p:sp>
      <p:sp>
        <p:nvSpPr>
          <p:cNvPr id="3" name="Θέση περιεχομένου 2"/>
          <p:cNvSpPr>
            <a:spLocks noGrp="1"/>
          </p:cNvSpPr>
          <p:nvPr>
            <p:ph idx="1"/>
          </p:nvPr>
        </p:nvSpPr>
        <p:spPr/>
        <p:txBody>
          <a:bodyPr/>
          <a:lstStyle/>
          <a:p>
            <a:pPr>
              <a:spcBef>
                <a:spcPts val="1800"/>
              </a:spcBef>
            </a:pPr>
            <a:r>
              <a:rPr lang="el-GR" dirty="0"/>
              <a:t>Τέτοιο ‘κοινωνικό περιβάλλον’ υπάρχει σε ομάδες όπως οι εθελοντικές οργανώσεις, οι σχολικές τάξεις, οι σύλλογοι γονέων, </a:t>
            </a:r>
            <a:r>
              <a:rPr lang="el-GR" dirty="0" err="1"/>
              <a:t>clubs</a:t>
            </a:r>
            <a:r>
              <a:rPr lang="el-GR" dirty="0"/>
              <a:t> και διάφορες κλαδικές οργανώσεις και είναι ιδιαίτερα σημαντικό για την ανάπτυξη προγραμμάτων αγωγής υγείας. </a:t>
            </a:r>
          </a:p>
          <a:p>
            <a:pPr>
              <a:spcBef>
                <a:spcPts val="1800"/>
              </a:spcBef>
            </a:pPr>
            <a:r>
              <a:rPr lang="el-GR" dirty="0"/>
              <a:t>Αυτό το μοντέλο των </a:t>
            </a:r>
            <a:r>
              <a:rPr lang="el-GR" dirty="0" err="1"/>
              <a:t>Propagating</a:t>
            </a:r>
            <a:r>
              <a:rPr lang="el-GR" dirty="0"/>
              <a:t> </a:t>
            </a:r>
            <a:r>
              <a:rPr lang="el-GR" dirty="0" err="1"/>
              <a:t>Keys</a:t>
            </a:r>
            <a:r>
              <a:rPr lang="el-GR" dirty="0"/>
              <a:t> –χωρίς να απαιτείται μεγάλη οικονομική επιβάρυνση- στοχεύει σε ατομικούς παροτρυντικούς  παράγοντες που λειτουργούν ως προσδιοριστές της πιθανότητας να εκδηλωθεί μια συγκεκριμένη συμπεριφορά αναφορικά με την υγεία.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
        <p:nvSpPr>
          <p:cNvPr id="7" name="Ορθογώνιο 4"/>
          <p:cNvSpPr/>
          <p:nvPr/>
        </p:nvSpPr>
        <p:spPr>
          <a:xfrm>
            <a:off x="140142" y="6117943"/>
            <a:ext cx="6808122" cy="523220"/>
          </a:xfrm>
          <a:prstGeom prst="rect">
            <a:avLst/>
          </a:prstGeom>
        </p:spPr>
        <p:txBody>
          <a:bodyPr wrap="square">
            <a:spAutoFit/>
          </a:bodyPr>
          <a:lstStyle/>
          <a:p>
            <a:r>
              <a:rPr lang="en-US" sz="1400" dirty="0" err="1">
                <a:latin typeface="+mn-lt"/>
              </a:rPr>
              <a:t>Vivilaki</a:t>
            </a:r>
            <a:r>
              <a:rPr lang="en-US" sz="1400" dirty="0">
                <a:latin typeface="+mn-lt"/>
              </a:rPr>
              <a:t> V &amp; </a:t>
            </a:r>
            <a:r>
              <a:rPr lang="en-US" sz="1400" dirty="0" err="1">
                <a:latin typeface="+mn-lt"/>
              </a:rPr>
              <a:t>Daglas</a:t>
            </a:r>
            <a:r>
              <a:rPr lang="en-US" sz="1400" dirty="0">
                <a:latin typeface="+mn-lt"/>
              </a:rPr>
              <a:t> M (2008) The Stimulating Dynamics of 'Propagating </a:t>
            </a:r>
            <a:r>
              <a:rPr lang="en-US" sz="1400" dirty="0" err="1">
                <a:latin typeface="+mn-lt"/>
              </a:rPr>
              <a:t>Keys':A</a:t>
            </a:r>
            <a:r>
              <a:rPr lang="en-US" sz="1400" dirty="0">
                <a:latin typeface="+mn-lt"/>
              </a:rPr>
              <a:t> Health Education Intervention in Leading-Edge Health Education Issues by </a:t>
            </a:r>
            <a:r>
              <a:rPr lang="en-US" sz="1400" dirty="0" err="1">
                <a:latin typeface="+mn-lt"/>
              </a:rPr>
              <a:t>Lennard</a:t>
            </a:r>
            <a:r>
              <a:rPr lang="en-US" sz="1400" dirty="0">
                <a:latin typeface="+mn-lt"/>
              </a:rPr>
              <a:t> V. </a:t>
            </a:r>
            <a:r>
              <a:rPr lang="en-US" sz="1400" dirty="0" err="1">
                <a:latin typeface="+mn-lt"/>
              </a:rPr>
              <a:t>Sebeki</a:t>
            </a:r>
            <a:r>
              <a:rPr lang="en-US" sz="1400" dirty="0">
                <a:latin typeface="+mn-lt"/>
              </a:rPr>
              <a:t>.</a:t>
            </a:r>
            <a:endParaRPr lang="el-GR" sz="1400" dirty="0">
              <a:latin typeface="+mn-lt"/>
            </a:endParaRPr>
          </a:p>
        </p:txBody>
      </p:sp>
    </p:spTree>
    <p:extLst>
      <p:ext uri="{BB962C8B-B14F-4D97-AF65-F5344CB8AC3E}">
        <p14:creationId xmlns:p14="http://schemas.microsoft.com/office/powerpoint/2010/main" val="16937170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Εισαγωγή</a:t>
            </a:r>
            <a:r>
              <a:rPr lang="en-US" dirty="0"/>
              <a:t> </a:t>
            </a:r>
            <a:r>
              <a:rPr lang="en-US" sz="3200" b="0" dirty="0" smtClean="0"/>
              <a:t>(</a:t>
            </a:r>
            <a:r>
              <a:rPr lang="el-GR" sz="3200" b="0" dirty="0" smtClean="0"/>
              <a:t>3</a:t>
            </a:r>
            <a:r>
              <a:rPr lang="en-US" sz="3200" b="0" dirty="0" smtClean="0"/>
              <a:t> </a:t>
            </a:r>
            <a:r>
              <a:rPr lang="el-GR" sz="3200" b="0" dirty="0"/>
              <a:t>από </a:t>
            </a:r>
            <a:r>
              <a:rPr lang="el-GR" sz="3200" b="0" dirty="0" smtClean="0"/>
              <a:t>3)</a:t>
            </a:r>
            <a:endParaRPr lang="el-GR" dirty="0"/>
          </a:p>
        </p:txBody>
      </p:sp>
      <p:sp>
        <p:nvSpPr>
          <p:cNvPr id="3" name="Θέση περιεχομένου 2"/>
          <p:cNvSpPr>
            <a:spLocks noGrp="1"/>
          </p:cNvSpPr>
          <p:nvPr>
            <p:ph idx="1"/>
          </p:nvPr>
        </p:nvSpPr>
        <p:spPr/>
        <p:txBody>
          <a:bodyPr/>
          <a:lstStyle/>
          <a:p>
            <a:pPr>
              <a:spcBef>
                <a:spcPts val="1800"/>
              </a:spcBef>
            </a:pPr>
            <a:r>
              <a:rPr lang="el-GR" dirty="0"/>
              <a:t>Μέσα από αυτές τις διαδικασίες, υπάρχει η δυνατότητα να βελτιωθούν οι συνεργασίες για τις παρεμβάσεις αγωγής υγείας στην κοινότητα. </a:t>
            </a:r>
          </a:p>
          <a:p>
            <a:pPr>
              <a:spcBef>
                <a:spcPts val="1800"/>
              </a:spcBef>
            </a:pPr>
            <a:r>
              <a:rPr lang="el-GR" dirty="0"/>
              <a:t>Είναι ένα </a:t>
            </a:r>
            <a:r>
              <a:rPr lang="el-GR" dirty="0" err="1"/>
              <a:t>διαδραστικό</a:t>
            </a:r>
            <a:r>
              <a:rPr lang="el-GR" dirty="0"/>
              <a:t> μοντέλο για την ενδυνάμωση της κοινότητας και περιγράφει τις αμφίδρομες επιδράσεις ανάμεσα στο άτομο και την ομάδα που ανήκει καθώς επίσης και τους παράγοντες που σχετίζονται με το περιβάλλον σε μια διαδικασία ενδυνάμωσης.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
        <p:nvSpPr>
          <p:cNvPr id="7" name="Ορθογώνιο 4"/>
          <p:cNvSpPr/>
          <p:nvPr/>
        </p:nvSpPr>
        <p:spPr>
          <a:xfrm>
            <a:off x="140142" y="6117943"/>
            <a:ext cx="6808122" cy="523220"/>
          </a:xfrm>
          <a:prstGeom prst="rect">
            <a:avLst/>
          </a:prstGeom>
        </p:spPr>
        <p:txBody>
          <a:bodyPr wrap="square">
            <a:spAutoFit/>
          </a:bodyPr>
          <a:lstStyle/>
          <a:p>
            <a:r>
              <a:rPr lang="en-US" sz="1400" dirty="0" err="1">
                <a:latin typeface="+mn-lt"/>
              </a:rPr>
              <a:t>Vivilaki</a:t>
            </a:r>
            <a:r>
              <a:rPr lang="en-US" sz="1400" dirty="0">
                <a:latin typeface="+mn-lt"/>
              </a:rPr>
              <a:t> V &amp; </a:t>
            </a:r>
            <a:r>
              <a:rPr lang="en-US" sz="1400" dirty="0" err="1">
                <a:latin typeface="+mn-lt"/>
              </a:rPr>
              <a:t>Daglas</a:t>
            </a:r>
            <a:r>
              <a:rPr lang="en-US" sz="1400" dirty="0">
                <a:latin typeface="+mn-lt"/>
              </a:rPr>
              <a:t> M (2008) The Stimulating Dynamics of 'Propagating </a:t>
            </a:r>
            <a:r>
              <a:rPr lang="en-US" sz="1400" dirty="0" err="1">
                <a:latin typeface="+mn-lt"/>
              </a:rPr>
              <a:t>Keys':A</a:t>
            </a:r>
            <a:r>
              <a:rPr lang="en-US" sz="1400" dirty="0">
                <a:latin typeface="+mn-lt"/>
              </a:rPr>
              <a:t> Health Education Intervention in Leading-Edge Health Education Issues by </a:t>
            </a:r>
            <a:r>
              <a:rPr lang="en-US" sz="1400" dirty="0" err="1">
                <a:latin typeface="+mn-lt"/>
              </a:rPr>
              <a:t>Lennard</a:t>
            </a:r>
            <a:r>
              <a:rPr lang="en-US" sz="1400" dirty="0">
                <a:latin typeface="+mn-lt"/>
              </a:rPr>
              <a:t> V. </a:t>
            </a:r>
            <a:r>
              <a:rPr lang="en-US" sz="1400" dirty="0" err="1">
                <a:latin typeface="+mn-lt"/>
              </a:rPr>
              <a:t>Sebeki</a:t>
            </a:r>
            <a:r>
              <a:rPr lang="en-US" sz="1400" dirty="0">
                <a:latin typeface="+mn-lt"/>
              </a:rPr>
              <a:t>.</a:t>
            </a:r>
            <a:endParaRPr lang="el-GR" sz="1400" dirty="0">
              <a:latin typeface="+mn-lt"/>
            </a:endParaRPr>
          </a:p>
        </p:txBody>
      </p:sp>
    </p:spTree>
    <p:extLst>
      <p:ext uri="{BB962C8B-B14F-4D97-AF65-F5344CB8AC3E}">
        <p14:creationId xmlns:p14="http://schemas.microsoft.com/office/powerpoint/2010/main" val="14020899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a:t>Propagating </a:t>
            </a:r>
            <a:r>
              <a:rPr lang="en-US" dirty="0" smtClean="0"/>
              <a:t>Keys</a:t>
            </a:r>
            <a:r>
              <a:rPr lang="el-GR" dirty="0" smtClean="0"/>
              <a:t> </a:t>
            </a:r>
            <a:r>
              <a:rPr lang="el-GR" sz="3200" b="0" dirty="0" smtClean="0"/>
              <a:t>(1 από 4)</a:t>
            </a:r>
            <a:endParaRPr lang="el-GR" sz="3200" b="0" dirty="0"/>
          </a:p>
        </p:txBody>
      </p:sp>
      <p:sp>
        <p:nvSpPr>
          <p:cNvPr id="3" name="Θέση περιεχομένου 2"/>
          <p:cNvSpPr>
            <a:spLocks noGrp="1"/>
          </p:cNvSpPr>
          <p:nvPr>
            <p:ph idx="1"/>
          </p:nvPr>
        </p:nvSpPr>
        <p:spPr/>
        <p:txBody>
          <a:bodyPr/>
          <a:lstStyle/>
          <a:p>
            <a:pPr>
              <a:spcBef>
                <a:spcPts val="1800"/>
              </a:spcBef>
            </a:pPr>
            <a:r>
              <a:rPr lang="el-GR" dirty="0"/>
              <a:t>Εκπαίδευση μελών του </a:t>
            </a:r>
            <a:r>
              <a:rPr lang="el-GR" dirty="0" err="1"/>
              <a:t>Target</a:t>
            </a:r>
            <a:r>
              <a:rPr lang="el-GR" dirty="0"/>
              <a:t> </a:t>
            </a:r>
            <a:r>
              <a:rPr lang="el-GR" dirty="0" err="1"/>
              <a:t>Group</a:t>
            </a:r>
            <a:r>
              <a:rPr lang="el-GR" dirty="0"/>
              <a:t> (</a:t>
            </a:r>
            <a:r>
              <a:rPr lang="el-GR" dirty="0" err="1"/>
              <a:t>Propagating</a:t>
            </a:r>
            <a:r>
              <a:rPr lang="el-GR" dirty="0"/>
              <a:t> </a:t>
            </a:r>
            <a:r>
              <a:rPr lang="el-GR" dirty="0" err="1"/>
              <a:t>Keys</a:t>
            </a:r>
            <a:r>
              <a:rPr lang="el-GR" dirty="0" smtClean="0"/>
              <a:t>),</a:t>
            </a:r>
            <a:endParaRPr lang="el-GR" dirty="0"/>
          </a:p>
          <a:p>
            <a:pPr>
              <a:spcBef>
                <a:spcPts val="1800"/>
              </a:spcBef>
            </a:pPr>
            <a:r>
              <a:rPr lang="el-GR" dirty="0"/>
              <a:t>Ανάπτυξη των </a:t>
            </a:r>
            <a:r>
              <a:rPr lang="el-GR" dirty="0" err="1"/>
              <a:t>Propagating</a:t>
            </a:r>
            <a:r>
              <a:rPr lang="el-GR" dirty="0"/>
              <a:t> </a:t>
            </a:r>
            <a:r>
              <a:rPr lang="el-GR" dirty="0" err="1"/>
              <a:t>Keys</a:t>
            </a:r>
            <a:r>
              <a:rPr lang="el-GR" dirty="0"/>
              <a:t> σε ρόλους διέγερσης για το </a:t>
            </a:r>
            <a:r>
              <a:rPr lang="el-GR" dirty="0" err="1"/>
              <a:t>Target</a:t>
            </a:r>
            <a:r>
              <a:rPr lang="el-GR" dirty="0"/>
              <a:t> </a:t>
            </a:r>
            <a:r>
              <a:rPr lang="el-GR" dirty="0" err="1" smtClean="0"/>
              <a:t>Group</a:t>
            </a:r>
            <a:r>
              <a:rPr lang="el-GR" dirty="0" smtClean="0"/>
              <a:t>,</a:t>
            </a:r>
            <a:endParaRPr lang="el-GR" dirty="0"/>
          </a:p>
          <a:p>
            <a:pPr>
              <a:spcBef>
                <a:spcPts val="1800"/>
              </a:spcBef>
            </a:pPr>
            <a:r>
              <a:rPr lang="el-GR" dirty="0"/>
              <a:t>Ενθάρρυνση τους να μετατραπούν ‘</a:t>
            </a:r>
            <a:r>
              <a:rPr lang="el-GR" dirty="0" err="1"/>
              <a:t>reflective</a:t>
            </a:r>
            <a:r>
              <a:rPr lang="el-GR" dirty="0"/>
              <a:t> </a:t>
            </a:r>
            <a:r>
              <a:rPr lang="el-GR" dirty="0" err="1"/>
              <a:t>health</a:t>
            </a:r>
            <a:r>
              <a:rPr lang="el-GR" dirty="0"/>
              <a:t> </a:t>
            </a:r>
            <a:r>
              <a:rPr lang="el-GR" dirty="0" err="1"/>
              <a:t>practitioners</a:t>
            </a:r>
            <a:r>
              <a:rPr lang="el-GR" dirty="0"/>
              <a:t>’ με στόχο την κριτική </a:t>
            </a:r>
            <a:r>
              <a:rPr lang="el-GR" dirty="0" err="1"/>
              <a:t>διάδραση</a:t>
            </a:r>
            <a:r>
              <a:rPr lang="el-GR" dirty="0"/>
              <a:t> του Μηνύματος Αγωγής Υγείας, προκειμένου να υπάρχουν στην ομάδα (</a:t>
            </a:r>
            <a:r>
              <a:rPr lang="el-GR" dirty="0" err="1"/>
              <a:t>Target</a:t>
            </a:r>
            <a:r>
              <a:rPr lang="el-GR" dirty="0"/>
              <a:t> </a:t>
            </a:r>
            <a:r>
              <a:rPr lang="el-GR" dirty="0" err="1"/>
              <a:t>Group</a:t>
            </a:r>
            <a:r>
              <a:rPr lang="el-GR" dirty="0"/>
              <a:t>) οι κατάλληλες αντιδράσεις είναι καθοριστικής σημασίας για την αποτελεσματικότητα της παρέμβασης (</a:t>
            </a:r>
            <a:r>
              <a:rPr lang="el-GR" dirty="0" err="1"/>
              <a:t>Hope</a:t>
            </a:r>
            <a:r>
              <a:rPr lang="el-GR" dirty="0"/>
              <a:t> and </a:t>
            </a:r>
            <a:r>
              <a:rPr lang="el-GR" dirty="0" err="1"/>
              <a:t>Timmel</a:t>
            </a:r>
            <a:r>
              <a:rPr lang="el-GR" dirty="0"/>
              <a:t> 1984).</a:t>
            </a:r>
          </a:p>
          <a:p>
            <a:pPr>
              <a:spcBef>
                <a:spcPts val="18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
        <p:nvSpPr>
          <p:cNvPr id="7" name="Ορθογώνιο 4"/>
          <p:cNvSpPr/>
          <p:nvPr/>
        </p:nvSpPr>
        <p:spPr>
          <a:xfrm>
            <a:off x="140142" y="6117943"/>
            <a:ext cx="6808122" cy="523220"/>
          </a:xfrm>
          <a:prstGeom prst="rect">
            <a:avLst/>
          </a:prstGeom>
        </p:spPr>
        <p:txBody>
          <a:bodyPr wrap="square">
            <a:spAutoFit/>
          </a:bodyPr>
          <a:lstStyle/>
          <a:p>
            <a:r>
              <a:rPr lang="en-US" sz="1400" dirty="0" err="1">
                <a:latin typeface="+mn-lt"/>
              </a:rPr>
              <a:t>Vivilaki</a:t>
            </a:r>
            <a:r>
              <a:rPr lang="en-US" sz="1400" dirty="0">
                <a:latin typeface="+mn-lt"/>
              </a:rPr>
              <a:t> V &amp; </a:t>
            </a:r>
            <a:r>
              <a:rPr lang="en-US" sz="1400" dirty="0" err="1">
                <a:latin typeface="+mn-lt"/>
              </a:rPr>
              <a:t>Daglas</a:t>
            </a:r>
            <a:r>
              <a:rPr lang="en-US" sz="1400" dirty="0">
                <a:latin typeface="+mn-lt"/>
              </a:rPr>
              <a:t> M (2008) The Stimulating Dynamics of 'Propagating </a:t>
            </a:r>
            <a:r>
              <a:rPr lang="en-US" sz="1400" dirty="0" err="1">
                <a:latin typeface="+mn-lt"/>
              </a:rPr>
              <a:t>Keys':A</a:t>
            </a:r>
            <a:r>
              <a:rPr lang="en-US" sz="1400" dirty="0">
                <a:latin typeface="+mn-lt"/>
              </a:rPr>
              <a:t> Health Education Intervention in Leading-Edge Health Education Issues by </a:t>
            </a:r>
            <a:r>
              <a:rPr lang="en-US" sz="1400" dirty="0" err="1">
                <a:latin typeface="+mn-lt"/>
              </a:rPr>
              <a:t>Lennard</a:t>
            </a:r>
            <a:r>
              <a:rPr lang="en-US" sz="1400" dirty="0">
                <a:latin typeface="+mn-lt"/>
              </a:rPr>
              <a:t> V. </a:t>
            </a:r>
            <a:r>
              <a:rPr lang="en-US" sz="1400" dirty="0" err="1">
                <a:latin typeface="+mn-lt"/>
              </a:rPr>
              <a:t>Sebeki</a:t>
            </a:r>
            <a:r>
              <a:rPr lang="en-US" sz="1400" dirty="0">
                <a:latin typeface="+mn-lt"/>
              </a:rPr>
              <a:t>.</a:t>
            </a:r>
            <a:endParaRPr lang="el-GR" sz="1400" dirty="0">
              <a:latin typeface="+mn-lt"/>
            </a:endParaRPr>
          </a:p>
        </p:txBody>
      </p:sp>
    </p:spTree>
    <p:extLst>
      <p:ext uri="{BB962C8B-B14F-4D97-AF65-F5344CB8AC3E}">
        <p14:creationId xmlns:p14="http://schemas.microsoft.com/office/powerpoint/2010/main" val="4224173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Propagating Keys</a:t>
            </a:r>
            <a:r>
              <a:rPr lang="el-GR" dirty="0"/>
              <a:t> </a:t>
            </a:r>
            <a:r>
              <a:rPr lang="el-GR" sz="3200" b="0" dirty="0" smtClean="0"/>
              <a:t>(2 </a:t>
            </a:r>
            <a:r>
              <a:rPr lang="el-GR" sz="3200" b="0" dirty="0"/>
              <a:t>από </a:t>
            </a:r>
            <a:r>
              <a:rPr lang="el-GR" sz="3200" b="0" dirty="0" smtClean="0"/>
              <a:t>4)</a:t>
            </a:r>
            <a:endParaRPr lang="el-GR" dirty="0"/>
          </a:p>
        </p:txBody>
      </p:sp>
      <p:sp>
        <p:nvSpPr>
          <p:cNvPr id="3" name="Θέση περιεχομένου 2"/>
          <p:cNvSpPr>
            <a:spLocks noGrp="1"/>
          </p:cNvSpPr>
          <p:nvPr>
            <p:ph idx="1"/>
          </p:nvPr>
        </p:nvSpPr>
        <p:spPr/>
        <p:txBody>
          <a:bodyPr/>
          <a:lstStyle/>
          <a:p>
            <a:pPr>
              <a:spcBef>
                <a:spcPts val="1800"/>
              </a:spcBef>
            </a:pPr>
            <a:r>
              <a:rPr lang="el-GR" dirty="0"/>
              <a:t>Να γίνουν τα ‘ιδανικά μέλη’ (‘</a:t>
            </a:r>
            <a:r>
              <a:rPr lang="el-GR" dirty="0" err="1"/>
              <a:t>ideal</a:t>
            </a:r>
            <a:r>
              <a:rPr lang="el-GR" dirty="0"/>
              <a:t> </a:t>
            </a:r>
            <a:r>
              <a:rPr lang="el-GR" dirty="0" err="1"/>
              <a:t>types</a:t>
            </a:r>
            <a:r>
              <a:rPr lang="el-GR" dirty="0"/>
              <a:t>’) της ομάδας και να λειτουργήσουν ως ηγέτες (</a:t>
            </a:r>
            <a:r>
              <a:rPr lang="el-GR" dirty="0" err="1"/>
              <a:t>Moscovici</a:t>
            </a:r>
            <a:r>
              <a:rPr lang="el-GR" dirty="0"/>
              <a:t> 1981).</a:t>
            </a:r>
          </a:p>
          <a:p>
            <a:pPr>
              <a:spcBef>
                <a:spcPts val="1800"/>
              </a:spcBef>
            </a:pPr>
            <a:r>
              <a:rPr lang="el-GR" dirty="0"/>
              <a:t>Με την χρήση ατόμων μέσα από την ομάδα στο σχεδιασμό των προγραμμάτων αγωγής υγείας έχουμε καλύτερα αποτελέσματα (</a:t>
            </a:r>
            <a:r>
              <a:rPr lang="el-GR" dirty="0" err="1"/>
              <a:t>Hall</a:t>
            </a:r>
            <a:r>
              <a:rPr lang="el-GR" dirty="0"/>
              <a:t> and Best, 1997)</a:t>
            </a:r>
          </a:p>
          <a:p>
            <a:pPr>
              <a:spcBef>
                <a:spcPts val="18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
        <p:nvSpPr>
          <p:cNvPr id="7" name="Ορθογώνιο 4"/>
          <p:cNvSpPr/>
          <p:nvPr/>
        </p:nvSpPr>
        <p:spPr>
          <a:xfrm>
            <a:off x="140142" y="6117943"/>
            <a:ext cx="6808122" cy="523220"/>
          </a:xfrm>
          <a:prstGeom prst="rect">
            <a:avLst/>
          </a:prstGeom>
        </p:spPr>
        <p:txBody>
          <a:bodyPr wrap="square">
            <a:spAutoFit/>
          </a:bodyPr>
          <a:lstStyle/>
          <a:p>
            <a:r>
              <a:rPr lang="en-US" sz="1400" dirty="0" err="1">
                <a:latin typeface="+mn-lt"/>
              </a:rPr>
              <a:t>Vivilaki</a:t>
            </a:r>
            <a:r>
              <a:rPr lang="en-US" sz="1400" dirty="0">
                <a:latin typeface="+mn-lt"/>
              </a:rPr>
              <a:t> V &amp; </a:t>
            </a:r>
            <a:r>
              <a:rPr lang="en-US" sz="1400" dirty="0" err="1">
                <a:latin typeface="+mn-lt"/>
              </a:rPr>
              <a:t>Daglas</a:t>
            </a:r>
            <a:r>
              <a:rPr lang="en-US" sz="1400" dirty="0">
                <a:latin typeface="+mn-lt"/>
              </a:rPr>
              <a:t> M (2008) The Stimulating Dynamics of 'Propagating </a:t>
            </a:r>
            <a:r>
              <a:rPr lang="en-US" sz="1400" dirty="0" err="1">
                <a:latin typeface="+mn-lt"/>
              </a:rPr>
              <a:t>Keys':A</a:t>
            </a:r>
            <a:r>
              <a:rPr lang="en-US" sz="1400" dirty="0">
                <a:latin typeface="+mn-lt"/>
              </a:rPr>
              <a:t> Health Education Intervention in Leading-Edge Health Education Issues by </a:t>
            </a:r>
            <a:r>
              <a:rPr lang="en-US" sz="1400" dirty="0" err="1">
                <a:latin typeface="+mn-lt"/>
              </a:rPr>
              <a:t>Lennard</a:t>
            </a:r>
            <a:r>
              <a:rPr lang="en-US" sz="1400" dirty="0">
                <a:latin typeface="+mn-lt"/>
              </a:rPr>
              <a:t> V. </a:t>
            </a:r>
            <a:r>
              <a:rPr lang="en-US" sz="1400" dirty="0" err="1">
                <a:latin typeface="+mn-lt"/>
              </a:rPr>
              <a:t>Sebeki</a:t>
            </a:r>
            <a:r>
              <a:rPr lang="en-US" sz="1400" dirty="0">
                <a:latin typeface="+mn-lt"/>
              </a:rPr>
              <a:t>.</a:t>
            </a:r>
            <a:endParaRPr lang="el-GR" sz="1400" dirty="0">
              <a:latin typeface="+mn-lt"/>
            </a:endParaRPr>
          </a:p>
        </p:txBody>
      </p:sp>
    </p:spTree>
    <p:extLst>
      <p:ext uri="{BB962C8B-B14F-4D97-AF65-F5344CB8AC3E}">
        <p14:creationId xmlns:p14="http://schemas.microsoft.com/office/powerpoint/2010/main" val="4842012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Propagating </a:t>
            </a:r>
            <a:r>
              <a:rPr lang="en-US" dirty="0" smtClean="0"/>
              <a:t>Keys</a:t>
            </a:r>
            <a:r>
              <a:rPr lang="el-GR" dirty="0" smtClean="0"/>
              <a:t> </a:t>
            </a:r>
            <a:r>
              <a:rPr lang="el-GR" sz="3200" b="0" dirty="0" smtClean="0"/>
              <a:t>(3 </a:t>
            </a:r>
            <a:r>
              <a:rPr lang="el-GR" sz="3200" b="0" dirty="0"/>
              <a:t>από </a:t>
            </a:r>
            <a:r>
              <a:rPr lang="el-GR" sz="3200" b="0" dirty="0" smtClean="0"/>
              <a:t>4)</a:t>
            </a:r>
            <a:endParaRPr lang="el-GR" sz="3200" dirty="0"/>
          </a:p>
        </p:txBody>
      </p:sp>
      <p:sp>
        <p:nvSpPr>
          <p:cNvPr id="3" name="Θέση περιεχομένου 2"/>
          <p:cNvSpPr>
            <a:spLocks noGrp="1"/>
          </p:cNvSpPr>
          <p:nvPr>
            <p:ph idx="1"/>
          </p:nvPr>
        </p:nvSpPr>
        <p:spPr/>
        <p:txBody>
          <a:bodyPr/>
          <a:lstStyle/>
          <a:p>
            <a:pPr>
              <a:spcBef>
                <a:spcPts val="1200"/>
              </a:spcBef>
            </a:pPr>
            <a:r>
              <a:rPr lang="el-GR" b="1" dirty="0"/>
              <a:t>Κριτήρια Επιλογής </a:t>
            </a:r>
            <a:r>
              <a:rPr lang="el-GR" dirty="0"/>
              <a:t>των ατόμων που θα χρησιμοποιηθούν ως </a:t>
            </a:r>
            <a:r>
              <a:rPr lang="el-GR" b="1" dirty="0" err="1"/>
              <a:t>Propagating</a:t>
            </a:r>
            <a:r>
              <a:rPr lang="el-GR" b="1" dirty="0"/>
              <a:t> - </a:t>
            </a:r>
            <a:r>
              <a:rPr lang="el-GR" b="1" dirty="0" err="1"/>
              <a:t>Key</a:t>
            </a:r>
            <a:r>
              <a:rPr lang="el-GR" b="1" dirty="0"/>
              <a:t> </a:t>
            </a:r>
            <a:r>
              <a:rPr lang="el-GR" b="1" dirty="0" err="1"/>
              <a:t>Informants</a:t>
            </a:r>
            <a:r>
              <a:rPr lang="el-GR" b="1" dirty="0"/>
              <a:t> </a:t>
            </a:r>
            <a:r>
              <a:rPr lang="el-GR" dirty="0"/>
              <a:t>για το </a:t>
            </a:r>
            <a:r>
              <a:rPr lang="el-GR" dirty="0" err="1"/>
              <a:t>Target</a:t>
            </a:r>
            <a:r>
              <a:rPr lang="el-GR" dirty="0"/>
              <a:t> </a:t>
            </a:r>
            <a:r>
              <a:rPr lang="el-GR" dirty="0" err="1"/>
              <a:t>Group</a:t>
            </a:r>
            <a:r>
              <a:rPr lang="el-GR" dirty="0"/>
              <a:t>:</a:t>
            </a:r>
          </a:p>
          <a:p>
            <a:pPr>
              <a:spcBef>
                <a:spcPts val="1200"/>
              </a:spcBef>
            </a:pPr>
            <a:r>
              <a:rPr lang="el-GR" b="1" dirty="0"/>
              <a:t>Διακεκριμένα μέλη της κοινότητας </a:t>
            </a:r>
            <a:r>
              <a:rPr lang="el-GR" dirty="0"/>
              <a:t>– ομάδας, όπως </a:t>
            </a:r>
            <a:r>
              <a:rPr lang="el-GR" dirty="0" err="1"/>
              <a:t>leaders</a:t>
            </a:r>
            <a:r>
              <a:rPr lang="el-GR" dirty="0"/>
              <a:t>, </a:t>
            </a:r>
            <a:r>
              <a:rPr lang="el-GR" dirty="0" err="1"/>
              <a:t>advocates</a:t>
            </a:r>
            <a:r>
              <a:rPr lang="el-GR" dirty="0"/>
              <a:t> και εκπρόσωποι, ή επίσης επαγγελματίες υγείας που ανήκουν στην ομάδα (</a:t>
            </a:r>
            <a:r>
              <a:rPr lang="el-GR" dirty="0" err="1"/>
              <a:t>Wickizer</a:t>
            </a:r>
            <a:r>
              <a:rPr lang="el-GR" dirty="0"/>
              <a:t> </a:t>
            </a:r>
            <a:r>
              <a:rPr lang="el-GR" dirty="0" err="1"/>
              <a:t>et</a:t>
            </a:r>
            <a:r>
              <a:rPr lang="el-GR" dirty="0"/>
              <a:t> </a:t>
            </a:r>
            <a:r>
              <a:rPr lang="el-GR" dirty="0" err="1"/>
              <a:t>al</a:t>
            </a:r>
            <a:r>
              <a:rPr lang="el-GR" dirty="0"/>
              <a:t>., 1998).</a:t>
            </a:r>
          </a:p>
          <a:p>
            <a:pPr>
              <a:spcBef>
                <a:spcPts val="1200"/>
              </a:spcBef>
            </a:pPr>
            <a:r>
              <a:rPr lang="el-GR" b="1" dirty="0"/>
              <a:t>Δεξιότητες </a:t>
            </a:r>
            <a:r>
              <a:rPr lang="el-GR" b="1" dirty="0" err="1"/>
              <a:t>leadership</a:t>
            </a:r>
            <a:r>
              <a:rPr lang="el-GR" b="1" dirty="0"/>
              <a:t>, </a:t>
            </a:r>
            <a:r>
              <a:rPr lang="el-GR" dirty="0"/>
              <a:t>επικοινωνίας, λήψης αποφάσεων και διαμόρφωσης οραμάτων για το </a:t>
            </a:r>
            <a:r>
              <a:rPr lang="el-GR" dirty="0" err="1"/>
              <a:t>Target</a:t>
            </a:r>
            <a:r>
              <a:rPr lang="el-GR" dirty="0"/>
              <a:t> </a:t>
            </a:r>
            <a:r>
              <a:rPr lang="el-GR" dirty="0" err="1"/>
              <a:t>Group</a:t>
            </a:r>
            <a:r>
              <a:rPr lang="el-GR" dirty="0"/>
              <a:t>. Καλές διαπροσωπικές σχέσεις με το υπόλοιπο το  </a:t>
            </a:r>
            <a:r>
              <a:rPr lang="el-GR" dirty="0" err="1"/>
              <a:t>Target</a:t>
            </a:r>
            <a:r>
              <a:rPr lang="el-GR" dirty="0"/>
              <a:t> (</a:t>
            </a:r>
            <a:r>
              <a:rPr lang="el-GR" dirty="0" err="1"/>
              <a:t>Triandis</a:t>
            </a:r>
            <a:r>
              <a:rPr lang="el-GR" dirty="0"/>
              <a:t> 1980).</a:t>
            </a:r>
          </a:p>
          <a:p>
            <a:pPr>
              <a:spcBef>
                <a:spcPts val="1200"/>
              </a:spcBef>
            </a:pPr>
            <a:r>
              <a:rPr lang="el-GR" b="1" dirty="0"/>
              <a:t>Ατομική ‘Δύναμη’ (</a:t>
            </a:r>
            <a:r>
              <a:rPr lang="el-GR" b="1" dirty="0" err="1"/>
              <a:t>Self</a:t>
            </a:r>
            <a:r>
              <a:rPr lang="el-GR" b="1" dirty="0"/>
              <a:t> </a:t>
            </a:r>
            <a:r>
              <a:rPr lang="el-GR" b="1" dirty="0" err="1"/>
              <a:t>efficacy</a:t>
            </a:r>
            <a:r>
              <a:rPr lang="el-GR" b="1" dirty="0"/>
              <a:t>). </a:t>
            </a:r>
            <a:r>
              <a:rPr lang="el-GR" dirty="0"/>
              <a:t>Αυτή είναι η άμεση έκφραση του ατόμου ως κοινωνική </a:t>
            </a:r>
            <a:r>
              <a:rPr lang="el-GR" dirty="0" smtClean="0"/>
              <a:t>δύναμη </a:t>
            </a:r>
            <a:r>
              <a:rPr lang="el-GR" dirty="0"/>
              <a:t>(</a:t>
            </a:r>
            <a:r>
              <a:rPr lang="el-GR" dirty="0" err="1"/>
              <a:t>Bandura</a:t>
            </a:r>
            <a:r>
              <a:rPr lang="el-GR" dirty="0"/>
              <a:t> 1977</a:t>
            </a:r>
            <a:r>
              <a:rPr lang="el-GR" dirty="0" smtClean="0"/>
              <a:t>)</a:t>
            </a:r>
            <a:r>
              <a:rPr lang="en-US" dirty="0" smtClean="0"/>
              <a:t>.</a:t>
            </a:r>
            <a:endParaRPr lang="el-GR" dirty="0"/>
          </a:p>
          <a:p>
            <a:pPr>
              <a:spcBef>
                <a:spcPts val="12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
        <p:nvSpPr>
          <p:cNvPr id="7" name="Ορθογώνιο 4"/>
          <p:cNvSpPr/>
          <p:nvPr/>
        </p:nvSpPr>
        <p:spPr>
          <a:xfrm>
            <a:off x="140142" y="6117943"/>
            <a:ext cx="6808122" cy="523220"/>
          </a:xfrm>
          <a:prstGeom prst="rect">
            <a:avLst/>
          </a:prstGeom>
        </p:spPr>
        <p:txBody>
          <a:bodyPr wrap="square">
            <a:spAutoFit/>
          </a:bodyPr>
          <a:lstStyle/>
          <a:p>
            <a:r>
              <a:rPr lang="en-US" sz="1400" dirty="0" err="1">
                <a:latin typeface="+mn-lt"/>
              </a:rPr>
              <a:t>Vivilaki</a:t>
            </a:r>
            <a:r>
              <a:rPr lang="en-US" sz="1400" dirty="0">
                <a:latin typeface="+mn-lt"/>
              </a:rPr>
              <a:t> V &amp; </a:t>
            </a:r>
            <a:r>
              <a:rPr lang="en-US" sz="1400" dirty="0" err="1">
                <a:latin typeface="+mn-lt"/>
              </a:rPr>
              <a:t>Daglas</a:t>
            </a:r>
            <a:r>
              <a:rPr lang="en-US" sz="1400" dirty="0">
                <a:latin typeface="+mn-lt"/>
              </a:rPr>
              <a:t> M (2008) The Stimulating Dynamics of 'Propagating </a:t>
            </a:r>
            <a:r>
              <a:rPr lang="en-US" sz="1400" dirty="0" err="1">
                <a:latin typeface="+mn-lt"/>
              </a:rPr>
              <a:t>Keys':A</a:t>
            </a:r>
            <a:r>
              <a:rPr lang="en-US" sz="1400" dirty="0">
                <a:latin typeface="+mn-lt"/>
              </a:rPr>
              <a:t> Health Education Intervention in Leading-Edge Health Education Issues by </a:t>
            </a:r>
            <a:r>
              <a:rPr lang="en-US" sz="1400" dirty="0" err="1">
                <a:latin typeface="+mn-lt"/>
              </a:rPr>
              <a:t>Lennard</a:t>
            </a:r>
            <a:r>
              <a:rPr lang="en-US" sz="1400" dirty="0">
                <a:latin typeface="+mn-lt"/>
              </a:rPr>
              <a:t> V. </a:t>
            </a:r>
            <a:r>
              <a:rPr lang="en-US" sz="1400" dirty="0" err="1">
                <a:latin typeface="+mn-lt"/>
              </a:rPr>
              <a:t>Sebeki</a:t>
            </a:r>
            <a:r>
              <a:rPr lang="en-US" sz="1400" dirty="0">
                <a:latin typeface="+mn-lt"/>
              </a:rPr>
              <a:t>.</a:t>
            </a:r>
            <a:endParaRPr lang="el-GR" sz="1400" dirty="0">
              <a:latin typeface="+mn-lt"/>
            </a:endParaRPr>
          </a:p>
        </p:txBody>
      </p:sp>
    </p:spTree>
    <p:extLst>
      <p:ext uri="{BB962C8B-B14F-4D97-AF65-F5344CB8AC3E}">
        <p14:creationId xmlns:p14="http://schemas.microsoft.com/office/powerpoint/2010/main" val="2297532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Propagating Keys</a:t>
            </a:r>
            <a:r>
              <a:rPr lang="el-GR" dirty="0"/>
              <a:t> </a:t>
            </a:r>
            <a:r>
              <a:rPr lang="el-GR" sz="3200" b="0" dirty="0" smtClean="0"/>
              <a:t>(4 </a:t>
            </a:r>
            <a:r>
              <a:rPr lang="el-GR" sz="3200" b="0" dirty="0"/>
              <a:t>από </a:t>
            </a:r>
            <a:r>
              <a:rPr lang="el-GR" sz="3200" b="0" dirty="0" smtClean="0"/>
              <a:t>4)</a:t>
            </a:r>
            <a:endParaRPr lang="el-GR" dirty="0"/>
          </a:p>
        </p:txBody>
      </p:sp>
      <p:sp>
        <p:nvSpPr>
          <p:cNvPr id="3" name="Θέση περιεχομένου 2"/>
          <p:cNvSpPr>
            <a:spLocks noGrp="1"/>
          </p:cNvSpPr>
          <p:nvPr>
            <p:ph idx="1"/>
          </p:nvPr>
        </p:nvSpPr>
        <p:spPr/>
        <p:txBody>
          <a:bodyPr/>
          <a:lstStyle/>
          <a:p>
            <a:pPr>
              <a:spcBef>
                <a:spcPts val="1800"/>
              </a:spcBef>
            </a:pPr>
            <a:r>
              <a:rPr lang="el-GR" dirty="0"/>
              <a:t>Η </a:t>
            </a:r>
            <a:r>
              <a:rPr lang="el-GR" b="1" dirty="0"/>
              <a:t>κατάλληλη εκπαίδευση </a:t>
            </a:r>
            <a:r>
              <a:rPr lang="el-GR" dirty="0"/>
              <a:t>είναι πολύ σημαντική για την αξιοπιστία της παρέμβασης των </a:t>
            </a:r>
            <a:r>
              <a:rPr lang="el-GR" dirty="0" err="1"/>
              <a:t>Propagating</a:t>
            </a:r>
            <a:r>
              <a:rPr lang="el-GR" dirty="0"/>
              <a:t> –</a:t>
            </a:r>
            <a:r>
              <a:rPr lang="el-GR" dirty="0" err="1"/>
              <a:t>Keys</a:t>
            </a:r>
            <a:r>
              <a:rPr lang="el-GR" dirty="0"/>
              <a:t>. </a:t>
            </a:r>
          </a:p>
          <a:p>
            <a:pPr>
              <a:spcBef>
                <a:spcPts val="1800"/>
              </a:spcBef>
            </a:pPr>
            <a:r>
              <a:rPr lang="el-GR" dirty="0"/>
              <a:t>Η </a:t>
            </a:r>
            <a:r>
              <a:rPr lang="el-GR" b="1" dirty="0"/>
              <a:t>ανάπτυξη</a:t>
            </a:r>
            <a:r>
              <a:rPr lang="el-GR" dirty="0"/>
              <a:t> των </a:t>
            </a:r>
            <a:r>
              <a:rPr lang="el-GR" dirty="0" err="1"/>
              <a:t>Propagating</a:t>
            </a:r>
            <a:r>
              <a:rPr lang="el-GR" dirty="0"/>
              <a:t> </a:t>
            </a:r>
            <a:r>
              <a:rPr lang="el-GR" dirty="0" err="1"/>
              <a:t>Keys</a:t>
            </a:r>
            <a:r>
              <a:rPr lang="el-GR" dirty="0"/>
              <a:t> έτσι ώστε να μπορέσουν να ενεργοποιήσουν άλλα μέλη του </a:t>
            </a:r>
            <a:r>
              <a:rPr lang="el-GR" dirty="0" err="1"/>
              <a:t>Τarget</a:t>
            </a:r>
            <a:r>
              <a:rPr lang="el-GR" dirty="0"/>
              <a:t> </a:t>
            </a:r>
            <a:r>
              <a:rPr lang="el-GR" dirty="0" err="1"/>
              <a:t>Group</a:t>
            </a:r>
            <a:r>
              <a:rPr lang="el-GR" dirty="0"/>
              <a:t> και να μεταδώσουν το Μήνυμα Αγωγής Υγείας</a:t>
            </a:r>
            <a:r>
              <a:rPr lang="el-GR" dirty="0" smtClean="0"/>
              <a:t>)</a:t>
            </a:r>
            <a:r>
              <a:rPr lang="en-US" dirty="0" smtClean="0"/>
              <a:t>.</a:t>
            </a:r>
            <a:endParaRPr lang="el-GR" dirty="0"/>
          </a:p>
          <a:p>
            <a:pPr>
              <a:spcBef>
                <a:spcPts val="1800"/>
              </a:spcBef>
            </a:pPr>
            <a:r>
              <a:rPr lang="el-GR" b="1" dirty="0"/>
              <a:t>Παροχή</a:t>
            </a:r>
            <a:r>
              <a:rPr lang="el-GR" dirty="0"/>
              <a:t> ειδικών δράσεων μέσα στο </a:t>
            </a:r>
            <a:r>
              <a:rPr lang="el-GR" dirty="0" err="1"/>
              <a:t>Target</a:t>
            </a:r>
            <a:r>
              <a:rPr lang="el-GR" dirty="0"/>
              <a:t> </a:t>
            </a:r>
            <a:r>
              <a:rPr lang="el-GR" dirty="0" err="1"/>
              <a:t>Group</a:t>
            </a:r>
            <a:r>
              <a:rPr lang="el-GR" dirty="0"/>
              <a:t> έτσι ώστε να επικοινωνήσουν αποτελεσματικά και σύμφωνα με τις ιδιαίτερες συνθήκες που υπάρχουν στην συγκεκριμένη ομάδα το Μήνυμα Αγωγής Υγείας (</a:t>
            </a:r>
            <a:r>
              <a:rPr lang="el-GR" dirty="0" err="1"/>
              <a:t>Hope</a:t>
            </a:r>
            <a:r>
              <a:rPr lang="el-GR" dirty="0"/>
              <a:t> and </a:t>
            </a:r>
            <a:r>
              <a:rPr lang="el-GR" dirty="0" err="1"/>
              <a:t>Timmel</a:t>
            </a:r>
            <a:r>
              <a:rPr lang="el-GR" dirty="0"/>
              <a:t> 1984).</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
        <p:nvSpPr>
          <p:cNvPr id="7" name="Ορθογώνιο 4"/>
          <p:cNvSpPr/>
          <p:nvPr/>
        </p:nvSpPr>
        <p:spPr>
          <a:xfrm>
            <a:off x="140142" y="6117943"/>
            <a:ext cx="6808122" cy="523220"/>
          </a:xfrm>
          <a:prstGeom prst="rect">
            <a:avLst/>
          </a:prstGeom>
        </p:spPr>
        <p:txBody>
          <a:bodyPr wrap="square">
            <a:spAutoFit/>
          </a:bodyPr>
          <a:lstStyle/>
          <a:p>
            <a:r>
              <a:rPr lang="en-US" sz="1400" dirty="0" err="1">
                <a:latin typeface="+mn-lt"/>
              </a:rPr>
              <a:t>Vivilaki</a:t>
            </a:r>
            <a:r>
              <a:rPr lang="en-US" sz="1400" dirty="0">
                <a:latin typeface="+mn-lt"/>
              </a:rPr>
              <a:t> V &amp; </a:t>
            </a:r>
            <a:r>
              <a:rPr lang="en-US" sz="1400" dirty="0" err="1">
                <a:latin typeface="+mn-lt"/>
              </a:rPr>
              <a:t>Daglas</a:t>
            </a:r>
            <a:r>
              <a:rPr lang="en-US" sz="1400" dirty="0">
                <a:latin typeface="+mn-lt"/>
              </a:rPr>
              <a:t> M (2008) The Stimulating Dynamics of 'Propagating </a:t>
            </a:r>
            <a:r>
              <a:rPr lang="en-US" sz="1400" dirty="0" err="1">
                <a:latin typeface="+mn-lt"/>
              </a:rPr>
              <a:t>Keys':A</a:t>
            </a:r>
            <a:r>
              <a:rPr lang="en-US" sz="1400" dirty="0">
                <a:latin typeface="+mn-lt"/>
              </a:rPr>
              <a:t> Health Education Intervention in Leading-Edge Health Education Issues by </a:t>
            </a:r>
            <a:r>
              <a:rPr lang="en-US" sz="1400" dirty="0" err="1">
                <a:latin typeface="+mn-lt"/>
              </a:rPr>
              <a:t>Lennard</a:t>
            </a:r>
            <a:r>
              <a:rPr lang="en-US" sz="1400" dirty="0">
                <a:latin typeface="+mn-lt"/>
              </a:rPr>
              <a:t> V. </a:t>
            </a:r>
            <a:r>
              <a:rPr lang="en-US" sz="1400" dirty="0" err="1">
                <a:latin typeface="+mn-lt"/>
              </a:rPr>
              <a:t>Sebeki</a:t>
            </a:r>
            <a:r>
              <a:rPr lang="en-US" sz="1400" dirty="0">
                <a:latin typeface="+mn-lt"/>
              </a:rPr>
              <a:t>.</a:t>
            </a:r>
            <a:endParaRPr lang="el-GR" sz="1400" dirty="0">
              <a:latin typeface="+mn-lt"/>
            </a:endParaRPr>
          </a:p>
        </p:txBody>
      </p:sp>
    </p:spTree>
    <p:extLst>
      <p:ext uri="{BB962C8B-B14F-4D97-AF65-F5344CB8AC3E}">
        <p14:creationId xmlns:p14="http://schemas.microsoft.com/office/powerpoint/2010/main" val="21238256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Target Group </a:t>
            </a:r>
            <a:r>
              <a:rPr lang="el-GR" sz="3200" b="0" dirty="0" smtClean="0"/>
              <a:t>(</a:t>
            </a:r>
            <a:r>
              <a:rPr lang="el-GR" sz="3200" b="0" dirty="0"/>
              <a:t>1</a:t>
            </a:r>
            <a:r>
              <a:rPr lang="el-GR" sz="3200" b="0" dirty="0" smtClean="0"/>
              <a:t> </a:t>
            </a:r>
            <a:r>
              <a:rPr lang="el-GR" sz="3200" b="0" dirty="0"/>
              <a:t>από </a:t>
            </a:r>
            <a:r>
              <a:rPr lang="el-GR" sz="3200" b="0" dirty="0" smtClean="0"/>
              <a:t>4)</a:t>
            </a:r>
            <a:endParaRPr lang="el-GR" dirty="0"/>
          </a:p>
        </p:txBody>
      </p:sp>
      <p:sp>
        <p:nvSpPr>
          <p:cNvPr id="3" name="Θέση περιεχομένου 2"/>
          <p:cNvSpPr>
            <a:spLocks noGrp="1"/>
          </p:cNvSpPr>
          <p:nvPr>
            <p:ph idx="1"/>
          </p:nvPr>
        </p:nvSpPr>
        <p:spPr/>
        <p:txBody>
          <a:bodyPr/>
          <a:lstStyle/>
          <a:p>
            <a:pPr marL="0" indent="0">
              <a:buNone/>
            </a:pPr>
            <a:r>
              <a:rPr lang="el-GR" dirty="0" smtClean="0"/>
              <a:t> Στην κοινωνιολογία, η έννοια της </a:t>
            </a:r>
            <a:r>
              <a:rPr lang="el-GR" b="1" dirty="0" smtClean="0"/>
              <a:t>ιδιότητας,</a:t>
            </a:r>
            <a:r>
              <a:rPr lang="el-GR" dirty="0" smtClean="0"/>
              <a:t> εκφράζει τα προσωπικά χαρακτηριστικά του ατόμου ως δομικά χαρακτηριστικά των μελών μίας ομάδας, όπως οι διάφοροι κοινωνικοί ρόλοι που αναλαμβάνει το άτομο σε συλλογικό επίπεδο</a:t>
            </a:r>
            <a:r>
              <a:rPr lang="en-US"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
        <p:nvSpPr>
          <p:cNvPr id="8" name="Ορθογώνιο 4"/>
          <p:cNvSpPr/>
          <p:nvPr/>
        </p:nvSpPr>
        <p:spPr>
          <a:xfrm>
            <a:off x="140142" y="6117943"/>
            <a:ext cx="6808122" cy="523220"/>
          </a:xfrm>
          <a:prstGeom prst="rect">
            <a:avLst/>
          </a:prstGeom>
        </p:spPr>
        <p:txBody>
          <a:bodyPr wrap="square">
            <a:spAutoFit/>
          </a:bodyPr>
          <a:lstStyle/>
          <a:p>
            <a:r>
              <a:rPr lang="en-US" sz="1400" dirty="0" err="1">
                <a:latin typeface="+mn-lt"/>
              </a:rPr>
              <a:t>Vivilaki</a:t>
            </a:r>
            <a:r>
              <a:rPr lang="en-US" sz="1400" dirty="0">
                <a:latin typeface="+mn-lt"/>
              </a:rPr>
              <a:t> V &amp; </a:t>
            </a:r>
            <a:r>
              <a:rPr lang="en-US" sz="1400" dirty="0" err="1">
                <a:latin typeface="+mn-lt"/>
              </a:rPr>
              <a:t>Daglas</a:t>
            </a:r>
            <a:r>
              <a:rPr lang="en-US" sz="1400" dirty="0">
                <a:latin typeface="+mn-lt"/>
              </a:rPr>
              <a:t> M (2008) The Stimulating Dynamics of 'Propagating </a:t>
            </a:r>
            <a:r>
              <a:rPr lang="en-US" sz="1400" dirty="0" err="1">
                <a:latin typeface="+mn-lt"/>
              </a:rPr>
              <a:t>Keys':A</a:t>
            </a:r>
            <a:r>
              <a:rPr lang="en-US" sz="1400" dirty="0">
                <a:latin typeface="+mn-lt"/>
              </a:rPr>
              <a:t> Health Education Intervention in Leading-Edge Health Education Issues by </a:t>
            </a:r>
            <a:r>
              <a:rPr lang="en-US" sz="1400" dirty="0" err="1">
                <a:latin typeface="+mn-lt"/>
              </a:rPr>
              <a:t>Lennard</a:t>
            </a:r>
            <a:r>
              <a:rPr lang="en-US" sz="1400" dirty="0">
                <a:latin typeface="+mn-lt"/>
              </a:rPr>
              <a:t> V. </a:t>
            </a:r>
            <a:r>
              <a:rPr lang="en-US" sz="1400" dirty="0" err="1">
                <a:latin typeface="+mn-lt"/>
              </a:rPr>
              <a:t>Sebeki</a:t>
            </a:r>
            <a:r>
              <a:rPr lang="en-US" sz="1400" dirty="0">
                <a:latin typeface="+mn-lt"/>
              </a:rPr>
              <a:t>.</a:t>
            </a:r>
            <a:endParaRPr lang="el-GR" sz="1400" dirty="0">
              <a:latin typeface="+mn-lt"/>
            </a:endParaRPr>
          </a:p>
        </p:txBody>
      </p:sp>
    </p:spTree>
    <p:extLst>
      <p:ext uri="{BB962C8B-B14F-4D97-AF65-F5344CB8AC3E}">
        <p14:creationId xmlns:p14="http://schemas.microsoft.com/office/powerpoint/2010/main" val="18505229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Target Group </a:t>
            </a:r>
            <a:r>
              <a:rPr lang="el-GR" sz="3200" b="0" dirty="0" smtClean="0"/>
              <a:t>(2 </a:t>
            </a:r>
            <a:r>
              <a:rPr lang="el-GR" sz="3200" b="0" dirty="0"/>
              <a:t>από </a:t>
            </a:r>
            <a:r>
              <a:rPr lang="el-GR" sz="3200" b="0" dirty="0" smtClean="0"/>
              <a:t>4)</a:t>
            </a:r>
            <a:endParaRPr lang="el-GR" dirty="0"/>
          </a:p>
        </p:txBody>
      </p:sp>
      <p:sp>
        <p:nvSpPr>
          <p:cNvPr id="3" name="Θέση περιεχομένου 2"/>
          <p:cNvSpPr>
            <a:spLocks noGrp="1"/>
          </p:cNvSpPr>
          <p:nvPr>
            <p:ph idx="1"/>
          </p:nvPr>
        </p:nvSpPr>
        <p:spPr/>
        <p:txBody>
          <a:bodyPr/>
          <a:lstStyle/>
          <a:p>
            <a:pPr marL="0" indent="0">
              <a:buNone/>
            </a:pPr>
            <a:r>
              <a:rPr lang="el-GR" b="1" dirty="0" smtClean="0"/>
              <a:t>«Οι </a:t>
            </a:r>
            <a:r>
              <a:rPr lang="el-GR" b="1" dirty="0"/>
              <a:t>κοινωνικές ψυχολογικές </a:t>
            </a:r>
            <a:r>
              <a:rPr lang="el-GR" b="1" dirty="0" err="1" smtClean="0"/>
              <a:t>διαδράσεις</a:t>
            </a:r>
            <a:r>
              <a:rPr lang="el-GR" b="1" dirty="0" smtClean="0"/>
              <a:t>»</a:t>
            </a:r>
            <a:endParaRPr lang="el-GR" b="1" dirty="0"/>
          </a:p>
          <a:p>
            <a:pPr marL="0" indent="0">
              <a:spcBef>
                <a:spcPts val="1800"/>
              </a:spcBef>
              <a:buNone/>
            </a:pPr>
            <a:r>
              <a:rPr lang="el-GR" dirty="0" smtClean="0"/>
              <a:t>(</a:t>
            </a:r>
            <a:r>
              <a:rPr lang="el-GR" dirty="0" err="1"/>
              <a:t>Propagating</a:t>
            </a:r>
            <a:r>
              <a:rPr lang="el-GR" dirty="0"/>
              <a:t> </a:t>
            </a:r>
            <a:r>
              <a:rPr lang="el-GR" dirty="0" err="1"/>
              <a:t>keys</a:t>
            </a:r>
            <a:r>
              <a:rPr lang="el-GR" dirty="0"/>
              <a:t> –μέλη του </a:t>
            </a:r>
            <a:r>
              <a:rPr lang="el-GR" dirty="0" err="1"/>
              <a:t>Target</a:t>
            </a:r>
            <a:r>
              <a:rPr lang="el-GR" dirty="0"/>
              <a:t> </a:t>
            </a:r>
            <a:r>
              <a:rPr lang="el-GR" dirty="0" err="1"/>
              <a:t>Group</a:t>
            </a:r>
            <a:r>
              <a:rPr lang="el-GR" dirty="0"/>
              <a:t>) χαρακτηρίζουν την προσωπικότητα και την ιδιαιτερότητα του ατόμου και έχουν κυρίως δύο γενικές κατευθύνσεις:</a:t>
            </a:r>
          </a:p>
          <a:p>
            <a:pPr>
              <a:spcBef>
                <a:spcPts val="1800"/>
              </a:spcBef>
            </a:pPr>
            <a:r>
              <a:rPr lang="el-GR" b="1" dirty="0"/>
              <a:t>Ατομική </a:t>
            </a:r>
            <a:r>
              <a:rPr lang="el-GR" b="1" dirty="0" err="1"/>
              <a:t>διάδραση</a:t>
            </a:r>
            <a:r>
              <a:rPr lang="el-GR" b="1" dirty="0"/>
              <a:t> </a:t>
            </a:r>
            <a:r>
              <a:rPr lang="el-GR" dirty="0"/>
              <a:t>ανάμεσα σε ένα </a:t>
            </a:r>
            <a:r>
              <a:rPr lang="el-GR" dirty="0" err="1"/>
              <a:t>Propagating</a:t>
            </a:r>
            <a:r>
              <a:rPr lang="el-GR" dirty="0"/>
              <a:t> </a:t>
            </a:r>
            <a:r>
              <a:rPr lang="el-GR" dirty="0" err="1"/>
              <a:t>Key</a:t>
            </a:r>
            <a:r>
              <a:rPr lang="el-GR" dirty="0"/>
              <a:t> και ένα μέλος του </a:t>
            </a:r>
            <a:r>
              <a:rPr lang="el-GR" dirty="0" err="1"/>
              <a:t>Target</a:t>
            </a:r>
            <a:r>
              <a:rPr lang="el-GR" dirty="0"/>
              <a:t> </a:t>
            </a:r>
            <a:r>
              <a:rPr lang="el-GR" dirty="0" err="1"/>
              <a:t>Group</a:t>
            </a:r>
            <a:r>
              <a:rPr lang="el-GR" dirty="0"/>
              <a:t>.</a:t>
            </a:r>
          </a:p>
          <a:p>
            <a:pPr>
              <a:spcBef>
                <a:spcPts val="1800"/>
              </a:spcBef>
            </a:pPr>
            <a:r>
              <a:rPr lang="el-GR" b="1" dirty="0"/>
              <a:t>Κοινωνική </a:t>
            </a:r>
            <a:r>
              <a:rPr lang="el-GR" b="1" dirty="0" err="1"/>
              <a:t>διάδραση</a:t>
            </a:r>
            <a:r>
              <a:rPr lang="el-GR" b="1" dirty="0"/>
              <a:t>,</a:t>
            </a:r>
            <a:r>
              <a:rPr lang="el-GR" dirty="0"/>
              <a:t> που εστιάζει στους κοινωνικούς ρόλους και τα κοινωνικά χαρακτηριστικά του έχει το άτομο ως μέλος του </a:t>
            </a:r>
            <a:r>
              <a:rPr lang="el-GR" dirty="0" err="1"/>
              <a:t>Target</a:t>
            </a:r>
            <a:r>
              <a:rPr lang="el-GR" dirty="0"/>
              <a:t> </a:t>
            </a:r>
            <a:r>
              <a:rPr lang="el-GR" dirty="0" err="1"/>
              <a:t>Group</a:t>
            </a:r>
            <a:r>
              <a:rPr lang="el-GR"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
        <p:nvSpPr>
          <p:cNvPr id="7" name="Ορθογώνιο 4"/>
          <p:cNvSpPr/>
          <p:nvPr/>
        </p:nvSpPr>
        <p:spPr>
          <a:xfrm>
            <a:off x="140142" y="6117943"/>
            <a:ext cx="6808122" cy="523220"/>
          </a:xfrm>
          <a:prstGeom prst="rect">
            <a:avLst/>
          </a:prstGeom>
        </p:spPr>
        <p:txBody>
          <a:bodyPr wrap="square">
            <a:spAutoFit/>
          </a:bodyPr>
          <a:lstStyle/>
          <a:p>
            <a:r>
              <a:rPr lang="en-US" sz="1400" dirty="0" err="1">
                <a:latin typeface="+mn-lt"/>
              </a:rPr>
              <a:t>Vivilaki</a:t>
            </a:r>
            <a:r>
              <a:rPr lang="en-US" sz="1400" dirty="0">
                <a:latin typeface="+mn-lt"/>
              </a:rPr>
              <a:t> V &amp; </a:t>
            </a:r>
            <a:r>
              <a:rPr lang="en-US" sz="1400" dirty="0" err="1">
                <a:latin typeface="+mn-lt"/>
              </a:rPr>
              <a:t>Daglas</a:t>
            </a:r>
            <a:r>
              <a:rPr lang="en-US" sz="1400" dirty="0">
                <a:latin typeface="+mn-lt"/>
              </a:rPr>
              <a:t> M (2008) The Stimulating Dynamics of 'Propagating </a:t>
            </a:r>
            <a:r>
              <a:rPr lang="en-US" sz="1400" dirty="0" err="1">
                <a:latin typeface="+mn-lt"/>
              </a:rPr>
              <a:t>Keys':A</a:t>
            </a:r>
            <a:r>
              <a:rPr lang="en-US" sz="1400" dirty="0">
                <a:latin typeface="+mn-lt"/>
              </a:rPr>
              <a:t> Health Education Intervention in Leading-Edge Health Education Issues by </a:t>
            </a:r>
            <a:r>
              <a:rPr lang="en-US" sz="1400" dirty="0" err="1">
                <a:latin typeface="+mn-lt"/>
              </a:rPr>
              <a:t>Lennard</a:t>
            </a:r>
            <a:r>
              <a:rPr lang="en-US" sz="1400" dirty="0">
                <a:latin typeface="+mn-lt"/>
              </a:rPr>
              <a:t> V. </a:t>
            </a:r>
            <a:r>
              <a:rPr lang="en-US" sz="1400" dirty="0" err="1">
                <a:latin typeface="+mn-lt"/>
              </a:rPr>
              <a:t>Sebeki</a:t>
            </a:r>
            <a:r>
              <a:rPr lang="en-US" sz="1400" dirty="0">
                <a:latin typeface="+mn-lt"/>
              </a:rPr>
              <a:t>.</a:t>
            </a:r>
            <a:endParaRPr lang="el-GR" sz="1400" dirty="0">
              <a:latin typeface="+mn-lt"/>
            </a:endParaRPr>
          </a:p>
        </p:txBody>
      </p:sp>
    </p:spTree>
    <p:extLst>
      <p:ext uri="{BB962C8B-B14F-4D97-AF65-F5344CB8AC3E}">
        <p14:creationId xmlns:p14="http://schemas.microsoft.com/office/powerpoint/2010/main" val="30312922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Standard</a:t>
            </a:r>
            <a:endParaRPr lang="el-GR" dirty="0"/>
          </a:p>
        </p:txBody>
      </p:sp>
      <p:sp>
        <p:nvSpPr>
          <p:cNvPr id="3" name="Θέση περιεχομένου 2"/>
          <p:cNvSpPr>
            <a:spLocks noGrp="1"/>
          </p:cNvSpPr>
          <p:nvPr>
            <p:ph idx="1"/>
          </p:nvPr>
        </p:nvSpPr>
        <p:spPr>
          <a:xfrm>
            <a:off x="457280" y="1556232"/>
            <a:ext cx="4258816" cy="3816424"/>
          </a:xfrm>
        </p:spPr>
        <p:txBody>
          <a:bodyPr/>
          <a:lstStyle/>
          <a:p>
            <a:pPr marL="0" indent="0">
              <a:buNone/>
            </a:pPr>
            <a:r>
              <a:rPr lang="el-GR" dirty="0"/>
              <a:t>Οι γυναίκες να έχουν πρόσβαση σε ένα υποστηρικτικό και υψηλής ποιότητας δίκτυο υπηρεσιών υγείας, το οποίο να έχει σχεδιαστεί για τις εξατομικευμένες ανάγκες τους και τις ανάγκες των παιδιών τους.</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pic>
        <p:nvPicPr>
          <p:cNvPr id="6" name="Picture 2" descr="Baby, Child, Girl, Blue Hat, Hat, Smile, Smiling, F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700808"/>
            <a:ext cx="3791744" cy="284380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639780" y="4544616"/>
            <a:ext cx="2376264" cy="461665"/>
          </a:xfrm>
          <a:prstGeom prst="rect">
            <a:avLst/>
          </a:prstGeom>
          <a:noFill/>
        </p:spPr>
        <p:txBody>
          <a:bodyPr wrap="square" rtlCol="0">
            <a:spAutoFit/>
          </a:bodyPr>
          <a:lstStyle/>
          <a:p>
            <a:pPr algn="ctr"/>
            <a:r>
              <a:rPr lang="en-US" sz="1200" dirty="0" smtClean="0">
                <a:solidFill>
                  <a:schemeClr val="tx1">
                    <a:lumMod val="75000"/>
                    <a:lumOff val="25000"/>
                  </a:schemeClr>
                </a:solidFill>
                <a:latin typeface="+mj-lt"/>
              </a:rPr>
              <a:t>“</a:t>
            </a:r>
            <a:r>
              <a:rPr lang="en-US" sz="1200" dirty="0" smtClean="0">
                <a:solidFill>
                  <a:schemeClr val="tx1">
                    <a:lumMod val="75000"/>
                    <a:lumOff val="25000"/>
                  </a:schemeClr>
                </a:solidFill>
                <a:latin typeface="+mj-lt"/>
                <a:hlinkClick r:id="rId4"/>
              </a:rPr>
              <a:t>baby</a:t>
            </a:r>
            <a:r>
              <a:rPr lang="en-US" sz="1200" dirty="0" smtClean="0">
                <a:solidFill>
                  <a:schemeClr val="tx1">
                    <a:lumMod val="75000"/>
                    <a:lumOff val="25000"/>
                  </a:schemeClr>
                </a:solidFill>
                <a:latin typeface="+mj-lt"/>
              </a:rPr>
              <a:t>” </a:t>
            </a:r>
            <a:r>
              <a:rPr lang="el-GR" sz="1200" dirty="0" smtClean="0">
                <a:solidFill>
                  <a:schemeClr val="tx1">
                    <a:lumMod val="75000"/>
                    <a:lumOff val="25000"/>
                  </a:schemeClr>
                </a:solidFill>
                <a:latin typeface="+mj-lt"/>
              </a:rPr>
              <a:t>από </a:t>
            </a:r>
            <a:r>
              <a:rPr lang="en-US" sz="1200" dirty="0" err="1" smtClean="0">
                <a:solidFill>
                  <a:schemeClr val="tx1">
                    <a:lumMod val="75000"/>
                    <a:lumOff val="25000"/>
                  </a:schemeClr>
                </a:solidFill>
                <a:latin typeface="+mj-lt"/>
                <a:hlinkClick r:id="rId5"/>
              </a:rPr>
              <a:t>McStone</a:t>
            </a:r>
            <a:r>
              <a:rPr lang="el-GR" sz="1200" dirty="0" smtClean="0">
                <a:solidFill>
                  <a:schemeClr val="tx1">
                    <a:lumMod val="75000"/>
                    <a:lumOff val="25000"/>
                  </a:schemeClr>
                </a:solidFill>
                <a:latin typeface="+mj-lt"/>
              </a:rPr>
              <a:t> διαθέσιμο με άδεια </a:t>
            </a:r>
            <a:r>
              <a:rPr lang="en-US" sz="1200" dirty="0">
                <a:solidFill>
                  <a:schemeClr val="tx1">
                    <a:lumMod val="75000"/>
                    <a:lumOff val="25000"/>
                  </a:schemeClr>
                </a:solidFill>
                <a:latin typeface="+mj-lt"/>
                <a:hlinkClick r:id="rId6"/>
              </a:rPr>
              <a:t>CC0 Public Domain</a:t>
            </a:r>
            <a:endParaRPr lang="el-GR" sz="1200" dirty="0">
              <a:solidFill>
                <a:schemeClr val="tx1">
                  <a:lumMod val="75000"/>
                  <a:lumOff val="25000"/>
                </a:schemeClr>
              </a:solidFill>
              <a:latin typeface="+mj-lt"/>
            </a:endParaRPr>
          </a:p>
        </p:txBody>
      </p:sp>
    </p:spTree>
    <p:extLst>
      <p:ext uri="{BB962C8B-B14F-4D97-AF65-F5344CB8AC3E}">
        <p14:creationId xmlns:p14="http://schemas.microsoft.com/office/powerpoint/2010/main" val="32348335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Target Group </a:t>
            </a:r>
            <a:r>
              <a:rPr lang="el-GR" sz="3200" b="0" dirty="0" smtClean="0"/>
              <a:t>(3 </a:t>
            </a:r>
            <a:r>
              <a:rPr lang="el-GR" sz="3200" b="0" dirty="0"/>
              <a:t>από </a:t>
            </a:r>
            <a:r>
              <a:rPr lang="el-GR" sz="3200" b="0" dirty="0" smtClean="0"/>
              <a:t>4)</a:t>
            </a:r>
            <a:endParaRPr lang="el-GR" dirty="0"/>
          </a:p>
        </p:txBody>
      </p:sp>
      <p:sp>
        <p:nvSpPr>
          <p:cNvPr id="3" name="Θέση περιεχομένου 2"/>
          <p:cNvSpPr>
            <a:spLocks noGrp="1"/>
          </p:cNvSpPr>
          <p:nvPr>
            <p:ph idx="1"/>
          </p:nvPr>
        </p:nvSpPr>
        <p:spPr/>
        <p:txBody>
          <a:bodyPr/>
          <a:lstStyle/>
          <a:p>
            <a:pPr>
              <a:spcBef>
                <a:spcPts val="2400"/>
              </a:spcBef>
            </a:pPr>
            <a:r>
              <a:rPr lang="el-GR" dirty="0"/>
              <a:t>Η χρήση των </a:t>
            </a:r>
            <a:r>
              <a:rPr lang="el-GR" dirty="0" err="1"/>
              <a:t>Propagating</a:t>
            </a:r>
            <a:r>
              <a:rPr lang="el-GR" dirty="0"/>
              <a:t> </a:t>
            </a:r>
            <a:r>
              <a:rPr lang="el-GR" dirty="0" err="1"/>
              <a:t>Keys</a:t>
            </a:r>
            <a:r>
              <a:rPr lang="el-GR" dirty="0"/>
              <a:t> μετατρέπει τα μέλη του </a:t>
            </a:r>
            <a:r>
              <a:rPr lang="el-GR" dirty="0" err="1"/>
              <a:t>Target</a:t>
            </a:r>
            <a:r>
              <a:rPr lang="el-GR" dirty="0"/>
              <a:t> </a:t>
            </a:r>
            <a:r>
              <a:rPr lang="el-GR" dirty="0" err="1"/>
              <a:t>Group</a:t>
            </a:r>
            <a:r>
              <a:rPr lang="el-GR" dirty="0"/>
              <a:t> από παθητικούς δέκτες του Μηνύματος Αγωγής Υγείας σε ενεργούς συμμετέχοντες σε μία διαδικασία κοινωνικής αλλαγής (</a:t>
            </a:r>
            <a:r>
              <a:rPr lang="el-GR" dirty="0" err="1"/>
              <a:t>Finn</a:t>
            </a:r>
            <a:r>
              <a:rPr lang="el-GR" dirty="0"/>
              <a:t> and </a:t>
            </a:r>
            <a:r>
              <a:rPr lang="el-GR" dirty="0" err="1"/>
              <a:t>Checkoway</a:t>
            </a:r>
            <a:r>
              <a:rPr lang="el-GR" dirty="0"/>
              <a:t>, 1998). </a:t>
            </a:r>
          </a:p>
          <a:p>
            <a:pPr>
              <a:spcBef>
                <a:spcPts val="2400"/>
              </a:spcBef>
            </a:pPr>
            <a:r>
              <a:rPr lang="el-GR" dirty="0"/>
              <a:t>Τα μέλη του </a:t>
            </a:r>
            <a:r>
              <a:rPr lang="el-GR" dirty="0" err="1"/>
              <a:t>Target</a:t>
            </a:r>
            <a:r>
              <a:rPr lang="el-GR" dirty="0"/>
              <a:t> </a:t>
            </a:r>
            <a:r>
              <a:rPr lang="el-GR" dirty="0" err="1"/>
              <a:t>Group</a:t>
            </a:r>
            <a:r>
              <a:rPr lang="el-GR" dirty="0"/>
              <a:t> βλέπουν τον εαυτό τους όπως τα άλλα μέλη της ίδιας ομάδας βλέπουν τους εαυτούς </a:t>
            </a:r>
            <a:r>
              <a:rPr lang="el-GR" dirty="0" smtClean="0"/>
              <a:t>τους.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
        <p:nvSpPr>
          <p:cNvPr id="7" name="Ορθογώνιο 4"/>
          <p:cNvSpPr/>
          <p:nvPr/>
        </p:nvSpPr>
        <p:spPr>
          <a:xfrm>
            <a:off x="140142" y="6117943"/>
            <a:ext cx="6808122" cy="523220"/>
          </a:xfrm>
          <a:prstGeom prst="rect">
            <a:avLst/>
          </a:prstGeom>
        </p:spPr>
        <p:txBody>
          <a:bodyPr wrap="square">
            <a:spAutoFit/>
          </a:bodyPr>
          <a:lstStyle/>
          <a:p>
            <a:r>
              <a:rPr lang="en-US" sz="1400" dirty="0" err="1">
                <a:latin typeface="+mn-lt"/>
              </a:rPr>
              <a:t>Vivilaki</a:t>
            </a:r>
            <a:r>
              <a:rPr lang="en-US" sz="1400" dirty="0">
                <a:latin typeface="+mn-lt"/>
              </a:rPr>
              <a:t> V &amp; </a:t>
            </a:r>
            <a:r>
              <a:rPr lang="en-US" sz="1400" dirty="0" err="1">
                <a:latin typeface="+mn-lt"/>
              </a:rPr>
              <a:t>Daglas</a:t>
            </a:r>
            <a:r>
              <a:rPr lang="en-US" sz="1400" dirty="0">
                <a:latin typeface="+mn-lt"/>
              </a:rPr>
              <a:t> M (2008) The Stimulating Dynamics of 'Propagating </a:t>
            </a:r>
            <a:r>
              <a:rPr lang="en-US" sz="1400" dirty="0" err="1">
                <a:latin typeface="+mn-lt"/>
              </a:rPr>
              <a:t>Keys':A</a:t>
            </a:r>
            <a:r>
              <a:rPr lang="en-US" sz="1400" dirty="0">
                <a:latin typeface="+mn-lt"/>
              </a:rPr>
              <a:t> Health Education Intervention in Leading-Edge Health Education Issues by </a:t>
            </a:r>
            <a:r>
              <a:rPr lang="en-US" sz="1400" dirty="0" err="1">
                <a:latin typeface="+mn-lt"/>
              </a:rPr>
              <a:t>Lennard</a:t>
            </a:r>
            <a:r>
              <a:rPr lang="en-US" sz="1400" dirty="0">
                <a:latin typeface="+mn-lt"/>
              </a:rPr>
              <a:t> V. </a:t>
            </a:r>
            <a:r>
              <a:rPr lang="en-US" sz="1400" dirty="0" err="1">
                <a:latin typeface="+mn-lt"/>
              </a:rPr>
              <a:t>Sebeki</a:t>
            </a:r>
            <a:r>
              <a:rPr lang="en-US" sz="1400" dirty="0">
                <a:latin typeface="+mn-lt"/>
              </a:rPr>
              <a:t>.</a:t>
            </a:r>
            <a:endParaRPr lang="el-GR" sz="1400" dirty="0">
              <a:latin typeface="+mn-lt"/>
            </a:endParaRPr>
          </a:p>
        </p:txBody>
      </p:sp>
    </p:spTree>
    <p:extLst>
      <p:ext uri="{BB962C8B-B14F-4D97-AF65-F5344CB8AC3E}">
        <p14:creationId xmlns:p14="http://schemas.microsoft.com/office/powerpoint/2010/main" val="40199644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Target Group </a:t>
            </a:r>
            <a:r>
              <a:rPr lang="el-GR" sz="3200" b="0" dirty="0" smtClean="0"/>
              <a:t>(4 </a:t>
            </a:r>
            <a:r>
              <a:rPr lang="el-GR" sz="3200" b="0" dirty="0"/>
              <a:t>από </a:t>
            </a:r>
            <a:r>
              <a:rPr lang="el-GR" sz="3200" b="0" dirty="0" smtClean="0"/>
              <a:t>4)</a:t>
            </a:r>
            <a:endParaRPr lang="el-GR" dirty="0"/>
          </a:p>
        </p:txBody>
      </p:sp>
      <p:sp>
        <p:nvSpPr>
          <p:cNvPr id="3" name="Θέση περιεχομένου 2"/>
          <p:cNvSpPr>
            <a:spLocks noGrp="1"/>
          </p:cNvSpPr>
          <p:nvPr>
            <p:ph idx="1"/>
          </p:nvPr>
        </p:nvSpPr>
        <p:spPr/>
        <p:txBody>
          <a:bodyPr>
            <a:normAutofit lnSpcReduction="10000"/>
          </a:bodyPr>
          <a:lstStyle/>
          <a:p>
            <a:r>
              <a:rPr lang="el-GR" dirty="0"/>
              <a:t>Μερικά μέλη του </a:t>
            </a:r>
            <a:r>
              <a:rPr lang="el-GR" dirty="0" err="1"/>
              <a:t>Target</a:t>
            </a:r>
            <a:r>
              <a:rPr lang="el-GR" dirty="0"/>
              <a:t> </a:t>
            </a:r>
            <a:r>
              <a:rPr lang="el-GR" dirty="0" err="1"/>
              <a:t>Group</a:t>
            </a:r>
            <a:r>
              <a:rPr lang="el-GR" dirty="0"/>
              <a:t> μπορεί να υιοθετούν  ‘μη υγιείς στρατηγικές’ (</a:t>
            </a:r>
            <a:r>
              <a:rPr lang="el-GR" dirty="0" err="1"/>
              <a:t>self-handicapping</a:t>
            </a:r>
            <a:r>
              <a:rPr lang="el-GR" dirty="0"/>
              <a:t> </a:t>
            </a:r>
            <a:r>
              <a:rPr lang="el-GR" dirty="0" err="1"/>
              <a:t>strategies</a:t>
            </a:r>
            <a:r>
              <a:rPr lang="el-GR" dirty="0"/>
              <a:t>) για να προστατεύσουν την αυτοπεποίθηση τους δηλαδή ενέργειες  αυτό προστασίας (όπως για παράδειγμα να μην κάνουν τεστ </a:t>
            </a:r>
            <a:r>
              <a:rPr lang="el-GR" dirty="0" err="1"/>
              <a:t>Παπ</a:t>
            </a:r>
            <a:r>
              <a:rPr lang="el-GR" dirty="0"/>
              <a:t> ή άλλες εξετάσεις  screening) για να μην αισθανθούν άβολα κατά την διάρκεια της εξέτασης ή για να μην μάθουν κάποιο κακό αποτέλεσμα στις εξετάσεις τους. </a:t>
            </a:r>
          </a:p>
          <a:p>
            <a:pPr>
              <a:spcBef>
                <a:spcPts val="1200"/>
              </a:spcBef>
            </a:pPr>
            <a:r>
              <a:rPr lang="el-GR" dirty="0"/>
              <a:t>Τα </a:t>
            </a:r>
            <a:r>
              <a:rPr lang="el-GR" dirty="0" err="1"/>
              <a:t>Propagating</a:t>
            </a:r>
            <a:r>
              <a:rPr lang="el-GR" dirty="0"/>
              <a:t> </a:t>
            </a:r>
            <a:r>
              <a:rPr lang="el-GR" dirty="0" err="1"/>
              <a:t>Keys</a:t>
            </a:r>
            <a:r>
              <a:rPr lang="el-GR" dirty="0"/>
              <a:t> είναι πολύ αποτελεσματικά στην ανατροπή τέτοιων συμπεριφορών αφού θα είναι μέλη του ίδιου </a:t>
            </a:r>
            <a:r>
              <a:rPr lang="el-GR" dirty="0" err="1"/>
              <a:t>Target</a:t>
            </a:r>
            <a:r>
              <a:rPr lang="el-GR" dirty="0"/>
              <a:t> </a:t>
            </a:r>
            <a:r>
              <a:rPr lang="el-GR" dirty="0" err="1"/>
              <a:t>Group</a:t>
            </a:r>
            <a:r>
              <a:rPr lang="el-GR" dirty="0"/>
              <a:t> και τα μέλη της ίδιας ομάδας συνήθως επιλέγουν συμπεριφορές που είναι ίδιες με των υπολοίπων μελών της ίδιας ομάδας για να έχουν ως μέλη της ομάδας σε περίπτωση σύγκρισης καλή έξωθεν μαρτυρία (</a:t>
            </a:r>
            <a:r>
              <a:rPr lang="el-GR" dirty="0" err="1"/>
              <a:t>Lewicki</a:t>
            </a:r>
            <a:r>
              <a:rPr lang="el-GR" dirty="0"/>
              <a:t> 1983</a:t>
            </a:r>
            <a:r>
              <a:rPr lang="el-GR" dirty="0" smtClean="0"/>
              <a:t>)</a:t>
            </a:r>
            <a:r>
              <a:rPr lang="en-US"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Tree>
    <p:extLst>
      <p:ext uri="{BB962C8B-B14F-4D97-AF65-F5344CB8AC3E}">
        <p14:creationId xmlns:p14="http://schemas.microsoft.com/office/powerpoint/2010/main" val="40829770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Μήνυμα Αγωγής Υγείας: Ο ενεργός Παράγοντας</a:t>
            </a:r>
          </a:p>
        </p:txBody>
      </p:sp>
      <p:sp>
        <p:nvSpPr>
          <p:cNvPr id="3" name="Θέση περιεχομένου 2"/>
          <p:cNvSpPr>
            <a:spLocks noGrp="1"/>
          </p:cNvSpPr>
          <p:nvPr>
            <p:ph idx="1"/>
          </p:nvPr>
        </p:nvSpPr>
        <p:spPr>
          <a:xfrm>
            <a:off x="467544" y="1988840"/>
            <a:ext cx="8229600" cy="2088232"/>
          </a:xfrm>
        </p:spPr>
        <p:txBody>
          <a:bodyPr/>
          <a:lstStyle/>
          <a:p>
            <a:pPr>
              <a:spcBef>
                <a:spcPts val="1800"/>
              </a:spcBef>
            </a:pPr>
            <a:r>
              <a:rPr lang="el-GR" dirty="0"/>
              <a:t>Το παράδειγμα της Επιδημιολογίας Μεταδοτικών </a:t>
            </a:r>
            <a:r>
              <a:rPr lang="el-GR" dirty="0" smtClean="0"/>
              <a:t>Ασθενειών,</a:t>
            </a:r>
            <a:endParaRPr lang="el-GR" dirty="0"/>
          </a:p>
          <a:p>
            <a:pPr>
              <a:spcBef>
                <a:spcPts val="1800"/>
              </a:spcBef>
            </a:pPr>
            <a:r>
              <a:rPr lang="el-GR" dirty="0"/>
              <a:t>Ο μολυσματικό παράγοντας ή το παράσιτο (Μήνυμα Αγωγής Υγείας).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extLst>
      <p:ext uri="{BB962C8B-B14F-4D97-AF65-F5344CB8AC3E}">
        <p14:creationId xmlns:p14="http://schemas.microsoft.com/office/powerpoint/2010/main" val="32121112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μετάδοση</a:t>
            </a:r>
          </a:p>
        </p:txBody>
      </p:sp>
      <p:sp>
        <p:nvSpPr>
          <p:cNvPr id="3" name="Θέση περιεχομένου 2"/>
          <p:cNvSpPr>
            <a:spLocks noGrp="1"/>
          </p:cNvSpPr>
          <p:nvPr>
            <p:ph idx="1"/>
          </p:nvPr>
        </p:nvSpPr>
        <p:spPr/>
        <p:txBody>
          <a:bodyPr/>
          <a:lstStyle/>
          <a:p>
            <a:pPr>
              <a:spcBef>
                <a:spcPts val="1800"/>
              </a:spcBef>
            </a:pPr>
            <a:r>
              <a:rPr lang="el-GR" dirty="0"/>
              <a:t>Η μετάδοση από τον ΄ξενιστή’  σε άλλο άτομο είναι σημαντικός παράγοντας της στρατηγικής επιβίωσης  του λοιμογόνου παράγοντα. </a:t>
            </a:r>
          </a:p>
          <a:p>
            <a:pPr>
              <a:spcBef>
                <a:spcPts val="1800"/>
              </a:spcBef>
            </a:pPr>
            <a:r>
              <a:rPr lang="el-GR" dirty="0"/>
              <a:t>Με τον ίδιο τρόπο ο τρόπος μετάδοσης  του Μηνύματος Αγωγής Υγείας από τα </a:t>
            </a:r>
            <a:r>
              <a:rPr lang="el-GR" dirty="0" err="1"/>
              <a:t>Propagating-Keys</a:t>
            </a:r>
            <a:r>
              <a:rPr lang="el-GR" dirty="0"/>
              <a:t>  σε ένα μέλος της ίδιας ομάδας είναι σημαντικός παράγοντας για την επιβίωση του μηνύματος αγωγής υγείας στον πληθυσμό στόχο.</a:t>
            </a:r>
          </a:p>
          <a:p>
            <a:pPr>
              <a:spcBef>
                <a:spcPts val="1800"/>
              </a:spcBef>
            </a:pPr>
            <a:r>
              <a:rPr lang="el-GR" dirty="0"/>
              <a:t>Κάθε άτομο που μπορεί  ‘να έχει εκτεθεί’  στο Μήνυμα Αγωγής Υγείας μπορεί είτε να το ξεχάσει, είτε να απομακρυνθεί από την ομάδα ή να συνεχίσει να έχει την ίδια συμπεριφορά υγείας από άλλο λόγο.</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
        <p:nvSpPr>
          <p:cNvPr id="5" name="Ορθογώνιο 4"/>
          <p:cNvSpPr/>
          <p:nvPr/>
        </p:nvSpPr>
        <p:spPr>
          <a:xfrm>
            <a:off x="179512" y="6093296"/>
            <a:ext cx="8208912" cy="646331"/>
          </a:xfrm>
          <a:prstGeom prst="rect">
            <a:avLst/>
          </a:prstGeom>
        </p:spPr>
        <p:txBody>
          <a:bodyPr wrap="square">
            <a:spAutoFit/>
          </a:bodyPr>
          <a:lstStyle/>
          <a:p>
            <a:r>
              <a:rPr lang="en-US" dirty="0" err="1">
                <a:latin typeface="+mn-lt"/>
              </a:rPr>
              <a:t>Vivilaki</a:t>
            </a:r>
            <a:r>
              <a:rPr lang="en-US" dirty="0">
                <a:latin typeface="+mn-lt"/>
              </a:rPr>
              <a:t> V &amp; </a:t>
            </a:r>
            <a:r>
              <a:rPr lang="en-US" dirty="0" err="1">
                <a:latin typeface="+mn-lt"/>
              </a:rPr>
              <a:t>Daglas</a:t>
            </a:r>
            <a:r>
              <a:rPr lang="en-US" dirty="0">
                <a:latin typeface="+mn-lt"/>
              </a:rPr>
              <a:t> M (2008) The Stimulating Dynamics of 'Propagating </a:t>
            </a:r>
            <a:r>
              <a:rPr lang="en-US" dirty="0" err="1">
                <a:latin typeface="+mn-lt"/>
              </a:rPr>
              <a:t>Keys':A</a:t>
            </a:r>
            <a:r>
              <a:rPr lang="en-US" dirty="0">
                <a:latin typeface="+mn-lt"/>
              </a:rPr>
              <a:t> Health Education Intervention in Leading-Edge Health Education Issues by </a:t>
            </a:r>
            <a:r>
              <a:rPr lang="en-US" dirty="0" err="1">
                <a:latin typeface="+mn-lt"/>
              </a:rPr>
              <a:t>Lennard</a:t>
            </a:r>
            <a:r>
              <a:rPr lang="en-US" dirty="0">
                <a:latin typeface="+mn-lt"/>
              </a:rPr>
              <a:t> V. </a:t>
            </a:r>
            <a:r>
              <a:rPr lang="en-US" dirty="0" err="1">
                <a:latin typeface="+mn-lt"/>
              </a:rPr>
              <a:t>Sebeki</a:t>
            </a:r>
            <a:r>
              <a:rPr lang="en-US" dirty="0">
                <a:latin typeface="+mn-lt"/>
              </a:rPr>
              <a:t>.</a:t>
            </a:r>
          </a:p>
        </p:txBody>
      </p:sp>
    </p:spTree>
    <p:extLst>
      <p:ext uri="{BB962C8B-B14F-4D97-AF65-F5344CB8AC3E}">
        <p14:creationId xmlns:p14="http://schemas.microsoft.com/office/powerpoint/2010/main" val="4925284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Μετάδοση του Μηνύματος Αγωγής </a:t>
            </a:r>
            <a:r>
              <a:rPr lang="el-GR" sz="4400" dirty="0" smtClean="0"/>
              <a:t>Υγείας</a:t>
            </a:r>
            <a:r>
              <a:rPr lang="en-US" sz="4400" dirty="0" smtClean="0"/>
              <a:t> </a:t>
            </a:r>
            <a:r>
              <a:rPr lang="en-US" sz="3600" b="0" dirty="0" smtClean="0"/>
              <a:t>(1 </a:t>
            </a:r>
            <a:r>
              <a:rPr lang="el-GR" sz="3600" b="0" dirty="0" smtClean="0"/>
              <a:t>από </a:t>
            </a:r>
            <a:r>
              <a:rPr lang="en-US" sz="3600" b="0" dirty="0" smtClean="0"/>
              <a:t>2</a:t>
            </a:r>
            <a:r>
              <a:rPr lang="el-GR" sz="3600" b="0" dirty="0" smtClean="0"/>
              <a:t>)</a:t>
            </a:r>
            <a:endParaRPr lang="el-GR" sz="3600" b="0" dirty="0"/>
          </a:p>
        </p:txBody>
      </p:sp>
      <p:sp>
        <p:nvSpPr>
          <p:cNvPr id="3" name="Θέση περιεχομένου 2"/>
          <p:cNvSpPr>
            <a:spLocks noGrp="1"/>
          </p:cNvSpPr>
          <p:nvPr>
            <p:ph idx="1"/>
          </p:nvPr>
        </p:nvSpPr>
        <p:spPr/>
        <p:txBody>
          <a:bodyPr>
            <a:normAutofit lnSpcReduction="10000"/>
          </a:bodyPr>
          <a:lstStyle/>
          <a:p>
            <a:pPr marL="0" indent="0">
              <a:spcBef>
                <a:spcPts val="1800"/>
              </a:spcBef>
              <a:buNone/>
            </a:pPr>
            <a:r>
              <a:rPr lang="el-GR" dirty="0"/>
              <a:t>Η </a:t>
            </a:r>
            <a:r>
              <a:rPr lang="el-GR" b="1" dirty="0"/>
              <a:t>μετάδοση</a:t>
            </a:r>
            <a:r>
              <a:rPr lang="el-GR" dirty="0"/>
              <a:t> του μηνύματος αγωγής υγείας είναι καθοριστικής σημασίας, αφού τα μέλη του </a:t>
            </a:r>
            <a:r>
              <a:rPr lang="el-GR" dirty="0" err="1"/>
              <a:t>Target</a:t>
            </a:r>
            <a:r>
              <a:rPr lang="el-GR" dirty="0"/>
              <a:t> </a:t>
            </a:r>
            <a:r>
              <a:rPr lang="el-GR" dirty="0" err="1"/>
              <a:t>Group</a:t>
            </a:r>
            <a:r>
              <a:rPr lang="el-GR" dirty="0"/>
              <a:t> που έχουν εκτεθεί στο μήνυμα μπορεί να αναπτύξουν πλήθος αντιδράσεων που μπορεί να οφείλονται σε παράγοντες σχετικούς ή μη σχετικούς με την ομάδα που ανήκουν.</a:t>
            </a:r>
          </a:p>
          <a:p>
            <a:pPr>
              <a:spcBef>
                <a:spcPts val="1800"/>
              </a:spcBef>
            </a:pPr>
            <a:r>
              <a:rPr lang="el-GR" dirty="0"/>
              <a:t>Οι </a:t>
            </a:r>
            <a:r>
              <a:rPr lang="el-GR" b="1" dirty="0"/>
              <a:t>γενικές αρχές </a:t>
            </a:r>
            <a:r>
              <a:rPr lang="el-GR" dirty="0"/>
              <a:t>που βοηθούν στην μετάδοση του μηνύματος είναι στο </a:t>
            </a:r>
            <a:r>
              <a:rPr lang="el-GR" dirty="0" err="1"/>
              <a:t>Target</a:t>
            </a:r>
            <a:r>
              <a:rPr lang="el-GR" dirty="0"/>
              <a:t> </a:t>
            </a:r>
            <a:r>
              <a:rPr lang="el-GR" dirty="0" err="1"/>
              <a:t>Group</a:t>
            </a:r>
            <a:r>
              <a:rPr lang="el-GR" dirty="0"/>
              <a:t> είναι:</a:t>
            </a:r>
          </a:p>
          <a:p>
            <a:pPr>
              <a:spcBef>
                <a:spcPts val="1800"/>
              </a:spcBef>
            </a:pPr>
            <a:r>
              <a:rPr lang="el-GR" dirty="0"/>
              <a:t>Συμβατότητα (Το Μήνυμα Ταιριάζει στο </a:t>
            </a:r>
            <a:r>
              <a:rPr lang="el-GR" dirty="0" err="1"/>
              <a:t>Target</a:t>
            </a:r>
            <a:r>
              <a:rPr lang="el-GR" dirty="0"/>
              <a:t> </a:t>
            </a:r>
            <a:r>
              <a:rPr lang="el-GR" dirty="0" err="1"/>
              <a:t>Group</a:t>
            </a:r>
            <a:r>
              <a:rPr lang="el-GR" dirty="0"/>
              <a:t> που απευθύνεται;) (</a:t>
            </a:r>
            <a:r>
              <a:rPr lang="el-GR" dirty="0" err="1"/>
              <a:t>Madden</a:t>
            </a:r>
            <a:r>
              <a:rPr lang="el-GR" dirty="0"/>
              <a:t> </a:t>
            </a:r>
            <a:r>
              <a:rPr lang="el-GR" dirty="0" err="1"/>
              <a:t>et</a:t>
            </a:r>
            <a:r>
              <a:rPr lang="el-GR" dirty="0"/>
              <a:t> </a:t>
            </a:r>
            <a:r>
              <a:rPr lang="el-GR" dirty="0" err="1"/>
              <a:t>al</a:t>
            </a:r>
            <a:r>
              <a:rPr lang="el-GR" dirty="0"/>
              <a:t> 1992).</a:t>
            </a:r>
          </a:p>
          <a:p>
            <a:pPr>
              <a:spcBef>
                <a:spcPts val="1800"/>
              </a:spcBef>
            </a:pPr>
            <a:r>
              <a:rPr lang="el-GR" dirty="0"/>
              <a:t>Πολυπλοκότητα (Είναι εύκολο να γίνει αντιληπτό το μήνυμα από το </a:t>
            </a:r>
            <a:r>
              <a:rPr lang="el-GR" dirty="0" err="1"/>
              <a:t>Target</a:t>
            </a:r>
            <a:r>
              <a:rPr lang="el-GR" dirty="0"/>
              <a:t> </a:t>
            </a:r>
            <a:r>
              <a:rPr lang="el-GR" dirty="0" err="1" smtClean="0"/>
              <a:t>Group</a:t>
            </a:r>
            <a:r>
              <a:rPr lang="en-US" dirty="0" smtClean="0"/>
              <a:t>;</a:t>
            </a:r>
            <a:r>
              <a:rPr lang="el-GR" dirty="0" smtClean="0"/>
              <a:t>)</a:t>
            </a:r>
            <a:r>
              <a:rPr lang="en-US" dirty="0" smtClean="0"/>
              <a:t>.</a:t>
            </a:r>
            <a:endParaRPr lang="el-GR" dirty="0"/>
          </a:p>
          <a:p>
            <a:pPr>
              <a:spcBef>
                <a:spcPts val="18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sp>
        <p:nvSpPr>
          <p:cNvPr id="6" name="Ορθογώνιο 4"/>
          <p:cNvSpPr/>
          <p:nvPr/>
        </p:nvSpPr>
        <p:spPr>
          <a:xfrm>
            <a:off x="179512" y="6093296"/>
            <a:ext cx="8208912" cy="646331"/>
          </a:xfrm>
          <a:prstGeom prst="rect">
            <a:avLst/>
          </a:prstGeom>
        </p:spPr>
        <p:txBody>
          <a:bodyPr wrap="square">
            <a:spAutoFit/>
          </a:bodyPr>
          <a:lstStyle/>
          <a:p>
            <a:r>
              <a:rPr lang="en-US" dirty="0" err="1">
                <a:latin typeface="+mn-lt"/>
              </a:rPr>
              <a:t>Vivilaki</a:t>
            </a:r>
            <a:r>
              <a:rPr lang="en-US" dirty="0">
                <a:latin typeface="+mn-lt"/>
              </a:rPr>
              <a:t> V &amp; </a:t>
            </a:r>
            <a:r>
              <a:rPr lang="en-US" dirty="0" err="1">
                <a:latin typeface="+mn-lt"/>
              </a:rPr>
              <a:t>Daglas</a:t>
            </a:r>
            <a:r>
              <a:rPr lang="en-US" dirty="0">
                <a:latin typeface="+mn-lt"/>
              </a:rPr>
              <a:t> M (2008) The Stimulating Dynamics of 'Propagating </a:t>
            </a:r>
            <a:r>
              <a:rPr lang="en-US" dirty="0" err="1">
                <a:latin typeface="+mn-lt"/>
              </a:rPr>
              <a:t>Keys':A</a:t>
            </a:r>
            <a:r>
              <a:rPr lang="en-US" dirty="0">
                <a:latin typeface="+mn-lt"/>
              </a:rPr>
              <a:t> Health Education Intervention in Leading-Edge Health Education Issues by </a:t>
            </a:r>
            <a:r>
              <a:rPr lang="en-US" dirty="0" err="1">
                <a:latin typeface="+mn-lt"/>
              </a:rPr>
              <a:t>Lennard</a:t>
            </a:r>
            <a:r>
              <a:rPr lang="en-US" dirty="0">
                <a:latin typeface="+mn-lt"/>
              </a:rPr>
              <a:t> V. </a:t>
            </a:r>
            <a:r>
              <a:rPr lang="en-US" dirty="0" err="1">
                <a:latin typeface="+mn-lt"/>
              </a:rPr>
              <a:t>Sebeki</a:t>
            </a:r>
            <a:r>
              <a:rPr lang="en-US" dirty="0">
                <a:latin typeface="+mn-lt"/>
              </a:rPr>
              <a:t>.</a:t>
            </a:r>
          </a:p>
        </p:txBody>
      </p:sp>
    </p:spTree>
    <p:extLst>
      <p:ext uri="{BB962C8B-B14F-4D97-AF65-F5344CB8AC3E}">
        <p14:creationId xmlns:p14="http://schemas.microsoft.com/office/powerpoint/2010/main" val="42455745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Μετάδοση του Μηνύματος Αγωγής Υγείας</a:t>
            </a:r>
            <a:r>
              <a:rPr lang="en-US" sz="4400" dirty="0"/>
              <a:t> </a:t>
            </a:r>
            <a:r>
              <a:rPr lang="en-US" sz="3600" b="0" dirty="0" smtClean="0"/>
              <a:t>(</a:t>
            </a:r>
            <a:r>
              <a:rPr lang="el-GR" sz="3600" b="0" dirty="0" smtClean="0"/>
              <a:t>2</a:t>
            </a:r>
            <a:r>
              <a:rPr lang="en-US" sz="3600" b="0" dirty="0" smtClean="0"/>
              <a:t> </a:t>
            </a:r>
            <a:r>
              <a:rPr lang="el-GR" sz="3600" b="0" dirty="0"/>
              <a:t>από </a:t>
            </a:r>
            <a:r>
              <a:rPr lang="en-US" sz="3600" b="0" dirty="0" smtClean="0"/>
              <a:t>2</a:t>
            </a:r>
            <a:r>
              <a:rPr lang="el-GR" sz="3600" b="0" dirty="0" smtClean="0"/>
              <a:t>)</a:t>
            </a:r>
            <a:endParaRPr lang="el-GR" sz="3600" dirty="0"/>
          </a:p>
        </p:txBody>
      </p:sp>
      <p:sp>
        <p:nvSpPr>
          <p:cNvPr id="3" name="Θέση περιεχομένου 2"/>
          <p:cNvSpPr>
            <a:spLocks noGrp="1"/>
          </p:cNvSpPr>
          <p:nvPr>
            <p:ph idx="1"/>
          </p:nvPr>
        </p:nvSpPr>
        <p:spPr/>
        <p:txBody>
          <a:bodyPr/>
          <a:lstStyle/>
          <a:p>
            <a:pPr>
              <a:spcBef>
                <a:spcPts val="2400"/>
              </a:spcBef>
            </a:pPr>
            <a:r>
              <a:rPr lang="el-GR" dirty="0"/>
              <a:t>Προσοχή (Μπορεί το μήνυμα να τραβήξει την προσοχή</a:t>
            </a:r>
            <a:r>
              <a:rPr lang="el-GR" dirty="0" smtClean="0"/>
              <a:t>;)</a:t>
            </a:r>
            <a:r>
              <a:rPr lang="en-US" dirty="0" smtClean="0"/>
              <a:t>.</a:t>
            </a:r>
            <a:r>
              <a:rPr lang="el-GR" dirty="0" smtClean="0"/>
              <a:t> </a:t>
            </a:r>
            <a:endParaRPr lang="el-GR" dirty="0"/>
          </a:p>
          <a:p>
            <a:pPr>
              <a:spcBef>
                <a:spcPts val="2400"/>
              </a:spcBef>
            </a:pPr>
            <a:r>
              <a:rPr lang="el-GR" dirty="0" err="1"/>
              <a:t>Πειραματικότητα</a:t>
            </a:r>
            <a:r>
              <a:rPr lang="el-GR" dirty="0"/>
              <a:t> (Μπορεί το μήνυμα να δοκιμαστεί πριν κάποιος πάρει την τελική απόφαση</a:t>
            </a:r>
            <a:r>
              <a:rPr lang="el-GR" dirty="0" smtClean="0"/>
              <a:t>;)</a:t>
            </a:r>
            <a:r>
              <a:rPr lang="en-US" dirty="0" smtClean="0"/>
              <a:t>.</a:t>
            </a:r>
            <a:endParaRPr lang="el-GR" dirty="0"/>
          </a:p>
          <a:p>
            <a:pPr>
              <a:spcBef>
                <a:spcPts val="2400"/>
              </a:spcBef>
            </a:pPr>
            <a:r>
              <a:rPr lang="el-GR" dirty="0"/>
              <a:t>Αντίκτυπος στις κοινωνικές σχέσεις (Μπορεί το μήνυμα να έχει διασπαστική επίδραση στο κοινωνικό περιβάλλον</a:t>
            </a:r>
            <a:r>
              <a:rPr lang="el-GR" dirty="0" smtClean="0"/>
              <a:t>;)</a:t>
            </a:r>
            <a:r>
              <a:rPr lang="en-US" dirty="0" smtClean="0"/>
              <a:t>.</a:t>
            </a:r>
            <a:endParaRPr lang="el-GR" dirty="0"/>
          </a:p>
          <a:p>
            <a:pPr>
              <a:spcBef>
                <a:spcPts val="2400"/>
              </a:spcBef>
            </a:pPr>
            <a:r>
              <a:rPr lang="el-GR" dirty="0"/>
              <a:t>Μεταδοτικότητα (Μπορεί το μήνυμα να γίνει εύκολα κατανοητό από το  </a:t>
            </a:r>
            <a:r>
              <a:rPr lang="el-GR" dirty="0" err="1"/>
              <a:t>Target</a:t>
            </a:r>
            <a:r>
              <a:rPr lang="el-GR" dirty="0"/>
              <a:t> </a:t>
            </a:r>
            <a:r>
              <a:rPr lang="el-GR" dirty="0" err="1" smtClean="0"/>
              <a:t>Group</a:t>
            </a:r>
            <a:r>
              <a:rPr lang="en-US" dirty="0" smtClean="0"/>
              <a:t>;</a:t>
            </a:r>
            <a:r>
              <a:rPr lang="el-GR" dirty="0" smtClean="0"/>
              <a:t>)</a:t>
            </a:r>
            <a:r>
              <a:rPr lang="en-US" dirty="0" smtClean="0"/>
              <a:t>.</a:t>
            </a:r>
            <a:endParaRPr lang="el-GR" dirty="0"/>
          </a:p>
          <a:p>
            <a:pPr>
              <a:spcBef>
                <a:spcPts val="24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sp>
        <p:nvSpPr>
          <p:cNvPr id="6" name="Ορθογώνιο 4"/>
          <p:cNvSpPr/>
          <p:nvPr/>
        </p:nvSpPr>
        <p:spPr>
          <a:xfrm>
            <a:off x="179512" y="6093296"/>
            <a:ext cx="8208912" cy="646331"/>
          </a:xfrm>
          <a:prstGeom prst="rect">
            <a:avLst/>
          </a:prstGeom>
        </p:spPr>
        <p:txBody>
          <a:bodyPr wrap="square">
            <a:spAutoFit/>
          </a:bodyPr>
          <a:lstStyle/>
          <a:p>
            <a:r>
              <a:rPr lang="en-US" dirty="0" err="1">
                <a:latin typeface="+mn-lt"/>
              </a:rPr>
              <a:t>Vivilaki</a:t>
            </a:r>
            <a:r>
              <a:rPr lang="en-US" dirty="0">
                <a:latin typeface="+mn-lt"/>
              </a:rPr>
              <a:t> V &amp; </a:t>
            </a:r>
            <a:r>
              <a:rPr lang="en-US" dirty="0" err="1">
                <a:latin typeface="+mn-lt"/>
              </a:rPr>
              <a:t>Daglas</a:t>
            </a:r>
            <a:r>
              <a:rPr lang="en-US" dirty="0">
                <a:latin typeface="+mn-lt"/>
              </a:rPr>
              <a:t> M (2008) The Stimulating Dynamics of 'Propagating </a:t>
            </a:r>
            <a:r>
              <a:rPr lang="en-US" dirty="0" err="1">
                <a:latin typeface="+mn-lt"/>
              </a:rPr>
              <a:t>Keys':A</a:t>
            </a:r>
            <a:r>
              <a:rPr lang="en-US" dirty="0">
                <a:latin typeface="+mn-lt"/>
              </a:rPr>
              <a:t> Health Education Intervention in Leading-Edge Health Education Issues by </a:t>
            </a:r>
            <a:r>
              <a:rPr lang="en-US" dirty="0" err="1">
                <a:latin typeface="+mn-lt"/>
              </a:rPr>
              <a:t>Lennard</a:t>
            </a:r>
            <a:r>
              <a:rPr lang="en-US" dirty="0">
                <a:latin typeface="+mn-lt"/>
              </a:rPr>
              <a:t> V. </a:t>
            </a:r>
            <a:r>
              <a:rPr lang="en-US" dirty="0" err="1">
                <a:latin typeface="+mn-lt"/>
              </a:rPr>
              <a:t>Sebeki</a:t>
            </a:r>
            <a:r>
              <a:rPr lang="en-US" dirty="0">
                <a:latin typeface="+mn-lt"/>
              </a:rPr>
              <a:t>.</a:t>
            </a:r>
          </a:p>
        </p:txBody>
      </p:sp>
    </p:spTree>
    <p:extLst>
      <p:ext uri="{BB962C8B-B14F-4D97-AF65-F5344CB8AC3E}">
        <p14:creationId xmlns:p14="http://schemas.microsoft.com/office/powerpoint/2010/main" val="35859597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Αξιολόγηση της παρέμβασης</a:t>
            </a:r>
            <a:br>
              <a:rPr lang="el-GR" dirty="0"/>
            </a:br>
            <a:r>
              <a:rPr lang="en-US" dirty="0"/>
              <a:t>Propagating-Keys </a:t>
            </a:r>
            <a:r>
              <a:rPr lang="en-US" sz="3200" b="0" dirty="0" smtClean="0"/>
              <a:t>(1 </a:t>
            </a:r>
            <a:r>
              <a:rPr lang="el-GR" sz="3200" b="0" dirty="0" smtClean="0"/>
              <a:t>από 2)</a:t>
            </a:r>
            <a:endParaRPr lang="el-GR" sz="3200" b="0" dirty="0"/>
          </a:p>
        </p:txBody>
      </p:sp>
      <p:sp>
        <p:nvSpPr>
          <p:cNvPr id="3" name="Θέση περιεχομένου 2"/>
          <p:cNvSpPr>
            <a:spLocks noGrp="1"/>
          </p:cNvSpPr>
          <p:nvPr>
            <p:ph idx="1"/>
          </p:nvPr>
        </p:nvSpPr>
        <p:spPr/>
        <p:txBody>
          <a:bodyPr/>
          <a:lstStyle/>
          <a:p>
            <a:pPr marL="0" indent="0">
              <a:spcBef>
                <a:spcPts val="1800"/>
              </a:spcBef>
              <a:buNone/>
            </a:pPr>
            <a:r>
              <a:rPr lang="el-GR" dirty="0"/>
              <a:t>Η αποδοτικότητα - </a:t>
            </a:r>
            <a:r>
              <a:rPr lang="el-GR" dirty="0" err="1"/>
              <a:t>διαδραστικότητα</a:t>
            </a:r>
            <a:r>
              <a:rPr lang="el-GR" dirty="0"/>
              <a:t> της παρέμβασης μπορεί να μετρηθεί αναφορικά:	</a:t>
            </a:r>
          </a:p>
          <a:p>
            <a:pPr>
              <a:spcBef>
                <a:spcPts val="1800"/>
              </a:spcBef>
            </a:pPr>
            <a:r>
              <a:rPr lang="el-GR" dirty="0"/>
              <a:t>Την ανάπτυξη των </a:t>
            </a:r>
            <a:r>
              <a:rPr lang="el-GR" b="1" dirty="0"/>
              <a:t>δεξιοτήτων</a:t>
            </a:r>
            <a:r>
              <a:rPr lang="el-GR" dirty="0"/>
              <a:t> των </a:t>
            </a:r>
            <a:r>
              <a:rPr lang="el-GR" dirty="0" err="1"/>
              <a:t>Propagating</a:t>
            </a:r>
            <a:r>
              <a:rPr lang="el-GR" dirty="0"/>
              <a:t> </a:t>
            </a:r>
            <a:r>
              <a:rPr lang="el-GR" dirty="0" err="1"/>
              <a:t>Keys</a:t>
            </a:r>
            <a:r>
              <a:rPr lang="el-GR" dirty="0"/>
              <a:t>, την κατανόηση του μηνύματος, την συμμετοχή τους στην παρέμβαση και την αφοσίωση τους.</a:t>
            </a:r>
          </a:p>
          <a:p>
            <a:pPr>
              <a:spcBef>
                <a:spcPts val="1800"/>
              </a:spcBef>
            </a:pPr>
            <a:r>
              <a:rPr lang="el-GR" dirty="0"/>
              <a:t>Την </a:t>
            </a:r>
            <a:r>
              <a:rPr lang="el-GR" b="1" dirty="0"/>
              <a:t>οργάνωση</a:t>
            </a:r>
            <a:r>
              <a:rPr lang="el-GR" dirty="0"/>
              <a:t> των δραστηριοτήτων των </a:t>
            </a:r>
            <a:r>
              <a:rPr lang="el-GR" dirty="0" err="1"/>
              <a:t>Propagating</a:t>
            </a:r>
            <a:r>
              <a:rPr lang="el-GR" dirty="0"/>
              <a:t> </a:t>
            </a:r>
            <a:r>
              <a:rPr lang="el-GR" dirty="0" err="1"/>
              <a:t>Keys</a:t>
            </a:r>
            <a:r>
              <a:rPr lang="el-GR" dirty="0"/>
              <a:t> μέσα στο </a:t>
            </a:r>
            <a:r>
              <a:rPr lang="el-GR" dirty="0" err="1"/>
              <a:t>Target</a:t>
            </a:r>
            <a:r>
              <a:rPr lang="el-GR" dirty="0"/>
              <a:t> </a:t>
            </a:r>
            <a:r>
              <a:rPr lang="el-GR" dirty="0" err="1"/>
              <a:t>Group</a:t>
            </a:r>
            <a:r>
              <a:rPr lang="el-GR" dirty="0"/>
              <a:t>.</a:t>
            </a:r>
          </a:p>
          <a:p>
            <a:pPr>
              <a:spcBef>
                <a:spcPts val="1800"/>
              </a:spcBef>
            </a:pPr>
            <a:r>
              <a:rPr lang="el-GR" dirty="0"/>
              <a:t>Την </a:t>
            </a:r>
            <a:r>
              <a:rPr lang="el-GR" b="1" dirty="0"/>
              <a:t>εφαρμογή</a:t>
            </a:r>
            <a:r>
              <a:rPr lang="el-GR" dirty="0"/>
              <a:t> του προγράμματος αγωγής υγείας. </a:t>
            </a:r>
          </a:p>
          <a:p>
            <a:pPr>
              <a:spcBef>
                <a:spcPts val="1800"/>
              </a:spcBef>
            </a:pPr>
            <a:r>
              <a:rPr lang="el-GR" dirty="0"/>
              <a:t>Τις </a:t>
            </a:r>
            <a:r>
              <a:rPr lang="el-GR" b="1" dirty="0"/>
              <a:t>πρότυπες ιδέες </a:t>
            </a:r>
            <a:r>
              <a:rPr lang="el-GR" dirty="0"/>
              <a:t>Αγωγής Υγείας, που αξιοποιήθηκαν και διαδόθηκαν.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spTree>
    <p:extLst>
      <p:ext uri="{BB962C8B-B14F-4D97-AF65-F5344CB8AC3E}">
        <p14:creationId xmlns:p14="http://schemas.microsoft.com/office/powerpoint/2010/main" val="29043868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Αξιολόγηση της παρέμβασης</a:t>
            </a:r>
            <a:br>
              <a:rPr lang="el-GR" sz="4400" dirty="0"/>
            </a:br>
            <a:r>
              <a:rPr lang="en-US" sz="4400" dirty="0"/>
              <a:t>Propagating-Keys </a:t>
            </a:r>
            <a:r>
              <a:rPr lang="en-US" sz="3600" b="0" dirty="0" smtClean="0"/>
              <a:t>(</a:t>
            </a:r>
            <a:r>
              <a:rPr lang="el-GR" sz="3600" b="0" dirty="0" smtClean="0"/>
              <a:t>2</a:t>
            </a:r>
            <a:r>
              <a:rPr lang="en-US" sz="3600" b="0" dirty="0" smtClean="0"/>
              <a:t> </a:t>
            </a:r>
            <a:r>
              <a:rPr lang="el-GR" sz="3600" b="0" dirty="0"/>
              <a:t>από </a:t>
            </a:r>
            <a:r>
              <a:rPr lang="el-GR" sz="3600" b="0" dirty="0" smtClean="0"/>
              <a:t>2)</a:t>
            </a:r>
            <a:endParaRPr lang="el-GR" sz="3600" dirty="0"/>
          </a:p>
        </p:txBody>
      </p:sp>
      <p:sp>
        <p:nvSpPr>
          <p:cNvPr id="3" name="Θέση περιεχομένου 2"/>
          <p:cNvSpPr>
            <a:spLocks noGrp="1"/>
          </p:cNvSpPr>
          <p:nvPr>
            <p:ph idx="1"/>
          </p:nvPr>
        </p:nvSpPr>
        <p:spPr/>
        <p:txBody>
          <a:bodyPr/>
          <a:lstStyle/>
          <a:p>
            <a:pPr>
              <a:spcBef>
                <a:spcPts val="2400"/>
              </a:spcBef>
            </a:pPr>
            <a:r>
              <a:rPr lang="el-GR" dirty="0"/>
              <a:t>Αν </a:t>
            </a:r>
            <a:r>
              <a:rPr lang="el-GR" b="1" dirty="0"/>
              <a:t>επαναπροσδιορίστηκαν οι υπηρεσίες υγείας </a:t>
            </a:r>
            <a:r>
              <a:rPr lang="el-GR" dirty="0"/>
              <a:t>και τα προγράμματα υγείας σύμφωνα με το κοινωνικό περιβάλλον. </a:t>
            </a:r>
          </a:p>
          <a:p>
            <a:pPr>
              <a:spcBef>
                <a:spcPts val="2400"/>
              </a:spcBef>
            </a:pPr>
            <a:r>
              <a:rPr lang="el-GR" dirty="0"/>
              <a:t>Αν και πόσο </a:t>
            </a:r>
            <a:r>
              <a:rPr lang="el-GR" b="1" dirty="0"/>
              <a:t>ενεργοποιήθηκε</a:t>
            </a:r>
            <a:r>
              <a:rPr lang="el-GR" dirty="0"/>
              <a:t> το </a:t>
            </a:r>
            <a:r>
              <a:rPr lang="el-GR" dirty="0" err="1"/>
              <a:t>Target</a:t>
            </a:r>
            <a:r>
              <a:rPr lang="el-GR" dirty="0"/>
              <a:t> </a:t>
            </a:r>
            <a:r>
              <a:rPr lang="el-GR" dirty="0" err="1"/>
              <a:t>Group</a:t>
            </a:r>
            <a:r>
              <a:rPr lang="el-GR" dirty="0"/>
              <a:t>.</a:t>
            </a:r>
          </a:p>
          <a:p>
            <a:pPr>
              <a:spcBef>
                <a:spcPts val="2400"/>
              </a:spcBef>
            </a:pPr>
            <a:r>
              <a:rPr lang="el-GR" dirty="0"/>
              <a:t>Αν </a:t>
            </a:r>
            <a:r>
              <a:rPr lang="el-GR" b="1" dirty="0"/>
              <a:t>αναπτύχθηκαν συνεργασίες </a:t>
            </a:r>
            <a:r>
              <a:rPr lang="el-GR" dirty="0"/>
              <a:t>και διαδόθηκε η πληροφορία ανάμεσα σε διαφορετικά </a:t>
            </a:r>
            <a:r>
              <a:rPr lang="el-GR" dirty="0" err="1"/>
              <a:t>Target</a:t>
            </a:r>
            <a:r>
              <a:rPr lang="el-GR" dirty="0"/>
              <a:t> </a:t>
            </a:r>
            <a:r>
              <a:rPr lang="el-GR" dirty="0" err="1"/>
              <a:t>Groups</a:t>
            </a:r>
            <a:r>
              <a:rPr lang="el-GR" dirty="0"/>
              <a:t> μέσα στην κοινότητα.</a:t>
            </a:r>
          </a:p>
          <a:p>
            <a:pPr>
              <a:spcBef>
                <a:spcPts val="24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spTree>
    <p:extLst>
      <p:ext uri="{BB962C8B-B14F-4D97-AF65-F5344CB8AC3E}">
        <p14:creationId xmlns:p14="http://schemas.microsoft.com/office/powerpoint/2010/main" val="7043888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t>Εφαρμογή του μοντέλου ‘</a:t>
            </a:r>
            <a:r>
              <a:rPr lang="el-GR" dirty="0" err="1"/>
              <a:t>Propagating-Keys</a:t>
            </a:r>
            <a:r>
              <a:rPr lang="el-GR" dirty="0"/>
              <a:t>’ </a:t>
            </a:r>
            <a:r>
              <a:rPr lang="el-GR" dirty="0" smtClean="0"/>
              <a:t>σε </a:t>
            </a:r>
            <a:r>
              <a:rPr lang="el-GR" dirty="0"/>
              <a:t>παρέμβαση Αγωγής Υγείας</a:t>
            </a:r>
          </a:p>
        </p:txBody>
      </p:sp>
      <p:sp>
        <p:nvSpPr>
          <p:cNvPr id="3" name="Θέση περιεχομένου 2"/>
          <p:cNvSpPr>
            <a:spLocks noGrp="1"/>
          </p:cNvSpPr>
          <p:nvPr>
            <p:ph idx="1"/>
          </p:nvPr>
        </p:nvSpPr>
        <p:spPr>
          <a:xfrm>
            <a:off x="457200" y="1196752"/>
            <a:ext cx="8229600" cy="1656184"/>
          </a:xfrm>
        </p:spPr>
        <p:txBody>
          <a:bodyPr/>
          <a:lstStyle/>
          <a:p>
            <a:pPr marL="0" indent="0">
              <a:buNone/>
            </a:pPr>
            <a:r>
              <a:rPr lang="el-GR" dirty="0"/>
              <a:t>Η παρούσα μελέτη παρουσιάζει την αποτελεσματικότητα μιας παρέμβασης αγωγής υγείας με  </a:t>
            </a:r>
            <a:r>
              <a:rPr lang="el-GR" dirty="0" err="1"/>
              <a:t>Propagating</a:t>
            </a:r>
            <a:r>
              <a:rPr lang="el-GR" dirty="0"/>
              <a:t> </a:t>
            </a:r>
            <a:r>
              <a:rPr lang="el-GR" dirty="0" err="1"/>
              <a:t>Keys</a:t>
            </a:r>
            <a:r>
              <a:rPr lang="el-GR" dirty="0"/>
              <a:t> που επιλέχθηκαν από ένα ΚΑΠΗ για την συμμετοχή σε πρόγραμμα πρόληψης γυναικολογικού καρκίνου στην ΠΦΥ.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a:p>
        </p:txBody>
      </p:sp>
      <p:pic>
        <p:nvPicPr>
          <p:cNvPr id="5" name="Content Placeholder 4"/>
          <p:cNvPicPr>
            <a:picLocks noChangeAspect="1" noChangeArrowheads="1"/>
          </p:cNvPicPr>
          <p:nvPr/>
        </p:nvPicPr>
        <p:blipFill>
          <a:blip r:embed="rId3" cstate="print"/>
          <a:srcRect/>
          <a:stretch>
            <a:fillRect/>
          </a:stretch>
        </p:blipFill>
        <p:spPr bwMode="auto">
          <a:xfrm>
            <a:off x="755576" y="2833188"/>
            <a:ext cx="7166030" cy="3840200"/>
          </a:xfrm>
          <a:prstGeom prst="rect">
            <a:avLst/>
          </a:prstGeom>
          <a:noFill/>
          <a:ln w="9525">
            <a:noFill/>
            <a:miter lim="800000"/>
            <a:headEnd/>
            <a:tailEnd/>
          </a:ln>
          <a:effectLst/>
        </p:spPr>
      </p:pic>
    </p:spTree>
    <p:extLst>
      <p:ext uri="{BB962C8B-B14F-4D97-AF65-F5344CB8AC3E}">
        <p14:creationId xmlns:p14="http://schemas.microsoft.com/office/powerpoint/2010/main" val="4030021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sz="3600" dirty="0"/>
              <a:t>Η διαδικασία διαμόρφωσης </a:t>
            </a:r>
            <a:r>
              <a:rPr lang="el-GR" sz="3600" dirty="0" err="1"/>
              <a:t>Propagating</a:t>
            </a:r>
            <a:r>
              <a:rPr lang="el-GR" sz="3600" dirty="0"/>
              <a:t> </a:t>
            </a:r>
            <a:r>
              <a:rPr lang="el-GR" sz="3600" dirty="0" err="1"/>
              <a:t>Keys</a:t>
            </a:r>
            <a:r>
              <a:rPr lang="el-GR" sz="3600" dirty="0"/>
              <a:t> </a:t>
            </a:r>
            <a:r>
              <a:rPr lang="el-GR" sz="3600" dirty="0" smtClean="0"/>
              <a:t>μέσα </a:t>
            </a:r>
            <a:r>
              <a:rPr lang="el-GR" sz="3600" dirty="0"/>
              <a:t>σε ένα </a:t>
            </a:r>
            <a:r>
              <a:rPr lang="el-GR" sz="3600" dirty="0" err="1"/>
              <a:t>Target</a:t>
            </a:r>
            <a:r>
              <a:rPr lang="el-GR" sz="3600" dirty="0"/>
              <a:t> </a:t>
            </a:r>
            <a:r>
              <a:rPr lang="el-GR" sz="3600" dirty="0" err="1" smtClean="0"/>
              <a:t>Group</a:t>
            </a:r>
            <a:r>
              <a:rPr lang="el-GR" sz="3600" dirty="0" smtClean="0"/>
              <a:t> </a:t>
            </a:r>
            <a:r>
              <a:rPr lang="el-GR" sz="3200" b="0" dirty="0" smtClean="0"/>
              <a:t>(1 από </a:t>
            </a:r>
            <a:r>
              <a:rPr lang="en-US" sz="3200" b="0" dirty="0" smtClean="0"/>
              <a:t>4</a:t>
            </a:r>
            <a:r>
              <a:rPr lang="el-GR" sz="3200" b="0" dirty="0" smtClean="0"/>
              <a:t>)</a:t>
            </a:r>
            <a:endParaRPr lang="el-GR" sz="3200" b="0" dirty="0"/>
          </a:p>
        </p:txBody>
      </p:sp>
      <p:sp>
        <p:nvSpPr>
          <p:cNvPr id="3" name="Θέση περιεχομένου 2"/>
          <p:cNvSpPr>
            <a:spLocks noGrp="1"/>
          </p:cNvSpPr>
          <p:nvPr>
            <p:ph idx="1"/>
          </p:nvPr>
        </p:nvSpPr>
        <p:spPr>
          <a:xfrm>
            <a:off x="457200" y="2492896"/>
            <a:ext cx="8229600" cy="4104456"/>
          </a:xfrm>
        </p:spPr>
        <p:txBody>
          <a:bodyPr>
            <a:normAutofit lnSpcReduction="10000"/>
          </a:bodyPr>
          <a:lstStyle/>
          <a:p>
            <a:pPr>
              <a:spcBef>
                <a:spcPts val="1200"/>
              </a:spcBef>
            </a:pPr>
            <a:r>
              <a:rPr lang="el-GR" dirty="0" smtClean="0"/>
              <a:t>Μέλη </a:t>
            </a:r>
            <a:r>
              <a:rPr lang="el-GR" dirty="0"/>
              <a:t>ΚΑΠΗ (Ομάδα Στόχος) </a:t>
            </a:r>
            <a:r>
              <a:rPr lang="el-GR" dirty="0" smtClean="0">
                <a:latin typeface="Cambria Math" panose="02040503050406030204" pitchFamily="18" charset="0"/>
                <a:ea typeface="Cambria Math" panose="02040503050406030204" pitchFamily="18" charset="0"/>
              </a:rPr>
              <a:t>→</a:t>
            </a:r>
            <a:r>
              <a:rPr lang="el-GR" dirty="0" smtClean="0"/>
              <a:t> </a:t>
            </a:r>
            <a:r>
              <a:rPr lang="el-GR" dirty="0"/>
              <a:t>κοινές δραστηριότητες των μελών όπως εκδρομές, χορωδία, μουσική κτλ</a:t>
            </a:r>
            <a:r>
              <a:rPr lang="el-GR" dirty="0" smtClean="0"/>
              <a:t>.</a:t>
            </a:r>
            <a:endParaRPr lang="el-GR" dirty="0"/>
          </a:p>
          <a:p>
            <a:pPr>
              <a:spcBef>
                <a:spcPts val="1200"/>
              </a:spcBef>
            </a:pPr>
            <a:r>
              <a:rPr lang="el-GR" dirty="0"/>
              <a:t>Οργανώθηκε συνάντηση στο ΚΑΠΗ στην οποία συμμετείχαν 16 άτομα (</a:t>
            </a:r>
            <a:r>
              <a:rPr lang="el-GR" dirty="0" err="1"/>
              <a:t>Propagating</a:t>
            </a:r>
            <a:r>
              <a:rPr lang="el-GR" dirty="0"/>
              <a:t> </a:t>
            </a:r>
            <a:r>
              <a:rPr lang="el-GR" dirty="0" err="1"/>
              <a:t>Keys</a:t>
            </a:r>
            <a:r>
              <a:rPr lang="el-GR" dirty="0"/>
              <a:t>) μέλη του ΚΑΠΗ. Από τα άτομα αυτά (62.5%: n = 10) είχαν κάνει ΤΕΣΤ ΠΑΠ στο παρελθόν και ενθαρρύνθηκαν να απαντήσουν και να σχολιάσουν τις ερωτήσεις των υπολοίπων </a:t>
            </a:r>
            <a:r>
              <a:rPr lang="el-GR" dirty="0" err="1"/>
              <a:t>Propagating</a:t>
            </a:r>
            <a:r>
              <a:rPr lang="el-GR" dirty="0"/>
              <a:t> </a:t>
            </a:r>
            <a:r>
              <a:rPr lang="el-GR" dirty="0" err="1"/>
              <a:t>Keys</a:t>
            </a:r>
            <a:r>
              <a:rPr lang="el-GR" dirty="0"/>
              <a:t> που δεν είχαν κάνει ποτέ πριν ΤΕΣΤ ΠΑΠ (37.5%: n = 6). </a:t>
            </a:r>
          </a:p>
          <a:p>
            <a:pPr>
              <a:spcBef>
                <a:spcPts val="1200"/>
              </a:spcBef>
            </a:pPr>
            <a:r>
              <a:rPr lang="el-GR" dirty="0"/>
              <a:t>Οι μαίες έδωσαν διάλεξη 30 λεπτών βασισμένη σε συγκεκριμένες ερωτήσεις σύμφωνα με το μοντέλο </a:t>
            </a:r>
            <a:r>
              <a:rPr lang="el-GR" dirty="0" err="1"/>
              <a:t>problem</a:t>
            </a:r>
            <a:r>
              <a:rPr lang="el-GR" dirty="0"/>
              <a:t> </a:t>
            </a:r>
            <a:r>
              <a:rPr lang="el-GR" dirty="0" err="1"/>
              <a:t>based</a:t>
            </a:r>
            <a:r>
              <a:rPr lang="el-GR" dirty="0"/>
              <a:t> </a:t>
            </a:r>
            <a:r>
              <a:rPr lang="el-GR" dirty="0" err="1"/>
              <a:t>learning</a:t>
            </a:r>
            <a:r>
              <a:rPr lang="el-GR" dirty="0"/>
              <a:t> (</a:t>
            </a:r>
            <a:r>
              <a:rPr lang="el-GR" dirty="0" err="1"/>
              <a:t>Bouhuijs</a:t>
            </a:r>
            <a:r>
              <a:rPr lang="el-GR" dirty="0"/>
              <a:t> </a:t>
            </a:r>
            <a:r>
              <a:rPr lang="el-GR" dirty="0" err="1"/>
              <a:t>et</a:t>
            </a:r>
            <a:r>
              <a:rPr lang="el-GR" dirty="0"/>
              <a:t> </a:t>
            </a:r>
            <a:r>
              <a:rPr lang="el-GR" dirty="0" err="1"/>
              <a:t>al</a:t>
            </a:r>
            <a:r>
              <a:rPr lang="el-GR" dirty="0"/>
              <a:t> 1993, </a:t>
            </a:r>
            <a:r>
              <a:rPr lang="el-GR" dirty="0" err="1"/>
              <a:t>Schmidt</a:t>
            </a:r>
            <a:r>
              <a:rPr lang="el-GR" dirty="0"/>
              <a:t> 1983).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a:p>
        </p:txBody>
      </p:sp>
      <p:sp>
        <p:nvSpPr>
          <p:cNvPr id="5" name="Rectangle 4"/>
          <p:cNvSpPr/>
          <p:nvPr/>
        </p:nvSpPr>
        <p:spPr>
          <a:xfrm>
            <a:off x="395536" y="1409007"/>
            <a:ext cx="8424936" cy="800219"/>
          </a:xfrm>
          <a:prstGeom prst="rect">
            <a:avLst/>
          </a:prstGeom>
          <a:ln>
            <a:solidFill>
              <a:srgbClr val="742222"/>
            </a:solidFill>
          </a:ln>
        </p:spPr>
        <p:txBody>
          <a:bodyPr wrap="square">
            <a:spAutoFit/>
          </a:bodyPr>
          <a:lstStyle/>
          <a:p>
            <a:pPr marL="0" indent="0">
              <a:spcBef>
                <a:spcPts val="1200"/>
              </a:spcBef>
              <a:buNone/>
            </a:pPr>
            <a:r>
              <a:rPr lang="el-GR" sz="2300" dirty="0">
                <a:latin typeface="+mn-lt"/>
              </a:rPr>
              <a:t>Η συμμετοχή στο πρόγραμμα πρόληψης γυναικολογικού καρκίνου παρουσιάστηκε ως μια κοινή δραστηριότητα των μελών του ΚΑΠΗ.</a:t>
            </a:r>
          </a:p>
        </p:txBody>
      </p:sp>
    </p:spTree>
    <p:extLst>
      <p:ext uri="{BB962C8B-B14F-4D97-AF65-F5344CB8AC3E}">
        <p14:creationId xmlns:p14="http://schemas.microsoft.com/office/powerpoint/2010/main" val="1177521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Αγωγή Υγείας</a:t>
            </a:r>
          </a:p>
        </p:txBody>
      </p:sp>
      <p:sp>
        <p:nvSpPr>
          <p:cNvPr id="3" name="Θέση περιεχομένου 2"/>
          <p:cNvSpPr>
            <a:spLocks noGrp="1"/>
          </p:cNvSpPr>
          <p:nvPr>
            <p:ph idx="1"/>
          </p:nvPr>
        </p:nvSpPr>
        <p:spPr/>
        <p:txBody>
          <a:bodyPr/>
          <a:lstStyle/>
          <a:p>
            <a:pPr marL="0" indent="0">
              <a:buNone/>
            </a:pPr>
            <a:r>
              <a:rPr lang="el-GR" dirty="0"/>
              <a:t>Σύμφωνα με τον Π.Ο.Υ. η Αγωγή Υγείας εστιάζει στους ανθρώπους και σε </a:t>
            </a:r>
            <a:r>
              <a:rPr lang="el-GR" dirty="0" smtClean="0"/>
              <a:t>δράση</a:t>
            </a:r>
            <a:r>
              <a:rPr lang="en-US" dirty="0" smtClean="0"/>
              <a:t> </a:t>
            </a:r>
            <a:r>
              <a:rPr lang="el-GR" dirty="0" smtClean="0"/>
              <a:t>(</a:t>
            </a:r>
            <a:r>
              <a:rPr lang="el-GR" dirty="0"/>
              <a:t>WHO 1978, Καλοκαιρινού &amp; </a:t>
            </a:r>
            <a:r>
              <a:rPr lang="el-GR" dirty="0" err="1"/>
              <a:t>Σουρτζή</a:t>
            </a:r>
            <a:r>
              <a:rPr lang="el-GR" dirty="0"/>
              <a:t>  2005).</a:t>
            </a:r>
          </a:p>
          <a:p>
            <a:pPr marL="0" indent="0">
              <a:spcBef>
                <a:spcPts val="1800"/>
              </a:spcBef>
              <a:buNone/>
            </a:pPr>
            <a:r>
              <a:rPr lang="el-GR" dirty="0" smtClean="0"/>
              <a:t>Οι </a:t>
            </a:r>
            <a:r>
              <a:rPr lang="el-GR" dirty="0"/>
              <a:t>γενικοί στόχοι της είναι να πείσει τους ανθρώπους:</a:t>
            </a:r>
          </a:p>
          <a:p>
            <a:pPr>
              <a:spcBef>
                <a:spcPts val="1800"/>
              </a:spcBef>
            </a:pPr>
            <a:r>
              <a:rPr lang="el-GR" dirty="0" smtClean="0"/>
              <a:t>να </a:t>
            </a:r>
            <a:r>
              <a:rPr lang="el-GR" dirty="0"/>
              <a:t>υιοθετούν και να διατηρούν υγιείς τρόπους </a:t>
            </a:r>
            <a:r>
              <a:rPr lang="el-GR" dirty="0" smtClean="0"/>
              <a:t>διαβίωσης</a:t>
            </a:r>
            <a:r>
              <a:rPr lang="en-US" dirty="0"/>
              <a:t>,</a:t>
            </a:r>
            <a:endParaRPr lang="el-GR" dirty="0"/>
          </a:p>
          <a:p>
            <a:pPr>
              <a:spcBef>
                <a:spcPts val="1800"/>
              </a:spcBef>
            </a:pPr>
            <a:r>
              <a:rPr lang="el-GR" dirty="0"/>
              <a:t>να χρησιμοποιούν με σύνεση τις υπηρεσίες </a:t>
            </a:r>
            <a:r>
              <a:rPr lang="el-GR" dirty="0" smtClean="0"/>
              <a:t>υγείας</a:t>
            </a:r>
            <a:r>
              <a:rPr lang="en-US" dirty="0" smtClean="0"/>
              <a:t>,</a:t>
            </a:r>
            <a:endParaRPr lang="el-GR" dirty="0"/>
          </a:p>
          <a:p>
            <a:pPr>
              <a:spcBef>
                <a:spcPts val="1800"/>
              </a:spcBef>
            </a:pPr>
            <a:r>
              <a:rPr lang="el-GR" dirty="0"/>
              <a:t>να παίρνουν οι ίδιοι αποφάσεις, είτε ατομικές είτε στο επίπεδο της κοινότητας τους, ώστε να βελτιώνουν το επίπεδο της υγείας τους αλλά και το περιβάλλον.</a:t>
            </a:r>
          </a:p>
          <a:p>
            <a:pPr>
              <a:spcBef>
                <a:spcPts val="18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12692129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Η διαδικασία διαμόρφωσης </a:t>
            </a:r>
            <a:r>
              <a:rPr lang="el-GR" dirty="0" err="1"/>
              <a:t>Propagating</a:t>
            </a:r>
            <a:r>
              <a:rPr lang="el-GR" dirty="0"/>
              <a:t> </a:t>
            </a:r>
            <a:r>
              <a:rPr lang="el-GR" dirty="0" err="1"/>
              <a:t>Keys</a:t>
            </a:r>
            <a:r>
              <a:rPr lang="el-GR" dirty="0"/>
              <a:t> μέσα σε ένα </a:t>
            </a:r>
            <a:r>
              <a:rPr lang="el-GR" dirty="0" err="1"/>
              <a:t>Target</a:t>
            </a:r>
            <a:r>
              <a:rPr lang="el-GR" dirty="0"/>
              <a:t> </a:t>
            </a:r>
            <a:r>
              <a:rPr lang="el-GR" dirty="0" err="1"/>
              <a:t>Group</a:t>
            </a:r>
            <a:r>
              <a:rPr lang="el-GR" dirty="0"/>
              <a:t> </a:t>
            </a:r>
            <a:r>
              <a:rPr lang="el-GR" sz="3600" b="0" dirty="0" smtClean="0"/>
              <a:t>(2 </a:t>
            </a:r>
            <a:r>
              <a:rPr lang="el-GR" sz="3600" b="0" dirty="0"/>
              <a:t>από </a:t>
            </a:r>
            <a:r>
              <a:rPr lang="en-US" sz="3600" b="0" dirty="0" smtClean="0"/>
              <a:t>4</a:t>
            </a:r>
            <a:r>
              <a:rPr lang="el-GR" sz="3600" b="0" dirty="0" smtClean="0"/>
              <a:t>)</a:t>
            </a:r>
            <a:endParaRPr lang="el-GR" dirty="0"/>
          </a:p>
        </p:txBody>
      </p:sp>
      <p:sp>
        <p:nvSpPr>
          <p:cNvPr id="3" name="Θέση περιεχομένου 2"/>
          <p:cNvSpPr>
            <a:spLocks noGrp="1"/>
          </p:cNvSpPr>
          <p:nvPr>
            <p:ph idx="1"/>
          </p:nvPr>
        </p:nvSpPr>
        <p:spPr/>
        <p:txBody>
          <a:bodyPr/>
          <a:lstStyle/>
          <a:p>
            <a:pPr marL="0" indent="0" algn="ctr">
              <a:spcBef>
                <a:spcPts val="1800"/>
              </a:spcBef>
              <a:buNone/>
            </a:pPr>
            <a:r>
              <a:rPr lang="el-GR" b="1" dirty="0"/>
              <a:t>B. Οργανώνοντας την δραστηριότητα των </a:t>
            </a:r>
            <a:r>
              <a:rPr lang="el-GR" b="1" dirty="0" err="1"/>
              <a:t>Propagating</a:t>
            </a:r>
            <a:r>
              <a:rPr lang="el-GR" b="1" dirty="0"/>
              <a:t> </a:t>
            </a:r>
            <a:r>
              <a:rPr lang="el-GR" b="1" dirty="0" err="1"/>
              <a:t>Keys</a:t>
            </a:r>
            <a:r>
              <a:rPr lang="el-GR" b="1" dirty="0"/>
              <a:t> μέσα στην ομάδα</a:t>
            </a:r>
          </a:p>
          <a:p>
            <a:pPr>
              <a:spcBef>
                <a:spcPts val="1800"/>
              </a:spcBef>
            </a:pPr>
            <a:r>
              <a:rPr lang="el-GR" dirty="0"/>
              <a:t>Δόθηκε έμφαση στην ατομική και κοινωνική ευθύνη όσο αφορά τον Καρκίνο του Τραχήλου της μήτρας.</a:t>
            </a:r>
          </a:p>
          <a:p>
            <a:pPr>
              <a:spcBef>
                <a:spcPts val="1800"/>
              </a:spcBef>
            </a:pPr>
            <a:r>
              <a:rPr lang="el-GR" dirty="0"/>
              <a:t>Τα </a:t>
            </a:r>
            <a:r>
              <a:rPr lang="el-GR" dirty="0" err="1"/>
              <a:t>Propagating</a:t>
            </a:r>
            <a:r>
              <a:rPr lang="el-GR" dirty="0"/>
              <a:t> </a:t>
            </a:r>
            <a:r>
              <a:rPr lang="el-GR" dirty="0" err="1"/>
              <a:t>Keys</a:t>
            </a:r>
            <a:r>
              <a:rPr lang="el-GR" dirty="0"/>
              <a:t> οργάνωσαν μια επίσκεψη του ΚΑΠΗ στο Κέντρο Υγείας </a:t>
            </a:r>
            <a:r>
              <a:rPr lang="el-GR" dirty="0" err="1"/>
              <a:t>Σπηλίου</a:t>
            </a:r>
            <a:r>
              <a:rPr lang="el-GR" dirty="0"/>
              <a:t> τις επόμενες 15 μέρες για να εξεταστούν όλες οι γυναίκες μαζί ως γκρουπ.</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spTree>
    <p:extLst>
      <p:ext uri="{BB962C8B-B14F-4D97-AF65-F5344CB8AC3E}">
        <p14:creationId xmlns:p14="http://schemas.microsoft.com/office/powerpoint/2010/main" val="7842852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Η διαδικασία διαμόρφωσης </a:t>
            </a:r>
            <a:r>
              <a:rPr lang="el-GR" dirty="0" err="1"/>
              <a:t>Propagating</a:t>
            </a:r>
            <a:r>
              <a:rPr lang="el-GR" dirty="0"/>
              <a:t> </a:t>
            </a:r>
            <a:r>
              <a:rPr lang="el-GR" dirty="0" err="1"/>
              <a:t>Keys</a:t>
            </a:r>
            <a:r>
              <a:rPr lang="el-GR" dirty="0"/>
              <a:t> μέσα σε ένα </a:t>
            </a:r>
            <a:r>
              <a:rPr lang="el-GR" dirty="0" err="1"/>
              <a:t>Target</a:t>
            </a:r>
            <a:r>
              <a:rPr lang="el-GR" dirty="0"/>
              <a:t> </a:t>
            </a:r>
            <a:r>
              <a:rPr lang="el-GR" dirty="0" err="1"/>
              <a:t>Group</a:t>
            </a:r>
            <a:r>
              <a:rPr lang="el-GR" dirty="0"/>
              <a:t> </a:t>
            </a:r>
            <a:r>
              <a:rPr lang="el-GR" sz="3600" b="0" dirty="0" smtClean="0"/>
              <a:t>(3 </a:t>
            </a:r>
            <a:r>
              <a:rPr lang="el-GR" sz="3600" b="0" dirty="0"/>
              <a:t>από </a:t>
            </a:r>
            <a:r>
              <a:rPr lang="en-US" sz="3600" b="0" dirty="0" smtClean="0"/>
              <a:t>4</a:t>
            </a:r>
            <a:r>
              <a:rPr lang="el-GR" sz="3600" b="0" dirty="0" smtClean="0"/>
              <a:t>)</a:t>
            </a:r>
            <a:endParaRPr lang="el-GR" dirty="0"/>
          </a:p>
        </p:txBody>
      </p:sp>
      <p:sp>
        <p:nvSpPr>
          <p:cNvPr id="3" name="Θέση περιεχομένου 2"/>
          <p:cNvSpPr>
            <a:spLocks noGrp="1"/>
          </p:cNvSpPr>
          <p:nvPr>
            <p:ph idx="1"/>
          </p:nvPr>
        </p:nvSpPr>
        <p:spPr>
          <a:xfrm>
            <a:off x="457200" y="1196752"/>
            <a:ext cx="8229600" cy="936104"/>
          </a:xfrm>
        </p:spPr>
        <p:txBody>
          <a:bodyPr/>
          <a:lstStyle/>
          <a:p>
            <a:pPr marL="0" indent="0" algn="ctr">
              <a:buNone/>
            </a:pPr>
            <a:r>
              <a:rPr lang="en-US" b="1" dirty="0"/>
              <a:t>The dissemination of Health Education Message by the Propagating Keys</a:t>
            </a:r>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sp>
        <p:nvSpPr>
          <p:cNvPr id="5" name="TextBox 4"/>
          <p:cNvSpPr txBox="1"/>
          <p:nvPr/>
        </p:nvSpPr>
        <p:spPr>
          <a:xfrm>
            <a:off x="3419873" y="2132855"/>
            <a:ext cx="2088232" cy="1200329"/>
          </a:xfrm>
          <a:prstGeom prst="rect">
            <a:avLst/>
          </a:prstGeom>
          <a:solidFill>
            <a:schemeClr val="bg1">
              <a:lumMod val="95000"/>
            </a:schemeClr>
          </a:solidFill>
          <a:ln>
            <a:noFill/>
          </a:ln>
          <a:effectLst>
            <a:outerShdw blurRad="50800" dist="38100" dir="5400000" algn="t" rotWithShape="0">
              <a:prstClr val="black">
                <a:alpha val="40000"/>
              </a:prstClr>
            </a:outerShdw>
          </a:effectLst>
        </p:spPr>
        <p:txBody>
          <a:bodyPr wrap="square" rtlCol="0">
            <a:spAutoFit/>
          </a:bodyPr>
          <a:lstStyle/>
          <a:p>
            <a:pPr algn="ctr"/>
            <a:r>
              <a:rPr lang="en-US" dirty="0" smtClean="0">
                <a:latin typeface="+mn-lt"/>
              </a:rPr>
              <a:t>Women participating in the smear test screening</a:t>
            </a:r>
            <a:endParaRPr lang="el-GR" dirty="0">
              <a:latin typeface="+mn-lt"/>
            </a:endParaRPr>
          </a:p>
        </p:txBody>
      </p:sp>
      <p:sp>
        <p:nvSpPr>
          <p:cNvPr id="11" name="TextBox 10"/>
          <p:cNvSpPr txBox="1"/>
          <p:nvPr/>
        </p:nvSpPr>
        <p:spPr>
          <a:xfrm>
            <a:off x="899592" y="3990901"/>
            <a:ext cx="2736303" cy="923330"/>
          </a:xfrm>
          <a:prstGeom prst="rect">
            <a:avLst/>
          </a:prstGeom>
          <a:solidFill>
            <a:schemeClr val="bg1">
              <a:lumMod val="95000"/>
            </a:schemeClr>
          </a:solidFill>
          <a:ln>
            <a:noFill/>
          </a:ln>
          <a:effectLst>
            <a:outerShdw blurRad="50800" dist="38100" dir="5400000" algn="t" rotWithShape="0">
              <a:prstClr val="black">
                <a:alpha val="40000"/>
              </a:prstClr>
            </a:outerShdw>
          </a:effectLst>
        </p:spPr>
        <p:txBody>
          <a:bodyPr wrap="square" rtlCol="0">
            <a:spAutoFit/>
          </a:bodyPr>
          <a:lstStyle/>
          <a:p>
            <a:pPr algn="ctr"/>
            <a:r>
              <a:rPr lang="el-GR" dirty="0" smtClean="0">
                <a:latin typeface="+mn-lt"/>
              </a:rPr>
              <a:t>16 (</a:t>
            </a:r>
            <a:r>
              <a:rPr lang="en-US" dirty="0" smtClean="0">
                <a:latin typeface="+mn-lt"/>
              </a:rPr>
              <a:t>Group A) </a:t>
            </a:r>
            <a:r>
              <a:rPr lang="en-US" dirty="0" err="1" smtClean="0">
                <a:latin typeface="+mn-lt"/>
              </a:rPr>
              <a:t>Progreating</a:t>
            </a:r>
            <a:r>
              <a:rPr lang="en-US" dirty="0" smtClean="0">
                <a:latin typeface="+mn-lt"/>
              </a:rPr>
              <a:t> keys (Participants in the discussion meeting)</a:t>
            </a:r>
            <a:endParaRPr lang="el-GR" dirty="0">
              <a:latin typeface="+mn-lt"/>
            </a:endParaRPr>
          </a:p>
        </p:txBody>
      </p:sp>
      <p:sp>
        <p:nvSpPr>
          <p:cNvPr id="17" name="TextBox 16"/>
          <p:cNvSpPr txBox="1"/>
          <p:nvPr/>
        </p:nvSpPr>
        <p:spPr>
          <a:xfrm>
            <a:off x="251524" y="5345108"/>
            <a:ext cx="1818717" cy="923330"/>
          </a:xfrm>
          <a:prstGeom prst="rect">
            <a:avLst/>
          </a:prstGeom>
          <a:solidFill>
            <a:schemeClr val="bg1">
              <a:lumMod val="95000"/>
            </a:schemeClr>
          </a:solidFill>
          <a:ln>
            <a:noFill/>
          </a:ln>
          <a:effectLst>
            <a:outerShdw blurRad="50800" dist="38100" dir="5400000" algn="t" rotWithShape="0">
              <a:prstClr val="black">
                <a:alpha val="40000"/>
              </a:prstClr>
            </a:outerShdw>
          </a:effectLst>
        </p:spPr>
        <p:txBody>
          <a:bodyPr wrap="square" rtlCol="0">
            <a:spAutoFit/>
          </a:bodyPr>
          <a:lstStyle/>
          <a:p>
            <a:pPr algn="ctr"/>
            <a:r>
              <a:rPr lang="el-GR" dirty="0" smtClean="0">
                <a:latin typeface="+mn-lt"/>
              </a:rPr>
              <a:t>6 </a:t>
            </a:r>
            <a:r>
              <a:rPr lang="en-US" dirty="0" smtClean="0">
                <a:latin typeface="+mn-lt"/>
              </a:rPr>
              <a:t>women who were screened for first time</a:t>
            </a:r>
            <a:endParaRPr lang="el-GR" dirty="0">
              <a:latin typeface="+mn-lt"/>
            </a:endParaRPr>
          </a:p>
        </p:txBody>
      </p:sp>
      <p:sp>
        <p:nvSpPr>
          <p:cNvPr id="19" name="TextBox 18"/>
          <p:cNvSpPr txBox="1"/>
          <p:nvPr/>
        </p:nvSpPr>
        <p:spPr>
          <a:xfrm>
            <a:off x="2456707" y="5345108"/>
            <a:ext cx="1926330" cy="923330"/>
          </a:xfrm>
          <a:prstGeom prst="rect">
            <a:avLst/>
          </a:prstGeom>
          <a:solidFill>
            <a:schemeClr val="bg1">
              <a:lumMod val="95000"/>
            </a:schemeClr>
          </a:solidFill>
          <a:ln>
            <a:noFill/>
          </a:ln>
          <a:effectLst>
            <a:outerShdw blurRad="50800" dist="38100" dir="5400000" algn="t" rotWithShape="0">
              <a:prstClr val="black">
                <a:alpha val="40000"/>
              </a:prstClr>
            </a:outerShdw>
          </a:effectLst>
        </p:spPr>
        <p:txBody>
          <a:bodyPr wrap="square" rtlCol="0">
            <a:spAutoFit/>
          </a:bodyPr>
          <a:lstStyle/>
          <a:p>
            <a:pPr algn="ctr"/>
            <a:r>
              <a:rPr lang="en-US" dirty="0" smtClean="0">
                <a:latin typeface="+mn-lt"/>
              </a:rPr>
              <a:t>10</a:t>
            </a:r>
            <a:r>
              <a:rPr lang="el-GR" dirty="0" smtClean="0">
                <a:latin typeface="+mn-lt"/>
              </a:rPr>
              <a:t> </a:t>
            </a:r>
            <a:r>
              <a:rPr lang="en-US" dirty="0" smtClean="0">
                <a:latin typeface="+mn-lt"/>
              </a:rPr>
              <a:t>women who had previously been screened</a:t>
            </a:r>
            <a:endParaRPr lang="el-GR" dirty="0">
              <a:latin typeface="+mn-lt"/>
            </a:endParaRPr>
          </a:p>
        </p:txBody>
      </p:sp>
      <p:sp>
        <p:nvSpPr>
          <p:cNvPr id="23" name="Δεξιό βέλος 22" title="βέλος με φορά δεξιά"/>
          <p:cNvSpPr/>
          <p:nvPr/>
        </p:nvSpPr>
        <p:spPr>
          <a:xfrm>
            <a:off x="4010264" y="4368830"/>
            <a:ext cx="819149" cy="167471"/>
          </a:xfrm>
          <a:prstGeom prst="rightArrow">
            <a:avLst>
              <a:gd name="adj1" fmla="val 50000"/>
              <a:gd name="adj2" fmla="val 80560"/>
            </a:avLst>
          </a:prstGeom>
          <a:solidFill>
            <a:srgbClr val="742222"/>
          </a:solidFill>
          <a:ln>
            <a:solidFill>
              <a:srgbClr val="7422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TextBox 23"/>
          <p:cNvSpPr txBox="1"/>
          <p:nvPr/>
        </p:nvSpPr>
        <p:spPr>
          <a:xfrm>
            <a:off x="5148013" y="3990901"/>
            <a:ext cx="3250704" cy="923330"/>
          </a:xfrm>
          <a:prstGeom prst="rect">
            <a:avLst/>
          </a:prstGeom>
          <a:solidFill>
            <a:schemeClr val="bg1">
              <a:lumMod val="95000"/>
            </a:schemeClr>
          </a:solidFill>
          <a:ln>
            <a:noFill/>
          </a:ln>
          <a:effectLst>
            <a:outerShdw blurRad="50800" dist="38100" dir="5400000" algn="t" rotWithShape="0">
              <a:prstClr val="black">
                <a:alpha val="40000"/>
              </a:prstClr>
            </a:outerShdw>
          </a:effectLst>
        </p:spPr>
        <p:txBody>
          <a:bodyPr wrap="square" rtlCol="0">
            <a:spAutoFit/>
          </a:bodyPr>
          <a:lstStyle/>
          <a:p>
            <a:pPr algn="ctr"/>
            <a:r>
              <a:rPr lang="el-GR" dirty="0" smtClean="0">
                <a:latin typeface="+mn-lt"/>
              </a:rPr>
              <a:t>32 (</a:t>
            </a:r>
            <a:r>
              <a:rPr lang="en-US" dirty="0" smtClean="0">
                <a:latin typeface="+mn-lt"/>
              </a:rPr>
              <a:t>Group </a:t>
            </a:r>
            <a:r>
              <a:rPr lang="el-GR" dirty="0" smtClean="0">
                <a:latin typeface="+mn-lt"/>
              </a:rPr>
              <a:t>Β</a:t>
            </a:r>
            <a:r>
              <a:rPr lang="en-US" dirty="0" smtClean="0">
                <a:latin typeface="+mn-lt"/>
              </a:rPr>
              <a:t>) Members of Target Group (Women informed by Propagating Peers)</a:t>
            </a:r>
            <a:endParaRPr lang="el-GR" dirty="0">
              <a:latin typeface="+mn-lt"/>
            </a:endParaRPr>
          </a:p>
        </p:txBody>
      </p:sp>
      <p:sp>
        <p:nvSpPr>
          <p:cNvPr id="33" name="TextBox 32"/>
          <p:cNvSpPr txBox="1"/>
          <p:nvPr/>
        </p:nvSpPr>
        <p:spPr>
          <a:xfrm>
            <a:off x="4829413" y="5345108"/>
            <a:ext cx="1704528" cy="923330"/>
          </a:xfrm>
          <a:prstGeom prst="rect">
            <a:avLst/>
          </a:prstGeom>
          <a:solidFill>
            <a:schemeClr val="bg1">
              <a:lumMod val="95000"/>
            </a:schemeClr>
          </a:solidFill>
          <a:ln>
            <a:noFill/>
          </a:ln>
          <a:effectLst>
            <a:outerShdw blurRad="50800" dist="38100" dir="5400000" algn="t" rotWithShape="0">
              <a:prstClr val="black">
                <a:alpha val="40000"/>
              </a:prstClr>
            </a:outerShdw>
          </a:effectLst>
        </p:spPr>
        <p:txBody>
          <a:bodyPr wrap="square" rtlCol="0">
            <a:spAutoFit/>
          </a:bodyPr>
          <a:lstStyle/>
          <a:p>
            <a:pPr algn="ctr"/>
            <a:r>
              <a:rPr lang="en-US" dirty="0" smtClean="0">
                <a:latin typeface="+mn-lt"/>
              </a:rPr>
              <a:t>19</a:t>
            </a:r>
            <a:r>
              <a:rPr lang="el-GR" dirty="0" smtClean="0">
                <a:latin typeface="+mn-lt"/>
              </a:rPr>
              <a:t> </a:t>
            </a:r>
            <a:r>
              <a:rPr lang="en-US" dirty="0" smtClean="0">
                <a:latin typeface="+mn-lt"/>
              </a:rPr>
              <a:t>women who were screened for first time</a:t>
            </a:r>
            <a:endParaRPr lang="el-GR" dirty="0">
              <a:latin typeface="+mn-lt"/>
            </a:endParaRPr>
          </a:p>
        </p:txBody>
      </p:sp>
      <p:sp>
        <p:nvSpPr>
          <p:cNvPr id="34" name="TextBox 33"/>
          <p:cNvSpPr txBox="1"/>
          <p:nvPr/>
        </p:nvSpPr>
        <p:spPr>
          <a:xfrm>
            <a:off x="6948264" y="5345108"/>
            <a:ext cx="1926330" cy="923330"/>
          </a:xfrm>
          <a:prstGeom prst="rect">
            <a:avLst/>
          </a:prstGeom>
          <a:solidFill>
            <a:schemeClr val="bg1">
              <a:lumMod val="95000"/>
            </a:schemeClr>
          </a:solidFill>
          <a:ln>
            <a:noFill/>
          </a:ln>
          <a:effectLst>
            <a:outerShdw blurRad="50800" dist="38100" dir="5400000" algn="t" rotWithShape="0">
              <a:prstClr val="black">
                <a:alpha val="40000"/>
              </a:prstClr>
            </a:outerShdw>
          </a:effectLst>
        </p:spPr>
        <p:txBody>
          <a:bodyPr wrap="square" rtlCol="0">
            <a:spAutoFit/>
          </a:bodyPr>
          <a:lstStyle/>
          <a:p>
            <a:pPr algn="ctr"/>
            <a:r>
              <a:rPr lang="en-US" dirty="0" smtClean="0">
                <a:latin typeface="+mn-lt"/>
              </a:rPr>
              <a:t>13</a:t>
            </a:r>
            <a:r>
              <a:rPr lang="el-GR" dirty="0" smtClean="0">
                <a:latin typeface="+mn-lt"/>
              </a:rPr>
              <a:t> </a:t>
            </a:r>
            <a:r>
              <a:rPr lang="en-US" dirty="0" smtClean="0">
                <a:latin typeface="+mn-lt"/>
              </a:rPr>
              <a:t>women who had previously been screened</a:t>
            </a:r>
            <a:endParaRPr lang="el-GR" dirty="0">
              <a:latin typeface="+mn-lt"/>
            </a:endParaRPr>
          </a:p>
        </p:txBody>
      </p:sp>
      <p:cxnSp>
        <p:nvCxnSpPr>
          <p:cNvPr id="16" name="Elbow Connector 15"/>
          <p:cNvCxnSpPr>
            <a:stCxn id="5" idx="2"/>
            <a:endCxn id="11" idx="0"/>
          </p:cNvCxnSpPr>
          <p:nvPr/>
        </p:nvCxnSpPr>
        <p:spPr>
          <a:xfrm rot="5400000">
            <a:off x="3037009" y="2563920"/>
            <a:ext cx="657717" cy="2196245"/>
          </a:xfrm>
          <a:prstGeom prst="bentConnector3">
            <a:avLst>
              <a:gd name="adj1" fmla="val 50000"/>
            </a:avLst>
          </a:prstGeom>
          <a:ln w="190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5" idx="2"/>
            <a:endCxn id="24" idx="0"/>
          </p:cNvCxnSpPr>
          <p:nvPr/>
        </p:nvCxnSpPr>
        <p:spPr>
          <a:xfrm rot="16200000" flipH="1">
            <a:off x="5289819" y="2507354"/>
            <a:ext cx="657717" cy="2309376"/>
          </a:xfrm>
          <a:prstGeom prst="bentConnector3">
            <a:avLst/>
          </a:prstGeom>
          <a:ln w="190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11" idx="2"/>
            <a:endCxn id="17" idx="0"/>
          </p:cNvCxnSpPr>
          <p:nvPr/>
        </p:nvCxnSpPr>
        <p:spPr>
          <a:xfrm rot="5400000">
            <a:off x="1498876" y="4576239"/>
            <a:ext cx="430877" cy="1106861"/>
          </a:xfrm>
          <a:prstGeom prst="bentConnector3">
            <a:avLst/>
          </a:prstGeom>
          <a:ln w="190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11" idx="2"/>
            <a:endCxn id="19" idx="0"/>
          </p:cNvCxnSpPr>
          <p:nvPr/>
        </p:nvCxnSpPr>
        <p:spPr>
          <a:xfrm rot="16200000" flipH="1">
            <a:off x="2628370" y="4553605"/>
            <a:ext cx="430877" cy="1152128"/>
          </a:xfrm>
          <a:prstGeom prst="bentConnector3">
            <a:avLst/>
          </a:prstGeom>
          <a:ln w="190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24" idx="2"/>
            <a:endCxn id="33" idx="0"/>
          </p:cNvCxnSpPr>
          <p:nvPr/>
        </p:nvCxnSpPr>
        <p:spPr>
          <a:xfrm rot="5400000">
            <a:off x="6012083" y="4583825"/>
            <a:ext cx="430877" cy="1091688"/>
          </a:xfrm>
          <a:prstGeom prst="bentConnector3">
            <a:avLst/>
          </a:prstGeom>
          <a:ln w="190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24" idx="2"/>
            <a:endCxn id="34" idx="0"/>
          </p:cNvCxnSpPr>
          <p:nvPr/>
        </p:nvCxnSpPr>
        <p:spPr>
          <a:xfrm rot="16200000" flipH="1">
            <a:off x="7126959" y="4560637"/>
            <a:ext cx="430877" cy="1138064"/>
          </a:xfrm>
          <a:prstGeom prst="bentConnector3">
            <a:avLst/>
          </a:prstGeom>
          <a:ln w="190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41450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Η διαδικασία διαμόρφωσης </a:t>
            </a:r>
            <a:r>
              <a:rPr lang="el-GR" dirty="0" err="1"/>
              <a:t>Propagating</a:t>
            </a:r>
            <a:r>
              <a:rPr lang="el-GR" dirty="0"/>
              <a:t> </a:t>
            </a:r>
            <a:r>
              <a:rPr lang="el-GR" dirty="0" err="1"/>
              <a:t>Keys</a:t>
            </a:r>
            <a:r>
              <a:rPr lang="el-GR" dirty="0"/>
              <a:t> μέσα σε ένα </a:t>
            </a:r>
            <a:r>
              <a:rPr lang="el-GR" dirty="0" err="1"/>
              <a:t>Target</a:t>
            </a:r>
            <a:r>
              <a:rPr lang="el-GR" dirty="0"/>
              <a:t> </a:t>
            </a:r>
            <a:r>
              <a:rPr lang="el-GR" dirty="0" err="1"/>
              <a:t>Group</a:t>
            </a:r>
            <a:r>
              <a:rPr lang="el-GR" dirty="0"/>
              <a:t> </a:t>
            </a:r>
            <a:r>
              <a:rPr lang="el-GR" sz="3600" b="0" dirty="0" smtClean="0"/>
              <a:t>(</a:t>
            </a:r>
            <a:r>
              <a:rPr lang="en-US" sz="3600" b="0" dirty="0" smtClean="0"/>
              <a:t>4</a:t>
            </a:r>
            <a:r>
              <a:rPr lang="el-GR" sz="3600" b="0" dirty="0" smtClean="0"/>
              <a:t> </a:t>
            </a:r>
            <a:r>
              <a:rPr lang="el-GR" sz="3600" b="0" dirty="0"/>
              <a:t>από </a:t>
            </a:r>
            <a:r>
              <a:rPr lang="en-US" sz="3600" b="0" dirty="0" smtClean="0"/>
              <a:t>4</a:t>
            </a:r>
            <a:r>
              <a:rPr lang="el-GR" sz="3600" b="0" dirty="0" smtClean="0"/>
              <a:t>)</a:t>
            </a:r>
            <a:endParaRPr lang="el-GR" dirty="0"/>
          </a:p>
        </p:txBody>
      </p:sp>
      <p:sp>
        <p:nvSpPr>
          <p:cNvPr id="3" name="Θέση περιεχομένου 2"/>
          <p:cNvSpPr>
            <a:spLocks noGrp="1"/>
          </p:cNvSpPr>
          <p:nvPr>
            <p:ph idx="1"/>
          </p:nvPr>
        </p:nvSpPr>
        <p:spPr/>
        <p:txBody>
          <a:bodyPr/>
          <a:lstStyle/>
          <a:p>
            <a:pPr marL="0" indent="0" algn="ctr">
              <a:buNone/>
            </a:pPr>
            <a:r>
              <a:rPr lang="en-US" b="1" dirty="0"/>
              <a:t>The dissemination of Health Education Message by the Propagating Keys</a:t>
            </a:r>
            <a:endParaRPr lang="el-GR" b="1" dirty="0"/>
          </a:p>
          <a:p>
            <a:pPr marL="457200" indent="-457200">
              <a:spcBef>
                <a:spcPts val="2400"/>
              </a:spcBef>
              <a:buFont typeface="+mj-lt"/>
              <a:buAutoNum type="alphaUcPeriod"/>
            </a:pPr>
            <a:r>
              <a:rPr lang="en-US" dirty="0" smtClean="0"/>
              <a:t>There </a:t>
            </a:r>
            <a:r>
              <a:rPr lang="en-US" dirty="0"/>
              <a:t>were 79 women members of KAPI (Target Group).</a:t>
            </a:r>
          </a:p>
          <a:p>
            <a:pPr marL="457200" indent="-457200">
              <a:spcBef>
                <a:spcPts val="2400"/>
              </a:spcBef>
              <a:buFont typeface="+mj-lt"/>
              <a:buAutoNum type="alphaUcPeriod"/>
            </a:pPr>
            <a:r>
              <a:rPr lang="en-US" dirty="0" smtClean="0"/>
              <a:t>A </a:t>
            </a:r>
            <a:r>
              <a:rPr lang="en-US" dirty="0"/>
              <a:t>total number of 48 women (mean age = 62 years), including all the participants of the discussion meeting (Group A-Propagating Keys).</a:t>
            </a:r>
          </a:p>
          <a:p>
            <a:pPr marL="457200" indent="-457200">
              <a:spcBef>
                <a:spcPts val="2400"/>
              </a:spcBef>
              <a:buFont typeface="+mj-lt"/>
              <a:buAutoNum type="alphaUcPeriod"/>
            </a:pPr>
            <a:r>
              <a:rPr lang="en-US" dirty="0" smtClean="0"/>
              <a:t>Group </a:t>
            </a:r>
            <a:r>
              <a:rPr lang="en-US" dirty="0"/>
              <a:t>B are the women who did not attend the educational discussion meeting and who later participated in the cervical screening.</a:t>
            </a:r>
          </a:p>
          <a:p>
            <a:pPr>
              <a:spcBef>
                <a:spcPts val="24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a:p>
        </p:txBody>
      </p:sp>
    </p:spTree>
    <p:extLst>
      <p:ext uri="{BB962C8B-B14F-4D97-AF65-F5344CB8AC3E}">
        <p14:creationId xmlns:p14="http://schemas.microsoft.com/office/powerpoint/2010/main" val="8497667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Συμπεράσματα</a:t>
            </a:r>
            <a:r>
              <a:rPr lang="en-US" dirty="0" smtClean="0"/>
              <a:t> </a:t>
            </a:r>
            <a:r>
              <a:rPr lang="en-US" sz="3200" b="0" dirty="0" smtClean="0"/>
              <a:t>(1 </a:t>
            </a:r>
            <a:r>
              <a:rPr lang="el-GR" sz="3200" b="0" dirty="0" smtClean="0"/>
              <a:t>από 2)</a:t>
            </a:r>
            <a:endParaRPr lang="el-GR" sz="3200" b="0" dirty="0"/>
          </a:p>
        </p:txBody>
      </p:sp>
      <p:sp>
        <p:nvSpPr>
          <p:cNvPr id="3" name="Θέση περιεχομένου 2"/>
          <p:cNvSpPr>
            <a:spLocks noGrp="1"/>
          </p:cNvSpPr>
          <p:nvPr>
            <p:ph idx="1"/>
          </p:nvPr>
        </p:nvSpPr>
        <p:spPr>
          <a:xfrm>
            <a:off x="457200" y="1196752"/>
            <a:ext cx="8229600" cy="5400600"/>
          </a:xfrm>
        </p:spPr>
        <p:txBody>
          <a:bodyPr>
            <a:normAutofit lnSpcReduction="10000"/>
          </a:bodyPr>
          <a:lstStyle/>
          <a:p>
            <a:pPr>
              <a:spcBef>
                <a:spcPts val="1200"/>
              </a:spcBef>
            </a:pPr>
            <a:r>
              <a:rPr lang="el-GR" dirty="0"/>
              <a:t>Τα ‘</a:t>
            </a:r>
            <a:r>
              <a:rPr lang="el-GR" dirty="0" err="1"/>
              <a:t>Propagating</a:t>
            </a:r>
            <a:r>
              <a:rPr lang="el-GR" dirty="0"/>
              <a:t> </a:t>
            </a:r>
            <a:r>
              <a:rPr lang="el-GR" dirty="0" err="1"/>
              <a:t>Keys</a:t>
            </a:r>
            <a:r>
              <a:rPr lang="el-GR" dirty="0"/>
              <a:t>’ αποτελούν ένα μοντέλο κοινωνικής ενδυνάμωσης. </a:t>
            </a:r>
          </a:p>
          <a:p>
            <a:pPr>
              <a:spcBef>
                <a:spcPts val="1200"/>
              </a:spcBef>
            </a:pPr>
            <a:r>
              <a:rPr lang="el-GR" dirty="0"/>
              <a:t>Ο ρόλος τους είναι καθοριστικός σε διαδικασίες απόκτησης πολιτικής επιρροής σε καταστάσεις που έχουν σημασία για τα άτομα που μοιράζονται τις ίδιες γειτονιές, τους ίδιους χώρους εργασίας, τις ίδιες εμπειρίες ζωής ή ανησυχίες.</a:t>
            </a:r>
          </a:p>
          <a:p>
            <a:pPr>
              <a:spcBef>
                <a:spcPts val="1200"/>
              </a:spcBef>
            </a:pPr>
            <a:r>
              <a:rPr lang="el-GR" dirty="0"/>
              <a:t>Αυτό το μοντέλο των </a:t>
            </a:r>
            <a:r>
              <a:rPr lang="el-GR" dirty="0" err="1"/>
              <a:t>Propagating</a:t>
            </a:r>
            <a:r>
              <a:rPr lang="el-GR" dirty="0"/>
              <a:t> </a:t>
            </a:r>
            <a:r>
              <a:rPr lang="el-GR" dirty="0" err="1"/>
              <a:t>Keys</a:t>
            </a:r>
            <a:r>
              <a:rPr lang="el-GR" dirty="0"/>
              <a:t> –χωρίς να απαιτείται μεγάλη οικονομική επιβάρυνση- στοχεύει σε ατομικούς παροτρυντικούς  παράγοντες που λειτουργούν ως προσδιοριστές της πιθανότητας να εκδηλωθεί μια συγκεκριμένη συμπεριφορά αναφορικά με την υγεία. </a:t>
            </a:r>
          </a:p>
          <a:p>
            <a:pPr>
              <a:spcBef>
                <a:spcPts val="1200"/>
              </a:spcBef>
            </a:pPr>
            <a:r>
              <a:rPr lang="el-GR" dirty="0"/>
              <a:t>Η ατομική συμπεριφορά επηρεάζει την υγεία και την εκδήλωση της ασθένειας , όμως η κοινωνική συμπεριφορά μπορεί να αποδειχθεί ως πιο αποτελεσματικός παράγοντας.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a:p>
        </p:txBody>
      </p:sp>
    </p:spTree>
    <p:extLst>
      <p:ext uri="{BB962C8B-B14F-4D97-AF65-F5344CB8AC3E}">
        <p14:creationId xmlns:p14="http://schemas.microsoft.com/office/powerpoint/2010/main" val="2688321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Συμπεράσματα</a:t>
            </a:r>
            <a:r>
              <a:rPr lang="en-US" dirty="0"/>
              <a:t> </a:t>
            </a:r>
            <a:r>
              <a:rPr lang="en-US" sz="3200" b="0" dirty="0" smtClean="0"/>
              <a:t>(</a:t>
            </a:r>
            <a:r>
              <a:rPr lang="el-GR" sz="3200" b="0" dirty="0" smtClean="0"/>
              <a:t>2</a:t>
            </a:r>
            <a:r>
              <a:rPr lang="en-US" sz="3200" b="0" dirty="0" smtClean="0"/>
              <a:t> </a:t>
            </a:r>
            <a:r>
              <a:rPr lang="el-GR" sz="3200" b="0" dirty="0"/>
              <a:t>από </a:t>
            </a:r>
            <a:r>
              <a:rPr lang="el-GR" sz="3200" b="0" dirty="0" smtClean="0"/>
              <a:t>2)</a:t>
            </a:r>
            <a:endParaRPr lang="el-GR" dirty="0"/>
          </a:p>
        </p:txBody>
      </p:sp>
      <p:sp>
        <p:nvSpPr>
          <p:cNvPr id="3" name="Θέση περιεχομένου 2"/>
          <p:cNvSpPr>
            <a:spLocks noGrp="1"/>
          </p:cNvSpPr>
          <p:nvPr>
            <p:ph idx="1"/>
          </p:nvPr>
        </p:nvSpPr>
        <p:spPr/>
        <p:txBody>
          <a:bodyPr/>
          <a:lstStyle/>
          <a:p>
            <a:pPr>
              <a:spcBef>
                <a:spcPts val="2400"/>
              </a:spcBef>
            </a:pPr>
            <a:r>
              <a:rPr lang="el-GR" dirty="0"/>
              <a:t>Μέσα από αυτές τις διαδικασίες, υπάρχει η δυνατότητα να βελτιωθούν οι συνεργασίες για τις παρεμβάσεις αγωγής υγείας στην κοινότητα  για την κοινωνική αλλαγή σε θέματα υγείας. </a:t>
            </a:r>
          </a:p>
          <a:p>
            <a:pPr>
              <a:spcBef>
                <a:spcPts val="2400"/>
              </a:spcBef>
            </a:pPr>
            <a:r>
              <a:rPr lang="el-GR" dirty="0"/>
              <a:t>Είναι ένα </a:t>
            </a:r>
            <a:r>
              <a:rPr lang="el-GR" dirty="0" err="1"/>
              <a:t>διαδραστικό</a:t>
            </a:r>
            <a:r>
              <a:rPr lang="el-GR" dirty="0"/>
              <a:t> μοντέλο για την ενδυνάμωση της κοινότητας και περιγράφει τις αμφίδρομες επιδράσεις ανάμεσα στο άτομο και την ομάδα που ανήκει καθώς επίσης και τους παράγοντες που σχετίζονται με το περιβάλλον σε μια διαδικασία ενδυνάμωσης.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43</a:t>
            </a:fld>
            <a:endParaRPr lang="el-GR"/>
          </a:p>
        </p:txBody>
      </p:sp>
    </p:spTree>
    <p:extLst>
      <p:ext uri="{BB962C8B-B14F-4D97-AF65-F5344CB8AC3E}">
        <p14:creationId xmlns:p14="http://schemas.microsoft.com/office/powerpoint/2010/main" val="15269020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327476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36436141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Βικτωρία </a:t>
            </a:r>
            <a:r>
              <a:rPr lang="el-GR" sz="2000" dirty="0" err="1"/>
              <a:t>Βιβιλάκη</a:t>
            </a:r>
            <a:r>
              <a:rPr lang="el-GR" sz="2000" dirty="0"/>
              <a:t> 2014. Βικτωρία </a:t>
            </a:r>
            <a:r>
              <a:rPr lang="el-GR" sz="2000" dirty="0" err="1"/>
              <a:t>Βιβιλάκη</a:t>
            </a:r>
            <a:r>
              <a:rPr lang="el-GR" sz="2000" dirty="0"/>
              <a:t>. «Κοινοτική Μαιευτική- Γυναικολογική Φροντίδα – Αγωγή </a:t>
            </a:r>
            <a:r>
              <a:rPr lang="el-GR" sz="2000" dirty="0" smtClean="0"/>
              <a:t>Υγείας</a:t>
            </a:r>
            <a:r>
              <a:rPr lang="en-US" sz="2000" dirty="0" smtClean="0"/>
              <a:t> </a:t>
            </a:r>
            <a:r>
              <a:rPr lang="el-GR" sz="2000" dirty="0"/>
              <a:t>(Θ). </a:t>
            </a:r>
            <a:r>
              <a:rPr lang="el-GR" sz="2000" dirty="0"/>
              <a:t>Ενότητα 3: Πρόληψη – Αγωγή Υγείας στη Μαιευτική / </a:t>
            </a:r>
            <a:r>
              <a:rPr lang="el-GR" sz="2000" dirty="0" smtClean="0"/>
              <a:t>Γυναικολογία».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36178328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2387178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5491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Στόχοι Αγωγής Υγείας </a:t>
            </a:r>
          </a:p>
        </p:txBody>
      </p:sp>
      <p:sp>
        <p:nvSpPr>
          <p:cNvPr id="3" name="Θέση περιεχομένου 2"/>
          <p:cNvSpPr>
            <a:spLocks noGrp="1"/>
          </p:cNvSpPr>
          <p:nvPr>
            <p:ph idx="1"/>
          </p:nvPr>
        </p:nvSpPr>
        <p:spPr>
          <a:xfrm>
            <a:off x="457200" y="1196752"/>
            <a:ext cx="8229600" cy="4104456"/>
          </a:xfrm>
        </p:spPr>
        <p:txBody>
          <a:bodyPr/>
          <a:lstStyle/>
          <a:p>
            <a:pPr>
              <a:spcBef>
                <a:spcPts val="2400"/>
              </a:spcBef>
            </a:pPr>
            <a:r>
              <a:rPr lang="el-GR" dirty="0" smtClean="0"/>
              <a:t>Ευαισθητοποίηση-συνειδητοποίηση</a:t>
            </a:r>
            <a:r>
              <a:rPr lang="en-US" dirty="0" smtClean="0"/>
              <a:t>.</a:t>
            </a:r>
            <a:endParaRPr lang="el-GR" dirty="0"/>
          </a:p>
          <a:p>
            <a:pPr>
              <a:spcBef>
                <a:spcPts val="2400"/>
              </a:spcBef>
            </a:pPr>
            <a:r>
              <a:rPr lang="el-GR" dirty="0" smtClean="0"/>
              <a:t>Πληροφόρηση</a:t>
            </a:r>
            <a:r>
              <a:rPr lang="en-US" dirty="0" smtClean="0"/>
              <a:t>.</a:t>
            </a:r>
            <a:endParaRPr lang="el-GR" dirty="0"/>
          </a:p>
          <a:p>
            <a:pPr>
              <a:spcBef>
                <a:spcPts val="2400"/>
              </a:spcBef>
            </a:pPr>
            <a:r>
              <a:rPr lang="el-GR" dirty="0"/>
              <a:t>Ιεράρχηση αξιών σχετικά με την </a:t>
            </a:r>
            <a:r>
              <a:rPr lang="el-GR" dirty="0" smtClean="0"/>
              <a:t>υγεία</a:t>
            </a:r>
            <a:r>
              <a:rPr lang="en-US" dirty="0" smtClean="0"/>
              <a:t>.</a:t>
            </a:r>
            <a:endParaRPr lang="el-GR" dirty="0"/>
          </a:p>
          <a:p>
            <a:pPr>
              <a:spcBef>
                <a:spcPts val="2400"/>
              </a:spcBef>
            </a:pPr>
            <a:r>
              <a:rPr lang="el-GR" dirty="0"/>
              <a:t>Αλλαγή λανθασμένων πεποιθήσεων και </a:t>
            </a:r>
            <a:r>
              <a:rPr lang="el-GR" dirty="0" smtClean="0"/>
              <a:t>στάσεων</a:t>
            </a:r>
            <a:r>
              <a:rPr lang="en-US" dirty="0" smtClean="0"/>
              <a:t>.</a:t>
            </a:r>
            <a:endParaRPr lang="el-GR" dirty="0"/>
          </a:p>
          <a:p>
            <a:pPr>
              <a:spcBef>
                <a:spcPts val="2400"/>
              </a:spcBef>
            </a:pPr>
            <a:r>
              <a:rPr lang="el-GR" dirty="0"/>
              <a:t>Λήψη αποφάσεων κατόπιν ενημέρωσης (</a:t>
            </a:r>
            <a:r>
              <a:rPr lang="el-GR" dirty="0" err="1"/>
              <a:t>informed</a:t>
            </a:r>
            <a:r>
              <a:rPr lang="el-GR" dirty="0"/>
              <a:t> </a:t>
            </a:r>
            <a:r>
              <a:rPr lang="el-GR" dirty="0" err="1"/>
              <a:t>choice</a:t>
            </a:r>
            <a:r>
              <a:rPr lang="el-GR" dirty="0" smtClean="0"/>
              <a:t>)</a:t>
            </a:r>
            <a:r>
              <a:rPr lang="en-US" dirty="0" smtClean="0"/>
              <a:t>.</a:t>
            </a:r>
            <a:endParaRPr lang="el-GR" dirty="0"/>
          </a:p>
          <a:p>
            <a:pPr>
              <a:spcBef>
                <a:spcPts val="2400"/>
              </a:spcBef>
            </a:pPr>
            <a:r>
              <a:rPr lang="el-GR" dirty="0"/>
              <a:t>Τροποποίηση συμπεριφοράς και η αλλαγή </a:t>
            </a:r>
            <a:r>
              <a:rPr lang="el-GR" dirty="0" smtClean="0"/>
              <a:t>περιβάλλοντος</a:t>
            </a:r>
            <a:r>
              <a:rPr lang="en-US" dirty="0" smtClean="0"/>
              <a:t>.</a:t>
            </a:r>
            <a:endParaRPr lang="el-GR" dirty="0"/>
          </a:p>
          <a:p>
            <a:pPr>
              <a:spcBef>
                <a:spcPts val="24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
        <p:nvSpPr>
          <p:cNvPr id="5" name="Ορθογώνιο 4"/>
          <p:cNvSpPr/>
          <p:nvPr/>
        </p:nvSpPr>
        <p:spPr>
          <a:xfrm>
            <a:off x="5508104" y="5506982"/>
            <a:ext cx="3256404" cy="400110"/>
          </a:xfrm>
          <a:prstGeom prst="rect">
            <a:avLst/>
          </a:prstGeom>
        </p:spPr>
        <p:txBody>
          <a:bodyPr wrap="none">
            <a:spAutoFit/>
          </a:bodyPr>
          <a:lstStyle/>
          <a:p>
            <a:r>
              <a:rPr lang="en-US" sz="2000" dirty="0">
                <a:latin typeface="+mn-lt"/>
              </a:rPr>
              <a:t>(</a:t>
            </a:r>
            <a:r>
              <a:rPr lang="en-US" sz="2000" dirty="0" err="1">
                <a:latin typeface="+mn-lt"/>
              </a:rPr>
              <a:t>Ewles</a:t>
            </a:r>
            <a:r>
              <a:rPr lang="en-US" sz="2000" dirty="0">
                <a:latin typeface="+mn-lt"/>
              </a:rPr>
              <a:t> &amp; </a:t>
            </a:r>
            <a:r>
              <a:rPr lang="en-US" sz="2000" dirty="0" err="1">
                <a:latin typeface="+mn-lt"/>
              </a:rPr>
              <a:t>Simnett</a:t>
            </a:r>
            <a:r>
              <a:rPr lang="en-US" sz="2000" dirty="0">
                <a:latin typeface="+mn-lt"/>
              </a:rPr>
              <a:t> 1992, 1999)</a:t>
            </a:r>
            <a:endParaRPr lang="el-GR" sz="2000" dirty="0">
              <a:latin typeface="+mn-lt"/>
            </a:endParaRPr>
          </a:p>
        </p:txBody>
      </p:sp>
    </p:spTree>
    <p:extLst>
      <p:ext uri="{BB962C8B-B14F-4D97-AF65-F5344CB8AC3E}">
        <p14:creationId xmlns:p14="http://schemas.microsoft.com/office/powerpoint/2010/main" val="7279098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36358225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311455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t>Προτεινόμενα Βήματα Προγραμμάτων Αγωγής </a:t>
            </a:r>
            <a:r>
              <a:rPr lang="el-GR" dirty="0" smtClean="0"/>
              <a:t>Υγείας </a:t>
            </a:r>
            <a:r>
              <a:rPr lang="el-GR" sz="3200" b="0" dirty="0" smtClean="0"/>
              <a:t>(1 από 2)</a:t>
            </a:r>
            <a:endParaRPr lang="el-GR" sz="3200" b="0" dirty="0"/>
          </a:p>
        </p:txBody>
      </p:sp>
      <p:sp>
        <p:nvSpPr>
          <p:cNvPr id="3" name="Θέση περιεχομένου 2"/>
          <p:cNvSpPr>
            <a:spLocks noGrp="1"/>
          </p:cNvSpPr>
          <p:nvPr>
            <p:ph idx="1"/>
          </p:nvPr>
        </p:nvSpPr>
        <p:spPr/>
        <p:txBody>
          <a:bodyPr>
            <a:normAutofit/>
          </a:bodyPr>
          <a:lstStyle/>
          <a:p>
            <a:pPr>
              <a:spcBef>
                <a:spcPts val="2400"/>
              </a:spcBef>
            </a:pPr>
            <a:r>
              <a:rPr lang="el-GR" dirty="0"/>
              <a:t>Καθορισμός του προβλήματος ή του θέματος.</a:t>
            </a:r>
          </a:p>
          <a:p>
            <a:pPr>
              <a:spcBef>
                <a:spcPts val="2400"/>
              </a:spcBef>
            </a:pPr>
            <a:r>
              <a:rPr lang="el-GR" dirty="0"/>
              <a:t>Εξακρίβωση  του χώρου ή της ομάδας που θα παρέμβουμε.</a:t>
            </a:r>
          </a:p>
          <a:p>
            <a:pPr>
              <a:spcBef>
                <a:spcPts val="2400"/>
              </a:spcBef>
            </a:pPr>
            <a:r>
              <a:rPr lang="el-GR" dirty="0"/>
              <a:t>Ανάλυση των επιδράσεων και πληροφοριών σε σχέση με τα διάφορα επίπεδα κατανόησης (προσωπικό, ομαδικό, κοινωνικό).</a:t>
            </a:r>
          </a:p>
          <a:p>
            <a:pPr>
              <a:spcBef>
                <a:spcPts val="2400"/>
              </a:spcBef>
            </a:pPr>
            <a:r>
              <a:rPr lang="el-GR" dirty="0"/>
              <a:t>Καθορισμός στόχων.</a:t>
            </a:r>
          </a:p>
          <a:p>
            <a:pPr>
              <a:spcBef>
                <a:spcPts val="2400"/>
              </a:spcBef>
            </a:pPr>
            <a:r>
              <a:rPr lang="el-GR" dirty="0"/>
              <a:t>Σχεδιασμός προγράμματος (φάσεις του προγράμματος- υλικοτεχνική υποδομή – ανθρώπινο δυναμικό</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41169953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Προτεινόμενα Βήματα Προγραμμάτων Αγωγής Υγείας </a:t>
            </a:r>
            <a:r>
              <a:rPr lang="el-GR" sz="3600" b="0" dirty="0" smtClean="0"/>
              <a:t>(2 </a:t>
            </a:r>
            <a:r>
              <a:rPr lang="el-GR" sz="3600" b="0" dirty="0"/>
              <a:t>από </a:t>
            </a:r>
            <a:r>
              <a:rPr lang="el-GR" sz="3600" b="0" dirty="0" smtClean="0"/>
              <a:t>2)</a:t>
            </a:r>
            <a:endParaRPr lang="el-GR" sz="3600" dirty="0"/>
          </a:p>
        </p:txBody>
      </p:sp>
      <p:sp>
        <p:nvSpPr>
          <p:cNvPr id="3" name="Θέση περιεχομένου 2"/>
          <p:cNvSpPr>
            <a:spLocks noGrp="1"/>
          </p:cNvSpPr>
          <p:nvPr>
            <p:ph idx="1"/>
          </p:nvPr>
        </p:nvSpPr>
        <p:spPr/>
        <p:txBody>
          <a:bodyPr/>
          <a:lstStyle/>
          <a:p>
            <a:pPr>
              <a:spcBef>
                <a:spcPts val="2400"/>
              </a:spcBef>
            </a:pPr>
            <a:r>
              <a:rPr lang="el-GR" dirty="0"/>
              <a:t>Εφαρμογή προγράμματος (άτομο, οικογένεια, ομάδα, κοινότητα).</a:t>
            </a:r>
          </a:p>
          <a:p>
            <a:pPr>
              <a:spcBef>
                <a:spcPts val="2400"/>
              </a:spcBef>
            </a:pPr>
            <a:r>
              <a:rPr lang="el-GR" dirty="0"/>
              <a:t>Αξιολόγηση των αποτελεσμάτων (στατιστική ανάλυση – συζήτηση – επόμενοι στόχοι).</a:t>
            </a:r>
          </a:p>
          <a:p>
            <a:pPr>
              <a:spcBef>
                <a:spcPts val="2400"/>
              </a:spcBef>
            </a:pPr>
            <a:r>
              <a:rPr lang="el-GR" dirty="0"/>
              <a:t>Συνεργασία με φορείς, Τοπ. Αυτοδιοίκηση, Φυσικά Πρόσωπα.</a:t>
            </a:r>
          </a:p>
          <a:p>
            <a:pPr>
              <a:spcBef>
                <a:spcPts val="2400"/>
              </a:spcBef>
            </a:pPr>
            <a:r>
              <a:rPr lang="el-GR" dirty="0"/>
              <a:t>Έλεγχος και επαναπροσδιορισμός. Προσπάθεια να υπάρχει συνέχεια στο πρόγραμμα.</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2197233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Πρόληψη </a:t>
            </a:r>
            <a:r>
              <a:rPr lang="el-GR" sz="3200" b="0" dirty="0" smtClean="0"/>
              <a:t>(1 από 3)</a:t>
            </a:r>
            <a:endParaRPr lang="el-GR" sz="3200" b="0" dirty="0"/>
          </a:p>
        </p:txBody>
      </p:sp>
      <p:sp>
        <p:nvSpPr>
          <p:cNvPr id="3" name="Θέση περιεχομένου 2"/>
          <p:cNvSpPr>
            <a:spLocks noGrp="1"/>
          </p:cNvSpPr>
          <p:nvPr>
            <p:ph idx="1"/>
          </p:nvPr>
        </p:nvSpPr>
        <p:spPr/>
        <p:txBody>
          <a:bodyPr/>
          <a:lstStyle/>
          <a:p>
            <a:pPr marL="0" indent="0" algn="ctr">
              <a:spcBef>
                <a:spcPts val="1800"/>
              </a:spcBef>
              <a:buNone/>
            </a:pPr>
            <a:r>
              <a:rPr lang="el-GR" sz="2800" b="1" dirty="0"/>
              <a:t>Πρωτογενής </a:t>
            </a:r>
            <a:r>
              <a:rPr lang="el-GR" sz="2800" b="1" dirty="0" smtClean="0">
                <a:solidFill>
                  <a:schemeClr val="bg1">
                    <a:lumMod val="75000"/>
                  </a:schemeClr>
                </a:solidFill>
              </a:rPr>
              <a:t>|</a:t>
            </a:r>
            <a:r>
              <a:rPr lang="en-US" sz="2800" b="1" dirty="0" smtClean="0">
                <a:solidFill>
                  <a:schemeClr val="bg1">
                    <a:lumMod val="75000"/>
                  </a:schemeClr>
                </a:solidFill>
              </a:rPr>
              <a:t> </a:t>
            </a:r>
            <a:r>
              <a:rPr lang="el-GR" sz="2800" b="1" dirty="0" smtClean="0">
                <a:solidFill>
                  <a:schemeClr val="bg1">
                    <a:lumMod val="75000"/>
                  </a:schemeClr>
                </a:solidFill>
              </a:rPr>
              <a:t>Δευτερογενής | Τριτογενής</a:t>
            </a:r>
            <a:endParaRPr lang="el-GR" sz="2800" b="1" dirty="0">
              <a:solidFill>
                <a:schemeClr val="bg1">
                  <a:lumMod val="75000"/>
                </a:schemeClr>
              </a:solidFill>
            </a:endParaRPr>
          </a:p>
          <a:p>
            <a:pPr>
              <a:spcBef>
                <a:spcPts val="1800"/>
              </a:spcBef>
            </a:pPr>
            <a:r>
              <a:rPr lang="el-GR" dirty="0" smtClean="0"/>
              <a:t>στοχεύει </a:t>
            </a:r>
            <a:r>
              <a:rPr lang="el-GR" dirty="0"/>
              <a:t>στην τροποποίηση της συμπεριφοράς (αιτιολογικός παράγοντας ή παράγοντα κινδύνου για την εκδήλωση συγκεκριμένης νόσου π.χ. διακοπή του καπνίσματος</a:t>
            </a:r>
            <a:r>
              <a:rPr lang="el-GR" dirty="0" smtClean="0"/>
              <a:t>), </a:t>
            </a:r>
            <a:endParaRPr lang="el-GR" dirty="0"/>
          </a:p>
          <a:p>
            <a:pPr>
              <a:spcBef>
                <a:spcPts val="1800"/>
              </a:spcBef>
            </a:pPr>
            <a:r>
              <a:rPr lang="el-GR" dirty="0"/>
              <a:t>επηρεάζει την εκδήλωση ή την πρώιμη διάγνωση της νόσου (π.χ. χρήση των προληπτικών υπηρεσιών έγκαιρα και κατάλληλα</a:t>
            </a:r>
            <a:r>
              <a:rPr lang="el-GR" dirty="0" smtClean="0"/>
              <a:t>). </a:t>
            </a:r>
            <a:endParaRPr lang="el-GR" dirty="0"/>
          </a:p>
          <a:p>
            <a:pPr marL="0" indent="0">
              <a:spcBef>
                <a:spcPts val="1800"/>
              </a:spcBef>
              <a:buNone/>
            </a:pPr>
            <a:r>
              <a:rPr lang="el-GR" dirty="0"/>
              <a:t>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
        <p:nvSpPr>
          <p:cNvPr id="5" name="Ορθογώνιο 4"/>
          <p:cNvSpPr/>
          <p:nvPr/>
        </p:nvSpPr>
        <p:spPr>
          <a:xfrm>
            <a:off x="6444208" y="6008602"/>
            <a:ext cx="2539862" cy="400110"/>
          </a:xfrm>
          <a:prstGeom prst="rect">
            <a:avLst/>
          </a:prstGeom>
        </p:spPr>
        <p:txBody>
          <a:bodyPr wrap="none">
            <a:spAutoFit/>
          </a:bodyPr>
          <a:lstStyle/>
          <a:p>
            <a:r>
              <a:rPr lang="en-US" sz="2000" dirty="0">
                <a:latin typeface="+mn-lt"/>
              </a:rPr>
              <a:t>(Tones &amp; </a:t>
            </a:r>
            <a:r>
              <a:rPr lang="en-US" sz="2000" dirty="0" err="1">
                <a:latin typeface="+mn-lt"/>
              </a:rPr>
              <a:t>Tilford</a:t>
            </a:r>
            <a:r>
              <a:rPr lang="en-US" sz="2000" dirty="0">
                <a:latin typeface="+mn-lt"/>
              </a:rPr>
              <a:t> 1994 )</a:t>
            </a:r>
            <a:endParaRPr lang="el-GR" sz="2000" dirty="0">
              <a:latin typeface="+mn-lt"/>
            </a:endParaRPr>
          </a:p>
        </p:txBody>
      </p:sp>
    </p:spTree>
    <p:extLst>
      <p:ext uri="{BB962C8B-B14F-4D97-AF65-F5344CB8AC3E}">
        <p14:creationId xmlns:p14="http://schemas.microsoft.com/office/powerpoint/2010/main" val="39108399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Πρόληψη </a:t>
            </a:r>
            <a:r>
              <a:rPr lang="el-GR" sz="3200" b="0" dirty="0" smtClean="0"/>
              <a:t>(2 </a:t>
            </a:r>
            <a:r>
              <a:rPr lang="el-GR" sz="3200" b="0" dirty="0"/>
              <a:t>από </a:t>
            </a:r>
            <a:r>
              <a:rPr lang="el-GR" sz="3200" b="0" dirty="0" smtClean="0"/>
              <a:t>3)</a:t>
            </a:r>
            <a:endParaRPr lang="el-GR" dirty="0"/>
          </a:p>
        </p:txBody>
      </p:sp>
      <p:sp>
        <p:nvSpPr>
          <p:cNvPr id="3" name="Θέση περιεχομένου 2"/>
          <p:cNvSpPr>
            <a:spLocks noGrp="1"/>
          </p:cNvSpPr>
          <p:nvPr>
            <p:ph idx="1"/>
          </p:nvPr>
        </p:nvSpPr>
        <p:spPr/>
        <p:txBody>
          <a:bodyPr/>
          <a:lstStyle/>
          <a:p>
            <a:pPr marL="0" indent="0" algn="ctr">
              <a:spcBef>
                <a:spcPts val="1800"/>
              </a:spcBef>
              <a:buNone/>
            </a:pPr>
            <a:r>
              <a:rPr lang="el-GR" sz="2800" b="1" dirty="0">
                <a:solidFill>
                  <a:schemeClr val="bg1">
                    <a:lumMod val="75000"/>
                  </a:schemeClr>
                </a:solidFill>
              </a:rPr>
              <a:t>Πρωτογενής</a:t>
            </a:r>
            <a:r>
              <a:rPr lang="el-GR" sz="2800" b="1" dirty="0"/>
              <a:t> </a:t>
            </a:r>
            <a:r>
              <a:rPr lang="el-GR" sz="2800" b="1" dirty="0">
                <a:solidFill>
                  <a:schemeClr val="bg1">
                    <a:lumMod val="75000"/>
                  </a:schemeClr>
                </a:solidFill>
              </a:rPr>
              <a:t>|</a:t>
            </a:r>
            <a:r>
              <a:rPr lang="en-US" sz="2800" b="1" dirty="0">
                <a:solidFill>
                  <a:schemeClr val="bg1">
                    <a:lumMod val="75000"/>
                  </a:schemeClr>
                </a:solidFill>
              </a:rPr>
              <a:t> </a:t>
            </a:r>
            <a:r>
              <a:rPr lang="el-GR" sz="2800" b="1" dirty="0"/>
              <a:t>Δευτερογενής</a:t>
            </a:r>
            <a:r>
              <a:rPr lang="el-GR" sz="2800" b="1" dirty="0">
                <a:solidFill>
                  <a:schemeClr val="bg1">
                    <a:lumMod val="75000"/>
                  </a:schemeClr>
                </a:solidFill>
              </a:rPr>
              <a:t> | Τριτογενής</a:t>
            </a:r>
          </a:p>
          <a:p>
            <a:pPr>
              <a:spcBef>
                <a:spcPts val="2400"/>
              </a:spcBef>
            </a:pPr>
            <a:r>
              <a:rPr lang="el-GR" dirty="0" smtClean="0"/>
              <a:t>έχει </a:t>
            </a:r>
            <a:r>
              <a:rPr lang="el-GR" dirty="0"/>
              <a:t>σαν στόχο την χρήση υπηρεσιών έγκαιρης διάγνωσης (π.χ. </a:t>
            </a:r>
            <a:r>
              <a:rPr lang="el-GR" dirty="0" err="1"/>
              <a:t>προσυμπτωματικός</a:t>
            </a:r>
            <a:r>
              <a:rPr lang="el-GR" dirty="0"/>
              <a:t> έλεγχος τραχήλου της μήτρας</a:t>
            </a:r>
            <a:r>
              <a:rPr lang="el-GR" dirty="0" smtClean="0"/>
              <a:t>),</a:t>
            </a:r>
            <a:endParaRPr lang="el-GR" dirty="0"/>
          </a:p>
          <a:p>
            <a:pPr>
              <a:spcBef>
                <a:spcPts val="2400"/>
              </a:spcBef>
            </a:pPr>
            <a:r>
              <a:rPr lang="el-GR" dirty="0"/>
              <a:t>την ενημέρωση σε θέματα </a:t>
            </a:r>
            <a:r>
              <a:rPr lang="el-GR" dirty="0" err="1"/>
              <a:t>αυτοφροντίδας</a:t>
            </a:r>
            <a:r>
              <a:rPr lang="el-GR" dirty="0"/>
              <a:t> για την έγκαιρη επισήμανση αλλαγών (π.χ. αυτοεξέταση μαστών</a:t>
            </a:r>
            <a:r>
              <a:rPr lang="el-GR" dirty="0" smtClean="0"/>
              <a:t>), </a:t>
            </a:r>
            <a:endParaRPr lang="el-GR" dirty="0"/>
          </a:p>
          <a:p>
            <a:pPr>
              <a:spcBef>
                <a:spcPts val="2400"/>
              </a:spcBef>
            </a:pPr>
            <a:r>
              <a:rPr lang="el-GR" dirty="0"/>
              <a:t>την συμμόρφωση με την ενδεδειγμένη </a:t>
            </a:r>
            <a:r>
              <a:rPr lang="el-GR" dirty="0" smtClean="0"/>
              <a:t>θεραπεία.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
        <p:nvSpPr>
          <p:cNvPr id="5" name="Ορθογώνιο 4"/>
          <p:cNvSpPr/>
          <p:nvPr/>
        </p:nvSpPr>
        <p:spPr>
          <a:xfrm>
            <a:off x="6350069" y="5956240"/>
            <a:ext cx="2539862" cy="400110"/>
          </a:xfrm>
          <a:prstGeom prst="rect">
            <a:avLst/>
          </a:prstGeom>
        </p:spPr>
        <p:txBody>
          <a:bodyPr wrap="none">
            <a:spAutoFit/>
          </a:bodyPr>
          <a:lstStyle/>
          <a:p>
            <a:r>
              <a:rPr lang="en-US" sz="2000" dirty="0">
                <a:latin typeface="+mn-lt"/>
              </a:rPr>
              <a:t>(Tones &amp; </a:t>
            </a:r>
            <a:r>
              <a:rPr lang="en-US" sz="2000" dirty="0" err="1">
                <a:latin typeface="+mn-lt"/>
              </a:rPr>
              <a:t>Tilford</a:t>
            </a:r>
            <a:r>
              <a:rPr lang="en-US" sz="2000" dirty="0">
                <a:latin typeface="+mn-lt"/>
              </a:rPr>
              <a:t> 1994 )</a:t>
            </a:r>
            <a:endParaRPr lang="el-GR" sz="2000" dirty="0">
              <a:latin typeface="+mn-lt"/>
            </a:endParaRPr>
          </a:p>
        </p:txBody>
      </p:sp>
    </p:spTree>
    <p:extLst>
      <p:ext uri="{BB962C8B-B14F-4D97-AF65-F5344CB8AC3E}">
        <p14:creationId xmlns:p14="http://schemas.microsoft.com/office/powerpoint/2010/main" val="236606264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1747faa4dd17a461ae839e1558b6609ff6fd"/>
  <p:tag name="ARTICULATE_PROJECT_OPEN" val="0"/>
  <p:tag name="ISPRING_RESOURCE_PATHS_HASH_PRESENTER" val="46cb8ba4d2033aef01cc0f1a4a97dac2d88ab43"/>
</p:tagLst>
</file>

<file path=ppt/theme/theme1.xml><?xml version="1.0" encoding="utf-8"?>
<a:theme xmlns:a="http://schemas.openxmlformats.org/drawingml/2006/main" name="OC_template_updated">
  <a:themeElements>
    <a:clrScheme name="Προσαρμοσμένο 4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720</TotalTime>
  <Words>4268</Words>
  <Application>Microsoft Office PowerPoint</Application>
  <PresentationFormat>Προβολή στην οθόνη (4:3)</PresentationFormat>
  <Paragraphs>366</Paragraphs>
  <Slides>51</Slides>
  <Notes>11</Notes>
  <HiddenSlides>0</HiddenSlides>
  <MMClips>0</MMClips>
  <ScaleCrop>false</ScaleCrop>
  <HeadingPairs>
    <vt:vector size="4" baseType="variant">
      <vt:variant>
        <vt:lpstr>Θέμα</vt:lpstr>
      </vt:variant>
      <vt:variant>
        <vt:i4>2</vt:i4>
      </vt:variant>
      <vt:variant>
        <vt:lpstr>Τίτλοι διαφανειών</vt:lpstr>
      </vt:variant>
      <vt:variant>
        <vt:i4>51</vt:i4>
      </vt:variant>
    </vt:vector>
  </HeadingPairs>
  <TitlesOfParts>
    <vt:vector size="53" baseType="lpstr">
      <vt:lpstr>OC_template_updated</vt:lpstr>
      <vt:lpstr>1_OC_template_updated</vt:lpstr>
      <vt:lpstr>Κοινοτική Μαιευτική- Γυναικολογική Φροντίδα – Αγωγή Υγείας (Θ)</vt:lpstr>
      <vt:lpstr>Όραμα</vt:lpstr>
      <vt:lpstr>Standard</vt:lpstr>
      <vt:lpstr>Αγωγή Υγείας</vt:lpstr>
      <vt:lpstr>Στόχοι Αγωγής Υγείας </vt:lpstr>
      <vt:lpstr>Προτεινόμενα Βήματα Προγραμμάτων Αγωγής Υγείας (1 από 2)</vt:lpstr>
      <vt:lpstr>Προτεινόμενα Βήματα Προγραμμάτων Αγωγής Υγείας (2 από 2)</vt:lpstr>
      <vt:lpstr>Πρόληψη (1 από 3)</vt:lpstr>
      <vt:lpstr>Πρόληψη (2 από 3)</vt:lpstr>
      <vt:lpstr>Πρόληψη (3 από 3)</vt:lpstr>
      <vt:lpstr>Γιατί είναι σημαντική η πρόληψη-αγωγή Υγείας στην Μαιευτική/Γυναικολογία; (1 από 2)</vt:lpstr>
      <vt:lpstr>Γιατί είναι σημαντική η πρόληψη-αγωγή Υγείας στην Μαιευτική/Γυναικολογία; (2 από 2)</vt:lpstr>
      <vt:lpstr>Κέντρα Υγείας</vt:lpstr>
      <vt:lpstr>Προτεραιότητες για την  Μαιευτική -Γυναικολογία (1 από 5)</vt:lpstr>
      <vt:lpstr>Προτεραιότητες για την  Μαιευτική - Γυναικολογία (2 από 5)</vt:lpstr>
      <vt:lpstr>Προτεραιότητες για την  Μαιευτική - Γυναικολογία (3 από 5)</vt:lpstr>
      <vt:lpstr>Προτεραιότητες για την  Μαιευτική - Γυναικολογία (4 από 5)</vt:lpstr>
      <vt:lpstr>Προτεραιότητες για την  Μαιευτική - Γυναικολογία (5 από 5)</vt:lpstr>
      <vt:lpstr>Δείκτες ποιότητας </vt:lpstr>
      <vt:lpstr>Παρουσίαση του PowerPoint</vt:lpstr>
      <vt:lpstr>Εισαγωγή (1 από 3)</vt:lpstr>
      <vt:lpstr>Εισαγωγή (2 από 3)</vt:lpstr>
      <vt:lpstr>Εισαγωγή (3 από 3)</vt:lpstr>
      <vt:lpstr>Propagating Keys (1 από 4)</vt:lpstr>
      <vt:lpstr>Propagating Keys (2 από 4)</vt:lpstr>
      <vt:lpstr>Propagating Keys (3 από 4)</vt:lpstr>
      <vt:lpstr>Propagating Keys (4 από 4)</vt:lpstr>
      <vt:lpstr>Target Group (1 από 4)</vt:lpstr>
      <vt:lpstr>Target Group (2 από 4)</vt:lpstr>
      <vt:lpstr>Target Group (3 από 4)</vt:lpstr>
      <vt:lpstr>Target Group (4 από 4)</vt:lpstr>
      <vt:lpstr>Μήνυμα Αγωγής Υγείας: Ο ενεργός Παράγοντας</vt:lpstr>
      <vt:lpstr>Η μετάδοση</vt:lpstr>
      <vt:lpstr>Μετάδοση του Μηνύματος Αγωγής Υγείας (1 από 2)</vt:lpstr>
      <vt:lpstr>Μετάδοση του Μηνύματος Αγωγής Υγείας (2 από 2)</vt:lpstr>
      <vt:lpstr>Αξιολόγηση της παρέμβασης Propagating-Keys (1 από 2)</vt:lpstr>
      <vt:lpstr>Αξιολόγηση της παρέμβασης Propagating-Keys (2 από 2)</vt:lpstr>
      <vt:lpstr>Εφαρμογή του μοντέλου ‘Propagating-Keys’ σε παρέμβαση Αγωγής Υγείας</vt:lpstr>
      <vt:lpstr>Η διαδικασία διαμόρφωσης Propagating Keys μέσα σε ένα Target Group (1 από 4)</vt:lpstr>
      <vt:lpstr>Η διαδικασία διαμόρφωσης Propagating Keys μέσα σε ένα Target Group (2 από 4)</vt:lpstr>
      <vt:lpstr>Η διαδικασία διαμόρφωσης Propagating Keys μέσα σε ένα Target Group (3 από 4)</vt:lpstr>
      <vt:lpstr>Η διαδικασία διαμόρφωσης Propagating Keys μέσα σε ένα Target Group (4 από 4)</vt:lpstr>
      <vt:lpstr>Συμπεράσματα (1 από 2)</vt:lpstr>
      <vt:lpstr>Συμπεράσματα (2 από 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Κοινοτική Μαιευτική- Γυναικολογική Φροντίδα – Αγωγή Υγείας</dc:title>
  <dc:creator>opencourses@teiath.gr</dc:creator>
  <cp:lastModifiedBy>fkaram2</cp:lastModifiedBy>
  <cp:revision>85</cp:revision>
  <dcterms:created xsi:type="dcterms:W3CDTF">2014-02-06T12:08:40Z</dcterms:created>
  <dcterms:modified xsi:type="dcterms:W3CDTF">2015-06-29T13:39:46Z</dcterms:modified>
</cp:coreProperties>
</file>