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6"/>
  </p:notesMasterIdLst>
  <p:handoutMasterIdLst>
    <p:handoutMasterId r:id="rId4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257" r:id="rId39"/>
    <p:sldId id="262" r:id="rId40"/>
    <p:sldId id="264" r:id="rId41"/>
    <p:sldId id="302" r:id="rId42"/>
    <p:sldId id="303" r:id="rId43"/>
    <p:sldId id="266" r:id="rId44"/>
    <p:sldId id="261"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1988" name="Θέση αριθμού διαφάνειας 3"/>
          <p:cNvSpPr>
            <a:spLocks noGrp="1"/>
          </p:cNvSpPr>
          <p:nvPr>
            <p:ph type="sldNum" sz="quarter" idx="5"/>
          </p:nvPr>
        </p:nvSpPr>
        <p:spPr/>
        <p:txBody>
          <a:bodyPr/>
          <a:lstStyle/>
          <a:p>
            <a:pPr>
              <a:defRPr/>
            </a:pPr>
            <a:fld id="{6E65ACB1-B884-45EC-B65B-C2C81E62B239}" type="slidenum">
              <a:rPr lang="el-GR">
                <a:solidFill>
                  <a:prstClr val="black"/>
                </a:solidFill>
              </a:rPr>
              <a:pPr>
                <a:defRPr/>
              </a:pPr>
              <a:t>3</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3012" name="Θέση αριθμού διαφάνειας 3"/>
          <p:cNvSpPr>
            <a:spLocks noGrp="1"/>
          </p:cNvSpPr>
          <p:nvPr>
            <p:ph type="sldNum" sz="quarter" idx="5"/>
          </p:nvPr>
        </p:nvSpPr>
        <p:spPr/>
        <p:txBody>
          <a:bodyPr/>
          <a:lstStyle/>
          <a:p>
            <a:pPr>
              <a:defRPr/>
            </a:pPr>
            <a:fld id="{7695F562-16AC-4C24-A276-FCDECE5650AA}" type="slidenum">
              <a:rPr lang="el-GR">
                <a:solidFill>
                  <a:prstClr val="black"/>
                </a:solidFill>
              </a:rPr>
              <a:pPr>
                <a:defRPr/>
              </a:pPr>
              <a:t>27</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4036" name="Θέση αριθμού διαφάνειας 3"/>
          <p:cNvSpPr>
            <a:spLocks noGrp="1"/>
          </p:cNvSpPr>
          <p:nvPr>
            <p:ph type="sldNum" sz="quarter" idx="5"/>
          </p:nvPr>
        </p:nvSpPr>
        <p:spPr/>
        <p:txBody>
          <a:bodyPr/>
          <a:lstStyle/>
          <a:p>
            <a:pPr>
              <a:defRPr/>
            </a:pPr>
            <a:fld id="{262D38A5-203F-4BD9-8CC4-FD6E694E764A}" type="slidenum">
              <a:rPr lang="el-GR">
                <a:solidFill>
                  <a:prstClr val="black"/>
                </a:solidFill>
              </a:rPr>
              <a:pPr>
                <a:defRPr/>
              </a:pPr>
              <a:t>28</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60" name="Θέση αριθμού διαφάνειας 3"/>
          <p:cNvSpPr>
            <a:spLocks noGrp="1"/>
          </p:cNvSpPr>
          <p:nvPr>
            <p:ph type="sldNum" sz="quarter" idx="5"/>
          </p:nvPr>
        </p:nvSpPr>
        <p:spPr/>
        <p:txBody>
          <a:bodyPr/>
          <a:lstStyle/>
          <a:p>
            <a:pPr>
              <a:defRPr/>
            </a:pPr>
            <a:fld id="{BC41E205-3DB8-44DE-8217-EFA64081A643}" type="slidenum">
              <a:rPr lang="el-GR">
                <a:solidFill>
                  <a:prstClr val="black"/>
                </a:solidFill>
              </a:rPr>
              <a:pPr>
                <a:defRPr/>
              </a:pPr>
              <a:t>29</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F7AF30-E5D1-42D5-9CEB-332E7F3F03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5777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484784"/>
            <a:ext cx="8229600" cy="4752528"/>
          </a:xfrm>
        </p:spPr>
        <p:txBody>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200"/>
            </a:lvl2pPr>
            <a:lvl3pPr marL="1143000" indent="-338138">
              <a:lnSpc>
                <a:spcPct val="110000"/>
              </a:lnSpc>
              <a:spcBef>
                <a:spcPts val="1200"/>
              </a:spcBef>
              <a:buFont typeface="Wingdings" panose="05000000000000000000" pitchFamily="2" charset="2"/>
              <a:buChar char="ü"/>
              <a:defRPr sz="2000"/>
            </a:lvl3pPr>
            <a:lvl4pPr>
              <a:lnSpc>
                <a:spcPct val="110000"/>
              </a:lnSpc>
              <a:spcBef>
                <a:spcPts val="1200"/>
              </a:spcBef>
              <a:defRPr sz="2000"/>
            </a:lvl4pPr>
            <a:lvl5pPr>
              <a:lnSpc>
                <a:spcPct val="110000"/>
              </a:lnSpc>
              <a:spcBef>
                <a:spcPts val="1200"/>
              </a:spcBef>
              <a:defRPr sz="20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6B1A02-FBE4-4A1F-9B11-131FA6422D7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21261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B26964-B8D2-439A-A2F6-082A640E9E5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4448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E00DC6-03A5-4CEC-A30D-3A3B7B3F7B6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6671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E0D0FAA-C2FA-4074-A7C6-C2BCDF726D1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4878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4697235C-1EEC-4682-AA05-EE4784EC1FFB}" type="slidenum">
              <a:rPr lang="el-GR"/>
              <a:pPr>
                <a:defRPr/>
              </a:pPr>
              <a:t>‹#›</a:t>
            </a:fld>
            <a:endParaRPr lang="el-GR"/>
          </a:p>
        </p:txBody>
      </p:sp>
    </p:spTree>
    <p:extLst>
      <p:ext uri="{BB962C8B-B14F-4D97-AF65-F5344CB8AC3E}">
        <p14:creationId xmlns:p14="http://schemas.microsoft.com/office/powerpoint/2010/main" val="413804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203B14-2AD1-4E3B-8815-0CACB9246A1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573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6BD00D-01F4-47A0-B551-6949DD2B9F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9296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BD655A-D821-4DC3-8D97-0515CF32E3A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3854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A43399-45B3-4492-9144-2093A86DA6D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353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30"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31"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C45408CB-E9D9-48C6-881F-0314A2A1711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6897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spcBef>
          <a:spcPct val="20000"/>
        </a:spcBef>
        <a:spcAft>
          <a:spcPct val="0"/>
        </a:spcAft>
        <a:buClr>
          <a:srgbClr val="2C4A1A"/>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C4A1A"/>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C4A1A"/>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Shoulderjoint.PNG"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Κινητοποίησης και Θεραπευτικοί Χειρισμοί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7</a:t>
            </a:r>
            <a:r>
              <a:rPr lang="el-GR" sz="2600" dirty="0" smtClean="0"/>
              <a:t>:</a:t>
            </a:r>
            <a:r>
              <a:rPr lang="en-US" sz="2600" dirty="0" smtClean="0"/>
              <a:t> </a:t>
            </a:r>
            <a:r>
              <a:rPr lang="el-GR" sz="2600" dirty="0"/>
              <a:t>Εξέταση επικουρικών κινήσεων και κινητοποίηση του ώμου</a:t>
            </a:r>
            <a:endParaRPr lang="en-US" sz="2600" dirty="0" smtClean="0"/>
          </a:p>
          <a:p>
            <a:pPr>
              <a:spcBef>
                <a:spcPts val="0"/>
              </a:spcBef>
            </a:pPr>
            <a:r>
              <a:rPr lang="el-GR" sz="2200" dirty="0" err="1"/>
              <a:t>Παλίνα</a:t>
            </a:r>
            <a:r>
              <a:rPr lang="el-GR" sz="2200" dirty="0"/>
              <a:t> </a:t>
            </a:r>
            <a:r>
              <a:rPr lang="el-GR" sz="2200" dirty="0" err="1"/>
              <a:t>Καρακασίδου</a:t>
            </a:r>
            <a:r>
              <a:rPr lang="el-GR" sz="2200" dirty="0"/>
              <a:t> </a:t>
            </a:r>
            <a:r>
              <a:rPr lang="en-US" sz="2200" dirty="0"/>
              <a:t>PT, OMT, </a:t>
            </a:r>
            <a:r>
              <a:rPr lang="en-US" sz="2200" dirty="0" err="1"/>
              <a:t>MManipTher</a:t>
            </a:r>
            <a:r>
              <a:rPr lang="en-US" sz="2200" dirty="0"/>
              <a:t>, MSc, PhD</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Αρθρικός θύλακος </a:t>
            </a:r>
            <a:r>
              <a:rPr lang="el-GR" dirty="0" err="1"/>
              <a:t>γληνοβραχιονίου</a:t>
            </a:r>
            <a:r>
              <a:rPr lang="el-GR" dirty="0"/>
              <a:t> </a:t>
            </a:r>
            <a:r>
              <a:rPr lang="el-GR" sz="3000" b="0" dirty="0" smtClean="0"/>
              <a:t>2/2</a:t>
            </a:r>
            <a:endParaRPr lang="el-GR" dirty="0"/>
          </a:p>
        </p:txBody>
      </p:sp>
      <p:sp>
        <p:nvSpPr>
          <p:cNvPr id="13315" name="Θέση περιεχομένου 2"/>
          <p:cNvSpPr>
            <a:spLocks noGrp="1"/>
          </p:cNvSpPr>
          <p:nvPr>
            <p:ph idx="1"/>
          </p:nvPr>
        </p:nvSpPr>
        <p:spPr>
          <a:xfrm>
            <a:off x="539750" y="1619250"/>
            <a:ext cx="7920038" cy="4752975"/>
          </a:xfrm>
        </p:spPr>
        <p:txBody>
          <a:bodyPr/>
          <a:lstStyle/>
          <a:p>
            <a:pPr eaLnBrk="1" hangingPunct="1">
              <a:lnSpc>
                <a:spcPct val="114000"/>
              </a:lnSpc>
            </a:pPr>
            <a:r>
              <a:rPr lang="el-GR" altLang="el-GR" smtClean="0"/>
              <a:t>Η διάταξη των ινών του είναι τέτοια, ώστε, όταν το βραχιόνιο απάγεται και στρέφεται προς τα έξω, ο αρθρικός θύλακος στρέφεται γύρω από τον εαυτό του και διατείνεται με αποτέλεσμα η  θέση αυτή να αποτελεί την κλειδωμένη θέση της γληνοβραχιονίου αρθρώσεως</a:t>
            </a:r>
            <a:r>
              <a:rPr lang="en-US" altLang="el-GR" smtClean="0"/>
              <a:t>.</a:t>
            </a:r>
            <a:endParaRPr lang="el-GR" altLang="el-GR" smtClean="0"/>
          </a:p>
          <a:p>
            <a:pPr eaLnBrk="1" hangingPunct="1">
              <a:lnSpc>
                <a:spcPct val="114000"/>
              </a:lnSpc>
            </a:pPr>
            <a:endParaRPr lang="el-GR" altLang="el-GR" smtClean="0"/>
          </a:p>
        </p:txBody>
      </p:sp>
      <p:sp>
        <p:nvSpPr>
          <p:cNvPr id="122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1AB5B90-E591-45B9-99C5-94FEDF01153A}" type="slidenum">
              <a:rPr lang="el-GR" smtClean="0">
                <a:solidFill>
                  <a:prstClr val="black"/>
                </a:solidFill>
              </a:rPr>
              <a:pPr>
                <a:defRPr/>
              </a:pPr>
              <a:t>9</a:t>
            </a:fld>
            <a:endParaRPr lang="el-GR" smtClean="0">
              <a:solidFill>
                <a:prstClr val="black"/>
              </a:solidFill>
            </a:endParaRPr>
          </a:p>
        </p:txBody>
      </p:sp>
    </p:spTree>
    <p:extLst>
      <p:ext uri="{BB962C8B-B14F-4D97-AF65-F5344CB8AC3E}">
        <p14:creationId xmlns:p14="http://schemas.microsoft.com/office/powerpoint/2010/main" val="3291803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dirty="0" err="1" smtClean="0"/>
              <a:t>Οστεοκινηματική</a:t>
            </a:r>
            <a:r>
              <a:rPr lang="el-GR" altLang="el-GR" dirty="0"/>
              <a:t> </a:t>
            </a:r>
            <a:r>
              <a:rPr lang="el-GR" altLang="el-GR" sz="3000" b="0" dirty="0" smtClean="0"/>
              <a:t>1/5</a:t>
            </a:r>
          </a:p>
        </p:txBody>
      </p:sp>
      <p:sp>
        <p:nvSpPr>
          <p:cNvPr id="14339" name="Θέση περιεχομένου 2"/>
          <p:cNvSpPr>
            <a:spLocks noGrp="1"/>
          </p:cNvSpPr>
          <p:nvPr>
            <p:ph idx="1"/>
          </p:nvPr>
        </p:nvSpPr>
        <p:spPr>
          <a:xfrm>
            <a:off x="539750" y="1619250"/>
            <a:ext cx="7632700" cy="4752975"/>
          </a:xfrm>
        </p:spPr>
        <p:txBody>
          <a:bodyPr/>
          <a:lstStyle/>
          <a:p>
            <a:pPr eaLnBrk="1" hangingPunct="1"/>
            <a:r>
              <a:rPr lang="el-GR" altLang="el-GR" dirty="0" smtClean="0"/>
              <a:t>Η ανύψωση του </a:t>
            </a:r>
            <a:r>
              <a:rPr lang="el-GR" altLang="el-GR" dirty="0" err="1" smtClean="0"/>
              <a:t>βραχιονίου</a:t>
            </a:r>
            <a:r>
              <a:rPr lang="el-GR" altLang="el-GR" dirty="0" smtClean="0"/>
              <a:t> μπορεί να γίνει σε τρία επίπεδα:</a:t>
            </a:r>
          </a:p>
          <a:p>
            <a:pPr lvl="1" eaLnBrk="1" hangingPunct="1"/>
            <a:r>
              <a:rPr lang="el-GR" altLang="el-GR" dirty="0" smtClean="0"/>
              <a:t>Μετωπιαίο επίπεδο – απαγωγή,</a:t>
            </a:r>
          </a:p>
          <a:p>
            <a:pPr lvl="1" eaLnBrk="1" hangingPunct="1"/>
            <a:r>
              <a:rPr lang="el-GR" altLang="el-GR" dirty="0" smtClean="0"/>
              <a:t>Οβελιαίο επίπεδο – κάμψη,</a:t>
            </a:r>
          </a:p>
          <a:p>
            <a:pPr lvl="1" eaLnBrk="1" hangingPunct="1"/>
            <a:r>
              <a:rPr lang="el-GR" altLang="el-GR" dirty="0" smtClean="0"/>
              <a:t>Επίπεδο της ωμοπλάτης.</a:t>
            </a:r>
          </a:p>
        </p:txBody>
      </p:sp>
      <p:sp>
        <p:nvSpPr>
          <p:cNvPr id="1331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88E8172-66AB-45E0-82D2-88E49F769111}" type="slidenum">
              <a:rPr lang="el-GR" smtClean="0">
                <a:solidFill>
                  <a:prstClr val="black"/>
                </a:solidFill>
              </a:rPr>
              <a:pPr>
                <a:defRPr/>
              </a:pPr>
              <a:t>10</a:t>
            </a:fld>
            <a:endParaRPr lang="el-GR" smtClean="0">
              <a:solidFill>
                <a:prstClr val="black"/>
              </a:solidFill>
            </a:endParaRPr>
          </a:p>
        </p:txBody>
      </p:sp>
    </p:spTree>
    <p:extLst>
      <p:ext uri="{BB962C8B-B14F-4D97-AF65-F5344CB8AC3E}">
        <p14:creationId xmlns:p14="http://schemas.microsoft.com/office/powerpoint/2010/main" val="785449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altLang="el-GR" err="1"/>
              <a:t>Οστεοκινηματική</a:t>
            </a:r>
            <a:r>
              <a:rPr lang="el-GR" altLang="el-GR"/>
              <a:t> </a:t>
            </a:r>
            <a:r>
              <a:rPr lang="el-GR" altLang="el-GR" sz="3000" b="0" smtClean="0"/>
              <a:t>2/5</a:t>
            </a:r>
            <a:endParaRPr lang="el-GR" sz="3600" dirty="0"/>
          </a:p>
        </p:txBody>
      </p:sp>
      <p:sp>
        <p:nvSpPr>
          <p:cNvPr id="15363" name="Θέση περιεχομένου 2"/>
          <p:cNvSpPr>
            <a:spLocks noGrp="1"/>
          </p:cNvSpPr>
          <p:nvPr>
            <p:ph idx="1"/>
          </p:nvPr>
        </p:nvSpPr>
        <p:spPr>
          <a:xfrm>
            <a:off x="539750" y="1619250"/>
            <a:ext cx="8064500" cy="3600450"/>
          </a:xfrm>
        </p:spPr>
        <p:txBody>
          <a:bodyPr/>
          <a:lstStyle/>
          <a:p>
            <a:pPr eaLnBrk="1" hangingPunct="1">
              <a:spcBef>
                <a:spcPts val="3000"/>
              </a:spcBef>
            </a:pPr>
            <a:r>
              <a:rPr lang="el-GR" altLang="el-GR" dirty="0" smtClean="0"/>
              <a:t>Ορισμός του επιπέδου της ωμοπλάτης: 30° - 45° μπροστά από το μετωπιαίο επίπεδο,</a:t>
            </a:r>
          </a:p>
          <a:p>
            <a:pPr eaLnBrk="1" hangingPunct="1">
              <a:spcBef>
                <a:spcPts val="3000"/>
              </a:spcBef>
            </a:pPr>
            <a:r>
              <a:rPr lang="el-GR" altLang="el-GR" dirty="0" smtClean="0"/>
              <a:t>Πολλοί ερευνητές υποστηρίζουν ότι η πραγματική ανύψωση του </a:t>
            </a:r>
            <a:r>
              <a:rPr lang="el-GR" altLang="el-GR" dirty="0" err="1" smtClean="0"/>
              <a:t>βραχιονίου</a:t>
            </a:r>
            <a:r>
              <a:rPr lang="el-GR" altLang="el-GR" dirty="0" smtClean="0"/>
              <a:t> γίνεται στο επίπεδο της ωμοπλάτης,</a:t>
            </a:r>
          </a:p>
          <a:p>
            <a:pPr eaLnBrk="1" hangingPunct="1">
              <a:spcBef>
                <a:spcPts val="3000"/>
              </a:spcBef>
            </a:pPr>
            <a:r>
              <a:rPr lang="el-GR" altLang="el-GR" dirty="0" smtClean="0"/>
              <a:t>Το επίπεδο της ωμοπλάτης είναι κλινικά σημαντικό, διότι η σχέση μήκους-τάσης των απαγωγών και των στροφέων μυών είναι ιδανικό σ’ αυτό το επίπεδο.</a:t>
            </a:r>
          </a:p>
        </p:txBody>
      </p:sp>
      <p:sp>
        <p:nvSpPr>
          <p:cNvPr id="5" name="Ορθογώνιο 4"/>
          <p:cNvSpPr/>
          <p:nvPr/>
        </p:nvSpPr>
        <p:spPr>
          <a:xfrm>
            <a:off x="4379540" y="5630107"/>
            <a:ext cx="4152900" cy="368300"/>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Poppen</a:t>
            </a:r>
            <a:r>
              <a:rPr lang="en-US" dirty="0">
                <a:solidFill>
                  <a:prstClr val="black"/>
                </a:solidFill>
                <a:latin typeface="Calibri"/>
                <a:cs typeface="Arial" charset="0"/>
              </a:rPr>
              <a:t> and Walker 1976, Johnston 1937)</a:t>
            </a:r>
          </a:p>
        </p:txBody>
      </p:sp>
      <p:sp>
        <p:nvSpPr>
          <p:cNvPr id="1434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E6E205F-5E22-4149-BCD9-31663B7DF5D1}" type="slidenum">
              <a:rPr lang="el-GR" smtClean="0">
                <a:solidFill>
                  <a:prstClr val="black"/>
                </a:solidFill>
              </a:rPr>
              <a:pPr>
                <a:defRPr/>
              </a:pPr>
              <a:t>11</a:t>
            </a:fld>
            <a:endParaRPr lang="el-GR" smtClean="0">
              <a:solidFill>
                <a:prstClr val="black"/>
              </a:solidFill>
            </a:endParaRPr>
          </a:p>
        </p:txBody>
      </p:sp>
    </p:spTree>
    <p:extLst>
      <p:ext uri="{BB962C8B-B14F-4D97-AF65-F5344CB8AC3E}">
        <p14:creationId xmlns:p14="http://schemas.microsoft.com/office/powerpoint/2010/main" val="2433912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altLang="el-GR" dirty="0" err="1"/>
              <a:t>Οστεοκινηματική</a:t>
            </a:r>
            <a:r>
              <a:rPr lang="el-GR" altLang="el-GR" dirty="0"/>
              <a:t> </a:t>
            </a:r>
            <a:r>
              <a:rPr lang="el-GR" altLang="el-GR" sz="3000" b="0" dirty="0" smtClean="0"/>
              <a:t>3/5</a:t>
            </a:r>
            <a:endParaRPr lang="el-GR" sz="3600" b="0" dirty="0"/>
          </a:p>
        </p:txBody>
      </p:sp>
      <p:sp>
        <p:nvSpPr>
          <p:cNvPr id="16387" name="Θέση περιεχομένου 2"/>
          <p:cNvSpPr>
            <a:spLocks noGrp="1"/>
          </p:cNvSpPr>
          <p:nvPr>
            <p:ph idx="1"/>
          </p:nvPr>
        </p:nvSpPr>
        <p:spPr>
          <a:xfrm>
            <a:off x="539750" y="1619250"/>
            <a:ext cx="7993063" cy="4826000"/>
          </a:xfrm>
        </p:spPr>
        <p:txBody>
          <a:bodyPr/>
          <a:lstStyle/>
          <a:p>
            <a:pPr eaLnBrk="1" hangingPunct="1">
              <a:spcBef>
                <a:spcPts val="3000"/>
              </a:spcBef>
            </a:pPr>
            <a:r>
              <a:rPr lang="el-GR" altLang="el-GR" dirty="0" smtClean="0"/>
              <a:t>Οι έρευνες έδειξαν ότι μόνο η ομάδα των έξω στροφέων βρίσκονται στην πλεονεκτική θέση στο επίπεδο της ωμοπλάτης.</a:t>
            </a:r>
          </a:p>
          <a:p>
            <a:pPr marL="3951288" indent="0" eaLnBrk="1" hangingPunct="1">
              <a:spcBef>
                <a:spcPts val="0"/>
              </a:spcBef>
              <a:buNone/>
            </a:pPr>
            <a:r>
              <a:rPr lang="el-GR" altLang="el-GR" sz="1800" dirty="0" smtClean="0"/>
              <a:t>(</a:t>
            </a:r>
            <a:r>
              <a:rPr lang="el-GR" altLang="el-GR" sz="1800" dirty="0" err="1" smtClean="0"/>
              <a:t>Tata</a:t>
            </a:r>
            <a:r>
              <a:rPr lang="el-GR" altLang="el-GR" sz="1800" dirty="0" smtClean="0"/>
              <a:t> </a:t>
            </a:r>
            <a:r>
              <a:rPr lang="el-GR" altLang="el-GR" sz="1800" dirty="0" err="1" smtClean="0"/>
              <a:t>et</a:t>
            </a:r>
            <a:r>
              <a:rPr lang="el-GR" altLang="el-GR" sz="1800" dirty="0" smtClean="0"/>
              <a:t> </a:t>
            </a:r>
            <a:r>
              <a:rPr lang="el-GR" altLang="el-GR" sz="1800" dirty="0" err="1" smtClean="0"/>
              <a:t>al</a:t>
            </a:r>
            <a:r>
              <a:rPr lang="el-GR" altLang="el-GR" sz="1800" dirty="0" smtClean="0"/>
              <a:t> 1993, </a:t>
            </a:r>
            <a:r>
              <a:rPr lang="el-GR" altLang="el-GR" sz="1800" dirty="0" err="1" smtClean="0"/>
              <a:t>Whitcomb</a:t>
            </a:r>
            <a:r>
              <a:rPr lang="el-GR" altLang="el-GR" sz="1800" dirty="0" smtClean="0"/>
              <a:t> </a:t>
            </a:r>
            <a:r>
              <a:rPr lang="el-GR" altLang="el-GR" sz="1800" dirty="0" err="1" smtClean="0"/>
              <a:t>et</a:t>
            </a:r>
            <a:r>
              <a:rPr lang="el-GR" altLang="el-GR" sz="1800" dirty="0" smtClean="0"/>
              <a:t> </a:t>
            </a:r>
            <a:r>
              <a:rPr lang="el-GR" altLang="el-GR" sz="1800" dirty="0" err="1" smtClean="0"/>
              <a:t>al</a:t>
            </a:r>
            <a:r>
              <a:rPr lang="el-GR" altLang="el-GR" sz="1800" dirty="0" smtClean="0"/>
              <a:t> 1995)</a:t>
            </a:r>
          </a:p>
          <a:p>
            <a:pPr eaLnBrk="1" hangingPunct="1">
              <a:spcBef>
                <a:spcPts val="1800"/>
              </a:spcBef>
            </a:pPr>
            <a:r>
              <a:rPr lang="el-GR" altLang="el-GR" dirty="0" smtClean="0"/>
              <a:t>Ο αρθρικός θύλακος της </a:t>
            </a:r>
            <a:r>
              <a:rPr lang="el-GR" altLang="el-GR" dirty="0" err="1" smtClean="0"/>
              <a:t>γληνοβραχιονίου</a:t>
            </a:r>
            <a:r>
              <a:rPr lang="el-GR" altLang="el-GR" dirty="0" smtClean="0"/>
              <a:t> άρθρωσης βρίσκεται στην χαλαρότερή του θέση.</a:t>
            </a:r>
          </a:p>
          <a:p>
            <a:pPr marL="5921375" indent="0" eaLnBrk="1" hangingPunct="1">
              <a:spcBef>
                <a:spcPts val="0"/>
              </a:spcBef>
              <a:buNone/>
            </a:pPr>
            <a:r>
              <a:rPr lang="el-GR" altLang="el-GR" sz="1800" dirty="0" smtClean="0"/>
              <a:t>(</a:t>
            </a:r>
            <a:r>
              <a:rPr lang="el-GR" altLang="el-GR" sz="1800" dirty="0" err="1" smtClean="0"/>
              <a:t>Johnston</a:t>
            </a:r>
            <a:r>
              <a:rPr lang="el-GR" altLang="el-GR" sz="1800" dirty="0" smtClean="0"/>
              <a:t> 1936)</a:t>
            </a:r>
          </a:p>
          <a:p>
            <a:pPr eaLnBrk="1" hangingPunct="1">
              <a:spcBef>
                <a:spcPts val="1800"/>
              </a:spcBef>
            </a:pPr>
            <a:r>
              <a:rPr lang="el-GR" altLang="el-GR" dirty="0" smtClean="0"/>
              <a:t>Υπάρχει καλύτερη ταύτιση των αρθρικών επιφανειών ενισχύοντας την καλύτερη σταθερότητα της άρθρωσης.</a:t>
            </a:r>
          </a:p>
          <a:p>
            <a:pPr marL="5024438" indent="0" eaLnBrk="1" hangingPunct="1">
              <a:spcBef>
                <a:spcPts val="300"/>
              </a:spcBef>
              <a:buNone/>
            </a:pPr>
            <a:r>
              <a:rPr lang="el-GR" altLang="el-GR" sz="1800" dirty="0" smtClean="0"/>
              <a:t>(</a:t>
            </a:r>
            <a:r>
              <a:rPr lang="el-GR" altLang="el-GR" sz="1800" dirty="0" err="1" smtClean="0"/>
              <a:t>Poppen</a:t>
            </a:r>
            <a:r>
              <a:rPr lang="el-GR" altLang="el-GR" sz="1800" dirty="0" smtClean="0"/>
              <a:t> </a:t>
            </a:r>
            <a:r>
              <a:rPr lang="el-GR" altLang="el-GR" sz="1800" dirty="0" err="1" smtClean="0"/>
              <a:t>and</a:t>
            </a:r>
            <a:r>
              <a:rPr lang="el-GR" altLang="el-GR" sz="1800" dirty="0" smtClean="0"/>
              <a:t> </a:t>
            </a:r>
            <a:r>
              <a:rPr lang="el-GR" altLang="el-GR" sz="1800" dirty="0" err="1" smtClean="0"/>
              <a:t>Walker</a:t>
            </a:r>
            <a:r>
              <a:rPr lang="el-GR" altLang="el-GR" sz="1800" dirty="0" smtClean="0"/>
              <a:t> 1978)</a:t>
            </a:r>
            <a:r>
              <a:rPr lang="en-US" altLang="el-GR" sz="1800" dirty="0" smtClean="0"/>
              <a:t>.</a:t>
            </a:r>
            <a:endParaRPr lang="el-GR" altLang="el-GR" sz="1800" dirty="0" smtClean="0"/>
          </a:p>
          <a:p>
            <a:pPr eaLnBrk="1" hangingPunct="1"/>
            <a:endParaRPr lang="el-GR" altLang="el-GR" dirty="0" smtClean="0"/>
          </a:p>
        </p:txBody>
      </p:sp>
      <p:sp>
        <p:nvSpPr>
          <p:cNvPr id="153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535F091-0EA6-41D4-B67D-535D65D1E97D}" type="slidenum">
              <a:rPr lang="el-GR" smtClean="0">
                <a:solidFill>
                  <a:prstClr val="black"/>
                </a:solidFill>
              </a:rPr>
              <a:pPr>
                <a:defRPr/>
              </a:pPr>
              <a:t>12</a:t>
            </a:fld>
            <a:endParaRPr lang="el-GR" smtClean="0">
              <a:solidFill>
                <a:prstClr val="black"/>
              </a:solidFill>
            </a:endParaRPr>
          </a:p>
        </p:txBody>
      </p:sp>
    </p:spTree>
    <p:extLst>
      <p:ext uri="{BB962C8B-B14F-4D97-AF65-F5344CB8AC3E}">
        <p14:creationId xmlns:p14="http://schemas.microsoft.com/office/powerpoint/2010/main" val="3260657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Επίπεδο </a:t>
            </a:r>
            <a:r>
              <a:rPr lang="el-GR" dirty="0" smtClean="0"/>
              <a:t>ωμοπλάτης</a:t>
            </a:r>
            <a:endParaRPr lang="el-GR" dirty="0"/>
          </a:p>
        </p:txBody>
      </p:sp>
      <p:sp>
        <p:nvSpPr>
          <p:cNvPr id="17411" name="Θέση περιεχομένου 2"/>
          <p:cNvSpPr>
            <a:spLocks noGrp="1"/>
          </p:cNvSpPr>
          <p:nvPr>
            <p:ph idx="1"/>
          </p:nvPr>
        </p:nvSpPr>
        <p:spPr>
          <a:xfrm>
            <a:off x="539750" y="1619250"/>
            <a:ext cx="8229600" cy="4826000"/>
          </a:xfrm>
        </p:spPr>
        <p:txBody>
          <a:bodyPr/>
          <a:lstStyle/>
          <a:p>
            <a:pPr eaLnBrk="1" hangingPunct="1"/>
            <a:r>
              <a:rPr lang="el-GR" altLang="el-GR" dirty="0" smtClean="0"/>
              <a:t>Η ανύψωση του </a:t>
            </a:r>
            <a:r>
              <a:rPr lang="el-GR" altLang="el-GR" dirty="0" err="1" smtClean="0"/>
              <a:t>βραχιονίου</a:t>
            </a:r>
            <a:r>
              <a:rPr lang="el-GR" altLang="el-GR" dirty="0" smtClean="0"/>
              <a:t> στο επίπεδο της ωμοπλάτης προκαλεί τους λιγότερους τραυματισμούς, </a:t>
            </a:r>
          </a:p>
          <a:p>
            <a:pPr eaLnBrk="1" hangingPunct="1"/>
            <a:r>
              <a:rPr lang="el-GR" altLang="el-GR" dirty="0" smtClean="0"/>
              <a:t>Το επίπεδο της ωμοπλάτης είναι το πλέον ενδεδειγμένο:</a:t>
            </a:r>
          </a:p>
          <a:p>
            <a:pPr lvl="1" eaLnBrk="1" hangingPunct="1"/>
            <a:r>
              <a:rPr lang="el-GR" altLang="el-GR" dirty="0" smtClean="0"/>
              <a:t>Για την εξέταση των επικουρικών κινήσεων λόγω της χαλαρότητας του αρθρικού θυλάκου και της καλύτερης ταύτισης των αρθρικών επιφανειών, </a:t>
            </a:r>
          </a:p>
          <a:p>
            <a:pPr lvl="1" eaLnBrk="1" hangingPunct="1"/>
            <a:r>
              <a:rPr lang="el-GR" altLang="el-GR" dirty="0" smtClean="0"/>
              <a:t>Για τα προγράμματα μυϊκής ενδυνάμωσης λόγω της σταθερότητας της </a:t>
            </a:r>
            <a:r>
              <a:rPr lang="el-GR" altLang="el-GR" dirty="0" err="1" smtClean="0"/>
              <a:t>γληνοβραχιονίου</a:t>
            </a:r>
            <a:r>
              <a:rPr lang="el-GR" altLang="el-GR" dirty="0" smtClean="0"/>
              <a:t> άρθρωσης και της μυϊκής ισορροπίας.</a:t>
            </a:r>
          </a:p>
        </p:txBody>
      </p:sp>
      <p:sp>
        <p:nvSpPr>
          <p:cNvPr id="163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E03A606-DE47-4DF6-A920-7FDE10C80EC0}" type="slidenum">
              <a:rPr lang="el-GR" smtClean="0">
                <a:solidFill>
                  <a:prstClr val="black"/>
                </a:solidFill>
              </a:rPr>
              <a:pPr>
                <a:defRPr/>
              </a:pPr>
              <a:t>13</a:t>
            </a:fld>
            <a:endParaRPr lang="el-GR" smtClean="0">
              <a:solidFill>
                <a:prstClr val="black"/>
              </a:solidFill>
            </a:endParaRPr>
          </a:p>
        </p:txBody>
      </p:sp>
    </p:spTree>
    <p:extLst>
      <p:ext uri="{BB962C8B-B14F-4D97-AF65-F5344CB8AC3E}">
        <p14:creationId xmlns:p14="http://schemas.microsoft.com/office/powerpoint/2010/main" val="1034675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altLang="el-GR" dirty="0" err="1"/>
              <a:t>Οστεοκινηματική</a:t>
            </a:r>
            <a:r>
              <a:rPr lang="el-GR" altLang="el-GR" dirty="0"/>
              <a:t> </a:t>
            </a:r>
            <a:r>
              <a:rPr lang="el-GR" altLang="el-GR" sz="3000" b="0" dirty="0" smtClean="0"/>
              <a:t>4/5</a:t>
            </a:r>
            <a:endParaRPr lang="el-GR" sz="3600" b="0" dirty="0"/>
          </a:p>
        </p:txBody>
      </p:sp>
      <p:sp>
        <p:nvSpPr>
          <p:cNvPr id="18435" name="Θέση περιεχομένου 2"/>
          <p:cNvSpPr>
            <a:spLocks noGrp="1"/>
          </p:cNvSpPr>
          <p:nvPr>
            <p:ph idx="1"/>
          </p:nvPr>
        </p:nvSpPr>
        <p:spPr>
          <a:xfrm>
            <a:off x="539750" y="1619250"/>
            <a:ext cx="7993063" cy="4897438"/>
          </a:xfrm>
        </p:spPr>
        <p:txBody>
          <a:bodyPr/>
          <a:lstStyle/>
          <a:p>
            <a:pPr eaLnBrk="1" hangingPunct="1"/>
            <a:r>
              <a:rPr lang="el-GR" altLang="el-GR" dirty="0" smtClean="0"/>
              <a:t>Στο οβελιαίο επίπεδο:</a:t>
            </a:r>
          </a:p>
          <a:p>
            <a:pPr lvl="1" eaLnBrk="1" hangingPunct="1"/>
            <a:r>
              <a:rPr lang="el-GR" altLang="el-GR" dirty="0" smtClean="0"/>
              <a:t>Κάμψη: 60° ενεργητικά και 120° παθητικά,</a:t>
            </a:r>
          </a:p>
          <a:p>
            <a:pPr lvl="1" eaLnBrk="1" hangingPunct="1"/>
            <a:r>
              <a:rPr lang="el-GR" altLang="el-GR" dirty="0" smtClean="0"/>
              <a:t>Έκταση: 65° ενεργητικά και 80ο παθητικά, </a:t>
            </a:r>
          </a:p>
          <a:p>
            <a:pPr eaLnBrk="1" hangingPunct="1"/>
            <a:r>
              <a:rPr lang="el-GR" altLang="el-GR" dirty="0" smtClean="0"/>
              <a:t>Στο μετωπιαίο επίπεδο:</a:t>
            </a:r>
          </a:p>
          <a:p>
            <a:pPr lvl="1" eaLnBrk="1" hangingPunct="1"/>
            <a:r>
              <a:rPr lang="el-GR" altLang="el-GR" dirty="0" smtClean="0"/>
              <a:t>Απαγωγή 90° περίπου με τον βραχίονα σε μέση θέση, 60° περίπου με τον βραχίονα σε έσω στροφή και μέχρι 120° με τον βραχίονα σε έξω στροφή,</a:t>
            </a:r>
          </a:p>
          <a:p>
            <a:pPr lvl="1" eaLnBrk="1" hangingPunct="1"/>
            <a:r>
              <a:rPr lang="el-GR" altLang="el-GR" dirty="0" smtClean="0"/>
              <a:t>Κατά τον </a:t>
            </a:r>
            <a:r>
              <a:rPr lang="el-GR" altLang="el-GR" dirty="0" err="1" smtClean="0"/>
              <a:t>Inman</a:t>
            </a:r>
            <a:r>
              <a:rPr lang="el-GR" altLang="el-GR" dirty="0" smtClean="0"/>
              <a:t>, η απαγωγή μπορεί να είναι 90° ενεργητικά και 120° παθητικά.</a:t>
            </a:r>
          </a:p>
        </p:txBody>
      </p:sp>
      <p:sp>
        <p:nvSpPr>
          <p:cNvPr id="5" name="Ορθογώνιο 4"/>
          <p:cNvSpPr/>
          <p:nvPr/>
        </p:nvSpPr>
        <p:spPr>
          <a:xfrm>
            <a:off x="5724128" y="5822950"/>
            <a:ext cx="1771650" cy="368300"/>
          </a:xfrm>
          <a:prstGeom prst="rect">
            <a:avLst/>
          </a:prstGeom>
        </p:spPr>
        <p:txBody>
          <a:bodyPr wrap="none">
            <a:spAutoFit/>
          </a:bodyPr>
          <a:lstStyle/>
          <a:p>
            <a:pPr>
              <a:defRPr/>
            </a:pPr>
            <a:r>
              <a:rPr lang="en-US" dirty="0">
                <a:solidFill>
                  <a:prstClr val="black"/>
                </a:solidFill>
                <a:latin typeface="Calibri"/>
                <a:cs typeface="Arial" charset="0"/>
              </a:rPr>
              <a:t>(Neumann 2010)</a:t>
            </a:r>
          </a:p>
        </p:txBody>
      </p:sp>
      <p:sp>
        <p:nvSpPr>
          <p:cNvPr id="1741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15E7AD2-098E-45B5-8FCF-72C4AB3F0008}" type="slidenum">
              <a:rPr lang="el-GR" smtClean="0">
                <a:solidFill>
                  <a:prstClr val="black"/>
                </a:solidFill>
              </a:rPr>
              <a:pPr>
                <a:defRPr/>
              </a:pPr>
              <a:t>14</a:t>
            </a:fld>
            <a:endParaRPr lang="el-GR" smtClean="0">
              <a:solidFill>
                <a:prstClr val="black"/>
              </a:solidFill>
            </a:endParaRPr>
          </a:p>
        </p:txBody>
      </p:sp>
    </p:spTree>
    <p:extLst>
      <p:ext uri="{BB962C8B-B14F-4D97-AF65-F5344CB8AC3E}">
        <p14:creationId xmlns:p14="http://schemas.microsoft.com/office/powerpoint/2010/main" val="1178578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altLang="el-GR" dirty="0" err="1"/>
              <a:t>Οστεοκινηματική</a:t>
            </a:r>
            <a:r>
              <a:rPr lang="el-GR" altLang="el-GR" dirty="0"/>
              <a:t> </a:t>
            </a:r>
            <a:r>
              <a:rPr lang="el-GR" altLang="el-GR" sz="3000" b="0" dirty="0" smtClean="0"/>
              <a:t>5/5</a:t>
            </a:r>
            <a:endParaRPr lang="el-GR" dirty="0"/>
          </a:p>
        </p:txBody>
      </p:sp>
      <p:sp>
        <p:nvSpPr>
          <p:cNvPr id="19459" name="Θέση περιεχομένου 2"/>
          <p:cNvSpPr>
            <a:spLocks noGrp="1"/>
          </p:cNvSpPr>
          <p:nvPr>
            <p:ph idx="1"/>
          </p:nvPr>
        </p:nvSpPr>
        <p:spPr>
          <a:xfrm>
            <a:off x="539750" y="1619250"/>
            <a:ext cx="7920682" cy="4752975"/>
          </a:xfrm>
        </p:spPr>
        <p:txBody>
          <a:bodyPr/>
          <a:lstStyle/>
          <a:p>
            <a:pPr eaLnBrk="1" hangingPunct="1"/>
            <a:r>
              <a:rPr lang="el-GR" altLang="el-GR" dirty="0" smtClean="0"/>
              <a:t>Η έσω και η έξω στροφή ανάλογα με την θέση του </a:t>
            </a:r>
            <a:r>
              <a:rPr lang="el-GR" altLang="el-GR" dirty="0" err="1" smtClean="0"/>
              <a:t>βραχιονίου</a:t>
            </a:r>
            <a:r>
              <a:rPr lang="el-GR" altLang="el-GR" dirty="0" smtClean="0"/>
              <a:t>:</a:t>
            </a:r>
          </a:p>
          <a:p>
            <a:pPr lvl="1" eaLnBrk="1" hangingPunct="1"/>
            <a:r>
              <a:rPr lang="el-GR" altLang="el-GR" dirty="0" smtClean="0"/>
              <a:t>Με το </a:t>
            </a:r>
            <a:r>
              <a:rPr lang="el-GR" altLang="el-GR" dirty="0" err="1" smtClean="0"/>
              <a:t>βραχιόνιο</a:t>
            </a:r>
            <a:r>
              <a:rPr lang="el-GR" altLang="el-GR" dirty="0" smtClean="0"/>
              <a:t> στην ανατομική θέση η στροφή περιορίζεται στις 50° λόγω της πρόσκρουσης του ελάσσονος </a:t>
            </a:r>
            <a:r>
              <a:rPr lang="el-GR" altLang="el-GR" dirty="0" err="1" smtClean="0"/>
              <a:t>βραχιονίου</a:t>
            </a:r>
            <a:r>
              <a:rPr lang="el-GR" altLang="el-GR" dirty="0" smtClean="0"/>
              <a:t> ογκώματος  στην </a:t>
            </a:r>
            <a:r>
              <a:rPr lang="el-GR" altLang="el-GR" dirty="0" err="1" smtClean="0"/>
              <a:t>ωμογλήνη</a:t>
            </a:r>
            <a:r>
              <a:rPr lang="el-GR" altLang="el-GR" dirty="0" smtClean="0"/>
              <a:t> για την έσω στροφή και του μείζονος </a:t>
            </a:r>
            <a:r>
              <a:rPr lang="el-GR" altLang="el-GR" dirty="0" err="1" smtClean="0"/>
              <a:t>βραχιονίου</a:t>
            </a:r>
            <a:r>
              <a:rPr lang="el-GR" altLang="el-GR" dirty="0" smtClean="0"/>
              <a:t> ογκώματος για την έξω στροφή, </a:t>
            </a:r>
          </a:p>
          <a:p>
            <a:pPr lvl="1" eaLnBrk="1" hangingPunct="1"/>
            <a:r>
              <a:rPr lang="el-GR" altLang="el-GR" dirty="0" smtClean="0"/>
              <a:t>Με το </a:t>
            </a:r>
            <a:r>
              <a:rPr lang="el-GR" altLang="el-GR" dirty="0" err="1" smtClean="0"/>
              <a:t>βραχιόνιο</a:t>
            </a:r>
            <a:r>
              <a:rPr lang="el-GR" altLang="el-GR" dirty="0" smtClean="0"/>
              <a:t> στις 90° απαγωγής η στροφές ανέρχονται στις 120° και η κίνηση ελέγχεται από τους συνδέσμους, τον αρθρικό θύλακο και τους μύες.</a:t>
            </a:r>
          </a:p>
        </p:txBody>
      </p:sp>
      <p:sp>
        <p:nvSpPr>
          <p:cNvPr id="5" name="Ορθογώνιο 4"/>
          <p:cNvSpPr/>
          <p:nvPr/>
        </p:nvSpPr>
        <p:spPr>
          <a:xfrm>
            <a:off x="6372200" y="5589240"/>
            <a:ext cx="1687512" cy="369887"/>
          </a:xfrm>
          <a:prstGeom prst="rect">
            <a:avLst/>
          </a:prstGeom>
        </p:spPr>
        <p:txBody>
          <a:bodyPr wrap="none">
            <a:spAutoFit/>
          </a:bodyPr>
          <a:lstStyle/>
          <a:p>
            <a:pPr>
              <a:defRPr/>
            </a:pPr>
            <a:r>
              <a:rPr lang="en-US" dirty="0">
                <a:solidFill>
                  <a:prstClr val="black"/>
                </a:solidFill>
                <a:latin typeface="Calibri"/>
                <a:cs typeface="Arial" charset="0"/>
              </a:rPr>
              <a:t>(Steindler 1955)</a:t>
            </a:r>
          </a:p>
        </p:txBody>
      </p:sp>
      <p:sp>
        <p:nvSpPr>
          <p:cNvPr id="1843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38C550F-7069-461C-947A-1E90C6897FB5}" type="slidenum">
              <a:rPr lang="el-GR" smtClean="0">
                <a:solidFill>
                  <a:prstClr val="black"/>
                </a:solidFill>
              </a:rPr>
              <a:pPr>
                <a:defRPr/>
              </a:pPr>
              <a:t>15</a:t>
            </a:fld>
            <a:endParaRPr lang="el-GR" smtClean="0">
              <a:solidFill>
                <a:prstClr val="black"/>
              </a:solidFill>
            </a:endParaRPr>
          </a:p>
        </p:txBody>
      </p:sp>
    </p:spTree>
    <p:extLst>
      <p:ext uri="{BB962C8B-B14F-4D97-AF65-F5344CB8AC3E}">
        <p14:creationId xmlns:p14="http://schemas.microsoft.com/office/powerpoint/2010/main" val="3223743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pPr eaLnBrk="1" hangingPunct="1"/>
            <a:r>
              <a:rPr lang="el-GR" altLang="el-GR" smtClean="0"/>
              <a:t>Στροφή βραχιονίου</a:t>
            </a:r>
          </a:p>
        </p:txBody>
      </p:sp>
      <p:sp>
        <p:nvSpPr>
          <p:cNvPr id="20483" name="Θέση περιεχομένου 2"/>
          <p:cNvSpPr>
            <a:spLocks noGrp="1"/>
          </p:cNvSpPr>
          <p:nvPr>
            <p:ph idx="1"/>
          </p:nvPr>
        </p:nvSpPr>
        <p:spPr>
          <a:xfrm>
            <a:off x="539750" y="1619250"/>
            <a:ext cx="8229600" cy="4752975"/>
          </a:xfrm>
        </p:spPr>
        <p:txBody>
          <a:bodyPr/>
          <a:lstStyle/>
          <a:p>
            <a:pPr eaLnBrk="1" hangingPunct="1">
              <a:spcBef>
                <a:spcPts val="2400"/>
              </a:spcBef>
            </a:pPr>
            <a:r>
              <a:rPr lang="el-GR" altLang="el-GR" smtClean="0"/>
              <a:t>Η έξω στροφή πιθανώς να είναι η πλέον σημαντική λειτουργική κίνηση για τον ώμο,</a:t>
            </a:r>
          </a:p>
          <a:p>
            <a:pPr eaLnBrk="1" hangingPunct="1">
              <a:spcBef>
                <a:spcPts val="2400"/>
              </a:spcBef>
            </a:pPr>
            <a:r>
              <a:rPr lang="el-GR" altLang="el-GR" smtClean="0"/>
              <a:t>Η απώλεια της έξω στροφής έχει σαν αποτέλεσμα την έκπτωση της λειτουργικής ικανότητας.</a:t>
            </a:r>
          </a:p>
          <a:p>
            <a:pPr eaLnBrk="1" hangingPunct="1">
              <a:spcBef>
                <a:spcPts val="2400"/>
              </a:spcBef>
            </a:pPr>
            <a:endParaRPr lang="el-GR" altLang="el-GR" smtClean="0"/>
          </a:p>
        </p:txBody>
      </p:sp>
      <p:sp>
        <p:nvSpPr>
          <p:cNvPr id="5" name="Ορθογώνιο 4"/>
          <p:cNvSpPr/>
          <p:nvPr/>
        </p:nvSpPr>
        <p:spPr>
          <a:xfrm>
            <a:off x="6156176" y="4221088"/>
            <a:ext cx="1438407" cy="369332"/>
          </a:xfrm>
          <a:prstGeom prst="rect">
            <a:avLst/>
          </a:prstGeom>
        </p:spPr>
        <p:txBody>
          <a:bodyPr wrap="none">
            <a:spAutoFit/>
          </a:bodyPr>
          <a:lstStyle/>
          <a:p>
            <a:pPr>
              <a:defRPr/>
            </a:pPr>
            <a:r>
              <a:rPr lang="el-GR" dirty="0" smtClean="0">
                <a:solidFill>
                  <a:prstClr val="black"/>
                </a:solidFill>
                <a:latin typeface="Calibri"/>
                <a:cs typeface="Arial" charset="0"/>
              </a:rPr>
              <a:t>(</a:t>
            </a:r>
            <a:r>
              <a:rPr lang="en-US" dirty="0" err="1" smtClean="0">
                <a:solidFill>
                  <a:prstClr val="black"/>
                </a:solidFill>
                <a:latin typeface="Calibri"/>
                <a:cs typeface="Arial" charset="0"/>
              </a:rPr>
              <a:t>Brems</a:t>
            </a:r>
            <a:r>
              <a:rPr lang="en-US" dirty="0" smtClean="0">
                <a:solidFill>
                  <a:prstClr val="black"/>
                </a:solidFill>
                <a:latin typeface="Calibri"/>
                <a:cs typeface="Arial" charset="0"/>
              </a:rPr>
              <a:t> 1994</a:t>
            </a:r>
            <a:r>
              <a:rPr lang="el-GR" dirty="0" smtClean="0">
                <a:solidFill>
                  <a:prstClr val="black"/>
                </a:solidFill>
                <a:latin typeface="Calibri"/>
                <a:cs typeface="Arial" charset="0"/>
              </a:rPr>
              <a:t>)</a:t>
            </a:r>
            <a:endParaRPr lang="en-US" dirty="0">
              <a:solidFill>
                <a:prstClr val="black"/>
              </a:solidFill>
              <a:latin typeface="Calibri"/>
              <a:cs typeface="Arial" charset="0"/>
            </a:endParaRPr>
          </a:p>
        </p:txBody>
      </p:sp>
      <p:sp>
        <p:nvSpPr>
          <p:cNvPr id="1946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9933F71-F533-4AAB-9C13-5327031B2F9D}" type="slidenum">
              <a:rPr lang="el-GR" smtClean="0">
                <a:solidFill>
                  <a:prstClr val="black"/>
                </a:solidFill>
              </a:rPr>
              <a:pPr>
                <a:defRPr/>
              </a:pPr>
              <a:t>16</a:t>
            </a:fld>
            <a:endParaRPr lang="el-GR" smtClean="0">
              <a:solidFill>
                <a:prstClr val="black"/>
              </a:solidFill>
            </a:endParaRPr>
          </a:p>
        </p:txBody>
      </p:sp>
    </p:spTree>
    <p:extLst>
      <p:ext uri="{BB962C8B-B14F-4D97-AF65-F5344CB8AC3E}">
        <p14:creationId xmlns:p14="http://schemas.microsoft.com/office/powerpoint/2010/main" val="2915116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smtClean="0"/>
              <a:t>Αρθρωκινηματική</a:t>
            </a:r>
            <a:r>
              <a:rPr lang="el-GR" dirty="0"/>
              <a:t> </a:t>
            </a:r>
            <a:r>
              <a:rPr lang="el-GR" sz="3000" b="0" dirty="0" smtClean="0"/>
              <a:t>1/</a:t>
            </a:r>
            <a:r>
              <a:rPr lang="en-US" sz="3000" b="0" dirty="0" smtClean="0"/>
              <a:t>4</a:t>
            </a:r>
            <a:endParaRPr lang="el-GR" sz="3000" b="0" dirty="0"/>
          </a:p>
        </p:txBody>
      </p:sp>
      <p:sp>
        <p:nvSpPr>
          <p:cNvPr id="3" name="Θέση περιεχομένου 2"/>
          <p:cNvSpPr>
            <a:spLocks noGrp="1"/>
          </p:cNvSpPr>
          <p:nvPr>
            <p:ph idx="1"/>
          </p:nvPr>
        </p:nvSpPr>
        <p:spPr>
          <a:xfrm>
            <a:off x="539750" y="2582416"/>
            <a:ext cx="5040313" cy="2790800"/>
          </a:xfrm>
        </p:spPr>
        <p:txBody>
          <a:bodyPr rtlCol="0">
            <a:normAutofit/>
          </a:bodyPr>
          <a:lstStyle/>
          <a:p>
            <a:pPr eaLnBrk="1" fontAlgn="auto" hangingPunct="1">
              <a:spcBef>
                <a:spcPts val="2400"/>
              </a:spcBef>
              <a:spcAft>
                <a:spcPts val="0"/>
              </a:spcAft>
              <a:buFont typeface="Arial" pitchFamily="34" charset="0"/>
              <a:buChar char="•"/>
              <a:defRPr/>
            </a:pPr>
            <a:r>
              <a:rPr lang="el-GR" sz="2300" dirty="0" smtClean="0"/>
              <a:t>Η </a:t>
            </a:r>
            <a:r>
              <a:rPr lang="el-GR" sz="2300" dirty="0"/>
              <a:t>φυσιολογική άρθρωση δεν ακολουθεί πιστά τον νόμο κοίλου – κυρτού, πιθανώς λόγω του μεγάλου μεγέθους της ουδέτερης ζώνης και της εξάρτησής της από τους δυναμικούς </a:t>
            </a:r>
            <a:r>
              <a:rPr lang="el-GR" sz="2300" dirty="0" err="1"/>
              <a:t>σταθεροποιούς</a:t>
            </a:r>
            <a:r>
              <a:rPr lang="el-GR" sz="2300" dirty="0"/>
              <a:t> </a:t>
            </a:r>
            <a:r>
              <a:rPr lang="el-GR" sz="2300" dirty="0" smtClean="0"/>
              <a:t>της</a:t>
            </a:r>
            <a:r>
              <a:rPr lang="en-US" sz="2300" dirty="0" smtClean="0"/>
              <a:t>,</a:t>
            </a:r>
            <a:endParaRPr lang="el-GR" sz="2300" dirty="0"/>
          </a:p>
        </p:txBody>
      </p:sp>
      <p:pic>
        <p:nvPicPr>
          <p:cNvPr id="21508"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564905"/>
            <a:ext cx="3333183" cy="23769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932040" y="6011440"/>
            <a:ext cx="3475038" cy="369888"/>
          </a:xfrm>
          <a:prstGeom prst="rect">
            <a:avLst/>
          </a:prstGeom>
        </p:spPr>
        <p:txBody>
          <a:bodyPr wrap="none">
            <a:spAutoFit/>
          </a:bodyPr>
          <a:lstStyle/>
          <a:p>
            <a:pPr>
              <a:defRPr/>
            </a:pPr>
            <a:r>
              <a:rPr lang="en-US" dirty="0">
                <a:solidFill>
                  <a:prstClr val="black"/>
                </a:solidFill>
                <a:latin typeface="Calibri"/>
                <a:cs typeface="Arial" charset="0"/>
              </a:rPr>
              <a:t>(Novotny  et al 1998; Panjabi 1994)</a:t>
            </a:r>
          </a:p>
        </p:txBody>
      </p:sp>
      <p:sp>
        <p:nvSpPr>
          <p:cNvPr id="7" name="Rectangle 6"/>
          <p:cNvSpPr/>
          <p:nvPr/>
        </p:nvSpPr>
        <p:spPr>
          <a:xfrm>
            <a:off x="539750" y="1619250"/>
            <a:ext cx="8135938" cy="831850"/>
          </a:xfrm>
          <a:prstGeom prst="rect">
            <a:avLst/>
          </a:prstGeom>
        </p:spPr>
        <p:txBody>
          <a:bodyPr>
            <a:spAutoFit/>
          </a:bodyPr>
          <a:lstStyle/>
          <a:p>
            <a:pPr marL="342900" indent="-342900">
              <a:spcBef>
                <a:spcPts val="2400"/>
              </a:spcBef>
              <a:buFont typeface="Arial" panose="020B0604020202020204" pitchFamily="34" charset="0"/>
              <a:buChar char="•"/>
              <a:defRPr/>
            </a:pPr>
            <a:r>
              <a:rPr lang="el-GR" sz="2300" dirty="0">
                <a:solidFill>
                  <a:prstClr val="black"/>
                </a:solidFill>
                <a:latin typeface="Calibri"/>
                <a:cs typeface="Arial" charset="0"/>
              </a:rPr>
              <a:t>Στην γληνοβραχιόνιο άρθρωση γίνονται όλες οι αρθρωκινηματικές κινήσεις (κύλιση, ολίσθηση, συστροφή)</a:t>
            </a:r>
            <a:r>
              <a:rPr lang="en-US" sz="2300" dirty="0">
                <a:solidFill>
                  <a:prstClr val="black"/>
                </a:solidFill>
                <a:latin typeface="Calibri"/>
                <a:cs typeface="Arial" charset="0"/>
              </a:rPr>
              <a:t>,</a:t>
            </a:r>
            <a:endParaRPr lang="el-GR" sz="2300" dirty="0">
              <a:solidFill>
                <a:prstClr val="black"/>
              </a:solidFill>
              <a:latin typeface="Calibri"/>
              <a:cs typeface="Arial" charset="0"/>
            </a:endParaRPr>
          </a:p>
        </p:txBody>
      </p:sp>
      <p:sp>
        <p:nvSpPr>
          <p:cNvPr id="2048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4277901-F91E-4495-A813-98E5DE265186}" type="slidenum">
              <a:rPr lang="el-GR" smtClean="0">
                <a:solidFill>
                  <a:prstClr val="black"/>
                </a:solidFill>
              </a:rPr>
              <a:pPr>
                <a:defRPr/>
              </a:pPr>
              <a:t>17</a:t>
            </a:fld>
            <a:endParaRPr lang="el-GR" smtClean="0">
              <a:solidFill>
                <a:prstClr val="black"/>
              </a:solidFill>
            </a:endParaRPr>
          </a:p>
        </p:txBody>
      </p:sp>
      <p:sp>
        <p:nvSpPr>
          <p:cNvPr id="4" name="Ορθογώνιο 3"/>
          <p:cNvSpPr/>
          <p:nvPr/>
        </p:nvSpPr>
        <p:spPr>
          <a:xfrm>
            <a:off x="899592" y="5085184"/>
            <a:ext cx="7704138" cy="830997"/>
          </a:xfrm>
          <a:prstGeom prst="rect">
            <a:avLst/>
          </a:prstGeom>
        </p:spPr>
        <p:txBody>
          <a:bodyPr wrap="square">
            <a:spAutoFit/>
          </a:bodyPr>
          <a:lstStyle/>
          <a:p>
            <a:r>
              <a:rPr lang="el-GR" sz="2300" dirty="0">
                <a:solidFill>
                  <a:prstClr val="black"/>
                </a:solidFill>
                <a:latin typeface="Calibri"/>
              </a:rPr>
              <a:t>Όμως, σε παθολογικές καταστάσεις δεν είναι γνωστό εάν η άρθρωση συμπεριφέρεται όπως η φυσιολογική</a:t>
            </a:r>
            <a:r>
              <a:rPr lang="en-US" sz="2300" dirty="0">
                <a:solidFill>
                  <a:prstClr val="black"/>
                </a:solidFill>
                <a:latin typeface="Calibri"/>
              </a:rPr>
              <a:t>.</a:t>
            </a:r>
            <a:endParaRPr lang="el-GR" sz="2300" dirty="0"/>
          </a:p>
        </p:txBody>
      </p:sp>
    </p:spTree>
    <p:extLst>
      <p:ext uri="{BB962C8B-B14F-4D97-AF65-F5344CB8AC3E}">
        <p14:creationId xmlns:p14="http://schemas.microsoft.com/office/powerpoint/2010/main" val="2931491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Αρθρωκινηματική</a:t>
            </a:r>
            <a:r>
              <a:rPr lang="el-GR" dirty="0"/>
              <a:t> </a:t>
            </a:r>
            <a:r>
              <a:rPr lang="el-GR" sz="3000" b="0" dirty="0" smtClean="0"/>
              <a:t>2/</a:t>
            </a:r>
            <a:r>
              <a:rPr lang="en-US" sz="3000" b="0" dirty="0"/>
              <a:t>4</a:t>
            </a:r>
            <a:endParaRPr lang="el-GR" sz="3600" dirty="0"/>
          </a:p>
        </p:txBody>
      </p:sp>
      <p:sp>
        <p:nvSpPr>
          <p:cNvPr id="22531" name="Θέση περιεχομένου 2"/>
          <p:cNvSpPr>
            <a:spLocks noGrp="1"/>
          </p:cNvSpPr>
          <p:nvPr>
            <p:ph idx="1"/>
          </p:nvPr>
        </p:nvSpPr>
        <p:spPr>
          <a:xfrm>
            <a:off x="539750" y="1619250"/>
            <a:ext cx="8064500" cy="4752975"/>
          </a:xfrm>
        </p:spPr>
        <p:txBody>
          <a:bodyPr/>
          <a:lstStyle/>
          <a:p>
            <a:pPr eaLnBrk="1" hangingPunct="1">
              <a:lnSpc>
                <a:spcPct val="114000"/>
              </a:lnSpc>
              <a:spcBef>
                <a:spcPts val="2400"/>
              </a:spcBef>
            </a:pPr>
            <a:r>
              <a:rPr lang="el-GR" altLang="el-GR" smtClean="0"/>
              <a:t>Η φυσιολογική αρθρωκινηματική του ώμου γίνεται μόνο όταν οι περιαρθρικοί και ενδοαρθρικοί ιστοί είναι φυσιολογικοί (ελαστικότητα θυλάκου και μυών, ακεραιότητα επιχείλιου χόνδου και μυϊκή ισορροπία),</a:t>
            </a:r>
          </a:p>
          <a:p>
            <a:pPr eaLnBrk="1" hangingPunct="1">
              <a:lnSpc>
                <a:spcPct val="114000"/>
              </a:lnSpc>
              <a:spcBef>
                <a:spcPts val="2400"/>
              </a:spcBef>
            </a:pPr>
            <a:r>
              <a:rPr lang="el-GR" altLang="el-GR" smtClean="0"/>
              <a:t>Η γληνοβραχιόνιος άρθρωση μπορεί να είναι δύσκαμπτη λόγω της ανελαστικότητας του αρθρικού θυλάκου, κάκωσης του επιχείλιου χόνδρου, της μειωμένης μυϊκής δύναμης ή και της ανελαστικότητας των προσαγωγών μυών κυρίως των ωμοπλατοβραχιόνιων.</a:t>
            </a:r>
          </a:p>
          <a:p>
            <a:pPr eaLnBrk="1" hangingPunct="1">
              <a:spcBef>
                <a:spcPts val="2400"/>
              </a:spcBef>
            </a:pPr>
            <a:endParaRPr lang="el-GR" altLang="el-GR" smtClean="0"/>
          </a:p>
        </p:txBody>
      </p:sp>
      <p:sp>
        <p:nvSpPr>
          <p:cNvPr id="2150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C83DB77-548B-4F00-A091-ECE131F0FB46}" type="slidenum">
              <a:rPr lang="el-GR" smtClean="0">
                <a:solidFill>
                  <a:prstClr val="black"/>
                </a:solidFill>
              </a:rPr>
              <a:pPr>
                <a:defRPr/>
              </a:pPr>
              <a:t>18</a:t>
            </a:fld>
            <a:endParaRPr lang="el-GR" smtClean="0">
              <a:solidFill>
                <a:prstClr val="black"/>
              </a:solidFill>
            </a:endParaRPr>
          </a:p>
        </p:txBody>
      </p:sp>
    </p:spTree>
    <p:extLst>
      <p:ext uri="{BB962C8B-B14F-4D97-AF65-F5344CB8AC3E}">
        <p14:creationId xmlns:p14="http://schemas.microsoft.com/office/powerpoint/2010/main" val="88531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smtClean="0"/>
              <a:t>Εξέταση της άρθρωσης του ώμου</a:t>
            </a:r>
          </a:p>
        </p:txBody>
      </p:sp>
      <p:sp>
        <p:nvSpPr>
          <p:cNvPr id="5123"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1800"/>
              </a:spcBef>
            </a:pPr>
            <a:r>
              <a:rPr lang="el-GR" altLang="el-GR" dirty="0" smtClean="0"/>
              <a:t>Κατά την εξέταση των κινήσεων θα πρέπει να δίδεται έμφαση στην συγχρονισμένη κίνηση των πέντε αρθρώσεων της ωμικής ζώνης: </a:t>
            </a:r>
            <a:r>
              <a:rPr lang="el-GR" altLang="el-GR" dirty="0" err="1" smtClean="0"/>
              <a:t>γληνοβραχιόνιας</a:t>
            </a:r>
            <a:r>
              <a:rPr lang="el-GR" altLang="el-GR" dirty="0" smtClean="0"/>
              <a:t>, στερνοκλειδικής, </a:t>
            </a:r>
            <a:r>
              <a:rPr lang="el-GR" altLang="el-GR" dirty="0" err="1" smtClean="0"/>
              <a:t>ακρωμιοκλειδικής</a:t>
            </a:r>
            <a:r>
              <a:rPr lang="el-GR" altLang="el-GR" dirty="0" smtClean="0"/>
              <a:t>, </a:t>
            </a:r>
            <a:r>
              <a:rPr lang="el-GR" altLang="el-GR" dirty="0" err="1" smtClean="0"/>
              <a:t>ωμοπλατοθωρακικής</a:t>
            </a:r>
            <a:r>
              <a:rPr lang="el-GR" altLang="el-GR" dirty="0" smtClean="0"/>
              <a:t>  και της άτυπης </a:t>
            </a:r>
            <a:r>
              <a:rPr lang="el-GR" altLang="el-GR" dirty="0" err="1" smtClean="0"/>
              <a:t>υπακρωμιακής</a:t>
            </a:r>
            <a:r>
              <a:rPr lang="el-GR" altLang="el-GR" dirty="0" smtClean="0"/>
              <a:t>,</a:t>
            </a:r>
          </a:p>
          <a:p>
            <a:pPr eaLnBrk="1" hangingPunct="1">
              <a:lnSpc>
                <a:spcPct val="114000"/>
              </a:lnSpc>
              <a:spcBef>
                <a:spcPts val="1800"/>
              </a:spcBef>
            </a:pPr>
            <a:r>
              <a:rPr lang="el-GR" altLang="el-GR" dirty="0" smtClean="0"/>
              <a:t>Καθώς ανυψώνεται το </a:t>
            </a:r>
            <a:r>
              <a:rPr lang="el-GR" altLang="el-GR" dirty="0" err="1" smtClean="0"/>
              <a:t>βραχιόνιο</a:t>
            </a:r>
            <a:r>
              <a:rPr lang="el-GR" altLang="el-GR" dirty="0" smtClean="0"/>
              <a:t>, θα πρέπει να κινούνται ομαλά και οι 5 αρθρώσεις (</a:t>
            </a:r>
            <a:r>
              <a:rPr lang="el-GR" altLang="el-GR" dirty="0" err="1" smtClean="0"/>
              <a:t>οστεοκινηματικά</a:t>
            </a:r>
            <a:r>
              <a:rPr lang="el-GR" altLang="el-GR" dirty="0" smtClean="0"/>
              <a:t>, </a:t>
            </a:r>
            <a:r>
              <a:rPr lang="el-GR" altLang="el-GR" dirty="0" err="1" smtClean="0"/>
              <a:t>αρθρωκινηματικά</a:t>
            </a:r>
            <a:r>
              <a:rPr lang="el-GR" altLang="el-GR" dirty="0" smtClean="0"/>
              <a:t>).</a:t>
            </a:r>
          </a:p>
        </p:txBody>
      </p:sp>
      <p:sp>
        <p:nvSpPr>
          <p:cNvPr id="51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5BD566C-09D9-416F-9DE9-1E52269A3394}" type="slidenum">
              <a:rPr lang="el-GR" smtClean="0">
                <a:solidFill>
                  <a:prstClr val="black"/>
                </a:solidFill>
              </a:rPr>
              <a:pPr>
                <a:defRPr/>
              </a:pPr>
              <a:t>1</a:t>
            </a:fld>
            <a:endParaRPr lang="el-GR" smtClean="0">
              <a:solidFill>
                <a:prstClr val="black"/>
              </a:solidFill>
            </a:endParaRPr>
          </a:p>
        </p:txBody>
      </p:sp>
    </p:spTree>
    <p:extLst>
      <p:ext uri="{BB962C8B-B14F-4D97-AF65-F5344CB8AC3E}">
        <p14:creationId xmlns:p14="http://schemas.microsoft.com/office/powerpoint/2010/main" val="4116723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Αρθρωκινηματική</a:t>
            </a:r>
            <a:r>
              <a:rPr lang="el-GR" dirty="0"/>
              <a:t> </a:t>
            </a:r>
            <a:r>
              <a:rPr lang="el-GR" sz="3000" b="0" dirty="0" smtClean="0"/>
              <a:t>3/</a:t>
            </a:r>
            <a:r>
              <a:rPr lang="en-US" sz="3000" b="0" dirty="0"/>
              <a:t>4</a:t>
            </a:r>
            <a:endParaRPr lang="el-GR" sz="3600" dirty="0"/>
          </a:p>
        </p:txBody>
      </p:sp>
      <p:sp>
        <p:nvSpPr>
          <p:cNvPr id="23555" name="Θέση περιεχομένου 2"/>
          <p:cNvSpPr>
            <a:spLocks noGrp="1"/>
          </p:cNvSpPr>
          <p:nvPr>
            <p:ph idx="1"/>
          </p:nvPr>
        </p:nvSpPr>
        <p:spPr>
          <a:xfrm>
            <a:off x="539750" y="1619250"/>
            <a:ext cx="8229600" cy="2089150"/>
          </a:xfrm>
        </p:spPr>
        <p:txBody>
          <a:bodyPr/>
          <a:lstStyle/>
          <a:p>
            <a:pPr eaLnBrk="1" hangingPunct="1">
              <a:lnSpc>
                <a:spcPct val="114000"/>
              </a:lnSpc>
            </a:pPr>
            <a:r>
              <a:rPr lang="el-GR" altLang="el-GR" smtClean="0"/>
              <a:t>Η εφαπτόμενη περιοχή της κεφαλής του βραχιονίου βρίσκεται στο κέντρο της ωμογλήνης όταν το βραχιόνιο βρίσκεται στις 30° και μετατοπίζεται κοιλιακά κατά 1,5 mm μέχρι τις 120° </a:t>
            </a:r>
            <a:r>
              <a:rPr lang="en-US" altLang="el-GR" smtClean="0"/>
              <a:t>.</a:t>
            </a:r>
            <a:endParaRPr lang="el-GR" altLang="el-GR" smtClean="0"/>
          </a:p>
          <a:p>
            <a:pPr eaLnBrk="1" hangingPunct="1"/>
            <a:endParaRPr lang="el-GR" altLang="el-GR" smtClean="0"/>
          </a:p>
        </p:txBody>
      </p:sp>
      <p:sp>
        <p:nvSpPr>
          <p:cNvPr id="5" name="Ορθογώνιο 4"/>
          <p:cNvSpPr/>
          <p:nvPr/>
        </p:nvSpPr>
        <p:spPr>
          <a:xfrm>
            <a:off x="4427984" y="3605213"/>
            <a:ext cx="3814762" cy="368300"/>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Saha</a:t>
            </a:r>
            <a:r>
              <a:rPr lang="en-US" dirty="0">
                <a:solidFill>
                  <a:prstClr val="black"/>
                </a:solidFill>
                <a:latin typeface="Calibri"/>
                <a:cs typeface="Arial" charset="0"/>
              </a:rPr>
              <a:t> 1983, Sharkey and Marder1995)</a:t>
            </a:r>
          </a:p>
        </p:txBody>
      </p:sp>
      <p:sp>
        <p:nvSpPr>
          <p:cNvPr id="2253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90C3D57-B2A1-4164-ADF9-044DD80A6E42}" type="slidenum">
              <a:rPr lang="el-GR" smtClean="0">
                <a:solidFill>
                  <a:prstClr val="black"/>
                </a:solidFill>
              </a:rPr>
              <a:pPr>
                <a:defRPr/>
              </a:pPr>
              <a:t>19</a:t>
            </a:fld>
            <a:endParaRPr lang="el-GR" smtClean="0">
              <a:solidFill>
                <a:prstClr val="black"/>
              </a:solidFill>
            </a:endParaRPr>
          </a:p>
        </p:txBody>
      </p:sp>
    </p:spTree>
    <p:extLst>
      <p:ext uri="{BB962C8B-B14F-4D97-AF65-F5344CB8AC3E}">
        <p14:creationId xmlns:p14="http://schemas.microsoft.com/office/powerpoint/2010/main" val="57465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r>
              <a:rPr lang="el-GR" altLang="el-GR" smtClean="0"/>
              <a:t>Λειτουργική Εμβιομηχανική</a:t>
            </a:r>
          </a:p>
        </p:txBody>
      </p:sp>
      <p:sp>
        <p:nvSpPr>
          <p:cNvPr id="24579" name="Θέση περιεχομένου 2"/>
          <p:cNvSpPr>
            <a:spLocks noGrp="1"/>
          </p:cNvSpPr>
          <p:nvPr>
            <p:ph idx="1"/>
          </p:nvPr>
        </p:nvSpPr>
        <p:spPr>
          <a:xfrm>
            <a:off x="539750" y="1619250"/>
            <a:ext cx="8229600" cy="4752975"/>
          </a:xfrm>
        </p:spPr>
        <p:txBody>
          <a:bodyPr/>
          <a:lstStyle/>
          <a:p>
            <a:pPr eaLnBrk="1" hangingPunct="1">
              <a:spcBef>
                <a:spcPts val="1800"/>
              </a:spcBef>
            </a:pPr>
            <a:r>
              <a:rPr lang="el-GR" altLang="el-GR" dirty="0" smtClean="0"/>
              <a:t>Η ανύψωση του ώμου μπορεί να χωριστεί σε τρεις φάσεις:</a:t>
            </a:r>
          </a:p>
          <a:p>
            <a:pPr lvl="1" eaLnBrk="1" hangingPunct="1">
              <a:spcBef>
                <a:spcPts val="1800"/>
              </a:spcBef>
            </a:pPr>
            <a:r>
              <a:rPr lang="el-GR" altLang="el-GR" dirty="0" smtClean="0"/>
              <a:t>Αρχική φάση ανύψωσης: 0° - 60°, </a:t>
            </a:r>
          </a:p>
          <a:p>
            <a:pPr lvl="1" eaLnBrk="1" hangingPunct="1">
              <a:spcBef>
                <a:spcPts val="1800"/>
              </a:spcBef>
            </a:pPr>
            <a:r>
              <a:rPr lang="el-GR" altLang="el-GR" dirty="0" smtClean="0"/>
              <a:t>Μέση φάση: 60° - 140°,</a:t>
            </a:r>
          </a:p>
          <a:p>
            <a:pPr lvl="1" eaLnBrk="1" hangingPunct="1">
              <a:spcBef>
                <a:spcPts val="1800"/>
              </a:spcBef>
            </a:pPr>
            <a:r>
              <a:rPr lang="el-GR" altLang="el-GR" dirty="0" smtClean="0"/>
              <a:t>Τελική φάση: 140° - 180°.</a:t>
            </a:r>
          </a:p>
        </p:txBody>
      </p:sp>
      <p:sp>
        <p:nvSpPr>
          <p:cNvPr id="2355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C7A5242-F18C-4AC9-8668-780C203269D7}" type="slidenum">
              <a:rPr lang="el-GR" smtClean="0">
                <a:solidFill>
                  <a:prstClr val="black"/>
                </a:solidFill>
              </a:rPr>
              <a:pPr>
                <a:defRPr/>
              </a:pPr>
              <a:t>20</a:t>
            </a:fld>
            <a:endParaRPr lang="el-GR" smtClean="0">
              <a:solidFill>
                <a:prstClr val="black"/>
              </a:solidFill>
            </a:endParaRPr>
          </a:p>
        </p:txBody>
      </p:sp>
    </p:spTree>
    <p:extLst>
      <p:ext uri="{BB962C8B-B14F-4D97-AF65-F5344CB8AC3E}">
        <p14:creationId xmlns:p14="http://schemas.microsoft.com/office/powerpoint/2010/main" val="1421190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Λειτουργική </a:t>
            </a:r>
            <a:r>
              <a:rPr lang="el-GR" dirty="0" err="1"/>
              <a:t>Εμβιομηχανική</a:t>
            </a:r>
            <a:r>
              <a:rPr lang="el-GR" dirty="0"/>
              <a:t/>
            </a:r>
            <a:br>
              <a:rPr lang="el-GR" dirty="0"/>
            </a:br>
            <a:r>
              <a:rPr lang="el-GR" sz="3000" b="0" dirty="0"/>
              <a:t>Αρχική Φάση 0° - 60°</a:t>
            </a:r>
          </a:p>
        </p:txBody>
      </p:sp>
      <p:sp>
        <p:nvSpPr>
          <p:cNvPr id="25603" name="Θέση περιεχομένου 2"/>
          <p:cNvSpPr>
            <a:spLocks noGrp="1"/>
          </p:cNvSpPr>
          <p:nvPr>
            <p:ph idx="1"/>
          </p:nvPr>
        </p:nvSpPr>
        <p:spPr>
          <a:xfrm>
            <a:off x="539750" y="1619250"/>
            <a:ext cx="8229600" cy="4897438"/>
          </a:xfrm>
        </p:spPr>
        <p:txBody>
          <a:bodyPr/>
          <a:lstStyle/>
          <a:p>
            <a:pPr eaLnBrk="1" hangingPunct="1">
              <a:spcBef>
                <a:spcPts val="3000"/>
              </a:spcBef>
            </a:pPr>
            <a:r>
              <a:rPr lang="el-GR" altLang="el-GR" smtClean="0"/>
              <a:t>Η στροφή της ωμοπλάτης αρχίζει περίπου στο μέσον της αρχικής φάσης, δηλ., στην αρχή η ωμοπλάτη προσπαθεί να ισορροπήσει,</a:t>
            </a:r>
          </a:p>
          <a:p>
            <a:pPr eaLnBrk="1" hangingPunct="1">
              <a:spcBef>
                <a:spcPts val="3000"/>
              </a:spcBef>
            </a:pPr>
            <a:r>
              <a:rPr lang="el-GR" altLang="el-GR" smtClean="0"/>
              <a:t>Η αναλογία κίνησης της γληνοβραχιονίου άρθρωσης σε σχέση με την ωμοπλάτη υπολογίστηκε σε 4.3 : 1,</a:t>
            </a:r>
          </a:p>
          <a:p>
            <a:pPr eaLnBrk="1" hangingPunct="1">
              <a:spcBef>
                <a:spcPts val="3000"/>
              </a:spcBef>
            </a:pPr>
            <a:r>
              <a:rPr lang="el-GR" altLang="el-GR" smtClean="0"/>
              <a:t>Η κεφαλή του βραχιονίου κινείται κεφαλικά κατά 3 mm.</a:t>
            </a:r>
          </a:p>
          <a:p>
            <a:pPr eaLnBrk="1" hangingPunct="1"/>
            <a:endParaRPr lang="el-GR" altLang="el-GR" smtClean="0"/>
          </a:p>
        </p:txBody>
      </p:sp>
      <p:sp>
        <p:nvSpPr>
          <p:cNvPr id="5" name="Ορθογώνιο 4"/>
          <p:cNvSpPr/>
          <p:nvPr/>
        </p:nvSpPr>
        <p:spPr>
          <a:xfrm>
            <a:off x="4032659" y="5301208"/>
            <a:ext cx="4730750" cy="369887"/>
          </a:xfrm>
          <a:prstGeom prst="rect">
            <a:avLst/>
          </a:prstGeom>
        </p:spPr>
        <p:txBody>
          <a:bodyPr>
            <a:spAutoFit/>
          </a:bodyPr>
          <a:lstStyle/>
          <a:p>
            <a:pPr>
              <a:defRPr/>
            </a:pPr>
            <a:r>
              <a:rPr lang="da-DK" dirty="0">
                <a:solidFill>
                  <a:prstClr val="black"/>
                </a:solidFill>
                <a:latin typeface="Calibri"/>
                <a:cs typeface="Arial" charset="0"/>
              </a:rPr>
              <a:t>(Poppen &amp; Walker 1976, Bagg &amp; Forrest 1988 )</a:t>
            </a:r>
          </a:p>
        </p:txBody>
      </p:sp>
      <p:sp>
        <p:nvSpPr>
          <p:cNvPr id="2458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CDAE8EF-A05D-4A7C-9127-8F529D0B1352}" type="slidenum">
              <a:rPr lang="el-GR" smtClean="0">
                <a:solidFill>
                  <a:prstClr val="black"/>
                </a:solidFill>
              </a:rPr>
              <a:pPr>
                <a:defRPr/>
              </a:pPr>
              <a:t>21</a:t>
            </a:fld>
            <a:endParaRPr lang="el-GR" smtClean="0">
              <a:solidFill>
                <a:prstClr val="black"/>
              </a:solidFill>
            </a:endParaRPr>
          </a:p>
        </p:txBody>
      </p:sp>
    </p:spTree>
    <p:extLst>
      <p:ext uri="{BB962C8B-B14F-4D97-AF65-F5344CB8AC3E}">
        <p14:creationId xmlns:p14="http://schemas.microsoft.com/office/powerpoint/2010/main" val="3602321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Λειτουργική </a:t>
            </a:r>
            <a:r>
              <a:rPr lang="el-GR" dirty="0" err="1"/>
              <a:t>Εμβιομηχανική</a:t>
            </a:r>
            <a:r>
              <a:rPr lang="el-GR" dirty="0"/>
              <a:t/>
            </a:r>
            <a:br>
              <a:rPr lang="el-GR" dirty="0"/>
            </a:br>
            <a:r>
              <a:rPr lang="el-GR" sz="3000" b="0" dirty="0"/>
              <a:t>Μέση Φάση 60° - 140</a:t>
            </a:r>
            <a:r>
              <a:rPr lang="el-GR" sz="3000" b="0" dirty="0" smtClean="0"/>
              <a:t>° (1/2)</a:t>
            </a:r>
            <a:endParaRPr lang="el-GR" sz="3000" b="0" dirty="0"/>
          </a:p>
        </p:txBody>
      </p:sp>
      <p:sp>
        <p:nvSpPr>
          <p:cNvPr id="26627" name="Θέση περιεχομένου 2"/>
          <p:cNvSpPr>
            <a:spLocks noGrp="1"/>
          </p:cNvSpPr>
          <p:nvPr>
            <p:ph idx="1"/>
          </p:nvPr>
        </p:nvSpPr>
        <p:spPr>
          <a:xfrm>
            <a:off x="539750" y="1619250"/>
            <a:ext cx="8229600" cy="4608513"/>
          </a:xfrm>
        </p:spPr>
        <p:txBody>
          <a:bodyPr/>
          <a:lstStyle/>
          <a:p>
            <a:pPr eaLnBrk="1" hangingPunct="1">
              <a:lnSpc>
                <a:spcPct val="114000"/>
              </a:lnSpc>
              <a:spcBef>
                <a:spcPts val="3000"/>
              </a:spcBef>
            </a:pPr>
            <a:r>
              <a:rPr lang="el-GR" altLang="el-GR" smtClean="0"/>
              <a:t>Πιο αναλυτικά: </a:t>
            </a:r>
          </a:p>
          <a:p>
            <a:pPr lvl="1" eaLnBrk="1" hangingPunct="1">
              <a:lnSpc>
                <a:spcPct val="114000"/>
              </a:lnSpc>
              <a:spcBef>
                <a:spcPts val="3000"/>
              </a:spcBef>
            </a:pPr>
            <a:r>
              <a:rPr lang="el-GR" altLang="el-GR" smtClean="0"/>
              <a:t>Από τις 20,8° έως τις 81,8° ανύψωσης στο επίπεδο της ωμοπλάτης το πιο συχνό πρότυπο κίνησης του βραχιονίου σε σχέση με την κίνηση της ωμοπλάτης είναι 3,29:1,</a:t>
            </a:r>
          </a:p>
          <a:p>
            <a:pPr lvl="1" eaLnBrk="1" hangingPunct="1">
              <a:lnSpc>
                <a:spcPct val="114000"/>
              </a:lnSpc>
              <a:spcBef>
                <a:spcPts val="3000"/>
              </a:spcBef>
            </a:pPr>
            <a:r>
              <a:rPr lang="el-GR" altLang="el-GR" smtClean="0"/>
              <a:t>Η σχέση αυτή μειώνεται σε 1,71:1 μεταξύ 81,8° και 139,1°.</a:t>
            </a:r>
          </a:p>
          <a:p>
            <a:pPr eaLnBrk="1" hangingPunct="1">
              <a:lnSpc>
                <a:spcPct val="114000"/>
              </a:lnSpc>
              <a:buFont typeface="Arial" charset="0"/>
              <a:buNone/>
            </a:pPr>
            <a:endParaRPr lang="el-GR" altLang="el-GR" smtClean="0"/>
          </a:p>
        </p:txBody>
      </p:sp>
      <p:sp>
        <p:nvSpPr>
          <p:cNvPr id="5" name="Ορθογώνιο 4"/>
          <p:cNvSpPr/>
          <p:nvPr/>
        </p:nvSpPr>
        <p:spPr>
          <a:xfrm>
            <a:off x="5857875" y="5072063"/>
            <a:ext cx="2478088" cy="369887"/>
          </a:xfrm>
          <a:prstGeom prst="rect">
            <a:avLst/>
          </a:prstGeom>
        </p:spPr>
        <p:txBody>
          <a:bodyPr wrap="none">
            <a:spAutoFit/>
          </a:bodyPr>
          <a:lstStyle/>
          <a:p>
            <a:pPr>
              <a:defRPr/>
            </a:pPr>
            <a:r>
              <a:rPr lang="en-US" dirty="0">
                <a:solidFill>
                  <a:prstClr val="black"/>
                </a:solidFill>
                <a:latin typeface="Calibri"/>
                <a:cs typeface="Arial" charset="0"/>
              </a:rPr>
              <a:t>( </a:t>
            </a:r>
            <a:r>
              <a:rPr lang="en-US" dirty="0" err="1">
                <a:solidFill>
                  <a:prstClr val="black"/>
                </a:solidFill>
                <a:latin typeface="Calibri"/>
                <a:cs typeface="Arial" charset="0"/>
              </a:rPr>
              <a:t>Bagg</a:t>
            </a:r>
            <a:r>
              <a:rPr lang="en-US" dirty="0">
                <a:solidFill>
                  <a:prstClr val="black"/>
                </a:solidFill>
                <a:latin typeface="Calibri"/>
                <a:cs typeface="Arial" charset="0"/>
              </a:rPr>
              <a:t> and Forrest 1988)</a:t>
            </a:r>
            <a:endParaRPr lang="el-GR" dirty="0">
              <a:solidFill>
                <a:prstClr val="black"/>
              </a:solidFill>
              <a:latin typeface="Calibri"/>
              <a:cs typeface="Arial" charset="0"/>
            </a:endParaRPr>
          </a:p>
        </p:txBody>
      </p:sp>
      <p:sp>
        <p:nvSpPr>
          <p:cNvPr id="2560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357D301-C213-4B1D-B354-FB69C23258C4}" type="slidenum">
              <a:rPr lang="el-GR" smtClean="0">
                <a:solidFill>
                  <a:prstClr val="black"/>
                </a:solidFill>
              </a:rPr>
              <a:pPr>
                <a:defRPr/>
              </a:pPr>
              <a:t>22</a:t>
            </a:fld>
            <a:endParaRPr lang="el-GR" smtClean="0">
              <a:solidFill>
                <a:prstClr val="black"/>
              </a:solidFill>
            </a:endParaRPr>
          </a:p>
        </p:txBody>
      </p:sp>
    </p:spTree>
    <p:extLst>
      <p:ext uri="{BB962C8B-B14F-4D97-AF65-F5344CB8AC3E}">
        <p14:creationId xmlns:p14="http://schemas.microsoft.com/office/powerpoint/2010/main" val="2063895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Λειτουργική </a:t>
            </a:r>
            <a:r>
              <a:rPr lang="el-GR" dirty="0" err="1"/>
              <a:t>Εμβιομηχανική</a:t>
            </a:r>
            <a:r>
              <a:rPr lang="el-GR" dirty="0"/>
              <a:t/>
            </a:r>
            <a:br>
              <a:rPr lang="el-GR" dirty="0"/>
            </a:br>
            <a:r>
              <a:rPr lang="el-GR" sz="3000" b="0" dirty="0"/>
              <a:t>Μέση Φάση 60° - 140° </a:t>
            </a:r>
            <a:r>
              <a:rPr lang="el-GR" sz="3000" b="0" dirty="0" smtClean="0"/>
              <a:t>(2/2</a:t>
            </a:r>
            <a:r>
              <a:rPr lang="el-GR" sz="3000" b="0" dirty="0"/>
              <a:t>)</a:t>
            </a:r>
            <a:endParaRPr lang="el-GR" sz="3600" dirty="0"/>
          </a:p>
        </p:txBody>
      </p:sp>
      <p:sp>
        <p:nvSpPr>
          <p:cNvPr id="27651" name="Θέση περιεχομένου 2"/>
          <p:cNvSpPr>
            <a:spLocks noGrp="1"/>
          </p:cNvSpPr>
          <p:nvPr>
            <p:ph idx="1"/>
          </p:nvPr>
        </p:nvSpPr>
        <p:spPr>
          <a:xfrm>
            <a:off x="539750" y="1619250"/>
            <a:ext cx="8229600" cy="2233613"/>
          </a:xfrm>
        </p:spPr>
        <p:txBody>
          <a:bodyPr/>
          <a:lstStyle/>
          <a:p>
            <a:pPr eaLnBrk="1" hangingPunct="1">
              <a:lnSpc>
                <a:spcPct val="114000"/>
              </a:lnSpc>
            </a:pPr>
            <a:r>
              <a:rPr lang="el-GR" altLang="el-GR" smtClean="0"/>
              <a:t>Σ’ αυτήν την φάση παρατηρείται κεφαλική ολίσθηση της κεφαλής κατά 1mm έως 2 mm και μετά ουριαία ολίσθηση κατά 1mm έως 2 mm με αποτέλεσμα την συστροφή της κεφαλής του βραχιονίου πάνω στην ωμογλήνη</a:t>
            </a:r>
            <a:r>
              <a:rPr lang="en-US" altLang="el-GR" smtClean="0"/>
              <a:t>.</a:t>
            </a:r>
            <a:r>
              <a:rPr lang="el-GR" altLang="el-GR" smtClean="0"/>
              <a:t> </a:t>
            </a:r>
          </a:p>
          <a:p>
            <a:pPr eaLnBrk="1" hangingPunct="1"/>
            <a:endParaRPr lang="el-GR" altLang="el-GR" smtClean="0"/>
          </a:p>
        </p:txBody>
      </p:sp>
      <p:sp>
        <p:nvSpPr>
          <p:cNvPr id="5" name="Ορθογώνιο 4"/>
          <p:cNvSpPr/>
          <p:nvPr/>
        </p:nvSpPr>
        <p:spPr>
          <a:xfrm>
            <a:off x="5508104" y="3718835"/>
            <a:ext cx="2676525" cy="369887"/>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Poppen</a:t>
            </a:r>
            <a:r>
              <a:rPr lang="en-US" dirty="0">
                <a:solidFill>
                  <a:prstClr val="black"/>
                </a:solidFill>
                <a:latin typeface="Calibri"/>
                <a:cs typeface="Arial" charset="0"/>
              </a:rPr>
              <a:t> and Walker 1978)</a:t>
            </a:r>
          </a:p>
        </p:txBody>
      </p:sp>
      <p:sp>
        <p:nvSpPr>
          <p:cNvPr id="2662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676191A-C0AB-4564-A702-3F408FFB4DAE}" type="slidenum">
              <a:rPr lang="el-GR" smtClean="0">
                <a:solidFill>
                  <a:prstClr val="black"/>
                </a:solidFill>
              </a:rPr>
              <a:pPr>
                <a:defRPr/>
              </a:pPr>
              <a:t>23</a:t>
            </a:fld>
            <a:endParaRPr lang="el-GR" smtClean="0">
              <a:solidFill>
                <a:prstClr val="black"/>
              </a:solidFill>
            </a:endParaRPr>
          </a:p>
        </p:txBody>
      </p:sp>
    </p:spTree>
    <p:extLst>
      <p:ext uri="{BB962C8B-B14F-4D97-AF65-F5344CB8AC3E}">
        <p14:creationId xmlns:p14="http://schemas.microsoft.com/office/powerpoint/2010/main" val="3111849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Λειτουργική </a:t>
            </a:r>
            <a:r>
              <a:rPr lang="el-GR" dirty="0" err="1"/>
              <a:t>Εμβιομηχανική</a:t>
            </a:r>
            <a:r>
              <a:rPr lang="el-GR" dirty="0"/>
              <a:t/>
            </a:r>
            <a:br>
              <a:rPr lang="el-GR" dirty="0"/>
            </a:br>
            <a:r>
              <a:rPr lang="el-GR" sz="3000" b="0" dirty="0"/>
              <a:t>Τελική Φάση 140° - 180</a:t>
            </a:r>
            <a:r>
              <a:rPr lang="el-GR" sz="3000" b="0" dirty="0" smtClean="0"/>
              <a:t>° (1/2)</a:t>
            </a:r>
            <a:endParaRPr lang="el-GR" sz="3000" b="0" dirty="0"/>
          </a:p>
        </p:txBody>
      </p:sp>
      <p:sp>
        <p:nvSpPr>
          <p:cNvPr id="28675"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3000"/>
              </a:spcBef>
            </a:pPr>
            <a:r>
              <a:rPr lang="el-GR" altLang="el-GR" smtClean="0"/>
              <a:t>Σ’αυτήν την φάση, η αναλογία κίνησης γληνοβραχιονίου και ωμοπλάτης είναι 4,49:1, υποδεικνύοντας μεγαλύτερη κίνηση στην γληνοβραχιόνιο άρθρωση.</a:t>
            </a:r>
          </a:p>
          <a:p>
            <a:pPr eaLnBrk="1" hangingPunct="1">
              <a:lnSpc>
                <a:spcPct val="114000"/>
              </a:lnSpc>
              <a:spcBef>
                <a:spcPts val="3000"/>
              </a:spcBef>
            </a:pPr>
            <a:r>
              <a:rPr lang="el-GR" altLang="el-GR" smtClean="0"/>
              <a:t>Καθώς ολοκληρώνεται η τελική φάση της ανύψωσης, το βραχιόνιο πρέπει να ανεξαρτοποιηθεί από την ωμοπλάτη.</a:t>
            </a:r>
          </a:p>
          <a:p>
            <a:pPr eaLnBrk="1" hangingPunct="1">
              <a:lnSpc>
                <a:spcPct val="114000"/>
              </a:lnSpc>
              <a:spcBef>
                <a:spcPts val="3000"/>
              </a:spcBef>
            </a:pPr>
            <a:r>
              <a:rPr lang="el-GR" altLang="el-GR" smtClean="0"/>
              <a:t>Είναι απαραίτητη η σωστή ελαστικότητα του πλατύ ραχιαίου, του μείζονος και ελάσσονος στρογγύλου, του υπακάνθιου και του υποπλάτιου μυός.</a:t>
            </a:r>
          </a:p>
          <a:p>
            <a:pPr eaLnBrk="1" hangingPunct="1">
              <a:spcBef>
                <a:spcPts val="3000"/>
              </a:spcBef>
            </a:pPr>
            <a:endParaRPr lang="el-GR" altLang="el-GR" smtClean="0"/>
          </a:p>
        </p:txBody>
      </p:sp>
      <p:sp>
        <p:nvSpPr>
          <p:cNvPr id="2765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96065FB-295F-48C6-8F22-63AF4DFB5431}" type="slidenum">
              <a:rPr lang="el-GR" smtClean="0">
                <a:solidFill>
                  <a:prstClr val="black"/>
                </a:solidFill>
              </a:rPr>
              <a:pPr>
                <a:defRPr/>
              </a:pPr>
              <a:t>24</a:t>
            </a:fld>
            <a:endParaRPr lang="el-GR" smtClean="0">
              <a:solidFill>
                <a:prstClr val="black"/>
              </a:solidFill>
            </a:endParaRPr>
          </a:p>
        </p:txBody>
      </p:sp>
    </p:spTree>
    <p:extLst>
      <p:ext uri="{BB962C8B-B14F-4D97-AF65-F5344CB8AC3E}">
        <p14:creationId xmlns:p14="http://schemas.microsoft.com/office/powerpoint/2010/main" val="85501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Λειτουργική </a:t>
            </a:r>
            <a:r>
              <a:rPr lang="el-GR" dirty="0" err="1"/>
              <a:t>Εμβιομηχανική</a:t>
            </a:r>
            <a:r>
              <a:rPr lang="el-GR" dirty="0"/>
              <a:t/>
            </a:r>
            <a:br>
              <a:rPr lang="el-GR" dirty="0"/>
            </a:br>
            <a:r>
              <a:rPr lang="el-GR" sz="3000" b="0" dirty="0"/>
              <a:t>Τελική Φάση 140° - 180° </a:t>
            </a:r>
            <a:r>
              <a:rPr lang="el-GR" sz="3000" b="0" dirty="0" smtClean="0"/>
              <a:t>(2/2</a:t>
            </a:r>
            <a:r>
              <a:rPr lang="el-GR" sz="3000" b="0" dirty="0"/>
              <a:t>)</a:t>
            </a:r>
            <a:endParaRPr lang="el-GR" sz="3600" dirty="0"/>
          </a:p>
        </p:txBody>
      </p:sp>
      <p:sp>
        <p:nvSpPr>
          <p:cNvPr id="29699"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3000"/>
              </a:spcBef>
            </a:pPr>
            <a:r>
              <a:rPr lang="el-GR" altLang="el-GR" smtClean="0"/>
              <a:t>Η μειωμένη ελαστικότητα των ωμοπλατο-βραχιονίων μυών περιορίζει το τέλος της τελικής φάσης και η κάτω γωνία της ωμοπλάτης προβάλλει προς τα έξω,</a:t>
            </a:r>
          </a:p>
          <a:p>
            <a:pPr eaLnBrk="1" hangingPunct="1">
              <a:lnSpc>
                <a:spcPct val="114000"/>
              </a:lnSpc>
              <a:spcBef>
                <a:spcPts val="3000"/>
              </a:spcBef>
            </a:pPr>
            <a:r>
              <a:rPr lang="el-GR" altLang="el-GR" smtClean="0"/>
              <a:t>Η μειωμένη ελαστικότητα των κορμο-βραχιονίων μυών αναγκάζει να κινηθεί και ο θώρακας μαζί με το βραχιόνιο.</a:t>
            </a:r>
          </a:p>
          <a:p>
            <a:pPr eaLnBrk="1" hangingPunct="1">
              <a:lnSpc>
                <a:spcPct val="114000"/>
              </a:lnSpc>
            </a:pPr>
            <a:endParaRPr lang="el-GR" altLang="el-GR" smtClean="0"/>
          </a:p>
        </p:txBody>
      </p:sp>
      <p:sp>
        <p:nvSpPr>
          <p:cNvPr id="2867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CC2433F-C8C1-4BDD-90AC-8A92EC466408}" type="slidenum">
              <a:rPr lang="el-GR" smtClean="0">
                <a:solidFill>
                  <a:prstClr val="black"/>
                </a:solidFill>
              </a:rPr>
              <a:pPr>
                <a:defRPr/>
              </a:pPr>
              <a:t>25</a:t>
            </a:fld>
            <a:endParaRPr lang="el-GR" smtClean="0">
              <a:solidFill>
                <a:prstClr val="black"/>
              </a:solidFill>
            </a:endParaRPr>
          </a:p>
        </p:txBody>
      </p:sp>
    </p:spTree>
    <p:extLst>
      <p:ext uri="{BB962C8B-B14F-4D97-AF65-F5344CB8AC3E}">
        <p14:creationId xmlns:p14="http://schemas.microsoft.com/office/powerpoint/2010/main" val="3321705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pPr eaLnBrk="1" hangingPunct="1"/>
            <a:r>
              <a:rPr lang="el-GR" dirty="0" err="1"/>
              <a:t>Αρθρωκινηματική</a:t>
            </a:r>
            <a:r>
              <a:rPr lang="el-GR" dirty="0"/>
              <a:t> </a:t>
            </a:r>
            <a:r>
              <a:rPr lang="el-GR" sz="3000" b="0" dirty="0" smtClean="0"/>
              <a:t>4/</a:t>
            </a:r>
            <a:r>
              <a:rPr lang="en-US" sz="3000" b="0" dirty="0"/>
              <a:t>4</a:t>
            </a:r>
            <a:endParaRPr lang="el-GR" altLang="el-GR" sz="3200" b="0" dirty="0" smtClean="0"/>
          </a:p>
        </p:txBody>
      </p:sp>
      <p:sp>
        <p:nvSpPr>
          <p:cNvPr id="30723" name="Θέση περιεχομένου 2"/>
          <p:cNvSpPr>
            <a:spLocks noGrp="1"/>
          </p:cNvSpPr>
          <p:nvPr>
            <p:ph idx="1"/>
          </p:nvPr>
        </p:nvSpPr>
        <p:spPr>
          <a:xfrm>
            <a:off x="467544" y="1619250"/>
            <a:ext cx="8280920" cy="4033838"/>
          </a:xfrm>
        </p:spPr>
        <p:txBody>
          <a:bodyPr/>
          <a:lstStyle/>
          <a:p>
            <a:pPr eaLnBrk="1" hangingPunct="1">
              <a:lnSpc>
                <a:spcPct val="120000"/>
              </a:lnSpc>
              <a:spcBef>
                <a:spcPts val="1800"/>
              </a:spcBef>
            </a:pPr>
            <a:r>
              <a:rPr lang="el-GR" altLang="el-GR" dirty="0" smtClean="0"/>
              <a:t>Από τις 20</a:t>
            </a:r>
            <a:r>
              <a:rPr lang="el-GR" altLang="el-GR" baseline="30000" dirty="0" smtClean="0"/>
              <a:t>ο</a:t>
            </a:r>
            <a:r>
              <a:rPr lang="el-GR" altLang="el-GR" dirty="0" smtClean="0"/>
              <a:t> έως τις 90</a:t>
            </a:r>
            <a:r>
              <a:rPr lang="el-GR" altLang="el-GR" baseline="30000" dirty="0" smtClean="0"/>
              <a:t>ο</a:t>
            </a:r>
            <a:r>
              <a:rPr lang="el-GR" altLang="el-GR" dirty="0" smtClean="0"/>
              <a:t> παθητικής ανύψωσης της </a:t>
            </a:r>
            <a:r>
              <a:rPr lang="el-GR" altLang="el-GR" dirty="0" err="1" smtClean="0"/>
              <a:t>γληνοβραχιονίου</a:t>
            </a:r>
            <a:r>
              <a:rPr lang="el-GR" altLang="el-GR" dirty="0" smtClean="0"/>
              <a:t> άρθρωσης το </a:t>
            </a:r>
            <a:r>
              <a:rPr lang="el-GR" altLang="el-GR" dirty="0" err="1" smtClean="0"/>
              <a:t>βραχιόνιο</a:t>
            </a:r>
            <a:r>
              <a:rPr lang="el-GR" altLang="el-GR" dirty="0" smtClean="0"/>
              <a:t> ολισθαίνει κεφαλικά 9mm και 4.4 mm κοιλιακά (σε πτωματικά δείγματα).</a:t>
            </a:r>
          </a:p>
          <a:p>
            <a:pPr lvl="1" eaLnBrk="1" hangingPunct="1">
              <a:lnSpc>
                <a:spcPct val="120000"/>
              </a:lnSpc>
              <a:spcBef>
                <a:spcPts val="1800"/>
              </a:spcBef>
            </a:pPr>
            <a:r>
              <a:rPr lang="el-GR" altLang="el-GR" dirty="0" smtClean="0"/>
              <a:t>Η </a:t>
            </a:r>
            <a:r>
              <a:rPr lang="el-GR" altLang="el-GR" dirty="0" err="1" smtClean="0"/>
              <a:t>μετατοπιστική</a:t>
            </a:r>
            <a:r>
              <a:rPr lang="el-GR" altLang="el-GR" dirty="0" smtClean="0"/>
              <a:t> κίνηση μπορεί να μειωθεί κατά την ανύψωση του </a:t>
            </a:r>
            <a:r>
              <a:rPr lang="el-GR" altLang="el-GR" dirty="0" err="1" smtClean="0"/>
              <a:t>βραχιονίου</a:t>
            </a:r>
            <a:r>
              <a:rPr lang="el-GR" altLang="el-GR" dirty="0" smtClean="0"/>
              <a:t> από το πέταλο των στροφέων μυών.</a:t>
            </a:r>
          </a:p>
          <a:p>
            <a:pPr lvl="1" eaLnBrk="1" hangingPunct="1">
              <a:lnSpc>
                <a:spcPct val="120000"/>
              </a:lnSpc>
              <a:spcBef>
                <a:spcPts val="1800"/>
              </a:spcBef>
            </a:pPr>
            <a:r>
              <a:rPr lang="el-GR" altLang="el-GR" dirty="0" smtClean="0"/>
              <a:t>Αυτός ο ενεργητικός περιορισμός της </a:t>
            </a:r>
            <a:r>
              <a:rPr lang="el-GR" altLang="el-GR" dirty="0" err="1" smtClean="0"/>
              <a:t>μετατοπιστικής</a:t>
            </a:r>
            <a:r>
              <a:rPr lang="el-GR" altLang="el-GR" dirty="0" smtClean="0"/>
              <a:t> κίνησης παρέχει δυναμική σταθερότητα στην άρθρωση.</a:t>
            </a:r>
          </a:p>
        </p:txBody>
      </p:sp>
      <p:sp>
        <p:nvSpPr>
          <p:cNvPr id="5" name="Ορθογώνιο 4"/>
          <p:cNvSpPr/>
          <p:nvPr/>
        </p:nvSpPr>
        <p:spPr>
          <a:xfrm>
            <a:off x="6432550" y="5435376"/>
            <a:ext cx="2087563" cy="369888"/>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Wuelker</a:t>
            </a:r>
            <a:r>
              <a:rPr lang="en-US" dirty="0">
                <a:solidFill>
                  <a:prstClr val="black"/>
                </a:solidFill>
                <a:latin typeface="Calibri"/>
                <a:cs typeface="Arial" charset="0"/>
              </a:rPr>
              <a:t> et al 1994)</a:t>
            </a:r>
          </a:p>
        </p:txBody>
      </p:sp>
      <p:sp>
        <p:nvSpPr>
          <p:cNvPr id="2970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3BFDD8D-9E3B-4DAD-AB69-B454A3B817FB}" type="slidenum">
              <a:rPr lang="el-GR" smtClean="0">
                <a:solidFill>
                  <a:prstClr val="black"/>
                </a:solidFill>
              </a:rPr>
              <a:pPr>
                <a:defRPr/>
              </a:pPr>
              <a:t>26</a:t>
            </a:fld>
            <a:endParaRPr lang="el-GR" smtClean="0">
              <a:solidFill>
                <a:prstClr val="black"/>
              </a:solidFill>
            </a:endParaRPr>
          </a:p>
        </p:txBody>
      </p:sp>
    </p:spTree>
    <p:extLst>
      <p:ext uri="{BB962C8B-B14F-4D97-AF65-F5344CB8AC3E}">
        <p14:creationId xmlns:p14="http://schemas.microsoft.com/office/powerpoint/2010/main" val="3437832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pPr eaLnBrk="1" hangingPunct="1"/>
            <a:r>
              <a:rPr lang="el-GR" altLang="el-GR" smtClean="0"/>
              <a:t>Απαγωγή γληνοβραχιονίου</a:t>
            </a:r>
          </a:p>
        </p:txBody>
      </p:sp>
      <p:sp>
        <p:nvSpPr>
          <p:cNvPr id="31747" name="Θέση περιεχομένου 2"/>
          <p:cNvSpPr>
            <a:spLocks noGrp="1"/>
          </p:cNvSpPr>
          <p:nvPr>
            <p:ph idx="1"/>
          </p:nvPr>
        </p:nvSpPr>
        <p:spPr>
          <a:xfrm>
            <a:off x="539750" y="1556792"/>
            <a:ext cx="8208963" cy="4618038"/>
          </a:xfrm>
        </p:spPr>
        <p:txBody>
          <a:bodyPr/>
          <a:lstStyle/>
          <a:p>
            <a:pPr eaLnBrk="1" hangingPunct="1"/>
            <a:r>
              <a:rPr lang="el-GR" altLang="el-GR" sz="2200" dirty="0" smtClean="0"/>
              <a:t>Σε 3-διάστατο μοντέλο φυσιολογικής άρθρωσης φαίνεται ότι:</a:t>
            </a:r>
          </a:p>
          <a:p>
            <a:pPr eaLnBrk="1" hangingPunct="1"/>
            <a:r>
              <a:rPr lang="el-GR" altLang="el-GR" sz="2200" dirty="0" smtClean="0"/>
              <a:t>Έως τις 30</a:t>
            </a:r>
            <a:r>
              <a:rPr lang="el-GR" altLang="el-GR" sz="2200" baseline="30000" dirty="0" smtClean="0"/>
              <a:t>ο</a:t>
            </a:r>
            <a:r>
              <a:rPr lang="el-GR" altLang="el-GR" sz="2200" dirty="0" smtClean="0"/>
              <a:t> απαγωγής, η κεφαλή του </a:t>
            </a:r>
            <a:r>
              <a:rPr lang="el-GR" altLang="el-GR" sz="2200" dirty="0" err="1" smtClean="0"/>
              <a:t>βραχιονίου</a:t>
            </a:r>
            <a:r>
              <a:rPr lang="el-GR" altLang="el-GR" sz="2200" dirty="0" smtClean="0"/>
              <a:t> μετατοπίζεται κεφαλικά κατά 3 mm και βρίσκεται 0.75 mm πάνω από το κέντρο της </a:t>
            </a:r>
            <a:r>
              <a:rPr lang="el-GR" altLang="el-GR" sz="2200" dirty="0" err="1" smtClean="0"/>
              <a:t>ωμογλήνης</a:t>
            </a:r>
            <a:r>
              <a:rPr lang="el-GR" altLang="el-GR" sz="2200" dirty="0" smtClean="0"/>
              <a:t>.</a:t>
            </a:r>
            <a:endParaRPr lang="en-US" altLang="el-GR" sz="2200" dirty="0" smtClean="0"/>
          </a:p>
          <a:p>
            <a:pPr eaLnBrk="1" hangingPunct="1"/>
            <a:r>
              <a:rPr lang="el-GR" altLang="el-GR" sz="2200" dirty="0" smtClean="0"/>
              <a:t>Μετά τις 30</a:t>
            </a:r>
            <a:r>
              <a:rPr lang="el-GR" altLang="el-GR" sz="2200" baseline="30000" dirty="0" smtClean="0"/>
              <a:t>ο</a:t>
            </a:r>
            <a:r>
              <a:rPr lang="el-GR" altLang="el-GR" sz="2200" dirty="0" smtClean="0"/>
              <a:t> απαγωγής, το </a:t>
            </a:r>
            <a:r>
              <a:rPr lang="el-GR" altLang="el-GR" sz="2200" dirty="0" err="1" smtClean="0"/>
              <a:t>βραχιόνιο</a:t>
            </a:r>
            <a:r>
              <a:rPr lang="el-GR" altLang="el-GR" sz="2200" dirty="0" smtClean="0"/>
              <a:t> μετατοπίζεται </a:t>
            </a:r>
            <a:r>
              <a:rPr lang="el-GR" altLang="el-GR" sz="2200" dirty="0" err="1" smtClean="0"/>
              <a:t>ουριαία</a:t>
            </a:r>
            <a:r>
              <a:rPr lang="el-GR" altLang="el-GR" sz="2200" dirty="0" smtClean="0"/>
              <a:t>, με αποτέλεσμα στις 130ο να βρίσκεται στο κέντρο της </a:t>
            </a:r>
            <a:r>
              <a:rPr lang="el-GR" altLang="el-GR" sz="2200" dirty="0" err="1" smtClean="0"/>
              <a:t>ωμογλήνης</a:t>
            </a:r>
            <a:r>
              <a:rPr lang="el-GR" altLang="el-GR" sz="2200" dirty="0" smtClean="0"/>
              <a:t>.</a:t>
            </a:r>
          </a:p>
          <a:p>
            <a:pPr eaLnBrk="1" hangingPunct="1"/>
            <a:r>
              <a:rPr lang="el-GR" altLang="el-GR" sz="2200" dirty="0" smtClean="0"/>
              <a:t>Στις 150</a:t>
            </a:r>
            <a:r>
              <a:rPr lang="el-GR" altLang="el-GR" sz="2200" baseline="30000" dirty="0" smtClean="0"/>
              <a:t>ο</a:t>
            </a:r>
            <a:r>
              <a:rPr lang="el-GR" altLang="el-GR" sz="2200" dirty="0" smtClean="0"/>
              <a:t> απαγωγής, η κεφαλή του </a:t>
            </a:r>
            <a:r>
              <a:rPr lang="el-GR" altLang="el-GR" sz="2200" dirty="0" err="1" smtClean="0"/>
              <a:t>βραχιονίου</a:t>
            </a:r>
            <a:r>
              <a:rPr lang="el-GR" altLang="el-GR" sz="2200" dirty="0" smtClean="0"/>
              <a:t> βρίσκεται 0.5 mm κάτω από το κέντρο της </a:t>
            </a:r>
            <a:r>
              <a:rPr lang="el-GR" altLang="el-GR" sz="2200" dirty="0" err="1" smtClean="0"/>
              <a:t>ωμογλήνης</a:t>
            </a:r>
            <a:r>
              <a:rPr lang="el-GR" altLang="el-GR" sz="2200" dirty="0" smtClean="0"/>
              <a:t>.</a:t>
            </a:r>
          </a:p>
          <a:p>
            <a:pPr eaLnBrk="1" hangingPunct="1"/>
            <a:r>
              <a:rPr lang="el-GR" altLang="el-GR" sz="2200" dirty="0" smtClean="0"/>
              <a:t>Σε όλη την τροχιά της κίνησης η κεφαλή του </a:t>
            </a:r>
            <a:r>
              <a:rPr lang="el-GR" altLang="el-GR" sz="2200" dirty="0" err="1" smtClean="0"/>
              <a:t>βραχιονίου</a:t>
            </a:r>
            <a:r>
              <a:rPr lang="el-GR" altLang="el-GR" sz="2200" dirty="0" smtClean="0"/>
              <a:t> μετατοπίζεται κοιλιακά κατά 0.5 mm. </a:t>
            </a:r>
          </a:p>
        </p:txBody>
      </p:sp>
      <p:sp>
        <p:nvSpPr>
          <p:cNvPr id="6" name="Ορθογώνιο 5"/>
          <p:cNvSpPr/>
          <p:nvPr/>
        </p:nvSpPr>
        <p:spPr>
          <a:xfrm>
            <a:off x="6017787" y="6077744"/>
            <a:ext cx="1924050" cy="369887"/>
          </a:xfrm>
          <a:prstGeom prst="rect">
            <a:avLst/>
          </a:prstGeom>
        </p:spPr>
        <p:txBody>
          <a:bodyPr wrap="none">
            <a:spAutoFit/>
          </a:bodyPr>
          <a:lstStyle/>
          <a:p>
            <a:pPr>
              <a:defRPr/>
            </a:pPr>
            <a:r>
              <a:rPr lang="en-US" dirty="0">
                <a:solidFill>
                  <a:prstClr val="black"/>
                </a:solidFill>
                <a:latin typeface="Calibri"/>
                <a:cs typeface="Arial" charset="0"/>
              </a:rPr>
              <a:t>(Terrier et al 2007)</a:t>
            </a:r>
          </a:p>
        </p:txBody>
      </p:sp>
      <p:sp>
        <p:nvSpPr>
          <p:cNvPr id="3072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C68AD4A-3502-41E6-A8F6-2F75FD92CBCF}" type="slidenum">
              <a:rPr lang="el-GR" smtClean="0">
                <a:solidFill>
                  <a:prstClr val="black"/>
                </a:solidFill>
              </a:rPr>
              <a:pPr>
                <a:defRPr/>
              </a:pPr>
              <a:t>27</a:t>
            </a:fld>
            <a:endParaRPr lang="el-GR" dirty="0" smtClean="0">
              <a:solidFill>
                <a:prstClr val="black"/>
              </a:solidFill>
            </a:endParaRPr>
          </a:p>
        </p:txBody>
      </p:sp>
    </p:spTree>
    <p:extLst>
      <p:ext uri="{BB962C8B-B14F-4D97-AF65-F5344CB8AC3E}">
        <p14:creationId xmlns:p14="http://schemas.microsoft.com/office/powerpoint/2010/main" val="2086575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pPr eaLnBrk="1" hangingPunct="1"/>
            <a:r>
              <a:rPr lang="el-GR" altLang="el-GR" smtClean="0"/>
              <a:t>Κάμψη – Έκταση γληνοβραχιονίου</a:t>
            </a:r>
          </a:p>
        </p:txBody>
      </p:sp>
      <p:sp>
        <p:nvSpPr>
          <p:cNvPr id="32771" name="Θέση περιεχομένου 2"/>
          <p:cNvSpPr>
            <a:spLocks noGrp="1"/>
          </p:cNvSpPr>
          <p:nvPr>
            <p:ph idx="1"/>
          </p:nvPr>
        </p:nvSpPr>
        <p:spPr>
          <a:xfrm>
            <a:off x="539750" y="1619250"/>
            <a:ext cx="7777163" cy="5041900"/>
          </a:xfrm>
        </p:spPr>
        <p:txBody>
          <a:bodyPr/>
          <a:lstStyle/>
          <a:p>
            <a:pPr eaLnBrk="1" hangingPunct="1">
              <a:spcBef>
                <a:spcPts val="1800"/>
              </a:spcBef>
            </a:pPr>
            <a:r>
              <a:rPr lang="el-GR" altLang="el-GR" dirty="0" smtClean="0"/>
              <a:t>Κατά την κάμψη η κεφαλή του </a:t>
            </a:r>
            <a:r>
              <a:rPr lang="el-GR" altLang="el-GR" dirty="0" err="1" smtClean="0"/>
              <a:t>βραχιονίου</a:t>
            </a:r>
            <a:r>
              <a:rPr lang="el-GR" altLang="el-GR" dirty="0" smtClean="0"/>
              <a:t> συστρέφεται στην </a:t>
            </a:r>
            <a:r>
              <a:rPr lang="el-GR" altLang="el-GR" dirty="0" err="1" smtClean="0"/>
              <a:t>ωμογλήνη</a:t>
            </a:r>
            <a:r>
              <a:rPr lang="el-GR" altLang="el-GR" dirty="0" smtClean="0"/>
              <a:t> με αποτέλεσμα οι περισσότεροι περιαρθρικοί ιστοί να βρίσκονται σε τάση,</a:t>
            </a:r>
          </a:p>
          <a:p>
            <a:pPr eaLnBrk="1" hangingPunct="1">
              <a:spcBef>
                <a:spcPts val="1800"/>
              </a:spcBef>
            </a:pPr>
            <a:r>
              <a:rPr lang="el-GR" altLang="el-GR" dirty="0" smtClean="0"/>
              <a:t>Η τάση των οπισθίων μορίων αναγκάζει την κεφαλή του </a:t>
            </a:r>
            <a:r>
              <a:rPr lang="el-GR" altLang="el-GR" dirty="0" err="1" smtClean="0"/>
              <a:t>βραχιονίου</a:t>
            </a:r>
            <a:r>
              <a:rPr lang="el-GR" altLang="el-GR" dirty="0" smtClean="0"/>
              <a:t> να ολισθήσει κοιλιακά κατά 3.8 mm, </a:t>
            </a:r>
          </a:p>
          <a:p>
            <a:pPr eaLnBrk="1" hangingPunct="1">
              <a:spcBef>
                <a:spcPts val="1800"/>
              </a:spcBef>
            </a:pPr>
            <a:r>
              <a:rPr lang="el-GR" altLang="el-GR" dirty="0" smtClean="0"/>
              <a:t>Κατά την έκταση, η κεφαλή του </a:t>
            </a:r>
            <a:r>
              <a:rPr lang="el-GR" altLang="el-GR" dirty="0" err="1" smtClean="0"/>
              <a:t>βραχιονίου</a:t>
            </a:r>
            <a:r>
              <a:rPr lang="el-GR" altLang="el-GR" dirty="0" smtClean="0"/>
              <a:t> ολισθαίνει ραχιαία κατά 5 mm.</a:t>
            </a:r>
          </a:p>
          <a:p>
            <a:pPr eaLnBrk="1" hangingPunct="1"/>
            <a:endParaRPr lang="el-GR" altLang="el-GR" dirty="0" smtClean="0"/>
          </a:p>
        </p:txBody>
      </p:sp>
      <p:sp>
        <p:nvSpPr>
          <p:cNvPr id="6" name="Ορθογώνιο 5"/>
          <p:cNvSpPr/>
          <p:nvPr/>
        </p:nvSpPr>
        <p:spPr>
          <a:xfrm>
            <a:off x="5868144" y="5084763"/>
            <a:ext cx="2244725" cy="369887"/>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Harryman</a:t>
            </a:r>
            <a:r>
              <a:rPr lang="en-US" dirty="0">
                <a:solidFill>
                  <a:prstClr val="black"/>
                </a:solidFill>
                <a:latin typeface="Calibri"/>
                <a:cs typeface="Arial" charset="0"/>
              </a:rPr>
              <a:t> et al 1990)</a:t>
            </a:r>
          </a:p>
        </p:txBody>
      </p:sp>
      <p:sp>
        <p:nvSpPr>
          <p:cNvPr id="3174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2B52A45-58A5-44AA-B054-BEFFEDE1DD17}" type="slidenum">
              <a:rPr lang="el-GR" smtClean="0">
                <a:solidFill>
                  <a:prstClr val="black"/>
                </a:solidFill>
              </a:rPr>
              <a:pPr>
                <a:defRPr/>
              </a:pPr>
              <a:t>28</a:t>
            </a:fld>
            <a:endParaRPr lang="el-GR" smtClean="0">
              <a:solidFill>
                <a:prstClr val="black"/>
              </a:solidFill>
            </a:endParaRPr>
          </a:p>
        </p:txBody>
      </p:sp>
    </p:spTree>
    <p:extLst>
      <p:ext uri="{BB962C8B-B14F-4D97-AF65-F5344CB8AC3E}">
        <p14:creationId xmlns:p14="http://schemas.microsoft.com/office/powerpoint/2010/main" val="121054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smtClean="0"/>
              <a:t>Γληνοβραχιόνια άρθρωση</a:t>
            </a:r>
          </a:p>
        </p:txBody>
      </p:sp>
      <p:pic>
        <p:nvPicPr>
          <p:cNvPr id="6" name="Θέση περιεχομένου 5"/>
          <p:cNvPicPr>
            <a:picLocks noGrp="1" noChangeAspect="1"/>
          </p:cNvPicPr>
          <p:nvPr>
            <p:ph idx="1"/>
          </p:nvPr>
        </p:nvPicPr>
        <p:blipFill>
          <a:blip r:embed="rId2"/>
          <a:stretch>
            <a:fillRect/>
          </a:stretch>
        </p:blipFill>
        <p:spPr>
          <a:xfrm>
            <a:off x="2423684" y="1628799"/>
            <a:ext cx="4296633" cy="4529113"/>
          </a:xfrm>
          <a:prstGeom prst="rect">
            <a:avLst/>
          </a:prstGeom>
          <a:noFill/>
          <a:ln>
            <a:solidFill>
              <a:schemeClr val="tx1"/>
            </a:solidFill>
          </a:ln>
        </p:spPr>
      </p:pic>
      <p:sp>
        <p:nvSpPr>
          <p:cNvPr id="7" name="Rectangle 5"/>
          <p:cNvSpPr/>
          <p:nvPr/>
        </p:nvSpPr>
        <p:spPr>
          <a:xfrm>
            <a:off x="2627784" y="6236226"/>
            <a:ext cx="3916363" cy="277812"/>
          </a:xfrm>
          <a:prstGeom prst="rect">
            <a:avLst/>
          </a:prstGeom>
        </p:spPr>
        <p:txBody>
          <a:bodyPr>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Shoulderjoint</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err="1">
                <a:solidFill>
                  <a:prstClr val="black">
                    <a:lumMod val="75000"/>
                    <a:lumOff val="25000"/>
                  </a:prstClr>
                </a:solidFill>
                <a:latin typeface="Calibri"/>
              </a:rPr>
              <a:t>McZusatz</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614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998717B-F081-46F4-9279-EFA7A8A7C82F}" type="slidenum">
              <a:rPr lang="el-GR" smtClean="0">
                <a:solidFill>
                  <a:prstClr val="black"/>
                </a:solidFill>
              </a:rPr>
              <a:pPr>
                <a:defRPr/>
              </a:pPr>
              <a:t>2</a:t>
            </a:fld>
            <a:endParaRPr lang="el-GR" smtClean="0">
              <a:solidFill>
                <a:prstClr val="black"/>
              </a:solidFill>
            </a:endParaRPr>
          </a:p>
        </p:txBody>
      </p:sp>
      <p:sp>
        <p:nvSpPr>
          <p:cNvPr id="2" name="TextBox 1"/>
          <p:cNvSpPr txBox="1"/>
          <p:nvPr/>
        </p:nvSpPr>
        <p:spPr>
          <a:xfrm>
            <a:off x="4114800" y="3019330"/>
            <a:ext cx="184731" cy="369332"/>
          </a:xfrm>
          <a:prstGeom prst="rect">
            <a:avLst/>
          </a:prstGeom>
          <a:noFill/>
        </p:spPr>
        <p:txBody>
          <a:bodyPr wrap="none" rtlCol="0">
            <a:spAutoFit/>
          </a:bodyPr>
          <a:lstStyle/>
          <a:p>
            <a:endParaRPr lang="el-GR" dirty="0" smtClean="0">
              <a:solidFill>
                <a:prstClr val="black"/>
              </a:solidFill>
              <a:cs typeface="Arial" charset="0"/>
            </a:endParaRPr>
          </a:p>
        </p:txBody>
      </p:sp>
    </p:spTree>
    <p:extLst>
      <p:ext uri="{BB962C8B-B14F-4D97-AF65-F5344CB8AC3E}">
        <p14:creationId xmlns:p14="http://schemas.microsoft.com/office/powerpoint/2010/main" val="3290969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pPr eaLnBrk="1" hangingPunct="1"/>
            <a:r>
              <a:rPr lang="el-GR" altLang="el-GR" smtClean="0"/>
              <a:t>Έσω – Έξω στροφή</a:t>
            </a:r>
          </a:p>
        </p:txBody>
      </p:sp>
      <p:sp>
        <p:nvSpPr>
          <p:cNvPr id="6" name="Ορθογώνιο 5"/>
          <p:cNvSpPr/>
          <p:nvPr/>
        </p:nvSpPr>
        <p:spPr>
          <a:xfrm>
            <a:off x="4644008" y="5827505"/>
            <a:ext cx="3800475" cy="369888"/>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Harryman</a:t>
            </a:r>
            <a:r>
              <a:rPr lang="en-US" dirty="0">
                <a:solidFill>
                  <a:prstClr val="black"/>
                </a:solidFill>
                <a:latin typeface="Calibri"/>
                <a:cs typeface="Arial" charset="0"/>
              </a:rPr>
              <a:t> et al 1990, Neumann 2010)</a:t>
            </a:r>
          </a:p>
        </p:txBody>
      </p:sp>
      <p:sp>
        <p:nvSpPr>
          <p:cNvPr id="327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721577E-5A81-47E7-BB03-DF357F2E7368}" type="slidenum">
              <a:rPr lang="el-GR" smtClean="0">
                <a:solidFill>
                  <a:prstClr val="black"/>
                </a:solidFill>
              </a:rPr>
              <a:pPr>
                <a:defRPr/>
              </a:pPr>
              <a:t>29</a:t>
            </a:fld>
            <a:endParaRPr lang="el-GR" smtClean="0">
              <a:solidFill>
                <a:prstClr val="black"/>
              </a:solidFill>
            </a:endParaRPr>
          </a:p>
        </p:txBody>
      </p:sp>
      <p:sp>
        <p:nvSpPr>
          <p:cNvPr id="33797" name="Content Placeholder 7"/>
          <p:cNvSpPr>
            <a:spLocks noGrp="1"/>
          </p:cNvSpPr>
          <p:nvPr>
            <p:ph idx="1"/>
          </p:nvPr>
        </p:nvSpPr>
        <p:spPr>
          <a:xfrm>
            <a:off x="539553" y="1500188"/>
            <a:ext cx="8136904" cy="4688681"/>
          </a:xfrm>
        </p:spPr>
        <p:txBody>
          <a:bodyPr/>
          <a:lstStyle/>
          <a:p>
            <a:pPr eaLnBrk="1" hangingPunct="1"/>
            <a:r>
              <a:rPr lang="el-GR" altLang="el-GR" dirty="0" smtClean="0"/>
              <a:t>Η εγκάρσια διάμετρος της κεφαλής είναι 38 mm, ενώ της </a:t>
            </a:r>
            <a:r>
              <a:rPr lang="el-GR" altLang="el-GR" dirty="0" err="1" smtClean="0"/>
              <a:t>ωμογλήνης</a:t>
            </a:r>
            <a:r>
              <a:rPr lang="el-GR" altLang="el-GR" dirty="0" smtClean="0"/>
              <a:t> είναι 25 mm.</a:t>
            </a:r>
          </a:p>
          <a:p>
            <a:pPr eaLnBrk="1" hangingPunct="1"/>
            <a:r>
              <a:rPr lang="el-GR" altLang="el-GR" dirty="0" smtClean="0"/>
              <a:t>Εάν δεν γινόταν η αντίθετη ολίσθηση θα έπρεπε η κεφαλή να διανύει 12,5 mm προς την κατεύθυνση της κίνησης.</a:t>
            </a:r>
          </a:p>
          <a:p>
            <a:pPr eaLnBrk="1" hangingPunct="1"/>
            <a:r>
              <a:rPr lang="el-GR" altLang="el-GR" dirty="0" smtClean="0"/>
              <a:t>Όμως, κατά την έξω στροφή φαίνεται ότι η κεφαλή του </a:t>
            </a:r>
            <a:r>
              <a:rPr lang="el-GR" altLang="el-GR" dirty="0" err="1" smtClean="0"/>
              <a:t>βραχιονίου</a:t>
            </a:r>
            <a:r>
              <a:rPr lang="el-GR" altLang="el-GR" dirty="0" smtClean="0"/>
              <a:t> μετατοπίζεται ραχιαία κατά 1.68 mm και κατά την έσω στροφή μετατοπίζεται κοιλιακά κατά 1 mm.</a:t>
            </a:r>
          </a:p>
          <a:p>
            <a:pPr eaLnBrk="1" hangingPunct="1"/>
            <a:r>
              <a:rPr lang="el-GR" altLang="el-GR" dirty="0" smtClean="0"/>
              <a:t>Αυτό σημαίνει ότι η κύλιση και η ολίσθηση γίνονται σε αντίθετες κατευθύνσεις.</a:t>
            </a:r>
          </a:p>
          <a:p>
            <a:pPr eaLnBrk="1" hangingPunct="1"/>
            <a:endParaRPr lang="el-GR" altLang="el-GR" dirty="0" smtClean="0"/>
          </a:p>
        </p:txBody>
      </p:sp>
    </p:spTree>
    <p:extLst>
      <p:ext uri="{BB962C8B-B14F-4D97-AF65-F5344CB8AC3E}">
        <p14:creationId xmlns:p14="http://schemas.microsoft.com/office/powerpoint/2010/main" val="1950597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pPr eaLnBrk="1" hangingPunct="1"/>
            <a:r>
              <a:rPr lang="el-GR" altLang="el-GR" smtClean="0"/>
              <a:t>Εξέταση &amp; αποκατάσταση</a:t>
            </a:r>
          </a:p>
        </p:txBody>
      </p:sp>
      <p:sp>
        <p:nvSpPr>
          <p:cNvPr id="34819" name="Θέση περιεχομένου 2"/>
          <p:cNvSpPr>
            <a:spLocks noGrp="1"/>
          </p:cNvSpPr>
          <p:nvPr>
            <p:ph idx="1"/>
          </p:nvPr>
        </p:nvSpPr>
        <p:spPr>
          <a:xfrm>
            <a:off x="539750" y="1619250"/>
            <a:ext cx="8229600" cy="4752975"/>
          </a:xfrm>
        </p:spPr>
        <p:txBody>
          <a:bodyPr/>
          <a:lstStyle/>
          <a:p>
            <a:pPr eaLnBrk="1" hangingPunct="1">
              <a:spcBef>
                <a:spcPts val="2400"/>
              </a:spcBef>
            </a:pPr>
            <a:r>
              <a:rPr lang="el-GR" altLang="el-GR" smtClean="0"/>
              <a:t>Για να αποκατασταθεί η λειτουργικότητα του ώμου, θα πρέπει κατ’ αρχάς να εξεταστούν εξονυχιστικά:</a:t>
            </a:r>
          </a:p>
          <a:p>
            <a:pPr lvl="1" eaLnBrk="1" hangingPunct="1">
              <a:spcBef>
                <a:spcPts val="2400"/>
              </a:spcBef>
            </a:pPr>
            <a:r>
              <a:rPr lang="el-GR" altLang="el-GR" smtClean="0"/>
              <a:t>Οι λειτουργικές κινήσεις,</a:t>
            </a:r>
          </a:p>
          <a:p>
            <a:pPr lvl="1" eaLnBrk="1" hangingPunct="1">
              <a:spcBef>
                <a:spcPts val="2400"/>
              </a:spcBef>
            </a:pPr>
            <a:r>
              <a:rPr lang="el-GR" altLang="el-GR" smtClean="0"/>
              <a:t>Οι επικουρικές κινήσεις όλων των αρθρώσεων που την απαρτίζουν. </a:t>
            </a:r>
          </a:p>
          <a:p>
            <a:pPr eaLnBrk="1" hangingPunct="1">
              <a:spcBef>
                <a:spcPts val="2400"/>
              </a:spcBef>
            </a:pPr>
            <a:r>
              <a:rPr lang="el-GR" altLang="el-GR" smtClean="0"/>
              <a:t>Η ελαστικότητα και η δύναμη των μυών,</a:t>
            </a:r>
          </a:p>
          <a:p>
            <a:pPr eaLnBrk="1" hangingPunct="1">
              <a:spcBef>
                <a:spcPts val="2400"/>
              </a:spcBef>
            </a:pPr>
            <a:r>
              <a:rPr lang="el-GR" altLang="el-GR" smtClean="0"/>
              <a:t>Εν συνεχεία να αποκατασταθεί το ευρεθέν έλλειμμα.</a:t>
            </a:r>
          </a:p>
          <a:p>
            <a:pPr eaLnBrk="1" hangingPunct="1"/>
            <a:endParaRPr lang="el-GR" altLang="el-GR" smtClean="0"/>
          </a:p>
        </p:txBody>
      </p:sp>
      <p:sp>
        <p:nvSpPr>
          <p:cNvPr id="337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F23E27B-CD3A-4B4D-89D6-B7B912EEB82A}" type="slidenum">
              <a:rPr lang="el-GR" smtClean="0">
                <a:solidFill>
                  <a:prstClr val="black"/>
                </a:solidFill>
              </a:rPr>
              <a:pPr>
                <a:defRPr/>
              </a:pPr>
              <a:t>30</a:t>
            </a:fld>
            <a:endParaRPr lang="el-GR" smtClean="0">
              <a:solidFill>
                <a:prstClr val="black"/>
              </a:solidFill>
            </a:endParaRPr>
          </a:p>
        </p:txBody>
      </p:sp>
    </p:spTree>
    <p:extLst>
      <p:ext uri="{BB962C8B-B14F-4D97-AF65-F5344CB8AC3E}">
        <p14:creationId xmlns:p14="http://schemas.microsoft.com/office/powerpoint/2010/main" val="2081386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pPr eaLnBrk="1" hangingPunct="1"/>
            <a:r>
              <a:rPr lang="el-GR" altLang="el-GR" dirty="0" smtClean="0"/>
              <a:t>Εξέταση της ωμικής ζώνης </a:t>
            </a:r>
            <a:r>
              <a:rPr lang="el-GR" altLang="el-GR" sz="3000" b="0" dirty="0" smtClean="0"/>
              <a:t>1/2</a:t>
            </a:r>
          </a:p>
        </p:txBody>
      </p:sp>
      <p:sp>
        <p:nvSpPr>
          <p:cNvPr id="35843" name="Θέση περιεχομένου 2"/>
          <p:cNvSpPr>
            <a:spLocks noGrp="1"/>
          </p:cNvSpPr>
          <p:nvPr>
            <p:ph idx="1"/>
          </p:nvPr>
        </p:nvSpPr>
        <p:spPr>
          <a:xfrm>
            <a:off x="539552" y="1628800"/>
            <a:ext cx="8136904" cy="4657700"/>
          </a:xfrm>
        </p:spPr>
        <p:txBody>
          <a:bodyPr/>
          <a:lstStyle/>
          <a:p>
            <a:pPr eaLnBrk="1" hangingPunct="1">
              <a:spcBef>
                <a:spcPts val="1800"/>
              </a:spcBef>
            </a:pPr>
            <a:r>
              <a:rPr lang="el-GR" altLang="el-GR" dirty="0" smtClean="0"/>
              <a:t>Ενεργητική / παθητική ποσότητα – ποιότητα κίνησης της ωμικής ζώνης.</a:t>
            </a:r>
          </a:p>
          <a:p>
            <a:pPr eaLnBrk="1" hangingPunct="1">
              <a:spcBef>
                <a:spcPts val="1800"/>
              </a:spcBef>
            </a:pPr>
            <a:r>
              <a:rPr lang="el-GR" altLang="el-GR" dirty="0" err="1" smtClean="0"/>
              <a:t>Ωμοβραχιόνιος</a:t>
            </a:r>
            <a:r>
              <a:rPr lang="el-GR" altLang="el-GR" dirty="0" smtClean="0"/>
              <a:t> ρυθμός (διότι ο πόνος στην περιοχή της </a:t>
            </a:r>
            <a:r>
              <a:rPr lang="el-GR" altLang="el-GR" dirty="0" err="1" smtClean="0"/>
              <a:t>γληνοβραχιονίου</a:t>
            </a:r>
            <a:r>
              <a:rPr lang="el-GR" altLang="el-GR" dirty="0" smtClean="0"/>
              <a:t> άρθρωσης μπορεί να είναι δευτερογενής λόγω αστάθειας της ωμοπλάτης).</a:t>
            </a:r>
          </a:p>
          <a:p>
            <a:pPr eaLnBrk="1" hangingPunct="1">
              <a:spcBef>
                <a:spcPts val="1800"/>
              </a:spcBef>
            </a:pPr>
            <a:r>
              <a:rPr lang="el-GR" altLang="el-GR" dirty="0" smtClean="0"/>
              <a:t>Ενεργητική / παθητική ποσότητα – ποιότητα κίνησης της </a:t>
            </a:r>
            <a:r>
              <a:rPr lang="el-GR" altLang="el-GR" dirty="0" err="1" smtClean="0"/>
              <a:t>γληνοβραχιονίου</a:t>
            </a:r>
            <a:r>
              <a:rPr lang="el-GR" altLang="el-GR" dirty="0" smtClean="0"/>
              <a:t> άρθρωσης.</a:t>
            </a:r>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F3ED005-D542-4D8C-B096-8AECAF942294}" type="slidenum">
              <a:rPr lang="el-GR" smtClean="0">
                <a:solidFill>
                  <a:prstClr val="black"/>
                </a:solidFill>
              </a:rPr>
              <a:pPr>
                <a:defRPr/>
              </a:pPr>
              <a:t>31</a:t>
            </a:fld>
            <a:endParaRPr lang="el-GR" smtClean="0">
              <a:solidFill>
                <a:prstClr val="black"/>
              </a:solidFill>
            </a:endParaRPr>
          </a:p>
        </p:txBody>
      </p:sp>
    </p:spTree>
    <p:extLst>
      <p:ext uri="{BB962C8B-B14F-4D97-AF65-F5344CB8AC3E}">
        <p14:creationId xmlns:p14="http://schemas.microsoft.com/office/powerpoint/2010/main" val="3869883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pPr eaLnBrk="1" hangingPunct="1"/>
            <a:r>
              <a:rPr lang="el-GR" altLang="el-GR" dirty="0"/>
              <a:t>Εξέταση της ωμικής ζώνης </a:t>
            </a:r>
            <a:r>
              <a:rPr lang="el-GR" altLang="el-GR" sz="3000" b="0" dirty="0" smtClean="0"/>
              <a:t>2/2</a:t>
            </a:r>
            <a:endParaRPr lang="el-GR" altLang="el-GR" dirty="0" smtClean="0"/>
          </a:p>
        </p:txBody>
      </p:sp>
      <p:sp>
        <p:nvSpPr>
          <p:cNvPr id="36867" name="Θέση περιεχομένου 2"/>
          <p:cNvSpPr>
            <a:spLocks noGrp="1"/>
          </p:cNvSpPr>
          <p:nvPr>
            <p:ph idx="1"/>
          </p:nvPr>
        </p:nvSpPr>
        <p:spPr>
          <a:xfrm>
            <a:off x="457200" y="1484313"/>
            <a:ext cx="8229600" cy="4752975"/>
          </a:xfrm>
        </p:spPr>
        <p:txBody>
          <a:bodyPr/>
          <a:lstStyle/>
          <a:p>
            <a:pPr eaLnBrk="1" hangingPunct="1"/>
            <a:r>
              <a:rPr lang="el-GR" altLang="el-GR" dirty="0" smtClean="0"/>
              <a:t>Επικουρικές κινήσεις </a:t>
            </a:r>
            <a:r>
              <a:rPr lang="el-GR" altLang="el-GR" dirty="0" err="1" smtClean="0"/>
              <a:t>γληνοβραχιονίου</a:t>
            </a:r>
            <a:r>
              <a:rPr lang="el-GR" altLang="el-GR" dirty="0" smtClean="0"/>
              <a:t>,</a:t>
            </a:r>
          </a:p>
          <a:p>
            <a:pPr lvl="1" eaLnBrk="1" hangingPunct="1"/>
            <a:r>
              <a:rPr lang="el-GR" altLang="el-GR" dirty="0" smtClean="0"/>
              <a:t>Έλξη,</a:t>
            </a:r>
          </a:p>
          <a:p>
            <a:pPr lvl="1" eaLnBrk="1" hangingPunct="1"/>
            <a:r>
              <a:rPr lang="el-GR" altLang="el-GR" dirty="0" smtClean="0"/>
              <a:t>Κεφαλική / </a:t>
            </a:r>
            <a:r>
              <a:rPr lang="el-GR" altLang="el-GR" dirty="0" err="1" smtClean="0"/>
              <a:t>Ουριαία</a:t>
            </a:r>
            <a:r>
              <a:rPr lang="el-GR" altLang="el-GR" dirty="0" smtClean="0"/>
              <a:t> ολίσθηση,</a:t>
            </a:r>
          </a:p>
          <a:p>
            <a:pPr lvl="1" eaLnBrk="1" hangingPunct="1"/>
            <a:r>
              <a:rPr lang="el-GR" altLang="el-GR" dirty="0" smtClean="0"/>
              <a:t>Κοιλιακή ολίσθηση,</a:t>
            </a:r>
          </a:p>
          <a:p>
            <a:pPr lvl="1" eaLnBrk="1" hangingPunct="1"/>
            <a:r>
              <a:rPr lang="el-GR" altLang="el-GR" dirty="0" smtClean="0"/>
              <a:t>Ραχιαία ολίσθηση.</a:t>
            </a:r>
          </a:p>
          <a:p>
            <a:pPr eaLnBrk="1" hangingPunct="1"/>
            <a:r>
              <a:rPr lang="el-GR" altLang="el-GR" dirty="0" smtClean="0"/>
              <a:t>Επικουρικές κινήσεις </a:t>
            </a:r>
            <a:r>
              <a:rPr lang="el-GR" altLang="el-GR" dirty="0" err="1" smtClean="0"/>
              <a:t>ακρωμιοκλειδικής</a:t>
            </a:r>
            <a:r>
              <a:rPr lang="el-GR" altLang="el-GR" dirty="0" smtClean="0"/>
              <a:t>, στερνοκλειδικής &amp; </a:t>
            </a:r>
            <a:r>
              <a:rPr lang="el-GR" altLang="el-GR" dirty="0" err="1" smtClean="0"/>
              <a:t>ωμοπλατοθωρακικής</a:t>
            </a:r>
            <a:r>
              <a:rPr lang="el-GR" altLang="el-GR" dirty="0" smtClean="0"/>
              <a:t>,</a:t>
            </a:r>
          </a:p>
          <a:p>
            <a:pPr eaLnBrk="1" hangingPunct="1"/>
            <a:r>
              <a:rPr lang="el-GR" altLang="el-GR" dirty="0" smtClean="0"/>
              <a:t>Αξιολόγηση αντίστασης,</a:t>
            </a:r>
          </a:p>
          <a:p>
            <a:pPr eaLnBrk="1" hangingPunct="1"/>
            <a:r>
              <a:rPr lang="el-GR" altLang="el-GR" dirty="0" smtClean="0"/>
              <a:t>Ειδικές δοκιμασίες.</a:t>
            </a:r>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367691C-1F32-4ED3-921C-0B78B9888472}" type="slidenum">
              <a:rPr lang="el-GR" smtClean="0">
                <a:solidFill>
                  <a:prstClr val="black"/>
                </a:solidFill>
              </a:rPr>
              <a:pPr>
                <a:defRPr/>
              </a:pPr>
              <a:t>32</a:t>
            </a:fld>
            <a:endParaRPr lang="el-GR" smtClean="0">
              <a:solidFill>
                <a:prstClr val="black"/>
              </a:solidFill>
            </a:endParaRPr>
          </a:p>
        </p:txBody>
      </p:sp>
    </p:spTree>
    <p:extLst>
      <p:ext uri="{BB962C8B-B14F-4D97-AF65-F5344CB8AC3E}">
        <p14:creationId xmlns:p14="http://schemas.microsoft.com/office/powerpoint/2010/main" val="570801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Φυσιολογικό τελικό αίσθημα </a:t>
            </a:r>
            <a:r>
              <a:rPr lang="el-GR" dirty="0" err="1"/>
              <a:t>γληνοβραχιονίου</a:t>
            </a:r>
            <a:r>
              <a:rPr lang="el-GR" dirty="0"/>
              <a:t> άρθρωσης</a:t>
            </a:r>
          </a:p>
        </p:txBody>
      </p:sp>
      <p:sp>
        <p:nvSpPr>
          <p:cNvPr id="37891" name="Θέση περιεχομένου 2"/>
          <p:cNvSpPr>
            <a:spLocks noGrp="1"/>
          </p:cNvSpPr>
          <p:nvPr>
            <p:ph idx="1"/>
          </p:nvPr>
        </p:nvSpPr>
        <p:spPr>
          <a:xfrm>
            <a:off x="539750" y="1619250"/>
            <a:ext cx="7848600" cy="4752975"/>
          </a:xfrm>
        </p:spPr>
        <p:txBody>
          <a:bodyPr/>
          <a:lstStyle/>
          <a:p>
            <a:pPr eaLnBrk="1" hangingPunct="1"/>
            <a:r>
              <a:rPr lang="el-GR" altLang="el-GR" sz="2200" dirty="0" smtClean="0"/>
              <a:t>Απαγωγή: σκληρό ελαστικό ή σταθερό ελαστικό,</a:t>
            </a:r>
          </a:p>
          <a:p>
            <a:pPr eaLnBrk="1" hangingPunct="1"/>
            <a:r>
              <a:rPr lang="el-GR" altLang="el-GR" sz="2200" dirty="0" smtClean="0"/>
              <a:t>Κάμψη: σταθερό ελαστικό,</a:t>
            </a:r>
          </a:p>
          <a:p>
            <a:pPr eaLnBrk="1" hangingPunct="1"/>
            <a:r>
              <a:rPr lang="el-GR" altLang="el-GR" sz="2200" dirty="0" smtClean="0"/>
              <a:t>Έκταση: σταθερό ελαστικό,</a:t>
            </a:r>
          </a:p>
          <a:p>
            <a:pPr eaLnBrk="1" hangingPunct="1"/>
            <a:r>
              <a:rPr lang="el-GR" altLang="el-GR" sz="2200" dirty="0" smtClean="0"/>
              <a:t>Έξω στροφή: σταθερό ελαστικό,</a:t>
            </a:r>
          </a:p>
          <a:p>
            <a:pPr eaLnBrk="1" hangingPunct="1"/>
            <a:r>
              <a:rPr lang="el-GR" altLang="el-GR" sz="2200" dirty="0" smtClean="0"/>
              <a:t>Έσω στροφή: σταθερό ελαστικό,</a:t>
            </a:r>
          </a:p>
          <a:p>
            <a:pPr eaLnBrk="1" hangingPunct="1"/>
            <a:r>
              <a:rPr lang="el-GR" altLang="el-GR" sz="2200" dirty="0" smtClean="0"/>
              <a:t>Προσαγωγή: μαλακό ελαστικό (λόγω </a:t>
            </a:r>
            <a:r>
              <a:rPr lang="el-GR" altLang="el-GR" sz="2200" dirty="0" err="1" smtClean="0"/>
              <a:t>συμπλησίασης</a:t>
            </a:r>
            <a:r>
              <a:rPr lang="el-GR" altLang="el-GR" sz="2200" dirty="0" smtClean="0"/>
              <a:t> μαλακών μορίων),</a:t>
            </a:r>
          </a:p>
          <a:p>
            <a:pPr eaLnBrk="1" hangingPunct="1"/>
            <a:r>
              <a:rPr lang="el-GR" altLang="el-GR" sz="2200" dirty="0" smtClean="0"/>
              <a:t>Οριζόντια προσαγωγή: σταθερό ελαστικό ή μαλακό ελαστικό,</a:t>
            </a:r>
          </a:p>
          <a:p>
            <a:pPr eaLnBrk="1" hangingPunct="1"/>
            <a:r>
              <a:rPr lang="el-GR" altLang="el-GR" sz="2200" dirty="0" smtClean="0"/>
              <a:t>Οριζόντια απαγωγή: σταθερό ελαστικό.</a:t>
            </a:r>
          </a:p>
        </p:txBody>
      </p:sp>
      <p:sp>
        <p:nvSpPr>
          <p:cNvPr id="358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FB0E447-2800-402A-80CB-97F7C43A0E9F}" type="slidenum">
              <a:rPr lang="el-GR" smtClean="0">
                <a:solidFill>
                  <a:prstClr val="black"/>
                </a:solidFill>
              </a:rPr>
              <a:pPr>
                <a:defRPr/>
              </a:pPr>
              <a:t>33</a:t>
            </a:fld>
            <a:endParaRPr lang="el-GR" smtClean="0">
              <a:solidFill>
                <a:prstClr val="black"/>
              </a:solidFill>
            </a:endParaRPr>
          </a:p>
        </p:txBody>
      </p:sp>
    </p:spTree>
    <p:extLst>
      <p:ext uri="{BB962C8B-B14F-4D97-AF65-F5344CB8AC3E}">
        <p14:creationId xmlns:p14="http://schemas.microsoft.com/office/powerpoint/2010/main" val="1842006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pPr eaLnBrk="1" hangingPunct="1"/>
            <a:r>
              <a:rPr lang="el-GR" altLang="el-GR" smtClean="0"/>
              <a:t>Κινητοποίηση γληνοβραχιονίου</a:t>
            </a:r>
          </a:p>
        </p:txBody>
      </p:sp>
      <p:sp>
        <p:nvSpPr>
          <p:cNvPr id="38915" name="Θέση περιεχομένου 2"/>
          <p:cNvSpPr>
            <a:spLocks noGrp="1"/>
          </p:cNvSpPr>
          <p:nvPr>
            <p:ph idx="1"/>
          </p:nvPr>
        </p:nvSpPr>
        <p:spPr>
          <a:xfrm>
            <a:off x="539750" y="1619250"/>
            <a:ext cx="7993063" cy="4752975"/>
          </a:xfrm>
        </p:spPr>
        <p:txBody>
          <a:bodyPr/>
          <a:lstStyle/>
          <a:p>
            <a:pPr eaLnBrk="1" hangingPunct="1">
              <a:lnSpc>
                <a:spcPct val="114000"/>
              </a:lnSpc>
              <a:spcBef>
                <a:spcPts val="3000"/>
              </a:spcBef>
            </a:pPr>
            <a:r>
              <a:rPr lang="el-GR" altLang="el-GR" smtClean="0"/>
              <a:t>Παρ’ όλο που φυσιολογικά η γληνοβραχιόνια άρθρωση δεν ακολουθεί πιστά τον νόμο κυρτού-κοίλου, εν τούτοις με την κινητοποίηση της άρθρωσης βάσει αυτού του νόμου η θεραπεία αποδίδει, ιδιαίτερα όταν το πρόβλημα οφείλεται στον αρθρικό θύλακο,</a:t>
            </a:r>
          </a:p>
          <a:p>
            <a:pPr eaLnBrk="1" hangingPunct="1">
              <a:lnSpc>
                <a:spcPct val="114000"/>
              </a:lnSpc>
              <a:spcBef>
                <a:spcPts val="3000"/>
              </a:spcBef>
            </a:pPr>
            <a:r>
              <a:rPr lang="el-GR" altLang="el-GR" smtClean="0"/>
              <a:t>Η παθολογική άρθρωση πιθανώς να συμπεριφέρεται διαφορετικά από την φυσιολογική.</a:t>
            </a:r>
          </a:p>
          <a:p>
            <a:pPr eaLnBrk="1" hangingPunct="1">
              <a:lnSpc>
                <a:spcPct val="114000"/>
              </a:lnSpc>
            </a:pPr>
            <a:endParaRPr lang="el-GR" altLang="el-GR" smtClean="0"/>
          </a:p>
        </p:txBody>
      </p:sp>
      <p:sp>
        <p:nvSpPr>
          <p:cNvPr id="368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6A9ECFB-9F83-4CA7-AE71-B3A31725D851}" type="slidenum">
              <a:rPr lang="el-GR" smtClean="0">
                <a:solidFill>
                  <a:prstClr val="black"/>
                </a:solidFill>
              </a:rPr>
              <a:pPr>
                <a:defRPr/>
              </a:pPr>
              <a:t>34</a:t>
            </a:fld>
            <a:endParaRPr lang="el-GR" smtClean="0">
              <a:solidFill>
                <a:prstClr val="black"/>
              </a:solidFill>
            </a:endParaRPr>
          </a:p>
        </p:txBody>
      </p:sp>
    </p:spTree>
    <p:extLst>
      <p:ext uri="{BB962C8B-B14F-4D97-AF65-F5344CB8AC3E}">
        <p14:creationId xmlns:p14="http://schemas.microsoft.com/office/powerpoint/2010/main" val="336313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a:xfrm>
            <a:off x="323528" y="115888"/>
            <a:ext cx="8496944" cy="1152525"/>
          </a:xfrm>
        </p:spPr>
        <p:txBody>
          <a:bodyPr/>
          <a:lstStyle/>
          <a:p>
            <a:pPr eaLnBrk="1" hangingPunct="1"/>
            <a:r>
              <a:rPr lang="en-US" altLang="el-GR" sz="3000" dirty="0" smtClean="0"/>
              <a:t>An evidence-based review on the validity of the </a:t>
            </a:r>
            <a:r>
              <a:rPr lang="en-US" altLang="el-GR" sz="3000" dirty="0" err="1" smtClean="0"/>
              <a:t>Kaltenborn</a:t>
            </a:r>
            <a:r>
              <a:rPr lang="en-US" altLang="el-GR" sz="3000" dirty="0" smtClean="0"/>
              <a:t> rule as applied to the </a:t>
            </a:r>
            <a:r>
              <a:rPr lang="en-US" altLang="el-GR" sz="3000" dirty="0" err="1" smtClean="0"/>
              <a:t>glenohumeral</a:t>
            </a:r>
            <a:r>
              <a:rPr lang="en-US" altLang="el-GR" sz="3000" dirty="0" smtClean="0"/>
              <a:t> joint</a:t>
            </a:r>
            <a:endParaRPr lang="el-GR" altLang="el-GR" sz="3000" dirty="0" smtClean="0"/>
          </a:p>
        </p:txBody>
      </p:sp>
      <p:sp>
        <p:nvSpPr>
          <p:cNvPr id="3" name="Θέση περιεχομένου 2"/>
          <p:cNvSpPr>
            <a:spLocks noGrp="1"/>
          </p:cNvSpPr>
          <p:nvPr>
            <p:ph idx="1"/>
          </p:nvPr>
        </p:nvSpPr>
        <p:spPr>
          <a:xfrm>
            <a:off x="539750" y="1619250"/>
            <a:ext cx="7993063" cy="3817938"/>
          </a:xfrm>
        </p:spPr>
        <p:txBody>
          <a:bodyPr rtlCol="0">
            <a:normAutofit fontScale="92500" lnSpcReduction="10000"/>
          </a:bodyPr>
          <a:lstStyle/>
          <a:p>
            <a:pPr marL="0" indent="0" eaLnBrk="1" fontAlgn="auto" hangingPunct="1">
              <a:spcAft>
                <a:spcPts val="0"/>
              </a:spcAft>
              <a:buFont typeface="Arial" pitchFamily="34" charset="0"/>
              <a:buNone/>
              <a:defRPr/>
            </a:pPr>
            <a:r>
              <a:rPr lang="en-US" dirty="0"/>
              <a:t>It appears that </a:t>
            </a:r>
            <a:r>
              <a:rPr lang="en-US" dirty="0" err="1"/>
              <a:t>Kaltenhorn’s</a:t>
            </a:r>
            <a:r>
              <a:rPr lang="en-US" dirty="0"/>
              <a:t> rule for the treatment of restricted joint motion may be valid if the intention of the treatment is to stretch a light </a:t>
            </a:r>
            <a:r>
              <a:rPr lang="en-US" dirty="0" err="1"/>
              <a:t>capsulo</a:t>
            </a:r>
            <a:r>
              <a:rPr lang="en-US" dirty="0"/>
              <a:t>-ligamentous structure causing limitation of the physiological joint motion. </a:t>
            </a:r>
            <a:endParaRPr lang="el-GR" dirty="0" smtClean="0"/>
          </a:p>
          <a:p>
            <a:pPr marL="0" indent="0" eaLnBrk="1" fontAlgn="auto" hangingPunct="1">
              <a:spcAft>
                <a:spcPts val="0"/>
              </a:spcAft>
              <a:buFont typeface="Arial" pitchFamily="34" charset="0"/>
              <a:buNone/>
              <a:defRPr/>
            </a:pPr>
            <a:r>
              <a:rPr lang="en-US" dirty="0" smtClean="0"/>
              <a:t>By </a:t>
            </a:r>
            <a:r>
              <a:rPr lang="en-US" dirty="0"/>
              <a:t>gliding the humeral head in the opposite direction of the restricted physiological bone movement, the restricting </a:t>
            </a:r>
            <a:r>
              <a:rPr lang="en-US" dirty="0" err="1"/>
              <a:t>capsulo</a:t>
            </a:r>
            <a:r>
              <a:rPr lang="en-US" dirty="0"/>
              <a:t>-ligamentous structure may be stretched. </a:t>
            </a:r>
            <a:endParaRPr lang="el-GR" dirty="0" smtClean="0"/>
          </a:p>
          <a:p>
            <a:pPr marL="0" indent="0" eaLnBrk="1" fontAlgn="auto" hangingPunct="1">
              <a:spcAft>
                <a:spcPts val="0"/>
              </a:spcAft>
              <a:buFont typeface="Arial" pitchFamily="34" charset="0"/>
              <a:buNone/>
              <a:defRPr/>
            </a:pPr>
            <a:r>
              <a:rPr lang="en-US" dirty="0" smtClean="0"/>
              <a:t>According </a:t>
            </a:r>
            <a:r>
              <a:rPr lang="en-US" dirty="0"/>
              <a:t>to the evidence, however, this motion performed by the therapist may not necessarily mimic the true gliding taking place due to the tight structure.</a:t>
            </a:r>
          </a:p>
          <a:p>
            <a:pPr eaLnBrk="1" fontAlgn="auto" hangingPunct="1">
              <a:spcAft>
                <a:spcPts val="0"/>
              </a:spcAft>
              <a:buFont typeface="Arial" pitchFamily="34" charset="0"/>
              <a:buChar char="•"/>
              <a:defRPr/>
            </a:pPr>
            <a:endParaRPr lang="el-GR" dirty="0"/>
          </a:p>
        </p:txBody>
      </p:sp>
      <p:sp>
        <p:nvSpPr>
          <p:cNvPr id="5" name="Ορθογώνιο 4"/>
          <p:cNvSpPr/>
          <p:nvPr/>
        </p:nvSpPr>
        <p:spPr>
          <a:xfrm>
            <a:off x="1647850" y="5589240"/>
            <a:ext cx="7035800" cy="646113"/>
          </a:xfrm>
          <a:prstGeom prst="rect">
            <a:avLst/>
          </a:prstGeom>
        </p:spPr>
        <p:txBody>
          <a:bodyPr>
            <a:spAutoFit/>
          </a:bodyPr>
          <a:lstStyle/>
          <a:p>
            <a:pPr>
              <a:defRPr/>
            </a:pPr>
            <a:r>
              <a:rPr lang="el-GR" dirty="0" smtClean="0">
                <a:solidFill>
                  <a:prstClr val="black"/>
                </a:solidFill>
                <a:latin typeface="Calibri"/>
                <a:cs typeface="Arial" charset="0"/>
              </a:rPr>
              <a:t>(</a:t>
            </a:r>
            <a:r>
              <a:rPr lang="en-US" dirty="0" smtClean="0">
                <a:solidFill>
                  <a:prstClr val="black"/>
                </a:solidFill>
                <a:latin typeface="Calibri"/>
                <a:cs typeface="Arial" charset="0"/>
              </a:rPr>
              <a:t>Brandt </a:t>
            </a:r>
            <a:r>
              <a:rPr lang="en-US" dirty="0">
                <a:solidFill>
                  <a:prstClr val="black"/>
                </a:solidFill>
                <a:latin typeface="Calibri"/>
                <a:cs typeface="Arial" charset="0"/>
              </a:rPr>
              <a:t>C, et al (2007): An evidence-based review on the validity of the </a:t>
            </a:r>
            <a:r>
              <a:rPr lang="en-US" dirty="0" err="1" smtClean="0">
                <a:solidFill>
                  <a:prstClr val="black"/>
                </a:solidFill>
                <a:latin typeface="Calibri"/>
                <a:cs typeface="Arial" charset="0"/>
              </a:rPr>
              <a:t>Kaltenborn</a:t>
            </a:r>
            <a:r>
              <a:rPr lang="en-US" dirty="0" smtClean="0">
                <a:solidFill>
                  <a:prstClr val="black"/>
                </a:solidFill>
                <a:latin typeface="Calibri"/>
                <a:cs typeface="Arial" charset="0"/>
              </a:rPr>
              <a:t> </a:t>
            </a:r>
            <a:r>
              <a:rPr lang="en-US" dirty="0">
                <a:solidFill>
                  <a:prstClr val="black"/>
                </a:solidFill>
                <a:latin typeface="Calibri"/>
                <a:cs typeface="Arial" charset="0"/>
              </a:rPr>
              <a:t>rule as applied to the </a:t>
            </a:r>
            <a:r>
              <a:rPr lang="en-US" dirty="0" err="1">
                <a:solidFill>
                  <a:prstClr val="black"/>
                </a:solidFill>
                <a:latin typeface="Calibri"/>
                <a:cs typeface="Arial" charset="0"/>
              </a:rPr>
              <a:t>glenohumeral</a:t>
            </a:r>
            <a:r>
              <a:rPr lang="en-US" dirty="0">
                <a:solidFill>
                  <a:prstClr val="black"/>
                </a:solidFill>
                <a:latin typeface="Calibri"/>
                <a:cs typeface="Arial" charset="0"/>
              </a:rPr>
              <a:t> joint. Man </a:t>
            </a:r>
            <a:r>
              <a:rPr lang="en-US" dirty="0" err="1">
                <a:solidFill>
                  <a:prstClr val="black"/>
                </a:solidFill>
                <a:latin typeface="Calibri"/>
                <a:cs typeface="Arial" charset="0"/>
              </a:rPr>
              <a:t>Ther</a:t>
            </a:r>
            <a:r>
              <a:rPr lang="en-US" dirty="0">
                <a:solidFill>
                  <a:prstClr val="black"/>
                </a:solidFill>
                <a:latin typeface="Calibri"/>
                <a:cs typeface="Arial" charset="0"/>
              </a:rPr>
              <a:t> 12: </a:t>
            </a:r>
            <a:r>
              <a:rPr lang="en-US" dirty="0" smtClean="0">
                <a:solidFill>
                  <a:prstClr val="black"/>
                </a:solidFill>
                <a:latin typeface="Calibri"/>
                <a:cs typeface="Arial" charset="0"/>
              </a:rPr>
              <a:t>3-11</a:t>
            </a:r>
            <a:r>
              <a:rPr lang="el-GR" dirty="0" smtClean="0">
                <a:solidFill>
                  <a:prstClr val="black"/>
                </a:solidFill>
                <a:latin typeface="Calibri"/>
                <a:cs typeface="Arial" charset="0"/>
              </a:rPr>
              <a:t>)</a:t>
            </a:r>
            <a:endParaRPr lang="el-GR" dirty="0">
              <a:solidFill>
                <a:prstClr val="black"/>
              </a:solidFill>
              <a:latin typeface="Calibri"/>
              <a:cs typeface="Arial" charset="0"/>
            </a:endParaRPr>
          </a:p>
        </p:txBody>
      </p:sp>
      <p:sp>
        <p:nvSpPr>
          <p:cNvPr id="3789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543E1C5-233C-46F7-BB95-5616DC5B83CC}" type="slidenum">
              <a:rPr lang="el-GR" smtClean="0">
                <a:solidFill>
                  <a:prstClr val="black"/>
                </a:solidFill>
              </a:rPr>
              <a:pPr>
                <a:defRPr/>
              </a:pPr>
              <a:t>35</a:t>
            </a:fld>
            <a:endParaRPr lang="el-GR" smtClean="0">
              <a:solidFill>
                <a:prstClr val="black"/>
              </a:solidFill>
            </a:endParaRPr>
          </a:p>
        </p:txBody>
      </p:sp>
    </p:spTree>
    <p:extLst>
      <p:ext uri="{BB962C8B-B14F-4D97-AF65-F5344CB8AC3E}">
        <p14:creationId xmlns:p14="http://schemas.microsoft.com/office/powerpoint/2010/main" val="3189256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Παλίνα</a:t>
            </a:r>
            <a:r>
              <a:rPr lang="el-GR" sz="2000" dirty="0" smtClean="0"/>
              <a:t> </a:t>
            </a:r>
            <a:r>
              <a:rPr lang="el-GR" sz="2000" dirty="0" err="1" smtClean="0"/>
              <a:t>Καρακασίδου</a:t>
            </a:r>
            <a:r>
              <a:rPr lang="el-GR" sz="2000" dirty="0" smtClean="0"/>
              <a:t> 2014. </a:t>
            </a:r>
            <a:r>
              <a:rPr lang="el-GR" sz="2000" dirty="0" err="1" smtClean="0"/>
              <a:t>Παλίνα</a:t>
            </a:r>
            <a:r>
              <a:rPr lang="el-GR" sz="2000" dirty="0" smtClean="0"/>
              <a:t> </a:t>
            </a:r>
            <a:r>
              <a:rPr lang="el-GR" sz="2000" dirty="0" err="1" smtClean="0"/>
              <a:t>Καρακασίδου</a:t>
            </a:r>
            <a:r>
              <a:rPr lang="el-GR" sz="2000" dirty="0" smtClean="0"/>
              <a:t>. </a:t>
            </a:r>
            <a:r>
              <a:rPr lang="el-GR" sz="2000" dirty="0"/>
              <a:t>«Τεχνικές Κινητοποίησης και Θεραπευτικοί Χειρισμοί (Θ). </a:t>
            </a:r>
            <a:r>
              <a:rPr lang="el-GR" sz="2000" dirty="0" smtClean="0"/>
              <a:t>Ενότητα 7</a:t>
            </a:r>
            <a:r>
              <a:rPr lang="en-US" sz="2000" dirty="0" smtClean="0"/>
              <a:t>:</a:t>
            </a:r>
            <a:r>
              <a:rPr lang="el-GR" sz="2000" dirty="0"/>
              <a:t> Εξέταση επικουρικών κινήσεων και κινητοποίηση του ώμου».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smtClean="0"/>
              <a:t>Αρθρικές επιφάνειες</a:t>
            </a:r>
          </a:p>
        </p:txBody>
      </p:sp>
      <p:sp>
        <p:nvSpPr>
          <p:cNvPr id="7171" name="Θέση περιεχομένου 2"/>
          <p:cNvSpPr>
            <a:spLocks noGrp="1"/>
          </p:cNvSpPr>
          <p:nvPr>
            <p:ph idx="1"/>
          </p:nvPr>
        </p:nvSpPr>
        <p:spPr>
          <a:xfrm>
            <a:off x="539750" y="1619250"/>
            <a:ext cx="7704138" cy="5041900"/>
          </a:xfrm>
        </p:spPr>
        <p:txBody>
          <a:bodyPr/>
          <a:lstStyle/>
          <a:p>
            <a:pPr eaLnBrk="1" hangingPunct="1">
              <a:lnSpc>
                <a:spcPct val="114000"/>
              </a:lnSpc>
              <a:spcBef>
                <a:spcPts val="2400"/>
              </a:spcBef>
            </a:pPr>
            <a:r>
              <a:rPr lang="el-GR" altLang="el-GR" dirty="0" smtClean="0"/>
              <a:t>Η επιμήκης διάμετρος της κεφαλής του </a:t>
            </a:r>
            <a:r>
              <a:rPr lang="el-GR" altLang="el-GR" dirty="0" err="1" smtClean="0"/>
              <a:t>βραχιονίου</a:t>
            </a:r>
            <a:r>
              <a:rPr lang="el-GR" altLang="el-GR" dirty="0" smtClean="0"/>
              <a:t> είναι περίπου κατά 1.9 φορές μεγαλύτερη από την επιμήκη διάμετρο της </a:t>
            </a:r>
            <a:r>
              <a:rPr lang="el-GR" altLang="el-GR" dirty="0" err="1" smtClean="0"/>
              <a:t>ωμογλήνης</a:t>
            </a:r>
            <a:r>
              <a:rPr lang="el-GR" altLang="el-GR" dirty="0" smtClean="0"/>
              <a:t>,</a:t>
            </a:r>
          </a:p>
          <a:p>
            <a:pPr eaLnBrk="1" hangingPunct="1">
              <a:lnSpc>
                <a:spcPct val="114000"/>
              </a:lnSpc>
              <a:spcBef>
                <a:spcPts val="2400"/>
              </a:spcBef>
            </a:pPr>
            <a:r>
              <a:rPr lang="el-GR" altLang="el-GR" dirty="0" smtClean="0"/>
              <a:t>Η εγκάρσια διάμετρος του </a:t>
            </a:r>
            <a:r>
              <a:rPr lang="el-GR" altLang="el-GR" dirty="0" err="1" smtClean="0"/>
              <a:t>βραχιονίου</a:t>
            </a:r>
            <a:r>
              <a:rPr lang="el-GR" altLang="el-GR" dirty="0" smtClean="0"/>
              <a:t> είναι κατά 2.3 φορές μεγαλύτερη από αυτήν της </a:t>
            </a:r>
            <a:r>
              <a:rPr lang="el-GR" altLang="el-GR" dirty="0" err="1" smtClean="0"/>
              <a:t>ωμογλήνης</a:t>
            </a:r>
            <a:r>
              <a:rPr lang="el-GR" altLang="el-GR" dirty="0" smtClean="0"/>
              <a:t>.</a:t>
            </a:r>
            <a:endParaRPr lang="en-US" altLang="el-GR" dirty="0" smtClean="0"/>
          </a:p>
          <a:p>
            <a:pPr eaLnBrk="1" hangingPunct="1">
              <a:lnSpc>
                <a:spcPct val="114000"/>
              </a:lnSpc>
              <a:spcBef>
                <a:spcPts val="2400"/>
              </a:spcBef>
            </a:pPr>
            <a:r>
              <a:rPr lang="el-GR" altLang="el-GR" dirty="0" smtClean="0"/>
              <a:t>Επομένως, είναι απαραίτητη η ολίσθηση της κεφαλής του </a:t>
            </a:r>
            <a:r>
              <a:rPr lang="el-GR" altLang="el-GR" dirty="0" err="1" smtClean="0"/>
              <a:t>βραχιονίου</a:t>
            </a:r>
            <a:r>
              <a:rPr lang="el-GR" altLang="el-GR" dirty="0" smtClean="0"/>
              <a:t> σε αντίθετη κατεύθυνση από την κύλισή της.</a:t>
            </a:r>
          </a:p>
          <a:p>
            <a:pPr eaLnBrk="1" hangingPunct="1">
              <a:spcBef>
                <a:spcPts val="2400"/>
              </a:spcBef>
            </a:pPr>
            <a:endParaRPr lang="el-GR" altLang="el-GR" dirty="0" smtClean="0"/>
          </a:p>
        </p:txBody>
      </p:sp>
      <p:sp>
        <p:nvSpPr>
          <p:cNvPr id="6" name="Ορθογώνιο 5"/>
          <p:cNvSpPr/>
          <p:nvPr/>
        </p:nvSpPr>
        <p:spPr>
          <a:xfrm>
            <a:off x="6300192" y="5702300"/>
            <a:ext cx="1771650" cy="369888"/>
          </a:xfrm>
          <a:prstGeom prst="rect">
            <a:avLst/>
          </a:prstGeom>
        </p:spPr>
        <p:txBody>
          <a:bodyPr wrap="none">
            <a:spAutoFit/>
          </a:bodyPr>
          <a:lstStyle/>
          <a:p>
            <a:pPr>
              <a:defRPr/>
            </a:pPr>
            <a:r>
              <a:rPr lang="en-US" dirty="0">
                <a:solidFill>
                  <a:prstClr val="black"/>
                </a:solidFill>
                <a:latin typeface="Calibri"/>
                <a:cs typeface="Arial" charset="0"/>
              </a:rPr>
              <a:t>(Neumann 2010)</a:t>
            </a:r>
          </a:p>
        </p:txBody>
      </p:sp>
      <p:sp>
        <p:nvSpPr>
          <p:cNvPr id="7173"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52B10BA-EDE1-4CD5-A380-51B9C158BB95}" type="slidenum">
              <a:rPr lang="el-GR" smtClean="0">
                <a:solidFill>
                  <a:prstClr val="black"/>
                </a:solidFill>
              </a:rPr>
              <a:pPr>
                <a:defRPr/>
              </a:pPr>
              <a:t>3</a:t>
            </a:fld>
            <a:endParaRPr lang="el-GR" smtClean="0">
              <a:solidFill>
                <a:prstClr val="black"/>
              </a:solidFill>
            </a:endParaRPr>
          </a:p>
        </p:txBody>
      </p:sp>
    </p:spTree>
    <p:extLst>
      <p:ext uri="{BB962C8B-B14F-4D97-AF65-F5344CB8AC3E}">
        <p14:creationId xmlns:p14="http://schemas.microsoft.com/office/powerpoint/2010/main" val="1183050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143876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7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Υπακρωμιακή</a:t>
            </a:r>
            <a:r>
              <a:rPr lang="el-GR" dirty="0"/>
              <a:t> </a:t>
            </a:r>
            <a:r>
              <a:rPr lang="el-GR" dirty="0" smtClean="0"/>
              <a:t>άρθρωση</a:t>
            </a:r>
            <a:r>
              <a:rPr lang="en-US" dirty="0" smtClean="0"/>
              <a:t> </a:t>
            </a:r>
            <a:r>
              <a:rPr lang="el-GR" sz="3000" b="0" dirty="0" smtClean="0"/>
              <a:t>1/4</a:t>
            </a:r>
            <a:endParaRPr lang="el-GR" sz="3000" b="0" dirty="0"/>
          </a:p>
        </p:txBody>
      </p:sp>
      <p:sp>
        <p:nvSpPr>
          <p:cNvPr id="8195" name="Θέση περιεχομένου 2"/>
          <p:cNvSpPr>
            <a:spLocks noGrp="1"/>
          </p:cNvSpPr>
          <p:nvPr>
            <p:ph idx="1"/>
          </p:nvPr>
        </p:nvSpPr>
        <p:spPr>
          <a:xfrm>
            <a:off x="539750" y="1619250"/>
            <a:ext cx="7848600" cy="4752975"/>
          </a:xfrm>
        </p:spPr>
        <p:txBody>
          <a:bodyPr/>
          <a:lstStyle/>
          <a:p>
            <a:pPr eaLnBrk="1" hangingPunct="1">
              <a:lnSpc>
                <a:spcPct val="114000"/>
              </a:lnSpc>
              <a:spcBef>
                <a:spcPts val="1800"/>
              </a:spcBef>
            </a:pPr>
            <a:r>
              <a:rPr lang="el-GR" altLang="el-GR" dirty="0" smtClean="0"/>
              <a:t>Παρέχει χώρο για τον </a:t>
            </a:r>
            <a:r>
              <a:rPr lang="el-GR" altLang="el-GR" dirty="0" err="1" smtClean="0"/>
              <a:t>υπακρωμιακό</a:t>
            </a:r>
            <a:r>
              <a:rPr lang="el-GR" altLang="el-GR" dirty="0" smtClean="0"/>
              <a:t> ορογόνο θύλακο, τον τένοντα του </a:t>
            </a:r>
            <a:r>
              <a:rPr lang="el-GR" altLang="el-GR" dirty="0" err="1" smtClean="0"/>
              <a:t>υπερακανθίου</a:t>
            </a:r>
            <a:r>
              <a:rPr lang="el-GR" altLang="el-GR" dirty="0" smtClean="0"/>
              <a:t> μυός και τον τένοντα της μακράς κεφαλής του δικεφάλου μυός,</a:t>
            </a:r>
          </a:p>
          <a:p>
            <a:pPr eaLnBrk="1" hangingPunct="1">
              <a:lnSpc>
                <a:spcPct val="114000"/>
              </a:lnSpc>
              <a:spcBef>
                <a:spcPts val="1800"/>
              </a:spcBef>
            </a:pPr>
            <a:r>
              <a:rPr lang="el-GR" altLang="el-GR" dirty="0" smtClean="0"/>
              <a:t>Προστατεύει από πάνω τις δομές αυτές από άμεσο τραυματισμό,</a:t>
            </a:r>
          </a:p>
          <a:p>
            <a:pPr eaLnBrk="1" hangingPunct="1">
              <a:lnSpc>
                <a:spcPct val="114000"/>
              </a:lnSpc>
              <a:spcBef>
                <a:spcPts val="1800"/>
              </a:spcBef>
            </a:pPr>
            <a:r>
              <a:rPr lang="el-GR" altLang="el-GR" dirty="0" smtClean="0"/>
              <a:t>Προστατεύει το άνω </a:t>
            </a:r>
            <a:r>
              <a:rPr lang="el-GR" altLang="el-GR" dirty="0" err="1" smtClean="0"/>
              <a:t>εξάρθρημα</a:t>
            </a:r>
            <a:r>
              <a:rPr lang="el-GR" altLang="el-GR" dirty="0" smtClean="0"/>
              <a:t> του </a:t>
            </a:r>
            <a:r>
              <a:rPr lang="el-GR" altLang="el-GR" dirty="0" err="1" smtClean="0"/>
              <a:t>βραχιονίου</a:t>
            </a:r>
            <a:r>
              <a:rPr lang="el-GR" altLang="el-GR" dirty="0" smtClean="0"/>
              <a:t> με την πρόσκρουση της κεφαλής του </a:t>
            </a:r>
            <a:r>
              <a:rPr lang="el-GR" altLang="el-GR" dirty="0" err="1" smtClean="0"/>
              <a:t>βραχιονίου</a:t>
            </a:r>
            <a:r>
              <a:rPr lang="el-GR" altLang="el-GR" dirty="0" smtClean="0"/>
              <a:t> πάνω στο τόξο.</a:t>
            </a:r>
          </a:p>
        </p:txBody>
      </p:sp>
      <p:sp>
        <p:nvSpPr>
          <p:cNvPr id="81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B2AA50E-159C-47C1-81DD-40A3718E0A00}" type="slidenum">
              <a:rPr lang="el-GR" smtClean="0">
                <a:solidFill>
                  <a:prstClr val="black"/>
                </a:solidFill>
              </a:rPr>
              <a:pPr>
                <a:defRPr/>
              </a:pPr>
              <a:t>4</a:t>
            </a:fld>
            <a:endParaRPr lang="el-GR" smtClean="0">
              <a:solidFill>
                <a:prstClr val="black"/>
              </a:solidFill>
            </a:endParaRPr>
          </a:p>
        </p:txBody>
      </p:sp>
    </p:spTree>
    <p:extLst>
      <p:ext uri="{BB962C8B-B14F-4D97-AF65-F5344CB8AC3E}">
        <p14:creationId xmlns:p14="http://schemas.microsoft.com/office/powerpoint/2010/main" val="236066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Υπακρωμιακή</a:t>
            </a:r>
            <a:r>
              <a:rPr lang="el-GR" dirty="0"/>
              <a:t> άρθρωση</a:t>
            </a:r>
            <a:r>
              <a:rPr lang="en-US" dirty="0"/>
              <a:t> </a:t>
            </a:r>
            <a:r>
              <a:rPr lang="el-GR" sz="3000" b="0" dirty="0" smtClean="0"/>
              <a:t>2/4</a:t>
            </a:r>
            <a:endParaRPr lang="el-GR" dirty="0"/>
          </a:p>
        </p:txBody>
      </p:sp>
      <p:sp>
        <p:nvSpPr>
          <p:cNvPr id="3" name="Θέση περιεχομένου 2"/>
          <p:cNvSpPr>
            <a:spLocks noGrp="1"/>
          </p:cNvSpPr>
          <p:nvPr>
            <p:ph idx="1"/>
          </p:nvPr>
        </p:nvSpPr>
        <p:spPr>
          <a:xfrm>
            <a:off x="539750" y="1556792"/>
            <a:ext cx="8064500" cy="4752975"/>
          </a:xfrm>
        </p:spPr>
        <p:txBody>
          <a:bodyPr rtlCol="0">
            <a:normAutofit/>
          </a:bodyPr>
          <a:lstStyle/>
          <a:p>
            <a:pPr eaLnBrk="1" fontAlgn="auto" hangingPunct="1">
              <a:lnSpc>
                <a:spcPct val="114000"/>
              </a:lnSpc>
              <a:spcAft>
                <a:spcPts val="0"/>
              </a:spcAft>
              <a:buFont typeface="Arial" pitchFamily="34" charset="0"/>
              <a:buChar char="•"/>
              <a:defRPr/>
            </a:pPr>
            <a:r>
              <a:rPr lang="el-GR" dirty="0"/>
              <a:t>Το κάτω τοίχωμα του </a:t>
            </a:r>
            <a:r>
              <a:rPr lang="el-GR" dirty="0" err="1"/>
              <a:t>υπακρωμιακού</a:t>
            </a:r>
            <a:r>
              <a:rPr lang="el-GR" dirty="0"/>
              <a:t> ορογόνου θυλάκου αποτελεί τμήμα του άνω τοιχώματος του ελύτρου του </a:t>
            </a:r>
            <a:r>
              <a:rPr lang="el-GR" dirty="0" err="1"/>
              <a:t>υπερακανθίου</a:t>
            </a:r>
            <a:r>
              <a:rPr lang="el-GR" dirty="0"/>
              <a:t> </a:t>
            </a:r>
            <a:r>
              <a:rPr lang="el-GR" dirty="0" smtClean="0"/>
              <a:t>μυός,</a:t>
            </a:r>
            <a:endParaRPr lang="el-GR" dirty="0"/>
          </a:p>
          <a:p>
            <a:pPr eaLnBrk="1" fontAlgn="auto" hangingPunct="1">
              <a:lnSpc>
                <a:spcPct val="114000"/>
              </a:lnSpc>
              <a:spcAft>
                <a:spcPts val="0"/>
              </a:spcAft>
              <a:buFont typeface="Arial" pitchFamily="34" charset="0"/>
              <a:buChar char="•"/>
              <a:defRPr/>
            </a:pPr>
            <a:r>
              <a:rPr lang="el-GR" dirty="0"/>
              <a:t>Ο </a:t>
            </a:r>
            <a:r>
              <a:rPr lang="el-GR" dirty="0" err="1"/>
              <a:t>υπακρωμιακός</a:t>
            </a:r>
            <a:r>
              <a:rPr lang="el-GR" dirty="0"/>
              <a:t> ορογόνος θύλακας επιτρέπει την ομαλή ολίσθηση μεταξύ του </a:t>
            </a:r>
            <a:r>
              <a:rPr lang="el-GR" dirty="0" err="1"/>
              <a:t>βραχιονίου</a:t>
            </a:r>
            <a:r>
              <a:rPr lang="el-GR" dirty="0"/>
              <a:t>, του τένοντα του </a:t>
            </a:r>
            <a:r>
              <a:rPr lang="el-GR" dirty="0" err="1"/>
              <a:t>υπερακανθίου</a:t>
            </a:r>
            <a:r>
              <a:rPr lang="el-GR" dirty="0"/>
              <a:t> μυός και τον περιβάλλοντα </a:t>
            </a:r>
            <a:r>
              <a:rPr lang="el-GR" dirty="0" smtClean="0"/>
              <a:t>χώρο,</a:t>
            </a:r>
            <a:endParaRPr lang="el-GR" dirty="0"/>
          </a:p>
          <a:p>
            <a:pPr eaLnBrk="1" fontAlgn="auto" hangingPunct="1">
              <a:lnSpc>
                <a:spcPct val="114000"/>
              </a:lnSpc>
              <a:spcAft>
                <a:spcPts val="0"/>
              </a:spcAft>
              <a:buFont typeface="Arial" pitchFamily="34" charset="0"/>
              <a:buChar char="•"/>
              <a:defRPr/>
            </a:pPr>
            <a:r>
              <a:rPr lang="el-GR" dirty="0"/>
              <a:t>Η βλάβη του μηχανισμού ολίσθησης αποτελεί μία συνήθη αιτία πόνου και περιορισμού της τροχιάς της κίνησης της άρθρωσης του ώμου, αλλά σπάνια συμβαίνει σαν πρωταρχικό </a:t>
            </a:r>
            <a:r>
              <a:rPr lang="el-GR" dirty="0" smtClean="0"/>
              <a:t>πρόβλημα.</a:t>
            </a:r>
            <a:endParaRPr lang="el-GR" dirty="0"/>
          </a:p>
        </p:txBody>
      </p:sp>
      <p:sp>
        <p:nvSpPr>
          <p:cNvPr id="92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E284B4C-3166-4114-808D-D98758934407}" type="slidenum">
              <a:rPr lang="el-GR" smtClean="0">
                <a:solidFill>
                  <a:prstClr val="black"/>
                </a:solidFill>
              </a:rPr>
              <a:pPr>
                <a:defRPr/>
              </a:pPr>
              <a:t>5</a:t>
            </a:fld>
            <a:endParaRPr lang="el-GR" smtClean="0">
              <a:solidFill>
                <a:prstClr val="black"/>
              </a:solidFill>
            </a:endParaRPr>
          </a:p>
        </p:txBody>
      </p:sp>
    </p:spTree>
    <p:extLst>
      <p:ext uri="{BB962C8B-B14F-4D97-AF65-F5344CB8AC3E}">
        <p14:creationId xmlns:p14="http://schemas.microsoft.com/office/powerpoint/2010/main" val="4193320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Υπακρωμιακή</a:t>
            </a:r>
            <a:r>
              <a:rPr lang="el-GR" dirty="0"/>
              <a:t> άρθρωση</a:t>
            </a:r>
            <a:r>
              <a:rPr lang="en-US" dirty="0"/>
              <a:t> </a:t>
            </a:r>
            <a:r>
              <a:rPr lang="el-GR" sz="3000" b="0" dirty="0" smtClean="0"/>
              <a:t>3/4</a:t>
            </a:r>
            <a:endParaRPr lang="el-GR" dirty="0"/>
          </a:p>
        </p:txBody>
      </p:sp>
      <p:sp>
        <p:nvSpPr>
          <p:cNvPr id="10243" name="Θέση περιεχομένου 2"/>
          <p:cNvSpPr>
            <a:spLocks noGrp="1"/>
          </p:cNvSpPr>
          <p:nvPr>
            <p:ph idx="1"/>
          </p:nvPr>
        </p:nvSpPr>
        <p:spPr>
          <a:xfrm>
            <a:off x="539750" y="1619250"/>
            <a:ext cx="8064500" cy="4752975"/>
          </a:xfrm>
        </p:spPr>
        <p:txBody>
          <a:bodyPr/>
          <a:lstStyle/>
          <a:p>
            <a:pPr eaLnBrk="1" hangingPunct="1">
              <a:lnSpc>
                <a:spcPct val="114000"/>
              </a:lnSpc>
              <a:spcBef>
                <a:spcPts val="3000"/>
              </a:spcBef>
            </a:pPr>
            <a:r>
              <a:rPr lang="el-GR" altLang="el-GR" dirty="0" smtClean="0"/>
              <a:t>Η μείωση του </a:t>
            </a:r>
            <a:r>
              <a:rPr lang="el-GR" altLang="el-GR" dirty="0" err="1" smtClean="0"/>
              <a:t>υπακρωμιακού</a:t>
            </a:r>
            <a:r>
              <a:rPr lang="el-GR" altLang="el-GR" dirty="0" smtClean="0"/>
              <a:t> χώρου συμβαίνει όταν η κεφαλή του </a:t>
            </a:r>
            <a:r>
              <a:rPr lang="el-GR" altLang="el-GR" dirty="0" err="1" smtClean="0"/>
              <a:t>βραχιονίου</a:t>
            </a:r>
            <a:r>
              <a:rPr lang="el-GR" altLang="el-GR" dirty="0" smtClean="0"/>
              <a:t> ολισθαίνει κεφαλικά και προσκρούει στο ακρώμιο,</a:t>
            </a:r>
          </a:p>
          <a:p>
            <a:pPr eaLnBrk="1" hangingPunct="1">
              <a:lnSpc>
                <a:spcPct val="114000"/>
              </a:lnSpc>
              <a:spcBef>
                <a:spcPts val="3000"/>
              </a:spcBef>
            </a:pPr>
            <a:r>
              <a:rPr lang="el-GR" altLang="el-GR" dirty="0" smtClean="0"/>
              <a:t>Η πρόσκρουση της κεφαλής του </a:t>
            </a:r>
            <a:r>
              <a:rPr lang="el-GR" altLang="el-GR" dirty="0" err="1" smtClean="0"/>
              <a:t>βραχιονίουμπορεί</a:t>
            </a:r>
            <a:r>
              <a:rPr lang="el-GR" altLang="el-GR" dirty="0" smtClean="0"/>
              <a:t> να προκαλέσει το σύνδρομο πρόσκρουσης με πόνο των δομών που βρίσκονται στον </a:t>
            </a:r>
            <a:r>
              <a:rPr lang="el-GR" altLang="el-GR" dirty="0" err="1" smtClean="0"/>
              <a:t>υπακρωμιακό</a:t>
            </a:r>
            <a:r>
              <a:rPr lang="el-GR" altLang="el-GR" dirty="0" smtClean="0"/>
              <a:t> χώρο.</a:t>
            </a:r>
          </a:p>
        </p:txBody>
      </p:sp>
      <p:sp>
        <p:nvSpPr>
          <p:cNvPr id="102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536E872-91D7-4461-989B-5AB2FA228F16}" type="slidenum">
              <a:rPr lang="el-GR" smtClean="0">
                <a:solidFill>
                  <a:prstClr val="black"/>
                </a:solidFill>
              </a:rPr>
              <a:pPr>
                <a:defRPr/>
              </a:pPr>
              <a:t>6</a:t>
            </a:fld>
            <a:endParaRPr lang="el-GR" smtClean="0">
              <a:solidFill>
                <a:prstClr val="black"/>
              </a:solidFill>
            </a:endParaRPr>
          </a:p>
        </p:txBody>
      </p:sp>
    </p:spTree>
    <p:extLst>
      <p:ext uri="{BB962C8B-B14F-4D97-AF65-F5344CB8AC3E}">
        <p14:creationId xmlns:p14="http://schemas.microsoft.com/office/powerpoint/2010/main" val="562808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Υπακρωμιακή</a:t>
            </a:r>
            <a:r>
              <a:rPr lang="el-GR" dirty="0"/>
              <a:t> άρθρωση</a:t>
            </a:r>
            <a:r>
              <a:rPr lang="en-US" dirty="0"/>
              <a:t> </a:t>
            </a:r>
            <a:r>
              <a:rPr lang="el-GR" sz="3000" b="0" dirty="0" smtClean="0"/>
              <a:t>4/4</a:t>
            </a:r>
            <a:endParaRPr lang="el-GR" dirty="0"/>
          </a:p>
        </p:txBody>
      </p:sp>
      <p:sp>
        <p:nvSpPr>
          <p:cNvPr id="11267" name="Θέση περιεχομένου 2"/>
          <p:cNvSpPr>
            <a:spLocks noGrp="1"/>
          </p:cNvSpPr>
          <p:nvPr>
            <p:ph idx="1"/>
          </p:nvPr>
        </p:nvSpPr>
        <p:spPr>
          <a:xfrm>
            <a:off x="539750" y="1619250"/>
            <a:ext cx="8064500" cy="4752975"/>
          </a:xfrm>
        </p:spPr>
        <p:txBody>
          <a:bodyPr/>
          <a:lstStyle/>
          <a:p>
            <a:pPr eaLnBrk="1" hangingPunct="1">
              <a:lnSpc>
                <a:spcPct val="114000"/>
              </a:lnSpc>
              <a:spcBef>
                <a:spcPts val="3000"/>
              </a:spcBef>
            </a:pPr>
            <a:r>
              <a:rPr lang="el-GR" altLang="el-GR" smtClean="0"/>
              <a:t>Η μείωση του υπακρωμιακού χώρου μπορεί να υπάρχει με την κάκωση του υπερακανθίου μυός και αύξηση του όγκου του υπακρωμιακού ορογόνου θυλάκου, καθώς και από τις ανατομικές δυσμορφίες (μεγάλος κορακοακρωμιακός σύνδεσμος, σχήμα του ακρωμίου, κ.λ.π.).</a:t>
            </a:r>
          </a:p>
          <a:p>
            <a:pPr eaLnBrk="1" hangingPunct="1">
              <a:lnSpc>
                <a:spcPct val="114000"/>
              </a:lnSpc>
            </a:pPr>
            <a:endParaRPr lang="el-GR" altLang="el-GR" smtClean="0"/>
          </a:p>
        </p:txBody>
      </p:sp>
      <p:sp>
        <p:nvSpPr>
          <p:cNvPr id="102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A0FBA0E-08D5-4595-B683-2CBFB93A04ED}" type="slidenum">
              <a:rPr lang="el-GR" smtClean="0">
                <a:solidFill>
                  <a:prstClr val="black"/>
                </a:solidFill>
              </a:rPr>
              <a:pPr>
                <a:defRPr/>
              </a:pPr>
              <a:t>7</a:t>
            </a:fld>
            <a:endParaRPr lang="el-GR" smtClean="0">
              <a:solidFill>
                <a:prstClr val="black"/>
              </a:solidFill>
            </a:endParaRPr>
          </a:p>
        </p:txBody>
      </p:sp>
    </p:spTree>
    <p:extLst>
      <p:ext uri="{BB962C8B-B14F-4D97-AF65-F5344CB8AC3E}">
        <p14:creationId xmlns:p14="http://schemas.microsoft.com/office/powerpoint/2010/main" val="3661387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Αρθρικός θύλακος </a:t>
            </a:r>
            <a:r>
              <a:rPr lang="el-GR" dirty="0" err="1" smtClean="0"/>
              <a:t>γληνοβραχιονίου</a:t>
            </a:r>
            <a:r>
              <a:rPr lang="el-GR" dirty="0"/>
              <a:t> </a:t>
            </a:r>
            <a:r>
              <a:rPr lang="el-GR" sz="3000" b="0" dirty="0" smtClean="0"/>
              <a:t>1/2</a:t>
            </a:r>
            <a:endParaRPr lang="el-GR" sz="3000" b="0" dirty="0"/>
          </a:p>
        </p:txBody>
      </p:sp>
      <p:sp>
        <p:nvSpPr>
          <p:cNvPr id="12291" name="Θέση περιεχομένου 2"/>
          <p:cNvSpPr>
            <a:spLocks noGrp="1"/>
          </p:cNvSpPr>
          <p:nvPr>
            <p:ph idx="1"/>
          </p:nvPr>
        </p:nvSpPr>
        <p:spPr>
          <a:xfrm>
            <a:off x="539750" y="1619250"/>
            <a:ext cx="7993063" cy="4752975"/>
          </a:xfrm>
        </p:spPr>
        <p:txBody>
          <a:bodyPr/>
          <a:lstStyle/>
          <a:p>
            <a:pPr eaLnBrk="1" hangingPunct="1"/>
            <a:r>
              <a:rPr lang="el-GR" altLang="el-GR" dirty="0" smtClean="0"/>
              <a:t>Η </a:t>
            </a:r>
            <a:r>
              <a:rPr lang="el-GR" altLang="el-GR" dirty="0" err="1" smtClean="0"/>
              <a:t>γληνοβραχιόνιος</a:t>
            </a:r>
            <a:r>
              <a:rPr lang="el-GR" altLang="el-GR" dirty="0" smtClean="0"/>
              <a:t> άρθρωση περιβάλλεται από έναν μεγάλο και χαλαρό αρθρικό θύλακο που είναι σφικτός πίσω και χαλαρός μπροστά,</a:t>
            </a:r>
          </a:p>
          <a:p>
            <a:pPr eaLnBrk="1" hangingPunct="1"/>
            <a:r>
              <a:rPr lang="el-GR" altLang="el-GR" dirty="0" smtClean="0"/>
              <a:t>Ο αρθρικός θύλακος έχει διπλάσιο μέγεθος από την κεφαλή του </a:t>
            </a:r>
            <a:r>
              <a:rPr lang="el-GR" altLang="el-GR" dirty="0" err="1" smtClean="0"/>
              <a:t>βραχιονίου</a:t>
            </a:r>
            <a:r>
              <a:rPr lang="el-GR" altLang="el-GR" dirty="0" smtClean="0"/>
              <a:t> και επιτρέπει την απομάκρυνση του </a:t>
            </a:r>
            <a:r>
              <a:rPr lang="el-GR" altLang="el-GR" dirty="0" err="1" smtClean="0"/>
              <a:t>βραχιονίου</a:t>
            </a:r>
            <a:r>
              <a:rPr lang="el-GR" altLang="el-GR" dirty="0" smtClean="0"/>
              <a:t> κατά 2.5 cm, όταν αυτό βρίσκεται στην χαλαρή θέση,</a:t>
            </a:r>
          </a:p>
          <a:p>
            <a:pPr eaLnBrk="1" hangingPunct="1"/>
            <a:r>
              <a:rPr lang="el-GR" altLang="el-GR" dirty="0" smtClean="0"/>
              <a:t>Η σχετική χαλαρότητα του αρθρικού θυλάκου είναι απαραίτητη για την κίνηση των αρθρικών επιφανειών, αλλά παρέχει μικρή σταθερότητα.</a:t>
            </a:r>
          </a:p>
        </p:txBody>
      </p:sp>
      <p:sp>
        <p:nvSpPr>
          <p:cNvPr id="112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E56F151-08BE-40EF-A7AE-EE984E79AD05}" type="slidenum">
              <a:rPr lang="el-GR" smtClean="0">
                <a:solidFill>
                  <a:prstClr val="black"/>
                </a:solidFill>
              </a:rPr>
              <a:pPr>
                <a:defRPr/>
              </a:pPr>
              <a:t>8</a:t>
            </a:fld>
            <a:endParaRPr lang="el-GR" smtClean="0">
              <a:solidFill>
                <a:prstClr val="black"/>
              </a:solidFill>
            </a:endParaRPr>
          </a:p>
        </p:txBody>
      </p:sp>
    </p:spTree>
    <p:extLst>
      <p:ext uri="{BB962C8B-B14F-4D97-AF65-F5344CB8AC3E}">
        <p14:creationId xmlns:p14="http://schemas.microsoft.com/office/powerpoint/2010/main" val="1674752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bec7dda62a37710fdf9a717f87a96e1841587d"/>
</p:tagLst>
</file>

<file path=ppt/theme/theme1.xml><?xml version="1.0" encoding="utf-8"?>
<a:theme xmlns:a="http://schemas.openxmlformats.org/drawingml/2006/main" name="template">
  <a:themeElements>
    <a:clrScheme name="Προσαρμοσμένο 1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76</TotalTime>
  <Words>2695</Words>
  <Application>Microsoft Office PowerPoint</Application>
  <PresentationFormat>On-screen Show (4:3)</PresentationFormat>
  <Paragraphs>267</Paragraphs>
  <Slides>43</Slides>
  <Notes>11</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template</vt:lpstr>
      <vt:lpstr>OC_template_updated</vt:lpstr>
      <vt:lpstr>Τεχνικές Κινητοποίησης και Θεραπευτικοί Χειρισμοί (Θ)</vt:lpstr>
      <vt:lpstr>Εξέταση της άρθρωσης του ώμου</vt:lpstr>
      <vt:lpstr>Γληνοβραχιόνια άρθρωση</vt:lpstr>
      <vt:lpstr>Αρθρικές επιφάνειες</vt:lpstr>
      <vt:lpstr>Υπακρωμιακή άρθρωση 1/4</vt:lpstr>
      <vt:lpstr>Υπακρωμιακή άρθρωση 2/4</vt:lpstr>
      <vt:lpstr>Υπακρωμιακή άρθρωση 3/4</vt:lpstr>
      <vt:lpstr>Υπακρωμιακή άρθρωση 4/4</vt:lpstr>
      <vt:lpstr>Αρθρικός θύλακος γληνοβραχιονίου 1/2</vt:lpstr>
      <vt:lpstr>Αρθρικός θύλακος γληνοβραχιονίου 2/2</vt:lpstr>
      <vt:lpstr>Οστεοκινηματική 1/5</vt:lpstr>
      <vt:lpstr>Οστεοκινηματική 2/5</vt:lpstr>
      <vt:lpstr>Οστεοκινηματική 3/5</vt:lpstr>
      <vt:lpstr>Επίπεδο ωμοπλάτης</vt:lpstr>
      <vt:lpstr>Οστεοκινηματική 4/5</vt:lpstr>
      <vt:lpstr>Οστεοκινηματική 5/5</vt:lpstr>
      <vt:lpstr>Στροφή βραχιονίου</vt:lpstr>
      <vt:lpstr>Αρθρωκινηματική 1/4</vt:lpstr>
      <vt:lpstr>Αρθρωκινηματική 2/4</vt:lpstr>
      <vt:lpstr>Αρθρωκινηματική 3/4</vt:lpstr>
      <vt:lpstr>Λειτουργική Εμβιομηχανική</vt:lpstr>
      <vt:lpstr>Λειτουργική Εμβιομηχανική Αρχική Φάση 0° - 60°</vt:lpstr>
      <vt:lpstr>Λειτουργική Εμβιομηχανική Μέση Φάση 60° - 140° (1/2)</vt:lpstr>
      <vt:lpstr>Λειτουργική Εμβιομηχανική Μέση Φάση 60° - 140° (2/2)</vt:lpstr>
      <vt:lpstr>Λειτουργική Εμβιομηχανική Τελική Φάση 140° - 180° (1/2)</vt:lpstr>
      <vt:lpstr>Λειτουργική Εμβιομηχανική Τελική Φάση 140° - 180° (2/2)</vt:lpstr>
      <vt:lpstr>Αρθρωκινηματική 4/4</vt:lpstr>
      <vt:lpstr>Απαγωγή γληνοβραχιονίου</vt:lpstr>
      <vt:lpstr>Κάμψη – Έκταση γληνοβραχιονίου</vt:lpstr>
      <vt:lpstr>Έσω – Έξω στροφή</vt:lpstr>
      <vt:lpstr>Εξέταση &amp; αποκατάσταση</vt:lpstr>
      <vt:lpstr>Εξέταση της ωμικής ζώνης 1/2</vt:lpstr>
      <vt:lpstr>Εξέταση της ωμικής ζώνης 2/2</vt:lpstr>
      <vt:lpstr>Φυσιολογικό τελικό αίσθημα γληνοβραχιονίου άρθρωσης</vt:lpstr>
      <vt:lpstr>Κινητοποίηση γληνοβραχιονίου</vt:lpstr>
      <vt:lpstr>An evidence-based review on the validity of the Kaltenborn rule as applied to the glenohumeral joint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Κινητοποίησης και Θεραπευτικοί Χειρισμοί</dc:title>
  <dc:creator>opencourses@teiath.gr</dc:creator>
  <cp:lastModifiedBy>alex</cp:lastModifiedBy>
  <cp:revision>15</cp:revision>
  <dcterms:created xsi:type="dcterms:W3CDTF">2014-12-15T11:53:10Z</dcterms:created>
  <dcterms:modified xsi:type="dcterms:W3CDTF">2015-02-24T14:57:52Z</dcterms:modified>
</cp:coreProperties>
</file>