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30"/>
  </p:notesMasterIdLst>
  <p:handoutMasterIdLst>
    <p:handoutMasterId r:id="rId31"/>
  </p:handoutMasterIdLst>
  <p:sldIdLst>
    <p:sldId id="256" r:id="rId3"/>
    <p:sldId id="271" r:id="rId4"/>
    <p:sldId id="274" r:id="rId5"/>
    <p:sldId id="275" r:id="rId6"/>
    <p:sldId id="280" r:id="rId7"/>
    <p:sldId id="281" r:id="rId8"/>
    <p:sldId id="282" r:id="rId9"/>
    <p:sldId id="284" r:id="rId10"/>
    <p:sldId id="286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257" r:id="rId23"/>
    <p:sldId id="262" r:id="rId24"/>
    <p:sldId id="264" r:id="rId25"/>
    <p:sldId id="312" r:id="rId26"/>
    <p:sldId id="313" r:id="rId27"/>
    <p:sldId id="266" r:id="rId28"/>
    <p:sldId id="261" r:id="rId29"/>
  </p:sldIdLst>
  <p:sldSz cx="9144000" cy="6858000" type="screen4x3"/>
  <p:notesSz cx="7104063" cy="10234613"/>
  <p:custDataLst>
    <p:tags r:id="rId3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dirty="0" smtClean="0"/>
              <a:t>ΙΑΤΡΙΚΑ ΗΛΕΚΤΡΟΝΙΚΑ - ΔΙΑΛΕΞΗ 6η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582A0-4C1A-432E-A20D-DF1FF1814BC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C2395-ED56-44BB-91C7-ED93603A70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3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2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2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4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0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 marL="1165225" indent="-266700">
              <a:lnSpc>
                <a:spcPct val="112000"/>
              </a:lnSpc>
              <a:spcBef>
                <a:spcPts val="1200"/>
              </a:spcBef>
              <a:defRPr sz="2200"/>
            </a:lvl4pPr>
            <a:lvl5pPr marL="1528763" indent="-228600"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1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3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2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Ιατρικά Ηλεκτρονικά 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Υλοποίηση Βαθυπερατού Φίλτρου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Δρ.Π.Ασβεστάς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Μηχανικών Βιοϊατρικής Τεχνολογίας Τ.Ε.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9/19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φίλτρο.</a:t>
            </a:r>
          </a:p>
          <a:p>
            <a:r>
              <a:rPr lang="el-GR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dirty="0">
                <a:cs typeface="Times New Roman" pitchFamily="18" charset="0"/>
              </a:rPr>
              <a:t>Να υλοποιηθεί ένα βαθυπερατό φίλτρο </a:t>
            </a:r>
            <a:r>
              <a:rPr lang="en-GB" dirty="0">
                <a:cs typeface="Times New Roman" pitchFamily="18" charset="0"/>
              </a:rPr>
              <a:t>Butterworth </a:t>
            </a:r>
            <a:r>
              <a:rPr lang="el-GR" dirty="0">
                <a:cs typeface="Times New Roman" pitchFamily="18" charset="0"/>
              </a:rPr>
              <a:t>που ικανοποιεί τις ακόλουθες προδιαγραφές:</a:t>
            </a:r>
          </a:p>
          <a:p>
            <a:pPr marL="355600" indent="0">
              <a:buNone/>
            </a:pPr>
            <a:r>
              <a:rPr lang="en-GB" i="1" dirty="0">
                <a:cs typeface="Times New Roman" pitchFamily="18" charset="0"/>
              </a:rPr>
              <a:t>f</a:t>
            </a:r>
            <a:r>
              <a:rPr lang="en-GB" i="1" baseline="-25000" dirty="0">
                <a:cs typeface="Times New Roman" pitchFamily="18" charset="0"/>
              </a:rPr>
              <a:t>p</a:t>
            </a:r>
            <a:r>
              <a:rPr lang="en-GB" dirty="0">
                <a:cs typeface="Times New Roman" pitchFamily="18" charset="0"/>
              </a:rPr>
              <a:t> = 10</a:t>
            </a:r>
            <a:r>
              <a:rPr lang="el-GR" dirty="0">
                <a:cs typeface="Times New Roman" pitchFamily="18" charset="0"/>
              </a:rPr>
              <a:t>0</a:t>
            </a:r>
            <a:r>
              <a:rPr lang="en-GB" dirty="0">
                <a:cs typeface="Times New Roman" pitchFamily="18" charset="0"/>
              </a:rPr>
              <a:t>Hz</a:t>
            </a:r>
          </a:p>
          <a:p>
            <a:pPr marL="355600" indent="0">
              <a:buNone/>
            </a:pPr>
            <a:r>
              <a:rPr lang="en-GB" i="1" dirty="0">
                <a:cs typeface="Times New Roman" pitchFamily="18" charset="0"/>
              </a:rPr>
              <a:t>A</a:t>
            </a:r>
            <a:r>
              <a:rPr lang="en-GB" i="1" baseline="-25000" dirty="0">
                <a:cs typeface="Times New Roman" pitchFamily="18" charset="0"/>
              </a:rPr>
              <a:t>max</a:t>
            </a:r>
            <a:r>
              <a:rPr lang="en-GB" dirty="0">
                <a:cs typeface="Times New Roman" pitchFamily="18" charset="0"/>
              </a:rPr>
              <a:t> = 1dB</a:t>
            </a:r>
          </a:p>
          <a:p>
            <a:pPr marL="355600" indent="0">
              <a:buNone/>
            </a:pPr>
            <a:r>
              <a:rPr lang="en-GB" i="1" dirty="0">
                <a:cs typeface="Times New Roman" pitchFamily="18" charset="0"/>
              </a:rPr>
              <a:t>f</a:t>
            </a:r>
            <a:r>
              <a:rPr lang="en-GB" i="1" baseline="-25000" dirty="0">
                <a:cs typeface="Times New Roman" pitchFamily="18" charset="0"/>
              </a:rPr>
              <a:t>s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l-GR" dirty="0">
                <a:cs typeface="Times New Roman" pitchFamily="18" charset="0"/>
              </a:rPr>
              <a:t>500</a:t>
            </a:r>
            <a:r>
              <a:rPr lang="en-GB" dirty="0">
                <a:cs typeface="Times New Roman" pitchFamily="18" charset="0"/>
              </a:rPr>
              <a:t>Hz</a:t>
            </a:r>
          </a:p>
          <a:p>
            <a:pPr marL="355600" indent="0">
              <a:buNone/>
            </a:pPr>
            <a:r>
              <a:rPr lang="en-GB" i="1" dirty="0">
                <a:cs typeface="Times New Roman" pitchFamily="18" charset="0"/>
              </a:rPr>
              <a:t>A</a:t>
            </a:r>
            <a:r>
              <a:rPr lang="en-GB" i="1" baseline="-25000" dirty="0">
                <a:cs typeface="Times New Roman" pitchFamily="18" charset="0"/>
              </a:rPr>
              <a:t>min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l-GR" dirty="0">
                <a:cs typeface="Times New Roman" pitchFamily="18" charset="0"/>
              </a:rPr>
              <a:t>40</a:t>
            </a:r>
            <a:r>
              <a:rPr lang="en-GB" dirty="0">
                <a:cs typeface="Times New Roman" pitchFamily="18" charset="0"/>
              </a:rPr>
              <a:t>dB</a:t>
            </a:r>
          </a:p>
          <a:p>
            <a:pPr marL="355600" indent="0">
              <a:buNone/>
            </a:pPr>
            <a:r>
              <a:rPr lang="el-GR" dirty="0">
                <a:cs typeface="Times New Roman" pitchFamily="18" charset="0"/>
              </a:rPr>
              <a:t>Κέρδος </a:t>
            </a:r>
            <a:r>
              <a:rPr lang="en-GB" dirty="0">
                <a:cs typeface="Times New Roman" pitchFamily="18" charset="0"/>
              </a:rPr>
              <a:t>dc = </a:t>
            </a:r>
            <a:r>
              <a:rPr lang="en-GB" dirty="0" smtClean="0">
                <a:cs typeface="Times New Roman" pitchFamily="18" charset="0"/>
              </a:rPr>
              <a:t>1</a:t>
            </a:r>
            <a:endParaRPr lang="en-GB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457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10/19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r>
              <a:rPr lang="el-GR" dirty="0" smtClean="0"/>
              <a:t>Βαθυπερατό φίλτρο.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l-GR" sz="2200" b="1" dirty="0">
                <a:solidFill>
                  <a:prstClr val="black"/>
                </a:solidFill>
                <a:cs typeface="Times New Roman" pitchFamily="18" charset="0"/>
              </a:rPr>
              <a:t>Παράδειγμα</a:t>
            </a:r>
          </a:p>
          <a:p>
            <a:pPr marL="444500" lv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l-GR" sz="2200" dirty="0">
                <a:solidFill>
                  <a:prstClr val="black"/>
                </a:solidFill>
                <a:cs typeface="Times New Roman" pitchFamily="18" charset="0"/>
              </a:rPr>
              <a:t>Είναι</a:t>
            </a:r>
            <a:r>
              <a:rPr lang="el-GR" sz="2200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lang="el-GR" sz="22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949280"/>
            <a:ext cx="6926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Επομένως επιλέγουμε </a:t>
            </a:r>
            <a:r>
              <a:rPr lang="en-GB" sz="2200" i="1" dirty="0" smtClean="0">
                <a:latin typeface="+mn-lt"/>
                <a:cs typeface="Times New Roman" pitchFamily="18" charset="0"/>
              </a:rPr>
              <a:t>N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= 4.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1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128112"/>
              </p:ext>
            </p:extLst>
          </p:nvPr>
        </p:nvGraphicFramePr>
        <p:xfrm>
          <a:off x="2195736" y="2204864"/>
          <a:ext cx="4643470" cy="52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3" imgW="2349360" imgH="266400" progId="Equation.DSMT4">
                  <p:embed/>
                </p:oleObj>
              </mc:Choice>
              <mc:Fallback>
                <p:oleObj name="Equation" r:id="rId3" imgW="2349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204864"/>
                        <a:ext cx="4643470" cy="525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589437"/>
              </p:ext>
            </p:extLst>
          </p:nvPr>
        </p:nvGraphicFramePr>
        <p:xfrm>
          <a:off x="1691680" y="3644443"/>
          <a:ext cx="5634038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5" imgW="2984400" imgH="355320" progId="Equation.DSMT4">
                  <p:embed/>
                </p:oleObj>
              </mc:Choice>
              <mc:Fallback>
                <p:oleObj name="Equation" r:id="rId5" imgW="29844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644443"/>
                        <a:ext cx="5634038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6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574102"/>
              </p:ext>
            </p:extLst>
          </p:nvPr>
        </p:nvGraphicFramePr>
        <p:xfrm>
          <a:off x="2843808" y="4506281"/>
          <a:ext cx="15716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506281"/>
                        <a:ext cx="1571625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724346"/>
              </p:ext>
            </p:extLst>
          </p:nvPr>
        </p:nvGraphicFramePr>
        <p:xfrm>
          <a:off x="2771800" y="5295533"/>
          <a:ext cx="157003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9" imgW="914400" imgH="253800" progId="Equation.DSMT4">
                  <p:embed/>
                </p:oleObj>
              </mc:Choice>
              <mc:Fallback>
                <p:oleObj name="Equation" r:id="rId9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295533"/>
                        <a:ext cx="1570037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755576" y="2875002"/>
            <a:ext cx="828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Δοκιμάζουμε διάφορες τιμές για την τάξη του φίλτρου </a:t>
            </a:r>
            <a:r>
              <a:rPr lang="el-GR" sz="2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Ν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μέχρι να βρούμε την τιμή για την </a:t>
            </a:r>
            <a:r>
              <a:rPr lang="el-GR" sz="22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οποία: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755576" y="4509120"/>
            <a:ext cx="18894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Για </a:t>
            </a:r>
            <a:r>
              <a:rPr lang="el-GR" sz="2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Ν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= </a:t>
            </a:r>
            <a:r>
              <a:rPr lang="en-GB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είναι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755576" y="5301208"/>
            <a:ext cx="18253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Για </a:t>
            </a:r>
            <a:r>
              <a:rPr lang="el-GR" sz="2200" i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Ν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= </a:t>
            </a:r>
            <a:r>
              <a:rPr lang="en-GB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el-GR" sz="22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είναι</a:t>
            </a:r>
          </a:p>
        </p:txBody>
      </p:sp>
    </p:spTree>
    <p:extLst>
      <p:ext uri="{BB962C8B-B14F-4D97-AF65-F5344CB8AC3E}">
        <p14:creationId xmlns:p14="http://schemas.microsoft.com/office/powerpoint/2010/main" val="6579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11/19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</a:t>
            </a:r>
          </a:p>
          <a:p>
            <a:r>
              <a:rPr lang="el-GR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dirty="0">
                <a:cs typeface="Times New Roman" pitchFamily="18" charset="0"/>
              </a:rPr>
              <a:t>Είναι</a:t>
            </a: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6250" y="3068960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Χρησιμοποιώντας τον πίνακα με τα πολυώνυμα </a:t>
            </a:r>
            <a:r>
              <a:rPr lang="en-US" sz="2200" dirty="0" smtClean="0">
                <a:latin typeface="+mn-lt"/>
                <a:cs typeface="Times New Roman" pitchFamily="18" charset="0"/>
              </a:rPr>
              <a:t>Butterworth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για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ε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= 1 και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ω</a:t>
            </a:r>
            <a:r>
              <a:rPr lang="en-GB" sz="2200" i="1" baseline="-25000" dirty="0" smtClean="0">
                <a:latin typeface="+mn-lt"/>
                <a:cs typeface="Times New Roman" pitchFamily="18" charset="0"/>
              </a:rPr>
              <a:t>p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= 1, προκύπτει τελικά για </a:t>
            </a:r>
            <a:r>
              <a:rPr lang="el-GR" sz="2200" i="1" dirty="0" smtClean="0">
                <a:latin typeface="+mn-lt"/>
                <a:cs typeface="Times New Roman" pitchFamily="18" charset="0"/>
              </a:rPr>
              <a:t>Ν</a:t>
            </a:r>
            <a:r>
              <a:rPr lang="el-GR" sz="2200" dirty="0" smtClean="0">
                <a:latin typeface="+mn-lt"/>
                <a:cs typeface="Times New Roman" pitchFamily="18" charset="0"/>
              </a:rPr>
              <a:t> = </a:t>
            </a:r>
            <a:r>
              <a:rPr lang="en-GB" sz="2200" dirty="0" smtClean="0">
                <a:latin typeface="+mn-lt"/>
                <a:cs typeface="Times New Roman" pitchFamily="18" charset="0"/>
              </a:rPr>
              <a:t>4</a:t>
            </a:r>
            <a:r>
              <a:rPr lang="el-GR" sz="2200" dirty="0" smtClean="0">
                <a:latin typeface="+mn-lt"/>
                <a:cs typeface="Times New Roman" pitchFamily="18" charset="0"/>
              </a:rPr>
              <a:t>: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16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796336"/>
              </p:ext>
            </p:extLst>
          </p:nvPr>
        </p:nvGraphicFramePr>
        <p:xfrm>
          <a:off x="724988" y="3803139"/>
          <a:ext cx="7554913" cy="280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3822480" imgH="1422360" progId="Equation.DSMT4">
                  <p:embed/>
                </p:oleObj>
              </mc:Choice>
              <mc:Fallback>
                <p:oleObj name="Equation" r:id="rId3" imgW="382248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988" y="3803139"/>
                        <a:ext cx="7554913" cy="280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85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915571"/>
              </p:ext>
            </p:extLst>
          </p:nvPr>
        </p:nvGraphicFramePr>
        <p:xfrm>
          <a:off x="3203848" y="2132856"/>
          <a:ext cx="30305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5" imgW="1612800" imgH="419040" progId="Equation.DSMT4">
                  <p:embed/>
                </p:oleObj>
              </mc:Choice>
              <mc:Fallback>
                <p:oleObj name="Equation" r:id="rId5" imgW="1612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132856"/>
                        <a:ext cx="3030538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84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12/19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</a:t>
            </a:r>
          </a:p>
          <a:p>
            <a:r>
              <a:rPr lang="el-GR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dirty="0">
                <a:cs typeface="Times New Roman" pitchFamily="18" charset="0"/>
              </a:rPr>
              <a:t>Επομένως, η συνολική συνάρτηση μεταφοράς μπορεί να γραφτεί ως γινόμενο δύο επιμέρους συναρτήσεων μεταφοράς 2</a:t>
            </a:r>
            <a:r>
              <a:rPr lang="el-GR" baseline="30000" dirty="0">
                <a:cs typeface="Times New Roman" pitchFamily="18" charset="0"/>
              </a:rPr>
              <a:t>ου</a:t>
            </a:r>
            <a:r>
              <a:rPr lang="el-GR" dirty="0">
                <a:cs typeface="Times New Roman" pitchFamily="18" charset="0"/>
              </a:rPr>
              <a:t> βαθμού</a:t>
            </a:r>
            <a:r>
              <a:rPr lang="el-GR" dirty="0" smtClean="0">
                <a:cs typeface="Times New Roman" pitchFamily="18" charset="0"/>
              </a:rPr>
              <a:t>:</a:t>
            </a:r>
            <a:endParaRPr lang="el-GR" dirty="0">
              <a:cs typeface="Times New Roman" pitchFamily="18" charset="0"/>
            </a:endParaRPr>
          </a:p>
        </p:txBody>
      </p:sp>
      <p:graphicFrame>
        <p:nvGraphicFramePr>
          <p:cNvPr id="979971" name="Object 3"/>
          <p:cNvGraphicFramePr>
            <a:graphicFrameLocks noChangeAspect="1"/>
          </p:cNvGraphicFramePr>
          <p:nvPr/>
        </p:nvGraphicFramePr>
        <p:xfrm>
          <a:off x="2143108" y="3892565"/>
          <a:ext cx="4694238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2374560" imgH="888840" progId="Equation.DSMT4">
                  <p:embed/>
                </p:oleObj>
              </mc:Choice>
              <mc:Fallback>
                <p:oleObj name="Equation" r:id="rId3" imgW="237456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3892565"/>
                        <a:ext cx="4694238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43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13/19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</a:t>
            </a:r>
          </a:p>
          <a:p>
            <a:r>
              <a:rPr lang="el-GR" b="1" dirty="0">
                <a:cs typeface="Times New Roman" pitchFamily="18" charset="0"/>
              </a:rPr>
              <a:t>Παράδειγμα</a:t>
            </a:r>
          </a:p>
          <a:p>
            <a:r>
              <a:rPr lang="el-GR" dirty="0">
                <a:cs typeface="Times New Roman" pitchFamily="18" charset="0"/>
              </a:rPr>
              <a:t>Για την </a:t>
            </a:r>
            <a:r>
              <a:rPr lang="en-GB" i="1" dirty="0">
                <a:cs typeface="Times New Roman" pitchFamily="18" charset="0"/>
              </a:rPr>
              <a:t>T</a:t>
            </a:r>
            <a:r>
              <a:rPr lang="en-GB" baseline="-25000" dirty="0">
                <a:cs typeface="Times New Roman" pitchFamily="18" charset="0"/>
              </a:rPr>
              <a:t>1</a:t>
            </a:r>
            <a:r>
              <a:rPr lang="en-GB" dirty="0">
                <a:cs typeface="Times New Roman" pitchFamily="18" charset="0"/>
              </a:rPr>
              <a:t>(</a:t>
            </a:r>
            <a:r>
              <a:rPr lang="en-GB" i="1" dirty="0">
                <a:cs typeface="Times New Roman" pitchFamily="18" charset="0"/>
              </a:rPr>
              <a:t>s</a:t>
            </a:r>
            <a:r>
              <a:rPr lang="en-GB" dirty="0">
                <a:cs typeface="Times New Roman" pitchFamily="18" charset="0"/>
              </a:rPr>
              <a:t>) </a:t>
            </a:r>
            <a:r>
              <a:rPr lang="el-GR" dirty="0">
                <a:cs typeface="Times New Roman" pitchFamily="18" charset="0"/>
              </a:rPr>
              <a:t>και για το αντίστοιχο φίλτρο </a:t>
            </a:r>
            <a:r>
              <a:rPr lang="en-GB" dirty="0">
                <a:cs typeface="Times New Roman" pitchFamily="18" charset="0"/>
              </a:rPr>
              <a:t>Sallen – Key</a:t>
            </a:r>
            <a:r>
              <a:rPr lang="el-GR" dirty="0">
                <a:cs typeface="Times New Roman" pitchFamily="18" charset="0"/>
              </a:rPr>
              <a:t> ισχύει ότι</a:t>
            </a:r>
            <a:r>
              <a:rPr lang="el-GR" dirty="0" smtClean="0">
                <a:cs typeface="Times New Roman" pitchFamily="18" charset="0"/>
              </a:rPr>
              <a:t>:</a:t>
            </a:r>
            <a:endParaRPr lang="el-GR" dirty="0">
              <a:cs typeface="Times New Roman" pitchFamily="18" charset="0"/>
            </a:endParaRPr>
          </a:p>
        </p:txBody>
      </p:sp>
      <p:graphicFrame>
        <p:nvGraphicFramePr>
          <p:cNvPr id="979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95164"/>
              </p:ext>
            </p:extLst>
          </p:nvPr>
        </p:nvGraphicFramePr>
        <p:xfrm>
          <a:off x="1619672" y="2924944"/>
          <a:ext cx="469423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3" imgW="2374560" imgH="1091880" progId="Equation.DSMT4">
                  <p:embed/>
                </p:oleObj>
              </mc:Choice>
              <mc:Fallback>
                <p:oleObj name="Equation" r:id="rId3" imgW="237456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924944"/>
                        <a:ext cx="469423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0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287730"/>
              </p:ext>
            </p:extLst>
          </p:nvPr>
        </p:nvGraphicFramePr>
        <p:xfrm>
          <a:off x="2123728" y="5301208"/>
          <a:ext cx="4108737" cy="1032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5" imgW="2273040" imgH="571320" progId="Equation.DSMT4">
                  <p:embed/>
                </p:oleObj>
              </mc:Choice>
              <mc:Fallback>
                <p:oleObj name="Equation" r:id="rId5" imgW="22730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301208"/>
                        <a:ext cx="4108737" cy="1032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95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14/19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</a:t>
            </a:r>
          </a:p>
          <a:p>
            <a:r>
              <a:rPr lang="el-GR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dirty="0">
                <a:cs typeface="Times New Roman" pitchFamily="18" charset="0"/>
              </a:rPr>
              <a:t>Επιλέγουμε </a:t>
            </a:r>
            <a:r>
              <a:rPr lang="en-GB" i="1" dirty="0">
                <a:cs typeface="Times New Roman" pitchFamily="18" charset="0"/>
              </a:rPr>
              <a:t>C</a:t>
            </a:r>
            <a:r>
              <a:rPr lang="en-GB" baseline="-25000" dirty="0">
                <a:cs typeface="Times New Roman" pitchFamily="18" charset="0"/>
              </a:rPr>
              <a:t>1</a:t>
            </a:r>
            <a:r>
              <a:rPr lang="en-GB" dirty="0">
                <a:cs typeface="Times New Roman" pitchFamily="18" charset="0"/>
              </a:rPr>
              <a:t> = </a:t>
            </a:r>
            <a:r>
              <a:rPr lang="el-GR" dirty="0">
                <a:cs typeface="Times New Roman" pitchFamily="18" charset="0"/>
              </a:rPr>
              <a:t>470</a:t>
            </a:r>
            <a:r>
              <a:rPr lang="en-GB" dirty="0">
                <a:cs typeface="Times New Roman" pitchFamily="18" charset="0"/>
              </a:rPr>
              <a:t>nF </a:t>
            </a:r>
            <a:r>
              <a:rPr lang="el-GR" dirty="0">
                <a:cs typeface="Times New Roman" pitchFamily="18" charset="0"/>
              </a:rPr>
              <a:t>και </a:t>
            </a:r>
            <a:r>
              <a:rPr lang="en-GB" i="1" dirty="0">
                <a:cs typeface="Times New Roman" pitchFamily="18" charset="0"/>
              </a:rPr>
              <a:t>C</a:t>
            </a:r>
            <a:r>
              <a:rPr lang="en-GB" baseline="-25000" dirty="0">
                <a:cs typeface="Times New Roman" pitchFamily="18" charset="0"/>
              </a:rPr>
              <a:t>2</a:t>
            </a:r>
            <a:r>
              <a:rPr lang="en-GB" dirty="0">
                <a:cs typeface="Times New Roman" pitchFamily="18" charset="0"/>
              </a:rPr>
              <a:t> = 1</a:t>
            </a:r>
            <a:r>
              <a:rPr lang="el-GR" dirty="0">
                <a:cs typeface="Times New Roman" pitchFamily="18" charset="0"/>
              </a:rPr>
              <a:t>μ</a:t>
            </a:r>
            <a:r>
              <a:rPr lang="en-GB" dirty="0">
                <a:cs typeface="Times New Roman" pitchFamily="18" charset="0"/>
              </a:rPr>
              <a:t>F. </a:t>
            </a:r>
            <a:r>
              <a:rPr lang="el-GR" dirty="0">
                <a:cs typeface="Times New Roman" pitchFamily="18" charset="0"/>
              </a:rPr>
              <a:t>Τότε θα ισχύει ότι:</a:t>
            </a:r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4437112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Από όπου προκύπτει ότι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οι στρογγυλοποιημένες τιμές είναι:</a:t>
            </a:r>
          </a:p>
          <a:p>
            <a:endParaRPr lang="el-GR" sz="2200" dirty="0" smtClean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79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313175"/>
              </p:ext>
            </p:extLst>
          </p:nvPr>
        </p:nvGraphicFramePr>
        <p:xfrm>
          <a:off x="2915816" y="2942133"/>
          <a:ext cx="268605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3" imgW="1358640" imgH="685800" progId="Equation.DSMT4">
                  <p:embed/>
                </p:oleObj>
              </mc:Choice>
              <mc:Fallback>
                <p:oleObj name="Equation" r:id="rId3" imgW="13586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942133"/>
                        <a:ext cx="2686050" cy="135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0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25034"/>
              </p:ext>
            </p:extLst>
          </p:nvPr>
        </p:nvGraphicFramePr>
        <p:xfrm>
          <a:off x="3491880" y="4941168"/>
          <a:ext cx="15049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5" imgW="761760" imgH="457200" progId="Equation.DSMT4">
                  <p:embed/>
                </p:oleObj>
              </mc:Choice>
              <mc:Fallback>
                <p:oleObj name="Equation" r:id="rId5" imgW="7617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941168"/>
                        <a:ext cx="150495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50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15/19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</a:t>
            </a:r>
          </a:p>
          <a:p>
            <a:r>
              <a:rPr lang="el-GR" b="1" dirty="0">
                <a:cs typeface="Times New Roman" pitchFamily="18" charset="0"/>
              </a:rPr>
              <a:t>Παράδειγμα</a:t>
            </a:r>
          </a:p>
          <a:p>
            <a:r>
              <a:rPr lang="el-GR" dirty="0">
                <a:cs typeface="Times New Roman" pitchFamily="18" charset="0"/>
              </a:rPr>
              <a:t>Για την </a:t>
            </a:r>
            <a:r>
              <a:rPr lang="en-GB" i="1" dirty="0">
                <a:cs typeface="Times New Roman" pitchFamily="18" charset="0"/>
              </a:rPr>
              <a:t>T</a:t>
            </a:r>
            <a:r>
              <a:rPr lang="el-GR" baseline="-25000" dirty="0">
                <a:cs typeface="Times New Roman" pitchFamily="18" charset="0"/>
              </a:rPr>
              <a:t>2</a:t>
            </a:r>
            <a:r>
              <a:rPr lang="en-GB" dirty="0">
                <a:cs typeface="Times New Roman" pitchFamily="18" charset="0"/>
              </a:rPr>
              <a:t>(</a:t>
            </a:r>
            <a:r>
              <a:rPr lang="en-GB" i="1" dirty="0">
                <a:cs typeface="Times New Roman" pitchFamily="18" charset="0"/>
              </a:rPr>
              <a:t>s</a:t>
            </a:r>
            <a:r>
              <a:rPr lang="en-GB" dirty="0">
                <a:cs typeface="Times New Roman" pitchFamily="18" charset="0"/>
              </a:rPr>
              <a:t>) </a:t>
            </a:r>
            <a:r>
              <a:rPr lang="el-GR" dirty="0">
                <a:cs typeface="Times New Roman" pitchFamily="18" charset="0"/>
              </a:rPr>
              <a:t>και για το αντίστοιχο φίλτρο </a:t>
            </a:r>
            <a:r>
              <a:rPr lang="en-GB" dirty="0">
                <a:cs typeface="Times New Roman" pitchFamily="18" charset="0"/>
              </a:rPr>
              <a:t>Sallen – Key</a:t>
            </a:r>
            <a:r>
              <a:rPr lang="el-GR" dirty="0">
                <a:cs typeface="Times New Roman" pitchFamily="18" charset="0"/>
              </a:rPr>
              <a:t> ισχύει ότι:</a:t>
            </a:r>
          </a:p>
          <a:p>
            <a:endParaRPr lang="en-GB" dirty="0" smtClean="0"/>
          </a:p>
        </p:txBody>
      </p:sp>
      <p:graphicFrame>
        <p:nvGraphicFramePr>
          <p:cNvPr id="979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81467"/>
              </p:ext>
            </p:extLst>
          </p:nvPr>
        </p:nvGraphicFramePr>
        <p:xfrm>
          <a:off x="1691680" y="2924944"/>
          <a:ext cx="4141787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3" imgW="2095200" imgH="1091880" progId="Equation.DSMT4">
                  <p:embed/>
                </p:oleObj>
              </mc:Choice>
              <mc:Fallback>
                <p:oleObj name="Equation" r:id="rId3" imgW="209520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24944"/>
                        <a:ext cx="4141787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0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879503"/>
              </p:ext>
            </p:extLst>
          </p:nvPr>
        </p:nvGraphicFramePr>
        <p:xfrm>
          <a:off x="1835696" y="5373216"/>
          <a:ext cx="4344555" cy="100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5" imgW="2311200" imgH="533160" progId="Equation.DSMT4">
                  <p:embed/>
                </p:oleObj>
              </mc:Choice>
              <mc:Fallback>
                <p:oleObj name="Equation" r:id="rId5" imgW="23112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373216"/>
                        <a:ext cx="4344555" cy="1002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9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16/19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l-GR" sz="2200" b="1" dirty="0">
                <a:solidFill>
                  <a:prstClr val="black"/>
                </a:solidFill>
                <a:cs typeface="Times New Roman" pitchFamily="18" charset="0"/>
              </a:rPr>
              <a:t>Παράδειγμα</a:t>
            </a:r>
          </a:p>
          <a:p>
            <a:pPr marL="355600" lvl="0" indent="0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l-GR" sz="2200" dirty="0">
                <a:solidFill>
                  <a:prstClr val="black"/>
                </a:solidFill>
                <a:cs typeface="Times New Roman" pitchFamily="18" charset="0"/>
              </a:rPr>
              <a:t>Επιλέγουμε </a:t>
            </a:r>
            <a:r>
              <a:rPr lang="en-GB" sz="2200" i="1" dirty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l-GR" sz="2200" baseline="-25000" dirty="0">
                <a:solidFill>
                  <a:prstClr val="black"/>
                </a:solidFill>
                <a:cs typeface="Times New Roman" pitchFamily="18" charset="0"/>
              </a:rPr>
              <a:t>3</a:t>
            </a:r>
            <a:r>
              <a:rPr lang="en-GB" sz="2200" dirty="0">
                <a:solidFill>
                  <a:prstClr val="black"/>
                </a:solidFill>
                <a:cs typeface="Times New Roman" pitchFamily="18" charset="0"/>
              </a:rPr>
              <a:t> = </a:t>
            </a:r>
            <a:r>
              <a:rPr lang="el-GR" sz="2200" dirty="0">
                <a:solidFill>
                  <a:prstClr val="black"/>
                </a:solidFill>
                <a:cs typeface="Times New Roman" pitchFamily="18" charset="0"/>
              </a:rPr>
              <a:t>47</a:t>
            </a:r>
            <a:r>
              <a:rPr lang="en-GB" sz="2200" dirty="0">
                <a:solidFill>
                  <a:prstClr val="black"/>
                </a:solidFill>
                <a:cs typeface="Times New Roman" pitchFamily="18" charset="0"/>
              </a:rPr>
              <a:t>nF </a:t>
            </a:r>
            <a:r>
              <a:rPr lang="el-GR" sz="2200" dirty="0">
                <a:solidFill>
                  <a:prstClr val="black"/>
                </a:solidFill>
                <a:cs typeface="Times New Roman" pitchFamily="18" charset="0"/>
              </a:rPr>
              <a:t>και </a:t>
            </a:r>
            <a:r>
              <a:rPr lang="en-GB" sz="2200" i="1" dirty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l-GR" sz="2200" baseline="-25000" dirty="0">
                <a:solidFill>
                  <a:prstClr val="black"/>
                </a:solidFill>
                <a:cs typeface="Times New Roman" pitchFamily="18" charset="0"/>
              </a:rPr>
              <a:t>4</a:t>
            </a:r>
            <a:r>
              <a:rPr lang="en-GB" sz="2200" dirty="0">
                <a:solidFill>
                  <a:prstClr val="black"/>
                </a:solidFill>
                <a:cs typeface="Times New Roman" pitchFamily="18" charset="0"/>
              </a:rPr>
              <a:t> = 1</a:t>
            </a:r>
            <a:r>
              <a:rPr lang="el-GR" sz="2200" dirty="0">
                <a:solidFill>
                  <a:prstClr val="black"/>
                </a:solidFill>
                <a:cs typeface="Times New Roman" pitchFamily="18" charset="0"/>
              </a:rPr>
              <a:t>μ</a:t>
            </a:r>
            <a:r>
              <a:rPr lang="en-GB" sz="2200" dirty="0">
                <a:solidFill>
                  <a:prstClr val="black"/>
                </a:solidFill>
                <a:cs typeface="Times New Roman" pitchFamily="18" charset="0"/>
              </a:rPr>
              <a:t>F. </a:t>
            </a:r>
            <a:r>
              <a:rPr lang="el-GR" sz="2200" dirty="0">
                <a:solidFill>
                  <a:prstClr val="black"/>
                </a:solidFill>
                <a:cs typeface="Times New Roman" pitchFamily="18" charset="0"/>
              </a:rPr>
              <a:t>Τότε θα ισχύει ότι: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83568" y="4221088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Από όπου προκύπτει ότι</a:t>
            </a:r>
            <a:r>
              <a:rPr lang="en-GB" sz="2200" dirty="0" smtClean="0">
                <a:latin typeface="+mn-lt"/>
                <a:cs typeface="Times New Roman" pitchFamily="18" charset="0"/>
              </a:rPr>
              <a:t>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οι στρογγυλοποιημένες τιμές είναι:</a:t>
            </a:r>
          </a:p>
          <a:p>
            <a:endParaRPr lang="el-GR" sz="2200" dirty="0" smtClean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79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654160"/>
              </p:ext>
            </p:extLst>
          </p:nvPr>
        </p:nvGraphicFramePr>
        <p:xfrm>
          <a:off x="2915816" y="2781827"/>
          <a:ext cx="2586037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1307880" imgH="685800" progId="Equation.DSMT4">
                  <p:embed/>
                </p:oleObj>
              </mc:Choice>
              <mc:Fallback>
                <p:oleObj name="Equation" r:id="rId3" imgW="13078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781827"/>
                        <a:ext cx="2586037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0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706376"/>
              </p:ext>
            </p:extLst>
          </p:nvPr>
        </p:nvGraphicFramePr>
        <p:xfrm>
          <a:off x="3491880" y="4797152"/>
          <a:ext cx="1379537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698400" imgH="457200" progId="Equation.DSMT4">
                  <p:embed/>
                </p:oleObj>
              </mc:Choice>
              <mc:Fallback>
                <p:oleObj name="Equation" r:id="rId5" imgW="698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797152"/>
                        <a:ext cx="1379537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17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17/19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</a:t>
            </a:r>
          </a:p>
          <a:p>
            <a:r>
              <a:rPr lang="el-GR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dirty="0">
                <a:cs typeface="Times New Roman" pitchFamily="18" charset="0"/>
              </a:rPr>
              <a:t>Το πλήρες κύκλωμα φαίνεται στο ακόλουθο </a:t>
            </a:r>
            <a:r>
              <a:rPr lang="el-GR" dirty="0" smtClean="0">
                <a:cs typeface="Times New Roman" pitchFamily="18" charset="0"/>
              </a:rPr>
              <a:t>σχήμα.</a:t>
            </a:r>
            <a:endParaRPr lang="el-GR" dirty="0">
              <a:cs typeface="Times New Roman" pitchFamily="18" charset="0"/>
            </a:endParaRPr>
          </a:p>
          <a:p>
            <a:endParaRPr lang="en-GB" dirty="0" smtClean="0"/>
          </a:p>
        </p:txBody>
      </p:sp>
      <p:pic>
        <p:nvPicPr>
          <p:cNvPr id="98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43248"/>
            <a:ext cx="9144000" cy="2185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99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18/19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l-GR" sz="2200" dirty="0" smtClean="0"/>
              <a:t>Βαθυπερατό φίλτρο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l-GR" sz="2200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l-GR" sz="2200" dirty="0">
                <a:cs typeface="Times New Roman" pitchFamily="18" charset="0"/>
              </a:rPr>
              <a:t>Το διάγραμμα </a:t>
            </a:r>
            <a:r>
              <a:rPr lang="en-GB" sz="2200" dirty="0">
                <a:cs typeface="Times New Roman" pitchFamily="18" charset="0"/>
              </a:rPr>
              <a:t>Bode </a:t>
            </a:r>
            <a:r>
              <a:rPr lang="el-GR" sz="2200" dirty="0">
                <a:cs typeface="Times New Roman" pitchFamily="18" charset="0"/>
              </a:rPr>
              <a:t>πλάτους φαίνεται στο σχήμα</a:t>
            </a:r>
            <a:r>
              <a:rPr lang="el-GR" sz="2200" dirty="0" smtClean="0">
                <a:cs typeface="Times New Roman" pitchFamily="18" charset="0"/>
              </a:rPr>
              <a:t>.</a:t>
            </a:r>
            <a:endParaRPr lang="el-GR" sz="2200" dirty="0">
              <a:cs typeface="Times New Roman" pitchFamily="18" charset="0"/>
            </a:endParaRPr>
          </a:p>
        </p:txBody>
      </p:sp>
      <p:pic>
        <p:nvPicPr>
          <p:cNvPr id="986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12" y="2492896"/>
            <a:ext cx="8334529" cy="42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88224" y="646545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81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Ενεργά φίλτρα </a:t>
            </a:r>
            <a:r>
              <a:rPr lang="el-GR" sz="3000" b="0" dirty="0" smtClean="0"/>
              <a:t>1/19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/>
          </a:bodyPr>
          <a:lstStyle/>
          <a:p>
            <a:r>
              <a:rPr lang="el-GR" dirty="0" smtClean="0"/>
              <a:t>Υλοποίηση φίλτρων</a:t>
            </a:r>
          </a:p>
          <a:p>
            <a:pPr lvl="1"/>
            <a:r>
              <a:rPr lang="el-GR" dirty="0" smtClean="0"/>
              <a:t>Ο πιο συνηθισμένος τρόπος υλοποίησης φίλτρων είναι η εν σειρά σύνδεση φίλτρων 1</a:t>
            </a:r>
            <a:r>
              <a:rPr lang="el-GR" baseline="30000" dirty="0" smtClean="0"/>
              <a:t>ης</a:t>
            </a:r>
            <a:r>
              <a:rPr lang="el-GR" dirty="0" smtClean="0"/>
              <a:t> και 2</a:t>
            </a:r>
            <a:r>
              <a:rPr lang="el-GR" baseline="30000" dirty="0" smtClean="0"/>
              <a:t>ης</a:t>
            </a:r>
            <a:r>
              <a:rPr lang="el-GR" dirty="0" smtClean="0"/>
              <a:t> τάξης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Επειδή οι πόλοι του φίλτρου εμφανίζονται σε μιγαδικά συζυγή ζεύγη, μια συνάρτηση μεταφοράς μεγάλης τάξης μπορεί να παραγοντοποιηθεί σε γινόμενο δευτεροβάθμιων συναρτήσεων.</a:t>
            </a:r>
          </a:p>
          <a:p>
            <a:pPr lvl="1"/>
            <a:r>
              <a:rPr lang="el-GR" dirty="0" smtClean="0"/>
              <a:t>Αν η συνάρτηση μεταφοράς είναι περιττής τάξης κατά την παραγοντοποίηση θα προκύψει και μία συνάρτηση πρώτης τάξης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Κάθε μία από τις επιμέρους συναρτήσεις (δευτεροβάθμιες ή πρωτοβάθμιες) μπορεί να υλοποιηθεί χρησιμοποιώντας ένα κύκλωμα που περιλαμβάνει ΤΕ, πυκνωτές και αντιστάσεις.</a:t>
            </a:r>
            <a:endParaRPr lang="en-GB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82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19/19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</a:t>
            </a:r>
          </a:p>
          <a:p>
            <a:r>
              <a:rPr lang="el-GR" b="1" dirty="0">
                <a:cs typeface="Times New Roman" pitchFamily="18" charset="0"/>
              </a:rPr>
              <a:t>Παράδειγμα</a:t>
            </a:r>
          </a:p>
          <a:p>
            <a:pPr marL="355600" indent="0">
              <a:buNone/>
            </a:pPr>
            <a:r>
              <a:rPr lang="el-GR" dirty="0">
                <a:cs typeface="Times New Roman" pitchFamily="18" charset="0"/>
              </a:rPr>
              <a:t>Για το συγκεκριμένο κύκλωμα ισχύει ότι:</a:t>
            </a:r>
          </a:p>
          <a:p>
            <a:pPr marL="355600" indent="0">
              <a:buNone/>
            </a:pPr>
            <a:r>
              <a:rPr lang="en-GB" i="1" dirty="0">
                <a:cs typeface="Times New Roman" pitchFamily="18" charset="0"/>
              </a:rPr>
              <a:t>f</a:t>
            </a:r>
            <a:r>
              <a:rPr lang="en-GB" i="1" baseline="-25000" dirty="0">
                <a:cs typeface="Times New Roman" pitchFamily="18" charset="0"/>
              </a:rPr>
              <a:t>p</a:t>
            </a:r>
            <a:r>
              <a:rPr lang="en-GB" dirty="0">
                <a:cs typeface="Times New Roman" pitchFamily="18" charset="0"/>
              </a:rPr>
              <a:t> = 100Hz </a:t>
            </a:r>
            <a:r>
              <a:rPr lang="en-GB" i="1" dirty="0">
                <a:cs typeface="Times New Roman" pitchFamily="18" charset="0"/>
              </a:rPr>
              <a:t>A</a:t>
            </a:r>
            <a:r>
              <a:rPr lang="en-GB" dirty="0">
                <a:cs typeface="Times New Roman" pitchFamily="18" charset="0"/>
              </a:rPr>
              <a:t>(</a:t>
            </a:r>
            <a:r>
              <a:rPr lang="en-GB" i="1" dirty="0">
                <a:cs typeface="Times New Roman" pitchFamily="18" charset="0"/>
              </a:rPr>
              <a:t>f</a:t>
            </a:r>
            <a:r>
              <a:rPr lang="en-GB" i="1" baseline="-25000" dirty="0">
                <a:cs typeface="Times New Roman" pitchFamily="18" charset="0"/>
              </a:rPr>
              <a:t>p</a:t>
            </a:r>
            <a:r>
              <a:rPr lang="en-GB" dirty="0">
                <a:cs typeface="Times New Roman" pitchFamily="18" charset="0"/>
              </a:rPr>
              <a:t>) = </a:t>
            </a:r>
            <a:r>
              <a:rPr lang="el-GR" dirty="0">
                <a:cs typeface="Times New Roman" pitchFamily="18" charset="0"/>
              </a:rPr>
              <a:t>1</a:t>
            </a:r>
            <a:r>
              <a:rPr lang="en-GB" dirty="0">
                <a:cs typeface="Times New Roman" pitchFamily="18" charset="0"/>
              </a:rPr>
              <a:t>,</a:t>
            </a:r>
            <a:r>
              <a:rPr lang="el-GR" dirty="0">
                <a:cs typeface="Times New Roman" pitchFamily="18" charset="0"/>
              </a:rPr>
              <a:t>6</a:t>
            </a:r>
            <a:r>
              <a:rPr lang="en-GB" dirty="0">
                <a:cs typeface="Times New Roman" pitchFamily="18" charset="0"/>
              </a:rPr>
              <a:t>7dB</a:t>
            </a:r>
          </a:p>
          <a:p>
            <a:pPr marL="355600" indent="0">
              <a:buNone/>
            </a:pPr>
            <a:r>
              <a:rPr lang="en-GB" i="1" dirty="0">
                <a:cs typeface="Times New Roman" pitchFamily="18" charset="0"/>
              </a:rPr>
              <a:t>f</a:t>
            </a:r>
            <a:r>
              <a:rPr lang="en-GB" i="1" baseline="-25000" dirty="0">
                <a:cs typeface="Times New Roman" pitchFamily="18" charset="0"/>
              </a:rPr>
              <a:t>s</a:t>
            </a:r>
            <a:r>
              <a:rPr lang="en-GB" dirty="0">
                <a:cs typeface="Times New Roman" pitchFamily="18" charset="0"/>
              </a:rPr>
              <a:t> = 500Hz </a:t>
            </a:r>
            <a:r>
              <a:rPr lang="en-GB" i="1" dirty="0">
                <a:cs typeface="Times New Roman" pitchFamily="18" charset="0"/>
              </a:rPr>
              <a:t>A</a:t>
            </a:r>
            <a:r>
              <a:rPr lang="en-GB" dirty="0">
                <a:cs typeface="Times New Roman" pitchFamily="18" charset="0"/>
              </a:rPr>
              <a:t>(</a:t>
            </a:r>
            <a:r>
              <a:rPr lang="en-GB" i="1" dirty="0">
                <a:cs typeface="Times New Roman" pitchFamily="18" charset="0"/>
              </a:rPr>
              <a:t>f</a:t>
            </a:r>
            <a:r>
              <a:rPr lang="en-GB" i="1" baseline="-25000" dirty="0">
                <a:cs typeface="Times New Roman" pitchFamily="18" charset="0"/>
              </a:rPr>
              <a:t>s</a:t>
            </a:r>
            <a:r>
              <a:rPr lang="en-GB" dirty="0">
                <a:cs typeface="Times New Roman" pitchFamily="18" charset="0"/>
              </a:rPr>
              <a:t>)  = </a:t>
            </a:r>
            <a:r>
              <a:rPr lang="el-GR" dirty="0">
                <a:cs typeface="Times New Roman" pitchFamily="18" charset="0"/>
              </a:rPr>
              <a:t>51</a:t>
            </a:r>
            <a:r>
              <a:rPr lang="en-GB" dirty="0">
                <a:cs typeface="Times New Roman" pitchFamily="18" charset="0"/>
              </a:rPr>
              <a:t>,</a:t>
            </a:r>
            <a:r>
              <a:rPr lang="el-GR" dirty="0">
                <a:cs typeface="Times New Roman" pitchFamily="18" charset="0"/>
              </a:rPr>
              <a:t>4</a:t>
            </a:r>
            <a:r>
              <a:rPr lang="en-GB" dirty="0">
                <a:cs typeface="Times New Roman" pitchFamily="18" charset="0"/>
              </a:rPr>
              <a:t>dB</a:t>
            </a:r>
          </a:p>
          <a:p>
            <a:pPr marL="355600" indent="0">
              <a:buNone/>
            </a:pPr>
            <a:r>
              <a:rPr lang="el-GR" dirty="0">
                <a:cs typeface="Times New Roman" pitchFamily="18" charset="0"/>
              </a:rPr>
              <a:t>Το κύκλωμα δεν ικανοποιεί την προδιαγραφή για τη μέγιστη μεταβολή της εξασθένισης στη ζώνη διέλευσης. Αυτό οφείλεται στην πεπερασμένη ακρίβεια των διαθέσιμων τιμών αντιστάσεων</a:t>
            </a:r>
            <a:r>
              <a:rPr lang="el-GR" dirty="0" smtClean="0">
                <a:cs typeface="Times New Roman" pitchFamily="18" charset="0"/>
              </a:rPr>
              <a:t>.</a:t>
            </a:r>
            <a:endParaRPr lang="en-GB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8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Παντελής Ασβεστάς 2014. </a:t>
            </a:r>
            <a:r>
              <a:rPr lang="el-GR" sz="2000" dirty="0"/>
              <a:t>Παντελής Ασβεστάς. </a:t>
            </a:r>
            <a:r>
              <a:rPr lang="el-GR" sz="2000" dirty="0" smtClean="0"/>
              <a:t>«Ιατρικά Ηλεκτρονικά. 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Υλοποίηση Βαθυπερατού Φίλτρου».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8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2/19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Ενεργό βαθυπερατό φίλτρο 1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</a:p>
          <a:p>
            <a:pPr lvl="1"/>
            <a:r>
              <a:rPr lang="el-GR" dirty="0" smtClean="0"/>
              <a:t>Μη αναστρέφουσα συνδεσμολογία</a:t>
            </a:r>
            <a:r>
              <a:rPr lang="en-US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076056" y="5193444"/>
            <a:ext cx="30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+mn-lt"/>
                <a:cs typeface="Times New Roman" pitchFamily="18" charset="0"/>
              </a:rPr>
              <a:t>Κέρδος </a:t>
            </a:r>
            <a:r>
              <a:rPr lang="en-GB" sz="2000" dirty="0" smtClean="0">
                <a:latin typeface="+mn-lt"/>
                <a:cs typeface="Times New Roman" pitchFamily="18" charset="0"/>
              </a:rPr>
              <a:t>dc = </a:t>
            </a:r>
            <a:r>
              <a:rPr lang="el-GR" sz="2000" dirty="0" smtClean="0">
                <a:latin typeface="+mn-lt"/>
                <a:cs typeface="Times New Roman" pitchFamily="18" charset="0"/>
              </a:rPr>
              <a:t>1 + 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R</a:t>
            </a:r>
            <a:r>
              <a:rPr lang="en-US" sz="2000" dirty="0" smtClean="0">
                <a:latin typeface="+mn-lt"/>
                <a:cs typeface="Times New Roman" pitchFamily="18" charset="0"/>
              </a:rPr>
              <a:t>2/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R</a:t>
            </a:r>
            <a:r>
              <a:rPr lang="en-US" sz="2000" dirty="0" smtClean="0">
                <a:latin typeface="+mn-lt"/>
                <a:cs typeface="Times New Roman" pitchFamily="18" charset="0"/>
              </a:rPr>
              <a:t>1</a:t>
            </a:r>
            <a:endParaRPr lang="el-GR" sz="20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28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136305"/>
              </p:ext>
            </p:extLst>
          </p:nvPr>
        </p:nvGraphicFramePr>
        <p:xfrm>
          <a:off x="4967288" y="3384550"/>
          <a:ext cx="3084512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1549080" imgH="393480" progId="Equation.DSMT4">
                  <p:embed/>
                </p:oleObj>
              </mc:Choice>
              <mc:Fallback>
                <p:oleObj name="Equation" r:id="rId3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3384550"/>
                        <a:ext cx="3084512" cy="7826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09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0" y="2379195"/>
            <a:ext cx="4628102" cy="30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3/19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Ενεργό βαθυπερατό φίλτρο 1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</a:p>
          <a:p>
            <a:pPr lvl="1"/>
            <a:r>
              <a:rPr lang="el-GR" dirty="0" smtClean="0"/>
              <a:t>Μη αναστρέφουσα συνδεσμολογία</a:t>
            </a:r>
            <a:r>
              <a:rPr lang="en-US" dirty="0" smtClean="0"/>
              <a:t> – </a:t>
            </a:r>
            <a:r>
              <a:rPr lang="el-GR" dirty="0" smtClean="0"/>
              <a:t>Ειδική περίπτωση</a:t>
            </a:r>
            <a:r>
              <a:rPr lang="en-US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400000" y="5400000"/>
            <a:ext cx="30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Κέρδος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dc =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1 +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\\\\</a:t>
            </a:r>
            <a:endParaRPr lang="el-GR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8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514196"/>
              </p:ext>
            </p:extLst>
          </p:nvPr>
        </p:nvGraphicFramePr>
        <p:xfrm>
          <a:off x="5435600" y="3382963"/>
          <a:ext cx="21478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1079280" imgH="393480" progId="Equation.DSMT4">
                  <p:embed/>
                </p:oleObj>
              </mc:Choice>
              <mc:Fallback>
                <p:oleObj name="Equation" r:id="rId3" imgW="1079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382963"/>
                        <a:ext cx="2147888" cy="7842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4" y="2780928"/>
            <a:ext cx="4662222" cy="261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03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4/19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 </a:t>
            </a:r>
            <a:r>
              <a:rPr lang="en-GB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r>
              <a:rPr lang="en-GB" dirty="0" smtClean="0"/>
              <a:t> (</a:t>
            </a:r>
            <a:r>
              <a:rPr lang="el-GR" dirty="0" smtClean="0"/>
              <a:t>Φίλτρο </a:t>
            </a:r>
            <a:r>
              <a:rPr lang="en-GB" dirty="0" smtClean="0"/>
              <a:t>Sallen - Key).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pic>
        <p:nvPicPr>
          <p:cNvPr id="933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814" y="2285992"/>
            <a:ext cx="49449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05214" y="37861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024" y="30003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28612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957320"/>
            <a:ext cx="1377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  <a:cs typeface="Times New Roman" pitchFamily="18" charset="0"/>
              </a:rPr>
              <a:t>Κόμβος </a:t>
            </a:r>
            <a:r>
              <a:rPr lang="el-GR" sz="2200" b="1" i="1" dirty="0" smtClean="0">
                <a:latin typeface="+mn-lt"/>
                <a:cs typeface="Times New Roman" pitchFamily="18" charset="0"/>
              </a:rPr>
              <a:t>Α</a:t>
            </a:r>
            <a:r>
              <a:rPr lang="el-GR" sz="2200" b="1" dirty="0" smtClean="0">
                <a:latin typeface="+mn-lt"/>
                <a:cs typeface="Times New Roman" pitchFamily="18" charset="0"/>
              </a:rPr>
              <a:t>:</a:t>
            </a:r>
            <a:endParaRPr lang="el-GR" sz="22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14282" y="2500306"/>
          <a:ext cx="3729064" cy="1500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2209680" imgH="888840" progId="Equation.DSMT4">
                  <p:embed/>
                </p:oleObj>
              </mc:Choice>
              <mc:Fallback>
                <p:oleObj name="Equation" r:id="rId4" imgW="220968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500306"/>
                        <a:ext cx="3729064" cy="1500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4348" y="4202676"/>
            <a:ext cx="13649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  <a:cs typeface="Times New Roman" pitchFamily="18" charset="0"/>
              </a:rPr>
              <a:t>Κόμβος </a:t>
            </a:r>
            <a:r>
              <a:rPr lang="el-GR" sz="2200" b="1" i="1" dirty="0" smtClean="0">
                <a:latin typeface="+mn-lt"/>
                <a:cs typeface="Times New Roman" pitchFamily="18" charset="0"/>
              </a:rPr>
              <a:t>Β</a:t>
            </a:r>
            <a:r>
              <a:rPr lang="el-GR" sz="2200" b="1" dirty="0" smtClean="0">
                <a:latin typeface="+mn-lt"/>
                <a:cs typeface="Times New Roman" pitchFamily="18" charset="0"/>
              </a:rPr>
              <a:t>:</a:t>
            </a:r>
            <a:endParaRPr lang="el-GR" sz="22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33896" name="Object 8"/>
          <p:cNvGraphicFramePr>
            <a:graphicFrameLocks noChangeAspect="1"/>
          </p:cNvGraphicFramePr>
          <p:nvPr/>
        </p:nvGraphicFramePr>
        <p:xfrm>
          <a:off x="714348" y="4714884"/>
          <a:ext cx="4732337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2806560" imgH="914400" progId="Equation.DSMT4">
                  <p:embed/>
                </p:oleObj>
              </mc:Choice>
              <mc:Fallback>
                <p:oleObj name="Equation" r:id="rId6" imgW="28065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714884"/>
                        <a:ext cx="4732337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44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5/19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 </a:t>
            </a:r>
            <a:r>
              <a:rPr lang="en-GB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r>
              <a:rPr lang="en-GB" dirty="0" smtClean="0"/>
              <a:t> (</a:t>
            </a:r>
            <a:r>
              <a:rPr lang="el-GR" dirty="0" smtClean="0"/>
              <a:t>Φίλτρο </a:t>
            </a:r>
            <a:r>
              <a:rPr lang="en-GB" dirty="0" smtClean="0"/>
              <a:t>Sallen - Key)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pic>
        <p:nvPicPr>
          <p:cNvPr id="933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119539"/>
            <a:ext cx="49449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05214" y="37861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8024" y="30003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286124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421" y="1877170"/>
            <a:ext cx="13216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  <a:cs typeface="Times New Roman" pitchFamily="18" charset="0"/>
              </a:rPr>
              <a:t>Κόμβος </a:t>
            </a:r>
            <a:r>
              <a:rPr lang="el-GR" sz="2200" b="1" i="1" dirty="0" smtClean="0">
                <a:latin typeface="+mn-lt"/>
                <a:cs typeface="Times New Roman" pitchFamily="18" charset="0"/>
              </a:rPr>
              <a:t>Γ</a:t>
            </a:r>
            <a:r>
              <a:rPr lang="el-GR" sz="2200" b="1" dirty="0" smtClean="0">
                <a:latin typeface="+mn-lt"/>
                <a:cs typeface="Times New Roman" pitchFamily="18" charset="0"/>
              </a:rPr>
              <a:t>:</a:t>
            </a:r>
            <a:endParaRPr lang="el-GR" sz="2200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16530"/>
              </p:ext>
            </p:extLst>
          </p:nvPr>
        </p:nvGraphicFramePr>
        <p:xfrm>
          <a:off x="119655" y="2308057"/>
          <a:ext cx="6497638" cy="440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4" imgW="3632040" imgH="2463480" progId="Equation.DSMT4">
                  <p:embed/>
                </p:oleObj>
              </mc:Choice>
              <mc:Fallback>
                <p:oleObj name="Equation" r:id="rId4" imgW="3632040" imgH="246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55" y="2308057"/>
                        <a:ext cx="6497638" cy="440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18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6/19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 </a:t>
            </a:r>
            <a:r>
              <a:rPr lang="en-GB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r>
              <a:rPr lang="en-GB" dirty="0" smtClean="0"/>
              <a:t> (</a:t>
            </a:r>
            <a:r>
              <a:rPr lang="el-GR" dirty="0" smtClean="0"/>
              <a:t>Φίλτρο </a:t>
            </a:r>
            <a:r>
              <a:rPr lang="en-GB" dirty="0" smtClean="0"/>
              <a:t>Sallen - Key)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pic>
        <p:nvPicPr>
          <p:cNvPr id="933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9449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3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418076"/>
              </p:ext>
            </p:extLst>
          </p:nvPr>
        </p:nvGraphicFramePr>
        <p:xfrm>
          <a:off x="323528" y="5157192"/>
          <a:ext cx="82184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4" imgW="4140000" imgH="457200" progId="Equation.DSMT4">
                  <p:embed/>
                </p:oleObj>
              </mc:Choice>
              <mc:Fallback>
                <p:oleObj name="Equation" r:id="rId4" imgW="414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157192"/>
                        <a:ext cx="8218488" cy="9080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3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7/19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Βαθυπερατό φίλτρο </a:t>
            </a:r>
            <a:r>
              <a:rPr lang="en-GB" dirty="0" smtClean="0"/>
              <a:t>2</a:t>
            </a:r>
            <a:r>
              <a:rPr lang="el-GR" baseline="30000" dirty="0" smtClean="0"/>
              <a:t>ου</a:t>
            </a:r>
            <a:r>
              <a:rPr lang="el-GR" dirty="0" smtClean="0"/>
              <a:t> βαθμού</a:t>
            </a:r>
            <a:r>
              <a:rPr lang="en-GB" dirty="0" smtClean="0"/>
              <a:t> (</a:t>
            </a:r>
            <a:r>
              <a:rPr lang="el-GR" dirty="0" smtClean="0"/>
              <a:t>Φίλτρο </a:t>
            </a:r>
            <a:r>
              <a:rPr lang="en-GB" dirty="0" smtClean="0"/>
              <a:t>Sallen - Key)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</p:txBody>
      </p:sp>
      <p:graphicFrame>
        <p:nvGraphicFramePr>
          <p:cNvPr id="933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704002"/>
              </p:ext>
            </p:extLst>
          </p:nvPr>
        </p:nvGraphicFramePr>
        <p:xfrm>
          <a:off x="363538" y="5140325"/>
          <a:ext cx="799306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4025880" imgH="647640" progId="Equation.DSMT4">
                  <p:embed/>
                </p:oleObj>
              </mc:Choice>
              <mc:Fallback>
                <p:oleObj name="Equation" r:id="rId3" imgW="402588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5140325"/>
                        <a:ext cx="7993062" cy="12890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10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0264" y="2060848"/>
            <a:ext cx="5815038" cy="26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4357694"/>
            <a:ext cx="26725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Για μοναδιαίο κέρδος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9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Ενεργά φίλτρα </a:t>
            </a:r>
            <a:r>
              <a:rPr lang="el-GR" sz="3000" b="0" dirty="0" smtClean="0"/>
              <a:t>8/19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200" dirty="0" smtClean="0"/>
              <a:t>Βαθυπερατό φίλτρο </a:t>
            </a:r>
            <a:r>
              <a:rPr lang="en-GB" sz="2200" dirty="0" smtClean="0"/>
              <a:t>2</a:t>
            </a:r>
            <a:r>
              <a:rPr lang="el-GR" sz="2200" baseline="30000" dirty="0" smtClean="0"/>
              <a:t>ου</a:t>
            </a:r>
            <a:r>
              <a:rPr lang="el-GR" sz="2200" dirty="0" smtClean="0"/>
              <a:t> βαθμού</a:t>
            </a:r>
            <a:r>
              <a:rPr lang="en-GB" sz="2200" dirty="0" smtClean="0"/>
              <a:t> (</a:t>
            </a:r>
            <a:r>
              <a:rPr lang="el-GR" sz="2200" dirty="0" smtClean="0"/>
              <a:t>Φίλτρο </a:t>
            </a:r>
            <a:r>
              <a:rPr lang="en-GB" sz="2200" dirty="0" smtClean="0"/>
              <a:t>Sallen - Key)</a:t>
            </a:r>
            <a:r>
              <a:rPr lang="el-GR" sz="2200" dirty="0" smtClean="0"/>
              <a:t>.</a:t>
            </a:r>
            <a:br>
              <a:rPr lang="el-GR" sz="2200" dirty="0" smtClean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 smtClean="0"/>
              <a:t/>
            </a:r>
            <a:br>
              <a:rPr lang="el-GR" sz="2200" dirty="0" smtClean="0"/>
            </a:br>
            <a:endParaRPr lang="el-GR" sz="2200" dirty="0" smtClean="0"/>
          </a:p>
        </p:txBody>
      </p:sp>
      <p:graphicFrame>
        <p:nvGraphicFramePr>
          <p:cNvPr id="933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470513"/>
              </p:ext>
            </p:extLst>
          </p:nvPr>
        </p:nvGraphicFramePr>
        <p:xfrm>
          <a:off x="3059832" y="2374050"/>
          <a:ext cx="22701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3" imgW="1143000" imgH="393480" progId="Equation.DSMT4">
                  <p:embed/>
                </p:oleObj>
              </mc:Choice>
              <mc:Fallback>
                <p:oleObj name="Equation" r:id="rId3" imgW="1143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374050"/>
                        <a:ext cx="22701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38" y="2000240"/>
            <a:ext cx="69552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Εάν η επιθυμητή συνάρτηση μεταφοράς είναι της μορφής: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73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594690"/>
              </p:ext>
            </p:extLst>
          </p:nvPr>
        </p:nvGraphicFramePr>
        <p:xfrm>
          <a:off x="1999459" y="3866306"/>
          <a:ext cx="3579812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5" imgW="1803240" imgH="431640" progId="Equation.DSMT4">
                  <p:embed/>
                </p:oleObj>
              </mc:Choice>
              <mc:Fallback>
                <p:oleObj name="Equation" r:id="rId5" imgW="180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459" y="3866306"/>
                        <a:ext cx="3579812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4799443"/>
            <a:ext cx="5190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Μπορεί να αποδειχτεί ότι πρέπει να ισχύει: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97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899260"/>
              </p:ext>
            </p:extLst>
          </p:nvPr>
        </p:nvGraphicFramePr>
        <p:xfrm>
          <a:off x="3635896" y="5445224"/>
          <a:ext cx="1336675" cy="85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7" imgW="672840" imgH="393480" progId="Equation.DSMT4">
                  <p:embed/>
                </p:oleObj>
              </mc:Choice>
              <mc:Fallback>
                <p:oleObj name="Equation" r:id="rId7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445224"/>
                        <a:ext cx="1336675" cy="854646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1538" y="3358153"/>
            <a:ext cx="67669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  <a:cs typeface="Times New Roman" pitchFamily="18" charset="0"/>
              </a:rPr>
              <a:t>όπου </a:t>
            </a:r>
            <a:r>
              <a:rPr lang="en-US" sz="2200" i="1" dirty="0" smtClean="0">
                <a:latin typeface="+mn-lt"/>
                <a:cs typeface="Times New Roman" pitchFamily="18" charset="0"/>
              </a:rPr>
              <a:t>a</a:t>
            </a:r>
            <a:r>
              <a:rPr lang="en-US" sz="2200" dirty="0" smtClean="0">
                <a:latin typeface="+mn-lt"/>
                <a:cs typeface="Times New Roman" pitchFamily="18" charset="0"/>
              </a:rPr>
              <a:t>,</a:t>
            </a:r>
            <a:r>
              <a:rPr lang="en-US" sz="2200" i="1" dirty="0" smtClean="0">
                <a:latin typeface="+mn-lt"/>
                <a:cs typeface="Times New Roman" pitchFamily="18" charset="0"/>
              </a:rPr>
              <a:t>b</a:t>
            </a:r>
            <a:r>
              <a:rPr lang="en-US" sz="2200" dirty="0" smtClean="0">
                <a:latin typeface="+mn-lt"/>
                <a:cs typeface="Times New Roman" pitchFamily="18" charset="0"/>
              </a:rPr>
              <a:t> </a:t>
            </a:r>
            <a:r>
              <a:rPr lang="el-GR" sz="2200" dirty="0" smtClean="0">
                <a:latin typeface="+mn-lt"/>
                <a:cs typeface="Times New Roman" pitchFamily="18" charset="0"/>
              </a:rPr>
              <a:t>είναι κάποιοι αριθμοί, τότε πρέπει να ισχύει ότι</a:t>
            </a:r>
            <a:endParaRPr lang="el-GR" sz="2200" dirty="0">
              <a:latin typeface="+mn-lt"/>
              <a:cs typeface="Times New Roman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9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new">
  <a:themeElements>
    <a:clrScheme name="Προσαρμοσμένο 1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33</TotalTime>
  <Words>1197</Words>
  <Application>Microsoft Office PowerPoint</Application>
  <PresentationFormat>Προβολή στην οθόνη (4:3)</PresentationFormat>
  <Paragraphs>182</Paragraphs>
  <Slides>27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0" baseType="lpstr">
      <vt:lpstr>template new</vt:lpstr>
      <vt:lpstr>OC_template_updated</vt:lpstr>
      <vt:lpstr>Equation</vt:lpstr>
      <vt:lpstr>Ιατρικά Ηλεκτρονικά (Θ)</vt:lpstr>
      <vt:lpstr>Ενεργά φίλτρα 1/19</vt:lpstr>
      <vt:lpstr>Ενεργά φίλτρα 2/19</vt:lpstr>
      <vt:lpstr>Ενεργά φίλτρα 3/19</vt:lpstr>
      <vt:lpstr>Ενεργά φίλτρα 4/19</vt:lpstr>
      <vt:lpstr>Ενεργά φίλτρα 5/19</vt:lpstr>
      <vt:lpstr>Ενεργά φίλτρα 6/19</vt:lpstr>
      <vt:lpstr>Ενεργά φίλτρα 7/19</vt:lpstr>
      <vt:lpstr>Ενεργά φίλτρα 8/19</vt:lpstr>
      <vt:lpstr>Ενεργά φίλτρα 9/19</vt:lpstr>
      <vt:lpstr>Ενεργά φίλτρα 10/19</vt:lpstr>
      <vt:lpstr>Ενεργά φίλτρα 11/19</vt:lpstr>
      <vt:lpstr>Ενεργά φίλτρα 12/19</vt:lpstr>
      <vt:lpstr>Ενεργά φίλτρα 13/19</vt:lpstr>
      <vt:lpstr>Ενεργά φίλτρα 14/19</vt:lpstr>
      <vt:lpstr>Ενεργά φίλτρα 15/19</vt:lpstr>
      <vt:lpstr>Ενεργά φίλτρα 16/19</vt:lpstr>
      <vt:lpstr>Ενεργά φίλτρα 17/19</vt:lpstr>
      <vt:lpstr>Ενεργά φίλτρα 18/19</vt:lpstr>
      <vt:lpstr>Ενεργά φίλτρα 19/19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Ιατρικά Ηλεκτρονικά - Θ</dc:title>
  <dc:creator>opencourses@teiath.gr</dc:creator>
  <cp:lastModifiedBy>natasakar new</cp:lastModifiedBy>
  <cp:revision>9</cp:revision>
  <dcterms:created xsi:type="dcterms:W3CDTF">2014-11-21T14:39:14Z</dcterms:created>
  <dcterms:modified xsi:type="dcterms:W3CDTF">2015-07-20T12:11:15Z</dcterms:modified>
</cp:coreProperties>
</file>