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6"/>
  </p:notesMasterIdLst>
  <p:handoutMasterIdLst>
    <p:handoutMasterId r:id="rId47"/>
  </p:handoutMasterIdLst>
  <p:sldIdLst>
    <p:sldId id="256"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6" r:id="rId28"/>
    <p:sldId id="297" r:id="rId29"/>
    <p:sldId id="298" r:id="rId30"/>
    <p:sldId id="299" r:id="rId31"/>
    <p:sldId id="300" r:id="rId32"/>
    <p:sldId id="301" r:id="rId33"/>
    <p:sldId id="302" r:id="rId34"/>
    <p:sldId id="303" r:id="rId35"/>
    <p:sldId id="304" r:id="rId36"/>
    <p:sldId id="305" r:id="rId37"/>
    <p:sldId id="306" r:id="rId38"/>
    <p:sldId id="257" r:id="rId39"/>
    <p:sldId id="262" r:id="rId40"/>
    <p:sldId id="264" r:id="rId41"/>
    <p:sldId id="269" r:id="rId42"/>
    <p:sldId id="270" r:id="rId43"/>
    <p:sldId id="266" r:id="rId44"/>
    <p:sldId id="261"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8.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6/8/2015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6/8/2015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McMurry</a:t>
            </a:r>
            <a:r>
              <a:rPr lang="en-US" baseline="0" dirty="0" smtClean="0"/>
              <a:t> 993-</a:t>
            </a:r>
            <a:endParaRPr lang="el-GR" dirty="0"/>
          </a:p>
        </p:txBody>
      </p:sp>
      <p:sp>
        <p:nvSpPr>
          <p:cNvPr id="4" name="Slide Number Placeholder 3"/>
          <p:cNvSpPr>
            <a:spLocks noGrp="1"/>
          </p:cNvSpPr>
          <p:nvPr>
            <p:ph type="sldNum" sz="quarter" idx="10"/>
          </p:nvPr>
        </p:nvSpPr>
        <p:spPr/>
        <p:txBody>
          <a:bodyPr/>
          <a:lstStyle/>
          <a:p>
            <a:fld id="{69F10345-2FF2-4CCE-9557-A3C473E83210}"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93808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McMurry</a:t>
            </a:r>
            <a:r>
              <a:rPr lang="en-US" baseline="0" dirty="0" smtClean="0"/>
              <a:t> 993-</a:t>
            </a:r>
            <a:endParaRPr lang="el-GR" dirty="0"/>
          </a:p>
        </p:txBody>
      </p:sp>
      <p:sp>
        <p:nvSpPr>
          <p:cNvPr id="4" name="Slide Number Placeholder 3"/>
          <p:cNvSpPr>
            <a:spLocks noGrp="1"/>
          </p:cNvSpPr>
          <p:nvPr>
            <p:ph type="sldNum" sz="quarter" idx="10"/>
          </p:nvPr>
        </p:nvSpPr>
        <p:spPr/>
        <p:txBody>
          <a:bodyPr/>
          <a:lstStyle/>
          <a:p>
            <a:fld id="{69F10345-2FF2-4CCE-9557-A3C473E83210}"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250666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McMurry</a:t>
            </a:r>
            <a:r>
              <a:rPr lang="en-US" baseline="0" dirty="0" smtClean="0"/>
              <a:t> 993-</a:t>
            </a:r>
            <a:endParaRPr lang="el-GR" dirty="0"/>
          </a:p>
        </p:txBody>
      </p:sp>
      <p:sp>
        <p:nvSpPr>
          <p:cNvPr id="4" name="Slide Number Placeholder 3"/>
          <p:cNvSpPr>
            <a:spLocks noGrp="1"/>
          </p:cNvSpPr>
          <p:nvPr>
            <p:ph type="sldNum" sz="quarter" idx="10"/>
          </p:nvPr>
        </p:nvSpPr>
        <p:spPr/>
        <p:txBody>
          <a:bodyPr/>
          <a:lstStyle/>
          <a:p>
            <a:fld id="{69F10345-2FF2-4CCE-9557-A3C473E83210}"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400063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McMurry</a:t>
            </a:r>
            <a:r>
              <a:rPr lang="en-US" baseline="0" dirty="0" smtClean="0"/>
              <a:t> 993-</a:t>
            </a:r>
            <a:endParaRPr lang="el-GR" dirty="0"/>
          </a:p>
        </p:txBody>
      </p:sp>
      <p:sp>
        <p:nvSpPr>
          <p:cNvPr id="4" name="Slide Number Placeholder 3"/>
          <p:cNvSpPr>
            <a:spLocks noGrp="1"/>
          </p:cNvSpPr>
          <p:nvPr>
            <p:ph type="sldNum" sz="quarter" idx="10"/>
          </p:nvPr>
        </p:nvSpPr>
        <p:spPr/>
        <p:txBody>
          <a:bodyPr/>
          <a:lstStyle/>
          <a:p>
            <a:fld id="{69F10345-2FF2-4CCE-9557-A3C473E83210}"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100171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fld id="{91222D37-DB73-4B43-8C63-EC38DC6C128F}" type="datetime1">
              <a:rPr lang="el-GR" smtClean="0"/>
              <a:t>6/8/2015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5E6E602C-1067-4EE7-956E-291EE1689391}" type="datetime1">
              <a:rPr lang="el-GR" smtClean="0"/>
              <a:t>6/8/2015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fld id="{F6110222-01CF-4699-86B7-F438843776A6}"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B099F1F8-37B0-4DDB-B452-DF866B817A9C}"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7C650A7-1353-4BEC-9BE0-D09E0299E4A5}"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fld id="{CF183747-A935-4546-AF77-0767F6260A82}" type="datetime1">
              <a:rPr lang="el-GR" smtClean="0">
                <a:solidFill>
                  <a:prstClr val="black">
                    <a:tint val="75000"/>
                  </a:prstClr>
                </a:solidFill>
              </a:rPr>
              <a:t>6/8/2015</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fld id="{829D0383-02CC-4C73-A933-084D21F40054}" type="datetime1">
              <a:rPr lang="el-GR" smtClean="0">
                <a:solidFill>
                  <a:prstClr val="black">
                    <a:tint val="75000"/>
                  </a:prstClr>
                </a:solidFill>
              </a:rPr>
              <a:t>6/8/2015</a:t>
            </a:fld>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fld id="{2133F487-BE6E-497C-820D-9D7D43D12BB8}" type="datetime1">
              <a:rPr lang="el-GR" smtClean="0">
                <a:solidFill>
                  <a:prstClr val="black">
                    <a:tint val="75000"/>
                  </a:prstClr>
                </a:solidFill>
              </a:rPr>
              <a:t>6/8/2015</a:t>
            </a:fld>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3BFB103-09F7-48E4-A694-DDD9F98A08E8}" type="datetime1">
              <a:rPr lang="el-GR" smtClean="0">
                <a:solidFill>
                  <a:prstClr val="black">
                    <a:tint val="75000"/>
                  </a:prstClr>
                </a:solidFill>
              </a:rPr>
              <a:t>6/8/2015</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AB29A1F-F605-4F7B-A4C1-68B4A745C171}" type="datetime1">
              <a:rPr lang="el-GR" smtClean="0">
                <a:solidFill>
                  <a:prstClr val="black">
                    <a:tint val="75000"/>
                  </a:prstClr>
                </a:solidFill>
              </a:rPr>
              <a:t>6/8/2015</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D3F3A042-21E3-4651-961B-456F656980BC}"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143000" indent="-338138">
              <a:lnSpc>
                <a:spcPct val="110000"/>
              </a:lnSpc>
              <a:spcBef>
                <a:spcPts val="1200"/>
              </a:spcBef>
              <a:buFont typeface="Calibri" panose="020F0502020204030204" pitchFamily="34" charset="0"/>
              <a:buChar char="‒"/>
              <a:defRPr sz="2400"/>
            </a:lvl3pPr>
            <a:lvl4pPr marL="1600200" indent="-341313">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p:txBody>
      </p:sp>
      <p:sp>
        <p:nvSpPr>
          <p:cNvPr id="4" name="Date Placeholder 3"/>
          <p:cNvSpPr>
            <a:spLocks noGrp="1"/>
          </p:cNvSpPr>
          <p:nvPr>
            <p:ph type="dt" sz="half" idx="10"/>
          </p:nvPr>
        </p:nvSpPr>
        <p:spPr/>
        <p:txBody>
          <a:bodyPr/>
          <a:lstStyle/>
          <a:p>
            <a:pPr>
              <a:defRPr/>
            </a:pPr>
            <a:fld id="{158CB3C3-F06A-412E-847A-904E6CBC6DC4}" type="datetime1">
              <a:rPr lang="el-GR" smtClean="0"/>
              <a:t>6/8/2015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C431530F-D3EF-4789-A309-8E54AA6AF66E}"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0ED953B-0A02-40F9-94CF-E262FA880479}"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2353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latin typeface="+mn-lt"/>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832CFFB-8FAC-4A0F-81B6-69564F72D1A9}"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42285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38A5C-9A06-48E8-92D1-70F0D5ACC887}"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22809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0ED935-3B40-4934-B8C7-3E7E54E0F206}" type="datetime1">
              <a:rPr lang="el-GR" smtClean="0">
                <a:solidFill>
                  <a:prstClr val="black">
                    <a:tint val="75000"/>
                  </a:prstClr>
                </a:solidFill>
              </a:rPr>
              <a:t>6/8/2015</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42705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34EA830-2D15-404D-9761-F5EBC5CFEA5D}" type="datetime1">
              <a:rPr lang="el-GR" smtClean="0">
                <a:solidFill>
                  <a:prstClr val="black">
                    <a:tint val="75000"/>
                  </a:prstClr>
                </a:solidFill>
              </a:rPr>
              <a:t>6/8/2015</a:t>
            </a:fld>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058279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E41EC89-E408-47E0-851B-F1C41B2DECD6}" type="datetime1">
              <a:rPr lang="el-GR" smtClean="0">
                <a:solidFill>
                  <a:prstClr val="black">
                    <a:tint val="75000"/>
                  </a:prstClr>
                </a:solidFill>
              </a:rPr>
              <a:t>6/8/2015</a:t>
            </a:fld>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814979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07848-D3C5-4752-8B77-5BDCDEA939E0}" type="datetime1">
              <a:rPr lang="el-GR" smtClean="0">
                <a:solidFill>
                  <a:prstClr val="black">
                    <a:tint val="75000"/>
                  </a:prstClr>
                </a:solidFill>
              </a:rPr>
              <a:t>6/8/2015</a:t>
            </a:fld>
            <a:endParaRPr lang="el-G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l-G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21836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3AEA9-E423-48F0-9F0B-F6E7DEB67846}" type="datetime1">
              <a:rPr lang="el-GR" smtClean="0">
                <a:solidFill>
                  <a:prstClr val="black">
                    <a:tint val="75000"/>
                  </a:prstClr>
                </a:solidFill>
              </a:rPr>
              <a:t>6/8/2015</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81743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F07AD-C4C9-49C7-BC1C-C8A847A31F41}" type="datetime1">
              <a:rPr lang="el-GR" smtClean="0">
                <a:solidFill>
                  <a:prstClr val="black">
                    <a:tint val="75000"/>
                  </a:prstClr>
                </a:solidFill>
              </a:rPr>
              <a:t>6/8/2015</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93994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fld id="{3B7C41E1-9E48-4656-A731-A8D8F1897A79}" type="datetime1">
              <a:rPr lang="el-GR" smtClean="0"/>
              <a:t>6/8/2015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F35BEE-9FD8-4C9A-98DC-4F9C938ECABB}"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70957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8319CE9-8289-4492-8DB5-45CC3BE1FE81}"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00115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fld id="{81B03CB8-1222-4D48-AFD4-D1CEC8EC68A7}" type="datetime1">
              <a:rPr lang="el-GR" smtClean="0"/>
              <a:t>6/8/2015</a:t>
            </a:fld>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fld id="{521EF0D5-4327-4553-9A7C-F046B1ACC232}" type="datetime1">
              <a:rPr lang="el-GR" smtClean="0"/>
              <a:t>6/8/2015</a:t>
            </a:fld>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fld id="{C9606ED0-ECE4-486D-B8DB-1C3AFAEA92D7}" type="datetime1">
              <a:rPr lang="el-GR" smtClean="0"/>
              <a:t>6/8/2015</a:t>
            </a:fld>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11A6AE29-EEE5-4F90-B06B-4F3D58221D1D}" type="datetime1">
              <a:rPr lang="el-GR" smtClean="0"/>
              <a:t>6/8/2015</a:t>
            </a:fld>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7977CEF7-B31E-455B-81AC-344FC72EAED1}" type="datetime1">
              <a:rPr lang="el-GR" smtClean="0"/>
              <a:t>6/8/2015</a:t>
            </a:fld>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124A433C-4989-43A1-B993-41E5768E7874}" type="datetime1">
              <a:rPr lang="el-GR" smtClean="0"/>
              <a:t>6/8/2015</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D7F19F8-823A-46EE-997E-6A068FE755FB}" type="datetime1">
              <a:rPr lang="el-GR" smtClean="0"/>
              <a:t>6/8/2015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F71649-8FE9-4F50-B354-575F048E897F}" type="datetime1">
              <a:rPr lang="el-GR" smtClean="0">
                <a:solidFill>
                  <a:prstClr val="black">
                    <a:tint val="75000"/>
                  </a:prstClr>
                </a:solidFill>
              </a:rPr>
              <a:t>6/8/2015</a:t>
            </a:fld>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2233EB39-5880-491B-A188-5DC4F1E7859A}" type="datetime1">
              <a:rPr lang="el-GR" smtClean="0">
                <a:solidFill>
                  <a:prstClr val="black">
                    <a:tint val="75000"/>
                  </a:prstClr>
                </a:solidFill>
                <a:latin typeface="Calibri" panose="020F0502020204030204"/>
              </a:rPr>
              <a:t>6/8/2015</a:t>
            </a:fld>
            <a:endParaRPr lang="el-GR"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3F1D1C4-C2D9-4231-9FB2-B2D9D97AA41D}" type="slidenum">
              <a:rPr lang="el-GR" smtClean="0">
                <a:solidFill>
                  <a:prstClr val="black">
                    <a:tint val="75000"/>
                  </a:prstClr>
                </a:solidFill>
                <a:latin typeface="Calibri" panose="020F0502020204030204"/>
              </a:rPr>
              <a:pPr fontAlgn="auto">
                <a:spcBef>
                  <a:spcPts val="0"/>
                </a:spcBef>
                <a:spcAft>
                  <a:spcPts val="0"/>
                </a:spcAft>
              </a:pPr>
              <a:t>‹#›</a:t>
            </a:fld>
            <a:endParaRPr lang="el-G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76869525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commons.wikimedia.org/wiki/User:Benjah-bmm27" TargetMode="External"/><Relationship Id="rId2" Type="http://schemas.openxmlformats.org/officeDocument/2006/relationships/image" Target="../media/image15.png"/><Relationship Id="rId1" Type="http://schemas.openxmlformats.org/officeDocument/2006/relationships/slideLayout" Target="../slideLayouts/slideLayout22.xml"/><Relationship Id="rId6" Type="http://schemas.openxmlformats.org/officeDocument/2006/relationships/hyperlink" Target="https://commons.wikimedia.org/wiki/File:Carboxylate-resonance-hybrid.png" TargetMode="External"/><Relationship Id="rId5" Type="http://schemas.openxmlformats.org/officeDocument/2006/relationships/hyperlink" Target="https://commons.wikimedia.org/wiki/User:Nobelium" TargetMode="External"/><Relationship Id="rId4" Type="http://schemas.openxmlformats.org/officeDocument/2006/relationships/hyperlink" Target="https://commons.wikimedia.org/wiki/File:Carboxylic-acid.svg"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hyperlink" Target="https://commons.wikimedia.org/wiki/User:Jynto" TargetMode="External"/><Relationship Id="rId4" Type="http://schemas.openxmlformats.org/officeDocument/2006/relationships/hyperlink" Target="https://commons.wikimedia.org/wiki/File:Benzoic-acid-3D-balls-C.png"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2.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Essigs%C3%A4ureanhydrid_Herstellung.svg" TargetMode="External"/><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hyperlink" Target="https://commons.wikimedia.org/wiki/User:NEUROtik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creativecommons.org/licenses/by-sa/3.0/deed.en" TargetMode="External"/><Relationship Id="rId5" Type="http://schemas.openxmlformats.org/officeDocument/2006/relationships/hyperlink" Target="https://commons.wikimedia.org/wiki/User:Ckalnmals" TargetMode="External"/><Relationship Id="rId4" Type="http://schemas.openxmlformats.org/officeDocument/2006/relationships/hyperlink" Target="https://commons.wikimedia.org/wiki/File:General_Scheme_for_Base_Catalyzed_Nucleophilc_Acyl_Substitution.p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SN1_reaction_mechanism.png" TargetMode="External"/><Relationship Id="rId2" Type="http://schemas.openxmlformats.org/officeDocument/2006/relationships/image" Target="../media/image5.png"/><Relationship Id="rId1" Type="http://schemas.openxmlformats.org/officeDocument/2006/relationships/slideLayout" Target="../slideLayouts/slideLayout22.xml"/><Relationship Id="rId4" Type="http://schemas.openxmlformats.org/officeDocument/2006/relationships/hyperlink" Target="https://commons.wikimedia.org/wiki/User:Helix84"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8.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4.xml"/><Relationship Id="rId7" Type="http://schemas.openxmlformats.org/officeDocument/2006/relationships/image" Target="../media/image29.wmf"/><Relationship Id="rId2" Type="http://schemas.openxmlformats.org/officeDocument/2006/relationships/slideLayout" Target="../slideLayouts/slideLayout2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8.wmf"/><Relationship Id="rId10" Type="http://schemas.openxmlformats.org/officeDocument/2006/relationships/oleObject" Target="../embeddings/oleObject15.bin"/><Relationship Id="rId4" Type="http://schemas.openxmlformats.org/officeDocument/2006/relationships/oleObject" Target="../embeddings/oleObject11.bin"/><Relationship Id="rId9"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5.xml"/><Relationship Id="rId7" Type="http://schemas.openxmlformats.org/officeDocument/2006/relationships/oleObject" Target="../embeddings/oleObject18.bin"/><Relationship Id="rId12" Type="http://schemas.openxmlformats.org/officeDocument/2006/relationships/image" Target="../media/image30.wmf"/><Relationship Id="rId2" Type="http://schemas.openxmlformats.org/officeDocument/2006/relationships/slideLayout" Target="../slideLayouts/slideLayout22.xml"/><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oleObject" Target="../embeddings/oleObject21.bin"/><Relationship Id="rId5" Type="http://schemas.openxmlformats.org/officeDocument/2006/relationships/image" Target="../media/image29.wmf"/><Relationship Id="rId10" Type="http://schemas.openxmlformats.org/officeDocument/2006/relationships/oleObject" Target="../embeddings/oleObject20.bin"/><Relationship Id="rId4" Type="http://schemas.openxmlformats.org/officeDocument/2006/relationships/oleObject" Target="../embeddings/oleObject16.bin"/><Relationship Id="rId9"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2.bin"/><Relationship Id="rId7" Type="http://schemas.openxmlformats.org/officeDocument/2006/relationships/image" Target="../media/image30.wmf"/><Relationship Id="rId2" Type="http://schemas.openxmlformats.org/officeDocument/2006/relationships/slideLayout" Target="../slideLayouts/slideLayout2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10" Type="http://schemas.openxmlformats.org/officeDocument/2006/relationships/image" Target="../media/image31.wmf"/><Relationship Id="rId4" Type="http://schemas.openxmlformats.org/officeDocument/2006/relationships/image" Target="../media/image29.wmf"/><Relationship Id="rId9"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2.xml"/><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File:Fischer_esterification_mechanism.svg" TargetMode="External"/><Relationship Id="rId2" Type="http://schemas.openxmlformats.org/officeDocument/2006/relationships/image" Target="../media/image36.png"/><Relationship Id="rId1" Type="http://schemas.openxmlformats.org/officeDocument/2006/relationships/slideLayout" Target="../slideLayouts/slideLayout2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File_Upload_Bot_(Magnus_Mansk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AminoAcidball.svg" TargetMode="External"/><Relationship Id="rId2" Type="http://schemas.openxmlformats.org/officeDocument/2006/relationships/image" Target="../media/image37.png"/><Relationship Id="rId1" Type="http://schemas.openxmlformats.org/officeDocument/2006/relationships/slideLayout" Target="../slideLayouts/slideLayout22.xml"/><Relationship Id="rId4" Type="http://schemas.openxmlformats.org/officeDocument/2006/relationships/hyperlink" Target="https://commons.wikimedia.org/wiki/User:YassineMrabe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Beta_alanine_comparison.svg" TargetMode="External"/><Relationship Id="rId2" Type="http://schemas.openxmlformats.org/officeDocument/2006/relationships/image" Target="../media/image38.png"/><Relationship Id="rId1" Type="http://schemas.openxmlformats.org/officeDocument/2006/relationships/slideLayout" Target="../slideLayouts/slideLayout22.xml"/><Relationship Id="rId5" Type="http://schemas.openxmlformats.org/officeDocument/2006/relationships/hyperlink" Target="https://creativecommons.org/licenses/by/3.0/deed.en" TargetMode="External"/><Relationship Id="rId4" Type="http://schemas.openxmlformats.org/officeDocument/2006/relationships/hyperlink" Target="https://commons.wikimedia.org/wiki/User:YassineMrab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2.xml"/><Relationship Id="rId1" Type="http://schemas.openxmlformats.org/officeDocument/2006/relationships/vmlDrawing" Target="../drawings/vmlDrawing12.vml"/><Relationship Id="rId5" Type="http://schemas.openxmlformats.org/officeDocument/2006/relationships/image" Target="../media/image39.wmf"/><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hyperlink" Target="http://www.rod.beavon.org.uk/SN1.ht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Οργανική Χημεία της Συντήρησης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004"/>
          </a:xfrm>
        </p:spPr>
        <p:txBody>
          <a:bodyPr>
            <a:normAutofit/>
          </a:bodyPr>
          <a:lstStyle/>
          <a:p>
            <a:pPr>
              <a:spcBef>
                <a:spcPts val="0"/>
              </a:spcBef>
              <a:spcAft>
                <a:spcPts val="1800"/>
              </a:spcAft>
            </a:pPr>
            <a:r>
              <a:rPr lang="el-GR" sz="2600" b="1" dirty="0" smtClean="0"/>
              <a:t>Ενότητα 11</a:t>
            </a:r>
            <a:r>
              <a:rPr lang="el-GR" sz="2600" dirty="0" smtClean="0"/>
              <a:t>:</a:t>
            </a:r>
            <a:r>
              <a:rPr lang="en-US" sz="2600" dirty="0" smtClean="0"/>
              <a:t> </a:t>
            </a:r>
            <a:r>
              <a:rPr lang="el-GR" sz="2600" dirty="0"/>
              <a:t>Λιπαρά οξέα. Αντιδράσεις ακυλο-υποκατάστασης. Αμινοξέα</a:t>
            </a:r>
            <a:endParaRPr lang="en-US" sz="2600" dirty="0" smtClean="0"/>
          </a:p>
          <a:p>
            <a:pPr>
              <a:spcBef>
                <a:spcPts val="0"/>
              </a:spcBef>
            </a:pPr>
            <a:r>
              <a:rPr lang="el-GR" sz="2200" dirty="0"/>
              <a:t>Σταμάτης Μπογιατζής, </a:t>
            </a:r>
            <a:r>
              <a:rPr lang="el-GR" sz="2200" dirty="0" smtClean="0"/>
              <a:t>Επίκουρος </a:t>
            </a:r>
            <a:r>
              <a:rPr lang="el-GR" sz="2200" dirty="0"/>
              <a:t>Κ</a:t>
            </a:r>
            <a:r>
              <a:rPr lang="el-GR" sz="2200" dirty="0" smtClean="0"/>
              <a:t>αθηγητής</a:t>
            </a:r>
            <a:endParaRPr lang="el-GR" sz="2200" dirty="0"/>
          </a:p>
          <a:p>
            <a:pPr>
              <a:spcBef>
                <a:spcPts val="0"/>
              </a:spcBef>
            </a:pPr>
            <a:r>
              <a:rPr lang="el-GR" sz="22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Σύγκριση των</a:t>
            </a:r>
            <a:r>
              <a:rPr lang="en-US" dirty="0" smtClean="0"/>
              <a:t> </a:t>
            </a:r>
            <a:r>
              <a:rPr lang="en-US" i="1" dirty="0" smtClean="0"/>
              <a:t>E</a:t>
            </a:r>
            <a:r>
              <a:rPr lang="en-US" baseline="-25000" dirty="0" smtClean="0"/>
              <a:t>a</a:t>
            </a:r>
            <a:endParaRPr lang="el-GR" baseline="-25000" dirty="0"/>
          </a:p>
        </p:txBody>
      </p:sp>
      <p:grpSp>
        <p:nvGrpSpPr>
          <p:cNvPr id="5" name="17 - Ομάδα"/>
          <p:cNvGrpSpPr/>
          <p:nvPr/>
        </p:nvGrpSpPr>
        <p:grpSpPr>
          <a:xfrm>
            <a:off x="2428860" y="2143116"/>
            <a:ext cx="5286412" cy="3357586"/>
            <a:chOff x="4572000" y="3786190"/>
            <a:chExt cx="4572000" cy="2571768"/>
          </a:xfrm>
        </p:grpSpPr>
        <p:sp>
          <p:nvSpPr>
            <p:cNvPr id="19" name="2 - Θέση περιεχομένου"/>
            <p:cNvSpPr txBox="1">
              <a:spLocks/>
            </p:cNvSpPr>
            <p:nvPr/>
          </p:nvSpPr>
          <p:spPr>
            <a:xfrm>
              <a:off x="6572232" y="4714884"/>
              <a:ext cx="2571768" cy="571504"/>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None/>
                <a:defRPr/>
              </a:pPr>
              <a:r>
                <a:rPr lang="el-GR" sz="3200" dirty="0" smtClean="0">
                  <a:solidFill>
                    <a:prstClr val="black"/>
                  </a:solidFill>
                  <a:latin typeface="Calibri" panose="020F0502020204030204"/>
                </a:rPr>
                <a:t>καρβοκατιόν</a:t>
              </a:r>
              <a:endParaRPr lang="el-GR" sz="3200" dirty="0">
                <a:solidFill>
                  <a:prstClr val="black"/>
                </a:solidFill>
                <a:latin typeface="Calibri" panose="020F0502020204030204"/>
              </a:endParaRPr>
            </a:p>
          </p:txBody>
        </p:sp>
        <p:grpSp>
          <p:nvGrpSpPr>
            <p:cNvPr id="7" name="32 - Ομάδα"/>
            <p:cNvGrpSpPr/>
            <p:nvPr/>
          </p:nvGrpSpPr>
          <p:grpSpPr>
            <a:xfrm>
              <a:off x="5214910" y="3786190"/>
              <a:ext cx="3714776" cy="2571768"/>
              <a:chOff x="5214910" y="4143380"/>
              <a:chExt cx="3714776" cy="2214578"/>
            </a:xfrm>
          </p:grpSpPr>
          <p:sp>
            <p:nvSpPr>
              <p:cNvPr id="32" name="31 - Ορθογώνιο"/>
              <p:cNvSpPr/>
              <p:nvPr/>
            </p:nvSpPr>
            <p:spPr>
              <a:xfrm>
                <a:off x="5214910" y="4143380"/>
                <a:ext cx="3714776" cy="2214578"/>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3" name="32 - Ελεύθερη σχεδίαση"/>
              <p:cNvSpPr/>
              <p:nvPr/>
            </p:nvSpPr>
            <p:spPr>
              <a:xfrm>
                <a:off x="5560540" y="4708804"/>
                <a:ext cx="2730889" cy="1456541"/>
              </a:xfrm>
              <a:custGeom>
                <a:avLst/>
                <a:gdLst>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701210 w 1701210"/>
                  <a:gd name="connsiteY14" fmla="*/ 517451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701210 w 1701210"/>
                  <a:gd name="connsiteY14" fmla="*/ 593928 h 905540"/>
                  <a:gd name="connsiteX0" fmla="*/ 0 w 1718061"/>
                  <a:gd name="connsiteY0" fmla="*/ 889591 h 905540"/>
                  <a:gd name="connsiteX1" fmla="*/ 467833 w 1718061"/>
                  <a:gd name="connsiteY1" fmla="*/ 889591 h 905540"/>
                  <a:gd name="connsiteX2" fmla="*/ 701749 w 1718061"/>
                  <a:gd name="connsiteY2" fmla="*/ 793898 h 905540"/>
                  <a:gd name="connsiteX3" fmla="*/ 797442 w 1718061"/>
                  <a:gd name="connsiteY3" fmla="*/ 591879 h 905540"/>
                  <a:gd name="connsiteX4" fmla="*/ 893135 w 1718061"/>
                  <a:gd name="connsiteY4" fmla="*/ 272903 h 905540"/>
                  <a:gd name="connsiteX5" fmla="*/ 935666 w 1718061"/>
                  <a:gd name="connsiteY5" fmla="*/ 134679 h 905540"/>
                  <a:gd name="connsiteX6" fmla="*/ 1031359 w 1718061"/>
                  <a:gd name="connsiteY6" fmla="*/ 38986 h 905540"/>
                  <a:gd name="connsiteX7" fmla="*/ 1105786 w 1718061"/>
                  <a:gd name="connsiteY7" fmla="*/ 7089 h 905540"/>
                  <a:gd name="connsiteX8" fmla="*/ 1233377 w 1718061"/>
                  <a:gd name="connsiteY8" fmla="*/ 17721 h 905540"/>
                  <a:gd name="connsiteX9" fmla="*/ 1350335 w 1718061"/>
                  <a:gd name="connsiteY9" fmla="*/ 113414 h 905540"/>
                  <a:gd name="connsiteX10" fmla="*/ 1392866 w 1718061"/>
                  <a:gd name="connsiteY10" fmla="*/ 209107 h 905540"/>
                  <a:gd name="connsiteX11" fmla="*/ 1424763 w 1718061"/>
                  <a:gd name="connsiteY11" fmla="*/ 315433 h 905540"/>
                  <a:gd name="connsiteX12" fmla="*/ 1446028 w 1718061"/>
                  <a:gd name="connsiteY12" fmla="*/ 400493 h 905540"/>
                  <a:gd name="connsiteX13" fmla="*/ 1509824 w 1718061"/>
                  <a:gd name="connsiteY13" fmla="*/ 485554 h 905540"/>
                  <a:gd name="connsiteX14" fmla="*/ 1701210 w 1718061"/>
                  <a:gd name="connsiteY14" fmla="*/ 593928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624970 w 1701210"/>
                  <a:gd name="connsiteY14" fmla="*/ 584694 h 905540"/>
                  <a:gd name="connsiteX15" fmla="*/ 1701210 w 1701210"/>
                  <a:gd name="connsiteY15" fmla="*/ 593928 h 905540"/>
                  <a:gd name="connsiteX0" fmla="*/ 0 w 1795106"/>
                  <a:gd name="connsiteY0" fmla="*/ 889591 h 905540"/>
                  <a:gd name="connsiteX1" fmla="*/ 467833 w 1795106"/>
                  <a:gd name="connsiteY1" fmla="*/ 889591 h 905540"/>
                  <a:gd name="connsiteX2" fmla="*/ 701749 w 1795106"/>
                  <a:gd name="connsiteY2" fmla="*/ 793898 h 905540"/>
                  <a:gd name="connsiteX3" fmla="*/ 797442 w 1795106"/>
                  <a:gd name="connsiteY3" fmla="*/ 591879 h 905540"/>
                  <a:gd name="connsiteX4" fmla="*/ 893135 w 1795106"/>
                  <a:gd name="connsiteY4" fmla="*/ 272903 h 905540"/>
                  <a:gd name="connsiteX5" fmla="*/ 935666 w 1795106"/>
                  <a:gd name="connsiteY5" fmla="*/ 134679 h 905540"/>
                  <a:gd name="connsiteX6" fmla="*/ 1031359 w 1795106"/>
                  <a:gd name="connsiteY6" fmla="*/ 38986 h 905540"/>
                  <a:gd name="connsiteX7" fmla="*/ 1105786 w 1795106"/>
                  <a:gd name="connsiteY7" fmla="*/ 7089 h 905540"/>
                  <a:gd name="connsiteX8" fmla="*/ 1233377 w 1795106"/>
                  <a:gd name="connsiteY8" fmla="*/ 17721 h 905540"/>
                  <a:gd name="connsiteX9" fmla="*/ 1350335 w 1795106"/>
                  <a:gd name="connsiteY9" fmla="*/ 113414 h 905540"/>
                  <a:gd name="connsiteX10" fmla="*/ 1392866 w 1795106"/>
                  <a:gd name="connsiteY10" fmla="*/ 209107 h 905540"/>
                  <a:gd name="connsiteX11" fmla="*/ 1424763 w 1795106"/>
                  <a:gd name="connsiteY11" fmla="*/ 315433 h 905540"/>
                  <a:gd name="connsiteX12" fmla="*/ 1446028 w 1795106"/>
                  <a:gd name="connsiteY12" fmla="*/ 400493 h 905540"/>
                  <a:gd name="connsiteX13" fmla="*/ 1509824 w 1795106"/>
                  <a:gd name="connsiteY13" fmla="*/ 485554 h 905540"/>
                  <a:gd name="connsiteX14" fmla="*/ 1624970 w 1795106"/>
                  <a:gd name="connsiteY14" fmla="*/ 584694 h 905540"/>
                  <a:gd name="connsiteX15" fmla="*/ 1795106 w 1795106"/>
                  <a:gd name="connsiteY15" fmla="*/ 593928 h 90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5106" h="905540">
                    <a:moveTo>
                      <a:pt x="0" y="889591"/>
                    </a:moveTo>
                    <a:cubicBezTo>
                      <a:pt x="175437" y="897565"/>
                      <a:pt x="350875" y="905540"/>
                      <a:pt x="467833" y="889591"/>
                    </a:cubicBezTo>
                    <a:cubicBezTo>
                      <a:pt x="584791" y="873642"/>
                      <a:pt x="646814" y="843517"/>
                      <a:pt x="701749" y="793898"/>
                    </a:cubicBezTo>
                    <a:cubicBezTo>
                      <a:pt x="756684" y="744279"/>
                      <a:pt x="765544" y="678712"/>
                      <a:pt x="797442" y="591879"/>
                    </a:cubicBezTo>
                    <a:cubicBezTo>
                      <a:pt x="829340" y="505047"/>
                      <a:pt x="870098" y="349103"/>
                      <a:pt x="893135" y="272903"/>
                    </a:cubicBezTo>
                    <a:cubicBezTo>
                      <a:pt x="916172" y="196703"/>
                      <a:pt x="912629" y="173665"/>
                      <a:pt x="935666" y="134679"/>
                    </a:cubicBezTo>
                    <a:cubicBezTo>
                      <a:pt x="958703" y="95693"/>
                      <a:pt x="1003006" y="60251"/>
                      <a:pt x="1031359" y="38986"/>
                    </a:cubicBezTo>
                    <a:cubicBezTo>
                      <a:pt x="1059712" y="17721"/>
                      <a:pt x="1072116" y="10633"/>
                      <a:pt x="1105786" y="7089"/>
                    </a:cubicBezTo>
                    <a:cubicBezTo>
                      <a:pt x="1139456" y="3545"/>
                      <a:pt x="1192619" y="0"/>
                      <a:pt x="1233377" y="17721"/>
                    </a:cubicBezTo>
                    <a:cubicBezTo>
                      <a:pt x="1274135" y="35442"/>
                      <a:pt x="1323754" y="81516"/>
                      <a:pt x="1350335" y="113414"/>
                    </a:cubicBezTo>
                    <a:cubicBezTo>
                      <a:pt x="1376916" y="145312"/>
                      <a:pt x="1380461" y="175437"/>
                      <a:pt x="1392866" y="209107"/>
                    </a:cubicBezTo>
                    <a:cubicBezTo>
                      <a:pt x="1405271" y="242777"/>
                      <a:pt x="1415903" y="283535"/>
                      <a:pt x="1424763" y="315433"/>
                    </a:cubicBezTo>
                    <a:cubicBezTo>
                      <a:pt x="1433623" y="347331"/>
                      <a:pt x="1431851" y="372140"/>
                      <a:pt x="1446028" y="400493"/>
                    </a:cubicBezTo>
                    <a:cubicBezTo>
                      <a:pt x="1460205" y="428846"/>
                      <a:pt x="1480000" y="454854"/>
                      <a:pt x="1509824" y="485554"/>
                    </a:cubicBezTo>
                    <a:cubicBezTo>
                      <a:pt x="1539648" y="516254"/>
                      <a:pt x="1577423" y="566632"/>
                      <a:pt x="1624970" y="584694"/>
                    </a:cubicBezTo>
                    <a:cubicBezTo>
                      <a:pt x="1672517" y="602756"/>
                      <a:pt x="1782399" y="592389"/>
                      <a:pt x="1795106" y="593928"/>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grpSp>
        <p:grpSp>
          <p:nvGrpSpPr>
            <p:cNvPr id="9" name="31 - Ομάδα"/>
            <p:cNvGrpSpPr/>
            <p:nvPr/>
          </p:nvGrpSpPr>
          <p:grpSpPr>
            <a:xfrm>
              <a:off x="4572000" y="4429132"/>
              <a:ext cx="500066" cy="1638070"/>
              <a:chOff x="4572000" y="4429132"/>
              <a:chExt cx="500066" cy="1638070"/>
            </a:xfrm>
          </p:grpSpPr>
          <p:sp>
            <p:nvSpPr>
              <p:cNvPr id="30" name="29 - Βέλος προς τα κάτω"/>
              <p:cNvSpPr/>
              <p:nvPr/>
            </p:nvSpPr>
            <p:spPr>
              <a:xfrm rot="10800000">
                <a:off x="4572000" y="4429132"/>
                <a:ext cx="500066" cy="1071570"/>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1" name="30 - TextBox"/>
              <p:cNvSpPr txBox="1"/>
              <p:nvPr/>
            </p:nvSpPr>
            <p:spPr>
              <a:xfrm>
                <a:off x="4643438" y="5572140"/>
                <a:ext cx="353802" cy="495062"/>
              </a:xfrm>
              <a:prstGeom prst="rect">
                <a:avLst/>
              </a:prstGeom>
              <a:noFill/>
            </p:spPr>
            <p:txBody>
              <a:bodyPr wrap="none" rtlCol="0">
                <a:spAutoFit/>
              </a:bodyPr>
              <a:lstStyle/>
              <a:p>
                <a:pPr fontAlgn="auto">
                  <a:spcBef>
                    <a:spcPts val="0"/>
                  </a:spcBef>
                  <a:spcAft>
                    <a:spcPts val="0"/>
                  </a:spcAft>
                </a:pPr>
                <a:r>
                  <a:rPr lang="el-GR" sz="3600" b="1" i="1" dirty="0" smtClean="0">
                    <a:solidFill>
                      <a:srgbClr val="002060"/>
                    </a:solidFill>
                    <a:latin typeface="Calibri" panose="020F0502020204030204"/>
                  </a:rPr>
                  <a:t>Ε</a:t>
                </a:r>
                <a:endParaRPr lang="el-GR" sz="2000" b="1" i="1" dirty="0">
                  <a:solidFill>
                    <a:srgbClr val="002060"/>
                  </a:solidFill>
                  <a:latin typeface="Calibri" panose="020F0502020204030204"/>
                </a:endParaRPr>
              </a:p>
            </p:txBody>
          </p:sp>
        </p:grpSp>
        <p:sp>
          <p:nvSpPr>
            <p:cNvPr id="22" name="21 - TextBox"/>
            <p:cNvSpPr txBox="1"/>
            <p:nvPr/>
          </p:nvSpPr>
          <p:spPr>
            <a:xfrm>
              <a:off x="5251622" y="5701336"/>
              <a:ext cx="1077349" cy="259318"/>
            </a:xfrm>
            <a:prstGeom prst="rect">
              <a:avLst/>
            </a:prstGeom>
            <a:solidFill>
              <a:schemeClr val="bg2">
                <a:lumMod val="90000"/>
              </a:schemeClr>
            </a:solidFill>
          </p:spPr>
          <p:txBody>
            <a:bodyPr wrap="square" rtlCol="0">
              <a:spAutoFit/>
            </a:bodyPr>
            <a:lstStyle/>
            <a:p>
              <a:pPr algn="r" fontAlgn="auto">
                <a:spcBef>
                  <a:spcPts val="0"/>
                </a:spcBef>
                <a:spcAft>
                  <a:spcPts val="0"/>
                </a:spcAft>
              </a:pPr>
              <a:r>
                <a:rPr lang="el-GR" sz="1600" b="1" i="1" dirty="0" smtClean="0">
                  <a:solidFill>
                    <a:srgbClr val="C00000"/>
                  </a:solidFill>
                  <a:latin typeface="Calibri" panose="020F0502020204030204"/>
                </a:rPr>
                <a:t>Αντιδρόντα</a:t>
              </a:r>
              <a:endParaRPr lang="el-GR" sz="1600" b="1" i="1" dirty="0">
                <a:solidFill>
                  <a:srgbClr val="C00000"/>
                </a:solidFill>
                <a:latin typeface="Calibri" panose="020F0502020204030204"/>
              </a:endParaRPr>
            </a:p>
          </p:txBody>
        </p:sp>
        <p:sp>
          <p:nvSpPr>
            <p:cNvPr id="24" name="23 - TextBox"/>
            <p:cNvSpPr txBox="1"/>
            <p:nvPr/>
          </p:nvSpPr>
          <p:spPr>
            <a:xfrm>
              <a:off x="6178378" y="4223938"/>
              <a:ext cx="582275" cy="825103"/>
            </a:xfrm>
            <a:prstGeom prst="rect">
              <a:avLst/>
            </a:prstGeom>
            <a:noFill/>
          </p:spPr>
          <p:txBody>
            <a:bodyPr wrap="square" rtlCol="0">
              <a:spAutoFit/>
            </a:bodyPr>
            <a:lstStyle/>
            <a:p>
              <a:pPr algn="r" fontAlgn="auto">
                <a:spcBef>
                  <a:spcPts val="0"/>
                </a:spcBef>
                <a:spcAft>
                  <a:spcPts val="0"/>
                </a:spcAft>
              </a:pPr>
              <a:r>
                <a:rPr lang="el-GR" sz="4000" b="1" i="1" dirty="0" smtClean="0">
                  <a:solidFill>
                    <a:prstClr val="black"/>
                  </a:solidFill>
                  <a:latin typeface="Calibri" panose="020F0502020204030204"/>
                </a:rPr>
                <a:t>Ε</a:t>
              </a:r>
              <a:r>
                <a:rPr lang="en-US" sz="4000" b="1" baseline="-25000" dirty="0" smtClean="0">
                  <a:solidFill>
                    <a:prstClr val="black"/>
                  </a:solidFill>
                  <a:latin typeface="Calibri" panose="020F0502020204030204"/>
                </a:rPr>
                <a:t>a</a:t>
              </a:r>
              <a:r>
                <a:rPr lang="el-GR" sz="4000" b="1" baseline="-25000" dirty="0" smtClean="0">
                  <a:solidFill>
                    <a:prstClr val="black"/>
                  </a:solidFill>
                  <a:latin typeface="Calibri" panose="020F0502020204030204"/>
                </a:rPr>
                <a:t> </a:t>
              </a:r>
            </a:p>
            <a:p>
              <a:pPr algn="r" fontAlgn="auto">
                <a:spcBef>
                  <a:spcPts val="0"/>
                </a:spcBef>
                <a:spcAft>
                  <a:spcPts val="0"/>
                </a:spcAft>
              </a:pPr>
              <a:endParaRPr lang="el-GR" sz="2400" dirty="0" smtClean="0">
                <a:solidFill>
                  <a:prstClr val="black"/>
                </a:solidFill>
                <a:latin typeface="Calibri" panose="020F0502020204030204"/>
              </a:endParaRPr>
            </a:p>
          </p:txBody>
        </p:sp>
        <p:sp>
          <p:nvSpPr>
            <p:cNvPr id="25" name="24 - TextBox"/>
            <p:cNvSpPr txBox="1"/>
            <p:nvPr/>
          </p:nvSpPr>
          <p:spPr>
            <a:xfrm>
              <a:off x="7715272" y="3857628"/>
              <a:ext cx="925253" cy="584775"/>
            </a:xfrm>
            <a:prstGeom prst="rect">
              <a:avLst/>
            </a:prstGeom>
            <a:noFill/>
          </p:spPr>
          <p:txBody>
            <a:bodyPr wrap="none" rtlCol="0">
              <a:spAutoFit/>
            </a:bodyPr>
            <a:lstStyle/>
            <a:p>
              <a:pPr fontAlgn="auto">
                <a:spcBef>
                  <a:spcPts val="0"/>
                </a:spcBef>
                <a:spcAft>
                  <a:spcPts val="0"/>
                </a:spcAft>
              </a:pPr>
              <a:r>
                <a:rPr lang="en-US" sz="2800" b="1" i="1" dirty="0" smtClean="0">
                  <a:solidFill>
                    <a:srgbClr val="C00000"/>
                  </a:solidFill>
                  <a:latin typeface="Calibri" panose="020F0502020204030204"/>
                </a:rPr>
                <a:t>M</a:t>
              </a:r>
              <a:r>
                <a:rPr lang="el-GR" sz="2800" b="1" i="1" dirty="0" smtClean="0">
                  <a:solidFill>
                    <a:srgbClr val="C00000"/>
                  </a:solidFill>
                  <a:latin typeface="Calibri" panose="020F0502020204030204"/>
                </a:rPr>
                <a:t>Κ</a:t>
              </a:r>
              <a:r>
                <a:rPr lang="en-US" sz="3200" b="1" i="1" dirty="0" smtClean="0">
                  <a:solidFill>
                    <a:srgbClr val="C00000"/>
                  </a:solidFill>
                  <a:latin typeface="Calibri" panose="020F0502020204030204"/>
                </a:rPr>
                <a:t> </a:t>
              </a:r>
              <a:r>
                <a:rPr lang="en-US" sz="3200" b="1" i="1" baseline="30000" dirty="0" smtClean="0">
                  <a:solidFill>
                    <a:srgbClr val="C00000"/>
                  </a:solidFill>
                  <a:latin typeface="Calibri" panose="020F0502020204030204"/>
                </a:rPr>
                <a:t>‡</a:t>
              </a:r>
              <a:endParaRPr lang="el-GR" b="1" i="1" baseline="30000" dirty="0">
                <a:solidFill>
                  <a:srgbClr val="C00000"/>
                </a:solidFill>
                <a:latin typeface="Calibri" panose="020F0502020204030204"/>
              </a:endParaRPr>
            </a:p>
          </p:txBody>
        </p:sp>
      </p:grpSp>
      <p:sp>
        <p:nvSpPr>
          <p:cNvPr id="28" name="27 - Ελεύθερη σχεδίαση"/>
          <p:cNvSpPr/>
          <p:nvPr/>
        </p:nvSpPr>
        <p:spPr>
          <a:xfrm>
            <a:off x="3571867" y="2714620"/>
            <a:ext cx="3056227" cy="2428892"/>
          </a:xfrm>
          <a:custGeom>
            <a:avLst/>
            <a:gdLst>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701210 w 1701210"/>
              <a:gd name="connsiteY14" fmla="*/ 517451 h 90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210" h="905540">
                <a:moveTo>
                  <a:pt x="0" y="889591"/>
                </a:moveTo>
                <a:cubicBezTo>
                  <a:pt x="175437" y="897565"/>
                  <a:pt x="350875" y="905540"/>
                  <a:pt x="467833" y="889591"/>
                </a:cubicBezTo>
                <a:cubicBezTo>
                  <a:pt x="584791" y="873642"/>
                  <a:pt x="646814" y="843517"/>
                  <a:pt x="701749" y="793898"/>
                </a:cubicBezTo>
                <a:cubicBezTo>
                  <a:pt x="756684" y="744279"/>
                  <a:pt x="765544" y="678712"/>
                  <a:pt x="797442" y="591879"/>
                </a:cubicBezTo>
                <a:cubicBezTo>
                  <a:pt x="829340" y="505047"/>
                  <a:pt x="870098" y="349103"/>
                  <a:pt x="893135" y="272903"/>
                </a:cubicBezTo>
                <a:cubicBezTo>
                  <a:pt x="916172" y="196703"/>
                  <a:pt x="912629" y="173665"/>
                  <a:pt x="935666" y="134679"/>
                </a:cubicBezTo>
                <a:cubicBezTo>
                  <a:pt x="958703" y="95693"/>
                  <a:pt x="1003006" y="60251"/>
                  <a:pt x="1031359" y="38986"/>
                </a:cubicBezTo>
                <a:cubicBezTo>
                  <a:pt x="1059712" y="17721"/>
                  <a:pt x="1072116" y="10633"/>
                  <a:pt x="1105786" y="7089"/>
                </a:cubicBezTo>
                <a:cubicBezTo>
                  <a:pt x="1139456" y="3545"/>
                  <a:pt x="1192619" y="0"/>
                  <a:pt x="1233377" y="17721"/>
                </a:cubicBezTo>
                <a:cubicBezTo>
                  <a:pt x="1274135" y="35442"/>
                  <a:pt x="1323754" y="81516"/>
                  <a:pt x="1350335" y="113414"/>
                </a:cubicBezTo>
                <a:cubicBezTo>
                  <a:pt x="1376916" y="145312"/>
                  <a:pt x="1380461" y="175437"/>
                  <a:pt x="1392866" y="209107"/>
                </a:cubicBezTo>
                <a:cubicBezTo>
                  <a:pt x="1405271" y="242777"/>
                  <a:pt x="1415903" y="283535"/>
                  <a:pt x="1424763" y="315433"/>
                </a:cubicBezTo>
                <a:cubicBezTo>
                  <a:pt x="1433623" y="347331"/>
                  <a:pt x="1431851" y="372140"/>
                  <a:pt x="1446028" y="400493"/>
                </a:cubicBezTo>
                <a:cubicBezTo>
                  <a:pt x="1460205" y="428846"/>
                  <a:pt x="1467294" y="466061"/>
                  <a:pt x="1509824" y="485554"/>
                </a:cubicBezTo>
                <a:cubicBezTo>
                  <a:pt x="1552354" y="505047"/>
                  <a:pt x="1626782" y="511249"/>
                  <a:pt x="1701210" y="517451"/>
                </a:cubicBez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29" name="28 - Ελεύθερη σχεδίαση"/>
          <p:cNvSpPr/>
          <p:nvPr/>
        </p:nvSpPr>
        <p:spPr>
          <a:xfrm>
            <a:off x="3571867" y="2500306"/>
            <a:ext cx="3221430" cy="2674636"/>
          </a:xfrm>
          <a:custGeom>
            <a:avLst/>
            <a:gdLst>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701210 w 1701210"/>
              <a:gd name="connsiteY14" fmla="*/ 517451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701210 w 1701210"/>
              <a:gd name="connsiteY13" fmla="*/ 517451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701210 w 1701210"/>
              <a:gd name="connsiteY13" fmla="*/ 454287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539925 w 1701210"/>
              <a:gd name="connsiteY12" fmla="*/ 400493 h 905540"/>
              <a:gd name="connsiteX13" fmla="*/ 1701210 w 1701210"/>
              <a:gd name="connsiteY13" fmla="*/ 454287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539925 w 1701210"/>
              <a:gd name="connsiteY12" fmla="*/ 400493 h 905540"/>
              <a:gd name="connsiteX13" fmla="*/ 1701210 w 1701210"/>
              <a:gd name="connsiteY13" fmla="*/ 454287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539925 w 1701210"/>
              <a:gd name="connsiteY12" fmla="*/ 400493 h 905540"/>
              <a:gd name="connsiteX13" fmla="*/ 1701210 w 1701210"/>
              <a:gd name="connsiteY13" fmla="*/ 454287 h 905540"/>
              <a:gd name="connsiteX0" fmla="*/ 0 w 1795106"/>
              <a:gd name="connsiteY0" fmla="*/ 889591 h 905540"/>
              <a:gd name="connsiteX1" fmla="*/ 467833 w 1795106"/>
              <a:gd name="connsiteY1" fmla="*/ 889591 h 905540"/>
              <a:gd name="connsiteX2" fmla="*/ 701749 w 1795106"/>
              <a:gd name="connsiteY2" fmla="*/ 793898 h 905540"/>
              <a:gd name="connsiteX3" fmla="*/ 797442 w 1795106"/>
              <a:gd name="connsiteY3" fmla="*/ 591879 h 905540"/>
              <a:gd name="connsiteX4" fmla="*/ 893135 w 1795106"/>
              <a:gd name="connsiteY4" fmla="*/ 272903 h 905540"/>
              <a:gd name="connsiteX5" fmla="*/ 935666 w 1795106"/>
              <a:gd name="connsiteY5" fmla="*/ 134679 h 905540"/>
              <a:gd name="connsiteX6" fmla="*/ 1031359 w 1795106"/>
              <a:gd name="connsiteY6" fmla="*/ 38986 h 905540"/>
              <a:gd name="connsiteX7" fmla="*/ 1105786 w 1795106"/>
              <a:gd name="connsiteY7" fmla="*/ 7089 h 905540"/>
              <a:gd name="connsiteX8" fmla="*/ 1233377 w 1795106"/>
              <a:gd name="connsiteY8" fmla="*/ 17721 h 905540"/>
              <a:gd name="connsiteX9" fmla="*/ 1350335 w 1795106"/>
              <a:gd name="connsiteY9" fmla="*/ 113414 h 905540"/>
              <a:gd name="connsiteX10" fmla="*/ 1392866 w 1795106"/>
              <a:gd name="connsiteY10" fmla="*/ 209107 h 905540"/>
              <a:gd name="connsiteX11" fmla="*/ 1424763 w 1795106"/>
              <a:gd name="connsiteY11" fmla="*/ 315433 h 905540"/>
              <a:gd name="connsiteX12" fmla="*/ 1539925 w 1795106"/>
              <a:gd name="connsiteY12" fmla="*/ 400493 h 905540"/>
              <a:gd name="connsiteX13" fmla="*/ 1795106 w 1795106"/>
              <a:gd name="connsiteY13" fmla="*/ 454287 h 905540"/>
              <a:gd name="connsiteX0" fmla="*/ 0 w 1795106"/>
              <a:gd name="connsiteY0" fmla="*/ 889591 h 905540"/>
              <a:gd name="connsiteX1" fmla="*/ 467833 w 1795106"/>
              <a:gd name="connsiteY1" fmla="*/ 889591 h 905540"/>
              <a:gd name="connsiteX2" fmla="*/ 701749 w 1795106"/>
              <a:gd name="connsiteY2" fmla="*/ 793898 h 905540"/>
              <a:gd name="connsiteX3" fmla="*/ 797442 w 1795106"/>
              <a:gd name="connsiteY3" fmla="*/ 591879 h 905540"/>
              <a:gd name="connsiteX4" fmla="*/ 893135 w 1795106"/>
              <a:gd name="connsiteY4" fmla="*/ 272903 h 905540"/>
              <a:gd name="connsiteX5" fmla="*/ 935666 w 1795106"/>
              <a:gd name="connsiteY5" fmla="*/ 134679 h 905540"/>
              <a:gd name="connsiteX6" fmla="*/ 1031359 w 1795106"/>
              <a:gd name="connsiteY6" fmla="*/ 38986 h 905540"/>
              <a:gd name="connsiteX7" fmla="*/ 1105786 w 1795106"/>
              <a:gd name="connsiteY7" fmla="*/ 7089 h 905540"/>
              <a:gd name="connsiteX8" fmla="*/ 1233377 w 1795106"/>
              <a:gd name="connsiteY8" fmla="*/ 17721 h 905540"/>
              <a:gd name="connsiteX9" fmla="*/ 1350335 w 1795106"/>
              <a:gd name="connsiteY9" fmla="*/ 113414 h 905540"/>
              <a:gd name="connsiteX10" fmla="*/ 1392866 w 1795106"/>
              <a:gd name="connsiteY10" fmla="*/ 209107 h 905540"/>
              <a:gd name="connsiteX11" fmla="*/ 1424763 w 1795106"/>
              <a:gd name="connsiteY11" fmla="*/ 315433 h 905540"/>
              <a:gd name="connsiteX12" fmla="*/ 1539925 w 1795106"/>
              <a:gd name="connsiteY12" fmla="*/ 400493 h 905540"/>
              <a:gd name="connsiteX13" fmla="*/ 1795106 w 1795106"/>
              <a:gd name="connsiteY13" fmla="*/ 454287 h 90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106" h="905540">
                <a:moveTo>
                  <a:pt x="0" y="889591"/>
                </a:moveTo>
                <a:cubicBezTo>
                  <a:pt x="175437" y="897565"/>
                  <a:pt x="350875" y="905540"/>
                  <a:pt x="467833" y="889591"/>
                </a:cubicBezTo>
                <a:cubicBezTo>
                  <a:pt x="584791" y="873642"/>
                  <a:pt x="646814" y="843517"/>
                  <a:pt x="701749" y="793898"/>
                </a:cubicBezTo>
                <a:cubicBezTo>
                  <a:pt x="756684" y="744279"/>
                  <a:pt x="765544" y="678712"/>
                  <a:pt x="797442" y="591879"/>
                </a:cubicBezTo>
                <a:cubicBezTo>
                  <a:pt x="829340" y="505047"/>
                  <a:pt x="870098" y="349103"/>
                  <a:pt x="893135" y="272903"/>
                </a:cubicBezTo>
                <a:cubicBezTo>
                  <a:pt x="916172" y="196703"/>
                  <a:pt x="912629" y="173665"/>
                  <a:pt x="935666" y="134679"/>
                </a:cubicBezTo>
                <a:cubicBezTo>
                  <a:pt x="958703" y="95693"/>
                  <a:pt x="1003006" y="60251"/>
                  <a:pt x="1031359" y="38986"/>
                </a:cubicBezTo>
                <a:cubicBezTo>
                  <a:pt x="1059712" y="17721"/>
                  <a:pt x="1072116" y="10633"/>
                  <a:pt x="1105786" y="7089"/>
                </a:cubicBezTo>
                <a:cubicBezTo>
                  <a:pt x="1139456" y="3545"/>
                  <a:pt x="1192619" y="0"/>
                  <a:pt x="1233377" y="17721"/>
                </a:cubicBezTo>
                <a:cubicBezTo>
                  <a:pt x="1274135" y="35442"/>
                  <a:pt x="1323754" y="81516"/>
                  <a:pt x="1350335" y="113414"/>
                </a:cubicBezTo>
                <a:cubicBezTo>
                  <a:pt x="1376916" y="145312"/>
                  <a:pt x="1380461" y="175437"/>
                  <a:pt x="1392866" y="209107"/>
                </a:cubicBezTo>
                <a:cubicBezTo>
                  <a:pt x="1405271" y="242777"/>
                  <a:pt x="1400253" y="283535"/>
                  <a:pt x="1424763" y="315433"/>
                </a:cubicBezTo>
                <a:cubicBezTo>
                  <a:pt x="1449273" y="347331"/>
                  <a:pt x="1478201" y="377351"/>
                  <a:pt x="1539925" y="400493"/>
                </a:cubicBezTo>
                <a:cubicBezTo>
                  <a:pt x="1601649" y="423635"/>
                  <a:pt x="1657400" y="457968"/>
                  <a:pt x="1795106" y="454287"/>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sp>
        <p:nvSpPr>
          <p:cNvPr id="34" name="33 - TextBox"/>
          <p:cNvSpPr txBox="1"/>
          <p:nvPr/>
        </p:nvSpPr>
        <p:spPr>
          <a:xfrm>
            <a:off x="6786578" y="4000504"/>
            <a:ext cx="1571636" cy="338554"/>
          </a:xfrm>
          <a:prstGeom prst="rect">
            <a:avLst/>
          </a:prstGeom>
          <a:solidFill>
            <a:schemeClr val="bg2">
              <a:lumMod val="90000"/>
            </a:schemeClr>
          </a:solidFill>
        </p:spPr>
        <p:txBody>
          <a:bodyPr wrap="square" rtlCol="0">
            <a:spAutoFit/>
          </a:bodyPr>
          <a:lstStyle/>
          <a:p>
            <a:pPr algn="ctr" fontAlgn="auto">
              <a:spcBef>
                <a:spcPts val="0"/>
              </a:spcBef>
              <a:spcAft>
                <a:spcPts val="0"/>
              </a:spcAft>
            </a:pPr>
            <a:r>
              <a:rPr lang="el-GR" sz="1600" b="1" i="1" dirty="0" smtClean="0">
                <a:solidFill>
                  <a:srgbClr val="C00000"/>
                </a:solidFill>
                <a:latin typeface="Calibri" panose="020F0502020204030204"/>
              </a:rPr>
              <a:t>καρβοκατιόντα</a:t>
            </a:r>
            <a:endParaRPr lang="el-GR" sz="1600" b="1" i="1" dirty="0">
              <a:solidFill>
                <a:srgbClr val="C00000"/>
              </a:solidFill>
              <a:latin typeface="Calibri" panose="020F0502020204030204"/>
            </a:endParaRPr>
          </a:p>
        </p:txBody>
      </p:sp>
      <p:graphicFrame>
        <p:nvGraphicFramePr>
          <p:cNvPr id="27651" name="Object 3"/>
          <p:cNvGraphicFramePr>
            <a:graphicFrameLocks noChangeAspect="1"/>
          </p:cNvGraphicFramePr>
          <p:nvPr/>
        </p:nvGraphicFramePr>
        <p:xfrm>
          <a:off x="1000100" y="2000240"/>
          <a:ext cx="715963" cy="658813"/>
        </p:xfrm>
        <a:graphic>
          <a:graphicData uri="http://schemas.openxmlformats.org/presentationml/2006/ole">
            <mc:AlternateContent xmlns:mc="http://schemas.openxmlformats.org/markup-compatibility/2006">
              <mc:Choice xmlns:v="urn:schemas-microsoft-com:vml" Requires="v">
                <p:oleObj spid="_x0000_s4122" name="ChemSketch" r:id="rId3" imgW="716400" imgH="658440" progId="ACD.ChemSketch.20">
                  <p:embed/>
                </p:oleObj>
              </mc:Choice>
              <mc:Fallback>
                <p:oleObj name="ChemSketch" r:id="rId3" imgW="716400" imgH="65844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2000240"/>
                        <a:ext cx="715963" cy="658813"/>
                      </a:xfrm>
                      <a:prstGeom prst="rect">
                        <a:avLst/>
                      </a:prstGeom>
                      <a:solidFill>
                        <a:srgbClr val="FF00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1000100" y="2928934"/>
          <a:ext cx="1265237" cy="712787"/>
        </p:xfrm>
        <a:graphic>
          <a:graphicData uri="http://schemas.openxmlformats.org/presentationml/2006/ole">
            <mc:AlternateContent xmlns:mc="http://schemas.openxmlformats.org/markup-compatibility/2006">
              <mc:Choice xmlns:v="urn:schemas-microsoft-com:vml" Requires="v">
                <p:oleObj spid="_x0000_s4123" name="ChemSketch" r:id="rId5" imgW="1265040" imgH="713160" progId="ACD.ChemSketch.20">
                  <p:embed/>
                </p:oleObj>
              </mc:Choice>
              <mc:Fallback>
                <p:oleObj name="ChemSketch" r:id="rId5" imgW="1265040" imgH="7131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00" y="2928934"/>
                        <a:ext cx="1265237" cy="712787"/>
                      </a:xfrm>
                      <a:prstGeom prst="rect">
                        <a:avLst/>
                      </a:prstGeom>
                      <a:solidFill>
                        <a:srgbClr val="CC99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1000100" y="3929066"/>
          <a:ext cx="1265237" cy="1066800"/>
        </p:xfrm>
        <a:graphic>
          <a:graphicData uri="http://schemas.openxmlformats.org/presentationml/2006/ole">
            <mc:AlternateContent xmlns:mc="http://schemas.openxmlformats.org/markup-compatibility/2006">
              <mc:Choice xmlns:v="urn:schemas-microsoft-com:vml" Requires="v">
                <p:oleObj spid="_x0000_s4124" name="ChemSketch" r:id="rId7" imgW="1265040" imgH="1066680" progId="ACD.ChemSketch.20">
                  <p:embed/>
                </p:oleObj>
              </mc:Choice>
              <mc:Fallback>
                <p:oleObj name="ChemSketch" r:id="rId7" imgW="1265040" imgH="1066680" progId="ACD.ChemSketch.2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00" y="3929066"/>
                        <a:ext cx="1265237" cy="1066800"/>
                      </a:xfrm>
                      <a:prstGeom prst="rect">
                        <a:avLst/>
                      </a:prstGeom>
                      <a:solidFill>
                        <a:srgbClr val="0000FF">
                          <a:alpha val="3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 name="50 - Ομάδα"/>
          <p:cNvGrpSpPr/>
          <p:nvPr/>
        </p:nvGrpSpPr>
        <p:grpSpPr>
          <a:xfrm>
            <a:off x="4857752" y="2500306"/>
            <a:ext cx="785818" cy="501654"/>
            <a:chOff x="4857752" y="2500306"/>
            <a:chExt cx="785818" cy="501654"/>
          </a:xfrm>
        </p:grpSpPr>
        <p:cxnSp>
          <p:nvCxnSpPr>
            <p:cNvPr id="36" name="35 - Ευθεία γραμμή σύνδεσης"/>
            <p:cNvCxnSpPr/>
            <p:nvPr/>
          </p:nvCxnSpPr>
          <p:spPr>
            <a:xfrm>
              <a:off x="4857752" y="2500306"/>
              <a:ext cx="785818"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p:nvPr/>
          </p:nvCxnSpPr>
          <p:spPr>
            <a:xfrm>
              <a:off x="4857752" y="2714620"/>
              <a:ext cx="785818" cy="1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a:off x="4857752" y="3000372"/>
              <a:ext cx="785818" cy="1588"/>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3" name="Θέση αριθμού διαφάνειας 2"/>
          <p:cNvSpPr>
            <a:spLocks noGrp="1"/>
          </p:cNvSpPr>
          <p:nvPr>
            <p:ph type="sldNum" sz="quarter" idx="12"/>
          </p:nvPr>
        </p:nvSpPr>
        <p:spPr/>
        <p:txBody>
          <a:bodyPr/>
          <a:lstStyle/>
          <a:p>
            <a:fld id="{D3F1D1C4-C2D9-4231-9FB2-B2D9D97AA41D}" type="slidenum">
              <a:rPr lang="el-GR" smtClean="0">
                <a:solidFill>
                  <a:prstClr val="black">
                    <a:tint val="75000"/>
                  </a:prstClr>
                </a:solidFill>
              </a:rPr>
              <a:pPr/>
              <a:t>9</a:t>
            </a:fld>
            <a:endParaRPr lang="el-GR" dirty="0">
              <a:solidFill>
                <a:prstClr val="black">
                  <a:tint val="75000"/>
                </a:prstClr>
              </a:solidFill>
            </a:endParaRPr>
          </a:p>
        </p:txBody>
      </p:sp>
    </p:spTree>
    <p:extLst>
      <p:ext uri="{BB962C8B-B14F-4D97-AF65-F5344CB8AC3E}">
        <p14:creationId xmlns:p14="http://schemas.microsoft.com/office/powerpoint/2010/main" val="12711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Καρβοξυλικά οξέα</a:t>
            </a:r>
            <a:endParaRPr lang="el-GR" dirty="0"/>
          </a:p>
        </p:txBody>
      </p:sp>
      <p:pic>
        <p:nvPicPr>
          <p:cNvPr id="46082" name="Picture 2" descr="https://upload.wikimedia.org/wikipedia/commons/thumb/b/b5/Carboxylic-acid.svg/800px-Carboxylic-acid.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2060848"/>
            <a:ext cx="2184177" cy="1750072"/>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https://upload.wikimedia.org/wikipedia/commons/thumb/8/8e/Carboxylate-resonance-hybrid.png/640px-Carboxylate-resonance-hybri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6658" y="2060848"/>
            <a:ext cx="1901606" cy="175007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131840" y="2935884"/>
            <a:ext cx="12241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91880" y="2349448"/>
            <a:ext cx="720069" cy="523220"/>
          </a:xfrm>
          <a:prstGeom prst="rect">
            <a:avLst/>
          </a:prstGeom>
          <a:noFill/>
        </p:spPr>
        <p:txBody>
          <a:bodyPr wrap="none" rtlCol="0">
            <a:spAutoFit/>
          </a:bodyPr>
          <a:lstStyle/>
          <a:p>
            <a:pPr fontAlgn="auto">
              <a:spcBef>
                <a:spcPts val="0"/>
              </a:spcBef>
              <a:spcAft>
                <a:spcPts val="0"/>
              </a:spcAft>
            </a:pPr>
            <a:r>
              <a:rPr lang="el-GR" sz="2800" dirty="0" smtClean="0">
                <a:solidFill>
                  <a:prstClr val="black"/>
                </a:solidFill>
                <a:latin typeface="Calibri" panose="020F0502020204030204"/>
              </a:rPr>
              <a:t>ΟΗ</a:t>
            </a:r>
            <a:r>
              <a:rPr lang="el-GR" sz="2800" baseline="30000" dirty="0" smtClean="0">
                <a:solidFill>
                  <a:prstClr val="black"/>
                </a:solidFill>
                <a:latin typeface="Calibri" panose="020F0502020204030204"/>
              </a:rPr>
              <a:t>-</a:t>
            </a:r>
            <a:endParaRPr lang="el-GR" sz="2800" baseline="30000" dirty="0">
              <a:solidFill>
                <a:prstClr val="black"/>
              </a:solidFill>
              <a:latin typeface="Calibri" panose="020F0502020204030204"/>
            </a:endParaRPr>
          </a:p>
        </p:txBody>
      </p:sp>
      <p:sp>
        <p:nvSpPr>
          <p:cNvPr id="4" name="TextBox 3"/>
          <p:cNvSpPr txBox="1"/>
          <p:nvPr/>
        </p:nvSpPr>
        <p:spPr>
          <a:xfrm>
            <a:off x="7308304" y="2935884"/>
            <a:ext cx="1058303"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Calibri" panose="020F0502020204030204"/>
              </a:rPr>
              <a:t>+H</a:t>
            </a:r>
            <a:r>
              <a:rPr lang="en-US" sz="3200" baseline="-25000" dirty="0" smtClean="0">
                <a:solidFill>
                  <a:prstClr val="black"/>
                </a:solidFill>
                <a:latin typeface="Calibri" panose="020F0502020204030204"/>
              </a:rPr>
              <a:t>2</a:t>
            </a:r>
            <a:r>
              <a:rPr lang="en-US" sz="3200" dirty="0" smtClean="0">
                <a:solidFill>
                  <a:prstClr val="black"/>
                </a:solidFill>
                <a:latin typeface="Calibri" panose="020F0502020204030204"/>
              </a:rPr>
              <a:t>O</a:t>
            </a:r>
            <a:endParaRPr lang="el-GR" sz="3200" dirty="0">
              <a:solidFill>
                <a:prstClr val="black"/>
              </a:solidFill>
              <a:latin typeface="Calibri" panose="020F0502020204030204"/>
            </a:endParaRPr>
          </a:p>
        </p:txBody>
      </p:sp>
      <p:sp>
        <p:nvSpPr>
          <p:cNvPr id="7" name="Θέση αριθμού διαφάνειας 6"/>
          <p:cNvSpPr>
            <a:spLocks noGrp="1"/>
          </p:cNvSpPr>
          <p:nvPr>
            <p:ph type="sldNum" sz="quarter" idx="12"/>
          </p:nvPr>
        </p:nvSpPr>
        <p:spPr/>
        <p:txBody>
          <a:bodyPr/>
          <a:lstStyle/>
          <a:p>
            <a:fld id="{D3F1D1C4-C2D9-4231-9FB2-B2D9D97AA41D}" type="slidenum">
              <a:rPr lang="el-GR" smtClean="0">
                <a:solidFill>
                  <a:prstClr val="black">
                    <a:tint val="75000"/>
                  </a:prstClr>
                </a:solidFill>
              </a:rPr>
              <a:pPr/>
              <a:t>10</a:t>
            </a:fld>
            <a:endParaRPr lang="el-GR" dirty="0">
              <a:solidFill>
                <a:prstClr val="black">
                  <a:tint val="75000"/>
                </a:prstClr>
              </a:solidFill>
            </a:endParaRPr>
          </a:p>
        </p:txBody>
      </p:sp>
      <p:sp>
        <p:nvSpPr>
          <p:cNvPr id="10" name="Rectangle 7"/>
          <p:cNvSpPr/>
          <p:nvPr/>
        </p:nvSpPr>
        <p:spPr>
          <a:xfrm>
            <a:off x="638858" y="4134559"/>
            <a:ext cx="234330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Carboxylic-acid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Nobelium"/>
              </a:rPr>
              <a:t>Nobelium</a:t>
            </a:r>
            <a:r>
              <a:rPr lang="el-GR"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11" name="Rectangle 7"/>
          <p:cNvSpPr/>
          <p:nvPr/>
        </p:nvSpPr>
        <p:spPr>
          <a:xfrm>
            <a:off x="4590892" y="4077072"/>
            <a:ext cx="2813135"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Carboxylate-resonance-hybrid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Benjah-bmm27"/>
              </a:rPr>
              <a:t>Benjah-bmm27</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904654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78098"/>
          </a:xfrm>
        </p:spPr>
        <p:txBody>
          <a:bodyPr>
            <a:normAutofit/>
          </a:bodyPr>
          <a:lstStyle/>
          <a:p>
            <a:r>
              <a:rPr lang="el-GR" dirty="0" smtClean="0"/>
              <a:t>Επίδραση υποκαταστατών σε οξύτητα</a:t>
            </a:r>
            <a:endParaRPr lang="el-GR" b="1" dirty="0" smtClean="0"/>
          </a:p>
        </p:txBody>
      </p:sp>
      <p:sp>
        <p:nvSpPr>
          <p:cNvPr id="22531" name="Content Placeholder 2"/>
          <p:cNvSpPr>
            <a:spLocks noGrp="1"/>
          </p:cNvSpPr>
          <p:nvPr>
            <p:ph idx="1"/>
          </p:nvPr>
        </p:nvSpPr>
        <p:spPr>
          <a:xfrm>
            <a:off x="179512" y="5746960"/>
            <a:ext cx="8844382" cy="994407"/>
          </a:xfrm>
        </p:spPr>
        <p:txBody>
          <a:bodyPr/>
          <a:lstStyle/>
          <a:p>
            <a:r>
              <a:rPr lang="el-GR" sz="2000" dirty="0" smtClean="0"/>
              <a:t>Τα άτομα </a:t>
            </a:r>
            <a:r>
              <a:rPr lang="el-GR" sz="2000" b="1" dirty="0" smtClean="0">
                <a:solidFill>
                  <a:srgbClr val="00B050"/>
                </a:solidFill>
              </a:rPr>
              <a:t>χλωρίου</a:t>
            </a:r>
            <a:r>
              <a:rPr lang="el-GR" sz="2000" dirty="0" smtClean="0"/>
              <a:t> (ηλεκτραρνητικά) </a:t>
            </a:r>
            <a:r>
              <a:rPr lang="el-GR" sz="2000" b="1" dirty="0" smtClean="0"/>
              <a:t>έλκουν</a:t>
            </a:r>
            <a:r>
              <a:rPr lang="el-GR" sz="2000" dirty="0" smtClean="0"/>
              <a:t> ηλεκτρονιακή πυκνότητα μέσω σ δεσμών (</a:t>
            </a:r>
            <a:r>
              <a:rPr lang="el-GR" b="1" dirty="0" smtClean="0"/>
              <a:t>-Ι </a:t>
            </a:r>
            <a:r>
              <a:rPr lang="el-GR" sz="2000" dirty="0" smtClean="0"/>
              <a:t>φαινόμενο)</a:t>
            </a:r>
          </a:p>
          <a:p>
            <a:endParaRPr lang="el-GR" sz="2000" dirty="0" smtClean="0"/>
          </a:p>
        </p:txBody>
      </p:sp>
      <p:sp>
        <p:nvSpPr>
          <p:cNvPr id="22534" name="TextBox 9"/>
          <p:cNvSpPr txBox="1">
            <a:spLocks noChangeArrowheads="1"/>
          </p:cNvSpPr>
          <p:nvPr/>
        </p:nvSpPr>
        <p:spPr bwMode="auto">
          <a:xfrm>
            <a:off x="5686618" y="2121557"/>
            <a:ext cx="1212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pPr>
            <a:r>
              <a:rPr lang="en-US" sz="2400" dirty="0">
                <a:solidFill>
                  <a:prstClr val="black"/>
                </a:solidFill>
              </a:rPr>
              <a:t>pK</a:t>
            </a:r>
            <a:r>
              <a:rPr lang="en-US" sz="2400" baseline="-25000" dirty="0">
                <a:solidFill>
                  <a:prstClr val="black"/>
                </a:solidFill>
              </a:rPr>
              <a:t>a</a:t>
            </a:r>
            <a:r>
              <a:rPr lang="en-US" sz="2400" dirty="0">
                <a:solidFill>
                  <a:prstClr val="black"/>
                </a:solidFill>
              </a:rPr>
              <a:t> 4.75</a:t>
            </a:r>
            <a:endParaRPr lang="el-GR" sz="2400" dirty="0">
              <a:solidFill>
                <a:prstClr val="black"/>
              </a:solidFill>
            </a:endParaRPr>
          </a:p>
        </p:txBody>
      </p:sp>
      <p:sp>
        <p:nvSpPr>
          <p:cNvPr id="22535" name="TextBox 10"/>
          <p:cNvSpPr txBox="1">
            <a:spLocks noChangeArrowheads="1"/>
          </p:cNvSpPr>
          <p:nvPr/>
        </p:nvSpPr>
        <p:spPr bwMode="auto">
          <a:xfrm>
            <a:off x="5686618" y="4144567"/>
            <a:ext cx="1212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pPr>
            <a:r>
              <a:rPr lang="en-US" sz="2400" dirty="0">
                <a:solidFill>
                  <a:prstClr val="black"/>
                </a:solidFill>
              </a:rPr>
              <a:t>pK</a:t>
            </a:r>
            <a:r>
              <a:rPr lang="en-US" sz="2400" baseline="-25000" dirty="0">
                <a:solidFill>
                  <a:prstClr val="black"/>
                </a:solidFill>
              </a:rPr>
              <a:t>a</a:t>
            </a:r>
            <a:r>
              <a:rPr lang="en-US" sz="2400" dirty="0">
                <a:solidFill>
                  <a:prstClr val="black"/>
                </a:solidFill>
              </a:rPr>
              <a:t> 2.87</a:t>
            </a:r>
            <a:endParaRPr lang="el-GR" sz="2400" dirty="0">
              <a:solidFill>
                <a:prstClr val="black"/>
              </a:solidFill>
            </a:endParaRPr>
          </a:p>
        </p:txBody>
      </p:sp>
      <p:graphicFrame>
        <p:nvGraphicFramePr>
          <p:cNvPr id="3" name="Object 2"/>
          <p:cNvGraphicFramePr>
            <a:graphicFrameLocks noChangeAspect="1"/>
          </p:cNvGraphicFramePr>
          <p:nvPr>
            <p:extLst/>
          </p:nvPr>
        </p:nvGraphicFramePr>
        <p:xfrm>
          <a:off x="1115616" y="1700808"/>
          <a:ext cx="4279900" cy="3309938"/>
        </p:xfrm>
        <a:graphic>
          <a:graphicData uri="http://schemas.openxmlformats.org/presentationml/2006/ole">
            <mc:AlternateContent xmlns:mc="http://schemas.openxmlformats.org/markup-compatibility/2006">
              <mc:Choice xmlns:v="urn:schemas-microsoft-com:vml" Requires="v">
                <p:oleObj spid="_x0000_s5131" name="ChemSketch" r:id="rId3" imgW="2862000" imgH="2212920" progId="ACD.ChemSketch.20">
                  <p:embed/>
                </p:oleObj>
              </mc:Choice>
              <mc:Fallback>
                <p:oleObj name="ChemSketch" r:id="rId3" imgW="2862000" imgH="2212920" progId="ACD.ChemSketch.20">
                  <p:embed/>
                  <p:pic>
                    <p:nvPicPr>
                      <p:cNvPr id="0" name=""/>
                      <p:cNvPicPr/>
                      <p:nvPr/>
                    </p:nvPicPr>
                    <p:blipFill>
                      <a:blip r:embed="rId4"/>
                      <a:stretch>
                        <a:fillRect/>
                      </a:stretch>
                    </p:blipFill>
                    <p:spPr>
                      <a:xfrm>
                        <a:off x="1115616" y="1700808"/>
                        <a:ext cx="4279900" cy="3309938"/>
                      </a:xfrm>
                      <a:prstGeom prst="rect">
                        <a:avLst/>
                      </a:prstGeom>
                    </p:spPr>
                  </p:pic>
                </p:oleObj>
              </mc:Fallback>
            </mc:AlternateContent>
          </a:graphicData>
        </a:graphic>
      </p:graphicFrame>
      <p:sp>
        <p:nvSpPr>
          <p:cNvPr id="4" name="Right Arrow 3"/>
          <p:cNvSpPr/>
          <p:nvPr/>
        </p:nvSpPr>
        <p:spPr>
          <a:xfrm rot="5400000">
            <a:off x="1305176" y="4613488"/>
            <a:ext cx="288032" cy="16610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4" name="Right Arrow 13"/>
          <p:cNvSpPr/>
          <p:nvPr/>
        </p:nvSpPr>
        <p:spPr>
          <a:xfrm rot="5400000">
            <a:off x="4257502" y="4544524"/>
            <a:ext cx="288032" cy="16610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nvGrpSpPr>
          <p:cNvPr id="15" name="Group 14"/>
          <p:cNvGrpSpPr/>
          <p:nvPr/>
        </p:nvGrpSpPr>
        <p:grpSpPr>
          <a:xfrm>
            <a:off x="3022322" y="1793058"/>
            <a:ext cx="647700" cy="463550"/>
            <a:chOff x="1979712" y="3037458"/>
            <a:chExt cx="647700" cy="463550"/>
          </a:xfrm>
        </p:grpSpPr>
        <p:cxnSp>
          <p:nvCxnSpPr>
            <p:cNvPr id="16" name="Straight Arrow Connector 15"/>
            <p:cNvCxnSpPr/>
            <p:nvPr/>
          </p:nvCxnSpPr>
          <p:spPr>
            <a:xfrm>
              <a:off x="1979712" y="3501008"/>
              <a:ext cx="647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39707" y="3037458"/>
              <a:ext cx="567784" cy="400110"/>
            </a:xfrm>
            <a:prstGeom prst="rect">
              <a:avLst/>
            </a:prstGeom>
            <a:noFill/>
          </p:spPr>
          <p:txBody>
            <a:bodyPr wrap="none" rtlCol="0">
              <a:spAutoFit/>
            </a:bodyPr>
            <a:lstStyle/>
            <a:p>
              <a:pPr fontAlgn="auto">
                <a:spcBef>
                  <a:spcPts val="0"/>
                </a:spcBef>
                <a:spcAft>
                  <a:spcPts val="0"/>
                </a:spcAft>
              </a:pPr>
              <a:r>
                <a:rPr lang="el-GR" sz="2000" b="1" dirty="0" smtClean="0">
                  <a:solidFill>
                    <a:prstClr val="black"/>
                  </a:solidFill>
                  <a:latin typeface="Calibri" panose="020F0502020204030204"/>
                </a:rPr>
                <a:t>ΟΗ</a:t>
              </a:r>
              <a:r>
                <a:rPr lang="el-GR" sz="2000" b="1" baseline="30000" dirty="0" smtClean="0">
                  <a:solidFill>
                    <a:prstClr val="black"/>
                  </a:solidFill>
                  <a:latin typeface="Calibri" panose="020F0502020204030204"/>
                </a:rPr>
                <a:t>-</a:t>
              </a:r>
              <a:endParaRPr lang="el-GR" sz="2000" b="1" baseline="30000" dirty="0">
                <a:solidFill>
                  <a:prstClr val="black"/>
                </a:solidFill>
                <a:latin typeface="Calibri" panose="020F0502020204030204"/>
              </a:endParaRPr>
            </a:p>
          </p:txBody>
        </p:sp>
      </p:grpSp>
      <p:grpSp>
        <p:nvGrpSpPr>
          <p:cNvPr id="18" name="Group 17"/>
          <p:cNvGrpSpPr/>
          <p:nvPr/>
        </p:nvGrpSpPr>
        <p:grpSpPr>
          <a:xfrm>
            <a:off x="3042359" y="3898983"/>
            <a:ext cx="647700" cy="463550"/>
            <a:chOff x="1979712" y="3037458"/>
            <a:chExt cx="647700" cy="463550"/>
          </a:xfrm>
        </p:grpSpPr>
        <p:cxnSp>
          <p:nvCxnSpPr>
            <p:cNvPr id="19" name="Straight Arrow Connector 18"/>
            <p:cNvCxnSpPr/>
            <p:nvPr/>
          </p:nvCxnSpPr>
          <p:spPr>
            <a:xfrm>
              <a:off x="1979712" y="3501008"/>
              <a:ext cx="647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39707" y="3037458"/>
              <a:ext cx="567784" cy="400110"/>
            </a:xfrm>
            <a:prstGeom prst="rect">
              <a:avLst/>
            </a:prstGeom>
            <a:noFill/>
          </p:spPr>
          <p:txBody>
            <a:bodyPr wrap="none" rtlCol="0">
              <a:spAutoFit/>
            </a:bodyPr>
            <a:lstStyle/>
            <a:p>
              <a:pPr fontAlgn="auto">
                <a:spcBef>
                  <a:spcPts val="0"/>
                </a:spcBef>
                <a:spcAft>
                  <a:spcPts val="0"/>
                </a:spcAft>
              </a:pPr>
              <a:r>
                <a:rPr lang="el-GR" sz="2000" b="1" dirty="0" smtClean="0">
                  <a:solidFill>
                    <a:prstClr val="black"/>
                  </a:solidFill>
                  <a:latin typeface="Calibri" panose="020F0502020204030204"/>
                </a:rPr>
                <a:t>ΟΗ</a:t>
              </a:r>
              <a:r>
                <a:rPr lang="el-GR" sz="2000" b="1" baseline="30000" dirty="0" smtClean="0">
                  <a:solidFill>
                    <a:prstClr val="black"/>
                  </a:solidFill>
                  <a:latin typeface="Calibri" panose="020F0502020204030204"/>
                </a:rPr>
                <a:t>-</a:t>
              </a:r>
              <a:endParaRPr lang="el-GR" sz="2000" b="1" baseline="30000" dirty="0">
                <a:solidFill>
                  <a:prstClr val="black"/>
                </a:solidFill>
                <a:latin typeface="Calibri" panose="020F0502020204030204"/>
              </a:endParaRPr>
            </a:p>
          </p:txBody>
        </p:sp>
      </p:grpSp>
      <p:sp>
        <p:nvSpPr>
          <p:cNvPr id="5" name="TextBox 4"/>
          <p:cNvSpPr txBox="1"/>
          <p:nvPr/>
        </p:nvSpPr>
        <p:spPr>
          <a:xfrm>
            <a:off x="1222122" y="2862609"/>
            <a:ext cx="1107034" cy="369332"/>
          </a:xfrm>
          <a:prstGeom prst="rect">
            <a:avLst/>
          </a:prstGeom>
          <a:noFill/>
        </p:spPr>
        <p:txBody>
          <a:bodyPr wrap="none" rtlCol="0">
            <a:spAutoFit/>
          </a:bodyPr>
          <a:lstStyle/>
          <a:p>
            <a:pPr fontAlgn="auto">
              <a:spcBef>
                <a:spcPts val="0"/>
              </a:spcBef>
              <a:spcAft>
                <a:spcPts val="0"/>
              </a:spcAft>
            </a:pPr>
            <a:r>
              <a:rPr lang="el-GR" b="1" dirty="0" smtClean="0">
                <a:solidFill>
                  <a:srgbClr val="C00000"/>
                </a:solidFill>
                <a:latin typeface="Calibri" panose="020F0502020204030204"/>
              </a:rPr>
              <a:t>Οξικό οξύ</a:t>
            </a:r>
            <a:endParaRPr lang="el-GR" b="1" dirty="0">
              <a:solidFill>
                <a:srgbClr val="C00000"/>
              </a:solidFill>
              <a:latin typeface="Calibri" panose="020F0502020204030204"/>
            </a:endParaRPr>
          </a:p>
        </p:txBody>
      </p:sp>
      <p:sp>
        <p:nvSpPr>
          <p:cNvPr id="22" name="TextBox 21"/>
          <p:cNvSpPr txBox="1"/>
          <p:nvPr/>
        </p:nvSpPr>
        <p:spPr>
          <a:xfrm>
            <a:off x="1098005" y="4989386"/>
            <a:ext cx="1650965" cy="369332"/>
          </a:xfrm>
          <a:prstGeom prst="rect">
            <a:avLst/>
          </a:prstGeom>
          <a:noFill/>
        </p:spPr>
        <p:txBody>
          <a:bodyPr wrap="none" rtlCol="0">
            <a:spAutoFit/>
          </a:bodyPr>
          <a:lstStyle/>
          <a:p>
            <a:pPr fontAlgn="auto">
              <a:spcBef>
                <a:spcPts val="0"/>
              </a:spcBef>
              <a:spcAft>
                <a:spcPts val="0"/>
              </a:spcAft>
            </a:pPr>
            <a:r>
              <a:rPr lang="el-GR" b="1" dirty="0" smtClean="0">
                <a:solidFill>
                  <a:srgbClr val="C00000"/>
                </a:solidFill>
                <a:latin typeface="Calibri" panose="020F0502020204030204"/>
              </a:rPr>
              <a:t>Χλωροξικό οξύ</a:t>
            </a:r>
            <a:endParaRPr lang="el-GR" b="1" dirty="0">
              <a:solidFill>
                <a:srgbClr val="C00000"/>
              </a:solidFill>
              <a:latin typeface="Calibri" panose="020F0502020204030204"/>
            </a:endParaRPr>
          </a:p>
        </p:txBody>
      </p:sp>
      <p:sp>
        <p:nvSpPr>
          <p:cNvPr id="23" name="Right Arrow 22"/>
          <p:cNvSpPr/>
          <p:nvPr/>
        </p:nvSpPr>
        <p:spPr>
          <a:xfrm rot="10800000">
            <a:off x="4644008" y="4182265"/>
            <a:ext cx="288032" cy="166105"/>
          </a:xfrm>
          <a:prstGeom prst="righ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6" name="Rounded Rectangle 5"/>
          <p:cNvSpPr/>
          <p:nvPr/>
        </p:nvSpPr>
        <p:spPr>
          <a:xfrm>
            <a:off x="4860032" y="3789040"/>
            <a:ext cx="648072" cy="1296144"/>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7" name="TextBox 6"/>
          <p:cNvSpPr txBox="1"/>
          <p:nvPr/>
        </p:nvSpPr>
        <p:spPr>
          <a:xfrm>
            <a:off x="5566512" y="4606529"/>
            <a:ext cx="3457382" cy="923330"/>
          </a:xfrm>
          <a:prstGeom prst="rect">
            <a:avLst/>
          </a:prstGeom>
          <a:noFill/>
        </p:spPr>
        <p:txBody>
          <a:bodyPr wrap="square" rtlCol="0">
            <a:spAutoFit/>
          </a:bodyPr>
          <a:lstStyle/>
          <a:p>
            <a:pPr fontAlgn="auto">
              <a:spcBef>
                <a:spcPts val="0"/>
              </a:spcBef>
              <a:spcAft>
                <a:spcPts val="0"/>
              </a:spcAft>
            </a:pPr>
            <a:r>
              <a:rPr lang="el-GR" b="1" dirty="0" smtClean="0">
                <a:solidFill>
                  <a:srgbClr val="00B050"/>
                </a:solidFill>
                <a:latin typeface="Calibri" panose="020F0502020204030204"/>
              </a:rPr>
              <a:t>Αποσυμφόρηση αρνητικών φορτίων = σταθεροποίηση του ανιόντος</a:t>
            </a:r>
            <a:endParaRPr lang="el-GR" b="1" dirty="0">
              <a:solidFill>
                <a:srgbClr val="00B050"/>
              </a:solidFill>
              <a:latin typeface="Calibri" panose="020F0502020204030204"/>
            </a:endParaRPr>
          </a:p>
        </p:txBody>
      </p:sp>
      <p:sp>
        <p:nvSpPr>
          <p:cNvPr id="2" name="Θέση αριθμού διαφάνειας 1"/>
          <p:cNvSpPr>
            <a:spLocks noGrp="1"/>
          </p:cNvSpPr>
          <p:nvPr>
            <p:ph type="sldNum" sz="quarter" idx="12"/>
          </p:nvPr>
        </p:nvSpPr>
        <p:spPr/>
        <p:txBody>
          <a:bodyPr/>
          <a:lstStyle/>
          <a:p>
            <a:fld id="{D3F1D1C4-C2D9-4231-9FB2-B2D9D97AA41D}" type="slidenum">
              <a:rPr lang="el-GR" smtClean="0">
                <a:solidFill>
                  <a:prstClr val="black">
                    <a:tint val="75000"/>
                  </a:prstClr>
                </a:solidFill>
              </a:rPr>
              <a:pPr/>
              <a:t>11</a:t>
            </a:fld>
            <a:endParaRPr lang="el-GR" dirty="0">
              <a:solidFill>
                <a:prstClr val="black">
                  <a:tint val="75000"/>
                </a:prstClr>
              </a:solidFill>
            </a:endParaRPr>
          </a:p>
        </p:txBody>
      </p:sp>
    </p:spTree>
    <p:extLst>
      <p:ext uri="{BB962C8B-B14F-4D97-AF65-F5344CB8AC3E}">
        <p14:creationId xmlns:p14="http://schemas.microsoft.com/office/powerpoint/2010/main" val="43321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78098"/>
          </a:xfrm>
        </p:spPr>
        <p:txBody>
          <a:bodyPr>
            <a:normAutofit fontScale="90000"/>
          </a:bodyPr>
          <a:lstStyle/>
          <a:p>
            <a:r>
              <a:rPr lang="el-GR" dirty="0" smtClean="0"/>
              <a:t>Σταθεροποίηση μέσω δεσμών </a:t>
            </a:r>
            <a:r>
              <a:rPr lang="el-GR" b="1" i="1" dirty="0" smtClean="0"/>
              <a:t>σ: </a:t>
            </a:r>
            <a:r>
              <a:rPr lang="el-GR" b="1" dirty="0" smtClean="0"/>
              <a:t>επαγωγικό φαινόμενο (-Ι)</a:t>
            </a:r>
          </a:p>
        </p:txBody>
      </p:sp>
      <p:sp>
        <p:nvSpPr>
          <p:cNvPr id="22531" name="Content Placeholder 2"/>
          <p:cNvSpPr>
            <a:spLocks noGrp="1"/>
          </p:cNvSpPr>
          <p:nvPr>
            <p:ph idx="1"/>
          </p:nvPr>
        </p:nvSpPr>
        <p:spPr>
          <a:xfrm>
            <a:off x="4860032" y="2233963"/>
            <a:ext cx="3960440" cy="4032548"/>
          </a:xfrm>
        </p:spPr>
        <p:txBody>
          <a:bodyPr>
            <a:normAutofit/>
          </a:bodyPr>
          <a:lstStyle/>
          <a:p>
            <a:pPr>
              <a:lnSpc>
                <a:spcPct val="110000"/>
              </a:lnSpc>
            </a:pPr>
            <a:r>
              <a:rPr lang="el-GR" dirty="0" smtClean="0"/>
              <a:t>Τα άτομα φθορίου (ακόμα περισσοτερο ηλεκτραρνητικά) </a:t>
            </a:r>
            <a:r>
              <a:rPr lang="el-GR" b="1" dirty="0" smtClean="0"/>
              <a:t>έλκουν</a:t>
            </a:r>
            <a:r>
              <a:rPr lang="el-GR" dirty="0" smtClean="0"/>
              <a:t> ηλεκτρονιακή πυκνότητα μέσω σ δεσμών (</a:t>
            </a:r>
            <a:r>
              <a:rPr lang="el-GR" sz="2800" b="1" dirty="0" smtClean="0"/>
              <a:t>-Ι </a:t>
            </a:r>
            <a:r>
              <a:rPr lang="el-GR" dirty="0" smtClean="0"/>
              <a:t>φαινόμενο).</a:t>
            </a:r>
          </a:p>
          <a:p>
            <a:pPr>
              <a:lnSpc>
                <a:spcPct val="110000"/>
              </a:lnSpc>
            </a:pPr>
            <a:endParaRPr lang="el-GR" dirty="0" smtClean="0"/>
          </a:p>
        </p:txBody>
      </p:sp>
      <p:graphicFrame>
        <p:nvGraphicFramePr>
          <p:cNvPr id="22532" name="Object 7"/>
          <p:cNvGraphicFramePr>
            <a:graphicFrameLocks noChangeAspect="1"/>
          </p:cNvGraphicFramePr>
          <p:nvPr>
            <p:extLst/>
          </p:nvPr>
        </p:nvGraphicFramePr>
        <p:xfrm>
          <a:off x="1426161" y="1407668"/>
          <a:ext cx="1362075" cy="5337175"/>
        </p:xfrm>
        <a:graphic>
          <a:graphicData uri="http://schemas.openxmlformats.org/presentationml/2006/ole">
            <mc:AlternateContent xmlns:mc="http://schemas.openxmlformats.org/markup-compatibility/2006">
              <mc:Choice xmlns:v="urn:schemas-microsoft-com:vml" Requires="v">
                <p:oleObj spid="_x0000_s6155" name="ChemSketch" r:id="rId3" imgW="807840" imgH="3163680" progId="ACD.ChemSketch.20">
                  <p:embed/>
                </p:oleObj>
              </mc:Choice>
              <mc:Fallback>
                <p:oleObj name="ChemSketch" r:id="rId3" imgW="807840" imgH="3163680" progId="ACD.ChemSketch.20">
                  <p:embed/>
                  <p:pic>
                    <p:nvPicPr>
                      <p:cNvPr id="0" name=""/>
                      <p:cNvPicPr>
                        <a:picLocks noChangeAspect="1" noChangeArrowheads="1"/>
                      </p:cNvPicPr>
                      <p:nvPr/>
                    </p:nvPicPr>
                    <p:blipFill>
                      <a:blip r:embed="rId4"/>
                      <a:srcRect/>
                      <a:stretch>
                        <a:fillRect/>
                      </a:stretch>
                    </p:blipFill>
                    <p:spPr bwMode="auto">
                      <a:xfrm>
                        <a:off x="1426161" y="1407668"/>
                        <a:ext cx="13620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own Arrow 8"/>
          <p:cNvSpPr/>
          <p:nvPr/>
        </p:nvSpPr>
        <p:spPr>
          <a:xfrm>
            <a:off x="251520" y="1772000"/>
            <a:ext cx="895350" cy="4608513"/>
          </a:xfrm>
          <a:prstGeom prst="down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prstClr val="white"/>
              </a:solidFill>
            </a:endParaRPr>
          </a:p>
        </p:txBody>
      </p:sp>
      <p:sp>
        <p:nvSpPr>
          <p:cNvPr id="22534" name="TextBox 9"/>
          <p:cNvSpPr txBox="1">
            <a:spLocks noChangeArrowheads="1"/>
          </p:cNvSpPr>
          <p:nvPr/>
        </p:nvSpPr>
        <p:spPr bwMode="auto">
          <a:xfrm>
            <a:off x="3059808" y="1772000"/>
            <a:ext cx="1212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pPr>
            <a:r>
              <a:rPr lang="en-US" sz="2400" dirty="0">
                <a:solidFill>
                  <a:prstClr val="black"/>
                </a:solidFill>
              </a:rPr>
              <a:t>pK</a:t>
            </a:r>
            <a:r>
              <a:rPr lang="en-US" sz="2400" baseline="-25000" dirty="0">
                <a:solidFill>
                  <a:prstClr val="black"/>
                </a:solidFill>
              </a:rPr>
              <a:t>a</a:t>
            </a:r>
            <a:r>
              <a:rPr lang="en-US" sz="2400" dirty="0">
                <a:solidFill>
                  <a:prstClr val="black"/>
                </a:solidFill>
              </a:rPr>
              <a:t> 4.75</a:t>
            </a:r>
            <a:endParaRPr lang="el-GR" sz="2400" dirty="0">
              <a:solidFill>
                <a:prstClr val="black"/>
              </a:solidFill>
            </a:endParaRPr>
          </a:p>
        </p:txBody>
      </p:sp>
      <p:sp>
        <p:nvSpPr>
          <p:cNvPr id="22535" name="TextBox 10"/>
          <p:cNvSpPr txBox="1">
            <a:spLocks noChangeArrowheads="1"/>
          </p:cNvSpPr>
          <p:nvPr/>
        </p:nvSpPr>
        <p:spPr bwMode="auto">
          <a:xfrm>
            <a:off x="3059808" y="3183288"/>
            <a:ext cx="1056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pPr>
            <a:r>
              <a:rPr lang="en-US" sz="2400" dirty="0">
                <a:solidFill>
                  <a:prstClr val="black"/>
                </a:solidFill>
              </a:rPr>
              <a:t>pK</a:t>
            </a:r>
            <a:r>
              <a:rPr lang="en-US" sz="2400" baseline="-25000" dirty="0">
                <a:solidFill>
                  <a:prstClr val="black"/>
                </a:solidFill>
              </a:rPr>
              <a:t>a</a:t>
            </a:r>
            <a:r>
              <a:rPr lang="en-US" sz="2400" dirty="0">
                <a:solidFill>
                  <a:prstClr val="black"/>
                </a:solidFill>
              </a:rPr>
              <a:t> </a:t>
            </a:r>
            <a:r>
              <a:rPr lang="en-US" sz="2400" dirty="0" smtClean="0">
                <a:solidFill>
                  <a:prstClr val="black"/>
                </a:solidFill>
              </a:rPr>
              <a:t>2.</a:t>
            </a:r>
            <a:r>
              <a:rPr lang="el-GR" sz="2400" dirty="0" smtClean="0">
                <a:solidFill>
                  <a:prstClr val="black"/>
                </a:solidFill>
              </a:rPr>
              <a:t>6</a:t>
            </a:r>
            <a:endParaRPr lang="el-GR" sz="2400" dirty="0">
              <a:solidFill>
                <a:prstClr val="black"/>
              </a:solidFill>
            </a:endParaRPr>
          </a:p>
        </p:txBody>
      </p:sp>
      <p:sp>
        <p:nvSpPr>
          <p:cNvPr id="22536" name="TextBox 11"/>
          <p:cNvSpPr txBox="1">
            <a:spLocks noChangeArrowheads="1"/>
          </p:cNvSpPr>
          <p:nvPr/>
        </p:nvSpPr>
        <p:spPr bwMode="auto">
          <a:xfrm>
            <a:off x="3037583" y="4594575"/>
            <a:ext cx="1056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pPr>
            <a:r>
              <a:rPr lang="en-US" sz="2400" dirty="0">
                <a:solidFill>
                  <a:prstClr val="black"/>
                </a:solidFill>
              </a:rPr>
              <a:t>pK</a:t>
            </a:r>
            <a:r>
              <a:rPr lang="en-US" sz="2400" baseline="-25000" dirty="0">
                <a:solidFill>
                  <a:prstClr val="black"/>
                </a:solidFill>
              </a:rPr>
              <a:t>a</a:t>
            </a:r>
            <a:r>
              <a:rPr lang="en-US" sz="2400" dirty="0">
                <a:solidFill>
                  <a:prstClr val="black"/>
                </a:solidFill>
              </a:rPr>
              <a:t> </a:t>
            </a:r>
            <a:r>
              <a:rPr lang="en-US" sz="2400" dirty="0" smtClean="0">
                <a:solidFill>
                  <a:prstClr val="black"/>
                </a:solidFill>
              </a:rPr>
              <a:t>1.</a:t>
            </a:r>
            <a:r>
              <a:rPr lang="el-GR" sz="2400" dirty="0" smtClean="0">
                <a:solidFill>
                  <a:prstClr val="black"/>
                </a:solidFill>
              </a:rPr>
              <a:t>1</a:t>
            </a:r>
            <a:endParaRPr lang="el-GR" sz="2400" dirty="0">
              <a:solidFill>
                <a:prstClr val="black"/>
              </a:solidFill>
            </a:endParaRPr>
          </a:p>
        </p:txBody>
      </p:sp>
      <p:sp>
        <p:nvSpPr>
          <p:cNvPr id="22537" name="TextBox 12"/>
          <p:cNvSpPr txBox="1">
            <a:spLocks noChangeArrowheads="1"/>
          </p:cNvSpPr>
          <p:nvPr/>
        </p:nvSpPr>
        <p:spPr bwMode="auto">
          <a:xfrm>
            <a:off x="3024883" y="5886800"/>
            <a:ext cx="12118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pPr>
            <a:r>
              <a:rPr lang="en-US" sz="2400" dirty="0">
                <a:solidFill>
                  <a:prstClr val="black"/>
                </a:solidFill>
              </a:rPr>
              <a:t>pK</a:t>
            </a:r>
            <a:r>
              <a:rPr lang="en-US" sz="2400" baseline="-25000" dirty="0">
                <a:solidFill>
                  <a:prstClr val="black"/>
                </a:solidFill>
              </a:rPr>
              <a:t>a</a:t>
            </a:r>
            <a:r>
              <a:rPr lang="en-US" sz="2400" dirty="0">
                <a:solidFill>
                  <a:prstClr val="black"/>
                </a:solidFill>
              </a:rPr>
              <a:t> </a:t>
            </a:r>
            <a:r>
              <a:rPr lang="en-US" sz="2400" dirty="0" smtClean="0">
                <a:solidFill>
                  <a:prstClr val="black"/>
                </a:solidFill>
              </a:rPr>
              <a:t>0.</a:t>
            </a:r>
            <a:r>
              <a:rPr lang="el-GR" sz="2400" dirty="0" smtClean="0">
                <a:solidFill>
                  <a:prstClr val="black"/>
                </a:solidFill>
              </a:rPr>
              <a:t>23</a:t>
            </a:r>
            <a:endParaRPr lang="el-GR" sz="2400" dirty="0">
              <a:solidFill>
                <a:prstClr val="black"/>
              </a:solidFill>
            </a:endParaRPr>
          </a:p>
        </p:txBody>
      </p:sp>
      <p:sp>
        <p:nvSpPr>
          <p:cNvPr id="10" name="TextBox 9"/>
          <p:cNvSpPr txBox="1"/>
          <p:nvPr/>
        </p:nvSpPr>
        <p:spPr>
          <a:xfrm>
            <a:off x="1321644" y="2348880"/>
            <a:ext cx="1107034" cy="369332"/>
          </a:xfrm>
          <a:prstGeom prst="rect">
            <a:avLst/>
          </a:prstGeom>
          <a:noFill/>
        </p:spPr>
        <p:txBody>
          <a:bodyPr wrap="none" rtlCol="0">
            <a:spAutoFit/>
          </a:bodyPr>
          <a:lstStyle/>
          <a:p>
            <a:pPr fontAlgn="auto">
              <a:spcBef>
                <a:spcPts val="0"/>
              </a:spcBef>
              <a:spcAft>
                <a:spcPts val="0"/>
              </a:spcAft>
            </a:pPr>
            <a:r>
              <a:rPr lang="el-GR" dirty="0" smtClean="0">
                <a:solidFill>
                  <a:srgbClr val="C00000"/>
                </a:solidFill>
                <a:latin typeface="Calibri" panose="020F0502020204030204"/>
              </a:rPr>
              <a:t>Οξικό οξύ</a:t>
            </a:r>
            <a:endParaRPr lang="el-GR" dirty="0">
              <a:solidFill>
                <a:srgbClr val="C00000"/>
              </a:solidFill>
              <a:latin typeface="Calibri" panose="020F0502020204030204"/>
            </a:endParaRPr>
          </a:p>
        </p:txBody>
      </p:sp>
      <p:sp>
        <p:nvSpPr>
          <p:cNvPr id="11" name="TextBox 10"/>
          <p:cNvSpPr txBox="1"/>
          <p:nvPr/>
        </p:nvSpPr>
        <p:spPr>
          <a:xfrm>
            <a:off x="980086" y="3777186"/>
            <a:ext cx="1569853" cy="369332"/>
          </a:xfrm>
          <a:prstGeom prst="rect">
            <a:avLst/>
          </a:prstGeom>
          <a:noFill/>
        </p:spPr>
        <p:txBody>
          <a:bodyPr wrap="none" rtlCol="0">
            <a:spAutoFit/>
          </a:bodyPr>
          <a:lstStyle/>
          <a:p>
            <a:pPr fontAlgn="auto">
              <a:spcBef>
                <a:spcPts val="0"/>
              </a:spcBef>
              <a:spcAft>
                <a:spcPts val="0"/>
              </a:spcAft>
            </a:pPr>
            <a:r>
              <a:rPr lang="el-GR" dirty="0" smtClean="0">
                <a:solidFill>
                  <a:srgbClr val="C00000"/>
                </a:solidFill>
                <a:latin typeface="Calibri" panose="020F0502020204030204"/>
              </a:rPr>
              <a:t>φθοροξικό οξύ</a:t>
            </a:r>
            <a:endParaRPr lang="el-GR" dirty="0">
              <a:solidFill>
                <a:srgbClr val="C00000"/>
              </a:solidFill>
              <a:latin typeface="Calibri" panose="020F0502020204030204"/>
            </a:endParaRPr>
          </a:p>
        </p:txBody>
      </p:sp>
      <p:sp>
        <p:nvSpPr>
          <p:cNvPr id="12" name="TextBox 11"/>
          <p:cNvSpPr txBox="1"/>
          <p:nvPr/>
        </p:nvSpPr>
        <p:spPr>
          <a:xfrm>
            <a:off x="887913" y="5261014"/>
            <a:ext cx="1754198" cy="369332"/>
          </a:xfrm>
          <a:prstGeom prst="rect">
            <a:avLst/>
          </a:prstGeom>
          <a:noFill/>
        </p:spPr>
        <p:txBody>
          <a:bodyPr wrap="none" rtlCol="0">
            <a:spAutoFit/>
          </a:bodyPr>
          <a:lstStyle/>
          <a:p>
            <a:pPr fontAlgn="auto">
              <a:spcBef>
                <a:spcPts val="0"/>
              </a:spcBef>
              <a:spcAft>
                <a:spcPts val="0"/>
              </a:spcAft>
            </a:pPr>
            <a:r>
              <a:rPr lang="el-GR" dirty="0" smtClean="0">
                <a:solidFill>
                  <a:srgbClr val="C00000"/>
                </a:solidFill>
                <a:latin typeface="Calibri" panose="020F0502020204030204"/>
              </a:rPr>
              <a:t>διφθοροξικό οξύ</a:t>
            </a:r>
            <a:endParaRPr lang="el-GR" dirty="0">
              <a:solidFill>
                <a:srgbClr val="C00000"/>
              </a:solidFill>
              <a:latin typeface="Calibri" panose="020F0502020204030204"/>
            </a:endParaRPr>
          </a:p>
        </p:txBody>
      </p:sp>
      <p:sp>
        <p:nvSpPr>
          <p:cNvPr id="13" name="TextBox 12"/>
          <p:cNvSpPr txBox="1"/>
          <p:nvPr/>
        </p:nvSpPr>
        <p:spPr>
          <a:xfrm>
            <a:off x="588815" y="6488668"/>
            <a:ext cx="1839863" cy="369332"/>
          </a:xfrm>
          <a:prstGeom prst="rect">
            <a:avLst/>
          </a:prstGeom>
          <a:noFill/>
        </p:spPr>
        <p:txBody>
          <a:bodyPr wrap="none" rtlCol="0">
            <a:spAutoFit/>
          </a:bodyPr>
          <a:lstStyle/>
          <a:p>
            <a:pPr fontAlgn="auto">
              <a:spcBef>
                <a:spcPts val="0"/>
              </a:spcBef>
              <a:spcAft>
                <a:spcPts val="0"/>
              </a:spcAft>
            </a:pPr>
            <a:r>
              <a:rPr lang="el-GR" dirty="0" smtClean="0">
                <a:solidFill>
                  <a:srgbClr val="C00000"/>
                </a:solidFill>
                <a:latin typeface="Calibri" panose="020F0502020204030204"/>
              </a:rPr>
              <a:t>τριφθοροξικό οξύ</a:t>
            </a:r>
            <a:endParaRPr lang="el-GR" dirty="0">
              <a:solidFill>
                <a:srgbClr val="C00000"/>
              </a:solidFill>
              <a:latin typeface="Calibri" panose="020F0502020204030204"/>
            </a:endParaRPr>
          </a:p>
        </p:txBody>
      </p:sp>
      <p:sp>
        <p:nvSpPr>
          <p:cNvPr id="2" name="Θέση αριθμού διαφάνειας 1"/>
          <p:cNvSpPr>
            <a:spLocks noGrp="1"/>
          </p:cNvSpPr>
          <p:nvPr>
            <p:ph type="sldNum" sz="quarter" idx="12"/>
          </p:nvPr>
        </p:nvSpPr>
        <p:spPr/>
        <p:txBody>
          <a:bodyPr/>
          <a:lstStyle/>
          <a:p>
            <a:fld id="{D3F1D1C4-C2D9-4231-9FB2-B2D9D97AA41D}" type="slidenum">
              <a:rPr lang="el-GR" smtClean="0">
                <a:solidFill>
                  <a:prstClr val="black">
                    <a:tint val="75000"/>
                  </a:prstClr>
                </a:solidFill>
              </a:rPr>
              <a:pPr/>
              <a:t>12</a:t>
            </a:fld>
            <a:endParaRPr lang="el-GR" dirty="0">
              <a:solidFill>
                <a:prstClr val="black">
                  <a:tint val="75000"/>
                </a:prstClr>
              </a:solidFill>
            </a:endParaRPr>
          </a:p>
        </p:txBody>
      </p:sp>
    </p:spTree>
    <p:extLst>
      <p:ext uri="{BB962C8B-B14F-4D97-AF65-F5344CB8AC3E}">
        <p14:creationId xmlns:p14="http://schemas.microsoft.com/office/powerpoint/2010/main" val="26105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Βενζοϊκό οξύ</a:t>
            </a:r>
            <a:endParaRPr lang="el-GR" dirty="0"/>
          </a:p>
        </p:txBody>
      </p:sp>
      <p:pic>
        <p:nvPicPr>
          <p:cNvPr id="50178" name="Picture 2" descr="Skeletal formul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664" y="2069727"/>
            <a:ext cx="1800200" cy="2612055"/>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Ball-and-stick mod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772816"/>
            <a:ext cx="2232248" cy="3275126"/>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D3F1D1C4-C2D9-4231-9FB2-B2D9D97AA41D}" type="slidenum">
              <a:rPr lang="el-GR" smtClean="0">
                <a:solidFill>
                  <a:prstClr val="black">
                    <a:tint val="75000"/>
                  </a:prstClr>
                </a:solidFill>
              </a:rPr>
              <a:pPr/>
              <a:t>13</a:t>
            </a:fld>
            <a:endParaRPr lang="el-GR" dirty="0">
              <a:solidFill>
                <a:prstClr val="black">
                  <a:tint val="75000"/>
                </a:prstClr>
              </a:solidFill>
            </a:endParaRPr>
          </a:p>
        </p:txBody>
      </p:sp>
      <p:sp>
        <p:nvSpPr>
          <p:cNvPr id="7" name="Rectangle 7"/>
          <p:cNvSpPr/>
          <p:nvPr/>
        </p:nvSpPr>
        <p:spPr>
          <a:xfrm>
            <a:off x="4804506" y="5165362"/>
            <a:ext cx="234330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Benzoic-acid-3D-balls-C</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Jynto"/>
              </a:rPr>
              <a:t>Jynto</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968577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Υποκατεστημένα Βενζοϊκά οξέα</a:t>
            </a:r>
            <a:endParaRPr lang="el-GR" dirty="0"/>
          </a:p>
        </p:txBody>
      </p:sp>
      <p:graphicFrame>
        <p:nvGraphicFramePr>
          <p:cNvPr id="6" name="Object 5"/>
          <p:cNvGraphicFramePr>
            <a:graphicFrameLocks noChangeAspect="1"/>
          </p:cNvGraphicFramePr>
          <p:nvPr>
            <p:extLst>
              <p:ext uri="{D42A27DB-BD31-4B8C-83A1-F6EECF244321}">
                <p14:modId xmlns:p14="http://schemas.microsoft.com/office/powerpoint/2010/main" val="1593649103"/>
              </p:ext>
            </p:extLst>
          </p:nvPr>
        </p:nvGraphicFramePr>
        <p:xfrm>
          <a:off x="1862028" y="1484784"/>
          <a:ext cx="5419944" cy="4291343"/>
        </p:xfrm>
        <a:graphic>
          <a:graphicData uri="http://schemas.openxmlformats.org/presentationml/2006/ole">
            <mc:AlternateContent xmlns:mc="http://schemas.openxmlformats.org/markup-compatibility/2006">
              <mc:Choice xmlns:v="urn:schemas-microsoft-com:vml" Requires="v">
                <p:oleObj spid="_x0000_s7179" name="Image" r:id="rId3" imgW="3240000" imgH="2566080" progId="Photoshop.Image.11">
                  <p:embed/>
                </p:oleObj>
              </mc:Choice>
              <mc:Fallback>
                <p:oleObj name="Image" r:id="rId3" imgW="3240000" imgH="2566080" progId="Photoshop.Image.11">
                  <p:embed/>
                  <p:pic>
                    <p:nvPicPr>
                      <p:cNvPr id="0" name=""/>
                      <p:cNvPicPr/>
                      <p:nvPr/>
                    </p:nvPicPr>
                    <p:blipFill>
                      <a:blip r:embed="rId4"/>
                      <a:stretch>
                        <a:fillRect/>
                      </a:stretch>
                    </p:blipFill>
                    <p:spPr>
                      <a:xfrm>
                        <a:off x="1862028" y="1484784"/>
                        <a:ext cx="5419944" cy="4291343"/>
                      </a:xfrm>
                      <a:prstGeom prst="rect">
                        <a:avLst/>
                      </a:prstGeom>
                    </p:spPr>
                  </p:pic>
                </p:oleObj>
              </mc:Fallback>
            </mc:AlternateContent>
          </a:graphicData>
        </a:graphic>
      </p:graphicFrame>
      <p:sp>
        <p:nvSpPr>
          <p:cNvPr id="9" name="Down Arrow 8"/>
          <p:cNvSpPr/>
          <p:nvPr/>
        </p:nvSpPr>
        <p:spPr>
          <a:xfrm>
            <a:off x="797664" y="1484784"/>
            <a:ext cx="895350" cy="4291343"/>
          </a:xfrm>
          <a:prstGeom prst="down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prstClr val="white"/>
              </a:solidFill>
            </a:endParaRP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solidFill>
                  <a:prstClr val="black">
                    <a:tint val="75000"/>
                  </a:prstClr>
                </a:solidFill>
              </a:rPr>
              <a:pPr/>
              <a:t>14</a:t>
            </a:fld>
            <a:endParaRPr lang="el-GR" dirty="0">
              <a:solidFill>
                <a:prstClr val="black">
                  <a:tint val="75000"/>
                </a:prstClr>
              </a:solidFill>
            </a:endParaRPr>
          </a:p>
        </p:txBody>
      </p:sp>
    </p:spTree>
    <p:extLst>
      <p:ext uri="{BB962C8B-B14F-4D97-AF65-F5344CB8AC3E}">
        <p14:creationId xmlns:p14="http://schemas.microsoft.com/office/powerpoint/2010/main" val="3386775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upload.wikimedia.org/wikipedia/commons/thumb/c/c9/Carboxylic_acid_dimers.png/1280px-Carboxylic_acid_dime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2204864"/>
            <a:ext cx="4824536" cy="22125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l-GR" dirty="0" smtClean="0"/>
              <a:t>Καρβοξυλικά οξέα: διμερή</a:t>
            </a:r>
            <a:endParaRPr lang="el-GR" dirty="0"/>
          </a:p>
        </p:txBody>
      </p:sp>
      <p:sp>
        <p:nvSpPr>
          <p:cNvPr id="4" name="Oval 3"/>
          <p:cNvSpPr/>
          <p:nvPr/>
        </p:nvSpPr>
        <p:spPr>
          <a:xfrm rot="18838569">
            <a:off x="4093924" y="2310972"/>
            <a:ext cx="2951240" cy="2240905"/>
          </a:xfrm>
          <a:prstGeom prst="ellipse">
            <a:avLst/>
          </a:prstGeom>
          <a:solidFill>
            <a:schemeClr val="accent1">
              <a:lumMod val="40000"/>
              <a:lumOff val="60000"/>
              <a:alpha val="30000"/>
            </a:schemeClr>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0" name="Oval 9"/>
          <p:cNvSpPr/>
          <p:nvPr/>
        </p:nvSpPr>
        <p:spPr>
          <a:xfrm rot="18838569">
            <a:off x="1994622" y="2124807"/>
            <a:ext cx="2951240" cy="2240905"/>
          </a:xfrm>
          <a:prstGeom prst="ellipse">
            <a:avLst/>
          </a:prstGeom>
          <a:solidFill>
            <a:schemeClr val="accent2">
              <a:lumMod val="20000"/>
              <a:lumOff val="80000"/>
              <a:alpha val="2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 name="Θέση αριθμού διαφάνειας 4"/>
          <p:cNvSpPr>
            <a:spLocks noGrp="1"/>
          </p:cNvSpPr>
          <p:nvPr>
            <p:ph type="sldNum" sz="quarter" idx="12"/>
          </p:nvPr>
        </p:nvSpPr>
        <p:spPr/>
        <p:txBody>
          <a:bodyPr/>
          <a:lstStyle/>
          <a:p>
            <a:fld id="{D3F1D1C4-C2D9-4231-9FB2-B2D9D97AA41D}" type="slidenum">
              <a:rPr lang="el-GR" smtClean="0">
                <a:solidFill>
                  <a:prstClr val="black">
                    <a:tint val="75000"/>
                  </a:prstClr>
                </a:solidFill>
              </a:rPr>
              <a:pPr/>
              <a:t>15</a:t>
            </a:fld>
            <a:endParaRPr lang="el-GR" dirty="0">
              <a:solidFill>
                <a:prstClr val="black">
                  <a:tint val="75000"/>
                </a:prstClr>
              </a:solidFill>
            </a:endParaRPr>
          </a:p>
        </p:txBody>
      </p:sp>
    </p:spTree>
    <p:extLst>
      <p:ext uri="{BB962C8B-B14F-4D97-AF65-F5344CB8AC3E}">
        <p14:creationId xmlns:p14="http://schemas.microsoft.com/office/powerpoint/2010/main" val="247840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50279" y="1183530"/>
            <a:ext cx="6043441" cy="4255548"/>
            <a:chOff x="628650" y="1145939"/>
            <a:chExt cx="6043441" cy="4255548"/>
          </a:xfrm>
        </p:grpSpPr>
        <p:pic>
          <p:nvPicPr>
            <p:cNvPr id="4" name="Picture 3"/>
            <p:cNvPicPr>
              <a:picLocks noChangeAspect="1"/>
            </p:cNvPicPr>
            <p:nvPr/>
          </p:nvPicPr>
          <p:blipFill>
            <a:blip r:embed="rId2"/>
            <a:stretch>
              <a:fillRect/>
            </a:stretch>
          </p:blipFill>
          <p:spPr>
            <a:xfrm>
              <a:off x="628650" y="1196752"/>
              <a:ext cx="3251913" cy="4153923"/>
            </a:xfrm>
            <a:prstGeom prst="rect">
              <a:avLst/>
            </a:prstGeom>
          </p:spPr>
        </p:pic>
        <p:pic>
          <p:nvPicPr>
            <p:cNvPr id="5" name="Picture 4"/>
            <p:cNvPicPr>
              <a:picLocks noChangeAspect="1"/>
            </p:cNvPicPr>
            <p:nvPr/>
          </p:nvPicPr>
          <p:blipFill>
            <a:blip r:embed="rId3"/>
            <a:stretch>
              <a:fillRect/>
            </a:stretch>
          </p:blipFill>
          <p:spPr>
            <a:xfrm>
              <a:off x="4283968" y="1145939"/>
              <a:ext cx="2388123" cy="4255548"/>
            </a:xfrm>
            <a:prstGeom prst="rect">
              <a:avLst/>
            </a:prstGeom>
          </p:spPr>
        </p:pic>
      </p:grpSp>
      <p:sp>
        <p:nvSpPr>
          <p:cNvPr id="2" name="Title 1"/>
          <p:cNvSpPr>
            <a:spLocks noGrp="1"/>
          </p:cNvSpPr>
          <p:nvPr>
            <p:ph type="title"/>
          </p:nvPr>
        </p:nvSpPr>
        <p:spPr/>
        <p:txBody>
          <a:bodyPr/>
          <a:lstStyle/>
          <a:p>
            <a:r>
              <a:rPr lang="el-GR" dirty="0" smtClean="0"/>
              <a:t>Παράγωγα καρβοξυλικών οξέων</a:t>
            </a:r>
            <a:endParaRPr lang="el-GR" dirty="0"/>
          </a:p>
        </p:txBody>
      </p:sp>
      <p:sp>
        <p:nvSpPr>
          <p:cNvPr id="7" name="TextBox 6"/>
          <p:cNvSpPr txBox="1"/>
          <p:nvPr/>
        </p:nvSpPr>
        <p:spPr>
          <a:xfrm>
            <a:off x="1550279" y="2864962"/>
            <a:ext cx="1907125" cy="400110"/>
          </a:xfrm>
          <a:prstGeom prst="rect">
            <a:avLst/>
          </a:prstGeom>
          <a:noFill/>
        </p:spPr>
        <p:txBody>
          <a:bodyPr wrap="none" rtlCol="0">
            <a:spAutoFit/>
          </a:bodyPr>
          <a:lstStyle/>
          <a:p>
            <a:pPr fontAlgn="auto">
              <a:spcBef>
                <a:spcPts val="0"/>
              </a:spcBef>
              <a:spcAft>
                <a:spcPts val="0"/>
              </a:spcAft>
            </a:pPr>
            <a:r>
              <a:rPr lang="el-GR" sz="2000" b="1" dirty="0" smtClean="0">
                <a:solidFill>
                  <a:srgbClr val="5B9BD5">
                    <a:lumMod val="75000"/>
                  </a:srgbClr>
                </a:solidFill>
                <a:latin typeface="Calibri" panose="020F0502020204030204"/>
              </a:rPr>
              <a:t>Ακυλο-χλωρίδιο</a:t>
            </a:r>
            <a:endParaRPr lang="el-GR" sz="2000" b="1" dirty="0">
              <a:solidFill>
                <a:srgbClr val="5B9BD5">
                  <a:lumMod val="75000"/>
                </a:srgbClr>
              </a:solidFill>
              <a:latin typeface="Calibri" panose="020F0502020204030204"/>
            </a:endParaRPr>
          </a:p>
        </p:txBody>
      </p:sp>
      <p:sp>
        <p:nvSpPr>
          <p:cNvPr id="8" name="TextBox 7"/>
          <p:cNvSpPr txBox="1"/>
          <p:nvPr/>
        </p:nvSpPr>
        <p:spPr>
          <a:xfrm>
            <a:off x="1835696" y="5439078"/>
            <a:ext cx="2610266" cy="400110"/>
          </a:xfrm>
          <a:prstGeom prst="rect">
            <a:avLst/>
          </a:prstGeom>
          <a:noFill/>
        </p:spPr>
        <p:txBody>
          <a:bodyPr wrap="none" rtlCol="0">
            <a:spAutoFit/>
          </a:bodyPr>
          <a:lstStyle/>
          <a:p>
            <a:pPr fontAlgn="auto">
              <a:spcBef>
                <a:spcPts val="0"/>
              </a:spcBef>
              <a:spcAft>
                <a:spcPts val="0"/>
              </a:spcAft>
            </a:pPr>
            <a:r>
              <a:rPr lang="el-GR" sz="2000" b="1" dirty="0" smtClean="0">
                <a:solidFill>
                  <a:srgbClr val="5B9BD5">
                    <a:lumMod val="75000"/>
                  </a:srgbClr>
                </a:solidFill>
                <a:latin typeface="Calibri" panose="020F0502020204030204"/>
              </a:rPr>
              <a:t>Ανυδρίτης καρβ. οξέος</a:t>
            </a:r>
            <a:endParaRPr lang="el-GR" sz="2000" b="1" dirty="0">
              <a:solidFill>
                <a:srgbClr val="5B9BD5">
                  <a:lumMod val="75000"/>
                </a:srgbClr>
              </a:solidFill>
              <a:latin typeface="Calibri" panose="020F0502020204030204"/>
            </a:endParaRPr>
          </a:p>
        </p:txBody>
      </p:sp>
      <p:sp>
        <p:nvSpPr>
          <p:cNvPr id="9" name="TextBox 8"/>
          <p:cNvSpPr txBox="1"/>
          <p:nvPr/>
        </p:nvSpPr>
        <p:spPr>
          <a:xfrm>
            <a:off x="5561827" y="2857642"/>
            <a:ext cx="1120756" cy="400110"/>
          </a:xfrm>
          <a:prstGeom prst="rect">
            <a:avLst/>
          </a:prstGeom>
          <a:noFill/>
        </p:spPr>
        <p:txBody>
          <a:bodyPr wrap="none" rtlCol="0">
            <a:spAutoFit/>
          </a:bodyPr>
          <a:lstStyle/>
          <a:p>
            <a:pPr fontAlgn="auto">
              <a:spcBef>
                <a:spcPts val="0"/>
              </a:spcBef>
              <a:spcAft>
                <a:spcPts val="0"/>
              </a:spcAft>
            </a:pPr>
            <a:r>
              <a:rPr lang="el-GR" sz="2000" b="1" dirty="0" smtClean="0">
                <a:solidFill>
                  <a:srgbClr val="5B9BD5">
                    <a:lumMod val="75000"/>
                  </a:srgbClr>
                </a:solidFill>
                <a:latin typeface="Calibri" panose="020F0502020204030204"/>
              </a:rPr>
              <a:t>Εστέρας </a:t>
            </a:r>
            <a:endParaRPr lang="el-GR" sz="2000" b="1" dirty="0">
              <a:solidFill>
                <a:srgbClr val="5B9BD5">
                  <a:lumMod val="75000"/>
                </a:srgbClr>
              </a:solidFill>
              <a:latin typeface="Calibri" panose="020F0502020204030204"/>
            </a:endParaRPr>
          </a:p>
        </p:txBody>
      </p:sp>
      <p:sp>
        <p:nvSpPr>
          <p:cNvPr id="10" name="TextBox 9"/>
          <p:cNvSpPr txBox="1"/>
          <p:nvPr/>
        </p:nvSpPr>
        <p:spPr>
          <a:xfrm>
            <a:off x="5635373" y="5439078"/>
            <a:ext cx="973664" cy="400110"/>
          </a:xfrm>
          <a:prstGeom prst="rect">
            <a:avLst/>
          </a:prstGeom>
          <a:noFill/>
        </p:spPr>
        <p:txBody>
          <a:bodyPr wrap="none" rtlCol="0">
            <a:spAutoFit/>
          </a:bodyPr>
          <a:lstStyle/>
          <a:p>
            <a:pPr fontAlgn="auto">
              <a:spcBef>
                <a:spcPts val="0"/>
              </a:spcBef>
              <a:spcAft>
                <a:spcPts val="0"/>
              </a:spcAft>
            </a:pPr>
            <a:r>
              <a:rPr lang="el-GR" sz="2000" b="1" dirty="0" smtClean="0">
                <a:solidFill>
                  <a:srgbClr val="5B9BD5">
                    <a:lumMod val="75000"/>
                  </a:srgbClr>
                </a:solidFill>
                <a:latin typeface="Calibri" panose="020F0502020204030204"/>
              </a:rPr>
              <a:t>Αμίδιο </a:t>
            </a:r>
            <a:endParaRPr lang="el-GR" sz="2000" b="1" dirty="0">
              <a:solidFill>
                <a:srgbClr val="5B9BD5">
                  <a:lumMod val="75000"/>
                </a:srgbClr>
              </a:solidFill>
              <a:latin typeface="Calibri" panose="020F0502020204030204"/>
            </a:endParaRPr>
          </a:p>
        </p:txBody>
      </p:sp>
      <p:sp>
        <p:nvSpPr>
          <p:cNvPr id="11" name="Θέση αριθμού διαφάνειας 10"/>
          <p:cNvSpPr>
            <a:spLocks noGrp="1"/>
          </p:cNvSpPr>
          <p:nvPr>
            <p:ph type="sldNum" sz="quarter" idx="12"/>
          </p:nvPr>
        </p:nvSpPr>
        <p:spPr/>
        <p:txBody>
          <a:bodyPr/>
          <a:lstStyle/>
          <a:p>
            <a:fld id="{D3F1D1C4-C2D9-4231-9FB2-B2D9D97AA41D}" type="slidenum">
              <a:rPr lang="el-GR" smtClean="0">
                <a:solidFill>
                  <a:prstClr val="black">
                    <a:tint val="75000"/>
                  </a:prstClr>
                </a:solidFill>
              </a:rPr>
              <a:pPr/>
              <a:t>16</a:t>
            </a:fld>
            <a:endParaRPr lang="el-GR" dirty="0">
              <a:solidFill>
                <a:prstClr val="black">
                  <a:tint val="75000"/>
                </a:prstClr>
              </a:solidFill>
            </a:endParaRPr>
          </a:p>
        </p:txBody>
      </p:sp>
    </p:spTree>
    <p:extLst>
      <p:ext uri="{BB962C8B-B14F-4D97-AF65-F5344CB8AC3E}">
        <p14:creationId xmlns:p14="http://schemas.microsoft.com/office/powerpoint/2010/main" val="3366854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Ανυδρίτες οξέων</a:t>
            </a:r>
            <a:endParaRPr lang="el-GR" dirty="0"/>
          </a:p>
        </p:txBody>
      </p:sp>
      <p:pic>
        <p:nvPicPr>
          <p:cNvPr id="44034" name="Picture 2" descr="File:Essigsäureanhydrid Herstellung.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648" y="2348880"/>
            <a:ext cx="8153400" cy="956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3784419"/>
            <a:ext cx="1417183" cy="461665"/>
          </a:xfrm>
          <a:prstGeom prst="rect">
            <a:avLst/>
          </a:prstGeom>
          <a:noFill/>
        </p:spPr>
        <p:txBody>
          <a:bodyPr wrap="none" rtlCol="0">
            <a:spAutoFit/>
          </a:bodyPr>
          <a:lstStyle/>
          <a:p>
            <a:pPr fontAlgn="auto">
              <a:spcBef>
                <a:spcPts val="0"/>
              </a:spcBef>
              <a:spcAft>
                <a:spcPts val="0"/>
              </a:spcAft>
            </a:pPr>
            <a:r>
              <a:rPr lang="el-GR" sz="2400" b="1" dirty="0" smtClean="0">
                <a:solidFill>
                  <a:srgbClr val="7030A0"/>
                </a:solidFill>
                <a:latin typeface="Calibri" panose="020F0502020204030204"/>
              </a:rPr>
              <a:t>Οξικό οξύ</a:t>
            </a:r>
            <a:endParaRPr lang="el-GR" sz="2400" b="1" dirty="0">
              <a:solidFill>
                <a:srgbClr val="7030A0"/>
              </a:solidFill>
              <a:latin typeface="Calibri" panose="020F0502020204030204"/>
            </a:endParaRPr>
          </a:p>
        </p:txBody>
      </p:sp>
      <p:sp>
        <p:nvSpPr>
          <p:cNvPr id="6" name="TextBox 5"/>
          <p:cNvSpPr txBox="1"/>
          <p:nvPr/>
        </p:nvSpPr>
        <p:spPr>
          <a:xfrm>
            <a:off x="2915816" y="3784418"/>
            <a:ext cx="1417183" cy="461665"/>
          </a:xfrm>
          <a:prstGeom prst="rect">
            <a:avLst/>
          </a:prstGeom>
          <a:noFill/>
        </p:spPr>
        <p:txBody>
          <a:bodyPr wrap="none" rtlCol="0">
            <a:spAutoFit/>
          </a:bodyPr>
          <a:lstStyle/>
          <a:p>
            <a:pPr fontAlgn="auto">
              <a:spcBef>
                <a:spcPts val="0"/>
              </a:spcBef>
              <a:spcAft>
                <a:spcPts val="0"/>
              </a:spcAft>
            </a:pPr>
            <a:r>
              <a:rPr lang="el-GR" sz="2400" b="1" dirty="0" smtClean="0">
                <a:solidFill>
                  <a:srgbClr val="7030A0"/>
                </a:solidFill>
                <a:latin typeface="Calibri" panose="020F0502020204030204"/>
              </a:rPr>
              <a:t>Οξικό οξύ</a:t>
            </a:r>
            <a:endParaRPr lang="el-GR" sz="2400" b="1" dirty="0">
              <a:solidFill>
                <a:srgbClr val="7030A0"/>
              </a:solidFill>
              <a:latin typeface="Calibri" panose="020F0502020204030204"/>
            </a:endParaRPr>
          </a:p>
        </p:txBody>
      </p:sp>
      <p:sp>
        <p:nvSpPr>
          <p:cNvPr id="7" name="TextBox 6"/>
          <p:cNvSpPr txBox="1"/>
          <p:nvPr/>
        </p:nvSpPr>
        <p:spPr>
          <a:xfrm>
            <a:off x="6228184" y="3784417"/>
            <a:ext cx="2411045" cy="461665"/>
          </a:xfrm>
          <a:prstGeom prst="rect">
            <a:avLst/>
          </a:prstGeom>
          <a:noFill/>
        </p:spPr>
        <p:txBody>
          <a:bodyPr wrap="none" rtlCol="0">
            <a:spAutoFit/>
          </a:bodyPr>
          <a:lstStyle/>
          <a:p>
            <a:pPr fontAlgn="auto">
              <a:spcBef>
                <a:spcPts val="0"/>
              </a:spcBef>
              <a:spcAft>
                <a:spcPts val="0"/>
              </a:spcAft>
            </a:pPr>
            <a:r>
              <a:rPr lang="el-GR" sz="2400" b="1" dirty="0" smtClean="0">
                <a:solidFill>
                  <a:srgbClr val="7030A0"/>
                </a:solidFill>
                <a:latin typeface="Calibri" panose="020F0502020204030204"/>
              </a:rPr>
              <a:t>Οξικός ανυδρίτης</a:t>
            </a:r>
            <a:endParaRPr lang="el-GR" sz="2400" b="1" dirty="0">
              <a:solidFill>
                <a:srgbClr val="7030A0"/>
              </a:solidFill>
              <a:latin typeface="Calibri" panose="020F0502020204030204"/>
            </a:endParaRPr>
          </a:p>
        </p:txBody>
      </p:sp>
      <p:sp>
        <p:nvSpPr>
          <p:cNvPr id="5" name="Θέση αριθμού διαφάνειας 4"/>
          <p:cNvSpPr>
            <a:spLocks noGrp="1"/>
          </p:cNvSpPr>
          <p:nvPr>
            <p:ph type="sldNum" sz="quarter" idx="12"/>
          </p:nvPr>
        </p:nvSpPr>
        <p:spPr/>
        <p:txBody>
          <a:bodyPr/>
          <a:lstStyle/>
          <a:p>
            <a:fld id="{D3F1D1C4-C2D9-4231-9FB2-B2D9D97AA41D}" type="slidenum">
              <a:rPr lang="el-GR" smtClean="0">
                <a:solidFill>
                  <a:prstClr val="black">
                    <a:tint val="75000"/>
                  </a:prstClr>
                </a:solidFill>
              </a:rPr>
              <a:pPr/>
              <a:t>17</a:t>
            </a:fld>
            <a:endParaRPr lang="el-GR" dirty="0">
              <a:solidFill>
                <a:prstClr val="black">
                  <a:tint val="75000"/>
                </a:prstClr>
              </a:solidFill>
            </a:endParaRPr>
          </a:p>
        </p:txBody>
      </p:sp>
      <p:sp>
        <p:nvSpPr>
          <p:cNvPr id="9" name="Rectangle 7"/>
          <p:cNvSpPr/>
          <p:nvPr/>
        </p:nvSpPr>
        <p:spPr>
          <a:xfrm>
            <a:off x="3121654" y="4365104"/>
            <a:ext cx="313538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Essigsäureanhydrid </a:t>
            </a:r>
            <a:r>
              <a:rPr lang="en-US" sz="1200" dirty="0" smtClean="0">
                <a:latin typeface="+mn-lt"/>
                <a:hlinkClick r:id="rId3"/>
              </a:rPr>
              <a:t>Herstellung</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NEUROtiker"/>
              </a:rPr>
              <a:t>NEUROtiker</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234618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r>
              <a:rPr lang="el-GR" dirty="0" smtClean="0"/>
              <a:t>Πυρηνόφιλη ακυλο-υποκατάσταση </a:t>
            </a:r>
            <a:r>
              <a:rPr lang="el-GR" sz="3200" dirty="0" smtClean="0">
                <a:solidFill>
                  <a:prstClr val="black"/>
                </a:solidFill>
              </a:rPr>
              <a:t>1/</a:t>
            </a:r>
            <a:r>
              <a:rPr lang="en-US" sz="3200" dirty="0" smtClean="0">
                <a:solidFill>
                  <a:prstClr val="black"/>
                </a:solidFill>
              </a:rPr>
              <a:t>4</a:t>
            </a:r>
            <a:endParaRPr lang="el-GR" dirty="0"/>
          </a:p>
        </p:txBody>
      </p:sp>
      <p:pic>
        <p:nvPicPr>
          <p:cNvPr id="52226" name="Picture 2" descr="A general mechanism for base catalyzed nucleophilic acyl substitu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474" y="2379274"/>
            <a:ext cx="7987876" cy="1747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3848" y="2333924"/>
            <a:ext cx="2188420" cy="1323439"/>
          </a:xfrm>
          <a:prstGeom prst="rect">
            <a:avLst/>
          </a:prstGeom>
          <a:noFill/>
        </p:spPr>
        <p:txBody>
          <a:bodyPr wrap="none" rtlCol="0">
            <a:spAutoFit/>
          </a:bodyPr>
          <a:lstStyle/>
          <a:p>
            <a:pPr fontAlgn="auto">
              <a:spcBef>
                <a:spcPts val="0"/>
              </a:spcBef>
              <a:spcAft>
                <a:spcPts val="0"/>
              </a:spcAft>
            </a:pPr>
            <a:r>
              <a:rPr lang="el-GR" sz="8000" dirty="0" smtClean="0">
                <a:solidFill>
                  <a:prstClr val="black"/>
                </a:solidFill>
                <a:latin typeface="Calibri Light" panose="020F0302020204030204"/>
              </a:rPr>
              <a:t>[      ]</a:t>
            </a:r>
            <a:endParaRPr lang="el-GR" sz="8000" dirty="0">
              <a:solidFill>
                <a:prstClr val="black"/>
              </a:solidFill>
              <a:latin typeface="Calibri Light" panose="020F0302020204030204"/>
            </a:endParaRPr>
          </a:p>
        </p:txBody>
      </p:sp>
      <p:sp>
        <p:nvSpPr>
          <p:cNvPr id="5" name="TextBox 4"/>
          <p:cNvSpPr txBox="1"/>
          <p:nvPr/>
        </p:nvSpPr>
        <p:spPr>
          <a:xfrm>
            <a:off x="971600" y="3252948"/>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7" name="TextBox 6"/>
          <p:cNvSpPr txBox="1"/>
          <p:nvPr/>
        </p:nvSpPr>
        <p:spPr>
          <a:xfrm>
            <a:off x="1181754" y="2094936"/>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6" name="Θέση αριθμού διαφάνειας 5"/>
          <p:cNvSpPr>
            <a:spLocks noGrp="1"/>
          </p:cNvSpPr>
          <p:nvPr>
            <p:ph type="sldNum" sz="quarter" idx="12"/>
          </p:nvPr>
        </p:nvSpPr>
        <p:spPr/>
        <p:txBody>
          <a:bodyPr/>
          <a:lstStyle/>
          <a:p>
            <a:fld id="{D3F1D1C4-C2D9-4231-9FB2-B2D9D97AA41D}" type="slidenum">
              <a:rPr lang="el-GR" smtClean="0">
                <a:solidFill>
                  <a:prstClr val="black">
                    <a:tint val="75000"/>
                  </a:prstClr>
                </a:solidFill>
              </a:rPr>
              <a:pPr/>
              <a:t>18</a:t>
            </a:fld>
            <a:endParaRPr lang="el-GR" dirty="0">
              <a:solidFill>
                <a:prstClr val="black">
                  <a:tint val="75000"/>
                </a:prstClr>
              </a:solidFill>
            </a:endParaRPr>
          </a:p>
        </p:txBody>
      </p:sp>
      <p:sp>
        <p:nvSpPr>
          <p:cNvPr id="9" name="Rectangle 7"/>
          <p:cNvSpPr/>
          <p:nvPr/>
        </p:nvSpPr>
        <p:spPr>
          <a:xfrm>
            <a:off x="2339752" y="4437112"/>
            <a:ext cx="453650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General Scheme for Base Catalyzed Nucleophilc Acyl </a:t>
            </a:r>
            <a:r>
              <a:rPr lang="en-US" sz="1200" dirty="0" smtClean="0">
                <a:latin typeface="+mn-lt"/>
                <a:hlinkClick r:id="rId4"/>
              </a:rPr>
              <a:t>Substitution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smtClean="0">
                <a:latin typeface="+mn-lt"/>
                <a:hlinkClick r:id="rId5" tooltip="User:Ckalnmals"/>
              </a:rPr>
              <a:t>Ckalnmals</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100341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upload.wikimedia.org/wikipedia/commons/b/bb/SN1_reaction_mechanis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0710" y="1556792"/>
            <a:ext cx="6703785" cy="2971137"/>
          </a:xfrm>
          <a:prstGeom prst="rect">
            <a:avLst/>
          </a:prstGeom>
          <a:noFill/>
          <a:extLst>
            <a:ext uri="{909E8E84-426E-40DD-AFC4-6F175D3DCCD1}">
              <a14:hiddenFill xmlns:a14="http://schemas.microsoft.com/office/drawing/2010/main">
                <a:solidFill>
                  <a:srgbClr val="FFFFFF"/>
                </a:solidFill>
              </a14:hiddenFill>
            </a:ext>
          </a:extLst>
        </p:spPr>
      </p:pic>
      <p:sp>
        <p:nvSpPr>
          <p:cNvPr id="2" name="1 - Τίτλος"/>
          <p:cNvSpPr>
            <a:spLocks noGrp="1"/>
          </p:cNvSpPr>
          <p:nvPr>
            <p:ph type="title"/>
          </p:nvPr>
        </p:nvSpPr>
        <p:spPr/>
        <p:txBody>
          <a:bodyPr>
            <a:normAutofit/>
          </a:bodyPr>
          <a:lstStyle/>
          <a:p>
            <a:r>
              <a:rPr lang="el-GR" dirty="0"/>
              <a:t>Α</a:t>
            </a:r>
            <a:r>
              <a:rPr lang="el-GR" dirty="0" smtClean="0"/>
              <a:t>ντίδραση πυρηνόφιλης υποκατάστασης σε δυο στάδια</a:t>
            </a:r>
            <a:endParaRPr lang="el-GR" dirty="0"/>
          </a:p>
        </p:txBody>
      </p:sp>
      <p:sp>
        <p:nvSpPr>
          <p:cNvPr id="4" name="TextBox 3"/>
          <p:cNvSpPr txBox="1"/>
          <p:nvPr/>
        </p:nvSpPr>
        <p:spPr>
          <a:xfrm>
            <a:off x="3801756" y="4387147"/>
            <a:ext cx="1728192" cy="369332"/>
          </a:xfrm>
          <a:prstGeom prst="rect">
            <a:avLst/>
          </a:prstGeom>
          <a:noFill/>
        </p:spPr>
        <p:txBody>
          <a:bodyPr wrap="square" rtlCol="0">
            <a:spAutoFit/>
          </a:bodyPr>
          <a:lstStyle/>
          <a:p>
            <a:pPr fontAlgn="auto">
              <a:spcBef>
                <a:spcPts val="0"/>
              </a:spcBef>
              <a:spcAft>
                <a:spcPts val="0"/>
              </a:spcAft>
            </a:pPr>
            <a:r>
              <a:rPr lang="el-GR" b="1" dirty="0" smtClean="0">
                <a:solidFill>
                  <a:prstClr val="black"/>
                </a:solidFill>
                <a:latin typeface="Calibri" panose="020F0502020204030204"/>
              </a:rPr>
              <a:t>καρβοκατιόν</a:t>
            </a:r>
            <a:endParaRPr lang="el-GR" b="1" dirty="0">
              <a:solidFill>
                <a:prstClr val="black"/>
              </a:solidFill>
              <a:latin typeface="Calibri" panose="020F0502020204030204"/>
            </a:endParaRPr>
          </a:p>
        </p:txBody>
      </p:sp>
      <p:sp>
        <p:nvSpPr>
          <p:cNvPr id="5" name="TextBox 4"/>
          <p:cNvSpPr txBox="1"/>
          <p:nvPr/>
        </p:nvSpPr>
        <p:spPr>
          <a:xfrm>
            <a:off x="1428405" y="4901372"/>
            <a:ext cx="2808312" cy="1569660"/>
          </a:xfrm>
          <a:prstGeom prst="rect">
            <a:avLst/>
          </a:prstGeom>
          <a:noFill/>
        </p:spPr>
        <p:txBody>
          <a:bodyPr wrap="square" rtlCol="0">
            <a:spAutoFit/>
          </a:bodyPr>
          <a:lstStyle/>
          <a:p>
            <a:pPr algn="ctr" fontAlgn="auto">
              <a:spcBef>
                <a:spcPts val="0"/>
              </a:spcBef>
              <a:spcAft>
                <a:spcPts val="0"/>
              </a:spcAft>
            </a:pPr>
            <a:r>
              <a:rPr lang="el-GR" sz="2400" b="1" dirty="0" smtClean="0">
                <a:solidFill>
                  <a:srgbClr val="0070C0"/>
                </a:solidFill>
                <a:latin typeface="Calibri" panose="020F0502020204030204"/>
              </a:rPr>
              <a:t>1</a:t>
            </a:r>
            <a:r>
              <a:rPr lang="el-GR" sz="2400" b="1" baseline="30000" dirty="0" smtClean="0">
                <a:solidFill>
                  <a:srgbClr val="0070C0"/>
                </a:solidFill>
                <a:latin typeface="Calibri" panose="020F0502020204030204"/>
              </a:rPr>
              <a:t>ο</a:t>
            </a:r>
            <a:r>
              <a:rPr lang="el-GR" sz="2400" b="1" dirty="0" smtClean="0">
                <a:solidFill>
                  <a:srgbClr val="0070C0"/>
                </a:solidFill>
                <a:latin typeface="Calibri" panose="020F0502020204030204"/>
              </a:rPr>
              <a:t> στάδιο: αποχώρηση της αποχωρούσας ομάδας</a:t>
            </a:r>
            <a:endParaRPr lang="el-GR" sz="2400" b="1" dirty="0">
              <a:solidFill>
                <a:srgbClr val="0070C0"/>
              </a:solidFill>
              <a:latin typeface="Calibri" panose="020F0502020204030204"/>
            </a:endParaRPr>
          </a:p>
        </p:txBody>
      </p:sp>
      <p:sp>
        <p:nvSpPr>
          <p:cNvPr id="20" name="TextBox 19"/>
          <p:cNvSpPr txBox="1"/>
          <p:nvPr/>
        </p:nvSpPr>
        <p:spPr>
          <a:xfrm>
            <a:off x="5116183" y="5288603"/>
            <a:ext cx="2808312" cy="1200329"/>
          </a:xfrm>
          <a:prstGeom prst="rect">
            <a:avLst/>
          </a:prstGeom>
          <a:noFill/>
        </p:spPr>
        <p:txBody>
          <a:bodyPr wrap="square" rtlCol="0">
            <a:spAutoFit/>
          </a:bodyPr>
          <a:lstStyle/>
          <a:p>
            <a:pPr algn="ctr" fontAlgn="auto">
              <a:spcBef>
                <a:spcPts val="0"/>
              </a:spcBef>
              <a:spcAft>
                <a:spcPts val="0"/>
              </a:spcAft>
            </a:pPr>
            <a:r>
              <a:rPr lang="el-GR" sz="2400" b="1" dirty="0" smtClean="0">
                <a:solidFill>
                  <a:srgbClr val="ED7D31">
                    <a:lumMod val="75000"/>
                  </a:srgbClr>
                </a:solidFill>
                <a:latin typeface="Calibri" panose="020F0502020204030204"/>
              </a:rPr>
              <a:t>2</a:t>
            </a:r>
            <a:r>
              <a:rPr lang="el-GR" sz="2400" b="1" baseline="30000" dirty="0" smtClean="0">
                <a:solidFill>
                  <a:srgbClr val="ED7D31">
                    <a:lumMod val="75000"/>
                  </a:srgbClr>
                </a:solidFill>
                <a:latin typeface="Calibri" panose="020F0502020204030204"/>
              </a:rPr>
              <a:t>ο</a:t>
            </a:r>
            <a:r>
              <a:rPr lang="el-GR" sz="2400" b="1" dirty="0" smtClean="0">
                <a:solidFill>
                  <a:srgbClr val="ED7D31">
                    <a:lumMod val="75000"/>
                  </a:srgbClr>
                </a:solidFill>
                <a:latin typeface="Calibri" panose="020F0502020204030204"/>
              </a:rPr>
              <a:t> στάδιο: προσβολή του πυρηνόφιλου</a:t>
            </a:r>
            <a:endParaRPr lang="el-GR" sz="2400" b="1" dirty="0">
              <a:solidFill>
                <a:srgbClr val="ED7D31">
                  <a:lumMod val="75000"/>
                </a:srgbClr>
              </a:solidFill>
              <a:latin typeface="Calibri" panose="020F0502020204030204"/>
            </a:endParaRPr>
          </a:p>
        </p:txBody>
      </p:sp>
      <p:sp>
        <p:nvSpPr>
          <p:cNvPr id="9" name="TextBox 8"/>
          <p:cNvSpPr txBox="1"/>
          <p:nvPr/>
        </p:nvSpPr>
        <p:spPr>
          <a:xfrm>
            <a:off x="471491" y="3964066"/>
            <a:ext cx="1130631" cy="400110"/>
          </a:xfrm>
          <a:prstGeom prst="rect">
            <a:avLst/>
          </a:prstGeom>
          <a:noFill/>
        </p:spPr>
        <p:txBody>
          <a:bodyPr wrap="none" rtlCol="0">
            <a:spAutoFit/>
          </a:bodyPr>
          <a:lstStyle/>
          <a:p>
            <a:pPr fontAlgn="auto">
              <a:spcBef>
                <a:spcPts val="0"/>
              </a:spcBef>
              <a:spcAft>
                <a:spcPts val="0"/>
              </a:spcAft>
            </a:pPr>
            <a:r>
              <a:rPr lang="el-GR" sz="2000" dirty="0" smtClean="0">
                <a:solidFill>
                  <a:srgbClr val="7030A0"/>
                </a:solidFill>
                <a:latin typeface="Calibri" panose="020F0502020204030204"/>
              </a:rPr>
              <a:t>αντιδρόν</a:t>
            </a:r>
            <a:endParaRPr lang="el-GR" sz="2000" dirty="0">
              <a:solidFill>
                <a:srgbClr val="7030A0"/>
              </a:solidFill>
              <a:latin typeface="Calibri" panose="020F0502020204030204"/>
            </a:endParaRPr>
          </a:p>
        </p:txBody>
      </p:sp>
      <p:sp>
        <p:nvSpPr>
          <p:cNvPr id="23" name="TextBox 22"/>
          <p:cNvSpPr txBox="1"/>
          <p:nvPr/>
        </p:nvSpPr>
        <p:spPr>
          <a:xfrm>
            <a:off x="7837804" y="3886492"/>
            <a:ext cx="910827" cy="400110"/>
          </a:xfrm>
          <a:prstGeom prst="rect">
            <a:avLst/>
          </a:prstGeom>
          <a:noFill/>
        </p:spPr>
        <p:txBody>
          <a:bodyPr wrap="none" rtlCol="0">
            <a:spAutoFit/>
          </a:bodyPr>
          <a:lstStyle/>
          <a:p>
            <a:pPr fontAlgn="auto">
              <a:spcBef>
                <a:spcPts val="0"/>
              </a:spcBef>
              <a:spcAft>
                <a:spcPts val="0"/>
              </a:spcAft>
            </a:pPr>
            <a:r>
              <a:rPr lang="el-GR" sz="2000" dirty="0" smtClean="0">
                <a:solidFill>
                  <a:srgbClr val="7030A0"/>
                </a:solidFill>
                <a:latin typeface="Calibri" panose="020F0502020204030204"/>
              </a:rPr>
              <a:t>προϊόν</a:t>
            </a:r>
            <a:endParaRPr lang="el-GR" sz="2000" dirty="0">
              <a:solidFill>
                <a:srgbClr val="7030A0"/>
              </a:solidFill>
              <a:latin typeface="Calibri" panose="020F0502020204030204"/>
            </a:endParaRPr>
          </a:p>
        </p:txBody>
      </p:sp>
      <p:sp>
        <p:nvSpPr>
          <p:cNvPr id="14" name="Down Arrow 13"/>
          <p:cNvSpPr/>
          <p:nvPr/>
        </p:nvSpPr>
        <p:spPr>
          <a:xfrm>
            <a:off x="2718036" y="3886492"/>
            <a:ext cx="504056" cy="80376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srgbClr val="0070C0"/>
              </a:solidFill>
            </a:endParaRPr>
          </a:p>
        </p:txBody>
      </p:sp>
      <p:sp>
        <p:nvSpPr>
          <p:cNvPr id="25" name="Down Arrow 24"/>
          <p:cNvSpPr/>
          <p:nvPr/>
        </p:nvSpPr>
        <p:spPr>
          <a:xfrm>
            <a:off x="5742168" y="4126046"/>
            <a:ext cx="504056" cy="80376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6" name="TextBox 5"/>
          <p:cNvSpPr txBox="1"/>
          <p:nvPr/>
        </p:nvSpPr>
        <p:spPr>
          <a:xfrm>
            <a:off x="2862730" y="2642250"/>
            <a:ext cx="718723" cy="400110"/>
          </a:xfrm>
          <a:prstGeom prst="rect">
            <a:avLst/>
          </a:prstGeom>
          <a:solidFill>
            <a:schemeClr val="bg1"/>
          </a:solidFill>
        </p:spPr>
        <p:txBody>
          <a:bodyPr wrap="none" rtlCol="0">
            <a:spAutoFit/>
          </a:bodyPr>
          <a:lstStyle/>
          <a:p>
            <a:pPr fontAlgn="auto">
              <a:spcBef>
                <a:spcPts val="0"/>
              </a:spcBef>
              <a:spcAft>
                <a:spcPts val="0"/>
              </a:spcAft>
            </a:pPr>
            <a:r>
              <a:rPr lang="el-GR" sz="2000" dirty="0" smtClean="0">
                <a:solidFill>
                  <a:prstClr val="black"/>
                </a:solidFill>
                <a:latin typeface="Calibri" panose="020F0502020204030204"/>
              </a:rPr>
              <a:t>αργά</a:t>
            </a:r>
            <a:endParaRPr lang="el-GR" sz="2000" dirty="0">
              <a:solidFill>
                <a:prstClr val="black"/>
              </a:solidFill>
              <a:latin typeface="Calibri" panose="020F0502020204030204"/>
            </a:endParaRPr>
          </a:p>
        </p:txBody>
      </p:sp>
      <p:sp>
        <p:nvSpPr>
          <p:cNvPr id="13" name="TextBox 12"/>
          <p:cNvSpPr txBox="1"/>
          <p:nvPr/>
        </p:nvSpPr>
        <p:spPr>
          <a:xfrm>
            <a:off x="5452637" y="2842305"/>
            <a:ext cx="1083117" cy="400110"/>
          </a:xfrm>
          <a:prstGeom prst="rect">
            <a:avLst/>
          </a:prstGeom>
          <a:solidFill>
            <a:schemeClr val="bg1"/>
          </a:solidFill>
        </p:spPr>
        <p:txBody>
          <a:bodyPr wrap="none" rtlCol="0">
            <a:spAutoFit/>
          </a:bodyPr>
          <a:lstStyle/>
          <a:p>
            <a:pPr fontAlgn="auto">
              <a:spcBef>
                <a:spcPts val="0"/>
              </a:spcBef>
              <a:spcAft>
                <a:spcPts val="0"/>
              </a:spcAft>
            </a:pPr>
            <a:r>
              <a:rPr lang="el-GR" sz="2000" dirty="0" smtClean="0">
                <a:solidFill>
                  <a:prstClr val="black"/>
                </a:solidFill>
                <a:latin typeface="Calibri" panose="020F0502020204030204"/>
              </a:rPr>
              <a:t>γρήγορα</a:t>
            </a:r>
            <a:endParaRPr lang="el-GR" sz="2000" dirty="0">
              <a:solidFill>
                <a:prstClr val="black"/>
              </a:solidFill>
              <a:latin typeface="Calibri" panose="020F0502020204030204"/>
            </a:endParaRP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solidFill>
                  <a:prstClr val="black">
                    <a:tint val="75000"/>
                  </a:prstClr>
                </a:solidFill>
              </a:rPr>
              <a:pPr/>
              <a:t>1</a:t>
            </a:fld>
            <a:endParaRPr lang="el-GR" dirty="0">
              <a:solidFill>
                <a:prstClr val="black">
                  <a:tint val="75000"/>
                </a:prstClr>
              </a:solidFill>
            </a:endParaRPr>
          </a:p>
        </p:txBody>
      </p:sp>
      <p:sp>
        <p:nvSpPr>
          <p:cNvPr id="15" name="Rectangle 7"/>
          <p:cNvSpPr/>
          <p:nvPr/>
        </p:nvSpPr>
        <p:spPr>
          <a:xfrm>
            <a:off x="7217640" y="4364176"/>
            <a:ext cx="1926360"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SN1 reaction </a:t>
            </a:r>
            <a:r>
              <a:rPr lang="en-US" sz="1200" dirty="0" smtClean="0">
                <a:latin typeface="+mn-lt"/>
                <a:hlinkClick r:id="rId3"/>
              </a:rPr>
              <a:t>mechanism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Helix84"/>
              </a:rPr>
              <a:t>Helix84</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67878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0" grpId="0"/>
      <p:bldP spid="1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r>
              <a:rPr lang="el-GR" dirty="0" smtClean="0"/>
              <a:t>Πυρηνόφιλη ακυλο-υποκατάσταση </a:t>
            </a:r>
            <a:r>
              <a:rPr lang="el-GR" sz="3200" dirty="0" smtClean="0">
                <a:solidFill>
                  <a:prstClr val="black"/>
                </a:solidFill>
              </a:rPr>
              <a:t>2/</a:t>
            </a:r>
            <a:r>
              <a:rPr lang="en-US" sz="3200" dirty="0" smtClean="0">
                <a:solidFill>
                  <a:prstClr val="black"/>
                </a:solidFill>
              </a:rPr>
              <a:t>4</a:t>
            </a:r>
            <a:endParaRPr lang="el-GR" dirty="0"/>
          </a:p>
        </p:txBody>
      </p:sp>
      <p:graphicFrame>
        <p:nvGraphicFramePr>
          <p:cNvPr id="6" name="Object 5"/>
          <p:cNvGraphicFramePr>
            <a:graphicFrameLocks noChangeAspect="1"/>
          </p:cNvGraphicFramePr>
          <p:nvPr>
            <p:extLst>
              <p:ext uri="{D42A27DB-BD31-4B8C-83A1-F6EECF244321}">
                <p14:modId xmlns:p14="http://schemas.microsoft.com/office/powerpoint/2010/main" val="3820882187"/>
              </p:ext>
            </p:extLst>
          </p:nvPr>
        </p:nvGraphicFramePr>
        <p:xfrm>
          <a:off x="935831" y="2204864"/>
          <a:ext cx="7272338" cy="1282700"/>
        </p:xfrm>
        <a:graphic>
          <a:graphicData uri="http://schemas.openxmlformats.org/presentationml/2006/ole">
            <mc:AlternateContent xmlns:mc="http://schemas.openxmlformats.org/markup-compatibility/2006">
              <mc:Choice xmlns:v="urn:schemas-microsoft-com:vml" Requires="v">
                <p:oleObj spid="_x0000_s8203" name="ChemSketch" r:id="rId4" imgW="7272360" imgH="1283040" progId="ACD.ChemSketch.20">
                  <p:embed/>
                </p:oleObj>
              </mc:Choice>
              <mc:Fallback>
                <p:oleObj name="ChemSketch" r:id="rId4" imgW="7272360" imgH="1283040" progId="ACD.ChemSketch.20">
                  <p:embed/>
                  <p:pic>
                    <p:nvPicPr>
                      <p:cNvPr id="0" name=""/>
                      <p:cNvPicPr/>
                      <p:nvPr/>
                    </p:nvPicPr>
                    <p:blipFill>
                      <a:blip r:embed="rId5"/>
                      <a:stretch>
                        <a:fillRect/>
                      </a:stretch>
                    </p:blipFill>
                    <p:spPr>
                      <a:xfrm>
                        <a:off x="935831" y="2204864"/>
                        <a:ext cx="7272338" cy="1282700"/>
                      </a:xfrm>
                      <a:prstGeom prst="rect">
                        <a:avLst/>
                      </a:prstGeom>
                    </p:spPr>
                  </p:pic>
                </p:oleObj>
              </mc:Fallback>
            </mc:AlternateContent>
          </a:graphicData>
        </a:graphic>
      </p:graphicFrame>
      <p:sp>
        <p:nvSpPr>
          <p:cNvPr id="8" name="TextBox 7"/>
          <p:cNvSpPr txBox="1"/>
          <p:nvPr/>
        </p:nvSpPr>
        <p:spPr>
          <a:xfrm>
            <a:off x="2051720" y="2846214"/>
            <a:ext cx="344966" cy="461665"/>
          </a:xfrm>
          <a:prstGeom prst="rect">
            <a:avLst/>
          </a:prstGeom>
          <a:solidFill>
            <a:schemeClr val="bg1"/>
          </a:solidFill>
        </p:spPr>
        <p:txBody>
          <a:bodyPr wrap="none" rtlCol="0">
            <a:spAutoFit/>
          </a:bodyPr>
          <a:lstStyle/>
          <a:p>
            <a:pPr fontAlgn="auto">
              <a:spcBef>
                <a:spcPts val="0"/>
              </a:spcBef>
              <a:spcAft>
                <a:spcPts val="0"/>
              </a:spcAft>
            </a:pPr>
            <a:r>
              <a:rPr lang="el-GR" sz="2400" dirty="0" smtClean="0">
                <a:solidFill>
                  <a:srgbClr val="C00000"/>
                </a:solidFill>
                <a:latin typeface="Calibri" panose="020F0502020204030204"/>
              </a:rPr>
              <a:t>Χ</a:t>
            </a:r>
            <a:endParaRPr lang="el-GR" sz="2400" dirty="0">
              <a:solidFill>
                <a:srgbClr val="C00000"/>
              </a:solidFill>
              <a:latin typeface="Calibri" panose="020F0502020204030204"/>
            </a:endParaRPr>
          </a:p>
        </p:txBody>
      </p:sp>
      <p:sp>
        <p:nvSpPr>
          <p:cNvPr id="10" name="TextBox 9"/>
          <p:cNvSpPr txBox="1"/>
          <p:nvPr/>
        </p:nvSpPr>
        <p:spPr>
          <a:xfrm>
            <a:off x="4067944" y="2762722"/>
            <a:ext cx="344966" cy="461665"/>
          </a:xfrm>
          <a:prstGeom prst="rect">
            <a:avLst/>
          </a:prstGeom>
          <a:solidFill>
            <a:schemeClr val="bg1"/>
          </a:solidFill>
        </p:spPr>
        <p:txBody>
          <a:bodyPr wrap="none" rtlCol="0">
            <a:spAutoFit/>
          </a:bodyPr>
          <a:lstStyle/>
          <a:p>
            <a:pPr fontAlgn="auto">
              <a:spcBef>
                <a:spcPts val="0"/>
              </a:spcBef>
              <a:spcAft>
                <a:spcPts val="0"/>
              </a:spcAft>
            </a:pPr>
            <a:r>
              <a:rPr lang="el-GR" sz="2400" dirty="0" smtClean="0">
                <a:solidFill>
                  <a:srgbClr val="C00000"/>
                </a:solidFill>
                <a:latin typeface="Calibri" panose="020F0502020204030204"/>
              </a:rPr>
              <a:t>Χ</a:t>
            </a:r>
            <a:endParaRPr lang="el-GR" sz="2400" dirty="0">
              <a:solidFill>
                <a:srgbClr val="C00000"/>
              </a:solidFill>
              <a:latin typeface="Calibri" panose="020F0502020204030204"/>
            </a:endParaRPr>
          </a:p>
        </p:txBody>
      </p:sp>
      <p:sp>
        <p:nvSpPr>
          <p:cNvPr id="11" name="TextBox 10"/>
          <p:cNvSpPr txBox="1"/>
          <p:nvPr/>
        </p:nvSpPr>
        <p:spPr>
          <a:xfrm>
            <a:off x="5965573" y="2846214"/>
            <a:ext cx="344966" cy="461665"/>
          </a:xfrm>
          <a:prstGeom prst="rect">
            <a:avLst/>
          </a:prstGeom>
          <a:solidFill>
            <a:schemeClr val="bg1"/>
          </a:solidFill>
        </p:spPr>
        <p:txBody>
          <a:bodyPr wrap="none" rtlCol="0">
            <a:spAutoFit/>
          </a:bodyPr>
          <a:lstStyle/>
          <a:p>
            <a:pPr fontAlgn="auto">
              <a:spcBef>
                <a:spcPts val="0"/>
              </a:spcBef>
              <a:spcAft>
                <a:spcPts val="0"/>
              </a:spcAft>
            </a:pPr>
            <a:r>
              <a:rPr lang="el-GR" sz="2400" dirty="0" smtClean="0">
                <a:solidFill>
                  <a:srgbClr val="C00000"/>
                </a:solidFill>
                <a:latin typeface="Calibri" panose="020F0502020204030204"/>
              </a:rPr>
              <a:t>Χ</a:t>
            </a:r>
            <a:endParaRPr lang="el-GR" sz="2400" dirty="0">
              <a:solidFill>
                <a:srgbClr val="C00000"/>
              </a:solidFill>
              <a:latin typeface="Calibri" panose="020F0502020204030204"/>
            </a:endParaRPr>
          </a:p>
        </p:txBody>
      </p:sp>
      <p:sp>
        <p:nvSpPr>
          <p:cNvPr id="12" name="TextBox 11"/>
          <p:cNvSpPr txBox="1"/>
          <p:nvPr/>
        </p:nvSpPr>
        <p:spPr>
          <a:xfrm>
            <a:off x="7863203" y="2824793"/>
            <a:ext cx="344966" cy="461665"/>
          </a:xfrm>
          <a:prstGeom prst="rect">
            <a:avLst/>
          </a:prstGeom>
          <a:solidFill>
            <a:schemeClr val="bg1"/>
          </a:solidFill>
        </p:spPr>
        <p:txBody>
          <a:bodyPr wrap="none" rtlCol="0">
            <a:spAutoFit/>
          </a:bodyPr>
          <a:lstStyle/>
          <a:p>
            <a:pPr fontAlgn="auto">
              <a:spcBef>
                <a:spcPts val="0"/>
              </a:spcBef>
              <a:spcAft>
                <a:spcPts val="0"/>
              </a:spcAft>
            </a:pPr>
            <a:r>
              <a:rPr lang="el-GR" sz="2400" dirty="0" smtClean="0">
                <a:solidFill>
                  <a:srgbClr val="C00000"/>
                </a:solidFill>
                <a:latin typeface="Calibri" panose="020F0502020204030204"/>
              </a:rPr>
              <a:t>Χ</a:t>
            </a:r>
            <a:endParaRPr lang="el-GR" sz="2400" dirty="0">
              <a:solidFill>
                <a:srgbClr val="C00000"/>
              </a:solidFill>
              <a:latin typeface="Calibri" panose="020F0502020204030204"/>
            </a:endParaRPr>
          </a:p>
        </p:txBody>
      </p:sp>
      <p:sp>
        <p:nvSpPr>
          <p:cNvPr id="13" name="Down Arrow 12"/>
          <p:cNvSpPr/>
          <p:nvPr/>
        </p:nvSpPr>
        <p:spPr>
          <a:xfrm rot="5400000">
            <a:off x="4070437" y="660804"/>
            <a:ext cx="895350" cy="7164563"/>
          </a:xfrm>
          <a:prstGeom prst="down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prstClr val="white"/>
              </a:solidFill>
            </a:endParaRPr>
          </a:p>
        </p:txBody>
      </p:sp>
      <p:sp>
        <p:nvSpPr>
          <p:cNvPr id="14" name="TextBox 13"/>
          <p:cNvSpPr txBox="1"/>
          <p:nvPr/>
        </p:nvSpPr>
        <p:spPr>
          <a:xfrm>
            <a:off x="1750006" y="2547198"/>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15" name="TextBox 14"/>
          <p:cNvSpPr txBox="1"/>
          <p:nvPr/>
        </p:nvSpPr>
        <p:spPr>
          <a:xfrm>
            <a:off x="1663472" y="1961139"/>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16" name="TextBox 15"/>
          <p:cNvSpPr txBox="1"/>
          <p:nvPr/>
        </p:nvSpPr>
        <p:spPr>
          <a:xfrm>
            <a:off x="3820118" y="2493636"/>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17" name="TextBox 16"/>
          <p:cNvSpPr txBox="1"/>
          <p:nvPr/>
        </p:nvSpPr>
        <p:spPr>
          <a:xfrm>
            <a:off x="3733584" y="1907577"/>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18" name="TextBox 17"/>
          <p:cNvSpPr txBox="1"/>
          <p:nvPr/>
        </p:nvSpPr>
        <p:spPr>
          <a:xfrm>
            <a:off x="5663859" y="2493636"/>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19" name="TextBox 18"/>
          <p:cNvSpPr txBox="1"/>
          <p:nvPr/>
        </p:nvSpPr>
        <p:spPr>
          <a:xfrm>
            <a:off x="5577325" y="1907577"/>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0" name="TextBox 19"/>
          <p:cNvSpPr txBox="1"/>
          <p:nvPr/>
        </p:nvSpPr>
        <p:spPr>
          <a:xfrm>
            <a:off x="7666196" y="2482081"/>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1" name="TextBox 20"/>
          <p:cNvSpPr txBox="1"/>
          <p:nvPr/>
        </p:nvSpPr>
        <p:spPr>
          <a:xfrm>
            <a:off x="7579662" y="1896022"/>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solidFill>
                  <a:prstClr val="black">
                    <a:tint val="75000"/>
                  </a:prstClr>
                </a:solidFill>
              </a:rPr>
              <a:pPr/>
              <a:t>19</a:t>
            </a:fld>
            <a:endParaRPr lang="el-GR" dirty="0">
              <a:solidFill>
                <a:prstClr val="black">
                  <a:tint val="75000"/>
                </a:prstClr>
              </a:solidFill>
            </a:endParaRPr>
          </a:p>
        </p:txBody>
      </p:sp>
    </p:spTree>
    <p:extLst>
      <p:ext uri="{BB962C8B-B14F-4D97-AF65-F5344CB8AC3E}">
        <p14:creationId xmlns:p14="http://schemas.microsoft.com/office/powerpoint/2010/main" val="64039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897593745"/>
              </p:ext>
            </p:extLst>
          </p:nvPr>
        </p:nvGraphicFramePr>
        <p:xfrm>
          <a:off x="5736566" y="2438661"/>
          <a:ext cx="1685925" cy="1201737"/>
        </p:xfrm>
        <a:graphic>
          <a:graphicData uri="http://schemas.openxmlformats.org/presentationml/2006/ole">
            <mc:AlternateContent xmlns:mc="http://schemas.openxmlformats.org/markup-compatibility/2006">
              <mc:Choice xmlns:v="urn:schemas-microsoft-com:vml" Requires="v">
                <p:oleObj spid="_x0000_s9258" name="ChemSketch" r:id="rId4" imgW="1685520" imgH="1200960" progId="ACD.ChemSketch.20">
                  <p:embed/>
                </p:oleObj>
              </mc:Choice>
              <mc:Fallback>
                <p:oleObj name="ChemSketch" r:id="rId4" imgW="1685520" imgH="1200960" progId="ACD.ChemSketch.20">
                  <p:embed/>
                  <p:pic>
                    <p:nvPicPr>
                      <p:cNvPr id="0" name=""/>
                      <p:cNvPicPr/>
                      <p:nvPr/>
                    </p:nvPicPr>
                    <p:blipFill>
                      <a:blip r:embed="rId5"/>
                      <a:stretch>
                        <a:fillRect/>
                      </a:stretch>
                    </p:blipFill>
                    <p:spPr>
                      <a:xfrm>
                        <a:off x="5736566" y="2438661"/>
                        <a:ext cx="1685925" cy="12017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86776917"/>
              </p:ext>
            </p:extLst>
          </p:nvPr>
        </p:nvGraphicFramePr>
        <p:xfrm>
          <a:off x="179512" y="4015550"/>
          <a:ext cx="1775066" cy="1252867"/>
        </p:xfrm>
        <a:graphic>
          <a:graphicData uri="http://schemas.openxmlformats.org/presentationml/2006/ole">
            <mc:AlternateContent xmlns:mc="http://schemas.openxmlformats.org/markup-compatibility/2006">
              <mc:Choice xmlns:v="urn:schemas-microsoft-com:vml" Requires="v">
                <p:oleObj spid="_x0000_s9259" name="ChemSketch" r:id="rId6" imgW="1365480" imgH="963000" progId="ACD.ChemSketch.20">
                  <p:embed/>
                </p:oleObj>
              </mc:Choice>
              <mc:Fallback>
                <p:oleObj name="ChemSketch" r:id="rId6" imgW="1365480" imgH="963000" progId="ACD.ChemSketch.20">
                  <p:embed/>
                  <p:pic>
                    <p:nvPicPr>
                      <p:cNvPr id="0" name=""/>
                      <p:cNvPicPr/>
                      <p:nvPr/>
                    </p:nvPicPr>
                    <p:blipFill>
                      <a:blip r:embed="rId7"/>
                      <a:stretch>
                        <a:fillRect/>
                      </a:stretch>
                    </p:blipFill>
                    <p:spPr>
                      <a:xfrm>
                        <a:off x="179512" y="4015550"/>
                        <a:ext cx="1775066" cy="1252867"/>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811427758"/>
              </p:ext>
            </p:extLst>
          </p:nvPr>
        </p:nvGraphicFramePr>
        <p:xfrm>
          <a:off x="2076665" y="3183788"/>
          <a:ext cx="1775066" cy="1252867"/>
        </p:xfrm>
        <a:graphic>
          <a:graphicData uri="http://schemas.openxmlformats.org/presentationml/2006/ole">
            <mc:AlternateContent xmlns:mc="http://schemas.openxmlformats.org/markup-compatibility/2006">
              <mc:Choice xmlns:v="urn:schemas-microsoft-com:vml" Requires="v">
                <p:oleObj spid="_x0000_s9260" name="ChemSketch" r:id="rId8" imgW="1365480" imgH="963000" progId="ACD.ChemSketch.20">
                  <p:embed/>
                </p:oleObj>
              </mc:Choice>
              <mc:Fallback>
                <p:oleObj name="ChemSketch" r:id="rId8" imgW="1365480" imgH="963000" progId="ACD.ChemSketch.20">
                  <p:embed/>
                  <p:pic>
                    <p:nvPicPr>
                      <p:cNvPr id="0" name=""/>
                      <p:cNvPicPr/>
                      <p:nvPr/>
                    </p:nvPicPr>
                    <p:blipFill>
                      <a:blip r:embed="rId7"/>
                      <a:stretch>
                        <a:fillRect/>
                      </a:stretch>
                    </p:blipFill>
                    <p:spPr>
                      <a:xfrm>
                        <a:off x="2076665" y="3183788"/>
                        <a:ext cx="1775066" cy="1252867"/>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881790271"/>
              </p:ext>
            </p:extLst>
          </p:nvPr>
        </p:nvGraphicFramePr>
        <p:xfrm>
          <a:off x="4310514" y="2425265"/>
          <a:ext cx="1775066" cy="1252867"/>
        </p:xfrm>
        <a:graphic>
          <a:graphicData uri="http://schemas.openxmlformats.org/presentationml/2006/ole">
            <mc:AlternateContent xmlns:mc="http://schemas.openxmlformats.org/markup-compatibility/2006">
              <mc:Choice xmlns:v="urn:schemas-microsoft-com:vml" Requires="v">
                <p:oleObj spid="_x0000_s9261" name="ChemSketch" r:id="rId9" imgW="1365480" imgH="963000" progId="ACD.ChemSketch.20">
                  <p:embed/>
                </p:oleObj>
              </mc:Choice>
              <mc:Fallback>
                <p:oleObj name="ChemSketch" r:id="rId9" imgW="1365480" imgH="963000" progId="ACD.ChemSketch.20">
                  <p:embed/>
                  <p:pic>
                    <p:nvPicPr>
                      <p:cNvPr id="0" name=""/>
                      <p:cNvPicPr/>
                      <p:nvPr/>
                    </p:nvPicPr>
                    <p:blipFill>
                      <a:blip r:embed="rId7"/>
                      <a:stretch>
                        <a:fillRect/>
                      </a:stretch>
                    </p:blipFill>
                    <p:spPr>
                      <a:xfrm>
                        <a:off x="4310514" y="2425265"/>
                        <a:ext cx="1775066" cy="1252867"/>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979888138"/>
              </p:ext>
            </p:extLst>
          </p:nvPr>
        </p:nvGraphicFramePr>
        <p:xfrm>
          <a:off x="7061212" y="1341716"/>
          <a:ext cx="1775066" cy="1252867"/>
        </p:xfrm>
        <a:graphic>
          <a:graphicData uri="http://schemas.openxmlformats.org/presentationml/2006/ole">
            <mc:AlternateContent xmlns:mc="http://schemas.openxmlformats.org/markup-compatibility/2006">
              <mc:Choice xmlns:v="urn:schemas-microsoft-com:vml" Requires="v">
                <p:oleObj spid="_x0000_s9262" name="ChemSketch" r:id="rId10" imgW="1365480" imgH="963000" progId="ACD.ChemSketch.20">
                  <p:embed/>
                </p:oleObj>
              </mc:Choice>
              <mc:Fallback>
                <p:oleObj name="ChemSketch" r:id="rId10" imgW="1365480" imgH="963000" progId="ACD.ChemSketch.20">
                  <p:embed/>
                  <p:pic>
                    <p:nvPicPr>
                      <p:cNvPr id="0" name=""/>
                      <p:cNvPicPr/>
                      <p:nvPr/>
                    </p:nvPicPr>
                    <p:blipFill>
                      <a:blip r:embed="rId7"/>
                      <a:stretch>
                        <a:fillRect/>
                      </a:stretch>
                    </p:blipFill>
                    <p:spPr>
                      <a:xfrm>
                        <a:off x="7061212" y="1341716"/>
                        <a:ext cx="1775066" cy="1252867"/>
                      </a:xfrm>
                      <a:prstGeom prst="rect">
                        <a:avLst/>
                      </a:prstGeom>
                    </p:spPr>
                  </p:pic>
                </p:oleObj>
              </mc:Fallback>
            </mc:AlternateContent>
          </a:graphicData>
        </a:graphic>
      </p:graphicFrame>
      <p:sp>
        <p:nvSpPr>
          <p:cNvPr id="2" name="Title 1"/>
          <p:cNvSpPr>
            <a:spLocks noGrp="1"/>
          </p:cNvSpPr>
          <p:nvPr>
            <p:ph type="title"/>
          </p:nvPr>
        </p:nvSpPr>
        <p:spPr>
          <a:xfrm>
            <a:off x="0" y="12503"/>
            <a:ext cx="9144000" cy="1325563"/>
          </a:xfrm>
        </p:spPr>
        <p:txBody>
          <a:bodyPr/>
          <a:lstStyle/>
          <a:p>
            <a:r>
              <a:rPr lang="el-GR" dirty="0" smtClean="0"/>
              <a:t>Πυρηνόφιλη ακυλο-υποκατάσταση </a:t>
            </a:r>
            <a:r>
              <a:rPr lang="el-GR" sz="3200" dirty="0" smtClean="0">
                <a:solidFill>
                  <a:prstClr val="black"/>
                </a:solidFill>
              </a:rPr>
              <a:t>3/</a:t>
            </a:r>
            <a:r>
              <a:rPr lang="en-US" sz="3200" dirty="0" smtClean="0">
                <a:solidFill>
                  <a:prstClr val="black"/>
                </a:solidFill>
              </a:rPr>
              <a:t>4</a:t>
            </a:r>
            <a:endParaRPr lang="el-GR" dirty="0"/>
          </a:p>
        </p:txBody>
      </p:sp>
      <p:sp>
        <p:nvSpPr>
          <p:cNvPr id="8" name="TextBox 7"/>
          <p:cNvSpPr txBox="1"/>
          <p:nvPr/>
        </p:nvSpPr>
        <p:spPr>
          <a:xfrm>
            <a:off x="1525828" y="4846312"/>
            <a:ext cx="763351" cy="523220"/>
          </a:xfrm>
          <a:prstGeom prst="rect">
            <a:avLst/>
          </a:prstGeom>
          <a:solidFill>
            <a:schemeClr val="bg1"/>
          </a:solidFill>
        </p:spPr>
        <p:txBody>
          <a:bodyPr wrap="none" rtlCol="0">
            <a:spAutoFit/>
          </a:bodyPr>
          <a:lstStyle/>
          <a:p>
            <a:pPr fontAlgn="auto">
              <a:spcBef>
                <a:spcPts val="0"/>
              </a:spcBef>
              <a:spcAft>
                <a:spcPts val="0"/>
              </a:spcAft>
            </a:pPr>
            <a:r>
              <a:rPr lang="el-GR" sz="2800" dirty="0" smtClean="0">
                <a:solidFill>
                  <a:srgbClr val="C00000"/>
                </a:solidFill>
                <a:latin typeface="Calibri" panose="020F0502020204030204"/>
              </a:rPr>
              <a:t>ΝΗ</a:t>
            </a:r>
            <a:r>
              <a:rPr lang="el-GR" sz="2800" baseline="-25000" dirty="0" smtClean="0">
                <a:solidFill>
                  <a:srgbClr val="C00000"/>
                </a:solidFill>
                <a:latin typeface="Calibri" panose="020F0502020204030204"/>
              </a:rPr>
              <a:t>2</a:t>
            </a:r>
            <a:endParaRPr lang="el-GR" sz="2800" dirty="0">
              <a:solidFill>
                <a:srgbClr val="C00000"/>
              </a:solidFill>
              <a:latin typeface="Calibri" panose="020F0502020204030204"/>
            </a:endParaRPr>
          </a:p>
        </p:txBody>
      </p:sp>
      <p:sp>
        <p:nvSpPr>
          <p:cNvPr id="13" name="Down Arrow 12"/>
          <p:cNvSpPr/>
          <p:nvPr/>
        </p:nvSpPr>
        <p:spPr>
          <a:xfrm rot="16200000">
            <a:off x="4055794" y="2109461"/>
            <a:ext cx="895350" cy="8080432"/>
          </a:xfrm>
          <a:prstGeom prst="down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prstClr val="white"/>
              </a:solidFill>
            </a:endParaRPr>
          </a:p>
        </p:txBody>
      </p:sp>
      <p:sp>
        <p:nvSpPr>
          <p:cNvPr id="14" name="TextBox 13"/>
          <p:cNvSpPr txBox="1"/>
          <p:nvPr/>
        </p:nvSpPr>
        <p:spPr>
          <a:xfrm>
            <a:off x="1230249" y="4451105"/>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15" name="TextBox 14"/>
          <p:cNvSpPr txBox="1"/>
          <p:nvPr/>
        </p:nvSpPr>
        <p:spPr>
          <a:xfrm>
            <a:off x="1143715" y="3865046"/>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3" name="TextBox 22"/>
          <p:cNvSpPr txBox="1"/>
          <p:nvPr/>
        </p:nvSpPr>
        <p:spPr>
          <a:xfrm>
            <a:off x="3422981" y="4014550"/>
            <a:ext cx="699230" cy="523220"/>
          </a:xfrm>
          <a:prstGeom prst="rect">
            <a:avLst/>
          </a:prstGeom>
          <a:solidFill>
            <a:schemeClr val="bg1"/>
          </a:solidFill>
        </p:spPr>
        <p:txBody>
          <a:bodyPr wrap="none" rtlCol="0">
            <a:spAutoFit/>
          </a:bodyPr>
          <a:lstStyle/>
          <a:p>
            <a:pPr fontAlgn="auto">
              <a:spcBef>
                <a:spcPts val="0"/>
              </a:spcBef>
              <a:spcAft>
                <a:spcPts val="0"/>
              </a:spcAft>
            </a:pPr>
            <a:r>
              <a:rPr lang="en-US" sz="2800" dirty="0" smtClean="0">
                <a:solidFill>
                  <a:srgbClr val="C00000"/>
                </a:solidFill>
                <a:latin typeface="Calibri" panose="020F0502020204030204"/>
              </a:rPr>
              <a:t>OR</a:t>
            </a:r>
            <a:r>
              <a:rPr lang="el-GR" sz="2800" dirty="0" smtClean="0">
                <a:solidFill>
                  <a:srgbClr val="C00000"/>
                </a:solidFill>
                <a:latin typeface="Calibri" panose="020F0502020204030204"/>
              </a:rPr>
              <a:t> </a:t>
            </a:r>
            <a:endParaRPr lang="el-GR" sz="2800" dirty="0">
              <a:solidFill>
                <a:srgbClr val="C00000"/>
              </a:solidFill>
              <a:latin typeface="Calibri" panose="020F0502020204030204"/>
            </a:endParaRPr>
          </a:p>
        </p:txBody>
      </p:sp>
      <p:sp>
        <p:nvSpPr>
          <p:cNvPr id="24" name="TextBox 23"/>
          <p:cNvSpPr txBox="1"/>
          <p:nvPr/>
        </p:nvSpPr>
        <p:spPr>
          <a:xfrm>
            <a:off x="3138831" y="3702601"/>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5" name="TextBox 24"/>
          <p:cNvSpPr txBox="1"/>
          <p:nvPr/>
        </p:nvSpPr>
        <p:spPr>
          <a:xfrm>
            <a:off x="3052297" y="3116542"/>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7" name="TextBox 26"/>
          <p:cNvSpPr txBox="1"/>
          <p:nvPr/>
        </p:nvSpPr>
        <p:spPr>
          <a:xfrm>
            <a:off x="5656830" y="3256027"/>
            <a:ext cx="585417" cy="523220"/>
          </a:xfrm>
          <a:prstGeom prst="rect">
            <a:avLst/>
          </a:prstGeom>
          <a:solidFill>
            <a:schemeClr val="bg1"/>
          </a:solidFill>
        </p:spPr>
        <p:txBody>
          <a:bodyPr wrap="none" rtlCol="0">
            <a:spAutoFit/>
          </a:bodyPr>
          <a:lstStyle/>
          <a:p>
            <a:pPr fontAlgn="auto">
              <a:spcBef>
                <a:spcPts val="0"/>
              </a:spcBef>
              <a:spcAft>
                <a:spcPts val="0"/>
              </a:spcAft>
            </a:pPr>
            <a:r>
              <a:rPr lang="en-US" sz="2800" dirty="0" smtClean="0">
                <a:solidFill>
                  <a:srgbClr val="C00000"/>
                </a:solidFill>
                <a:latin typeface="Calibri" panose="020F0502020204030204"/>
              </a:rPr>
              <a:t> O</a:t>
            </a:r>
            <a:r>
              <a:rPr lang="el-GR" sz="2800" dirty="0" smtClean="0">
                <a:solidFill>
                  <a:srgbClr val="C00000"/>
                </a:solidFill>
                <a:latin typeface="Calibri" panose="020F0502020204030204"/>
              </a:rPr>
              <a:t> </a:t>
            </a:r>
            <a:endParaRPr lang="el-GR" sz="2800" dirty="0">
              <a:solidFill>
                <a:srgbClr val="C00000"/>
              </a:solidFill>
              <a:latin typeface="Calibri" panose="020F0502020204030204"/>
            </a:endParaRPr>
          </a:p>
        </p:txBody>
      </p:sp>
      <p:sp>
        <p:nvSpPr>
          <p:cNvPr id="28" name="TextBox 27"/>
          <p:cNvSpPr txBox="1"/>
          <p:nvPr/>
        </p:nvSpPr>
        <p:spPr>
          <a:xfrm>
            <a:off x="5372680" y="2944078"/>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9" name="TextBox 28"/>
          <p:cNvSpPr txBox="1"/>
          <p:nvPr/>
        </p:nvSpPr>
        <p:spPr>
          <a:xfrm>
            <a:off x="5286146" y="2358019"/>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1" name="TextBox 30"/>
          <p:cNvSpPr txBox="1"/>
          <p:nvPr/>
        </p:nvSpPr>
        <p:spPr>
          <a:xfrm>
            <a:off x="8407528" y="2172478"/>
            <a:ext cx="538930" cy="523220"/>
          </a:xfrm>
          <a:prstGeom prst="rect">
            <a:avLst/>
          </a:prstGeom>
          <a:solidFill>
            <a:schemeClr val="bg1"/>
          </a:solidFill>
        </p:spPr>
        <p:txBody>
          <a:bodyPr wrap="none" rtlCol="0">
            <a:spAutoFit/>
          </a:bodyPr>
          <a:lstStyle/>
          <a:p>
            <a:pPr fontAlgn="auto">
              <a:spcBef>
                <a:spcPts val="0"/>
              </a:spcBef>
              <a:spcAft>
                <a:spcPts val="0"/>
              </a:spcAft>
            </a:pPr>
            <a:r>
              <a:rPr lang="en-US" sz="2800" dirty="0" smtClean="0">
                <a:solidFill>
                  <a:srgbClr val="C00000"/>
                </a:solidFill>
                <a:latin typeface="Calibri" panose="020F0502020204030204"/>
              </a:rPr>
              <a:t>Cl</a:t>
            </a:r>
            <a:r>
              <a:rPr lang="el-GR" sz="2800" dirty="0" smtClean="0">
                <a:solidFill>
                  <a:srgbClr val="C00000"/>
                </a:solidFill>
                <a:latin typeface="Calibri" panose="020F0502020204030204"/>
              </a:rPr>
              <a:t> </a:t>
            </a:r>
            <a:endParaRPr lang="el-GR" sz="2800" dirty="0">
              <a:solidFill>
                <a:srgbClr val="C00000"/>
              </a:solidFill>
              <a:latin typeface="Calibri" panose="020F0502020204030204"/>
            </a:endParaRPr>
          </a:p>
        </p:txBody>
      </p:sp>
      <p:sp>
        <p:nvSpPr>
          <p:cNvPr id="32" name="TextBox 31"/>
          <p:cNvSpPr txBox="1"/>
          <p:nvPr/>
        </p:nvSpPr>
        <p:spPr>
          <a:xfrm>
            <a:off x="8123378" y="1860529"/>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3" name="TextBox 32"/>
          <p:cNvSpPr txBox="1"/>
          <p:nvPr/>
        </p:nvSpPr>
        <p:spPr>
          <a:xfrm>
            <a:off x="8036844" y="1274470"/>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5" name="TextBox 34"/>
          <p:cNvSpPr txBox="1"/>
          <p:nvPr/>
        </p:nvSpPr>
        <p:spPr>
          <a:xfrm>
            <a:off x="6057726" y="2824149"/>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6" name="TextBox 35"/>
          <p:cNvSpPr txBox="1"/>
          <p:nvPr/>
        </p:nvSpPr>
        <p:spPr>
          <a:xfrm>
            <a:off x="5971192" y="2238090"/>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9" name="TextBox 8"/>
          <p:cNvSpPr txBox="1"/>
          <p:nvPr/>
        </p:nvSpPr>
        <p:spPr>
          <a:xfrm>
            <a:off x="704321" y="5262245"/>
            <a:ext cx="821507"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αμίδια</a:t>
            </a:r>
            <a:endParaRPr lang="el-GR" dirty="0">
              <a:solidFill>
                <a:prstClr val="black"/>
              </a:solidFill>
              <a:latin typeface="Calibri" panose="020F0502020204030204"/>
            </a:endParaRPr>
          </a:p>
        </p:txBody>
      </p:sp>
      <p:sp>
        <p:nvSpPr>
          <p:cNvPr id="37" name="TextBox 36"/>
          <p:cNvSpPr txBox="1"/>
          <p:nvPr/>
        </p:nvSpPr>
        <p:spPr>
          <a:xfrm>
            <a:off x="2570608" y="4513977"/>
            <a:ext cx="925638"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εστέρες</a:t>
            </a:r>
            <a:endParaRPr lang="el-GR" dirty="0">
              <a:solidFill>
                <a:prstClr val="black"/>
              </a:solidFill>
              <a:latin typeface="Calibri" panose="020F0502020204030204"/>
            </a:endParaRPr>
          </a:p>
        </p:txBody>
      </p:sp>
      <p:sp>
        <p:nvSpPr>
          <p:cNvPr id="38" name="TextBox 37"/>
          <p:cNvSpPr txBox="1"/>
          <p:nvPr/>
        </p:nvSpPr>
        <p:spPr>
          <a:xfrm>
            <a:off x="5104224" y="3830894"/>
            <a:ext cx="1733936"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Ανυδρίτης οξέος</a:t>
            </a:r>
            <a:endParaRPr lang="el-GR" dirty="0">
              <a:solidFill>
                <a:prstClr val="black"/>
              </a:solidFill>
              <a:latin typeface="Calibri" panose="020F0502020204030204"/>
            </a:endParaRPr>
          </a:p>
        </p:txBody>
      </p:sp>
      <p:sp>
        <p:nvSpPr>
          <p:cNvPr id="39" name="TextBox 38"/>
          <p:cNvSpPr txBox="1"/>
          <p:nvPr/>
        </p:nvSpPr>
        <p:spPr>
          <a:xfrm>
            <a:off x="7269396" y="2600184"/>
            <a:ext cx="1677062"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Ακυλο-χλωρίδιο</a:t>
            </a:r>
            <a:endParaRPr lang="el-GR" dirty="0">
              <a:solidFill>
                <a:prstClr val="black"/>
              </a:solidFill>
              <a:latin typeface="Calibri" panose="020F0502020204030204"/>
            </a:endParaRPr>
          </a:p>
        </p:txBody>
      </p:sp>
      <p:sp>
        <p:nvSpPr>
          <p:cNvPr id="40" name="Rectangle 39"/>
          <p:cNvSpPr/>
          <p:nvPr/>
        </p:nvSpPr>
        <p:spPr>
          <a:xfrm>
            <a:off x="1" y="3810221"/>
            <a:ext cx="2278016" cy="1821356"/>
          </a:xfrm>
          <a:prstGeom prst="rect">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1" name="Rectangle 40"/>
          <p:cNvSpPr/>
          <p:nvPr/>
        </p:nvSpPr>
        <p:spPr>
          <a:xfrm>
            <a:off x="1913289" y="2978318"/>
            <a:ext cx="2278016" cy="1821356"/>
          </a:xfrm>
          <a:prstGeom prst="rect">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2" name="Rectangle 41"/>
          <p:cNvSpPr/>
          <p:nvPr/>
        </p:nvSpPr>
        <p:spPr>
          <a:xfrm>
            <a:off x="4137812" y="2411102"/>
            <a:ext cx="3352589" cy="1821356"/>
          </a:xfrm>
          <a:prstGeom prst="rect">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3" name="Rectangle 42"/>
          <p:cNvSpPr/>
          <p:nvPr/>
        </p:nvSpPr>
        <p:spPr>
          <a:xfrm>
            <a:off x="6838160" y="1122722"/>
            <a:ext cx="2278016" cy="1821356"/>
          </a:xfrm>
          <a:prstGeom prst="rect">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 name="Content Placeholder 2"/>
          <p:cNvSpPr>
            <a:spLocks noGrp="1"/>
          </p:cNvSpPr>
          <p:nvPr>
            <p:ph idx="1"/>
          </p:nvPr>
        </p:nvSpPr>
        <p:spPr>
          <a:xfrm>
            <a:off x="474089" y="5946181"/>
            <a:ext cx="7886700" cy="587723"/>
          </a:xfrm>
        </p:spPr>
        <p:txBody>
          <a:bodyPr/>
          <a:lstStyle/>
          <a:p>
            <a:pPr marL="0" indent="0">
              <a:buNone/>
            </a:pPr>
            <a:r>
              <a:rPr lang="el-GR" dirty="0" smtClean="0"/>
              <a:t>Ενεργοποίηση ακυλομάδας έναντι πυρηνόφιλης υποκατάστασης</a:t>
            </a:r>
            <a:endParaRPr lang="el-GR" dirty="0"/>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solidFill>
                  <a:prstClr val="black">
                    <a:tint val="75000"/>
                  </a:prstClr>
                </a:solidFill>
              </a:rPr>
              <a:pPr/>
              <a:t>20</a:t>
            </a:fld>
            <a:endParaRPr lang="el-GR" dirty="0">
              <a:solidFill>
                <a:prstClr val="black">
                  <a:tint val="75000"/>
                </a:prstClr>
              </a:solidFill>
            </a:endParaRPr>
          </a:p>
        </p:txBody>
      </p:sp>
    </p:spTree>
    <p:extLst>
      <p:ext uri="{BB962C8B-B14F-4D97-AF65-F5344CB8AC3E}">
        <p14:creationId xmlns:p14="http://schemas.microsoft.com/office/powerpoint/2010/main" val="42890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
                                            <p:txEl>
                                              <p:pRg st="0" end="0"/>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0" grpId="0" animBg="1"/>
      <p:bldP spid="41" grpId="0" animBg="1"/>
      <p:bldP spid="42" grpId="0" animBg="1"/>
      <p:bldP spid="43"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03"/>
            <a:ext cx="8335838" cy="1325563"/>
          </a:xfrm>
        </p:spPr>
        <p:txBody>
          <a:bodyPr/>
          <a:lstStyle/>
          <a:p>
            <a:r>
              <a:rPr lang="el-GR" dirty="0" smtClean="0"/>
              <a:t>Πυρηνόφιλη </a:t>
            </a:r>
            <a:r>
              <a:rPr lang="el-GR" dirty="0" smtClean="0"/>
              <a:t>ακυλο-υποκατάσταση</a:t>
            </a:r>
            <a:r>
              <a:rPr lang="en-US" dirty="0" smtClean="0"/>
              <a:t> </a:t>
            </a:r>
            <a:r>
              <a:rPr lang="en-US" sz="3200" dirty="0" smtClean="0">
                <a:solidFill>
                  <a:prstClr val="black"/>
                </a:solidFill>
              </a:rPr>
              <a:t>4</a:t>
            </a:r>
            <a:r>
              <a:rPr lang="el-GR" sz="3200" dirty="0" smtClean="0">
                <a:solidFill>
                  <a:prstClr val="black"/>
                </a:solidFill>
              </a:rPr>
              <a:t>/</a:t>
            </a:r>
            <a:r>
              <a:rPr lang="en-US" sz="3200" dirty="0">
                <a:solidFill>
                  <a:prstClr val="black"/>
                </a:solidFill>
              </a:rPr>
              <a:t>4</a:t>
            </a:r>
            <a:endParaRPr lang="el-GR" dirty="0"/>
          </a:p>
        </p:txBody>
      </p:sp>
      <p:grpSp>
        <p:nvGrpSpPr>
          <p:cNvPr id="11" name="Group 10"/>
          <p:cNvGrpSpPr/>
          <p:nvPr/>
        </p:nvGrpSpPr>
        <p:grpSpPr>
          <a:xfrm>
            <a:off x="0" y="2249177"/>
            <a:ext cx="2289178" cy="1821356"/>
            <a:chOff x="1" y="3361934"/>
            <a:chExt cx="2289178" cy="1821356"/>
          </a:xfrm>
        </p:grpSpPr>
        <p:graphicFrame>
          <p:nvGraphicFramePr>
            <p:cNvPr id="5" name="Object 4"/>
            <p:cNvGraphicFramePr>
              <a:graphicFrameLocks noChangeAspect="1"/>
            </p:cNvGraphicFramePr>
            <p:nvPr>
              <p:extLst>
                <p:ext uri="{D42A27DB-BD31-4B8C-83A1-F6EECF244321}">
                  <p14:modId xmlns:p14="http://schemas.microsoft.com/office/powerpoint/2010/main" val="3700997221"/>
                </p:ext>
              </p:extLst>
            </p:nvPr>
          </p:nvGraphicFramePr>
          <p:xfrm>
            <a:off x="179512" y="3567263"/>
            <a:ext cx="1775066" cy="1252867"/>
          </p:xfrm>
          <a:graphic>
            <a:graphicData uri="http://schemas.openxmlformats.org/presentationml/2006/ole">
              <mc:AlternateContent xmlns:mc="http://schemas.openxmlformats.org/markup-compatibility/2006">
                <mc:Choice xmlns:v="urn:schemas-microsoft-com:vml" Requires="v">
                  <p:oleObj spid="_x0000_s10290" name="ChemSketch" r:id="rId4" imgW="1365480" imgH="963000" progId="ACD.ChemSketch.20">
                    <p:embed/>
                  </p:oleObj>
                </mc:Choice>
                <mc:Fallback>
                  <p:oleObj name="ChemSketch" r:id="rId4" imgW="1365480" imgH="963000" progId="ACD.ChemSketch.20">
                    <p:embed/>
                    <p:pic>
                      <p:nvPicPr>
                        <p:cNvPr id="0" name=""/>
                        <p:cNvPicPr/>
                        <p:nvPr/>
                      </p:nvPicPr>
                      <p:blipFill>
                        <a:blip r:embed="rId5"/>
                        <a:stretch>
                          <a:fillRect/>
                        </a:stretch>
                      </p:blipFill>
                      <p:spPr>
                        <a:xfrm>
                          <a:off x="179512" y="3567263"/>
                          <a:ext cx="1775066" cy="1252867"/>
                        </a:xfrm>
                        <a:prstGeom prst="rect">
                          <a:avLst/>
                        </a:prstGeom>
                      </p:spPr>
                    </p:pic>
                  </p:oleObj>
                </mc:Fallback>
              </mc:AlternateContent>
            </a:graphicData>
          </a:graphic>
        </p:graphicFrame>
        <p:sp>
          <p:nvSpPr>
            <p:cNvPr id="8" name="TextBox 7"/>
            <p:cNvSpPr txBox="1"/>
            <p:nvPr/>
          </p:nvSpPr>
          <p:spPr>
            <a:xfrm>
              <a:off x="1525828" y="4398025"/>
              <a:ext cx="763351" cy="523220"/>
            </a:xfrm>
            <a:prstGeom prst="rect">
              <a:avLst/>
            </a:prstGeom>
            <a:solidFill>
              <a:schemeClr val="bg1"/>
            </a:solidFill>
          </p:spPr>
          <p:txBody>
            <a:bodyPr wrap="none" rtlCol="0">
              <a:spAutoFit/>
            </a:bodyPr>
            <a:lstStyle/>
            <a:p>
              <a:pPr fontAlgn="auto">
                <a:spcBef>
                  <a:spcPts val="0"/>
                </a:spcBef>
                <a:spcAft>
                  <a:spcPts val="0"/>
                </a:spcAft>
              </a:pPr>
              <a:r>
                <a:rPr lang="el-GR" sz="2800" dirty="0" smtClean="0">
                  <a:solidFill>
                    <a:srgbClr val="C00000"/>
                  </a:solidFill>
                  <a:latin typeface="Calibri" panose="020F0502020204030204"/>
                </a:rPr>
                <a:t>ΝΗ</a:t>
              </a:r>
              <a:r>
                <a:rPr lang="el-GR" sz="2800" baseline="-25000" dirty="0" smtClean="0">
                  <a:solidFill>
                    <a:srgbClr val="C00000"/>
                  </a:solidFill>
                  <a:latin typeface="Calibri" panose="020F0502020204030204"/>
                </a:rPr>
                <a:t>2</a:t>
              </a:r>
              <a:endParaRPr lang="el-GR" sz="2800" dirty="0">
                <a:solidFill>
                  <a:srgbClr val="C00000"/>
                </a:solidFill>
                <a:latin typeface="Calibri" panose="020F0502020204030204"/>
              </a:endParaRPr>
            </a:p>
          </p:txBody>
        </p:sp>
        <p:sp>
          <p:nvSpPr>
            <p:cNvPr id="14" name="TextBox 13"/>
            <p:cNvSpPr txBox="1"/>
            <p:nvPr/>
          </p:nvSpPr>
          <p:spPr>
            <a:xfrm>
              <a:off x="1230249" y="4002818"/>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15" name="TextBox 14"/>
            <p:cNvSpPr txBox="1"/>
            <p:nvPr/>
          </p:nvSpPr>
          <p:spPr>
            <a:xfrm>
              <a:off x="1143715" y="3416759"/>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9" name="TextBox 8"/>
            <p:cNvSpPr txBox="1"/>
            <p:nvPr/>
          </p:nvSpPr>
          <p:spPr>
            <a:xfrm>
              <a:off x="704321" y="4813958"/>
              <a:ext cx="821507"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αμίδια</a:t>
              </a:r>
              <a:endParaRPr lang="el-GR" dirty="0">
                <a:solidFill>
                  <a:prstClr val="black"/>
                </a:solidFill>
                <a:latin typeface="Calibri" panose="020F0502020204030204"/>
              </a:endParaRPr>
            </a:p>
          </p:txBody>
        </p:sp>
        <p:sp>
          <p:nvSpPr>
            <p:cNvPr id="40" name="Rectangle 39"/>
            <p:cNvSpPr/>
            <p:nvPr/>
          </p:nvSpPr>
          <p:spPr>
            <a:xfrm>
              <a:off x="1" y="3361934"/>
              <a:ext cx="2278016" cy="1821356"/>
            </a:xfrm>
            <a:prstGeom prst="rect">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grpSp>
        <p:nvGrpSpPr>
          <p:cNvPr id="12" name="Group 11"/>
          <p:cNvGrpSpPr/>
          <p:nvPr/>
        </p:nvGrpSpPr>
        <p:grpSpPr>
          <a:xfrm>
            <a:off x="6159750" y="1626612"/>
            <a:ext cx="2278016" cy="1904991"/>
            <a:chOff x="1913289" y="2530031"/>
            <a:chExt cx="2278016" cy="1904991"/>
          </a:xfrm>
        </p:grpSpPr>
        <p:graphicFrame>
          <p:nvGraphicFramePr>
            <p:cNvPr id="22" name="Object 21"/>
            <p:cNvGraphicFramePr>
              <a:graphicFrameLocks noChangeAspect="1"/>
            </p:cNvGraphicFramePr>
            <p:nvPr>
              <p:extLst>
                <p:ext uri="{D42A27DB-BD31-4B8C-83A1-F6EECF244321}">
                  <p14:modId xmlns:p14="http://schemas.microsoft.com/office/powerpoint/2010/main" val="3342286396"/>
                </p:ext>
              </p:extLst>
            </p:nvPr>
          </p:nvGraphicFramePr>
          <p:xfrm>
            <a:off x="2076665" y="2735501"/>
            <a:ext cx="1775066" cy="1252867"/>
          </p:xfrm>
          <a:graphic>
            <a:graphicData uri="http://schemas.openxmlformats.org/presentationml/2006/ole">
              <mc:AlternateContent xmlns:mc="http://schemas.openxmlformats.org/markup-compatibility/2006">
                <mc:Choice xmlns:v="urn:schemas-microsoft-com:vml" Requires="v">
                  <p:oleObj spid="_x0000_s10291" name="ChemSketch" r:id="rId6" imgW="1365480" imgH="963000" progId="ACD.ChemSketch.20">
                    <p:embed/>
                  </p:oleObj>
                </mc:Choice>
                <mc:Fallback>
                  <p:oleObj name="ChemSketch" r:id="rId6" imgW="1365480" imgH="963000" progId="ACD.ChemSketch.20">
                    <p:embed/>
                    <p:pic>
                      <p:nvPicPr>
                        <p:cNvPr id="0" name=""/>
                        <p:cNvPicPr/>
                        <p:nvPr/>
                      </p:nvPicPr>
                      <p:blipFill>
                        <a:blip r:embed="rId5"/>
                        <a:stretch>
                          <a:fillRect/>
                        </a:stretch>
                      </p:blipFill>
                      <p:spPr>
                        <a:xfrm>
                          <a:off x="2076665" y="2735501"/>
                          <a:ext cx="1775066" cy="1252867"/>
                        </a:xfrm>
                        <a:prstGeom prst="rect">
                          <a:avLst/>
                        </a:prstGeom>
                      </p:spPr>
                    </p:pic>
                  </p:oleObj>
                </mc:Fallback>
              </mc:AlternateContent>
            </a:graphicData>
          </a:graphic>
        </p:graphicFrame>
        <p:sp>
          <p:nvSpPr>
            <p:cNvPr id="23" name="TextBox 22"/>
            <p:cNvSpPr txBox="1"/>
            <p:nvPr/>
          </p:nvSpPr>
          <p:spPr>
            <a:xfrm>
              <a:off x="3422981" y="3566263"/>
              <a:ext cx="699230" cy="523220"/>
            </a:xfrm>
            <a:prstGeom prst="rect">
              <a:avLst/>
            </a:prstGeom>
            <a:solidFill>
              <a:schemeClr val="bg1"/>
            </a:solidFill>
          </p:spPr>
          <p:txBody>
            <a:bodyPr wrap="none" rtlCol="0">
              <a:spAutoFit/>
            </a:bodyPr>
            <a:lstStyle/>
            <a:p>
              <a:pPr fontAlgn="auto">
                <a:spcBef>
                  <a:spcPts val="0"/>
                </a:spcBef>
                <a:spcAft>
                  <a:spcPts val="0"/>
                </a:spcAft>
              </a:pPr>
              <a:r>
                <a:rPr lang="en-US" sz="2800" dirty="0" smtClean="0">
                  <a:solidFill>
                    <a:srgbClr val="C00000"/>
                  </a:solidFill>
                  <a:latin typeface="Calibri" panose="020F0502020204030204"/>
                </a:rPr>
                <a:t>OR</a:t>
              </a:r>
              <a:r>
                <a:rPr lang="el-GR" sz="2800" dirty="0" smtClean="0">
                  <a:solidFill>
                    <a:srgbClr val="C00000"/>
                  </a:solidFill>
                  <a:latin typeface="Calibri" panose="020F0502020204030204"/>
                </a:rPr>
                <a:t> </a:t>
              </a:r>
              <a:endParaRPr lang="el-GR" sz="2800" dirty="0">
                <a:solidFill>
                  <a:srgbClr val="C00000"/>
                </a:solidFill>
                <a:latin typeface="Calibri" panose="020F0502020204030204"/>
              </a:endParaRPr>
            </a:p>
          </p:txBody>
        </p:sp>
        <p:sp>
          <p:nvSpPr>
            <p:cNvPr id="24" name="TextBox 23"/>
            <p:cNvSpPr txBox="1"/>
            <p:nvPr/>
          </p:nvSpPr>
          <p:spPr>
            <a:xfrm>
              <a:off x="3138831" y="3254314"/>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5" name="TextBox 24"/>
            <p:cNvSpPr txBox="1"/>
            <p:nvPr/>
          </p:nvSpPr>
          <p:spPr>
            <a:xfrm>
              <a:off x="3052297" y="2668255"/>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7" name="TextBox 36"/>
            <p:cNvSpPr txBox="1"/>
            <p:nvPr/>
          </p:nvSpPr>
          <p:spPr>
            <a:xfrm>
              <a:off x="2570608" y="4065690"/>
              <a:ext cx="925638"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εστέρες</a:t>
              </a:r>
              <a:endParaRPr lang="el-GR" dirty="0">
                <a:solidFill>
                  <a:prstClr val="black"/>
                </a:solidFill>
                <a:latin typeface="Calibri" panose="020F0502020204030204"/>
              </a:endParaRPr>
            </a:p>
          </p:txBody>
        </p:sp>
        <p:sp>
          <p:nvSpPr>
            <p:cNvPr id="41" name="Rectangle 40"/>
            <p:cNvSpPr/>
            <p:nvPr/>
          </p:nvSpPr>
          <p:spPr>
            <a:xfrm>
              <a:off x="1913289" y="2530031"/>
              <a:ext cx="2278016" cy="1821356"/>
            </a:xfrm>
            <a:prstGeom prst="rect">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grpSp>
        <p:nvGrpSpPr>
          <p:cNvPr id="10" name="Group 9"/>
          <p:cNvGrpSpPr/>
          <p:nvPr/>
        </p:nvGrpSpPr>
        <p:grpSpPr>
          <a:xfrm>
            <a:off x="2396290" y="4596977"/>
            <a:ext cx="3352589" cy="1994368"/>
            <a:chOff x="4137812" y="1789803"/>
            <a:chExt cx="3352589" cy="1994368"/>
          </a:xfrm>
        </p:grpSpPr>
        <p:graphicFrame>
          <p:nvGraphicFramePr>
            <p:cNvPr id="7" name="Object 6"/>
            <p:cNvGraphicFramePr>
              <a:graphicFrameLocks noChangeAspect="1"/>
            </p:cNvGraphicFramePr>
            <p:nvPr>
              <p:extLst>
                <p:ext uri="{D42A27DB-BD31-4B8C-83A1-F6EECF244321}">
                  <p14:modId xmlns:p14="http://schemas.microsoft.com/office/powerpoint/2010/main" val="2210536677"/>
                </p:ext>
              </p:extLst>
            </p:nvPr>
          </p:nvGraphicFramePr>
          <p:xfrm>
            <a:off x="5736566" y="1990374"/>
            <a:ext cx="1685925" cy="1201737"/>
          </p:xfrm>
          <a:graphic>
            <a:graphicData uri="http://schemas.openxmlformats.org/presentationml/2006/ole">
              <mc:AlternateContent xmlns:mc="http://schemas.openxmlformats.org/markup-compatibility/2006">
                <mc:Choice xmlns:v="urn:schemas-microsoft-com:vml" Requires="v">
                  <p:oleObj spid="_x0000_s10292" name="ChemSketch" r:id="rId7" imgW="1685520" imgH="1200960" progId="ACD.ChemSketch.20">
                    <p:embed/>
                  </p:oleObj>
                </mc:Choice>
                <mc:Fallback>
                  <p:oleObj name="ChemSketch" r:id="rId7" imgW="1685520" imgH="1200960" progId="ACD.ChemSketch.20">
                    <p:embed/>
                    <p:pic>
                      <p:nvPicPr>
                        <p:cNvPr id="0" name=""/>
                        <p:cNvPicPr/>
                        <p:nvPr/>
                      </p:nvPicPr>
                      <p:blipFill>
                        <a:blip r:embed="rId8"/>
                        <a:stretch>
                          <a:fillRect/>
                        </a:stretch>
                      </p:blipFill>
                      <p:spPr>
                        <a:xfrm>
                          <a:off x="5736566" y="1990374"/>
                          <a:ext cx="1685925" cy="1201737"/>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52813853"/>
                </p:ext>
              </p:extLst>
            </p:nvPr>
          </p:nvGraphicFramePr>
          <p:xfrm>
            <a:off x="4310514" y="1976978"/>
            <a:ext cx="1775066" cy="1252867"/>
          </p:xfrm>
          <a:graphic>
            <a:graphicData uri="http://schemas.openxmlformats.org/presentationml/2006/ole">
              <mc:AlternateContent xmlns:mc="http://schemas.openxmlformats.org/markup-compatibility/2006">
                <mc:Choice xmlns:v="urn:schemas-microsoft-com:vml" Requires="v">
                  <p:oleObj spid="_x0000_s10293" name="ChemSketch" r:id="rId9" imgW="1365480" imgH="963000" progId="ACD.ChemSketch.20">
                    <p:embed/>
                  </p:oleObj>
                </mc:Choice>
                <mc:Fallback>
                  <p:oleObj name="ChemSketch" r:id="rId9" imgW="1365480" imgH="963000" progId="ACD.ChemSketch.20">
                    <p:embed/>
                    <p:pic>
                      <p:nvPicPr>
                        <p:cNvPr id="0" name=""/>
                        <p:cNvPicPr/>
                        <p:nvPr/>
                      </p:nvPicPr>
                      <p:blipFill>
                        <a:blip r:embed="rId5"/>
                        <a:stretch>
                          <a:fillRect/>
                        </a:stretch>
                      </p:blipFill>
                      <p:spPr>
                        <a:xfrm>
                          <a:off x="4310514" y="1976978"/>
                          <a:ext cx="1775066" cy="1252867"/>
                        </a:xfrm>
                        <a:prstGeom prst="rect">
                          <a:avLst/>
                        </a:prstGeom>
                      </p:spPr>
                    </p:pic>
                  </p:oleObj>
                </mc:Fallback>
              </mc:AlternateContent>
            </a:graphicData>
          </a:graphic>
        </p:graphicFrame>
        <p:sp>
          <p:nvSpPr>
            <p:cNvPr id="27" name="TextBox 26"/>
            <p:cNvSpPr txBox="1"/>
            <p:nvPr/>
          </p:nvSpPr>
          <p:spPr>
            <a:xfrm>
              <a:off x="5656830" y="2807740"/>
              <a:ext cx="585417" cy="523220"/>
            </a:xfrm>
            <a:prstGeom prst="rect">
              <a:avLst/>
            </a:prstGeom>
            <a:solidFill>
              <a:schemeClr val="bg1"/>
            </a:solidFill>
          </p:spPr>
          <p:txBody>
            <a:bodyPr wrap="none" rtlCol="0">
              <a:spAutoFit/>
            </a:bodyPr>
            <a:lstStyle/>
            <a:p>
              <a:pPr fontAlgn="auto">
                <a:spcBef>
                  <a:spcPts val="0"/>
                </a:spcBef>
                <a:spcAft>
                  <a:spcPts val="0"/>
                </a:spcAft>
              </a:pPr>
              <a:r>
                <a:rPr lang="en-US" sz="2800" dirty="0" smtClean="0">
                  <a:solidFill>
                    <a:srgbClr val="C00000"/>
                  </a:solidFill>
                  <a:latin typeface="Calibri" panose="020F0502020204030204"/>
                </a:rPr>
                <a:t> O</a:t>
              </a:r>
              <a:r>
                <a:rPr lang="el-GR" sz="2800" dirty="0" smtClean="0">
                  <a:solidFill>
                    <a:srgbClr val="C00000"/>
                  </a:solidFill>
                  <a:latin typeface="Calibri" panose="020F0502020204030204"/>
                </a:rPr>
                <a:t> </a:t>
              </a:r>
              <a:endParaRPr lang="el-GR" sz="2800" dirty="0">
                <a:solidFill>
                  <a:srgbClr val="C00000"/>
                </a:solidFill>
                <a:latin typeface="Calibri" panose="020F0502020204030204"/>
              </a:endParaRPr>
            </a:p>
          </p:txBody>
        </p:sp>
        <p:sp>
          <p:nvSpPr>
            <p:cNvPr id="28" name="TextBox 27"/>
            <p:cNvSpPr txBox="1"/>
            <p:nvPr/>
          </p:nvSpPr>
          <p:spPr>
            <a:xfrm>
              <a:off x="5372680" y="2495791"/>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9" name="TextBox 28"/>
            <p:cNvSpPr txBox="1"/>
            <p:nvPr/>
          </p:nvSpPr>
          <p:spPr>
            <a:xfrm>
              <a:off x="5286146" y="1909732"/>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5" name="TextBox 34"/>
            <p:cNvSpPr txBox="1"/>
            <p:nvPr/>
          </p:nvSpPr>
          <p:spPr>
            <a:xfrm>
              <a:off x="6057726" y="2375862"/>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6" name="TextBox 35"/>
            <p:cNvSpPr txBox="1"/>
            <p:nvPr/>
          </p:nvSpPr>
          <p:spPr>
            <a:xfrm>
              <a:off x="5971192" y="1789803"/>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8" name="TextBox 37"/>
            <p:cNvSpPr txBox="1"/>
            <p:nvPr/>
          </p:nvSpPr>
          <p:spPr>
            <a:xfrm>
              <a:off x="5104224" y="3382607"/>
              <a:ext cx="1733936"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Ανυδρίτης οξέος</a:t>
              </a:r>
              <a:endParaRPr lang="el-GR" dirty="0">
                <a:solidFill>
                  <a:prstClr val="black"/>
                </a:solidFill>
                <a:latin typeface="Calibri" panose="020F0502020204030204"/>
              </a:endParaRPr>
            </a:p>
          </p:txBody>
        </p:sp>
        <p:sp>
          <p:nvSpPr>
            <p:cNvPr id="42" name="Rectangle 41"/>
            <p:cNvSpPr/>
            <p:nvPr/>
          </p:nvSpPr>
          <p:spPr>
            <a:xfrm>
              <a:off x="4137812" y="1962815"/>
              <a:ext cx="3352589" cy="1821356"/>
            </a:xfrm>
            <a:prstGeom prst="rect">
              <a:avLst/>
            </a:prstGeom>
            <a:solidFill>
              <a:srgbClr val="FF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grpSp>
        <p:nvGrpSpPr>
          <p:cNvPr id="6" name="Group 5"/>
          <p:cNvGrpSpPr/>
          <p:nvPr/>
        </p:nvGrpSpPr>
        <p:grpSpPr>
          <a:xfrm>
            <a:off x="6732240" y="4259893"/>
            <a:ext cx="2278016" cy="1846794"/>
            <a:chOff x="6838160" y="674435"/>
            <a:chExt cx="2278016" cy="1846794"/>
          </a:xfrm>
        </p:grpSpPr>
        <p:graphicFrame>
          <p:nvGraphicFramePr>
            <p:cNvPr id="30" name="Object 29"/>
            <p:cNvGraphicFramePr>
              <a:graphicFrameLocks noChangeAspect="1"/>
            </p:cNvGraphicFramePr>
            <p:nvPr>
              <p:extLst>
                <p:ext uri="{D42A27DB-BD31-4B8C-83A1-F6EECF244321}">
                  <p14:modId xmlns:p14="http://schemas.microsoft.com/office/powerpoint/2010/main" val="2141875154"/>
                </p:ext>
              </p:extLst>
            </p:nvPr>
          </p:nvGraphicFramePr>
          <p:xfrm>
            <a:off x="7061212" y="893429"/>
            <a:ext cx="1775066" cy="1252867"/>
          </p:xfrm>
          <a:graphic>
            <a:graphicData uri="http://schemas.openxmlformats.org/presentationml/2006/ole">
              <mc:AlternateContent xmlns:mc="http://schemas.openxmlformats.org/markup-compatibility/2006">
                <mc:Choice xmlns:v="urn:schemas-microsoft-com:vml" Requires="v">
                  <p:oleObj spid="_x0000_s10294" name="ChemSketch" r:id="rId10" imgW="1365480" imgH="963000" progId="ACD.ChemSketch.20">
                    <p:embed/>
                  </p:oleObj>
                </mc:Choice>
                <mc:Fallback>
                  <p:oleObj name="ChemSketch" r:id="rId10" imgW="1365480" imgH="963000" progId="ACD.ChemSketch.20">
                    <p:embed/>
                    <p:pic>
                      <p:nvPicPr>
                        <p:cNvPr id="0" name=""/>
                        <p:cNvPicPr/>
                        <p:nvPr/>
                      </p:nvPicPr>
                      <p:blipFill>
                        <a:blip r:embed="rId5"/>
                        <a:stretch>
                          <a:fillRect/>
                        </a:stretch>
                      </p:blipFill>
                      <p:spPr>
                        <a:xfrm>
                          <a:off x="7061212" y="893429"/>
                          <a:ext cx="1775066" cy="1252867"/>
                        </a:xfrm>
                        <a:prstGeom prst="rect">
                          <a:avLst/>
                        </a:prstGeom>
                      </p:spPr>
                    </p:pic>
                  </p:oleObj>
                </mc:Fallback>
              </mc:AlternateContent>
            </a:graphicData>
          </a:graphic>
        </p:graphicFrame>
        <p:sp>
          <p:nvSpPr>
            <p:cNvPr id="31" name="TextBox 30"/>
            <p:cNvSpPr txBox="1"/>
            <p:nvPr/>
          </p:nvSpPr>
          <p:spPr>
            <a:xfrm>
              <a:off x="8407528" y="1724191"/>
              <a:ext cx="538930" cy="523220"/>
            </a:xfrm>
            <a:prstGeom prst="rect">
              <a:avLst/>
            </a:prstGeom>
            <a:solidFill>
              <a:schemeClr val="bg1"/>
            </a:solidFill>
          </p:spPr>
          <p:txBody>
            <a:bodyPr wrap="none" rtlCol="0">
              <a:spAutoFit/>
            </a:bodyPr>
            <a:lstStyle/>
            <a:p>
              <a:pPr fontAlgn="auto">
                <a:spcBef>
                  <a:spcPts val="0"/>
                </a:spcBef>
                <a:spcAft>
                  <a:spcPts val="0"/>
                </a:spcAft>
              </a:pPr>
              <a:r>
                <a:rPr lang="en-US" sz="2800" dirty="0" smtClean="0">
                  <a:solidFill>
                    <a:srgbClr val="C00000"/>
                  </a:solidFill>
                  <a:latin typeface="Calibri" panose="020F0502020204030204"/>
                </a:rPr>
                <a:t>Cl</a:t>
              </a:r>
              <a:r>
                <a:rPr lang="el-GR" sz="2800" dirty="0" smtClean="0">
                  <a:solidFill>
                    <a:srgbClr val="C00000"/>
                  </a:solidFill>
                  <a:latin typeface="Calibri" panose="020F0502020204030204"/>
                </a:rPr>
                <a:t> </a:t>
              </a:r>
              <a:endParaRPr lang="el-GR" sz="2800" dirty="0">
                <a:solidFill>
                  <a:srgbClr val="C00000"/>
                </a:solidFill>
                <a:latin typeface="Calibri" panose="020F0502020204030204"/>
              </a:endParaRPr>
            </a:p>
          </p:txBody>
        </p:sp>
        <p:sp>
          <p:nvSpPr>
            <p:cNvPr id="32" name="TextBox 31"/>
            <p:cNvSpPr txBox="1"/>
            <p:nvPr/>
          </p:nvSpPr>
          <p:spPr>
            <a:xfrm>
              <a:off x="8123378" y="1412242"/>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3" name="TextBox 32"/>
            <p:cNvSpPr txBox="1"/>
            <p:nvPr/>
          </p:nvSpPr>
          <p:spPr>
            <a:xfrm>
              <a:off x="8036844" y="826183"/>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9" name="TextBox 38"/>
            <p:cNvSpPr txBox="1"/>
            <p:nvPr/>
          </p:nvSpPr>
          <p:spPr>
            <a:xfrm>
              <a:off x="7269396" y="2151897"/>
              <a:ext cx="1677062"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Ακυλο-χλωρίδιο</a:t>
              </a:r>
              <a:endParaRPr lang="el-GR" dirty="0">
                <a:solidFill>
                  <a:prstClr val="black"/>
                </a:solidFill>
                <a:latin typeface="Calibri" panose="020F0502020204030204"/>
              </a:endParaRPr>
            </a:p>
          </p:txBody>
        </p:sp>
        <p:sp>
          <p:nvSpPr>
            <p:cNvPr id="43" name="Rectangle 42"/>
            <p:cNvSpPr/>
            <p:nvPr/>
          </p:nvSpPr>
          <p:spPr>
            <a:xfrm>
              <a:off x="6838160" y="674435"/>
              <a:ext cx="2278016" cy="1821356"/>
            </a:xfrm>
            <a:prstGeom prst="rect">
              <a:avLst/>
            </a:prstGeom>
            <a:solidFill>
              <a:srgbClr val="E67E9C">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graphicFrame>
        <p:nvGraphicFramePr>
          <p:cNvPr id="16" name="Object 15"/>
          <p:cNvGraphicFramePr>
            <a:graphicFrameLocks noChangeAspect="1"/>
          </p:cNvGraphicFramePr>
          <p:nvPr>
            <p:extLst>
              <p:ext uri="{D42A27DB-BD31-4B8C-83A1-F6EECF244321}">
                <p14:modId xmlns:p14="http://schemas.microsoft.com/office/powerpoint/2010/main" val="1215455858"/>
              </p:ext>
            </p:extLst>
          </p:nvPr>
        </p:nvGraphicFramePr>
        <p:xfrm>
          <a:off x="2844179" y="1429434"/>
          <a:ext cx="2301729" cy="1624593"/>
        </p:xfrm>
        <a:graphic>
          <a:graphicData uri="http://schemas.openxmlformats.org/presentationml/2006/ole">
            <mc:AlternateContent xmlns:mc="http://schemas.openxmlformats.org/markup-compatibility/2006">
              <mc:Choice xmlns:v="urn:schemas-microsoft-com:vml" Requires="v">
                <p:oleObj spid="_x0000_s10295" name="ChemSketch" r:id="rId11" imgW="1365480" imgH="963000" progId="ACD.ChemSketch.20">
                  <p:embed/>
                </p:oleObj>
              </mc:Choice>
              <mc:Fallback>
                <p:oleObj name="ChemSketch" r:id="rId11" imgW="1365480" imgH="963000" progId="ACD.ChemSketch.20">
                  <p:embed/>
                  <p:pic>
                    <p:nvPicPr>
                      <p:cNvPr id="0" name=""/>
                      <p:cNvPicPr/>
                      <p:nvPr/>
                    </p:nvPicPr>
                    <p:blipFill>
                      <a:blip r:embed="rId12"/>
                      <a:stretch>
                        <a:fillRect/>
                      </a:stretch>
                    </p:blipFill>
                    <p:spPr>
                      <a:xfrm>
                        <a:off x="2844179" y="1429434"/>
                        <a:ext cx="2301729" cy="1624593"/>
                      </a:xfrm>
                      <a:prstGeom prst="rect">
                        <a:avLst/>
                      </a:prstGeom>
                      <a:solidFill>
                        <a:schemeClr val="accent4">
                          <a:lumMod val="60000"/>
                          <a:lumOff val="40000"/>
                          <a:alpha val="28000"/>
                        </a:schemeClr>
                      </a:solidFill>
                    </p:spPr>
                  </p:pic>
                </p:oleObj>
              </mc:Fallback>
            </mc:AlternateContent>
          </a:graphicData>
        </a:graphic>
      </p:graphicFrame>
      <p:sp>
        <p:nvSpPr>
          <p:cNvPr id="17" name="Right Arrow 16"/>
          <p:cNvSpPr/>
          <p:nvPr/>
        </p:nvSpPr>
        <p:spPr>
          <a:xfrm>
            <a:off x="5207708" y="2134168"/>
            <a:ext cx="1000366" cy="472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4" name="Right Arrow 43"/>
          <p:cNvSpPr/>
          <p:nvPr/>
        </p:nvSpPr>
        <p:spPr>
          <a:xfrm rot="2339692">
            <a:off x="4870328" y="3514461"/>
            <a:ext cx="2042395" cy="472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5" name="Right Arrow 44"/>
          <p:cNvSpPr/>
          <p:nvPr/>
        </p:nvSpPr>
        <p:spPr>
          <a:xfrm rot="5400000">
            <a:off x="3450321" y="3654375"/>
            <a:ext cx="1413180" cy="472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6" name="Right Arrow 45"/>
          <p:cNvSpPr/>
          <p:nvPr/>
        </p:nvSpPr>
        <p:spPr>
          <a:xfrm rot="8981154">
            <a:off x="1965641" y="2252654"/>
            <a:ext cx="1000366" cy="472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8" name="TextBox 17"/>
          <p:cNvSpPr txBox="1"/>
          <p:nvPr/>
        </p:nvSpPr>
        <p:spPr>
          <a:xfrm>
            <a:off x="5359582" y="1871343"/>
            <a:ext cx="604012"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panose="020F0502020204030204"/>
              </a:rPr>
              <a:t>ROH</a:t>
            </a:r>
            <a:endParaRPr lang="el-GR" dirty="0">
              <a:solidFill>
                <a:prstClr val="black"/>
              </a:solidFill>
              <a:latin typeface="Calibri" panose="020F0502020204030204"/>
            </a:endParaRPr>
          </a:p>
        </p:txBody>
      </p:sp>
      <p:sp>
        <p:nvSpPr>
          <p:cNvPr id="47" name="TextBox 46"/>
          <p:cNvSpPr txBox="1"/>
          <p:nvPr/>
        </p:nvSpPr>
        <p:spPr>
          <a:xfrm rot="2323715">
            <a:off x="5256563" y="3050775"/>
            <a:ext cx="750526" cy="923330"/>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panose="020F0502020204030204"/>
              </a:rPr>
              <a:t>SOCl</a:t>
            </a:r>
            <a:r>
              <a:rPr lang="en-US" baseline="-25000" dirty="0" smtClean="0">
                <a:solidFill>
                  <a:prstClr val="black"/>
                </a:solidFill>
                <a:latin typeface="Calibri" panose="020F0502020204030204"/>
              </a:rPr>
              <a:t>2</a:t>
            </a:r>
            <a:r>
              <a:rPr lang="el-GR" dirty="0" smtClean="0">
                <a:solidFill>
                  <a:prstClr val="black"/>
                </a:solidFill>
                <a:latin typeface="Calibri" panose="020F0502020204030204"/>
              </a:rPr>
              <a:t> </a:t>
            </a:r>
          </a:p>
          <a:p>
            <a:pPr fontAlgn="auto">
              <a:spcBef>
                <a:spcPts val="0"/>
              </a:spcBef>
              <a:spcAft>
                <a:spcPts val="0"/>
              </a:spcAft>
            </a:pPr>
            <a:endParaRPr lang="el-GR" dirty="0">
              <a:solidFill>
                <a:prstClr val="black"/>
              </a:solidFill>
              <a:latin typeface="Calibri" panose="020F0502020204030204"/>
            </a:endParaRPr>
          </a:p>
          <a:p>
            <a:pPr fontAlgn="auto">
              <a:spcBef>
                <a:spcPts val="0"/>
              </a:spcBef>
              <a:spcAft>
                <a:spcPts val="0"/>
              </a:spcAft>
            </a:pPr>
            <a:r>
              <a:rPr lang="en-US" dirty="0" smtClean="0">
                <a:solidFill>
                  <a:prstClr val="black"/>
                </a:solidFill>
                <a:latin typeface="Calibri" panose="020F0502020204030204"/>
              </a:rPr>
              <a:t>CHCl</a:t>
            </a:r>
            <a:r>
              <a:rPr lang="en-US" baseline="-25000" dirty="0" smtClean="0">
                <a:solidFill>
                  <a:prstClr val="black"/>
                </a:solidFill>
                <a:latin typeface="Calibri" panose="020F0502020204030204"/>
              </a:rPr>
              <a:t>3</a:t>
            </a:r>
            <a:endParaRPr lang="el-GR" baseline="-25000" dirty="0">
              <a:solidFill>
                <a:prstClr val="black"/>
              </a:solidFill>
              <a:latin typeface="Calibri" panose="020F0502020204030204"/>
            </a:endParaRPr>
          </a:p>
        </p:txBody>
      </p:sp>
      <p:sp>
        <p:nvSpPr>
          <p:cNvPr id="19" name="TextBox 18"/>
          <p:cNvSpPr txBox="1"/>
          <p:nvPr/>
        </p:nvSpPr>
        <p:spPr>
          <a:xfrm rot="5400000">
            <a:off x="3870980" y="3658165"/>
            <a:ext cx="1160189"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θέρμανση</a:t>
            </a:r>
            <a:endParaRPr lang="el-GR" dirty="0">
              <a:solidFill>
                <a:prstClr val="black"/>
              </a:solidFill>
              <a:latin typeface="Calibri" panose="020F0502020204030204"/>
            </a:endParaRPr>
          </a:p>
        </p:txBody>
      </p:sp>
      <p:sp>
        <p:nvSpPr>
          <p:cNvPr id="48" name="TextBox 47"/>
          <p:cNvSpPr txBox="1"/>
          <p:nvPr/>
        </p:nvSpPr>
        <p:spPr>
          <a:xfrm rot="19643731">
            <a:off x="1942630" y="2025597"/>
            <a:ext cx="848309"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panose="020F0502020204030204"/>
              </a:rPr>
              <a:t>( </a:t>
            </a:r>
            <a:r>
              <a:rPr lang="el-GR" dirty="0" smtClean="0">
                <a:solidFill>
                  <a:prstClr val="black"/>
                </a:solidFill>
                <a:latin typeface="Calibri" panose="020F0502020204030204"/>
              </a:rPr>
              <a:t>:</a:t>
            </a:r>
            <a:r>
              <a:rPr lang="en-US" dirty="0" smtClean="0">
                <a:solidFill>
                  <a:prstClr val="black"/>
                </a:solidFill>
                <a:latin typeface="Calibri" panose="020F0502020204030204"/>
              </a:rPr>
              <a:t>NH</a:t>
            </a:r>
            <a:r>
              <a:rPr lang="en-US" baseline="-25000" dirty="0" smtClean="0">
                <a:solidFill>
                  <a:prstClr val="black"/>
                </a:solidFill>
                <a:latin typeface="Calibri" panose="020F0502020204030204"/>
              </a:rPr>
              <a:t>3 </a:t>
            </a:r>
            <a:r>
              <a:rPr lang="en-US" dirty="0" smtClean="0">
                <a:solidFill>
                  <a:prstClr val="black"/>
                </a:solidFill>
                <a:latin typeface="Calibri" panose="020F0502020204030204"/>
              </a:rPr>
              <a:t>)</a:t>
            </a:r>
            <a:endParaRPr lang="el-GR" dirty="0">
              <a:solidFill>
                <a:prstClr val="black"/>
              </a:solidFill>
              <a:latin typeface="Calibri" panose="020F0502020204030204"/>
            </a:endParaRP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solidFill>
                  <a:prstClr val="black">
                    <a:tint val="75000"/>
                  </a:prstClr>
                </a:solidFill>
              </a:rPr>
              <a:pPr/>
              <a:t>21</a:t>
            </a:fld>
            <a:endParaRPr lang="el-GR" dirty="0">
              <a:solidFill>
                <a:prstClr val="black">
                  <a:tint val="75000"/>
                </a:prstClr>
              </a:solidFill>
            </a:endParaRPr>
          </a:p>
        </p:txBody>
      </p:sp>
    </p:spTree>
    <p:extLst>
      <p:ext uri="{BB962C8B-B14F-4D97-AF65-F5344CB8AC3E}">
        <p14:creationId xmlns:p14="http://schemas.microsoft.com/office/powerpoint/2010/main" val="27210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500" fill="hold"/>
                                        <p:tgtEl>
                                          <p:spTgt spid="48"/>
                                        </p:tgtEl>
                                        <p:attrNameLst>
                                          <p:attrName>ppt_w</p:attrName>
                                        </p:attrNameLst>
                                      </p:cBhvr>
                                      <p:tavLst>
                                        <p:tav tm="0">
                                          <p:val>
                                            <p:fltVal val="0"/>
                                          </p:val>
                                        </p:tav>
                                        <p:tav tm="100000">
                                          <p:val>
                                            <p:strVal val="#ppt_w"/>
                                          </p:val>
                                        </p:tav>
                                      </p:tavLst>
                                    </p:anim>
                                    <p:anim calcmode="lin" valueType="num">
                                      <p:cBhvr>
                                        <p:cTn id="59" dur="500" fill="hold"/>
                                        <p:tgtEl>
                                          <p:spTgt spid="48"/>
                                        </p:tgtEl>
                                        <p:attrNameLst>
                                          <p:attrName>ppt_h</p:attrName>
                                        </p:attrNameLst>
                                      </p:cBhvr>
                                      <p:tavLst>
                                        <p:tav tm="0">
                                          <p:val>
                                            <p:fltVal val="0"/>
                                          </p:val>
                                        </p:tav>
                                        <p:tav tm="100000">
                                          <p:val>
                                            <p:strVal val="#ppt_h"/>
                                          </p:val>
                                        </p:tav>
                                      </p:tavLst>
                                    </p:anim>
                                    <p:animEffect transition="in" filter="fade">
                                      <p:cBhvr>
                                        <p:cTn id="60" dur="500"/>
                                        <p:tgtEl>
                                          <p:spTgt spid="4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Effect transition="in" filter="fade">
                                      <p:cBhvr>
                                        <p:cTn id="65" dur="500"/>
                                        <p:tgtEl>
                                          <p:spTgt spid="46"/>
                                        </p:tgtEl>
                                      </p:cBhvr>
                                    </p:animEffect>
                                  </p:childTnLst>
                                </p:cTn>
                              </p:par>
                              <p:par>
                                <p:cTn id="66" presetID="53" presetClass="entr" presetSubtype="16"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4" grpId="0" animBg="1"/>
      <p:bldP spid="45" grpId="0" animBg="1"/>
      <p:bldP spid="46" grpId="0" animBg="1"/>
      <p:bldP spid="18" grpId="0"/>
      <p:bldP spid="47" grpId="0"/>
      <p:bldP spid="19"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74" y="-17398"/>
            <a:ext cx="9144000" cy="1325563"/>
          </a:xfrm>
        </p:spPr>
        <p:txBody>
          <a:bodyPr/>
          <a:lstStyle/>
          <a:p>
            <a:r>
              <a:rPr lang="el-GR" dirty="0" smtClean="0"/>
              <a:t>Ακυλοχλωρίδια: ενεργοποιημένη ακυλο-ομάδα</a:t>
            </a:r>
            <a:endParaRPr lang="el-GR" dirty="0"/>
          </a:p>
        </p:txBody>
      </p:sp>
      <p:grpSp>
        <p:nvGrpSpPr>
          <p:cNvPr id="4" name="Group 3"/>
          <p:cNvGrpSpPr/>
          <p:nvPr/>
        </p:nvGrpSpPr>
        <p:grpSpPr>
          <a:xfrm>
            <a:off x="1043608" y="2124619"/>
            <a:ext cx="2278016" cy="1846794"/>
            <a:chOff x="6838160" y="674435"/>
            <a:chExt cx="2278016" cy="1846794"/>
          </a:xfrm>
        </p:grpSpPr>
        <p:graphicFrame>
          <p:nvGraphicFramePr>
            <p:cNvPr id="5" name="Object 4"/>
            <p:cNvGraphicFramePr>
              <a:graphicFrameLocks noChangeAspect="1"/>
            </p:cNvGraphicFramePr>
            <p:nvPr>
              <p:extLst>
                <p:ext uri="{D42A27DB-BD31-4B8C-83A1-F6EECF244321}">
                  <p14:modId xmlns:p14="http://schemas.microsoft.com/office/powerpoint/2010/main" val="1183255176"/>
                </p:ext>
              </p:extLst>
            </p:nvPr>
          </p:nvGraphicFramePr>
          <p:xfrm>
            <a:off x="7061212" y="893429"/>
            <a:ext cx="1775066" cy="1252867"/>
          </p:xfrm>
          <a:graphic>
            <a:graphicData uri="http://schemas.openxmlformats.org/presentationml/2006/ole">
              <mc:AlternateContent xmlns:mc="http://schemas.openxmlformats.org/markup-compatibility/2006">
                <mc:Choice xmlns:v="urn:schemas-microsoft-com:vml" Requires="v">
                  <p:oleObj spid="_x0000_s11311" name="ChemSketch" r:id="rId3" imgW="1365480" imgH="963000" progId="ACD.ChemSketch.20">
                    <p:embed/>
                  </p:oleObj>
                </mc:Choice>
                <mc:Fallback>
                  <p:oleObj name="ChemSketch" r:id="rId3" imgW="1365480" imgH="963000" progId="ACD.ChemSketch.20">
                    <p:embed/>
                    <p:pic>
                      <p:nvPicPr>
                        <p:cNvPr id="0" name=""/>
                        <p:cNvPicPr/>
                        <p:nvPr/>
                      </p:nvPicPr>
                      <p:blipFill>
                        <a:blip r:embed="rId4"/>
                        <a:stretch>
                          <a:fillRect/>
                        </a:stretch>
                      </p:blipFill>
                      <p:spPr>
                        <a:xfrm>
                          <a:off x="7061212" y="893429"/>
                          <a:ext cx="1775066" cy="1252867"/>
                        </a:xfrm>
                        <a:prstGeom prst="rect">
                          <a:avLst/>
                        </a:prstGeom>
                      </p:spPr>
                    </p:pic>
                  </p:oleObj>
                </mc:Fallback>
              </mc:AlternateContent>
            </a:graphicData>
          </a:graphic>
        </p:graphicFrame>
        <p:sp>
          <p:nvSpPr>
            <p:cNvPr id="6" name="TextBox 5"/>
            <p:cNvSpPr txBox="1"/>
            <p:nvPr/>
          </p:nvSpPr>
          <p:spPr>
            <a:xfrm>
              <a:off x="8407528" y="1724191"/>
              <a:ext cx="538930" cy="523220"/>
            </a:xfrm>
            <a:prstGeom prst="rect">
              <a:avLst/>
            </a:prstGeom>
            <a:solidFill>
              <a:schemeClr val="bg1"/>
            </a:solidFill>
          </p:spPr>
          <p:txBody>
            <a:bodyPr wrap="none" rtlCol="0">
              <a:spAutoFit/>
            </a:bodyPr>
            <a:lstStyle/>
            <a:p>
              <a:pPr fontAlgn="auto">
                <a:spcBef>
                  <a:spcPts val="0"/>
                </a:spcBef>
                <a:spcAft>
                  <a:spcPts val="0"/>
                </a:spcAft>
              </a:pPr>
              <a:r>
                <a:rPr lang="en-US" sz="2800" dirty="0" smtClean="0">
                  <a:solidFill>
                    <a:srgbClr val="C00000"/>
                  </a:solidFill>
                  <a:latin typeface="Calibri" panose="020F0502020204030204"/>
                </a:rPr>
                <a:t>Cl</a:t>
              </a:r>
              <a:r>
                <a:rPr lang="el-GR" sz="2800" dirty="0" smtClean="0">
                  <a:solidFill>
                    <a:srgbClr val="C00000"/>
                  </a:solidFill>
                  <a:latin typeface="Calibri" panose="020F0502020204030204"/>
                </a:rPr>
                <a:t> </a:t>
              </a:r>
              <a:endParaRPr lang="el-GR" sz="2800" dirty="0">
                <a:solidFill>
                  <a:srgbClr val="C00000"/>
                </a:solidFill>
                <a:latin typeface="Calibri" panose="020F0502020204030204"/>
              </a:endParaRPr>
            </a:p>
          </p:txBody>
        </p:sp>
        <p:sp>
          <p:nvSpPr>
            <p:cNvPr id="7" name="TextBox 6"/>
            <p:cNvSpPr txBox="1"/>
            <p:nvPr/>
          </p:nvSpPr>
          <p:spPr>
            <a:xfrm>
              <a:off x="8123378" y="1412242"/>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8" name="TextBox 7"/>
            <p:cNvSpPr txBox="1"/>
            <p:nvPr/>
          </p:nvSpPr>
          <p:spPr>
            <a:xfrm>
              <a:off x="8036844" y="826183"/>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9" name="TextBox 8"/>
            <p:cNvSpPr txBox="1"/>
            <p:nvPr/>
          </p:nvSpPr>
          <p:spPr>
            <a:xfrm>
              <a:off x="7269396" y="2151897"/>
              <a:ext cx="1677062"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Ακυλο-χλωρίδιο</a:t>
              </a:r>
              <a:endParaRPr lang="el-GR" dirty="0">
                <a:solidFill>
                  <a:prstClr val="black"/>
                </a:solidFill>
                <a:latin typeface="Calibri" panose="020F0502020204030204"/>
              </a:endParaRPr>
            </a:p>
          </p:txBody>
        </p:sp>
        <p:sp>
          <p:nvSpPr>
            <p:cNvPr id="10" name="Rectangle 9"/>
            <p:cNvSpPr/>
            <p:nvPr/>
          </p:nvSpPr>
          <p:spPr>
            <a:xfrm>
              <a:off x="6838160" y="674435"/>
              <a:ext cx="2278016" cy="1821356"/>
            </a:xfrm>
            <a:prstGeom prst="rect">
              <a:avLst/>
            </a:prstGeom>
            <a:solidFill>
              <a:srgbClr val="E67E9C">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sp>
        <p:nvSpPr>
          <p:cNvPr id="11" name="Right Arrow 10"/>
          <p:cNvSpPr/>
          <p:nvPr/>
        </p:nvSpPr>
        <p:spPr>
          <a:xfrm>
            <a:off x="3529101" y="3252193"/>
            <a:ext cx="1855405" cy="472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2" name="Right Arrow 11"/>
          <p:cNvSpPr/>
          <p:nvPr/>
        </p:nvSpPr>
        <p:spPr>
          <a:xfrm rot="2339692">
            <a:off x="3259782" y="4440265"/>
            <a:ext cx="1431441" cy="472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3" name="Right Arrow 12"/>
          <p:cNvSpPr/>
          <p:nvPr/>
        </p:nvSpPr>
        <p:spPr>
          <a:xfrm rot="5400000">
            <a:off x="1809489" y="4375811"/>
            <a:ext cx="1218280" cy="472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4" name="Right Arrow 13"/>
          <p:cNvSpPr/>
          <p:nvPr/>
        </p:nvSpPr>
        <p:spPr>
          <a:xfrm rot="20668192">
            <a:off x="3324283" y="1804269"/>
            <a:ext cx="1399595" cy="4720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5" name="TextBox 14"/>
          <p:cNvSpPr txBox="1"/>
          <p:nvPr/>
        </p:nvSpPr>
        <p:spPr>
          <a:xfrm>
            <a:off x="4005582" y="2936437"/>
            <a:ext cx="808235" cy="461665"/>
          </a:xfrm>
          <a:prstGeom prst="rect">
            <a:avLst/>
          </a:prstGeom>
          <a:noFill/>
        </p:spPr>
        <p:txBody>
          <a:bodyPr wrap="none" rtlCol="0">
            <a:spAutoFit/>
          </a:bodyPr>
          <a:lstStyle/>
          <a:p>
            <a:pPr fontAlgn="auto">
              <a:spcBef>
                <a:spcPts val="0"/>
              </a:spcBef>
              <a:spcAft>
                <a:spcPts val="0"/>
              </a:spcAft>
            </a:pPr>
            <a:r>
              <a:rPr lang="el-GR" sz="2400" dirty="0" smtClean="0">
                <a:solidFill>
                  <a:srgbClr val="C00000"/>
                </a:solidFill>
                <a:latin typeface="Calibri" panose="020F0502020204030204"/>
              </a:rPr>
              <a:t>:</a:t>
            </a:r>
            <a:r>
              <a:rPr lang="en-US" sz="2400" dirty="0" smtClean="0">
                <a:solidFill>
                  <a:srgbClr val="C00000"/>
                </a:solidFill>
                <a:latin typeface="Calibri" panose="020F0502020204030204"/>
              </a:rPr>
              <a:t>NH</a:t>
            </a:r>
            <a:r>
              <a:rPr lang="en-US" sz="2400" baseline="-25000" dirty="0" smtClean="0">
                <a:solidFill>
                  <a:srgbClr val="C00000"/>
                </a:solidFill>
                <a:latin typeface="Calibri" panose="020F0502020204030204"/>
              </a:rPr>
              <a:t>3 </a:t>
            </a:r>
            <a:endParaRPr lang="el-GR" sz="2400" dirty="0">
              <a:solidFill>
                <a:srgbClr val="C00000"/>
              </a:solidFill>
              <a:latin typeface="Calibri" panose="020F0502020204030204"/>
            </a:endParaRPr>
          </a:p>
        </p:txBody>
      </p:sp>
      <p:grpSp>
        <p:nvGrpSpPr>
          <p:cNvPr id="16" name="Group 15"/>
          <p:cNvGrpSpPr/>
          <p:nvPr/>
        </p:nvGrpSpPr>
        <p:grpSpPr>
          <a:xfrm>
            <a:off x="5569331" y="2461033"/>
            <a:ext cx="2289178" cy="1821356"/>
            <a:chOff x="1" y="3361934"/>
            <a:chExt cx="2289178" cy="1821356"/>
          </a:xfrm>
        </p:grpSpPr>
        <p:graphicFrame>
          <p:nvGraphicFramePr>
            <p:cNvPr id="17" name="Object 16"/>
            <p:cNvGraphicFramePr>
              <a:graphicFrameLocks noChangeAspect="1"/>
            </p:cNvGraphicFramePr>
            <p:nvPr>
              <p:extLst>
                <p:ext uri="{D42A27DB-BD31-4B8C-83A1-F6EECF244321}">
                  <p14:modId xmlns:p14="http://schemas.microsoft.com/office/powerpoint/2010/main" val="1589479780"/>
                </p:ext>
              </p:extLst>
            </p:nvPr>
          </p:nvGraphicFramePr>
          <p:xfrm>
            <a:off x="179512" y="3567263"/>
            <a:ext cx="1775066" cy="1252867"/>
          </p:xfrm>
          <a:graphic>
            <a:graphicData uri="http://schemas.openxmlformats.org/presentationml/2006/ole">
              <mc:AlternateContent xmlns:mc="http://schemas.openxmlformats.org/markup-compatibility/2006">
                <mc:Choice xmlns:v="urn:schemas-microsoft-com:vml" Requires="v">
                  <p:oleObj spid="_x0000_s11312" name="ChemSketch" r:id="rId5" imgW="1365480" imgH="963000" progId="ACD.ChemSketch.20">
                    <p:embed/>
                  </p:oleObj>
                </mc:Choice>
                <mc:Fallback>
                  <p:oleObj name="ChemSketch" r:id="rId5" imgW="1365480" imgH="963000" progId="ACD.ChemSketch.20">
                    <p:embed/>
                    <p:pic>
                      <p:nvPicPr>
                        <p:cNvPr id="0" name=""/>
                        <p:cNvPicPr/>
                        <p:nvPr/>
                      </p:nvPicPr>
                      <p:blipFill>
                        <a:blip r:embed="rId4"/>
                        <a:stretch>
                          <a:fillRect/>
                        </a:stretch>
                      </p:blipFill>
                      <p:spPr>
                        <a:xfrm>
                          <a:off x="179512" y="3567263"/>
                          <a:ext cx="1775066" cy="1252867"/>
                        </a:xfrm>
                        <a:prstGeom prst="rect">
                          <a:avLst/>
                        </a:prstGeom>
                      </p:spPr>
                    </p:pic>
                  </p:oleObj>
                </mc:Fallback>
              </mc:AlternateContent>
            </a:graphicData>
          </a:graphic>
        </p:graphicFrame>
        <p:sp>
          <p:nvSpPr>
            <p:cNvPr id="18" name="TextBox 17"/>
            <p:cNvSpPr txBox="1"/>
            <p:nvPr/>
          </p:nvSpPr>
          <p:spPr>
            <a:xfrm>
              <a:off x="1525828" y="4398025"/>
              <a:ext cx="763351" cy="523220"/>
            </a:xfrm>
            <a:prstGeom prst="rect">
              <a:avLst/>
            </a:prstGeom>
            <a:solidFill>
              <a:schemeClr val="bg1"/>
            </a:solidFill>
          </p:spPr>
          <p:txBody>
            <a:bodyPr wrap="none" rtlCol="0">
              <a:spAutoFit/>
            </a:bodyPr>
            <a:lstStyle/>
            <a:p>
              <a:pPr fontAlgn="auto">
                <a:spcBef>
                  <a:spcPts val="0"/>
                </a:spcBef>
                <a:spcAft>
                  <a:spcPts val="0"/>
                </a:spcAft>
              </a:pPr>
              <a:r>
                <a:rPr lang="el-GR" sz="2800" dirty="0" smtClean="0">
                  <a:solidFill>
                    <a:srgbClr val="C00000"/>
                  </a:solidFill>
                  <a:latin typeface="Calibri" panose="020F0502020204030204"/>
                </a:rPr>
                <a:t>ΝΗ</a:t>
              </a:r>
              <a:r>
                <a:rPr lang="el-GR" sz="2800" baseline="-25000" dirty="0" smtClean="0">
                  <a:solidFill>
                    <a:srgbClr val="C00000"/>
                  </a:solidFill>
                  <a:latin typeface="Calibri" panose="020F0502020204030204"/>
                </a:rPr>
                <a:t>2</a:t>
              </a:r>
              <a:endParaRPr lang="el-GR" sz="2800" dirty="0">
                <a:solidFill>
                  <a:srgbClr val="C00000"/>
                </a:solidFill>
                <a:latin typeface="Calibri" panose="020F0502020204030204"/>
              </a:endParaRPr>
            </a:p>
          </p:txBody>
        </p:sp>
        <p:sp>
          <p:nvSpPr>
            <p:cNvPr id="19" name="TextBox 18"/>
            <p:cNvSpPr txBox="1"/>
            <p:nvPr/>
          </p:nvSpPr>
          <p:spPr>
            <a:xfrm>
              <a:off x="1230249" y="4002818"/>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0" name="TextBox 19"/>
            <p:cNvSpPr txBox="1"/>
            <p:nvPr/>
          </p:nvSpPr>
          <p:spPr>
            <a:xfrm>
              <a:off x="1143715" y="3416759"/>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21" name="TextBox 20"/>
            <p:cNvSpPr txBox="1"/>
            <p:nvPr/>
          </p:nvSpPr>
          <p:spPr>
            <a:xfrm>
              <a:off x="704321" y="4813958"/>
              <a:ext cx="821507"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αμίδια</a:t>
              </a:r>
              <a:endParaRPr lang="el-GR" dirty="0">
                <a:solidFill>
                  <a:prstClr val="black"/>
                </a:solidFill>
                <a:latin typeface="Calibri" panose="020F0502020204030204"/>
              </a:endParaRPr>
            </a:p>
          </p:txBody>
        </p:sp>
        <p:sp>
          <p:nvSpPr>
            <p:cNvPr id="22" name="Rectangle 21"/>
            <p:cNvSpPr/>
            <p:nvPr/>
          </p:nvSpPr>
          <p:spPr>
            <a:xfrm>
              <a:off x="1" y="3361934"/>
              <a:ext cx="2278016" cy="1821356"/>
            </a:xfrm>
            <a:prstGeom prst="rect">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sp>
        <p:nvSpPr>
          <p:cNvPr id="23" name="TextBox 22"/>
          <p:cNvSpPr txBox="1"/>
          <p:nvPr/>
        </p:nvSpPr>
        <p:spPr>
          <a:xfrm rot="2437072">
            <a:off x="3746159" y="4095889"/>
            <a:ext cx="744306" cy="461665"/>
          </a:xfrm>
          <a:prstGeom prst="rect">
            <a:avLst/>
          </a:prstGeom>
          <a:noFill/>
        </p:spPr>
        <p:txBody>
          <a:bodyPr wrap="none" rtlCol="0">
            <a:spAutoFit/>
          </a:bodyPr>
          <a:lstStyle/>
          <a:p>
            <a:pPr fontAlgn="auto">
              <a:spcBef>
                <a:spcPts val="0"/>
              </a:spcBef>
              <a:spcAft>
                <a:spcPts val="0"/>
              </a:spcAft>
            </a:pPr>
            <a:r>
              <a:rPr lang="en-US" sz="2400" dirty="0" smtClean="0">
                <a:solidFill>
                  <a:srgbClr val="C00000"/>
                </a:solidFill>
                <a:latin typeface="Calibri" panose="020F0502020204030204"/>
              </a:rPr>
              <a:t>ROH</a:t>
            </a:r>
            <a:endParaRPr lang="el-GR" sz="2400" dirty="0">
              <a:solidFill>
                <a:srgbClr val="C00000"/>
              </a:solidFill>
              <a:latin typeface="Calibri" panose="020F0502020204030204"/>
            </a:endParaRPr>
          </a:p>
        </p:txBody>
      </p:sp>
      <p:sp>
        <p:nvSpPr>
          <p:cNvPr id="24" name="TextBox 23"/>
          <p:cNvSpPr txBox="1"/>
          <p:nvPr/>
        </p:nvSpPr>
        <p:spPr>
          <a:xfrm rot="20665130">
            <a:off x="3331146" y="1519428"/>
            <a:ext cx="684803" cy="461665"/>
          </a:xfrm>
          <a:prstGeom prst="rect">
            <a:avLst/>
          </a:prstGeom>
          <a:noFill/>
        </p:spPr>
        <p:txBody>
          <a:bodyPr wrap="none" rtlCol="0">
            <a:spAutoFit/>
          </a:bodyPr>
          <a:lstStyle/>
          <a:p>
            <a:pPr fontAlgn="auto">
              <a:spcBef>
                <a:spcPts val="0"/>
              </a:spcBef>
              <a:spcAft>
                <a:spcPts val="0"/>
              </a:spcAft>
            </a:pPr>
            <a:r>
              <a:rPr lang="el-GR" sz="2400" dirty="0" smtClean="0">
                <a:solidFill>
                  <a:srgbClr val="C00000"/>
                </a:solidFill>
                <a:latin typeface="Calibri" panose="020F0502020204030204"/>
              </a:rPr>
              <a:t>Η</a:t>
            </a:r>
            <a:r>
              <a:rPr lang="el-GR" sz="2400" baseline="-25000" dirty="0" smtClean="0">
                <a:solidFill>
                  <a:srgbClr val="C00000"/>
                </a:solidFill>
                <a:latin typeface="Calibri" panose="020F0502020204030204"/>
              </a:rPr>
              <a:t>2</a:t>
            </a:r>
            <a:r>
              <a:rPr lang="el-GR" sz="2400" dirty="0" smtClean="0">
                <a:solidFill>
                  <a:srgbClr val="C00000"/>
                </a:solidFill>
                <a:latin typeface="Calibri" panose="020F0502020204030204"/>
              </a:rPr>
              <a:t>Ο</a:t>
            </a:r>
            <a:endParaRPr lang="el-GR" sz="2400" dirty="0">
              <a:solidFill>
                <a:srgbClr val="C00000"/>
              </a:solidFill>
              <a:latin typeface="Calibri" panose="020F0502020204030204"/>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3106430322"/>
              </p:ext>
            </p:extLst>
          </p:nvPr>
        </p:nvGraphicFramePr>
        <p:xfrm>
          <a:off x="4657021" y="1124180"/>
          <a:ext cx="1774064" cy="1252160"/>
        </p:xfrm>
        <a:graphic>
          <a:graphicData uri="http://schemas.openxmlformats.org/presentationml/2006/ole">
            <mc:AlternateContent xmlns:mc="http://schemas.openxmlformats.org/markup-compatibility/2006">
              <mc:Choice xmlns:v="urn:schemas-microsoft-com:vml" Requires="v">
                <p:oleObj spid="_x0000_s11313" name="ChemSketch" r:id="rId6" imgW="1365480" imgH="963000" progId="ACD.ChemSketch.20">
                  <p:embed/>
                </p:oleObj>
              </mc:Choice>
              <mc:Fallback>
                <p:oleObj name="ChemSketch" r:id="rId6" imgW="1365480" imgH="963000" progId="ACD.ChemSketch.20">
                  <p:embed/>
                  <p:pic>
                    <p:nvPicPr>
                      <p:cNvPr id="0" name=""/>
                      <p:cNvPicPr/>
                      <p:nvPr/>
                    </p:nvPicPr>
                    <p:blipFill>
                      <a:blip r:embed="rId7"/>
                      <a:stretch>
                        <a:fillRect/>
                      </a:stretch>
                    </p:blipFill>
                    <p:spPr>
                      <a:xfrm>
                        <a:off x="4657021" y="1124180"/>
                        <a:ext cx="1774064" cy="1252160"/>
                      </a:xfrm>
                      <a:prstGeom prst="rect">
                        <a:avLst/>
                      </a:prstGeom>
                      <a:solidFill>
                        <a:schemeClr val="accent4">
                          <a:lumMod val="60000"/>
                          <a:lumOff val="40000"/>
                          <a:alpha val="28000"/>
                        </a:schemeClr>
                      </a:solidFill>
                    </p:spPr>
                  </p:pic>
                </p:oleObj>
              </mc:Fallback>
            </mc:AlternateContent>
          </a:graphicData>
        </a:graphic>
      </p:graphicFrame>
      <p:grpSp>
        <p:nvGrpSpPr>
          <p:cNvPr id="26" name="Group 25"/>
          <p:cNvGrpSpPr/>
          <p:nvPr/>
        </p:nvGrpSpPr>
        <p:grpSpPr>
          <a:xfrm>
            <a:off x="4664017" y="4344254"/>
            <a:ext cx="2278016" cy="1904991"/>
            <a:chOff x="1913289" y="2530031"/>
            <a:chExt cx="2278016" cy="1904991"/>
          </a:xfrm>
        </p:grpSpPr>
        <p:graphicFrame>
          <p:nvGraphicFramePr>
            <p:cNvPr id="27" name="Object 26"/>
            <p:cNvGraphicFramePr>
              <a:graphicFrameLocks noChangeAspect="1"/>
            </p:cNvGraphicFramePr>
            <p:nvPr>
              <p:extLst>
                <p:ext uri="{D42A27DB-BD31-4B8C-83A1-F6EECF244321}">
                  <p14:modId xmlns:p14="http://schemas.microsoft.com/office/powerpoint/2010/main" val="2151822110"/>
                </p:ext>
              </p:extLst>
            </p:nvPr>
          </p:nvGraphicFramePr>
          <p:xfrm>
            <a:off x="2076665" y="2735501"/>
            <a:ext cx="1775066" cy="1252867"/>
          </p:xfrm>
          <a:graphic>
            <a:graphicData uri="http://schemas.openxmlformats.org/presentationml/2006/ole">
              <mc:AlternateContent xmlns:mc="http://schemas.openxmlformats.org/markup-compatibility/2006">
                <mc:Choice xmlns:v="urn:schemas-microsoft-com:vml" Requires="v">
                  <p:oleObj spid="_x0000_s11314" name="ChemSketch" r:id="rId8" imgW="1365480" imgH="963000" progId="ACD.ChemSketch.20">
                    <p:embed/>
                  </p:oleObj>
                </mc:Choice>
                <mc:Fallback>
                  <p:oleObj name="ChemSketch" r:id="rId8" imgW="1365480" imgH="963000" progId="ACD.ChemSketch.20">
                    <p:embed/>
                    <p:pic>
                      <p:nvPicPr>
                        <p:cNvPr id="0" name=""/>
                        <p:cNvPicPr/>
                        <p:nvPr/>
                      </p:nvPicPr>
                      <p:blipFill>
                        <a:blip r:embed="rId4"/>
                        <a:stretch>
                          <a:fillRect/>
                        </a:stretch>
                      </p:blipFill>
                      <p:spPr>
                        <a:xfrm>
                          <a:off x="2076665" y="2735501"/>
                          <a:ext cx="1775066" cy="1252867"/>
                        </a:xfrm>
                        <a:prstGeom prst="rect">
                          <a:avLst/>
                        </a:prstGeom>
                      </p:spPr>
                    </p:pic>
                  </p:oleObj>
                </mc:Fallback>
              </mc:AlternateContent>
            </a:graphicData>
          </a:graphic>
        </p:graphicFrame>
        <p:sp>
          <p:nvSpPr>
            <p:cNvPr id="28" name="TextBox 27"/>
            <p:cNvSpPr txBox="1"/>
            <p:nvPr/>
          </p:nvSpPr>
          <p:spPr>
            <a:xfrm>
              <a:off x="3422981" y="3566263"/>
              <a:ext cx="699230" cy="523220"/>
            </a:xfrm>
            <a:prstGeom prst="rect">
              <a:avLst/>
            </a:prstGeom>
            <a:solidFill>
              <a:schemeClr val="bg1"/>
            </a:solidFill>
          </p:spPr>
          <p:txBody>
            <a:bodyPr wrap="none" rtlCol="0">
              <a:spAutoFit/>
            </a:bodyPr>
            <a:lstStyle/>
            <a:p>
              <a:pPr fontAlgn="auto">
                <a:spcBef>
                  <a:spcPts val="0"/>
                </a:spcBef>
                <a:spcAft>
                  <a:spcPts val="0"/>
                </a:spcAft>
              </a:pPr>
              <a:r>
                <a:rPr lang="en-US" sz="2800" dirty="0" smtClean="0">
                  <a:solidFill>
                    <a:srgbClr val="C00000"/>
                  </a:solidFill>
                  <a:latin typeface="Calibri" panose="020F0502020204030204"/>
                </a:rPr>
                <a:t>OR</a:t>
              </a:r>
              <a:r>
                <a:rPr lang="el-GR" sz="2800" dirty="0" smtClean="0">
                  <a:solidFill>
                    <a:srgbClr val="C00000"/>
                  </a:solidFill>
                  <a:latin typeface="Calibri" panose="020F0502020204030204"/>
                </a:rPr>
                <a:t> </a:t>
              </a:r>
              <a:endParaRPr lang="el-GR" sz="2800" dirty="0">
                <a:solidFill>
                  <a:srgbClr val="C00000"/>
                </a:solidFill>
                <a:latin typeface="Calibri" panose="020F0502020204030204"/>
              </a:endParaRPr>
            </a:p>
          </p:txBody>
        </p:sp>
        <p:sp>
          <p:nvSpPr>
            <p:cNvPr id="29" name="TextBox 28"/>
            <p:cNvSpPr txBox="1"/>
            <p:nvPr/>
          </p:nvSpPr>
          <p:spPr>
            <a:xfrm>
              <a:off x="3138831" y="3254314"/>
              <a:ext cx="42030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n-US"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0" name="TextBox 29"/>
            <p:cNvSpPr txBox="1"/>
            <p:nvPr/>
          </p:nvSpPr>
          <p:spPr>
            <a:xfrm>
              <a:off x="3052297" y="2668255"/>
              <a:ext cx="388248" cy="369332"/>
            </a:xfrm>
            <a:prstGeom prst="rect">
              <a:avLst/>
            </a:prstGeom>
            <a:noFill/>
          </p:spPr>
          <p:txBody>
            <a:bodyPr wrap="none" rtlCol="0">
              <a:spAutoFit/>
            </a:bodyPr>
            <a:lstStyle/>
            <a:p>
              <a:pPr fontAlgn="auto">
                <a:spcBef>
                  <a:spcPts val="0"/>
                </a:spcBef>
                <a:spcAft>
                  <a:spcPts val="0"/>
                </a:spcAft>
              </a:pPr>
              <a:r>
                <a:rPr lang="el-GR" b="1" i="1" dirty="0" smtClean="0">
                  <a:solidFill>
                    <a:prstClr val="black"/>
                  </a:solidFill>
                  <a:latin typeface="Calibri" panose="020F0502020204030204"/>
                </a:rPr>
                <a:t>δ</a:t>
              </a:r>
              <a:r>
                <a:rPr lang="el-GR" b="1" dirty="0" smtClean="0">
                  <a:solidFill>
                    <a:prstClr val="black"/>
                  </a:solidFill>
                  <a:latin typeface="Calibri" panose="020F0502020204030204"/>
                </a:rPr>
                <a:t>-</a:t>
              </a:r>
              <a:endParaRPr lang="el-GR" b="1" dirty="0">
                <a:solidFill>
                  <a:prstClr val="black"/>
                </a:solidFill>
                <a:latin typeface="Calibri" panose="020F0502020204030204"/>
              </a:endParaRPr>
            </a:p>
          </p:txBody>
        </p:sp>
        <p:sp>
          <p:nvSpPr>
            <p:cNvPr id="31" name="TextBox 30"/>
            <p:cNvSpPr txBox="1"/>
            <p:nvPr/>
          </p:nvSpPr>
          <p:spPr>
            <a:xfrm>
              <a:off x="2570608" y="4065690"/>
              <a:ext cx="925638" cy="369332"/>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εστέρες</a:t>
              </a:r>
              <a:endParaRPr lang="el-GR" dirty="0">
                <a:solidFill>
                  <a:prstClr val="black"/>
                </a:solidFill>
                <a:latin typeface="Calibri" panose="020F0502020204030204"/>
              </a:endParaRPr>
            </a:p>
          </p:txBody>
        </p:sp>
        <p:sp>
          <p:nvSpPr>
            <p:cNvPr id="32" name="Rectangle 31"/>
            <p:cNvSpPr/>
            <p:nvPr/>
          </p:nvSpPr>
          <p:spPr>
            <a:xfrm>
              <a:off x="1913289" y="2530031"/>
              <a:ext cx="2278016" cy="1821356"/>
            </a:xfrm>
            <a:prstGeom prst="rect">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sp>
        <p:nvSpPr>
          <p:cNvPr id="33" name="TextBox 32"/>
          <p:cNvSpPr txBox="1"/>
          <p:nvPr/>
        </p:nvSpPr>
        <p:spPr>
          <a:xfrm>
            <a:off x="1862899" y="4181135"/>
            <a:ext cx="439544" cy="461665"/>
          </a:xfrm>
          <a:prstGeom prst="rect">
            <a:avLst/>
          </a:prstGeom>
          <a:noFill/>
        </p:spPr>
        <p:txBody>
          <a:bodyPr wrap="none" rtlCol="0">
            <a:spAutoFit/>
          </a:bodyPr>
          <a:lstStyle/>
          <a:p>
            <a:pPr fontAlgn="auto">
              <a:spcBef>
                <a:spcPts val="0"/>
              </a:spcBef>
              <a:spcAft>
                <a:spcPts val="0"/>
              </a:spcAft>
            </a:pPr>
            <a:r>
              <a:rPr lang="el-GR" sz="2400" dirty="0" smtClean="0">
                <a:solidFill>
                  <a:srgbClr val="C00000"/>
                </a:solidFill>
                <a:latin typeface="Calibri" panose="020F0502020204030204"/>
              </a:rPr>
              <a:t>Η</a:t>
            </a:r>
            <a:r>
              <a:rPr lang="el-GR" sz="2400" baseline="30000" dirty="0" smtClean="0">
                <a:solidFill>
                  <a:srgbClr val="C00000"/>
                </a:solidFill>
                <a:latin typeface="Calibri" panose="020F0502020204030204"/>
              </a:rPr>
              <a:t>-</a:t>
            </a:r>
            <a:endParaRPr lang="el-GR" sz="2400" baseline="30000" dirty="0">
              <a:solidFill>
                <a:srgbClr val="C00000"/>
              </a:solidFill>
              <a:latin typeface="Calibri" panose="020F0502020204030204"/>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008658901"/>
              </p:ext>
            </p:extLst>
          </p:nvPr>
        </p:nvGraphicFramePr>
        <p:xfrm>
          <a:off x="1391879" y="5328578"/>
          <a:ext cx="1700826" cy="1340782"/>
        </p:xfrm>
        <a:graphic>
          <a:graphicData uri="http://schemas.openxmlformats.org/presentationml/2006/ole">
            <mc:AlternateContent xmlns:mc="http://schemas.openxmlformats.org/markup-compatibility/2006">
              <mc:Choice xmlns:v="urn:schemas-microsoft-com:vml" Requires="v">
                <p:oleObj spid="_x0000_s11315" name="ChemSketch" r:id="rId9" imgW="1222200" imgH="963000" progId="ACD.ChemSketch.20">
                  <p:embed/>
                </p:oleObj>
              </mc:Choice>
              <mc:Fallback>
                <p:oleObj name="ChemSketch" r:id="rId9" imgW="1222200" imgH="963000" progId="ACD.ChemSketch.20">
                  <p:embed/>
                  <p:pic>
                    <p:nvPicPr>
                      <p:cNvPr id="0" name=""/>
                      <p:cNvPicPr/>
                      <p:nvPr/>
                    </p:nvPicPr>
                    <p:blipFill>
                      <a:blip r:embed="rId10"/>
                      <a:stretch>
                        <a:fillRect/>
                      </a:stretch>
                    </p:blipFill>
                    <p:spPr>
                      <a:xfrm>
                        <a:off x="1391879" y="5328578"/>
                        <a:ext cx="1700826" cy="1340782"/>
                      </a:xfrm>
                      <a:prstGeom prst="rect">
                        <a:avLst/>
                      </a:prstGeom>
                      <a:solidFill>
                        <a:schemeClr val="accent6">
                          <a:lumMod val="40000"/>
                          <a:lumOff val="60000"/>
                        </a:schemeClr>
                      </a:solidFill>
                    </p:spPr>
                  </p:pic>
                </p:oleObj>
              </mc:Fallback>
            </mc:AlternateContent>
          </a:graphicData>
        </a:graphic>
      </p:graphicFrame>
      <p:sp>
        <p:nvSpPr>
          <p:cNvPr id="35" name="TextBox 34"/>
          <p:cNvSpPr txBox="1"/>
          <p:nvPr/>
        </p:nvSpPr>
        <p:spPr>
          <a:xfrm>
            <a:off x="1297620" y="4529532"/>
            <a:ext cx="1038554" cy="369332"/>
          </a:xfrm>
          <a:prstGeom prst="rect">
            <a:avLst/>
          </a:prstGeom>
          <a:noFill/>
        </p:spPr>
        <p:txBody>
          <a:bodyPr wrap="none" rtlCol="0">
            <a:spAutoFit/>
          </a:bodyPr>
          <a:lstStyle/>
          <a:p>
            <a:pPr fontAlgn="auto">
              <a:spcBef>
                <a:spcPts val="0"/>
              </a:spcBef>
              <a:spcAft>
                <a:spcPts val="0"/>
              </a:spcAft>
            </a:pPr>
            <a:r>
              <a:rPr lang="el-GR" dirty="0" smtClean="0">
                <a:solidFill>
                  <a:srgbClr val="C00000"/>
                </a:solidFill>
                <a:latin typeface="Calibri" panose="020F0502020204030204"/>
              </a:rPr>
              <a:t>αναγωγή</a:t>
            </a:r>
            <a:endParaRPr lang="el-GR" dirty="0">
              <a:solidFill>
                <a:srgbClr val="C00000"/>
              </a:solidFill>
              <a:latin typeface="Calibri" panose="020F0502020204030204"/>
            </a:endParaRPr>
          </a:p>
        </p:txBody>
      </p:sp>
      <p:sp>
        <p:nvSpPr>
          <p:cNvPr id="36" name="Θέση αριθμού διαφάνειας 35"/>
          <p:cNvSpPr>
            <a:spLocks noGrp="1"/>
          </p:cNvSpPr>
          <p:nvPr>
            <p:ph type="sldNum" sz="quarter" idx="12"/>
          </p:nvPr>
        </p:nvSpPr>
        <p:spPr/>
        <p:txBody>
          <a:bodyPr/>
          <a:lstStyle/>
          <a:p>
            <a:fld id="{D3F1D1C4-C2D9-4231-9FB2-B2D9D97AA41D}" type="slidenum">
              <a:rPr lang="el-GR" smtClean="0">
                <a:solidFill>
                  <a:prstClr val="black">
                    <a:tint val="75000"/>
                  </a:prstClr>
                </a:solidFill>
              </a:rPr>
              <a:pPr/>
              <a:t>22</a:t>
            </a:fld>
            <a:endParaRPr lang="el-GR" dirty="0">
              <a:solidFill>
                <a:prstClr val="black">
                  <a:tint val="75000"/>
                </a:prstClr>
              </a:solidFill>
            </a:endParaRPr>
          </a:p>
        </p:txBody>
      </p:sp>
    </p:spTree>
    <p:extLst>
      <p:ext uri="{BB962C8B-B14F-4D97-AF65-F5344CB8AC3E}">
        <p14:creationId xmlns:p14="http://schemas.microsoft.com/office/powerpoint/2010/main" val="302797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53" presetClass="entr" presetSubtype="16"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23" grpId="0"/>
      <p:bldP spid="24" grpId="0"/>
      <p:bldP spid="3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213"/>
            <a:ext cx="9036496" cy="1325563"/>
          </a:xfrm>
        </p:spPr>
        <p:txBody>
          <a:bodyPr>
            <a:normAutofit fontScale="90000"/>
          </a:bodyPr>
          <a:lstStyle/>
          <a:p>
            <a:r>
              <a:rPr lang="el-GR" sz="4400" dirty="0" smtClean="0"/>
              <a:t>Εστεροποίηση </a:t>
            </a:r>
            <a:r>
              <a:rPr lang="el-GR" dirty="0" smtClean="0"/>
              <a:t/>
            </a:r>
            <a:br>
              <a:rPr lang="el-GR" dirty="0" smtClean="0"/>
            </a:br>
            <a:r>
              <a:rPr lang="el-GR" sz="3300" dirty="0" smtClean="0"/>
              <a:t>(πυρηνοφιλη υποκατάσταση στο καρβονύλιο των οξέων) </a:t>
            </a:r>
            <a:endParaRPr lang="el-GR" sz="3300" dirty="0"/>
          </a:p>
        </p:txBody>
      </p:sp>
      <p:sp>
        <p:nvSpPr>
          <p:cNvPr id="3" name="Content Placeholder 2"/>
          <p:cNvSpPr>
            <a:spLocks noGrp="1"/>
          </p:cNvSpPr>
          <p:nvPr>
            <p:ph idx="1"/>
          </p:nvPr>
        </p:nvSpPr>
        <p:spPr>
          <a:xfrm>
            <a:off x="574898" y="1844825"/>
            <a:ext cx="7886700" cy="3321660"/>
          </a:xfrm>
        </p:spPr>
        <p:txBody>
          <a:bodyPr>
            <a:normAutofit/>
          </a:bodyPr>
          <a:lstStyle/>
          <a:p>
            <a:r>
              <a:rPr lang="el-GR" sz="2400" dirty="0" smtClean="0"/>
              <a:t>Μια αλκοόλη και ένα οξύ σχηματίζουν έναν εστέρα.</a:t>
            </a:r>
          </a:p>
          <a:p>
            <a:endParaRPr lang="el-GR" sz="2400" dirty="0" smtClean="0"/>
          </a:p>
          <a:p>
            <a:endParaRPr lang="el-GR" sz="2400" dirty="0" smtClean="0"/>
          </a:p>
          <a:p>
            <a:endParaRPr lang="el-GR" sz="2400" dirty="0"/>
          </a:p>
          <a:p>
            <a:r>
              <a:rPr lang="el-GR" sz="2400" dirty="0" smtClean="0"/>
              <a:t>Εστέρας σχηματίζεται και από ένα </a:t>
            </a:r>
            <a:r>
              <a:rPr lang="el-GR" sz="2400" b="1" dirty="0" smtClean="0">
                <a:solidFill>
                  <a:srgbClr val="C00000"/>
                </a:solidFill>
              </a:rPr>
              <a:t>ακυλοχλωρίδιο</a:t>
            </a:r>
            <a:r>
              <a:rPr lang="el-GR" sz="2400" dirty="0" smtClean="0"/>
              <a:t>, ή ένα </a:t>
            </a:r>
            <a:r>
              <a:rPr lang="el-GR" sz="2400" b="1" dirty="0" smtClean="0">
                <a:solidFill>
                  <a:srgbClr val="C00000"/>
                </a:solidFill>
              </a:rPr>
              <a:t>ανυδρίτη οξέος.</a:t>
            </a:r>
            <a:endParaRPr lang="el-GR" sz="2400" b="1" dirty="0">
              <a:solidFill>
                <a:srgbClr val="C00000"/>
              </a:solidFill>
            </a:endParaRPr>
          </a:p>
        </p:txBody>
      </p:sp>
      <p:grpSp>
        <p:nvGrpSpPr>
          <p:cNvPr id="8" name="Group 7"/>
          <p:cNvGrpSpPr/>
          <p:nvPr/>
        </p:nvGrpSpPr>
        <p:grpSpPr>
          <a:xfrm>
            <a:off x="1763688" y="2812866"/>
            <a:ext cx="4684742" cy="400110"/>
            <a:chOff x="1907704" y="2564903"/>
            <a:chExt cx="4684742" cy="400110"/>
          </a:xfrm>
          <a:solidFill>
            <a:schemeClr val="accent1">
              <a:lumMod val="60000"/>
              <a:lumOff val="40000"/>
              <a:alpha val="27000"/>
            </a:schemeClr>
          </a:solidFill>
        </p:grpSpPr>
        <p:sp>
          <p:nvSpPr>
            <p:cNvPr id="10" name="Rectangle 1"/>
            <p:cNvSpPr>
              <a:spLocks noChangeArrowheads="1"/>
            </p:cNvSpPr>
            <p:nvPr/>
          </p:nvSpPr>
          <p:spPr bwMode="auto">
            <a:xfrm>
              <a:off x="1907704" y="2564903"/>
              <a:ext cx="4684742" cy="40011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sz="2000" dirty="0" smtClean="0">
                  <a:solidFill>
                    <a:srgbClr val="252525"/>
                  </a:solidFill>
                  <a:cs typeface="Arial" panose="020B0604020202020204" pitchFamily="34" charset="0"/>
                </a:rPr>
                <a:t>RCO</a:t>
              </a:r>
              <a:r>
                <a:rPr lang="el-GR" sz="1600" baseline="-30000" dirty="0" smtClean="0">
                  <a:solidFill>
                    <a:srgbClr val="252525"/>
                  </a:solidFill>
                  <a:cs typeface="Arial" panose="020B0604020202020204" pitchFamily="34" charset="0"/>
                </a:rPr>
                <a:t>2</a:t>
              </a:r>
              <a:r>
                <a:rPr lang="el-GR" sz="2000" dirty="0" smtClean="0">
                  <a:solidFill>
                    <a:srgbClr val="252525"/>
                  </a:solidFill>
                  <a:cs typeface="Arial" panose="020B0604020202020204" pitchFamily="34" charset="0"/>
                </a:rPr>
                <a:t>H + R'OH </a:t>
              </a:r>
              <a:r>
                <a:rPr lang="el-GR" sz="1600" dirty="0" smtClean="0">
                  <a:solidFill>
                    <a:prstClr val="black"/>
                  </a:solidFill>
                </a:rPr>
                <a:t>       </a:t>
              </a:r>
              <a:r>
                <a:rPr lang="el-GR" sz="1400" dirty="0" smtClean="0">
                  <a:solidFill>
                    <a:srgbClr val="252525"/>
                  </a:solidFill>
                  <a:cs typeface="Arial" panose="020B0604020202020204" pitchFamily="34" charset="0"/>
                </a:rPr>
                <a:t>   </a:t>
              </a:r>
              <a:r>
                <a:rPr lang="el-GR" sz="2000" dirty="0" smtClean="0">
                  <a:solidFill>
                    <a:srgbClr val="252525"/>
                  </a:solidFill>
                  <a:cs typeface="Arial" panose="020B0604020202020204" pitchFamily="34" charset="0"/>
                </a:rPr>
                <a:t>RCO</a:t>
              </a:r>
              <a:r>
                <a:rPr lang="el-GR" sz="1600" baseline="-30000" dirty="0" smtClean="0">
                  <a:solidFill>
                    <a:srgbClr val="252525"/>
                  </a:solidFill>
                  <a:cs typeface="Arial" panose="020B0604020202020204" pitchFamily="34" charset="0"/>
                </a:rPr>
                <a:t>2</a:t>
              </a:r>
              <a:r>
                <a:rPr lang="el-GR" sz="2000" dirty="0" smtClean="0">
                  <a:solidFill>
                    <a:srgbClr val="252525"/>
                  </a:solidFill>
                  <a:cs typeface="Arial" panose="020B0604020202020204" pitchFamily="34" charset="0"/>
                </a:rPr>
                <a:t>R' + H</a:t>
              </a:r>
              <a:r>
                <a:rPr lang="el-GR" sz="1600" baseline="-30000" dirty="0" smtClean="0">
                  <a:solidFill>
                    <a:srgbClr val="252525"/>
                  </a:solidFill>
                  <a:cs typeface="Arial" panose="020B0604020202020204" pitchFamily="34" charset="0"/>
                </a:rPr>
                <a:t>2</a:t>
              </a:r>
              <a:r>
                <a:rPr lang="el-GR" sz="2000" dirty="0" smtClean="0">
                  <a:solidFill>
                    <a:srgbClr val="252525"/>
                  </a:solidFill>
                  <a:cs typeface="Arial" panose="020B0604020202020204" pitchFamily="34" charset="0"/>
                </a:rPr>
                <a:t>O</a:t>
              </a:r>
              <a:r>
                <a:rPr lang="el-GR" sz="1600" dirty="0" smtClean="0">
                  <a:solidFill>
                    <a:prstClr val="black"/>
                  </a:solidFill>
                </a:rPr>
                <a:t> </a:t>
              </a:r>
              <a:endParaRPr lang="el-GR" sz="4400" dirty="0" smtClean="0">
                <a:solidFill>
                  <a:prstClr val="black"/>
                </a:solidFill>
              </a:endParaRPr>
            </a:p>
          </p:txBody>
        </p:sp>
        <p:pic>
          <p:nvPicPr>
            <p:cNvPr id="11" name="Picture 2" descr="is in equilibrium wit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61088" y="2686096"/>
              <a:ext cx="216024" cy="157725"/>
            </a:xfrm>
            <a:prstGeom prst="rect">
              <a:avLst/>
            </a:prstGeom>
            <a:grpFill/>
            <a:extLst/>
          </p:spPr>
        </p:pic>
      </p:grpSp>
      <p:sp>
        <p:nvSpPr>
          <p:cNvPr id="7" name="Rectangle 7"/>
          <p:cNvSpPr>
            <a:spLocks noChangeArrowheads="1"/>
          </p:cNvSpPr>
          <p:nvPr/>
        </p:nvSpPr>
        <p:spPr bwMode="auto">
          <a:xfrm rot="10800000" flipV="1">
            <a:off x="1403648" y="4452845"/>
            <a:ext cx="5688632" cy="2124294"/>
          </a:xfrm>
          <a:prstGeom prst="rect">
            <a:avLst/>
          </a:prstGeom>
          <a:solidFill>
            <a:schemeClr val="accent1">
              <a:lumMod val="60000"/>
              <a:lumOff val="40000"/>
              <a:alpha val="27000"/>
            </a:schemeClr>
          </a:solidFill>
          <a:ln>
            <a:noFill/>
          </a:ln>
          <a:effectLst/>
        </p:spPr>
        <p:txBody>
          <a:bodyPr vert="horz" wrap="square" lIns="253920" tIns="45720" rIns="0" bIns="15870" numCol="1" anchor="ctr" anchorCtr="0" compatLnSpc="1">
            <a:prstTxWarp prst="textNoShape">
              <a:avLst/>
            </a:prstTxWarp>
            <a:spAutoFit/>
          </a:bodyPr>
          <a:lstStyle/>
          <a:p>
            <a:pPr eaLnBrk="0" hangingPunct="0">
              <a:spcAft>
                <a:spcPts val="1200"/>
              </a:spcAft>
            </a:pPr>
            <a:r>
              <a:rPr lang="el-GR" sz="2000" dirty="0" smtClean="0">
                <a:solidFill>
                  <a:srgbClr val="252525"/>
                </a:solidFill>
                <a:latin typeface="Arial" panose="020B0604020202020204" pitchFamily="34" charset="0"/>
                <a:cs typeface="Arial" panose="020B0604020202020204" pitchFamily="34" charset="0"/>
              </a:rPr>
              <a:t>RCOCl + R'OH → RCO</a:t>
            </a:r>
            <a:r>
              <a:rPr lang="el-GR" sz="2000" baseline="-30000" dirty="0" smtClean="0">
                <a:solidFill>
                  <a:srgbClr val="252525"/>
                </a:solidFill>
                <a:latin typeface="Arial" panose="020B0604020202020204" pitchFamily="34" charset="0"/>
                <a:cs typeface="Arial" panose="020B0604020202020204" pitchFamily="34" charset="0"/>
              </a:rPr>
              <a:t>2</a:t>
            </a:r>
            <a:r>
              <a:rPr lang="el-GR" sz="2000" dirty="0" smtClean="0">
                <a:solidFill>
                  <a:srgbClr val="252525"/>
                </a:solidFill>
                <a:latin typeface="Arial" panose="020B0604020202020204" pitchFamily="34" charset="0"/>
                <a:cs typeface="Arial" panose="020B0604020202020204" pitchFamily="34" charset="0"/>
              </a:rPr>
              <a:t>R' + HCl</a:t>
            </a:r>
          </a:p>
          <a:p>
            <a:pPr eaLnBrk="0" hangingPunct="0">
              <a:spcAft>
                <a:spcPts val="1200"/>
              </a:spcAft>
            </a:pPr>
            <a:endParaRPr lang="el-GR" sz="2000" dirty="0" smtClean="0">
              <a:solidFill>
                <a:srgbClr val="252525"/>
              </a:solidFill>
              <a:latin typeface="Arial" panose="020B0604020202020204" pitchFamily="34" charset="0"/>
              <a:cs typeface="Arial" panose="020B0604020202020204" pitchFamily="34" charset="0"/>
            </a:endParaRPr>
          </a:p>
          <a:p>
            <a:pPr lvl="1" indent="-457200" eaLnBrk="0" hangingPunct="0">
              <a:spcAft>
                <a:spcPts val="1200"/>
              </a:spcAft>
            </a:pPr>
            <a:r>
              <a:rPr lang="el-GR" sz="2000" dirty="0" smtClean="0">
                <a:solidFill>
                  <a:srgbClr val="252525"/>
                </a:solidFill>
                <a:latin typeface="Arial" panose="020B0604020202020204" pitchFamily="34" charset="0"/>
                <a:cs typeface="Arial" panose="020B0604020202020204" pitchFamily="34" charset="0"/>
              </a:rPr>
              <a:t>(RCO)</a:t>
            </a:r>
            <a:r>
              <a:rPr lang="el-GR" sz="2000" baseline="-30000" dirty="0" smtClean="0">
                <a:solidFill>
                  <a:srgbClr val="252525"/>
                </a:solidFill>
                <a:latin typeface="Arial" panose="020B0604020202020204" pitchFamily="34" charset="0"/>
                <a:cs typeface="Arial" panose="020B0604020202020204" pitchFamily="34" charset="0"/>
              </a:rPr>
              <a:t>2</a:t>
            </a:r>
            <a:r>
              <a:rPr lang="el-GR" sz="2000" dirty="0" smtClean="0">
                <a:solidFill>
                  <a:srgbClr val="252525"/>
                </a:solidFill>
                <a:latin typeface="Arial" panose="020B0604020202020204" pitchFamily="34" charset="0"/>
                <a:cs typeface="Arial" panose="020B0604020202020204" pitchFamily="34" charset="0"/>
              </a:rPr>
              <a:t>O + R'OH → RCO</a:t>
            </a:r>
            <a:r>
              <a:rPr lang="el-GR" sz="2000" baseline="-30000" dirty="0" smtClean="0">
                <a:solidFill>
                  <a:srgbClr val="252525"/>
                </a:solidFill>
                <a:latin typeface="Arial" panose="020B0604020202020204" pitchFamily="34" charset="0"/>
                <a:cs typeface="Arial" panose="020B0604020202020204" pitchFamily="34" charset="0"/>
              </a:rPr>
              <a:t>2</a:t>
            </a:r>
            <a:r>
              <a:rPr lang="el-GR" sz="2000" dirty="0" smtClean="0">
                <a:solidFill>
                  <a:srgbClr val="252525"/>
                </a:solidFill>
                <a:latin typeface="Arial" panose="020B0604020202020204" pitchFamily="34" charset="0"/>
                <a:cs typeface="Arial" panose="020B0604020202020204" pitchFamily="34" charset="0"/>
              </a:rPr>
              <a:t>R' + RCO</a:t>
            </a:r>
            <a:r>
              <a:rPr lang="el-GR" sz="2000" baseline="-30000" dirty="0" smtClean="0">
                <a:solidFill>
                  <a:srgbClr val="252525"/>
                </a:solidFill>
                <a:latin typeface="Arial" panose="020B0604020202020204" pitchFamily="34" charset="0"/>
                <a:cs typeface="Arial" panose="020B0604020202020204" pitchFamily="34" charset="0"/>
              </a:rPr>
              <a:t>2</a:t>
            </a:r>
            <a:r>
              <a:rPr lang="el-GR" sz="2000" dirty="0" smtClean="0">
                <a:solidFill>
                  <a:srgbClr val="252525"/>
                </a:solidFill>
                <a:latin typeface="Arial" panose="020B0604020202020204" pitchFamily="34" charset="0"/>
                <a:cs typeface="Arial" panose="020B0604020202020204" pitchFamily="34" charset="0"/>
              </a:rPr>
              <a:t>H</a:t>
            </a:r>
          </a:p>
          <a:p>
            <a:pPr eaLnBrk="0" hangingPunct="0">
              <a:spcAft>
                <a:spcPts val="1200"/>
              </a:spcAft>
            </a:pPr>
            <a:endParaRPr lang="el-GR" sz="4400" dirty="0" smtClean="0">
              <a:solidFill>
                <a:prstClr val="black"/>
              </a:solidFill>
              <a:latin typeface="Arial" panose="020B0604020202020204" pitchFamily="34" charset="0"/>
            </a:endParaRPr>
          </a:p>
        </p:txBody>
      </p:sp>
      <p:sp>
        <p:nvSpPr>
          <p:cNvPr id="9" name="Rectangle 8"/>
          <p:cNvSpPr/>
          <p:nvPr/>
        </p:nvSpPr>
        <p:spPr>
          <a:xfrm>
            <a:off x="1580276" y="4888080"/>
            <a:ext cx="1604927" cy="369332"/>
          </a:xfrm>
          <a:prstGeom prst="rect">
            <a:avLst/>
          </a:prstGeom>
        </p:spPr>
        <p:txBody>
          <a:bodyPr wrap="none">
            <a:spAutoFit/>
          </a:bodyPr>
          <a:lstStyle/>
          <a:p>
            <a:pPr fontAlgn="auto">
              <a:spcBef>
                <a:spcPts val="0"/>
              </a:spcBef>
              <a:spcAft>
                <a:spcPts val="0"/>
              </a:spcAft>
            </a:pPr>
            <a:r>
              <a:rPr lang="el-GR" dirty="0">
                <a:solidFill>
                  <a:srgbClr val="C00000"/>
                </a:solidFill>
                <a:latin typeface="Calibri" panose="020F0502020204030204"/>
              </a:rPr>
              <a:t>ακυλοχλωρίδιο</a:t>
            </a:r>
          </a:p>
        </p:txBody>
      </p:sp>
      <p:sp>
        <p:nvSpPr>
          <p:cNvPr id="12" name="Rectangle 11"/>
          <p:cNvSpPr/>
          <p:nvPr/>
        </p:nvSpPr>
        <p:spPr>
          <a:xfrm>
            <a:off x="1516573" y="5712344"/>
            <a:ext cx="1732334" cy="369332"/>
          </a:xfrm>
          <a:prstGeom prst="rect">
            <a:avLst/>
          </a:prstGeom>
        </p:spPr>
        <p:txBody>
          <a:bodyPr wrap="none">
            <a:spAutoFit/>
          </a:bodyPr>
          <a:lstStyle/>
          <a:p>
            <a:pPr fontAlgn="auto">
              <a:spcBef>
                <a:spcPts val="0"/>
              </a:spcBef>
              <a:spcAft>
                <a:spcPts val="0"/>
              </a:spcAft>
            </a:pPr>
            <a:r>
              <a:rPr lang="el-GR" dirty="0" smtClean="0">
                <a:solidFill>
                  <a:srgbClr val="C00000"/>
                </a:solidFill>
                <a:latin typeface="Calibri" panose="020F0502020204030204"/>
              </a:rPr>
              <a:t>ανυδρίτης </a:t>
            </a:r>
            <a:r>
              <a:rPr lang="el-GR" dirty="0">
                <a:solidFill>
                  <a:srgbClr val="C00000"/>
                </a:solidFill>
                <a:latin typeface="Calibri" panose="020F0502020204030204"/>
              </a:rPr>
              <a:t>οξέος</a:t>
            </a: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solidFill>
                  <a:prstClr val="black">
                    <a:tint val="75000"/>
                  </a:prstClr>
                </a:solidFill>
              </a:rPr>
              <a:pPr/>
              <a:t>23</a:t>
            </a:fld>
            <a:endParaRPr lang="el-GR" dirty="0">
              <a:solidFill>
                <a:prstClr val="black">
                  <a:tint val="75000"/>
                </a:prstClr>
              </a:solidFill>
            </a:endParaRPr>
          </a:p>
        </p:txBody>
      </p:sp>
    </p:spTree>
    <p:extLst>
      <p:ext uri="{BB962C8B-B14F-4D97-AF65-F5344CB8AC3E}">
        <p14:creationId xmlns:p14="http://schemas.microsoft.com/office/powerpoint/2010/main" val="528251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Σχηματισμός εστέρα από ακυλοχλωρίδιο και αλκοόλη</a:t>
            </a:r>
            <a:endParaRPr lang="el-GR" dirty="0"/>
          </a:p>
        </p:txBody>
      </p:sp>
      <p:sp>
        <p:nvSpPr>
          <p:cNvPr id="3" name="Content Placeholder 2"/>
          <p:cNvSpPr>
            <a:spLocks noGrp="1"/>
          </p:cNvSpPr>
          <p:nvPr>
            <p:ph idx="1"/>
          </p:nvPr>
        </p:nvSpPr>
        <p:spPr>
          <a:xfrm>
            <a:off x="619829" y="6118994"/>
            <a:ext cx="7886700" cy="759753"/>
          </a:xfrm>
        </p:spPr>
        <p:txBody>
          <a:bodyPr/>
          <a:lstStyle/>
          <a:p>
            <a:r>
              <a:rPr lang="el-GR" dirty="0" smtClean="0"/>
              <a:t>Ως βάση χρησιμοποιείται η πυριδίνη</a:t>
            </a:r>
            <a:endParaRPr lang="el-GR" dirty="0"/>
          </a:p>
        </p:txBody>
      </p:sp>
      <p:grpSp>
        <p:nvGrpSpPr>
          <p:cNvPr id="8" name="Group 7"/>
          <p:cNvGrpSpPr/>
          <p:nvPr/>
        </p:nvGrpSpPr>
        <p:grpSpPr>
          <a:xfrm>
            <a:off x="2411760" y="1602492"/>
            <a:ext cx="4975589" cy="1826508"/>
            <a:chOff x="827584" y="1988840"/>
            <a:chExt cx="4975589" cy="1826508"/>
          </a:xfrm>
        </p:grpSpPr>
        <p:grpSp>
          <p:nvGrpSpPr>
            <p:cNvPr id="6" name="Group 5"/>
            <p:cNvGrpSpPr/>
            <p:nvPr/>
          </p:nvGrpSpPr>
          <p:grpSpPr>
            <a:xfrm>
              <a:off x="827584" y="1988840"/>
              <a:ext cx="4975589" cy="1800200"/>
              <a:chOff x="827584" y="1988840"/>
              <a:chExt cx="4975589" cy="180020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b="13169"/>
              <a:stretch/>
            </p:blipFill>
            <p:spPr>
              <a:xfrm>
                <a:off x="827584" y="1988840"/>
                <a:ext cx="4975589" cy="1800200"/>
              </a:xfrm>
              <a:prstGeom prst="rect">
                <a:avLst/>
              </a:prstGeom>
            </p:spPr>
          </p:pic>
          <p:sp>
            <p:nvSpPr>
              <p:cNvPr id="5" name="Rectangle 4"/>
              <p:cNvSpPr/>
              <p:nvPr/>
            </p:nvSpPr>
            <p:spPr>
              <a:xfrm>
                <a:off x="2267744" y="2989349"/>
                <a:ext cx="1152128"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sp>
          <p:nvSpPr>
            <p:cNvPr id="7" name="TextBox 6"/>
            <p:cNvSpPr txBox="1"/>
            <p:nvPr/>
          </p:nvSpPr>
          <p:spPr>
            <a:xfrm>
              <a:off x="2631023" y="3446016"/>
              <a:ext cx="695960" cy="369332"/>
            </a:xfrm>
            <a:prstGeom prst="rect">
              <a:avLst/>
            </a:prstGeom>
            <a:solidFill>
              <a:schemeClr val="bg1"/>
            </a:solidFill>
          </p:spPr>
          <p:txBody>
            <a:bodyPr wrap="none" rtlCol="0">
              <a:spAutoFit/>
            </a:bodyPr>
            <a:lstStyle/>
            <a:p>
              <a:pPr fontAlgn="auto">
                <a:spcBef>
                  <a:spcPts val="0"/>
                </a:spcBef>
                <a:spcAft>
                  <a:spcPts val="0"/>
                </a:spcAft>
              </a:pPr>
              <a:r>
                <a:rPr lang="el-GR" b="1" dirty="0" smtClean="0">
                  <a:solidFill>
                    <a:srgbClr val="C00000"/>
                  </a:solidFill>
                  <a:latin typeface="Calibri" panose="020F0502020204030204"/>
                </a:rPr>
                <a:t>βάση</a:t>
              </a:r>
              <a:endParaRPr lang="el-GR" b="1" dirty="0">
                <a:solidFill>
                  <a:srgbClr val="C00000"/>
                </a:solidFill>
                <a:latin typeface="Calibri" panose="020F0502020204030204"/>
              </a:endParaRPr>
            </a:p>
          </p:txBody>
        </p:sp>
      </p:gr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229" y="3952870"/>
            <a:ext cx="4921309" cy="173321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2538" y="4298533"/>
            <a:ext cx="3062812" cy="986472"/>
          </a:xfrm>
          <a:prstGeom prst="rect">
            <a:avLst/>
          </a:prstGeom>
          <a:solidFill>
            <a:schemeClr val="bg1"/>
          </a:solidFill>
        </p:spPr>
      </p:pic>
      <p:sp>
        <p:nvSpPr>
          <p:cNvPr id="11" name="TextBox 10"/>
          <p:cNvSpPr txBox="1"/>
          <p:nvPr/>
        </p:nvSpPr>
        <p:spPr>
          <a:xfrm>
            <a:off x="5740570" y="5132522"/>
            <a:ext cx="1224136" cy="523220"/>
          </a:xfrm>
          <a:prstGeom prst="rect">
            <a:avLst/>
          </a:prstGeom>
          <a:solidFill>
            <a:schemeClr val="bg1"/>
          </a:solidFill>
        </p:spPr>
        <p:txBody>
          <a:bodyPr wrap="square" rtlCol="0">
            <a:spAutoFit/>
          </a:bodyPr>
          <a:lstStyle/>
          <a:p>
            <a:pPr algn="ctr" fontAlgn="auto">
              <a:spcBef>
                <a:spcPts val="0"/>
              </a:spcBef>
              <a:spcAft>
                <a:spcPts val="0"/>
              </a:spcAft>
            </a:pPr>
            <a:r>
              <a:rPr lang="el-GR" sz="1400" b="1" dirty="0" smtClean="0">
                <a:solidFill>
                  <a:prstClr val="black"/>
                </a:solidFill>
                <a:latin typeface="Calibri" panose="020F0502020204030204"/>
              </a:rPr>
              <a:t>Αποχωρούσα ομάδα</a:t>
            </a:r>
            <a:endParaRPr lang="el-GR" sz="1400" b="1" dirty="0">
              <a:solidFill>
                <a:prstClr val="black"/>
              </a:solidFill>
              <a:latin typeface="Calibri" panose="020F0502020204030204"/>
            </a:endParaRPr>
          </a:p>
        </p:txBody>
      </p:sp>
      <p:sp>
        <p:nvSpPr>
          <p:cNvPr id="12" name="TextBox 11"/>
          <p:cNvSpPr txBox="1"/>
          <p:nvPr/>
        </p:nvSpPr>
        <p:spPr>
          <a:xfrm>
            <a:off x="3494793" y="5355301"/>
            <a:ext cx="695960" cy="369332"/>
          </a:xfrm>
          <a:prstGeom prst="rect">
            <a:avLst/>
          </a:prstGeom>
          <a:solidFill>
            <a:schemeClr val="bg1"/>
          </a:solidFill>
        </p:spPr>
        <p:txBody>
          <a:bodyPr wrap="none" rtlCol="0">
            <a:spAutoFit/>
          </a:bodyPr>
          <a:lstStyle/>
          <a:p>
            <a:pPr fontAlgn="auto">
              <a:spcBef>
                <a:spcPts val="0"/>
              </a:spcBef>
              <a:spcAft>
                <a:spcPts val="0"/>
              </a:spcAft>
            </a:pPr>
            <a:r>
              <a:rPr lang="el-GR" b="1" dirty="0" smtClean="0">
                <a:solidFill>
                  <a:srgbClr val="C00000"/>
                </a:solidFill>
                <a:latin typeface="Calibri" panose="020F0502020204030204"/>
              </a:rPr>
              <a:t>βάση</a:t>
            </a:r>
            <a:endParaRPr lang="el-GR" b="1" baseline="30000" dirty="0">
              <a:solidFill>
                <a:srgbClr val="C00000"/>
              </a:solidFill>
              <a:latin typeface="Calibri" panose="020F0502020204030204"/>
            </a:endParaRPr>
          </a:p>
        </p:txBody>
      </p:sp>
      <p:sp>
        <p:nvSpPr>
          <p:cNvPr id="13" name="Oval 12"/>
          <p:cNvSpPr/>
          <p:nvPr/>
        </p:nvSpPr>
        <p:spPr>
          <a:xfrm>
            <a:off x="4215199" y="3059668"/>
            <a:ext cx="720631" cy="369332"/>
          </a:xfrm>
          <a:prstGeom prst="ellipse">
            <a:avLst/>
          </a:prstGeom>
          <a:no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4" name="Oval 13"/>
          <p:cNvSpPr/>
          <p:nvPr/>
        </p:nvSpPr>
        <p:spPr>
          <a:xfrm>
            <a:off x="3435763" y="5316750"/>
            <a:ext cx="720631" cy="369332"/>
          </a:xfrm>
          <a:prstGeom prst="ellipse">
            <a:avLst/>
          </a:prstGeom>
          <a:no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5" name="Θέση αριθμού διαφάνειας 14"/>
          <p:cNvSpPr>
            <a:spLocks noGrp="1"/>
          </p:cNvSpPr>
          <p:nvPr>
            <p:ph type="sldNum" sz="quarter" idx="12"/>
          </p:nvPr>
        </p:nvSpPr>
        <p:spPr/>
        <p:txBody>
          <a:bodyPr/>
          <a:lstStyle/>
          <a:p>
            <a:fld id="{D3F1D1C4-C2D9-4231-9FB2-B2D9D97AA41D}" type="slidenum">
              <a:rPr lang="el-GR" smtClean="0">
                <a:solidFill>
                  <a:prstClr val="black">
                    <a:tint val="75000"/>
                  </a:prstClr>
                </a:solidFill>
              </a:rPr>
              <a:pPr/>
              <a:t>24</a:t>
            </a:fld>
            <a:endParaRPr lang="el-GR" dirty="0">
              <a:solidFill>
                <a:prstClr val="black">
                  <a:tint val="75000"/>
                </a:prstClr>
              </a:solidFill>
            </a:endParaRPr>
          </a:p>
        </p:txBody>
      </p:sp>
    </p:spTree>
    <p:extLst>
      <p:ext uri="{BB962C8B-B14F-4D97-AF65-F5344CB8AC3E}">
        <p14:creationId xmlns:p14="http://schemas.microsoft.com/office/powerpoint/2010/main" val="1509318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
            <a:ext cx="7886700" cy="1502049"/>
          </a:xfrm>
        </p:spPr>
        <p:txBody>
          <a:bodyPr>
            <a:normAutofit/>
          </a:bodyPr>
          <a:lstStyle/>
          <a:p>
            <a:r>
              <a:rPr lang="el-GR" dirty="0" smtClean="0"/>
              <a:t>Μηχανισμός εστεροποίησης παρουσία οξέος</a:t>
            </a:r>
            <a:endParaRPr lang="el-GR" dirty="0"/>
          </a:p>
        </p:txBody>
      </p:sp>
      <p:pic>
        <p:nvPicPr>
          <p:cNvPr id="57346" name="Picture 2" descr="http://upload.wikimedia.org/wikipedia/commons/thumb/d/d7/Fischer_esterification_mechanism.svg/518px-Fischer_esterification_mechanism.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980728"/>
            <a:ext cx="6433866" cy="5688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9453" y="2456892"/>
            <a:ext cx="2148647" cy="646331"/>
          </a:xfrm>
          <a:prstGeom prst="rect">
            <a:avLst/>
          </a:prstGeom>
          <a:noFill/>
        </p:spPr>
        <p:txBody>
          <a:bodyPr wrap="square" rtlCol="0">
            <a:spAutoFit/>
          </a:bodyPr>
          <a:lstStyle/>
          <a:p>
            <a:pPr fontAlgn="auto">
              <a:spcBef>
                <a:spcPts val="0"/>
              </a:spcBef>
              <a:spcAft>
                <a:spcPts val="0"/>
              </a:spcAft>
            </a:pPr>
            <a:r>
              <a:rPr lang="el-GR" dirty="0" smtClean="0">
                <a:solidFill>
                  <a:srgbClr val="C00000"/>
                </a:solidFill>
                <a:latin typeface="Calibri" panose="020F0502020204030204"/>
              </a:rPr>
              <a:t>Ενεργοποίηση καρβοξυλικού οξέος</a:t>
            </a:r>
            <a:endParaRPr lang="el-GR" dirty="0">
              <a:solidFill>
                <a:srgbClr val="C00000"/>
              </a:solidFill>
              <a:latin typeface="Calibri" panose="020F0502020204030204"/>
            </a:endParaRPr>
          </a:p>
        </p:txBody>
      </p:sp>
      <p:sp>
        <p:nvSpPr>
          <p:cNvPr id="5" name="Oval 4"/>
          <p:cNvSpPr/>
          <p:nvPr/>
        </p:nvSpPr>
        <p:spPr>
          <a:xfrm>
            <a:off x="4499992" y="2655496"/>
            <a:ext cx="359470" cy="341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a:t>
            </a:r>
            <a:endParaRPr lang="el-GR" dirty="0">
              <a:solidFill>
                <a:prstClr val="white"/>
              </a:solidFill>
            </a:endParaRPr>
          </a:p>
        </p:txBody>
      </p:sp>
      <p:sp>
        <p:nvSpPr>
          <p:cNvPr id="7" name="Oval 6"/>
          <p:cNvSpPr/>
          <p:nvPr/>
        </p:nvSpPr>
        <p:spPr>
          <a:xfrm>
            <a:off x="4212530" y="4326885"/>
            <a:ext cx="359470" cy="341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a:t>
            </a:r>
            <a:endParaRPr lang="el-GR" dirty="0">
              <a:solidFill>
                <a:prstClr val="white"/>
              </a:solidFill>
            </a:endParaRPr>
          </a:p>
        </p:txBody>
      </p:sp>
      <p:sp>
        <p:nvSpPr>
          <p:cNvPr id="8" name="Oval 7"/>
          <p:cNvSpPr/>
          <p:nvPr/>
        </p:nvSpPr>
        <p:spPr>
          <a:xfrm>
            <a:off x="2617971" y="4497613"/>
            <a:ext cx="359470" cy="341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a:t>
            </a:r>
            <a:endParaRPr lang="el-GR" dirty="0">
              <a:solidFill>
                <a:prstClr val="white"/>
              </a:solidFill>
            </a:endParaRPr>
          </a:p>
        </p:txBody>
      </p:sp>
      <p:sp>
        <p:nvSpPr>
          <p:cNvPr id="9" name="Oval 8"/>
          <p:cNvSpPr/>
          <p:nvPr/>
        </p:nvSpPr>
        <p:spPr>
          <a:xfrm>
            <a:off x="2507909" y="6322260"/>
            <a:ext cx="359470" cy="341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a:t>
            </a:r>
            <a:endParaRPr lang="el-GR" dirty="0">
              <a:solidFill>
                <a:prstClr val="white"/>
              </a:solidFill>
            </a:endParaRPr>
          </a:p>
        </p:txBody>
      </p:sp>
      <p:sp>
        <p:nvSpPr>
          <p:cNvPr id="10" name="Oval 9"/>
          <p:cNvSpPr/>
          <p:nvPr/>
        </p:nvSpPr>
        <p:spPr>
          <a:xfrm>
            <a:off x="4561213" y="6322260"/>
            <a:ext cx="359470" cy="341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a:t>
            </a:r>
            <a:endParaRPr lang="el-GR" dirty="0">
              <a:solidFill>
                <a:prstClr val="white"/>
              </a:solidFill>
            </a:endParaRPr>
          </a:p>
        </p:txBody>
      </p:sp>
      <p:sp>
        <p:nvSpPr>
          <p:cNvPr id="11" name="Oval 10"/>
          <p:cNvSpPr/>
          <p:nvPr/>
        </p:nvSpPr>
        <p:spPr>
          <a:xfrm>
            <a:off x="6274135" y="6237312"/>
            <a:ext cx="359470" cy="341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a:t>
            </a:r>
            <a:endParaRPr lang="el-GR" dirty="0">
              <a:solidFill>
                <a:prstClr val="white"/>
              </a:solidFill>
            </a:endParaRPr>
          </a:p>
        </p:txBody>
      </p:sp>
      <p:sp>
        <p:nvSpPr>
          <p:cNvPr id="6" name="TextBox 5"/>
          <p:cNvSpPr txBox="1"/>
          <p:nvPr/>
        </p:nvSpPr>
        <p:spPr>
          <a:xfrm>
            <a:off x="5436939" y="2627620"/>
            <a:ext cx="2380332" cy="369332"/>
          </a:xfrm>
          <a:prstGeom prst="rect">
            <a:avLst/>
          </a:prstGeom>
          <a:noFill/>
        </p:spPr>
        <p:txBody>
          <a:bodyPr wrap="none" rtlCol="0">
            <a:spAutoFit/>
          </a:bodyPr>
          <a:lstStyle/>
          <a:p>
            <a:pPr fontAlgn="auto">
              <a:spcBef>
                <a:spcPts val="0"/>
              </a:spcBef>
              <a:spcAft>
                <a:spcPts val="0"/>
              </a:spcAft>
            </a:pPr>
            <a:r>
              <a:rPr lang="el-GR" dirty="0" smtClean="0">
                <a:solidFill>
                  <a:srgbClr val="4472C4">
                    <a:lumMod val="75000"/>
                  </a:srgbClr>
                </a:solidFill>
                <a:latin typeface="Calibri" panose="020F0502020204030204"/>
              </a:rPr>
              <a:t>πυρηνόφιλη προσβολή</a:t>
            </a:r>
            <a:endParaRPr lang="el-GR" dirty="0">
              <a:solidFill>
                <a:srgbClr val="4472C4">
                  <a:lumMod val="75000"/>
                </a:srgbClr>
              </a:solidFill>
              <a:latin typeface="Calibri" panose="020F0502020204030204"/>
            </a:endParaRPr>
          </a:p>
        </p:txBody>
      </p:sp>
      <p:sp>
        <p:nvSpPr>
          <p:cNvPr id="12" name="Oval 11"/>
          <p:cNvSpPr/>
          <p:nvPr/>
        </p:nvSpPr>
        <p:spPr>
          <a:xfrm>
            <a:off x="4258101" y="2420888"/>
            <a:ext cx="1166989" cy="657364"/>
          </a:xfrm>
          <a:prstGeom prst="ellipse">
            <a:avLst/>
          </a:prstGeom>
          <a:noFill/>
          <a:ln w="28575">
            <a:solidFill>
              <a:srgbClr val="66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solidFill>
                  <a:prstClr val="black">
                    <a:tint val="75000"/>
                  </a:prstClr>
                </a:solidFill>
              </a:rPr>
              <a:pPr/>
              <a:t>25</a:t>
            </a:fld>
            <a:endParaRPr lang="el-GR" dirty="0">
              <a:solidFill>
                <a:prstClr val="black">
                  <a:tint val="75000"/>
                </a:prstClr>
              </a:solidFill>
            </a:endParaRPr>
          </a:p>
        </p:txBody>
      </p:sp>
      <p:sp>
        <p:nvSpPr>
          <p:cNvPr id="14" name="Rectangle 7"/>
          <p:cNvSpPr/>
          <p:nvPr/>
        </p:nvSpPr>
        <p:spPr>
          <a:xfrm>
            <a:off x="-79967" y="6084874"/>
            <a:ext cx="2618915"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Fischer esterification </a:t>
            </a:r>
            <a:r>
              <a:rPr lang="en-US" sz="1200" dirty="0" smtClean="0">
                <a:latin typeface="+mn-lt"/>
                <a:hlinkClick r:id="rId3"/>
              </a:rPr>
              <a:t>mechanism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a:latin typeface="+mn-lt"/>
                <a:hlinkClick r:id="rId4" tooltip="User:File Upload Bot (Magnus Manske)"/>
              </a:rPr>
              <a:t>File Upload Bot (Magnus Manske)</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4212818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Αμινοξέα </a:t>
            </a:r>
            <a:endParaRPr lang="el-GR" dirty="0"/>
          </a:p>
        </p:txBody>
      </p:sp>
      <p:sp>
        <p:nvSpPr>
          <p:cNvPr id="3" name="Content Placeholder 2"/>
          <p:cNvSpPr>
            <a:spLocks noGrp="1"/>
          </p:cNvSpPr>
          <p:nvPr>
            <p:ph idx="1"/>
          </p:nvPr>
        </p:nvSpPr>
        <p:spPr>
          <a:xfrm>
            <a:off x="628650" y="4725143"/>
            <a:ext cx="8263830" cy="1451819"/>
          </a:xfrm>
        </p:spPr>
        <p:txBody>
          <a:bodyPr>
            <a:noAutofit/>
          </a:bodyPr>
          <a:lstStyle/>
          <a:p>
            <a:r>
              <a:rPr lang="el-GR" sz="2400" dirty="0" smtClean="0"/>
              <a:t>Τα αμινοξέα είναι μόρια που περιέχουν τουλάχιστον μια καρβοξυλική ομάδα και μια αμινομάδα.</a:t>
            </a:r>
          </a:p>
          <a:p>
            <a:r>
              <a:rPr lang="el-GR" sz="2400" dirty="0" smtClean="0"/>
              <a:t>Όταν η </a:t>
            </a:r>
            <a:r>
              <a:rPr lang="el-GR" sz="2400" dirty="0"/>
              <a:t>καρβοξυλική ομάδα και </a:t>
            </a:r>
            <a:r>
              <a:rPr lang="el-GR" sz="2400" dirty="0" smtClean="0"/>
              <a:t>η αμινομάδα συνδέονται στο ίδιο άτομο </a:t>
            </a:r>
            <a:r>
              <a:rPr lang="en-US" sz="2400" dirty="0" smtClean="0"/>
              <a:t>C, </a:t>
            </a:r>
            <a:r>
              <a:rPr lang="el-GR" sz="2400" dirty="0" smtClean="0"/>
              <a:t>λέγονται </a:t>
            </a:r>
            <a:r>
              <a:rPr lang="el-GR" sz="2400" b="1" dirty="0" smtClean="0"/>
              <a:t>α-αμινοξέα.</a:t>
            </a:r>
            <a:endParaRPr lang="el-GR" sz="2400" b="1" dirty="0"/>
          </a:p>
          <a:p>
            <a:endParaRPr lang="el-GR" sz="2400" dirty="0"/>
          </a:p>
        </p:txBody>
      </p:sp>
      <p:pic>
        <p:nvPicPr>
          <p:cNvPr id="45058" name="Picture 2" descr="http://upload.wikimedia.org/wikipedia/commons/thumb/c/ce/AminoAcidball.svg/702px-AminoAcidbal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0175" y="1354906"/>
            <a:ext cx="3720821" cy="265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1654" y="3903439"/>
            <a:ext cx="3509615" cy="461665"/>
          </a:xfrm>
          <a:prstGeom prst="rect">
            <a:avLst/>
          </a:prstGeom>
          <a:noFill/>
        </p:spPr>
        <p:txBody>
          <a:bodyPr wrap="none" rtlCol="0">
            <a:spAutoFit/>
          </a:bodyPr>
          <a:lstStyle/>
          <a:p>
            <a:pPr fontAlgn="auto">
              <a:spcBef>
                <a:spcPts val="0"/>
              </a:spcBef>
              <a:spcAft>
                <a:spcPts val="0"/>
              </a:spcAft>
            </a:pPr>
            <a:r>
              <a:rPr lang="el-GR" sz="2400" dirty="0" smtClean="0">
                <a:solidFill>
                  <a:prstClr val="black"/>
                </a:solidFill>
                <a:latin typeface="Calibri" panose="020F0502020204030204"/>
              </a:rPr>
              <a:t>Γενικός τύπος α-αμινοξέος</a:t>
            </a:r>
            <a:endParaRPr lang="el-GR" sz="2400" dirty="0">
              <a:solidFill>
                <a:prstClr val="black"/>
              </a:solidFill>
              <a:latin typeface="Calibri" panose="020F0502020204030204"/>
            </a:endParaRPr>
          </a:p>
        </p:txBody>
      </p:sp>
      <p:sp>
        <p:nvSpPr>
          <p:cNvPr id="5" name="Θέση αριθμού διαφάνειας 4"/>
          <p:cNvSpPr>
            <a:spLocks noGrp="1"/>
          </p:cNvSpPr>
          <p:nvPr>
            <p:ph type="sldNum" sz="quarter" idx="12"/>
          </p:nvPr>
        </p:nvSpPr>
        <p:spPr/>
        <p:txBody>
          <a:bodyPr/>
          <a:lstStyle/>
          <a:p>
            <a:fld id="{D3F1D1C4-C2D9-4231-9FB2-B2D9D97AA41D}" type="slidenum">
              <a:rPr lang="el-GR" smtClean="0">
                <a:solidFill>
                  <a:prstClr val="black">
                    <a:tint val="75000"/>
                  </a:prstClr>
                </a:solidFill>
              </a:rPr>
              <a:pPr/>
              <a:t>26</a:t>
            </a:fld>
            <a:endParaRPr lang="el-GR" dirty="0">
              <a:solidFill>
                <a:prstClr val="black">
                  <a:tint val="75000"/>
                </a:prstClr>
              </a:solidFill>
            </a:endParaRPr>
          </a:p>
        </p:txBody>
      </p:sp>
      <p:sp>
        <p:nvSpPr>
          <p:cNvPr id="7" name="Rectangle 7"/>
          <p:cNvSpPr/>
          <p:nvPr/>
        </p:nvSpPr>
        <p:spPr>
          <a:xfrm>
            <a:off x="1331640" y="3456818"/>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AminoAcidball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YassineMrabet"/>
              </a:rPr>
              <a:t>YassineMrabet</a:t>
            </a:r>
            <a:endParaRPr lang="el-GR" sz="1200" dirty="0">
              <a:latin typeface="+mn-lt"/>
            </a:endParaRPr>
          </a:p>
          <a:p>
            <a:pPr algn="ct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02786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 και β- αμινοξέα</a:t>
            </a:r>
            <a:endParaRPr lang="el-GR" dirty="0"/>
          </a:p>
        </p:txBody>
      </p:sp>
      <p:sp>
        <p:nvSpPr>
          <p:cNvPr id="3" name="Content Placeholder 2"/>
          <p:cNvSpPr>
            <a:spLocks noGrp="1"/>
          </p:cNvSpPr>
          <p:nvPr>
            <p:ph idx="1"/>
          </p:nvPr>
        </p:nvSpPr>
        <p:spPr>
          <a:xfrm>
            <a:off x="628650" y="4797152"/>
            <a:ext cx="7886700" cy="1584176"/>
          </a:xfrm>
        </p:spPr>
        <p:txBody>
          <a:bodyPr>
            <a:noAutofit/>
          </a:bodyPr>
          <a:lstStyle/>
          <a:p>
            <a:r>
              <a:rPr lang="el-GR" sz="2400" dirty="0"/>
              <a:t>Όταν η καρβοξυλική ομάδα και η αμινομάδα συνδέονται στο ίδιο άτομο </a:t>
            </a:r>
            <a:r>
              <a:rPr lang="en-US" sz="2400" dirty="0"/>
              <a:t>C, </a:t>
            </a:r>
            <a:r>
              <a:rPr lang="el-GR" sz="2400" dirty="0"/>
              <a:t>λέγονται </a:t>
            </a:r>
            <a:r>
              <a:rPr lang="el-GR" sz="2400" b="1" dirty="0" smtClean="0"/>
              <a:t>α-αμινοξέα.</a:t>
            </a:r>
            <a:endParaRPr lang="el-GR" sz="2400" b="1" dirty="0"/>
          </a:p>
          <a:p>
            <a:r>
              <a:rPr lang="el-GR" sz="2400" dirty="0"/>
              <a:t>Όταν η καρβοξυλική ομάδα και η αμινομάδα συνδέονται </a:t>
            </a:r>
            <a:r>
              <a:rPr lang="el-GR" sz="2400" dirty="0" smtClean="0"/>
              <a:t>σε δύο γειτονικά άτομα </a:t>
            </a:r>
            <a:r>
              <a:rPr lang="en-US" sz="2400" dirty="0"/>
              <a:t>C, </a:t>
            </a:r>
            <a:r>
              <a:rPr lang="el-GR" sz="2400" dirty="0"/>
              <a:t>λέγονται </a:t>
            </a:r>
            <a:r>
              <a:rPr lang="el-GR" sz="2400" b="1" dirty="0" smtClean="0"/>
              <a:t>β-αμινοξέα.</a:t>
            </a:r>
            <a:endParaRPr lang="el-GR" sz="2400" b="1" dirty="0"/>
          </a:p>
        </p:txBody>
      </p:sp>
      <p:pic>
        <p:nvPicPr>
          <p:cNvPr id="46082" name="Picture 2" descr="http://upload.wikimedia.org/wikipedia/commons/thumb/9/92/Beta_alanine_comparison.svg/317px-Beta_alanine_comparison.svg.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60784" y="1556792"/>
            <a:ext cx="4565307"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3808" y="3573016"/>
            <a:ext cx="1288238" cy="646331"/>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α- αμινοξύ</a:t>
            </a:r>
          </a:p>
          <a:p>
            <a:pPr fontAlgn="auto">
              <a:spcBef>
                <a:spcPts val="0"/>
              </a:spcBef>
              <a:spcAft>
                <a:spcPts val="0"/>
              </a:spcAft>
            </a:pPr>
            <a:r>
              <a:rPr lang="el-GR" dirty="0" smtClean="0">
                <a:solidFill>
                  <a:prstClr val="black"/>
                </a:solidFill>
                <a:latin typeface="Calibri" panose="020F0502020204030204"/>
              </a:rPr>
              <a:t>(α-αλανίνη)</a:t>
            </a:r>
            <a:endParaRPr lang="el-GR" dirty="0">
              <a:solidFill>
                <a:prstClr val="black"/>
              </a:solidFill>
              <a:latin typeface="Calibri" panose="020F0502020204030204"/>
            </a:endParaRPr>
          </a:p>
        </p:txBody>
      </p:sp>
      <p:sp>
        <p:nvSpPr>
          <p:cNvPr id="6" name="TextBox 5"/>
          <p:cNvSpPr txBox="1"/>
          <p:nvPr/>
        </p:nvSpPr>
        <p:spPr>
          <a:xfrm>
            <a:off x="5220072" y="3573016"/>
            <a:ext cx="1288238" cy="646331"/>
          </a:xfrm>
          <a:prstGeom prst="rect">
            <a:avLst/>
          </a:prstGeom>
          <a:noFill/>
        </p:spPr>
        <p:txBody>
          <a:bodyPr wrap="none" rtlCol="0">
            <a:spAutoFit/>
          </a:bodyPr>
          <a:lstStyle/>
          <a:p>
            <a:pPr fontAlgn="auto">
              <a:spcBef>
                <a:spcPts val="0"/>
              </a:spcBef>
              <a:spcAft>
                <a:spcPts val="0"/>
              </a:spcAft>
            </a:pPr>
            <a:r>
              <a:rPr lang="el-GR" dirty="0" smtClean="0">
                <a:solidFill>
                  <a:prstClr val="black"/>
                </a:solidFill>
                <a:latin typeface="Calibri" panose="020F0502020204030204"/>
              </a:rPr>
              <a:t>β- αμινοξύ</a:t>
            </a:r>
          </a:p>
          <a:p>
            <a:pPr fontAlgn="auto">
              <a:spcBef>
                <a:spcPts val="0"/>
              </a:spcBef>
              <a:spcAft>
                <a:spcPts val="0"/>
              </a:spcAft>
            </a:pPr>
            <a:r>
              <a:rPr lang="el-GR" dirty="0" smtClean="0">
                <a:solidFill>
                  <a:prstClr val="black"/>
                </a:solidFill>
                <a:latin typeface="Calibri" panose="020F0502020204030204"/>
              </a:rPr>
              <a:t>(β-αλανίνη)</a:t>
            </a:r>
            <a:endParaRPr lang="el-GR" dirty="0">
              <a:solidFill>
                <a:prstClr val="black"/>
              </a:solidFill>
              <a:latin typeface="Calibri" panose="020F0502020204030204"/>
            </a:endParaRPr>
          </a:p>
        </p:txBody>
      </p:sp>
      <p:sp>
        <p:nvSpPr>
          <p:cNvPr id="5" name="Θέση αριθμού διαφάνειας 4"/>
          <p:cNvSpPr>
            <a:spLocks noGrp="1"/>
          </p:cNvSpPr>
          <p:nvPr>
            <p:ph type="sldNum" sz="quarter" idx="12"/>
          </p:nvPr>
        </p:nvSpPr>
        <p:spPr/>
        <p:txBody>
          <a:bodyPr/>
          <a:lstStyle/>
          <a:p>
            <a:fld id="{D3F1D1C4-C2D9-4231-9FB2-B2D9D97AA41D}" type="slidenum">
              <a:rPr lang="el-GR" smtClean="0">
                <a:solidFill>
                  <a:prstClr val="black">
                    <a:tint val="75000"/>
                  </a:prstClr>
                </a:solidFill>
              </a:rPr>
              <a:pPr/>
              <a:t>27</a:t>
            </a:fld>
            <a:endParaRPr lang="el-GR" dirty="0">
              <a:solidFill>
                <a:prstClr val="black">
                  <a:tint val="75000"/>
                </a:prstClr>
              </a:solidFill>
            </a:endParaRPr>
          </a:p>
        </p:txBody>
      </p:sp>
      <p:sp>
        <p:nvSpPr>
          <p:cNvPr id="9" name="Rectangle 7"/>
          <p:cNvSpPr/>
          <p:nvPr/>
        </p:nvSpPr>
        <p:spPr>
          <a:xfrm>
            <a:off x="6912274" y="3249850"/>
            <a:ext cx="1979712"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Beta alanine </a:t>
            </a:r>
            <a:r>
              <a:rPr lang="en-US" sz="1200" dirty="0" smtClean="0">
                <a:latin typeface="+mn-lt"/>
                <a:hlinkClick r:id="rId3"/>
              </a:rPr>
              <a:t>comparison</a:t>
            </a:r>
            <a:r>
              <a:rPr lang="en-US" sz="1200" dirty="0" smtClean="0">
                <a:solidFill>
                  <a:prstClr val="black">
                    <a:lumMod val="75000"/>
                    <a:lumOff val="25000"/>
                  </a:prstClr>
                </a:solidFill>
                <a:latin typeface="+mn-lt"/>
              </a:rPr>
              <a:t>”, </a:t>
            </a:r>
            <a:r>
              <a:rPr lang="en-US" sz="1200" dirty="0" smtClean="0">
                <a:latin typeface="+mn-lt"/>
                <a:hlinkClick r:id="rId4" tooltip="User:YassineMrabet"/>
              </a:rPr>
              <a:t>YassineMrabet</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 3.0</a:t>
            </a:r>
            <a:endParaRPr lang="en-US" sz="1200" dirty="0">
              <a:latin typeface="+mn-lt"/>
            </a:endParaRPr>
          </a:p>
        </p:txBody>
      </p:sp>
    </p:spTree>
    <p:extLst>
      <p:ext uri="{BB962C8B-B14F-4D97-AF65-F5344CB8AC3E}">
        <p14:creationId xmlns:p14="http://schemas.microsoft.com/office/powerpoint/2010/main" val="3504144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Οξεοβασική συμπεριφορά των αμινοξέων </a:t>
            </a:r>
            <a:r>
              <a:rPr lang="el-GR" sz="3200" dirty="0" smtClean="0">
                <a:solidFill>
                  <a:prstClr val="black"/>
                </a:solidFill>
              </a:rPr>
              <a:t>1/2</a:t>
            </a:r>
            <a:endParaRPr lang="el-GR"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2492896"/>
            <a:ext cx="2407795" cy="2009376"/>
          </a:xfrm>
          <a:prstGeom prst="rect">
            <a:avLst/>
          </a:prstGeom>
          <a:solidFill>
            <a:schemeClr val="bg1"/>
          </a:solidFill>
          <a:ln>
            <a:solidFill>
              <a:srgbClr val="FF0000"/>
            </a:solidFill>
          </a:ln>
        </p:spPr>
      </p:pic>
      <p:graphicFrame>
        <p:nvGraphicFramePr>
          <p:cNvPr id="6" name="Object 5"/>
          <p:cNvGraphicFramePr>
            <a:graphicFrameLocks noChangeAspect="1"/>
          </p:cNvGraphicFramePr>
          <p:nvPr>
            <p:extLst/>
          </p:nvPr>
        </p:nvGraphicFramePr>
        <p:xfrm>
          <a:off x="984839" y="2669766"/>
          <a:ext cx="5387386" cy="1417116"/>
        </p:xfrm>
        <a:graphic>
          <a:graphicData uri="http://schemas.openxmlformats.org/presentationml/2006/ole">
            <mc:AlternateContent xmlns:mc="http://schemas.openxmlformats.org/markup-compatibility/2006">
              <mc:Choice xmlns:v="urn:schemas-microsoft-com:vml" Requires="v">
                <p:oleObj spid="_x0000_s12299" name="ChemSketch" r:id="rId4" imgW="3651480" imgH="960120" progId="ACD.ChemSketch.20">
                  <p:embed/>
                </p:oleObj>
              </mc:Choice>
              <mc:Fallback>
                <p:oleObj name="ChemSketch" r:id="rId4" imgW="3651480" imgH="960120" progId="ACD.ChemSketch.20">
                  <p:embed/>
                  <p:pic>
                    <p:nvPicPr>
                      <p:cNvPr id="0" name=""/>
                      <p:cNvPicPr/>
                      <p:nvPr/>
                    </p:nvPicPr>
                    <p:blipFill>
                      <a:blip r:embed="rId5"/>
                      <a:stretch>
                        <a:fillRect/>
                      </a:stretch>
                    </p:blipFill>
                    <p:spPr>
                      <a:xfrm>
                        <a:off x="984839" y="2669766"/>
                        <a:ext cx="5387386" cy="1417116"/>
                      </a:xfrm>
                      <a:prstGeom prst="rect">
                        <a:avLst/>
                      </a:prstGeom>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fld id="{D3F1D1C4-C2D9-4231-9FB2-B2D9D97AA41D}" type="slidenum">
              <a:rPr lang="el-GR" smtClean="0">
                <a:solidFill>
                  <a:prstClr val="black">
                    <a:tint val="75000"/>
                  </a:prstClr>
                </a:solidFill>
              </a:rPr>
              <a:pPr/>
              <a:t>28</a:t>
            </a:fld>
            <a:endParaRPr lang="el-GR" dirty="0">
              <a:solidFill>
                <a:prstClr val="black">
                  <a:tint val="75000"/>
                </a:prstClr>
              </a:solidFill>
            </a:endParaRPr>
          </a:p>
        </p:txBody>
      </p:sp>
    </p:spTree>
    <p:extLst>
      <p:ext uri="{BB962C8B-B14F-4D97-AF65-F5344CB8AC3E}">
        <p14:creationId xmlns:p14="http://schemas.microsoft.com/office/powerpoint/2010/main" val="216501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Μονομοριακή πυρηνόφιλη υποκατάσταση (</a:t>
            </a:r>
            <a:r>
              <a:rPr lang="en-US" dirty="0" smtClean="0"/>
              <a:t>S</a:t>
            </a:r>
            <a:r>
              <a:rPr lang="en-US" baseline="-25000" dirty="0" smtClean="0"/>
              <a:t>N</a:t>
            </a:r>
            <a:r>
              <a:rPr lang="el-GR" dirty="0" smtClean="0"/>
              <a:t>1</a:t>
            </a:r>
            <a:r>
              <a:rPr lang="en-US" dirty="0" smtClean="0"/>
              <a:t>)</a:t>
            </a:r>
            <a:endParaRPr lang="el-GR" dirty="0"/>
          </a:p>
        </p:txBody>
      </p:sp>
      <p:sp>
        <p:nvSpPr>
          <p:cNvPr id="3" name="2 - Θέση περιεχομένου"/>
          <p:cNvSpPr>
            <a:spLocks noGrp="1"/>
          </p:cNvSpPr>
          <p:nvPr>
            <p:ph idx="1"/>
          </p:nvPr>
        </p:nvSpPr>
        <p:spPr>
          <a:xfrm>
            <a:off x="4318379" y="5644192"/>
            <a:ext cx="4095713" cy="394256"/>
          </a:xfrm>
        </p:spPr>
        <p:txBody>
          <a:bodyPr>
            <a:noAutofit/>
          </a:bodyPr>
          <a:lstStyle/>
          <a:p>
            <a:r>
              <a:rPr lang="el-GR" sz="2400" dirty="0"/>
              <a:t>Μηχανισμός Αντίδρασης </a:t>
            </a:r>
            <a:r>
              <a:rPr lang="en-US" sz="2400" dirty="0"/>
              <a:t>S</a:t>
            </a:r>
            <a:r>
              <a:rPr lang="en-US" sz="2400" baseline="-25000" dirty="0"/>
              <a:t>N</a:t>
            </a:r>
            <a:r>
              <a:rPr lang="el-GR" sz="2400" dirty="0"/>
              <a:t>1</a:t>
            </a:r>
            <a:r>
              <a:rPr lang="en-US" sz="2400" dirty="0"/>
              <a:t> </a:t>
            </a:r>
            <a:endParaRPr lang="el-GR" sz="2400" dirty="0"/>
          </a:p>
        </p:txBody>
      </p:sp>
      <p:grpSp>
        <p:nvGrpSpPr>
          <p:cNvPr id="12" name="Group 11"/>
          <p:cNvGrpSpPr/>
          <p:nvPr/>
        </p:nvGrpSpPr>
        <p:grpSpPr>
          <a:xfrm>
            <a:off x="3898206" y="1591031"/>
            <a:ext cx="4769507" cy="4045535"/>
            <a:chOff x="5444645" y="2285992"/>
            <a:chExt cx="3608830" cy="3332349"/>
          </a:xfrm>
        </p:grpSpPr>
        <p:grpSp>
          <p:nvGrpSpPr>
            <p:cNvPr id="4" name="12 - Ομάδα"/>
            <p:cNvGrpSpPr/>
            <p:nvPr/>
          </p:nvGrpSpPr>
          <p:grpSpPr>
            <a:xfrm>
              <a:off x="5857884" y="3857628"/>
              <a:ext cx="3000396" cy="928694"/>
              <a:chOff x="5857884" y="3857628"/>
              <a:chExt cx="3000396" cy="928694"/>
            </a:xfrm>
          </p:grpSpPr>
          <p:sp>
            <p:nvSpPr>
              <p:cNvPr id="9" name="8 - Ορθογώνιο"/>
              <p:cNvSpPr/>
              <p:nvPr/>
            </p:nvSpPr>
            <p:spPr>
              <a:xfrm>
                <a:off x="5857884" y="3857628"/>
                <a:ext cx="1143008" cy="50006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nvGrpSpPr>
              <p:cNvPr id="6" name="11 - Ομάδα"/>
              <p:cNvGrpSpPr/>
              <p:nvPr/>
            </p:nvGrpSpPr>
            <p:grpSpPr>
              <a:xfrm>
                <a:off x="7715272" y="4357694"/>
                <a:ext cx="1143008" cy="428628"/>
                <a:chOff x="7715272" y="4357694"/>
                <a:chExt cx="1143008" cy="428628"/>
              </a:xfrm>
            </p:grpSpPr>
            <p:sp>
              <p:nvSpPr>
                <p:cNvPr id="10" name="9 - Ορθογώνιο"/>
                <p:cNvSpPr/>
                <p:nvPr/>
              </p:nvSpPr>
              <p:spPr>
                <a:xfrm>
                  <a:off x="7715272" y="4357694"/>
                  <a:ext cx="500066" cy="42862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11" name="10 - Ορθογώνιο"/>
                <p:cNvSpPr/>
                <p:nvPr/>
              </p:nvSpPr>
              <p:spPr>
                <a:xfrm>
                  <a:off x="8215338" y="4429132"/>
                  <a:ext cx="642942" cy="35719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grpSp>
        <p:pic>
          <p:nvPicPr>
            <p:cNvPr id="54275" name="Picture 3"/>
            <p:cNvPicPr>
              <a:picLocks noChangeAspect="1" noChangeArrowheads="1"/>
            </p:cNvPicPr>
            <p:nvPr/>
          </p:nvPicPr>
          <p:blipFill>
            <a:blip r:embed="rId2" cstate="email">
              <a:lum bright="-28000" contrast="47000"/>
              <a:extLst>
                <a:ext uri="{28A0092B-C50C-407E-A947-70E740481C1C}">
                  <a14:useLocalDpi xmlns:a14="http://schemas.microsoft.com/office/drawing/2010/main"/>
                </a:ext>
              </a:extLst>
            </a:blip>
            <a:srcRect/>
            <a:stretch>
              <a:fillRect/>
            </a:stretch>
          </p:blipFill>
          <p:spPr bwMode="auto">
            <a:xfrm>
              <a:off x="5695921" y="2672136"/>
              <a:ext cx="3357554" cy="2638428"/>
            </a:xfrm>
            <a:prstGeom prst="rect">
              <a:avLst/>
            </a:prstGeom>
            <a:noFill/>
            <a:ln w="9525">
              <a:noFill/>
              <a:miter lim="800000"/>
              <a:headEnd/>
              <a:tailEnd/>
            </a:ln>
            <a:effectLst/>
          </p:spPr>
        </p:pic>
        <p:sp>
          <p:nvSpPr>
            <p:cNvPr id="15" name="14 - TextBox"/>
            <p:cNvSpPr txBox="1"/>
            <p:nvPr/>
          </p:nvSpPr>
          <p:spPr>
            <a:xfrm rot="16200000">
              <a:off x="4603518" y="3546529"/>
              <a:ext cx="1990032" cy="307777"/>
            </a:xfrm>
            <a:prstGeom prst="rect">
              <a:avLst/>
            </a:prstGeom>
            <a:noFill/>
          </p:spPr>
          <p:txBody>
            <a:bodyPr wrap="none" rtlCol="0">
              <a:spAutoFit/>
            </a:bodyPr>
            <a:lstStyle/>
            <a:p>
              <a:pPr fontAlgn="auto">
                <a:spcBef>
                  <a:spcPts val="0"/>
                </a:spcBef>
                <a:spcAft>
                  <a:spcPts val="0"/>
                </a:spcAft>
              </a:pPr>
              <a:r>
                <a:rPr lang="el-GR" sz="1400" dirty="0" smtClean="0">
                  <a:solidFill>
                    <a:prstClr val="black"/>
                  </a:solidFill>
                  <a:latin typeface="Calibri" panose="020F0502020204030204"/>
                </a:rPr>
                <a:t>Ελεύθερη Ενέργεια </a:t>
              </a:r>
              <a:r>
                <a:rPr lang="el-GR" sz="1400" b="1" dirty="0" smtClean="0">
                  <a:solidFill>
                    <a:prstClr val="black"/>
                  </a:solidFill>
                  <a:latin typeface="Calibri" panose="020F0502020204030204"/>
                </a:rPr>
                <a:t>(Δ</a:t>
              </a:r>
              <a:r>
                <a:rPr lang="en-US" sz="1400" b="1" i="1" dirty="0" smtClean="0">
                  <a:solidFill>
                    <a:prstClr val="black"/>
                  </a:solidFill>
                  <a:latin typeface="Calibri" panose="020F0502020204030204"/>
                </a:rPr>
                <a:t>G</a:t>
              </a:r>
              <a:r>
                <a:rPr lang="en-US" sz="1400" b="1" dirty="0" smtClean="0">
                  <a:solidFill>
                    <a:prstClr val="black"/>
                  </a:solidFill>
                  <a:latin typeface="Calibri" panose="020F0502020204030204"/>
                </a:rPr>
                <a:t>)</a:t>
              </a:r>
              <a:endParaRPr lang="el-GR" sz="1400" b="1" dirty="0">
                <a:solidFill>
                  <a:prstClr val="black"/>
                </a:solidFill>
                <a:latin typeface="Calibri" panose="020F0502020204030204"/>
              </a:endParaRPr>
            </a:p>
          </p:txBody>
        </p:sp>
        <p:sp>
          <p:nvSpPr>
            <p:cNvPr id="16" name="15 - TextBox"/>
            <p:cNvSpPr txBox="1"/>
            <p:nvPr/>
          </p:nvSpPr>
          <p:spPr>
            <a:xfrm>
              <a:off x="5838797" y="5310564"/>
              <a:ext cx="1878719" cy="307777"/>
            </a:xfrm>
            <a:prstGeom prst="rect">
              <a:avLst/>
            </a:prstGeom>
            <a:noFill/>
          </p:spPr>
          <p:txBody>
            <a:bodyPr wrap="none" rtlCol="0">
              <a:spAutoFit/>
            </a:bodyPr>
            <a:lstStyle/>
            <a:p>
              <a:pPr fontAlgn="auto">
                <a:spcBef>
                  <a:spcPts val="0"/>
                </a:spcBef>
                <a:spcAft>
                  <a:spcPts val="0"/>
                </a:spcAft>
              </a:pPr>
              <a:r>
                <a:rPr lang="el-GR" sz="1400" dirty="0" smtClean="0">
                  <a:solidFill>
                    <a:prstClr val="black"/>
                  </a:solidFill>
                  <a:latin typeface="Calibri" panose="020F0502020204030204"/>
                </a:rPr>
                <a:t>Συνιστώσα αντίδρασης</a:t>
              </a:r>
              <a:endParaRPr lang="el-GR" sz="1400" b="1" dirty="0">
                <a:solidFill>
                  <a:prstClr val="black"/>
                </a:solidFill>
                <a:latin typeface="Calibri" panose="020F0502020204030204"/>
              </a:endParaRPr>
            </a:p>
          </p:txBody>
        </p:sp>
        <p:sp>
          <p:nvSpPr>
            <p:cNvPr id="17" name="16 - TextBox"/>
            <p:cNvSpPr txBox="1"/>
            <p:nvPr/>
          </p:nvSpPr>
          <p:spPr>
            <a:xfrm>
              <a:off x="6788931" y="3724635"/>
              <a:ext cx="885179" cy="261610"/>
            </a:xfrm>
            <a:prstGeom prst="rect">
              <a:avLst/>
            </a:prstGeom>
            <a:noFill/>
          </p:spPr>
          <p:txBody>
            <a:bodyPr wrap="none" rtlCol="0">
              <a:spAutoFit/>
            </a:bodyPr>
            <a:lstStyle/>
            <a:p>
              <a:pPr fontAlgn="auto">
                <a:spcBef>
                  <a:spcPts val="0"/>
                </a:spcBef>
                <a:spcAft>
                  <a:spcPts val="0"/>
                </a:spcAft>
              </a:pPr>
              <a:r>
                <a:rPr lang="el-GR" sz="1100" b="1" dirty="0" smtClean="0">
                  <a:solidFill>
                    <a:prstClr val="black"/>
                  </a:solidFill>
                  <a:latin typeface="Arial Narrow" pitchFamily="34" charset="0"/>
                </a:rPr>
                <a:t>καρβοκατιόν</a:t>
              </a:r>
              <a:endParaRPr lang="el-GR" sz="1100" b="1" dirty="0">
                <a:solidFill>
                  <a:prstClr val="black"/>
                </a:solidFill>
                <a:latin typeface="Arial Narrow" pitchFamily="34" charset="0"/>
              </a:endParaRPr>
            </a:p>
          </p:txBody>
        </p:sp>
        <p:sp>
          <p:nvSpPr>
            <p:cNvPr id="19" name="18 - TextBox"/>
            <p:cNvSpPr txBox="1"/>
            <p:nvPr/>
          </p:nvSpPr>
          <p:spPr>
            <a:xfrm>
              <a:off x="6286512" y="2285992"/>
              <a:ext cx="734496" cy="400110"/>
            </a:xfrm>
            <a:prstGeom prst="rect">
              <a:avLst/>
            </a:prstGeom>
            <a:noFill/>
          </p:spPr>
          <p:txBody>
            <a:bodyPr wrap="none" rtlCol="0">
              <a:spAutoFit/>
            </a:bodyPr>
            <a:lstStyle/>
            <a:p>
              <a:pPr fontAlgn="auto">
                <a:spcBef>
                  <a:spcPts val="0"/>
                </a:spcBef>
                <a:spcAft>
                  <a:spcPts val="0"/>
                </a:spcAft>
              </a:pPr>
              <a:r>
                <a:rPr lang="en-US" b="1" i="1" dirty="0" smtClean="0">
                  <a:solidFill>
                    <a:srgbClr val="C00000"/>
                  </a:solidFill>
                  <a:latin typeface="Calibri" panose="020F0502020204030204"/>
                </a:rPr>
                <a:t>M</a:t>
              </a:r>
              <a:r>
                <a:rPr lang="el-GR" b="1" i="1" dirty="0" smtClean="0">
                  <a:solidFill>
                    <a:srgbClr val="C00000"/>
                  </a:solidFill>
                  <a:latin typeface="Calibri" panose="020F0502020204030204"/>
                </a:rPr>
                <a:t>Κ</a:t>
              </a:r>
              <a:r>
                <a:rPr lang="el-GR" b="1" i="1" baseline="-25000" dirty="0" smtClean="0">
                  <a:solidFill>
                    <a:srgbClr val="C00000"/>
                  </a:solidFill>
                  <a:latin typeface="Calibri" panose="020F0502020204030204"/>
                </a:rPr>
                <a:t>1</a:t>
              </a:r>
              <a:r>
                <a:rPr lang="en-US" sz="2000" b="1" i="1" dirty="0" smtClean="0">
                  <a:solidFill>
                    <a:srgbClr val="C00000"/>
                  </a:solidFill>
                  <a:latin typeface="Calibri" panose="020F0502020204030204"/>
                </a:rPr>
                <a:t> </a:t>
              </a:r>
              <a:r>
                <a:rPr lang="en-US" sz="2000" b="1" i="1" baseline="30000" dirty="0" smtClean="0">
                  <a:solidFill>
                    <a:srgbClr val="C00000"/>
                  </a:solidFill>
                  <a:latin typeface="Calibri" panose="020F0502020204030204"/>
                </a:rPr>
                <a:t>‡</a:t>
              </a:r>
              <a:endParaRPr lang="el-GR" sz="1200" b="1" i="1" baseline="30000" dirty="0">
                <a:solidFill>
                  <a:srgbClr val="C00000"/>
                </a:solidFill>
                <a:latin typeface="Calibri" panose="020F0502020204030204"/>
              </a:endParaRPr>
            </a:p>
          </p:txBody>
        </p:sp>
        <p:sp>
          <p:nvSpPr>
            <p:cNvPr id="20" name="19 - TextBox"/>
            <p:cNvSpPr txBox="1"/>
            <p:nvPr/>
          </p:nvSpPr>
          <p:spPr>
            <a:xfrm>
              <a:off x="7429520" y="2428868"/>
              <a:ext cx="734496" cy="400110"/>
            </a:xfrm>
            <a:prstGeom prst="rect">
              <a:avLst/>
            </a:prstGeom>
            <a:noFill/>
          </p:spPr>
          <p:txBody>
            <a:bodyPr wrap="none" rtlCol="0">
              <a:spAutoFit/>
            </a:bodyPr>
            <a:lstStyle/>
            <a:p>
              <a:pPr fontAlgn="auto">
                <a:spcBef>
                  <a:spcPts val="0"/>
                </a:spcBef>
                <a:spcAft>
                  <a:spcPts val="0"/>
                </a:spcAft>
              </a:pPr>
              <a:r>
                <a:rPr lang="en-US" b="1" i="1" dirty="0" smtClean="0">
                  <a:solidFill>
                    <a:srgbClr val="C00000"/>
                  </a:solidFill>
                  <a:latin typeface="Calibri" panose="020F0502020204030204"/>
                </a:rPr>
                <a:t>M</a:t>
              </a:r>
              <a:r>
                <a:rPr lang="el-GR" b="1" i="1" dirty="0" smtClean="0">
                  <a:solidFill>
                    <a:srgbClr val="C00000"/>
                  </a:solidFill>
                  <a:latin typeface="Calibri" panose="020F0502020204030204"/>
                </a:rPr>
                <a:t>Κ</a:t>
              </a:r>
              <a:r>
                <a:rPr lang="el-GR" b="1" i="1" baseline="-25000" dirty="0" smtClean="0">
                  <a:solidFill>
                    <a:srgbClr val="C00000"/>
                  </a:solidFill>
                  <a:latin typeface="Calibri" panose="020F0502020204030204"/>
                </a:rPr>
                <a:t>2</a:t>
              </a:r>
              <a:r>
                <a:rPr lang="en-US" sz="2000" b="1" i="1" dirty="0" smtClean="0">
                  <a:solidFill>
                    <a:srgbClr val="C00000"/>
                  </a:solidFill>
                  <a:latin typeface="Calibri" panose="020F0502020204030204"/>
                </a:rPr>
                <a:t> </a:t>
              </a:r>
              <a:r>
                <a:rPr lang="en-US" sz="2000" b="1" i="1" baseline="30000" dirty="0" smtClean="0">
                  <a:solidFill>
                    <a:srgbClr val="C00000"/>
                  </a:solidFill>
                  <a:latin typeface="Calibri" panose="020F0502020204030204"/>
                </a:rPr>
                <a:t>‡</a:t>
              </a:r>
              <a:endParaRPr lang="el-GR" sz="1200" b="1" i="1" baseline="30000" dirty="0">
                <a:solidFill>
                  <a:srgbClr val="C00000"/>
                </a:solidFill>
                <a:latin typeface="Calibri" panose="020F0502020204030204"/>
              </a:endParaRPr>
            </a:p>
          </p:txBody>
        </p:sp>
      </p:gr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25669" t="4085" r="16379" b="2921"/>
          <a:stretch/>
        </p:blipFill>
        <p:spPr>
          <a:xfrm>
            <a:off x="352985" y="2124735"/>
            <a:ext cx="2844509" cy="2723829"/>
          </a:xfrm>
          <a:prstGeom prst="rect">
            <a:avLst/>
          </a:prstGeom>
          <a:solidFill>
            <a:schemeClr val="bg2"/>
          </a:solidFill>
        </p:spPr>
      </p:pic>
      <p:sp>
        <p:nvSpPr>
          <p:cNvPr id="5" name="Θέση αριθμού διαφάνειας 4"/>
          <p:cNvSpPr>
            <a:spLocks noGrp="1"/>
          </p:cNvSpPr>
          <p:nvPr>
            <p:ph type="sldNum" sz="quarter" idx="12"/>
          </p:nvPr>
        </p:nvSpPr>
        <p:spPr/>
        <p:txBody>
          <a:bodyPr/>
          <a:lstStyle/>
          <a:p>
            <a:fld id="{D3F1D1C4-C2D9-4231-9FB2-B2D9D97AA41D}" type="slidenum">
              <a:rPr lang="el-GR" smtClean="0">
                <a:solidFill>
                  <a:prstClr val="black">
                    <a:tint val="75000"/>
                  </a:prstClr>
                </a:solidFill>
              </a:rPr>
              <a:pPr/>
              <a:t>2</a:t>
            </a:fld>
            <a:endParaRPr lang="el-GR" dirty="0">
              <a:solidFill>
                <a:prstClr val="black">
                  <a:tint val="75000"/>
                </a:prstClr>
              </a:solidFill>
            </a:endParaRPr>
          </a:p>
        </p:txBody>
      </p:sp>
      <p:sp>
        <p:nvSpPr>
          <p:cNvPr id="21" name="Ορθογώνιο 20"/>
          <p:cNvSpPr/>
          <p:nvPr/>
        </p:nvSpPr>
        <p:spPr>
          <a:xfrm>
            <a:off x="1043608" y="4930961"/>
            <a:ext cx="1325427" cy="276999"/>
          </a:xfrm>
          <a:prstGeom prst="rect">
            <a:avLst/>
          </a:prstGeom>
        </p:spPr>
        <p:txBody>
          <a:bodyPr wrap="none">
            <a:spAutoFit/>
          </a:bodyPr>
          <a:lstStyle/>
          <a:p>
            <a:r>
              <a:rPr lang="en-US" sz="1200" dirty="0" smtClean="0">
                <a:latin typeface="+mn-lt"/>
                <a:hlinkClick r:id="rId4"/>
              </a:rPr>
              <a:t>rod.beavon.org.uk</a:t>
            </a:r>
            <a:endParaRPr lang="el-GR" sz="1200" dirty="0">
              <a:latin typeface="+mn-lt"/>
            </a:endParaRPr>
          </a:p>
        </p:txBody>
      </p:sp>
    </p:spTree>
    <p:extLst>
      <p:ext uri="{BB962C8B-B14F-4D97-AF65-F5344CB8AC3E}">
        <p14:creationId xmlns:p14="http://schemas.microsoft.com/office/powerpoint/2010/main" val="1803972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Οξεοβασική συμπεριφορά των αμινοξέων </a:t>
            </a:r>
            <a:r>
              <a:rPr lang="el-GR" sz="3200" dirty="0">
                <a:solidFill>
                  <a:prstClr val="black"/>
                </a:solidFill>
              </a:rPr>
              <a:t>2</a:t>
            </a:r>
            <a:r>
              <a:rPr lang="el-GR" sz="3200" dirty="0" smtClean="0">
                <a:solidFill>
                  <a:prstClr val="black"/>
                </a:solidFill>
              </a:rPr>
              <a:t>/2</a:t>
            </a:r>
            <a:endParaRPr lang="el-GR" dirty="0"/>
          </a:p>
        </p:txBody>
      </p:sp>
      <p:graphicFrame>
        <p:nvGraphicFramePr>
          <p:cNvPr id="7" name="Content Placeholder 6"/>
          <p:cNvGraphicFramePr>
            <a:graphicFrameLocks noGrp="1"/>
          </p:cNvGraphicFramePr>
          <p:nvPr>
            <p:ph idx="1"/>
            <p:extLst/>
          </p:nvPr>
        </p:nvGraphicFramePr>
        <p:xfrm>
          <a:off x="700088" y="3919313"/>
          <a:ext cx="7886700" cy="2743200"/>
        </p:xfrm>
        <a:graphic>
          <a:graphicData uri="http://schemas.openxmlformats.org/drawingml/2006/table">
            <a:tbl>
              <a:tblPr firstRow="1" bandRow="1">
                <a:tableStyleId>{5C22544A-7EE6-4342-B048-85BDC9FD1C3A}</a:tableStyleId>
              </a:tblPr>
              <a:tblGrid>
                <a:gridCol w="2287736"/>
                <a:gridCol w="1655614"/>
                <a:gridCol w="1971675"/>
                <a:gridCol w="1971675"/>
              </a:tblGrid>
              <a:tr h="370840">
                <a:tc>
                  <a:txBody>
                    <a:bodyPr/>
                    <a:lstStyle/>
                    <a:p>
                      <a:pPr algn="ctr"/>
                      <a:r>
                        <a:rPr lang="el-GR" sz="2400" dirty="0" smtClean="0"/>
                        <a:t>Αμινοξύ </a:t>
                      </a:r>
                      <a:endParaRPr lang="el-GR" sz="2400" dirty="0"/>
                    </a:p>
                  </a:txBody>
                  <a:tcPr/>
                </a:tc>
                <a:tc>
                  <a:txBody>
                    <a:bodyPr/>
                    <a:lstStyle/>
                    <a:p>
                      <a:pPr algn="ctr"/>
                      <a:r>
                        <a:rPr lang="en-US" sz="2400" dirty="0" smtClean="0"/>
                        <a:t>pK</a:t>
                      </a:r>
                      <a:r>
                        <a:rPr lang="en-US" sz="2400" baseline="-25000" dirty="0" smtClean="0"/>
                        <a:t>a1</a:t>
                      </a:r>
                      <a:endParaRPr lang="el-GR" sz="2400" baseline="-25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dirty="0" smtClean="0"/>
                        <a:t>pK</a:t>
                      </a:r>
                      <a:r>
                        <a:rPr lang="en-US" sz="2400" baseline="-25000" dirty="0" smtClean="0"/>
                        <a:t>a2</a:t>
                      </a:r>
                      <a:endParaRPr lang="el-GR" sz="2400" baseline="-25000" dirty="0" smtClean="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dirty="0" smtClean="0">
                          <a:solidFill>
                            <a:srgbClr val="FFFF00"/>
                          </a:solidFill>
                        </a:rPr>
                        <a:t>pK</a:t>
                      </a:r>
                      <a:r>
                        <a:rPr lang="en-US" sz="2400" baseline="-25000" dirty="0" smtClean="0">
                          <a:solidFill>
                            <a:srgbClr val="FFFF00"/>
                          </a:solidFill>
                        </a:rPr>
                        <a:t>a</a:t>
                      </a:r>
                      <a:r>
                        <a:rPr lang="el-GR" sz="2400" baseline="-25000" dirty="0" smtClean="0">
                          <a:solidFill>
                            <a:srgbClr val="FFFF00"/>
                          </a:solidFill>
                        </a:rPr>
                        <a:t>3</a:t>
                      </a:r>
                    </a:p>
                  </a:txBody>
                  <a:tcPr/>
                </a:tc>
              </a:tr>
              <a:tr h="370840">
                <a:tc>
                  <a:txBody>
                    <a:bodyPr/>
                    <a:lstStyle/>
                    <a:p>
                      <a:pPr algn="ctr"/>
                      <a:r>
                        <a:rPr lang="el-GR" sz="2400" dirty="0" smtClean="0"/>
                        <a:t>Γλυκίνη</a:t>
                      </a:r>
                      <a:endParaRPr lang="el-GR" sz="2400" dirty="0"/>
                    </a:p>
                  </a:txBody>
                  <a:tcPr/>
                </a:tc>
                <a:tc>
                  <a:txBody>
                    <a:bodyPr/>
                    <a:lstStyle/>
                    <a:p>
                      <a:pPr algn="ctr"/>
                      <a:r>
                        <a:rPr lang="el-GR" sz="2400" dirty="0" smtClean="0"/>
                        <a:t>2.34</a:t>
                      </a:r>
                      <a:endParaRPr lang="el-GR" sz="2400" dirty="0"/>
                    </a:p>
                  </a:txBody>
                  <a:tcPr/>
                </a:tc>
                <a:tc>
                  <a:txBody>
                    <a:bodyPr/>
                    <a:lstStyle/>
                    <a:p>
                      <a:pPr algn="ctr"/>
                      <a:r>
                        <a:rPr lang="el-GR" sz="2400" dirty="0" smtClean="0"/>
                        <a:t>9.60</a:t>
                      </a:r>
                      <a:endParaRPr lang="el-GR" sz="2400" dirty="0"/>
                    </a:p>
                  </a:txBody>
                  <a:tcPr/>
                </a:tc>
                <a:tc>
                  <a:txBody>
                    <a:bodyPr/>
                    <a:lstStyle/>
                    <a:p>
                      <a:pPr algn="ctr"/>
                      <a:r>
                        <a:rPr lang="el-GR" sz="2400" dirty="0" smtClean="0">
                          <a:solidFill>
                            <a:srgbClr val="C00000"/>
                          </a:solidFill>
                        </a:rPr>
                        <a:t>-</a:t>
                      </a:r>
                      <a:endParaRPr lang="el-GR" sz="2400" dirty="0">
                        <a:solidFill>
                          <a:srgbClr val="C00000"/>
                        </a:solidFill>
                      </a:endParaRPr>
                    </a:p>
                  </a:txBody>
                  <a:tcPr/>
                </a:tc>
              </a:tr>
              <a:tr h="370840">
                <a:tc>
                  <a:txBody>
                    <a:bodyPr/>
                    <a:lstStyle/>
                    <a:p>
                      <a:pPr algn="ctr"/>
                      <a:r>
                        <a:rPr lang="el-GR" sz="2400" dirty="0" smtClean="0"/>
                        <a:t>Αλανίνη</a:t>
                      </a:r>
                      <a:endParaRPr lang="el-GR" sz="2400" dirty="0"/>
                    </a:p>
                  </a:txBody>
                  <a:tcPr/>
                </a:tc>
                <a:tc>
                  <a:txBody>
                    <a:bodyPr/>
                    <a:lstStyle/>
                    <a:p>
                      <a:pPr algn="ctr"/>
                      <a:r>
                        <a:rPr lang="el-GR" sz="2400" dirty="0" smtClean="0"/>
                        <a:t>2.34</a:t>
                      </a:r>
                      <a:endParaRPr lang="el-GR" sz="2400" dirty="0"/>
                    </a:p>
                  </a:txBody>
                  <a:tcPr/>
                </a:tc>
                <a:tc>
                  <a:txBody>
                    <a:bodyPr/>
                    <a:lstStyle/>
                    <a:p>
                      <a:pPr algn="ctr"/>
                      <a:r>
                        <a:rPr lang="el-GR" sz="2400" dirty="0" smtClean="0"/>
                        <a:t>9.69</a:t>
                      </a:r>
                      <a:endParaRPr lang="el-GR" sz="2400" dirty="0"/>
                    </a:p>
                  </a:txBody>
                  <a:tcPr/>
                </a:tc>
                <a:tc>
                  <a:txBody>
                    <a:bodyPr/>
                    <a:lstStyle/>
                    <a:p>
                      <a:pPr algn="ctr"/>
                      <a:r>
                        <a:rPr lang="el-GR" sz="2400" dirty="0" smtClean="0">
                          <a:solidFill>
                            <a:srgbClr val="C00000"/>
                          </a:solidFill>
                        </a:rPr>
                        <a:t>-</a:t>
                      </a:r>
                      <a:endParaRPr lang="el-GR" sz="2400" dirty="0">
                        <a:solidFill>
                          <a:srgbClr val="C00000"/>
                        </a:solidFill>
                      </a:endParaRPr>
                    </a:p>
                  </a:txBody>
                  <a:tcPr/>
                </a:tc>
              </a:tr>
              <a:tr h="370840">
                <a:tc>
                  <a:txBody>
                    <a:bodyPr/>
                    <a:lstStyle/>
                    <a:p>
                      <a:pPr algn="ctr"/>
                      <a:r>
                        <a:rPr lang="el-GR" sz="2400" dirty="0" smtClean="0"/>
                        <a:t>Σερίνη </a:t>
                      </a:r>
                      <a:endParaRPr lang="el-GR" sz="2400" dirty="0"/>
                    </a:p>
                  </a:txBody>
                  <a:tcPr/>
                </a:tc>
                <a:tc>
                  <a:txBody>
                    <a:bodyPr/>
                    <a:lstStyle/>
                    <a:p>
                      <a:pPr algn="ctr"/>
                      <a:r>
                        <a:rPr lang="el-GR" sz="2400" dirty="0" smtClean="0"/>
                        <a:t>2.21</a:t>
                      </a:r>
                      <a:endParaRPr lang="el-GR" sz="2400" dirty="0"/>
                    </a:p>
                  </a:txBody>
                  <a:tcPr/>
                </a:tc>
                <a:tc>
                  <a:txBody>
                    <a:bodyPr/>
                    <a:lstStyle/>
                    <a:p>
                      <a:pPr algn="ctr"/>
                      <a:r>
                        <a:rPr lang="el-GR" sz="2400" dirty="0" smtClean="0"/>
                        <a:t>9.15</a:t>
                      </a:r>
                      <a:endParaRPr lang="el-GR" sz="2400" dirty="0"/>
                    </a:p>
                  </a:txBody>
                  <a:tcPr/>
                </a:tc>
                <a:tc>
                  <a:txBody>
                    <a:bodyPr/>
                    <a:lstStyle/>
                    <a:p>
                      <a:pPr algn="ctr"/>
                      <a:r>
                        <a:rPr lang="el-GR" sz="2400" dirty="0" smtClean="0">
                          <a:solidFill>
                            <a:srgbClr val="C00000"/>
                          </a:solidFill>
                        </a:rPr>
                        <a:t>-</a:t>
                      </a:r>
                      <a:endParaRPr lang="el-GR" sz="2400" dirty="0">
                        <a:solidFill>
                          <a:srgbClr val="C00000"/>
                        </a:solidFill>
                      </a:endParaRPr>
                    </a:p>
                  </a:txBody>
                  <a:tcPr/>
                </a:tc>
              </a:tr>
              <a:tr h="370840">
                <a:tc>
                  <a:txBody>
                    <a:bodyPr/>
                    <a:lstStyle/>
                    <a:p>
                      <a:pPr algn="ctr"/>
                      <a:r>
                        <a:rPr lang="el-GR" sz="2400" dirty="0" smtClean="0"/>
                        <a:t>Λυσίνη</a:t>
                      </a:r>
                      <a:endParaRPr lang="el-GR" sz="2400" dirty="0"/>
                    </a:p>
                  </a:txBody>
                  <a:tcPr/>
                </a:tc>
                <a:tc>
                  <a:txBody>
                    <a:bodyPr/>
                    <a:lstStyle/>
                    <a:p>
                      <a:pPr algn="ctr"/>
                      <a:r>
                        <a:rPr lang="el-GR" sz="2400" dirty="0" smtClean="0"/>
                        <a:t>2.18</a:t>
                      </a:r>
                      <a:endParaRPr lang="el-GR" sz="2400" dirty="0"/>
                    </a:p>
                  </a:txBody>
                  <a:tcPr/>
                </a:tc>
                <a:tc>
                  <a:txBody>
                    <a:bodyPr/>
                    <a:lstStyle/>
                    <a:p>
                      <a:pPr algn="ctr"/>
                      <a:r>
                        <a:rPr lang="el-GR" sz="2400" dirty="0" smtClean="0"/>
                        <a:t>8.95</a:t>
                      </a:r>
                      <a:endParaRPr lang="el-GR" sz="2400" dirty="0"/>
                    </a:p>
                  </a:txBody>
                  <a:tcPr/>
                </a:tc>
                <a:tc>
                  <a:txBody>
                    <a:bodyPr/>
                    <a:lstStyle/>
                    <a:p>
                      <a:pPr algn="ctr"/>
                      <a:r>
                        <a:rPr lang="el-GR" sz="2400" dirty="0" smtClean="0">
                          <a:solidFill>
                            <a:srgbClr val="C00000"/>
                          </a:solidFill>
                        </a:rPr>
                        <a:t>10.53</a:t>
                      </a:r>
                      <a:endParaRPr lang="el-GR" sz="2400" dirty="0">
                        <a:solidFill>
                          <a:srgbClr val="C00000"/>
                        </a:solidFill>
                      </a:endParaRPr>
                    </a:p>
                  </a:txBody>
                  <a:tcPr/>
                </a:tc>
              </a:tr>
              <a:tr h="370840">
                <a:tc>
                  <a:txBody>
                    <a:bodyPr/>
                    <a:lstStyle/>
                    <a:p>
                      <a:pPr algn="ctr"/>
                      <a:r>
                        <a:rPr lang="el-GR" sz="2400" dirty="0" smtClean="0"/>
                        <a:t>Ασπαρτικό οξύ</a:t>
                      </a:r>
                      <a:endParaRPr lang="el-GR" sz="2400" dirty="0"/>
                    </a:p>
                  </a:txBody>
                  <a:tcPr/>
                </a:tc>
                <a:tc>
                  <a:txBody>
                    <a:bodyPr/>
                    <a:lstStyle/>
                    <a:p>
                      <a:pPr algn="ctr"/>
                      <a:r>
                        <a:rPr lang="el-GR" sz="2400" dirty="0" smtClean="0"/>
                        <a:t>1.88</a:t>
                      </a:r>
                      <a:endParaRPr lang="el-GR" sz="2400" dirty="0"/>
                    </a:p>
                  </a:txBody>
                  <a:tcPr/>
                </a:tc>
                <a:tc>
                  <a:txBody>
                    <a:bodyPr/>
                    <a:lstStyle/>
                    <a:p>
                      <a:pPr algn="ctr"/>
                      <a:r>
                        <a:rPr lang="el-GR" sz="2400" dirty="0" smtClean="0"/>
                        <a:t>9.60</a:t>
                      </a:r>
                      <a:endParaRPr lang="el-GR" sz="2400" dirty="0"/>
                    </a:p>
                  </a:txBody>
                  <a:tcPr/>
                </a:tc>
                <a:tc>
                  <a:txBody>
                    <a:bodyPr/>
                    <a:lstStyle/>
                    <a:p>
                      <a:pPr algn="ctr"/>
                      <a:r>
                        <a:rPr lang="el-GR" sz="2400" dirty="0" smtClean="0">
                          <a:solidFill>
                            <a:srgbClr val="C00000"/>
                          </a:solidFill>
                        </a:rPr>
                        <a:t>4.25</a:t>
                      </a:r>
                      <a:endParaRPr lang="el-GR" sz="2400" dirty="0">
                        <a:solidFill>
                          <a:srgbClr val="C00000"/>
                        </a:solidFill>
                      </a:endParaRPr>
                    </a:p>
                  </a:txBody>
                  <a:tcPr/>
                </a:tc>
              </a:tr>
            </a:tbl>
          </a:graphicData>
        </a:graphic>
      </p:graphicFrame>
      <p:pic>
        <p:nvPicPr>
          <p:cNvPr id="5" name="Picture 4"/>
          <p:cNvPicPr>
            <a:picLocks noChangeAspect="1"/>
          </p:cNvPicPr>
          <p:nvPr/>
        </p:nvPicPr>
        <p:blipFill>
          <a:blip r:embed="rId2">
            <a:lum contrast="36000"/>
          </a:blip>
          <a:stretch>
            <a:fillRect/>
          </a:stretch>
        </p:blipFill>
        <p:spPr>
          <a:xfrm>
            <a:off x="179938" y="1484784"/>
            <a:ext cx="8926999" cy="2241909"/>
          </a:xfrm>
          <a:prstGeom prst="rect">
            <a:avLst/>
          </a:prstGeom>
        </p:spPr>
      </p:pic>
      <p:sp>
        <p:nvSpPr>
          <p:cNvPr id="3" name="Θέση αριθμού διαφάνειας 2"/>
          <p:cNvSpPr>
            <a:spLocks noGrp="1"/>
          </p:cNvSpPr>
          <p:nvPr>
            <p:ph type="sldNum" sz="quarter" idx="12"/>
          </p:nvPr>
        </p:nvSpPr>
        <p:spPr/>
        <p:txBody>
          <a:bodyPr/>
          <a:lstStyle/>
          <a:p>
            <a:fld id="{D3F1D1C4-C2D9-4231-9FB2-B2D9D97AA41D}" type="slidenum">
              <a:rPr lang="el-GR" smtClean="0">
                <a:solidFill>
                  <a:prstClr val="black">
                    <a:tint val="75000"/>
                  </a:prstClr>
                </a:solidFill>
              </a:rPr>
              <a:pPr/>
              <a:t>29</a:t>
            </a:fld>
            <a:endParaRPr lang="el-GR" dirty="0">
              <a:solidFill>
                <a:prstClr val="black">
                  <a:tint val="75000"/>
                </a:prstClr>
              </a:solidFill>
            </a:endParaRPr>
          </a:p>
        </p:txBody>
      </p:sp>
    </p:spTree>
    <p:extLst>
      <p:ext uri="{BB962C8B-B14F-4D97-AF65-F5344CB8AC3E}">
        <p14:creationId xmlns:p14="http://schemas.microsoft.com/office/powerpoint/2010/main" val="1088394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Ουδέτερη και διπλή ιοντική μορφή</a:t>
            </a:r>
            <a:endParaRPr lang="el-GR" dirty="0"/>
          </a:p>
        </p:txBody>
      </p:sp>
      <p:pic>
        <p:nvPicPr>
          <p:cNvPr id="47106" name="Picture 2" descr="An amino acid, which shown in two ionization states. First, it is shown in the same arrangement as the lead image. This is the unionised form. It is also shown in the ionized form, after the carboxyl group has lost a hydrogen atom, which introduces a negative charge, and the amino group has gained a hydrogen, which introduces a positive charge."/>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19672" y="2598806"/>
            <a:ext cx="2103885" cy="17380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amino acid, which shown in two ionization states. First, it is shown in the same arrangement as the lead image. This is the unionised form. It is also shown in the ionized form, after the carboxyl group has lost a hydrogen atom, which introduces a negative charge, and the amino group has gained a hydrogen, which introduces a positive char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18176" y="2598805"/>
            <a:ext cx="2109651" cy="17380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139952" y="3199290"/>
            <a:ext cx="121387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137682" y="3334922"/>
            <a:ext cx="1216149" cy="83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17006" y="4370404"/>
            <a:ext cx="2872133" cy="369332"/>
          </a:xfrm>
          <a:prstGeom prst="rect">
            <a:avLst/>
          </a:prstGeom>
        </p:spPr>
        <p:txBody>
          <a:bodyPr wrap="none">
            <a:spAutoFit/>
          </a:bodyPr>
          <a:lstStyle/>
          <a:p>
            <a:pPr fontAlgn="auto">
              <a:spcBef>
                <a:spcPts val="0"/>
              </a:spcBef>
              <a:spcAft>
                <a:spcPts val="0"/>
              </a:spcAft>
            </a:pPr>
            <a:r>
              <a:rPr lang="el-GR" dirty="0" smtClean="0">
                <a:solidFill>
                  <a:prstClr val="black"/>
                </a:solidFill>
                <a:latin typeface="Calibri" panose="020F0502020204030204"/>
              </a:rPr>
              <a:t>Ουδέτερη μορφή αμινοξέος </a:t>
            </a:r>
            <a:endParaRPr lang="el-GR" dirty="0">
              <a:solidFill>
                <a:prstClr val="black"/>
              </a:solidFill>
              <a:latin typeface="Calibri" panose="020F0502020204030204"/>
            </a:endParaRPr>
          </a:p>
        </p:txBody>
      </p:sp>
      <p:sp>
        <p:nvSpPr>
          <p:cNvPr id="12" name="Rectangle 11"/>
          <p:cNvSpPr/>
          <p:nvPr/>
        </p:nvSpPr>
        <p:spPr>
          <a:xfrm>
            <a:off x="5573843" y="4379661"/>
            <a:ext cx="2598558" cy="646331"/>
          </a:xfrm>
          <a:prstGeom prst="rect">
            <a:avLst/>
          </a:prstGeom>
        </p:spPr>
        <p:txBody>
          <a:bodyPr wrap="square">
            <a:spAutoFit/>
          </a:bodyPr>
          <a:lstStyle/>
          <a:p>
            <a:pPr fontAlgn="auto">
              <a:spcBef>
                <a:spcPts val="0"/>
              </a:spcBef>
              <a:spcAft>
                <a:spcPts val="0"/>
              </a:spcAft>
            </a:pPr>
            <a:r>
              <a:rPr lang="el-GR" dirty="0">
                <a:solidFill>
                  <a:prstClr val="black"/>
                </a:solidFill>
                <a:latin typeface="Calibri" panose="020F0502020204030204"/>
              </a:rPr>
              <a:t>διπλή ιοντική </a:t>
            </a:r>
            <a:r>
              <a:rPr lang="el-GR" dirty="0" smtClean="0">
                <a:solidFill>
                  <a:prstClr val="black"/>
                </a:solidFill>
                <a:latin typeface="Calibri" panose="020F0502020204030204"/>
              </a:rPr>
              <a:t>μορφή αμινοξέος (</a:t>
            </a:r>
            <a:r>
              <a:rPr lang="en-US" dirty="0" smtClean="0">
                <a:solidFill>
                  <a:prstClr val="black"/>
                </a:solidFill>
                <a:latin typeface="Calibri" panose="020F0502020204030204"/>
              </a:rPr>
              <a:t>zwitterion)</a:t>
            </a:r>
            <a:endParaRPr lang="el-GR" dirty="0">
              <a:solidFill>
                <a:prstClr val="black"/>
              </a:solidFill>
              <a:latin typeface="Calibri" panose="020F0502020204030204"/>
            </a:endParaRPr>
          </a:p>
        </p:txBody>
      </p:sp>
      <p:sp>
        <p:nvSpPr>
          <p:cNvPr id="3" name="Θέση αριθμού διαφάνειας 2"/>
          <p:cNvSpPr>
            <a:spLocks noGrp="1"/>
          </p:cNvSpPr>
          <p:nvPr>
            <p:ph type="sldNum" sz="quarter" idx="12"/>
          </p:nvPr>
        </p:nvSpPr>
        <p:spPr/>
        <p:txBody>
          <a:bodyPr/>
          <a:lstStyle/>
          <a:p>
            <a:fld id="{D3F1D1C4-C2D9-4231-9FB2-B2D9D97AA41D}" type="slidenum">
              <a:rPr lang="el-GR" smtClean="0">
                <a:solidFill>
                  <a:prstClr val="black">
                    <a:tint val="75000"/>
                  </a:prstClr>
                </a:solidFill>
              </a:rPr>
              <a:pPr/>
              <a:t>30</a:t>
            </a:fld>
            <a:endParaRPr lang="el-GR" dirty="0">
              <a:solidFill>
                <a:prstClr val="black">
                  <a:tint val="75000"/>
                </a:prstClr>
              </a:solidFill>
            </a:endParaRPr>
          </a:p>
        </p:txBody>
      </p:sp>
    </p:spTree>
    <p:extLst>
      <p:ext uri="{BB962C8B-B14F-4D97-AF65-F5344CB8AC3E}">
        <p14:creationId xmlns:p14="http://schemas.microsoft.com/office/powerpoint/2010/main" val="1345804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normAutofit/>
          </a:bodyPr>
          <a:lstStyle/>
          <a:p>
            <a:r>
              <a:rPr lang="el-GR" dirty="0" smtClean="0"/>
              <a:t>Τα αμινοξέα ως οξέα και ως βάσεις </a:t>
            </a:r>
            <a:r>
              <a:rPr lang="el-GR" sz="3200" dirty="0" smtClean="0">
                <a:solidFill>
                  <a:prstClr val="black"/>
                </a:solidFill>
              </a:rPr>
              <a:t>1/2</a:t>
            </a:r>
            <a:endParaRPr lang="el-GR" dirty="0"/>
          </a:p>
        </p:txBody>
      </p:sp>
      <p:sp>
        <p:nvSpPr>
          <p:cNvPr id="3" name="Content Placeholder 2"/>
          <p:cNvSpPr>
            <a:spLocks noGrp="1"/>
          </p:cNvSpPr>
          <p:nvPr>
            <p:ph idx="1"/>
          </p:nvPr>
        </p:nvSpPr>
        <p:spPr>
          <a:xfrm>
            <a:off x="628650" y="5229199"/>
            <a:ext cx="7886700" cy="947763"/>
          </a:xfrm>
        </p:spPr>
        <p:txBody>
          <a:bodyPr>
            <a:normAutofit/>
          </a:bodyPr>
          <a:lstStyle/>
          <a:p>
            <a:r>
              <a:rPr lang="el-GR" sz="2400" dirty="0" smtClean="0"/>
              <a:t>Το αμινοξύ (στη διπλή ιοντική του μορφή) αντιδρά με βάση.</a:t>
            </a:r>
          </a:p>
          <a:p>
            <a:r>
              <a:rPr lang="el-GR" sz="2400" dirty="0" smtClean="0"/>
              <a:t>Το ίδιο συμπεριφέρεται ως </a:t>
            </a:r>
            <a:r>
              <a:rPr lang="el-GR" sz="2400" b="1" dirty="0" smtClean="0"/>
              <a:t>οξύ.</a:t>
            </a:r>
            <a:endParaRPr lang="el-GR" sz="24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010" y="2348880"/>
            <a:ext cx="7630855" cy="1942295"/>
          </a:xfrm>
          <a:prstGeom prst="rect">
            <a:avLst/>
          </a:prstGeom>
        </p:spPr>
      </p:pic>
      <p:sp>
        <p:nvSpPr>
          <p:cNvPr id="5" name="Rectangle 4"/>
          <p:cNvSpPr/>
          <p:nvPr/>
        </p:nvSpPr>
        <p:spPr>
          <a:xfrm>
            <a:off x="1187624" y="4298521"/>
            <a:ext cx="899926" cy="461665"/>
          </a:xfrm>
          <a:prstGeom prst="rect">
            <a:avLst/>
          </a:prstGeom>
        </p:spPr>
        <p:txBody>
          <a:bodyPr wrap="none">
            <a:spAutoFit/>
          </a:bodyPr>
          <a:lstStyle/>
          <a:p>
            <a:pPr fontAlgn="auto">
              <a:spcBef>
                <a:spcPts val="0"/>
              </a:spcBef>
              <a:spcAft>
                <a:spcPts val="0"/>
              </a:spcAft>
            </a:pPr>
            <a:r>
              <a:rPr lang="el-GR" sz="2400" dirty="0" smtClean="0">
                <a:solidFill>
                  <a:srgbClr val="C00000"/>
                </a:solidFill>
                <a:latin typeface="Calibri" panose="020F0502020204030204"/>
              </a:rPr>
              <a:t>Οξύ 1</a:t>
            </a:r>
            <a:endParaRPr lang="el-GR" sz="2400" dirty="0">
              <a:solidFill>
                <a:srgbClr val="C00000"/>
              </a:solidFill>
              <a:latin typeface="Calibri" panose="020F0502020204030204"/>
            </a:endParaRPr>
          </a:p>
        </p:txBody>
      </p:sp>
      <p:sp>
        <p:nvSpPr>
          <p:cNvPr id="6" name="Rectangle 5"/>
          <p:cNvSpPr/>
          <p:nvPr/>
        </p:nvSpPr>
        <p:spPr>
          <a:xfrm>
            <a:off x="3563888" y="3625028"/>
            <a:ext cx="1096134" cy="461665"/>
          </a:xfrm>
          <a:prstGeom prst="rect">
            <a:avLst/>
          </a:prstGeom>
        </p:spPr>
        <p:txBody>
          <a:bodyPr wrap="none">
            <a:spAutoFit/>
          </a:bodyPr>
          <a:lstStyle/>
          <a:p>
            <a:pPr fontAlgn="auto">
              <a:spcBef>
                <a:spcPts val="0"/>
              </a:spcBef>
              <a:spcAft>
                <a:spcPts val="0"/>
              </a:spcAft>
            </a:pPr>
            <a:r>
              <a:rPr lang="el-GR" sz="2400" dirty="0" smtClean="0">
                <a:solidFill>
                  <a:srgbClr val="0070C0"/>
                </a:solidFill>
                <a:latin typeface="Calibri" panose="020F0502020204030204"/>
              </a:rPr>
              <a:t>Βάση 1</a:t>
            </a:r>
            <a:endParaRPr lang="el-GR" sz="2400" dirty="0">
              <a:solidFill>
                <a:srgbClr val="0070C0"/>
              </a:solidFill>
              <a:latin typeface="Calibri" panose="020F0502020204030204"/>
            </a:endParaRPr>
          </a:p>
        </p:txBody>
      </p:sp>
      <p:sp>
        <p:nvSpPr>
          <p:cNvPr id="7" name="Rectangle 6"/>
          <p:cNvSpPr/>
          <p:nvPr/>
        </p:nvSpPr>
        <p:spPr>
          <a:xfrm>
            <a:off x="7792544" y="3586805"/>
            <a:ext cx="899926" cy="461665"/>
          </a:xfrm>
          <a:prstGeom prst="rect">
            <a:avLst/>
          </a:prstGeom>
        </p:spPr>
        <p:txBody>
          <a:bodyPr wrap="none">
            <a:spAutoFit/>
          </a:bodyPr>
          <a:lstStyle/>
          <a:p>
            <a:pPr fontAlgn="auto">
              <a:spcBef>
                <a:spcPts val="0"/>
              </a:spcBef>
              <a:spcAft>
                <a:spcPts val="0"/>
              </a:spcAft>
            </a:pPr>
            <a:r>
              <a:rPr lang="el-GR" sz="2400" dirty="0" smtClean="0">
                <a:solidFill>
                  <a:srgbClr val="C00000"/>
                </a:solidFill>
                <a:latin typeface="Calibri" panose="020F0502020204030204"/>
              </a:rPr>
              <a:t>Οξύ 2</a:t>
            </a:r>
            <a:endParaRPr lang="el-GR" sz="2400" dirty="0">
              <a:solidFill>
                <a:srgbClr val="C00000"/>
              </a:solidFill>
              <a:latin typeface="Calibri" panose="020F0502020204030204"/>
            </a:endParaRPr>
          </a:p>
        </p:txBody>
      </p:sp>
      <p:sp>
        <p:nvSpPr>
          <p:cNvPr id="8" name="Rectangle 7"/>
          <p:cNvSpPr/>
          <p:nvPr/>
        </p:nvSpPr>
        <p:spPr>
          <a:xfrm>
            <a:off x="5678216" y="4045232"/>
            <a:ext cx="1096134" cy="461665"/>
          </a:xfrm>
          <a:prstGeom prst="rect">
            <a:avLst/>
          </a:prstGeom>
        </p:spPr>
        <p:txBody>
          <a:bodyPr wrap="none">
            <a:spAutoFit/>
          </a:bodyPr>
          <a:lstStyle/>
          <a:p>
            <a:pPr fontAlgn="auto">
              <a:spcBef>
                <a:spcPts val="0"/>
              </a:spcBef>
              <a:spcAft>
                <a:spcPts val="0"/>
              </a:spcAft>
            </a:pPr>
            <a:r>
              <a:rPr lang="el-GR" sz="2400" dirty="0" smtClean="0">
                <a:solidFill>
                  <a:srgbClr val="0070C0"/>
                </a:solidFill>
                <a:latin typeface="Calibri" panose="020F0502020204030204"/>
              </a:rPr>
              <a:t>Βάση 2</a:t>
            </a:r>
            <a:endParaRPr lang="el-GR" sz="2400" dirty="0">
              <a:solidFill>
                <a:srgbClr val="0070C0"/>
              </a:solidFill>
              <a:latin typeface="Calibri" panose="020F0502020204030204"/>
            </a:endParaRPr>
          </a:p>
        </p:txBody>
      </p:sp>
      <p:sp>
        <p:nvSpPr>
          <p:cNvPr id="9" name="Θέση αριθμού διαφάνειας 8"/>
          <p:cNvSpPr>
            <a:spLocks noGrp="1"/>
          </p:cNvSpPr>
          <p:nvPr>
            <p:ph type="sldNum" sz="quarter" idx="12"/>
          </p:nvPr>
        </p:nvSpPr>
        <p:spPr/>
        <p:txBody>
          <a:bodyPr/>
          <a:lstStyle/>
          <a:p>
            <a:fld id="{D3F1D1C4-C2D9-4231-9FB2-B2D9D97AA41D}" type="slidenum">
              <a:rPr lang="el-GR" smtClean="0">
                <a:solidFill>
                  <a:prstClr val="black">
                    <a:tint val="75000"/>
                  </a:prstClr>
                </a:solidFill>
              </a:rPr>
              <a:pPr/>
              <a:t>31</a:t>
            </a:fld>
            <a:endParaRPr lang="el-GR" dirty="0">
              <a:solidFill>
                <a:prstClr val="black">
                  <a:tint val="75000"/>
                </a:prstClr>
              </a:solidFill>
            </a:endParaRPr>
          </a:p>
        </p:txBody>
      </p:sp>
    </p:spTree>
    <p:extLst>
      <p:ext uri="{BB962C8B-B14F-4D97-AF65-F5344CB8AC3E}">
        <p14:creationId xmlns:p14="http://schemas.microsoft.com/office/powerpoint/2010/main" val="1537606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287" y="2392490"/>
            <a:ext cx="8567469" cy="1906031"/>
          </a:xfrm>
          <a:prstGeom prst="rect">
            <a:avLst/>
          </a:prstGeom>
        </p:spPr>
      </p:pic>
      <p:sp>
        <p:nvSpPr>
          <p:cNvPr id="2" name="Title 1"/>
          <p:cNvSpPr>
            <a:spLocks noGrp="1"/>
          </p:cNvSpPr>
          <p:nvPr>
            <p:ph type="title"/>
          </p:nvPr>
        </p:nvSpPr>
        <p:spPr>
          <a:xfrm>
            <a:off x="0" y="365126"/>
            <a:ext cx="9144000" cy="1325563"/>
          </a:xfrm>
        </p:spPr>
        <p:txBody>
          <a:bodyPr>
            <a:normAutofit/>
          </a:bodyPr>
          <a:lstStyle/>
          <a:p>
            <a:r>
              <a:rPr lang="el-GR" dirty="0" smtClean="0"/>
              <a:t>Τα αμινοξέα ως οξέα και ως βάσεις </a:t>
            </a:r>
            <a:r>
              <a:rPr lang="el-GR" sz="3200" dirty="0" smtClean="0">
                <a:solidFill>
                  <a:prstClr val="black"/>
                </a:solidFill>
              </a:rPr>
              <a:t>2/2</a:t>
            </a:r>
            <a:endParaRPr lang="el-GR" dirty="0"/>
          </a:p>
        </p:txBody>
      </p:sp>
      <p:sp>
        <p:nvSpPr>
          <p:cNvPr id="3" name="Content Placeholder 2"/>
          <p:cNvSpPr>
            <a:spLocks noGrp="1"/>
          </p:cNvSpPr>
          <p:nvPr>
            <p:ph idx="1"/>
          </p:nvPr>
        </p:nvSpPr>
        <p:spPr>
          <a:xfrm>
            <a:off x="324686" y="5157192"/>
            <a:ext cx="8819314" cy="947763"/>
          </a:xfrm>
        </p:spPr>
        <p:txBody>
          <a:bodyPr>
            <a:noAutofit/>
          </a:bodyPr>
          <a:lstStyle/>
          <a:p>
            <a:r>
              <a:rPr lang="el-GR" sz="2400" dirty="0" smtClean="0"/>
              <a:t>Το αμινοξύ (στη διπλή ιοντική του μορφή) αντιδρά με οξύ (</a:t>
            </a:r>
            <a:r>
              <a:rPr lang="en-US" sz="2400" dirty="0" smtClean="0"/>
              <a:t>H</a:t>
            </a:r>
            <a:r>
              <a:rPr lang="en-US" sz="2400" baseline="-25000" dirty="0" smtClean="0"/>
              <a:t>3</a:t>
            </a:r>
            <a:r>
              <a:rPr lang="en-US" sz="2400" dirty="0" smtClean="0"/>
              <a:t>O</a:t>
            </a:r>
            <a:r>
              <a:rPr lang="en-US" sz="2400" baseline="30000" dirty="0" smtClean="0"/>
              <a:t>+</a:t>
            </a:r>
            <a:r>
              <a:rPr lang="en-US" sz="2400" dirty="0" smtClean="0"/>
              <a:t>)</a:t>
            </a:r>
            <a:r>
              <a:rPr lang="el-GR" sz="2400" dirty="0" smtClean="0"/>
              <a:t>.</a:t>
            </a:r>
          </a:p>
          <a:p>
            <a:r>
              <a:rPr lang="el-GR" sz="2400" dirty="0" smtClean="0"/>
              <a:t>Το ίδιο συμπεριφέρεται ως </a:t>
            </a:r>
            <a:r>
              <a:rPr lang="el-GR" sz="2400" b="1" dirty="0" smtClean="0"/>
              <a:t>οξύ.</a:t>
            </a:r>
            <a:endParaRPr lang="el-GR" sz="2400" b="1" dirty="0"/>
          </a:p>
        </p:txBody>
      </p:sp>
      <p:sp>
        <p:nvSpPr>
          <p:cNvPr id="5" name="Rectangle 4"/>
          <p:cNvSpPr/>
          <p:nvPr/>
        </p:nvSpPr>
        <p:spPr>
          <a:xfrm>
            <a:off x="3184490" y="3814399"/>
            <a:ext cx="899926" cy="461665"/>
          </a:xfrm>
          <a:prstGeom prst="rect">
            <a:avLst/>
          </a:prstGeom>
        </p:spPr>
        <p:txBody>
          <a:bodyPr wrap="none">
            <a:spAutoFit/>
          </a:bodyPr>
          <a:lstStyle/>
          <a:p>
            <a:pPr fontAlgn="auto">
              <a:spcBef>
                <a:spcPts val="0"/>
              </a:spcBef>
              <a:spcAft>
                <a:spcPts val="0"/>
              </a:spcAft>
            </a:pPr>
            <a:r>
              <a:rPr lang="el-GR" sz="2400" dirty="0" smtClean="0">
                <a:solidFill>
                  <a:srgbClr val="C00000"/>
                </a:solidFill>
                <a:latin typeface="Calibri" panose="020F0502020204030204"/>
              </a:rPr>
              <a:t>Οξύ 1</a:t>
            </a:r>
            <a:endParaRPr lang="el-GR" sz="2400" dirty="0">
              <a:solidFill>
                <a:srgbClr val="C00000"/>
              </a:solidFill>
              <a:latin typeface="Calibri" panose="020F0502020204030204"/>
            </a:endParaRPr>
          </a:p>
        </p:txBody>
      </p:sp>
      <p:sp>
        <p:nvSpPr>
          <p:cNvPr id="6" name="Rectangle 5"/>
          <p:cNvSpPr/>
          <p:nvPr/>
        </p:nvSpPr>
        <p:spPr>
          <a:xfrm>
            <a:off x="705178" y="4071362"/>
            <a:ext cx="1096134" cy="461665"/>
          </a:xfrm>
          <a:prstGeom prst="rect">
            <a:avLst/>
          </a:prstGeom>
        </p:spPr>
        <p:txBody>
          <a:bodyPr wrap="none">
            <a:spAutoFit/>
          </a:bodyPr>
          <a:lstStyle/>
          <a:p>
            <a:pPr fontAlgn="auto">
              <a:spcBef>
                <a:spcPts val="0"/>
              </a:spcBef>
              <a:spcAft>
                <a:spcPts val="0"/>
              </a:spcAft>
            </a:pPr>
            <a:r>
              <a:rPr lang="el-GR" sz="2400" dirty="0" smtClean="0">
                <a:solidFill>
                  <a:srgbClr val="0070C0"/>
                </a:solidFill>
                <a:latin typeface="Calibri" panose="020F0502020204030204"/>
              </a:rPr>
              <a:t>Βάση 1</a:t>
            </a:r>
            <a:endParaRPr lang="el-GR" sz="2400" dirty="0">
              <a:solidFill>
                <a:srgbClr val="0070C0"/>
              </a:solidFill>
              <a:latin typeface="Calibri" panose="020F0502020204030204"/>
            </a:endParaRPr>
          </a:p>
        </p:txBody>
      </p:sp>
      <p:sp>
        <p:nvSpPr>
          <p:cNvPr id="7" name="Rectangle 6"/>
          <p:cNvSpPr/>
          <p:nvPr/>
        </p:nvSpPr>
        <p:spPr>
          <a:xfrm>
            <a:off x="5992693" y="4123139"/>
            <a:ext cx="899926" cy="461665"/>
          </a:xfrm>
          <a:prstGeom prst="rect">
            <a:avLst/>
          </a:prstGeom>
        </p:spPr>
        <p:txBody>
          <a:bodyPr wrap="none">
            <a:spAutoFit/>
          </a:bodyPr>
          <a:lstStyle/>
          <a:p>
            <a:pPr fontAlgn="auto">
              <a:spcBef>
                <a:spcPts val="0"/>
              </a:spcBef>
              <a:spcAft>
                <a:spcPts val="0"/>
              </a:spcAft>
            </a:pPr>
            <a:r>
              <a:rPr lang="el-GR" sz="2400" dirty="0" smtClean="0">
                <a:solidFill>
                  <a:srgbClr val="C00000"/>
                </a:solidFill>
                <a:latin typeface="Calibri" panose="020F0502020204030204"/>
              </a:rPr>
              <a:t>Οξύ 2</a:t>
            </a:r>
            <a:endParaRPr lang="el-GR" sz="2400" dirty="0">
              <a:solidFill>
                <a:srgbClr val="C00000"/>
              </a:solidFill>
              <a:latin typeface="Calibri" panose="020F0502020204030204"/>
            </a:endParaRPr>
          </a:p>
        </p:txBody>
      </p:sp>
      <p:sp>
        <p:nvSpPr>
          <p:cNvPr id="8" name="Rectangle 7"/>
          <p:cNvSpPr/>
          <p:nvPr/>
        </p:nvSpPr>
        <p:spPr>
          <a:xfrm>
            <a:off x="7967283" y="3583566"/>
            <a:ext cx="1096134" cy="461665"/>
          </a:xfrm>
          <a:prstGeom prst="rect">
            <a:avLst/>
          </a:prstGeom>
        </p:spPr>
        <p:txBody>
          <a:bodyPr wrap="none">
            <a:spAutoFit/>
          </a:bodyPr>
          <a:lstStyle/>
          <a:p>
            <a:pPr fontAlgn="auto">
              <a:spcBef>
                <a:spcPts val="0"/>
              </a:spcBef>
              <a:spcAft>
                <a:spcPts val="0"/>
              </a:spcAft>
            </a:pPr>
            <a:r>
              <a:rPr lang="el-GR" sz="2400" dirty="0" smtClean="0">
                <a:solidFill>
                  <a:srgbClr val="0070C0"/>
                </a:solidFill>
                <a:latin typeface="Calibri" panose="020F0502020204030204"/>
              </a:rPr>
              <a:t>Βάση 2</a:t>
            </a:r>
            <a:endParaRPr lang="el-GR" sz="2400" dirty="0">
              <a:solidFill>
                <a:srgbClr val="0070C0"/>
              </a:solidFill>
              <a:latin typeface="Calibri" panose="020F0502020204030204"/>
            </a:endParaRP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solidFill>
                  <a:prstClr val="black">
                    <a:tint val="75000"/>
                  </a:prstClr>
                </a:solidFill>
              </a:rPr>
              <a:pPr/>
              <a:t>32</a:t>
            </a:fld>
            <a:endParaRPr lang="el-GR" dirty="0">
              <a:solidFill>
                <a:prstClr val="black">
                  <a:tint val="75000"/>
                </a:prstClr>
              </a:solidFill>
            </a:endParaRPr>
          </a:p>
        </p:txBody>
      </p:sp>
    </p:spTree>
    <p:extLst>
      <p:ext uri="{BB962C8B-B14F-4D97-AF65-F5344CB8AC3E}">
        <p14:creationId xmlns:p14="http://schemas.microsoft.com/office/powerpoint/2010/main" val="2312691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ισοηλεκτρικό σημείο (</a:t>
            </a:r>
            <a:r>
              <a:rPr lang="en-US" dirty="0" smtClean="0"/>
              <a:t>pI)</a:t>
            </a:r>
            <a:r>
              <a:rPr lang="el-GR" dirty="0" smtClean="0"/>
              <a:t> </a:t>
            </a:r>
            <a:r>
              <a:rPr lang="el-GR" sz="3200" dirty="0">
                <a:solidFill>
                  <a:prstClr val="black"/>
                </a:solidFill>
              </a:rPr>
              <a:t>1/2</a:t>
            </a:r>
            <a:endParaRPr lang="el-GR" dirty="0"/>
          </a:p>
        </p:txBody>
      </p:sp>
      <p:sp>
        <p:nvSpPr>
          <p:cNvPr id="3" name="Content Placeholder 2"/>
          <p:cNvSpPr>
            <a:spLocks noGrp="1"/>
          </p:cNvSpPr>
          <p:nvPr>
            <p:ph idx="1"/>
          </p:nvPr>
        </p:nvSpPr>
        <p:spPr>
          <a:xfrm>
            <a:off x="628650" y="1628800"/>
            <a:ext cx="7886700" cy="4548163"/>
          </a:xfrm>
        </p:spPr>
        <p:txBody>
          <a:bodyPr>
            <a:normAutofit/>
          </a:bodyPr>
          <a:lstStyle/>
          <a:p>
            <a:pPr>
              <a:lnSpc>
                <a:spcPct val="100000"/>
              </a:lnSpc>
              <a:spcBef>
                <a:spcPts val="1200"/>
              </a:spcBef>
            </a:pPr>
            <a:r>
              <a:rPr lang="el-GR" sz="2400" dirty="0" smtClean="0"/>
              <a:t>Εάν ένα αμινοξύ διαλυθεί στο νερό, το </a:t>
            </a:r>
            <a:r>
              <a:rPr lang="en-US" sz="2400" dirty="0" smtClean="0"/>
              <a:t>pH</a:t>
            </a:r>
            <a:r>
              <a:rPr lang="el-GR" sz="2400" dirty="0" smtClean="0"/>
              <a:t> του διαλύματός τους καλείται ισοηλεκτρικό σημείο </a:t>
            </a:r>
            <a:r>
              <a:rPr lang="el-GR" sz="2400" dirty="0"/>
              <a:t>(</a:t>
            </a:r>
            <a:r>
              <a:rPr lang="en-US" sz="2400" dirty="0"/>
              <a:t>pI</a:t>
            </a:r>
            <a:r>
              <a:rPr lang="en-US" sz="2400" dirty="0" smtClean="0"/>
              <a:t>)</a:t>
            </a:r>
            <a:r>
              <a:rPr lang="el-GR" sz="2400" dirty="0" smtClean="0"/>
              <a:t>.</a:t>
            </a:r>
          </a:p>
          <a:p>
            <a:pPr>
              <a:lnSpc>
                <a:spcPct val="100000"/>
              </a:lnSpc>
              <a:spcBef>
                <a:spcPts val="1200"/>
              </a:spcBef>
            </a:pPr>
            <a:r>
              <a:rPr lang="el-GR" sz="2400" dirty="0" smtClean="0"/>
              <a:t>Το ισοηλεκτρικό σημείο </a:t>
            </a:r>
            <a:r>
              <a:rPr lang="el-GR" sz="2400" dirty="0"/>
              <a:t>(</a:t>
            </a:r>
            <a:r>
              <a:rPr lang="en-US" sz="2400" dirty="0"/>
              <a:t>pI</a:t>
            </a:r>
            <a:r>
              <a:rPr lang="en-US" sz="2400" dirty="0" smtClean="0"/>
              <a:t>)</a:t>
            </a:r>
            <a:r>
              <a:rPr lang="el-GR" sz="2400" dirty="0" smtClean="0"/>
              <a:t> εξαρτάται από την σχετική ισχύ της καρβοξυλομάδας (οξύ) και της αμινομάδας (βάση).</a:t>
            </a:r>
            <a:endParaRPr lang="el-GR" sz="2400" dirty="0"/>
          </a:p>
        </p:txBody>
      </p:sp>
      <p:pic>
        <p:nvPicPr>
          <p:cNvPr id="4" name="Picture 3"/>
          <p:cNvPicPr>
            <a:picLocks noChangeAspect="1"/>
          </p:cNvPicPr>
          <p:nvPr/>
        </p:nvPicPr>
        <p:blipFill>
          <a:blip r:embed="rId2"/>
          <a:stretch>
            <a:fillRect/>
          </a:stretch>
        </p:blipFill>
        <p:spPr>
          <a:xfrm>
            <a:off x="827584" y="3573016"/>
            <a:ext cx="7824915" cy="1714922"/>
          </a:xfrm>
          <a:prstGeom prst="rect">
            <a:avLst/>
          </a:prstGeom>
        </p:spPr>
      </p:pic>
      <p:pic>
        <p:nvPicPr>
          <p:cNvPr id="5" name="Picture 4"/>
          <p:cNvPicPr>
            <a:picLocks noChangeAspect="1"/>
          </p:cNvPicPr>
          <p:nvPr/>
        </p:nvPicPr>
        <p:blipFill>
          <a:blip r:embed="rId3"/>
          <a:stretch>
            <a:fillRect/>
          </a:stretch>
        </p:blipFill>
        <p:spPr>
          <a:xfrm>
            <a:off x="3067050" y="5529263"/>
            <a:ext cx="3009900" cy="647700"/>
          </a:xfrm>
          <a:prstGeom prst="rect">
            <a:avLst/>
          </a:prstGeom>
        </p:spPr>
      </p:pic>
      <p:sp>
        <p:nvSpPr>
          <p:cNvPr id="6" name="Θέση αριθμού διαφάνειας 5"/>
          <p:cNvSpPr>
            <a:spLocks noGrp="1"/>
          </p:cNvSpPr>
          <p:nvPr>
            <p:ph type="sldNum" sz="quarter" idx="12"/>
          </p:nvPr>
        </p:nvSpPr>
        <p:spPr/>
        <p:txBody>
          <a:bodyPr/>
          <a:lstStyle/>
          <a:p>
            <a:fld id="{D3F1D1C4-C2D9-4231-9FB2-B2D9D97AA41D}" type="slidenum">
              <a:rPr lang="el-GR" smtClean="0">
                <a:solidFill>
                  <a:prstClr val="black">
                    <a:tint val="75000"/>
                  </a:prstClr>
                </a:solidFill>
              </a:rPr>
              <a:pPr/>
              <a:t>33</a:t>
            </a:fld>
            <a:endParaRPr lang="el-GR" dirty="0">
              <a:solidFill>
                <a:prstClr val="black">
                  <a:tint val="75000"/>
                </a:prstClr>
              </a:solidFill>
            </a:endParaRPr>
          </a:p>
        </p:txBody>
      </p:sp>
    </p:spTree>
    <p:extLst>
      <p:ext uri="{BB962C8B-B14F-4D97-AF65-F5344CB8AC3E}">
        <p14:creationId xmlns:p14="http://schemas.microsoft.com/office/powerpoint/2010/main" val="1798306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ισοηλεκτρικό σημείο (</a:t>
            </a:r>
            <a:r>
              <a:rPr lang="en-US" dirty="0" smtClean="0"/>
              <a:t>pI)</a:t>
            </a:r>
            <a:r>
              <a:rPr lang="el-GR" dirty="0" smtClean="0"/>
              <a:t> </a:t>
            </a:r>
            <a:r>
              <a:rPr lang="el-GR" sz="3200" dirty="0" smtClean="0">
                <a:solidFill>
                  <a:prstClr val="black"/>
                </a:solidFill>
              </a:rPr>
              <a:t>2/2</a:t>
            </a:r>
            <a:endParaRPr lang="el-GR" dirty="0"/>
          </a:p>
        </p:txBody>
      </p:sp>
      <p:sp>
        <p:nvSpPr>
          <p:cNvPr id="3" name="Content Placeholder 2"/>
          <p:cNvSpPr>
            <a:spLocks noGrp="1"/>
          </p:cNvSpPr>
          <p:nvPr>
            <p:ph idx="1"/>
          </p:nvPr>
        </p:nvSpPr>
        <p:spPr/>
        <p:txBody>
          <a:bodyPr>
            <a:normAutofit/>
          </a:bodyPr>
          <a:lstStyle/>
          <a:p>
            <a:pPr>
              <a:lnSpc>
                <a:spcPct val="100000"/>
              </a:lnSpc>
            </a:pPr>
            <a:r>
              <a:rPr lang="el-GR" sz="2400" dirty="0" smtClean="0"/>
              <a:t>Όταν τα αμινοξέα έχουν επί πλέον καρβοξυλικές ομάδες ή αμινομάδες, τότε το </a:t>
            </a:r>
            <a:r>
              <a:rPr lang="en-US" sz="2400" dirty="0" smtClean="0"/>
              <a:t>pI</a:t>
            </a:r>
            <a:r>
              <a:rPr lang="el-GR" sz="2400" dirty="0" smtClean="0"/>
              <a:t> καθορίζεται από το άθροισμα των 2 όμοιων ομάδων.</a:t>
            </a:r>
            <a:endParaRPr lang="el-GR" sz="2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845" y="3284984"/>
            <a:ext cx="7782981" cy="1819060"/>
          </a:xfrm>
          <a:prstGeom prst="rect">
            <a:avLst/>
          </a:prstGeom>
        </p:spPr>
      </p:pic>
      <p:sp>
        <p:nvSpPr>
          <p:cNvPr id="4" name="Θέση αριθμού διαφάνειας 3"/>
          <p:cNvSpPr>
            <a:spLocks noGrp="1"/>
          </p:cNvSpPr>
          <p:nvPr>
            <p:ph type="sldNum" sz="quarter" idx="12"/>
          </p:nvPr>
        </p:nvSpPr>
        <p:spPr/>
        <p:txBody>
          <a:bodyPr/>
          <a:lstStyle/>
          <a:p>
            <a:fld id="{D3F1D1C4-C2D9-4231-9FB2-B2D9D97AA41D}" type="slidenum">
              <a:rPr lang="el-GR" smtClean="0">
                <a:solidFill>
                  <a:prstClr val="black">
                    <a:tint val="75000"/>
                  </a:prstClr>
                </a:solidFill>
              </a:rPr>
              <a:pPr/>
              <a:t>34</a:t>
            </a:fld>
            <a:endParaRPr lang="el-GR" dirty="0">
              <a:solidFill>
                <a:prstClr val="black">
                  <a:tint val="75000"/>
                </a:prstClr>
              </a:solidFill>
            </a:endParaRPr>
          </a:p>
        </p:txBody>
      </p:sp>
    </p:spTree>
    <p:extLst>
      <p:ext uri="{BB962C8B-B14F-4D97-AF65-F5344CB8AC3E}">
        <p14:creationId xmlns:p14="http://schemas.microsoft.com/office/powerpoint/2010/main" val="3094053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Σταμάτης Μπογιατζής 2014. Σταμάτης Μπογιατζής. </a:t>
            </a:r>
            <a:r>
              <a:rPr lang="el-GR" sz="2000" dirty="0" smtClean="0"/>
              <a:t>«Οργανική Χημεία της Συντήρησης (Θ). Ενότητα 11</a:t>
            </a:r>
            <a:r>
              <a:rPr lang="en-US" sz="2000" dirty="0" smtClean="0"/>
              <a:t>:</a:t>
            </a:r>
            <a:r>
              <a:rPr lang="el-GR" sz="2000" dirty="0"/>
              <a:t> Λιπαρά οξέα. Αντιδράσεις ακυλο-υποκατάστασης. Αμινοξέα».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Γιατί λέγεται «μονομοριακός» μηχανισμός;</a:t>
            </a:r>
            <a:endParaRPr lang="el-GR" dirty="0"/>
          </a:p>
        </p:txBody>
      </p:sp>
      <p:sp>
        <p:nvSpPr>
          <p:cNvPr id="3" name="Content Placeholder 2"/>
          <p:cNvSpPr>
            <a:spLocks noGrp="1"/>
          </p:cNvSpPr>
          <p:nvPr>
            <p:ph idx="1"/>
          </p:nvPr>
        </p:nvSpPr>
        <p:spPr>
          <a:xfrm>
            <a:off x="2728494" y="6136937"/>
            <a:ext cx="3918106" cy="499511"/>
          </a:xfrm>
          <a:solidFill>
            <a:schemeClr val="accent4">
              <a:lumMod val="20000"/>
              <a:lumOff val="80000"/>
            </a:schemeClr>
          </a:solidFill>
        </p:spPr>
        <p:txBody>
          <a:bodyPr>
            <a:normAutofit fontScale="92500"/>
          </a:bodyPr>
          <a:lstStyle/>
          <a:p>
            <a:pPr marL="0" indent="0">
              <a:buNone/>
            </a:pPr>
            <a:r>
              <a:rPr lang="el-GR" sz="2400" dirty="0" smtClean="0"/>
              <a:t>Μονομοριακή αντίδραση: </a:t>
            </a:r>
            <a:r>
              <a:rPr lang="en-US" sz="2800" b="1" dirty="0" smtClean="0"/>
              <a:t>S</a:t>
            </a:r>
            <a:r>
              <a:rPr lang="en-US" sz="2800" b="1" baseline="-25000" dirty="0" smtClean="0"/>
              <a:t>N</a:t>
            </a:r>
            <a:r>
              <a:rPr lang="el-GR" sz="2800" b="1" dirty="0" smtClean="0"/>
              <a:t>1</a:t>
            </a:r>
            <a:endParaRPr lang="el-GR" sz="2800" b="1" dirty="0"/>
          </a:p>
        </p:txBody>
      </p:sp>
      <p:sp>
        <p:nvSpPr>
          <p:cNvPr id="8" name="TextBox 7"/>
          <p:cNvSpPr txBox="1"/>
          <p:nvPr/>
        </p:nvSpPr>
        <p:spPr>
          <a:xfrm>
            <a:off x="2123728" y="5427326"/>
            <a:ext cx="4735399" cy="461665"/>
          </a:xfrm>
          <a:prstGeom prst="rect">
            <a:avLst/>
          </a:prstGeom>
          <a:solidFill>
            <a:schemeClr val="bg1"/>
          </a:solidFill>
        </p:spPr>
        <p:txBody>
          <a:bodyPr wrap="none" rtlCol="0">
            <a:spAutoFit/>
          </a:bodyPr>
          <a:lstStyle/>
          <a:p>
            <a:pPr fontAlgn="auto">
              <a:spcBef>
                <a:spcPts val="0"/>
              </a:spcBef>
              <a:spcAft>
                <a:spcPts val="0"/>
              </a:spcAft>
            </a:pPr>
            <a:r>
              <a:rPr lang="el-GR" sz="2400" dirty="0" smtClean="0">
                <a:solidFill>
                  <a:prstClr val="black"/>
                </a:solidFill>
                <a:latin typeface="Calibri" panose="020F0502020204030204"/>
              </a:rPr>
              <a:t>Ταχύτητα αντίδρασης = </a:t>
            </a:r>
            <a:r>
              <a:rPr lang="en-US" sz="2400" i="1" dirty="0" smtClean="0">
                <a:solidFill>
                  <a:prstClr val="black"/>
                </a:solidFill>
                <a:latin typeface="Calibri" panose="020F0502020204030204"/>
              </a:rPr>
              <a:t>k</a:t>
            </a:r>
            <a:r>
              <a:rPr lang="el-GR" sz="2400" dirty="0" smtClean="0">
                <a:solidFill>
                  <a:prstClr val="black"/>
                </a:solidFill>
                <a:latin typeface="Calibri" panose="020F0502020204030204"/>
              </a:rPr>
              <a:t> [</a:t>
            </a:r>
            <a:r>
              <a:rPr lang="el-GR" sz="2400" b="1" dirty="0" smtClean="0">
                <a:solidFill>
                  <a:prstClr val="black"/>
                </a:solidFill>
                <a:latin typeface="Calibri" panose="020F0502020204030204"/>
              </a:rPr>
              <a:t>αντιδρόν</a:t>
            </a:r>
            <a:r>
              <a:rPr lang="en-US" sz="2400" dirty="0" smtClean="0">
                <a:solidFill>
                  <a:prstClr val="black"/>
                </a:solidFill>
                <a:latin typeface="Calibri" panose="020F0502020204030204"/>
              </a:rPr>
              <a:t>]</a:t>
            </a:r>
            <a:endParaRPr lang="el-GR" sz="2400" dirty="0">
              <a:solidFill>
                <a:prstClr val="black"/>
              </a:solidFill>
              <a:latin typeface="Calibri" panose="020F0502020204030204"/>
            </a:endParaRPr>
          </a:p>
        </p:txBody>
      </p:sp>
      <p:grpSp>
        <p:nvGrpSpPr>
          <p:cNvPr id="17" name="Group 16"/>
          <p:cNvGrpSpPr/>
          <p:nvPr/>
        </p:nvGrpSpPr>
        <p:grpSpPr>
          <a:xfrm>
            <a:off x="2237037" y="1570278"/>
            <a:ext cx="4769507" cy="3822800"/>
            <a:chOff x="5444645" y="2469461"/>
            <a:chExt cx="3608830" cy="3148880"/>
          </a:xfrm>
        </p:grpSpPr>
        <p:grpSp>
          <p:nvGrpSpPr>
            <p:cNvPr id="18" name="12 - Ομάδα"/>
            <p:cNvGrpSpPr/>
            <p:nvPr/>
          </p:nvGrpSpPr>
          <p:grpSpPr>
            <a:xfrm>
              <a:off x="5857884" y="3857628"/>
              <a:ext cx="3000396" cy="928694"/>
              <a:chOff x="5857884" y="3857628"/>
              <a:chExt cx="3000396" cy="928694"/>
            </a:xfrm>
          </p:grpSpPr>
          <p:sp>
            <p:nvSpPr>
              <p:cNvPr id="25" name="8 - Ορθογώνιο"/>
              <p:cNvSpPr/>
              <p:nvPr/>
            </p:nvSpPr>
            <p:spPr>
              <a:xfrm>
                <a:off x="5857884" y="3857628"/>
                <a:ext cx="1143008" cy="50006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nvGrpSpPr>
              <p:cNvPr id="26" name="11 - Ομάδα"/>
              <p:cNvGrpSpPr/>
              <p:nvPr/>
            </p:nvGrpSpPr>
            <p:grpSpPr>
              <a:xfrm>
                <a:off x="7715272" y="4357694"/>
                <a:ext cx="1143008" cy="428628"/>
                <a:chOff x="7715272" y="4357694"/>
                <a:chExt cx="1143008" cy="428628"/>
              </a:xfrm>
            </p:grpSpPr>
            <p:sp>
              <p:nvSpPr>
                <p:cNvPr id="27" name="9 - Ορθογώνιο"/>
                <p:cNvSpPr/>
                <p:nvPr/>
              </p:nvSpPr>
              <p:spPr>
                <a:xfrm>
                  <a:off x="7715272" y="4357694"/>
                  <a:ext cx="500066" cy="42862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28" name="10 - Ορθογώνιο"/>
                <p:cNvSpPr/>
                <p:nvPr/>
              </p:nvSpPr>
              <p:spPr>
                <a:xfrm>
                  <a:off x="8215338" y="4429132"/>
                  <a:ext cx="642942" cy="35719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grpSp>
        </p:grpSp>
        <p:pic>
          <p:nvPicPr>
            <p:cNvPr id="19" name="Picture 3"/>
            <p:cNvPicPr>
              <a:picLocks noChangeAspect="1" noChangeArrowheads="1"/>
            </p:cNvPicPr>
            <p:nvPr/>
          </p:nvPicPr>
          <p:blipFill>
            <a:blip r:embed="rId2" cstate="email">
              <a:lum bright="-28000" contrast="47000"/>
              <a:extLst>
                <a:ext uri="{28A0092B-C50C-407E-A947-70E740481C1C}">
                  <a14:useLocalDpi xmlns:a14="http://schemas.microsoft.com/office/drawing/2010/main"/>
                </a:ext>
              </a:extLst>
            </a:blip>
            <a:srcRect/>
            <a:stretch>
              <a:fillRect/>
            </a:stretch>
          </p:blipFill>
          <p:spPr bwMode="auto">
            <a:xfrm>
              <a:off x="5695921" y="2672136"/>
              <a:ext cx="3357554" cy="2638428"/>
            </a:xfrm>
            <a:prstGeom prst="rect">
              <a:avLst/>
            </a:prstGeom>
            <a:noFill/>
            <a:ln w="9525">
              <a:noFill/>
              <a:miter lim="800000"/>
              <a:headEnd/>
              <a:tailEnd/>
            </a:ln>
            <a:effectLst/>
          </p:spPr>
        </p:pic>
        <p:sp>
          <p:nvSpPr>
            <p:cNvPr id="20" name="14 - TextBox"/>
            <p:cNvSpPr txBox="1"/>
            <p:nvPr/>
          </p:nvSpPr>
          <p:spPr>
            <a:xfrm rot="16200000">
              <a:off x="4603518" y="3546529"/>
              <a:ext cx="1990032" cy="307777"/>
            </a:xfrm>
            <a:prstGeom prst="rect">
              <a:avLst/>
            </a:prstGeom>
            <a:noFill/>
          </p:spPr>
          <p:txBody>
            <a:bodyPr wrap="none" rtlCol="0">
              <a:spAutoFit/>
            </a:bodyPr>
            <a:lstStyle/>
            <a:p>
              <a:pPr fontAlgn="auto">
                <a:spcBef>
                  <a:spcPts val="0"/>
                </a:spcBef>
                <a:spcAft>
                  <a:spcPts val="0"/>
                </a:spcAft>
              </a:pPr>
              <a:r>
                <a:rPr lang="el-GR" sz="1400" dirty="0" smtClean="0">
                  <a:solidFill>
                    <a:prstClr val="black"/>
                  </a:solidFill>
                  <a:latin typeface="Calibri" panose="020F0502020204030204"/>
                </a:rPr>
                <a:t>Ελεύθερη Ενέργεια </a:t>
              </a:r>
              <a:r>
                <a:rPr lang="el-GR" sz="1400" b="1" dirty="0" smtClean="0">
                  <a:solidFill>
                    <a:prstClr val="black"/>
                  </a:solidFill>
                  <a:latin typeface="Calibri" panose="020F0502020204030204"/>
                </a:rPr>
                <a:t>(Δ</a:t>
              </a:r>
              <a:r>
                <a:rPr lang="en-US" sz="1400" b="1" i="1" dirty="0" smtClean="0">
                  <a:solidFill>
                    <a:prstClr val="black"/>
                  </a:solidFill>
                  <a:latin typeface="Calibri" panose="020F0502020204030204"/>
                </a:rPr>
                <a:t>G</a:t>
              </a:r>
              <a:r>
                <a:rPr lang="en-US" sz="1400" b="1" dirty="0" smtClean="0">
                  <a:solidFill>
                    <a:prstClr val="black"/>
                  </a:solidFill>
                  <a:latin typeface="Calibri" panose="020F0502020204030204"/>
                </a:rPr>
                <a:t>)</a:t>
              </a:r>
              <a:endParaRPr lang="el-GR" sz="1400" b="1" dirty="0">
                <a:solidFill>
                  <a:prstClr val="black"/>
                </a:solidFill>
                <a:latin typeface="Calibri" panose="020F0502020204030204"/>
              </a:endParaRPr>
            </a:p>
          </p:txBody>
        </p:sp>
        <p:sp>
          <p:nvSpPr>
            <p:cNvPr id="21" name="15 - TextBox"/>
            <p:cNvSpPr txBox="1"/>
            <p:nvPr/>
          </p:nvSpPr>
          <p:spPr>
            <a:xfrm>
              <a:off x="5838797" y="5310564"/>
              <a:ext cx="1878719" cy="307777"/>
            </a:xfrm>
            <a:prstGeom prst="rect">
              <a:avLst/>
            </a:prstGeom>
            <a:noFill/>
          </p:spPr>
          <p:txBody>
            <a:bodyPr wrap="none" rtlCol="0">
              <a:spAutoFit/>
            </a:bodyPr>
            <a:lstStyle/>
            <a:p>
              <a:pPr fontAlgn="auto">
                <a:spcBef>
                  <a:spcPts val="0"/>
                </a:spcBef>
                <a:spcAft>
                  <a:spcPts val="0"/>
                </a:spcAft>
              </a:pPr>
              <a:r>
                <a:rPr lang="el-GR" sz="1400" dirty="0" smtClean="0">
                  <a:solidFill>
                    <a:prstClr val="black"/>
                  </a:solidFill>
                  <a:latin typeface="Calibri" panose="020F0502020204030204"/>
                </a:rPr>
                <a:t>Συνιστώσα αντίδρασης</a:t>
              </a:r>
              <a:endParaRPr lang="el-GR" sz="1400" b="1" dirty="0">
                <a:solidFill>
                  <a:prstClr val="black"/>
                </a:solidFill>
                <a:latin typeface="Calibri" panose="020F0502020204030204"/>
              </a:endParaRPr>
            </a:p>
          </p:txBody>
        </p:sp>
        <p:sp>
          <p:nvSpPr>
            <p:cNvPr id="22" name="16 - TextBox"/>
            <p:cNvSpPr txBox="1"/>
            <p:nvPr/>
          </p:nvSpPr>
          <p:spPr>
            <a:xfrm>
              <a:off x="6788931" y="3724635"/>
              <a:ext cx="885179" cy="261610"/>
            </a:xfrm>
            <a:prstGeom prst="rect">
              <a:avLst/>
            </a:prstGeom>
            <a:noFill/>
          </p:spPr>
          <p:txBody>
            <a:bodyPr wrap="none" rtlCol="0">
              <a:spAutoFit/>
            </a:bodyPr>
            <a:lstStyle/>
            <a:p>
              <a:pPr fontAlgn="auto">
                <a:spcBef>
                  <a:spcPts val="0"/>
                </a:spcBef>
                <a:spcAft>
                  <a:spcPts val="0"/>
                </a:spcAft>
              </a:pPr>
              <a:r>
                <a:rPr lang="el-GR" sz="1100" b="1" dirty="0" smtClean="0">
                  <a:solidFill>
                    <a:prstClr val="black"/>
                  </a:solidFill>
                  <a:latin typeface="Arial Narrow" pitchFamily="34" charset="0"/>
                </a:rPr>
                <a:t>καρβοκατιόν</a:t>
              </a:r>
              <a:endParaRPr lang="el-GR" sz="1100" b="1" dirty="0">
                <a:solidFill>
                  <a:prstClr val="black"/>
                </a:solidFill>
                <a:latin typeface="Arial Narrow" pitchFamily="34" charset="0"/>
              </a:endParaRPr>
            </a:p>
          </p:txBody>
        </p:sp>
        <p:sp>
          <p:nvSpPr>
            <p:cNvPr id="23" name="18 - TextBox"/>
            <p:cNvSpPr txBox="1"/>
            <p:nvPr/>
          </p:nvSpPr>
          <p:spPr>
            <a:xfrm>
              <a:off x="6255123" y="2469461"/>
              <a:ext cx="734496" cy="400110"/>
            </a:xfrm>
            <a:prstGeom prst="rect">
              <a:avLst/>
            </a:prstGeom>
            <a:noFill/>
          </p:spPr>
          <p:txBody>
            <a:bodyPr wrap="none" rtlCol="0">
              <a:spAutoFit/>
            </a:bodyPr>
            <a:lstStyle/>
            <a:p>
              <a:pPr fontAlgn="auto">
                <a:spcBef>
                  <a:spcPts val="0"/>
                </a:spcBef>
                <a:spcAft>
                  <a:spcPts val="0"/>
                </a:spcAft>
              </a:pPr>
              <a:r>
                <a:rPr lang="en-US" b="1" i="1" dirty="0" smtClean="0">
                  <a:solidFill>
                    <a:srgbClr val="C00000"/>
                  </a:solidFill>
                  <a:latin typeface="Calibri" panose="020F0502020204030204"/>
                </a:rPr>
                <a:t>M</a:t>
              </a:r>
              <a:r>
                <a:rPr lang="el-GR" b="1" i="1" dirty="0" smtClean="0">
                  <a:solidFill>
                    <a:srgbClr val="C00000"/>
                  </a:solidFill>
                  <a:latin typeface="Calibri" panose="020F0502020204030204"/>
                </a:rPr>
                <a:t>Κ</a:t>
              </a:r>
              <a:r>
                <a:rPr lang="el-GR" b="1" i="1" baseline="-25000" dirty="0" smtClean="0">
                  <a:solidFill>
                    <a:srgbClr val="C00000"/>
                  </a:solidFill>
                  <a:latin typeface="Calibri" panose="020F0502020204030204"/>
                </a:rPr>
                <a:t>1</a:t>
              </a:r>
              <a:r>
                <a:rPr lang="en-US" sz="2000" b="1" i="1" dirty="0" smtClean="0">
                  <a:solidFill>
                    <a:srgbClr val="C00000"/>
                  </a:solidFill>
                  <a:latin typeface="Calibri" panose="020F0502020204030204"/>
                </a:rPr>
                <a:t> </a:t>
              </a:r>
              <a:r>
                <a:rPr lang="en-US" sz="2000" b="1" i="1" baseline="30000" dirty="0" smtClean="0">
                  <a:solidFill>
                    <a:srgbClr val="C00000"/>
                  </a:solidFill>
                  <a:latin typeface="Calibri" panose="020F0502020204030204"/>
                </a:rPr>
                <a:t>‡</a:t>
              </a:r>
              <a:endParaRPr lang="el-GR" sz="1200" b="1" i="1" baseline="30000" dirty="0">
                <a:solidFill>
                  <a:srgbClr val="C00000"/>
                </a:solidFill>
                <a:latin typeface="Calibri" panose="020F0502020204030204"/>
              </a:endParaRPr>
            </a:p>
          </p:txBody>
        </p:sp>
        <p:sp>
          <p:nvSpPr>
            <p:cNvPr id="24" name="19 - TextBox"/>
            <p:cNvSpPr txBox="1"/>
            <p:nvPr/>
          </p:nvSpPr>
          <p:spPr>
            <a:xfrm>
              <a:off x="7411388" y="2576875"/>
              <a:ext cx="734496" cy="400110"/>
            </a:xfrm>
            <a:prstGeom prst="rect">
              <a:avLst/>
            </a:prstGeom>
            <a:noFill/>
          </p:spPr>
          <p:txBody>
            <a:bodyPr wrap="none" rtlCol="0">
              <a:spAutoFit/>
            </a:bodyPr>
            <a:lstStyle/>
            <a:p>
              <a:pPr fontAlgn="auto">
                <a:spcBef>
                  <a:spcPts val="0"/>
                </a:spcBef>
                <a:spcAft>
                  <a:spcPts val="0"/>
                </a:spcAft>
              </a:pPr>
              <a:r>
                <a:rPr lang="en-US" b="1" i="1" dirty="0" smtClean="0">
                  <a:solidFill>
                    <a:srgbClr val="C00000"/>
                  </a:solidFill>
                  <a:latin typeface="Calibri" panose="020F0502020204030204"/>
                </a:rPr>
                <a:t>M</a:t>
              </a:r>
              <a:r>
                <a:rPr lang="el-GR" b="1" i="1" dirty="0" smtClean="0">
                  <a:solidFill>
                    <a:srgbClr val="C00000"/>
                  </a:solidFill>
                  <a:latin typeface="Calibri" panose="020F0502020204030204"/>
                </a:rPr>
                <a:t>Κ</a:t>
              </a:r>
              <a:r>
                <a:rPr lang="el-GR" b="1" i="1" baseline="-25000" dirty="0" smtClean="0">
                  <a:solidFill>
                    <a:srgbClr val="C00000"/>
                  </a:solidFill>
                  <a:latin typeface="Calibri" panose="020F0502020204030204"/>
                </a:rPr>
                <a:t>2</a:t>
              </a:r>
              <a:r>
                <a:rPr lang="en-US" sz="2000" b="1" i="1" dirty="0" smtClean="0">
                  <a:solidFill>
                    <a:srgbClr val="C00000"/>
                  </a:solidFill>
                  <a:latin typeface="Calibri" panose="020F0502020204030204"/>
                </a:rPr>
                <a:t> </a:t>
              </a:r>
              <a:r>
                <a:rPr lang="en-US" sz="2000" b="1" i="1" baseline="30000" dirty="0" smtClean="0">
                  <a:solidFill>
                    <a:srgbClr val="C00000"/>
                  </a:solidFill>
                  <a:latin typeface="Calibri" panose="020F0502020204030204"/>
                </a:rPr>
                <a:t>‡</a:t>
              </a:r>
              <a:endParaRPr lang="el-GR" sz="1200" b="1" i="1" baseline="30000" dirty="0">
                <a:solidFill>
                  <a:srgbClr val="C00000"/>
                </a:solidFill>
                <a:latin typeface="Calibri" panose="020F0502020204030204"/>
              </a:endParaRPr>
            </a:p>
          </p:txBody>
        </p:sp>
      </p:grpSp>
      <p:sp>
        <p:nvSpPr>
          <p:cNvPr id="6" name="TextBox 5"/>
          <p:cNvSpPr txBox="1"/>
          <p:nvPr/>
        </p:nvSpPr>
        <p:spPr>
          <a:xfrm>
            <a:off x="5713089" y="1943551"/>
            <a:ext cx="3111732" cy="1015663"/>
          </a:xfrm>
          <a:prstGeom prst="rect">
            <a:avLst/>
          </a:prstGeom>
          <a:noFill/>
        </p:spPr>
        <p:txBody>
          <a:bodyPr wrap="square" rtlCol="0">
            <a:spAutoFit/>
          </a:bodyPr>
          <a:lstStyle/>
          <a:p>
            <a:pPr fontAlgn="auto">
              <a:spcBef>
                <a:spcPts val="0"/>
              </a:spcBef>
              <a:spcAft>
                <a:spcPts val="0"/>
              </a:spcAft>
            </a:pPr>
            <a:r>
              <a:rPr lang="el-GR" sz="2000" dirty="0" smtClean="0">
                <a:solidFill>
                  <a:srgbClr val="004A82"/>
                </a:solidFill>
                <a:latin typeface="Calibri" panose="020F0502020204030204"/>
              </a:rPr>
              <a:t>Η </a:t>
            </a:r>
            <a:r>
              <a:rPr lang="el-GR" sz="2000" i="1" dirty="0" smtClean="0">
                <a:solidFill>
                  <a:srgbClr val="004A82"/>
                </a:solidFill>
                <a:latin typeface="Calibri" panose="020F0502020204030204"/>
              </a:rPr>
              <a:t>Ε</a:t>
            </a:r>
            <a:r>
              <a:rPr lang="el-GR" sz="2000" i="1" baseline="-25000" dirty="0" smtClean="0">
                <a:solidFill>
                  <a:srgbClr val="004A82"/>
                </a:solidFill>
                <a:latin typeface="Calibri" panose="020F0502020204030204"/>
              </a:rPr>
              <a:t>α</a:t>
            </a:r>
            <a:r>
              <a:rPr lang="el-GR" sz="2000" dirty="0" smtClean="0">
                <a:solidFill>
                  <a:srgbClr val="004A82"/>
                </a:solidFill>
                <a:latin typeface="Calibri" panose="020F0502020204030204"/>
              </a:rPr>
              <a:t> του </a:t>
            </a:r>
            <a:r>
              <a:rPr lang="el-GR" sz="2000" b="1" dirty="0" smtClean="0">
                <a:solidFill>
                  <a:schemeClr val="accent6">
                    <a:lumMod val="50000"/>
                  </a:schemeClr>
                </a:solidFill>
                <a:latin typeface="Calibri" panose="020F0502020204030204"/>
              </a:rPr>
              <a:t>πρώτου</a:t>
            </a:r>
            <a:r>
              <a:rPr lang="el-GR" sz="2000" dirty="0" smtClean="0">
                <a:solidFill>
                  <a:srgbClr val="92D050"/>
                </a:solidFill>
                <a:latin typeface="Calibri" panose="020F0502020204030204"/>
              </a:rPr>
              <a:t> </a:t>
            </a:r>
            <a:r>
              <a:rPr lang="el-GR" sz="2000" dirty="0" smtClean="0">
                <a:solidFill>
                  <a:srgbClr val="004A82"/>
                </a:solidFill>
                <a:latin typeface="Calibri" panose="020F0502020204030204"/>
              </a:rPr>
              <a:t>σταδίου είναι πολύ </a:t>
            </a:r>
            <a:r>
              <a:rPr lang="el-GR" sz="2000" b="1" dirty="0" smtClean="0">
                <a:solidFill>
                  <a:prstClr val="black"/>
                </a:solidFill>
                <a:latin typeface="Calibri" panose="020F0502020204030204"/>
              </a:rPr>
              <a:t>μεγαλύτερη</a:t>
            </a:r>
            <a:r>
              <a:rPr lang="el-GR" sz="2000" dirty="0" smtClean="0">
                <a:solidFill>
                  <a:prstClr val="black"/>
                </a:solidFill>
                <a:latin typeface="Calibri" panose="020F0502020204030204"/>
              </a:rPr>
              <a:t> </a:t>
            </a:r>
            <a:r>
              <a:rPr lang="el-GR" sz="2000" dirty="0" smtClean="0">
                <a:solidFill>
                  <a:srgbClr val="004A82"/>
                </a:solidFill>
                <a:latin typeface="Calibri" panose="020F0502020204030204"/>
              </a:rPr>
              <a:t>από την </a:t>
            </a:r>
            <a:r>
              <a:rPr lang="el-GR" sz="2000" i="1" dirty="0" smtClean="0">
                <a:solidFill>
                  <a:srgbClr val="004A82"/>
                </a:solidFill>
                <a:latin typeface="Calibri" panose="020F0502020204030204"/>
              </a:rPr>
              <a:t>Ε</a:t>
            </a:r>
            <a:r>
              <a:rPr lang="el-GR" sz="2000" i="1" baseline="-25000" dirty="0" smtClean="0">
                <a:solidFill>
                  <a:srgbClr val="004A82"/>
                </a:solidFill>
                <a:latin typeface="Calibri" panose="020F0502020204030204"/>
              </a:rPr>
              <a:t>α</a:t>
            </a:r>
            <a:r>
              <a:rPr lang="el-GR" sz="2000" dirty="0" smtClean="0">
                <a:solidFill>
                  <a:srgbClr val="004A82"/>
                </a:solidFill>
                <a:latin typeface="Calibri" panose="020F0502020204030204"/>
              </a:rPr>
              <a:t> του </a:t>
            </a:r>
            <a:r>
              <a:rPr lang="el-GR" sz="2000" b="1" dirty="0" smtClean="0">
                <a:solidFill>
                  <a:schemeClr val="accent6">
                    <a:lumMod val="50000"/>
                  </a:schemeClr>
                </a:solidFill>
                <a:latin typeface="Calibri" panose="020F0502020204030204"/>
              </a:rPr>
              <a:t>δεύτερου</a:t>
            </a:r>
            <a:endParaRPr lang="el-GR" sz="2000" b="1" dirty="0">
              <a:solidFill>
                <a:schemeClr val="accent6">
                  <a:lumMod val="50000"/>
                </a:schemeClr>
              </a:solidFill>
              <a:latin typeface="Calibri" panose="020F0502020204030204"/>
            </a:endParaRPr>
          </a:p>
        </p:txBody>
      </p:sp>
      <p:sp>
        <p:nvSpPr>
          <p:cNvPr id="29" name="TextBox 28"/>
          <p:cNvSpPr txBox="1"/>
          <p:nvPr/>
        </p:nvSpPr>
        <p:spPr>
          <a:xfrm>
            <a:off x="3138103" y="2471646"/>
            <a:ext cx="340158" cy="461665"/>
          </a:xfrm>
          <a:prstGeom prst="rect">
            <a:avLst/>
          </a:prstGeom>
          <a:noFill/>
        </p:spPr>
        <p:txBody>
          <a:bodyPr wrap="none" rtlCol="0">
            <a:spAutoFit/>
          </a:bodyPr>
          <a:lstStyle/>
          <a:p>
            <a:pPr fontAlgn="auto">
              <a:spcBef>
                <a:spcPts val="0"/>
              </a:spcBef>
              <a:spcAft>
                <a:spcPts val="0"/>
              </a:spcAft>
            </a:pPr>
            <a:r>
              <a:rPr lang="el-GR" sz="2400" b="1" dirty="0" smtClean="0">
                <a:solidFill>
                  <a:srgbClr val="92D050"/>
                </a:solidFill>
                <a:latin typeface="Calibri" panose="020F0502020204030204"/>
              </a:rPr>
              <a:t>1</a:t>
            </a:r>
            <a:endParaRPr lang="el-GR" sz="2400" b="1" dirty="0">
              <a:solidFill>
                <a:srgbClr val="92D050"/>
              </a:solidFill>
              <a:latin typeface="Calibri" panose="020F0502020204030204"/>
            </a:endParaRPr>
          </a:p>
        </p:txBody>
      </p:sp>
      <p:sp>
        <p:nvSpPr>
          <p:cNvPr id="30" name="TextBox 29"/>
          <p:cNvSpPr txBox="1"/>
          <p:nvPr/>
        </p:nvSpPr>
        <p:spPr>
          <a:xfrm>
            <a:off x="4428531" y="2006739"/>
            <a:ext cx="340158" cy="461665"/>
          </a:xfrm>
          <a:prstGeom prst="rect">
            <a:avLst/>
          </a:prstGeom>
          <a:noFill/>
        </p:spPr>
        <p:txBody>
          <a:bodyPr wrap="none" rtlCol="0">
            <a:spAutoFit/>
          </a:bodyPr>
          <a:lstStyle/>
          <a:p>
            <a:pPr fontAlgn="auto">
              <a:spcBef>
                <a:spcPts val="0"/>
              </a:spcBef>
              <a:spcAft>
                <a:spcPts val="0"/>
              </a:spcAft>
            </a:pPr>
            <a:r>
              <a:rPr lang="el-GR" sz="2400" b="1" dirty="0" smtClean="0">
                <a:solidFill>
                  <a:srgbClr val="92D050"/>
                </a:solidFill>
                <a:latin typeface="Calibri" panose="020F0502020204030204"/>
              </a:rPr>
              <a:t>2</a:t>
            </a:r>
            <a:endParaRPr lang="el-GR" sz="2400" b="1" dirty="0">
              <a:solidFill>
                <a:srgbClr val="92D050"/>
              </a:solidFill>
              <a:latin typeface="Calibri" panose="020F0502020204030204"/>
            </a:endParaRPr>
          </a:p>
        </p:txBody>
      </p:sp>
      <p:sp>
        <p:nvSpPr>
          <p:cNvPr id="31" name="Oval 30"/>
          <p:cNvSpPr/>
          <p:nvPr/>
        </p:nvSpPr>
        <p:spPr>
          <a:xfrm>
            <a:off x="5345653" y="5301208"/>
            <a:ext cx="1746627" cy="720080"/>
          </a:xfrm>
          <a:prstGeom prst="ellipse">
            <a:avLst/>
          </a:prstGeom>
          <a:noFill/>
          <a:ln>
            <a:solidFill>
              <a:srgbClr val="66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2" name="TextBox 31"/>
          <p:cNvSpPr txBox="1"/>
          <p:nvPr/>
        </p:nvSpPr>
        <p:spPr>
          <a:xfrm>
            <a:off x="6406873" y="3461826"/>
            <a:ext cx="2359175" cy="1015663"/>
          </a:xfrm>
          <a:prstGeom prst="rect">
            <a:avLst/>
          </a:prstGeom>
          <a:noFill/>
        </p:spPr>
        <p:txBody>
          <a:bodyPr wrap="square" rtlCol="0">
            <a:spAutoFit/>
          </a:bodyPr>
          <a:lstStyle/>
          <a:p>
            <a:pPr fontAlgn="auto">
              <a:spcBef>
                <a:spcPts val="0"/>
              </a:spcBef>
              <a:spcAft>
                <a:spcPts val="0"/>
              </a:spcAft>
            </a:pPr>
            <a:r>
              <a:rPr lang="el-GR" sz="2000" dirty="0" smtClean="0">
                <a:solidFill>
                  <a:srgbClr val="004A82"/>
                </a:solidFill>
                <a:latin typeface="Calibri" panose="020F0502020204030204"/>
              </a:rPr>
              <a:t>Άρα η ταχύτητα εξαρτάται από το α΄ στάδιο μόνο!</a:t>
            </a:r>
            <a:endParaRPr lang="el-GR" sz="2000" b="1" dirty="0">
              <a:solidFill>
                <a:srgbClr val="004A82"/>
              </a:solidFill>
              <a:latin typeface="Calibri" panose="020F0502020204030204"/>
            </a:endParaRPr>
          </a:p>
        </p:txBody>
      </p:sp>
      <p:sp>
        <p:nvSpPr>
          <p:cNvPr id="4" name="Down Arrow 3"/>
          <p:cNvSpPr/>
          <p:nvPr/>
        </p:nvSpPr>
        <p:spPr>
          <a:xfrm>
            <a:off x="7145923" y="2959325"/>
            <a:ext cx="521519" cy="488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5" name="Θέση αριθμού διαφάνειας 4"/>
          <p:cNvSpPr>
            <a:spLocks noGrp="1"/>
          </p:cNvSpPr>
          <p:nvPr>
            <p:ph type="sldNum" sz="quarter" idx="12"/>
          </p:nvPr>
        </p:nvSpPr>
        <p:spPr/>
        <p:txBody>
          <a:bodyPr/>
          <a:lstStyle/>
          <a:p>
            <a:fld id="{D3F1D1C4-C2D9-4231-9FB2-B2D9D97AA41D}" type="slidenum">
              <a:rPr lang="el-GR" smtClean="0">
                <a:solidFill>
                  <a:prstClr val="black">
                    <a:tint val="75000"/>
                  </a:prstClr>
                </a:solidFill>
              </a:rPr>
              <a:pPr/>
              <a:t>3</a:t>
            </a:fld>
            <a:endParaRPr lang="el-GR" dirty="0">
              <a:solidFill>
                <a:prstClr val="black">
                  <a:tint val="75000"/>
                </a:prstClr>
              </a:solidFill>
            </a:endParaRPr>
          </a:p>
        </p:txBody>
      </p:sp>
    </p:spTree>
    <p:extLst>
      <p:ext uri="{BB962C8B-B14F-4D97-AF65-F5344CB8AC3E}">
        <p14:creationId xmlns:p14="http://schemas.microsoft.com/office/powerpoint/2010/main" val="32008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32"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ενέργεια και ταχύτητα των χημικών αντιδράσεων</a:t>
            </a:r>
            <a:endParaRPr lang="el-GR" dirty="0"/>
          </a:p>
        </p:txBody>
      </p:sp>
      <p:sp>
        <p:nvSpPr>
          <p:cNvPr id="3" name="2 - Θέση περιεχομένου"/>
          <p:cNvSpPr>
            <a:spLocks noGrp="1"/>
          </p:cNvSpPr>
          <p:nvPr>
            <p:ph idx="1"/>
          </p:nvPr>
        </p:nvSpPr>
        <p:spPr>
          <a:xfrm>
            <a:off x="457200" y="2060848"/>
            <a:ext cx="8229600" cy="3697295"/>
          </a:xfrm>
        </p:spPr>
        <p:txBody>
          <a:bodyPr>
            <a:normAutofit/>
          </a:bodyPr>
          <a:lstStyle/>
          <a:p>
            <a:pPr marL="0" indent="0">
              <a:buNone/>
            </a:pPr>
            <a:r>
              <a:rPr lang="el-GR" sz="2400" dirty="0" smtClean="0"/>
              <a:t>Το ισοζύγιο των ποσών της ενέργειας που απαιτούνται ή εκλύονται με την θραύση ή το σχηματισμό δεσμών, αντίστοιχα, </a:t>
            </a:r>
          </a:p>
          <a:p>
            <a:pPr marL="0" indent="0">
              <a:buNone/>
            </a:pPr>
            <a:endParaRPr lang="el-GR" sz="2400" dirty="0" smtClean="0"/>
          </a:p>
          <a:p>
            <a:pPr marL="342900" lvl="1" indent="0">
              <a:buNone/>
            </a:pPr>
            <a:r>
              <a:rPr lang="el-GR" sz="2400" dirty="0" smtClean="0"/>
              <a:t>καθορίζει την </a:t>
            </a:r>
            <a:r>
              <a:rPr lang="el-GR" sz="2400" b="1" dirty="0" smtClean="0"/>
              <a:t>εξωθερμικότητα</a:t>
            </a:r>
            <a:r>
              <a:rPr lang="el-GR" sz="2400" dirty="0" smtClean="0"/>
              <a:t> (ΔΗ&lt;0)</a:t>
            </a:r>
          </a:p>
          <a:p>
            <a:pPr marL="342900" lvl="1" indent="0">
              <a:buNone/>
            </a:pPr>
            <a:r>
              <a:rPr lang="el-GR" sz="2400" dirty="0" smtClean="0"/>
              <a:t>ή </a:t>
            </a:r>
          </a:p>
          <a:p>
            <a:pPr marL="342900" lvl="1" indent="0">
              <a:buNone/>
            </a:pPr>
            <a:r>
              <a:rPr lang="el-GR" sz="2400" dirty="0" smtClean="0"/>
              <a:t>την </a:t>
            </a:r>
            <a:r>
              <a:rPr lang="el-GR" sz="2400" b="1" dirty="0" smtClean="0"/>
              <a:t>ενδοθερμικότητα</a:t>
            </a:r>
            <a:r>
              <a:rPr lang="el-GR" sz="2400" dirty="0" smtClean="0"/>
              <a:t> (ΔΗ&gt;0) μιας αντίδρασης</a:t>
            </a:r>
          </a:p>
          <a:p>
            <a:pPr marL="0" indent="0">
              <a:buNone/>
            </a:pPr>
            <a:endParaRPr lang="el-GR" sz="2400" dirty="0"/>
          </a:p>
          <a:p>
            <a:pPr marL="0" indent="0">
              <a:buNone/>
            </a:pPr>
            <a:r>
              <a:rPr lang="el-GR" sz="2400" dirty="0"/>
              <a:t>Το άθροισμα των ενεργειών που απαιτούνται για τη θραύση δεσμών επηρεάζουν την </a:t>
            </a:r>
            <a:r>
              <a:rPr lang="el-GR" sz="2400" b="1" dirty="0"/>
              <a:t>ταχύτητα</a:t>
            </a:r>
            <a:r>
              <a:rPr lang="el-GR" sz="2400" dirty="0"/>
              <a:t> της αντίδρασης.</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solidFill>
                  <a:prstClr val="black">
                    <a:tint val="75000"/>
                  </a:prstClr>
                </a:solidFill>
              </a:rPr>
              <a:pPr/>
              <a:t>4</a:t>
            </a:fld>
            <a:endParaRPr lang="el-GR" dirty="0">
              <a:solidFill>
                <a:prstClr val="black">
                  <a:tint val="75000"/>
                </a:prstClr>
              </a:solidFill>
            </a:endParaRPr>
          </a:p>
        </p:txBody>
      </p:sp>
    </p:spTree>
    <p:extLst>
      <p:ext uri="{BB962C8B-B14F-4D97-AF65-F5344CB8AC3E}">
        <p14:creationId xmlns:p14="http://schemas.microsoft.com/office/powerpoint/2010/main" val="86636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0076" y="274638"/>
            <a:ext cx="8229600" cy="1143000"/>
          </a:xfrm>
        </p:spPr>
        <p:txBody>
          <a:bodyPr/>
          <a:lstStyle/>
          <a:p>
            <a:endParaRPr lang="el-GR" dirty="0"/>
          </a:p>
        </p:txBody>
      </p:sp>
      <p:grpSp>
        <p:nvGrpSpPr>
          <p:cNvPr id="10" name="9 - Ομάδα"/>
          <p:cNvGrpSpPr/>
          <p:nvPr/>
        </p:nvGrpSpPr>
        <p:grpSpPr>
          <a:xfrm>
            <a:off x="500034" y="-38119"/>
            <a:ext cx="8079521" cy="6896119"/>
            <a:chOff x="500034" y="-38119"/>
            <a:chExt cx="8079521" cy="6896119"/>
          </a:xfrm>
        </p:grpSpPr>
        <p:pic>
          <p:nvPicPr>
            <p:cNvPr id="28674" name="Picture 2"/>
            <p:cNvPicPr>
              <a:picLocks noChangeAspect="1" noChangeArrowheads="1"/>
            </p:cNvPicPr>
            <p:nvPr/>
          </p:nvPicPr>
          <p:blipFill>
            <a:blip r:embed="rId2" cstate="email">
              <a:lum bright="-14000" contrast="37000"/>
              <a:extLst>
                <a:ext uri="{28A0092B-C50C-407E-A947-70E740481C1C}">
                  <a14:useLocalDpi xmlns:a14="http://schemas.microsoft.com/office/drawing/2010/main"/>
                </a:ext>
              </a:extLst>
            </a:blip>
            <a:srcRect t="3754"/>
            <a:stretch>
              <a:fillRect/>
            </a:stretch>
          </p:blipFill>
          <p:spPr bwMode="auto">
            <a:xfrm>
              <a:off x="571472" y="-38119"/>
              <a:ext cx="8008083" cy="6896119"/>
            </a:xfrm>
            <a:prstGeom prst="rect">
              <a:avLst/>
            </a:prstGeom>
            <a:noFill/>
            <a:ln w="9525">
              <a:noFill/>
              <a:miter lim="800000"/>
              <a:headEnd/>
              <a:tailEnd/>
            </a:ln>
            <a:effectLst/>
          </p:spPr>
        </p:pic>
        <p:grpSp>
          <p:nvGrpSpPr>
            <p:cNvPr id="9" name="8 - Ομάδα"/>
            <p:cNvGrpSpPr/>
            <p:nvPr/>
          </p:nvGrpSpPr>
          <p:grpSpPr>
            <a:xfrm>
              <a:off x="500034" y="357166"/>
              <a:ext cx="6357747" cy="5619460"/>
              <a:chOff x="500034" y="357166"/>
              <a:chExt cx="6357747" cy="5619460"/>
            </a:xfrm>
          </p:grpSpPr>
          <p:sp>
            <p:nvSpPr>
              <p:cNvPr id="5" name="4 - TextBox"/>
              <p:cNvSpPr txBox="1"/>
              <p:nvPr/>
            </p:nvSpPr>
            <p:spPr>
              <a:xfrm>
                <a:off x="500034" y="357166"/>
                <a:ext cx="1047082" cy="261610"/>
              </a:xfrm>
              <a:prstGeom prst="rect">
                <a:avLst/>
              </a:prstGeom>
              <a:solidFill>
                <a:schemeClr val="bg1"/>
              </a:solidFill>
              <a:ln>
                <a:noFill/>
              </a:ln>
            </p:spPr>
            <p:txBody>
              <a:bodyPr wrap="none" rtlCol="0">
                <a:spAutoFit/>
              </a:bodyPr>
              <a:lstStyle/>
              <a:p>
                <a:pPr fontAlgn="auto">
                  <a:spcBef>
                    <a:spcPts val="0"/>
                  </a:spcBef>
                  <a:spcAft>
                    <a:spcPts val="0"/>
                  </a:spcAft>
                </a:pPr>
                <a:r>
                  <a:rPr lang="el-GR" sz="1100" b="1" dirty="0" smtClean="0">
                    <a:solidFill>
                      <a:srgbClr val="C00000"/>
                    </a:solidFill>
                    <a:latin typeface="Calibri" panose="020F0502020204030204"/>
                  </a:rPr>
                  <a:t>Δεσμοί προς Η</a:t>
                </a:r>
                <a:endParaRPr lang="el-GR" sz="1100" b="1" dirty="0">
                  <a:solidFill>
                    <a:srgbClr val="C00000"/>
                  </a:solidFill>
                  <a:latin typeface="Calibri" panose="020F0502020204030204"/>
                </a:endParaRPr>
              </a:p>
            </p:txBody>
          </p:sp>
          <p:sp>
            <p:nvSpPr>
              <p:cNvPr id="6" name="5 - TextBox"/>
              <p:cNvSpPr txBox="1"/>
              <p:nvPr/>
            </p:nvSpPr>
            <p:spPr>
              <a:xfrm>
                <a:off x="714348" y="5715016"/>
                <a:ext cx="925253" cy="261610"/>
              </a:xfrm>
              <a:prstGeom prst="rect">
                <a:avLst/>
              </a:prstGeom>
              <a:solidFill>
                <a:schemeClr val="bg1"/>
              </a:solidFill>
              <a:ln>
                <a:noFill/>
              </a:ln>
            </p:spPr>
            <p:txBody>
              <a:bodyPr wrap="none" rtlCol="0">
                <a:spAutoFit/>
              </a:bodyPr>
              <a:lstStyle/>
              <a:p>
                <a:pPr fontAlgn="auto">
                  <a:spcBef>
                    <a:spcPts val="0"/>
                  </a:spcBef>
                  <a:spcAft>
                    <a:spcPts val="0"/>
                  </a:spcAft>
                </a:pPr>
                <a:r>
                  <a:rPr lang="el-GR" sz="1100" b="1" dirty="0" smtClean="0">
                    <a:solidFill>
                      <a:srgbClr val="C00000"/>
                    </a:solidFill>
                    <a:latin typeface="Calibri" panose="020F0502020204030204"/>
                  </a:rPr>
                  <a:t>Δεσμοί  </a:t>
                </a:r>
                <a:r>
                  <a:rPr lang="en-US" sz="1100" b="1" dirty="0" smtClean="0">
                    <a:solidFill>
                      <a:srgbClr val="C00000"/>
                    </a:solidFill>
                    <a:latin typeface="Calibri" panose="020F0502020204030204"/>
                  </a:rPr>
                  <a:t>C - C</a:t>
                </a:r>
                <a:endParaRPr lang="el-GR" sz="1100" b="1" dirty="0">
                  <a:solidFill>
                    <a:srgbClr val="C00000"/>
                  </a:solidFill>
                  <a:latin typeface="Calibri" panose="020F0502020204030204"/>
                </a:endParaRPr>
              </a:p>
            </p:txBody>
          </p:sp>
          <p:sp>
            <p:nvSpPr>
              <p:cNvPr id="7" name="6 - TextBox"/>
              <p:cNvSpPr txBox="1"/>
              <p:nvPr/>
            </p:nvSpPr>
            <p:spPr>
              <a:xfrm>
                <a:off x="3214678" y="1071546"/>
                <a:ext cx="1439818" cy="261610"/>
              </a:xfrm>
              <a:prstGeom prst="rect">
                <a:avLst/>
              </a:prstGeom>
              <a:solidFill>
                <a:schemeClr val="bg1"/>
              </a:solidFill>
              <a:ln>
                <a:noFill/>
              </a:ln>
            </p:spPr>
            <p:txBody>
              <a:bodyPr wrap="none" rtlCol="0">
                <a:spAutoFit/>
              </a:bodyPr>
              <a:lstStyle/>
              <a:p>
                <a:pPr fontAlgn="auto">
                  <a:spcBef>
                    <a:spcPts val="0"/>
                  </a:spcBef>
                  <a:spcAft>
                    <a:spcPts val="0"/>
                  </a:spcAft>
                </a:pPr>
                <a:r>
                  <a:rPr lang="el-GR" sz="1100" b="1" dirty="0" smtClean="0">
                    <a:solidFill>
                      <a:srgbClr val="C00000"/>
                    </a:solidFill>
                    <a:latin typeface="Calibri" panose="020F0502020204030204"/>
                  </a:rPr>
                  <a:t>Δεσμοί προς μεθύλιο</a:t>
                </a:r>
                <a:endParaRPr lang="el-GR" sz="1100" b="1" dirty="0">
                  <a:solidFill>
                    <a:srgbClr val="C00000"/>
                  </a:solidFill>
                  <a:latin typeface="Calibri" panose="020F0502020204030204"/>
                </a:endParaRPr>
              </a:p>
            </p:txBody>
          </p:sp>
          <p:sp>
            <p:nvSpPr>
              <p:cNvPr id="8" name="7 - TextBox"/>
              <p:cNvSpPr txBox="1"/>
              <p:nvPr/>
            </p:nvSpPr>
            <p:spPr>
              <a:xfrm>
                <a:off x="5929322" y="4429132"/>
                <a:ext cx="928459" cy="261610"/>
              </a:xfrm>
              <a:prstGeom prst="rect">
                <a:avLst/>
              </a:prstGeom>
              <a:solidFill>
                <a:schemeClr val="bg1"/>
              </a:solidFill>
              <a:ln>
                <a:noFill/>
              </a:ln>
            </p:spPr>
            <p:txBody>
              <a:bodyPr wrap="none" rtlCol="0">
                <a:spAutoFit/>
              </a:bodyPr>
              <a:lstStyle/>
              <a:p>
                <a:pPr fontAlgn="auto">
                  <a:spcBef>
                    <a:spcPts val="0"/>
                  </a:spcBef>
                  <a:spcAft>
                    <a:spcPts val="0"/>
                  </a:spcAft>
                </a:pPr>
                <a:r>
                  <a:rPr lang="el-GR" sz="1100" b="1" dirty="0" smtClean="0">
                    <a:solidFill>
                      <a:srgbClr val="C00000"/>
                    </a:solidFill>
                    <a:latin typeface="Calibri" panose="020F0502020204030204"/>
                  </a:rPr>
                  <a:t>Δεσμοί  Χ - Χ</a:t>
                </a:r>
                <a:endParaRPr lang="el-GR" sz="1100" b="1" dirty="0">
                  <a:solidFill>
                    <a:srgbClr val="C00000"/>
                  </a:solidFill>
                  <a:latin typeface="Calibri" panose="020F0502020204030204"/>
                </a:endParaRPr>
              </a:p>
            </p:txBody>
          </p:sp>
        </p:grpSp>
      </p:grpSp>
      <p:sp>
        <p:nvSpPr>
          <p:cNvPr id="3" name="Θέση αριθμού διαφάνειας 2"/>
          <p:cNvSpPr>
            <a:spLocks noGrp="1"/>
          </p:cNvSpPr>
          <p:nvPr>
            <p:ph type="sldNum" sz="quarter" idx="12"/>
          </p:nvPr>
        </p:nvSpPr>
        <p:spPr/>
        <p:txBody>
          <a:bodyPr/>
          <a:lstStyle/>
          <a:p>
            <a:fld id="{D3F1D1C4-C2D9-4231-9FB2-B2D9D97AA41D}" type="slidenum">
              <a:rPr lang="el-GR" smtClean="0">
                <a:solidFill>
                  <a:prstClr val="black">
                    <a:tint val="75000"/>
                  </a:prstClr>
                </a:solidFill>
              </a:rPr>
              <a:pPr/>
              <a:t>5</a:t>
            </a:fld>
            <a:endParaRPr lang="el-GR" dirty="0">
              <a:solidFill>
                <a:prstClr val="black">
                  <a:tint val="75000"/>
                </a:prstClr>
              </a:solidFill>
            </a:endParaRPr>
          </a:p>
        </p:txBody>
      </p:sp>
    </p:spTree>
    <p:extLst>
      <p:ext uri="{BB962C8B-B14F-4D97-AF65-F5344CB8AC3E}">
        <p14:creationId xmlns:p14="http://schemas.microsoft.com/office/powerpoint/2010/main" val="3542516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8650" y="260648"/>
            <a:ext cx="7886700" cy="1325563"/>
          </a:xfrm>
        </p:spPr>
        <p:txBody>
          <a:bodyPr>
            <a:normAutofit/>
          </a:bodyPr>
          <a:lstStyle/>
          <a:p>
            <a:r>
              <a:rPr lang="el-GR" dirty="0" smtClean="0"/>
              <a:t>Το ξεκίνημα μιας αντίδρασης: </a:t>
            </a:r>
            <a:br>
              <a:rPr lang="el-GR" dirty="0" smtClean="0"/>
            </a:br>
            <a:r>
              <a:rPr lang="el-GR" dirty="0" smtClean="0"/>
              <a:t>θραύση δεσμού </a:t>
            </a:r>
            <a:r>
              <a:rPr lang="el-GR" sz="3200" dirty="0" smtClean="0"/>
              <a:t>1/3</a:t>
            </a:r>
            <a:endParaRPr lang="el-GR" sz="3200" dirty="0"/>
          </a:p>
        </p:txBody>
      </p:sp>
      <p:sp>
        <p:nvSpPr>
          <p:cNvPr id="3" name="2 - Θέση περιεχομένου"/>
          <p:cNvSpPr>
            <a:spLocks noGrp="1"/>
          </p:cNvSpPr>
          <p:nvPr>
            <p:ph idx="1"/>
          </p:nvPr>
        </p:nvSpPr>
        <p:spPr>
          <a:xfrm>
            <a:off x="0" y="4071942"/>
            <a:ext cx="1714480" cy="571504"/>
          </a:xfrm>
        </p:spPr>
        <p:txBody>
          <a:bodyPr>
            <a:normAutofit/>
          </a:bodyPr>
          <a:lstStyle/>
          <a:p>
            <a:pPr>
              <a:buNone/>
            </a:pPr>
            <a:r>
              <a:rPr lang="el-GR" sz="1800" dirty="0" smtClean="0"/>
              <a:t>μεθυλοχλωρίδιο</a:t>
            </a:r>
            <a:endParaRPr lang="el-GR" sz="1800" dirty="0"/>
          </a:p>
        </p:txBody>
      </p:sp>
      <p:cxnSp>
        <p:nvCxnSpPr>
          <p:cNvPr id="6" name="5 - Ευθεία γραμμή σύνδεσης"/>
          <p:cNvCxnSpPr/>
          <p:nvPr/>
        </p:nvCxnSpPr>
        <p:spPr>
          <a:xfrm rot="5400000">
            <a:off x="536547" y="3392487"/>
            <a:ext cx="107157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 name="2 - Θέση περιεχομένου"/>
          <p:cNvSpPr txBox="1">
            <a:spLocks/>
          </p:cNvSpPr>
          <p:nvPr/>
        </p:nvSpPr>
        <p:spPr>
          <a:xfrm>
            <a:off x="1857356" y="1785926"/>
            <a:ext cx="3071802" cy="571504"/>
          </a:xfrm>
          <a:prstGeom prst="rect">
            <a:avLst/>
          </a:prstGeom>
        </p:spPr>
        <p:txBody>
          <a:bodyPr vert="horz" lIns="91440" tIns="45720" rIns="91440" bIns="45720" rtlCol="0">
            <a:normAutofit fontScale="55000" lnSpcReduction="20000"/>
          </a:bodyPr>
          <a:lstStyle/>
          <a:p>
            <a:pPr marL="342900" indent="-342900" fontAlgn="auto">
              <a:spcBef>
                <a:spcPct val="20000"/>
              </a:spcBef>
              <a:spcAft>
                <a:spcPts val="0"/>
              </a:spcAft>
              <a:buFont typeface="Arial" pitchFamily="34" charset="0"/>
              <a:buNone/>
              <a:defRPr/>
            </a:pPr>
            <a:r>
              <a:rPr lang="el-GR" sz="3200" dirty="0" smtClean="0">
                <a:solidFill>
                  <a:srgbClr val="C00000"/>
                </a:solidFill>
                <a:latin typeface="Calibri" panose="020F0502020204030204"/>
              </a:rPr>
              <a:t>Θραύση δεσμού (351 </a:t>
            </a:r>
            <a:r>
              <a:rPr lang="en-US" sz="3200" dirty="0" smtClean="0">
                <a:solidFill>
                  <a:srgbClr val="C00000"/>
                </a:solidFill>
                <a:latin typeface="Calibri" panose="020F0502020204030204"/>
              </a:rPr>
              <a:t>kJ/mol)</a:t>
            </a:r>
            <a:endParaRPr lang="el-GR" sz="3200" dirty="0">
              <a:solidFill>
                <a:srgbClr val="C00000"/>
              </a:solidFill>
              <a:latin typeface="Calibri" panose="020F0502020204030204"/>
            </a:endParaRPr>
          </a:p>
        </p:txBody>
      </p:sp>
      <p:cxnSp>
        <p:nvCxnSpPr>
          <p:cNvPr id="10" name="9 - Ευθύγραμμο βέλος σύνδεσης"/>
          <p:cNvCxnSpPr/>
          <p:nvPr/>
        </p:nvCxnSpPr>
        <p:spPr>
          <a:xfrm rot="10800000" flipV="1">
            <a:off x="1357290" y="2285992"/>
            <a:ext cx="571504"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43 - Ομάδα"/>
          <p:cNvGrpSpPr/>
          <p:nvPr/>
        </p:nvGrpSpPr>
        <p:grpSpPr>
          <a:xfrm>
            <a:off x="4357686" y="4071942"/>
            <a:ext cx="4572000" cy="2571768"/>
            <a:chOff x="4572000" y="3786190"/>
            <a:chExt cx="4572000" cy="2571768"/>
          </a:xfrm>
        </p:grpSpPr>
        <p:sp>
          <p:nvSpPr>
            <p:cNvPr id="7" name="2 - Θέση περιεχομένου"/>
            <p:cNvSpPr txBox="1">
              <a:spLocks/>
            </p:cNvSpPr>
            <p:nvPr/>
          </p:nvSpPr>
          <p:spPr>
            <a:xfrm>
              <a:off x="6572232" y="4714884"/>
              <a:ext cx="2571768" cy="571504"/>
            </a:xfrm>
            <a:prstGeom prst="rect">
              <a:avLst/>
            </a:prstGeom>
          </p:spPr>
          <p:txBody>
            <a:bodyPr vert="horz" lIns="91440" tIns="45720" rIns="91440" bIns="45720" rtlCol="0">
              <a:normAutofit lnSpcReduction="10000"/>
            </a:bodyPr>
            <a:lstStyle/>
            <a:p>
              <a:pPr marL="342900" indent="-342900" fontAlgn="auto">
                <a:spcBef>
                  <a:spcPct val="20000"/>
                </a:spcBef>
                <a:spcAft>
                  <a:spcPts val="0"/>
                </a:spcAft>
                <a:buFont typeface="Arial" pitchFamily="34" charset="0"/>
                <a:buNone/>
                <a:defRPr/>
              </a:pPr>
              <a:r>
                <a:rPr lang="el-GR" sz="3200" dirty="0" smtClean="0">
                  <a:solidFill>
                    <a:prstClr val="black"/>
                  </a:solidFill>
                  <a:latin typeface="Calibri" panose="020F0502020204030204"/>
                </a:rPr>
                <a:t>καρβοκατιόν</a:t>
              </a:r>
              <a:endParaRPr lang="el-GR" sz="3200" dirty="0">
                <a:solidFill>
                  <a:prstClr val="black"/>
                </a:solidFill>
                <a:latin typeface="Calibri" panose="020F0502020204030204"/>
              </a:endParaRPr>
            </a:p>
          </p:txBody>
        </p:sp>
        <p:grpSp>
          <p:nvGrpSpPr>
            <p:cNvPr id="33" name="32 - Ομάδα"/>
            <p:cNvGrpSpPr/>
            <p:nvPr/>
          </p:nvGrpSpPr>
          <p:grpSpPr>
            <a:xfrm>
              <a:off x="5214910" y="3786190"/>
              <a:ext cx="3714776" cy="2571768"/>
              <a:chOff x="5214910" y="4143380"/>
              <a:chExt cx="3714776" cy="2214578"/>
            </a:xfrm>
          </p:grpSpPr>
          <p:sp>
            <p:nvSpPr>
              <p:cNvPr id="11" name="10 - Ορθογώνιο"/>
              <p:cNvSpPr/>
              <p:nvPr/>
            </p:nvSpPr>
            <p:spPr>
              <a:xfrm>
                <a:off x="5214910" y="4143380"/>
                <a:ext cx="3714776" cy="2214578"/>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27" name="26 - Ελεύθερη σχεδίαση"/>
              <p:cNvSpPr/>
              <p:nvPr/>
            </p:nvSpPr>
            <p:spPr>
              <a:xfrm>
                <a:off x="5715008" y="4450960"/>
                <a:ext cx="2730889" cy="1764121"/>
              </a:xfrm>
              <a:custGeom>
                <a:avLst/>
                <a:gdLst>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701210 w 1701210"/>
                  <a:gd name="connsiteY14" fmla="*/ 517451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701210 w 1701210"/>
                  <a:gd name="connsiteY13" fmla="*/ 517451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701210 w 1701210"/>
                  <a:gd name="connsiteY13" fmla="*/ 454287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539925 w 1701210"/>
                  <a:gd name="connsiteY12" fmla="*/ 400493 h 905540"/>
                  <a:gd name="connsiteX13" fmla="*/ 1701210 w 1701210"/>
                  <a:gd name="connsiteY13" fmla="*/ 454287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539925 w 1701210"/>
                  <a:gd name="connsiteY12" fmla="*/ 400493 h 905540"/>
                  <a:gd name="connsiteX13" fmla="*/ 1701210 w 1701210"/>
                  <a:gd name="connsiteY13" fmla="*/ 454287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539925 w 1701210"/>
                  <a:gd name="connsiteY12" fmla="*/ 400493 h 905540"/>
                  <a:gd name="connsiteX13" fmla="*/ 1701210 w 1701210"/>
                  <a:gd name="connsiteY13" fmla="*/ 454287 h 905540"/>
                  <a:gd name="connsiteX0" fmla="*/ 0 w 1795106"/>
                  <a:gd name="connsiteY0" fmla="*/ 889591 h 905540"/>
                  <a:gd name="connsiteX1" fmla="*/ 467833 w 1795106"/>
                  <a:gd name="connsiteY1" fmla="*/ 889591 h 905540"/>
                  <a:gd name="connsiteX2" fmla="*/ 701749 w 1795106"/>
                  <a:gd name="connsiteY2" fmla="*/ 793898 h 905540"/>
                  <a:gd name="connsiteX3" fmla="*/ 797442 w 1795106"/>
                  <a:gd name="connsiteY3" fmla="*/ 591879 h 905540"/>
                  <a:gd name="connsiteX4" fmla="*/ 893135 w 1795106"/>
                  <a:gd name="connsiteY4" fmla="*/ 272903 h 905540"/>
                  <a:gd name="connsiteX5" fmla="*/ 935666 w 1795106"/>
                  <a:gd name="connsiteY5" fmla="*/ 134679 h 905540"/>
                  <a:gd name="connsiteX6" fmla="*/ 1031359 w 1795106"/>
                  <a:gd name="connsiteY6" fmla="*/ 38986 h 905540"/>
                  <a:gd name="connsiteX7" fmla="*/ 1105786 w 1795106"/>
                  <a:gd name="connsiteY7" fmla="*/ 7089 h 905540"/>
                  <a:gd name="connsiteX8" fmla="*/ 1233377 w 1795106"/>
                  <a:gd name="connsiteY8" fmla="*/ 17721 h 905540"/>
                  <a:gd name="connsiteX9" fmla="*/ 1350335 w 1795106"/>
                  <a:gd name="connsiteY9" fmla="*/ 113414 h 905540"/>
                  <a:gd name="connsiteX10" fmla="*/ 1392866 w 1795106"/>
                  <a:gd name="connsiteY10" fmla="*/ 209107 h 905540"/>
                  <a:gd name="connsiteX11" fmla="*/ 1424763 w 1795106"/>
                  <a:gd name="connsiteY11" fmla="*/ 315433 h 905540"/>
                  <a:gd name="connsiteX12" fmla="*/ 1539925 w 1795106"/>
                  <a:gd name="connsiteY12" fmla="*/ 400493 h 905540"/>
                  <a:gd name="connsiteX13" fmla="*/ 1795106 w 1795106"/>
                  <a:gd name="connsiteY13" fmla="*/ 454287 h 905540"/>
                  <a:gd name="connsiteX0" fmla="*/ 0 w 1795106"/>
                  <a:gd name="connsiteY0" fmla="*/ 889591 h 905540"/>
                  <a:gd name="connsiteX1" fmla="*/ 467833 w 1795106"/>
                  <a:gd name="connsiteY1" fmla="*/ 889591 h 905540"/>
                  <a:gd name="connsiteX2" fmla="*/ 701749 w 1795106"/>
                  <a:gd name="connsiteY2" fmla="*/ 793898 h 905540"/>
                  <a:gd name="connsiteX3" fmla="*/ 797442 w 1795106"/>
                  <a:gd name="connsiteY3" fmla="*/ 591879 h 905540"/>
                  <a:gd name="connsiteX4" fmla="*/ 893135 w 1795106"/>
                  <a:gd name="connsiteY4" fmla="*/ 272903 h 905540"/>
                  <a:gd name="connsiteX5" fmla="*/ 935666 w 1795106"/>
                  <a:gd name="connsiteY5" fmla="*/ 134679 h 905540"/>
                  <a:gd name="connsiteX6" fmla="*/ 1031359 w 1795106"/>
                  <a:gd name="connsiteY6" fmla="*/ 38986 h 905540"/>
                  <a:gd name="connsiteX7" fmla="*/ 1105786 w 1795106"/>
                  <a:gd name="connsiteY7" fmla="*/ 7089 h 905540"/>
                  <a:gd name="connsiteX8" fmla="*/ 1233377 w 1795106"/>
                  <a:gd name="connsiteY8" fmla="*/ 17721 h 905540"/>
                  <a:gd name="connsiteX9" fmla="*/ 1350335 w 1795106"/>
                  <a:gd name="connsiteY9" fmla="*/ 113414 h 905540"/>
                  <a:gd name="connsiteX10" fmla="*/ 1392866 w 1795106"/>
                  <a:gd name="connsiteY10" fmla="*/ 209107 h 905540"/>
                  <a:gd name="connsiteX11" fmla="*/ 1424763 w 1795106"/>
                  <a:gd name="connsiteY11" fmla="*/ 315433 h 905540"/>
                  <a:gd name="connsiteX12" fmla="*/ 1539925 w 1795106"/>
                  <a:gd name="connsiteY12" fmla="*/ 400493 h 905540"/>
                  <a:gd name="connsiteX13" fmla="*/ 1795106 w 1795106"/>
                  <a:gd name="connsiteY13" fmla="*/ 454287 h 90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106" h="905540">
                    <a:moveTo>
                      <a:pt x="0" y="889591"/>
                    </a:moveTo>
                    <a:cubicBezTo>
                      <a:pt x="175437" y="897565"/>
                      <a:pt x="350875" y="905540"/>
                      <a:pt x="467833" y="889591"/>
                    </a:cubicBezTo>
                    <a:cubicBezTo>
                      <a:pt x="584791" y="873642"/>
                      <a:pt x="646814" y="843517"/>
                      <a:pt x="701749" y="793898"/>
                    </a:cubicBezTo>
                    <a:cubicBezTo>
                      <a:pt x="756684" y="744279"/>
                      <a:pt x="765544" y="678712"/>
                      <a:pt x="797442" y="591879"/>
                    </a:cubicBezTo>
                    <a:cubicBezTo>
                      <a:pt x="829340" y="505047"/>
                      <a:pt x="870098" y="349103"/>
                      <a:pt x="893135" y="272903"/>
                    </a:cubicBezTo>
                    <a:cubicBezTo>
                      <a:pt x="916172" y="196703"/>
                      <a:pt x="912629" y="173665"/>
                      <a:pt x="935666" y="134679"/>
                    </a:cubicBezTo>
                    <a:cubicBezTo>
                      <a:pt x="958703" y="95693"/>
                      <a:pt x="1003006" y="60251"/>
                      <a:pt x="1031359" y="38986"/>
                    </a:cubicBezTo>
                    <a:cubicBezTo>
                      <a:pt x="1059712" y="17721"/>
                      <a:pt x="1072116" y="10633"/>
                      <a:pt x="1105786" y="7089"/>
                    </a:cubicBezTo>
                    <a:cubicBezTo>
                      <a:pt x="1139456" y="3545"/>
                      <a:pt x="1192619" y="0"/>
                      <a:pt x="1233377" y="17721"/>
                    </a:cubicBezTo>
                    <a:cubicBezTo>
                      <a:pt x="1274135" y="35442"/>
                      <a:pt x="1323754" y="81516"/>
                      <a:pt x="1350335" y="113414"/>
                    </a:cubicBezTo>
                    <a:cubicBezTo>
                      <a:pt x="1376916" y="145312"/>
                      <a:pt x="1380461" y="175437"/>
                      <a:pt x="1392866" y="209107"/>
                    </a:cubicBezTo>
                    <a:cubicBezTo>
                      <a:pt x="1405271" y="242777"/>
                      <a:pt x="1400253" y="283535"/>
                      <a:pt x="1424763" y="315433"/>
                    </a:cubicBezTo>
                    <a:cubicBezTo>
                      <a:pt x="1449273" y="347331"/>
                      <a:pt x="1478201" y="377351"/>
                      <a:pt x="1539925" y="400493"/>
                    </a:cubicBezTo>
                    <a:cubicBezTo>
                      <a:pt x="1601649" y="423635"/>
                      <a:pt x="1657400" y="457968"/>
                      <a:pt x="1795106" y="454287"/>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grpSp>
        <p:grpSp>
          <p:nvGrpSpPr>
            <p:cNvPr id="32" name="31 - Ομάδα"/>
            <p:cNvGrpSpPr/>
            <p:nvPr/>
          </p:nvGrpSpPr>
          <p:grpSpPr>
            <a:xfrm>
              <a:off x="4572000" y="4429132"/>
              <a:ext cx="500066" cy="1727783"/>
              <a:chOff x="4572000" y="4429132"/>
              <a:chExt cx="500066" cy="1727783"/>
            </a:xfrm>
          </p:grpSpPr>
          <p:sp>
            <p:nvSpPr>
              <p:cNvPr id="28" name="27 - Βέλος προς τα κάτω"/>
              <p:cNvSpPr/>
              <p:nvPr/>
            </p:nvSpPr>
            <p:spPr>
              <a:xfrm rot="10800000">
                <a:off x="4572000" y="4429132"/>
                <a:ext cx="500066" cy="1071570"/>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29" name="28 - TextBox"/>
              <p:cNvSpPr txBox="1"/>
              <p:nvPr/>
            </p:nvSpPr>
            <p:spPr>
              <a:xfrm>
                <a:off x="4643438" y="5572140"/>
                <a:ext cx="385042" cy="584775"/>
              </a:xfrm>
              <a:prstGeom prst="rect">
                <a:avLst/>
              </a:prstGeom>
              <a:noFill/>
            </p:spPr>
            <p:txBody>
              <a:bodyPr wrap="none" rtlCol="0">
                <a:spAutoFit/>
              </a:bodyPr>
              <a:lstStyle/>
              <a:p>
                <a:pPr fontAlgn="auto">
                  <a:spcBef>
                    <a:spcPts val="0"/>
                  </a:spcBef>
                  <a:spcAft>
                    <a:spcPts val="0"/>
                  </a:spcAft>
                </a:pPr>
                <a:r>
                  <a:rPr lang="el-GR" sz="3200" b="1" i="1" dirty="0" smtClean="0">
                    <a:solidFill>
                      <a:srgbClr val="0070C0"/>
                    </a:solidFill>
                    <a:latin typeface="Calibri" panose="020F0502020204030204"/>
                  </a:rPr>
                  <a:t>Ε</a:t>
                </a:r>
                <a:endParaRPr lang="el-GR" b="1" i="1" dirty="0">
                  <a:solidFill>
                    <a:srgbClr val="0070C0"/>
                  </a:solidFill>
                  <a:latin typeface="Calibri" panose="020F0502020204030204"/>
                </a:endParaRPr>
              </a:p>
            </p:txBody>
          </p:sp>
        </p:grpSp>
        <p:sp>
          <p:nvSpPr>
            <p:cNvPr id="34" name="33 - TextBox"/>
            <p:cNvSpPr txBox="1"/>
            <p:nvPr/>
          </p:nvSpPr>
          <p:spPr>
            <a:xfrm>
              <a:off x="5286380" y="5786454"/>
              <a:ext cx="928694" cy="307777"/>
            </a:xfrm>
            <a:prstGeom prst="rect">
              <a:avLst/>
            </a:prstGeom>
            <a:noFill/>
          </p:spPr>
          <p:txBody>
            <a:bodyPr wrap="square" rtlCol="0">
              <a:spAutoFit/>
            </a:bodyPr>
            <a:lstStyle/>
            <a:p>
              <a:pPr algn="r" fontAlgn="auto">
                <a:spcBef>
                  <a:spcPts val="0"/>
                </a:spcBef>
                <a:spcAft>
                  <a:spcPts val="0"/>
                </a:spcAft>
              </a:pPr>
              <a:r>
                <a:rPr lang="el-GR" sz="1400" b="1" i="1" dirty="0" smtClean="0">
                  <a:solidFill>
                    <a:srgbClr val="C00000"/>
                  </a:solidFill>
                  <a:latin typeface="Calibri" panose="020F0502020204030204"/>
                </a:rPr>
                <a:t>Αντιδρόν</a:t>
              </a:r>
              <a:endParaRPr lang="el-GR" sz="1400" b="1" i="1" dirty="0">
                <a:solidFill>
                  <a:srgbClr val="C00000"/>
                </a:solidFill>
                <a:latin typeface="Calibri" panose="020F0502020204030204"/>
              </a:endParaRPr>
            </a:p>
          </p:txBody>
        </p:sp>
        <p:cxnSp>
          <p:nvCxnSpPr>
            <p:cNvPr id="38" name="37 - Ευθύγραμμο βέλος σύνδεσης"/>
            <p:cNvCxnSpPr/>
            <p:nvPr/>
          </p:nvCxnSpPr>
          <p:spPr>
            <a:xfrm rot="5400000">
              <a:off x="5430050" y="5142718"/>
              <a:ext cx="2000264" cy="1588"/>
            </a:xfrm>
            <a:prstGeom prst="straightConnector1">
              <a:avLst/>
            </a:prstGeom>
            <a:ln w="5715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1" name="40 - TextBox"/>
            <p:cNvSpPr txBox="1"/>
            <p:nvPr/>
          </p:nvSpPr>
          <p:spPr>
            <a:xfrm>
              <a:off x="5143504" y="4429132"/>
              <a:ext cx="1356462" cy="861774"/>
            </a:xfrm>
            <a:prstGeom prst="rect">
              <a:avLst/>
            </a:prstGeom>
            <a:noFill/>
          </p:spPr>
          <p:txBody>
            <a:bodyPr wrap="none" rtlCol="0">
              <a:spAutoFit/>
            </a:bodyPr>
            <a:lstStyle/>
            <a:p>
              <a:pPr algn="r" fontAlgn="auto">
                <a:spcBef>
                  <a:spcPts val="0"/>
                </a:spcBef>
                <a:spcAft>
                  <a:spcPts val="0"/>
                </a:spcAft>
              </a:pPr>
              <a:r>
                <a:rPr lang="el-GR" sz="3200" b="1" i="1" dirty="0" smtClean="0">
                  <a:solidFill>
                    <a:srgbClr val="C00000"/>
                  </a:solidFill>
                  <a:latin typeface="Calibri" panose="020F0502020204030204"/>
                </a:rPr>
                <a:t>Ε</a:t>
              </a:r>
              <a:r>
                <a:rPr lang="en-US" sz="3200" b="1" baseline="-25000" dirty="0" smtClean="0">
                  <a:solidFill>
                    <a:srgbClr val="C00000"/>
                  </a:solidFill>
                  <a:latin typeface="Calibri" panose="020F0502020204030204"/>
                </a:rPr>
                <a:t>a</a:t>
              </a:r>
              <a:r>
                <a:rPr lang="el-GR" sz="3200" b="1" baseline="-25000" dirty="0" smtClean="0">
                  <a:solidFill>
                    <a:srgbClr val="C00000"/>
                  </a:solidFill>
                  <a:latin typeface="Calibri" panose="020F0502020204030204"/>
                </a:rPr>
                <a:t> </a:t>
              </a:r>
            </a:p>
            <a:p>
              <a:pPr algn="r" fontAlgn="auto">
                <a:spcBef>
                  <a:spcPts val="0"/>
                </a:spcBef>
                <a:spcAft>
                  <a:spcPts val="0"/>
                </a:spcAft>
              </a:pPr>
              <a:r>
                <a:rPr lang="el-GR" dirty="0" smtClean="0">
                  <a:solidFill>
                    <a:srgbClr val="C00000"/>
                  </a:solidFill>
                  <a:latin typeface="Calibri" panose="020F0502020204030204"/>
                </a:rPr>
                <a:t>(351 </a:t>
              </a:r>
              <a:r>
                <a:rPr lang="en-US" dirty="0" smtClean="0">
                  <a:solidFill>
                    <a:srgbClr val="C00000"/>
                  </a:solidFill>
                  <a:latin typeface="Calibri" panose="020F0502020204030204"/>
                </a:rPr>
                <a:t>kJ/mol)</a:t>
              </a:r>
              <a:endParaRPr lang="el-GR" dirty="0" smtClean="0">
                <a:solidFill>
                  <a:srgbClr val="C00000"/>
                </a:solidFill>
                <a:latin typeface="Calibri" panose="020F0502020204030204"/>
              </a:endParaRPr>
            </a:p>
          </p:txBody>
        </p:sp>
        <p:sp>
          <p:nvSpPr>
            <p:cNvPr id="42" name="41 - TextBox"/>
            <p:cNvSpPr txBox="1"/>
            <p:nvPr/>
          </p:nvSpPr>
          <p:spPr>
            <a:xfrm>
              <a:off x="7715272" y="3857628"/>
              <a:ext cx="925253" cy="584775"/>
            </a:xfrm>
            <a:prstGeom prst="rect">
              <a:avLst/>
            </a:prstGeom>
            <a:noFill/>
          </p:spPr>
          <p:txBody>
            <a:bodyPr wrap="none" rtlCol="0">
              <a:spAutoFit/>
            </a:bodyPr>
            <a:lstStyle/>
            <a:p>
              <a:pPr fontAlgn="auto">
                <a:spcBef>
                  <a:spcPts val="0"/>
                </a:spcBef>
                <a:spcAft>
                  <a:spcPts val="0"/>
                </a:spcAft>
              </a:pPr>
              <a:r>
                <a:rPr lang="en-US" sz="2800" b="1" i="1" dirty="0" smtClean="0">
                  <a:solidFill>
                    <a:srgbClr val="C00000"/>
                  </a:solidFill>
                  <a:latin typeface="Calibri" panose="020F0502020204030204"/>
                </a:rPr>
                <a:t>M</a:t>
              </a:r>
              <a:r>
                <a:rPr lang="el-GR" sz="2800" b="1" i="1" dirty="0" smtClean="0">
                  <a:solidFill>
                    <a:srgbClr val="C00000"/>
                  </a:solidFill>
                  <a:latin typeface="Calibri" panose="020F0502020204030204"/>
                </a:rPr>
                <a:t>Κ</a:t>
              </a:r>
              <a:r>
                <a:rPr lang="en-US" sz="3200" b="1" i="1" dirty="0" smtClean="0">
                  <a:solidFill>
                    <a:srgbClr val="C00000"/>
                  </a:solidFill>
                  <a:latin typeface="Calibri" panose="020F0502020204030204"/>
                </a:rPr>
                <a:t> </a:t>
              </a:r>
              <a:r>
                <a:rPr lang="en-US" sz="3200" b="1" i="1" baseline="30000" dirty="0" smtClean="0">
                  <a:solidFill>
                    <a:srgbClr val="C00000"/>
                  </a:solidFill>
                  <a:latin typeface="Calibri" panose="020F0502020204030204"/>
                </a:rPr>
                <a:t>‡</a:t>
              </a:r>
              <a:endParaRPr lang="el-GR" b="1" i="1" baseline="30000" dirty="0">
                <a:solidFill>
                  <a:srgbClr val="C00000"/>
                </a:solidFill>
                <a:latin typeface="Calibri" panose="020F0502020204030204"/>
              </a:endParaRPr>
            </a:p>
          </p:txBody>
        </p:sp>
        <p:sp>
          <p:nvSpPr>
            <p:cNvPr id="43" name="42 - TextBox"/>
            <p:cNvSpPr txBox="1"/>
            <p:nvPr/>
          </p:nvSpPr>
          <p:spPr>
            <a:xfrm>
              <a:off x="7643834" y="5357826"/>
              <a:ext cx="1214446" cy="523220"/>
            </a:xfrm>
            <a:prstGeom prst="rect">
              <a:avLst/>
            </a:prstGeom>
            <a:noFill/>
          </p:spPr>
          <p:txBody>
            <a:bodyPr wrap="square" rtlCol="0">
              <a:spAutoFit/>
            </a:bodyPr>
            <a:lstStyle/>
            <a:p>
              <a:pPr algn="r" fontAlgn="auto">
                <a:spcBef>
                  <a:spcPts val="0"/>
                </a:spcBef>
                <a:spcAft>
                  <a:spcPts val="0"/>
                </a:spcAft>
              </a:pPr>
              <a:r>
                <a:rPr lang="el-GR" sz="1400" b="1" i="1" dirty="0" smtClean="0">
                  <a:solidFill>
                    <a:srgbClr val="C00000"/>
                  </a:solidFill>
                  <a:latin typeface="Calibri" panose="020F0502020204030204"/>
                </a:rPr>
                <a:t>Προϊόν: καρβοκατιόν</a:t>
              </a:r>
              <a:endParaRPr lang="el-GR" sz="1400" b="1" i="1" dirty="0">
                <a:solidFill>
                  <a:srgbClr val="C00000"/>
                </a:solidFill>
                <a:latin typeface="Calibri" panose="020F0502020204030204"/>
              </a:endParaRPr>
            </a:p>
          </p:txBody>
        </p:sp>
      </p:grpSp>
      <p:graphicFrame>
        <p:nvGraphicFramePr>
          <p:cNvPr id="23556" name="Object 4"/>
          <p:cNvGraphicFramePr>
            <a:graphicFrameLocks noChangeAspect="1"/>
          </p:cNvGraphicFramePr>
          <p:nvPr/>
        </p:nvGraphicFramePr>
        <p:xfrm>
          <a:off x="428596" y="2714620"/>
          <a:ext cx="7270547" cy="1412881"/>
        </p:xfrm>
        <a:graphic>
          <a:graphicData uri="http://schemas.openxmlformats.org/presentationml/2006/ole">
            <mc:AlternateContent xmlns:mc="http://schemas.openxmlformats.org/markup-compatibility/2006">
              <mc:Choice xmlns:v="urn:schemas-microsoft-com:vml" Requires="v">
                <p:oleObj spid="_x0000_s1034" name="ChemSketch" r:id="rId3" imgW="4983480" imgH="969120" progId="ACD.ChemSketch.20">
                  <p:embed/>
                </p:oleObj>
              </mc:Choice>
              <mc:Fallback>
                <p:oleObj name="ChemSketch" r:id="rId3" imgW="4983480" imgH="9691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2714620"/>
                        <a:ext cx="7270547" cy="141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46 - TextBox"/>
          <p:cNvSpPr txBox="1"/>
          <p:nvPr/>
        </p:nvSpPr>
        <p:spPr>
          <a:xfrm>
            <a:off x="3143240" y="4000504"/>
            <a:ext cx="655949" cy="400110"/>
          </a:xfrm>
          <a:prstGeom prst="rect">
            <a:avLst/>
          </a:prstGeom>
          <a:noFill/>
        </p:spPr>
        <p:txBody>
          <a:bodyPr wrap="none" rtlCol="0">
            <a:spAutoFit/>
          </a:bodyPr>
          <a:lstStyle/>
          <a:p>
            <a:pPr fontAlgn="auto">
              <a:spcBef>
                <a:spcPts val="0"/>
              </a:spcBef>
              <a:spcAft>
                <a:spcPts val="0"/>
              </a:spcAft>
            </a:pPr>
            <a:r>
              <a:rPr lang="en-US" b="1" i="1" dirty="0" smtClean="0">
                <a:solidFill>
                  <a:srgbClr val="C00000"/>
                </a:solidFill>
                <a:latin typeface="Calibri" panose="020F0502020204030204"/>
              </a:rPr>
              <a:t>M</a:t>
            </a:r>
            <a:r>
              <a:rPr lang="el-GR" b="1" i="1" dirty="0" smtClean="0">
                <a:solidFill>
                  <a:srgbClr val="C00000"/>
                </a:solidFill>
                <a:latin typeface="Calibri" panose="020F0502020204030204"/>
              </a:rPr>
              <a:t>Κ</a:t>
            </a:r>
            <a:r>
              <a:rPr lang="en-US" sz="2000" b="1" i="1" dirty="0" smtClean="0">
                <a:solidFill>
                  <a:srgbClr val="C00000"/>
                </a:solidFill>
                <a:latin typeface="Calibri" panose="020F0502020204030204"/>
              </a:rPr>
              <a:t> </a:t>
            </a:r>
            <a:r>
              <a:rPr lang="en-US" sz="2000" b="1" i="1" baseline="30000" dirty="0" smtClean="0">
                <a:solidFill>
                  <a:srgbClr val="C00000"/>
                </a:solidFill>
                <a:latin typeface="Calibri" panose="020F0502020204030204"/>
              </a:rPr>
              <a:t>‡</a:t>
            </a:r>
            <a:endParaRPr lang="el-GR" b="1" i="1" baseline="30000" dirty="0" smtClean="0">
              <a:solidFill>
                <a:srgbClr val="C00000"/>
              </a:solidFill>
              <a:latin typeface="Calibri" panose="020F0502020204030204"/>
            </a:endParaRP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solidFill>
                  <a:prstClr val="black">
                    <a:tint val="75000"/>
                  </a:prstClr>
                </a:solidFill>
              </a:rPr>
              <a:pPr/>
              <a:t>6</a:t>
            </a:fld>
            <a:endParaRPr lang="el-GR" dirty="0">
              <a:solidFill>
                <a:prstClr val="black">
                  <a:tint val="75000"/>
                </a:prstClr>
              </a:solidFill>
            </a:endParaRPr>
          </a:p>
        </p:txBody>
      </p:sp>
    </p:spTree>
    <p:extLst>
      <p:ext uri="{BB962C8B-B14F-4D97-AF65-F5344CB8AC3E}">
        <p14:creationId xmlns:p14="http://schemas.microsoft.com/office/powerpoint/2010/main" val="17663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8650" y="188640"/>
            <a:ext cx="7886700" cy="1325563"/>
          </a:xfrm>
        </p:spPr>
        <p:txBody>
          <a:bodyPr>
            <a:normAutofit/>
          </a:bodyPr>
          <a:lstStyle/>
          <a:p>
            <a:r>
              <a:rPr lang="el-GR" dirty="0" smtClean="0"/>
              <a:t>Το ξεκίνημα μιας αντίδρασης: </a:t>
            </a:r>
            <a:br>
              <a:rPr lang="el-GR" dirty="0" smtClean="0"/>
            </a:br>
            <a:r>
              <a:rPr lang="el-GR" dirty="0" smtClean="0"/>
              <a:t>θραύση δεσμού </a:t>
            </a:r>
            <a:r>
              <a:rPr lang="el-GR" sz="3200" dirty="0" smtClean="0">
                <a:solidFill>
                  <a:prstClr val="black"/>
                </a:solidFill>
              </a:rPr>
              <a:t>2/3</a:t>
            </a:r>
            <a:endParaRPr lang="el-GR" dirty="0"/>
          </a:p>
        </p:txBody>
      </p:sp>
      <p:sp>
        <p:nvSpPr>
          <p:cNvPr id="3" name="2 - Θέση περιεχομένου"/>
          <p:cNvSpPr>
            <a:spLocks noGrp="1"/>
          </p:cNvSpPr>
          <p:nvPr>
            <p:ph idx="1"/>
          </p:nvPr>
        </p:nvSpPr>
        <p:spPr>
          <a:xfrm>
            <a:off x="1285852" y="3714752"/>
            <a:ext cx="1714480" cy="571504"/>
          </a:xfrm>
        </p:spPr>
        <p:txBody>
          <a:bodyPr>
            <a:normAutofit/>
          </a:bodyPr>
          <a:lstStyle/>
          <a:p>
            <a:pPr>
              <a:buNone/>
            </a:pPr>
            <a:r>
              <a:rPr lang="el-GR" sz="1800" dirty="0" smtClean="0"/>
              <a:t>αιθυλοχλωρίδιο</a:t>
            </a:r>
            <a:endParaRPr lang="el-GR" sz="1800" dirty="0"/>
          </a:p>
        </p:txBody>
      </p:sp>
      <p:graphicFrame>
        <p:nvGraphicFramePr>
          <p:cNvPr id="23554" name="Object 2"/>
          <p:cNvGraphicFramePr>
            <a:graphicFrameLocks noChangeAspect="1"/>
          </p:cNvGraphicFramePr>
          <p:nvPr/>
        </p:nvGraphicFramePr>
        <p:xfrm>
          <a:off x="1000100" y="2357430"/>
          <a:ext cx="7094893" cy="1400180"/>
        </p:xfrm>
        <a:graphic>
          <a:graphicData uri="http://schemas.openxmlformats.org/presentationml/2006/ole">
            <mc:AlternateContent xmlns:mc="http://schemas.openxmlformats.org/markup-compatibility/2006">
              <mc:Choice xmlns:v="urn:schemas-microsoft-com:vml" Requires="v">
                <p:oleObj spid="_x0000_s2059" name="ChemSketch" r:id="rId3" imgW="3474720" imgH="685800" progId="ACD.ChemSketch.20">
                  <p:embed/>
                </p:oleObj>
              </mc:Choice>
              <mc:Fallback>
                <p:oleObj name="ChemSketch" r:id="rId3" imgW="3474720" imgH="6858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2357430"/>
                        <a:ext cx="7094893" cy="140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5 - Ευθεία γραμμή σύνδεσης"/>
          <p:cNvCxnSpPr/>
          <p:nvPr/>
        </p:nvCxnSpPr>
        <p:spPr>
          <a:xfrm rot="5400000">
            <a:off x="2393141" y="3036091"/>
            <a:ext cx="107157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 name="2 - Θέση περιεχομένου"/>
          <p:cNvSpPr txBox="1">
            <a:spLocks/>
          </p:cNvSpPr>
          <p:nvPr/>
        </p:nvSpPr>
        <p:spPr>
          <a:xfrm>
            <a:off x="1170828" y="1640367"/>
            <a:ext cx="3714776" cy="571504"/>
          </a:xfrm>
          <a:prstGeom prst="rect">
            <a:avLst/>
          </a:prstGeom>
        </p:spPr>
        <p:txBody>
          <a:bodyPr vert="horz" lIns="91440" tIns="45720" rIns="91440" bIns="45720" rtlCol="0">
            <a:normAutofit fontScale="70000" lnSpcReduction="20000"/>
          </a:bodyPr>
          <a:lstStyle/>
          <a:p>
            <a:pPr marL="342900" indent="-342900" fontAlgn="auto">
              <a:spcBef>
                <a:spcPct val="20000"/>
              </a:spcBef>
              <a:spcAft>
                <a:spcPts val="0"/>
              </a:spcAft>
            </a:pPr>
            <a:r>
              <a:rPr lang="el-GR" sz="3200" dirty="0" smtClean="0">
                <a:solidFill>
                  <a:srgbClr val="C00000"/>
                </a:solidFill>
                <a:latin typeface="Calibri" panose="020F0502020204030204"/>
              </a:rPr>
              <a:t>Θραύση δεσμού (339 </a:t>
            </a:r>
            <a:r>
              <a:rPr lang="en-US" sz="3200" dirty="0" smtClean="0">
                <a:solidFill>
                  <a:srgbClr val="C00000"/>
                </a:solidFill>
                <a:latin typeface="Calibri" panose="020F0502020204030204"/>
              </a:rPr>
              <a:t>kJ/mol)</a:t>
            </a:r>
            <a:endParaRPr lang="el-GR" sz="3200" dirty="0" smtClean="0">
              <a:solidFill>
                <a:srgbClr val="C00000"/>
              </a:solidFill>
              <a:latin typeface="Calibri" panose="020F0502020204030204"/>
            </a:endParaRPr>
          </a:p>
        </p:txBody>
      </p:sp>
      <p:cxnSp>
        <p:nvCxnSpPr>
          <p:cNvPr id="10" name="9 - Ευθύγραμμο βέλος σύνδεσης"/>
          <p:cNvCxnSpPr/>
          <p:nvPr/>
        </p:nvCxnSpPr>
        <p:spPr>
          <a:xfrm rot="10800000" flipV="1">
            <a:off x="3143240" y="2214554"/>
            <a:ext cx="571504"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12 - Ομάδα"/>
          <p:cNvGrpSpPr/>
          <p:nvPr/>
        </p:nvGrpSpPr>
        <p:grpSpPr>
          <a:xfrm>
            <a:off x="4429124" y="4000504"/>
            <a:ext cx="4572000" cy="2571768"/>
            <a:chOff x="4572000" y="3786190"/>
            <a:chExt cx="4572000" cy="2571768"/>
          </a:xfrm>
        </p:grpSpPr>
        <p:sp>
          <p:nvSpPr>
            <p:cNvPr id="14" name="2 - Θέση περιεχομένου"/>
            <p:cNvSpPr txBox="1">
              <a:spLocks/>
            </p:cNvSpPr>
            <p:nvPr/>
          </p:nvSpPr>
          <p:spPr>
            <a:xfrm>
              <a:off x="6572232" y="4714884"/>
              <a:ext cx="2571768" cy="571504"/>
            </a:xfrm>
            <a:prstGeom prst="rect">
              <a:avLst/>
            </a:prstGeom>
          </p:spPr>
          <p:txBody>
            <a:bodyPr vert="horz" lIns="91440" tIns="45720" rIns="91440" bIns="45720" rtlCol="0">
              <a:normAutofit lnSpcReduction="10000"/>
            </a:bodyPr>
            <a:lstStyle/>
            <a:p>
              <a:pPr marL="342900" indent="-342900" fontAlgn="auto">
                <a:spcBef>
                  <a:spcPct val="20000"/>
                </a:spcBef>
                <a:spcAft>
                  <a:spcPts val="0"/>
                </a:spcAft>
                <a:buFont typeface="Arial" pitchFamily="34" charset="0"/>
                <a:buNone/>
                <a:defRPr/>
              </a:pPr>
              <a:r>
                <a:rPr lang="el-GR" sz="3200" dirty="0" smtClean="0">
                  <a:solidFill>
                    <a:prstClr val="black"/>
                  </a:solidFill>
                  <a:latin typeface="Calibri" panose="020F0502020204030204"/>
                </a:rPr>
                <a:t>καρβοκατιόν</a:t>
              </a:r>
              <a:endParaRPr lang="el-GR" sz="3200" dirty="0">
                <a:solidFill>
                  <a:prstClr val="black"/>
                </a:solidFill>
                <a:latin typeface="Calibri" panose="020F0502020204030204"/>
              </a:endParaRPr>
            </a:p>
          </p:txBody>
        </p:sp>
        <p:grpSp>
          <p:nvGrpSpPr>
            <p:cNvPr id="15" name="32 - Ομάδα"/>
            <p:cNvGrpSpPr/>
            <p:nvPr/>
          </p:nvGrpSpPr>
          <p:grpSpPr>
            <a:xfrm>
              <a:off x="5214910" y="3786190"/>
              <a:ext cx="3714776" cy="2571768"/>
              <a:chOff x="5214910" y="4143380"/>
              <a:chExt cx="3714776" cy="2214578"/>
            </a:xfrm>
          </p:grpSpPr>
          <p:sp>
            <p:nvSpPr>
              <p:cNvPr id="24" name="23 - Ορθογώνιο"/>
              <p:cNvSpPr/>
              <p:nvPr/>
            </p:nvSpPr>
            <p:spPr>
              <a:xfrm>
                <a:off x="5214910" y="4143380"/>
                <a:ext cx="3714776" cy="2214578"/>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25" name="24 - Ελεύθερη σχεδίαση"/>
              <p:cNvSpPr/>
              <p:nvPr/>
            </p:nvSpPr>
            <p:spPr>
              <a:xfrm>
                <a:off x="5715008" y="4635508"/>
                <a:ext cx="2588045" cy="1579573"/>
              </a:xfrm>
              <a:custGeom>
                <a:avLst/>
                <a:gdLst>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701210 w 1701210"/>
                  <a:gd name="connsiteY14" fmla="*/ 517451 h 90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210" h="905540">
                    <a:moveTo>
                      <a:pt x="0" y="889591"/>
                    </a:moveTo>
                    <a:cubicBezTo>
                      <a:pt x="175437" y="897565"/>
                      <a:pt x="350875" y="905540"/>
                      <a:pt x="467833" y="889591"/>
                    </a:cubicBezTo>
                    <a:cubicBezTo>
                      <a:pt x="584791" y="873642"/>
                      <a:pt x="646814" y="843517"/>
                      <a:pt x="701749" y="793898"/>
                    </a:cubicBezTo>
                    <a:cubicBezTo>
                      <a:pt x="756684" y="744279"/>
                      <a:pt x="765544" y="678712"/>
                      <a:pt x="797442" y="591879"/>
                    </a:cubicBezTo>
                    <a:cubicBezTo>
                      <a:pt x="829340" y="505047"/>
                      <a:pt x="870098" y="349103"/>
                      <a:pt x="893135" y="272903"/>
                    </a:cubicBezTo>
                    <a:cubicBezTo>
                      <a:pt x="916172" y="196703"/>
                      <a:pt x="912629" y="173665"/>
                      <a:pt x="935666" y="134679"/>
                    </a:cubicBezTo>
                    <a:cubicBezTo>
                      <a:pt x="958703" y="95693"/>
                      <a:pt x="1003006" y="60251"/>
                      <a:pt x="1031359" y="38986"/>
                    </a:cubicBezTo>
                    <a:cubicBezTo>
                      <a:pt x="1059712" y="17721"/>
                      <a:pt x="1072116" y="10633"/>
                      <a:pt x="1105786" y="7089"/>
                    </a:cubicBezTo>
                    <a:cubicBezTo>
                      <a:pt x="1139456" y="3545"/>
                      <a:pt x="1192619" y="0"/>
                      <a:pt x="1233377" y="17721"/>
                    </a:cubicBezTo>
                    <a:cubicBezTo>
                      <a:pt x="1274135" y="35442"/>
                      <a:pt x="1323754" y="81516"/>
                      <a:pt x="1350335" y="113414"/>
                    </a:cubicBezTo>
                    <a:cubicBezTo>
                      <a:pt x="1376916" y="145312"/>
                      <a:pt x="1380461" y="175437"/>
                      <a:pt x="1392866" y="209107"/>
                    </a:cubicBezTo>
                    <a:cubicBezTo>
                      <a:pt x="1405271" y="242777"/>
                      <a:pt x="1415903" y="283535"/>
                      <a:pt x="1424763" y="315433"/>
                    </a:cubicBezTo>
                    <a:cubicBezTo>
                      <a:pt x="1433623" y="347331"/>
                      <a:pt x="1431851" y="372140"/>
                      <a:pt x="1446028" y="400493"/>
                    </a:cubicBezTo>
                    <a:cubicBezTo>
                      <a:pt x="1460205" y="428846"/>
                      <a:pt x="1467294" y="466061"/>
                      <a:pt x="1509824" y="485554"/>
                    </a:cubicBezTo>
                    <a:cubicBezTo>
                      <a:pt x="1552354" y="505047"/>
                      <a:pt x="1626782" y="511249"/>
                      <a:pt x="1701210" y="517451"/>
                    </a:cubicBez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grpSp>
        <p:grpSp>
          <p:nvGrpSpPr>
            <p:cNvPr id="16" name="31 - Ομάδα"/>
            <p:cNvGrpSpPr/>
            <p:nvPr/>
          </p:nvGrpSpPr>
          <p:grpSpPr>
            <a:xfrm>
              <a:off x="4572000" y="4429132"/>
              <a:ext cx="500066" cy="1727783"/>
              <a:chOff x="4572000" y="4429132"/>
              <a:chExt cx="500066" cy="1727783"/>
            </a:xfrm>
          </p:grpSpPr>
          <p:sp>
            <p:nvSpPr>
              <p:cNvPr id="22" name="21 - Βέλος προς τα κάτω"/>
              <p:cNvSpPr/>
              <p:nvPr/>
            </p:nvSpPr>
            <p:spPr>
              <a:xfrm rot="10800000">
                <a:off x="4572000" y="4429132"/>
                <a:ext cx="500066" cy="1071570"/>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23" name="22 - TextBox"/>
              <p:cNvSpPr txBox="1"/>
              <p:nvPr/>
            </p:nvSpPr>
            <p:spPr>
              <a:xfrm>
                <a:off x="4643438" y="5572140"/>
                <a:ext cx="385042" cy="584775"/>
              </a:xfrm>
              <a:prstGeom prst="rect">
                <a:avLst/>
              </a:prstGeom>
              <a:noFill/>
            </p:spPr>
            <p:txBody>
              <a:bodyPr wrap="none" rtlCol="0">
                <a:spAutoFit/>
              </a:bodyPr>
              <a:lstStyle/>
              <a:p>
                <a:pPr fontAlgn="auto">
                  <a:spcBef>
                    <a:spcPts val="0"/>
                  </a:spcBef>
                  <a:spcAft>
                    <a:spcPts val="0"/>
                  </a:spcAft>
                </a:pPr>
                <a:r>
                  <a:rPr lang="el-GR" sz="3200" b="1" i="1" dirty="0" smtClean="0">
                    <a:solidFill>
                      <a:srgbClr val="0070C0"/>
                    </a:solidFill>
                    <a:latin typeface="Calibri" panose="020F0502020204030204"/>
                  </a:rPr>
                  <a:t>Ε</a:t>
                </a:r>
                <a:endParaRPr lang="el-GR" b="1" i="1" dirty="0">
                  <a:solidFill>
                    <a:srgbClr val="0070C0"/>
                  </a:solidFill>
                  <a:latin typeface="Calibri" panose="020F0502020204030204"/>
                </a:endParaRPr>
              </a:p>
            </p:txBody>
          </p:sp>
        </p:grpSp>
        <p:sp>
          <p:nvSpPr>
            <p:cNvPr id="17" name="16 - TextBox"/>
            <p:cNvSpPr txBox="1"/>
            <p:nvPr/>
          </p:nvSpPr>
          <p:spPr>
            <a:xfrm>
              <a:off x="5286380" y="5786454"/>
              <a:ext cx="928694" cy="307777"/>
            </a:xfrm>
            <a:prstGeom prst="rect">
              <a:avLst/>
            </a:prstGeom>
            <a:noFill/>
          </p:spPr>
          <p:txBody>
            <a:bodyPr wrap="square" rtlCol="0">
              <a:spAutoFit/>
            </a:bodyPr>
            <a:lstStyle/>
            <a:p>
              <a:pPr algn="r" fontAlgn="auto">
                <a:spcBef>
                  <a:spcPts val="0"/>
                </a:spcBef>
                <a:spcAft>
                  <a:spcPts val="0"/>
                </a:spcAft>
              </a:pPr>
              <a:r>
                <a:rPr lang="el-GR" sz="1400" b="1" i="1" dirty="0" smtClean="0">
                  <a:solidFill>
                    <a:srgbClr val="C00000"/>
                  </a:solidFill>
                  <a:latin typeface="Calibri" panose="020F0502020204030204"/>
                </a:rPr>
                <a:t>Αντιδρόν</a:t>
              </a:r>
              <a:endParaRPr lang="el-GR" sz="1400" b="1" i="1" dirty="0">
                <a:solidFill>
                  <a:srgbClr val="C00000"/>
                </a:solidFill>
                <a:latin typeface="Calibri" panose="020F0502020204030204"/>
              </a:endParaRPr>
            </a:p>
          </p:txBody>
        </p:sp>
        <p:cxnSp>
          <p:nvCxnSpPr>
            <p:cNvPr id="18" name="17 - Ευθύγραμμο βέλος σύνδεσης"/>
            <p:cNvCxnSpPr/>
            <p:nvPr/>
          </p:nvCxnSpPr>
          <p:spPr>
            <a:xfrm rot="5400000">
              <a:off x="5500694" y="5214950"/>
              <a:ext cx="1857388" cy="1588"/>
            </a:xfrm>
            <a:prstGeom prst="straightConnector1">
              <a:avLst/>
            </a:prstGeom>
            <a:ln w="5715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5143506" y="4429132"/>
              <a:ext cx="1356462" cy="861774"/>
            </a:xfrm>
            <a:prstGeom prst="rect">
              <a:avLst/>
            </a:prstGeom>
            <a:noFill/>
          </p:spPr>
          <p:txBody>
            <a:bodyPr wrap="none" rtlCol="0">
              <a:spAutoFit/>
            </a:bodyPr>
            <a:lstStyle/>
            <a:p>
              <a:pPr algn="r" fontAlgn="auto">
                <a:spcBef>
                  <a:spcPts val="0"/>
                </a:spcBef>
                <a:spcAft>
                  <a:spcPts val="0"/>
                </a:spcAft>
              </a:pPr>
              <a:r>
                <a:rPr lang="el-GR" sz="3200" b="1" i="1" dirty="0" smtClean="0">
                  <a:solidFill>
                    <a:srgbClr val="C00000"/>
                  </a:solidFill>
                  <a:latin typeface="Calibri" panose="020F0502020204030204"/>
                </a:rPr>
                <a:t>Ε</a:t>
              </a:r>
              <a:r>
                <a:rPr lang="en-US" sz="3200" b="1" baseline="-25000" dirty="0" smtClean="0">
                  <a:solidFill>
                    <a:srgbClr val="C00000"/>
                  </a:solidFill>
                  <a:latin typeface="Calibri" panose="020F0502020204030204"/>
                </a:rPr>
                <a:t>a</a:t>
              </a:r>
              <a:r>
                <a:rPr lang="el-GR" sz="3200" b="1" baseline="-25000" dirty="0" smtClean="0">
                  <a:solidFill>
                    <a:srgbClr val="C00000"/>
                  </a:solidFill>
                  <a:latin typeface="Calibri" panose="020F0502020204030204"/>
                </a:rPr>
                <a:t> </a:t>
              </a:r>
            </a:p>
            <a:p>
              <a:pPr algn="r" fontAlgn="auto">
                <a:spcBef>
                  <a:spcPts val="0"/>
                </a:spcBef>
                <a:spcAft>
                  <a:spcPts val="0"/>
                </a:spcAft>
              </a:pPr>
              <a:r>
                <a:rPr lang="el-GR" dirty="0" smtClean="0">
                  <a:solidFill>
                    <a:srgbClr val="C00000"/>
                  </a:solidFill>
                  <a:latin typeface="Calibri" panose="020F0502020204030204"/>
                </a:rPr>
                <a:t>(3</a:t>
              </a:r>
              <a:r>
                <a:rPr lang="en-US" dirty="0" smtClean="0">
                  <a:solidFill>
                    <a:srgbClr val="C00000"/>
                  </a:solidFill>
                  <a:latin typeface="Calibri" panose="020F0502020204030204"/>
                </a:rPr>
                <a:t>39</a:t>
              </a:r>
              <a:r>
                <a:rPr lang="el-GR" dirty="0" smtClean="0">
                  <a:solidFill>
                    <a:srgbClr val="C00000"/>
                  </a:solidFill>
                  <a:latin typeface="Calibri" panose="020F0502020204030204"/>
                </a:rPr>
                <a:t> </a:t>
              </a:r>
              <a:r>
                <a:rPr lang="en-US" dirty="0" smtClean="0">
                  <a:solidFill>
                    <a:srgbClr val="C00000"/>
                  </a:solidFill>
                  <a:latin typeface="Calibri" panose="020F0502020204030204"/>
                </a:rPr>
                <a:t>kJ/mol)</a:t>
              </a:r>
              <a:endParaRPr lang="el-GR" dirty="0" smtClean="0">
                <a:solidFill>
                  <a:srgbClr val="C00000"/>
                </a:solidFill>
                <a:latin typeface="Calibri" panose="020F0502020204030204"/>
              </a:endParaRPr>
            </a:p>
          </p:txBody>
        </p:sp>
        <p:sp>
          <p:nvSpPr>
            <p:cNvPr id="20" name="19 - TextBox"/>
            <p:cNvSpPr txBox="1"/>
            <p:nvPr/>
          </p:nvSpPr>
          <p:spPr>
            <a:xfrm>
              <a:off x="7715272" y="3857628"/>
              <a:ext cx="925253" cy="584775"/>
            </a:xfrm>
            <a:prstGeom prst="rect">
              <a:avLst/>
            </a:prstGeom>
            <a:noFill/>
          </p:spPr>
          <p:txBody>
            <a:bodyPr wrap="none" rtlCol="0">
              <a:spAutoFit/>
            </a:bodyPr>
            <a:lstStyle/>
            <a:p>
              <a:pPr fontAlgn="auto">
                <a:spcBef>
                  <a:spcPts val="0"/>
                </a:spcBef>
                <a:spcAft>
                  <a:spcPts val="0"/>
                </a:spcAft>
              </a:pPr>
              <a:r>
                <a:rPr lang="en-US" sz="2800" b="1" i="1" dirty="0" smtClean="0">
                  <a:solidFill>
                    <a:srgbClr val="C00000"/>
                  </a:solidFill>
                  <a:latin typeface="Calibri" panose="020F0502020204030204"/>
                </a:rPr>
                <a:t>M</a:t>
              </a:r>
              <a:r>
                <a:rPr lang="el-GR" sz="2800" b="1" i="1" dirty="0" smtClean="0">
                  <a:solidFill>
                    <a:srgbClr val="C00000"/>
                  </a:solidFill>
                  <a:latin typeface="Calibri" panose="020F0502020204030204"/>
                </a:rPr>
                <a:t>Κ</a:t>
              </a:r>
              <a:r>
                <a:rPr lang="en-US" sz="3200" b="1" i="1" dirty="0" smtClean="0">
                  <a:solidFill>
                    <a:srgbClr val="C00000"/>
                  </a:solidFill>
                  <a:latin typeface="Calibri" panose="020F0502020204030204"/>
                </a:rPr>
                <a:t> </a:t>
              </a:r>
              <a:r>
                <a:rPr lang="en-US" sz="3200" b="1" i="1" baseline="30000" dirty="0" smtClean="0">
                  <a:solidFill>
                    <a:srgbClr val="C00000"/>
                  </a:solidFill>
                  <a:latin typeface="Calibri" panose="020F0502020204030204"/>
                </a:rPr>
                <a:t>‡</a:t>
              </a:r>
              <a:endParaRPr lang="el-GR" b="1" i="1" baseline="30000" dirty="0">
                <a:solidFill>
                  <a:srgbClr val="C00000"/>
                </a:solidFill>
                <a:latin typeface="Calibri" panose="020F0502020204030204"/>
              </a:endParaRPr>
            </a:p>
          </p:txBody>
        </p:sp>
        <p:sp>
          <p:nvSpPr>
            <p:cNvPr id="21" name="20 - TextBox"/>
            <p:cNvSpPr txBox="1"/>
            <p:nvPr/>
          </p:nvSpPr>
          <p:spPr>
            <a:xfrm>
              <a:off x="7643834" y="5572140"/>
              <a:ext cx="1214446" cy="523220"/>
            </a:xfrm>
            <a:prstGeom prst="rect">
              <a:avLst/>
            </a:prstGeom>
            <a:noFill/>
          </p:spPr>
          <p:txBody>
            <a:bodyPr wrap="square" rtlCol="0">
              <a:spAutoFit/>
            </a:bodyPr>
            <a:lstStyle/>
            <a:p>
              <a:pPr algn="r" fontAlgn="auto">
                <a:spcBef>
                  <a:spcPts val="0"/>
                </a:spcBef>
                <a:spcAft>
                  <a:spcPts val="0"/>
                </a:spcAft>
              </a:pPr>
              <a:r>
                <a:rPr lang="el-GR" sz="1400" b="1" i="1" dirty="0" smtClean="0">
                  <a:solidFill>
                    <a:srgbClr val="C00000"/>
                  </a:solidFill>
                  <a:latin typeface="Calibri" panose="020F0502020204030204"/>
                </a:rPr>
                <a:t>Προϊόν: καρβοκατιόν</a:t>
              </a:r>
              <a:endParaRPr lang="el-GR" sz="1400" b="1" i="1" dirty="0">
                <a:solidFill>
                  <a:srgbClr val="C00000"/>
                </a:solidFill>
                <a:latin typeface="Calibri" panose="020F0502020204030204"/>
              </a:endParaRPr>
            </a:p>
          </p:txBody>
        </p:sp>
      </p:grpSp>
      <p:cxnSp>
        <p:nvCxnSpPr>
          <p:cNvPr id="30" name="29 - Ευθύγραμμο βέλος σύνδεσης"/>
          <p:cNvCxnSpPr/>
          <p:nvPr/>
        </p:nvCxnSpPr>
        <p:spPr>
          <a:xfrm>
            <a:off x="6000760" y="3214686"/>
            <a:ext cx="357190"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76298" y="1281301"/>
            <a:ext cx="1979712" cy="656276"/>
          </a:xfrm>
          <a:prstGeom prst="rect">
            <a:avLst/>
          </a:prstGeom>
          <a:noFill/>
        </p:spPr>
        <p:txBody>
          <a:bodyPr wrap="square" rtlCol="0">
            <a:spAutoFit/>
          </a:bodyPr>
          <a:lstStyle/>
          <a:p>
            <a:pPr fontAlgn="auto">
              <a:spcBef>
                <a:spcPts val="0"/>
              </a:spcBef>
              <a:spcAft>
                <a:spcPts val="0"/>
              </a:spcAft>
            </a:pPr>
            <a:r>
              <a:rPr lang="el-GR" dirty="0" smtClean="0">
                <a:solidFill>
                  <a:srgbClr val="0070C0"/>
                </a:solidFill>
                <a:latin typeface="Calibri" panose="020F0502020204030204"/>
              </a:rPr>
              <a:t>Καρβοκατιόν: σταθεροποιείται</a:t>
            </a:r>
            <a:endParaRPr lang="el-GR" dirty="0">
              <a:solidFill>
                <a:srgbClr val="0070C0"/>
              </a:solidFill>
              <a:latin typeface="Calibri" panose="020F0502020204030204"/>
            </a:endParaRPr>
          </a:p>
        </p:txBody>
      </p:sp>
      <p:sp>
        <p:nvSpPr>
          <p:cNvPr id="5" name="Down Arrow 4"/>
          <p:cNvSpPr/>
          <p:nvPr/>
        </p:nvSpPr>
        <p:spPr>
          <a:xfrm>
            <a:off x="6444790" y="1882680"/>
            <a:ext cx="484632" cy="52964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7" name="Θέση αριθμού διαφάνειας 6"/>
          <p:cNvSpPr>
            <a:spLocks noGrp="1"/>
          </p:cNvSpPr>
          <p:nvPr>
            <p:ph type="sldNum" sz="quarter" idx="12"/>
          </p:nvPr>
        </p:nvSpPr>
        <p:spPr/>
        <p:txBody>
          <a:bodyPr/>
          <a:lstStyle/>
          <a:p>
            <a:fld id="{D3F1D1C4-C2D9-4231-9FB2-B2D9D97AA41D}" type="slidenum">
              <a:rPr lang="el-GR" smtClean="0">
                <a:solidFill>
                  <a:prstClr val="black">
                    <a:tint val="75000"/>
                  </a:prstClr>
                </a:solidFill>
              </a:rPr>
              <a:pPr/>
              <a:t>7</a:t>
            </a:fld>
            <a:endParaRPr lang="el-GR" dirty="0">
              <a:solidFill>
                <a:prstClr val="black">
                  <a:tint val="75000"/>
                </a:prstClr>
              </a:solidFill>
            </a:endParaRPr>
          </a:p>
        </p:txBody>
      </p:sp>
    </p:spTree>
    <p:extLst>
      <p:ext uri="{BB962C8B-B14F-4D97-AF65-F5344CB8AC3E}">
        <p14:creationId xmlns:p14="http://schemas.microsoft.com/office/powerpoint/2010/main" val="30975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8650" y="260648"/>
            <a:ext cx="7886700" cy="1325563"/>
          </a:xfrm>
        </p:spPr>
        <p:txBody>
          <a:bodyPr>
            <a:normAutofit/>
          </a:bodyPr>
          <a:lstStyle/>
          <a:p>
            <a:r>
              <a:rPr lang="el-GR" dirty="0" smtClean="0"/>
              <a:t>Το ξεκίνημα μιας αντίδρασης: </a:t>
            </a:r>
            <a:br>
              <a:rPr lang="el-GR" dirty="0" smtClean="0"/>
            </a:br>
            <a:r>
              <a:rPr lang="el-GR" dirty="0" smtClean="0"/>
              <a:t>θραύση δεσμού </a:t>
            </a:r>
            <a:r>
              <a:rPr lang="el-GR" sz="3200" dirty="0" smtClean="0">
                <a:solidFill>
                  <a:prstClr val="black"/>
                </a:solidFill>
              </a:rPr>
              <a:t>3/3</a:t>
            </a:r>
            <a:endParaRPr lang="el-GR" dirty="0"/>
          </a:p>
        </p:txBody>
      </p:sp>
      <p:sp>
        <p:nvSpPr>
          <p:cNvPr id="3" name="2 - Θέση περιεχομένου"/>
          <p:cNvSpPr>
            <a:spLocks noGrp="1"/>
          </p:cNvSpPr>
          <p:nvPr>
            <p:ph idx="1"/>
          </p:nvPr>
        </p:nvSpPr>
        <p:spPr>
          <a:xfrm>
            <a:off x="0" y="4071942"/>
            <a:ext cx="2643174" cy="571504"/>
          </a:xfrm>
        </p:spPr>
        <p:txBody>
          <a:bodyPr>
            <a:normAutofit/>
          </a:bodyPr>
          <a:lstStyle/>
          <a:p>
            <a:pPr>
              <a:buNone/>
            </a:pPr>
            <a:r>
              <a:rPr lang="en-US" sz="1800" dirty="0" smtClean="0"/>
              <a:t>t-</a:t>
            </a:r>
            <a:r>
              <a:rPr lang="el-GR" sz="1800" dirty="0" smtClean="0"/>
              <a:t>βουτυλο-χλωρίδιο</a:t>
            </a:r>
            <a:endParaRPr lang="el-GR" sz="1800" dirty="0"/>
          </a:p>
        </p:txBody>
      </p:sp>
      <p:grpSp>
        <p:nvGrpSpPr>
          <p:cNvPr id="16" name="15 - Ομάδα"/>
          <p:cNvGrpSpPr/>
          <p:nvPr/>
        </p:nvGrpSpPr>
        <p:grpSpPr>
          <a:xfrm>
            <a:off x="1285852" y="1714488"/>
            <a:ext cx="3714776" cy="1786744"/>
            <a:chOff x="1571604" y="2000240"/>
            <a:chExt cx="3714776" cy="1786744"/>
          </a:xfrm>
        </p:grpSpPr>
        <p:cxnSp>
          <p:nvCxnSpPr>
            <p:cNvPr id="6" name="5 - Ευθεία γραμμή σύνδεσης"/>
            <p:cNvCxnSpPr/>
            <p:nvPr/>
          </p:nvCxnSpPr>
          <p:spPr>
            <a:xfrm rot="5400000">
              <a:off x="1285852" y="3429000"/>
              <a:ext cx="71438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 name="2 - Θέση περιεχομένου"/>
            <p:cNvSpPr txBox="1">
              <a:spLocks/>
            </p:cNvSpPr>
            <p:nvPr/>
          </p:nvSpPr>
          <p:spPr>
            <a:xfrm>
              <a:off x="1571604" y="2000240"/>
              <a:ext cx="3714776" cy="571504"/>
            </a:xfrm>
            <a:prstGeom prst="rect">
              <a:avLst/>
            </a:prstGeom>
          </p:spPr>
          <p:txBody>
            <a:bodyPr vert="horz" lIns="91440" tIns="45720" rIns="91440" bIns="45720" rtlCol="0">
              <a:normAutofit fontScale="70000" lnSpcReduction="20000"/>
            </a:bodyPr>
            <a:lstStyle/>
            <a:p>
              <a:pPr marL="342900" indent="-342900" fontAlgn="auto">
                <a:spcBef>
                  <a:spcPct val="20000"/>
                </a:spcBef>
                <a:spcAft>
                  <a:spcPts val="0"/>
                </a:spcAft>
              </a:pPr>
              <a:r>
                <a:rPr lang="el-GR" sz="3200" dirty="0" smtClean="0">
                  <a:solidFill>
                    <a:srgbClr val="C00000"/>
                  </a:solidFill>
                  <a:latin typeface="Calibri" panose="020F0502020204030204"/>
                </a:rPr>
                <a:t>Θραύση δεσμού (331 </a:t>
              </a:r>
              <a:r>
                <a:rPr lang="en-US" sz="3200" dirty="0" smtClean="0">
                  <a:solidFill>
                    <a:srgbClr val="C00000"/>
                  </a:solidFill>
                  <a:latin typeface="Calibri" panose="020F0502020204030204"/>
                </a:rPr>
                <a:t>kJ/mol)</a:t>
              </a:r>
              <a:endParaRPr lang="el-GR" sz="3200" dirty="0" smtClean="0">
                <a:solidFill>
                  <a:srgbClr val="C00000"/>
                </a:solidFill>
                <a:latin typeface="Calibri" panose="020F0502020204030204"/>
              </a:endParaRPr>
            </a:p>
          </p:txBody>
        </p:sp>
        <p:cxnSp>
          <p:nvCxnSpPr>
            <p:cNvPr id="10" name="9 - Ευθύγραμμο βέλος σύνδεσης"/>
            <p:cNvCxnSpPr/>
            <p:nvPr/>
          </p:nvCxnSpPr>
          <p:spPr>
            <a:xfrm rot="5400000">
              <a:off x="1714480" y="2571744"/>
              <a:ext cx="714380" cy="57150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6628" name="Object 4"/>
          <p:cNvGraphicFramePr>
            <a:graphicFrameLocks noChangeAspect="1"/>
          </p:cNvGraphicFramePr>
          <p:nvPr/>
        </p:nvGraphicFramePr>
        <p:xfrm>
          <a:off x="0" y="2143116"/>
          <a:ext cx="8929718" cy="1962774"/>
        </p:xfrm>
        <a:graphic>
          <a:graphicData uri="http://schemas.openxmlformats.org/presentationml/2006/ole">
            <mc:AlternateContent xmlns:mc="http://schemas.openxmlformats.org/markup-compatibility/2006">
              <mc:Choice xmlns:v="urn:schemas-microsoft-com:vml" Requires="v">
                <p:oleObj spid="_x0000_s3082" name="ChemSketch" r:id="rId3" imgW="6269760" imgH="1377720" progId="ACD.ChemSketch.20">
                  <p:embed/>
                </p:oleObj>
              </mc:Choice>
              <mc:Fallback>
                <p:oleObj name="ChemSketch" r:id="rId3" imgW="6269760" imgH="13777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43116"/>
                        <a:ext cx="8929718" cy="19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5" name="34 - Ευθύγραμμο βέλος σύνδεσης"/>
          <p:cNvCxnSpPr/>
          <p:nvPr/>
        </p:nvCxnSpPr>
        <p:spPr>
          <a:xfrm>
            <a:off x="7429520" y="3214686"/>
            <a:ext cx="357190"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rot="5400000">
            <a:off x="7608115" y="2893215"/>
            <a:ext cx="358778"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p:nvPr/>
        </p:nvCxnSpPr>
        <p:spPr>
          <a:xfrm rot="5400000" flipH="1" flipV="1">
            <a:off x="7894661" y="3321049"/>
            <a:ext cx="357190"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 name="17 - Ομάδα"/>
          <p:cNvGrpSpPr/>
          <p:nvPr/>
        </p:nvGrpSpPr>
        <p:grpSpPr>
          <a:xfrm>
            <a:off x="4429124" y="4000504"/>
            <a:ext cx="4572000" cy="2571768"/>
            <a:chOff x="4572000" y="3786190"/>
            <a:chExt cx="4572000" cy="2571768"/>
          </a:xfrm>
        </p:grpSpPr>
        <p:sp>
          <p:nvSpPr>
            <p:cNvPr id="19" name="2 - Θέση περιεχομένου"/>
            <p:cNvSpPr txBox="1">
              <a:spLocks/>
            </p:cNvSpPr>
            <p:nvPr/>
          </p:nvSpPr>
          <p:spPr>
            <a:xfrm>
              <a:off x="6572232" y="4714884"/>
              <a:ext cx="2571768" cy="571504"/>
            </a:xfrm>
            <a:prstGeom prst="rect">
              <a:avLst/>
            </a:prstGeom>
          </p:spPr>
          <p:txBody>
            <a:bodyPr vert="horz" lIns="91440" tIns="45720" rIns="91440" bIns="45720" rtlCol="0">
              <a:normAutofit lnSpcReduction="10000"/>
            </a:bodyPr>
            <a:lstStyle/>
            <a:p>
              <a:pPr marL="342900" indent="-342900" fontAlgn="auto">
                <a:spcBef>
                  <a:spcPct val="20000"/>
                </a:spcBef>
                <a:spcAft>
                  <a:spcPts val="0"/>
                </a:spcAft>
                <a:buFont typeface="Arial" pitchFamily="34" charset="0"/>
                <a:buNone/>
                <a:defRPr/>
              </a:pPr>
              <a:r>
                <a:rPr lang="el-GR" sz="3200" dirty="0" smtClean="0">
                  <a:solidFill>
                    <a:prstClr val="black"/>
                  </a:solidFill>
                  <a:latin typeface="Calibri" panose="020F0502020204030204"/>
                </a:rPr>
                <a:t>καρβοκατιόν</a:t>
              </a:r>
              <a:endParaRPr lang="el-GR" sz="3200" dirty="0">
                <a:solidFill>
                  <a:prstClr val="black"/>
                </a:solidFill>
                <a:latin typeface="Calibri" panose="020F0502020204030204"/>
              </a:endParaRPr>
            </a:p>
          </p:txBody>
        </p:sp>
        <p:grpSp>
          <p:nvGrpSpPr>
            <p:cNvPr id="20" name="32 - Ομάδα"/>
            <p:cNvGrpSpPr/>
            <p:nvPr/>
          </p:nvGrpSpPr>
          <p:grpSpPr>
            <a:xfrm>
              <a:off x="5214910" y="3786190"/>
              <a:ext cx="3714776" cy="2571768"/>
              <a:chOff x="5214910" y="4143380"/>
              <a:chExt cx="3714776" cy="2214578"/>
            </a:xfrm>
          </p:grpSpPr>
          <p:sp>
            <p:nvSpPr>
              <p:cNvPr id="32" name="31 - Ορθογώνιο"/>
              <p:cNvSpPr/>
              <p:nvPr/>
            </p:nvSpPr>
            <p:spPr>
              <a:xfrm>
                <a:off x="5214910" y="4143380"/>
                <a:ext cx="3714776" cy="2214578"/>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3" name="32 - Ελεύθερη σχεδίαση"/>
              <p:cNvSpPr/>
              <p:nvPr/>
            </p:nvSpPr>
            <p:spPr>
              <a:xfrm>
                <a:off x="5715008" y="4758541"/>
                <a:ext cx="2730889" cy="1456541"/>
              </a:xfrm>
              <a:custGeom>
                <a:avLst/>
                <a:gdLst>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701210 w 1701210"/>
                  <a:gd name="connsiteY14" fmla="*/ 517451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701210 w 1701210"/>
                  <a:gd name="connsiteY14" fmla="*/ 593928 h 905540"/>
                  <a:gd name="connsiteX0" fmla="*/ 0 w 1718061"/>
                  <a:gd name="connsiteY0" fmla="*/ 889591 h 905540"/>
                  <a:gd name="connsiteX1" fmla="*/ 467833 w 1718061"/>
                  <a:gd name="connsiteY1" fmla="*/ 889591 h 905540"/>
                  <a:gd name="connsiteX2" fmla="*/ 701749 w 1718061"/>
                  <a:gd name="connsiteY2" fmla="*/ 793898 h 905540"/>
                  <a:gd name="connsiteX3" fmla="*/ 797442 w 1718061"/>
                  <a:gd name="connsiteY3" fmla="*/ 591879 h 905540"/>
                  <a:gd name="connsiteX4" fmla="*/ 893135 w 1718061"/>
                  <a:gd name="connsiteY4" fmla="*/ 272903 h 905540"/>
                  <a:gd name="connsiteX5" fmla="*/ 935666 w 1718061"/>
                  <a:gd name="connsiteY5" fmla="*/ 134679 h 905540"/>
                  <a:gd name="connsiteX6" fmla="*/ 1031359 w 1718061"/>
                  <a:gd name="connsiteY6" fmla="*/ 38986 h 905540"/>
                  <a:gd name="connsiteX7" fmla="*/ 1105786 w 1718061"/>
                  <a:gd name="connsiteY7" fmla="*/ 7089 h 905540"/>
                  <a:gd name="connsiteX8" fmla="*/ 1233377 w 1718061"/>
                  <a:gd name="connsiteY8" fmla="*/ 17721 h 905540"/>
                  <a:gd name="connsiteX9" fmla="*/ 1350335 w 1718061"/>
                  <a:gd name="connsiteY9" fmla="*/ 113414 h 905540"/>
                  <a:gd name="connsiteX10" fmla="*/ 1392866 w 1718061"/>
                  <a:gd name="connsiteY10" fmla="*/ 209107 h 905540"/>
                  <a:gd name="connsiteX11" fmla="*/ 1424763 w 1718061"/>
                  <a:gd name="connsiteY11" fmla="*/ 315433 h 905540"/>
                  <a:gd name="connsiteX12" fmla="*/ 1446028 w 1718061"/>
                  <a:gd name="connsiteY12" fmla="*/ 400493 h 905540"/>
                  <a:gd name="connsiteX13" fmla="*/ 1509824 w 1718061"/>
                  <a:gd name="connsiteY13" fmla="*/ 485554 h 905540"/>
                  <a:gd name="connsiteX14" fmla="*/ 1701210 w 1718061"/>
                  <a:gd name="connsiteY14" fmla="*/ 593928 h 905540"/>
                  <a:gd name="connsiteX0" fmla="*/ 0 w 1701210"/>
                  <a:gd name="connsiteY0" fmla="*/ 889591 h 905540"/>
                  <a:gd name="connsiteX1" fmla="*/ 467833 w 1701210"/>
                  <a:gd name="connsiteY1" fmla="*/ 889591 h 905540"/>
                  <a:gd name="connsiteX2" fmla="*/ 701749 w 1701210"/>
                  <a:gd name="connsiteY2" fmla="*/ 793898 h 905540"/>
                  <a:gd name="connsiteX3" fmla="*/ 797442 w 1701210"/>
                  <a:gd name="connsiteY3" fmla="*/ 591879 h 905540"/>
                  <a:gd name="connsiteX4" fmla="*/ 893135 w 1701210"/>
                  <a:gd name="connsiteY4" fmla="*/ 272903 h 905540"/>
                  <a:gd name="connsiteX5" fmla="*/ 935666 w 1701210"/>
                  <a:gd name="connsiteY5" fmla="*/ 134679 h 905540"/>
                  <a:gd name="connsiteX6" fmla="*/ 1031359 w 1701210"/>
                  <a:gd name="connsiteY6" fmla="*/ 38986 h 905540"/>
                  <a:gd name="connsiteX7" fmla="*/ 1105786 w 1701210"/>
                  <a:gd name="connsiteY7" fmla="*/ 7089 h 905540"/>
                  <a:gd name="connsiteX8" fmla="*/ 1233377 w 1701210"/>
                  <a:gd name="connsiteY8" fmla="*/ 17721 h 905540"/>
                  <a:gd name="connsiteX9" fmla="*/ 1350335 w 1701210"/>
                  <a:gd name="connsiteY9" fmla="*/ 113414 h 905540"/>
                  <a:gd name="connsiteX10" fmla="*/ 1392866 w 1701210"/>
                  <a:gd name="connsiteY10" fmla="*/ 209107 h 905540"/>
                  <a:gd name="connsiteX11" fmla="*/ 1424763 w 1701210"/>
                  <a:gd name="connsiteY11" fmla="*/ 315433 h 905540"/>
                  <a:gd name="connsiteX12" fmla="*/ 1446028 w 1701210"/>
                  <a:gd name="connsiteY12" fmla="*/ 400493 h 905540"/>
                  <a:gd name="connsiteX13" fmla="*/ 1509824 w 1701210"/>
                  <a:gd name="connsiteY13" fmla="*/ 485554 h 905540"/>
                  <a:gd name="connsiteX14" fmla="*/ 1624970 w 1701210"/>
                  <a:gd name="connsiteY14" fmla="*/ 584694 h 905540"/>
                  <a:gd name="connsiteX15" fmla="*/ 1701210 w 1701210"/>
                  <a:gd name="connsiteY15" fmla="*/ 593928 h 905540"/>
                  <a:gd name="connsiteX0" fmla="*/ 0 w 1795106"/>
                  <a:gd name="connsiteY0" fmla="*/ 889591 h 905540"/>
                  <a:gd name="connsiteX1" fmla="*/ 467833 w 1795106"/>
                  <a:gd name="connsiteY1" fmla="*/ 889591 h 905540"/>
                  <a:gd name="connsiteX2" fmla="*/ 701749 w 1795106"/>
                  <a:gd name="connsiteY2" fmla="*/ 793898 h 905540"/>
                  <a:gd name="connsiteX3" fmla="*/ 797442 w 1795106"/>
                  <a:gd name="connsiteY3" fmla="*/ 591879 h 905540"/>
                  <a:gd name="connsiteX4" fmla="*/ 893135 w 1795106"/>
                  <a:gd name="connsiteY4" fmla="*/ 272903 h 905540"/>
                  <a:gd name="connsiteX5" fmla="*/ 935666 w 1795106"/>
                  <a:gd name="connsiteY5" fmla="*/ 134679 h 905540"/>
                  <a:gd name="connsiteX6" fmla="*/ 1031359 w 1795106"/>
                  <a:gd name="connsiteY6" fmla="*/ 38986 h 905540"/>
                  <a:gd name="connsiteX7" fmla="*/ 1105786 w 1795106"/>
                  <a:gd name="connsiteY7" fmla="*/ 7089 h 905540"/>
                  <a:gd name="connsiteX8" fmla="*/ 1233377 w 1795106"/>
                  <a:gd name="connsiteY8" fmla="*/ 17721 h 905540"/>
                  <a:gd name="connsiteX9" fmla="*/ 1350335 w 1795106"/>
                  <a:gd name="connsiteY9" fmla="*/ 113414 h 905540"/>
                  <a:gd name="connsiteX10" fmla="*/ 1392866 w 1795106"/>
                  <a:gd name="connsiteY10" fmla="*/ 209107 h 905540"/>
                  <a:gd name="connsiteX11" fmla="*/ 1424763 w 1795106"/>
                  <a:gd name="connsiteY11" fmla="*/ 315433 h 905540"/>
                  <a:gd name="connsiteX12" fmla="*/ 1446028 w 1795106"/>
                  <a:gd name="connsiteY12" fmla="*/ 400493 h 905540"/>
                  <a:gd name="connsiteX13" fmla="*/ 1509824 w 1795106"/>
                  <a:gd name="connsiteY13" fmla="*/ 485554 h 905540"/>
                  <a:gd name="connsiteX14" fmla="*/ 1624970 w 1795106"/>
                  <a:gd name="connsiteY14" fmla="*/ 584694 h 905540"/>
                  <a:gd name="connsiteX15" fmla="*/ 1795106 w 1795106"/>
                  <a:gd name="connsiteY15" fmla="*/ 593928 h 90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5106" h="905540">
                    <a:moveTo>
                      <a:pt x="0" y="889591"/>
                    </a:moveTo>
                    <a:cubicBezTo>
                      <a:pt x="175437" y="897565"/>
                      <a:pt x="350875" y="905540"/>
                      <a:pt x="467833" y="889591"/>
                    </a:cubicBezTo>
                    <a:cubicBezTo>
                      <a:pt x="584791" y="873642"/>
                      <a:pt x="646814" y="843517"/>
                      <a:pt x="701749" y="793898"/>
                    </a:cubicBezTo>
                    <a:cubicBezTo>
                      <a:pt x="756684" y="744279"/>
                      <a:pt x="765544" y="678712"/>
                      <a:pt x="797442" y="591879"/>
                    </a:cubicBezTo>
                    <a:cubicBezTo>
                      <a:pt x="829340" y="505047"/>
                      <a:pt x="870098" y="349103"/>
                      <a:pt x="893135" y="272903"/>
                    </a:cubicBezTo>
                    <a:cubicBezTo>
                      <a:pt x="916172" y="196703"/>
                      <a:pt x="912629" y="173665"/>
                      <a:pt x="935666" y="134679"/>
                    </a:cubicBezTo>
                    <a:cubicBezTo>
                      <a:pt x="958703" y="95693"/>
                      <a:pt x="1003006" y="60251"/>
                      <a:pt x="1031359" y="38986"/>
                    </a:cubicBezTo>
                    <a:cubicBezTo>
                      <a:pt x="1059712" y="17721"/>
                      <a:pt x="1072116" y="10633"/>
                      <a:pt x="1105786" y="7089"/>
                    </a:cubicBezTo>
                    <a:cubicBezTo>
                      <a:pt x="1139456" y="3545"/>
                      <a:pt x="1192619" y="0"/>
                      <a:pt x="1233377" y="17721"/>
                    </a:cubicBezTo>
                    <a:cubicBezTo>
                      <a:pt x="1274135" y="35442"/>
                      <a:pt x="1323754" y="81516"/>
                      <a:pt x="1350335" y="113414"/>
                    </a:cubicBezTo>
                    <a:cubicBezTo>
                      <a:pt x="1376916" y="145312"/>
                      <a:pt x="1380461" y="175437"/>
                      <a:pt x="1392866" y="209107"/>
                    </a:cubicBezTo>
                    <a:cubicBezTo>
                      <a:pt x="1405271" y="242777"/>
                      <a:pt x="1415903" y="283535"/>
                      <a:pt x="1424763" y="315433"/>
                    </a:cubicBezTo>
                    <a:cubicBezTo>
                      <a:pt x="1433623" y="347331"/>
                      <a:pt x="1431851" y="372140"/>
                      <a:pt x="1446028" y="400493"/>
                    </a:cubicBezTo>
                    <a:cubicBezTo>
                      <a:pt x="1460205" y="428846"/>
                      <a:pt x="1480000" y="454854"/>
                      <a:pt x="1509824" y="485554"/>
                    </a:cubicBezTo>
                    <a:cubicBezTo>
                      <a:pt x="1539648" y="516254"/>
                      <a:pt x="1577423" y="566632"/>
                      <a:pt x="1624970" y="584694"/>
                    </a:cubicBezTo>
                    <a:cubicBezTo>
                      <a:pt x="1672517" y="602756"/>
                      <a:pt x="1782399" y="592389"/>
                      <a:pt x="1795106" y="593928"/>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l-GR" dirty="0">
                  <a:solidFill>
                    <a:prstClr val="black"/>
                  </a:solidFill>
                </a:endParaRPr>
              </a:p>
            </p:txBody>
          </p:sp>
        </p:grpSp>
        <p:grpSp>
          <p:nvGrpSpPr>
            <p:cNvPr id="21" name="31 - Ομάδα"/>
            <p:cNvGrpSpPr/>
            <p:nvPr/>
          </p:nvGrpSpPr>
          <p:grpSpPr>
            <a:xfrm>
              <a:off x="4572000" y="4429132"/>
              <a:ext cx="500066" cy="1727783"/>
              <a:chOff x="4572000" y="4429132"/>
              <a:chExt cx="500066" cy="1727783"/>
            </a:xfrm>
          </p:grpSpPr>
          <p:sp>
            <p:nvSpPr>
              <p:cNvPr id="30" name="29 - Βέλος προς τα κάτω"/>
              <p:cNvSpPr/>
              <p:nvPr/>
            </p:nvSpPr>
            <p:spPr>
              <a:xfrm rot="10800000">
                <a:off x="4572000" y="4429132"/>
                <a:ext cx="500066" cy="1071570"/>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31" name="30 - TextBox"/>
              <p:cNvSpPr txBox="1"/>
              <p:nvPr/>
            </p:nvSpPr>
            <p:spPr>
              <a:xfrm>
                <a:off x="4643438" y="5572140"/>
                <a:ext cx="385042" cy="584775"/>
              </a:xfrm>
              <a:prstGeom prst="rect">
                <a:avLst/>
              </a:prstGeom>
              <a:noFill/>
            </p:spPr>
            <p:txBody>
              <a:bodyPr wrap="none" rtlCol="0">
                <a:spAutoFit/>
              </a:bodyPr>
              <a:lstStyle/>
              <a:p>
                <a:pPr fontAlgn="auto">
                  <a:spcBef>
                    <a:spcPts val="0"/>
                  </a:spcBef>
                  <a:spcAft>
                    <a:spcPts val="0"/>
                  </a:spcAft>
                </a:pPr>
                <a:r>
                  <a:rPr lang="el-GR" sz="3200" b="1" i="1" dirty="0" smtClean="0">
                    <a:solidFill>
                      <a:srgbClr val="0070C0"/>
                    </a:solidFill>
                    <a:latin typeface="Calibri" panose="020F0502020204030204"/>
                  </a:rPr>
                  <a:t>Ε</a:t>
                </a:r>
                <a:endParaRPr lang="el-GR" b="1" i="1" dirty="0">
                  <a:solidFill>
                    <a:srgbClr val="0070C0"/>
                  </a:solidFill>
                  <a:latin typeface="Calibri" panose="020F0502020204030204"/>
                </a:endParaRPr>
              </a:p>
            </p:txBody>
          </p:sp>
        </p:grpSp>
        <p:sp>
          <p:nvSpPr>
            <p:cNvPr id="22" name="21 - TextBox"/>
            <p:cNvSpPr txBox="1"/>
            <p:nvPr/>
          </p:nvSpPr>
          <p:spPr>
            <a:xfrm>
              <a:off x="5286380" y="5786454"/>
              <a:ext cx="928694" cy="307777"/>
            </a:xfrm>
            <a:prstGeom prst="rect">
              <a:avLst/>
            </a:prstGeom>
            <a:noFill/>
          </p:spPr>
          <p:txBody>
            <a:bodyPr wrap="square" rtlCol="0">
              <a:spAutoFit/>
            </a:bodyPr>
            <a:lstStyle/>
            <a:p>
              <a:pPr algn="r" fontAlgn="auto">
                <a:spcBef>
                  <a:spcPts val="0"/>
                </a:spcBef>
                <a:spcAft>
                  <a:spcPts val="0"/>
                </a:spcAft>
              </a:pPr>
              <a:r>
                <a:rPr lang="el-GR" sz="1400" b="1" i="1" dirty="0" smtClean="0">
                  <a:solidFill>
                    <a:srgbClr val="C00000"/>
                  </a:solidFill>
                  <a:latin typeface="Calibri" panose="020F0502020204030204"/>
                </a:rPr>
                <a:t>Αντιδρόν</a:t>
              </a:r>
              <a:endParaRPr lang="el-GR" sz="1400" b="1" i="1" dirty="0">
                <a:solidFill>
                  <a:srgbClr val="C00000"/>
                </a:solidFill>
                <a:latin typeface="Calibri" panose="020F0502020204030204"/>
              </a:endParaRPr>
            </a:p>
          </p:txBody>
        </p:sp>
        <p:cxnSp>
          <p:nvCxnSpPr>
            <p:cNvPr id="23" name="22 - Ευθύγραμμο βέλος σύνδεσης"/>
            <p:cNvCxnSpPr/>
            <p:nvPr/>
          </p:nvCxnSpPr>
          <p:spPr>
            <a:xfrm rot="5400000">
              <a:off x="5572132" y="5286388"/>
              <a:ext cx="1714512" cy="1588"/>
            </a:xfrm>
            <a:prstGeom prst="straightConnector1">
              <a:avLst/>
            </a:prstGeom>
            <a:ln w="5715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4" name="23 - TextBox"/>
            <p:cNvSpPr txBox="1"/>
            <p:nvPr/>
          </p:nvSpPr>
          <p:spPr>
            <a:xfrm>
              <a:off x="5143504" y="4429132"/>
              <a:ext cx="1356462" cy="861774"/>
            </a:xfrm>
            <a:prstGeom prst="rect">
              <a:avLst/>
            </a:prstGeom>
            <a:noFill/>
          </p:spPr>
          <p:txBody>
            <a:bodyPr wrap="none" rtlCol="0">
              <a:spAutoFit/>
            </a:bodyPr>
            <a:lstStyle/>
            <a:p>
              <a:pPr algn="r" fontAlgn="auto">
                <a:spcBef>
                  <a:spcPts val="0"/>
                </a:spcBef>
                <a:spcAft>
                  <a:spcPts val="0"/>
                </a:spcAft>
              </a:pPr>
              <a:r>
                <a:rPr lang="el-GR" sz="3200" b="1" i="1" dirty="0" smtClean="0">
                  <a:solidFill>
                    <a:srgbClr val="C00000"/>
                  </a:solidFill>
                  <a:latin typeface="Calibri" panose="020F0502020204030204"/>
                </a:rPr>
                <a:t>Ε</a:t>
              </a:r>
              <a:r>
                <a:rPr lang="en-US" sz="3200" b="1" baseline="-25000" dirty="0" smtClean="0">
                  <a:solidFill>
                    <a:srgbClr val="C00000"/>
                  </a:solidFill>
                  <a:latin typeface="Calibri" panose="020F0502020204030204"/>
                </a:rPr>
                <a:t>a</a:t>
              </a:r>
              <a:r>
                <a:rPr lang="el-GR" sz="3200" b="1" baseline="-25000" dirty="0" smtClean="0">
                  <a:solidFill>
                    <a:srgbClr val="C00000"/>
                  </a:solidFill>
                  <a:latin typeface="Calibri" panose="020F0502020204030204"/>
                </a:rPr>
                <a:t> </a:t>
              </a:r>
            </a:p>
            <a:p>
              <a:pPr algn="r" fontAlgn="auto">
                <a:spcBef>
                  <a:spcPts val="0"/>
                </a:spcBef>
                <a:spcAft>
                  <a:spcPts val="0"/>
                </a:spcAft>
              </a:pPr>
              <a:r>
                <a:rPr lang="el-GR" dirty="0" smtClean="0">
                  <a:solidFill>
                    <a:srgbClr val="C00000"/>
                  </a:solidFill>
                  <a:latin typeface="Calibri" panose="020F0502020204030204"/>
                </a:rPr>
                <a:t>(3</a:t>
              </a:r>
              <a:r>
                <a:rPr lang="en-US" dirty="0" smtClean="0">
                  <a:solidFill>
                    <a:srgbClr val="C00000"/>
                  </a:solidFill>
                  <a:latin typeface="Calibri" panose="020F0502020204030204"/>
                </a:rPr>
                <a:t>3</a:t>
              </a:r>
              <a:r>
                <a:rPr lang="el-GR" dirty="0" smtClean="0">
                  <a:solidFill>
                    <a:srgbClr val="C00000"/>
                  </a:solidFill>
                  <a:latin typeface="Calibri" panose="020F0502020204030204"/>
                </a:rPr>
                <a:t>1 </a:t>
              </a:r>
              <a:r>
                <a:rPr lang="en-US" dirty="0" smtClean="0">
                  <a:solidFill>
                    <a:srgbClr val="C00000"/>
                  </a:solidFill>
                  <a:latin typeface="Calibri" panose="020F0502020204030204"/>
                </a:rPr>
                <a:t>kJ/mol)</a:t>
              </a:r>
              <a:endParaRPr lang="el-GR" dirty="0" smtClean="0">
                <a:solidFill>
                  <a:srgbClr val="C00000"/>
                </a:solidFill>
                <a:latin typeface="Calibri" panose="020F0502020204030204"/>
              </a:endParaRPr>
            </a:p>
          </p:txBody>
        </p:sp>
        <p:sp>
          <p:nvSpPr>
            <p:cNvPr id="25" name="24 - TextBox"/>
            <p:cNvSpPr txBox="1"/>
            <p:nvPr/>
          </p:nvSpPr>
          <p:spPr>
            <a:xfrm>
              <a:off x="7715272" y="3857628"/>
              <a:ext cx="925253" cy="584775"/>
            </a:xfrm>
            <a:prstGeom prst="rect">
              <a:avLst/>
            </a:prstGeom>
            <a:noFill/>
          </p:spPr>
          <p:txBody>
            <a:bodyPr wrap="none" rtlCol="0">
              <a:spAutoFit/>
            </a:bodyPr>
            <a:lstStyle/>
            <a:p>
              <a:pPr fontAlgn="auto">
                <a:spcBef>
                  <a:spcPts val="0"/>
                </a:spcBef>
                <a:spcAft>
                  <a:spcPts val="0"/>
                </a:spcAft>
              </a:pPr>
              <a:r>
                <a:rPr lang="en-US" sz="2800" b="1" i="1" dirty="0" smtClean="0">
                  <a:solidFill>
                    <a:srgbClr val="C00000"/>
                  </a:solidFill>
                  <a:latin typeface="Calibri" panose="020F0502020204030204"/>
                </a:rPr>
                <a:t>M</a:t>
              </a:r>
              <a:r>
                <a:rPr lang="el-GR" sz="2800" b="1" i="1" dirty="0" smtClean="0">
                  <a:solidFill>
                    <a:srgbClr val="C00000"/>
                  </a:solidFill>
                  <a:latin typeface="Calibri" panose="020F0502020204030204"/>
                </a:rPr>
                <a:t>Κ</a:t>
              </a:r>
              <a:r>
                <a:rPr lang="en-US" sz="3200" b="1" i="1" dirty="0" smtClean="0">
                  <a:solidFill>
                    <a:srgbClr val="C00000"/>
                  </a:solidFill>
                  <a:latin typeface="Calibri" panose="020F0502020204030204"/>
                </a:rPr>
                <a:t> </a:t>
              </a:r>
              <a:r>
                <a:rPr lang="en-US" sz="3200" b="1" i="1" baseline="30000" dirty="0" smtClean="0">
                  <a:solidFill>
                    <a:srgbClr val="C00000"/>
                  </a:solidFill>
                  <a:latin typeface="Calibri" panose="020F0502020204030204"/>
                </a:rPr>
                <a:t>‡</a:t>
              </a:r>
              <a:endParaRPr lang="el-GR" b="1" i="1" baseline="30000" dirty="0">
                <a:solidFill>
                  <a:srgbClr val="C00000"/>
                </a:solidFill>
                <a:latin typeface="Calibri" panose="020F0502020204030204"/>
              </a:endParaRPr>
            </a:p>
          </p:txBody>
        </p:sp>
        <p:sp>
          <p:nvSpPr>
            <p:cNvPr id="26" name="25 - TextBox"/>
            <p:cNvSpPr txBox="1"/>
            <p:nvPr/>
          </p:nvSpPr>
          <p:spPr>
            <a:xfrm>
              <a:off x="7643834" y="5572140"/>
              <a:ext cx="1214446" cy="523220"/>
            </a:xfrm>
            <a:prstGeom prst="rect">
              <a:avLst/>
            </a:prstGeom>
            <a:noFill/>
          </p:spPr>
          <p:txBody>
            <a:bodyPr wrap="square" rtlCol="0">
              <a:spAutoFit/>
            </a:bodyPr>
            <a:lstStyle/>
            <a:p>
              <a:pPr algn="r" fontAlgn="auto">
                <a:spcBef>
                  <a:spcPts val="0"/>
                </a:spcBef>
                <a:spcAft>
                  <a:spcPts val="0"/>
                </a:spcAft>
              </a:pPr>
              <a:r>
                <a:rPr lang="el-GR" sz="1400" b="1" i="1" dirty="0" smtClean="0">
                  <a:solidFill>
                    <a:srgbClr val="C00000"/>
                  </a:solidFill>
                  <a:latin typeface="Calibri" panose="020F0502020204030204"/>
                </a:rPr>
                <a:t>Προϊόν: καρβοκατιόν</a:t>
              </a:r>
              <a:endParaRPr lang="el-GR" sz="1400" b="1" i="1" dirty="0">
                <a:solidFill>
                  <a:srgbClr val="C00000"/>
                </a:solidFill>
                <a:latin typeface="Calibri" panose="020F0502020204030204"/>
              </a:endParaRPr>
            </a:p>
          </p:txBody>
        </p:sp>
      </p:grpSp>
      <p:sp>
        <p:nvSpPr>
          <p:cNvPr id="41" name="40 - TextBox"/>
          <p:cNvSpPr txBox="1"/>
          <p:nvPr/>
        </p:nvSpPr>
        <p:spPr>
          <a:xfrm>
            <a:off x="3357554" y="4143380"/>
            <a:ext cx="655949" cy="400110"/>
          </a:xfrm>
          <a:prstGeom prst="rect">
            <a:avLst/>
          </a:prstGeom>
          <a:noFill/>
        </p:spPr>
        <p:txBody>
          <a:bodyPr wrap="none" rtlCol="0">
            <a:spAutoFit/>
          </a:bodyPr>
          <a:lstStyle/>
          <a:p>
            <a:pPr fontAlgn="auto">
              <a:spcBef>
                <a:spcPts val="0"/>
              </a:spcBef>
              <a:spcAft>
                <a:spcPts val="0"/>
              </a:spcAft>
            </a:pPr>
            <a:r>
              <a:rPr lang="en-US" b="1" i="1" dirty="0" smtClean="0">
                <a:solidFill>
                  <a:srgbClr val="C00000"/>
                </a:solidFill>
                <a:latin typeface="Calibri" panose="020F0502020204030204"/>
              </a:rPr>
              <a:t>M</a:t>
            </a:r>
            <a:r>
              <a:rPr lang="el-GR" b="1" i="1" dirty="0" smtClean="0">
                <a:solidFill>
                  <a:srgbClr val="C00000"/>
                </a:solidFill>
                <a:latin typeface="Calibri" panose="020F0502020204030204"/>
              </a:rPr>
              <a:t>Κ</a:t>
            </a:r>
            <a:r>
              <a:rPr lang="en-US" sz="2000" b="1" i="1" dirty="0" smtClean="0">
                <a:solidFill>
                  <a:srgbClr val="C00000"/>
                </a:solidFill>
                <a:latin typeface="Calibri" panose="020F0502020204030204"/>
              </a:rPr>
              <a:t> </a:t>
            </a:r>
            <a:r>
              <a:rPr lang="en-US" sz="2000" b="1" i="1" baseline="30000" dirty="0" smtClean="0">
                <a:solidFill>
                  <a:srgbClr val="C00000"/>
                </a:solidFill>
                <a:latin typeface="Calibri" panose="020F0502020204030204"/>
              </a:rPr>
              <a:t>‡</a:t>
            </a:r>
            <a:endParaRPr lang="el-GR" b="1" i="1" baseline="30000" dirty="0" smtClean="0">
              <a:solidFill>
                <a:srgbClr val="C00000"/>
              </a:solidFill>
              <a:latin typeface="Calibri" panose="020F0502020204030204"/>
            </a:endParaRPr>
          </a:p>
        </p:txBody>
      </p:sp>
      <p:sp>
        <p:nvSpPr>
          <p:cNvPr id="27" name="TextBox 26"/>
          <p:cNvSpPr txBox="1"/>
          <p:nvPr/>
        </p:nvSpPr>
        <p:spPr>
          <a:xfrm>
            <a:off x="7060861" y="943093"/>
            <a:ext cx="1979712" cy="923330"/>
          </a:xfrm>
          <a:prstGeom prst="rect">
            <a:avLst/>
          </a:prstGeom>
          <a:noFill/>
        </p:spPr>
        <p:txBody>
          <a:bodyPr wrap="square" rtlCol="0">
            <a:spAutoFit/>
          </a:bodyPr>
          <a:lstStyle/>
          <a:p>
            <a:pPr algn="ctr" fontAlgn="auto">
              <a:spcBef>
                <a:spcPts val="0"/>
              </a:spcBef>
              <a:spcAft>
                <a:spcPts val="0"/>
              </a:spcAft>
            </a:pPr>
            <a:r>
              <a:rPr lang="el-GR" dirty="0" smtClean="0">
                <a:solidFill>
                  <a:srgbClr val="0070C0"/>
                </a:solidFill>
                <a:latin typeface="Calibri" panose="020F0502020204030204"/>
              </a:rPr>
              <a:t>Καρβοκατιόν: σταθεροποιείται ΠΟΛΎ!</a:t>
            </a:r>
            <a:endParaRPr lang="el-GR" dirty="0">
              <a:solidFill>
                <a:srgbClr val="0070C0"/>
              </a:solidFill>
              <a:latin typeface="Calibri" panose="020F0502020204030204"/>
            </a:endParaRPr>
          </a:p>
        </p:txBody>
      </p:sp>
      <p:sp>
        <p:nvSpPr>
          <p:cNvPr id="28" name="Down Arrow 27"/>
          <p:cNvSpPr/>
          <p:nvPr/>
        </p:nvSpPr>
        <p:spPr>
          <a:xfrm>
            <a:off x="7623549" y="1787514"/>
            <a:ext cx="484632" cy="52964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dirty="0">
              <a:solidFill>
                <a:prstClr val="white"/>
              </a:solidFill>
            </a:endParaRP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solidFill>
                  <a:prstClr val="black">
                    <a:tint val="75000"/>
                  </a:prstClr>
                </a:solidFill>
              </a:rPr>
              <a:pPr/>
              <a:t>8</a:t>
            </a:fld>
            <a:endParaRPr lang="el-GR" dirty="0">
              <a:solidFill>
                <a:prstClr val="black">
                  <a:tint val="75000"/>
                </a:prstClr>
              </a:solidFill>
            </a:endParaRPr>
          </a:p>
        </p:txBody>
      </p:sp>
    </p:spTree>
    <p:extLst>
      <p:ext uri="{BB962C8B-B14F-4D97-AF65-F5344CB8AC3E}">
        <p14:creationId xmlns:p14="http://schemas.microsoft.com/office/powerpoint/2010/main" val="4440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Προσαρμοσμένο 27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F3F3F"/>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59</TotalTime>
  <Words>1651</Words>
  <Application>Microsoft Office PowerPoint</Application>
  <PresentationFormat>Προβολή στην οθόνη (4:3)</PresentationFormat>
  <Paragraphs>397</Paragraphs>
  <Slides>42</Slides>
  <Notes>11</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2</vt:i4>
      </vt:variant>
      <vt:variant>
        <vt:lpstr>Τίτλοι διαφανειών</vt:lpstr>
      </vt:variant>
      <vt:variant>
        <vt:i4>42</vt:i4>
      </vt:variant>
    </vt:vector>
  </HeadingPairs>
  <TitlesOfParts>
    <vt:vector size="47" baseType="lpstr">
      <vt:lpstr>template</vt:lpstr>
      <vt:lpstr>OC_template_updated</vt:lpstr>
      <vt:lpstr>Office Theme</vt:lpstr>
      <vt:lpstr>ChemSketch</vt:lpstr>
      <vt:lpstr>Image</vt:lpstr>
      <vt:lpstr>Οργανική Χημεία της Συντήρησης (Θ)</vt:lpstr>
      <vt:lpstr>Αντίδραση πυρηνόφιλης υποκατάστασης σε δυο στάδια</vt:lpstr>
      <vt:lpstr>Μονομοριακή πυρηνόφιλη υποκατάσταση (SN1)</vt:lpstr>
      <vt:lpstr>Γιατί λέγεται «μονομοριακός» μηχανισμός;</vt:lpstr>
      <vt:lpstr>Η ενέργεια και ταχύτητα των χημικών αντιδράσεων</vt:lpstr>
      <vt:lpstr>Παρουσίαση του PowerPoint</vt:lpstr>
      <vt:lpstr>Το ξεκίνημα μιας αντίδρασης:  θραύση δεσμού 1/3</vt:lpstr>
      <vt:lpstr>Το ξεκίνημα μιας αντίδρασης:  θραύση δεσμού 2/3</vt:lpstr>
      <vt:lpstr>Το ξεκίνημα μιας αντίδρασης:  θραύση δεσμού 3/3</vt:lpstr>
      <vt:lpstr>Σύγκριση των Ea</vt:lpstr>
      <vt:lpstr>Καρβοξυλικά οξέα</vt:lpstr>
      <vt:lpstr>Επίδραση υποκαταστατών σε οξύτητα</vt:lpstr>
      <vt:lpstr>Σταθεροποίηση μέσω δεσμών σ: επαγωγικό φαινόμενο (-Ι)</vt:lpstr>
      <vt:lpstr>Βενζοϊκό οξύ</vt:lpstr>
      <vt:lpstr>Υποκατεστημένα Βενζοϊκά οξέα</vt:lpstr>
      <vt:lpstr>Καρβοξυλικά οξέα: διμερή</vt:lpstr>
      <vt:lpstr>Παράγωγα καρβοξυλικών οξέων</vt:lpstr>
      <vt:lpstr>Ανυδρίτες οξέων</vt:lpstr>
      <vt:lpstr>Πυρηνόφιλη ακυλο-υποκατάσταση 1/4</vt:lpstr>
      <vt:lpstr>Πυρηνόφιλη ακυλο-υποκατάσταση 2/4</vt:lpstr>
      <vt:lpstr>Πυρηνόφιλη ακυλο-υποκατάσταση 3/4</vt:lpstr>
      <vt:lpstr>Πυρηνόφιλη ακυλο-υποκατάσταση 4/4</vt:lpstr>
      <vt:lpstr>Ακυλοχλωρίδια: ενεργοποιημένη ακυλο-ομάδα</vt:lpstr>
      <vt:lpstr>Εστεροποίηση  (πυρηνοφιλη υποκατάσταση στο καρβονύλιο των οξέων) </vt:lpstr>
      <vt:lpstr>Σχηματισμός εστέρα από ακυλοχλωρίδιο και αλκοόλη</vt:lpstr>
      <vt:lpstr>Μηχανισμός εστεροποίησης παρουσία οξέος</vt:lpstr>
      <vt:lpstr>Αμινοξέα </vt:lpstr>
      <vt:lpstr>α- και β- αμινοξέα</vt:lpstr>
      <vt:lpstr>Οξεοβασική συμπεριφορά των αμινοξέων 1/2</vt:lpstr>
      <vt:lpstr>Οξεοβασική συμπεριφορά των αμινοξέων 2/2</vt:lpstr>
      <vt:lpstr>Ουδέτερη και διπλή ιοντική μορφή</vt:lpstr>
      <vt:lpstr>Τα αμινοξέα ως οξέα και ως βάσεις 1/2</vt:lpstr>
      <vt:lpstr>Τα αμινοξέα ως οξέα και ως βάσεις 2/2</vt:lpstr>
      <vt:lpstr>Το ισοηλεκτρικό σημείο (pI) 1/2</vt:lpstr>
      <vt:lpstr>Το ισοηλεκτρικό σημείο (pI)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Οργανική Χημεία της Συντήρησης (Θ)</dc:title>
  <dc:creator>opencourses@teiath.gr</dc:creator>
  <cp:lastModifiedBy>natasakar new</cp:lastModifiedBy>
  <cp:revision>11</cp:revision>
  <dcterms:created xsi:type="dcterms:W3CDTF">2015-07-09T06:12:58Z</dcterms:created>
  <dcterms:modified xsi:type="dcterms:W3CDTF">2015-08-06T09:33:10Z</dcterms:modified>
</cp:coreProperties>
</file>