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84" r:id="rId1"/>
    <p:sldMasterId id="2147483696" r:id="rId2"/>
  </p:sldMasterIdLst>
  <p:notesMasterIdLst>
    <p:notesMasterId r:id="rId31"/>
  </p:notesMasterIdLst>
  <p:handoutMasterIdLst>
    <p:handoutMasterId r:id="rId32"/>
  </p:handoutMasterIdLst>
  <p:sldIdLst>
    <p:sldId id="256" r:id="rId3"/>
    <p:sldId id="272" r:id="rId4"/>
    <p:sldId id="273" r:id="rId5"/>
    <p:sldId id="274" r:id="rId6"/>
    <p:sldId id="289" r:id="rId7"/>
    <p:sldId id="275" r:id="rId8"/>
    <p:sldId id="276" r:id="rId9"/>
    <p:sldId id="290" r:id="rId10"/>
    <p:sldId id="277" r:id="rId11"/>
    <p:sldId id="278" r:id="rId12"/>
    <p:sldId id="279" r:id="rId13"/>
    <p:sldId id="280" r:id="rId14"/>
    <p:sldId id="281" r:id="rId15"/>
    <p:sldId id="282" r:id="rId16"/>
    <p:sldId id="291" r:id="rId17"/>
    <p:sldId id="283" r:id="rId18"/>
    <p:sldId id="284" r:id="rId19"/>
    <p:sldId id="285" r:id="rId20"/>
    <p:sldId id="286" r:id="rId21"/>
    <p:sldId id="287" r:id="rId22"/>
    <p:sldId id="288" r:id="rId23"/>
    <p:sldId id="257" r:id="rId24"/>
    <p:sldId id="262" r:id="rId25"/>
    <p:sldId id="264" r:id="rId26"/>
    <p:sldId id="269" r:id="rId27"/>
    <p:sldId id="270" r:id="rId28"/>
    <p:sldId id="266" r:id="rId29"/>
    <p:sldId id="261" r:id="rId30"/>
  </p:sldIdLst>
  <p:sldSz cx="9144000" cy="6858000" type="screen4x3"/>
  <p:notesSz cx="7104063" cy="10234613"/>
  <p:custDataLst>
    <p:tags r:id="rId33"/>
  </p:custDataLst>
  <p:defaultTextStyle>
    <a:defPPr>
      <a:defRPr lang="el-G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223">
          <p15:clr>
            <a:srgbClr val="A4A3A4"/>
          </p15:clr>
        </p15:guide>
        <p15:guide id="2" pos="2237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66"/>
    <a:srgbClr val="5B3462"/>
    <a:srgbClr val="49385E"/>
    <a:srgbClr val="333399"/>
    <a:srgbClr val="4545C3"/>
    <a:srgbClr val="C00000"/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135" autoAdjust="0"/>
    <p:restoredTop sz="94660"/>
  </p:normalViewPr>
  <p:slideViewPr>
    <p:cSldViewPr>
      <p:cViewPr varScale="1">
        <p:scale>
          <a:sx n="105" d="100"/>
          <a:sy n="105" d="100"/>
        </p:scale>
        <p:origin x="-192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6" d="100"/>
          <a:sy n="76" d="100"/>
        </p:scale>
        <p:origin x="-3978" y="-108"/>
      </p:cViewPr>
      <p:guideLst>
        <p:guide orient="horz" pos="3223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21" Type="http://schemas.openxmlformats.org/officeDocument/2006/relationships/slide" Target="slides/slide19.xml"/><Relationship Id="rId34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tags" Target="tags/tag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handoutMaster" Target="handoutMasters/handoutMaster1.xml"/><Relationship Id="rId37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viewProps" Target="viewProps.xml"/><Relationship Id="rId8" Type="http://schemas.openxmlformats.org/officeDocument/2006/relationships/slide" Target="slides/slide6.xml"/><Relationship Id="rId3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defTabSz="990600" eaLnBrk="0" hangingPunct="0">
              <a:defRPr sz="1300"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921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4313" y="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algn="r" defTabSz="990600" eaLnBrk="0" hangingPunct="0">
              <a:defRPr sz="1300"/>
            </a:lvl1pPr>
          </a:lstStyle>
          <a:p>
            <a:pPr>
              <a:defRPr/>
            </a:pPr>
            <a:fld id="{84A79048-66B1-475A-B924-F459D231C4C3}" type="datetimeFigureOut">
              <a:rPr lang="el-GR"/>
              <a:pPr>
                <a:defRPr/>
              </a:pPr>
              <a:t>18/11/2015</a:t>
            </a:fld>
            <a:endParaRPr lang="el-GR"/>
          </a:p>
        </p:txBody>
      </p:sp>
      <p:sp>
        <p:nvSpPr>
          <p:cNvPr id="921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185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defTabSz="990600" eaLnBrk="0" hangingPunct="0">
              <a:defRPr sz="1300"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921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4313" y="972185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algn="r" defTabSz="990600" eaLnBrk="0" hangingPunct="0">
              <a:defRPr sz="1300"/>
            </a:lvl1pPr>
          </a:lstStyle>
          <a:p>
            <a:pPr>
              <a:defRPr/>
            </a:pPr>
            <a:fld id="{2EBCFCCB-10BB-4121-80C8-1E5058FD1454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9600949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defTabSz="990600">
              <a:defRPr sz="1300"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 bwMode="auto">
          <a:xfrm>
            <a:off x="4024313" y="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algn="r" defTabSz="990600">
              <a:defRPr sz="1300"/>
            </a:lvl1pPr>
          </a:lstStyle>
          <a:p>
            <a:pPr>
              <a:defRPr/>
            </a:pPr>
            <a:fld id="{19B0F716-1969-45AD-B426-D0CBFDF13F46}" type="datetimeFigureOut">
              <a:rPr lang="el-GR"/>
              <a:pPr>
                <a:defRPr/>
              </a:pPr>
              <a:t>18/11/2015</a:t>
            </a:fld>
            <a:endParaRPr lang="el-GR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993775" y="768350"/>
            <a:ext cx="5116513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l-GR" noProof="0" smtClean="0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 bwMode="auto">
          <a:xfrm>
            <a:off x="711200" y="4860925"/>
            <a:ext cx="5683250" cy="4605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noProof="0" smtClean="0"/>
              <a:t>Kλικ για επεξεργασία των στυλ του υποδείγματος</a:t>
            </a:r>
          </a:p>
          <a:p>
            <a:pPr lvl="1"/>
            <a:r>
              <a:rPr lang="el-GR" noProof="0" smtClean="0"/>
              <a:t>Δεύτερου επιπέδου</a:t>
            </a:r>
          </a:p>
          <a:p>
            <a:pPr lvl="2"/>
            <a:r>
              <a:rPr lang="el-GR" noProof="0" smtClean="0"/>
              <a:t>Τρίτου επιπέδου</a:t>
            </a:r>
          </a:p>
          <a:p>
            <a:pPr lvl="3"/>
            <a:r>
              <a:rPr lang="el-GR" noProof="0" smtClean="0"/>
              <a:t>Τέταρτου επιπέδου</a:t>
            </a:r>
          </a:p>
          <a:p>
            <a:pPr lvl="4"/>
            <a:r>
              <a:rPr lang="el-GR" noProof="0" smtClean="0"/>
              <a:t>Πέμπτου επιπέδου</a:t>
            </a:r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 bwMode="auto">
          <a:xfrm>
            <a:off x="0" y="972185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defTabSz="990600">
              <a:defRPr sz="1300"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 bwMode="auto">
          <a:xfrm>
            <a:off x="4024313" y="972185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algn="r" defTabSz="990600">
              <a:defRPr sz="1300"/>
            </a:lvl1pPr>
          </a:lstStyle>
          <a:p>
            <a:pPr>
              <a:defRPr/>
            </a:pPr>
            <a:fld id="{71016A41-0609-40C7-9E3E-89C33107DF6A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3665844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85766" indent="-185766">
              <a:buFont typeface="Arial" pitchFamily="34" charset="0"/>
              <a:buChar char="•"/>
            </a:pPr>
            <a:endParaRPr lang="el-GR" dirty="0">
              <a:solidFill>
                <a:srgbClr val="FF0000"/>
              </a:solidFill>
            </a:endParaRP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0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928127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21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179400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22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74972113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23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3750971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>
                <a:solidFill>
                  <a:prstClr val="black"/>
                </a:solidFill>
              </a:rPr>
              <a:pPr/>
              <a:t>24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016591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26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7537072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85766" indent="-185766">
              <a:buFont typeface="Arial" pitchFamily="34" charset="0"/>
              <a:buChar char="•"/>
            </a:pP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27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459846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Στυλ κύριου υπότιτλου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992313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236224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024156-C747-4D01-AA5A-80BBED314E03}" type="datetime1">
              <a:rPr lang="el-GR" smtClean="0"/>
              <a:t>18/11/2015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Πρόσθετες ύλες, ΤΕΙ Αθήνας, Α. Κανέλλου</a:t>
            </a:r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3AE6E-3465-426A-9CD6-F145FFC0E03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8988864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05877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87519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19397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39242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4040188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4"/>
            <a:ext cx="4040188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196752"/>
            <a:ext cx="4041775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4"/>
            <a:ext cx="4041775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78971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02185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63556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71660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340768"/>
          </a:xfrm>
          <a:solidFill>
            <a:schemeClr val="accent5">
              <a:lumMod val="50000"/>
            </a:schemeClr>
          </a:solidFill>
          <a:ln>
            <a:noFill/>
          </a:ln>
        </p:spPr>
        <p:txBody>
          <a:bodyPr>
            <a:normAutofit/>
          </a:bodyPr>
          <a:lstStyle>
            <a:lvl1pPr marL="176213" indent="0"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484784"/>
            <a:ext cx="8640960" cy="5112568"/>
          </a:xfrm>
        </p:spPr>
        <p:txBody>
          <a:bodyPr>
            <a:normAutofit/>
          </a:bodyPr>
          <a:lstStyle>
            <a:lvl1pPr>
              <a:lnSpc>
                <a:spcPct val="110000"/>
              </a:lnSpc>
              <a:spcBef>
                <a:spcPts val="1200"/>
              </a:spcBef>
              <a:defRPr sz="2400"/>
            </a:lvl1pPr>
            <a:lvl2pPr marL="742950" indent="-382588">
              <a:lnSpc>
                <a:spcPct val="110000"/>
              </a:lnSpc>
              <a:spcBef>
                <a:spcPts val="1200"/>
              </a:spcBef>
              <a:buFont typeface="Courier New" panose="02070309020205020404" pitchFamily="49" charset="0"/>
              <a:buChar char="o"/>
              <a:defRPr sz="2400"/>
            </a:lvl2pPr>
            <a:lvl3pPr>
              <a:lnSpc>
                <a:spcPct val="110000"/>
              </a:lnSpc>
              <a:spcBef>
                <a:spcPts val="1200"/>
              </a:spcBef>
              <a:defRPr sz="2400"/>
            </a:lvl3pPr>
            <a:lvl4pPr>
              <a:lnSpc>
                <a:spcPct val="110000"/>
              </a:lnSpc>
              <a:spcBef>
                <a:spcPts val="1200"/>
              </a:spcBef>
              <a:defRPr sz="2400"/>
            </a:lvl4pPr>
            <a:lvl5pPr>
              <a:lnSpc>
                <a:spcPct val="110000"/>
              </a:lnSpc>
              <a:spcBef>
                <a:spcPts val="1200"/>
              </a:spcBef>
              <a:defRPr sz="2400"/>
            </a:lvl5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0464160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57441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09546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6453610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384025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4040188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4"/>
            <a:ext cx="4040188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196752"/>
            <a:ext cx="4041775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4"/>
            <a:ext cx="4041775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473453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613680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271341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l-GR" smtClean="0"/>
              <a:t>Κάντε κλικ στο εικονίδιο για να προσθέσετε μια εικόνα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8020766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679694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87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8229600" cy="50405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469724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2" r:id="rId7"/>
    <p:sldLayoutId id="2147483693" r:id="rId8"/>
    <p:sldLayoutId id="2147483694" r:id="rId9"/>
    <p:sldLayoutId id="2147483695" r:id="rId10"/>
    <p:sldLayoutId id="2147483707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87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8229600" cy="50405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21719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s://ocp.teiath.gr/modules/document/document.php?course=STEF100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%5b1%5d%20http:/creativecommons.org/licenses/by-nc-sa/4.0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3.png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3568" y="1340768"/>
            <a:ext cx="7772400" cy="1470025"/>
          </a:xfrm>
        </p:spPr>
        <p:txBody>
          <a:bodyPr>
            <a:normAutofit/>
          </a:bodyPr>
          <a:lstStyle/>
          <a:p>
            <a:pPr lvl="1" algn="ctr"/>
            <a:r>
              <a:rPr lang="el-GR" sz="3600" b="1" dirty="0" smtClean="0">
                <a:solidFill>
                  <a:schemeClr val="tx1"/>
                </a:solidFill>
                <a:latin typeface="+mn-lt"/>
              </a:rPr>
              <a:t>Πρόσθετες Ύλες</a:t>
            </a:r>
            <a:endParaRPr lang="el-GR" sz="3600" b="1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0" y="2924944"/>
            <a:ext cx="9144000" cy="2304255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2400"/>
              </a:spcAft>
            </a:pPr>
            <a:r>
              <a:rPr lang="el-GR" sz="2600" b="1" dirty="0" smtClean="0"/>
              <a:t>Ενότητα </a:t>
            </a:r>
            <a:r>
              <a:rPr lang="en-US" sz="2600" b="1" dirty="0" smtClean="0"/>
              <a:t>3</a:t>
            </a:r>
            <a:r>
              <a:rPr lang="el-GR" sz="2600" dirty="0"/>
              <a:t>: Βασικές αρχές τοξικολογίας</a:t>
            </a:r>
            <a:endParaRPr lang="en-US" sz="2600" dirty="0" smtClean="0"/>
          </a:p>
          <a:p>
            <a:pPr>
              <a:spcBef>
                <a:spcPts val="0"/>
              </a:spcBef>
            </a:pPr>
            <a:r>
              <a:rPr lang="el-GR" sz="2200" dirty="0" smtClean="0"/>
              <a:t>Αναστασία </a:t>
            </a:r>
            <a:r>
              <a:rPr lang="el-GR" sz="2200" dirty="0" err="1" smtClean="0"/>
              <a:t>Κανέλλου</a:t>
            </a:r>
            <a:r>
              <a:rPr lang="el-GR" sz="2200" dirty="0" smtClean="0"/>
              <a:t>, </a:t>
            </a:r>
            <a:endParaRPr lang="en-US" sz="2200" dirty="0" smtClean="0"/>
          </a:p>
          <a:p>
            <a:pPr>
              <a:spcBef>
                <a:spcPts val="0"/>
              </a:spcBef>
            </a:pPr>
            <a:r>
              <a:rPr lang="el-GR" sz="2200" dirty="0" smtClean="0"/>
              <a:t>Τμήμα Τεχνολογίας Τροφίμων</a:t>
            </a:r>
            <a:endParaRPr lang="en-US" sz="2200" dirty="0" smtClean="0"/>
          </a:p>
        </p:txBody>
      </p:sp>
      <p:pic>
        <p:nvPicPr>
          <p:cNvPr id="6" name="Picture 5" descr="Λογότυπο έργου Ανοικτών Ακαδημαϊκών Μαθημάτων" title="Λογότυπο έργου Ανοικτών Ακαδημαϊκών Μαθημάτων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62318" y="476672"/>
            <a:ext cx="854197" cy="648072"/>
          </a:xfrm>
          <a:prstGeom prst="rect">
            <a:avLst/>
          </a:prstGeom>
        </p:spPr>
      </p:pic>
      <p:pic>
        <p:nvPicPr>
          <p:cNvPr id="1027" name="Picture 3" descr="Λογότυπο Τεχνολογικού Ιδρύματος Αθήνας" title="Λογότυπο Τεχνολογικού Ιδρύματος Αθήνας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476673"/>
            <a:ext cx="682943" cy="6941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ectangle 9"/>
          <p:cNvSpPr/>
          <p:nvPr/>
        </p:nvSpPr>
        <p:spPr>
          <a:xfrm>
            <a:off x="1241425" y="631431"/>
            <a:ext cx="6661150" cy="338554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l-GR" sz="1600" dirty="0">
                <a:latin typeface="+mn-lt"/>
              </a:rPr>
              <a:t>Ανοικτά Ακαδημαϊκά </a:t>
            </a:r>
            <a:r>
              <a:rPr lang="el-GR" sz="1600" dirty="0" smtClean="0">
                <a:latin typeface="+mn-lt"/>
              </a:rPr>
              <a:t>Μαθήματα στο ΤΕΙ Αθήνας</a:t>
            </a:r>
            <a:endParaRPr lang="el-GR" sz="1600" dirty="0">
              <a:latin typeface="+mn-lt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8144402"/>
              </p:ext>
            </p:extLst>
          </p:nvPr>
        </p:nvGraphicFramePr>
        <p:xfrm>
          <a:off x="1759817" y="6087984"/>
          <a:ext cx="5695950" cy="792088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213883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55711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79208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000" dirty="0" smtClean="0">
                          <a:effectLst/>
                        </a:rPr>
                        <a:t>Το </a:t>
                      </a:r>
                      <a:r>
                        <a:rPr lang="el-GR" sz="1000" dirty="0">
                          <a:effectLst/>
                        </a:rPr>
                        <a:t>περιεχόμενο του μαθήματος διατίθεται με άδεια </a:t>
                      </a:r>
                      <a:r>
                        <a:rPr lang="en-US" sz="1000" dirty="0">
                          <a:effectLst/>
                        </a:rPr>
                        <a:t>Creative Commons </a:t>
                      </a:r>
                      <a:r>
                        <a:rPr lang="el-GR" sz="1000" dirty="0">
                          <a:effectLst/>
                        </a:rPr>
                        <a:t>εκτός και αν αναφέρεται διαφορετικά</a:t>
                      </a:r>
                      <a:endParaRPr lang="el-GR" sz="11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1112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000" dirty="0" smtClean="0">
                          <a:effectLst/>
                        </a:rPr>
                        <a:t>Το </a:t>
                      </a:r>
                      <a:r>
                        <a:rPr lang="el-GR" sz="1000" dirty="0">
                          <a:effectLst/>
                        </a:rPr>
                        <a:t>έργο υλοποιείται στο πλαίσιο του Επιχειρησιακού Προγράμματος «Εκπαίδευση και Δια Βίου Μάθηση» και συγχρηματοδοτείται από την Ευρωπαϊκή Ένωση (Ευρωπαϊκό Κοινωνικό Ταμείο) και από εθνικούς πόρους.</a:t>
                      </a:r>
                      <a:endParaRPr lang="el-GR" sz="11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pic>
        <p:nvPicPr>
          <p:cNvPr id="12" name="Picture 11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3792" y="5367126"/>
            <a:ext cx="1971675" cy="702000"/>
          </a:xfrm>
          <a:prstGeom prst="rect">
            <a:avLst/>
          </a:prstGeom>
          <a:noFill/>
        </p:spPr>
      </p:pic>
      <p:pic>
        <p:nvPicPr>
          <p:cNvPr id="11" name="Picture 2" descr="C:\Users\alex\Desktop\logo.png"/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214"/>
          <a:stretch/>
        </p:blipFill>
        <p:spPr bwMode="auto">
          <a:xfrm>
            <a:off x="4045866" y="5368483"/>
            <a:ext cx="3348000" cy="7006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76507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Φυσικοχημικός χαρακτήρας τοξικών ουσιών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Με λίπη συνδέονται οι λιποδιαλυτές ουσίες (εντός και εκτός κυττάρου).</a:t>
            </a:r>
          </a:p>
          <a:p>
            <a:r>
              <a:rPr lang="el-GR" dirty="0" smtClean="0"/>
              <a:t>Με πρωτεΐνες του αίματος συνδέονται κυρίως οι υδρόφιλες τοξικές ουσίες για να σχηματίσουν πολλές φορές </a:t>
            </a:r>
            <a:r>
              <a:rPr lang="el-GR" dirty="0" err="1" smtClean="0"/>
              <a:t>μεγαλομοριακές</a:t>
            </a:r>
            <a:r>
              <a:rPr lang="el-GR" dirty="0" smtClean="0"/>
              <a:t> ενώσεις που δεν μπορούν να περάσουν από κυτταρική μεμβράνη ώστε να δράσουν τοξικά.</a:t>
            </a:r>
            <a:endParaRPr lang="el-G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3AE6E-3465-426A-9CD6-F145FFC0E031}" type="slidenum">
              <a:rPr lang="el-GR" smtClean="0"/>
              <a:t>9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418446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Βασικές έννοιες στην τοξικολογία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l-GR" dirty="0" err="1" smtClean="0"/>
              <a:t>Βιομετατροπές</a:t>
            </a:r>
            <a:endParaRPr lang="el-GR" dirty="0" smtClean="0"/>
          </a:p>
          <a:p>
            <a:pPr lvl="1"/>
            <a:r>
              <a:rPr lang="el-GR" dirty="0" smtClean="0"/>
              <a:t>Οι αλληλεπιδράσεις των τοξικών ουσιών με διάφορες ενώσεις του οργανισμού</a:t>
            </a:r>
          </a:p>
          <a:p>
            <a:r>
              <a:rPr lang="el-GR" dirty="0" smtClean="0"/>
              <a:t>Μεταβολίτες</a:t>
            </a:r>
          </a:p>
          <a:p>
            <a:pPr lvl="1"/>
            <a:r>
              <a:rPr lang="el-GR" dirty="0" smtClean="0"/>
              <a:t>Τα προϊόντα που παράγονται ως αποτέλεσμα των παραπάνω αντιδράσεων </a:t>
            </a:r>
          </a:p>
          <a:p>
            <a:r>
              <a:rPr lang="el-GR" dirty="0" smtClean="0"/>
              <a:t>Απέκκριση</a:t>
            </a:r>
          </a:p>
          <a:p>
            <a:pPr lvl="1"/>
            <a:r>
              <a:rPr lang="el-GR" dirty="0" smtClean="0"/>
              <a:t>Η απομάκρυνση των τοξικών ουσιών </a:t>
            </a:r>
          </a:p>
          <a:p>
            <a:pPr lvl="2"/>
            <a:r>
              <a:rPr lang="el-GR" dirty="0" smtClean="0"/>
              <a:t>Είτε αναλλοίωτες </a:t>
            </a:r>
          </a:p>
          <a:p>
            <a:pPr lvl="2"/>
            <a:r>
              <a:rPr lang="el-GR" dirty="0" smtClean="0"/>
              <a:t>Είτε σε μορφή μεταβολιτών</a:t>
            </a:r>
          </a:p>
          <a:p>
            <a:pPr lvl="1"/>
            <a:r>
              <a:rPr lang="el-GR" dirty="0" smtClean="0"/>
              <a:t>Από νεφρούς, χολή, σάλιο, ιδρώτα, κόπρανα, </a:t>
            </a:r>
            <a:r>
              <a:rPr lang="el-GR" dirty="0" err="1" smtClean="0"/>
              <a:t>εκπνεόμενο</a:t>
            </a:r>
            <a:r>
              <a:rPr lang="el-GR" dirty="0" smtClean="0"/>
              <a:t> αέρα, μητρικό γάλα</a:t>
            </a:r>
          </a:p>
          <a:p>
            <a:pPr lvl="1"/>
            <a:r>
              <a:rPr lang="el-GR" dirty="0" smtClean="0"/>
              <a:t>Ορισμένες δεν απεκκρίνονται, αλλά αθροίζονται</a:t>
            </a:r>
          </a:p>
          <a:p>
            <a:pPr lvl="2">
              <a:buNone/>
            </a:pPr>
            <a:endParaRPr lang="el-GR" dirty="0" smtClean="0"/>
          </a:p>
          <a:p>
            <a:pPr lvl="2">
              <a:buNone/>
            </a:pPr>
            <a:endParaRPr lang="el-G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3AE6E-3465-426A-9CD6-F145FFC0E031}" type="slidenum">
              <a:rPr lang="el-GR" smtClean="0"/>
              <a:t>10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600019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Βασικές έννοιες στην τοξικολογία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err="1" smtClean="0"/>
              <a:t>Βιοσσυσώρευση</a:t>
            </a:r>
            <a:endParaRPr lang="el-GR" dirty="0" smtClean="0"/>
          </a:p>
          <a:p>
            <a:pPr lvl="1"/>
            <a:r>
              <a:rPr lang="el-GR" dirty="0" smtClean="0"/>
              <a:t>Μια ουσία που εισάγεται καθημερινά, όταν αποβάλλεται πολύ αργά, συσσωρεύεται σε ικανή ποσότητα να γίνει δραστική</a:t>
            </a:r>
          </a:p>
          <a:p>
            <a:r>
              <a:rPr lang="el-GR" dirty="0" err="1" smtClean="0"/>
              <a:t>Βιομεγέθυνση</a:t>
            </a:r>
            <a:r>
              <a:rPr lang="el-GR" dirty="0" smtClean="0"/>
              <a:t>: </a:t>
            </a:r>
          </a:p>
          <a:p>
            <a:pPr lvl="1"/>
            <a:r>
              <a:rPr lang="el-GR" dirty="0" smtClean="0"/>
              <a:t>αν ουσίες δεν είναι </a:t>
            </a:r>
            <a:r>
              <a:rPr lang="el-GR" dirty="0" err="1" smtClean="0"/>
              <a:t>αποικοδομήσιμες</a:t>
            </a:r>
            <a:r>
              <a:rPr lang="el-GR" dirty="0" smtClean="0"/>
              <a:t>, μη </a:t>
            </a:r>
            <a:r>
              <a:rPr lang="el-GR" dirty="0" err="1" smtClean="0"/>
              <a:t>βιοδιασπάσιμες</a:t>
            </a:r>
            <a:endParaRPr lang="el-GR" dirty="0" smtClean="0"/>
          </a:p>
          <a:p>
            <a:r>
              <a:rPr lang="el-GR" dirty="0" err="1" smtClean="0"/>
              <a:t>Βιοαποικοδόμηση</a:t>
            </a:r>
            <a:r>
              <a:rPr lang="el-GR" dirty="0" smtClean="0"/>
              <a:t> </a:t>
            </a:r>
          </a:p>
          <a:p>
            <a:pPr lvl="1"/>
            <a:r>
              <a:rPr lang="el-GR" dirty="0" smtClean="0"/>
              <a:t>Διάσπαση </a:t>
            </a:r>
            <a:r>
              <a:rPr lang="el-GR" dirty="0" err="1" smtClean="0"/>
              <a:t>τ.ο</a:t>
            </a:r>
            <a:r>
              <a:rPr lang="el-GR" dirty="0" smtClean="0"/>
              <a:t>. με την επίδραση του περιβάλλοντος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3AE6E-3465-426A-9CD6-F145FFC0E031}" type="slidenum">
              <a:rPr lang="el-GR" smtClean="0"/>
              <a:t>11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901794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Δείκτες τοξικότητας</a:t>
            </a:r>
            <a:endParaRPr lang="el-GR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251520" y="1484784"/>
            <a:ext cx="4248472" cy="5112568"/>
          </a:xfrm>
        </p:spPr>
        <p:txBody>
          <a:bodyPr/>
          <a:lstStyle/>
          <a:p>
            <a:r>
              <a:rPr lang="en-US" sz="2800" dirty="0" smtClean="0"/>
              <a:t>LD50 Lethal Dose</a:t>
            </a:r>
          </a:p>
          <a:p>
            <a:r>
              <a:rPr lang="en-US" sz="2800" dirty="0" smtClean="0"/>
              <a:t>LC50 Lethal Concentration</a:t>
            </a:r>
          </a:p>
          <a:p>
            <a:r>
              <a:rPr lang="en-US" sz="2800" dirty="0" smtClean="0"/>
              <a:t>LT50 Lethal time</a:t>
            </a:r>
          </a:p>
          <a:p>
            <a:r>
              <a:rPr lang="en-US" sz="2800" dirty="0" smtClean="0"/>
              <a:t>ED50 Effective Dose</a:t>
            </a:r>
          </a:p>
          <a:p>
            <a:r>
              <a:rPr lang="en-US" sz="2800" dirty="0" smtClean="0"/>
              <a:t>EC50 Effective Concentration</a:t>
            </a:r>
            <a:endParaRPr lang="el-GR" sz="2800" dirty="0" smtClean="0"/>
          </a:p>
          <a:p>
            <a:endParaRPr lang="en-US" dirty="0" smtClean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3AE6E-3465-426A-9CD6-F145FFC0E031}" type="slidenum">
              <a:rPr lang="el-GR" smtClean="0"/>
              <a:t>12</a:t>
            </a:fld>
            <a:endParaRPr lang="el-GR"/>
          </a:p>
        </p:txBody>
      </p:sp>
      <p:sp>
        <p:nvSpPr>
          <p:cNvPr id="8" name="Content Placeholder 7"/>
          <p:cNvSpPr>
            <a:spLocks noGrp="1"/>
          </p:cNvSpPr>
          <p:nvPr>
            <p:ph sz="half" idx="4294967295"/>
          </p:nvPr>
        </p:nvSpPr>
        <p:spPr>
          <a:xfrm>
            <a:off x="4932040" y="1484784"/>
            <a:ext cx="4211960" cy="4752504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  <a:spcBef>
                <a:spcPts val="1200"/>
              </a:spcBef>
            </a:pPr>
            <a:r>
              <a:rPr lang="en-US" sz="2800" dirty="0" smtClean="0"/>
              <a:t>TD50 Toxic Dose</a:t>
            </a:r>
          </a:p>
          <a:p>
            <a:pPr>
              <a:lnSpc>
                <a:spcPct val="110000"/>
              </a:lnSpc>
              <a:spcBef>
                <a:spcPts val="1200"/>
              </a:spcBef>
            </a:pPr>
            <a:r>
              <a:rPr lang="en-US" sz="2800" dirty="0" smtClean="0"/>
              <a:t>IC50 Inhibitory Concentration</a:t>
            </a:r>
          </a:p>
          <a:p>
            <a:pPr>
              <a:lnSpc>
                <a:spcPct val="110000"/>
              </a:lnSpc>
              <a:spcBef>
                <a:spcPts val="1200"/>
              </a:spcBef>
            </a:pPr>
            <a:r>
              <a:rPr lang="en-US" sz="2800" dirty="0" smtClean="0"/>
              <a:t>LOAEL lowest observed adverse effect level</a:t>
            </a:r>
          </a:p>
          <a:p>
            <a:pPr>
              <a:lnSpc>
                <a:spcPct val="110000"/>
              </a:lnSpc>
              <a:spcBef>
                <a:spcPts val="1200"/>
              </a:spcBef>
            </a:pPr>
            <a:r>
              <a:rPr lang="en-US" sz="2800" dirty="0" smtClean="0"/>
              <a:t>NOAEL no observed adverse effects level</a:t>
            </a:r>
            <a:endParaRPr lang="el-GR" sz="2800" dirty="0"/>
          </a:p>
        </p:txBody>
      </p:sp>
      <p:cxnSp>
        <p:nvCxnSpPr>
          <p:cNvPr id="5" name="Ευθεία γραμμή σύνδεσης 4"/>
          <p:cNvCxnSpPr/>
          <p:nvPr/>
        </p:nvCxnSpPr>
        <p:spPr>
          <a:xfrm>
            <a:off x="4572000" y="1556792"/>
            <a:ext cx="0" cy="388843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03670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Κατηγορίες τοξικότητας </a:t>
            </a:r>
            <a:r>
              <a:rPr lang="el-GR" sz="3000" b="0" dirty="0" smtClean="0"/>
              <a:t>1/2</a:t>
            </a:r>
            <a:endParaRPr lang="el-GR" sz="3000" b="0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24078" indent="-514350">
              <a:buFont typeface="+mj-lt"/>
              <a:buAutoNum type="arabicPeriod"/>
            </a:pPr>
            <a:r>
              <a:rPr lang="el-GR" dirty="0" smtClean="0"/>
              <a:t>Οξεία τοξικότητα (εντός 24 ωρών)</a:t>
            </a:r>
          </a:p>
          <a:p>
            <a:pPr marL="624078" indent="-514350">
              <a:buFont typeface="+mj-lt"/>
              <a:buAutoNum type="arabicPeriod"/>
            </a:pPr>
            <a:r>
              <a:rPr lang="el-GR" dirty="0" err="1" smtClean="0"/>
              <a:t>Υποοξεία</a:t>
            </a:r>
            <a:r>
              <a:rPr lang="el-GR" dirty="0" smtClean="0"/>
              <a:t> τοξικότητα (ως 1 μήνα)</a:t>
            </a:r>
          </a:p>
          <a:p>
            <a:pPr marL="624078" indent="-514350">
              <a:buFont typeface="+mj-lt"/>
              <a:buAutoNum type="arabicPeriod"/>
            </a:pPr>
            <a:r>
              <a:rPr lang="el-GR" dirty="0" err="1" smtClean="0"/>
              <a:t>Υποχρόνια</a:t>
            </a:r>
            <a:r>
              <a:rPr lang="el-GR" dirty="0" smtClean="0"/>
              <a:t> τοξικότητα (1-3 μήνες)</a:t>
            </a:r>
          </a:p>
          <a:p>
            <a:pPr marL="624078" indent="-514350">
              <a:buFont typeface="+mj-lt"/>
              <a:buAutoNum type="arabicPeriod"/>
            </a:pPr>
            <a:r>
              <a:rPr lang="el-GR" dirty="0" smtClean="0"/>
              <a:t>Χρόνια τοξικότητα (&gt;3 μήνες)</a:t>
            </a:r>
          </a:p>
          <a:p>
            <a:pPr>
              <a:buNone/>
            </a:pPr>
            <a:r>
              <a:rPr lang="el-GR" dirty="0" smtClean="0"/>
              <a:t>Τοξικότητα επαναλαμβανόμενης δόσης (2,3,4)</a:t>
            </a:r>
          </a:p>
          <a:p>
            <a:pPr lvl="1">
              <a:buNone/>
            </a:pPr>
            <a:endParaRPr lang="el-GR" dirty="0" smtClean="0"/>
          </a:p>
          <a:p>
            <a:pPr lvl="1">
              <a:buNone/>
            </a:pPr>
            <a:endParaRPr lang="el-GR" dirty="0" smtClean="0"/>
          </a:p>
          <a:p>
            <a:pPr lvl="1"/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3AE6E-3465-426A-9CD6-F145FFC0E031}" type="slidenum">
              <a:rPr lang="el-GR" smtClean="0"/>
              <a:t>13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60926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Κατηγορίες τοξικότητας </a:t>
            </a:r>
            <a:r>
              <a:rPr lang="el-GR" sz="3000" b="0" dirty="0"/>
              <a:t>2</a:t>
            </a:r>
            <a:r>
              <a:rPr lang="el-GR" sz="3000" b="0" dirty="0" smtClean="0"/>
              <a:t>/2</a:t>
            </a:r>
            <a:endParaRPr lang="el-GR" sz="3000" b="0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Δυσμενείς επιπτώσεις περιλαμβάνουν μεταβολές </a:t>
            </a:r>
          </a:p>
          <a:p>
            <a:pPr lvl="1"/>
            <a:r>
              <a:rPr lang="el-GR" dirty="0" smtClean="0"/>
              <a:t>Στο σωματικό βάρος ή βάρος οργάνων/ιστών.</a:t>
            </a:r>
          </a:p>
          <a:p>
            <a:pPr lvl="1"/>
            <a:r>
              <a:rPr lang="el-GR" dirty="0" smtClean="0"/>
              <a:t>Στην κλινική εικόνα.</a:t>
            </a:r>
          </a:p>
          <a:p>
            <a:pPr lvl="1"/>
            <a:r>
              <a:rPr lang="el-GR" dirty="0" smtClean="0"/>
              <a:t>Στην ανάλυση ούρων.</a:t>
            </a:r>
          </a:p>
          <a:p>
            <a:pPr lvl="1"/>
            <a:r>
              <a:rPr lang="el-GR" dirty="0" smtClean="0"/>
              <a:t>Αιματολογικές παραμέτρους.</a:t>
            </a:r>
          </a:p>
          <a:p>
            <a:pPr lvl="1"/>
            <a:r>
              <a:rPr lang="el-GR" dirty="0" smtClean="0"/>
              <a:t>Λειτουργικές διαταραχές νευρικού συστήματος.</a:t>
            </a:r>
          </a:p>
          <a:p>
            <a:pPr lvl="1"/>
            <a:r>
              <a:rPr lang="el-GR" dirty="0" smtClean="0"/>
              <a:t>Παθολογικές μεταβολές οργάνων ιστών.</a:t>
            </a:r>
          </a:p>
          <a:p>
            <a:pPr lvl="1"/>
            <a:endParaRPr lang="el-GR" dirty="0" smtClean="0"/>
          </a:p>
          <a:p>
            <a:pPr lvl="1">
              <a:buNone/>
            </a:pPr>
            <a:endParaRPr lang="el-GR" dirty="0" smtClean="0"/>
          </a:p>
          <a:p>
            <a:pPr lvl="1">
              <a:buNone/>
            </a:pPr>
            <a:endParaRPr lang="el-GR" dirty="0" smtClean="0"/>
          </a:p>
          <a:p>
            <a:pPr lvl="1"/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3AE6E-3465-426A-9CD6-F145FFC0E031}" type="slidenum">
              <a:rPr lang="el-GR" smtClean="0"/>
              <a:t>14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12583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err="1" smtClean="0"/>
              <a:t>Καρκινογόνες</a:t>
            </a:r>
            <a:r>
              <a:rPr lang="el-GR" dirty="0" smtClean="0"/>
              <a:t> ουσίες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l-GR" dirty="0" smtClean="0"/>
              <a:t>ΕΕ</a:t>
            </a:r>
          </a:p>
          <a:p>
            <a:r>
              <a:rPr lang="el-GR" dirty="0" smtClean="0"/>
              <a:t>Κατηγορία 1 </a:t>
            </a:r>
          </a:p>
          <a:p>
            <a:pPr lvl="1"/>
            <a:r>
              <a:rPr lang="el-GR" dirty="0" smtClean="0"/>
              <a:t>Γνωστές </a:t>
            </a:r>
            <a:r>
              <a:rPr lang="el-GR" dirty="0" err="1" smtClean="0"/>
              <a:t>καρκινογόνες</a:t>
            </a:r>
            <a:r>
              <a:rPr lang="el-GR" dirty="0" smtClean="0"/>
              <a:t> ουσίες.</a:t>
            </a:r>
          </a:p>
          <a:p>
            <a:r>
              <a:rPr lang="el-GR" dirty="0" smtClean="0"/>
              <a:t>Κατηγορία 2 </a:t>
            </a:r>
          </a:p>
          <a:p>
            <a:pPr lvl="1"/>
            <a:r>
              <a:rPr lang="el-GR" dirty="0" smtClean="0"/>
              <a:t>πιθανές </a:t>
            </a:r>
            <a:r>
              <a:rPr lang="el-GR" dirty="0" err="1" smtClean="0"/>
              <a:t>καρκινογόνες</a:t>
            </a:r>
            <a:r>
              <a:rPr lang="el-GR" dirty="0" smtClean="0"/>
              <a:t> ουσίες.</a:t>
            </a:r>
          </a:p>
          <a:p>
            <a:r>
              <a:rPr lang="el-GR" dirty="0" smtClean="0"/>
              <a:t>Κατηγορία 3 </a:t>
            </a:r>
          </a:p>
          <a:p>
            <a:pPr lvl="1"/>
            <a:r>
              <a:rPr lang="el-GR" dirty="0" smtClean="0"/>
              <a:t>ουσίες που προκαλούν ανησυχίες  για ενδεχόμενη καρκινογόνο δράση, χωρίς επάρκεια πληροφοριών.</a:t>
            </a:r>
          </a:p>
          <a:p>
            <a:endParaRPr lang="el-GR" dirty="0" smtClean="0"/>
          </a:p>
          <a:p>
            <a:pPr lvl="1"/>
            <a:endParaRPr lang="el-G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3AE6E-3465-426A-9CD6-F145FFC0E031}" type="slidenum">
              <a:rPr lang="el-GR" smtClean="0"/>
              <a:t>15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88413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Καρκινογόνα χημικά προϊόντα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Άμεσα </a:t>
            </a:r>
            <a:r>
              <a:rPr lang="el-GR" dirty="0" err="1" smtClean="0"/>
              <a:t>γενοτοξικά</a:t>
            </a:r>
            <a:r>
              <a:rPr lang="el-GR" dirty="0" smtClean="0"/>
              <a:t>: </a:t>
            </a:r>
          </a:p>
          <a:p>
            <a:pPr lvl="1"/>
            <a:r>
              <a:rPr lang="el-GR" dirty="0" smtClean="0"/>
              <a:t>μεταβολές του </a:t>
            </a:r>
            <a:r>
              <a:rPr lang="en-US" dirty="0" smtClean="0"/>
              <a:t>DNA</a:t>
            </a:r>
            <a:r>
              <a:rPr lang="el-GR" dirty="0" smtClean="0"/>
              <a:t>.</a:t>
            </a:r>
            <a:endParaRPr lang="en-US" dirty="0" smtClean="0"/>
          </a:p>
          <a:p>
            <a:r>
              <a:rPr lang="el-GR" dirty="0" smtClean="0"/>
              <a:t>Μη </a:t>
            </a:r>
            <a:r>
              <a:rPr lang="el-GR" dirty="0" err="1" smtClean="0"/>
              <a:t>γενοτοξικά</a:t>
            </a:r>
            <a:endParaRPr lang="el-GR" dirty="0" smtClean="0"/>
          </a:p>
          <a:p>
            <a:pPr lvl="1"/>
            <a:r>
              <a:rPr lang="el-GR" dirty="0" smtClean="0"/>
              <a:t>Δε δημιουργούν </a:t>
            </a:r>
            <a:r>
              <a:rPr lang="el-GR" dirty="0" err="1" smtClean="0"/>
              <a:t>επιγενετικές</a:t>
            </a:r>
            <a:r>
              <a:rPr lang="el-GR" dirty="0" smtClean="0"/>
              <a:t> μεταβολές, αλλά η δράση τους στηρίζεται:</a:t>
            </a:r>
          </a:p>
          <a:p>
            <a:pPr lvl="2"/>
            <a:r>
              <a:rPr lang="el-GR" dirty="0" smtClean="0"/>
              <a:t>Στον επηρεασμό της έκφρασης των γονιδίων.</a:t>
            </a:r>
          </a:p>
          <a:p>
            <a:pPr lvl="2"/>
            <a:r>
              <a:rPr lang="el-GR" dirty="0" smtClean="0"/>
              <a:t>Στην αλλοίωση της </a:t>
            </a:r>
            <a:r>
              <a:rPr lang="el-GR" dirty="0" err="1" smtClean="0"/>
              <a:t>διακυτταρικής</a:t>
            </a:r>
            <a:r>
              <a:rPr lang="el-GR" dirty="0" smtClean="0"/>
              <a:t> επικοινωνίας.</a:t>
            </a:r>
          </a:p>
          <a:p>
            <a:pPr lvl="2"/>
            <a:r>
              <a:rPr lang="el-GR" dirty="0" smtClean="0"/>
              <a:t>Σε άλλους παράγοντες.</a:t>
            </a:r>
            <a:endParaRPr lang="el-G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3AE6E-3465-426A-9CD6-F145FFC0E031}" type="slidenum">
              <a:rPr lang="el-GR" smtClean="0"/>
              <a:t>16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47354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err="1" smtClean="0"/>
              <a:t>Μεταλλαξιογόνες</a:t>
            </a:r>
            <a:r>
              <a:rPr lang="el-GR" dirty="0" smtClean="0"/>
              <a:t> ουσίες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Αν μετά από έκθεση των γονέων σε </a:t>
            </a:r>
            <a:r>
              <a:rPr lang="el-GR" dirty="0" err="1" smtClean="0"/>
              <a:t>μεταλλαξιογόνες</a:t>
            </a:r>
            <a:r>
              <a:rPr lang="el-GR" dirty="0" smtClean="0"/>
              <a:t> ουσίες εισχωρήσουν οι μεταλλάξεις στα γονικά βλαστικά κύτταρα (αναπαραγωγικά κύτταρα), τότε ενδέχεται να οδηγήσουν σε κληρονομική βλάβη του απογόνου.</a:t>
            </a:r>
          </a:p>
          <a:p>
            <a:r>
              <a:rPr lang="el-GR" dirty="0" smtClean="0"/>
              <a:t>Οι μεταλλάξεις σε σωματικά κύτταρα (πέρα των αναπαραγωγικών) ενδέχεται να είναι θανατηφόρες ή να μεταδοθούν σε θυγατρικά κύτταρα με επιβλαβείς επιπτώσεις για τον προσβεβλημένο οργανισμό.</a:t>
            </a:r>
            <a:endParaRPr lang="el-G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3AE6E-3465-426A-9CD6-F145FFC0E031}" type="slidenum">
              <a:rPr lang="el-GR" smtClean="0"/>
              <a:t>17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354617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err="1" smtClean="0"/>
              <a:t>Αλλεργιογόνες</a:t>
            </a:r>
            <a:r>
              <a:rPr lang="el-GR" dirty="0" smtClean="0"/>
              <a:t> ουσίες από κατανάλωση τροφίμων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484784"/>
            <a:ext cx="8640960" cy="5373216"/>
          </a:xfrm>
        </p:spPr>
        <p:txBody>
          <a:bodyPr>
            <a:normAutofit fontScale="92500" lnSpcReduction="10000"/>
          </a:bodyPr>
          <a:lstStyle/>
          <a:p>
            <a:r>
              <a:rPr lang="el-GR" dirty="0" smtClean="0"/>
              <a:t>Ανεπιθύμητα αντίδραση σε κάποιο τρόφιμο</a:t>
            </a:r>
          </a:p>
          <a:p>
            <a:pPr lvl="1"/>
            <a:r>
              <a:rPr lang="el-GR" dirty="0" smtClean="0"/>
              <a:t>Γενικός όρος για κάθε μη φυσιολογική αντίδραση.</a:t>
            </a:r>
          </a:p>
          <a:p>
            <a:r>
              <a:rPr lang="el-GR" dirty="0" smtClean="0"/>
              <a:t>Τροφική υπερευαισθησία</a:t>
            </a:r>
          </a:p>
          <a:p>
            <a:pPr lvl="1"/>
            <a:r>
              <a:rPr lang="el-GR" dirty="0" smtClean="0"/>
              <a:t>Ανοσολογική αντίδραση στο δέρμα, πνεύμονες, βρόγχους, μύτη, αγγεία.</a:t>
            </a:r>
          </a:p>
          <a:p>
            <a:r>
              <a:rPr lang="el-GR" dirty="0" smtClean="0"/>
              <a:t>Τροφική αναφυλαξία</a:t>
            </a:r>
          </a:p>
          <a:p>
            <a:pPr lvl="1"/>
            <a:r>
              <a:rPr lang="el-GR" dirty="0" smtClean="0"/>
              <a:t>Κλασσική αντίδραση υπερευαισθησίας σε τρόφιμα ή πρόσθετα μέσω </a:t>
            </a:r>
            <a:r>
              <a:rPr lang="el-GR" dirty="0" err="1" smtClean="0"/>
              <a:t>ανοσοσφαιρίνης</a:t>
            </a:r>
            <a:r>
              <a:rPr lang="el-GR" dirty="0" smtClean="0"/>
              <a:t> Ε.</a:t>
            </a:r>
          </a:p>
          <a:p>
            <a:r>
              <a:rPr lang="el-GR" dirty="0" smtClean="0"/>
              <a:t>Τροφική δυσανεξία</a:t>
            </a:r>
          </a:p>
          <a:p>
            <a:pPr lvl="1"/>
            <a:r>
              <a:rPr lang="el-GR" dirty="0" smtClean="0"/>
              <a:t>Διαταραχή της φυσιολογίας του οργανισμού (μη ανοσολογική), λόγω ιδιοσυγκρασίας, μεταβολικές, φαρμακολογικές, τοξικές επιδράσεις τροφίμων/πρόσθετων.</a:t>
            </a:r>
            <a:endParaRPr lang="el-G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3AE6E-3465-426A-9CD6-F145FFC0E031}" type="slidenum">
              <a:rPr lang="el-GR" smtClean="0"/>
              <a:t>18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31697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Αρχές περιβαλλοντικής ιατρικής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Το περιβάλλον ρυθμίζει την υγεία του ανθρώπου αφού επιδρούν</a:t>
            </a:r>
          </a:p>
          <a:p>
            <a:pPr lvl="1"/>
            <a:r>
              <a:rPr lang="el-GR" dirty="0" smtClean="0"/>
              <a:t>Κλίμα</a:t>
            </a:r>
          </a:p>
          <a:p>
            <a:pPr lvl="1"/>
            <a:r>
              <a:rPr lang="el-GR" dirty="0" smtClean="0"/>
              <a:t>Άνεμοι</a:t>
            </a:r>
          </a:p>
          <a:p>
            <a:pPr lvl="1"/>
            <a:r>
              <a:rPr lang="el-GR" dirty="0" smtClean="0"/>
              <a:t>Ποιότητα εδάφους και νερού</a:t>
            </a:r>
          </a:p>
          <a:p>
            <a:pPr lvl="1"/>
            <a:r>
              <a:rPr lang="el-GR" dirty="0" smtClean="0"/>
              <a:t>Ακτινοβολία ήλιου </a:t>
            </a:r>
          </a:p>
          <a:p>
            <a:r>
              <a:rPr lang="el-GR" dirty="0" smtClean="0"/>
              <a:t>Το περιβάλλον κάνει τα έθνη να διαφέρουν μεταξύ τους</a:t>
            </a:r>
          </a:p>
          <a:p>
            <a:endParaRPr lang="el-G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3AE6E-3465-426A-9CD6-F145FFC0E031}" type="slidenum">
              <a:rPr lang="el-GR" smtClean="0"/>
              <a:t>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0829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Αλληλεπιδράσεις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l-GR" dirty="0" smtClean="0"/>
              <a:t>Προσθετική</a:t>
            </a:r>
          </a:p>
          <a:p>
            <a:pPr lvl="1"/>
            <a:r>
              <a:rPr lang="el-GR" dirty="0" smtClean="0"/>
              <a:t>Το άθροισμα των επιμέρους τοξικών δράσεων.</a:t>
            </a:r>
          </a:p>
          <a:p>
            <a:r>
              <a:rPr lang="el-GR" dirty="0" smtClean="0"/>
              <a:t>Συνεργός</a:t>
            </a:r>
          </a:p>
          <a:p>
            <a:pPr lvl="1"/>
            <a:r>
              <a:rPr lang="el-GR" dirty="0" smtClean="0"/>
              <a:t>Το συνδυασμένο τοξικό αποτέλεσμα είναι μεγαλύτερο από το άθροισμα των επί μέρους.</a:t>
            </a:r>
          </a:p>
          <a:p>
            <a:r>
              <a:rPr lang="el-GR" dirty="0" smtClean="0"/>
              <a:t>Ενεργοποιημένη</a:t>
            </a:r>
          </a:p>
          <a:p>
            <a:pPr lvl="1"/>
            <a:r>
              <a:rPr lang="el-GR" dirty="0" smtClean="0"/>
              <a:t>Όταν μη τοξική ουσία συνευρεθεί με μια τοξική, αυξάνει πολύ τοξικότητα δεύτερης ουσίας.</a:t>
            </a:r>
          </a:p>
          <a:p>
            <a:r>
              <a:rPr lang="el-GR" dirty="0" smtClean="0"/>
              <a:t>Ανταγωνιστική</a:t>
            </a:r>
          </a:p>
          <a:p>
            <a:pPr lvl="1"/>
            <a:r>
              <a:rPr lang="el-GR" dirty="0" smtClean="0"/>
              <a:t>Το αθροιστικό τοξικό αποτέλεσμα είναι πολύ μικρότερο από το άθροισμα των επί μέρους (αντίδοτο).</a:t>
            </a:r>
            <a:endParaRPr lang="el-G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3AE6E-3465-426A-9CD6-F145FFC0E031}" type="slidenum">
              <a:rPr lang="el-GR" smtClean="0"/>
              <a:t>19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181537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Υγεία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Η κατάσταση πλήρους φυσικής, διανοητικής και κοινωνικής ευεξίας του ατόμου ή του συνόλου του πληθυσμού.</a:t>
            </a:r>
            <a:endParaRPr lang="el-G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3AE6E-3465-426A-9CD6-F145FFC0E031}" type="slidenum">
              <a:rPr lang="el-GR" smtClean="0"/>
              <a:t>20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742880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Τίτλος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Τέλος Ενότητας</a:t>
            </a:r>
            <a:endParaRPr lang="el-GR" dirty="0"/>
          </a:p>
        </p:txBody>
      </p:sp>
      <p:sp>
        <p:nvSpPr>
          <p:cNvPr id="8" name="Υπότιτλος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 dirty="0"/>
          </a:p>
        </p:txBody>
      </p:sp>
      <p:grpSp>
        <p:nvGrpSpPr>
          <p:cNvPr id="3" name="Ομάδα 2"/>
          <p:cNvGrpSpPr/>
          <p:nvPr/>
        </p:nvGrpSpPr>
        <p:grpSpPr>
          <a:xfrm>
            <a:off x="1767633" y="5931169"/>
            <a:ext cx="5828703" cy="768532"/>
            <a:chOff x="1767633" y="5931169"/>
            <a:chExt cx="5828703" cy="768532"/>
          </a:xfrm>
        </p:grpSpPr>
        <p:pic>
          <p:nvPicPr>
            <p:cNvPr id="9" name="Picture 5"/>
            <p:cNvPicPr/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67633" y="5931169"/>
              <a:ext cx="1971675" cy="702000"/>
            </a:xfrm>
            <a:prstGeom prst="rect">
              <a:avLst/>
            </a:prstGeom>
            <a:noFill/>
          </p:spPr>
        </p:pic>
        <p:pic>
          <p:nvPicPr>
            <p:cNvPr id="10" name="Picture 2" descr="C:\Users\alex\Desktop\logo.png"/>
            <p:cNvPicPr>
              <a:picLocks noChangeAspect="1" noChangeArrowheads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8214"/>
            <a:stretch/>
          </p:blipFill>
          <p:spPr bwMode="auto">
            <a:xfrm>
              <a:off x="3923928" y="5931169"/>
              <a:ext cx="3672408" cy="76853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086791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l-GR" sz="4400" cap="none" dirty="0" smtClean="0"/>
              <a:t>Σημειώματα</a:t>
            </a:r>
            <a:endParaRPr lang="el-GR" sz="4400" cap="none" dirty="0"/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181336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Σημείωμα </a:t>
            </a:r>
            <a:r>
              <a:rPr lang="el-GR" dirty="0" smtClean="0"/>
              <a:t>Αναφοράς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000" dirty="0" err="1" smtClean="0"/>
              <a:t>Copyright</a:t>
            </a:r>
            <a:r>
              <a:rPr lang="el-GR" sz="2000" dirty="0" smtClean="0"/>
              <a:t> Τεχνολογικό Εκπαιδευτικό Ίδρυμα Αθήνας</a:t>
            </a:r>
            <a:r>
              <a:rPr lang="en-US" sz="2000" dirty="0" smtClean="0"/>
              <a:t>, </a:t>
            </a:r>
            <a:r>
              <a:rPr lang="el-GR" sz="2000" dirty="0" smtClean="0"/>
              <a:t>Αναστασία </a:t>
            </a:r>
            <a:r>
              <a:rPr lang="el-GR" sz="2000" dirty="0" err="1" smtClean="0"/>
              <a:t>Κανέλλου</a:t>
            </a:r>
            <a:r>
              <a:rPr lang="el-GR" sz="2000" dirty="0" smtClean="0"/>
              <a:t> 2014. </a:t>
            </a:r>
            <a:r>
              <a:rPr lang="el-GR" sz="2000" dirty="0"/>
              <a:t>Αναστασία </a:t>
            </a:r>
            <a:r>
              <a:rPr lang="el-GR" sz="2000" dirty="0" err="1"/>
              <a:t>Κανέλλου</a:t>
            </a:r>
            <a:r>
              <a:rPr lang="el-GR" sz="2000" dirty="0"/>
              <a:t> . </a:t>
            </a:r>
            <a:r>
              <a:rPr lang="el-GR" sz="2000" dirty="0" smtClean="0"/>
              <a:t>«Πρόσθετες Ύλες. Ενότητα </a:t>
            </a:r>
            <a:r>
              <a:rPr lang="el-GR" sz="2000" dirty="0"/>
              <a:t>3</a:t>
            </a:r>
            <a:r>
              <a:rPr lang="en-US" sz="2000" dirty="0" smtClean="0"/>
              <a:t>:</a:t>
            </a:r>
            <a:r>
              <a:rPr lang="el-GR" sz="2000" dirty="0"/>
              <a:t> Βασικές αρχές τοξικολογίας». Έκδοση: </a:t>
            </a:r>
            <a:r>
              <a:rPr lang="el-GR" sz="2000" dirty="0" smtClean="0"/>
              <a:t>1.0</a:t>
            </a:r>
            <a:r>
              <a:rPr lang="el-GR" sz="2000" dirty="0"/>
              <a:t>. Αθήνα </a:t>
            </a:r>
            <a:r>
              <a:rPr lang="el-GR" sz="2000" dirty="0" smtClean="0"/>
              <a:t>2014. </a:t>
            </a:r>
            <a:r>
              <a:rPr lang="el-GR" sz="2000" dirty="0"/>
              <a:t>Διαθέσιμο από τη δικτυακή </a:t>
            </a:r>
            <a:r>
              <a:rPr lang="el-GR" sz="2000" dirty="0" smtClean="0"/>
              <a:t>διεύθυνση: </a:t>
            </a:r>
            <a:r>
              <a:rPr lang="en-US" sz="2000" dirty="0" smtClean="0">
                <a:hlinkClick r:id="rId3"/>
              </a:rPr>
              <a:t>ocp.teiath.gr</a:t>
            </a:r>
            <a:r>
              <a:rPr lang="el-GR" sz="2000" dirty="0" smtClean="0"/>
              <a:t>.</a:t>
            </a:r>
            <a:endParaRPr lang="el-GR" sz="2000" dirty="0"/>
          </a:p>
          <a:p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2766653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62272"/>
            <a:ext cx="8229600" cy="1143000"/>
          </a:xfrm>
        </p:spPr>
        <p:txBody>
          <a:bodyPr>
            <a:normAutofit/>
          </a:bodyPr>
          <a:lstStyle/>
          <a:p>
            <a:r>
              <a:rPr lang="el-GR" dirty="0"/>
              <a:t>Σημείωμα </a:t>
            </a:r>
            <a:r>
              <a:rPr lang="el-GR" dirty="0" smtClean="0"/>
              <a:t>Αδειοδότησης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648" y="764704"/>
            <a:ext cx="8928992" cy="2078336"/>
          </a:xfrm>
          <a:noFill/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l-GR" sz="1800" dirty="0" smtClean="0"/>
              <a:t>Το </a:t>
            </a:r>
            <a:r>
              <a:rPr lang="el-GR" sz="1800" dirty="0"/>
              <a:t>παρόν υλικό διατίθεται με τους όρους της άδειας χρήσης Creative Commons Αναφορά, Μη Εμπορική Χρήση Παρόμοια Διανομή 4.0 [1] ή μεταγενέστερη, Διεθνής Έκδοση.   Εξαιρούνται τα αυτοτελή έργα τρίτων π.χ. φωτογραφίες, διαγράμματα </a:t>
            </a:r>
            <a:r>
              <a:rPr lang="el-GR" sz="1800" dirty="0" err="1"/>
              <a:t>κ.λ.π</a:t>
            </a:r>
            <a:r>
              <a:rPr lang="el-GR" sz="1800" dirty="0"/>
              <a:t>., </a:t>
            </a:r>
            <a:r>
              <a:rPr lang="el-GR" sz="1800" dirty="0" smtClean="0"/>
              <a:t>τα </a:t>
            </a:r>
            <a:r>
              <a:rPr lang="el-GR" sz="1800" dirty="0"/>
              <a:t>οποία εμπεριέχονται σε </a:t>
            </a:r>
            <a:r>
              <a:rPr lang="el-GR" sz="1800" dirty="0" smtClean="0"/>
              <a:t>αυτό. </a:t>
            </a:r>
            <a:r>
              <a:rPr lang="el-GR" sz="1800" dirty="0"/>
              <a:t>Οι όροι χρήσης των </a:t>
            </a:r>
            <a:r>
              <a:rPr lang="el-GR" sz="1800" dirty="0" smtClean="0"/>
              <a:t>έργων τρίτων </a:t>
            </a:r>
            <a:r>
              <a:rPr lang="el-GR" sz="1800" dirty="0"/>
              <a:t>επεξηγούνται στη διαφάνεια  «Επεξήγηση όρων χρήσης έργων </a:t>
            </a:r>
            <a:r>
              <a:rPr lang="el-GR" sz="1800" dirty="0" smtClean="0"/>
              <a:t>τρίτων». </a:t>
            </a:r>
          </a:p>
          <a:p>
            <a:pPr marL="0" indent="0">
              <a:buNone/>
            </a:pPr>
            <a:r>
              <a:rPr lang="el-GR" sz="1800" dirty="0" smtClean="0"/>
              <a:t>Τα έργα για τα οποία έχει ζητηθεί και δοθεί άδεια  αναφέρονται στο «Σημείωμα  </a:t>
            </a:r>
            <a:r>
              <a:rPr lang="el-GR" sz="1800" dirty="0"/>
              <a:t>Χρήσης Έργων Τρίτων</a:t>
            </a:r>
            <a:r>
              <a:rPr lang="el-GR" sz="1800" dirty="0" smtClean="0"/>
              <a:t>». </a:t>
            </a:r>
          </a:p>
        </p:txBody>
      </p:sp>
      <p:pic>
        <p:nvPicPr>
          <p:cNvPr id="2056" name="Picture 22" descr="Λογότυπο για Άδειες χρήσης Creative Commons BY-NC-ND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888" y="2843040"/>
            <a:ext cx="1648660" cy="576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76648" y="3284984"/>
            <a:ext cx="9036496" cy="357301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/>
          </a:bodyPr>
          <a:lstStyle/>
          <a:p>
            <a:pPr>
              <a:spcBef>
                <a:spcPts val="600"/>
              </a:spcBef>
            </a:pPr>
            <a:r>
              <a:rPr lang="el-GR" dirty="0">
                <a:solidFill>
                  <a:prstClr val="black"/>
                </a:solidFill>
                <a:latin typeface="Calibri"/>
              </a:rPr>
              <a:t>[1] http://creativecommons.org/licenses/by-nc-sa/4.0/ </a:t>
            </a:r>
            <a:endParaRPr lang="en-US" dirty="0" smtClean="0">
              <a:solidFill>
                <a:prstClr val="black"/>
              </a:solidFill>
              <a:latin typeface="Calibri"/>
            </a:endParaRPr>
          </a:p>
          <a:p>
            <a:pPr>
              <a:spcBef>
                <a:spcPts val="600"/>
              </a:spcBef>
            </a:pPr>
            <a:r>
              <a:rPr lang="el-GR" dirty="0" smtClean="0">
                <a:solidFill>
                  <a:prstClr val="black"/>
                </a:solidFill>
                <a:latin typeface="Calibri"/>
              </a:rPr>
              <a:t>Ως </a:t>
            </a:r>
            <a:r>
              <a:rPr lang="el-GR" b="1" dirty="0">
                <a:solidFill>
                  <a:prstClr val="black"/>
                </a:solidFill>
                <a:latin typeface="Calibri"/>
              </a:rPr>
              <a:t>Μη Εμπορική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 ορίζεται η χρήση: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l-GR" dirty="0">
                <a:solidFill>
                  <a:prstClr val="black"/>
                </a:solidFill>
                <a:latin typeface="Calibri"/>
              </a:rPr>
              <a:t>που δεν περιλαμβάνει άμεσο ή έμμεσο οικονομικό όφελος από την χρήση του έργου, για το διανομέα του έργου και </a:t>
            </a:r>
            <a:r>
              <a:rPr lang="el-GR" dirty="0" err="1">
                <a:solidFill>
                  <a:prstClr val="black"/>
                </a:solidFill>
                <a:latin typeface="Calibri"/>
              </a:rPr>
              <a:t>αδειοδόχο</a:t>
            </a:r>
            <a:endParaRPr lang="el-GR" dirty="0">
              <a:solidFill>
                <a:prstClr val="black"/>
              </a:solidFill>
              <a:latin typeface="Calibri"/>
            </a:endParaRP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l-GR" dirty="0">
                <a:solidFill>
                  <a:prstClr val="black"/>
                </a:solidFill>
                <a:latin typeface="Calibri"/>
              </a:rPr>
              <a:t>που</a:t>
            </a:r>
            <a:r>
              <a:rPr lang="en-GB" dirty="0">
                <a:solidFill>
                  <a:prstClr val="black"/>
                </a:solidFill>
                <a:latin typeface="Calibri"/>
              </a:rPr>
              <a:t> 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δεν περιλαμβάνει οικονομική συναλλαγή ως προϋπόθεση για τη χρήση ή πρόσβαση στο έργο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l-GR" dirty="0">
                <a:solidFill>
                  <a:prstClr val="black"/>
                </a:solidFill>
                <a:latin typeface="Calibri"/>
              </a:rPr>
              <a:t>που</a:t>
            </a:r>
            <a:r>
              <a:rPr lang="en-GB" dirty="0">
                <a:solidFill>
                  <a:prstClr val="black"/>
                </a:solidFill>
                <a:latin typeface="Calibri"/>
              </a:rPr>
              <a:t> 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δεν προσπορίζει στο διανομέα του έργου και</a:t>
            </a:r>
            <a:r>
              <a:rPr lang="en-GB" dirty="0">
                <a:solidFill>
                  <a:prstClr val="black"/>
                </a:solidFill>
                <a:latin typeface="Calibri"/>
              </a:rPr>
              <a:t> </a:t>
            </a:r>
            <a:r>
              <a:rPr lang="el-GR" dirty="0" err="1">
                <a:solidFill>
                  <a:prstClr val="black"/>
                </a:solidFill>
                <a:latin typeface="Calibri"/>
              </a:rPr>
              <a:t>αδειοδόχο</a:t>
            </a:r>
            <a:r>
              <a:rPr lang="en-GB" dirty="0">
                <a:solidFill>
                  <a:prstClr val="black"/>
                </a:solidFill>
                <a:latin typeface="Calibri"/>
              </a:rPr>
              <a:t> 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έμμεσο οικονομικό όφελος (π.χ. διαφημίσεις) από την προβολή του έργου σε διαδικτυακό </a:t>
            </a:r>
            <a:r>
              <a:rPr lang="el-GR" dirty="0" smtClean="0">
                <a:solidFill>
                  <a:prstClr val="black"/>
                </a:solidFill>
                <a:latin typeface="Calibri"/>
              </a:rPr>
              <a:t>τόπο</a:t>
            </a:r>
            <a:endParaRPr lang="en-US" dirty="0" smtClean="0">
              <a:solidFill>
                <a:prstClr val="black"/>
              </a:solidFill>
              <a:latin typeface="Calibri"/>
            </a:endParaRPr>
          </a:p>
          <a:p>
            <a:pPr>
              <a:spcBef>
                <a:spcPts val="600"/>
              </a:spcBef>
            </a:pPr>
            <a:r>
              <a:rPr lang="el-GR" dirty="0" smtClean="0">
                <a:solidFill>
                  <a:prstClr val="black"/>
                </a:solidFill>
                <a:latin typeface="Calibri"/>
              </a:rPr>
              <a:t>Ο 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δικαιούχος μπορεί να παρέχει στον </a:t>
            </a:r>
            <a:r>
              <a:rPr lang="el-GR" dirty="0" err="1">
                <a:solidFill>
                  <a:prstClr val="black"/>
                </a:solidFill>
                <a:latin typeface="Calibri"/>
              </a:rPr>
              <a:t>αδειοδόχο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 ξεχωριστή άδεια να χρησιμοποιεί το έργο για εμπορική χρήση, εφόσον αυτό του ζητηθεί</a:t>
            </a:r>
            <a:r>
              <a:rPr lang="el-GR" dirty="0" smtClean="0">
                <a:solidFill>
                  <a:prstClr val="black"/>
                </a:solidFill>
                <a:latin typeface="Calibri"/>
              </a:rPr>
              <a:t>.</a:t>
            </a:r>
            <a:endParaRPr lang="el-GR" dirty="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180909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3366" y="0"/>
            <a:ext cx="8229600" cy="908720"/>
          </a:xfrm>
          <a:noFill/>
        </p:spPr>
        <p:txBody>
          <a:bodyPr>
            <a:normAutofit fontScale="90000"/>
          </a:bodyPr>
          <a:lstStyle/>
          <a:p>
            <a:r>
              <a:rPr lang="el-GR" dirty="0" smtClean="0"/>
              <a:t>Επεξήγηση όρων χρήσης έργων τρίτων</a:t>
            </a:r>
            <a:endParaRPr lang="el-GR" dirty="0"/>
          </a:p>
        </p:txBody>
      </p:sp>
      <p:sp>
        <p:nvSpPr>
          <p:cNvPr id="6" name="Rectangle 5"/>
          <p:cNvSpPr/>
          <p:nvPr/>
        </p:nvSpPr>
        <p:spPr>
          <a:xfrm>
            <a:off x="2088230" y="823372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επιτρέπεται η επαναχρησιμοποίηση του έργου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,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παρά μόνο εάν ζητηθεί εκ νέου άδεια από το δημιουργό.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688763" y="914631"/>
            <a:ext cx="39946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sz="20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©</a:t>
            </a:r>
            <a:endParaRPr lang="el-GR" sz="2000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66552" y="1360947"/>
            <a:ext cx="142167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93932" y="1945722"/>
            <a:ext cx="179429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CC-BY-SA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06220" y="3829842"/>
            <a:ext cx="188201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</a:t>
            </a:r>
            <a:r>
              <a:rPr lang="el-GR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-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NC-SA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61245" y="3132000"/>
            <a:ext cx="182698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</a:t>
            </a:r>
            <a:r>
              <a:rPr lang="el-GR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-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NC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2088000" y="1404000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και η δημιουργία παραγώγων αυτού με απλή αναφορά του δημιουργού.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2088000" y="1980000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δημιουργού, και διάθεση του έργου ή του παράγωγου αυτού με την ίδια άδεια.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2088000" y="3168000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δημιουργού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.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 </a:t>
            </a:r>
            <a:endParaRPr lang="el-GR" sz="1400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επιτρέπεται η εμπορική χρήση του έργου.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2088230" y="3752897"/>
            <a:ext cx="6624736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δημιουργού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.</a:t>
            </a:r>
          </a:p>
          <a:p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και διάθεση του έργου ή του παράγωγου αυτού με την ίδια άδεια</a:t>
            </a:r>
          </a:p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επιτρέπεται η εμπορική χρήση του έργου.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293932" y="2530497"/>
            <a:ext cx="179429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CC-BY-ND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2088230" y="2561274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δημιουργού. </a:t>
            </a:r>
          </a:p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</a:t>
            </a:r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δημιουργία παραγώγων του έργου.</a:t>
            </a:r>
            <a:endParaRPr lang="el-GR" sz="1400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405954" y="4513900"/>
            <a:ext cx="168227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</a:t>
            </a:r>
            <a:r>
              <a:rPr lang="el-GR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-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NC-ND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2088230" y="4544678"/>
            <a:ext cx="706296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δημιουργού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.</a:t>
            </a:r>
          </a:p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επιτρέπεται η εμπορική χρήση του έργου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και η δημιουργία παραγώγων του.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0" y="5112000"/>
            <a:ext cx="208823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άδεια </a:t>
            </a:r>
          </a:p>
          <a:p>
            <a:pPr algn="r"/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CC0 </a:t>
            </a:r>
            <a:r>
              <a:rPr lang="en-US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Public Domain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0" y="5791105"/>
            <a:ext cx="2088231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ως κοινό κτήμα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2088000" y="5112000"/>
            <a:ext cx="706296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έργου, η δημιουργία παραγώγων αυτού και η εμπορική του χρήση, χωρίς αναφορά του δημιουργού.</a:t>
            </a:r>
            <a:endParaRPr lang="en-US" sz="1400" dirty="0" smtClean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2088231" y="5688000"/>
            <a:ext cx="706296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έργου, η δημιουργία παραγώγων αυτού και η εμπορική του χρήση, χωρίς αναφορά του δημιουργού.</a:t>
            </a:r>
            <a:endParaRPr lang="en-US" sz="1400" dirty="0" smtClean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0" y="6334511"/>
            <a:ext cx="2088231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χωρίς σήμανση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2088231" y="6334512"/>
            <a:ext cx="706296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Συνήθως δεν επιτρέπεται η επαναχρησιμοποίηση του έργου.</a:t>
            </a:r>
            <a:endParaRPr lang="en-US" sz="1400" dirty="0" smtClean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cxnSp>
        <p:nvCxnSpPr>
          <p:cNvPr id="31" name="Straight Connector 30"/>
          <p:cNvCxnSpPr/>
          <p:nvPr/>
        </p:nvCxnSpPr>
        <p:spPr>
          <a:xfrm>
            <a:off x="71243" y="1383775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71243" y="1968481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71243" y="2539456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71243" y="3107253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71243" y="3722806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71243" y="4514320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-1" y="5111310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71244" y="5697778"/>
            <a:ext cx="8533204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71244" y="6220998"/>
            <a:ext cx="8533204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62624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Διατήρηση </a:t>
            </a:r>
            <a:r>
              <a:rPr lang="el-GR" dirty="0" smtClean="0"/>
              <a:t>Σημειωμάτων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400" dirty="0" smtClean="0"/>
              <a:t>Οποιαδήποτε </a:t>
            </a:r>
            <a:r>
              <a:rPr lang="el-GR" sz="2400" dirty="0"/>
              <a:t>αναπαραγωγή ή διασκευή του υλικού θα πρέπει να συμπεριλαμβάνει: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 err="1"/>
              <a:t>τ</a:t>
            </a:r>
            <a:r>
              <a:rPr lang="en-US" sz="2000" dirty="0" smtClean="0"/>
              <a:t>ο </a:t>
            </a:r>
            <a:r>
              <a:rPr lang="en-US" sz="2000" dirty="0" err="1"/>
              <a:t>Σημείωμ</a:t>
            </a:r>
            <a:r>
              <a:rPr lang="en-US" sz="2000" dirty="0"/>
              <a:t>α Αναφοράς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 err="1"/>
              <a:t>τ</a:t>
            </a:r>
            <a:r>
              <a:rPr lang="en-US" sz="2000" dirty="0" smtClean="0"/>
              <a:t>ο </a:t>
            </a:r>
            <a:r>
              <a:rPr lang="en-US" sz="2000" dirty="0" err="1"/>
              <a:t>Σημείωμ</a:t>
            </a:r>
            <a:r>
              <a:rPr lang="en-US" sz="2000" dirty="0"/>
              <a:t>α Αδειοδότησης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 err="1"/>
              <a:t>τ</a:t>
            </a:r>
            <a:r>
              <a:rPr lang="en-US" sz="2000" dirty="0" smtClean="0"/>
              <a:t>η </a:t>
            </a:r>
            <a:r>
              <a:rPr lang="en-US" sz="2000" dirty="0" err="1"/>
              <a:t>δήλωση</a:t>
            </a:r>
            <a:r>
              <a:rPr lang="en-US" sz="2000" dirty="0"/>
              <a:t> </a:t>
            </a:r>
            <a:r>
              <a:rPr lang="el-GR" sz="2000" dirty="0" err="1"/>
              <a:t>Δ</a:t>
            </a:r>
            <a:r>
              <a:rPr lang="en-US" sz="2000" dirty="0" smtClean="0"/>
              <a:t>ια</a:t>
            </a:r>
            <a:r>
              <a:rPr lang="en-US" sz="2000" dirty="0" err="1" smtClean="0"/>
              <a:t>τήρησης</a:t>
            </a:r>
            <a:r>
              <a:rPr lang="en-US" sz="2000" dirty="0" smtClean="0"/>
              <a:t> </a:t>
            </a:r>
            <a:r>
              <a:rPr lang="en-US" sz="2000" dirty="0"/>
              <a:t>Σημειωμάτων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l-GR" sz="2000" dirty="0" smtClean="0"/>
              <a:t>ο Σημείωμα Χρήσης Έργων Τρίτων </a:t>
            </a:r>
            <a:r>
              <a:rPr lang="el-GR" sz="2000" dirty="0"/>
              <a:t>(εφόσον υπάρχει)</a:t>
            </a:r>
          </a:p>
          <a:p>
            <a:pPr marL="0" indent="0">
              <a:buNone/>
            </a:pPr>
            <a:r>
              <a:rPr lang="el-GR" sz="2400" dirty="0"/>
              <a:t>μαζί με τους συνοδευόμενους </a:t>
            </a:r>
            <a:r>
              <a:rPr lang="el-GR" sz="2400" dirty="0" err="1"/>
              <a:t>υπερσυνδέσμους</a:t>
            </a:r>
            <a:r>
              <a:rPr lang="el-GR" sz="2400" dirty="0"/>
              <a:t>.</a:t>
            </a:r>
          </a:p>
          <a:p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4171927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Χρηματοδότηση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2000" dirty="0" smtClean="0"/>
              <a:t>Το παρόν εκπαιδευτικό υλικό έχει αναπτυχθεί </a:t>
            </a:r>
            <a:r>
              <a:rPr lang="el-GR" sz="2000" dirty="0" err="1" smtClean="0"/>
              <a:t>στ</a:t>
            </a:r>
            <a:r>
              <a:rPr lang="en-US" sz="2000" dirty="0" smtClean="0"/>
              <a:t>o</a:t>
            </a:r>
            <a:r>
              <a:rPr lang="el-GR" sz="2000" dirty="0" smtClean="0"/>
              <a:t> </a:t>
            </a:r>
            <a:r>
              <a:rPr lang="el-GR" sz="2000" dirty="0" err="1" smtClean="0"/>
              <a:t>πλαίσι</a:t>
            </a:r>
            <a:r>
              <a:rPr lang="en-US" sz="2000" dirty="0" smtClean="0"/>
              <a:t>o</a:t>
            </a:r>
            <a:r>
              <a:rPr lang="el-GR" sz="2000" dirty="0" smtClean="0"/>
              <a:t> του εκπαιδευτικού έργου του διδάσκοντα.</a:t>
            </a:r>
            <a:endParaRPr lang="en-US" sz="2000" dirty="0" smtClean="0"/>
          </a:p>
          <a:p>
            <a:r>
              <a:rPr lang="el-GR" sz="2000" dirty="0" smtClean="0"/>
              <a:t>Το έργο «</a:t>
            </a:r>
            <a:r>
              <a:rPr lang="el-GR" sz="2000" b="1" dirty="0" smtClean="0"/>
              <a:t>Ανοικτά Ακαδημαϊκά Μαθήματα στο </a:t>
            </a:r>
            <a:r>
              <a:rPr lang="el-GR" sz="2000" b="1" smtClean="0"/>
              <a:t>ΤΕΙ Αθηνών</a:t>
            </a:r>
            <a:r>
              <a:rPr lang="el-GR" sz="2000" smtClean="0"/>
              <a:t>» </a:t>
            </a:r>
            <a:r>
              <a:rPr lang="el-GR" sz="2000" dirty="0" smtClean="0"/>
              <a:t>έχει χρηματοδοτήσει μόνο την αναδιαμόρφωση του εκπαιδευτικού υλικού. </a:t>
            </a:r>
            <a:endParaRPr lang="en-US" sz="2000" dirty="0" smtClean="0"/>
          </a:p>
          <a:p>
            <a:r>
              <a:rPr lang="el-GR" sz="2000" dirty="0" smtClean="0"/>
              <a:t>Το έργο υλοποιείται στο πλαίσιο του Επιχειρησιακού Προγράμματος «Εκπαίδευση και Δια Βίου Μάθηση» και συγχρηματοδοτείται από την Ευρωπαϊκή Ένωση (Ευρωπαϊκό Κοινωνικό Ταμείο) και από εθνικούς πόρους.</a:t>
            </a:r>
          </a:p>
        </p:txBody>
      </p:sp>
      <p:pic>
        <p:nvPicPr>
          <p:cNvPr id="7" name="Picture 6" descr="Λογότυπο Επιχειρησιακού Προγράμματος Εκπαίδευση και Δια βίου Μάθηση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4653136"/>
            <a:ext cx="5501640" cy="1386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9565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Βασική αρχή της τοξικολογίας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Όλες οι ουσίες είναι δηλητήρια αλλά ή τοξική τους δράση τους διαφοροποιείται από τη δόση.</a:t>
            </a:r>
          </a:p>
          <a:p>
            <a:pPr>
              <a:buNone/>
            </a:pPr>
            <a:endParaRPr lang="el-GR" dirty="0" smtClean="0"/>
          </a:p>
          <a:p>
            <a:r>
              <a:rPr lang="el-GR" dirty="0" smtClean="0"/>
              <a:t>Τοξικότητα είναι η ικανότητα ενός παράγοντα ή μιας ουσίας να επηρεάζει τις ζωτικές λειτουργίες ενός βιολογικού συστήματος ή ενός ζωντανού οργανισμού.</a:t>
            </a:r>
          </a:p>
          <a:p>
            <a:pPr>
              <a:buNone/>
            </a:pPr>
            <a:endParaRPr lang="el-G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3AE6E-3465-426A-9CD6-F145FFC0E031}" type="slidenum">
              <a:rPr lang="el-GR" smtClean="0"/>
              <a:t>2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327193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Οι βλάβες που μπορεί να προκληθούν εξαρτώνται από: </a:t>
            </a:r>
            <a:r>
              <a:rPr lang="el-GR" sz="3000" b="0" dirty="0" smtClean="0"/>
              <a:t>1/2</a:t>
            </a:r>
            <a:endParaRPr lang="el-GR" sz="3000" b="0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Τη συγκέντρωση των τοξικών ουσιών γενικά στον οργανισμό ή σε συγκεκριμένο όργανο.</a:t>
            </a:r>
          </a:p>
          <a:p>
            <a:r>
              <a:rPr lang="el-GR" dirty="0" smtClean="0"/>
              <a:t>Την οδό εισόδου των τοξικών ουσιών στον οργανισμό.</a:t>
            </a:r>
          </a:p>
          <a:p>
            <a:r>
              <a:rPr lang="el-GR" dirty="0" smtClean="0"/>
              <a:t>Τη διάρκεια έκθεση του οργανισμού στις τοξικές ουσίες.</a:t>
            </a:r>
          </a:p>
          <a:p>
            <a:r>
              <a:rPr lang="el-GR" dirty="0" smtClean="0"/>
              <a:t>Τις φυσικοχημικές ιδιότητες  των τοξικών ουσιών.</a:t>
            </a:r>
          </a:p>
          <a:p>
            <a:r>
              <a:rPr lang="el-GR" dirty="0" smtClean="0"/>
              <a:t>Τις μεταβολικές διεργασίες στις οποίες συμμετέχουν μέσα στον οργανισμό.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3AE6E-3465-426A-9CD6-F145FFC0E031}" type="slidenum">
              <a:rPr lang="el-GR" smtClean="0"/>
              <a:t>3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80667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Οι βλάβες που μπορεί να προκληθούν εξαρτώνται από: </a:t>
            </a:r>
            <a:r>
              <a:rPr lang="el-GR" sz="3000" b="0" dirty="0"/>
              <a:t>2</a:t>
            </a:r>
            <a:r>
              <a:rPr lang="el-GR" sz="3000" b="0" dirty="0" smtClean="0"/>
              <a:t>/2</a:t>
            </a:r>
            <a:endParaRPr lang="el-GR" sz="3000" b="0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/>
              <a:t>Την τοξικολογία των παραγώγων του </a:t>
            </a:r>
            <a:r>
              <a:rPr lang="el-GR" dirty="0" smtClean="0"/>
              <a:t>μεταβολισμού.</a:t>
            </a:r>
            <a:endParaRPr lang="el-GR" dirty="0"/>
          </a:p>
          <a:p>
            <a:r>
              <a:rPr lang="el-GR" dirty="0"/>
              <a:t>Ατομικούς παράγοντες </a:t>
            </a:r>
            <a:r>
              <a:rPr lang="el-GR" dirty="0" smtClean="0"/>
              <a:t>όπως:</a:t>
            </a:r>
            <a:endParaRPr lang="el-GR" dirty="0"/>
          </a:p>
          <a:p>
            <a:pPr lvl="1"/>
            <a:r>
              <a:rPr lang="el-GR" dirty="0"/>
              <a:t>φύλο, </a:t>
            </a:r>
          </a:p>
          <a:p>
            <a:pPr lvl="1"/>
            <a:r>
              <a:rPr lang="el-GR" dirty="0"/>
              <a:t>ηλικία, </a:t>
            </a:r>
          </a:p>
          <a:p>
            <a:pPr lvl="1"/>
            <a:r>
              <a:rPr lang="el-GR" dirty="0"/>
              <a:t>σωματικό βάρος, </a:t>
            </a:r>
          </a:p>
          <a:p>
            <a:pPr lvl="1"/>
            <a:r>
              <a:rPr lang="el-GR" dirty="0"/>
              <a:t>φυσική κατάσταση,</a:t>
            </a:r>
          </a:p>
          <a:p>
            <a:pPr lvl="1"/>
            <a:r>
              <a:rPr lang="el-GR" dirty="0"/>
              <a:t>δ</a:t>
            </a:r>
            <a:r>
              <a:rPr lang="el-GR" dirty="0" smtClean="0"/>
              <a:t>ιατροφή.</a:t>
            </a:r>
            <a:endParaRPr lang="el-GR" dirty="0"/>
          </a:p>
          <a:p>
            <a:r>
              <a:rPr lang="el-GR" dirty="0"/>
              <a:t>Περιβαλλοντικούς παράγοντες (κλίμα-καιρός, χημικοί παράγοντες</a:t>
            </a:r>
            <a:r>
              <a:rPr lang="el-GR" dirty="0" smtClean="0"/>
              <a:t>).</a:t>
            </a:r>
            <a:endParaRPr lang="el-G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3AE6E-3465-426A-9CD6-F145FFC0E031}" type="slidenum">
              <a:rPr lang="el-GR" smtClean="0"/>
              <a:t>4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130271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sz="3200" dirty="0" smtClean="0"/>
              <a:t>Η είσοδος των τοξικών ουσιών πραγματοποιείται στους ζωντανούς οργανισμούς</a:t>
            </a:r>
            <a:endParaRPr lang="el-GR" sz="3200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Με την αναπνοή</a:t>
            </a:r>
          </a:p>
          <a:p>
            <a:pPr lvl="1"/>
            <a:r>
              <a:rPr lang="el-GR" dirty="0" smtClean="0"/>
              <a:t>Όσο μικρότερη διάμετρος τόσο βαθύτερα εισχωρούν σωματίδια.</a:t>
            </a:r>
          </a:p>
          <a:p>
            <a:pPr lvl="1"/>
            <a:r>
              <a:rPr lang="el-GR" dirty="0" smtClean="0"/>
              <a:t>Δημιουργούν ελεύθερες ρίζες.</a:t>
            </a:r>
          </a:p>
          <a:p>
            <a:r>
              <a:rPr lang="el-GR" dirty="0" smtClean="0"/>
              <a:t>Με τη διατροφή</a:t>
            </a:r>
          </a:p>
          <a:p>
            <a:pPr lvl="1"/>
            <a:r>
              <a:rPr lang="el-GR" dirty="0" smtClean="0"/>
              <a:t>Ο σημαντικότερος τρόπος έκθεσης.</a:t>
            </a:r>
          </a:p>
          <a:p>
            <a:r>
              <a:rPr lang="el-GR" dirty="0" smtClean="0"/>
              <a:t>Μέσω επαφής με το δέρμα</a:t>
            </a:r>
          </a:p>
          <a:p>
            <a:pPr lvl="1"/>
            <a:r>
              <a:rPr lang="el-GR" dirty="0" smtClean="0"/>
              <a:t>Με μεγάλη ευχέρεια διαχέονται υδροκυάνιο, οργανικός υδράργυρος, νιτροβενζόλιο, </a:t>
            </a:r>
            <a:r>
              <a:rPr lang="el-GR" dirty="0" err="1" smtClean="0"/>
              <a:t>οργανοφωσφορικές</a:t>
            </a:r>
            <a:r>
              <a:rPr lang="el-GR" dirty="0" smtClean="0"/>
              <a:t> ενώσεις, οι </a:t>
            </a:r>
            <a:r>
              <a:rPr lang="el-GR" dirty="0" err="1" smtClean="0"/>
              <a:t>στεροειδείς</a:t>
            </a:r>
            <a:r>
              <a:rPr lang="el-GR" dirty="0" smtClean="0"/>
              <a:t> ορμόνες.</a:t>
            </a: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3AE6E-3465-426A-9CD6-F145FFC0E031}" type="slidenum">
              <a:rPr lang="el-GR" smtClean="0"/>
              <a:t>5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18104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sz="3200" dirty="0" smtClean="0"/>
              <a:t>Παράγοντες που επηρεάζουν απορρόφηση τοξικών ουσιών από το γαστρεντερικό σύστημα </a:t>
            </a:r>
            <a:r>
              <a:rPr lang="el-GR" sz="2800" b="0" dirty="0" smtClean="0"/>
              <a:t>1/2</a:t>
            </a:r>
            <a:endParaRPr lang="el-GR" sz="2800" b="0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Η κενότητα ή πληρότητα του στομάχου.</a:t>
            </a:r>
          </a:p>
          <a:p>
            <a:r>
              <a:rPr lang="el-GR" dirty="0" smtClean="0"/>
              <a:t>Η παρουσία και το είδος της τροφής.</a:t>
            </a:r>
          </a:p>
          <a:p>
            <a:r>
              <a:rPr lang="el-GR" dirty="0" smtClean="0"/>
              <a:t>Η λειτουργική ικανότητα του στομάχου και η κινητικότητα του εντέρου.</a:t>
            </a:r>
          </a:p>
          <a:p>
            <a:r>
              <a:rPr lang="el-GR" dirty="0" smtClean="0"/>
              <a:t>Η </a:t>
            </a:r>
            <a:r>
              <a:rPr lang="el-GR" dirty="0" err="1" smtClean="0"/>
              <a:t>λιποδιαλυτότητα</a:t>
            </a:r>
            <a:r>
              <a:rPr lang="el-GR" dirty="0" smtClean="0"/>
              <a:t> της τοξικής ουσίας που επηρεάζει την ταχύτητα απορρόφησης.</a:t>
            </a:r>
            <a:endParaRPr lang="el-G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3AE6E-3465-426A-9CD6-F145FFC0E031}" type="slidenum">
              <a:rPr lang="el-GR" smtClean="0"/>
              <a:t>6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32265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sz="3200" dirty="0" smtClean="0"/>
              <a:t>Παράγοντες που επηρεάζουν απορρόφηση τοξικών ουσιών από το γαστρεντερικό σύστημα </a:t>
            </a:r>
            <a:r>
              <a:rPr lang="el-GR" sz="2800" b="0" dirty="0"/>
              <a:t>2</a:t>
            </a:r>
            <a:r>
              <a:rPr lang="el-GR" sz="2800" b="0" dirty="0" smtClean="0"/>
              <a:t>/2</a:t>
            </a:r>
            <a:endParaRPr lang="el-GR" sz="2800" b="0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Το μέγεθος των μορίων της τοξικής ουσίας που επηρεάζεται αντιστρόφως </a:t>
            </a:r>
            <a:r>
              <a:rPr lang="el-GR" dirty="0" smtClean="0"/>
              <a:t>ανάλογα.</a:t>
            </a:r>
            <a:endParaRPr lang="el-GR" dirty="0"/>
          </a:p>
          <a:p>
            <a:r>
              <a:rPr lang="el-GR" dirty="0"/>
              <a:t>Το </a:t>
            </a:r>
            <a:r>
              <a:rPr lang="en-US" dirty="0"/>
              <a:t>pH</a:t>
            </a:r>
            <a:r>
              <a:rPr lang="el-GR" dirty="0"/>
              <a:t> της </a:t>
            </a:r>
            <a:r>
              <a:rPr lang="el-GR" dirty="0" smtClean="0"/>
              <a:t>ουσίας.</a:t>
            </a:r>
            <a:endParaRPr lang="el-GR" dirty="0"/>
          </a:p>
          <a:p>
            <a:r>
              <a:rPr lang="el-GR" dirty="0"/>
              <a:t>Η θέση του γαστρεντερικού συστήματος στην οποία απορροφάται η τοξική ουσία  (πχ απορρόφηση στο παχύ έντερο οδηγεί την ουσία κατευθείαν στην κυκλοφορία του αίματος</a:t>
            </a:r>
            <a:r>
              <a:rPr lang="el-GR" dirty="0" smtClean="0"/>
              <a:t>).</a:t>
            </a:r>
            <a:endParaRPr lang="el-GR" dirty="0"/>
          </a:p>
          <a:p>
            <a:endParaRPr lang="el-G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3AE6E-3465-426A-9CD6-F145FFC0E031}" type="slidenum">
              <a:rPr lang="el-GR" smtClean="0"/>
              <a:t>7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92779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err="1" smtClean="0"/>
              <a:t>Βιομετατροπές</a:t>
            </a:r>
            <a:r>
              <a:rPr lang="el-GR" dirty="0" smtClean="0"/>
              <a:t> στον οργανισμό</a:t>
            </a:r>
            <a:endParaRPr lang="el-GR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l-GR" dirty="0" smtClean="0"/>
              <a:t>Κάθε τοξική ουσία που εισέρχεται εκδηλώνει:</a:t>
            </a:r>
          </a:p>
          <a:p>
            <a:r>
              <a:rPr lang="el-GR" dirty="0" smtClean="0"/>
              <a:t>βιολογική δράση </a:t>
            </a:r>
          </a:p>
          <a:p>
            <a:pPr lvl="1"/>
            <a:r>
              <a:rPr lang="el-GR" dirty="0" smtClean="0"/>
              <a:t>Όταν ενώνεται με υποδοχείς του κυττάρου και </a:t>
            </a:r>
          </a:p>
          <a:p>
            <a:r>
              <a:rPr lang="el-GR" dirty="0" smtClean="0"/>
              <a:t>Αποθηκεύεται στα</a:t>
            </a:r>
          </a:p>
          <a:p>
            <a:pPr lvl="1"/>
            <a:r>
              <a:rPr lang="el-GR" dirty="0" smtClean="0"/>
              <a:t>Κύτταρα των ιστών</a:t>
            </a:r>
          </a:p>
          <a:p>
            <a:pPr lvl="1"/>
            <a:r>
              <a:rPr lang="el-GR" dirty="0" smtClean="0"/>
              <a:t>Μεσοκυττάριο χώρο</a:t>
            </a:r>
          </a:p>
          <a:p>
            <a:pPr lvl="1"/>
            <a:r>
              <a:rPr lang="el-GR" dirty="0" err="1" smtClean="0"/>
              <a:t>Εξωκυττάρια</a:t>
            </a:r>
            <a:r>
              <a:rPr lang="el-GR" dirty="0" smtClean="0"/>
              <a:t> υγρά</a:t>
            </a:r>
          </a:p>
          <a:p>
            <a:pPr lvl="1"/>
            <a:r>
              <a:rPr lang="el-GR" dirty="0" smtClean="0"/>
              <a:t>Άλλα βιολογικά υγρά </a:t>
            </a:r>
          </a:p>
          <a:p>
            <a:pPr marL="0" indent="0">
              <a:buNone/>
            </a:pPr>
            <a:r>
              <a:rPr lang="el-GR" dirty="0" smtClean="0"/>
              <a:t>Επικρατεί σχετική ισορροπία μεταξύ ποσότητας που κυκλοφορεί στο αίμα και όσης αποθηκεύεται.</a:t>
            </a:r>
          </a:p>
          <a:p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3AE6E-3465-426A-9CD6-F145FFC0E031}" type="slidenum">
              <a:rPr lang="el-GR" smtClean="0"/>
              <a:t>8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339263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  <p:tag name="ISPRING_RESOURCE_PATHS_HASH_2" val="e63e9eec434b6a22ddb5216a25ec256f5ce4e1fb"/>
</p:tagLst>
</file>

<file path=ppt/theme/theme1.xml><?xml version="1.0" encoding="utf-8"?>
<a:theme xmlns:a="http://schemas.openxmlformats.org/drawingml/2006/main" name="template">
  <a:themeElements>
    <a:clrScheme name="Προσαρμοσμένο 22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3F3F3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C_template_updated">
  <a:themeElements>
    <a:clrScheme name="Custom 6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3F3F3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Θέμα του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</Template>
  <TotalTime>28</TotalTime>
  <Words>1503</Words>
  <Application>Microsoft Office PowerPoint</Application>
  <PresentationFormat>Προβολή στην οθόνη (4:3)</PresentationFormat>
  <Paragraphs>225</Paragraphs>
  <Slides>28</Slides>
  <Notes>7</Notes>
  <HiddenSlides>0</HiddenSlides>
  <MMClips>0</MMClips>
  <ScaleCrop>false</ScaleCrop>
  <HeadingPairs>
    <vt:vector size="4" baseType="variant">
      <vt:variant>
        <vt:lpstr>Θέμα</vt:lpstr>
      </vt:variant>
      <vt:variant>
        <vt:i4>2</vt:i4>
      </vt:variant>
      <vt:variant>
        <vt:lpstr>Τίτλοι διαφανειών</vt:lpstr>
      </vt:variant>
      <vt:variant>
        <vt:i4>28</vt:i4>
      </vt:variant>
    </vt:vector>
  </HeadingPairs>
  <TitlesOfParts>
    <vt:vector size="30" baseType="lpstr">
      <vt:lpstr>template</vt:lpstr>
      <vt:lpstr>OC_template_updated</vt:lpstr>
      <vt:lpstr>Πρόσθετες Ύλες</vt:lpstr>
      <vt:lpstr>Αρχές περιβαλλοντικής ιατρικής</vt:lpstr>
      <vt:lpstr>Βασική αρχή της τοξικολογίας</vt:lpstr>
      <vt:lpstr>Οι βλάβες που μπορεί να προκληθούν εξαρτώνται από: 1/2</vt:lpstr>
      <vt:lpstr>Οι βλάβες που μπορεί να προκληθούν εξαρτώνται από: 2/2</vt:lpstr>
      <vt:lpstr>Η είσοδος των τοξικών ουσιών πραγματοποιείται στους ζωντανούς οργανισμούς</vt:lpstr>
      <vt:lpstr>Παράγοντες που επηρεάζουν απορρόφηση τοξικών ουσιών από το γαστρεντερικό σύστημα 1/2</vt:lpstr>
      <vt:lpstr>Παράγοντες που επηρεάζουν απορρόφηση τοξικών ουσιών από το γαστρεντερικό σύστημα 2/2</vt:lpstr>
      <vt:lpstr>Βιομετατροπές στον οργανισμό</vt:lpstr>
      <vt:lpstr>Φυσικοχημικός χαρακτήρας τοξικών ουσιών</vt:lpstr>
      <vt:lpstr>Βασικές έννοιες στην τοξικολογία</vt:lpstr>
      <vt:lpstr>Βασικές έννοιες στην τοξικολογία</vt:lpstr>
      <vt:lpstr>Δείκτες τοξικότητας</vt:lpstr>
      <vt:lpstr>Κατηγορίες τοξικότητας 1/2</vt:lpstr>
      <vt:lpstr>Κατηγορίες τοξικότητας 2/2</vt:lpstr>
      <vt:lpstr>Καρκινογόνες ουσίες</vt:lpstr>
      <vt:lpstr>Καρκινογόνα χημικά προϊόντα</vt:lpstr>
      <vt:lpstr>Μεταλλαξιογόνες ουσίες</vt:lpstr>
      <vt:lpstr>Αλλεργιογόνες ουσίες από κατανάλωση τροφίμων</vt:lpstr>
      <vt:lpstr>Αλληλεπιδράσεις</vt:lpstr>
      <vt:lpstr>Υγεία</vt:lpstr>
      <vt:lpstr>Τέλος Ενότητας</vt:lpstr>
      <vt:lpstr>Σημειώματα</vt:lpstr>
      <vt:lpstr>Σημείωμα Αναφοράς</vt:lpstr>
      <vt:lpstr>Σημείωμα Αδειοδότησης</vt:lpstr>
      <vt:lpstr>Επεξήγηση όρων χρήσης έργων τρίτων</vt:lpstr>
      <vt:lpstr>Διατήρηση Σημειωμάτων</vt:lpstr>
      <vt:lpstr>Χρηματοδότηση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Πρόσθετες Ύλες</dc:title>
  <dc:creator>opencourses@teiath.gr</dc:creator>
  <cp:lastModifiedBy>fkaram2</cp:lastModifiedBy>
  <cp:revision>5</cp:revision>
  <dcterms:created xsi:type="dcterms:W3CDTF">2015-09-22T10:27:56Z</dcterms:created>
  <dcterms:modified xsi:type="dcterms:W3CDTF">2015-11-18T09:32:33Z</dcterms:modified>
</cp:coreProperties>
</file>