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256" r:id="rId3"/>
    <p:sldId id="272" r:id="rId4"/>
    <p:sldId id="273" r:id="rId5"/>
    <p:sldId id="274" r:id="rId6"/>
    <p:sldId id="289" r:id="rId7"/>
    <p:sldId id="275" r:id="rId8"/>
    <p:sldId id="276" r:id="rId9"/>
    <p:sldId id="290" r:id="rId10"/>
    <p:sldId id="277" r:id="rId11"/>
    <p:sldId id="278" r:id="rId12"/>
    <p:sldId id="279" r:id="rId13"/>
    <p:sldId id="280" r:id="rId14"/>
    <p:sldId id="281" r:id="rId15"/>
    <p:sldId id="282" r:id="rId16"/>
    <p:sldId id="291" r:id="rId17"/>
    <p:sldId id="283" r:id="rId18"/>
    <p:sldId id="284" r:id="rId19"/>
    <p:sldId id="285" r:id="rId20"/>
    <p:sldId id="286" r:id="rId21"/>
    <p:sldId id="287" r:id="rId22"/>
    <p:sldId id="288" r:id="rId23"/>
    <p:sldId id="257" r:id="rId24"/>
    <p:sldId id="262" r:id="rId25"/>
    <p:sldId id="264" r:id="rId26"/>
    <p:sldId id="269" r:id="rId27"/>
    <p:sldId id="270" r:id="rId28"/>
    <p:sldId id="266" r:id="rId29"/>
    <p:sldId id="261" r:id="rId30"/>
  </p:sldIdLst>
  <p:sldSz cx="9144000" cy="6858000" type="screen4x3"/>
  <p:notesSz cx="7104063" cy="10234613"/>
  <p:custDataLst>
    <p:tags r:id="rId3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18/11/2015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18/11/2015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4156-C747-4D01-AA5A-80BBED314E03}" type="datetime1">
              <a:rPr lang="el-GR" smtClean="0"/>
              <a:t>18/11/2015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Πρόσθετες ύλες, ΤΕΙ Αθήνας, Α. Κανέλλου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888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Πρόσθετες Ύλες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3</a:t>
            </a:r>
            <a:r>
              <a:rPr lang="el-GR" sz="2600" dirty="0"/>
              <a:t>: Βασικές αρχές τοξικολογίας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</a:t>
            </a:r>
            <a:r>
              <a:rPr lang="el-GR" sz="2200" dirty="0" err="1" smtClean="0"/>
              <a:t>Κανέλλου</a:t>
            </a:r>
            <a:r>
              <a:rPr lang="el-GR" sz="2200" dirty="0" smtClean="0"/>
              <a:t>, 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Τεχνολογίας Τροφίμων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Φυσικοχημικός χαρακτήρας τοξικών ουσιών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λίπη συνδέονται οι λιποδιαλυτές ουσίες (εντός και εκτός κυττάρου).</a:t>
            </a:r>
          </a:p>
          <a:p>
            <a:r>
              <a:rPr lang="el-GR" dirty="0" smtClean="0"/>
              <a:t>Με πρωτεΐνες του αίματος συνδέονται κυρίως οι υδρόφιλες τοξικές ουσίες για να σχηματίσουν πολλές φορές </a:t>
            </a:r>
            <a:r>
              <a:rPr lang="el-GR" dirty="0" err="1" smtClean="0"/>
              <a:t>μεγαλομοριακές</a:t>
            </a:r>
            <a:r>
              <a:rPr lang="el-GR" dirty="0" smtClean="0"/>
              <a:t> ενώσεις που δεν μπορούν να περάσουν από κυτταρική μεμβράνη ώστε να δράσουν τοξικά.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4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έννοιες στην τοξικολογία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Βιομετατροπές</a:t>
            </a:r>
            <a:endParaRPr lang="el-GR" dirty="0" smtClean="0"/>
          </a:p>
          <a:p>
            <a:pPr lvl="1"/>
            <a:r>
              <a:rPr lang="el-GR" dirty="0" smtClean="0"/>
              <a:t>Οι αλληλεπιδράσεις των τοξικών ουσιών με διάφορες ενώσεις του οργανισμού</a:t>
            </a:r>
          </a:p>
          <a:p>
            <a:r>
              <a:rPr lang="el-GR" dirty="0" smtClean="0"/>
              <a:t>Μεταβολίτες</a:t>
            </a:r>
          </a:p>
          <a:p>
            <a:pPr lvl="1"/>
            <a:r>
              <a:rPr lang="el-GR" dirty="0" smtClean="0"/>
              <a:t>Τα προϊόντα που παράγονται ως αποτέλεσμα των παραπάνω αντιδράσεων </a:t>
            </a:r>
          </a:p>
          <a:p>
            <a:r>
              <a:rPr lang="el-GR" dirty="0" smtClean="0"/>
              <a:t>Απέκκριση</a:t>
            </a:r>
          </a:p>
          <a:p>
            <a:pPr lvl="1"/>
            <a:r>
              <a:rPr lang="el-GR" dirty="0" smtClean="0"/>
              <a:t>Η απομάκρυνση των τοξικών ουσιών </a:t>
            </a:r>
          </a:p>
          <a:p>
            <a:pPr lvl="2"/>
            <a:r>
              <a:rPr lang="el-GR" dirty="0" smtClean="0"/>
              <a:t>Είτε αναλλοίωτες </a:t>
            </a:r>
          </a:p>
          <a:p>
            <a:pPr lvl="2"/>
            <a:r>
              <a:rPr lang="el-GR" dirty="0" smtClean="0"/>
              <a:t>Είτε σε μορφή μεταβολιτών</a:t>
            </a:r>
          </a:p>
          <a:p>
            <a:pPr lvl="1"/>
            <a:r>
              <a:rPr lang="el-GR" dirty="0" smtClean="0"/>
              <a:t>Από νεφρούς, χολή, σάλιο, ιδρώτα, κόπρανα, </a:t>
            </a:r>
            <a:r>
              <a:rPr lang="el-GR" dirty="0" err="1" smtClean="0"/>
              <a:t>εκπνεόμενο</a:t>
            </a:r>
            <a:r>
              <a:rPr lang="el-GR" dirty="0" smtClean="0"/>
              <a:t> αέρα, μητρικό γάλα</a:t>
            </a:r>
          </a:p>
          <a:p>
            <a:pPr lvl="1"/>
            <a:r>
              <a:rPr lang="el-GR" dirty="0" smtClean="0"/>
              <a:t>Ορισμένες δεν απεκκρίνονται, αλλά αθροίζονται</a:t>
            </a:r>
          </a:p>
          <a:p>
            <a:pPr lvl="2">
              <a:buNone/>
            </a:pPr>
            <a:endParaRPr lang="el-GR" dirty="0" smtClean="0"/>
          </a:p>
          <a:p>
            <a:pPr lvl="2"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0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έννοιες στην τοξικολογία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Βιοσσυσώρευση</a:t>
            </a:r>
            <a:endParaRPr lang="el-GR" dirty="0" smtClean="0"/>
          </a:p>
          <a:p>
            <a:pPr lvl="1"/>
            <a:r>
              <a:rPr lang="el-GR" dirty="0" smtClean="0"/>
              <a:t>Μια ουσία που εισάγεται καθημερινά, όταν αποβάλλεται πολύ αργά, συσσωρεύεται σε ικανή ποσότητα να γίνει δραστική</a:t>
            </a:r>
          </a:p>
          <a:p>
            <a:r>
              <a:rPr lang="el-GR" dirty="0" err="1" smtClean="0"/>
              <a:t>Βιομεγέθυνση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αν ουσίες δεν είναι </a:t>
            </a:r>
            <a:r>
              <a:rPr lang="el-GR" dirty="0" err="1" smtClean="0"/>
              <a:t>αποικοδομήσιμες</a:t>
            </a:r>
            <a:r>
              <a:rPr lang="el-GR" dirty="0" smtClean="0"/>
              <a:t>, μη </a:t>
            </a:r>
            <a:r>
              <a:rPr lang="el-GR" dirty="0" err="1" smtClean="0"/>
              <a:t>βιοδιασπάσιμες</a:t>
            </a:r>
            <a:endParaRPr lang="el-GR" dirty="0" smtClean="0"/>
          </a:p>
          <a:p>
            <a:r>
              <a:rPr lang="el-GR" dirty="0" err="1" smtClean="0"/>
              <a:t>Βιοαποικοδόμηση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Διάσπαση </a:t>
            </a:r>
            <a:r>
              <a:rPr lang="el-GR" dirty="0" err="1" smtClean="0"/>
              <a:t>τ.ο</a:t>
            </a:r>
            <a:r>
              <a:rPr lang="el-GR" dirty="0" smtClean="0"/>
              <a:t>. με την επίδραση του περιβάλλοντος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7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Δείκτες τοξικότητας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484784"/>
            <a:ext cx="4248472" cy="5112568"/>
          </a:xfrm>
        </p:spPr>
        <p:txBody>
          <a:bodyPr/>
          <a:lstStyle/>
          <a:p>
            <a:r>
              <a:rPr lang="en-US" sz="2800" dirty="0" smtClean="0"/>
              <a:t>LD50 Lethal Dose</a:t>
            </a:r>
          </a:p>
          <a:p>
            <a:r>
              <a:rPr lang="en-US" sz="2800" dirty="0" smtClean="0"/>
              <a:t>LC50 Lethal Concentration</a:t>
            </a:r>
          </a:p>
          <a:p>
            <a:r>
              <a:rPr lang="en-US" sz="2800" dirty="0" smtClean="0"/>
              <a:t>LT50 Lethal time</a:t>
            </a:r>
          </a:p>
          <a:p>
            <a:r>
              <a:rPr lang="en-US" sz="2800" dirty="0" smtClean="0"/>
              <a:t>ED50 Effective Dose</a:t>
            </a:r>
          </a:p>
          <a:p>
            <a:r>
              <a:rPr lang="en-US" sz="2800" dirty="0" smtClean="0"/>
              <a:t>EC50 Effective Concentration</a:t>
            </a:r>
            <a:endParaRPr lang="el-GR" sz="2800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12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4932040" y="1484784"/>
            <a:ext cx="4211960" cy="4752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TD50 Toxic Dose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IC50 Inhibitory Concentration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LOAEL lowest observed adverse effect level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NOAEL no observed adverse effects level</a:t>
            </a:r>
            <a:endParaRPr lang="el-GR" sz="2800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4572000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6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τοξικότητας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Οξεία τοξικότητα (εντός 24 ωρών)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Υποοξεία</a:t>
            </a:r>
            <a:r>
              <a:rPr lang="el-GR" dirty="0" smtClean="0"/>
              <a:t> τοξικότητα (ως 1 μήνα)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Υποχρόνια</a:t>
            </a:r>
            <a:r>
              <a:rPr lang="el-GR" dirty="0" smtClean="0"/>
              <a:t> τοξικότητα (1-3 μήνες)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Χρόνια τοξικότητα (&gt;3 μήνες)</a:t>
            </a:r>
          </a:p>
          <a:p>
            <a:pPr>
              <a:buNone/>
            </a:pPr>
            <a:r>
              <a:rPr lang="el-GR" dirty="0" smtClean="0"/>
              <a:t>Τοξικότητα επαναλαμβανόμενης δόσης (2,3,4)</a:t>
            </a:r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τοξικότητας </a:t>
            </a:r>
            <a:r>
              <a:rPr lang="el-GR" sz="3000" b="0" dirty="0"/>
              <a:t>2</a:t>
            </a:r>
            <a:r>
              <a:rPr lang="el-GR" sz="3000" b="0" dirty="0" smtClean="0"/>
              <a:t>/2</a:t>
            </a:r>
            <a:endParaRPr lang="el-GR" sz="3000" b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Δυσμενείς επιπτώσεις περιλαμβάνουν μεταβολές </a:t>
            </a:r>
          </a:p>
          <a:p>
            <a:pPr lvl="1"/>
            <a:r>
              <a:rPr lang="el-GR" dirty="0" smtClean="0"/>
              <a:t>Στο σωματικό βάρος ή βάρος οργάνων/ιστών.</a:t>
            </a:r>
          </a:p>
          <a:p>
            <a:pPr lvl="1"/>
            <a:r>
              <a:rPr lang="el-GR" dirty="0" smtClean="0"/>
              <a:t>Στην κλινική εικόνα.</a:t>
            </a:r>
          </a:p>
          <a:p>
            <a:pPr lvl="1"/>
            <a:r>
              <a:rPr lang="el-GR" dirty="0" smtClean="0"/>
              <a:t>Στην ανάλυση ούρων.</a:t>
            </a:r>
          </a:p>
          <a:p>
            <a:pPr lvl="1"/>
            <a:r>
              <a:rPr lang="el-GR" dirty="0" smtClean="0"/>
              <a:t>Αιματολογικές παραμέτρους.</a:t>
            </a:r>
          </a:p>
          <a:p>
            <a:pPr lvl="1"/>
            <a:r>
              <a:rPr lang="el-GR" dirty="0" smtClean="0"/>
              <a:t>Λειτουργικές διαταραχές νευρικού συστήματος.</a:t>
            </a:r>
          </a:p>
          <a:p>
            <a:pPr lvl="1"/>
            <a:r>
              <a:rPr lang="el-GR" dirty="0" smtClean="0"/>
              <a:t>Παθολογικές μεταβολές οργάνων ιστών.</a:t>
            </a:r>
          </a:p>
          <a:p>
            <a:pPr lvl="1"/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25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Καρκινογόνες</a:t>
            </a:r>
            <a:r>
              <a:rPr lang="el-GR" dirty="0" smtClean="0"/>
              <a:t> ουσίες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ΕΕ</a:t>
            </a:r>
          </a:p>
          <a:p>
            <a:r>
              <a:rPr lang="el-GR" dirty="0" smtClean="0"/>
              <a:t>Κατηγορία 1 </a:t>
            </a:r>
          </a:p>
          <a:p>
            <a:pPr lvl="1"/>
            <a:r>
              <a:rPr lang="el-GR" dirty="0" smtClean="0"/>
              <a:t>Γνωστές </a:t>
            </a:r>
            <a:r>
              <a:rPr lang="el-GR" dirty="0" err="1" smtClean="0"/>
              <a:t>καρκινογόνες</a:t>
            </a:r>
            <a:r>
              <a:rPr lang="el-GR" dirty="0" smtClean="0"/>
              <a:t> ουσίες.</a:t>
            </a:r>
          </a:p>
          <a:p>
            <a:r>
              <a:rPr lang="el-GR" dirty="0" smtClean="0"/>
              <a:t>Κατηγορία 2 </a:t>
            </a:r>
          </a:p>
          <a:p>
            <a:pPr lvl="1"/>
            <a:r>
              <a:rPr lang="el-GR" dirty="0" smtClean="0"/>
              <a:t>πιθανές </a:t>
            </a:r>
            <a:r>
              <a:rPr lang="el-GR" dirty="0" err="1" smtClean="0"/>
              <a:t>καρκινογόνες</a:t>
            </a:r>
            <a:r>
              <a:rPr lang="el-GR" dirty="0" smtClean="0"/>
              <a:t> ουσίες.</a:t>
            </a:r>
          </a:p>
          <a:p>
            <a:r>
              <a:rPr lang="el-GR" dirty="0" smtClean="0"/>
              <a:t>Κατηγορία 3 </a:t>
            </a:r>
          </a:p>
          <a:p>
            <a:pPr lvl="1"/>
            <a:r>
              <a:rPr lang="el-GR" dirty="0" smtClean="0"/>
              <a:t>ουσίες που προκαλούν ανησυχίες  για ενδεχόμενη καρκινογόνο δράση, χωρίς επάρκεια πληροφοριών.</a:t>
            </a:r>
          </a:p>
          <a:p>
            <a:endParaRPr lang="el-GR" dirty="0" smtClean="0"/>
          </a:p>
          <a:p>
            <a:pPr lvl="1"/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84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Καρκινογόνα χημικά προϊόντα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Άμεσα </a:t>
            </a:r>
            <a:r>
              <a:rPr lang="el-GR" dirty="0" err="1" smtClean="0"/>
              <a:t>γενοτοξικά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μεταβολές του </a:t>
            </a:r>
            <a:r>
              <a:rPr lang="en-US" dirty="0" smtClean="0"/>
              <a:t>DNA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Μη </a:t>
            </a:r>
            <a:r>
              <a:rPr lang="el-GR" dirty="0" err="1" smtClean="0"/>
              <a:t>γενοτοξικά</a:t>
            </a:r>
            <a:endParaRPr lang="el-GR" dirty="0" smtClean="0"/>
          </a:p>
          <a:p>
            <a:pPr lvl="1"/>
            <a:r>
              <a:rPr lang="el-GR" dirty="0" smtClean="0"/>
              <a:t>Δε δημιουργούν </a:t>
            </a:r>
            <a:r>
              <a:rPr lang="el-GR" dirty="0" err="1" smtClean="0"/>
              <a:t>επιγενετικές</a:t>
            </a:r>
            <a:r>
              <a:rPr lang="el-GR" dirty="0" smtClean="0"/>
              <a:t> μεταβολές, αλλά η δράση τους στηρίζεται:</a:t>
            </a:r>
          </a:p>
          <a:p>
            <a:pPr lvl="2"/>
            <a:r>
              <a:rPr lang="el-GR" dirty="0" smtClean="0"/>
              <a:t>Στον επηρεασμό της έκφρασης των γονιδίων.</a:t>
            </a:r>
          </a:p>
          <a:p>
            <a:pPr lvl="2"/>
            <a:r>
              <a:rPr lang="el-GR" dirty="0" smtClean="0"/>
              <a:t>Στην αλλοίωση της </a:t>
            </a:r>
            <a:r>
              <a:rPr lang="el-GR" dirty="0" err="1" smtClean="0"/>
              <a:t>διακυτταρικής</a:t>
            </a:r>
            <a:r>
              <a:rPr lang="el-GR" dirty="0" smtClean="0"/>
              <a:t> επικοινωνίας.</a:t>
            </a:r>
          </a:p>
          <a:p>
            <a:pPr lvl="2"/>
            <a:r>
              <a:rPr lang="el-GR" dirty="0" smtClean="0"/>
              <a:t>Σε άλλους παράγοντες.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3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Μεταλλαξιογόνες</a:t>
            </a:r>
            <a:r>
              <a:rPr lang="el-GR" dirty="0" smtClean="0"/>
              <a:t> ουσίες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 μετά από έκθεση των γονέων σε </a:t>
            </a:r>
            <a:r>
              <a:rPr lang="el-GR" dirty="0" err="1" smtClean="0"/>
              <a:t>μεταλλαξιογόνες</a:t>
            </a:r>
            <a:r>
              <a:rPr lang="el-GR" dirty="0" smtClean="0"/>
              <a:t> ουσίες εισχωρήσουν οι μεταλλάξεις στα γονικά βλαστικά κύτταρα (αναπαραγωγικά κύτταρα), τότε ενδέχεται να οδηγήσουν σε κληρονομική βλάβη του απογόνου.</a:t>
            </a:r>
          </a:p>
          <a:p>
            <a:r>
              <a:rPr lang="el-GR" dirty="0" smtClean="0"/>
              <a:t>Οι μεταλλάξεις σε σωματικά κύτταρα (πέρα των αναπαραγωγικών) ενδέχεται να είναι θανατηφόρες ή να μεταδοθούν σε θυγατρικά κύτταρα με επιβλαβείς επιπτώσεις για τον προσβεβλημένο οργανισμό.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6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Αλλεργιογόνες</a:t>
            </a:r>
            <a:r>
              <a:rPr lang="el-GR" dirty="0" smtClean="0"/>
              <a:t> ουσίες από κατανάλωση τροφίμων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Ανεπιθύμητα αντίδραση σε κάποιο τρόφιμο</a:t>
            </a:r>
          </a:p>
          <a:p>
            <a:pPr lvl="1"/>
            <a:r>
              <a:rPr lang="el-GR" dirty="0" smtClean="0"/>
              <a:t>Γενικός όρος για κάθε μη φυσιολογική αντίδραση.</a:t>
            </a:r>
          </a:p>
          <a:p>
            <a:r>
              <a:rPr lang="el-GR" dirty="0" smtClean="0"/>
              <a:t>Τροφική υπερευαισθησία</a:t>
            </a:r>
          </a:p>
          <a:p>
            <a:pPr lvl="1"/>
            <a:r>
              <a:rPr lang="el-GR" dirty="0" smtClean="0"/>
              <a:t>Ανοσολογική αντίδραση στο δέρμα, πνεύμονες, βρόγχους, μύτη, αγγεία.</a:t>
            </a:r>
          </a:p>
          <a:p>
            <a:r>
              <a:rPr lang="el-GR" dirty="0" smtClean="0"/>
              <a:t>Τροφική αναφυλαξία</a:t>
            </a:r>
          </a:p>
          <a:p>
            <a:pPr lvl="1"/>
            <a:r>
              <a:rPr lang="el-GR" dirty="0" smtClean="0"/>
              <a:t>Κλασσική αντίδραση υπερευαισθησίας σε τρόφιμα ή πρόσθετα μέσω </a:t>
            </a:r>
            <a:r>
              <a:rPr lang="el-GR" dirty="0" err="1" smtClean="0"/>
              <a:t>ανοσοσφαιρίνης</a:t>
            </a:r>
            <a:r>
              <a:rPr lang="el-GR" dirty="0" smtClean="0"/>
              <a:t> Ε.</a:t>
            </a:r>
          </a:p>
          <a:p>
            <a:r>
              <a:rPr lang="el-GR" dirty="0" smtClean="0"/>
              <a:t>Τροφική δυσανεξία</a:t>
            </a:r>
          </a:p>
          <a:p>
            <a:pPr lvl="1"/>
            <a:r>
              <a:rPr lang="el-GR" dirty="0" smtClean="0"/>
              <a:t>Διαταραχή της φυσιολογίας του οργανισμού (μη ανοσολογική), λόγω ιδιοσυγκρασίας, μεταβολικές, φαρμακολογικές, τοξικές επιδράσεις τροφίμων/πρόσθετων.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16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Αρχές περιβαλλοντικής ιατρικής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περιβάλλον ρυθμίζει την υγεία του ανθρώπου αφού επιδρούν</a:t>
            </a:r>
          </a:p>
          <a:p>
            <a:pPr lvl="1"/>
            <a:r>
              <a:rPr lang="el-GR" dirty="0" smtClean="0"/>
              <a:t>Κλίμα</a:t>
            </a:r>
          </a:p>
          <a:p>
            <a:pPr lvl="1"/>
            <a:r>
              <a:rPr lang="el-GR" dirty="0" smtClean="0"/>
              <a:t>Άνεμοι</a:t>
            </a:r>
          </a:p>
          <a:p>
            <a:pPr lvl="1"/>
            <a:r>
              <a:rPr lang="el-GR" dirty="0" smtClean="0"/>
              <a:t>Ποιότητα εδάφους και νερού</a:t>
            </a:r>
          </a:p>
          <a:p>
            <a:pPr lvl="1"/>
            <a:r>
              <a:rPr lang="el-GR" dirty="0" smtClean="0"/>
              <a:t>Ακτινοβολία ήλιου </a:t>
            </a:r>
          </a:p>
          <a:p>
            <a:r>
              <a:rPr lang="el-GR" dirty="0" smtClean="0"/>
              <a:t>Το περιβάλλον κάνει τα έθνη να διαφέρουν μεταξύ τους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Αλληλεπιδράσεις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Προσθετική</a:t>
            </a:r>
          </a:p>
          <a:p>
            <a:pPr lvl="1"/>
            <a:r>
              <a:rPr lang="el-GR" dirty="0" smtClean="0"/>
              <a:t>Το άθροισμα των επιμέρους τοξικών δράσεων.</a:t>
            </a:r>
          </a:p>
          <a:p>
            <a:r>
              <a:rPr lang="el-GR" dirty="0" smtClean="0"/>
              <a:t>Συνεργός</a:t>
            </a:r>
          </a:p>
          <a:p>
            <a:pPr lvl="1"/>
            <a:r>
              <a:rPr lang="el-GR" dirty="0" smtClean="0"/>
              <a:t>Το συνδυασμένο τοξικό αποτέλεσμα είναι μεγαλύτερο από το άθροισμα των επί μέρους.</a:t>
            </a:r>
          </a:p>
          <a:p>
            <a:r>
              <a:rPr lang="el-GR" dirty="0" smtClean="0"/>
              <a:t>Ενεργοποιημένη</a:t>
            </a:r>
          </a:p>
          <a:p>
            <a:pPr lvl="1"/>
            <a:r>
              <a:rPr lang="el-GR" dirty="0" smtClean="0"/>
              <a:t>Όταν μη τοξική ουσία συνευρεθεί με μια τοξική, αυξάνει πολύ τοξικότητα δεύτερης ουσίας.</a:t>
            </a:r>
          </a:p>
          <a:p>
            <a:r>
              <a:rPr lang="el-GR" dirty="0" smtClean="0"/>
              <a:t>Ανταγωνιστική</a:t>
            </a:r>
          </a:p>
          <a:p>
            <a:pPr lvl="1"/>
            <a:r>
              <a:rPr lang="el-GR" dirty="0" smtClean="0"/>
              <a:t>Το αθροιστικό τοξικό αποτέλεσμα είναι πολύ μικρότερο από το άθροισμα των επί μέρους (αντίδοτο).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5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Υγεία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κατάσταση πλήρους φυσικής, διανοητικής και κοινωνικής ευεξίας του ατόμου ή του συνόλου του πληθυσμού.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28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</a:t>
            </a:r>
            <a:r>
              <a:rPr lang="el-GR" sz="2000" dirty="0" err="1" smtClean="0"/>
              <a:t>Κανέλλου</a:t>
            </a:r>
            <a:r>
              <a:rPr lang="el-GR" sz="2000" dirty="0" smtClean="0"/>
              <a:t> 2014. </a:t>
            </a:r>
            <a:r>
              <a:rPr lang="el-GR" sz="2000" dirty="0"/>
              <a:t>Αναστασία </a:t>
            </a:r>
            <a:r>
              <a:rPr lang="el-GR" sz="2000" dirty="0" err="1"/>
              <a:t>Κανέλλου</a:t>
            </a:r>
            <a:r>
              <a:rPr lang="el-GR" sz="2000" dirty="0"/>
              <a:t> . </a:t>
            </a:r>
            <a:r>
              <a:rPr lang="el-GR" sz="2000" dirty="0" smtClean="0"/>
              <a:t>«Πρόσθετες Ύλες. Ενότητα </a:t>
            </a:r>
            <a:r>
              <a:rPr lang="el-GR" sz="2000" dirty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Βασικές αρχές τοξικολογίας».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αρχή της τοξικολογίας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Όλες οι ουσίες είναι δηλητήρια αλλά ή τοξική τους δράση τους διαφοροποιείται από τη δόση.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Τοξικότητα είναι η ικανότητα ενός παράγοντα ή μιας ουσίας να επηρεάζει τις ζωτικές λειτουργίες ενός βιολογικού συστήματος ή ενός ζωντανού οργανισμού.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1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βλάβες που μπορεί να προκληθούν εξαρτώνται από: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Τη συγκέντρωση των τοξικών ουσιών γενικά στον οργανισμό ή σε συγκεκριμένο όργανο.</a:t>
            </a:r>
          </a:p>
          <a:p>
            <a:r>
              <a:rPr lang="el-GR" dirty="0" smtClean="0"/>
              <a:t>Την οδό εισόδου των τοξικών ουσιών στον οργανισμό.</a:t>
            </a:r>
          </a:p>
          <a:p>
            <a:r>
              <a:rPr lang="el-GR" dirty="0" smtClean="0"/>
              <a:t>Τη διάρκεια έκθεση του οργανισμού στις τοξικές ουσίες.</a:t>
            </a:r>
          </a:p>
          <a:p>
            <a:r>
              <a:rPr lang="el-GR" dirty="0" smtClean="0"/>
              <a:t>Τις φυσικοχημικές ιδιότητες  των τοξικών ουσιών.</a:t>
            </a:r>
          </a:p>
          <a:p>
            <a:r>
              <a:rPr lang="el-GR" dirty="0" smtClean="0"/>
              <a:t>Τις μεταβολικές διεργασίες στις οποίες συμμετέχουν μέσα στον οργανισμό.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βλάβες που μπορεί να προκληθούν εξαρτώνται από: </a:t>
            </a:r>
            <a:r>
              <a:rPr lang="el-GR" sz="3000" b="0" dirty="0"/>
              <a:t>2</a:t>
            </a:r>
            <a:r>
              <a:rPr lang="el-GR" sz="3000" b="0" dirty="0" smtClean="0"/>
              <a:t>/2</a:t>
            </a:r>
            <a:endParaRPr lang="el-GR" sz="3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Την τοξικολογία των παραγώγων του </a:t>
            </a:r>
            <a:r>
              <a:rPr lang="el-GR" dirty="0" smtClean="0"/>
              <a:t>μεταβολισμού.</a:t>
            </a:r>
            <a:endParaRPr lang="el-GR" dirty="0"/>
          </a:p>
          <a:p>
            <a:r>
              <a:rPr lang="el-GR" dirty="0"/>
              <a:t>Ατομικούς παράγοντες </a:t>
            </a:r>
            <a:r>
              <a:rPr lang="el-GR" dirty="0" smtClean="0"/>
              <a:t>όπως:</a:t>
            </a:r>
            <a:endParaRPr lang="el-GR" dirty="0"/>
          </a:p>
          <a:p>
            <a:pPr lvl="1"/>
            <a:r>
              <a:rPr lang="el-GR" dirty="0"/>
              <a:t>φύλο, </a:t>
            </a:r>
          </a:p>
          <a:p>
            <a:pPr lvl="1"/>
            <a:r>
              <a:rPr lang="el-GR" dirty="0"/>
              <a:t>ηλικία, </a:t>
            </a:r>
          </a:p>
          <a:p>
            <a:pPr lvl="1"/>
            <a:r>
              <a:rPr lang="el-GR" dirty="0"/>
              <a:t>σωματικό βάρος, </a:t>
            </a:r>
          </a:p>
          <a:p>
            <a:pPr lvl="1"/>
            <a:r>
              <a:rPr lang="el-GR" dirty="0"/>
              <a:t>φυσική κατάσταση,</a:t>
            </a:r>
          </a:p>
          <a:p>
            <a:pPr lvl="1"/>
            <a:r>
              <a:rPr lang="el-GR" dirty="0"/>
              <a:t>δ</a:t>
            </a:r>
            <a:r>
              <a:rPr lang="el-GR" dirty="0" smtClean="0"/>
              <a:t>ιατροφή.</a:t>
            </a:r>
            <a:endParaRPr lang="el-GR" dirty="0"/>
          </a:p>
          <a:p>
            <a:r>
              <a:rPr lang="el-GR" dirty="0"/>
              <a:t>Περιβαλλοντικούς παράγοντες (κλίμα-καιρός, χημικοί παράγοντες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2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Η είσοδος των τοξικών ουσιών πραγματοποιείται στους ζωντανούς οργανισμούς</a:t>
            </a:r>
            <a:endParaRPr lang="el-GR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 την αναπνοή</a:t>
            </a:r>
          </a:p>
          <a:p>
            <a:pPr lvl="1"/>
            <a:r>
              <a:rPr lang="el-GR" dirty="0" smtClean="0"/>
              <a:t>Όσο μικρότερη διάμετρος τόσο βαθύτερα εισχωρούν σωματίδια.</a:t>
            </a:r>
          </a:p>
          <a:p>
            <a:pPr lvl="1"/>
            <a:r>
              <a:rPr lang="el-GR" dirty="0" smtClean="0"/>
              <a:t>Δημιουργούν ελεύθερες ρίζες.</a:t>
            </a:r>
          </a:p>
          <a:p>
            <a:r>
              <a:rPr lang="el-GR" dirty="0" smtClean="0"/>
              <a:t>Με τη διατροφή</a:t>
            </a:r>
          </a:p>
          <a:p>
            <a:pPr lvl="1"/>
            <a:r>
              <a:rPr lang="el-GR" dirty="0" smtClean="0"/>
              <a:t>Ο σημαντικότερος τρόπος έκθεσης.</a:t>
            </a:r>
          </a:p>
          <a:p>
            <a:r>
              <a:rPr lang="el-GR" dirty="0" smtClean="0"/>
              <a:t>Μέσω επαφής με το δέρμα</a:t>
            </a:r>
          </a:p>
          <a:p>
            <a:pPr lvl="1"/>
            <a:r>
              <a:rPr lang="el-GR" dirty="0" smtClean="0"/>
              <a:t>Με μεγάλη ευχέρεια διαχέονται υδροκυάνιο, οργανικός υδράργυρος, νιτροβενζόλιο, </a:t>
            </a:r>
            <a:r>
              <a:rPr lang="el-GR" dirty="0" err="1" smtClean="0"/>
              <a:t>οργανοφωσφορικές</a:t>
            </a:r>
            <a:r>
              <a:rPr lang="el-GR" dirty="0" smtClean="0"/>
              <a:t> ενώσεις, οι </a:t>
            </a:r>
            <a:r>
              <a:rPr lang="el-GR" dirty="0" err="1" smtClean="0"/>
              <a:t>στεροειδείς</a:t>
            </a:r>
            <a:r>
              <a:rPr lang="el-GR" dirty="0" smtClean="0"/>
              <a:t> ορμόνες.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Παράγοντες που επηρεάζουν απορρόφηση τοξικών ουσιών από το γαστρεντερικό σύστημα </a:t>
            </a:r>
            <a:r>
              <a:rPr lang="el-GR" sz="2800" b="0" dirty="0" smtClean="0"/>
              <a:t>1/2</a:t>
            </a:r>
            <a:endParaRPr lang="el-GR" sz="28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κενότητα ή πληρότητα του στομάχου.</a:t>
            </a:r>
          </a:p>
          <a:p>
            <a:r>
              <a:rPr lang="el-GR" dirty="0" smtClean="0"/>
              <a:t>Η παρουσία και το είδος της τροφής.</a:t>
            </a:r>
          </a:p>
          <a:p>
            <a:r>
              <a:rPr lang="el-GR" dirty="0" smtClean="0"/>
              <a:t>Η λειτουργική ικανότητα του στομάχου και η κινητικότητα του εντέρου.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λιποδιαλυτότητα</a:t>
            </a:r>
            <a:r>
              <a:rPr lang="el-GR" dirty="0" smtClean="0"/>
              <a:t> της τοξικής ουσίας που επηρεάζει την ταχύτητα απορρόφησης.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22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Παράγοντες που επηρεάζουν απορρόφηση τοξικών ουσιών από το γαστρεντερικό σύστημα </a:t>
            </a:r>
            <a:r>
              <a:rPr lang="el-GR" sz="2800" b="0" dirty="0"/>
              <a:t>2</a:t>
            </a:r>
            <a:r>
              <a:rPr lang="el-GR" sz="2800" b="0" dirty="0" smtClean="0"/>
              <a:t>/2</a:t>
            </a:r>
            <a:endParaRPr lang="el-GR" sz="28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μέγεθος των μορίων της τοξικής ουσίας που επηρεάζεται αντιστρόφως </a:t>
            </a:r>
            <a:r>
              <a:rPr lang="el-GR" dirty="0" smtClean="0"/>
              <a:t>ανάλογα.</a:t>
            </a:r>
            <a:endParaRPr lang="el-GR" dirty="0"/>
          </a:p>
          <a:p>
            <a:r>
              <a:rPr lang="el-GR" dirty="0"/>
              <a:t>Το </a:t>
            </a:r>
            <a:r>
              <a:rPr lang="en-US" dirty="0"/>
              <a:t>pH</a:t>
            </a:r>
            <a:r>
              <a:rPr lang="el-GR" dirty="0"/>
              <a:t> της </a:t>
            </a:r>
            <a:r>
              <a:rPr lang="el-GR" dirty="0" smtClean="0"/>
              <a:t>ουσίας.</a:t>
            </a:r>
            <a:endParaRPr lang="el-GR" dirty="0"/>
          </a:p>
          <a:p>
            <a:r>
              <a:rPr lang="el-GR" dirty="0"/>
              <a:t>Η θέση του γαστρεντερικού συστήματος στην οποία απορροφάται η τοξική ουσία  (πχ απορρόφηση στο παχύ έντερο οδηγεί την ουσία κατευθείαν στην κυκλοφορία του αίματος</a:t>
            </a:r>
            <a:r>
              <a:rPr lang="el-GR" dirty="0" smtClean="0"/>
              <a:t>).</a:t>
            </a:r>
            <a:endParaRPr lang="el-GR" dirty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27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Βιομετατροπές</a:t>
            </a:r>
            <a:r>
              <a:rPr lang="el-GR" dirty="0" smtClean="0"/>
              <a:t> στον οργανισμό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Κάθε τοξική ουσία που εισέρχεται εκδηλώνει:</a:t>
            </a:r>
          </a:p>
          <a:p>
            <a:r>
              <a:rPr lang="el-GR" dirty="0" smtClean="0"/>
              <a:t>βιολογική δράση </a:t>
            </a:r>
          </a:p>
          <a:p>
            <a:pPr lvl="1"/>
            <a:r>
              <a:rPr lang="el-GR" dirty="0" smtClean="0"/>
              <a:t>Όταν ενώνεται με υποδοχείς του κυττάρου και </a:t>
            </a:r>
          </a:p>
          <a:p>
            <a:r>
              <a:rPr lang="el-GR" dirty="0" smtClean="0"/>
              <a:t>Αποθηκεύεται στα</a:t>
            </a:r>
          </a:p>
          <a:p>
            <a:pPr lvl="1"/>
            <a:r>
              <a:rPr lang="el-GR" dirty="0" smtClean="0"/>
              <a:t>Κύτταρα των ιστών</a:t>
            </a:r>
          </a:p>
          <a:p>
            <a:pPr lvl="1"/>
            <a:r>
              <a:rPr lang="el-GR" dirty="0" smtClean="0"/>
              <a:t>Μεσοκυττάριο χώρο</a:t>
            </a:r>
          </a:p>
          <a:p>
            <a:pPr lvl="1"/>
            <a:r>
              <a:rPr lang="el-GR" dirty="0" err="1" smtClean="0"/>
              <a:t>Εξωκυττάρια</a:t>
            </a:r>
            <a:r>
              <a:rPr lang="el-GR" dirty="0" smtClean="0"/>
              <a:t> υγρά</a:t>
            </a:r>
          </a:p>
          <a:p>
            <a:pPr lvl="1"/>
            <a:r>
              <a:rPr lang="el-GR" dirty="0" smtClean="0"/>
              <a:t>Άλλα βιολογικά υγρά </a:t>
            </a:r>
          </a:p>
          <a:p>
            <a:pPr marL="0" indent="0">
              <a:buNone/>
            </a:pPr>
            <a:r>
              <a:rPr lang="el-GR" dirty="0" smtClean="0"/>
              <a:t>Επικρατεί σχετική ισορροπία μεταξύ ποσότητας που κυκλοφορεί στο αίμα και όσης αποθηκεύεται.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AE6E-3465-426A-9CD6-F145FFC0E031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9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28</TotalTime>
  <Words>1503</Words>
  <Application>Microsoft Office PowerPoint</Application>
  <PresentationFormat>Προβολή στην οθόνη (4:3)</PresentationFormat>
  <Paragraphs>225</Paragraphs>
  <Slides>28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28</vt:i4>
      </vt:variant>
    </vt:vector>
  </HeadingPairs>
  <TitlesOfParts>
    <vt:vector size="30" baseType="lpstr">
      <vt:lpstr>template</vt:lpstr>
      <vt:lpstr>OC_template_updated</vt:lpstr>
      <vt:lpstr>Πρόσθετες Ύλες</vt:lpstr>
      <vt:lpstr>Αρχές περιβαλλοντικής ιατρικής</vt:lpstr>
      <vt:lpstr>Βασική αρχή της τοξικολογίας</vt:lpstr>
      <vt:lpstr>Οι βλάβες που μπορεί να προκληθούν εξαρτώνται από: 1/2</vt:lpstr>
      <vt:lpstr>Οι βλάβες που μπορεί να προκληθούν εξαρτώνται από: 2/2</vt:lpstr>
      <vt:lpstr>Η είσοδος των τοξικών ουσιών πραγματοποιείται στους ζωντανούς οργανισμούς</vt:lpstr>
      <vt:lpstr>Παράγοντες που επηρεάζουν απορρόφηση τοξικών ουσιών από το γαστρεντερικό σύστημα 1/2</vt:lpstr>
      <vt:lpstr>Παράγοντες που επηρεάζουν απορρόφηση τοξικών ουσιών από το γαστρεντερικό σύστημα 2/2</vt:lpstr>
      <vt:lpstr>Βιομετατροπές στον οργανισμό</vt:lpstr>
      <vt:lpstr>Φυσικοχημικός χαρακτήρας τοξικών ουσιών</vt:lpstr>
      <vt:lpstr>Βασικές έννοιες στην τοξικολογία</vt:lpstr>
      <vt:lpstr>Βασικές έννοιες στην τοξικολογία</vt:lpstr>
      <vt:lpstr>Δείκτες τοξικότητας</vt:lpstr>
      <vt:lpstr>Κατηγορίες τοξικότητας 1/2</vt:lpstr>
      <vt:lpstr>Κατηγορίες τοξικότητας 2/2</vt:lpstr>
      <vt:lpstr>Καρκινογόνες ουσίες</vt:lpstr>
      <vt:lpstr>Καρκινογόνα χημικά προϊόντα</vt:lpstr>
      <vt:lpstr>Μεταλλαξιογόνες ουσίες</vt:lpstr>
      <vt:lpstr>Αλλεργιογόνες ουσίες από κατανάλωση τροφίμων</vt:lpstr>
      <vt:lpstr>Αλληλεπιδράσεις</vt:lpstr>
      <vt:lpstr>Υγεία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Πρόσθετες Ύλες</dc:title>
  <dc:creator>opencourses@teiath.gr</dc:creator>
  <cp:lastModifiedBy>fkaram2</cp:lastModifiedBy>
  <cp:revision>5</cp:revision>
  <dcterms:created xsi:type="dcterms:W3CDTF">2015-09-22T10:27:56Z</dcterms:created>
  <dcterms:modified xsi:type="dcterms:W3CDTF">2015-11-18T09:32:33Z</dcterms:modified>
</cp:coreProperties>
</file>