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108"/>
  </p:notesMasterIdLst>
  <p:handoutMasterIdLst>
    <p:handoutMasterId r:id="rId109"/>
  </p:handoutMasterIdLst>
  <p:sldIdLst>
    <p:sldId id="256" r:id="rId3"/>
    <p:sldId id="268" r:id="rId4"/>
    <p:sldId id="420" r:id="rId5"/>
    <p:sldId id="269" r:id="rId6"/>
    <p:sldId id="270" r:id="rId7"/>
    <p:sldId id="271" r:id="rId8"/>
    <p:sldId id="421" r:id="rId9"/>
    <p:sldId id="275" r:id="rId10"/>
    <p:sldId id="273" r:id="rId11"/>
    <p:sldId id="276" r:id="rId12"/>
    <p:sldId id="422" r:id="rId13"/>
    <p:sldId id="277" r:id="rId14"/>
    <p:sldId id="279" r:id="rId15"/>
    <p:sldId id="278" r:id="rId16"/>
    <p:sldId id="280" r:id="rId17"/>
    <p:sldId id="274" r:id="rId18"/>
    <p:sldId id="282" r:id="rId19"/>
    <p:sldId id="285" r:id="rId20"/>
    <p:sldId id="286" r:id="rId21"/>
    <p:sldId id="423" r:id="rId22"/>
    <p:sldId id="287" r:id="rId23"/>
    <p:sldId id="288" r:id="rId24"/>
    <p:sldId id="289" r:id="rId25"/>
    <p:sldId id="424" r:id="rId26"/>
    <p:sldId id="290" r:id="rId27"/>
    <p:sldId id="292" r:id="rId28"/>
    <p:sldId id="294" r:id="rId29"/>
    <p:sldId id="298" r:id="rId30"/>
    <p:sldId id="299" r:id="rId31"/>
    <p:sldId id="300" r:id="rId32"/>
    <p:sldId id="425" r:id="rId33"/>
    <p:sldId id="306" r:id="rId34"/>
    <p:sldId id="426" r:id="rId35"/>
    <p:sldId id="308" r:id="rId36"/>
    <p:sldId id="427" r:id="rId37"/>
    <p:sldId id="309" r:id="rId38"/>
    <p:sldId id="310" r:id="rId39"/>
    <p:sldId id="311" r:id="rId40"/>
    <p:sldId id="312" r:id="rId41"/>
    <p:sldId id="428" r:id="rId42"/>
    <p:sldId id="429" r:id="rId43"/>
    <p:sldId id="314" r:id="rId44"/>
    <p:sldId id="316" r:id="rId45"/>
    <p:sldId id="317" r:id="rId46"/>
    <p:sldId id="430" r:id="rId47"/>
    <p:sldId id="431" r:id="rId48"/>
    <p:sldId id="319" r:id="rId49"/>
    <p:sldId id="320" r:id="rId50"/>
    <p:sldId id="323" r:id="rId51"/>
    <p:sldId id="324" r:id="rId52"/>
    <p:sldId id="432" r:id="rId53"/>
    <p:sldId id="325" r:id="rId54"/>
    <p:sldId id="433" r:id="rId55"/>
    <p:sldId id="326" r:id="rId56"/>
    <p:sldId id="327" r:id="rId57"/>
    <p:sldId id="328" r:id="rId58"/>
    <p:sldId id="434" r:id="rId59"/>
    <p:sldId id="329" r:id="rId60"/>
    <p:sldId id="330" r:id="rId61"/>
    <p:sldId id="331" r:id="rId62"/>
    <p:sldId id="335" r:id="rId63"/>
    <p:sldId id="338" r:id="rId64"/>
    <p:sldId id="435" r:id="rId65"/>
    <p:sldId id="339" r:id="rId66"/>
    <p:sldId id="340" r:id="rId67"/>
    <p:sldId id="343" r:id="rId68"/>
    <p:sldId id="436" r:id="rId69"/>
    <p:sldId id="344" r:id="rId70"/>
    <p:sldId id="437" r:id="rId71"/>
    <p:sldId id="350" r:id="rId72"/>
    <p:sldId id="351" r:id="rId73"/>
    <p:sldId id="438" r:id="rId74"/>
    <p:sldId id="352" r:id="rId75"/>
    <p:sldId id="353" r:id="rId76"/>
    <p:sldId id="439" r:id="rId77"/>
    <p:sldId id="363" r:id="rId78"/>
    <p:sldId id="364" r:id="rId79"/>
    <p:sldId id="368" r:id="rId80"/>
    <p:sldId id="367" r:id="rId81"/>
    <p:sldId id="369" r:id="rId82"/>
    <p:sldId id="370" r:id="rId83"/>
    <p:sldId id="440" r:id="rId84"/>
    <p:sldId id="371" r:id="rId85"/>
    <p:sldId id="372" r:id="rId86"/>
    <p:sldId id="373" r:id="rId87"/>
    <p:sldId id="374" r:id="rId88"/>
    <p:sldId id="375" r:id="rId89"/>
    <p:sldId id="376" r:id="rId90"/>
    <p:sldId id="377" r:id="rId91"/>
    <p:sldId id="378" r:id="rId92"/>
    <p:sldId id="379" r:id="rId93"/>
    <p:sldId id="385" r:id="rId94"/>
    <p:sldId id="388" r:id="rId95"/>
    <p:sldId id="389" r:id="rId96"/>
    <p:sldId id="394" r:id="rId97"/>
    <p:sldId id="415" r:id="rId98"/>
    <p:sldId id="416" r:id="rId99"/>
    <p:sldId id="444" r:id="rId100"/>
    <p:sldId id="257" r:id="rId101"/>
    <p:sldId id="262" r:id="rId102"/>
    <p:sldId id="264" r:id="rId103"/>
    <p:sldId id="445" r:id="rId104"/>
    <p:sldId id="446" r:id="rId105"/>
    <p:sldId id="266" r:id="rId106"/>
    <p:sldId id="261" r:id="rId107"/>
  </p:sldIdLst>
  <p:sldSz cx="9144000" cy="6858000" type="screen4x3"/>
  <p:notesSz cx="7104063" cy="10234613"/>
  <p:custDataLst>
    <p:tags r:id="rId11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tags" Target="tags/tag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cat>
            <c:strRef>
              <c:f>Φύλλο1!$A$2:$A$6</c:f>
              <c:strCache>
                <c:ptCount val="5"/>
                <c:pt idx="0">
                  <c:v>Myeloproliferative Diseases 31%</c:v>
                </c:pt>
                <c:pt idx="1">
                  <c:v>Acute Myeloid leukemia 27%</c:v>
                </c:pt>
                <c:pt idx="2">
                  <c:v>Chronic Lymphoid Leukemia 23%</c:v>
                </c:pt>
                <c:pt idx="3">
                  <c:v>Chronic Myeloid Leukemia 10%</c:v>
                </c:pt>
                <c:pt idx="4">
                  <c:v>Acute Lymphoid Leukemia 9%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3.1</c:v>
                </c:pt>
                <c:pt idx="1">
                  <c:v>2.7</c:v>
                </c:pt>
                <c:pt idx="2">
                  <c:v>2.2999999999999998</c:v>
                </c:pt>
                <c:pt idx="3">
                  <c:v>1</c:v>
                </c:pt>
                <c:pt idx="4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644690063677141"/>
          <c:y val="7.5456446850393696E-2"/>
          <c:w val="0.40427050503160467"/>
          <c:h val="0.84908710629921258"/>
        </c:manualLayout>
      </c:layout>
      <c:overlay val="0"/>
      <c:txPr>
        <a:bodyPr/>
        <a:lstStyle/>
        <a:p>
          <a:pPr>
            <a:defRPr sz="2000"/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3480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891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53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522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0819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7216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1875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485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971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0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B9789-F141-4A2C-A8F4-4562F0D14E4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961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1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3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7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8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4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0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8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12573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1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0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1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Mikael_H%C3%A4ggstr%C3%B6m" TargetMode="External"/><Relationship Id="rId4" Type="http://schemas.openxmlformats.org/officeDocument/2006/relationships/hyperlink" Target="http://commons.wikimedia.org/wiki/File:Symptoms_of_leukemia.p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Myeloblast_with_Auer_rod_smear_2010-01-27.JPG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ToNToNi" TargetMode="External"/><Relationship Id="rId5" Type="http://schemas.openxmlformats.org/officeDocument/2006/relationships/hyperlink" Target="http://commons.wikimedia.org/wiki/File:Auer_rods.PNG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://commons.wikimedia.org/w/index.php?title=User:Paulo_Mourao&amp;action=edit&amp;redlink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F%CE%BE%CE%B5%CE%AF%CE%B1_%CE%BC%CF%85%CE%B5%CE%BB%CE%BF%CE%B3%CE%B5%CE%BD%CE%AE%CF%82_%CE%BB%CE%B5%CF%85%CF%87%CE%B1%CE%B9%CE%BC%CE%AF%CE%B1#cite_note-medscape-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Dcoetzee" TargetMode="External"/><Relationship Id="rId4" Type="http://schemas.openxmlformats.org/officeDocument/2006/relationships/hyperlink" Target="http://commons.wikimedia.org/wiki/File:Blausen_0097_BoneMarrowBiopsy.pn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Nephron" TargetMode="External"/><Relationship Id="rId4" Type="http://schemas.openxmlformats.org/officeDocument/2006/relationships/hyperlink" Target="http://commons.wikimedia.org/wiki/File:Chronic_lymphocytic_leukemia_-_very_high_mag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F%C3%A6" TargetMode="External"/><Relationship Id="rId4" Type="http://schemas.openxmlformats.org/officeDocument/2006/relationships/hyperlink" Target="http://commons.wikimedia.org/wiki/File:Diagram_showing_the_cells_CLL_afects_CRUK_296.sv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2201_Anatomy_of_the_Lymphatic_System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909_WhiteBloodCells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lignant_lymphoma,_high_grade_B_cell_1.jpg?uselang=d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Patho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urkitt's_lymphoma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Mikeblyth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Diagram_showing_stage_3_Hodgkin's_lymphoma_CRUK_221.svg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://commons.wikimedia.org/wiki/File:Diagram_showing_stage_2_Hodgkin's_lymphoma_CRUK_208.sv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Diagram_showing_stage_1_Hogkin's_lymphoma_CRUK_191.svg" TargetMode="External"/><Relationship Id="rId11" Type="http://schemas.openxmlformats.org/officeDocument/2006/relationships/hyperlink" Target="http://creativecommons.org/licenses/by-sa/3.0/deed.en" TargetMode="External"/><Relationship Id="rId5" Type="http://schemas.openxmlformats.org/officeDocument/2006/relationships/image" Target="../media/image18.png"/><Relationship Id="rId10" Type="http://schemas.openxmlformats.org/officeDocument/2006/relationships/hyperlink" Target="http://commons.wikimedia.org/wiki/User:F%C3%A6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://commons.wikimedia.org/wiki/File:Diagram_showing_stage_4_Hodgkin's_lymphoma_CRUK_230.svg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80120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Παθολογία Ι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Αιμοποιητικό </a:t>
            </a:r>
            <a:r>
              <a:rPr lang="el-GR" sz="2600" dirty="0"/>
              <a:t>σύστημα </a:t>
            </a:r>
            <a:r>
              <a:rPr lang="el-GR" sz="2600" dirty="0" smtClean="0"/>
              <a:t>(</a:t>
            </a:r>
            <a:r>
              <a:rPr lang="el-GR" sz="2600" dirty="0" err="1"/>
              <a:t>β</a:t>
            </a:r>
            <a:r>
              <a:rPr lang="el-GR" sz="2600" dirty="0" err="1" smtClean="0"/>
              <a:t>΄</a:t>
            </a:r>
            <a:r>
              <a:rPr lang="el-GR" sz="2600" dirty="0" smtClean="0"/>
              <a:t> </a:t>
            </a:r>
            <a:r>
              <a:rPr lang="el-GR" sz="2600" dirty="0"/>
              <a:t>μέρος)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/>
              <a:t>Mαρία</a:t>
            </a:r>
            <a:r>
              <a:rPr lang="el-GR" sz="2200" dirty="0"/>
              <a:t> </a:t>
            </a:r>
            <a:r>
              <a:rPr lang="el-GR" sz="2200" dirty="0" err="1"/>
              <a:t>Bενετίκου</a:t>
            </a:r>
            <a:r>
              <a:rPr lang="el-GR" sz="2200" dirty="0"/>
              <a:t>, MD, </a:t>
            </a:r>
            <a:r>
              <a:rPr lang="el-GR" sz="2200" dirty="0" err="1"/>
              <a:t>MSc</a:t>
            </a:r>
            <a:r>
              <a:rPr lang="el-GR" sz="2200" dirty="0"/>
              <a:t>, </a:t>
            </a:r>
            <a:r>
              <a:rPr lang="el-GR" sz="2200" dirty="0" err="1"/>
              <a:t>DipEndo</a:t>
            </a:r>
            <a:r>
              <a:rPr lang="el-GR" sz="2200" dirty="0"/>
              <a:t>, </a:t>
            </a:r>
            <a:r>
              <a:rPr lang="el-GR" sz="2200" dirty="0" err="1"/>
              <a:t>PhD</a:t>
            </a:r>
            <a:r>
              <a:rPr lang="el-GR" sz="2200" dirty="0"/>
              <a:t>,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Ιατρός ενδοκρινολόγος, καθηγήτρια </a:t>
            </a:r>
            <a:r>
              <a:rPr lang="el-GR" sz="2200" dirty="0" err="1"/>
              <a:t>παθοφυσιολογίας</a:t>
            </a:r>
            <a:r>
              <a:rPr lang="el-GR" sz="2200" dirty="0"/>
              <a:t> – νοσολογίας, διδάκτωρ πανεπιστήμιου Αθηνών και Λονδίνου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</a:t>
            </a:r>
            <a:r>
              <a:rPr lang="el-GR" sz="2200" dirty="0" smtClean="0"/>
              <a:t>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Διερεύνηση των οξειών </a:t>
            </a:r>
            <a:r>
              <a:rPr lang="el-GR" dirty="0" smtClean="0"/>
              <a:t>λευχαιμιών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184576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Η γενική αίματος </a:t>
            </a:r>
            <a:r>
              <a:rPr lang="el-GR" altLang="el-GR" dirty="0" smtClean="0"/>
              <a:t>δείχνει συνήθως αναιμία και </a:t>
            </a:r>
            <a:r>
              <a:rPr lang="el-GR" altLang="el-GR" dirty="0" err="1" smtClean="0"/>
              <a:t>θρομβοπενία</a:t>
            </a:r>
            <a:r>
              <a:rPr lang="el-GR" altLang="el-GR" dirty="0" smtClean="0"/>
              <a:t>.  </a:t>
            </a:r>
          </a:p>
          <a:p>
            <a:pPr eaLnBrk="1" hangingPunct="1"/>
            <a:r>
              <a:rPr lang="el-GR" altLang="el-GR" dirty="0" smtClean="0"/>
              <a:t>Τα ώριμα λευκά αιμοσφαίρια είναι συνήθως μειωμένα και ο αριθμός είναι συνολικά χαμηλός αλλά μπορεί να είναι φυσιολογικός ή αυξημένος.  </a:t>
            </a:r>
          </a:p>
          <a:p>
            <a:pPr eaLnBrk="1" hangingPunct="1"/>
            <a:r>
              <a:rPr lang="el-GR" altLang="el-GR" dirty="0" smtClean="0"/>
              <a:t>Όταν τα λευκά είναι αυξημένα, τα περισσότερα κύτταρα είναι προγονικές μορφές λευκών (βλάστες).</a:t>
            </a:r>
            <a:endParaRPr lang="el-GR" altLang="el-GR" u="sng" dirty="0" smtClean="0"/>
          </a:p>
          <a:p>
            <a:pPr eaLnBrk="1" hangingPunct="1"/>
            <a:r>
              <a:rPr lang="el-GR" altLang="el-GR" b="1" dirty="0" smtClean="0"/>
              <a:t>Από τις βιοχημικές εξετάσεις </a:t>
            </a:r>
            <a:r>
              <a:rPr lang="el-GR" altLang="el-GR" dirty="0" smtClean="0"/>
              <a:t>μπορεί να παρατηρηθεί διαταραχή της νεφρικής λειτουργίας, </a:t>
            </a:r>
            <a:r>
              <a:rPr lang="el-GR" altLang="el-GR" dirty="0" err="1" smtClean="0"/>
              <a:t>υποκαλιαιμία</a:t>
            </a:r>
            <a:r>
              <a:rPr lang="el-GR" altLang="el-GR" dirty="0" smtClean="0"/>
              <a:t> και υψηλά επίπεδα </a:t>
            </a:r>
            <a:r>
              <a:rPr lang="el-GR" altLang="el-GR" dirty="0" err="1" smtClean="0"/>
              <a:t>χολερυθρίνης</a:t>
            </a:r>
            <a:r>
              <a:rPr lang="el-GR" altLang="el-GR" dirty="0" smtClean="0"/>
              <a:t>.</a:t>
            </a:r>
            <a:endParaRPr lang="el-GR" altLang="el-GR" u="sng" dirty="0" smtClean="0"/>
          </a:p>
          <a:p>
            <a:pPr eaLnBrk="1" hangingPunct="1"/>
            <a:r>
              <a:rPr lang="el-GR" altLang="el-GR" b="1" dirty="0" smtClean="0"/>
              <a:t>Ο έλεγχος της πηκτικότητας </a:t>
            </a:r>
            <a:r>
              <a:rPr lang="el-GR" altLang="el-GR" dirty="0" smtClean="0"/>
              <a:t>δείχνει παρατεταμένο χρόνο προθρομβίνης (</a:t>
            </a:r>
            <a:r>
              <a:rPr lang="en-US" altLang="el-GR" dirty="0" smtClean="0"/>
              <a:t>PT</a:t>
            </a:r>
            <a:r>
              <a:rPr lang="el-GR" altLang="el-GR" dirty="0" smtClean="0"/>
              <a:t>) και χρόνο ενεργοποιημένης μερικής </a:t>
            </a:r>
            <a:r>
              <a:rPr lang="el-GR" altLang="el-GR" dirty="0" err="1" smtClean="0"/>
              <a:t>θρομβοπλαστίνης</a:t>
            </a:r>
            <a:r>
              <a:rPr lang="el-GR" altLang="el-GR" dirty="0" smtClean="0"/>
              <a:t> (</a:t>
            </a:r>
            <a:r>
              <a:rPr lang="en-US" altLang="el-GR" dirty="0" err="1" smtClean="0"/>
              <a:t>aPTT</a:t>
            </a:r>
            <a:r>
              <a:rPr lang="el-GR" altLang="el-GR" dirty="0" smtClean="0"/>
              <a:t>) στην περίπτωση ΔΕΠ.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7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Μαρία </a:t>
            </a:r>
            <a:r>
              <a:rPr lang="el-GR" sz="2000" dirty="0" err="1" smtClean="0"/>
              <a:t>Βενετίκου</a:t>
            </a:r>
            <a:r>
              <a:rPr lang="el-GR" sz="2000" dirty="0" smtClean="0"/>
              <a:t> 2014. Μαρία </a:t>
            </a:r>
            <a:r>
              <a:rPr lang="el-GR" sz="2000" dirty="0" err="1" smtClean="0"/>
              <a:t>Βενετίκου</a:t>
            </a:r>
            <a:r>
              <a:rPr lang="el-GR" sz="2000" dirty="0" smtClean="0"/>
              <a:t>. «Παθολογία Ι. Ενότητα 2</a:t>
            </a:r>
            <a:r>
              <a:rPr lang="en-US" sz="2000" dirty="0" smtClean="0"/>
              <a:t>:</a:t>
            </a:r>
            <a:r>
              <a:rPr lang="el-GR" sz="2000" dirty="0"/>
              <a:t> Αιμοποιητικό σύστημα (</a:t>
            </a:r>
            <a:r>
              <a:rPr lang="el-GR" sz="2000" dirty="0" err="1"/>
              <a:t>β΄</a:t>
            </a:r>
            <a:r>
              <a:rPr lang="el-GR" sz="2000" dirty="0"/>
              <a:t> μέρος</a:t>
            </a:r>
            <a:r>
              <a:rPr lang="el-GR" sz="2000" dirty="0" smtClean="0"/>
              <a:t>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7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4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Διερεύνηση των οξειών </a:t>
            </a:r>
            <a:r>
              <a:rPr lang="el-GR" dirty="0" smtClean="0"/>
              <a:t>λευχαιμιών </a:t>
            </a:r>
            <a:r>
              <a:rPr lang="el-GR" sz="3000" b="0" dirty="0" smtClean="0"/>
              <a:t>2/3</a:t>
            </a:r>
            <a:endParaRPr lang="el-GR" sz="3000" b="0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Πραγματοποιούμε </a:t>
            </a:r>
            <a:r>
              <a:rPr lang="el-GR" altLang="el-GR" b="1" dirty="0" smtClean="0"/>
              <a:t>καλλιέργειες αίματος </a:t>
            </a:r>
            <a:r>
              <a:rPr lang="el-GR" altLang="el-GR" dirty="0" smtClean="0"/>
              <a:t>λόγω του κινδύνου των λοιμώξεων.</a:t>
            </a:r>
            <a:endParaRPr lang="el-GR" altLang="el-GR" u="sng" dirty="0" smtClean="0"/>
          </a:p>
          <a:p>
            <a:pPr eaLnBrk="1" hangingPunct="1"/>
            <a:r>
              <a:rPr lang="el-GR" altLang="el-GR" b="1" dirty="0" smtClean="0"/>
              <a:t>Ακτινογραφία θώρακος </a:t>
            </a:r>
            <a:r>
              <a:rPr lang="el-GR" altLang="el-GR" dirty="0" smtClean="0"/>
              <a:t>σε ασθενείς με ΟΛΛ της Τ-κυτταρικής σειράς δείχνει συχνά μάζα </a:t>
            </a:r>
            <a:r>
              <a:rPr lang="el-GR" altLang="el-GR" dirty="0" err="1" smtClean="0"/>
              <a:t>μεσοθωρακίου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Ελέγχουμε την </a:t>
            </a:r>
            <a:r>
              <a:rPr lang="el-GR" altLang="el-GR" b="1" dirty="0" smtClean="0"/>
              <a:t>ομάδα αίματος, </a:t>
            </a:r>
            <a:r>
              <a:rPr lang="el-GR" altLang="el-GR" dirty="0" smtClean="0"/>
              <a:t>διότι θα χρειαστεί μετάγγιση αίματος και αιμοπεταλίων.</a:t>
            </a:r>
          </a:p>
          <a:p>
            <a:pPr eaLnBrk="1" hangingPunct="1"/>
            <a:r>
              <a:rPr lang="el-GR" altLang="el-GR" dirty="0" smtClean="0"/>
              <a:t>Ειδικότερες διαγνωστικές εξετάσεις περιλαμβάνουν </a:t>
            </a:r>
            <a:r>
              <a:rPr lang="el-GR" altLang="el-GR" b="1" dirty="0" smtClean="0"/>
              <a:t>αναρρόφηση και βιοψία του μυελού των οστών,</a:t>
            </a:r>
            <a:r>
              <a:rPr lang="el-GR" altLang="el-GR" dirty="0" smtClean="0"/>
              <a:t> καθώς και μελέτες </a:t>
            </a:r>
            <a:r>
              <a:rPr lang="el-GR" altLang="el-GR" b="1" dirty="0" err="1" smtClean="0"/>
              <a:t>κυτταρογενετικές</a:t>
            </a:r>
            <a:r>
              <a:rPr lang="el-GR" altLang="el-GR" b="1" dirty="0" smtClean="0"/>
              <a:t> και κυτταρικών δεικτών</a:t>
            </a:r>
            <a:r>
              <a:rPr lang="el-GR" altLang="el-GR" dirty="0" smtClean="0"/>
              <a:t> για την ακριβή διάκριση της ΟΛΛ από την ΟΜΛ.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11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Διερεύνηση των οξειών λευχαιμιών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Τα </a:t>
            </a:r>
            <a:r>
              <a:rPr lang="el-GR" altLang="el-GR" b="1" dirty="0" smtClean="0"/>
              <a:t>ραβδία του </a:t>
            </a:r>
            <a:r>
              <a:rPr lang="en-US" altLang="el-GR" b="1" dirty="0" smtClean="0"/>
              <a:t>Auer</a:t>
            </a:r>
            <a:r>
              <a:rPr lang="el-GR" altLang="el-GR" b="1" dirty="0" smtClean="0"/>
              <a:t> του κυτταροπλάσματος των βλαστικών κυττάρων είναι </a:t>
            </a:r>
            <a:r>
              <a:rPr lang="el-GR" altLang="el-GR" b="1" dirty="0" err="1" smtClean="0"/>
              <a:t>παθογνωμονικά</a:t>
            </a:r>
            <a:r>
              <a:rPr lang="el-GR" altLang="el-GR" b="1" dirty="0" smtClean="0"/>
              <a:t> της ΟΜΛ</a:t>
            </a:r>
            <a:r>
              <a:rPr lang="el-GR" altLang="el-GR" dirty="0" smtClean="0"/>
              <a:t>, αλλά τα βρίσκουμε μόνο στο 30% των περιπτώσεων.  </a:t>
            </a:r>
          </a:p>
          <a:p>
            <a:pPr eaLnBrk="1" hangingPunct="1"/>
            <a:r>
              <a:rPr lang="el-GR" altLang="el-GR" dirty="0" smtClean="0"/>
              <a:t>Οι μελέτες κυτταρικών δεικτών χρησιμεύουν στην διάκριση της ΟΛΛ της Β-κυτταρικής σειράς από αυτήν της Τ-κυτταρικής σειράς καθώς και των διαφόρων </a:t>
            </a:r>
            <a:r>
              <a:rPr lang="el-GR" altLang="el-GR" dirty="0" err="1" smtClean="0"/>
              <a:t>υποτύπων</a:t>
            </a:r>
            <a:r>
              <a:rPr lang="el-GR" altLang="el-GR" dirty="0" smtClean="0"/>
              <a:t> της ΟΜΛ (πχ Μ1, Μ2 κτλ).</a:t>
            </a:r>
          </a:p>
          <a:p>
            <a:pPr eaLnBrk="1" hangingPunct="1"/>
            <a:r>
              <a:rPr lang="el-GR" altLang="el-GR" dirty="0" smtClean="0"/>
              <a:t>Τα ανωτέρω συμβάλλουν στην πρόγνωση αλλά και στον σχεδιασμό της θεραπείας.</a:t>
            </a:r>
          </a:p>
          <a:p>
            <a:pPr eaLnBrk="1" hangingPunct="1"/>
            <a:r>
              <a:rPr lang="el-GR" altLang="el-GR" dirty="0" smtClean="0"/>
              <a:t>Η </a:t>
            </a:r>
            <a:r>
              <a:rPr lang="el-GR" altLang="el-GR" b="1" dirty="0" err="1" smtClean="0"/>
              <a:t>χρωμοσωμιακή</a:t>
            </a:r>
            <a:r>
              <a:rPr lang="el-GR" altLang="el-GR" b="1" dirty="0" smtClean="0"/>
              <a:t> ανάλυση </a:t>
            </a:r>
            <a:r>
              <a:rPr lang="el-GR" altLang="el-GR" dirty="0" smtClean="0"/>
              <a:t>είναι σημαντική για την διάκριση μεταξύ ΟΛΛ και ΟΜΛ, δίνει δε και προγνωστικές πληροφορίες.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66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Συμπτώματα λευχαιμιών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145410" name="Picture 2" descr="File:Symptoms of leukem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1238302"/>
            <a:ext cx="6264696" cy="50710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126071" y="6392361"/>
            <a:ext cx="48918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Symptoms of </a:t>
            </a:r>
            <a:r>
              <a:rPr lang="en-US" sz="1200" dirty="0" smtClean="0">
                <a:latin typeface="+mn-lt"/>
                <a:hlinkClick r:id="rId4"/>
              </a:rPr>
              <a:t>leukemia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Mikael Häggström"/>
              </a:rPr>
              <a:t>Mikael </a:t>
            </a:r>
            <a:r>
              <a:rPr lang="en-US" sz="1200" dirty="0" err="1">
                <a:latin typeface="+mn-lt"/>
                <a:hlinkClick r:id="rId5" tooltip="User:Mikael Häggström"/>
              </a:rPr>
              <a:t>Häggström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69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Αντιμετώπιση των οξειών λευχαιμιών</a:t>
            </a:r>
            <a:endParaRPr lang="el-GR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l-GR" altLang="el-GR" b="1" dirty="0" smtClean="0"/>
              <a:t>Υποστηρικτική αγωγή</a:t>
            </a:r>
          </a:p>
          <a:p>
            <a:pPr eaLnBrk="1" hangingPunct="1"/>
            <a:r>
              <a:rPr lang="el-GR" altLang="el-GR" dirty="0" smtClean="0"/>
              <a:t>Επειδή ο ασθενής με διάγνωση οξείας λευχαιμίας είναι επιρρεπής στις λοιμώξεις και αιμορραγίες, δίδονται </a:t>
            </a:r>
            <a:r>
              <a:rPr lang="el-GR" altLang="el-GR" b="1" dirty="0" smtClean="0"/>
              <a:t>συχνά αντιβιοτικά ευρέως φάσματος ενδοφλεβίως και αιμοπετάλια και φρέσκο κατεψυγμένο πλάσμα για τις αιμορραγίες καθώς και μεταγγίσεις για την διόρθωση της αναιμίας.  </a:t>
            </a:r>
          </a:p>
          <a:p>
            <a:pPr eaLnBrk="1" hangingPunct="1"/>
            <a:r>
              <a:rPr lang="el-GR" altLang="el-GR" dirty="0" smtClean="0"/>
              <a:t>Μπορεί ο πυρετός να οφείλεται στην νόσο αυτήν καθ’ αυτήν και όχι σε λοίμωξη, </a:t>
            </a:r>
            <a:r>
              <a:rPr lang="el-GR" altLang="el-GR" b="1" dirty="0" smtClean="0"/>
              <a:t>ωστόσο είναι προτιμότερο να δοθούν αντιβιοτικά και να διακοπούν αργότερα </a:t>
            </a:r>
            <a:r>
              <a:rPr lang="el-GR" altLang="el-GR" dirty="0" smtClean="0"/>
              <a:t>παρά να διακινδυνεύσουμε να βρεθούμε με ένα σηψαιμικό ασθενή που δεν πήρε αντιβιοτική αγωγή.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71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Οξεία </a:t>
            </a:r>
            <a:r>
              <a:rPr lang="el-GR" dirty="0" err="1"/>
              <a:t>μυελογενής</a:t>
            </a:r>
            <a:r>
              <a:rPr lang="el-GR" dirty="0"/>
              <a:t> λευχαιμία (ΟΜΛ)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144386" name="Picture 2" descr="File:Auer ro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614644" cy="33624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8" name="Picture 4" descr="File:Myeloblast with Auer rod smear 2010-01-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477675" cy="33624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50730" y="5455584"/>
            <a:ext cx="2297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Auer </a:t>
            </a:r>
            <a:r>
              <a:rPr lang="en-US" sz="1200" dirty="0" smtClean="0">
                <a:latin typeface="+mn-lt"/>
                <a:hlinkClick r:id="rId5"/>
              </a:rPr>
              <a:t>rods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6" tooltip="User:ToNToNi"/>
              </a:rPr>
              <a:t>ToNToNi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4788024" y="5455584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8"/>
              </a:rPr>
              <a:t>Myeloblast with Auer rod smear </a:t>
            </a:r>
            <a:r>
              <a:rPr lang="en-US" sz="1200" dirty="0" smtClean="0">
                <a:latin typeface="+mn-lt"/>
                <a:hlinkClick r:id="rId8"/>
              </a:rPr>
              <a:t>2010-01-27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9" tooltip="User:Paulo Mourao (page does not exist)"/>
              </a:rPr>
              <a:t>Paulo </a:t>
            </a:r>
            <a:r>
              <a:rPr lang="en-US" sz="1200" dirty="0" err="1">
                <a:latin typeface="+mn-lt"/>
                <a:hlinkClick r:id="rId9" tooltip="User:Paulo Mourao (page does not exist)"/>
              </a:rPr>
              <a:t>Mourao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11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Οξεία </a:t>
            </a:r>
            <a:r>
              <a:rPr lang="el-GR" dirty="0" err="1"/>
              <a:t>Μυελογενή</a:t>
            </a:r>
            <a:r>
              <a:rPr lang="el-GR" dirty="0"/>
              <a:t> Λευχαιμία </a:t>
            </a:r>
            <a:r>
              <a:rPr lang="el-GR" dirty="0" smtClean="0"/>
              <a:t>- Ταξινόμηση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365890"/>
              </p:ext>
            </p:extLst>
          </p:nvPr>
        </p:nvGraphicFramePr>
        <p:xfrm>
          <a:off x="72008" y="1238116"/>
          <a:ext cx="9108504" cy="5431244"/>
        </p:xfrm>
        <a:graphic>
          <a:graphicData uri="http://schemas.openxmlformats.org/drawingml/2006/table">
            <a:tbl>
              <a:tblPr firstRow="1"/>
              <a:tblGrid>
                <a:gridCol w="700654"/>
                <a:gridCol w="6391626"/>
                <a:gridCol w="2016224"/>
              </a:tblGrid>
              <a:tr h="252016"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effectLst/>
                        </a:rPr>
                        <a:t>Τύπος</a:t>
                      </a: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effectLst/>
                        </a:rPr>
                        <a:t>Ονομασία</a:t>
                      </a: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effectLst/>
                        </a:rPr>
                        <a:t>Ποσοστό ενηλίκων ασθενών με ΟΜΛ</a:t>
                      </a: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8029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M0</a:t>
                      </a: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>
                          <a:effectLst/>
                        </a:rPr>
                        <a:t>ελάχιστα διαφοροποιημένη οξεία μυελογενής λευχαιμία</a:t>
                      </a: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/>
                        </a:rPr>
                        <a:t>5%</a:t>
                      </a:r>
                      <a:r>
                        <a:rPr lang="el-GR" sz="180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[4]</a:t>
                      </a:r>
                      <a:endParaRPr lang="el-GR" sz="1800" dirty="0">
                        <a:effectLst/>
                      </a:endParaRP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22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M1</a:t>
                      </a: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>
                          <a:effectLst/>
                        </a:rPr>
                        <a:t>oξεία μυελογενής λευχαιμία χωρίς ωρίμανση</a:t>
                      </a: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/>
                        </a:rPr>
                        <a:t>15%</a:t>
                      </a:r>
                      <a:r>
                        <a:rPr lang="el-GR" sz="180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[4]</a:t>
                      </a:r>
                      <a:endParaRPr lang="el-GR" sz="1800" dirty="0">
                        <a:effectLst/>
                      </a:endParaRP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29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M2</a:t>
                      </a: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>
                          <a:effectLst/>
                        </a:rPr>
                        <a:t>οξεία μυελογενής λευχαιμία με κοκκιοκυτταρική ωρίμανση</a:t>
                      </a: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>
                          <a:effectLst/>
                        </a:rPr>
                        <a:t>25%</a:t>
                      </a:r>
                      <a:r>
                        <a:rPr lang="el-GR" sz="1800" u="none" strike="noStrike" baseline="3000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[4]</a:t>
                      </a:r>
                      <a:endParaRPr lang="el-GR" sz="1800">
                        <a:effectLst/>
                      </a:endParaRP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29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M3</a:t>
                      </a: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>
                          <a:effectLst/>
                        </a:rPr>
                        <a:t>προμυελοκυτταρική ή οξεία προμυελοκυτταρική λευχαιμία (ΟΠΛ)</a:t>
                      </a: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/>
                        </a:rPr>
                        <a:t>10%</a:t>
                      </a:r>
                      <a:r>
                        <a:rPr lang="el-GR" sz="180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[4]</a:t>
                      </a:r>
                      <a:endParaRPr lang="el-GR" sz="1800" dirty="0">
                        <a:effectLst/>
                      </a:endParaRP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22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M4</a:t>
                      </a: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>
                          <a:effectLst/>
                        </a:rPr>
                        <a:t>οξεία μυελομονοκυτταρική λευχαιμία</a:t>
                      </a: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>
                          <a:effectLst/>
                        </a:rPr>
                        <a:t>20%</a:t>
                      </a:r>
                      <a:r>
                        <a:rPr lang="el-GR" sz="1800" u="none" strike="noStrike" baseline="3000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[4]</a:t>
                      </a:r>
                      <a:endParaRPr lang="el-GR" sz="1800">
                        <a:effectLst/>
                      </a:endParaRP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29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M4eo</a:t>
                      </a: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>
                          <a:effectLst/>
                        </a:rPr>
                        <a:t>μυελομονοκυτταρική μαζί με ηωσινοφιλία του μυελού των οστών</a:t>
                      </a: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>
                          <a:effectLst/>
                        </a:rPr>
                        <a:t>5%</a:t>
                      </a:r>
                      <a:r>
                        <a:rPr lang="el-GR" sz="1800" u="none" strike="noStrike" baseline="3000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[4]</a:t>
                      </a:r>
                      <a:endParaRPr lang="el-GR" sz="1800">
                        <a:effectLst/>
                      </a:endParaRP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042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M5</a:t>
                      </a: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>
                          <a:effectLst/>
                        </a:rPr>
                        <a:t>οξεία μονοβλαστική λευχαιμία (M5a) ή οξεία μονοκυτταρική λευχαιμία (M5b)</a:t>
                      </a: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>
                          <a:effectLst/>
                        </a:rPr>
                        <a:t>10%</a:t>
                      </a:r>
                      <a:r>
                        <a:rPr lang="el-GR" sz="1800" u="none" strike="noStrike" baseline="3000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[4]</a:t>
                      </a:r>
                      <a:endParaRPr lang="el-GR" sz="1800">
                        <a:effectLst/>
                      </a:endParaRP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56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M6</a:t>
                      </a: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>
                          <a:effectLst/>
                        </a:rPr>
                        <a:t>οξεία ερυθροειδής λευχαιμία, που περιλαμβάνει την ερυθρολευχαιμία (M6a) και την πολύ σπάνια αμιγή ερυθροειδή λευχαιμία (M6b)</a:t>
                      </a: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>
                          <a:effectLst/>
                        </a:rPr>
                        <a:t>5%</a:t>
                      </a:r>
                      <a:r>
                        <a:rPr lang="el-GR" sz="1800" u="none" strike="noStrike" baseline="3000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[4]</a:t>
                      </a:r>
                      <a:endParaRPr lang="el-GR" sz="1800">
                        <a:effectLst/>
                      </a:endParaRP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22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M7</a:t>
                      </a: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>
                          <a:effectLst/>
                        </a:rPr>
                        <a:t>οξεία μεγακαρυωκυτταροβλαστική λευχαιμία</a:t>
                      </a: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>
                          <a:effectLst/>
                        </a:rPr>
                        <a:t>5%</a:t>
                      </a:r>
                      <a:r>
                        <a:rPr lang="el-GR" sz="1800" u="none" strike="noStrike" baseline="3000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[4]</a:t>
                      </a:r>
                      <a:endParaRPr lang="el-GR" sz="1800">
                        <a:effectLst/>
                      </a:endParaRP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16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M8</a:t>
                      </a: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/>
                        </a:rPr>
                        <a:t>οξεία </a:t>
                      </a:r>
                      <a:r>
                        <a:rPr lang="el-GR" sz="1800" dirty="0" err="1">
                          <a:effectLst/>
                        </a:rPr>
                        <a:t>βασεοφιλική</a:t>
                      </a:r>
                      <a:r>
                        <a:rPr lang="el-GR" sz="1800" dirty="0">
                          <a:effectLst/>
                        </a:rPr>
                        <a:t> λευχαιμία</a:t>
                      </a: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/>
                        </a:rPr>
                        <a:t>Ασυνήθεις</a:t>
                      </a:r>
                    </a:p>
                  </a:txBody>
                  <a:tcPr marL="36002" marR="36002" marT="18001" marB="1800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2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Βιοψία μυελού των οστών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142338" name="Picture 2" descr="File:Blausen 0097 BoneMarrowBiops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184576" cy="51845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043608" y="6536377"/>
            <a:ext cx="7056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Blausen 0097 </a:t>
            </a:r>
            <a:r>
              <a:rPr lang="en-US" sz="1200" dirty="0" err="1" smtClean="0">
                <a:latin typeface="+mn-lt"/>
                <a:hlinkClick r:id="rId4"/>
              </a:rPr>
              <a:t>BoneMarrowBiopsy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Dcoetzee"/>
              </a:rPr>
              <a:t>Dcoetzee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Χημειοθεραπεία</a:t>
            </a:r>
            <a:endParaRPr lang="el-GR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l-GR" altLang="el-GR" sz="2800" dirty="0" smtClean="0"/>
              <a:t>Στην οξεία λευχαιμία δίνουμε </a:t>
            </a:r>
            <a:r>
              <a:rPr lang="el-GR" altLang="el-GR" sz="2800" b="1" dirty="0" err="1" smtClean="0"/>
              <a:t>κυτταροτοξική</a:t>
            </a:r>
            <a:r>
              <a:rPr lang="el-GR" altLang="el-GR" sz="2800" b="1" dirty="0" smtClean="0"/>
              <a:t> χημειοθεραπεία </a:t>
            </a:r>
            <a:r>
              <a:rPr lang="el-GR" altLang="el-GR" sz="2800" dirty="0" smtClean="0"/>
              <a:t>με την χορήγηση συνδυασμών πολλών φαρμάκων.</a:t>
            </a:r>
          </a:p>
          <a:p>
            <a:pPr eaLnBrk="1" hangingPunct="1"/>
            <a:r>
              <a:rPr lang="el-GR" altLang="el-GR" sz="2800" dirty="0" smtClean="0"/>
              <a:t>Τα πρωτόκολλα διαφέρουν στην ΟΛΛ και στην ΟΜΛ.</a:t>
            </a:r>
          </a:p>
          <a:p>
            <a:pPr eaLnBrk="1" hangingPunct="1"/>
            <a:r>
              <a:rPr lang="el-GR" altLang="el-GR" sz="2800" dirty="0" smtClean="0"/>
              <a:t>Τα </a:t>
            </a:r>
            <a:r>
              <a:rPr lang="el-GR" altLang="el-GR" sz="2800" b="1" dirty="0" err="1" smtClean="0"/>
              <a:t>κυτταροτοξικά</a:t>
            </a:r>
            <a:r>
              <a:rPr lang="el-GR" altLang="el-GR" sz="2800" b="1" dirty="0" smtClean="0"/>
              <a:t> φάρμακα </a:t>
            </a:r>
            <a:r>
              <a:rPr lang="el-GR" altLang="el-GR" sz="2800" dirty="0" smtClean="0"/>
              <a:t>θανατώνουν τα λευχαιμικά κύτταρα δρώντας σε διαφορετικές οδούς, ωστόσο καταστρέφουν και φυσιολογικά κύτταρα.</a:t>
            </a:r>
            <a:endParaRPr lang="el-GR" altLang="el-GR" sz="2800" u="sng" dirty="0" smtClean="0"/>
          </a:p>
          <a:p>
            <a:pPr eaLnBrk="1" hangingPunct="1"/>
            <a:r>
              <a:rPr lang="el-GR" altLang="el-GR" sz="2800" b="1" dirty="0" smtClean="0"/>
              <a:t>Ανεπιθύμητες ενέργειες </a:t>
            </a:r>
            <a:r>
              <a:rPr lang="el-GR" altLang="el-GR" sz="2800" dirty="0" smtClean="0"/>
              <a:t>των </a:t>
            </a:r>
            <a:r>
              <a:rPr lang="el-GR" altLang="el-GR" sz="2800" dirty="0" err="1" smtClean="0"/>
              <a:t>κυτταροστατικών</a:t>
            </a:r>
            <a:r>
              <a:rPr lang="el-GR" altLang="el-GR" sz="2800" dirty="0" smtClean="0"/>
              <a:t> αποτελούν, η τριχόπτωση, οι έμετοι, η ναυτία, η ξηροστομία, και η ανεπάρκεια του μυελού των οστών σε προσβολή μυελικών κυττάρων.</a:t>
            </a:r>
          </a:p>
          <a:p>
            <a:pPr eaLnBrk="1" hangingPunct="1"/>
            <a:r>
              <a:rPr lang="el-GR" altLang="el-GR" sz="2800" dirty="0" smtClean="0"/>
              <a:t>Η διάρκεια της αγωγής είναι μήνες (ΟΜΛ) ή 2-3 χρόνια (ΟΛΛ).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38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Μεταμόσχευση </a:t>
            </a:r>
            <a:r>
              <a:rPr lang="el-GR" dirty="0" smtClean="0"/>
              <a:t>μυελού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472608"/>
          </a:xfrm>
        </p:spPr>
        <p:txBody>
          <a:bodyPr>
            <a:noAutofit/>
          </a:bodyPr>
          <a:lstStyle/>
          <a:p>
            <a:pPr eaLnBrk="1" hangingPunct="1">
              <a:lnSpc>
                <a:spcPct val="105000"/>
              </a:lnSpc>
              <a:spcBef>
                <a:spcPts val="1000"/>
              </a:spcBef>
            </a:pPr>
            <a:r>
              <a:rPr lang="el-GR" altLang="el-GR" dirty="0" smtClean="0"/>
              <a:t>Για ορισμένους ασθενείς, μετά την χημειοθεραπεία και την ακτινοθεραπεία, η μεταμόσχευση μυελού αποτελεί ένδειξη.</a:t>
            </a:r>
            <a:endParaRPr lang="el-GR" altLang="el-GR" u="sng" dirty="0" smtClean="0"/>
          </a:p>
          <a:p>
            <a:pPr eaLnBrk="1" hangingPunct="1">
              <a:lnSpc>
                <a:spcPct val="105000"/>
              </a:lnSpc>
              <a:spcBef>
                <a:spcPts val="1000"/>
              </a:spcBef>
            </a:pPr>
            <a:r>
              <a:rPr lang="el-GR" altLang="el-GR" dirty="0" smtClean="0"/>
              <a:t>Λήψη κυττάρων γίνεται είτε από τον ίδιο τον ασθενή πριν από την χορήγηση </a:t>
            </a:r>
            <a:r>
              <a:rPr lang="el-GR" altLang="el-GR" dirty="0" err="1" smtClean="0"/>
              <a:t>κυτταροστατικών</a:t>
            </a:r>
            <a:r>
              <a:rPr lang="el-GR" altLang="el-GR" dirty="0" smtClean="0"/>
              <a:t>, οπότε αυτά αποθηκεύονται και </a:t>
            </a:r>
            <a:r>
              <a:rPr lang="el-GR" altLang="el-GR" dirty="0" err="1" smtClean="0"/>
              <a:t>επανενίονται</a:t>
            </a:r>
            <a:r>
              <a:rPr lang="el-GR" altLang="el-GR" dirty="0" smtClean="0"/>
              <a:t> (</a:t>
            </a:r>
            <a:r>
              <a:rPr lang="el-GR" altLang="el-GR" dirty="0" err="1" smtClean="0"/>
              <a:t>αυτότολογη</a:t>
            </a:r>
            <a:r>
              <a:rPr lang="el-GR" altLang="el-GR" dirty="0" smtClean="0"/>
              <a:t> μεταμόσχευση), είτε από </a:t>
            </a:r>
            <a:r>
              <a:rPr lang="en-US" altLang="el-GR" dirty="0" smtClean="0"/>
              <a:t>HLA</a:t>
            </a:r>
            <a:r>
              <a:rPr lang="el-GR" altLang="el-GR" dirty="0" smtClean="0"/>
              <a:t>-συμβατό δότη (</a:t>
            </a:r>
            <a:r>
              <a:rPr lang="el-GR" altLang="el-GR" dirty="0" err="1" smtClean="0"/>
              <a:t>ετερόλογη</a:t>
            </a:r>
            <a:r>
              <a:rPr lang="el-GR" altLang="el-GR" dirty="0" smtClean="0"/>
              <a:t> μεταμόσχευση).  </a:t>
            </a:r>
          </a:p>
          <a:p>
            <a:pPr eaLnBrk="1" hangingPunct="1">
              <a:lnSpc>
                <a:spcPct val="105000"/>
              </a:lnSpc>
              <a:spcBef>
                <a:spcPts val="1000"/>
              </a:spcBef>
            </a:pPr>
            <a:r>
              <a:rPr lang="el-GR" altLang="el-GR" dirty="0" smtClean="0"/>
              <a:t>Η θεραπεία με πολύ υψηλές δόσεις </a:t>
            </a:r>
            <a:r>
              <a:rPr lang="el-GR" altLang="el-GR" dirty="0" err="1" smtClean="0"/>
              <a:t>κυτταροστατικών</a:t>
            </a:r>
            <a:r>
              <a:rPr lang="el-GR" altLang="el-GR" dirty="0" smtClean="0"/>
              <a:t> θανατώνει τον μυελό του ασθενούς χωρίς πιθανότητα ανάκαμψης, ενώ ο μυελός που </a:t>
            </a:r>
            <a:r>
              <a:rPr lang="el-GR" altLang="el-GR" dirty="0" err="1" smtClean="0"/>
              <a:t>ενίεται</a:t>
            </a:r>
            <a:r>
              <a:rPr lang="el-GR" altLang="el-GR" dirty="0" smtClean="0"/>
              <a:t> αποκαθιστά την μυελική λειτουργία.</a:t>
            </a:r>
          </a:p>
          <a:p>
            <a:pPr eaLnBrk="1" hangingPunct="1">
              <a:lnSpc>
                <a:spcPct val="105000"/>
              </a:lnSpc>
              <a:spcBef>
                <a:spcPts val="1000"/>
              </a:spcBef>
            </a:pPr>
            <a:r>
              <a:rPr lang="el-GR" altLang="el-GR" dirty="0" smtClean="0"/>
              <a:t>Η λήψη αλλογενούς μοσχεύματος εμφανίζει μικρότερη πιθανότητα υποτροπής της νόσου από την αυτογενή μεταμόσχευση.</a:t>
            </a:r>
          </a:p>
          <a:p>
            <a:pPr eaLnBrk="1" hangingPunct="1">
              <a:lnSpc>
                <a:spcPct val="105000"/>
              </a:lnSpc>
              <a:spcBef>
                <a:spcPts val="1000"/>
              </a:spcBef>
            </a:pPr>
            <a:r>
              <a:rPr lang="el-GR" altLang="el-GR" dirty="0" smtClean="0"/>
              <a:t>Και υπάρχουν ενδείξεις ότι στην αλλογενή μεταμόσχευση, ο μυελός του δότη ασκεί έντονη αντικαρκινική δράση, δηλαδή δράση του μοσχεύματος κατά της λευχαιμίας.</a:t>
            </a:r>
            <a:endParaRPr lang="el-GR" altLang="el-GR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49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Ασθένειες των λευκών αιμοσφαιρίων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l-GR" altLang="el-GR" b="1" dirty="0" smtClean="0"/>
              <a:t>Λευχαιμίες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Η λευχαιμία είναι </a:t>
            </a:r>
            <a:r>
              <a:rPr lang="el-GR" altLang="el-GR" b="1" dirty="0" smtClean="0"/>
              <a:t>κακοήθεια του μυελού των οστών </a:t>
            </a:r>
            <a:r>
              <a:rPr lang="el-GR" altLang="el-GR" dirty="0" smtClean="0"/>
              <a:t>και διακρίνεται σε οξεία και χρόνια</a:t>
            </a:r>
            <a:endParaRPr lang="el-GR" altLang="el-GR" b="1" dirty="0" smtClean="0"/>
          </a:p>
          <a:p>
            <a:pPr eaLnBrk="1" hangingPunct="1">
              <a:lnSpc>
                <a:spcPct val="100000"/>
              </a:lnSpc>
            </a:pPr>
            <a:r>
              <a:rPr lang="el-GR" altLang="el-GR" b="1" dirty="0" smtClean="0"/>
              <a:t>Οξείες λευχαιμίες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Η οξεία λευχαιμία αποτελεί σοβαρή νόσο με ταχεία εξέλιξη, που οδηγεί χωρίς θεραπεία στο θάνατο του ασθενούς μέσα σε εβδομάδες ή μήνες.  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Μπορεί να αφορά είτε την </a:t>
            </a:r>
            <a:r>
              <a:rPr lang="el-GR" altLang="el-GR" b="1" dirty="0" smtClean="0"/>
              <a:t>λεμφική </a:t>
            </a:r>
            <a:r>
              <a:rPr lang="el-GR" altLang="el-GR" dirty="0" smtClean="0"/>
              <a:t>(οξεία </a:t>
            </a:r>
            <a:r>
              <a:rPr lang="el-GR" altLang="el-GR" dirty="0" err="1" smtClean="0"/>
              <a:t>λεμφοβλαστική</a:t>
            </a:r>
            <a:r>
              <a:rPr lang="el-GR" altLang="el-GR" dirty="0" smtClean="0"/>
              <a:t> λευχαιμία, ΟΛΛ), είτε την </a:t>
            </a:r>
            <a:r>
              <a:rPr lang="el-GR" altLang="el-GR" b="1" dirty="0" smtClean="0"/>
              <a:t>μυελική</a:t>
            </a:r>
            <a:r>
              <a:rPr lang="el-GR" altLang="el-GR" dirty="0" smtClean="0"/>
              <a:t> κυτταρική σειρά (οξεία </a:t>
            </a:r>
            <a:r>
              <a:rPr lang="el-GR" altLang="el-GR" dirty="0" err="1" smtClean="0"/>
              <a:t>μυελοβλαστική</a:t>
            </a:r>
            <a:r>
              <a:rPr lang="el-GR" altLang="el-GR" dirty="0" smtClean="0"/>
              <a:t> λευχαιμία, ΟΜΛ).</a:t>
            </a:r>
            <a:endParaRPr lang="el-GR" altLang="el-GR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20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Μεταμόσχευση </a:t>
            </a:r>
            <a:r>
              <a:rPr lang="el-GR" dirty="0" smtClean="0"/>
              <a:t>μυελού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328592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l-GR" altLang="el-GR" b="1" dirty="0" smtClean="0"/>
              <a:t>Πρόγνωση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Οι </a:t>
            </a:r>
            <a:r>
              <a:rPr lang="el-GR" altLang="el-GR" dirty="0" err="1" smtClean="0"/>
              <a:t>χρωμοσωμικές</a:t>
            </a:r>
            <a:r>
              <a:rPr lang="el-GR" altLang="el-GR" dirty="0" smtClean="0"/>
              <a:t> ανωμαλίες και η ηλικία επηρεάζουν την πρόγνωση.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Ποσοστό ίασης στα παιδιά είναι 70% στην ΟΛΛ, αλλά μόνο 30 για ενήλικες νεότερους των 50 ετών με ΟΛΛ ή ΟΜΛ.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1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Χρόνια Λεμφοκυτταρική Λευχαιμία (</a:t>
            </a:r>
            <a:r>
              <a:rPr lang="el-GR" dirty="0"/>
              <a:t>ΧΛΛ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 επίπτωση της ΧΛΛ αυξάνει με την ηλικία.  </a:t>
            </a:r>
          </a:p>
          <a:p>
            <a:pPr eaLnBrk="1" hangingPunct="1"/>
            <a:r>
              <a:rPr lang="el-GR" altLang="el-GR" dirty="0" smtClean="0"/>
              <a:t>Οι άνδρες προσβάλλονται με διπλάσια συχνότητα, ενώ σε οικογένειες με τουλάχιστον ένα μέλος που έχει ΧΛΛ ή ΟΛΛ ο κίνδυνος αυξάνεται. </a:t>
            </a:r>
          </a:p>
          <a:p>
            <a:pPr eaLnBrk="1" hangingPunct="1"/>
            <a:r>
              <a:rPr lang="el-GR" altLang="el-GR" dirty="0" smtClean="0"/>
              <a:t>Στην ΧΛΛ </a:t>
            </a:r>
            <a:r>
              <a:rPr lang="el-GR" altLang="el-GR" b="1" dirty="0" smtClean="0"/>
              <a:t>η γενετική βάση παραμένει σκοτεινή.  </a:t>
            </a:r>
          </a:p>
          <a:p>
            <a:pPr eaLnBrk="1" hangingPunct="1"/>
            <a:r>
              <a:rPr lang="el-GR" altLang="el-GR" dirty="0" smtClean="0"/>
              <a:t>Αναφέρεται μικρότερη επίπτωση στους ασιατικούς λαούς.</a:t>
            </a:r>
          </a:p>
          <a:p>
            <a:pPr eaLnBrk="1" hangingPunct="1"/>
            <a:r>
              <a:rPr lang="el-GR" altLang="el-GR" dirty="0" smtClean="0"/>
              <a:t>Η ΧΛΛ είναι κακοήθης νόσος των </a:t>
            </a:r>
            <a:r>
              <a:rPr lang="el-GR" altLang="el-GR" b="1" dirty="0" smtClean="0"/>
              <a:t>Β λεμφοκυττάρων </a:t>
            </a:r>
            <a:r>
              <a:rPr lang="el-GR" altLang="el-GR" dirty="0" smtClean="0"/>
              <a:t>ενώ η αιτιολογία παραμένει άγνωστος.</a:t>
            </a:r>
          </a:p>
          <a:p>
            <a:pPr eaLnBrk="1" hangingPunct="1"/>
            <a:r>
              <a:rPr lang="el-GR" altLang="el-GR" dirty="0" smtClean="0"/>
              <a:t>Τα κύτταρα που προσβάλλονται </a:t>
            </a:r>
            <a:r>
              <a:rPr lang="el-GR" altLang="el-GR" b="1" dirty="0" smtClean="0"/>
              <a:t>οπτικά φαίνονται ώριμα αλλά λειτουργικά είναι ανώριμα.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32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Συμπτώματα και σημεία ΧΛΛ</a:t>
            </a:r>
            <a:endParaRPr lang="el-GR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184576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Το 50% των ασθενών διαγιγνώσκεται σε τυχαίο αιματολογικό έλεγχο. </a:t>
            </a:r>
          </a:p>
          <a:p>
            <a:pPr eaLnBrk="1" hangingPunct="1"/>
            <a:r>
              <a:rPr lang="el-GR" altLang="el-GR" dirty="0" smtClean="0"/>
              <a:t>Οι υπόλοιποι παρουσιάζουν μια ποικιλία συμπτωμάτων, όπως </a:t>
            </a:r>
            <a:r>
              <a:rPr lang="el-GR" altLang="el-GR" b="1" dirty="0" err="1" smtClean="0"/>
              <a:t>λεμφαδενοπάθεια</a:t>
            </a:r>
            <a:r>
              <a:rPr lang="el-GR" altLang="el-GR" b="1" dirty="0" smtClean="0"/>
              <a:t>, γενικά συμπτώματα (πυρετό, απώλεια βάρους, νυχτερινούς ιδρώτες).  </a:t>
            </a:r>
          </a:p>
          <a:p>
            <a:pPr eaLnBrk="1" hangingPunct="1"/>
            <a:r>
              <a:rPr lang="el-GR" altLang="el-GR" b="1" dirty="0" smtClean="0"/>
              <a:t>Οι λοιμώξεις </a:t>
            </a:r>
            <a:r>
              <a:rPr lang="el-GR" altLang="el-GR" dirty="0" smtClean="0"/>
              <a:t>που συχνά είναι και το αίτιο της πρώτης διερεύνησης είναι συνήθως κοινές </a:t>
            </a:r>
            <a:r>
              <a:rPr lang="el-GR" altLang="el-GR" dirty="0" err="1" smtClean="0"/>
              <a:t>βακτηριδιακές</a:t>
            </a:r>
            <a:r>
              <a:rPr lang="el-GR" altLang="el-GR" dirty="0" smtClean="0"/>
              <a:t>.  </a:t>
            </a:r>
          </a:p>
          <a:p>
            <a:pPr eaLnBrk="1" hangingPunct="1"/>
            <a:r>
              <a:rPr lang="el-GR" altLang="el-GR" dirty="0" smtClean="0"/>
              <a:t>Μπορεί να συνυπάρχουν και συμπτώματα αναιμίας και </a:t>
            </a:r>
            <a:r>
              <a:rPr lang="el-GR" altLang="el-GR" dirty="0" err="1" smtClean="0"/>
              <a:t>θρομβοπενίας</a:t>
            </a:r>
            <a:r>
              <a:rPr lang="el-GR" altLang="el-GR" dirty="0" smtClean="0"/>
              <a:t>.  </a:t>
            </a:r>
          </a:p>
          <a:p>
            <a:pPr eaLnBrk="1" hangingPunct="1"/>
            <a:r>
              <a:rPr lang="el-GR" altLang="el-GR" dirty="0" smtClean="0"/>
              <a:t>Στα αρχικά στάδια οι λεμφαδένες μπορεί να μην είναι ψηλαφητοί αλλά αργότερα υπάρχει πιο έντονη </a:t>
            </a:r>
            <a:r>
              <a:rPr lang="el-GR" altLang="el-GR" dirty="0" err="1" smtClean="0"/>
              <a:t>λεμφαδενική</a:t>
            </a:r>
            <a:r>
              <a:rPr lang="el-GR" altLang="el-GR" dirty="0" smtClean="0"/>
              <a:t> διόγκωση και ψηλαφητός σπλήνας.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03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Διερεύνηση της </a:t>
            </a:r>
            <a:r>
              <a:rPr lang="el-GR" dirty="0" smtClean="0"/>
              <a:t>ΧΛΛ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Η σημαντικότερη εξέταση είναι η </a:t>
            </a:r>
            <a:r>
              <a:rPr lang="el-GR" altLang="el-GR" b="1" dirty="0" smtClean="0"/>
              <a:t>γενική αίματος.  </a:t>
            </a:r>
          </a:p>
          <a:p>
            <a:pPr eaLnBrk="1" hangingPunct="1"/>
            <a:r>
              <a:rPr lang="el-GR" altLang="el-GR" dirty="0" smtClean="0"/>
              <a:t>Εξ’ ορισμού ο αριθμός των λευκών είναι 5χ10 (9)/</a:t>
            </a:r>
            <a:r>
              <a:rPr lang="en-US" altLang="el-GR" dirty="0" smtClean="0"/>
              <a:t>l </a:t>
            </a:r>
            <a:r>
              <a:rPr lang="el-GR" altLang="el-GR" dirty="0" smtClean="0"/>
              <a:t>ενώ δεν συνυπάρχει κάποια ιογενής ή άλλη λοίμωξη, ωστόσο και πολύ υψηλότερα ποσοστά όπως 100-300χ10(9)/</a:t>
            </a:r>
            <a:r>
              <a:rPr lang="en-US" altLang="el-GR" dirty="0" smtClean="0"/>
              <a:t>l </a:t>
            </a:r>
            <a:r>
              <a:rPr lang="el-GR" altLang="el-GR" dirty="0" smtClean="0"/>
              <a:t>μπορεί να βρεθούν και μάλιστα αρκετά συχνά.</a:t>
            </a:r>
          </a:p>
          <a:p>
            <a:pPr eaLnBrk="1" hangingPunct="1"/>
            <a:r>
              <a:rPr lang="el-GR" altLang="el-GR" dirty="0" smtClean="0"/>
              <a:t>Η </a:t>
            </a:r>
            <a:r>
              <a:rPr lang="en-US" altLang="el-GR" dirty="0" err="1" smtClean="0"/>
              <a:t>Hb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αλλά και ο αριθμός των αιμοπεταλίων είναι φυσιολογικά, μπορεί ωστόσο να υπάρξει και αναιμία και </a:t>
            </a:r>
            <a:r>
              <a:rPr lang="el-GR" altLang="el-GR" dirty="0" err="1" smtClean="0"/>
              <a:t>θρομβοπενία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Εξέταση </a:t>
            </a:r>
            <a:r>
              <a:rPr lang="el-GR" altLang="el-GR" b="1" dirty="0" smtClean="0"/>
              <a:t>επιχρίσματος του αίματος </a:t>
            </a:r>
            <a:r>
              <a:rPr lang="el-GR" altLang="el-GR" dirty="0" smtClean="0"/>
              <a:t>δείχνει λεμφοκυττάρωση.</a:t>
            </a:r>
            <a:endParaRPr lang="el-GR" altLang="el-GR" u="sng" dirty="0" smtClean="0"/>
          </a:p>
          <a:p>
            <a:pPr eaLnBrk="1" hangingPunct="1"/>
            <a:r>
              <a:rPr lang="el-GR" altLang="el-GR" b="1" dirty="0" smtClean="0"/>
              <a:t>Οι βιοχημικές εξετάσεις </a:t>
            </a:r>
            <a:r>
              <a:rPr lang="el-GR" altLang="el-GR" dirty="0" smtClean="0"/>
              <a:t>είναι συνήθως φυσιολογικές με μέτρια αύξηση της γαλακτικής </a:t>
            </a:r>
            <a:r>
              <a:rPr lang="el-GR" altLang="el-GR" dirty="0" err="1" smtClean="0"/>
              <a:t>αφυδρογονάσης</a:t>
            </a:r>
            <a:r>
              <a:rPr lang="el-GR" altLang="el-GR" dirty="0" smtClean="0"/>
              <a:t> </a:t>
            </a:r>
            <a:r>
              <a:rPr lang="el-GR" altLang="el-GR" b="1" dirty="0" smtClean="0"/>
              <a:t>(</a:t>
            </a:r>
            <a:r>
              <a:rPr lang="en-US" altLang="el-GR" b="1" dirty="0" smtClean="0"/>
              <a:t>LDH</a:t>
            </a:r>
            <a:r>
              <a:rPr lang="el-GR" altLang="el-GR" b="1" dirty="0" smtClean="0"/>
              <a:t>) </a:t>
            </a:r>
            <a:r>
              <a:rPr lang="el-GR" altLang="el-GR" dirty="0" smtClean="0"/>
              <a:t>καθώς και της αλκαλικής </a:t>
            </a:r>
            <a:r>
              <a:rPr lang="el-GR" altLang="el-GR" dirty="0" err="1" smtClean="0"/>
              <a:t>φωσφατάσης</a:t>
            </a:r>
            <a:r>
              <a:rPr lang="el-GR" altLang="el-GR" dirty="0" smtClean="0"/>
              <a:t> </a:t>
            </a:r>
            <a:r>
              <a:rPr lang="el-GR" altLang="el-GR" b="1" dirty="0" smtClean="0"/>
              <a:t>(</a:t>
            </a:r>
            <a:r>
              <a:rPr lang="en-US" altLang="el-GR" b="1" dirty="0" smtClean="0"/>
              <a:t>ALP</a:t>
            </a:r>
            <a:r>
              <a:rPr lang="el-GR" altLang="el-GR" b="1" dirty="0" smtClean="0"/>
              <a:t>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60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Διερεύνηση της </a:t>
            </a:r>
            <a:r>
              <a:rPr lang="el-GR" dirty="0" smtClean="0"/>
              <a:t>ΧΛΛ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b="1" dirty="0" err="1" smtClean="0"/>
              <a:t>Υπογαμμασφαιριναιμία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εμφανίζεται συχνά (λόγω διαταραχής στην νόσο της φυσιολογικής ωρίμανσης των Β-λεμφοκυττάρων που παράγουν τις γ-</a:t>
            </a:r>
            <a:r>
              <a:rPr lang="el-GR" altLang="el-GR" dirty="0" err="1" smtClean="0"/>
              <a:t>σφαιρίνες</a:t>
            </a:r>
            <a:r>
              <a:rPr lang="el-GR" altLang="el-GR" dirty="0" smtClean="0"/>
              <a:t>).  Η ίδια διαταραχή είναι που αυξάνει την </a:t>
            </a:r>
            <a:r>
              <a:rPr lang="el-GR" altLang="el-GR" dirty="0" err="1" smtClean="0"/>
              <a:t>αιμόλυση</a:t>
            </a:r>
            <a:r>
              <a:rPr lang="el-GR" altLang="el-GR" dirty="0" smtClean="0"/>
              <a:t> και επιτείνει την </a:t>
            </a:r>
            <a:r>
              <a:rPr lang="el-GR" altLang="el-GR" dirty="0" err="1" smtClean="0"/>
              <a:t>θρομβοπενία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Η </a:t>
            </a:r>
            <a:r>
              <a:rPr lang="el-GR" altLang="el-GR" dirty="0" err="1" smtClean="0"/>
              <a:t>σταδιοποίηση</a:t>
            </a:r>
            <a:r>
              <a:rPr lang="el-GR" altLang="el-GR" dirty="0" smtClean="0"/>
              <a:t> στα περισσότερα κέντρα γίνεται </a:t>
            </a:r>
            <a:r>
              <a:rPr lang="el-GR" altLang="el-GR" b="1" dirty="0" smtClean="0"/>
              <a:t>κατά </a:t>
            </a:r>
            <a:r>
              <a:rPr lang="en-US" altLang="el-GR" b="1" dirty="0" err="1" smtClean="0"/>
              <a:t>Binet</a:t>
            </a:r>
            <a:r>
              <a:rPr lang="el-GR" altLang="el-GR" b="1" dirty="0" smtClean="0"/>
              <a:t>, </a:t>
            </a:r>
            <a:r>
              <a:rPr lang="el-GR" altLang="el-GR" dirty="0" smtClean="0"/>
              <a:t>και σχετίζεται με την πρόγνωση, ώστε στο στάδιο Α έχουμε την καλύτερη πρόγνωση (μέση επιβίωση 10 έτη), και στο στάδιο </a:t>
            </a:r>
            <a:r>
              <a:rPr lang="en-US" altLang="el-GR" dirty="0" smtClean="0"/>
              <a:t>C </a:t>
            </a:r>
            <a:r>
              <a:rPr lang="el-GR" altLang="el-GR" dirty="0" smtClean="0"/>
              <a:t>την χειρότερη (&lt; από 5 έτη).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64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Θεραπεία ΧΛΛ</a:t>
            </a:r>
            <a:endParaRPr lang="el-GR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 νόσος θεωρείται και χρόνια και ανίατη.</a:t>
            </a:r>
          </a:p>
          <a:p>
            <a:pPr eaLnBrk="1" hangingPunct="1"/>
            <a:r>
              <a:rPr lang="el-GR" altLang="el-GR" dirty="0" smtClean="0"/>
              <a:t>Ωστόσο εμφανίζει </a:t>
            </a:r>
            <a:r>
              <a:rPr lang="el-GR" altLang="el-GR" b="1" dirty="0" smtClean="0"/>
              <a:t>μια καλοήθη πορεία</a:t>
            </a:r>
            <a:r>
              <a:rPr lang="el-GR" altLang="el-GR" dirty="0" smtClean="0"/>
              <a:t>, ώστε πολλοί ασθενείς κυρίως οι ηλικιωμένοι πεθαίνουν από άλλες αιτίες παρά από την ΧΛΛ.</a:t>
            </a:r>
          </a:p>
          <a:p>
            <a:pPr eaLnBrk="1" hangingPunct="1"/>
            <a:r>
              <a:rPr lang="el-GR" altLang="el-GR" dirty="0" smtClean="0"/>
              <a:t>Αρκετοί ασθενείς μπορεί να μην χρειαστούν αγωγή.</a:t>
            </a:r>
          </a:p>
          <a:p>
            <a:pPr eaLnBrk="1" hangingPunct="1"/>
            <a:r>
              <a:rPr lang="el-GR" altLang="el-GR" dirty="0" smtClean="0"/>
              <a:t>Σε εκείνους που θα δώσουμε, </a:t>
            </a:r>
            <a:r>
              <a:rPr lang="el-GR" altLang="el-GR" b="1" dirty="0" smtClean="0"/>
              <a:t>συνιστάται η </a:t>
            </a:r>
            <a:r>
              <a:rPr lang="el-GR" altLang="el-GR" b="1" dirty="0" err="1" smtClean="0"/>
              <a:t>χλωραμβουκίλη</a:t>
            </a:r>
            <a:r>
              <a:rPr lang="el-GR" altLang="el-GR" b="1" dirty="0" smtClean="0"/>
              <a:t> </a:t>
            </a:r>
            <a:r>
              <a:rPr lang="el-GR" altLang="el-GR" b="1" dirty="0"/>
              <a:t>ή</a:t>
            </a:r>
            <a:r>
              <a:rPr lang="el-GR" altLang="el-GR" b="1" dirty="0" smtClean="0"/>
              <a:t> </a:t>
            </a:r>
            <a:r>
              <a:rPr lang="el-GR" altLang="el-GR" b="1" dirty="0" err="1" smtClean="0"/>
              <a:t>κυκλοφωσφαμίδη</a:t>
            </a:r>
            <a:r>
              <a:rPr lang="el-GR" altLang="el-GR" b="1" dirty="0" smtClean="0"/>
              <a:t> από του στόματος.</a:t>
            </a:r>
          </a:p>
          <a:p>
            <a:pPr eaLnBrk="1" hangingPunct="1"/>
            <a:r>
              <a:rPr lang="el-GR" altLang="el-GR" dirty="0" smtClean="0"/>
              <a:t>Υπάρχουν και νεότερα φάρμακα που είναι </a:t>
            </a:r>
            <a:r>
              <a:rPr lang="el-GR" altLang="el-GR" b="1" dirty="0" smtClean="0"/>
              <a:t>ανάλογα των </a:t>
            </a:r>
            <a:r>
              <a:rPr lang="el-GR" altLang="el-GR" b="1" dirty="0" err="1" smtClean="0"/>
              <a:t>πουρινών</a:t>
            </a:r>
            <a:r>
              <a:rPr lang="el-GR" altLang="el-GR" dirty="0" smtClean="0"/>
              <a:t> και έχουν χρησιμοποιηθεί.</a:t>
            </a:r>
          </a:p>
          <a:p>
            <a:pPr eaLnBrk="1" hangingPunct="1"/>
            <a:r>
              <a:rPr lang="el-GR" altLang="el-GR" dirty="0" smtClean="0"/>
              <a:t>Επίσης έχει χρησιμοποιηθεί τόσο η </a:t>
            </a:r>
            <a:r>
              <a:rPr lang="el-GR" altLang="el-GR" dirty="0" err="1" smtClean="0"/>
              <a:t>αυτόλογη</a:t>
            </a:r>
            <a:r>
              <a:rPr lang="el-GR" altLang="el-GR" dirty="0" smtClean="0"/>
              <a:t> όσο και η αλλογενής </a:t>
            </a:r>
            <a:r>
              <a:rPr lang="el-GR" altLang="el-GR" b="1" dirty="0" smtClean="0"/>
              <a:t>μεταμόσχευση </a:t>
            </a:r>
            <a:r>
              <a:rPr lang="el-GR" altLang="el-GR" dirty="0" smtClean="0"/>
              <a:t>μυελού.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9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Χρονία</a:t>
            </a:r>
            <a:r>
              <a:rPr lang="el-GR" dirty="0" smtClean="0"/>
              <a:t> λεμφοκυτταρική λευχαιμία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pic>
        <p:nvPicPr>
          <p:cNvPr id="132098" name="Picture 2" descr="File:Chronic lymphocytic leukemia - very high m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0768"/>
            <a:ext cx="7620000" cy="50768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403648" y="6464369"/>
            <a:ext cx="6336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Chronic lymphocytic leukemia - very high </a:t>
            </a:r>
            <a:r>
              <a:rPr lang="en-US" sz="1200" dirty="0" smtClean="0">
                <a:latin typeface="+mn-lt"/>
                <a:hlinkClick r:id="rId4"/>
              </a:rPr>
              <a:t>mag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Nephron"/>
              </a:rPr>
              <a:t>Nephron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86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Τι παραβλάπτει η </a:t>
            </a:r>
            <a:r>
              <a:rPr lang="el-GR" dirty="0" err="1" smtClean="0"/>
              <a:t>χρονία</a:t>
            </a:r>
            <a:r>
              <a:rPr lang="el-GR" dirty="0" smtClean="0"/>
              <a:t> λεμφοκυτταρική λευχαιμία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pic>
        <p:nvPicPr>
          <p:cNvPr id="130050" name="Picture 2" descr="File:Diagram showing the cells CLL afects CRUK 296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1196751"/>
            <a:ext cx="2824608" cy="563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79512" y="6165304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Diagram showing the cells CLL </a:t>
            </a:r>
            <a:r>
              <a:rPr lang="en-US" sz="1200" dirty="0" err="1">
                <a:latin typeface="+mn-lt"/>
                <a:hlinkClick r:id="rId4"/>
              </a:rPr>
              <a:t>afects</a:t>
            </a:r>
            <a:r>
              <a:rPr lang="en-US" sz="1200" dirty="0">
                <a:latin typeface="+mn-lt"/>
                <a:hlinkClick r:id="rId4"/>
              </a:rPr>
              <a:t> CRUK </a:t>
            </a:r>
            <a:r>
              <a:rPr lang="en-US" sz="1200" dirty="0" smtClean="0">
                <a:latin typeface="+mn-lt"/>
                <a:hlinkClick r:id="rId4"/>
              </a:rPr>
              <a:t>296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Fæ"/>
              </a:rPr>
              <a:t>Fæ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36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Χρόνια </a:t>
            </a:r>
            <a:r>
              <a:rPr lang="el-GR" dirty="0" err="1" smtClean="0"/>
              <a:t>μυελογενής</a:t>
            </a:r>
            <a:r>
              <a:rPr lang="el-GR" dirty="0" smtClean="0"/>
              <a:t> λευχαιμία (</a:t>
            </a:r>
            <a:r>
              <a:rPr lang="el-GR" dirty="0"/>
              <a:t>ΧΜΛ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256584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Η ΧΜΛ έχει ετήσια επίπτωση 1/100000, είναι δε συχνότερη στην μέση ηλικία.</a:t>
            </a:r>
          </a:p>
          <a:p>
            <a:pPr eaLnBrk="1" hangingPunct="1"/>
            <a:r>
              <a:rPr lang="el-GR" altLang="el-GR" dirty="0" smtClean="0"/>
              <a:t>Σπάνια προσβάλλονται τα παιδιά.</a:t>
            </a:r>
          </a:p>
          <a:p>
            <a:pPr eaLnBrk="1" hangingPunct="1"/>
            <a:r>
              <a:rPr lang="el-GR" altLang="el-GR" dirty="0" smtClean="0"/>
              <a:t>Έχει αναφερθεί ότι ενοχοποιείται η έκθεση στην </a:t>
            </a:r>
            <a:r>
              <a:rPr lang="el-GR" altLang="el-GR" b="1" dirty="0" smtClean="0"/>
              <a:t>ακτινοβολία</a:t>
            </a:r>
            <a:r>
              <a:rPr lang="el-GR" altLang="el-GR" dirty="0" smtClean="0"/>
              <a:t> και </a:t>
            </a:r>
            <a:r>
              <a:rPr lang="el-GR" altLang="el-GR" b="1" dirty="0" smtClean="0"/>
              <a:t>στο </a:t>
            </a:r>
            <a:r>
              <a:rPr lang="el-GR" altLang="el-GR" b="1" dirty="0" err="1" smtClean="0"/>
              <a:t>βενζένιο</a:t>
            </a:r>
            <a:r>
              <a:rPr lang="el-GR" altLang="el-GR" b="1" dirty="0" smtClean="0"/>
              <a:t>, </a:t>
            </a:r>
            <a:r>
              <a:rPr lang="el-GR" altLang="el-GR" dirty="0" smtClean="0"/>
              <a:t>ωστόσο σε πολλούς ασθενείς δεν ανιχνεύονται επαφές στο παρελθόν με τέτοιους παράγοντες.</a:t>
            </a:r>
          </a:p>
          <a:p>
            <a:pPr eaLnBrk="1" hangingPunct="1"/>
            <a:r>
              <a:rPr lang="el-GR" altLang="el-GR" dirty="0" smtClean="0"/>
              <a:t>Η διαταραχή αρχίζει από τα </a:t>
            </a:r>
            <a:r>
              <a:rPr lang="el-GR" altLang="el-GR" b="1" dirty="0" smtClean="0"/>
              <a:t>πολυδύναμα προγονικά κύτταρα.</a:t>
            </a:r>
          </a:p>
          <a:p>
            <a:pPr eaLnBrk="1" hangingPunct="1"/>
            <a:r>
              <a:rPr lang="el-GR" altLang="el-GR" b="1" dirty="0" smtClean="0"/>
              <a:t>Σε αυτά τα κύτταρα παρατηρείται το χρωμόσωμα της </a:t>
            </a:r>
            <a:r>
              <a:rPr lang="el-GR" altLang="el-GR" b="1" dirty="0" err="1" smtClean="0"/>
              <a:t>Φιλαδελφείας</a:t>
            </a:r>
            <a:r>
              <a:rPr lang="el-GR" altLang="el-GR" b="1" dirty="0" smtClean="0"/>
              <a:t>, που είναι μια μετάθεση μεταξύ των χρωμοσωμάτων 9 και 22.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44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Συμπτώματα της ΧΜΛ</a:t>
            </a:r>
            <a:endParaRPr lang="el-GR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544616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Παρατηρείται </a:t>
            </a:r>
            <a:r>
              <a:rPr lang="el-GR" altLang="el-GR" b="1" dirty="0" smtClean="0"/>
              <a:t>απώλεια βάρους, εφίδρωση και ανορεξία</a:t>
            </a:r>
            <a:r>
              <a:rPr lang="el-GR" altLang="el-GR" dirty="0" smtClean="0"/>
              <a:t>, κυρίως κατά την έναρξη της νόσου.  Γενικά είναι συχνότερα τα </a:t>
            </a:r>
            <a:r>
              <a:rPr lang="el-GR" altLang="el-GR" b="1" dirty="0" smtClean="0"/>
              <a:t>συστηματικά </a:t>
            </a:r>
            <a:r>
              <a:rPr lang="el-GR" altLang="el-GR" dirty="0" smtClean="0"/>
              <a:t>συμπτώματα.  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Μπορεί να υπάρχει και κοιλιακό άλγος λόγω της μεγάλης διόγκωσης του </a:t>
            </a:r>
            <a:r>
              <a:rPr lang="el-GR" altLang="el-GR" dirty="0" err="1" smtClean="0"/>
              <a:t>σπληνός</a:t>
            </a:r>
            <a:r>
              <a:rPr lang="el-GR" altLang="el-GR" dirty="0" smtClean="0"/>
              <a:t> </a:t>
            </a:r>
            <a:r>
              <a:rPr lang="el-GR" altLang="el-GR" b="1" dirty="0" smtClean="0"/>
              <a:t>(σπληνομεγαλία).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b="1" dirty="0" smtClean="0"/>
              <a:t>Διερεύνηση της ΧΜΛ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Στην </a:t>
            </a:r>
            <a:r>
              <a:rPr lang="el-GR" altLang="el-GR" b="1" dirty="0" smtClean="0"/>
              <a:t>γενική αίματος τα λευκά είναι πολύ αυξημένα </a:t>
            </a:r>
            <a:r>
              <a:rPr lang="el-GR" altLang="el-GR" dirty="0" smtClean="0"/>
              <a:t>(συχνά&gt;100χ10(9)/</a:t>
            </a:r>
            <a:r>
              <a:rPr lang="en-US" altLang="el-GR" dirty="0" smtClean="0"/>
              <a:t>l</a:t>
            </a:r>
            <a:r>
              <a:rPr lang="el-GR" altLang="el-GR" dirty="0" smtClean="0"/>
              <a:t>, η </a:t>
            </a:r>
            <a:r>
              <a:rPr lang="en-US" altLang="el-GR" dirty="0" err="1" smtClean="0"/>
              <a:t>Hb</a:t>
            </a:r>
            <a:r>
              <a:rPr lang="en-US" altLang="el-GR" dirty="0" smtClean="0"/>
              <a:t> </a:t>
            </a:r>
            <a:r>
              <a:rPr lang="el-GR" altLang="el-GR" dirty="0" smtClean="0"/>
              <a:t>μπορεί να είναι ελαφρά χαμηλή.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Ο αριθμός των αιμοπεταλίων είναι είτε φυσιολογικός είτε υψηλός.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Στο </a:t>
            </a:r>
            <a:r>
              <a:rPr lang="el-GR" altLang="el-GR" b="1" dirty="0" smtClean="0"/>
              <a:t>επίχρισμα αίματος </a:t>
            </a:r>
            <a:r>
              <a:rPr lang="el-GR" altLang="el-GR" dirty="0" smtClean="0"/>
              <a:t>βρίσκουμε ώριμα και ανώριμα κύτταρα ταυτόχρονα.</a:t>
            </a:r>
            <a:endParaRPr lang="el-GR" altLang="el-GR" u="sng" dirty="0" smtClean="0"/>
          </a:p>
          <a:p>
            <a:pPr eaLnBrk="1" hangingPunct="1">
              <a:lnSpc>
                <a:spcPct val="100000"/>
              </a:lnSpc>
            </a:pPr>
            <a:r>
              <a:rPr lang="el-GR" altLang="el-GR" b="1" dirty="0" smtClean="0"/>
              <a:t>Ο μυελός των οστών είναι ιδιαίτερα </a:t>
            </a:r>
            <a:r>
              <a:rPr lang="el-GR" altLang="el-GR" b="1" dirty="0" err="1" smtClean="0"/>
              <a:t>κυτταροβριθής</a:t>
            </a:r>
            <a:r>
              <a:rPr lang="el-GR" altLang="el-GR" b="1" dirty="0" smtClean="0"/>
              <a:t> και ανευρίσκεται και το χρωμόσωμα της </a:t>
            </a:r>
            <a:r>
              <a:rPr lang="el-GR" altLang="el-GR" b="1" dirty="0" err="1" smtClean="0"/>
              <a:t>Φιλαδελφείας</a:t>
            </a:r>
            <a:r>
              <a:rPr lang="el-GR" altLang="el-GR" b="1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65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Ασθένειες των λευκών αιμοσφαιρίων </a:t>
            </a:r>
            <a:r>
              <a:rPr lang="el-GR" sz="3000" b="0" dirty="0" smtClean="0"/>
              <a:t>2/2</a:t>
            </a:r>
            <a:endParaRPr lang="el-GR" sz="3000" b="0" dirty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l-GR" altLang="el-GR" b="1" dirty="0" smtClean="0"/>
              <a:t>Επιδημιολογία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Η </a:t>
            </a:r>
            <a:r>
              <a:rPr lang="el-GR" altLang="el-GR" b="1" dirty="0" smtClean="0"/>
              <a:t>ΟΛΛ </a:t>
            </a:r>
            <a:r>
              <a:rPr lang="el-GR" altLang="el-GR" dirty="0" smtClean="0"/>
              <a:t>είναι συχνότερη </a:t>
            </a:r>
            <a:r>
              <a:rPr lang="el-GR" altLang="el-GR" b="1" dirty="0" smtClean="0"/>
              <a:t>στα παιδιά </a:t>
            </a:r>
            <a:r>
              <a:rPr lang="el-GR" altLang="el-GR" dirty="0" smtClean="0"/>
              <a:t>με συχνότερη ηλικία έναρξης τα 4 έτη, σε αντίθεση με την </a:t>
            </a:r>
            <a:r>
              <a:rPr lang="el-GR" altLang="el-GR" b="1" dirty="0" smtClean="0"/>
              <a:t>ΟΜΛ </a:t>
            </a:r>
            <a:r>
              <a:rPr lang="el-GR" altLang="el-GR" dirty="0" smtClean="0"/>
              <a:t>της οποίας η συχνότητα αυξάνεται με την ηλικία και είναι συχνότερη στα </a:t>
            </a:r>
            <a:r>
              <a:rPr lang="el-GR" altLang="el-GR" b="1" dirty="0" smtClean="0"/>
              <a:t>70 χρόνια. 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Στις περισσότερες περιπτώσεις η αιτία της λευχαιμίας παραμένει ακαθόριστη, αν και </a:t>
            </a:r>
            <a:r>
              <a:rPr lang="el-GR" altLang="el-GR" b="1" dirty="0" smtClean="0"/>
              <a:t>η λοίμωξη </a:t>
            </a:r>
            <a:r>
              <a:rPr lang="el-GR" altLang="el-GR" dirty="0" smtClean="0"/>
              <a:t>ίσως παίζει ρόλο στην παιδική ηλικία.  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Η έκθεση σε </a:t>
            </a:r>
            <a:r>
              <a:rPr lang="el-GR" altLang="el-GR" b="1" dirty="0" err="1" smtClean="0"/>
              <a:t>κυτταροτοξικά</a:t>
            </a:r>
            <a:r>
              <a:rPr lang="el-GR" altLang="el-GR" b="1" dirty="0" smtClean="0"/>
              <a:t> φάρμακα, ακτινοβολία και ορισμένες χημικές </a:t>
            </a:r>
            <a:r>
              <a:rPr lang="el-GR" altLang="el-GR" dirty="0" smtClean="0"/>
              <a:t>ουσίες όπως η βενζόλη, αυξάνει την πιθανότητα ανάπτυξης οξείας λευχαιμίας.  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Ακόμη, ορισμένες </a:t>
            </a:r>
            <a:r>
              <a:rPr lang="el-GR" altLang="el-GR" b="1" dirty="0" smtClean="0"/>
              <a:t>χρόνιες αιματολογικές νόσοι</a:t>
            </a:r>
            <a:r>
              <a:rPr lang="el-GR" altLang="el-GR" dirty="0" smtClean="0"/>
              <a:t>, όπως η </a:t>
            </a:r>
            <a:r>
              <a:rPr lang="el-GR" altLang="el-GR" dirty="0" err="1" smtClean="0"/>
              <a:t>μυελοδυσπλασία</a:t>
            </a:r>
            <a:r>
              <a:rPr lang="el-GR" altLang="el-GR" dirty="0" smtClean="0"/>
              <a:t>, η </a:t>
            </a:r>
            <a:r>
              <a:rPr lang="el-GR" altLang="el-GR" dirty="0" err="1" smtClean="0"/>
              <a:t>μυελίνωση</a:t>
            </a:r>
            <a:r>
              <a:rPr lang="el-GR" altLang="el-GR" dirty="0" smtClean="0"/>
              <a:t> και η </a:t>
            </a:r>
            <a:r>
              <a:rPr lang="el-GR" altLang="el-GR" dirty="0" err="1" smtClean="0"/>
              <a:t>παροξυσμική</a:t>
            </a:r>
            <a:r>
              <a:rPr lang="el-GR" altLang="el-GR" dirty="0" smtClean="0"/>
              <a:t> νυχτερινή </a:t>
            </a:r>
            <a:r>
              <a:rPr lang="el-GR" altLang="el-GR" dirty="0" err="1" smtClean="0"/>
              <a:t>αιμοσφαιρινουρία</a:t>
            </a:r>
            <a:r>
              <a:rPr lang="el-GR" altLang="el-GR" dirty="0" smtClean="0"/>
              <a:t> παρουσιάζουν μεγάλη πιθανότητα εξέλιξης σε ΟΜΛ.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08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Θεραπεία ΧΜΛ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19256" cy="5544616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Αρχική θεραπεία αποτελεί </a:t>
            </a:r>
            <a:r>
              <a:rPr lang="el-GR" altLang="el-GR" b="1" dirty="0" smtClean="0"/>
              <a:t>η </a:t>
            </a:r>
            <a:r>
              <a:rPr lang="el-GR" altLang="el-GR" b="1" dirty="0" err="1" smtClean="0"/>
              <a:t>υδροξυουρία</a:t>
            </a:r>
            <a:r>
              <a:rPr lang="el-GR" altLang="el-GR" b="1" dirty="0" smtClean="0"/>
              <a:t>, </a:t>
            </a:r>
            <a:r>
              <a:rPr lang="el-GR" altLang="el-GR" dirty="0" smtClean="0"/>
              <a:t>από του στόματος.  </a:t>
            </a:r>
          </a:p>
          <a:p>
            <a:pPr eaLnBrk="1" hangingPunct="1"/>
            <a:r>
              <a:rPr lang="el-GR" altLang="el-GR" dirty="0" smtClean="0"/>
              <a:t>Οι περισσότεροι ασθενείς ακολουθούν για χρόνια μια καλοήθη πορεία με σχεδόν φυσιολογική ζωή, ωστόσο μετά από αρκετό καιρό, η χρόνια και ήπια πορεία αντικαθίσταται από μια επιθετική </a:t>
            </a:r>
            <a:r>
              <a:rPr lang="el-GR" altLang="el-GR" b="1" dirty="0" smtClean="0"/>
              <a:t>οξεία λευχαιμική φάση, </a:t>
            </a:r>
            <a:r>
              <a:rPr lang="el-GR" altLang="el-GR" dirty="0" smtClean="0"/>
              <a:t>ανθεκτική στην θεραπεία, οπότε επέρχεται και ο θάνατος.</a:t>
            </a:r>
          </a:p>
          <a:p>
            <a:pPr eaLnBrk="1" hangingPunct="1"/>
            <a:r>
              <a:rPr lang="el-GR" altLang="el-GR" dirty="0" smtClean="0"/>
              <a:t>Η μέση προβλεπόμενη επιβίωση μετά την διάγνωση της νόσου είναι 5 έτη.</a:t>
            </a:r>
          </a:p>
          <a:p>
            <a:pPr eaLnBrk="1" hangingPunct="1"/>
            <a:r>
              <a:rPr lang="el-GR" altLang="el-GR" dirty="0" smtClean="0"/>
              <a:t>Φαίνεται ότι </a:t>
            </a:r>
            <a:r>
              <a:rPr lang="el-GR" altLang="el-GR" b="1" dirty="0" smtClean="0"/>
              <a:t>η </a:t>
            </a:r>
            <a:r>
              <a:rPr lang="el-GR" altLang="el-GR" b="1" dirty="0" err="1" smtClean="0"/>
              <a:t>ιντερφερόνη</a:t>
            </a:r>
            <a:r>
              <a:rPr lang="el-GR" altLang="el-GR" b="1" dirty="0" smtClean="0"/>
              <a:t>-α παρατείνει την ζωή 1-2 περισσότερο από ότι η </a:t>
            </a:r>
            <a:r>
              <a:rPr lang="el-GR" altLang="el-GR" b="1" dirty="0" err="1" smtClean="0"/>
              <a:t>υδροξυουρία</a:t>
            </a:r>
            <a:r>
              <a:rPr lang="el-GR" altLang="el-GR" b="1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12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Θεραπεία ΧΜΛ </a:t>
            </a:r>
            <a:r>
              <a:rPr lang="el-GR" sz="3000" b="0" dirty="0" smtClean="0"/>
              <a:t>2/4</a:t>
            </a:r>
            <a:endParaRPr lang="el-GR" sz="3000" b="0" dirty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19256" cy="5544616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Μερικοί ασθενείς με </a:t>
            </a:r>
            <a:r>
              <a:rPr lang="el-GR" altLang="el-GR" dirty="0" err="1" smtClean="0"/>
              <a:t>ιντερφερόνη</a:t>
            </a:r>
            <a:r>
              <a:rPr lang="el-GR" altLang="el-GR" dirty="0" smtClean="0"/>
              <a:t>, εμφανίζουν </a:t>
            </a:r>
            <a:r>
              <a:rPr lang="el-GR" altLang="el-GR" dirty="0" err="1" smtClean="0"/>
              <a:t>φυσιολογικοποίηση</a:t>
            </a:r>
            <a:r>
              <a:rPr lang="el-GR" altLang="el-GR" dirty="0" smtClean="0"/>
              <a:t> των λευκών και εξαφάνιση του χρωμοσώματος της </a:t>
            </a:r>
            <a:r>
              <a:rPr lang="el-GR" altLang="el-GR" dirty="0" err="1" smtClean="0"/>
              <a:t>Φιλαδελφείας</a:t>
            </a:r>
            <a:r>
              <a:rPr lang="el-GR" altLang="el-GR" dirty="0" smtClean="0"/>
              <a:t>.  Η πρόγνωσή τους είναι πολύ καλύτερη των υπολοίπων.</a:t>
            </a:r>
          </a:p>
          <a:p>
            <a:pPr eaLnBrk="1" hangingPunct="1"/>
            <a:r>
              <a:rPr lang="el-GR" altLang="el-GR" dirty="0" smtClean="0"/>
              <a:t>Μια νέα θεραπεία είναι </a:t>
            </a:r>
            <a:r>
              <a:rPr lang="el-GR" altLang="el-GR" b="1" dirty="0" smtClean="0"/>
              <a:t>το </a:t>
            </a:r>
            <a:r>
              <a:rPr lang="en-US" altLang="el-GR" b="1" dirty="0" smtClean="0"/>
              <a:t>STI</a:t>
            </a:r>
            <a:r>
              <a:rPr lang="el-GR" altLang="el-GR" b="1" dirty="0" smtClean="0"/>
              <a:t>571 (</a:t>
            </a:r>
            <a:r>
              <a:rPr lang="en-US" altLang="el-GR" b="1" dirty="0" err="1" smtClean="0"/>
              <a:t>Glivec</a:t>
            </a:r>
            <a:r>
              <a:rPr lang="el-GR" altLang="el-GR" b="1" dirty="0" smtClean="0"/>
              <a:t>) </a:t>
            </a:r>
            <a:r>
              <a:rPr lang="el-GR" altLang="el-GR" dirty="0" smtClean="0"/>
              <a:t>που αναστέλλει την παθολογική </a:t>
            </a:r>
            <a:r>
              <a:rPr lang="el-GR" altLang="el-GR" dirty="0" err="1" smtClean="0"/>
              <a:t>τυροσινική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κινάση</a:t>
            </a:r>
            <a:r>
              <a:rPr lang="el-GR" altLang="el-GR" dirty="0" smtClean="0"/>
              <a:t> που παράγεται από το </a:t>
            </a:r>
            <a:r>
              <a:rPr lang="en-US" altLang="el-GR" dirty="0" smtClean="0"/>
              <a:t>BCR</a:t>
            </a:r>
            <a:r>
              <a:rPr lang="el-GR" altLang="el-GR" dirty="0" smtClean="0"/>
              <a:t>-</a:t>
            </a:r>
            <a:r>
              <a:rPr lang="en-US" altLang="el-GR" dirty="0" smtClean="0"/>
              <a:t>ABL </a:t>
            </a:r>
            <a:r>
              <a:rPr lang="el-GR" altLang="el-GR" dirty="0" smtClean="0"/>
              <a:t>γονίδιο.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71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Θεραπεία ΧΜΛ </a:t>
            </a:r>
            <a:r>
              <a:rPr lang="el-GR" sz="3000" b="0" dirty="0" smtClean="0"/>
              <a:t>3/4</a:t>
            </a:r>
            <a:endParaRPr lang="el-GR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Το </a:t>
            </a:r>
            <a:r>
              <a:rPr lang="en-US" altLang="el-GR" dirty="0" err="1" smtClean="0"/>
              <a:t>Glivec</a:t>
            </a:r>
            <a:r>
              <a:rPr lang="en-US" altLang="el-GR" dirty="0" smtClean="0"/>
              <a:t> </a:t>
            </a:r>
            <a:r>
              <a:rPr lang="el-GR" altLang="el-GR" dirty="0" smtClean="0"/>
              <a:t>φαίνεται πολύ αποτελεσματικό και πολλοί (&gt;90%) ομαλοποιούν το επίχρισμα του περιφερικού αίματος με παράλληλη μείωση του ποσοστού των κυττάρων που είναι θετικά στο χρωμόσωμα της </a:t>
            </a:r>
            <a:r>
              <a:rPr lang="el-GR" altLang="el-GR" dirty="0" err="1" smtClean="0"/>
              <a:t>Φιλαδελφείας</a:t>
            </a:r>
            <a:r>
              <a:rPr lang="el-GR" altLang="el-GR" dirty="0" smtClean="0"/>
              <a:t>.  Προς το παρόν δοκιμάζεται αλλά τα αποτελέσματα δείχνουν ότι στο μέλλον η χρήση του θα αυξηθεί.</a:t>
            </a:r>
            <a:endParaRPr lang="el-GR" altLang="el-GR" u="sng" dirty="0" smtClean="0"/>
          </a:p>
          <a:p>
            <a:pPr eaLnBrk="1" hangingPunct="1"/>
            <a:r>
              <a:rPr lang="el-GR" altLang="el-GR" b="1" dirty="0" smtClean="0"/>
              <a:t>Σήμερα ωστόσο, η πιο αξιόπιστη μέθοδος στην ΧΜΛ είναι η μεταμόσχευση του μυελού. 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96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ΧΜΛ </a:t>
            </a:r>
            <a:r>
              <a:rPr lang="el-GR" sz="3000" b="0" dirty="0" smtClean="0"/>
              <a:t>4/4</a:t>
            </a:r>
            <a:endParaRPr lang="el-GR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Η μεταμόσχευση μυελού μπορεί να επιτευχθεί είτε από συμβατό αδελφό είτε από άσχετο δότη.  </a:t>
            </a:r>
          </a:p>
          <a:p>
            <a:pPr eaLnBrk="1" hangingPunct="1"/>
            <a:r>
              <a:rPr lang="el-GR" altLang="el-GR" dirty="0" smtClean="0"/>
              <a:t>Θεωρείται ιδανική σε νεότερους (&lt;60 ετών) ασθενείς και προκαλεί ίαση στους μισούς περίπου. </a:t>
            </a:r>
          </a:p>
          <a:p>
            <a:pPr eaLnBrk="1" hangingPunct="1"/>
            <a:r>
              <a:rPr lang="el-GR" altLang="el-GR" dirty="0" smtClean="0"/>
              <a:t> Ωστόσο οι υπόλοιποι μπορεί να πεθάνουν είτε από επιπλοκές της μεταμόσχευσης είτε από υποτροπή που μπορεί να παρατηρηθεί μετά την μεταμόσχευση.  </a:t>
            </a:r>
            <a:endParaRPr lang="el-GR" altLang="el-GR" u="sng" dirty="0" smtClean="0"/>
          </a:p>
          <a:p>
            <a:pPr eaLnBrk="1" hangingPunct="1"/>
            <a:r>
              <a:rPr lang="el-GR" altLang="el-GR" b="1" dirty="0" smtClean="0"/>
              <a:t>Ασθενείς που υποτροπιάζουν μετά την μεταμόσχευση μυελού λαμβάνουν λεμφοκύτταρα από τον αρχικό δότη ενδοφλεβίως.  </a:t>
            </a:r>
          </a:p>
          <a:p>
            <a:pPr eaLnBrk="1" hangingPunct="1"/>
            <a:r>
              <a:rPr lang="el-GR" altLang="el-GR" dirty="0" smtClean="0"/>
              <a:t>Με αυτήν την προσέγγιση ένα ποσοστό 75% των υποτροπιαζόντων μπορεί να οδηγηθεί σε παρατεταμένη ύφεση.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12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Λεμφώματα </a:t>
            </a:r>
            <a:endParaRPr lang="el-GR" dirty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Υπάρχουν δύο τύποι λεμφωμάτων: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altLang="el-GR" dirty="0" smtClean="0"/>
              <a:t>Η νόσος του </a:t>
            </a:r>
            <a:r>
              <a:rPr lang="en-US" altLang="el-GR" dirty="0" smtClean="0"/>
              <a:t>Hodgkin</a:t>
            </a:r>
            <a:endParaRPr lang="el-GR" altLang="el-GR" dirty="0" smtClean="0"/>
          </a:p>
          <a:p>
            <a:pPr marL="857250" lvl="1" indent="-457200">
              <a:buFont typeface="+mj-lt"/>
              <a:buAutoNum type="arabicPeriod"/>
            </a:pPr>
            <a:r>
              <a:rPr lang="el-GR" altLang="el-GR" dirty="0" smtClean="0"/>
              <a:t>Τα λεμφώματα </a:t>
            </a:r>
            <a:r>
              <a:rPr lang="en-US" altLang="el-GR" dirty="0" smtClean="0"/>
              <a:t>non</a:t>
            </a:r>
            <a:r>
              <a:rPr lang="el-GR" altLang="el-GR" dirty="0" smtClean="0"/>
              <a:t>-</a:t>
            </a:r>
            <a:r>
              <a:rPr lang="en-US" altLang="el-GR" dirty="0" smtClean="0"/>
              <a:t>Hodgkin</a:t>
            </a:r>
            <a:endParaRPr lang="el-GR" altLang="el-GR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28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Λεμφώματα </a:t>
            </a:r>
            <a:r>
              <a:rPr lang="en-US" dirty="0" smtClean="0"/>
              <a:t>non-Hodgkin</a:t>
            </a:r>
            <a:endParaRPr lang="el-GR" dirty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Αυτά αποτελούν μια </a:t>
            </a:r>
            <a:r>
              <a:rPr lang="el-GR" altLang="el-GR" b="1" dirty="0" smtClean="0"/>
              <a:t>ετερογενή </a:t>
            </a:r>
            <a:r>
              <a:rPr lang="el-GR" altLang="el-GR" dirty="0" smtClean="0"/>
              <a:t>ομάδα και είναι </a:t>
            </a:r>
            <a:r>
              <a:rPr lang="el-GR" altLang="el-GR" b="1" dirty="0" smtClean="0"/>
              <a:t>κακοήθειες</a:t>
            </a:r>
            <a:r>
              <a:rPr lang="el-GR" altLang="el-GR" dirty="0" smtClean="0"/>
              <a:t> του λεμφικού συστήματος.</a:t>
            </a:r>
          </a:p>
          <a:p>
            <a:pPr eaLnBrk="1" hangingPunct="1"/>
            <a:r>
              <a:rPr lang="el-GR" altLang="el-GR" dirty="0" smtClean="0"/>
              <a:t>Κατά 80% προέρχονται από τα Β-λεμφοκύτταρα, ενώ κατά 20% από τα Τ-λεμφοκύτταρα.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49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Λεμφικό σύστημα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pic>
        <p:nvPicPr>
          <p:cNvPr id="1026" name="Picture 2" descr="File:2201 Anatomy of the Lymphatic 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113647"/>
            <a:ext cx="53911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-26641" y="6211669"/>
            <a:ext cx="2267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2201 Anatomy of the Lymphatic </a:t>
            </a:r>
            <a:r>
              <a:rPr lang="en-US" sz="1200" dirty="0" smtClean="0">
                <a:latin typeface="+mn-lt"/>
                <a:hlinkClick r:id="rId3"/>
              </a:rPr>
              <a:t>System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68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sz="3400" dirty="0" err="1" smtClean="0"/>
              <a:t>Αιτιοπαθογένεια</a:t>
            </a:r>
            <a:r>
              <a:rPr lang="el-GR" sz="3400" dirty="0" smtClean="0"/>
              <a:t> στα λεμφώματα </a:t>
            </a:r>
            <a:r>
              <a:rPr lang="en-US" sz="3400" dirty="0" smtClean="0"/>
              <a:t>non-Hodgkin</a:t>
            </a:r>
            <a:endParaRPr lang="el-GR" sz="3400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736"/>
            <a:ext cx="8496944" cy="5544616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800"/>
              </a:spcBef>
            </a:pPr>
            <a:r>
              <a:rPr lang="el-GR" altLang="el-GR" dirty="0" smtClean="0"/>
              <a:t>Σήμερα εμφανίζουν αύξηση λόγω και της συμμετοχής τέτοιων παθογενειών σε ασθενείς </a:t>
            </a:r>
            <a:r>
              <a:rPr lang="el-GR" altLang="el-GR" b="1" dirty="0" smtClean="0"/>
              <a:t>με </a:t>
            </a:r>
            <a:r>
              <a:rPr lang="en-US" altLang="el-GR" b="1" dirty="0" smtClean="0"/>
              <a:t>AIDS</a:t>
            </a:r>
            <a:r>
              <a:rPr lang="el-GR" altLang="el-GR" b="1" dirty="0" smtClean="0"/>
              <a:t>.</a:t>
            </a:r>
          </a:p>
          <a:p>
            <a:pPr eaLnBrk="1" hangingPunct="1">
              <a:lnSpc>
                <a:spcPct val="100000"/>
              </a:lnSpc>
              <a:spcBef>
                <a:spcPts val="800"/>
              </a:spcBef>
            </a:pPr>
            <a:r>
              <a:rPr lang="el-GR" altLang="el-GR" dirty="0" smtClean="0"/>
              <a:t>Έχουν συσχετισθεί με </a:t>
            </a:r>
            <a:r>
              <a:rPr lang="el-GR" altLang="el-GR" b="1" dirty="0" smtClean="0"/>
              <a:t>χρήση </a:t>
            </a:r>
            <a:r>
              <a:rPr lang="el-GR" altLang="el-GR" b="1" dirty="0" err="1" smtClean="0"/>
              <a:t>ανοσοκατασταλτικών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όπως </a:t>
            </a:r>
            <a:r>
              <a:rPr lang="el-GR" altLang="el-GR" dirty="0" err="1" smtClean="0"/>
              <a:t>κυκλοσπορίνη</a:t>
            </a:r>
            <a:r>
              <a:rPr lang="el-GR" altLang="el-GR" dirty="0" smtClean="0"/>
              <a:t>, αλλά και </a:t>
            </a:r>
            <a:r>
              <a:rPr lang="el-GR" altLang="el-GR" dirty="0" err="1" smtClean="0"/>
              <a:t>κορτικοστεροειδών</a:t>
            </a:r>
            <a:r>
              <a:rPr lang="el-GR" altLang="el-GR" dirty="0" smtClean="0"/>
              <a:t>, με διάφορες </a:t>
            </a:r>
            <a:r>
              <a:rPr lang="el-GR" altLang="el-GR" b="1" dirty="0" smtClean="0"/>
              <a:t>αντικαρκινικές θεραπείες </a:t>
            </a:r>
            <a:r>
              <a:rPr lang="el-GR" altLang="el-GR" dirty="0" smtClean="0"/>
              <a:t>όπως ακτινοβολία και χημειοθεραπεία, καθώς και με </a:t>
            </a:r>
            <a:r>
              <a:rPr lang="el-GR" altLang="el-GR" b="1" dirty="0" smtClean="0"/>
              <a:t>κληρονομικές </a:t>
            </a:r>
            <a:r>
              <a:rPr lang="el-GR" altLang="el-GR" b="1" dirty="0" err="1" smtClean="0"/>
              <a:t>ανοσοανεπάρκειες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όπως σύνδρομο αταξίας-</a:t>
            </a:r>
            <a:r>
              <a:rPr lang="el-GR" altLang="el-GR" dirty="0" err="1" smtClean="0"/>
              <a:t>τηλεαγγειεκτασίας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100000"/>
              </a:lnSpc>
              <a:spcBef>
                <a:spcPts val="800"/>
              </a:spcBef>
            </a:pPr>
            <a:r>
              <a:rPr lang="el-GR" altLang="el-GR" dirty="0" smtClean="0"/>
              <a:t>Επίσης έχουν ανιχνευθεί σε συνδυασμό </a:t>
            </a:r>
            <a:r>
              <a:rPr lang="el-GR" altLang="el-GR" b="1" dirty="0" smtClean="0"/>
              <a:t>με χρόνιες νόσους </a:t>
            </a:r>
            <a:r>
              <a:rPr lang="el-GR" altLang="el-GR" dirty="0" smtClean="0"/>
              <a:t>όπως ρευματοειδή αρθρίτιδα, συστηματικό </a:t>
            </a:r>
            <a:r>
              <a:rPr lang="el-GR" altLang="el-GR" dirty="0" err="1" smtClean="0"/>
              <a:t>ερυθηματώδη</a:t>
            </a:r>
            <a:r>
              <a:rPr lang="el-GR" altLang="el-GR" dirty="0" smtClean="0"/>
              <a:t> λύκο, σύνδρομο </a:t>
            </a:r>
            <a:r>
              <a:rPr lang="en-US" altLang="el-GR" dirty="0" err="1" smtClean="0"/>
              <a:t>Sjogren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100000"/>
              </a:lnSpc>
              <a:spcBef>
                <a:spcPts val="800"/>
              </a:spcBef>
            </a:pPr>
            <a:r>
              <a:rPr lang="el-GR" altLang="el-GR" dirty="0" smtClean="0"/>
              <a:t>Επίσης λόγω επαφής με διάφορους </a:t>
            </a:r>
            <a:r>
              <a:rPr lang="el-GR" altLang="el-GR" b="1" dirty="0" smtClean="0"/>
              <a:t>φυσικούς και χημικούς παράγοντες, μετά από ακτινοθεραπεία σε </a:t>
            </a:r>
            <a:r>
              <a:rPr lang="en-US" altLang="el-GR" b="1" dirty="0" smtClean="0"/>
              <a:t>Hodgkin</a:t>
            </a:r>
            <a:r>
              <a:rPr lang="el-GR" altLang="el-GR" b="1" dirty="0" smtClean="0"/>
              <a:t>’</a:t>
            </a:r>
            <a:r>
              <a:rPr lang="en-US" altLang="el-GR" b="1" dirty="0" smtClean="0"/>
              <a:t>s</a:t>
            </a:r>
            <a:r>
              <a:rPr lang="el-GR" altLang="el-GR" dirty="0" smtClean="0"/>
              <a:t>, μετά από επαφή με διάφορους φαρμακευτικούς παράγοντες όπως ζιζανιοκτόνα κτλ.</a:t>
            </a:r>
          </a:p>
          <a:p>
            <a:pPr eaLnBrk="1" hangingPunct="1">
              <a:lnSpc>
                <a:spcPct val="100000"/>
              </a:lnSpc>
              <a:spcBef>
                <a:spcPts val="800"/>
              </a:spcBef>
            </a:pPr>
            <a:r>
              <a:rPr lang="el-GR" altLang="el-GR" dirty="0" smtClean="0"/>
              <a:t>Ωστόσο σε μεγάλο βαθμό παραμένει η αιτιολογία του </a:t>
            </a:r>
            <a:r>
              <a:rPr lang="el-GR" altLang="el-GR" b="1" dirty="0" smtClean="0"/>
              <a:t>ιδιοπαθής.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6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sz="3400" dirty="0" smtClean="0"/>
              <a:t>Κατηγοριοποίηση στα λεμφώματα </a:t>
            </a:r>
            <a:r>
              <a:rPr lang="en-US" sz="3400" dirty="0" smtClean="0"/>
              <a:t>non-Hodgkin</a:t>
            </a:r>
            <a:endParaRPr lang="el-GR" sz="3400" dirty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Υπάρχουν πολλά (&gt;20 συστήματα) για την κατηγοριοποίηση των λεμφωμάτων αυτών.</a:t>
            </a:r>
          </a:p>
          <a:p>
            <a:pPr eaLnBrk="1" hangingPunct="1"/>
            <a:r>
              <a:rPr lang="el-GR" altLang="el-GR" dirty="0" smtClean="0"/>
              <a:t>Σήμερα έχει γίνει αποδεκτή </a:t>
            </a:r>
            <a:r>
              <a:rPr lang="el-GR" altLang="el-GR" b="1" dirty="0" smtClean="0"/>
              <a:t>η Αναθεωρημένη </a:t>
            </a:r>
            <a:r>
              <a:rPr lang="el-GR" altLang="el-GR" b="1" dirty="0" err="1" smtClean="0"/>
              <a:t>Ευρω</a:t>
            </a:r>
            <a:r>
              <a:rPr lang="el-GR" altLang="el-GR" b="1" dirty="0" smtClean="0"/>
              <a:t>-Αμερικανική Ταξινόμηση των Νεοπλασμάτων του Λεμφικού Συστήματος </a:t>
            </a:r>
            <a:r>
              <a:rPr lang="el-GR" altLang="el-GR" dirty="0" smtClean="0"/>
              <a:t>που ορίζει διακριτές οντότητες με βάση μορφολογικά, ανοσολογικά και γενετικά χαρακτηριστικά.  </a:t>
            </a:r>
          </a:p>
          <a:p>
            <a:pPr eaLnBrk="1" hangingPunct="1"/>
            <a:r>
              <a:rPr lang="el-GR" altLang="el-GR" dirty="0" smtClean="0"/>
              <a:t>Γενικά όμως η διάκριση η πιο εύχρηστη είναι σε </a:t>
            </a:r>
            <a:r>
              <a:rPr lang="el-GR" altLang="el-GR" b="1" dirty="0" smtClean="0"/>
              <a:t>λεμφώματα χαμηλής, ενδιάμεσης και υψηλής κακοήθειας.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44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Χαμηλής κακοήθειας </a:t>
            </a:r>
            <a:r>
              <a:rPr lang="el-GR" dirty="0" smtClean="0"/>
              <a:t>λεμφώματα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dirty="0" smtClean="0"/>
              <a:t>Η κατηγορία αυτή περιλαμβάνει νόσους όπως το </a:t>
            </a:r>
            <a:r>
              <a:rPr lang="el-GR" altLang="el-GR" b="1" dirty="0" err="1" smtClean="0"/>
              <a:t>θυλακιώδες</a:t>
            </a:r>
            <a:r>
              <a:rPr lang="el-GR" altLang="el-GR" b="1" dirty="0" smtClean="0"/>
              <a:t> λέμφωμα, και την </a:t>
            </a:r>
            <a:r>
              <a:rPr lang="el-GR" altLang="el-GR" b="1" dirty="0" err="1" smtClean="0"/>
              <a:t>μακροσφαιριναιμία</a:t>
            </a:r>
            <a:r>
              <a:rPr lang="el-GR" altLang="el-GR" b="1" dirty="0" smtClean="0"/>
              <a:t> του </a:t>
            </a:r>
            <a:r>
              <a:rPr lang="en-US" altLang="el-GR" b="1" dirty="0" err="1" smtClean="0"/>
              <a:t>Waldenstrom</a:t>
            </a:r>
            <a:r>
              <a:rPr lang="el-GR" altLang="el-GR" b="1" dirty="0" smtClean="0"/>
              <a:t>.</a:t>
            </a:r>
          </a:p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dirty="0" smtClean="0"/>
              <a:t>Αυτές οι διαταραχές είναι ύπουλες, με βραδεία εξέλιξη, που ευτυχώς ελέγχονται με επιτυχία με την από του στόματος χημειοθεραπεία.  Μέση επιβίωση 3-10 χρόνια.</a:t>
            </a:r>
            <a:endParaRPr lang="el-GR" altLang="el-GR" u="sng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4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Λευκά αιμοσφαίρια</a:t>
            </a:r>
            <a:endParaRPr lang="el-GR" dirty="0"/>
          </a:p>
        </p:txBody>
      </p:sp>
      <p:pic>
        <p:nvPicPr>
          <p:cNvPr id="155650" name="Picture 2" descr="File:Blausen 0909 WhiteBloodCe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056784" cy="52925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1043608" y="6536377"/>
            <a:ext cx="7056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0909 </a:t>
            </a:r>
            <a:r>
              <a:rPr lang="en-US" sz="1200" dirty="0" err="1" smtClean="0">
                <a:latin typeface="+mn-lt"/>
                <a:hlinkClick r:id="rId3"/>
              </a:rPr>
              <a:t>WhiteBloodCells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4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373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Χαμηλής κακοήθειας </a:t>
            </a:r>
            <a:r>
              <a:rPr lang="el-GR" dirty="0" smtClean="0"/>
              <a:t>λεμφώματα </a:t>
            </a:r>
            <a:r>
              <a:rPr lang="el-GR" sz="3000" b="0" dirty="0" smtClean="0"/>
              <a:t>2/3</a:t>
            </a:r>
            <a:endParaRPr lang="el-GR" sz="3000" b="0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b="1" dirty="0" smtClean="0"/>
              <a:t>Το </a:t>
            </a:r>
            <a:r>
              <a:rPr lang="el-GR" altLang="el-GR" b="1" dirty="0" err="1" smtClean="0"/>
              <a:t>θυλακιώδες</a:t>
            </a:r>
            <a:r>
              <a:rPr lang="el-GR" altLang="el-GR" b="1" dirty="0" smtClean="0"/>
              <a:t> λέμφωμα </a:t>
            </a:r>
            <a:r>
              <a:rPr lang="el-GR" altLang="el-GR" dirty="0" smtClean="0"/>
              <a:t>προέρχεται από τα Β κύτταρα, απαντάται σε ηλικιωμένα άτομα και οφείλεται σε μια μετάθεση των χρωματοσωμάτων 14 και 18, με αποτέλεσμα να </a:t>
            </a:r>
            <a:r>
              <a:rPr lang="el-GR" altLang="el-GR" dirty="0" err="1" smtClean="0"/>
              <a:t>υπερεκφράζεται</a:t>
            </a:r>
            <a:r>
              <a:rPr lang="el-GR" altLang="el-GR" dirty="0" smtClean="0"/>
              <a:t> το </a:t>
            </a:r>
            <a:r>
              <a:rPr lang="en-US" altLang="el-GR" dirty="0" err="1" smtClean="0"/>
              <a:t>bcl</a:t>
            </a:r>
            <a:r>
              <a:rPr lang="el-GR" altLang="el-GR" dirty="0" smtClean="0"/>
              <a:t>-2 και η αναστολή της απόπτωσης με επιμήκυνση της επιβίωσης των κυττάρων του λεμφώματος.  Παρουσιάζει </a:t>
            </a:r>
            <a:r>
              <a:rPr lang="el-GR" altLang="el-GR" dirty="0" err="1" smtClean="0"/>
              <a:t>λεμφαδενοπάθεια</a:t>
            </a:r>
            <a:r>
              <a:rPr lang="el-GR" altLang="el-GR" dirty="0" smtClean="0"/>
              <a:t>, αλλά και γενικά συμπτώματα (πυρετός, απώλεια βάρους).  Για θεραπεία χορηγείται η </a:t>
            </a:r>
            <a:r>
              <a:rPr lang="el-GR" altLang="el-GR" dirty="0" err="1" smtClean="0"/>
              <a:t>χλωραμβουκίλη</a:t>
            </a:r>
            <a:r>
              <a:rPr lang="el-GR" altLang="el-GR" dirty="0" smtClean="0"/>
              <a:t>, ή και νεότερα φάρμακα όπως η </a:t>
            </a:r>
            <a:r>
              <a:rPr lang="el-GR" altLang="el-GR" dirty="0" err="1" smtClean="0"/>
              <a:t>φλουδαραβίνη</a:t>
            </a:r>
            <a:r>
              <a:rPr lang="el-GR" altLang="el-GR" dirty="0" smtClean="0"/>
              <a:t>.  Επιλεκτικά έχει χρησιμοποιηθεί και η μεταμόσχευση μυελού των οστών.</a:t>
            </a:r>
            <a:endParaRPr lang="el-GR" altLang="el-GR" u="sng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7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Χαμηλής κακοήθειας </a:t>
            </a:r>
            <a:r>
              <a:rPr lang="el-GR" dirty="0" smtClean="0"/>
              <a:t>λεμφώματα </a:t>
            </a:r>
            <a:r>
              <a:rPr lang="el-GR" sz="3000" b="0" dirty="0" smtClean="0"/>
              <a:t>3/3</a:t>
            </a:r>
            <a:endParaRPr lang="el-GR" sz="3000" b="0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328592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b="1" dirty="0" smtClean="0"/>
              <a:t>Η </a:t>
            </a:r>
            <a:r>
              <a:rPr lang="el-GR" altLang="el-GR" b="1" dirty="0" err="1" smtClean="0"/>
              <a:t>μακροσφαιριναιμία</a:t>
            </a:r>
            <a:r>
              <a:rPr lang="el-GR" altLang="el-GR" b="1" dirty="0" smtClean="0"/>
              <a:t> του </a:t>
            </a:r>
            <a:r>
              <a:rPr lang="en-US" altLang="el-GR" b="1" dirty="0" err="1" smtClean="0"/>
              <a:t>Waldenstrom</a:t>
            </a:r>
            <a:r>
              <a:rPr lang="en-US" altLang="el-GR" b="1" dirty="0" smtClean="0"/>
              <a:t> </a:t>
            </a:r>
            <a:r>
              <a:rPr lang="el-GR" altLang="el-GR" dirty="0" smtClean="0"/>
              <a:t>είναι λέμφωμα χαμηλής κακοήθειας όπου τα ανώμαλα λεμφοκύτταρα έχουν χαρακτηριστικά λεμφοκυττάρων και παράγουν </a:t>
            </a:r>
            <a:r>
              <a:rPr lang="el-GR" altLang="el-GR" dirty="0" err="1" smtClean="0"/>
              <a:t>μονοκλωνική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παραπρωτείνη</a:t>
            </a:r>
            <a:r>
              <a:rPr lang="el-GR" altLang="el-GR" dirty="0" smtClean="0"/>
              <a:t> </a:t>
            </a:r>
            <a:r>
              <a:rPr lang="en-US" altLang="el-GR" dirty="0" err="1" smtClean="0"/>
              <a:t>IgM</a:t>
            </a:r>
            <a:r>
              <a:rPr lang="el-GR" altLang="el-GR" dirty="0" smtClean="0"/>
              <a:t>.  </a:t>
            </a:r>
          </a:p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dirty="0" smtClean="0"/>
              <a:t>Οι πάσχοντες παρουσιάζουν χαρακτηριστικά του λεμφώματος (όπως </a:t>
            </a:r>
            <a:r>
              <a:rPr lang="el-GR" altLang="el-GR" dirty="0" err="1" smtClean="0"/>
              <a:t>λεμφαδενοπάθεια</a:t>
            </a:r>
            <a:r>
              <a:rPr lang="el-GR" altLang="el-GR" dirty="0" smtClean="0"/>
              <a:t> με γενικά συμπτώματα) </a:t>
            </a:r>
            <a:r>
              <a:rPr lang="el-GR" altLang="el-GR" dirty="0"/>
              <a:t>ή</a:t>
            </a:r>
            <a:r>
              <a:rPr lang="el-GR" altLang="el-GR" dirty="0" smtClean="0"/>
              <a:t> συνηθέστερα σύνδρομο </a:t>
            </a:r>
            <a:r>
              <a:rPr lang="el-GR" altLang="el-GR" dirty="0" err="1" smtClean="0"/>
              <a:t>υπεργλοιότητας</a:t>
            </a:r>
            <a:r>
              <a:rPr lang="el-GR" altLang="el-GR" dirty="0" smtClean="0"/>
              <a:t> το οποίο προκύπτει από τα υψηλά επίπεδα </a:t>
            </a:r>
            <a:r>
              <a:rPr lang="en-US" altLang="el-GR" dirty="0" err="1" smtClean="0"/>
              <a:t>IgM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dirty="0" smtClean="0"/>
              <a:t>Έχουμε λήθαργο, κεφαλαλγία, ζάλη και οπτικές διαταραχές.</a:t>
            </a:r>
          </a:p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dirty="0" smtClean="0"/>
              <a:t>Χρησιμοποιείται η </a:t>
            </a:r>
            <a:r>
              <a:rPr lang="el-GR" altLang="el-GR" dirty="0" err="1" smtClean="0"/>
              <a:t>πλασμαφαίρεση</a:t>
            </a:r>
            <a:r>
              <a:rPr lang="el-GR" altLang="el-GR" dirty="0" smtClean="0"/>
              <a:t> που ελαττώνει τα επίπεδα της </a:t>
            </a:r>
            <a:r>
              <a:rPr lang="en-US" altLang="el-GR" dirty="0" err="1" smtClean="0"/>
              <a:t>IgM</a:t>
            </a:r>
            <a:r>
              <a:rPr lang="el-GR" altLang="el-GR" dirty="0" smtClean="0"/>
              <a:t> και την </a:t>
            </a:r>
            <a:r>
              <a:rPr lang="el-GR" altLang="el-GR" dirty="0" err="1" smtClean="0"/>
              <a:t>υπεργλοιότητα</a:t>
            </a:r>
            <a:r>
              <a:rPr lang="el-GR" altLang="el-GR" dirty="0" smtClean="0"/>
              <a:t> του πλάσματος. Ως χημειοθεραπεία χρησιμοποιείται από του στόματος η </a:t>
            </a:r>
            <a:r>
              <a:rPr lang="el-GR" altLang="el-GR" dirty="0" err="1" smtClean="0"/>
              <a:t>χλωραμβουκίλη</a:t>
            </a:r>
            <a:r>
              <a:rPr lang="el-GR" altLang="el-GR" dirty="0" smtClean="0"/>
              <a:t> ή η </a:t>
            </a:r>
            <a:r>
              <a:rPr lang="el-GR" altLang="el-GR" dirty="0" err="1" smtClean="0"/>
              <a:t>φλουδαραβίνη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15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Λέμφωμα </a:t>
            </a:r>
            <a:r>
              <a:rPr lang="en-US" dirty="0"/>
              <a:t>non-Hodgkin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pic>
        <p:nvPicPr>
          <p:cNvPr id="2050" name="Picture 2" descr="File:Malignant lymphoma, high grade B cell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484784"/>
            <a:ext cx="523875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908875" y="6159787"/>
            <a:ext cx="5326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Malignant lymphoma, high grade B cell </a:t>
            </a:r>
            <a:r>
              <a:rPr lang="en-US" sz="1200" dirty="0" smtClean="0">
                <a:latin typeface="+mn-lt"/>
                <a:hlinkClick r:id="rId3"/>
              </a:rPr>
              <a:t>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Patho"/>
              </a:rPr>
              <a:t>Patho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94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Ενδιάμεσης και υψηλής κακοήθειας </a:t>
            </a:r>
            <a:r>
              <a:rPr lang="el-GR" dirty="0" smtClean="0"/>
              <a:t>λεμφώματα</a:t>
            </a:r>
            <a:endParaRPr lang="el-GR" dirty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568952" cy="525658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Είναι πιο </a:t>
            </a:r>
            <a:r>
              <a:rPr lang="el-GR" altLang="el-GR" b="1" dirty="0" smtClean="0"/>
              <a:t>επιθετικές </a:t>
            </a:r>
            <a:r>
              <a:rPr lang="el-GR" altLang="el-GR" dirty="0" smtClean="0"/>
              <a:t>νόσοι με ταχεία και εξέλιξη και απότομη έναρξη.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Παραδείγματα τέτοιων νόσων </a:t>
            </a:r>
            <a:r>
              <a:rPr lang="el-GR" altLang="el-GR" b="1" dirty="0" smtClean="0"/>
              <a:t>αποτελούν τα λεμφώματα από διάχυτα μεγάλα κύτταρα </a:t>
            </a:r>
            <a:r>
              <a:rPr lang="el-GR" altLang="el-GR" dirty="0" smtClean="0"/>
              <a:t>(ενδιάμεσης κακοήθειας) και </a:t>
            </a:r>
            <a:r>
              <a:rPr lang="el-GR" altLang="el-GR" b="1" dirty="0" smtClean="0"/>
              <a:t>το λέμφωμα </a:t>
            </a:r>
            <a:r>
              <a:rPr lang="en-US" altLang="el-GR" b="1" dirty="0" err="1" smtClean="0"/>
              <a:t>Burkitt</a:t>
            </a:r>
            <a:r>
              <a:rPr lang="en-US" altLang="el-GR" b="1" dirty="0" smtClean="0"/>
              <a:t> </a:t>
            </a:r>
            <a:r>
              <a:rPr lang="el-GR" altLang="el-GR" dirty="0" smtClean="0"/>
              <a:t>(υψηλής κακοήθειας).  </a:t>
            </a:r>
            <a:endParaRPr lang="el-GR" altLang="el-GR" u="sng" dirty="0" smtClean="0"/>
          </a:p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Τα λεμφώματα από μεγάλα κύτταρα </a:t>
            </a:r>
            <a:r>
              <a:rPr lang="el-GR" altLang="el-GR" dirty="0" smtClean="0"/>
              <a:t>παρουσιάζουν ταχεία εισβολή και εξέλιξη αν αφεθούν χωρίς θεραπεία.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Οι ασθενείς παρουσιάζονται με </a:t>
            </a:r>
            <a:r>
              <a:rPr lang="el-GR" altLang="el-GR" dirty="0" err="1" smtClean="0"/>
              <a:t>λεμφαδενοπάθεια</a:t>
            </a:r>
            <a:r>
              <a:rPr lang="el-GR" altLang="el-GR" dirty="0" smtClean="0"/>
              <a:t> αλλά και γενικά συμπτώματα όπως πυρετός και απώλεια βάρους.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Με </a:t>
            </a:r>
            <a:r>
              <a:rPr lang="el-GR" altLang="el-GR" dirty="0" err="1" smtClean="0"/>
              <a:t>πολυπαραγοντιακή</a:t>
            </a:r>
            <a:r>
              <a:rPr lang="el-GR" altLang="el-GR" dirty="0" smtClean="0"/>
              <a:t> χημειοθεραπεία θεραπεία, περίπου 30% των ασθενών μπορεί να ιαθούν και πολύ λιγότεροι με υποστήριξη μυελού και αρχέγονα κύτταρα.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Ωστόσο το μεγάλο ποσοστό καταλήγει από την νόσο.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85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Λέμφωμα </a:t>
            </a:r>
            <a:r>
              <a:rPr lang="en-US" dirty="0" err="1"/>
              <a:t>Burkitt</a:t>
            </a:r>
            <a:r>
              <a:rPr lang="en-US" dirty="0"/>
              <a:t>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Το λέμφωμα </a:t>
            </a:r>
            <a:r>
              <a:rPr lang="en-US" altLang="el-GR" b="1" dirty="0" err="1" smtClean="0"/>
              <a:t>Burkitt</a:t>
            </a:r>
            <a:r>
              <a:rPr lang="el-GR" altLang="el-GR" b="1" dirty="0" smtClean="0"/>
              <a:t> είναι πολύ κακόηθες. </a:t>
            </a:r>
            <a:r>
              <a:rPr lang="el-GR" altLang="el-GR" dirty="0" smtClean="0"/>
              <a:t>Είναι κακοήθης Β-κυτταρικός όγκος.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Ειδικά </a:t>
            </a:r>
            <a:r>
              <a:rPr lang="el-GR" altLang="el-GR" b="1" dirty="0" smtClean="0"/>
              <a:t>το ενδημικό αφρικανικό λέμφωμα </a:t>
            </a:r>
            <a:r>
              <a:rPr lang="en-US" altLang="el-GR" b="1" dirty="0" err="1" smtClean="0"/>
              <a:t>Burkitt</a:t>
            </a:r>
            <a:r>
              <a:rPr lang="en-US" altLang="el-GR" b="1" dirty="0" smtClean="0"/>
              <a:t> </a:t>
            </a:r>
            <a:r>
              <a:rPr lang="el-GR" altLang="el-GR" dirty="0" smtClean="0"/>
              <a:t>συνδέεται πολύ ισχυρά με τον ιό </a:t>
            </a:r>
            <a:r>
              <a:rPr lang="en-US" altLang="el-GR" dirty="0" smtClean="0"/>
              <a:t>Epstein</a:t>
            </a:r>
            <a:r>
              <a:rPr lang="el-GR" altLang="el-GR" dirty="0" smtClean="0"/>
              <a:t>-</a:t>
            </a:r>
            <a:r>
              <a:rPr lang="en-US" altLang="el-GR" dirty="0" smtClean="0"/>
              <a:t>Barr</a:t>
            </a:r>
            <a:r>
              <a:rPr lang="el-GR" altLang="el-GR" dirty="0" smtClean="0"/>
              <a:t> (</a:t>
            </a:r>
            <a:r>
              <a:rPr lang="en-US" altLang="el-GR" dirty="0" smtClean="0"/>
              <a:t>EBV</a:t>
            </a:r>
            <a:r>
              <a:rPr lang="el-GR" altLang="el-GR" dirty="0" smtClean="0"/>
              <a:t>), </a:t>
            </a:r>
            <a:r>
              <a:rPr lang="el-GR" altLang="el-GR" b="1" dirty="0" smtClean="0"/>
              <a:t>ενώ στην μη ενδημική </a:t>
            </a:r>
            <a:r>
              <a:rPr lang="el-GR" altLang="el-GR" dirty="0" smtClean="0"/>
              <a:t>μορφή ανιχνεύονται πρωτεΐνες του ιού στα καρκινικά κύτταρα στο &lt;50% των ασθενών.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Παιδιά που εμφανίζουν την ενδημική μορφή της νόσου εμφανίζουν όγκο που προσβάλλει </a:t>
            </a:r>
            <a:r>
              <a:rPr lang="el-GR" altLang="el-GR" b="1" dirty="0" smtClean="0"/>
              <a:t>τις γνάθους </a:t>
            </a:r>
            <a:r>
              <a:rPr lang="el-GR" altLang="el-GR" dirty="0" smtClean="0"/>
              <a:t>και τα οστά του προσώπου, ενώ </a:t>
            </a:r>
            <a:r>
              <a:rPr lang="el-GR" altLang="el-GR" b="1" dirty="0" smtClean="0"/>
              <a:t>στην μη ενδημική μορφή εμφανίζεται εκτεταμένη </a:t>
            </a:r>
            <a:r>
              <a:rPr lang="el-GR" altLang="el-GR" b="1" dirty="0" err="1" smtClean="0"/>
              <a:t>εξωλεμφική</a:t>
            </a:r>
            <a:r>
              <a:rPr lang="el-GR" altLang="el-GR" b="1" dirty="0" smtClean="0"/>
              <a:t> κοιλιακή εντόπιση.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Και στους δύο τύπους της νόσου εμπεριέχεται η </a:t>
            </a:r>
            <a:r>
              <a:rPr lang="el-GR" altLang="el-GR" b="1" dirty="0" err="1" smtClean="0"/>
              <a:t>χρωμοσωματική</a:t>
            </a:r>
            <a:r>
              <a:rPr lang="el-GR" altLang="el-GR" b="1" dirty="0" smtClean="0"/>
              <a:t> μετάθεση </a:t>
            </a:r>
            <a:r>
              <a:rPr lang="en-US" altLang="el-GR" b="1" dirty="0" smtClean="0"/>
              <a:t>t</a:t>
            </a:r>
            <a:r>
              <a:rPr lang="el-GR" altLang="el-GR" b="1" dirty="0" smtClean="0"/>
              <a:t> (8:14).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72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Λέμφωμα </a:t>
            </a:r>
            <a:r>
              <a:rPr lang="en-US" dirty="0" err="1"/>
              <a:t>Burkitt</a:t>
            </a:r>
            <a:r>
              <a:rPr lang="en-US" dirty="0"/>
              <a:t> </a:t>
            </a:r>
            <a:r>
              <a:rPr lang="el-GR" sz="3000" b="0" dirty="0" smtClean="0"/>
              <a:t>2/3</a:t>
            </a:r>
            <a:endParaRPr lang="el-GR" sz="3000" b="0" dirty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Με εντατική χημειοθεραπεία και ο ενδημικός και ο μη ενδημικός τύπος είναι δυνατόν να θεραπευθούν.</a:t>
            </a:r>
            <a:endParaRPr lang="el-GR" altLang="el-GR" u="sng" dirty="0" smtClean="0"/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Όταν το μη ενδημικό λέμφωμα </a:t>
            </a:r>
            <a:r>
              <a:rPr lang="en-US" altLang="el-GR" dirty="0" err="1" smtClean="0"/>
              <a:t>Burkitt</a:t>
            </a:r>
            <a:r>
              <a:rPr lang="el-GR" altLang="el-GR" dirty="0" smtClean="0"/>
              <a:t> εμφανίζεται σε ασθενείς που πάσχουν από </a:t>
            </a:r>
            <a:r>
              <a:rPr lang="en-US" altLang="el-GR" dirty="0" smtClean="0"/>
              <a:t>AIDS</a:t>
            </a:r>
            <a:r>
              <a:rPr lang="el-GR" altLang="el-GR" dirty="0" smtClean="0"/>
              <a:t> τότε έχει πολύ πτωχή πρόγνωση.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Στα λεμφώματα ενδιάμεσης και υψηλής κακοήθειας, η </a:t>
            </a:r>
            <a:r>
              <a:rPr lang="el-GR" altLang="el-GR" dirty="0" err="1" smtClean="0"/>
              <a:t>σταδιοποίηση</a:t>
            </a:r>
            <a:r>
              <a:rPr lang="el-GR" altLang="el-GR" dirty="0" smtClean="0"/>
              <a:t> γίνεται συχνότατα με το σύστημα </a:t>
            </a:r>
            <a:r>
              <a:rPr lang="en-US" altLang="el-GR" dirty="0" smtClean="0"/>
              <a:t>Ann Arbor</a:t>
            </a:r>
            <a:r>
              <a:rPr lang="el-GR" altLang="el-GR" dirty="0" smtClean="0"/>
              <a:t>, το οποίο σχετίζεται με την πρόγνωση.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44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Λέμφωμα </a:t>
            </a:r>
            <a:r>
              <a:rPr lang="en-US" dirty="0" err="1"/>
              <a:t>Burkitt</a:t>
            </a:r>
            <a:r>
              <a:rPr lang="en-US" dirty="0"/>
              <a:t> </a:t>
            </a:r>
            <a:r>
              <a:rPr lang="el-GR" sz="3000" b="0" dirty="0" smtClean="0"/>
              <a:t>3/3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  <p:pic>
        <p:nvPicPr>
          <p:cNvPr id="3074" name="Picture 2" descr="File:Burkitt's lymph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1772816"/>
            <a:ext cx="3960440" cy="35679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3140968" y="5658569"/>
            <a:ext cx="2862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Burkitt's </a:t>
            </a:r>
            <a:r>
              <a:rPr lang="en-US" sz="1200" dirty="0" smtClean="0">
                <a:latin typeface="+mn-lt"/>
                <a:hlinkClick r:id="rId3"/>
              </a:rPr>
              <a:t>lymphoma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Mikeblyth"/>
              </a:rPr>
              <a:t>Mikeblyth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31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Λέμφωμα (νόσος) </a:t>
            </a:r>
            <a:r>
              <a:rPr lang="en-US" dirty="0" err="1" smtClean="0"/>
              <a:t>Hodkgin’s</a:t>
            </a:r>
            <a:endParaRPr lang="el-GR" dirty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Είναι λέμφωμα με </a:t>
            </a:r>
            <a:r>
              <a:rPr lang="el-GR" altLang="el-GR" b="1" dirty="0" smtClean="0"/>
              <a:t>διφασική κατανομή </a:t>
            </a:r>
            <a:r>
              <a:rPr lang="el-GR" altLang="el-GR" dirty="0" smtClean="0"/>
              <a:t>με πρώτη αιχμή σε νεαρούς ενήλικες και δεύτερη σε ηλικιωμένα άτομα. 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Χαρακτηριστικό γνώρισμα του λεμφώματος αυτού είναι </a:t>
            </a:r>
            <a:r>
              <a:rPr lang="el-GR" altLang="el-GR" b="1" dirty="0" smtClean="0"/>
              <a:t>τα κύτταρα </a:t>
            </a:r>
            <a:r>
              <a:rPr lang="en-US" altLang="el-GR" b="1" dirty="0" smtClean="0"/>
              <a:t>Reed</a:t>
            </a:r>
            <a:r>
              <a:rPr lang="el-GR" altLang="el-GR" b="1" dirty="0" smtClean="0"/>
              <a:t>-</a:t>
            </a:r>
            <a:r>
              <a:rPr lang="en-US" altLang="el-GR" b="1" dirty="0" smtClean="0"/>
              <a:t>Sternberg</a:t>
            </a:r>
            <a:r>
              <a:rPr lang="el-GR" altLang="el-GR" b="1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Η αιτιολογία του είναι άγνωστος. 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Ωστόσο οι επιδημιολογικές μελέτες δείχνουν μια σχέση με τον ιό </a:t>
            </a:r>
            <a:r>
              <a:rPr lang="en-US" altLang="el-GR" b="1" dirty="0" smtClean="0"/>
              <a:t>EBV </a:t>
            </a:r>
            <a:r>
              <a:rPr lang="el-GR" altLang="el-GR" dirty="0" smtClean="0"/>
              <a:t>και το </a:t>
            </a:r>
            <a:r>
              <a:rPr lang="el-GR" altLang="el-GR" dirty="0" err="1" smtClean="0"/>
              <a:t>γονιδίωμα</a:t>
            </a:r>
            <a:r>
              <a:rPr lang="el-GR" altLang="el-GR" dirty="0" smtClean="0"/>
              <a:t> αυτού του ιού βρίσκεται στο 80% δειγμάτων από βιοψίες. 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Υπάρχει μια αύξηση προσβολής των μελών της </a:t>
            </a:r>
            <a:r>
              <a:rPr lang="el-GR" altLang="el-GR" b="1" dirty="0" smtClean="0"/>
              <a:t>αυτής οικογένειας.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47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Λέμφωμα </a:t>
            </a:r>
            <a:r>
              <a:rPr lang="en-US" dirty="0" err="1" smtClean="0"/>
              <a:t>Hodkgin’s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pic>
        <p:nvPicPr>
          <p:cNvPr id="4098" name="Picture 2" descr="File:Diagram showing stage 1 Hogkin's lymphoma CRUK 191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21" y="1245761"/>
            <a:ext cx="2355394" cy="27479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Diagram showing stage 2 Hodgkin's lymphoma CRUK 208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45761"/>
            <a:ext cx="2355394" cy="27479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le:Diagram showing stage 3 Hodgkin's lymphoma CRUK 221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83" y="4038111"/>
            <a:ext cx="2345403" cy="27363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ile:Diagram showing stage 4 Hodgkin's lymphoma CRUK 230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5146"/>
            <a:ext cx="2365829" cy="27682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5919281" y="5229200"/>
            <a:ext cx="3224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Diagram showing stage 1 </a:t>
            </a:r>
            <a:r>
              <a:rPr lang="en-US" sz="1200" dirty="0" err="1">
                <a:latin typeface="+mn-lt"/>
                <a:hlinkClick r:id="rId6"/>
              </a:rPr>
              <a:t>Hogkin's</a:t>
            </a:r>
            <a:r>
              <a:rPr lang="en-US" sz="1200" dirty="0">
                <a:latin typeface="+mn-lt"/>
                <a:hlinkClick r:id="rId6"/>
              </a:rPr>
              <a:t> lymphoma CRUK </a:t>
            </a:r>
            <a:r>
              <a:rPr lang="en-US" sz="1200" dirty="0" smtClean="0">
                <a:latin typeface="+mn-lt"/>
                <a:hlinkClick r:id="rId6"/>
              </a:rPr>
              <a:t>191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Diagram showing stage 2 Hodgkin's lymphoma CRUK </a:t>
            </a:r>
            <a:r>
              <a:rPr lang="en-US" sz="1200" dirty="0" smtClean="0">
                <a:latin typeface="+mn-lt"/>
                <a:hlinkClick r:id="rId7"/>
              </a:rPr>
              <a:t>208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“</a:t>
            </a:r>
            <a:r>
              <a:rPr lang="en-US" sz="1200" dirty="0">
                <a:latin typeface="+mn-lt"/>
                <a:hlinkClick r:id="rId8"/>
              </a:rPr>
              <a:t>Diagram showing stage 3 Hodgkin's lymphoma CRUK </a:t>
            </a:r>
            <a:r>
              <a:rPr lang="en-US" sz="1200" dirty="0" smtClean="0">
                <a:latin typeface="+mn-lt"/>
                <a:hlinkClick r:id="rId8"/>
              </a:rPr>
              <a:t>221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“</a:t>
            </a:r>
            <a:r>
              <a:rPr lang="en-US" sz="1200" dirty="0">
                <a:latin typeface="+mn-lt"/>
                <a:hlinkClick r:id="rId9"/>
              </a:rPr>
              <a:t>Diagram showing stage 4 Hodgkin's lymphoma CRUK </a:t>
            </a:r>
            <a:r>
              <a:rPr lang="en-US" sz="1200" dirty="0" smtClean="0">
                <a:latin typeface="+mn-lt"/>
                <a:hlinkClick r:id="rId9"/>
              </a:rPr>
              <a:t>230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10" tooltip="User:Fæ"/>
              </a:rPr>
              <a:t>Fæ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11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13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Συμπτώματα σε νόσο </a:t>
            </a:r>
            <a:r>
              <a:rPr lang="en-US" dirty="0" smtClean="0"/>
              <a:t>Hodgkin’s</a:t>
            </a:r>
            <a:endParaRPr lang="el-GR" dirty="0"/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Οι περισσότεροι ασθενείς εμφανίζονται με </a:t>
            </a:r>
            <a:r>
              <a:rPr lang="el-GR" altLang="el-GR" dirty="0" err="1" smtClean="0"/>
              <a:t>λεμφαδενοπάθεια</a:t>
            </a:r>
            <a:r>
              <a:rPr lang="el-GR" altLang="el-GR" dirty="0" smtClean="0"/>
              <a:t> τραχήλου, αλλά και </a:t>
            </a:r>
            <a:r>
              <a:rPr lang="el-GR" altLang="el-GR" dirty="0" err="1" smtClean="0"/>
              <a:t>συστημικά</a:t>
            </a:r>
            <a:r>
              <a:rPr lang="el-GR" altLang="el-GR" dirty="0" smtClean="0"/>
              <a:t> συμπτώματα δεν είναι σπάνια.  </a:t>
            </a:r>
          </a:p>
          <a:p>
            <a:pPr eaLnBrk="1" hangingPunct="1"/>
            <a:r>
              <a:rPr lang="el-GR" altLang="el-GR" dirty="0" smtClean="0"/>
              <a:t>Τα </a:t>
            </a:r>
            <a:r>
              <a:rPr lang="el-GR" altLang="el-GR" dirty="0" err="1" smtClean="0"/>
              <a:t>συστημικά</a:t>
            </a:r>
            <a:r>
              <a:rPr lang="el-GR" altLang="el-GR" dirty="0" smtClean="0"/>
              <a:t> συμπτώματα λέγονται και Β και τα συνηθέστερα είναι ο πυρετός, η κακουχία και η απώλεια βάρους.  </a:t>
            </a:r>
          </a:p>
          <a:p>
            <a:pPr eaLnBrk="1" hangingPunct="1"/>
            <a:r>
              <a:rPr lang="el-GR" altLang="el-GR" dirty="0" smtClean="0"/>
              <a:t>Σπανιότερα είναι ο κνησμός, επώδυνοι λεμφαδένες σε χρήση αλκοόλ και συμπτώματα από απόφραξη της άνω κοίλης φλέβας.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Η διασπορά από λεμφαδένα σε λεμφαδένα γίνεται με συγκεκριμένη σειρά.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30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λευχαιμίας</a:t>
            </a:r>
            <a:endParaRPr lang="el-GR" dirty="0"/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1484299094"/>
              </p:ext>
            </p:extLst>
          </p:nvPr>
        </p:nvGraphicFramePr>
        <p:xfrm>
          <a:off x="-252536" y="1397000"/>
          <a:ext cx="936104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24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Τύποι και </a:t>
            </a:r>
            <a:r>
              <a:rPr lang="el-GR" dirty="0" err="1" smtClean="0"/>
              <a:t>σταδιοποίηση</a:t>
            </a:r>
            <a:r>
              <a:rPr lang="el-GR" dirty="0" smtClean="0"/>
              <a:t> του λεμφώματος </a:t>
            </a:r>
            <a:r>
              <a:rPr lang="el-GR" dirty="0" err="1" smtClean="0"/>
              <a:t>Hodgkin’s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075240" cy="54006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el-GR" altLang="el-GR" b="1" dirty="0" smtClean="0"/>
              <a:t>ΤΥΠΟΙ</a:t>
            </a:r>
            <a:endParaRPr lang="el-GR" altLang="el-GR" dirty="0" smtClean="0"/>
          </a:p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dirty="0" smtClean="0"/>
              <a:t>Περιγράφονται 4 κύριοι τύποι.  Οι πιο συνηθισμένοι είναι η οζώδης σκλήρυνση και ο μεικτός κυτταρικός τύπος που αποτελούν και το</a:t>
            </a:r>
            <a:r>
              <a:rPr lang="en-US" altLang="el-GR" dirty="0" smtClean="0"/>
              <a:t> </a:t>
            </a:r>
            <a:r>
              <a:rPr lang="el-GR" altLang="el-GR" dirty="0" smtClean="0"/>
              <a:t> 80% των περιπτώσεων</a:t>
            </a:r>
            <a:r>
              <a:rPr lang="en-US" altLang="el-GR" dirty="0" smtClean="0"/>
              <a:t>.</a:t>
            </a:r>
          </a:p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dirty="0" smtClean="0"/>
              <a:t>Για την </a:t>
            </a:r>
            <a:r>
              <a:rPr lang="el-GR" altLang="el-GR" dirty="0" err="1" smtClean="0"/>
              <a:t>σταδιοποίηση</a:t>
            </a:r>
            <a:r>
              <a:rPr lang="el-GR" altLang="el-GR" dirty="0" smtClean="0"/>
              <a:t> χρησιμοποιείται ευρέως </a:t>
            </a:r>
            <a:r>
              <a:rPr lang="el-GR" altLang="el-GR" b="1" dirty="0" smtClean="0"/>
              <a:t>το σύστημα </a:t>
            </a:r>
            <a:r>
              <a:rPr lang="en-US" altLang="el-GR" b="1" dirty="0" smtClean="0"/>
              <a:t>Ann Arbor</a:t>
            </a:r>
            <a:r>
              <a:rPr lang="el-GR" altLang="el-GR" b="1" dirty="0" smtClean="0"/>
              <a:t>.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65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Τύποι και </a:t>
            </a:r>
            <a:r>
              <a:rPr lang="el-GR" dirty="0" err="1" smtClean="0"/>
              <a:t>σταδιοποίηση</a:t>
            </a:r>
            <a:r>
              <a:rPr lang="el-GR" dirty="0" smtClean="0"/>
              <a:t> του λεμφώματος </a:t>
            </a:r>
            <a:r>
              <a:rPr lang="el-GR" dirty="0" err="1" smtClean="0"/>
              <a:t>Hodgkin’s</a:t>
            </a:r>
            <a:r>
              <a:rPr lang="el-GR" dirty="0" smtClean="0"/>
              <a:t> </a:t>
            </a:r>
            <a:r>
              <a:rPr lang="el-GR" sz="3000" b="0" dirty="0" smtClean="0"/>
              <a:t>2/2</a:t>
            </a:r>
            <a:endParaRPr lang="el-GR" sz="3000" b="0" dirty="0"/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075240" cy="54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b="1" dirty="0" smtClean="0"/>
              <a:t>Στάδιο ΙΑ ή ΙΒ</a:t>
            </a:r>
            <a:r>
              <a:rPr lang="el-GR" altLang="el-GR" dirty="0" smtClean="0"/>
              <a:t>  Προσβολή μιας </a:t>
            </a:r>
            <a:r>
              <a:rPr lang="el-GR" altLang="el-GR" dirty="0" err="1" smtClean="0"/>
              <a:t>λεμφαδενικής</a:t>
            </a:r>
            <a:r>
              <a:rPr lang="el-GR" altLang="el-GR" dirty="0" smtClean="0"/>
              <a:t> περιοχής ή μιας μόνον </a:t>
            </a:r>
            <a:r>
              <a:rPr lang="el-GR" altLang="el-GR" dirty="0" err="1" smtClean="0"/>
              <a:t>εξωλεμφικής</a:t>
            </a:r>
            <a:r>
              <a:rPr lang="el-GR" altLang="el-GR" dirty="0" smtClean="0"/>
              <a:t> περιοχής (ΙΕ).</a:t>
            </a:r>
            <a:endParaRPr lang="el-GR" altLang="el-GR" b="1" dirty="0" smtClean="0"/>
          </a:p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b="1" dirty="0" smtClean="0"/>
              <a:t>Στάδιο ΙΙΑ ή ΙΙΒ</a:t>
            </a:r>
            <a:r>
              <a:rPr lang="el-GR" altLang="el-GR" dirty="0" smtClean="0"/>
              <a:t>  Προσβολή δύο ή περισσοτέρων </a:t>
            </a:r>
            <a:r>
              <a:rPr lang="el-GR" altLang="el-GR" dirty="0" err="1" smtClean="0"/>
              <a:t>λεμφαδενικών</a:t>
            </a:r>
            <a:r>
              <a:rPr lang="el-GR" altLang="el-GR" dirty="0" smtClean="0"/>
              <a:t> περιοχών ή μιας </a:t>
            </a:r>
            <a:r>
              <a:rPr lang="el-GR" altLang="el-GR" dirty="0" err="1" smtClean="0"/>
              <a:t>εξωλεμφικής</a:t>
            </a:r>
            <a:r>
              <a:rPr lang="el-GR" altLang="el-GR" dirty="0" smtClean="0"/>
              <a:t> περιοχής και τοπική </a:t>
            </a:r>
            <a:r>
              <a:rPr lang="el-GR" altLang="el-GR" dirty="0" err="1" smtClean="0"/>
              <a:t>λεμφαδενική</a:t>
            </a:r>
            <a:r>
              <a:rPr lang="el-GR" altLang="el-GR" dirty="0" smtClean="0"/>
              <a:t> συμμετοχή (ΙΙΕ) στην ίδια περιοχή του διαφράγματος.</a:t>
            </a:r>
            <a:endParaRPr lang="el-GR" altLang="el-GR" b="1" dirty="0" smtClean="0"/>
          </a:p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b="1" dirty="0" smtClean="0"/>
              <a:t>Στάδιο ΙΙΙΑ ή ΙΙΙΒ</a:t>
            </a:r>
            <a:r>
              <a:rPr lang="el-GR" altLang="el-GR" dirty="0" smtClean="0"/>
              <a:t>  </a:t>
            </a:r>
            <a:r>
              <a:rPr lang="el-GR" altLang="el-GR" dirty="0" err="1" smtClean="0"/>
              <a:t>Λεμφαδενική</a:t>
            </a:r>
            <a:r>
              <a:rPr lang="el-GR" altLang="el-GR" dirty="0" smtClean="0"/>
              <a:t> συμμετοχή και στις δύο πλευρές του διαφράγματος.</a:t>
            </a:r>
            <a:endParaRPr lang="el-GR" altLang="el-GR" b="1" dirty="0" smtClean="0"/>
          </a:p>
          <a:p>
            <a:pPr eaLnBrk="1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l-GR" altLang="el-GR" b="1" dirty="0" smtClean="0"/>
              <a:t>Στάδιο </a:t>
            </a:r>
            <a:r>
              <a:rPr lang="en-US" altLang="el-GR" b="1" dirty="0" smtClean="0"/>
              <a:t>IVA</a:t>
            </a:r>
            <a:r>
              <a:rPr lang="el-GR" altLang="el-GR" b="1" dirty="0" smtClean="0"/>
              <a:t> ή </a:t>
            </a:r>
            <a:r>
              <a:rPr lang="en-US" altLang="el-GR" b="1" dirty="0" smtClean="0"/>
              <a:t>IVB</a:t>
            </a:r>
            <a:r>
              <a:rPr lang="en-US" altLang="el-GR" dirty="0" smtClean="0"/>
              <a:t> </a:t>
            </a:r>
            <a:r>
              <a:rPr lang="el-GR" altLang="el-GR" dirty="0" smtClean="0"/>
              <a:t> Προσβολή του ήπατος ή του μυελού των οστών ή εκτεταμένη συμμετοχή άλλης </a:t>
            </a:r>
            <a:r>
              <a:rPr lang="el-GR" altLang="el-GR" dirty="0" err="1" smtClean="0"/>
              <a:t>εξωλεμφικής</a:t>
            </a:r>
            <a:r>
              <a:rPr lang="el-GR" altLang="el-GR" dirty="0" smtClean="0"/>
              <a:t> περιοχής.</a:t>
            </a:r>
            <a:endParaRPr lang="el-GR" altLang="el-GR" b="1" dirty="0" smtClean="0"/>
          </a:p>
          <a:p>
            <a:pPr marL="355600" indent="0" eaLnBrk="1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l-GR" altLang="el-GR" sz="2000" b="1" dirty="0" smtClean="0"/>
              <a:t>*Β</a:t>
            </a:r>
            <a:r>
              <a:rPr lang="el-GR" altLang="el-GR" sz="2000" dirty="0" smtClean="0"/>
              <a:t>: σημαίνει ότι υπάρχουν και γενικά συμπτώματα (</a:t>
            </a:r>
            <a:r>
              <a:rPr lang="el-GR" altLang="el-GR" sz="2000" dirty="0" err="1" smtClean="0"/>
              <a:t>συστημικά</a:t>
            </a:r>
            <a:r>
              <a:rPr lang="el-GR" altLang="el-GR" sz="2000" dirty="0" smtClean="0"/>
              <a:t>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71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 σε λέμφωμα </a:t>
            </a:r>
            <a:r>
              <a:rPr lang="en-US" dirty="0" smtClean="0"/>
              <a:t>Hodgkin’s</a:t>
            </a:r>
            <a:endParaRPr lang="el-GR" dirty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el-GR" altLang="el-GR" dirty="0" smtClean="0"/>
              <a:t>Η θεραπεία γίνεται με ακτινοθεραπεία (νόσος αρχικού σταδίου) ή χημειοθεραπεία (νόσος τελικού σταδίου).  </a:t>
            </a:r>
          </a:p>
          <a:p>
            <a:pPr eaLnBrk="1" hangingPunct="1">
              <a:lnSpc>
                <a:spcPct val="114000"/>
              </a:lnSpc>
            </a:pPr>
            <a:r>
              <a:rPr lang="el-GR" altLang="el-GR" dirty="0" smtClean="0"/>
              <a:t>Μερικοί ασθενείς μπορεί να αντιμετωπιστούν με συνδυασμό των δύο τρόπων.</a:t>
            </a:r>
            <a:endParaRPr lang="el-GR" altLang="el-GR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59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Πρόγνωση σε λέμφωμα </a:t>
            </a:r>
            <a:r>
              <a:rPr lang="en-US" dirty="0" smtClean="0"/>
              <a:t>Hodgkin’s</a:t>
            </a:r>
            <a:endParaRPr lang="el-GR" dirty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el-GR" altLang="el-GR" dirty="0" smtClean="0"/>
              <a:t>Το ποσοστό ίασης κυμαίνεται στο 50%, αν το στάδιο είναι προχωρημένο και περίπου 80% αν το στάδιο είναι αρχικό.</a:t>
            </a:r>
          </a:p>
          <a:p>
            <a:pPr eaLnBrk="1" hangingPunct="1">
              <a:lnSpc>
                <a:spcPct val="114000"/>
              </a:lnSpc>
            </a:pPr>
            <a:r>
              <a:rPr lang="el-GR" altLang="el-GR" dirty="0" smtClean="0"/>
              <a:t>Οι επιπλοκές της θεραπείας είναι μεγαλύτερες όσο αυξάνει η επιβίωση, δευτεροπαθείς δε κακοήθειες εμφανίζονται στο 10%, μέχρι και 10-15 χρόνια μετά την υποχώρηση της νόσου.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62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Μυελοδυσπλαστικές</a:t>
            </a:r>
            <a:r>
              <a:rPr lang="el-GR" dirty="0" smtClean="0"/>
              <a:t> διαταραχές </a:t>
            </a:r>
            <a:endParaRPr lang="el-GR" dirty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altLang="el-GR" dirty="0" smtClean="0"/>
              <a:t>Περιλαμβάνουν εκτός από την χρόνια </a:t>
            </a:r>
            <a:r>
              <a:rPr lang="el-GR" altLang="el-GR" dirty="0" err="1" smtClean="0"/>
              <a:t>μυελογενή</a:t>
            </a:r>
            <a:r>
              <a:rPr lang="el-GR" altLang="el-GR" dirty="0" smtClean="0"/>
              <a:t> λευχαιμία και την </a:t>
            </a:r>
            <a:r>
              <a:rPr lang="el-GR" altLang="el-GR" dirty="0" err="1" smtClean="0"/>
              <a:t>μυελοίνωση</a:t>
            </a:r>
            <a:r>
              <a:rPr lang="el-GR" altLang="el-GR" dirty="0" smtClean="0"/>
              <a:t>, την αληθή </a:t>
            </a:r>
            <a:r>
              <a:rPr lang="el-GR" altLang="el-GR" dirty="0" err="1" smtClean="0"/>
              <a:t>πολυκυτταραιμία</a:t>
            </a:r>
            <a:r>
              <a:rPr lang="el-GR" altLang="el-GR" dirty="0" smtClean="0"/>
              <a:t> και την ιδιοπαθή </a:t>
            </a:r>
            <a:r>
              <a:rPr lang="el-GR" altLang="el-GR" dirty="0" err="1" smtClean="0"/>
              <a:t>θρομβοκυττάρωση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00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Αληθής </a:t>
            </a:r>
            <a:r>
              <a:rPr lang="el-GR" dirty="0" err="1" smtClean="0"/>
              <a:t>πολυκυτταραιμία</a:t>
            </a:r>
            <a:endParaRPr lang="el-GR" dirty="0"/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Επιδημιολογία </a:t>
            </a:r>
            <a:r>
              <a:rPr lang="el-GR" altLang="el-GR" b="1" dirty="0" err="1" smtClean="0"/>
              <a:t>πολυκυτταραιμίας</a:t>
            </a:r>
            <a:endParaRPr lang="el-GR" altLang="el-GR" b="1" dirty="0" smtClean="0"/>
          </a:p>
          <a:p>
            <a:pPr marL="355600" indent="0" eaLnBrk="1" hangingPunct="1">
              <a:buNone/>
            </a:pPr>
            <a:r>
              <a:rPr lang="el-GR" altLang="el-GR" dirty="0" smtClean="0"/>
              <a:t>Είναι συχνότερη την </a:t>
            </a:r>
            <a:r>
              <a:rPr lang="el-GR" altLang="el-GR" b="1" dirty="0" smtClean="0"/>
              <a:t>έκτη δεκαετία </a:t>
            </a:r>
            <a:r>
              <a:rPr lang="el-GR" altLang="el-GR" dirty="0" smtClean="0"/>
              <a:t>της ζωής και φαίνεται να έχει μεγαλύτερη επίπτωση στους άνδρες.  </a:t>
            </a:r>
            <a:endParaRPr lang="el-GR" altLang="el-GR" b="1" dirty="0" smtClean="0"/>
          </a:p>
          <a:p>
            <a:pPr eaLnBrk="1" hangingPunct="1"/>
            <a:r>
              <a:rPr lang="el-GR" altLang="el-GR" b="1" dirty="0" err="1" smtClean="0"/>
              <a:t>Παθοφυσιολογία</a:t>
            </a:r>
            <a:r>
              <a:rPr lang="el-GR" altLang="el-GR" b="1" dirty="0" smtClean="0"/>
              <a:t> </a:t>
            </a:r>
            <a:r>
              <a:rPr lang="el-GR" altLang="el-GR" b="1" dirty="0" err="1" smtClean="0"/>
              <a:t>πολυκυτταραιμίας</a:t>
            </a:r>
            <a:endParaRPr lang="el-GR" altLang="el-GR" b="1" dirty="0" smtClean="0"/>
          </a:p>
          <a:p>
            <a:pPr marL="355600" indent="0" eaLnBrk="1" hangingPunct="1">
              <a:buNone/>
            </a:pPr>
            <a:r>
              <a:rPr lang="el-GR" altLang="el-GR" dirty="0" smtClean="0"/>
              <a:t>Η </a:t>
            </a:r>
            <a:r>
              <a:rPr lang="el-GR" altLang="el-GR" dirty="0" err="1" smtClean="0"/>
              <a:t>πολυκυτταραιμία</a:t>
            </a:r>
            <a:r>
              <a:rPr lang="el-GR" altLang="el-GR" dirty="0" smtClean="0"/>
              <a:t> αποτελεί </a:t>
            </a:r>
            <a:r>
              <a:rPr lang="el-GR" altLang="el-GR" b="1" dirty="0" err="1" smtClean="0"/>
              <a:t>κλωνική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διαταραχή των αρχεγόνων κυττάρων.  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Η μάζα των </a:t>
            </a:r>
            <a:r>
              <a:rPr lang="el-GR" altLang="el-GR" dirty="0" err="1" smtClean="0"/>
              <a:t>ερυθροκυττάρων</a:t>
            </a:r>
            <a:r>
              <a:rPr lang="el-GR" altLang="el-GR" dirty="0" smtClean="0"/>
              <a:t> είναι αυξημένη, οι δε μισοί ασθενείς παρουσιάζουν αυξημένα αιμοπετάλια και λευκοκύτταρα.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00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Κλινική εικόνα </a:t>
            </a:r>
            <a:r>
              <a:rPr lang="el-GR" dirty="0" err="1" smtClean="0"/>
              <a:t>πολυκυτταραιμίας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Οι κλινικές επιπλοκές συμβαίνουν στο 30-50% και συνήθως είναι παροδικά </a:t>
            </a:r>
            <a:r>
              <a:rPr lang="el-GR" altLang="el-GR" b="1" dirty="0" smtClean="0"/>
              <a:t>ισχαιμικά επεισόδια, ημιπληγίες, καρδιακές προσβολές, εν τω </a:t>
            </a:r>
            <a:r>
              <a:rPr lang="el-GR" altLang="el-GR" b="1" dirty="0" err="1" smtClean="0"/>
              <a:t>βάθει</a:t>
            </a:r>
            <a:r>
              <a:rPr lang="el-GR" altLang="el-GR" b="1" dirty="0" smtClean="0"/>
              <a:t> </a:t>
            </a:r>
            <a:r>
              <a:rPr lang="el-GR" altLang="el-GR" b="1" dirty="0" err="1" smtClean="0"/>
              <a:t>φλεβοθρόμβωση</a:t>
            </a:r>
            <a:r>
              <a:rPr lang="el-GR" altLang="el-GR" b="1" dirty="0" smtClean="0"/>
              <a:t> καθώς και πνευμονική εμβολή.  </a:t>
            </a:r>
            <a:r>
              <a:rPr lang="el-GR" altLang="el-GR" dirty="0" smtClean="0"/>
              <a:t>Τέτοιες προσβολές επισυμβαίνουν όταν υπάρχουν και παράγοντες αυξημένου κινδύνου.  </a:t>
            </a:r>
          </a:p>
          <a:p>
            <a:pPr eaLnBrk="1" hangingPunct="1"/>
            <a:r>
              <a:rPr lang="el-GR" altLang="el-GR" dirty="0" smtClean="0"/>
              <a:t>Υπάρχει </a:t>
            </a:r>
            <a:r>
              <a:rPr lang="el-GR" altLang="el-GR" b="1" dirty="0" smtClean="0"/>
              <a:t>πληθωρικό προσωπείο </a:t>
            </a:r>
            <a:r>
              <a:rPr lang="el-GR" altLang="el-GR" dirty="0" smtClean="0"/>
              <a:t>και κνησμός ιδιαίτερα μετά από ζεστό μπάνιο </a:t>
            </a:r>
            <a:r>
              <a:rPr lang="el-GR" altLang="el-GR" b="1" dirty="0" smtClean="0"/>
              <a:t>(</a:t>
            </a:r>
            <a:r>
              <a:rPr lang="el-GR" altLang="el-GR" b="1" dirty="0" err="1" smtClean="0"/>
              <a:t>υδατογενής</a:t>
            </a:r>
            <a:r>
              <a:rPr lang="el-GR" altLang="el-GR" b="1" dirty="0" smtClean="0"/>
              <a:t> κνησμός).  </a:t>
            </a:r>
          </a:p>
          <a:p>
            <a:pPr eaLnBrk="1" hangingPunct="1"/>
            <a:r>
              <a:rPr lang="el-GR" altLang="el-GR" dirty="0" smtClean="0"/>
              <a:t>Υπάρχει επίσης καυστική δυσφορία άνω και κάτω άκρων, τα οποία έχουν </a:t>
            </a:r>
            <a:r>
              <a:rPr lang="el-GR" altLang="el-GR" dirty="0" err="1" smtClean="0"/>
              <a:t>ερυθροκύανη</a:t>
            </a:r>
            <a:r>
              <a:rPr lang="el-GR" altLang="el-GR" dirty="0" smtClean="0"/>
              <a:t> χροιά </a:t>
            </a:r>
            <a:r>
              <a:rPr lang="el-GR" altLang="el-GR" b="1" dirty="0" smtClean="0"/>
              <a:t>(</a:t>
            </a:r>
            <a:r>
              <a:rPr lang="el-GR" altLang="el-GR" b="1" dirty="0" err="1" smtClean="0"/>
              <a:t>ερυθρομελαλγία</a:t>
            </a:r>
            <a:r>
              <a:rPr lang="el-GR" altLang="el-GR" b="1" dirty="0" smtClean="0"/>
              <a:t>), </a:t>
            </a:r>
            <a:r>
              <a:rPr lang="el-GR" altLang="el-GR" dirty="0" smtClean="0"/>
              <a:t>που οφείλεται στην βραδύτερη αιματική ροή και συσσώρευση αιμοπεταλίων στα μικρά </a:t>
            </a:r>
            <a:r>
              <a:rPr lang="el-GR" altLang="el-GR" dirty="0" err="1" smtClean="0"/>
              <a:t>αρτηρίδια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41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Κλινική εικόνα </a:t>
            </a:r>
            <a:r>
              <a:rPr lang="el-GR" dirty="0" err="1" smtClean="0"/>
              <a:t>πολυκυτταραιμίας</a:t>
            </a:r>
            <a:r>
              <a:rPr lang="el-GR" dirty="0" smtClean="0"/>
              <a:t>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Λόγω δε της ανώμαλης λειτουργίας των αιμοπεταλίων, υπάρχει αυξημένος </a:t>
            </a:r>
            <a:r>
              <a:rPr lang="el-GR" altLang="el-GR" b="1" dirty="0" smtClean="0"/>
              <a:t>κίνδυνος αιμορραγίας.  </a:t>
            </a:r>
          </a:p>
          <a:p>
            <a:pPr eaLnBrk="1" hangingPunct="1"/>
            <a:r>
              <a:rPr lang="el-GR" altLang="el-GR" dirty="0" smtClean="0"/>
              <a:t>Εμφανίζονται από μώλωπες μέχρι μεγάλη αιμορραγία από το γαστρεντερικό ή το ΚΝΣ.</a:t>
            </a:r>
          </a:p>
          <a:p>
            <a:pPr eaLnBrk="1" hangingPunct="1"/>
            <a:r>
              <a:rPr lang="el-GR" altLang="el-GR" dirty="0" smtClean="0"/>
              <a:t>Το 75% έχει </a:t>
            </a:r>
            <a:r>
              <a:rPr lang="el-GR" altLang="el-GR" b="1" dirty="0" smtClean="0"/>
              <a:t>σπληνομεγαλία.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51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Κριτήρια για την διάγνωση της </a:t>
            </a:r>
            <a:r>
              <a:rPr lang="el-GR" dirty="0" err="1" smtClean="0"/>
              <a:t>πολυκυτταραιμίας</a:t>
            </a:r>
            <a:endParaRPr lang="el-GR" dirty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Α1 </a:t>
            </a:r>
            <a:r>
              <a:rPr lang="el-GR" altLang="el-GR" dirty="0" smtClean="0"/>
              <a:t>Αυξημένη </a:t>
            </a:r>
            <a:r>
              <a:rPr lang="el-GR" altLang="el-GR" dirty="0" err="1" smtClean="0"/>
              <a:t>ερυθροκυτταρική</a:t>
            </a:r>
            <a:r>
              <a:rPr lang="el-GR" altLang="el-GR" dirty="0" smtClean="0"/>
              <a:t> μάζα (&gt;25% από την προβλεπόμενη).</a:t>
            </a:r>
          </a:p>
          <a:p>
            <a:pPr eaLnBrk="1" hangingPunct="1"/>
            <a:r>
              <a:rPr lang="el-GR" altLang="el-GR" b="1" dirty="0" smtClean="0"/>
              <a:t>Α2 </a:t>
            </a:r>
            <a:r>
              <a:rPr lang="el-GR" altLang="el-GR" dirty="0" smtClean="0"/>
              <a:t>Απουσία δευτεροπαθούς </a:t>
            </a:r>
            <a:r>
              <a:rPr lang="el-GR" altLang="el-GR" dirty="0" err="1" smtClean="0"/>
              <a:t>πολυκυτταραιμίας</a:t>
            </a:r>
            <a:r>
              <a:rPr lang="el-GR" altLang="el-GR" dirty="0" smtClean="0"/>
              <a:t>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Α3  </a:t>
            </a:r>
            <a:r>
              <a:rPr lang="el-GR" altLang="el-GR" dirty="0" smtClean="0"/>
              <a:t>Ψηλαφητή σπληνομεγαλία.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Α4 </a:t>
            </a:r>
            <a:r>
              <a:rPr lang="el-GR" altLang="el-GR" dirty="0" smtClean="0"/>
              <a:t>Επίκτητη </a:t>
            </a:r>
            <a:r>
              <a:rPr lang="el-GR" altLang="el-GR" dirty="0" err="1" smtClean="0"/>
              <a:t>κυτταρογενετική</a:t>
            </a:r>
            <a:r>
              <a:rPr lang="el-GR" altLang="el-GR" dirty="0" smtClean="0"/>
              <a:t> ανωμαλία.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Β1 </a:t>
            </a:r>
            <a:r>
              <a:rPr lang="el-GR" altLang="el-GR" dirty="0" err="1" smtClean="0"/>
              <a:t>Θρομβοκυττάρωση</a:t>
            </a:r>
            <a:r>
              <a:rPr lang="el-GR" altLang="el-GR" dirty="0" smtClean="0"/>
              <a:t> (αιμοπετάλια &gt;400χ10(9)/</a:t>
            </a:r>
            <a:r>
              <a:rPr lang="en-US" altLang="el-GR" dirty="0" smtClean="0"/>
              <a:t>l</a:t>
            </a:r>
            <a:r>
              <a:rPr lang="el-GR" altLang="el-GR" dirty="0" smtClean="0"/>
              <a:t>).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Β2 </a:t>
            </a:r>
            <a:r>
              <a:rPr lang="el-GR" altLang="el-GR" dirty="0" smtClean="0"/>
              <a:t>Ουδετερόφιλη </a:t>
            </a:r>
            <a:r>
              <a:rPr lang="el-GR" altLang="el-GR" dirty="0" err="1" smtClean="0"/>
              <a:t>λευκοκυττάρωση</a:t>
            </a:r>
            <a:r>
              <a:rPr lang="el-GR" altLang="el-GR" dirty="0" smtClean="0"/>
              <a:t> (&gt;10χ10(9)/</a:t>
            </a:r>
            <a:r>
              <a:rPr lang="en-US" altLang="el-GR" dirty="0" smtClean="0"/>
              <a:t>l</a:t>
            </a:r>
            <a:r>
              <a:rPr lang="el-GR" altLang="el-GR" dirty="0" smtClean="0"/>
              <a:t>).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Β3 </a:t>
            </a:r>
            <a:r>
              <a:rPr lang="el-GR" altLang="el-GR" dirty="0" smtClean="0"/>
              <a:t>Σπληνομεγαλία στο υπερηχογράφημα.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Β4 </a:t>
            </a:r>
            <a:r>
              <a:rPr lang="el-GR" altLang="el-GR" dirty="0" smtClean="0"/>
              <a:t>Αυθόρμητη ανάπτυξη παθολογικών πρόδρομων μορφών </a:t>
            </a:r>
            <a:r>
              <a:rPr lang="el-GR" altLang="el-GR" dirty="0" err="1" smtClean="0"/>
              <a:t>ερυθροκυττάρων</a:t>
            </a:r>
            <a:r>
              <a:rPr lang="el-GR" altLang="el-GR" dirty="0" smtClean="0"/>
              <a:t>, χωρίς την προσθήκη </a:t>
            </a:r>
            <a:r>
              <a:rPr lang="el-GR" altLang="el-GR" dirty="0" err="1" smtClean="0"/>
              <a:t>ερυθροποιητίνης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43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Διερεύνηση </a:t>
            </a:r>
            <a:r>
              <a:rPr lang="el-GR" dirty="0" err="1" smtClean="0"/>
              <a:t>πολυκυτταραιμίας</a:t>
            </a:r>
            <a:endParaRPr lang="el-GR" dirty="0"/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dirty="0" smtClean="0"/>
              <a:t>Βρίσκουμε αύξηση της τιμής της αιμοσφαιρίνης, του αριθμού των </a:t>
            </a:r>
            <a:r>
              <a:rPr lang="el-GR" altLang="el-GR" dirty="0" err="1" smtClean="0"/>
              <a:t>ερυθροκυττάρων</a:t>
            </a:r>
            <a:r>
              <a:rPr lang="el-GR" altLang="el-GR" dirty="0" smtClean="0"/>
              <a:t>, συχνά δε και των λευκών και των αιμοπεταλίων.</a:t>
            </a:r>
          </a:p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dirty="0" smtClean="0"/>
              <a:t>Υπάρχει αύξηση της μάζας των ερυθρών που φαίνεται με ισοτοπικές μελέτες.</a:t>
            </a:r>
          </a:p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dirty="0" smtClean="0"/>
              <a:t>Πιθανώς να συνυπάρχει και αύξηση του πλάσματος.</a:t>
            </a:r>
          </a:p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dirty="0" smtClean="0"/>
              <a:t>Η αληθής </a:t>
            </a:r>
            <a:r>
              <a:rPr lang="el-GR" altLang="el-GR" dirty="0" err="1" smtClean="0"/>
              <a:t>πολυκυτταραιμία</a:t>
            </a:r>
            <a:r>
              <a:rPr lang="el-GR" altLang="el-GR" dirty="0" smtClean="0"/>
              <a:t> πρέπει να </a:t>
            </a:r>
            <a:r>
              <a:rPr lang="el-GR" altLang="el-GR" dirty="0" err="1" smtClean="0"/>
              <a:t>διαφοροδιαγιγνώσκεται</a:t>
            </a:r>
            <a:r>
              <a:rPr lang="el-GR" altLang="el-GR" dirty="0" smtClean="0"/>
              <a:t> από </a:t>
            </a:r>
            <a:r>
              <a:rPr lang="el-GR" altLang="el-GR" b="1" dirty="0" smtClean="0"/>
              <a:t>την δευτεροπαθή </a:t>
            </a:r>
            <a:r>
              <a:rPr lang="el-GR" altLang="el-GR" b="1" dirty="0" err="1" smtClean="0"/>
              <a:t>πολυκυτταραιμία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όπως εκείνη που προκύπτει:</a:t>
            </a:r>
          </a:p>
          <a:p>
            <a:pPr marL="457200" indent="-457200" eaLnBrk="1" hangingPunct="1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l-GR" altLang="el-GR" b="1" dirty="0" smtClean="0"/>
              <a:t>Λόγω </a:t>
            </a:r>
            <a:r>
              <a:rPr lang="el-GR" altLang="el-GR" b="1" dirty="0" err="1" smtClean="0"/>
              <a:t>υποξαιμίας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(πνευμονικές νόσοι, </a:t>
            </a:r>
            <a:r>
              <a:rPr lang="el-GR" altLang="el-GR" dirty="0" err="1" smtClean="0"/>
              <a:t>κυανωτικές</a:t>
            </a:r>
            <a:r>
              <a:rPr lang="el-GR" altLang="el-GR" dirty="0" smtClean="0"/>
              <a:t> καρδιοπάθειες, πολύ υψηλό υψόμετρο), </a:t>
            </a:r>
            <a:endParaRPr lang="el-GR" altLang="el-GR" u="sng" dirty="0" smtClean="0"/>
          </a:p>
          <a:p>
            <a:pPr marL="457200" indent="-457200" eaLnBrk="1" hangingPunct="1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l-GR" altLang="el-GR" b="1" dirty="0" smtClean="0"/>
              <a:t>Όγκους που παράγουν </a:t>
            </a:r>
            <a:r>
              <a:rPr lang="el-GR" altLang="el-GR" b="1" dirty="0" err="1" smtClean="0"/>
              <a:t>ερυθροποιητίνη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(νεφρικοί όγκοι, </a:t>
            </a:r>
            <a:r>
              <a:rPr lang="el-GR" altLang="el-GR" dirty="0" err="1" smtClean="0"/>
              <a:t>αιμαγγειοβλαστώματα</a:t>
            </a:r>
            <a:r>
              <a:rPr lang="el-GR" altLang="el-GR" dirty="0" smtClean="0"/>
              <a:t> της παρεγκεφαλίδας) </a:t>
            </a:r>
            <a:endParaRPr lang="el-GR" altLang="el-GR" u="sng" dirty="0" smtClean="0"/>
          </a:p>
          <a:p>
            <a:pPr marL="457200" indent="-457200" eaLnBrk="1" hangingPunct="1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l-GR" altLang="el-GR" b="1" dirty="0" smtClean="0"/>
              <a:t>Από την </a:t>
            </a:r>
            <a:r>
              <a:rPr lang="el-GR" altLang="el-GR" b="1" dirty="0" err="1" smtClean="0"/>
              <a:t>πολυκυτταραιμία</a:t>
            </a:r>
            <a:r>
              <a:rPr lang="el-GR" altLang="el-GR" b="1" dirty="0" smtClean="0"/>
              <a:t> που προκύπτει σε υπερτασικούς </a:t>
            </a:r>
            <a:r>
              <a:rPr lang="el-GR" altLang="el-GR" dirty="0" smtClean="0"/>
              <a:t>που είναι ταυτόχρονα και βαρείς καπνιστές.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7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Συμπτώματα και σημεία στις οξείες λευχαιμίες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504056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Τα συμπτώματα της οξείας λευχαιμίας εμφανίζονται σε διάστημα λίγων εβδομάδων και διακρίνονται σε 3 κατηγορίες.</a:t>
            </a:r>
            <a:endParaRPr lang="el-GR" altLang="el-GR" b="1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Συμπτώματα ανεπάρκειας του μυελού των οστών</a:t>
            </a:r>
            <a:r>
              <a:rPr lang="el-GR" altLang="el-GR" dirty="0" smtClean="0"/>
              <a:t> που είναι και οι συχνότερες εκδηλώσεις με τις οποίες παρουσιάζονται οι ασθενείς.  </a:t>
            </a:r>
          </a:p>
          <a:p>
            <a:pPr lvl="1"/>
            <a:r>
              <a:rPr lang="el-GR" altLang="el-GR" dirty="0" smtClean="0"/>
              <a:t>Η φυσιολογική λειτουργία του μυελού καταστέλλεται και εμφανίζεται οποιοσδήποτε συνδυασμός αναιμίας, </a:t>
            </a:r>
            <a:r>
              <a:rPr lang="el-GR" altLang="el-GR" dirty="0" err="1" smtClean="0"/>
              <a:t>λευκοπενίας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θρομβοπενίας</a:t>
            </a:r>
            <a:r>
              <a:rPr lang="el-GR" altLang="el-GR" dirty="0" smtClean="0"/>
              <a:t>. 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04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Θεραπεία και πρόγνωση </a:t>
            </a:r>
            <a:r>
              <a:rPr lang="el-GR" dirty="0" err="1" smtClean="0"/>
              <a:t>πολυκυτταραιμίας</a:t>
            </a:r>
            <a:endParaRPr lang="el-GR" dirty="0"/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 </a:t>
            </a:r>
            <a:r>
              <a:rPr lang="el-GR" altLang="el-GR" b="1" dirty="0" smtClean="0"/>
              <a:t>αφαίμαξη </a:t>
            </a:r>
            <a:r>
              <a:rPr lang="el-GR" altLang="el-GR" dirty="0" smtClean="0"/>
              <a:t>είναι </a:t>
            </a:r>
            <a:r>
              <a:rPr lang="el-GR" altLang="el-GR" b="1" dirty="0" smtClean="0"/>
              <a:t>σχετικά απλή και ασφαλής </a:t>
            </a:r>
            <a:r>
              <a:rPr lang="el-GR" altLang="el-GR" dirty="0" smtClean="0"/>
              <a:t>μέθοδος θεραπείας που μπορεί να επιτύχει την μείωση του αιματοκρίτη κάτω από 45%.</a:t>
            </a:r>
          </a:p>
          <a:p>
            <a:pPr eaLnBrk="1" hangingPunct="1"/>
            <a:r>
              <a:rPr lang="el-GR" altLang="el-GR" dirty="0" smtClean="0"/>
              <a:t>Αν η μείωση του αιματοκρίτη δεν επιτυγχάνεται ή υπάρχει αύξηση του αριθμούν των αιμοπεταλίων, τότε χρησιμοποιούμε ως θεραπευτική αγωγή την</a:t>
            </a:r>
            <a:r>
              <a:rPr lang="el-GR" altLang="el-GR" b="1" dirty="0" smtClean="0"/>
              <a:t> </a:t>
            </a:r>
            <a:r>
              <a:rPr lang="el-GR" altLang="el-GR" b="1" dirty="0" err="1" smtClean="0"/>
              <a:t>υδροξυουρία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με πολύ καλά αποτελέσματα ώστε να αποφεύγονται οι αγγειακές επιπλοκές της νόσου.</a:t>
            </a:r>
          </a:p>
          <a:p>
            <a:pPr eaLnBrk="1" hangingPunct="1"/>
            <a:r>
              <a:rPr lang="el-GR" altLang="el-GR" dirty="0" smtClean="0"/>
              <a:t>Με επιτυχή αγωγή </a:t>
            </a:r>
            <a:r>
              <a:rPr lang="el-GR" altLang="el-GR" b="1" dirty="0" smtClean="0"/>
              <a:t>η πρόγνωση είναι καλή και η επιβίωση&gt;10 έτη.</a:t>
            </a:r>
          </a:p>
          <a:p>
            <a:pPr eaLnBrk="1" hangingPunct="1"/>
            <a:r>
              <a:rPr lang="el-GR" altLang="el-GR" dirty="0" smtClean="0"/>
              <a:t>Μερικοί ασθενείς μπορεί να αναπτύξουν </a:t>
            </a:r>
            <a:r>
              <a:rPr lang="el-GR" altLang="el-GR" dirty="0" err="1" smtClean="0"/>
              <a:t>μυελοίνωση</a:t>
            </a:r>
            <a:r>
              <a:rPr lang="el-GR" altLang="el-GR" dirty="0" smtClean="0"/>
              <a:t> ή οξεία λευχαιμία.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16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Πολλαπλό </a:t>
            </a:r>
            <a:r>
              <a:rPr lang="el-GR" dirty="0" err="1" smtClean="0"/>
              <a:t>μυέλωμα</a:t>
            </a:r>
            <a:r>
              <a:rPr lang="el-GR" dirty="0" smtClean="0"/>
              <a:t> (</a:t>
            </a:r>
            <a:r>
              <a:rPr lang="el-GR" dirty="0" err="1" smtClean="0"/>
              <a:t>μυέλωμα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Είναι </a:t>
            </a:r>
            <a:r>
              <a:rPr lang="el-GR" altLang="el-GR" b="1" dirty="0" smtClean="0"/>
              <a:t>κακοήθεια των πλασματοκυττάρων </a:t>
            </a:r>
            <a:r>
              <a:rPr lang="el-GR" altLang="el-GR" dirty="0" smtClean="0"/>
              <a:t>του μυελού των οστών.</a:t>
            </a:r>
          </a:p>
          <a:p>
            <a:pPr eaLnBrk="1" hangingPunct="1"/>
            <a:r>
              <a:rPr lang="el-GR" altLang="el-GR" dirty="0" smtClean="0"/>
              <a:t>Εμφανίζει επίπτωση 4/100.000.</a:t>
            </a:r>
          </a:p>
          <a:p>
            <a:pPr eaLnBrk="1" hangingPunct="1"/>
            <a:r>
              <a:rPr lang="el-GR" altLang="el-GR" dirty="0" smtClean="0"/>
              <a:t>Είναι συχνότερο σε ηλικιωμένα άτομα καθώς και στην μαύρη φυλή. 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Η μέση ηλικία προσβολής είναι τα 65-70 χρόνια 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15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Παθοφυσιολογία</a:t>
            </a:r>
            <a:r>
              <a:rPr lang="el-GR" dirty="0"/>
              <a:t> του </a:t>
            </a:r>
            <a:r>
              <a:rPr lang="el-GR" dirty="0" err="1" smtClean="0"/>
              <a:t>μυελώματος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Στην νόσο αυτή σχηματίζεται κλώνος παθολογικών καρκινικών πλασματοκυττάρων τα οποία γεμίζουν τον μυελό των οστών και ταυτόχρονα παράγουν </a:t>
            </a:r>
            <a:r>
              <a:rPr lang="el-GR" altLang="el-GR" b="1" dirty="0" err="1" smtClean="0"/>
              <a:t>μονοκλωνική</a:t>
            </a:r>
            <a:r>
              <a:rPr lang="el-GR" altLang="el-GR" b="1" dirty="0" smtClean="0"/>
              <a:t> </a:t>
            </a:r>
            <a:r>
              <a:rPr lang="el-GR" altLang="el-GR" b="1" dirty="0" err="1" smtClean="0"/>
              <a:t>ανοσοσφαιρίνη</a:t>
            </a:r>
            <a:r>
              <a:rPr lang="el-GR" altLang="el-GR" b="1" dirty="0" smtClean="0"/>
              <a:t> (Μ-</a:t>
            </a:r>
            <a:r>
              <a:rPr lang="el-GR" altLang="el-GR" b="1" dirty="0" err="1" smtClean="0"/>
              <a:t>πρωτείν</a:t>
            </a:r>
            <a:r>
              <a:rPr lang="el-GR" altLang="el-GR" b="1" dirty="0" smtClean="0"/>
              <a:t>η ή παραπρωτείνη).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Με την υπερπαραγωγή της παθολογικής </a:t>
            </a:r>
            <a:r>
              <a:rPr lang="el-GR" altLang="el-GR" dirty="0" err="1" smtClean="0"/>
              <a:t>παραπρωτεΐνης</a:t>
            </a:r>
            <a:r>
              <a:rPr lang="el-GR" altLang="el-GR" dirty="0" smtClean="0"/>
              <a:t>, η </a:t>
            </a:r>
            <a:r>
              <a:rPr lang="el-GR" altLang="el-GR" b="1" dirty="0" smtClean="0"/>
              <a:t>φυσιολογική παραγωγή </a:t>
            </a:r>
            <a:r>
              <a:rPr lang="el-GR" altLang="el-GR" b="1" dirty="0" err="1" smtClean="0"/>
              <a:t>ανοσοσφαιρινών</a:t>
            </a:r>
            <a:r>
              <a:rPr lang="el-GR" altLang="el-GR" b="1" dirty="0" smtClean="0"/>
              <a:t> καταστέλλεται.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Έτσι, λόγω της ανοσολογικής διαταραχής υπάρχει επιρρέπεια σε </a:t>
            </a:r>
            <a:r>
              <a:rPr lang="el-GR" altLang="el-GR" b="1" dirty="0" smtClean="0"/>
              <a:t>λοιμώξεις.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Συχνά η υπάρχουσα </a:t>
            </a:r>
            <a:r>
              <a:rPr lang="el-GR" altLang="el-GR" b="1" dirty="0" smtClean="0"/>
              <a:t>αναιμία</a:t>
            </a:r>
            <a:r>
              <a:rPr lang="el-GR" altLang="el-GR" dirty="0" smtClean="0"/>
              <a:t> στην νόσο οφείλεται στην καρκινική διήθηση, στην χρόνια νόσο και στην συνυπάρχουσα νεφρική δυσλειτουργία.</a:t>
            </a:r>
            <a:endParaRPr lang="el-GR" altLang="el-GR" u="sng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3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Παθοφυσιολογία</a:t>
            </a:r>
            <a:r>
              <a:rPr lang="el-GR" dirty="0"/>
              <a:t> του </a:t>
            </a:r>
            <a:r>
              <a:rPr lang="el-GR" dirty="0" err="1" smtClean="0"/>
              <a:t>μυελώματος</a:t>
            </a:r>
            <a:r>
              <a:rPr lang="el-GR" dirty="0" smtClean="0"/>
              <a:t>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Η νεφρική ανεπάρκεια </a:t>
            </a:r>
            <a:r>
              <a:rPr lang="el-GR" altLang="el-GR" dirty="0" smtClean="0"/>
              <a:t>που εμφανίζεται στο 50% των ασθενών με πολλαπλό </a:t>
            </a:r>
            <a:r>
              <a:rPr lang="el-GR" altLang="el-GR" dirty="0" err="1" smtClean="0"/>
              <a:t>μυέλωμα</a:t>
            </a:r>
            <a:r>
              <a:rPr lang="el-GR" altLang="el-GR" dirty="0" smtClean="0"/>
              <a:t> είναι αποτέλεσμα η της αποβολής </a:t>
            </a:r>
            <a:r>
              <a:rPr lang="el-GR" altLang="el-GR" b="1" dirty="0" smtClean="0"/>
              <a:t>λευκώματος </a:t>
            </a:r>
            <a:r>
              <a:rPr lang="en-US" altLang="el-GR" b="1" dirty="0" err="1" smtClean="0"/>
              <a:t>Bence</a:t>
            </a:r>
            <a:r>
              <a:rPr lang="el-GR" altLang="el-GR" b="1" dirty="0" smtClean="0"/>
              <a:t>-</a:t>
            </a:r>
            <a:r>
              <a:rPr lang="en-US" altLang="el-GR" b="1" dirty="0" smtClean="0"/>
              <a:t>Jones</a:t>
            </a:r>
            <a:r>
              <a:rPr lang="el-GR" altLang="el-GR" dirty="0" smtClean="0"/>
              <a:t> (που είναι οι ελαφρές άλυσοι των παθολογικών </a:t>
            </a:r>
            <a:r>
              <a:rPr lang="el-GR" altLang="el-GR" dirty="0" err="1" smtClean="0"/>
              <a:t>ανοσοσφαιρινών</a:t>
            </a:r>
            <a:r>
              <a:rPr lang="el-GR" altLang="el-GR" dirty="0" smtClean="0"/>
              <a:t>) ή το αποτέλεσμα της συνυπάρχουσας </a:t>
            </a:r>
            <a:r>
              <a:rPr lang="el-GR" altLang="el-GR" dirty="0" err="1" smtClean="0"/>
              <a:t>υπερασβαιστιαιμίας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l-GR" altLang="el-GR" dirty="0" err="1" smtClean="0"/>
              <a:t>Υπ’όψιν</a:t>
            </a:r>
            <a:r>
              <a:rPr lang="el-GR" altLang="el-GR" dirty="0" smtClean="0"/>
              <a:t> ότι ενώ φυσιολογικά οι ελαφρές και βαριές αλυσίδες του μορίου των </a:t>
            </a:r>
            <a:r>
              <a:rPr lang="el-GR" altLang="el-GR" dirty="0" err="1" smtClean="0"/>
              <a:t>ανοσοσφαιρινών</a:t>
            </a:r>
            <a:r>
              <a:rPr lang="el-GR" altLang="el-GR" dirty="0" smtClean="0"/>
              <a:t> παράγονται 1:1, στο πολλαπλό </a:t>
            </a:r>
            <a:r>
              <a:rPr lang="el-GR" altLang="el-GR" dirty="0" err="1" smtClean="0"/>
              <a:t>μυέλωμα</a:t>
            </a:r>
            <a:r>
              <a:rPr lang="el-GR" altLang="el-GR" dirty="0" smtClean="0"/>
              <a:t> οι ελαφρές άλυσοι </a:t>
            </a:r>
            <a:r>
              <a:rPr lang="el-GR" altLang="el-GR" dirty="0" err="1" smtClean="0"/>
              <a:t>υπερπαράγονται</a:t>
            </a:r>
            <a:r>
              <a:rPr lang="el-GR" altLang="el-GR" dirty="0" smtClean="0"/>
              <a:t> και γι’ αυτό επιδρούν στην νεφρική λειτουργία.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47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Υπερασβαιστιαιμία</a:t>
            </a:r>
            <a:r>
              <a:rPr lang="el-GR" dirty="0" smtClean="0"/>
              <a:t> στο </a:t>
            </a:r>
            <a:r>
              <a:rPr lang="el-GR" dirty="0" err="1" smtClean="0"/>
              <a:t>μυέλωμα</a:t>
            </a:r>
            <a:endParaRPr lang="el-GR" dirty="0"/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Λοιμώξεις, φάρμακα και </a:t>
            </a:r>
            <a:r>
              <a:rPr lang="el-GR" altLang="el-GR" dirty="0" err="1" smtClean="0"/>
              <a:t>υπερασβεστιαιμία</a:t>
            </a:r>
            <a:r>
              <a:rPr lang="el-GR" altLang="el-GR" dirty="0" smtClean="0"/>
              <a:t> επιβαρύνουν την νεφρική λειτουργία και συμβάλλουν στην εμφάνιση της νεφρικής ανεπάρκειας.</a:t>
            </a:r>
          </a:p>
          <a:p>
            <a:pPr eaLnBrk="1" hangingPunct="1"/>
            <a:r>
              <a:rPr lang="el-GR" altLang="el-GR" dirty="0" smtClean="0"/>
              <a:t>Η </a:t>
            </a:r>
            <a:r>
              <a:rPr lang="el-GR" altLang="el-GR" dirty="0" err="1" smtClean="0"/>
              <a:t>υπερασβαιστιαιμία</a:t>
            </a:r>
            <a:r>
              <a:rPr lang="el-GR" altLang="el-GR" dirty="0" smtClean="0"/>
              <a:t> προκαλείται από την παραγωγή </a:t>
            </a:r>
            <a:r>
              <a:rPr lang="el-GR" altLang="el-GR" dirty="0" err="1" smtClean="0"/>
              <a:t>κυτοκινών</a:t>
            </a:r>
            <a:r>
              <a:rPr lang="el-GR" altLang="el-GR" dirty="0" smtClean="0"/>
              <a:t> από τα κύτταρα του </a:t>
            </a:r>
            <a:r>
              <a:rPr lang="el-GR" altLang="el-GR" dirty="0" err="1" smtClean="0"/>
              <a:t>μυελώματος</a:t>
            </a:r>
            <a:r>
              <a:rPr lang="el-GR" altLang="el-GR" dirty="0" smtClean="0"/>
              <a:t> που με την σειρά τους διεγείρουν τους </a:t>
            </a:r>
            <a:r>
              <a:rPr lang="el-GR" altLang="el-GR" dirty="0" err="1" smtClean="0"/>
              <a:t>οστεοκλάστες</a:t>
            </a:r>
            <a:r>
              <a:rPr lang="el-GR" altLang="el-GR" dirty="0" smtClean="0"/>
              <a:t> με αποτέλεσμα την απορρόφηση του φλοιώδους οστού και απελευθέρωση ασβεστίου στην κυκλοφορία.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0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Κλινική εικόνα του πολλαπλού </a:t>
            </a:r>
            <a:r>
              <a:rPr lang="el-GR" dirty="0" err="1" smtClean="0"/>
              <a:t>μυελώματος</a:t>
            </a:r>
            <a:endParaRPr lang="el-GR" dirty="0"/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32000"/>
              </a:lnSpc>
            </a:pPr>
            <a:r>
              <a:rPr lang="el-GR" altLang="el-GR" sz="2800" b="1" dirty="0" smtClean="0"/>
              <a:t>Κόπωση, εξάντληση και δύσπνοια </a:t>
            </a:r>
            <a:r>
              <a:rPr lang="el-GR" altLang="el-GR" sz="2800" dirty="0" smtClean="0"/>
              <a:t>από την αναιμία και την καχεξία που προκαλεί η χρόνια νόσος.</a:t>
            </a:r>
            <a:endParaRPr lang="el-GR" altLang="el-GR" sz="2800" u="sng" dirty="0" smtClean="0"/>
          </a:p>
          <a:p>
            <a:pPr eaLnBrk="1" hangingPunct="1">
              <a:lnSpc>
                <a:spcPct val="132000"/>
              </a:lnSpc>
            </a:pPr>
            <a:r>
              <a:rPr lang="el-GR" altLang="el-GR" sz="2800" b="1" dirty="0" smtClean="0"/>
              <a:t>Ναυτία, πολυδιψία, πολυουρία, δυσκοιλιότητα και σύγχυση </a:t>
            </a:r>
            <a:r>
              <a:rPr lang="el-GR" altLang="el-GR" sz="2800" dirty="0" smtClean="0"/>
              <a:t>που προκαλείται από την </a:t>
            </a:r>
            <a:r>
              <a:rPr lang="el-GR" altLang="el-GR" sz="2800" dirty="0" err="1" smtClean="0"/>
              <a:t>υπερασβαιστιαιμία</a:t>
            </a:r>
            <a:r>
              <a:rPr lang="el-GR" altLang="el-GR" sz="2800" dirty="0" smtClean="0"/>
              <a:t>.  </a:t>
            </a:r>
          </a:p>
          <a:p>
            <a:pPr eaLnBrk="1" hangingPunct="1">
              <a:lnSpc>
                <a:spcPct val="132000"/>
              </a:lnSpc>
            </a:pPr>
            <a:r>
              <a:rPr lang="el-GR" altLang="el-GR" sz="2800" dirty="0" smtClean="0"/>
              <a:t>Η σύγχυση επιτείνεται και από το σύνδρομο </a:t>
            </a:r>
            <a:r>
              <a:rPr lang="el-GR" altLang="el-GR" sz="2800" dirty="0" err="1" smtClean="0"/>
              <a:t>υπεγλοιότητας</a:t>
            </a:r>
            <a:r>
              <a:rPr lang="el-GR" altLang="el-GR" sz="2800" dirty="0" smtClean="0"/>
              <a:t> και τις </a:t>
            </a:r>
            <a:r>
              <a:rPr lang="el-GR" altLang="el-GR" sz="2800" dirty="0" err="1" smtClean="0"/>
              <a:t>επισυμβαίνουσες</a:t>
            </a:r>
            <a:r>
              <a:rPr lang="el-GR" altLang="el-GR" sz="2800" dirty="0" smtClean="0"/>
              <a:t> </a:t>
            </a:r>
            <a:r>
              <a:rPr lang="el-GR" altLang="el-GR" sz="2800" b="1" dirty="0" smtClean="0"/>
              <a:t>λοιμώξεις, </a:t>
            </a:r>
            <a:r>
              <a:rPr lang="el-GR" altLang="el-GR" sz="2800" dirty="0" smtClean="0"/>
              <a:t>όπως του ουροποιητικού ή της σηψαιμίας.</a:t>
            </a:r>
          </a:p>
          <a:p>
            <a:pPr eaLnBrk="1" hangingPunct="1">
              <a:lnSpc>
                <a:spcPct val="132000"/>
              </a:lnSpc>
            </a:pPr>
            <a:r>
              <a:rPr lang="el-GR" altLang="el-GR" sz="2800" dirty="0" smtClean="0"/>
              <a:t>Υπάρχουν </a:t>
            </a:r>
            <a:r>
              <a:rPr lang="el-GR" altLang="el-GR" sz="2800" b="1" dirty="0" smtClean="0"/>
              <a:t>οστικοί πόνοι και </a:t>
            </a:r>
            <a:r>
              <a:rPr lang="el-GR" altLang="el-GR" sz="2800" b="1" dirty="0" err="1" smtClean="0"/>
              <a:t>οστεοπορωτικά</a:t>
            </a:r>
            <a:r>
              <a:rPr lang="el-GR" altLang="el-GR" sz="2800" b="1" dirty="0" smtClean="0"/>
              <a:t> κατάγματα </a:t>
            </a:r>
            <a:r>
              <a:rPr lang="el-GR" altLang="el-GR" sz="2800" dirty="0" smtClean="0"/>
              <a:t>ιδίως στο </a:t>
            </a:r>
            <a:r>
              <a:rPr lang="el-GR" altLang="el-GR" sz="2800" dirty="0" err="1" smtClean="0"/>
              <a:t>ισχύο</a:t>
            </a:r>
            <a:r>
              <a:rPr lang="el-GR" altLang="el-GR" sz="2800" dirty="0" smtClean="0"/>
              <a:t>, πλευρές, κρανίο και σπονδυλική στήλη, λόγω της λύσης και απορρόφησης της φλοιώδους μοίρας των οστών αυτών.</a:t>
            </a:r>
            <a:endParaRPr lang="el-GR" altLang="el-GR" sz="2800" u="sng" dirty="0" smtClean="0"/>
          </a:p>
          <a:p>
            <a:pPr eaLnBrk="1" hangingPunct="1">
              <a:lnSpc>
                <a:spcPct val="132000"/>
              </a:lnSpc>
            </a:pPr>
            <a:r>
              <a:rPr lang="el-GR" altLang="el-GR" sz="2800" b="1" dirty="0" smtClean="0"/>
              <a:t>Η νεφρική ανεπάρκεια προκαλεί κακουχία, ανορεξία, επιτείνει την σύγχυση </a:t>
            </a:r>
            <a:r>
              <a:rPr lang="el-GR" altLang="el-GR" sz="2800" dirty="0" smtClean="0"/>
              <a:t>του ασθενούς.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6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Διερεύνηση του πολλαπλού </a:t>
            </a:r>
            <a:r>
              <a:rPr lang="el-GR" dirty="0" err="1" smtClean="0"/>
              <a:t>μυελώματος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Η γενική αίματος αποκαλύπτει </a:t>
            </a:r>
            <a:r>
              <a:rPr lang="el-GR" altLang="el-GR" b="1" dirty="0" smtClean="0"/>
              <a:t>χαμηλή </a:t>
            </a:r>
            <a:r>
              <a:rPr lang="en-US" altLang="el-GR" b="1" dirty="0" err="1" smtClean="0"/>
              <a:t>Hb</a:t>
            </a:r>
            <a:r>
              <a:rPr lang="el-GR" altLang="el-GR" b="1" dirty="0" smtClean="0"/>
              <a:t>, </a:t>
            </a:r>
            <a:r>
              <a:rPr lang="el-GR" altLang="el-GR" dirty="0" smtClean="0"/>
              <a:t>τα δε ερυθρά </a:t>
            </a:r>
            <a:r>
              <a:rPr lang="el-GR" altLang="el-GR" b="1" dirty="0" smtClean="0"/>
              <a:t>καθιζάνουν </a:t>
            </a:r>
            <a:r>
              <a:rPr lang="en-US" altLang="el-GR" b="1" dirty="0" err="1" smtClean="0"/>
              <a:t>en</a:t>
            </a:r>
            <a:r>
              <a:rPr lang="en-US" altLang="el-GR" b="1" dirty="0" smtClean="0"/>
              <a:t> </a:t>
            </a:r>
            <a:r>
              <a:rPr lang="en-US" altLang="el-GR" b="1" dirty="0" err="1" smtClean="0"/>
              <a:t>rouleaux</a:t>
            </a:r>
            <a:r>
              <a:rPr lang="el-GR" altLang="el-GR" b="1" dirty="0" smtClean="0"/>
              <a:t>.</a:t>
            </a:r>
          </a:p>
          <a:p>
            <a:pPr eaLnBrk="1" hangingPunct="1"/>
            <a:r>
              <a:rPr lang="el-GR" altLang="el-GR" dirty="0" smtClean="0"/>
              <a:t>Επίσης οι νεφρικές εξετάσεις μπορεί να δώσουν υψηλές τιμές </a:t>
            </a:r>
            <a:r>
              <a:rPr lang="el-GR" altLang="el-GR" b="1" dirty="0" err="1" smtClean="0"/>
              <a:t>κρεατινίνης</a:t>
            </a:r>
            <a:r>
              <a:rPr lang="el-GR" altLang="el-GR" b="1" dirty="0" smtClean="0"/>
              <a:t>.  </a:t>
            </a:r>
          </a:p>
          <a:p>
            <a:pPr eaLnBrk="1" hangingPunct="1"/>
            <a:r>
              <a:rPr lang="el-GR" altLang="el-GR" dirty="0" smtClean="0"/>
              <a:t>Παράλληλα οι τιμές της </a:t>
            </a:r>
            <a:r>
              <a:rPr lang="el-GR" altLang="el-GR" b="1" dirty="0" err="1" smtClean="0"/>
              <a:t>αλβουμίνης</a:t>
            </a:r>
            <a:r>
              <a:rPr lang="el-GR" altLang="el-GR" b="1" dirty="0" smtClean="0"/>
              <a:t> είναι υψηλές.  </a:t>
            </a:r>
          </a:p>
          <a:p>
            <a:pPr eaLnBrk="1" hangingPunct="1"/>
            <a:r>
              <a:rPr lang="el-GR" altLang="el-GR" b="1" dirty="0" smtClean="0"/>
              <a:t>Αιμοκαλλιέργειες </a:t>
            </a:r>
            <a:r>
              <a:rPr lang="el-GR" altLang="el-GR" dirty="0" smtClean="0"/>
              <a:t>μπορεί να αναδείξουν την ύπαρξη βακτηριδίων, το αυτό και οι </a:t>
            </a:r>
            <a:r>
              <a:rPr lang="el-GR" altLang="el-GR" b="1" dirty="0" err="1" smtClean="0"/>
              <a:t>ουροκαλλιέργειες</a:t>
            </a:r>
            <a:r>
              <a:rPr lang="el-GR" altLang="el-GR" b="1" dirty="0" smtClean="0"/>
              <a:t>.</a:t>
            </a:r>
          </a:p>
          <a:p>
            <a:pPr eaLnBrk="1" hangingPunct="1"/>
            <a:r>
              <a:rPr lang="el-GR" altLang="el-GR" dirty="0" smtClean="0"/>
              <a:t>Επίσης, </a:t>
            </a:r>
            <a:r>
              <a:rPr lang="el-GR" altLang="el-GR" b="1" dirty="0" smtClean="0"/>
              <a:t>η </a:t>
            </a:r>
            <a:r>
              <a:rPr lang="el-GR" altLang="el-GR" b="1" dirty="0" err="1" smtClean="0"/>
              <a:t>ηλεκτροφόρηση</a:t>
            </a:r>
            <a:r>
              <a:rPr lang="el-GR" altLang="el-GR" b="1" dirty="0" smtClean="0"/>
              <a:t> λευκωμάτων </a:t>
            </a:r>
            <a:r>
              <a:rPr lang="el-GR" altLang="el-GR" dirty="0" smtClean="0"/>
              <a:t>αναδεικνύει την παθολογική </a:t>
            </a:r>
            <a:r>
              <a:rPr lang="el-GR" altLang="el-GR" dirty="0" err="1" smtClean="0"/>
              <a:t>ανοσοσφαιρίνη</a:t>
            </a:r>
            <a:r>
              <a:rPr lang="el-GR" altLang="el-GR" dirty="0" smtClean="0"/>
              <a:t> και την καταστολή της παραγωγής των υπολοίπων φυσιολογικών </a:t>
            </a:r>
            <a:r>
              <a:rPr lang="el-GR" altLang="el-GR" dirty="0" err="1" smtClean="0"/>
              <a:t>ανοσοσφαιρινών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92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Διερεύνηση του πολλαπλού </a:t>
            </a:r>
            <a:r>
              <a:rPr lang="el-GR" dirty="0" err="1" smtClean="0"/>
              <a:t>μυελώματος</a:t>
            </a:r>
            <a:r>
              <a:rPr lang="el-GR" dirty="0" smtClean="0"/>
              <a:t>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Έλεγχος των ούρων αναδεικνύει την </a:t>
            </a:r>
            <a:r>
              <a:rPr lang="el-GR" altLang="el-GR" b="1" dirty="0" smtClean="0"/>
              <a:t>ύπαρξη λευκώματος </a:t>
            </a:r>
            <a:r>
              <a:rPr lang="en-US" altLang="el-GR" b="1" dirty="0" err="1" smtClean="0"/>
              <a:t>Bence</a:t>
            </a:r>
            <a:r>
              <a:rPr lang="el-GR" altLang="el-GR" b="1" dirty="0" smtClean="0"/>
              <a:t>-</a:t>
            </a:r>
            <a:r>
              <a:rPr lang="en-US" altLang="el-GR" b="1" dirty="0" smtClean="0"/>
              <a:t>Jones</a:t>
            </a:r>
            <a:r>
              <a:rPr lang="el-GR" altLang="el-GR" b="1" dirty="0" smtClean="0"/>
              <a:t>.</a:t>
            </a:r>
          </a:p>
          <a:p>
            <a:pPr eaLnBrk="1" hangingPunct="1"/>
            <a:r>
              <a:rPr lang="el-GR" altLang="el-GR" dirty="0" smtClean="0"/>
              <a:t>Ο έλεγχος </a:t>
            </a:r>
            <a:r>
              <a:rPr lang="el-GR" altLang="el-GR" b="1" dirty="0" smtClean="0"/>
              <a:t>του μυελού των οστών εμφανίζει πληθώρα πλασματοκυττάρων.</a:t>
            </a:r>
          </a:p>
          <a:p>
            <a:pPr eaLnBrk="1" hangingPunct="1"/>
            <a:r>
              <a:rPr lang="el-GR" altLang="el-GR" dirty="0" smtClean="0"/>
              <a:t>Επίσης ακτινογραφίες των μακρών οστών, της σπονδυλικής στήλης αναδεικνύουν </a:t>
            </a:r>
            <a:r>
              <a:rPr lang="el-GR" altLang="el-GR" b="1" dirty="0" err="1" smtClean="0"/>
              <a:t>λυτικές</a:t>
            </a:r>
            <a:r>
              <a:rPr lang="el-GR" altLang="el-GR" b="1" dirty="0" smtClean="0"/>
              <a:t> βλάβες.  </a:t>
            </a:r>
            <a:r>
              <a:rPr lang="el-GR" altLang="el-GR" dirty="0" smtClean="0"/>
              <a:t>Ειδικά το κρανίο μπορεί να δείχνει πολλαπλές λύσεις (</a:t>
            </a:r>
            <a:r>
              <a:rPr lang="el-GR" altLang="el-GR" dirty="0" err="1" smtClean="0"/>
              <a:t>βαμβακόμορφο</a:t>
            </a:r>
            <a:r>
              <a:rPr lang="el-GR" altLang="el-GR" dirty="0" smtClean="0"/>
              <a:t> κρανίο).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10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Θεραπεία και πρόγνωση του πολλαπλού </a:t>
            </a:r>
            <a:r>
              <a:rPr lang="el-GR" dirty="0" err="1" smtClean="0"/>
              <a:t>μυελώματος</a:t>
            </a:r>
            <a:endParaRPr lang="el-GR" dirty="0"/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eaLnBrk="1" hangingPunct="1"/>
            <a:r>
              <a:rPr lang="el-GR" altLang="el-GR" b="1" dirty="0" smtClean="0"/>
              <a:t>Χρησιμοποιείται η </a:t>
            </a:r>
            <a:r>
              <a:rPr lang="el-GR" altLang="el-GR" b="1" dirty="0" err="1" smtClean="0"/>
              <a:t>μελφαλάνη</a:t>
            </a:r>
            <a:r>
              <a:rPr lang="el-GR" altLang="el-GR" b="1" dirty="0" smtClean="0"/>
              <a:t> με ή χωρίς </a:t>
            </a:r>
            <a:r>
              <a:rPr lang="el-GR" altLang="el-GR" b="1" dirty="0" err="1" smtClean="0"/>
              <a:t>πρεδνιζολόνη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που αρχικά ελέγχει τους μισούς ασθενείς χωρίς όμως αυτό να διαρκεί πολύ και εμφανίζονται υποτροπές.  </a:t>
            </a:r>
          </a:p>
          <a:p>
            <a:pPr eaLnBrk="1" hangingPunct="1"/>
            <a:r>
              <a:rPr lang="el-GR" altLang="el-GR" dirty="0" smtClean="0"/>
              <a:t>Η μέση επιβίωση είναι 3 έτη.</a:t>
            </a:r>
          </a:p>
          <a:p>
            <a:pPr eaLnBrk="1" hangingPunct="1"/>
            <a:r>
              <a:rPr lang="el-GR" altLang="el-GR" dirty="0" smtClean="0"/>
              <a:t>Ταυτόχρονη υποστήριξη της χημειοθεραπείας με </a:t>
            </a:r>
            <a:r>
              <a:rPr lang="el-GR" altLang="el-GR" dirty="0" err="1" smtClean="0"/>
              <a:t>αυτόλογα</a:t>
            </a:r>
            <a:r>
              <a:rPr lang="el-GR" altLang="el-GR" dirty="0" smtClean="0"/>
              <a:t> αρχέγονα κύτταρα του περιφερικού αίματος παρατείνει την επιβίωση στα 4-5 έτη.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55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304256"/>
            <a:ext cx="8229600" cy="908720"/>
          </a:xfrm>
          <a:ln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Διαταραχές της πήξης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7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Συμπτώματα και σημεία στις οξείες λευχαιμίες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8445624" cy="5040560"/>
          </a:xfrm>
        </p:spPr>
        <p:txBody>
          <a:bodyPr>
            <a:noAutofit/>
          </a:bodyPr>
          <a:lstStyle/>
          <a:p>
            <a:pPr lvl="1"/>
            <a:r>
              <a:rPr lang="el-GR" altLang="el-GR" dirty="0" smtClean="0"/>
              <a:t>Τυπικά συμπτώματα αποτελούν η κόπωση και η δύσπνοια (από την αναιμία), </a:t>
            </a:r>
            <a:r>
              <a:rPr lang="el-GR" altLang="el-GR" dirty="0" err="1" smtClean="0"/>
              <a:t>βακτηριδιακές</a:t>
            </a:r>
            <a:r>
              <a:rPr lang="el-GR" altLang="el-GR" dirty="0" smtClean="0"/>
              <a:t> λοιμώξεις (από την </a:t>
            </a:r>
            <a:r>
              <a:rPr lang="el-GR" altLang="el-GR" dirty="0" err="1" smtClean="0"/>
              <a:t>λευκοπενία</a:t>
            </a:r>
            <a:r>
              <a:rPr lang="el-GR" altLang="el-GR" dirty="0" smtClean="0"/>
              <a:t>) και οι αιμορραγίες (από την </a:t>
            </a:r>
            <a:r>
              <a:rPr lang="el-GR" altLang="el-GR" dirty="0" err="1" smtClean="0"/>
              <a:t>θρομβοπενία</a:t>
            </a:r>
            <a:r>
              <a:rPr lang="el-GR" altLang="el-GR" dirty="0" smtClean="0"/>
              <a:t> και συχνά από την διάχυτη </a:t>
            </a:r>
            <a:r>
              <a:rPr lang="el-GR" altLang="el-GR" dirty="0" err="1" smtClean="0"/>
              <a:t>ενδαγγειακή</a:t>
            </a:r>
            <a:r>
              <a:rPr lang="el-GR" altLang="el-GR" dirty="0" smtClean="0"/>
              <a:t> πήξη, ΔΕΠ).</a:t>
            </a:r>
          </a:p>
          <a:p>
            <a:pPr lvl="1"/>
            <a:r>
              <a:rPr lang="el-GR" altLang="el-GR" dirty="0" smtClean="0"/>
              <a:t>Η φυσική εξέταση συχνά αποκαλύπτει ωχρότητα, μώλωπες και αιμορραγίες. </a:t>
            </a:r>
          </a:p>
          <a:p>
            <a:pPr lvl="1"/>
            <a:r>
              <a:rPr lang="el-GR" altLang="el-GR" dirty="0" smtClean="0"/>
              <a:t>Ο πυρετός είναι ένδειξη λοίμωξης, αν και ορισμένες φορές μπορεί να προκληθεί και από την ίδια την νόσο.  Παρ’ όλα αυτά, είναι </a:t>
            </a:r>
            <a:r>
              <a:rPr lang="el-GR" altLang="el-GR" dirty="0" err="1" smtClean="0"/>
              <a:t>παρακεκινδυνευμένο</a:t>
            </a:r>
            <a:r>
              <a:rPr lang="el-GR" altLang="el-GR" dirty="0" smtClean="0"/>
              <a:t> τέτοιο συμπέρασμα.</a:t>
            </a:r>
          </a:p>
          <a:p>
            <a:pPr lvl="1"/>
            <a:r>
              <a:rPr lang="el-GR" altLang="el-GR" dirty="0" smtClean="0"/>
              <a:t>Η </a:t>
            </a:r>
            <a:r>
              <a:rPr lang="el-GR" altLang="el-GR" dirty="0" err="1" smtClean="0"/>
              <a:t>λεμφαδενοπάθεια</a:t>
            </a:r>
            <a:r>
              <a:rPr lang="el-GR" altLang="el-GR" dirty="0" smtClean="0"/>
              <a:t> όταν υπάρχει είναι συνήθως περιορισμένη και περισσότερο τυπική της ΟΛΛ.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435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Κληρονομικές διαταραχές της πήξης</a:t>
            </a:r>
            <a:endParaRPr lang="el-GR" dirty="0"/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Οι συχνότερες διαταραχές της πήξης που κληρονομούνται αφορούν τον παράγοντα </a:t>
            </a:r>
            <a:r>
              <a:rPr lang="en-US" altLang="el-GR" dirty="0" smtClean="0"/>
              <a:t>VIII</a:t>
            </a:r>
            <a:r>
              <a:rPr lang="el-GR" altLang="el-GR" dirty="0" smtClean="0"/>
              <a:t>, τον παράγοντα Ι</a:t>
            </a:r>
            <a:r>
              <a:rPr lang="en-US" altLang="el-GR" dirty="0" smtClean="0"/>
              <a:t>X</a:t>
            </a:r>
            <a:r>
              <a:rPr lang="el-GR" altLang="el-GR" dirty="0" smtClean="0"/>
              <a:t> και τον παράγοντα </a:t>
            </a:r>
            <a:r>
              <a:rPr lang="en-US" altLang="el-GR" dirty="0" smtClean="0"/>
              <a:t>von </a:t>
            </a:r>
            <a:r>
              <a:rPr lang="en-US" altLang="el-GR" dirty="0" err="1" smtClean="0"/>
              <a:t>Willebrand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60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Αιμοφιλία 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Οφείλεται σε έλλειψη του </a:t>
            </a:r>
            <a:r>
              <a:rPr lang="el-GR" altLang="el-GR" b="1" dirty="0" smtClean="0"/>
              <a:t>παράγοντα </a:t>
            </a:r>
            <a:r>
              <a:rPr lang="en-US" altLang="el-GR" b="1" dirty="0" smtClean="0"/>
              <a:t>VIII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και αποτελεί κληρονομική </a:t>
            </a:r>
            <a:r>
              <a:rPr lang="el-GR" altLang="el-GR" b="1" dirty="0" smtClean="0"/>
              <a:t>υπολειπόμενη φυλοσύνδετη </a:t>
            </a:r>
            <a:r>
              <a:rPr lang="el-GR" altLang="el-GR" dirty="0" smtClean="0"/>
              <a:t>διαταραχή.</a:t>
            </a:r>
          </a:p>
          <a:p>
            <a:pPr eaLnBrk="1" hangingPunct="1"/>
            <a:r>
              <a:rPr lang="el-GR" altLang="el-GR" dirty="0" smtClean="0"/>
              <a:t>Η συχνότητα είναι 1:5000 γεννήσεις αρρένων.</a:t>
            </a:r>
          </a:p>
          <a:p>
            <a:pPr eaLnBrk="1" hangingPunct="1"/>
            <a:r>
              <a:rPr lang="el-GR" altLang="el-GR" dirty="0" smtClean="0"/>
              <a:t>Όταν η έλλειψη του παράγοντα είναι μεγάλη (</a:t>
            </a:r>
            <a:r>
              <a:rPr lang="el-GR" altLang="el-GR" dirty="0" err="1" smtClean="0"/>
              <a:t>παράγων&lt;1</a:t>
            </a:r>
            <a:r>
              <a:rPr lang="el-GR" altLang="el-GR" dirty="0" smtClean="0"/>
              <a:t>%), η νόσος </a:t>
            </a:r>
            <a:r>
              <a:rPr lang="el-GR" altLang="el-GR" b="1" dirty="0" smtClean="0"/>
              <a:t>είναι σοβαρή </a:t>
            </a:r>
            <a:r>
              <a:rPr lang="el-GR" altLang="el-GR" dirty="0" smtClean="0"/>
              <a:t>και χαρακτηρίζεται από </a:t>
            </a:r>
            <a:r>
              <a:rPr lang="el-GR" altLang="el-GR" b="1" dirty="0" smtClean="0"/>
              <a:t>αυτόματες αιμορραγίες στις μεγάλες αρθρώσεις και στους μύες, </a:t>
            </a:r>
            <a:r>
              <a:rPr lang="el-GR" altLang="el-GR" dirty="0" smtClean="0"/>
              <a:t>ιδιαίτερα στον γαστροκνήμιο και στον </a:t>
            </a:r>
            <a:r>
              <a:rPr lang="el-GR" altLang="el-GR" dirty="0" err="1" smtClean="0"/>
              <a:t>ψοίτη</a:t>
            </a:r>
            <a:r>
              <a:rPr lang="el-GR" altLang="el-GR" dirty="0" smtClean="0"/>
              <a:t>, εκτός αν δοθεί αγωγή με </a:t>
            </a:r>
            <a:r>
              <a:rPr lang="el-GR" altLang="el-GR" dirty="0" err="1" smtClean="0"/>
              <a:t>συμπεπυκνωμένο</a:t>
            </a:r>
            <a:r>
              <a:rPr lang="el-GR" altLang="el-GR" dirty="0" smtClean="0"/>
              <a:t> παράγοντα </a:t>
            </a:r>
            <a:r>
              <a:rPr lang="en-US" altLang="el-GR" dirty="0" smtClean="0"/>
              <a:t>VIII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57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Αιμοφιλία Α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Σε </a:t>
            </a:r>
            <a:r>
              <a:rPr lang="el-GR" altLang="el-GR" b="1" dirty="0" smtClean="0"/>
              <a:t>ενδιάμεση </a:t>
            </a:r>
            <a:r>
              <a:rPr lang="el-GR" altLang="el-GR" dirty="0" smtClean="0"/>
              <a:t>μορφή της νόσου (επίπεδα παράγοντα 1-5%) και σε </a:t>
            </a:r>
            <a:r>
              <a:rPr lang="el-GR" altLang="el-GR" b="1" dirty="0" smtClean="0"/>
              <a:t>ήπια </a:t>
            </a:r>
            <a:r>
              <a:rPr lang="el-GR" altLang="el-GR" dirty="0" smtClean="0"/>
              <a:t>(επίπεδα παράγοντα 5-50%) η εμφάνιση αιμορραγιών σχετίζεται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με μέτρια ή με ήπια τραύματα. </a:t>
            </a:r>
          </a:p>
          <a:p>
            <a:pPr eaLnBrk="1" hangingPunct="1"/>
            <a:r>
              <a:rPr lang="el-GR" altLang="el-GR" dirty="0" smtClean="0"/>
              <a:t>Σε τέτοιες περιπτώσεις η χορήγηση γίνεται μόνον μετά από τραύματα.</a:t>
            </a:r>
            <a:endParaRPr lang="el-GR" altLang="el-GR" u="sng" dirty="0" smtClean="0"/>
          </a:p>
          <a:p>
            <a:pPr eaLnBrk="1" hangingPunct="1"/>
            <a:r>
              <a:rPr lang="el-GR" altLang="el-GR" b="1" dirty="0" smtClean="0"/>
              <a:t>Η ύπαρξη του </a:t>
            </a:r>
            <a:r>
              <a:rPr lang="el-GR" altLang="el-GR" b="1" dirty="0" err="1" smtClean="0"/>
              <a:t>ανασυνδυασμένου</a:t>
            </a:r>
            <a:r>
              <a:rPr lang="el-GR" altLang="el-GR" b="1" dirty="0" smtClean="0"/>
              <a:t> παράγοντα σήμερα έχει γλυτώσει τους ασθενείς από ηπατίτιδα </a:t>
            </a:r>
            <a:r>
              <a:rPr lang="en-US" altLang="el-GR" b="1" dirty="0" smtClean="0"/>
              <a:t>C</a:t>
            </a:r>
            <a:r>
              <a:rPr lang="el-GR" altLang="el-GR" b="1" dirty="0" smtClean="0"/>
              <a:t> και από μόλυνση με </a:t>
            </a:r>
            <a:r>
              <a:rPr lang="en-US" altLang="el-GR" b="1" dirty="0" smtClean="0"/>
              <a:t>HIV</a:t>
            </a:r>
            <a:r>
              <a:rPr lang="el-GR" altLang="el-GR" b="1" dirty="0" smtClean="0"/>
              <a:t>, </a:t>
            </a:r>
            <a:r>
              <a:rPr lang="el-GR" altLang="el-GR" dirty="0" smtClean="0"/>
              <a:t>που παρατηρούνταν παλαιότερα όταν χορηγούνταν συμπυκνωμένα παράγωγα από πλάσμα.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17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Αιμοφιλία Β</a:t>
            </a:r>
            <a:endParaRPr lang="el-GR" dirty="0"/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αιμοφιλία Β οφείλεται σε διαταραχή της παραγωγής του </a:t>
            </a:r>
            <a:r>
              <a:rPr lang="el-GR" altLang="el-GR" b="1" dirty="0" smtClean="0"/>
              <a:t>παράγοντα </a:t>
            </a:r>
            <a:r>
              <a:rPr lang="en-US" altLang="el-GR" b="1" dirty="0" smtClean="0"/>
              <a:t>IX</a:t>
            </a:r>
            <a:r>
              <a:rPr lang="el-GR" altLang="el-GR" b="1" dirty="0" smtClean="0"/>
              <a:t>.  </a:t>
            </a:r>
          </a:p>
          <a:p>
            <a:pPr eaLnBrk="1" hangingPunct="1"/>
            <a:r>
              <a:rPr lang="el-GR" altLang="el-GR" dirty="0" smtClean="0"/>
              <a:t>Ως γνωστόν, τόσο ο </a:t>
            </a:r>
            <a:r>
              <a:rPr lang="en-US" altLang="el-GR" dirty="0" smtClean="0"/>
              <a:t>VIII </a:t>
            </a:r>
            <a:r>
              <a:rPr lang="el-GR" altLang="el-GR" dirty="0" smtClean="0"/>
              <a:t>όσο και ο </a:t>
            </a:r>
            <a:r>
              <a:rPr lang="en-US" altLang="el-GR" dirty="0" smtClean="0"/>
              <a:t>IX</a:t>
            </a:r>
            <a:r>
              <a:rPr lang="el-GR" altLang="el-GR" dirty="0" smtClean="0"/>
              <a:t> σε συνδυασμό ενεργοποιούν τον Χ.  </a:t>
            </a:r>
            <a:endParaRPr lang="el-GR" altLang="el-GR" u="sng" dirty="0" smtClean="0"/>
          </a:p>
          <a:p>
            <a:pPr eaLnBrk="1" hangingPunct="1"/>
            <a:r>
              <a:rPr lang="el-GR" altLang="el-GR" b="1" dirty="0" smtClean="0"/>
              <a:t>Κλινικά η αιμοφιλία Β δεν </a:t>
            </a:r>
            <a:r>
              <a:rPr lang="el-GR" altLang="el-GR" b="1" dirty="0" err="1" smtClean="0"/>
              <a:t>διαφοροδιαγνώσκεται</a:t>
            </a:r>
            <a:r>
              <a:rPr lang="el-GR" altLang="el-GR" b="1" dirty="0" smtClean="0"/>
              <a:t> από την Α, αλλά διαπιστώνεται μόνον εργαστηριακά.  </a:t>
            </a:r>
          </a:p>
          <a:p>
            <a:pPr eaLnBrk="1" hangingPunct="1"/>
            <a:r>
              <a:rPr lang="el-GR" altLang="el-GR" dirty="0" smtClean="0"/>
              <a:t>Η συχνότητα της Β είναι στο 1/5 της Α.</a:t>
            </a:r>
            <a:endParaRPr lang="el-GR" altLang="el-GR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26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Νόσος του </a:t>
            </a:r>
            <a:r>
              <a:rPr lang="en-US" dirty="0" smtClean="0"/>
              <a:t>von </a:t>
            </a:r>
            <a:r>
              <a:rPr lang="en-US" dirty="0" err="1" smtClean="0"/>
              <a:t>Willebrand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Είναι </a:t>
            </a:r>
            <a:r>
              <a:rPr lang="el-GR" altLang="el-GR" b="1" dirty="0" smtClean="0"/>
              <a:t>η συχνότερη </a:t>
            </a:r>
            <a:r>
              <a:rPr lang="el-GR" altLang="el-GR" dirty="0" smtClean="0"/>
              <a:t>κληρονομούμενη διαταραχή.  </a:t>
            </a:r>
            <a:endParaRPr lang="el-GR" altLang="el-GR" u="sng" dirty="0" smtClean="0"/>
          </a:p>
          <a:p>
            <a:pPr eaLnBrk="1" hangingPunct="1"/>
            <a:r>
              <a:rPr lang="el-GR" altLang="el-GR" b="1" dirty="0" smtClean="0"/>
              <a:t>Ήπιες </a:t>
            </a:r>
            <a:r>
              <a:rPr lang="el-GR" altLang="el-GR" b="1" dirty="0" err="1" smtClean="0"/>
              <a:t>αυτοσωματικές</a:t>
            </a:r>
            <a:r>
              <a:rPr lang="el-GR" altLang="el-GR" b="1" dirty="0" smtClean="0"/>
              <a:t> επικρατούσες μορφές μπορεί να προσβάλλουν μέχρι και το 1% </a:t>
            </a:r>
            <a:r>
              <a:rPr lang="el-GR" altLang="el-GR" dirty="0" smtClean="0"/>
              <a:t>του πληθυσμού.</a:t>
            </a:r>
          </a:p>
          <a:p>
            <a:pPr eaLnBrk="1" hangingPunct="1"/>
            <a:r>
              <a:rPr lang="el-GR" altLang="el-GR" dirty="0" smtClean="0"/>
              <a:t>Ο παράγοντας του </a:t>
            </a:r>
            <a:r>
              <a:rPr lang="en-US" altLang="el-GR" dirty="0" smtClean="0"/>
              <a:t>von </a:t>
            </a:r>
            <a:r>
              <a:rPr lang="en-US" altLang="el-GR" dirty="0" err="1" smtClean="0"/>
              <a:t>Willebrand</a:t>
            </a:r>
            <a:r>
              <a:rPr lang="el-GR" altLang="el-GR" dirty="0" smtClean="0"/>
              <a:t> κυκλοφορεί σε μεγάλα πολυμερή και χρησιμεύει ώστε πρωτογενώς να δημιουργεί γέφυρες με τις οποίες συνδέονται τα αιμοπετάλια στις τραυματισμένες επιφάνειες του ενδοθηλίου και παράλληλα δευτερογενώς να σταθεροποιεί τον παράγοντα </a:t>
            </a:r>
            <a:r>
              <a:rPr lang="en-US" altLang="el-GR" dirty="0" smtClean="0"/>
              <a:t>VII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Ο παράγοντας είτε λείπει (ολικά τύπος 3, μερικά τύπος 1), είτε είναι ελαττωματικός (τύπος 2, συχνότερος).</a:t>
            </a:r>
            <a:endParaRPr lang="el-GR" altLang="el-GR" u="sng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24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Νόσος του </a:t>
            </a:r>
            <a:r>
              <a:rPr lang="en-US" dirty="0" smtClean="0"/>
              <a:t>von </a:t>
            </a:r>
            <a:r>
              <a:rPr lang="en-US" dirty="0" err="1" smtClean="0"/>
              <a:t>Willebrand</a:t>
            </a:r>
            <a:r>
              <a:rPr lang="el-GR" dirty="0" smtClean="0"/>
              <a:t>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Οι αιμορραγίες </a:t>
            </a:r>
            <a:r>
              <a:rPr lang="el-GR" altLang="el-GR" dirty="0" smtClean="0"/>
              <a:t>παίρνουν την μορφή δερματικών αιμορραγιών, επιστάξεων ή μηνορραγιών.</a:t>
            </a:r>
          </a:p>
          <a:p>
            <a:pPr eaLnBrk="1" hangingPunct="1"/>
            <a:r>
              <a:rPr lang="el-GR" altLang="el-GR" dirty="0" smtClean="0"/>
              <a:t>Σε ήπια νόσο χορηγούμε </a:t>
            </a:r>
            <a:r>
              <a:rPr lang="el-GR" altLang="el-GR" dirty="0" err="1" smtClean="0"/>
              <a:t>δεσμοπρεσσίνη</a:t>
            </a:r>
            <a:r>
              <a:rPr lang="el-GR" altLang="el-GR" dirty="0" smtClean="0"/>
              <a:t> (που αυξάνει τον παράγοντα </a:t>
            </a:r>
            <a:r>
              <a:rPr lang="en-US" altLang="el-GR" dirty="0" smtClean="0"/>
              <a:t>von </a:t>
            </a:r>
            <a:r>
              <a:rPr lang="en-US" altLang="el-GR" dirty="0" err="1" smtClean="0"/>
              <a:t>Willebrand</a:t>
            </a:r>
            <a:r>
              <a:rPr lang="el-GR" altLang="el-GR" dirty="0" smtClean="0"/>
              <a:t>) και σε σοβαρή τον παράγοντα </a:t>
            </a:r>
            <a:r>
              <a:rPr lang="en-US" altLang="el-GR" dirty="0" smtClean="0"/>
              <a:t>VII </a:t>
            </a:r>
            <a:r>
              <a:rPr lang="el-GR" altLang="el-GR" dirty="0" smtClean="0"/>
              <a:t>που περιλαμβάνει και παράγοντα </a:t>
            </a:r>
            <a:r>
              <a:rPr lang="en-US" altLang="el-GR" dirty="0" smtClean="0"/>
              <a:t>von </a:t>
            </a:r>
            <a:r>
              <a:rPr lang="en-US" altLang="el-GR" dirty="0" err="1" smtClean="0"/>
              <a:t>Willebrand</a:t>
            </a:r>
            <a:r>
              <a:rPr lang="el-GR" altLang="el-GR" dirty="0" smtClean="0"/>
              <a:t>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767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Επίκτητες διαταραχές της πήξης</a:t>
            </a:r>
            <a:endParaRPr lang="el-GR" dirty="0"/>
          </a:p>
        </p:txBody>
      </p:sp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altLang="el-GR" dirty="0" smtClean="0"/>
              <a:t>Οι πιο συχνές επίκτητες διαταραχές της πήξης είναι η </a:t>
            </a:r>
            <a:r>
              <a:rPr lang="el-GR" altLang="el-GR" b="1" dirty="0" smtClean="0"/>
              <a:t>διάχυτη </a:t>
            </a:r>
            <a:r>
              <a:rPr lang="el-GR" altLang="el-GR" b="1" dirty="0" err="1" smtClean="0"/>
              <a:t>ενδαγγειακή</a:t>
            </a:r>
            <a:r>
              <a:rPr lang="el-GR" altLang="el-GR" b="1" dirty="0" smtClean="0"/>
              <a:t> πήξη (ΔΕΠ), η ηπατική νόσος και η έλλειψη βιταμίνης Κ.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12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Θρομβοπενίες</a:t>
            </a:r>
            <a:endParaRPr lang="el-GR" dirty="0"/>
          </a:p>
        </p:txBody>
      </p:sp>
      <p:sp>
        <p:nvSpPr>
          <p:cNvPr id="100354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Σαν </a:t>
            </a:r>
            <a:r>
              <a:rPr lang="el-GR" altLang="el-GR" dirty="0" err="1" smtClean="0"/>
              <a:t>θρομβοπενία</a:t>
            </a:r>
            <a:r>
              <a:rPr lang="el-GR" altLang="el-GR" dirty="0" smtClean="0"/>
              <a:t> ορίζεται η ελάττωση του αριθμού των αιμοπεταλίων κάτω από 150.000/μ</a:t>
            </a:r>
            <a:r>
              <a:rPr lang="en-US" altLang="el-GR" dirty="0" smtClean="0"/>
              <a:t>l.</a:t>
            </a:r>
          </a:p>
          <a:p>
            <a:r>
              <a:rPr lang="en-US" altLang="el-GR" dirty="0" smtClean="0"/>
              <a:t>2,5% </a:t>
            </a:r>
            <a:r>
              <a:rPr lang="el-GR" altLang="el-GR" dirty="0" smtClean="0"/>
              <a:t>των φυσιολογικών ατόμων μπορεί να έχει μικρότερο αριθμό αιμοπεταλίων.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24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</a:t>
            </a:r>
            <a:r>
              <a:rPr lang="el-GR" dirty="0" smtClean="0"/>
              <a:t>αιμοπετάλια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Καθημερινά παράγονται </a:t>
            </a:r>
            <a:r>
              <a:rPr lang="el-GR" dirty="0" smtClean="0"/>
              <a:t>35.000-50.000 </a:t>
            </a:r>
            <a:r>
              <a:rPr lang="el-GR" dirty="0" err="1" smtClean="0"/>
              <a:t>αι</a:t>
            </a:r>
            <a:r>
              <a:rPr lang="el-GR" dirty="0" smtClean="0"/>
              <a:t>μοπετάλια/μΙ αίματος.</a:t>
            </a:r>
            <a:endParaRPr lang="el-GR" dirty="0"/>
          </a:p>
          <a:p>
            <a:r>
              <a:rPr lang="el-GR" dirty="0"/>
              <a:t>Προέρχονται από τα </a:t>
            </a:r>
            <a:r>
              <a:rPr lang="el-GR" dirty="0" err="1"/>
              <a:t>μεγακαρυοκύτταρα</a:t>
            </a:r>
            <a:r>
              <a:rPr lang="el-GR" dirty="0"/>
              <a:t>.</a:t>
            </a:r>
          </a:p>
          <a:p>
            <a:r>
              <a:rPr lang="el-GR" dirty="0"/>
              <a:t>Ο χρόνος ζωής τους είναι 8-10 ημέρες.</a:t>
            </a:r>
          </a:p>
          <a:p>
            <a:r>
              <a:rPr lang="el-GR" dirty="0"/>
              <a:t>Το 1/3 των </a:t>
            </a:r>
            <a:r>
              <a:rPr lang="el-GR" dirty="0" smtClean="0"/>
              <a:t>αιμοπεταλίων </a:t>
            </a:r>
            <a:r>
              <a:rPr lang="el-GR" dirty="0"/>
              <a:t>είναι εγκλωβισμένα στον </a:t>
            </a:r>
            <a:r>
              <a:rPr lang="el-GR" dirty="0" smtClean="0"/>
              <a:t>σπλήνα.</a:t>
            </a:r>
            <a:endParaRPr lang="el-GR" dirty="0"/>
          </a:p>
          <a:p>
            <a:r>
              <a:rPr lang="el-GR" dirty="0"/>
              <a:t>Τα νεώτερα </a:t>
            </a:r>
            <a:r>
              <a:rPr lang="el-GR" dirty="0" smtClean="0"/>
              <a:t>αιμοπετάλια </a:t>
            </a:r>
            <a:r>
              <a:rPr lang="el-GR" dirty="0"/>
              <a:t>είναι μεγαλύτερα και πιο ενεργά από τα παλαιότερα .</a:t>
            </a:r>
          </a:p>
          <a:p>
            <a:r>
              <a:rPr lang="el-GR" dirty="0"/>
              <a:t>Μείωση της μάζας των </a:t>
            </a:r>
            <a:r>
              <a:rPr lang="el-GR" dirty="0" smtClean="0"/>
              <a:t>αιμοπεταλίων </a:t>
            </a:r>
            <a:r>
              <a:rPr lang="el-GR" dirty="0"/>
              <a:t>αυξάνει τα επίπεδα της ελεύθερης </a:t>
            </a:r>
            <a:r>
              <a:rPr lang="el-GR" dirty="0" err="1"/>
              <a:t>θρομβοποιητίνης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987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Ταξινόμηση </a:t>
            </a:r>
            <a:r>
              <a:rPr lang="el-GR" dirty="0" err="1"/>
              <a:t>θρομβοπενιών</a:t>
            </a:r>
            <a:r>
              <a:rPr lang="el-GR" dirty="0"/>
              <a:t/>
            </a:r>
            <a:br>
              <a:rPr lang="el-GR" dirty="0"/>
            </a:br>
            <a:r>
              <a:rPr lang="el-GR" sz="3000" b="0" dirty="0"/>
              <a:t>(με </a:t>
            </a:r>
            <a:r>
              <a:rPr lang="el-GR" sz="3000" b="0" dirty="0" err="1"/>
              <a:t>παθοφυσιολογικά</a:t>
            </a:r>
            <a:r>
              <a:rPr lang="el-GR" sz="3000" b="0" dirty="0"/>
              <a:t> κριτήρια</a:t>
            </a:r>
            <a:r>
              <a:rPr lang="el-GR" sz="3000" b="0" dirty="0" smtClean="0"/>
              <a:t>)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smtClean="0"/>
              <a:t>Κληρονομικές </a:t>
            </a:r>
            <a:r>
              <a:rPr lang="el-GR" dirty="0" err="1" smtClean="0"/>
              <a:t>θρομβοπενίες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Επίκτητες </a:t>
            </a:r>
            <a:r>
              <a:rPr lang="el-GR" dirty="0" err="1" smtClean="0"/>
              <a:t>θρομβοπενίες</a:t>
            </a:r>
            <a:r>
              <a:rPr lang="el-GR" dirty="0" smtClean="0"/>
              <a:t>.</a:t>
            </a:r>
            <a:endParaRPr lang="el-GR" dirty="0"/>
          </a:p>
          <a:p>
            <a:pPr lvl="1"/>
            <a:r>
              <a:rPr lang="el-GR" dirty="0" smtClean="0"/>
              <a:t>Άνοσες </a:t>
            </a:r>
            <a:r>
              <a:rPr lang="el-GR" dirty="0" err="1" smtClean="0"/>
              <a:t>θρομβοπενίες</a:t>
            </a:r>
            <a:r>
              <a:rPr lang="el-GR" dirty="0" smtClean="0"/>
              <a:t>.</a:t>
            </a:r>
            <a:endParaRPr lang="el-GR" dirty="0"/>
          </a:p>
          <a:p>
            <a:pPr lvl="1"/>
            <a:r>
              <a:rPr lang="el-GR" dirty="0" smtClean="0"/>
              <a:t>Μη </a:t>
            </a:r>
            <a:r>
              <a:rPr lang="el-GR" dirty="0"/>
              <a:t>άνοσες </a:t>
            </a:r>
            <a:r>
              <a:rPr lang="el-GR" dirty="0" err="1" smtClean="0"/>
              <a:t>θρομβοπενίες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09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 startAt="2"/>
            </a:pPr>
            <a:r>
              <a:rPr lang="el-GR" altLang="el-GR" b="1" dirty="0" smtClean="0"/>
              <a:t>Κακουχία, απώλεια βάρους, ιδρώτες και ανορεξία</a:t>
            </a:r>
            <a:r>
              <a:rPr lang="el-GR" altLang="el-GR" dirty="0" smtClean="0"/>
              <a:t> και συστηματικά συμπτώματα.</a:t>
            </a:r>
            <a:endParaRPr lang="el-GR" altLang="el-GR" b="1" dirty="0" smtClean="0"/>
          </a:p>
          <a:p>
            <a:pPr marL="457200" indent="-457200" eaLnBrk="1" hangingPunct="1">
              <a:buFont typeface="+mj-lt"/>
              <a:buAutoNum type="arabicPeriod" startAt="2"/>
            </a:pPr>
            <a:r>
              <a:rPr lang="el-GR" altLang="el-GR" b="1" dirty="0" smtClean="0"/>
              <a:t>Τοπικά συμπτώματα</a:t>
            </a:r>
            <a:r>
              <a:rPr lang="el-GR" altLang="el-GR" dirty="0" smtClean="0"/>
              <a:t>, ορισμένοι ασθενείς εμφανίζουν συμπτώματα ή σημεία λευχαιμικής διήθησης του δέρματος, των ούλων ή του ΚΝΣ.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Συμπτώματα και σημεία στις οξείες λευχαιμίες </a:t>
            </a:r>
            <a:r>
              <a:rPr lang="el-GR" sz="3000" b="0" dirty="0"/>
              <a:t>3</a:t>
            </a:r>
            <a:r>
              <a:rPr lang="el-GR" sz="3000" b="0" dirty="0" smtClean="0"/>
              <a:t>/3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4069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Ταξινόμηση </a:t>
            </a:r>
            <a:r>
              <a:rPr lang="el-GR" dirty="0" smtClean="0"/>
              <a:t>επίκτητης </a:t>
            </a:r>
            <a:r>
              <a:rPr lang="el-GR" dirty="0" err="1" smtClean="0"/>
              <a:t>θρομβοπενίας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Βασίζεται </a:t>
            </a:r>
            <a:r>
              <a:rPr lang="el-GR" dirty="0"/>
              <a:t>κυρίως στην μελέτη του μυελού των οστών και διακρίνεται </a:t>
            </a:r>
            <a:r>
              <a:rPr lang="el-GR" dirty="0" smtClean="0"/>
              <a:t>σε:</a:t>
            </a:r>
            <a:endParaRPr lang="el-GR" dirty="0"/>
          </a:p>
          <a:p>
            <a:pPr lvl="1"/>
            <a:r>
              <a:rPr lang="el-GR" dirty="0" smtClean="0"/>
              <a:t>Κεντρική </a:t>
            </a:r>
            <a:r>
              <a:rPr lang="el-GR" dirty="0" err="1" smtClean="0"/>
              <a:t>θρομβοπενία</a:t>
            </a:r>
            <a:r>
              <a:rPr lang="el-GR" dirty="0" smtClean="0"/>
              <a:t>,</a:t>
            </a:r>
            <a:endParaRPr lang="el-GR" dirty="0"/>
          </a:p>
          <a:p>
            <a:pPr lvl="1"/>
            <a:r>
              <a:rPr lang="el-GR" dirty="0" smtClean="0"/>
              <a:t>Περιφερική </a:t>
            </a:r>
            <a:r>
              <a:rPr lang="el-GR" dirty="0" err="1" smtClean="0"/>
              <a:t>θρομβοπενία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13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Κεντρική </a:t>
            </a:r>
            <a:r>
              <a:rPr lang="el-GR" dirty="0" err="1" smtClean="0"/>
              <a:t>θρομβοπενία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186808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b="1" dirty="0" smtClean="0"/>
              <a:t>Ανεπιτυχής παραγωγή αιμοπεταλίων</a:t>
            </a:r>
          </a:p>
          <a:p>
            <a:r>
              <a:rPr lang="el-GR" dirty="0" smtClean="0"/>
              <a:t>Ανεπάρκεια </a:t>
            </a:r>
            <a:r>
              <a:rPr lang="el-GR" dirty="0"/>
              <a:t>βιταμίνης </a:t>
            </a:r>
            <a:r>
              <a:rPr lang="el-GR" dirty="0" smtClean="0"/>
              <a:t>Β12</a:t>
            </a:r>
            <a:r>
              <a:rPr lang="en-US" dirty="0" smtClean="0"/>
              <a:t>,Fe,</a:t>
            </a:r>
            <a:r>
              <a:rPr lang="el-GR" dirty="0" smtClean="0"/>
              <a:t> </a:t>
            </a:r>
            <a:r>
              <a:rPr lang="el-GR" dirty="0" err="1" smtClean="0"/>
              <a:t>φυλικού</a:t>
            </a:r>
            <a:r>
              <a:rPr lang="en-US" dirty="0" smtClean="0"/>
              <a:t> </a:t>
            </a:r>
            <a:r>
              <a:rPr lang="el-GR" dirty="0" smtClean="0"/>
              <a:t>οξέος.</a:t>
            </a:r>
            <a:endParaRPr lang="el-GR" dirty="0"/>
          </a:p>
          <a:p>
            <a:r>
              <a:rPr lang="el-GR" dirty="0" smtClean="0"/>
              <a:t>Ακτινοβολία.</a:t>
            </a:r>
            <a:endParaRPr lang="el-GR" dirty="0"/>
          </a:p>
          <a:p>
            <a:r>
              <a:rPr lang="el-GR" dirty="0" smtClean="0"/>
              <a:t>Φάρμακα, αλκοόλη.</a:t>
            </a:r>
          </a:p>
          <a:p>
            <a:r>
              <a:rPr lang="el-GR" dirty="0" err="1" smtClean="0"/>
              <a:t>Απλαστική</a:t>
            </a:r>
            <a:r>
              <a:rPr lang="el-GR" dirty="0" smtClean="0"/>
              <a:t> αναιμία.</a:t>
            </a:r>
          </a:p>
          <a:p>
            <a:r>
              <a:rPr lang="el-GR" dirty="0" smtClean="0"/>
              <a:t>Λοίμωξη</a:t>
            </a:r>
            <a:r>
              <a:rPr lang="el-GR" dirty="0"/>
              <a:t>( </a:t>
            </a:r>
            <a:r>
              <a:rPr lang="en-US" dirty="0" smtClean="0"/>
              <a:t>CMV</a:t>
            </a:r>
            <a:r>
              <a:rPr lang="el-GR" dirty="0" smtClean="0"/>
              <a:t>, </a:t>
            </a:r>
            <a:r>
              <a:rPr lang="en-US" dirty="0" smtClean="0"/>
              <a:t>HIV</a:t>
            </a:r>
            <a:r>
              <a:rPr lang="el-GR" dirty="0" smtClean="0"/>
              <a:t>, </a:t>
            </a:r>
            <a:r>
              <a:rPr lang="en-US" dirty="0" smtClean="0"/>
              <a:t>EBV</a:t>
            </a:r>
            <a:r>
              <a:rPr lang="en-US" dirty="0"/>
              <a:t>, Parvovirus,</a:t>
            </a:r>
            <a:r>
              <a:rPr lang="el-GR" dirty="0"/>
              <a:t>ερυθρά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smtClean="0"/>
              <a:t>Φάρμακα, Αλκοόλη.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80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5220072" y="1772816"/>
            <a:ext cx="3726160" cy="351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Χημειοθεραπεία.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Αναιμία </a:t>
            </a:r>
            <a:r>
              <a:rPr lang="en-US" sz="2200" dirty="0" err="1" smtClean="0">
                <a:solidFill>
                  <a:prstClr val="black"/>
                </a:solidFill>
                <a:latin typeface="Calibri"/>
              </a:rPr>
              <a:t>Fanconi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Μυελοδυσπλαστικά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Νυκτερινή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παροξυσμική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αιμοσφαιρινουρία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Κυκλική </a:t>
            </a: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θρομβοπενία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Σύνδρομο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TAR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860032" y="1772816"/>
            <a:ext cx="0" cy="3672408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Κεντρική </a:t>
            </a:r>
            <a:r>
              <a:rPr lang="el-GR" dirty="0" err="1" smtClean="0"/>
              <a:t>θρομβοπενία</a:t>
            </a:r>
            <a:r>
              <a:rPr lang="el-GR" dirty="0" smtClean="0"/>
              <a:t>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b="1" dirty="0"/>
              <a:t>Κατάληψη μυελού</a:t>
            </a:r>
          </a:p>
          <a:p>
            <a:r>
              <a:rPr lang="el-GR" dirty="0" smtClean="0"/>
              <a:t>Καρκίνος.</a:t>
            </a:r>
            <a:endParaRPr lang="el-GR" dirty="0"/>
          </a:p>
          <a:p>
            <a:r>
              <a:rPr lang="el-GR" dirty="0" smtClean="0"/>
              <a:t>Λευχαιμίες.</a:t>
            </a:r>
            <a:endParaRPr lang="el-GR" dirty="0"/>
          </a:p>
          <a:p>
            <a:r>
              <a:rPr lang="el-GR" dirty="0" smtClean="0"/>
              <a:t>Λεμφώματα.</a:t>
            </a:r>
            <a:endParaRPr lang="el-GR" dirty="0"/>
          </a:p>
          <a:p>
            <a:r>
              <a:rPr lang="el-GR" dirty="0" err="1" smtClean="0"/>
              <a:t>Μυέλωμα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err="1" smtClean="0"/>
              <a:t>Μυελουπερπλαστικά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err="1" smtClean="0"/>
              <a:t>Ιστιοκυττάρωση</a:t>
            </a:r>
            <a:r>
              <a:rPr lang="el-GR" dirty="0" smtClean="0"/>
              <a:t> X.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72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Περιφερική </a:t>
            </a:r>
            <a:r>
              <a:rPr lang="el-GR" dirty="0" err="1"/>
              <a:t>θρομβοπενία</a:t>
            </a:r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82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2944817" y="2164751"/>
            <a:ext cx="2213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Μηχανικά </a:t>
            </a:r>
            <a:r>
              <a:rPr lang="el-GR" sz="2000" dirty="0" smtClean="0">
                <a:latin typeface="+mn-lt"/>
              </a:rPr>
              <a:t>αίτια</a:t>
            </a:r>
          </a:p>
          <a:p>
            <a:r>
              <a:rPr lang="el-GR" sz="2000" dirty="0" smtClean="0">
                <a:latin typeface="+mn-lt"/>
              </a:rPr>
              <a:t>ΔΕΠ Τ.Τ.Ρ</a:t>
            </a:r>
          </a:p>
          <a:p>
            <a:r>
              <a:rPr lang="el-GR" sz="2000" dirty="0" smtClean="0">
                <a:latin typeface="+mn-lt"/>
              </a:rPr>
              <a:t> HUS</a:t>
            </a:r>
          </a:p>
          <a:p>
            <a:r>
              <a:rPr lang="el-GR" sz="2000" dirty="0" err="1" smtClean="0">
                <a:latin typeface="+mn-lt"/>
              </a:rPr>
              <a:t>By</a:t>
            </a:r>
            <a:r>
              <a:rPr lang="el-GR" sz="2000" dirty="0" smtClean="0">
                <a:latin typeface="+mn-lt"/>
              </a:rPr>
              <a:t> </a:t>
            </a:r>
            <a:r>
              <a:rPr lang="el-GR" sz="2000" dirty="0" err="1" smtClean="0">
                <a:latin typeface="+mn-lt"/>
              </a:rPr>
              <a:t>pass</a:t>
            </a:r>
            <a:endParaRPr lang="el-GR" sz="2000" dirty="0" smtClean="0">
              <a:latin typeface="+mn-lt"/>
            </a:endParaRPr>
          </a:p>
          <a:p>
            <a:r>
              <a:rPr lang="el-GR" sz="2000" dirty="0" err="1" smtClean="0">
                <a:latin typeface="+mn-lt"/>
              </a:rPr>
              <a:t>Αγγειίτιδες</a:t>
            </a:r>
            <a:endParaRPr lang="el-GR" sz="2000" dirty="0"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149634" y="1720597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Σπληνομεγαλία</a:t>
            </a:r>
          </a:p>
          <a:p>
            <a:r>
              <a:rPr lang="el-GR" sz="2000" dirty="0" err="1">
                <a:latin typeface="+mn-lt"/>
              </a:rPr>
              <a:t>Υπερσπληνισμός</a:t>
            </a:r>
            <a:endParaRPr lang="el-GR" sz="2000" dirty="0">
              <a:latin typeface="+mn-lt"/>
            </a:endParaRPr>
          </a:p>
          <a:p>
            <a:r>
              <a:rPr lang="el-GR" sz="2000" dirty="0" err="1">
                <a:latin typeface="+mn-lt"/>
              </a:rPr>
              <a:t>Αιμαραίωση</a:t>
            </a:r>
            <a:endParaRPr lang="el-GR" sz="2000" dirty="0">
              <a:latin typeface="+mn-lt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51520" y="2164751"/>
            <a:ext cx="1536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Ανοσολογικά </a:t>
            </a:r>
            <a:r>
              <a:rPr lang="el-GR" sz="2000" dirty="0" smtClean="0">
                <a:latin typeface="+mn-lt"/>
              </a:rPr>
              <a:t>αίτια</a:t>
            </a:r>
            <a:endParaRPr lang="el-GR" sz="2000" dirty="0">
              <a:latin typeface="+mn-lt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10166" y="4966493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err="1">
                <a:latin typeface="+mn-lt"/>
              </a:rPr>
              <a:t>Αυτοάνοσα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νοσήματα</a:t>
            </a:r>
          </a:p>
          <a:p>
            <a:r>
              <a:rPr lang="el-GR" sz="2000" dirty="0" smtClean="0">
                <a:latin typeface="+mn-lt"/>
              </a:rPr>
              <a:t>Νεογνική </a:t>
            </a:r>
            <a:r>
              <a:rPr lang="el-GR" sz="2000" dirty="0">
                <a:latin typeface="+mn-lt"/>
              </a:rPr>
              <a:t>πορφύρα Πορφύρα μετά από μετάγγιση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2843808" y="4509120"/>
            <a:ext cx="1194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Φάρμακα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4544382" y="4221088"/>
            <a:ext cx="37000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err="1">
                <a:latin typeface="+mn-lt"/>
              </a:rPr>
              <a:t>Αυτοάνοσα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νοσήματα</a:t>
            </a:r>
          </a:p>
          <a:p>
            <a:r>
              <a:rPr lang="el-GR" sz="2000" dirty="0" smtClean="0">
                <a:latin typeface="+mn-lt"/>
              </a:rPr>
              <a:t>Ιδιοπαθής ΙΤΡ</a:t>
            </a:r>
          </a:p>
          <a:p>
            <a:r>
              <a:rPr lang="el-GR" sz="2000" dirty="0" smtClean="0">
                <a:latin typeface="+mn-lt"/>
              </a:rPr>
              <a:t>Δευτεροπαθής ΙΤΡ</a:t>
            </a:r>
          </a:p>
          <a:p>
            <a:r>
              <a:rPr lang="el-GR" sz="2000" dirty="0" smtClean="0">
                <a:latin typeface="+mn-lt"/>
              </a:rPr>
              <a:t>(</a:t>
            </a:r>
            <a:r>
              <a:rPr lang="el-GR" sz="2000" dirty="0" err="1" smtClean="0">
                <a:latin typeface="+mn-lt"/>
              </a:rPr>
              <a:t>ΣΕΛ.ΡΑ,Λέμφωμα</a:t>
            </a:r>
            <a:r>
              <a:rPr lang="el-GR" sz="2000" dirty="0" smtClean="0">
                <a:latin typeface="+mn-lt"/>
              </a:rPr>
              <a:t>, </a:t>
            </a:r>
            <a:r>
              <a:rPr lang="el-GR" sz="2000" dirty="0" err="1" smtClean="0">
                <a:latin typeface="+mn-lt"/>
              </a:rPr>
              <a:t>αντιφωσφολιπιδαιμικό</a:t>
            </a:r>
            <a:r>
              <a:rPr lang="el-GR" sz="2000" dirty="0" smtClean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σύνδρομο)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1372706"/>
            <a:ext cx="4377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Αυξημένη καταστροφή αιμοπεταλίων</a:t>
            </a:r>
            <a:endParaRPr lang="el-GR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1372706"/>
            <a:ext cx="4547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Διαταραχές κατανομής αιμοπεταλίων</a:t>
            </a:r>
            <a:endParaRPr lang="el-GR" sz="2000" dirty="0">
              <a:latin typeface="+mn-lt"/>
            </a:endParaRPr>
          </a:p>
        </p:txBody>
      </p:sp>
      <p:cxnSp>
        <p:nvCxnSpPr>
          <p:cNvPr id="14" name="Ευθύγραμμο βέλος σύνδεσης 13"/>
          <p:cNvCxnSpPr>
            <a:stCxn id="7" idx="2"/>
          </p:cNvCxnSpPr>
          <p:nvPr/>
        </p:nvCxnSpPr>
        <p:spPr>
          <a:xfrm>
            <a:off x="1019683" y="2872637"/>
            <a:ext cx="0" cy="209385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>
            <a:stCxn id="7" idx="2"/>
          </p:cNvCxnSpPr>
          <p:nvPr/>
        </p:nvCxnSpPr>
        <p:spPr>
          <a:xfrm>
            <a:off x="1019683" y="2872637"/>
            <a:ext cx="1824125" cy="183653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>
            <a:stCxn id="7" idx="2"/>
          </p:cNvCxnSpPr>
          <p:nvPr/>
        </p:nvCxnSpPr>
        <p:spPr>
          <a:xfrm>
            <a:off x="1019683" y="2872637"/>
            <a:ext cx="3408301" cy="178049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>
            <a:stCxn id="11" idx="2"/>
            <a:endCxn id="7" idx="0"/>
          </p:cNvCxnSpPr>
          <p:nvPr/>
        </p:nvCxnSpPr>
        <p:spPr>
          <a:xfrm flipH="1">
            <a:off x="1019683" y="1772816"/>
            <a:ext cx="1420691" cy="39193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>
            <a:stCxn id="11" idx="2"/>
          </p:cNvCxnSpPr>
          <p:nvPr/>
        </p:nvCxnSpPr>
        <p:spPr>
          <a:xfrm>
            <a:off x="2440374" y="1772816"/>
            <a:ext cx="1267530" cy="39193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/>
          <p:cNvCxnSpPr/>
          <p:nvPr/>
        </p:nvCxnSpPr>
        <p:spPr>
          <a:xfrm flipH="1">
            <a:off x="2193568" y="908720"/>
            <a:ext cx="2234416" cy="463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/>
          <p:nvPr/>
        </p:nvCxnSpPr>
        <p:spPr>
          <a:xfrm>
            <a:off x="4544382" y="908720"/>
            <a:ext cx="2331874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6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Φάρμακα που εμπλέκονται στην</a:t>
            </a:r>
            <a:br>
              <a:rPr lang="el-GR" dirty="0"/>
            </a:br>
            <a:r>
              <a:rPr lang="el-GR" dirty="0" err="1"/>
              <a:t>θρομβοπενία</a:t>
            </a:r>
            <a:r>
              <a:rPr lang="el-GR" dirty="0"/>
              <a:t> </a:t>
            </a:r>
            <a:r>
              <a:rPr lang="el-GR" b="0" dirty="0" smtClean="0"/>
              <a:t>1/2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 smtClean="0"/>
              <a:t>Καταστολή παραγωγής αιμοπεταλίων</a:t>
            </a:r>
          </a:p>
          <a:p>
            <a:r>
              <a:rPr lang="el-GR" dirty="0" err="1" smtClean="0"/>
              <a:t>Χημειοθεραπευτικά</a:t>
            </a:r>
            <a:endParaRPr lang="el-GR" dirty="0"/>
          </a:p>
          <a:p>
            <a:pPr lvl="1"/>
            <a:r>
              <a:rPr lang="el-GR" dirty="0" smtClean="0"/>
              <a:t>Βαριά: </a:t>
            </a:r>
            <a:r>
              <a:rPr lang="el-GR" dirty="0" err="1"/>
              <a:t>αρασυτίνη</a:t>
            </a:r>
            <a:r>
              <a:rPr lang="el-GR" dirty="0" smtClean="0"/>
              <a:t>, </a:t>
            </a:r>
            <a:r>
              <a:rPr lang="el-GR" dirty="0" err="1" smtClean="0"/>
              <a:t>δαουνορουβικίνη</a:t>
            </a:r>
            <a:r>
              <a:rPr lang="el-GR" dirty="0" smtClean="0"/>
              <a:t>.</a:t>
            </a:r>
            <a:endParaRPr lang="el-GR" dirty="0"/>
          </a:p>
          <a:p>
            <a:pPr lvl="1"/>
            <a:r>
              <a:rPr lang="el-GR" dirty="0"/>
              <a:t>Μέτρια : </a:t>
            </a:r>
            <a:r>
              <a:rPr lang="el-GR" dirty="0" err="1" smtClean="0"/>
              <a:t>κυκλοφωσφαμίδη</a:t>
            </a:r>
            <a:r>
              <a:rPr lang="el-GR" dirty="0" smtClean="0"/>
              <a:t>, </a:t>
            </a:r>
            <a:r>
              <a:rPr lang="el-GR" dirty="0" err="1" smtClean="0"/>
              <a:t>βουσουλφάνη</a:t>
            </a:r>
            <a:r>
              <a:rPr lang="el-GR" dirty="0" smtClean="0"/>
              <a:t>, </a:t>
            </a:r>
            <a:r>
              <a:rPr lang="el-GR" dirty="0" err="1" smtClean="0"/>
              <a:t>μεθοτρεξάτη</a:t>
            </a:r>
            <a:r>
              <a:rPr lang="el-GR" dirty="0" smtClean="0"/>
              <a:t>, 6μερκαπτοπουρίνη.</a:t>
            </a:r>
            <a:endParaRPr lang="el-GR" dirty="0"/>
          </a:p>
          <a:p>
            <a:pPr lvl="1"/>
            <a:r>
              <a:rPr lang="el-GR" dirty="0"/>
              <a:t>Ήπια: Αλκαλοειδή </a:t>
            </a:r>
            <a:r>
              <a:rPr lang="en-US" dirty="0" err="1" smtClean="0"/>
              <a:t>Vinca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err="1" smtClean="0"/>
              <a:t>Χλωροθειαζίδες</a:t>
            </a:r>
            <a:r>
              <a:rPr lang="el-GR" dirty="0" smtClean="0"/>
              <a:t>, οιστρογόνα, </a:t>
            </a:r>
            <a:r>
              <a:rPr lang="el-GR" dirty="0" err="1" smtClean="0"/>
              <a:t>φαινυλβουταζόνη</a:t>
            </a:r>
            <a:r>
              <a:rPr lang="el-GR" dirty="0" smtClean="0"/>
              <a:t>, αιθανόλη </a:t>
            </a:r>
            <a:r>
              <a:rPr lang="el-GR" dirty="0" err="1" smtClean="0"/>
              <a:t>χλωραμφαινικόλη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18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Φάρμακα που εμπλέκονται στην καταστροφή των αιμοπεταλίων </a:t>
            </a:r>
            <a:r>
              <a:rPr lang="el-GR" b="0" dirty="0" smtClean="0"/>
              <a:t>2/2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 smtClean="0"/>
              <a:t>Ανοσολογική καταστροφή αιμοπεταλίων (περιφερική </a:t>
            </a:r>
            <a:r>
              <a:rPr lang="el-GR" b="1" dirty="0" err="1" smtClean="0"/>
              <a:t>θρομβοπενία</a:t>
            </a:r>
            <a:r>
              <a:rPr lang="el-GR" b="1" dirty="0" smtClean="0"/>
              <a:t>)</a:t>
            </a:r>
          </a:p>
          <a:p>
            <a:r>
              <a:rPr lang="el-GR" dirty="0" smtClean="0"/>
              <a:t>Κινίνη, </a:t>
            </a:r>
            <a:r>
              <a:rPr lang="el-GR" dirty="0" err="1" smtClean="0"/>
              <a:t>κινιδίνη</a:t>
            </a:r>
            <a:r>
              <a:rPr lang="el-GR" dirty="0" smtClean="0"/>
              <a:t>, άλατα χρυσού, </a:t>
            </a:r>
            <a:r>
              <a:rPr lang="el-GR" dirty="0" err="1" smtClean="0"/>
              <a:t>διγοξίνη</a:t>
            </a:r>
            <a:r>
              <a:rPr lang="el-GR" dirty="0" smtClean="0"/>
              <a:t>, </a:t>
            </a:r>
            <a:r>
              <a:rPr lang="el-GR" dirty="0" err="1" smtClean="0"/>
              <a:t>σουλφοναμιδούχα</a:t>
            </a:r>
            <a:r>
              <a:rPr lang="el-GR" dirty="0" smtClean="0"/>
              <a:t>, </a:t>
            </a:r>
            <a:r>
              <a:rPr lang="el-GR" dirty="0" err="1" smtClean="0"/>
              <a:t>βαλπροικό</a:t>
            </a:r>
            <a:r>
              <a:rPr lang="el-GR" dirty="0" smtClean="0"/>
              <a:t> οξύ, </a:t>
            </a:r>
            <a:r>
              <a:rPr lang="el-GR" dirty="0" err="1" smtClean="0"/>
              <a:t>ιντερφερόνη</a:t>
            </a:r>
            <a:r>
              <a:rPr lang="el-GR" dirty="0" smtClean="0"/>
              <a:t>, ηπαρίνη, </a:t>
            </a:r>
            <a:r>
              <a:rPr lang="el-GR" dirty="0" err="1" smtClean="0"/>
              <a:t>πενικιλλίνες</a:t>
            </a:r>
            <a:r>
              <a:rPr lang="el-GR" dirty="0" smtClean="0"/>
              <a:t>, </a:t>
            </a:r>
            <a:r>
              <a:rPr lang="el-GR" dirty="0" err="1" smtClean="0"/>
              <a:t>καρβαμαζεπίνη</a:t>
            </a:r>
            <a:r>
              <a:rPr lang="el-GR" dirty="0" smtClean="0"/>
              <a:t>, </a:t>
            </a:r>
            <a:r>
              <a:rPr lang="el-GR" dirty="0" err="1" smtClean="0"/>
              <a:t>αρσενικούχα</a:t>
            </a:r>
            <a:r>
              <a:rPr lang="el-GR" dirty="0" smtClean="0"/>
              <a:t>, άλατα ΡΑ</a:t>
            </a:r>
            <a:r>
              <a:rPr lang="en-US" dirty="0" smtClean="0"/>
              <a:t>S</a:t>
            </a:r>
            <a:r>
              <a:rPr lang="el-GR" dirty="0" smtClean="0"/>
              <a:t>, </a:t>
            </a:r>
            <a:r>
              <a:rPr lang="el-GR" dirty="0" err="1" smtClean="0"/>
              <a:t>μεθυλντόπα</a:t>
            </a:r>
            <a:r>
              <a:rPr lang="el-GR" dirty="0" smtClean="0"/>
              <a:t>, </a:t>
            </a:r>
            <a:r>
              <a:rPr lang="el-GR" dirty="0" err="1" smtClean="0"/>
              <a:t>σιμεθιδίνη</a:t>
            </a:r>
            <a:r>
              <a:rPr lang="el-GR" dirty="0" smtClean="0"/>
              <a:t>, </a:t>
            </a:r>
            <a:r>
              <a:rPr lang="el-GR" dirty="0" err="1" smtClean="0"/>
              <a:t>χλωροπροπαμίδη</a:t>
            </a:r>
            <a:r>
              <a:rPr lang="el-GR" dirty="0"/>
              <a:t>, </a:t>
            </a:r>
            <a:r>
              <a:rPr lang="el-GR" dirty="0" err="1"/>
              <a:t>χλωροκίνη</a:t>
            </a:r>
            <a:r>
              <a:rPr lang="el-GR" dirty="0"/>
              <a:t>.</a:t>
            </a:r>
          </a:p>
          <a:p>
            <a:r>
              <a:rPr lang="el-GR" dirty="0" smtClean="0"/>
              <a:t>Εντομοκτόνα, κουκιά, βαφές μαλλιών.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69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Νοσήματα με ασαφή </a:t>
            </a:r>
            <a:r>
              <a:rPr lang="el-GR" dirty="0" smtClean="0"/>
              <a:t>ή </a:t>
            </a:r>
            <a:r>
              <a:rPr lang="el-GR" dirty="0"/>
              <a:t>πολύπλοκη</a:t>
            </a:r>
            <a:br>
              <a:rPr lang="el-GR" dirty="0"/>
            </a:br>
            <a:r>
              <a:rPr lang="el-GR" dirty="0" err="1"/>
              <a:t>αιτιοπαθογένεια</a:t>
            </a:r>
            <a:r>
              <a:rPr lang="el-GR" dirty="0"/>
              <a:t> </a:t>
            </a:r>
            <a:r>
              <a:rPr lang="el-GR" dirty="0" err="1"/>
              <a:t>θρομβοπενίας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464496"/>
          </a:xfrm>
        </p:spPr>
        <p:txBody>
          <a:bodyPr/>
          <a:lstStyle/>
          <a:p>
            <a:r>
              <a:rPr lang="el-GR" dirty="0" smtClean="0"/>
              <a:t>Χρόνια </a:t>
            </a:r>
            <a:r>
              <a:rPr lang="el-GR" dirty="0"/>
              <a:t>νεφρική </a:t>
            </a:r>
            <a:r>
              <a:rPr lang="el-GR" dirty="0" smtClean="0"/>
              <a:t>ανεπάρκεια.</a:t>
            </a:r>
            <a:endParaRPr lang="el-GR" dirty="0"/>
          </a:p>
          <a:p>
            <a:r>
              <a:rPr lang="el-GR" dirty="0" smtClean="0"/>
              <a:t>Χρόνια </a:t>
            </a:r>
            <a:r>
              <a:rPr lang="el-GR" dirty="0"/>
              <a:t>ηπατική </a:t>
            </a:r>
            <a:r>
              <a:rPr lang="el-GR" dirty="0" smtClean="0"/>
              <a:t>ανεπάρκεια.</a:t>
            </a:r>
            <a:endParaRPr lang="el-GR" dirty="0"/>
          </a:p>
          <a:p>
            <a:r>
              <a:rPr lang="el-GR" dirty="0" smtClean="0"/>
              <a:t>Νοσήματα </a:t>
            </a:r>
            <a:r>
              <a:rPr lang="el-GR" dirty="0"/>
              <a:t>του </a:t>
            </a:r>
            <a:r>
              <a:rPr lang="el-GR" dirty="0" smtClean="0"/>
              <a:t>θυρεοειδούς.</a:t>
            </a:r>
            <a:endParaRPr lang="el-GR" dirty="0"/>
          </a:p>
          <a:p>
            <a:r>
              <a:rPr lang="el-GR" dirty="0" smtClean="0"/>
              <a:t>Αφαιμαξομετάγγιση.</a:t>
            </a:r>
            <a:endParaRPr lang="el-GR" dirty="0"/>
          </a:p>
          <a:p>
            <a:r>
              <a:rPr lang="el-GR" dirty="0" smtClean="0"/>
              <a:t>Μαζικές μεταγγίσεις.</a:t>
            </a:r>
            <a:endParaRPr lang="el-GR" dirty="0"/>
          </a:p>
          <a:p>
            <a:r>
              <a:rPr lang="el-GR" dirty="0" smtClean="0"/>
              <a:t>Εξωσωματική κυκλοφορία.</a:t>
            </a:r>
            <a:endParaRPr lang="el-GR" dirty="0"/>
          </a:p>
          <a:p>
            <a:r>
              <a:rPr lang="el-GR" dirty="0" smtClean="0"/>
              <a:t>Αλλογενής </a:t>
            </a:r>
            <a:r>
              <a:rPr lang="el-GR" dirty="0"/>
              <a:t>μεταμόσχευση μυελού των οστών.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85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Θρομβοπενία</a:t>
            </a:r>
            <a:r>
              <a:rPr lang="el-GR" dirty="0" smtClean="0"/>
              <a:t> στην κύηση και τα νεογνά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Συχνή σε πρόωρα </a:t>
            </a:r>
            <a:r>
              <a:rPr lang="el-GR" dirty="0" smtClean="0"/>
              <a:t>νεογνά.</a:t>
            </a:r>
          </a:p>
          <a:p>
            <a:r>
              <a:rPr lang="el-GR" dirty="0" smtClean="0"/>
              <a:t>Στο </a:t>
            </a:r>
            <a:r>
              <a:rPr lang="el-GR" dirty="0"/>
              <a:t>10-15% γυναικών με </a:t>
            </a:r>
            <a:r>
              <a:rPr lang="el-GR" dirty="0" err="1"/>
              <a:t>προεκλαμψία</a:t>
            </a:r>
            <a:r>
              <a:rPr lang="el-GR" dirty="0"/>
              <a:t> με τη μορφή του </a:t>
            </a:r>
            <a:r>
              <a:rPr lang="el-GR" dirty="0" smtClean="0"/>
              <a:t>συνδρόμου ΗΕ</a:t>
            </a:r>
            <a:r>
              <a:rPr lang="en-US" dirty="0" smtClean="0"/>
              <a:t>LL</a:t>
            </a:r>
            <a:r>
              <a:rPr lang="el-GR" dirty="0" smtClean="0"/>
              <a:t>Ρ </a:t>
            </a:r>
            <a:r>
              <a:rPr lang="el-GR" dirty="0"/>
              <a:t>(</a:t>
            </a:r>
            <a:r>
              <a:rPr lang="en-US" dirty="0"/>
              <a:t>hemolysis, elevated liver enzymes, low platelets) </a:t>
            </a:r>
            <a:r>
              <a:rPr lang="el-GR" dirty="0"/>
              <a:t>και το </a:t>
            </a:r>
            <a:r>
              <a:rPr lang="el-GR" dirty="0" smtClean="0"/>
              <a:t>συνδρόμου </a:t>
            </a:r>
            <a:r>
              <a:rPr lang="en-US" dirty="0" smtClean="0"/>
              <a:t>AFLP </a:t>
            </a:r>
            <a:r>
              <a:rPr lang="en-US" dirty="0"/>
              <a:t>(acute fatty liver of pregnancy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/>
              <a:t>Θρομβοπενία της </a:t>
            </a:r>
            <a:r>
              <a:rPr lang="el-GR" dirty="0" smtClean="0"/>
              <a:t>κύησης: </a:t>
            </a:r>
            <a:r>
              <a:rPr lang="el-GR" dirty="0"/>
              <a:t>Σε ποσοστό 5-8</a:t>
            </a:r>
            <a:r>
              <a:rPr lang="el-GR" dirty="0" smtClean="0"/>
              <a:t>% των </a:t>
            </a:r>
            <a:r>
              <a:rPr lang="el-GR" dirty="0"/>
              <a:t>γυναικών με φυσιολογική κύηση, στο τρίτο τρίμηνο της </a:t>
            </a:r>
            <a:r>
              <a:rPr lang="el-GR" dirty="0" smtClean="0"/>
              <a:t>κύησης.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70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Άνοσες </a:t>
            </a:r>
            <a:r>
              <a:rPr lang="el-GR" dirty="0" err="1"/>
              <a:t>θρομβοπενίες</a:t>
            </a:r>
            <a:r>
              <a:rPr lang="el-GR" dirty="0"/>
              <a:t/>
            </a:r>
            <a:br>
              <a:rPr lang="el-GR" dirty="0"/>
            </a:br>
            <a:r>
              <a:rPr lang="el-GR" sz="3000" b="0" dirty="0"/>
              <a:t>(ανοσολογικής αιτιολογίας)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4186808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ΑΥΤΟΑΝΟΣΕΣ</a:t>
            </a:r>
            <a:endParaRPr lang="el-GR" b="1" dirty="0"/>
          </a:p>
          <a:p>
            <a:pPr lvl="0"/>
            <a:r>
              <a:rPr lang="el-GR" dirty="0" smtClean="0"/>
              <a:t>Ιδιοπαθής </a:t>
            </a:r>
            <a:r>
              <a:rPr lang="el-GR" dirty="0" err="1"/>
              <a:t>αυτοάνοση</a:t>
            </a:r>
            <a:r>
              <a:rPr lang="el-GR" dirty="0"/>
              <a:t> </a:t>
            </a:r>
            <a:r>
              <a:rPr lang="el-GR" dirty="0" err="1"/>
              <a:t>θρομβοπενική</a:t>
            </a:r>
            <a:r>
              <a:rPr lang="el-GR" dirty="0"/>
              <a:t> </a:t>
            </a:r>
            <a:r>
              <a:rPr lang="el-GR" dirty="0" smtClean="0"/>
              <a:t>πορφύρα.</a:t>
            </a:r>
          </a:p>
          <a:p>
            <a:pPr lvl="0"/>
            <a:r>
              <a:rPr lang="el-GR" dirty="0" err="1" smtClean="0"/>
              <a:t>θρομβοπενία</a:t>
            </a:r>
            <a:r>
              <a:rPr lang="el-GR" dirty="0" smtClean="0"/>
              <a:t> </a:t>
            </a:r>
            <a:r>
              <a:rPr lang="el-GR" dirty="0"/>
              <a:t>της </a:t>
            </a:r>
            <a:r>
              <a:rPr lang="el-GR" dirty="0" smtClean="0"/>
              <a:t>κύησης.</a:t>
            </a:r>
          </a:p>
          <a:p>
            <a:pPr lvl="0"/>
            <a:r>
              <a:rPr lang="el-GR" dirty="0" smtClean="0"/>
              <a:t>Θρομβοπενία </a:t>
            </a:r>
            <a:r>
              <a:rPr lang="el-GR" dirty="0" err="1" smtClean="0"/>
              <a:t>φαρμακογενής</a:t>
            </a:r>
            <a:r>
              <a:rPr lang="el-GR" dirty="0" smtClean="0"/>
              <a:t>.</a:t>
            </a:r>
          </a:p>
          <a:p>
            <a:pPr lvl="0"/>
            <a:r>
              <a:rPr lang="el-GR" dirty="0" smtClean="0"/>
              <a:t>Θρομβοπενία </a:t>
            </a:r>
            <a:r>
              <a:rPr lang="el-GR" dirty="0"/>
              <a:t>της </a:t>
            </a:r>
            <a:r>
              <a:rPr lang="el-GR" dirty="0" smtClean="0"/>
              <a:t>ηπαρίνης.</a:t>
            </a:r>
            <a:endParaRPr lang="el-GR" dirty="0"/>
          </a:p>
          <a:p>
            <a:pPr lvl="0"/>
            <a:r>
              <a:rPr lang="el-GR" dirty="0"/>
              <a:t>Δευτεροπαθής άνοση </a:t>
            </a:r>
            <a:r>
              <a:rPr lang="el-GR" dirty="0" err="1"/>
              <a:t>θρομβοπενική</a:t>
            </a:r>
            <a:r>
              <a:rPr lang="el-GR" dirty="0"/>
              <a:t> πορφύρα (</a:t>
            </a:r>
            <a:r>
              <a:rPr lang="el-GR" dirty="0" smtClean="0"/>
              <a:t>λέμφωμα, </a:t>
            </a:r>
            <a:r>
              <a:rPr lang="en-US" dirty="0" smtClean="0"/>
              <a:t>HIV</a:t>
            </a:r>
            <a:r>
              <a:rPr lang="el-GR" dirty="0" smtClean="0"/>
              <a:t>, ΣΕΛ</a:t>
            </a:r>
            <a:r>
              <a:rPr lang="el-GR" dirty="0"/>
              <a:t>, ιώσεις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87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5327597" y="1369225"/>
            <a:ext cx="3320257" cy="3208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ΑΛΛΟΑΝΟΣΕΣ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 err="1">
                <a:solidFill>
                  <a:prstClr val="black"/>
                </a:solidFill>
                <a:latin typeface="Calibri"/>
              </a:rPr>
              <a:t>Αλλοάνοση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νεογνική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πορφύρα.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Πορφύρα μετά από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μετάγγιση.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Ανθεκτικότητα στη μετάγγιση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ΑΜΠ.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788024" y="1484784"/>
            <a:ext cx="0" cy="4032374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9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dirty="0"/>
              <a:t>ΙΤΡ</a:t>
            </a:r>
            <a:r>
              <a:rPr lang="el-GR" dirty="0" smtClean="0"/>
              <a:t>: Ιδιοπαθής </a:t>
            </a:r>
            <a:r>
              <a:rPr lang="el-GR" dirty="0"/>
              <a:t>άνοση </a:t>
            </a:r>
            <a:r>
              <a:rPr lang="el-GR" dirty="0" err="1"/>
              <a:t>θρομβοπενική</a:t>
            </a:r>
            <a:r>
              <a:rPr lang="el-GR" dirty="0"/>
              <a:t> πορφύρα</a:t>
            </a:r>
            <a:br>
              <a:rPr lang="el-GR" dirty="0"/>
            </a:br>
            <a:r>
              <a:rPr lang="el-GR" sz="3000" b="0" dirty="0"/>
              <a:t>(</a:t>
            </a:r>
            <a:r>
              <a:rPr lang="en-US" sz="3000" b="0" dirty="0"/>
              <a:t>ITP=</a:t>
            </a:r>
            <a:r>
              <a:rPr lang="en-US" sz="3000" b="0" dirty="0" err="1"/>
              <a:t>lmmune</a:t>
            </a:r>
            <a:r>
              <a:rPr lang="en-US" sz="3000" b="0" dirty="0"/>
              <a:t> thrombocytopenic </a:t>
            </a:r>
            <a:r>
              <a:rPr lang="en-US" sz="3000" b="0" dirty="0" err="1"/>
              <a:t>purpura</a:t>
            </a:r>
            <a:r>
              <a:rPr lang="en-US" sz="3000" b="0" dirty="0" smtClean="0"/>
              <a:t>)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l-GR" dirty="0"/>
              <a:t>Κυρίως σε </a:t>
            </a:r>
            <a:r>
              <a:rPr lang="el-GR" dirty="0" smtClean="0"/>
              <a:t>παιδιά.</a:t>
            </a:r>
            <a:endParaRPr lang="el-GR" dirty="0"/>
          </a:p>
          <a:p>
            <a:pPr lvl="0"/>
            <a:r>
              <a:rPr lang="el-GR" dirty="0"/>
              <a:t>Βαριά </a:t>
            </a:r>
            <a:r>
              <a:rPr lang="el-GR" dirty="0" err="1"/>
              <a:t>θρομβοπενία</a:t>
            </a:r>
            <a:r>
              <a:rPr lang="el-GR" dirty="0"/>
              <a:t> </a:t>
            </a:r>
            <a:r>
              <a:rPr lang="el-GR" dirty="0" smtClean="0"/>
              <a:t>- αιφνίδια έναρξη.</a:t>
            </a:r>
            <a:endParaRPr lang="el-GR" dirty="0"/>
          </a:p>
          <a:p>
            <a:pPr lvl="0"/>
            <a:r>
              <a:rPr lang="el-GR" dirty="0"/>
              <a:t>Συνήθως μετά από λοίμωξη </a:t>
            </a:r>
            <a:r>
              <a:rPr lang="el-GR" dirty="0" smtClean="0"/>
              <a:t>αναπνευστικού.</a:t>
            </a:r>
            <a:endParaRPr lang="el-GR" dirty="0"/>
          </a:p>
          <a:p>
            <a:pPr lvl="0"/>
            <a:r>
              <a:rPr lang="el-GR" dirty="0"/>
              <a:t>Οφείλεται σε </a:t>
            </a:r>
            <a:r>
              <a:rPr lang="el-GR" dirty="0" err="1"/>
              <a:t>αντιαιμοπεταλιακά</a:t>
            </a:r>
            <a:r>
              <a:rPr lang="el-GR" dirty="0"/>
              <a:t> αντισώματα που στρέφονται κατά διαφορετικών </a:t>
            </a:r>
            <a:r>
              <a:rPr lang="el-GR" dirty="0" err="1"/>
              <a:t>γλυκοπρωτεινών</a:t>
            </a:r>
            <a:r>
              <a:rPr lang="el-GR" dirty="0"/>
              <a:t> της μεμβράνης των αιμοπεταλίων (</a:t>
            </a:r>
            <a:r>
              <a:rPr lang="en-US" dirty="0" err="1"/>
              <a:t>IgM</a:t>
            </a:r>
            <a:r>
              <a:rPr lang="el-GR" dirty="0"/>
              <a:t>, </a:t>
            </a:r>
            <a:r>
              <a:rPr lang="en-US" dirty="0"/>
              <a:t>IgG</a:t>
            </a:r>
            <a:r>
              <a:rPr lang="el-GR" dirty="0" smtClean="0"/>
              <a:t>).</a:t>
            </a:r>
            <a:endParaRPr lang="el-GR" dirty="0"/>
          </a:p>
          <a:p>
            <a:pPr lvl="0"/>
            <a:r>
              <a:rPr lang="el-GR" dirty="0"/>
              <a:t>Μυελός </a:t>
            </a:r>
            <a:r>
              <a:rPr lang="el-GR" dirty="0" smtClean="0"/>
              <a:t>φυσιολογικός.</a:t>
            </a:r>
            <a:endParaRPr lang="el-GR" dirty="0"/>
          </a:p>
          <a:p>
            <a:pPr lvl="0"/>
            <a:r>
              <a:rPr lang="el-GR" dirty="0" smtClean="0"/>
              <a:t>Διάγνωση: </a:t>
            </a:r>
            <a:r>
              <a:rPr lang="el-GR" dirty="0"/>
              <a:t>εξ </a:t>
            </a:r>
            <a:r>
              <a:rPr lang="el-GR" dirty="0" smtClean="0"/>
              <a:t>αποκλεισμού.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93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Διαίρεση λευχαιμιών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224136" y="1484784"/>
            <a:ext cx="2987824" cy="1446550"/>
          </a:xfrm>
          <a:prstGeom prst="rect">
            <a:avLst/>
          </a:prstGeom>
          <a:noFill/>
          <a:ln w="28575">
            <a:solidFill>
              <a:srgbClr val="004A82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l-GR" sz="2200" dirty="0" smtClean="0">
                <a:latin typeface="+mn-lt"/>
              </a:rPr>
              <a:t>Οξεία </a:t>
            </a:r>
            <a:r>
              <a:rPr lang="el-GR" sz="2200" dirty="0">
                <a:latin typeface="+mn-lt"/>
              </a:rPr>
              <a:t>Λ</a:t>
            </a:r>
            <a:r>
              <a:rPr lang="el-GR" sz="2200" dirty="0" smtClean="0">
                <a:latin typeface="+mn-lt"/>
              </a:rPr>
              <a:t>εμφοκυτταρική </a:t>
            </a:r>
            <a:r>
              <a:rPr lang="el-GR" sz="2200" dirty="0">
                <a:latin typeface="+mn-lt"/>
              </a:rPr>
              <a:t>Λ</a:t>
            </a:r>
            <a:r>
              <a:rPr lang="el-GR" sz="2200" dirty="0" smtClean="0">
                <a:latin typeface="+mn-lt"/>
              </a:rPr>
              <a:t>ευχαιμία (ΟΛΛ</a:t>
            </a:r>
            <a:r>
              <a:rPr lang="en-US" sz="2200" dirty="0" smtClean="0">
                <a:latin typeface="+mn-lt"/>
              </a:rPr>
              <a:t>)</a:t>
            </a:r>
            <a:r>
              <a:rPr lang="el-GR" sz="2200" dirty="0" smtClean="0">
                <a:latin typeface="+mn-lt"/>
              </a:rPr>
              <a:t>: </a:t>
            </a:r>
            <a:r>
              <a:rPr lang="el-GR" sz="2200" dirty="0">
                <a:latin typeface="+mn-lt"/>
              </a:rPr>
              <a:t>πιο συχνή σε παιδιά, αλλά </a:t>
            </a:r>
            <a:r>
              <a:rPr lang="el-GR" sz="2200" dirty="0" smtClean="0">
                <a:latin typeface="+mn-lt"/>
              </a:rPr>
              <a:t>επηρεάζει και ενήλικες.</a:t>
            </a:r>
            <a:endParaRPr lang="el-GR" sz="2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1484784"/>
            <a:ext cx="2987824" cy="1446550"/>
          </a:xfrm>
          <a:prstGeom prst="rect">
            <a:avLst/>
          </a:prstGeom>
          <a:noFill/>
          <a:ln w="28575">
            <a:solidFill>
              <a:srgbClr val="004A82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l-GR" sz="2200" dirty="0" smtClean="0">
                <a:latin typeface="+mn-lt"/>
              </a:rPr>
              <a:t>Χρόνια Λεμφοκυτταρική Λευχαιμία</a:t>
            </a:r>
            <a:r>
              <a:rPr lang="en-US" sz="2200" dirty="0" smtClean="0">
                <a:latin typeface="+mn-lt"/>
              </a:rPr>
              <a:t> (</a:t>
            </a:r>
            <a:r>
              <a:rPr lang="el-GR" sz="2200" dirty="0" smtClean="0">
                <a:latin typeface="+mn-lt"/>
              </a:rPr>
              <a:t>ΧΛΛ</a:t>
            </a:r>
            <a:r>
              <a:rPr lang="en-US" sz="2200" dirty="0" smtClean="0">
                <a:latin typeface="+mn-lt"/>
              </a:rPr>
              <a:t>)</a:t>
            </a:r>
            <a:r>
              <a:rPr lang="el-GR" sz="2200" dirty="0" smtClean="0">
                <a:latin typeface="+mn-lt"/>
              </a:rPr>
              <a:t>: </a:t>
            </a:r>
            <a:r>
              <a:rPr lang="el-GR" sz="2200" dirty="0">
                <a:latin typeface="+mn-lt"/>
              </a:rPr>
              <a:t>κοινή σε </a:t>
            </a:r>
            <a:r>
              <a:rPr lang="el-GR" sz="2200" dirty="0" smtClean="0">
                <a:latin typeface="+mn-lt"/>
              </a:rPr>
              <a:t>ενήλικες, κυρίως άνω των 55 ετών.</a:t>
            </a:r>
            <a:endParaRPr lang="el-GR" sz="2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9610" y="3924977"/>
            <a:ext cx="2987824" cy="1785104"/>
          </a:xfrm>
          <a:prstGeom prst="rect">
            <a:avLst/>
          </a:prstGeom>
          <a:noFill/>
          <a:ln w="28575">
            <a:solidFill>
              <a:srgbClr val="004A82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l-GR" sz="2200" dirty="0">
                <a:latin typeface="+mn-lt"/>
              </a:rPr>
              <a:t>Οξεία </a:t>
            </a:r>
            <a:r>
              <a:rPr lang="el-GR" sz="2200" dirty="0" err="1" smtClean="0">
                <a:latin typeface="+mn-lt"/>
              </a:rPr>
              <a:t>Μυελογενή</a:t>
            </a:r>
            <a:r>
              <a:rPr lang="el-GR" sz="2200" dirty="0" smtClean="0">
                <a:latin typeface="+mn-lt"/>
              </a:rPr>
              <a:t> Λευχαιμία</a:t>
            </a:r>
            <a:r>
              <a:rPr lang="en-US" sz="2200" dirty="0" smtClean="0">
                <a:latin typeface="+mn-lt"/>
              </a:rPr>
              <a:t> (</a:t>
            </a:r>
            <a:r>
              <a:rPr lang="el-GR" sz="2200" dirty="0" smtClean="0">
                <a:latin typeface="+mn-lt"/>
              </a:rPr>
              <a:t>ΟΜΛ</a:t>
            </a:r>
            <a:r>
              <a:rPr lang="en-US" sz="2200" dirty="0" smtClean="0">
                <a:latin typeface="+mn-lt"/>
              </a:rPr>
              <a:t>)</a:t>
            </a:r>
            <a:r>
              <a:rPr lang="el-GR" sz="2200" dirty="0" smtClean="0">
                <a:latin typeface="+mn-lt"/>
              </a:rPr>
              <a:t>: </a:t>
            </a:r>
            <a:r>
              <a:rPr lang="el-GR" sz="2200" dirty="0">
                <a:latin typeface="+mn-lt"/>
              </a:rPr>
              <a:t>συμβαίνει τόσο σε ενήλικες όσο και στα παιδιά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4360" y="4094254"/>
            <a:ext cx="2987824" cy="1446550"/>
          </a:xfrm>
          <a:prstGeom prst="rect">
            <a:avLst/>
          </a:prstGeom>
          <a:noFill/>
          <a:ln w="28575">
            <a:solidFill>
              <a:srgbClr val="004A82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l-GR" sz="2200" dirty="0">
                <a:latin typeface="+mn-lt"/>
              </a:rPr>
              <a:t>Χρόνια </a:t>
            </a:r>
            <a:r>
              <a:rPr lang="el-GR" sz="2200" dirty="0" err="1">
                <a:latin typeface="+mn-lt"/>
              </a:rPr>
              <a:t>Μυελογενής</a:t>
            </a:r>
            <a:r>
              <a:rPr lang="el-GR" sz="2200" dirty="0">
                <a:latin typeface="+mn-lt"/>
              </a:rPr>
              <a:t> </a:t>
            </a:r>
            <a:r>
              <a:rPr lang="el-GR" sz="2200" dirty="0" smtClean="0">
                <a:latin typeface="+mn-lt"/>
              </a:rPr>
              <a:t>Λευχαιμία</a:t>
            </a:r>
            <a:r>
              <a:rPr lang="en-US" sz="2200" dirty="0" smtClean="0">
                <a:latin typeface="+mn-lt"/>
              </a:rPr>
              <a:t> (</a:t>
            </a:r>
            <a:r>
              <a:rPr lang="el-GR" sz="2200" dirty="0" smtClean="0">
                <a:latin typeface="+mn-lt"/>
              </a:rPr>
              <a:t>ΧΜΛ</a:t>
            </a:r>
            <a:r>
              <a:rPr lang="en-US" sz="2200" dirty="0" smtClean="0">
                <a:latin typeface="+mn-lt"/>
              </a:rPr>
              <a:t>)</a:t>
            </a:r>
            <a:r>
              <a:rPr lang="el-GR" sz="2200" dirty="0" smtClean="0">
                <a:latin typeface="+mn-lt"/>
              </a:rPr>
              <a:t>: </a:t>
            </a:r>
            <a:r>
              <a:rPr lang="el-GR" sz="2200" dirty="0">
                <a:latin typeface="+mn-lt"/>
              </a:rPr>
              <a:t>συχνή στους </a:t>
            </a:r>
            <a:r>
              <a:rPr lang="el-GR" sz="2200" dirty="0" smtClean="0">
                <a:latin typeface="+mn-lt"/>
              </a:rPr>
              <a:t>ενήλικες</a:t>
            </a:r>
            <a:r>
              <a:rPr lang="en-US" sz="2200" dirty="0" smtClean="0">
                <a:latin typeface="+mn-lt"/>
              </a:rPr>
              <a:t>.</a:t>
            </a:r>
          </a:p>
          <a:p>
            <a:endParaRPr lang="el-GR" sz="2200" dirty="0">
              <a:latin typeface="+mn-lt"/>
            </a:endParaRPr>
          </a:p>
        </p:txBody>
      </p:sp>
      <p:sp>
        <p:nvSpPr>
          <p:cNvPr id="9" name="Τετραπλό βέλος 8"/>
          <p:cNvSpPr/>
          <p:nvPr/>
        </p:nvSpPr>
        <p:spPr>
          <a:xfrm>
            <a:off x="2555776" y="1916832"/>
            <a:ext cx="4312496" cy="3088360"/>
          </a:xfrm>
          <a:prstGeom prst="quadArrow">
            <a:avLst>
              <a:gd name="adj1" fmla="val 7385"/>
              <a:gd name="adj2" fmla="val 8415"/>
              <a:gd name="adj3" fmla="val 15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31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Αντιαιμοπεταλιακά</a:t>
            </a:r>
            <a:r>
              <a:rPr lang="el-GR" dirty="0" smtClean="0"/>
              <a:t> αντισώματα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μέθοδος προσδιορισμού των </a:t>
            </a:r>
            <a:r>
              <a:rPr lang="el-GR" dirty="0" err="1"/>
              <a:t>αντιαιμοπεταλιακών</a:t>
            </a:r>
            <a:r>
              <a:rPr lang="el-GR" dirty="0"/>
              <a:t> αντισωμάτων στο πλάσμα δεν έχει μεγάλη ευαισθησία και ειδικότητα και δεν αποτελεί </a:t>
            </a:r>
            <a:r>
              <a:rPr lang="el-GR" dirty="0" err="1"/>
              <a:t>παθογνωμονικό</a:t>
            </a:r>
            <a:r>
              <a:rPr lang="el-GR" dirty="0"/>
              <a:t> ούτε προγνωστικό κριτήριο για την </a:t>
            </a:r>
            <a:r>
              <a:rPr lang="el-GR" dirty="0" smtClean="0"/>
              <a:t>νόσο.</a:t>
            </a:r>
            <a:endParaRPr lang="el-GR" dirty="0"/>
          </a:p>
          <a:p>
            <a:r>
              <a:rPr lang="el-GR" dirty="0"/>
              <a:t>Στόχος της θεραπείας είναι η πρόληψη σοβαρών αιμορραγιών και όχι η ομαλοποίηση του αριθμού </a:t>
            </a:r>
            <a:r>
              <a:rPr lang="el-GR" dirty="0" smtClean="0"/>
              <a:t>των αιμοπεταλίων.</a:t>
            </a:r>
            <a:endParaRPr lang="el-GR" dirty="0"/>
          </a:p>
          <a:p>
            <a:r>
              <a:rPr lang="el-GR" dirty="0"/>
              <a:t>Στην ΙΤΡ δεν χορηγούνται μεταγγίσεις </a:t>
            </a:r>
            <a:r>
              <a:rPr lang="el-GR" dirty="0" smtClean="0"/>
              <a:t>αιμοπεταλίων.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5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Θρομβοπενία από φάρμακα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Μηχανισμοί πρόκλησης</a:t>
            </a:r>
          </a:p>
          <a:p>
            <a:pPr lvl="0"/>
            <a:r>
              <a:rPr lang="el-GR" dirty="0"/>
              <a:t>Γενικευμένη </a:t>
            </a:r>
            <a:r>
              <a:rPr lang="el-GR" dirty="0" err="1" smtClean="0"/>
              <a:t>μυελοτοξικότητα</a:t>
            </a:r>
            <a:r>
              <a:rPr lang="el-GR" dirty="0" smtClean="0"/>
              <a:t>.</a:t>
            </a:r>
            <a:endParaRPr lang="el-GR" dirty="0"/>
          </a:p>
          <a:p>
            <a:pPr lvl="0"/>
            <a:r>
              <a:rPr lang="el-GR" dirty="0"/>
              <a:t>Άμεση και εκλεκτική βλάβη </a:t>
            </a:r>
            <a:r>
              <a:rPr lang="el-GR" dirty="0" err="1" smtClean="0"/>
              <a:t>μεγακαρυοκυττάρων</a:t>
            </a:r>
            <a:r>
              <a:rPr lang="el-GR" dirty="0" smtClean="0"/>
              <a:t>.</a:t>
            </a:r>
            <a:endParaRPr lang="el-GR" dirty="0"/>
          </a:p>
          <a:p>
            <a:pPr lvl="0"/>
            <a:r>
              <a:rPr lang="el-GR" dirty="0"/>
              <a:t>Άμεση βλάβη </a:t>
            </a:r>
            <a:r>
              <a:rPr lang="el-GR" dirty="0" smtClean="0"/>
              <a:t>αιμοπεταλίων.</a:t>
            </a:r>
            <a:endParaRPr lang="el-GR" dirty="0"/>
          </a:p>
          <a:p>
            <a:pPr lvl="0"/>
            <a:r>
              <a:rPr lang="el-GR" dirty="0"/>
              <a:t>Σχηματισμός </a:t>
            </a:r>
            <a:r>
              <a:rPr lang="el-GR" dirty="0" err="1"/>
              <a:t>αντιαιμοπεταλιακών</a:t>
            </a:r>
            <a:r>
              <a:rPr lang="el-GR" dirty="0"/>
              <a:t> </a:t>
            </a:r>
            <a:r>
              <a:rPr lang="el-GR" dirty="0" smtClean="0"/>
              <a:t>αντισωμάτων.</a:t>
            </a:r>
            <a:endParaRPr lang="el-GR" dirty="0"/>
          </a:p>
          <a:p>
            <a:pPr lvl="0"/>
            <a:r>
              <a:rPr lang="el-GR" dirty="0"/>
              <a:t>Άγνωστο </a:t>
            </a:r>
            <a:r>
              <a:rPr lang="el-GR" dirty="0" smtClean="0"/>
              <a:t>μηχανισμό.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Συχνά ανευρίσκονται: </a:t>
            </a:r>
            <a:r>
              <a:rPr lang="el-GR" dirty="0" err="1" smtClean="0"/>
              <a:t>Φαρμακοεξαρτώμενα</a:t>
            </a:r>
            <a:r>
              <a:rPr lang="el-GR" dirty="0" smtClean="0"/>
              <a:t> </a:t>
            </a:r>
            <a:r>
              <a:rPr lang="en-US" dirty="0"/>
              <a:t>IgG </a:t>
            </a:r>
            <a:r>
              <a:rPr lang="el-GR" dirty="0"/>
              <a:t>ή μη </a:t>
            </a:r>
            <a:r>
              <a:rPr lang="el-GR" dirty="0" err="1"/>
              <a:t>φαρμακοεξαρτώμενα</a:t>
            </a:r>
            <a:r>
              <a:rPr lang="el-GR" dirty="0"/>
              <a:t> </a:t>
            </a:r>
            <a:r>
              <a:rPr lang="el-GR" dirty="0" err="1"/>
              <a:t>αντιαιμοπεταλικά</a:t>
            </a:r>
            <a:r>
              <a:rPr lang="el-GR" dirty="0"/>
              <a:t> </a:t>
            </a:r>
            <a:r>
              <a:rPr lang="el-GR" dirty="0" smtClean="0"/>
              <a:t>αντισώματα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IgG </a:t>
            </a:r>
            <a:r>
              <a:rPr lang="en-US" dirty="0"/>
              <a:t>&amp; </a:t>
            </a:r>
            <a:r>
              <a:rPr lang="en-US" dirty="0" err="1"/>
              <a:t>IgM</a:t>
            </a:r>
            <a:r>
              <a:rPr lang="en-US" dirty="0"/>
              <a:t> 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11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 </a:t>
            </a:r>
            <a:r>
              <a:rPr lang="el-GR" dirty="0" err="1" smtClean="0"/>
              <a:t>θρομβοπενίας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Ποικίλλει </a:t>
            </a:r>
            <a:r>
              <a:rPr lang="el-GR" dirty="0" smtClean="0"/>
              <a:t>ευρύτατα.</a:t>
            </a:r>
            <a:endParaRPr lang="el-GR" dirty="0"/>
          </a:p>
          <a:p>
            <a:r>
              <a:rPr lang="el-GR" dirty="0"/>
              <a:t>Αιμορραγία από βλεννογόνους </a:t>
            </a:r>
            <a:r>
              <a:rPr lang="el-GR" dirty="0" smtClean="0"/>
              <a:t>- δέρμα </a:t>
            </a:r>
            <a:r>
              <a:rPr lang="el-GR" dirty="0"/>
              <a:t>(</a:t>
            </a:r>
            <a:r>
              <a:rPr lang="el-GR" dirty="0" err="1"/>
              <a:t>πετέχειες</a:t>
            </a:r>
            <a:r>
              <a:rPr lang="el-GR" dirty="0"/>
              <a:t> </a:t>
            </a:r>
            <a:r>
              <a:rPr lang="el-GR" dirty="0" smtClean="0"/>
              <a:t>- εκχυμώσεις</a:t>
            </a:r>
            <a:r>
              <a:rPr lang="el-GR" dirty="0"/>
              <a:t>).</a:t>
            </a:r>
          </a:p>
          <a:p>
            <a:r>
              <a:rPr lang="el-GR" dirty="0" err="1"/>
              <a:t>Μήνο</a:t>
            </a:r>
            <a:r>
              <a:rPr lang="el-GR" dirty="0"/>
              <a:t> </a:t>
            </a:r>
            <a:r>
              <a:rPr lang="el-GR" dirty="0" smtClean="0"/>
              <a:t>–μητρορραγίες.</a:t>
            </a:r>
          </a:p>
          <a:p>
            <a:r>
              <a:rPr lang="el-GR" dirty="0" smtClean="0"/>
              <a:t>Αυτόματη αιμορραγία.</a:t>
            </a:r>
          </a:p>
          <a:p>
            <a:r>
              <a:rPr lang="el-GR" dirty="0" smtClean="0"/>
              <a:t>Μεγάλη </a:t>
            </a:r>
            <a:r>
              <a:rPr lang="el-GR" dirty="0"/>
              <a:t>αιμορραγία στο </a:t>
            </a:r>
            <a:r>
              <a:rPr lang="el-GR" dirty="0" smtClean="0"/>
              <a:t>χειρουργείο.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27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Κίνδυνος αιμορραγίας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Σχετίζεται με τον αριθμό των </a:t>
            </a:r>
            <a:r>
              <a:rPr lang="el-GR" dirty="0" smtClean="0"/>
              <a:t>αιμοπεταλίων </a:t>
            </a:r>
            <a:r>
              <a:rPr lang="el-GR" dirty="0"/>
              <a:t>εφ όσον η λειτουργικότητα των αιμοπεταλίων είναι </a:t>
            </a:r>
            <a:r>
              <a:rPr lang="el-GR" dirty="0" smtClean="0"/>
              <a:t>φυσιολογική.</a:t>
            </a:r>
            <a:endParaRPr lang="el-GR" dirty="0"/>
          </a:p>
          <a:p>
            <a:r>
              <a:rPr lang="el-GR" b="1" dirty="0" smtClean="0"/>
              <a:t>Αιμοπετάλια </a:t>
            </a:r>
            <a:r>
              <a:rPr lang="el-GR" b="1" dirty="0"/>
              <a:t>&gt;100.000 /</a:t>
            </a:r>
            <a:r>
              <a:rPr lang="el-GR" b="1" dirty="0" err="1"/>
              <a:t>μΙ</a:t>
            </a:r>
            <a:r>
              <a:rPr lang="el-GR" b="1" dirty="0"/>
              <a:t>: </a:t>
            </a:r>
            <a:r>
              <a:rPr lang="el-GR" dirty="0"/>
              <a:t>Δεν συνοδεύεται από κίνδυνο αιμορραγίας ακόμη και μετά από χειρουργική επέμβαση.</a:t>
            </a:r>
          </a:p>
          <a:p>
            <a:r>
              <a:rPr lang="el-GR" b="1" dirty="0" smtClean="0"/>
              <a:t>Αιμοπετάλια </a:t>
            </a:r>
            <a:r>
              <a:rPr lang="el-GR" b="1" dirty="0"/>
              <a:t>: </a:t>
            </a:r>
            <a:r>
              <a:rPr lang="el-GR" b="1" dirty="0" smtClean="0"/>
              <a:t>50.000 - 100.000/μΙ: </a:t>
            </a:r>
            <a:r>
              <a:rPr lang="el-GR" dirty="0" smtClean="0"/>
              <a:t>Κίνδυνος αιμορραγίας </a:t>
            </a:r>
            <a:r>
              <a:rPr lang="el-GR" dirty="0"/>
              <a:t>μόνο μετά από τραύμα ή χειρουργείο.</a:t>
            </a:r>
          </a:p>
          <a:p>
            <a:r>
              <a:rPr lang="el-GR" b="1" dirty="0" smtClean="0"/>
              <a:t>Αιμοπετάλια </a:t>
            </a:r>
            <a:r>
              <a:rPr lang="el-GR" b="1" dirty="0"/>
              <a:t>10.000- 50.000/μΙ: </a:t>
            </a:r>
            <a:r>
              <a:rPr lang="el-GR" dirty="0"/>
              <a:t>Μικρός κίνδυνος αυτόματης αιμορραγίας.</a:t>
            </a:r>
          </a:p>
          <a:p>
            <a:r>
              <a:rPr lang="el-GR" b="1" dirty="0" smtClean="0"/>
              <a:t>Αιμοπετάλια </a:t>
            </a:r>
            <a:r>
              <a:rPr lang="el-GR" b="1" dirty="0"/>
              <a:t>&lt;5.000-10.000/μΙ: </a:t>
            </a:r>
            <a:r>
              <a:rPr lang="el-GR" dirty="0"/>
              <a:t>Μεγάλος κίνδυνος απειλητικής για την ζωή αιμορραγίας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38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 </a:t>
            </a:r>
            <a:r>
              <a:rPr lang="el-GR" dirty="0" err="1" smtClean="0"/>
              <a:t>θρομβοπενίας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απόφαση θεραπευτικής αντιμετώπισης της </a:t>
            </a:r>
            <a:r>
              <a:rPr lang="el-GR" dirty="0" err="1"/>
              <a:t>θρομβοπενίας</a:t>
            </a:r>
            <a:r>
              <a:rPr lang="el-GR" dirty="0"/>
              <a:t> εξαρτάται από την κλινική εικόνα του ασθενούς και όχι από τον αριθμό των </a:t>
            </a:r>
            <a:r>
              <a:rPr lang="el-GR" dirty="0" smtClean="0"/>
              <a:t>αιμοπεταλίων.</a:t>
            </a:r>
            <a:endParaRPr lang="el-GR" dirty="0"/>
          </a:p>
          <a:p>
            <a:r>
              <a:rPr lang="el-GR" dirty="0"/>
              <a:t>Ασθενής με </a:t>
            </a:r>
            <a:r>
              <a:rPr lang="el-GR" dirty="0" smtClean="0"/>
              <a:t>αιμοπετάλια </a:t>
            </a:r>
            <a:r>
              <a:rPr lang="el-GR" dirty="0"/>
              <a:t>: 5.000-10.000/μΙ ακόμη και χωρίς αιμορραγικές εκδηλώσεις θα πρέπει να νοσηλεύεται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75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Θαμβωτική </a:t>
            </a:r>
            <a:r>
              <a:rPr lang="el-GR" dirty="0" err="1" smtClean="0"/>
              <a:t>θρομβοπενική</a:t>
            </a:r>
            <a:r>
              <a:rPr lang="el-GR" dirty="0"/>
              <a:t> πορφύρα</a:t>
            </a:r>
            <a:br>
              <a:rPr lang="el-GR" dirty="0"/>
            </a:br>
            <a:r>
              <a:rPr lang="el-GR" sz="3000" b="0" dirty="0"/>
              <a:t>(Τ.Τ.Ρ </a:t>
            </a:r>
            <a:r>
              <a:rPr lang="en-US" sz="3000" b="0" dirty="0"/>
              <a:t>Thrombotic thrombocytopenic </a:t>
            </a:r>
            <a:r>
              <a:rPr lang="en-US" sz="3000" b="0" dirty="0" err="1"/>
              <a:t>purpura</a:t>
            </a:r>
            <a:r>
              <a:rPr lang="en-US" sz="3000" b="0" dirty="0" smtClean="0"/>
              <a:t>)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lvl="0"/>
            <a:r>
              <a:rPr lang="el-GR" dirty="0" err="1"/>
              <a:t>Ενδοαγγειακή</a:t>
            </a:r>
            <a:r>
              <a:rPr lang="el-GR" dirty="0"/>
              <a:t> συγκόλληση </a:t>
            </a:r>
            <a:r>
              <a:rPr lang="el-GR" dirty="0" smtClean="0"/>
              <a:t>αιμοπεταλίων </a:t>
            </a:r>
            <a:r>
              <a:rPr lang="el-GR" dirty="0"/>
              <a:t>στην </a:t>
            </a:r>
            <a:r>
              <a:rPr lang="el-GR" dirty="0" err="1"/>
              <a:t>μικροκυκλοφορία</a:t>
            </a:r>
            <a:r>
              <a:rPr lang="el-GR" dirty="0"/>
              <a:t> και </a:t>
            </a:r>
            <a:r>
              <a:rPr lang="el-GR" dirty="0" err="1"/>
              <a:t>αιμόλυση</a:t>
            </a:r>
            <a:r>
              <a:rPr lang="el-GR" dirty="0"/>
              <a:t> λόγω κατακερματισμού των ερυθρών κατά την διέλευσή τους από μερικώς αποφραγμένα </a:t>
            </a:r>
            <a:r>
              <a:rPr lang="el-GR" dirty="0" err="1"/>
              <a:t>αρτηρίδια</a:t>
            </a:r>
            <a:r>
              <a:rPr lang="el-GR" dirty="0"/>
              <a:t> και τριχοειδή.</a:t>
            </a:r>
          </a:p>
          <a:p>
            <a:pPr lvl="0"/>
            <a:r>
              <a:rPr lang="el-GR" dirty="0"/>
              <a:t>Διαγνωστικά κριτήρια (ΤΤΡ): Πυρετική </a:t>
            </a:r>
            <a:r>
              <a:rPr lang="el-GR" dirty="0" smtClean="0"/>
              <a:t>κίνηση, αναιμία, </a:t>
            </a:r>
            <a:r>
              <a:rPr lang="el-GR" dirty="0" err="1" smtClean="0"/>
              <a:t>θρομβοπενία</a:t>
            </a:r>
            <a:r>
              <a:rPr lang="el-GR" dirty="0" smtClean="0"/>
              <a:t>, νεφρική δυσλειτουργία, νευρολογικά </a:t>
            </a:r>
            <a:r>
              <a:rPr lang="el-GR" dirty="0"/>
              <a:t>συμπτώματα.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88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Μεταγγίσεις αιμοπεταλίων σε</a:t>
            </a:r>
            <a:br>
              <a:rPr lang="el-GR" dirty="0"/>
            </a:br>
            <a:r>
              <a:rPr lang="el-GR" dirty="0" err="1"/>
              <a:t>θρομβοπενικούς</a:t>
            </a:r>
            <a:r>
              <a:rPr lang="el-GR" dirty="0"/>
              <a:t> </a:t>
            </a:r>
            <a:r>
              <a:rPr lang="el-GR" dirty="0" smtClean="0"/>
              <a:t>ασθενείς</a:t>
            </a:r>
            <a:r>
              <a:rPr lang="en-US" dirty="0" smtClean="0"/>
              <a:t> </a:t>
            </a:r>
            <a:r>
              <a:rPr lang="en-US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04056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dirty="0"/>
              <a:t>Σε κλινικά σταθερούς ασθενείς όριο ασφάλειας για τα </a:t>
            </a:r>
            <a:r>
              <a:rPr lang="el-GR" b="1" dirty="0" smtClean="0"/>
              <a:t>αιμοπετάλια </a:t>
            </a:r>
            <a:r>
              <a:rPr lang="el-GR" b="1" dirty="0"/>
              <a:t>10.000/μΙ.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dirty="0"/>
              <a:t>Αν υπάρχει πυρετός &gt;</a:t>
            </a:r>
            <a:r>
              <a:rPr lang="el-GR" dirty="0" smtClean="0"/>
              <a:t>38</a:t>
            </a:r>
            <a:r>
              <a:rPr lang="el-GR" baseline="30000" dirty="0" smtClean="0"/>
              <a:t>ο</a:t>
            </a:r>
            <a:r>
              <a:rPr lang="en-US" dirty="0" smtClean="0"/>
              <a:t>C </a:t>
            </a:r>
            <a:r>
              <a:rPr lang="el-GR" dirty="0" err="1"/>
              <a:t>λευκοκυττάρωση</a:t>
            </a:r>
            <a:r>
              <a:rPr lang="el-GR" dirty="0"/>
              <a:t>, σήψη, </a:t>
            </a:r>
            <a:r>
              <a:rPr lang="el-GR" dirty="0" smtClean="0"/>
              <a:t>λοίμωξη</a:t>
            </a:r>
            <a:r>
              <a:rPr lang="en-US" dirty="0" smtClean="0"/>
              <a:t>, </a:t>
            </a:r>
            <a:r>
              <a:rPr lang="el-GR" dirty="0" smtClean="0"/>
              <a:t>διαταραχές </a:t>
            </a:r>
            <a:r>
              <a:rPr lang="el-GR" dirty="0"/>
              <a:t>της πήξεως (ΟΠΜΛ) φάρμακα (ηπαρίνη, </a:t>
            </a:r>
            <a:r>
              <a:rPr lang="el-GR" dirty="0" err="1"/>
              <a:t>αμφοτερικίνη</a:t>
            </a:r>
            <a:r>
              <a:rPr lang="el-GR" dirty="0"/>
              <a:t>, αντιβιοτικά, γίνονται μεταγγίσεις και με </a:t>
            </a:r>
            <a:r>
              <a:rPr lang="el-GR" b="1" dirty="0" smtClean="0"/>
              <a:t>αιμοπετάλια</a:t>
            </a:r>
            <a:r>
              <a:rPr lang="el-GR" dirty="0" smtClean="0"/>
              <a:t> </a:t>
            </a:r>
            <a:r>
              <a:rPr lang="el-GR" b="1" dirty="0"/>
              <a:t>&gt;10.000/μΙ</a:t>
            </a:r>
            <a:r>
              <a:rPr lang="el-GR" dirty="0"/>
              <a:t>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dirty="0"/>
              <a:t>Σε οξεία λευχαιμία όρια μετάγγισης </a:t>
            </a:r>
            <a:r>
              <a:rPr lang="el-GR" b="1" dirty="0" smtClean="0"/>
              <a:t>αιμοπεταλίων </a:t>
            </a:r>
            <a:r>
              <a:rPr lang="el-GR" b="1" dirty="0"/>
              <a:t>είναι </a:t>
            </a:r>
            <a:r>
              <a:rPr lang="el-GR" b="1" dirty="0" smtClean="0"/>
              <a:t>10.000/μ</a:t>
            </a:r>
            <a:r>
              <a:rPr lang="en-US" b="1" dirty="0" smtClean="0"/>
              <a:t>L</a:t>
            </a:r>
            <a:r>
              <a:rPr lang="el-GR" b="1" dirty="0" smtClean="0"/>
              <a:t>(5.000</a:t>
            </a:r>
            <a:r>
              <a:rPr lang="el-GR" b="1" dirty="0"/>
              <a:t>/ </a:t>
            </a:r>
            <a:r>
              <a:rPr lang="el-GR" b="1" dirty="0" smtClean="0"/>
              <a:t>μ</a:t>
            </a:r>
            <a:r>
              <a:rPr lang="en-US" b="1" dirty="0" smtClean="0"/>
              <a:t>L</a:t>
            </a:r>
            <a:r>
              <a:rPr lang="el-GR" b="1" dirty="0" smtClean="0"/>
              <a:t>-20.000/μ</a:t>
            </a:r>
            <a:r>
              <a:rPr lang="en-US" b="1" dirty="0" smtClean="0"/>
              <a:t>L</a:t>
            </a:r>
            <a:r>
              <a:rPr lang="el-GR" b="1" dirty="0" smtClean="0"/>
              <a:t>)</a:t>
            </a:r>
            <a:r>
              <a:rPr lang="en-US" b="1" dirty="0" smtClean="0"/>
              <a:t>.</a:t>
            </a:r>
            <a:endParaRPr lang="el-GR" b="1" dirty="0"/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dirty="0"/>
              <a:t>Σε </a:t>
            </a:r>
            <a:r>
              <a:rPr lang="el-GR" dirty="0" err="1"/>
              <a:t>ενδοκρανιακή</a:t>
            </a:r>
            <a:r>
              <a:rPr lang="el-GR" dirty="0"/>
              <a:t> αιμορραγία στόχος είναι τα </a:t>
            </a:r>
            <a:r>
              <a:rPr lang="el-GR" b="1" dirty="0" smtClean="0"/>
              <a:t>αιμοπετάλια </a:t>
            </a:r>
            <a:r>
              <a:rPr lang="el-GR" b="1" dirty="0"/>
              <a:t>75.000 /</a:t>
            </a:r>
            <a:r>
              <a:rPr lang="el-GR" b="1" dirty="0" err="1"/>
              <a:t>μΙ</a:t>
            </a:r>
            <a:r>
              <a:rPr lang="el-GR" b="1" dirty="0"/>
              <a:t> -100.000/μΙ.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dirty="0"/>
              <a:t>Σε αιμορραγία και συγχρόνως δυσλειτουργία των </a:t>
            </a:r>
            <a:r>
              <a:rPr lang="el-GR" dirty="0" smtClean="0"/>
              <a:t>αιμοπεταλίων (φαρμακευτική πορφύρα,</a:t>
            </a:r>
            <a:r>
              <a:rPr lang="en-US" dirty="0" smtClean="0"/>
              <a:t> By </a:t>
            </a:r>
            <a:r>
              <a:rPr lang="en-US" dirty="0"/>
              <a:t>pass </a:t>
            </a:r>
            <a:r>
              <a:rPr lang="el-GR" dirty="0"/>
              <a:t>κλπ) στόχος τα </a:t>
            </a:r>
            <a:r>
              <a:rPr lang="el-GR" b="1" dirty="0" smtClean="0"/>
              <a:t>αιμοπετάλια </a:t>
            </a:r>
            <a:r>
              <a:rPr lang="el-GR" b="1" dirty="0"/>
              <a:t>: 40.000/μΙ- 50.000/μΙ</a:t>
            </a:r>
            <a:r>
              <a:rPr lang="el-GR" b="1" dirty="0" smtClean="0"/>
              <a:t>.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29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5400600"/>
          </a:xfrm>
        </p:spPr>
        <p:txBody>
          <a:bodyPr>
            <a:noAutofit/>
          </a:bodyPr>
          <a:lstStyle/>
          <a:p>
            <a:r>
              <a:rPr lang="el-GR" dirty="0"/>
              <a:t>Σε </a:t>
            </a:r>
            <a:r>
              <a:rPr lang="el-GR" dirty="0" err="1"/>
              <a:t>γαστροσκόττηση</a:t>
            </a:r>
            <a:r>
              <a:rPr lang="el-GR" dirty="0"/>
              <a:t> και βιοψία /βρογχοσκόπηση και βιοψία /τοποθέτηση κεντρικού καθετήρα/βιοψία ήπατος /ΟΝΠ/ </a:t>
            </a:r>
            <a:r>
              <a:rPr lang="el-GR" dirty="0" err="1"/>
              <a:t>επισκληριδια</a:t>
            </a:r>
            <a:r>
              <a:rPr lang="el-GR" dirty="0"/>
              <a:t> αναισθησία, λαπαροτομία πρέπει τα </a:t>
            </a:r>
            <a:r>
              <a:rPr lang="el-GR" b="1" dirty="0" smtClean="0"/>
              <a:t>αιμοπετάλια </a:t>
            </a:r>
            <a:r>
              <a:rPr lang="el-GR" b="1" dirty="0"/>
              <a:t>&gt;50.000/μΙ.</a:t>
            </a:r>
            <a:endParaRPr lang="el-GR" dirty="0"/>
          </a:p>
          <a:p>
            <a:r>
              <a:rPr lang="el-GR" dirty="0"/>
              <a:t>Σε νευροχειρουργικές και οφθαλμολογικές επεμβάσεις πρέπει </a:t>
            </a:r>
            <a:r>
              <a:rPr lang="el-GR" b="1" dirty="0" smtClean="0"/>
              <a:t>αιμοπετάλια </a:t>
            </a:r>
            <a:r>
              <a:rPr lang="el-GR" b="1" dirty="0"/>
              <a:t>&gt;100.000/μΙ.</a:t>
            </a:r>
            <a:endParaRPr lang="el-GR" dirty="0"/>
          </a:p>
          <a:p>
            <a:r>
              <a:rPr lang="el-GR" dirty="0"/>
              <a:t>Σε </a:t>
            </a:r>
            <a:r>
              <a:rPr lang="el-GR" dirty="0" err="1"/>
              <a:t>μυελοδυσπλαστικά</a:t>
            </a:r>
            <a:r>
              <a:rPr lang="el-GR" dirty="0"/>
              <a:t> σύνδρομα και </a:t>
            </a:r>
            <a:r>
              <a:rPr lang="el-GR" dirty="0" err="1"/>
              <a:t>απλαστική</a:t>
            </a:r>
            <a:r>
              <a:rPr lang="el-GR" dirty="0"/>
              <a:t> αναιμία όχι προφυλακτική χορήγηση </a:t>
            </a:r>
            <a:r>
              <a:rPr lang="el-GR" dirty="0" smtClean="0"/>
              <a:t>αιμοπεταλίων</a:t>
            </a:r>
            <a:r>
              <a:rPr lang="el-GR" dirty="0"/>
              <a:t> </a:t>
            </a:r>
            <a:r>
              <a:rPr lang="el-GR" dirty="0" smtClean="0"/>
              <a:t>(μόνο </a:t>
            </a:r>
            <a:r>
              <a:rPr lang="el-GR" dirty="0"/>
              <a:t>σε λοίμωξη, χειρουργική </a:t>
            </a:r>
            <a:r>
              <a:rPr lang="el-GR" dirty="0" smtClean="0"/>
              <a:t>επέμβαση,</a:t>
            </a:r>
            <a:r>
              <a:rPr lang="en-US" dirty="0" smtClean="0"/>
              <a:t> </a:t>
            </a:r>
            <a:r>
              <a:rPr lang="el-GR" dirty="0" smtClean="0"/>
              <a:t>κατά </a:t>
            </a:r>
            <a:r>
              <a:rPr lang="el-GR" dirty="0"/>
              <a:t>τη θεραπεία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96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Μεταγγίσεις αιμοπεταλίων σε</a:t>
            </a:r>
            <a:br>
              <a:rPr lang="el-GR" dirty="0"/>
            </a:br>
            <a:r>
              <a:rPr lang="el-GR" dirty="0" err="1"/>
              <a:t>θρομβοπενικούς</a:t>
            </a:r>
            <a:r>
              <a:rPr lang="el-GR" dirty="0"/>
              <a:t> </a:t>
            </a:r>
            <a:r>
              <a:rPr lang="el-GR" dirty="0" smtClean="0"/>
              <a:t>ασθενείς</a:t>
            </a:r>
            <a:r>
              <a:rPr lang="en-US" dirty="0" smtClean="0"/>
              <a:t> </a:t>
            </a:r>
            <a:r>
              <a:rPr lang="en-US" sz="3000" b="0" dirty="0" smtClean="0"/>
              <a:t>2/3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29056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5400600"/>
          </a:xfrm>
        </p:spPr>
        <p:txBody>
          <a:bodyPr>
            <a:noAutofit/>
          </a:bodyPr>
          <a:lstStyle/>
          <a:p>
            <a:r>
              <a:rPr lang="el-GR" dirty="0" smtClean="0"/>
              <a:t>Σε </a:t>
            </a:r>
            <a:r>
              <a:rPr lang="el-GR" dirty="0"/>
              <a:t>μυελική ανεπάρκεια από νόσο ή θεραπεία με </a:t>
            </a:r>
            <a:r>
              <a:rPr lang="el-GR" dirty="0" err="1"/>
              <a:t>κυτταροτοξικά</a:t>
            </a:r>
            <a:r>
              <a:rPr lang="el-GR" dirty="0"/>
              <a:t> φάρμακα ή ακτινοβολία χορηγούνται </a:t>
            </a:r>
            <a:r>
              <a:rPr lang="el-GR" dirty="0" smtClean="0"/>
              <a:t>αιμοπετάλια</a:t>
            </a:r>
            <a:r>
              <a:rPr lang="en-US" b="1" dirty="0" smtClean="0"/>
              <a:t>.</a:t>
            </a:r>
            <a:endParaRPr lang="el-GR" dirty="0"/>
          </a:p>
          <a:p>
            <a:r>
              <a:rPr lang="el-GR" dirty="0"/>
              <a:t>Θρομβοπενία μετά από μαζική μετάγγιση +/- αιμορραγία χορηγούνται μεταγγίσεις αιμοπεταλίων και με </a:t>
            </a:r>
            <a:r>
              <a:rPr lang="el-GR" b="1" dirty="0" smtClean="0"/>
              <a:t>αιμοπετάλια </a:t>
            </a:r>
            <a:r>
              <a:rPr lang="el-GR" b="1" dirty="0"/>
              <a:t>50.000 -</a:t>
            </a:r>
            <a:r>
              <a:rPr lang="el-GR" b="1" dirty="0" smtClean="0"/>
              <a:t>100.000/μΙ</a:t>
            </a:r>
            <a:r>
              <a:rPr lang="en-US" b="1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97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Μεταγγίσεις αιμοπεταλίων σε</a:t>
            </a:r>
            <a:br>
              <a:rPr lang="el-GR" dirty="0"/>
            </a:br>
            <a:r>
              <a:rPr lang="el-GR" dirty="0" err="1"/>
              <a:t>θρομβοπενικούς</a:t>
            </a:r>
            <a:r>
              <a:rPr lang="el-GR" dirty="0"/>
              <a:t> </a:t>
            </a:r>
            <a:r>
              <a:rPr lang="el-GR" dirty="0" smtClean="0"/>
              <a:t>ασθενείς</a:t>
            </a:r>
            <a:r>
              <a:rPr lang="en-US" dirty="0" smtClean="0"/>
              <a:t> </a:t>
            </a:r>
            <a:r>
              <a:rPr lang="en-US" sz="3000" b="0" dirty="0" smtClean="0"/>
              <a:t>3/3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8078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Προσαρμοσμένο 1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558</TotalTime>
  <Words>6365</Words>
  <Application>Microsoft Office PowerPoint</Application>
  <PresentationFormat>Προβολή στην οθόνη (4:3)</PresentationFormat>
  <Paragraphs>668</Paragraphs>
  <Slides>105</Slides>
  <Notes>17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105</vt:i4>
      </vt:variant>
    </vt:vector>
  </HeadingPairs>
  <TitlesOfParts>
    <vt:vector size="107" baseType="lpstr">
      <vt:lpstr>OC_template_updated</vt:lpstr>
      <vt:lpstr>1_OC_template_updated</vt:lpstr>
      <vt:lpstr>Παθολογία Ι</vt:lpstr>
      <vt:lpstr>Ασθένειες των λευκών αιμοσφαιρίων 1/2</vt:lpstr>
      <vt:lpstr>Ασθένειες των λευκών αιμοσφαιρίων 2/2</vt:lpstr>
      <vt:lpstr>Λευκά αιμοσφαίρια</vt:lpstr>
      <vt:lpstr>Τύποι λευχαιμίας</vt:lpstr>
      <vt:lpstr>Συμπτώματα και σημεία στις οξείες λευχαιμίες 1/3</vt:lpstr>
      <vt:lpstr>Συμπτώματα και σημεία στις οξείες λευχαιμίες 2/3</vt:lpstr>
      <vt:lpstr>Συμπτώματα και σημεία στις οξείες λευχαιμίες 3/3</vt:lpstr>
      <vt:lpstr>Διαίρεση λευχαιμιών</vt:lpstr>
      <vt:lpstr>Διερεύνηση των οξειών λευχαιμιών 1/3</vt:lpstr>
      <vt:lpstr>Διερεύνηση των οξειών λευχαιμιών 2/3</vt:lpstr>
      <vt:lpstr>Διερεύνηση των οξειών λευχαιμιών 3/3</vt:lpstr>
      <vt:lpstr>Συμπτώματα λευχαιμιών</vt:lpstr>
      <vt:lpstr>Αντιμετώπιση των οξειών λευχαιμιών</vt:lpstr>
      <vt:lpstr>Οξεία μυελογενής λευχαιμία (ΟΜΛ)</vt:lpstr>
      <vt:lpstr>Οξεία Μυελογενή Λευχαιμία - Ταξινόμηση</vt:lpstr>
      <vt:lpstr>Βιοψία μυελού των οστών</vt:lpstr>
      <vt:lpstr>Χημειοθεραπεία</vt:lpstr>
      <vt:lpstr>Μεταμόσχευση μυελού 1/2</vt:lpstr>
      <vt:lpstr>Μεταμόσχευση μυελού 2/2</vt:lpstr>
      <vt:lpstr>Χρόνια Λεμφοκυτταρική Λευχαιμία (ΧΛΛ)</vt:lpstr>
      <vt:lpstr>Συμπτώματα και σημεία ΧΛΛ</vt:lpstr>
      <vt:lpstr>Διερεύνηση της ΧΛΛ 1/2</vt:lpstr>
      <vt:lpstr>Διερεύνηση της ΧΛΛ 2/2</vt:lpstr>
      <vt:lpstr>Θεραπεία ΧΛΛ</vt:lpstr>
      <vt:lpstr>Χρονία λεμφοκυτταρική λευχαιμία</vt:lpstr>
      <vt:lpstr>Τι παραβλάπτει η χρονία λεμφοκυτταρική λευχαιμία</vt:lpstr>
      <vt:lpstr>Χρόνια μυελογενής λευχαιμία (ΧΜΛ)</vt:lpstr>
      <vt:lpstr>Συμπτώματα της ΧΜΛ</vt:lpstr>
      <vt:lpstr>Θεραπεία ΧΜΛ 1/4</vt:lpstr>
      <vt:lpstr>Θεραπεία ΧΜΛ 2/4</vt:lpstr>
      <vt:lpstr>Θεραπεία ΧΜΛ 3/4</vt:lpstr>
      <vt:lpstr>Θεραπεία ΧΜΛ 4/4</vt:lpstr>
      <vt:lpstr>Λεμφώματα </vt:lpstr>
      <vt:lpstr>Λεμφώματα non-Hodgkin</vt:lpstr>
      <vt:lpstr>Λεμφικό σύστημα</vt:lpstr>
      <vt:lpstr>Αιτιοπαθογένεια στα λεμφώματα non-Hodgkin</vt:lpstr>
      <vt:lpstr>Κατηγοριοποίηση στα λεμφώματα non-Hodgkin</vt:lpstr>
      <vt:lpstr>Χαμηλής κακοήθειας λεμφώματα 1/3</vt:lpstr>
      <vt:lpstr>Χαμηλής κακοήθειας λεμφώματα 2/3</vt:lpstr>
      <vt:lpstr>Χαμηλής κακοήθειας λεμφώματα 3/3</vt:lpstr>
      <vt:lpstr>Λέμφωμα non-Hodgkin</vt:lpstr>
      <vt:lpstr>Ενδιάμεσης και υψηλής κακοήθειας λεμφώματα</vt:lpstr>
      <vt:lpstr>Λέμφωμα Burkitt 1/3</vt:lpstr>
      <vt:lpstr>Λέμφωμα Burkitt 2/3</vt:lpstr>
      <vt:lpstr>Λέμφωμα Burkitt 3/3</vt:lpstr>
      <vt:lpstr>Λέμφωμα (νόσος) Hodkgin’s</vt:lpstr>
      <vt:lpstr>Λέμφωμα Hodkgin’s</vt:lpstr>
      <vt:lpstr>Συμπτώματα σε νόσο Hodgkin’s</vt:lpstr>
      <vt:lpstr>Τύποι και σταδιοποίηση του λεμφώματος Hodgkin’s 1/2</vt:lpstr>
      <vt:lpstr>Τύποι και σταδιοποίηση του λεμφώματος Hodgkin’s 2/2</vt:lpstr>
      <vt:lpstr>Θεραπεία σε λέμφωμα Hodgkin’s</vt:lpstr>
      <vt:lpstr>Πρόγνωση σε λέμφωμα Hodgkin’s</vt:lpstr>
      <vt:lpstr>Μυελοδυσπλαστικές διαταραχές </vt:lpstr>
      <vt:lpstr>Αληθής πολυκυτταραιμία</vt:lpstr>
      <vt:lpstr>Κλινική εικόνα πολυκυτταραιμίας 1/2</vt:lpstr>
      <vt:lpstr>Κλινική εικόνα πολυκυτταραιμίας 2/2</vt:lpstr>
      <vt:lpstr>Κριτήρια για την διάγνωση της πολυκυτταραιμίας</vt:lpstr>
      <vt:lpstr>Διερεύνηση πολυκυτταραιμίας</vt:lpstr>
      <vt:lpstr>Θεραπεία και πρόγνωση πολυκυτταραιμίας</vt:lpstr>
      <vt:lpstr>Πολλαπλό μυέλωμα (μυέλωμα)</vt:lpstr>
      <vt:lpstr>Παθοφυσιολογία του μυελώματος 1/2</vt:lpstr>
      <vt:lpstr>Παθοφυσιολογία του μυελώματος 2/2</vt:lpstr>
      <vt:lpstr>Υπερασβαιστιαιμία στο μυέλωμα</vt:lpstr>
      <vt:lpstr>Κλινική εικόνα του πολλαπλού μυελώματος</vt:lpstr>
      <vt:lpstr>Διερεύνηση του πολλαπλού μυελώματος 1/2</vt:lpstr>
      <vt:lpstr>Διερεύνηση του πολλαπλού μυελώματος 2/2</vt:lpstr>
      <vt:lpstr>Θεραπεία και πρόγνωση του πολλαπλού μυελώματος</vt:lpstr>
      <vt:lpstr>Διαταραχές της πήξης</vt:lpstr>
      <vt:lpstr>Κληρονομικές διαταραχές της πήξης</vt:lpstr>
      <vt:lpstr>Αιμοφιλία Α 1/2</vt:lpstr>
      <vt:lpstr>Αιμοφιλία Α 2/2</vt:lpstr>
      <vt:lpstr>Αιμοφιλία Β</vt:lpstr>
      <vt:lpstr>Νόσος του von Willebrand 1/2</vt:lpstr>
      <vt:lpstr>Νόσος του von Willebrand 2/2</vt:lpstr>
      <vt:lpstr>Επίκτητες διαταραχές της πήξης</vt:lpstr>
      <vt:lpstr>Θρομβοπενίες</vt:lpstr>
      <vt:lpstr>Τα αιμοπετάλια </vt:lpstr>
      <vt:lpstr>Ταξινόμηση θρομβοπενιών (με παθοφυσιολογικά κριτήρια)</vt:lpstr>
      <vt:lpstr>Ταξινόμηση επίκτητης θρομβοπενίας</vt:lpstr>
      <vt:lpstr>Κεντρική θρομβοπενία 1/2</vt:lpstr>
      <vt:lpstr>Κεντρική θρομβοπενία 2/2</vt:lpstr>
      <vt:lpstr>Περιφερική θρομβοπενία </vt:lpstr>
      <vt:lpstr>Φάρμακα που εμπλέκονται στην θρομβοπενία 1/2</vt:lpstr>
      <vt:lpstr>Φάρμακα που εμπλέκονται στην καταστροφή των αιμοπεταλίων 2/2</vt:lpstr>
      <vt:lpstr>Νοσήματα με ασαφή ή πολύπλοκη αιτιοπαθογένεια θρομβοπενίας</vt:lpstr>
      <vt:lpstr>Θρομβοπενία στην κύηση και τα νεογνά</vt:lpstr>
      <vt:lpstr>Άνοσες θρομβοπενίες (ανοσολογικής αιτιολογίας)</vt:lpstr>
      <vt:lpstr>ΙΤΡ: Ιδιοπαθής άνοση θρομβοπενική πορφύρα (ITP=lmmune thrombocytopenic purpura)</vt:lpstr>
      <vt:lpstr>Αντιαιμοπεταλιακά αντισώματα</vt:lpstr>
      <vt:lpstr>Θρομβοπενία από φάρμακα</vt:lpstr>
      <vt:lpstr>Κλινική εικόνα θρομβοπενίας</vt:lpstr>
      <vt:lpstr>Κίνδυνος αιμορραγίας</vt:lpstr>
      <vt:lpstr>Θεραπεία θρομβοπενίας</vt:lpstr>
      <vt:lpstr>Θαμβωτική θρομβοπενική πορφύρα (Τ.Τ.Ρ Thrombotic thrombocytopenic purpura)</vt:lpstr>
      <vt:lpstr>Μεταγγίσεις αιμοπεταλίων σε θρομβοπενικούς ασθενείς 1/3</vt:lpstr>
      <vt:lpstr>Μεταγγίσεις αιμοπεταλίων σε θρομβοπενικούς ασθενείς 2/3</vt:lpstr>
      <vt:lpstr>Μεταγγίσεις αιμοπεταλίων σε θρομβοπενικούς ασθενείς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Παθολογία Ι</dc:title>
  <dc:creator>opencourses@teiath.gr</dc:creator>
  <cp:lastModifiedBy>fkaram2</cp:lastModifiedBy>
  <cp:revision>66</cp:revision>
  <dcterms:created xsi:type="dcterms:W3CDTF">2014-11-26T14:05:48Z</dcterms:created>
  <dcterms:modified xsi:type="dcterms:W3CDTF">2015-03-05T09:17:22Z</dcterms:modified>
</cp:coreProperties>
</file>