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0"/>
  </p:notesMasterIdLst>
  <p:handoutMasterIdLst>
    <p:handoutMasterId r:id="rId21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57" r:id="rId13"/>
    <p:sldId id="262" r:id="rId14"/>
    <p:sldId id="264" r:id="rId15"/>
    <p:sldId id="269" r:id="rId16"/>
    <p:sldId id="270" r:id="rId17"/>
    <p:sldId id="266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21/7/2015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21/7/2015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8DC548-0CF5-4475-80D6-07052E761E4C}" type="slidenum">
              <a:rPr lang="el-GR" altLang="el-G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l-GR" altLang="el-GR" dirty="0" smtClean="0"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5EADCF-CD5D-4633-8812-3D6500274C55}" type="slidenum">
              <a:rPr lang="el-GR" altLang="el-G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l-GR" altLang="el-GR" dirty="0" smtClean="0"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Calibri" panose="020F0502020204030204" pitchFamily="34" charset="0"/>
              <a:buChar char="‒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Ανόργανη και Οργανική Χημεία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5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800" dirty="0"/>
              <a:t>Χημική Ισορροπία</a:t>
            </a:r>
            <a:endParaRPr lang="en-US" sz="2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 smtClean="0"/>
              <a:t>Σπύρος Παπαγεωργίου, </a:t>
            </a:r>
            <a:r>
              <a:rPr lang="el-GR" sz="2200" dirty="0"/>
              <a:t>Χημικός </a:t>
            </a:r>
            <a:r>
              <a:rPr lang="en-US" sz="2200" dirty="0"/>
              <a:t>MSc</a:t>
            </a:r>
            <a:r>
              <a:rPr lang="en-US" sz="2200" dirty="0" smtClean="0"/>
              <a:t>, </a:t>
            </a:r>
            <a:r>
              <a:rPr lang="el-GR" sz="2200" dirty="0" smtClean="0"/>
              <a:t>Καθηγητής Εφαρμογών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Αρχή του </a:t>
            </a:r>
            <a:r>
              <a:rPr lang="en-US" altLang="el-GR" dirty="0"/>
              <a:t>Le Chatelier</a:t>
            </a:r>
            <a:r>
              <a:rPr lang="el-GR" altLang="el-GR" dirty="0"/>
              <a:t> </a:t>
            </a:r>
            <a:r>
              <a:rPr lang="el-GR" altLang="el-GR" sz="3000" b="0" dirty="0" smtClean="0"/>
              <a:t>3/3</a:t>
            </a:r>
            <a:endParaRPr lang="el-GR" altLang="el-GR" dirty="0" smtClean="0"/>
          </a:p>
        </p:txBody>
      </p:sp>
      <p:sp>
        <p:nvSpPr>
          <p:cNvPr id="2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b="1" dirty="0" smtClean="0">
                <a:solidFill>
                  <a:srgbClr val="004A82"/>
                </a:solidFill>
              </a:rPr>
              <a:t>Μεταβολή </a:t>
            </a:r>
            <a:r>
              <a:rPr lang="el-GR" b="1" dirty="0">
                <a:solidFill>
                  <a:srgbClr val="004A82"/>
                </a:solidFill>
              </a:rPr>
              <a:t>της </a:t>
            </a:r>
            <a:r>
              <a:rPr lang="el-GR" b="1" dirty="0" smtClean="0">
                <a:solidFill>
                  <a:srgbClr val="004A82"/>
                </a:solidFill>
              </a:rPr>
              <a:t>συγκέντρωσης</a:t>
            </a:r>
            <a:endParaRPr lang="el-GR" dirty="0" smtClean="0">
              <a:sym typeface="Wingdings"/>
            </a:endParaRPr>
          </a:p>
          <a:p>
            <a:pPr marL="355600" indent="0">
              <a:buNone/>
              <a:defRPr/>
            </a:pPr>
            <a:r>
              <a:rPr lang="el-GR" dirty="0" smtClean="0"/>
              <a:t>Οι μεταβολές των συγκεντρώσεων των συστατικών ενός συστήματος, που βρίσκεται σε κατάσταση ισορροπίας, δεν επηρεάζουν την τιμή της σταθεράς ισορροπίας, Κ. </a:t>
            </a:r>
          </a:p>
          <a:p>
            <a:pPr>
              <a:defRPr/>
            </a:pPr>
            <a:r>
              <a:rPr lang="el-GR" b="1" dirty="0">
                <a:solidFill>
                  <a:srgbClr val="004A82"/>
                </a:solidFill>
              </a:rPr>
              <a:t>Μεταβολή της </a:t>
            </a:r>
            <a:r>
              <a:rPr lang="el-GR" b="1" dirty="0" smtClean="0">
                <a:solidFill>
                  <a:srgbClr val="004A82"/>
                </a:solidFill>
              </a:rPr>
              <a:t>θερμοκρασίας</a:t>
            </a:r>
          </a:p>
          <a:p>
            <a:pPr marL="355600" indent="0">
              <a:buNone/>
              <a:defRPr/>
            </a:pPr>
            <a:r>
              <a:rPr lang="el-GR" dirty="0" smtClean="0"/>
              <a:t>Οι </a:t>
            </a:r>
            <a:r>
              <a:rPr lang="el-GR" dirty="0"/>
              <a:t>μεταβολές της θερμοκρασίας επηρεάζουν τις ταχύτητες των αντιδράσεων και προς τις δύο πλευρές, αλλά σε διαφορετικό βαθμό, επομένως οδηγούν σε μεταβολή της τιμής της σταθεράς ισορροπίας, Κ</a:t>
            </a:r>
            <a:r>
              <a:rPr lang="el-GR" dirty="0" smtClean="0"/>
              <a:t>.</a:t>
            </a:r>
            <a:endParaRPr lang="el-GR" dirty="0" smtClean="0">
              <a:sym typeface="Wingdings" pitchFamily="2" charset="2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2453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Σπύρος Παπαγεωργίου</a:t>
            </a:r>
            <a:r>
              <a:rPr lang="el-GR" sz="2000" dirty="0"/>
              <a:t>. Σπύρος Παπαγεωργίου. «Ανόργανη και Οργανική Χημεία (Θ).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5:</a:t>
            </a:r>
            <a:r>
              <a:rPr lang="el-GR" sz="2000" dirty="0" smtClean="0"/>
              <a:t> </a:t>
            </a:r>
            <a:r>
              <a:rPr lang="el-GR" sz="2000" dirty="0"/>
              <a:t>Χημική Ισορροπία».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Χημική Ισορροπία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1656184"/>
          </a:xfrm>
        </p:spPr>
        <p:txBody>
          <a:bodyPr/>
          <a:lstStyle/>
          <a:p>
            <a:r>
              <a:rPr lang="el-GR" altLang="el-GR" sz="2400" dirty="0" smtClean="0"/>
              <a:t>Ένα σύστημα βρίσκεται σε κατάσταση ισορροπίας όταν οι συγκεντρώσεις των αντιδραστηρίων παραμένουν σταθερές με την πάροδο του χρόνου.</a:t>
            </a:r>
            <a:endParaRPr lang="el-GR" altLang="el-GR" sz="2400" dirty="0" smtClean="0">
              <a:sym typeface="Wingdings" pitchFamily="2" charset="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57250" y="3000375"/>
            <a:ext cx="76962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l-GR" sz="2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l-GR" sz="2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l-GR" sz="2400" kern="0" dirty="0">
                <a:latin typeface="+mn-lt"/>
              </a:rPr>
              <a:t>	</a:t>
            </a:r>
            <a:endParaRPr lang="el-GR" sz="2400" u="sng" kern="0" dirty="0">
              <a:latin typeface="+mn-lt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l-GR" sz="2400" kern="0" dirty="0">
                <a:latin typeface="+mn-lt"/>
                <a:sym typeface="Wingdings" pitchFamily="2" charset="2"/>
              </a:rPr>
              <a:t>	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42938" y="3000375"/>
            <a:ext cx="76962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3Fe + 4H</a:t>
            </a:r>
            <a:r>
              <a:rPr lang="en-US" sz="2400" kern="0" baseline="-25000" dirty="0">
                <a:latin typeface="+mn-lt"/>
              </a:rPr>
              <a:t>2</a:t>
            </a:r>
            <a:r>
              <a:rPr lang="en-US" sz="2400" kern="0" dirty="0">
                <a:latin typeface="+mn-lt"/>
              </a:rPr>
              <a:t>O             Fe</a:t>
            </a:r>
            <a:r>
              <a:rPr lang="en-US" sz="2400" kern="0" baseline="-25000" dirty="0">
                <a:latin typeface="+mn-lt"/>
              </a:rPr>
              <a:t>3</a:t>
            </a:r>
            <a:r>
              <a:rPr lang="en-US" sz="2400" kern="0" dirty="0">
                <a:latin typeface="+mn-lt"/>
              </a:rPr>
              <a:t>O</a:t>
            </a:r>
            <a:r>
              <a:rPr lang="en-US" sz="2400" kern="0" baseline="-25000" dirty="0">
                <a:latin typeface="+mn-lt"/>
              </a:rPr>
              <a:t>4</a:t>
            </a:r>
            <a:r>
              <a:rPr lang="en-US" sz="2400" kern="0" dirty="0">
                <a:latin typeface="+mn-lt"/>
              </a:rPr>
              <a:t> + 4H</a:t>
            </a:r>
            <a:r>
              <a:rPr lang="en-US" sz="2400" kern="0" baseline="-25000" dirty="0">
                <a:latin typeface="+mn-lt"/>
              </a:rPr>
              <a:t>2</a:t>
            </a:r>
            <a:endParaRPr lang="en-US" sz="2400" kern="0" dirty="0"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l-GR" sz="2400" kern="0" dirty="0">
              <a:sym typeface="Wingding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l-GR" sz="2400" kern="0" dirty="0">
              <a:sym typeface="Wingding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l-GR" sz="2400" kern="0" dirty="0">
                <a:sym typeface="Wingdings"/>
              </a:rPr>
              <a:t> </a:t>
            </a:r>
            <a:endParaRPr lang="el-GR" sz="2400" u="sng" kern="0" dirty="0">
              <a:latin typeface="+mn-lt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l-GR" sz="2400" kern="0" dirty="0">
                <a:latin typeface="+mn-lt"/>
                <a:sym typeface="Wingdings" pitchFamily="2" charset="2"/>
              </a:rPr>
              <a:t>	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14813" y="3143250"/>
            <a:ext cx="5715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4214813" y="3286125"/>
            <a:ext cx="5715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785813" y="3858766"/>
            <a:ext cx="7696200" cy="194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400" kern="0" dirty="0" smtClean="0">
                <a:latin typeface="+mn-lt"/>
              </a:rPr>
              <a:t>Σε </a:t>
            </a:r>
            <a:r>
              <a:rPr lang="el-GR" sz="2400" kern="0" dirty="0">
                <a:latin typeface="+mn-lt"/>
              </a:rPr>
              <a:t>κλειστό δοχείο το σύστημα φθάνει σε </a:t>
            </a:r>
            <a:r>
              <a:rPr lang="el-GR" sz="2400" kern="0" dirty="0" smtClean="0">
                <a:latin typeface="+mn-lt"/>
              </a:rPr>
              <a:t>ισορροπία</a:t>
            </a:r>
            <a:r>
              <a:rPr lang="en-US" sz="2400" kern="0" dirty="0" smtClean="0">
                <a:latin typeface="+mn-lt"/>
              </a:rPr>
              <a:t>.</a:t>
            </a:r>
          </a:p>
          <a:p>
            <a:pPr marL="342900" indent="-3429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400" kern="0" dirty="0">
                <a:latin typeface="+mn-lt"/>
              </a:rPr>
              <a:t>Οι ταχύτητες των δύο αντίθετων αντιδράσεων είναι </a:t>
            </a:r>
            <a:r>
              <a:rPr lang="el-GR" sz="2400" kern="0" dirty="0" smtClean="0">
                <a:latin typeface="+mn-lt"/>
              </a:rPr>
              <a:t>ίσες</a:t>
            </a:r>
            <a:r>
              <a:rPr lang="en-US" sz="2400" kern="0" dirty="0" smtClean="0">
                <a:latin typeface="+mn-lt"/>
              </a:rPr>
              <a:t>.</a:t>
            </a:r>
            <a:endParaRPr lang="el-GR" sz="2400" kern="0" dirty="0">
              <a:latin typeface="+mn-lt"/>
              <a:sym typeface="Wingdings" pitchFamily="2" charset="2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00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Ομογενής και Ετερογενής Ισορροπία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5496" y="1772816"/>
            <a:ext cx="8229600" cy="115212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l-GR" altLang="el-GR" sz="2400" dirty="0" smtClean="0"/>
              <a:t>Ομογενής ισορροπία : </a:t>
            </a:r>
            <a:r>
              <a:rPr lang="en-US" altLang="el-GR" sz="2400" dirty="0" smtClean="0"/>
              <a:t>N</a:t>
            </a:r>
            <a:r>
              <a:rPr lang="en-US" altLang="el-GR" sz="2400" baseline="-25000" dirty="0" smtClean="0"/>
              <a:t>2(g)</a:t>
            </a:r>
            <a:r>
              <a:rPr lang="en-US" altLang="el-GR" sz="2400" dirty="0" smtClean="0"/>
              <a:t> + O</a:t>
            </a:r>
            <a:r>
              <a:rPr lang="en-US" altLang="el-GR" sz="2400" baseline="-25000" dirty="0" smtClean="0"/>
              <a:t>2(g)</a:t>
            </a:r>
            <a:r>
              <a:rPr lang="en-US" altLang="el-GR" sz="2400" dirty="0" smtClean="0"/>
              <a:t>            2NO</a:t>
            </a:r>
            <a:r>
              <a:rPr lang="en-US" altLang="el-GR" sz="2400" baseline="-25000" dirty="0" smtClean="0"/>
              <a:t>(g)</a:t>
            </a:r>
            <a:endParaRPr lang="el-GR" altLang="el-GR" sz="24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66130" y="2643187"/>
            <a:ext cx="76962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l-GR" sz="2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l-GR" sz="2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l-GR" sz="2400" kern="0" dirty="0">
                <a:latin typeface="+mn-lt"/>
              </a:rPr>
              <a:t>	</a:t>
            </a:r>
            <a:endParaRPr lang="el-GR" sz="2400" u="sng" kern="0" dirty="0">
              <a:latin typeface="+mn-lt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l-GR" sz="2400" kern="0" dirty="0">
                <a:latin typeface="+mn-lt"/>
                <a:sym typeface="Wingdings" pitchFamily="2" charset="2"/>
              </a:rPr>
              <a:t>	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525071" y="1988840"/>
            <a:ext cx="5715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>
            <a:off x="5525071" y="2060278"/>
            <a:ext cx="5715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14374" y="3286125"/>
            <a:ext cx="82501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l-GR" sz="2400" kern="0" dirty="0">
                <a:latin typeface="+mn-lt"/>
              </a:rPr>
              <a:t>Ετερογενής ισορροπία : </a:t>
            </a:r>
            <a:r>
              <a:rPr lang="en-US" sz="2400" kern="0" dirty="0">
                <a:latin typeface="+mn-lt"/>
              </a:rPr>
              <a:t>Zn</a:t>
            </a:r>
            <a:r>
              <a:rPr lang="en-US" sz="2400" kern="0" baseline="-25000" dirty="0">
                <a:latin typeface="+mn-lt"/>
              </a:rPr>
              <a:t>(s)</a:t>
            </a:r>
            <a:r>
              <a:rPr lang="en-US" sz="2400" kern="0" dirty="0">
                <a:latin typeface="+mn-lt"/>
              </a:rPr>
              <a:t> + 2H</a:t>
            </a:r>
            <a:r>
              <a:rPr lang="en-US" sz="2400" kern="0" baseline="-25000" dirty="0">
                <a:latin typeface="+mn-lt"/>
              </a:rPr>
              <a:t>(aq)</a:t>
            </a:r>
            <a:r>
              <a:rPr lang="en-US" sz="2400" kern="0" baseline="30000" dirty="0">
                <a:latin typeface="+mn-lt"/>
              </a:rPr>
              <a:t>+</a:t>
            </a:r>
            <a:r>
              <a:rPr lang="en-US" sz="2400" kern="0" dirty="0">
                <a:latin typeface="+mn-lt"/>
              </a:rPr>
              <a:t>      </a:t>
            </a:r>
            <a:r>
              <a:rPr lang="en-US" sz="2400" kern="0" dirty="0" smtClean="0">
                <a:latin typeface="+mn-lt"/>
              </a:rPr>
              <a:t>       </a:t>
            </a:r>
            <a:r>
              <a:rPr lang="en-US" sz="2400" kern="0" dirty="0"/>
              <a:t>Zn</a:t>
            </a:r>
            <a:r>
              <a:rPr lang="en-US" sz="2400" kern="0" baseline="-25000" dirty="0"/>
              <a:t>(aq)</a:t>
            </a:r>
            <a:r>
              <a:rPr lang="en-US" sz="2400" kern="0" baseline="30000" dirty="0"/>
              <a:t>++</a:t>
            </a:r>
            <a:r>
              <a:rPr lang="en-US" sz="2400" kern="0" dirty="0"/>
              <a:t>+ H</a:t>
            </a:r>
            <a:r>
              <a:rPr lang="en-US" sz="2400" kern="0" baseline="-25000" dirty="0"/>
              <a:t>2(g</a:t>
            </a:r>
            <a:r>
              <a:rPr lang="en-US" sz="2400" kern="0" baseline="-25000" dirty="0" smtClean="0"/>
              <a:t>)</a:t>
            </a:r>
            <a:endParaRPr lang="el-GR" sz="2400" kern="0" dirty="0"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584676" y="3485318"/>
            <a:ext cx="5715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5584676" y="3556755"/>
            <a:ext cx="5715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898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Σταθερά Ισορροπίας </a:t>
            </a:r>
            <a:r>
              <a:rPr lang="en-US" altLang="el-GR" sz="3000" b="0" dirty="0" smtClean="0"/>
              <a:t>1/4</a:t>
            </a:r>
            <a:endParaRPr lang="el-GR" altLang="el-GR" sz="3000" b="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l-GR" altLang="el-GR" sz="2400" dirty="0" smtClean="0"/>
              <a:t>αΑ</a:t>
            </a:r>
            <a:r>
              <a:rPr lang="en-US" altLang="el-GR" sz="2400" dirty="0" smtClean="0"/>
              <a:t> + </a:t>
            </a:r>
            <a:r>
              <a:rPr lang="el-GR" altLang="el-GR" sz="2400" dirty="0" smtClean="0"/>
              <a:t>βΒ</a:t>
            </a:r>
            <a:r>
              <a:rPr lang="en-US" altLang="el-GR" sz="2400" dirty="0" smtClean="0"/>
              <a:t>             </a:t>
            </a:r>
            <a:r>
              <a:rPr lang="el-GR" altLang="el-GR" sz="2400" dirty="0" smtClean="0"/>
              <a:t>γΓ + δΔ</a:t>
            </a:r>
            <a:r>
              <a:rPr lang="en-US" altLang="el-GR" sz="2400" dirty="0" smtClean="0"/>
              <a:t> </a:t>
            </a:r>
            <a:endParaRPr lang="el-GR" altLang="el-GR" sz="2400" dirty="0" smtClean="0"/>
          </a:p>
          <a:p>
            <a:pPr eaLnBrk="1" hangingPunct="1">
              <a:buFont typeface="Wingdings" pitchFamily="2" charset="2"/>
              <a:buChar char="Ø"/>
            </a:pPr>
            <a:endParaRPr lang="el-GR" altLang="el-GR" sz="2400" dirty="0" smtClean="0"/>
          </a:p>
          <a:p>
            <a:pPr eaLnBrk="1" hangingPunct="1">
              <a:buFont typeface="Wingdings" pitchFamily="2" charset="2"/>
              <a:buChar char="Ø"/>
            </a:pPr>
            <a:endParaRPr lang="el-GR" altLang="el-GR" sz="2400" dirty="0" smtClean="0"/>
          </a:p>
          <a:p>
            <a:pPr eaLnBrk="1" hangingPunct="1">
              <a:buFontTx/>
              <a:buNone/>
            </a:pPr>
            <a:r>
              <a:rPr lang="el-GR" altLang="el-GR" sz="2400" dirty="0" smtClean="0"/>
              <a:t>	</a:t>
            </a:r>
          </a:p>
          <a:p>
            <a:pPr eaLnBrk="1" hangingPunct="1">
              <a:buFontTx/>
              <a:buNone/>
            </a:pPr>
            <a:endParaRPr lang="el-GR" altLang="el-GR" sz="2400" u="sng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el-GR" altLang="el-GR" sz="2400" u="sng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l-GR" altLang="el-GR" sz="2400" dirty="0" smtClean="0">
                <a:sym typeface="Wingdings" pitchFamily="2" charset="2"/>
              </a:rPr>
              <a:t>	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57250" y="3000375"/>
            <a:ext cx="76962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l-GR" sz="2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l-GR" sz="2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l-GR" sz="2400" kern="0" dirty="0">
                <a:latin typeface="+mn-lt"/>
              </a:rPr>
              <a:t>	</a:t>
            </a:r>
            <a:endParaRPr lang="el-GR" sz="2400" u="sng" kern="0" dirty="0">
              <a:latin typeface="+mn-lt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l-GR" sz="2400" kern="0" dirty="0">
                <a:latin typeface="+mn-lt"/>
                <a:sym typeface="Wingdings" pitchFamily="2" charset="2"/>
              </a:rPr>
              <a:t>	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303174" y="1412776"/>
            <a:ext cx="5715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>
            <a:off x="4303174" y="1484214"/>
            <a:ext cx="5715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5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401883"/>
              </p:ext>
            </p:extLst>
          </p:nvPr>
        </p:nvGraphicFramePr>
        <p:xfrm>
          <a:off x="1079831" y="1856910"/>
          <a:ext cx="2203261" cy="1094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Εξίσωση" r:id="rId3" imgW="901309" imgH="444307" progId="Equation.3">
                  <p:embed/>
                </p:oleObj>
              </mc:Choice>
              <mc:Fallback>
                <p:oleObj name="Εξίσωση" r:id="rId3" imgW="901309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831" y="1856910"/>
                        <a:ext cx="2203261" cy="1094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19872" y="2178045"/>
            <a:ext cx="4500563" cy="77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l-GR" sz="2200" kern="0" dirty="0">
                <a:latin typeface="+mn-lt"/>
              </a:rPr>
              <a:t>Κ = Σταθερά Χημικής Ισορροπίας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l-GR" sz="22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l-GR" sz="22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l-GR" sz="2200" kern="0" dirty="0">
                <a:latin typeface="+mn-lt"/>
              </a:rPr>
              <a:t>	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l-GR" sz="2200" u="sng" kern="0" dirty="0">
              <a:latin typeface="+mn-lt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l-GR" sz="2200" u="sng" kern="0" dirty="0">
              <a:latin typeface="+mn-lt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l-GR" sz="2200" kern="0" dirty="0">
                <a:latin typeface="+mn-lt"/>
                <a:sym typeface="Wingdings" pitchFamily="2" charset="2"/>
              </a:rPr>
              <a:t>	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109194" y="3082875"/>
            <a:ext cx="4824535" cy="164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l-GR" sz="2000" kern="0" dirty="0">
                <a:latin typeface="+mn-lt"/>
              </a:rPr>
              <a:t>Η Κ είναι </a:t>
            </a:r>
            <a:r>
              <a:rPr lang="el-GR" sz="2000" b="1" kern="0" dirty="0">
                <a:latin typeface="+mn-lt"/>
              </a:rPr>
              <a:t>πάντα η ίδια </a:t>
            </a:r>
            <a:r>
              <a:rPr lang="el-GR" sz="2000" kern="0" dirty="0">
                <a:latin typeface="+mn-lt"/>
              </a:rPr>
              <a:t>για </a:t>
            </a:r>
            <a:r>
              <a:rPr lang="el-GR" sz="2000" b="1" kern="0" dirty="0">
                <a:solidFill>
                  <a:srgbClr val="004A82"/>
                </a:solidFill>
                <a:latin typeface="+mn-lt"/>
              </a:rPr>
              <a:t>δεδομένη αντίδραση</a:t>
            </a:r>
            <a:r>
              <a:rPr lang="el-GR" sz="2000" kern="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l-GR" sz="2000" kern="0" dirty="0">
                <a:latin typeface="+mn-lt"/>
              </a:rPr>
              <a:t>και </a:t>
            </a:r>
            <a:r>
              <a:rPr lang="el-GR" sz="2000" b="1" kern="0" dirty="0">
                <a:solidFill>
                  <a:srgbClr val="004A82"/>
                </a:solidFill>
                <a:latin typeface="+mn-lt"/>
              </a:rPr>
              <a:t>σταθερή θερμοκρασία, </a:t>
            </a:r>
            <a:r>
              <a:rPr lang="el-GR" sz="2000" kern="0" dirty="0">
                <a:latin typeface="+mn-lt"/>
              </a:rPr>
              <a:t>ανεξάρτητα από τις αρχικές συγκεντρώσεις των συστατικών του συστήματος</a:t>
            </a:r>
            <a:r>
              <a:rPr lang="el-GR" sz="2000" kern="0" dirty="0" smtClean="0">
                <a:latin typeface="+mn-lt"/>
              </a:rPr>
              <a:t>.</a:t>
            </a:r>
            <a:endParaRPr lang="el-GR" sz="2000" kern="0" dirty="0">
              <a:latin typeface="+mn-lt"/>
              <a:sym typeface="Wingdings" pitchFamily="2" charset="2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109194" y="4607382"/>
            <a:ext cx="4701530" cy="149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l-GR" sz="2000" kern="0" dirty="0">
                <a:latin typeface="+mn-lt"/>
              </a:rPr>
              <a:t>Η τιμή </a:t>
            </a:r>
            <a:r>
              <a:rPr lang="el-GR" sz="2000" b="1" kern="0" dirty="0">
                <a:solidFill>
                  <a:srgbClr val="004A82"/>
                </a:solidFill>
                <a:latin typeface="+mn-lt"/>
              </a:rPr>
              <a:t>της Κ είναι ανεξάρτητη από τα στάδια που γίνεται η αντίδραση </a:t>
            </a:r>
            <a:r>
              <a:rPr lang="el-GR" sz="2000" kern="0" dirty="0">
                <a:latin typeface="+mn-lt"/>
              </a:rPr>
              <a:t>και εξαρτάται μόνο από τα αρχικά και τελικά προϊόντα.  </a:t>
            </a:r>
            <a:endParaRPr lang="el-GR" sz="2000" kern="0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99493" y="3080216"/>
            <a:ext cx="3563938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l-GR" sz="2000" b="1" kern="0" dirty="0">
                <a:solidFill>
                  <a:srgbClr val="004A82"/>
                </a:solidFill>
                <a:latin typeface="+mn-lt"/>
              </a:rPr>
              <a:t>Νόμος Δράσεως των Μαζών</a:t>
            </a:r>
          </a:p>
          <a:p>
            <a:pPr>
              <a:spcBef>
                <a:spcPct val="20000"/>
              </a:spcBef>
              <a:defRPr/>
            </a:pPr>
            <a:r>
              <a:rPr lang="el-GR" sz="2000" kern="0" dirty="0">
                <a:latin typeface="+mn-lt"/>
              </a:rPr>
              <a:t>Το γινόμενο των συγκεντρώσεων των προϊόντων της αντίδρασης προς το γινόμενο των συγκεντρώσεων των αντιδρώντων είναι σταθερό</a:t>
            </a:r>
            <a:r>
              <a:rPr lang="el-GR" sz="2000" kern="0" dirty="0" smtClean="0">
                <a:latin typeface="+mn-lt"/>
              </a:rPr>
              <a:t>.</a:t>
            </a:r>
            <a:endParaRPr lang="el-GR" sz="2000" kern="0" dirty="0">
              <a:latin typeface="+mn-lt"/>
              <a:sym typeface="Wingdings" pitchFamily="2" charset="2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6416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Σταθερά Ισορροπίας </a:t>
            </a:r>
            <a:r>
              <a:rPr lang="en-US" altLang="el-GR" sz="3000" b="0" dirty="0" smtClean="0"/>
              <a:t>2/4</a:t>
            </a:r>
            <a:endParaRPr lang="el-GR" altLang="el-GR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l-GR" kern="0" dirty="0"/>
              <a:t>Η τιμή της </a:t>
            </a:r>
            <a:r>
              <a:rPr lang="el-GR" b="1" kern="0" dirty="0">
                <a:solidFill>
                  <a:srgbClr val="004A82"/>
                </a:solidFill>
              </a:rPr>
              <a:t>Κ είναι ανεξάρτητη από τα στάδια που γίνεται η αντίδραση </a:t>
            </a:r>
            <a:r>
              <a:rPr lang="el-GR" kern="0" dirty="0"/>
              <a:t>και εξαρτάται μόνο από τα αρχικά και τελικά προϊόντα</a:t>
            </a:r>
            <a:r>
              <a:rPr lang="el-GR" kern="0" dirty="0" smtClean="0"/>
              <a:t>.</a:t>
            </a:r>
            <a:endParaRPr lang="el-GR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57188" y="2500313"/>
            <a:ext cx="79295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l-GR" sz="2200" dirty="0">
                <a:latin typeface="+mn-lt"/>
              </a:rPr>
              <a:t>2Α</a:t>
            </a:r>
            <a:r>
              <a:rPr lang="en-US" sz="2200" dirty="0">
                <a:latin typeface="+mn-lt"/>
              </a:rPr>
              <a:t> + </a:t>
            </a:r>
            <a:r>
              <a:rPr lang="el-GR" sz="2200" dirty="0" smtClean="0">
                <a:latin typeface="+mn-lt"/>
              </a:rPr>
              <a:t>Β</a:t>
            </a:r>
            <a:r>
              <a:rPr lang="en-US" sz="2200" dirty="0" smtClean="0">
                <a:latin typeface="+mn-lt"/>
              </a:rPr>
              <a:t>            </a:t>
            </a:r>
            <a:r>
              <a:rPr lang="el-GR" sz="2200" dirty="0" smtClean="0">
                <a:latin typeface="+mn-lt"/>
              </a:rPr>
              <a:t>Γ </a:t>
            </a:r>
            <a:r>
              <a:rPr lang="el-GR" sz="2200" dirty="0">
                <a:latin typeface="+mn-lt"/>
              </a:rPr>
              <a:t>+ Δ</a:t>
            </a:r>
          </a:p>
          <a:p>
            <a:pPr>
              <a:defRPr/>
            </a:pPr>
            <a:endParaRPr lang="el-GR" sz="2200" dirty="0">
              <a:latin typeface="+mn-lt"/>
            </a:endParaRPr>
          </a:p>
          <a:p>
            <a:pPr>
              <a:defRPr/>
            </a:pPr>
            <a:r>
              <a:rPr lang="el-GR" sz="2200" dirty="0">
                <a:latin typeface="+mn-lt"/>
              </a:rPr>
              <a:t>Σε ένα </a:t>
            </a:r>
            <a:r>
              <a:rPr lang="el-GR" sz="2200" dirty="0" smtClean="0">
                <a:latin typeface="+mn-lt"/>
              </a:rPr>
              <a:t>στάδιο:</a:t>
            </a:r>
            <a:r>
              <a:rPr lang="el-GR" sz="2200" dirty="0">
                <a:latin typeface="+mn-lt"/>
              </a:rPr>
              <a:t>	</a:t>
            </a:r>
          </a:p>
          <a:p>
            <a:pPr>
              <a:defRPr/>
            </a:pPr>
            <a:endParaRPr lang="el-GR" sz="2200" dirty="0">
              <a:latin typeface="+mn-lt"/>
            </a:endParaRPr>
          </a:p>
          <a:p>
            <a:pPr>
              <a:defRPr/>
            </a:pPr>
            <a:endParaRPr lang="el-GR" sz="2200" dirty="0">
              <a:latin typeface="+mn-lt"/>
            </a:endParaRPr>
          </a:p>
          <a:p>
            <a:pPr>
              <a:defRPr/>
            </a:pPr>
            <a:r>
              <a:rPr lang="el-GR" sz="2200" dirty="0">
                <a:latin typeface="+mn-lt"/>
              </a:rPr>
              <a:t>Σε δύο </a:t>
            </a:r>
            <a:r>
              <a:rPr lang="el-GR" sz="2200" dirty="0" smtClean="0">
                <a:latin typeface="+mn-lt"/>
              </a:rPr>
              <a:t>στάδια:</a:t>
            </a:r>
            <a:r>
              <a:rPr lang="el-GR" sz="2200" dirty="0">
                <a:latin typeface="+mn-lt"/>
              </a:rPr>
              <a:t>	2Α</a:t>
            </a:r>
            <a:r>
              <a:rPr lang="en-US" sz="2200" dirty="0">
                <a:latin typeface="+mn-lt"/>
              </a:rPr>
              <a:t> </a:t>
            </a:r>
            <a:r>
              <a:rPr lang="el-GR" sz="2200" dirty="0">
                <a:latin typeface="+mn-lt"/>
              </a:rPr>
              <a:t>        </a:t>
            </a:r>
            <a:r>
              <a:rPr lang="en-US" sz="2200" dirty="0" smtClean="0">
                <a:latin typeface="+mn-lt"/>
              </a:rPr>
              <a:t>  </a:t>
            </a:r>
            <a:r>
              <a:rPr lang="el-GR" sz="2200" dirty="0" smtClean="0">
                <a:latin typeface="+mn-lt"/>
              </a:rPr>
              <a:t>Α2</a:t>
            </a:r>
            <a:endParaRPr lang="el-GR" sz="2200" dirty="0">
              <a:latin typeface="+mn-lt"/>
            </a:endParaRPr>
          </a:p>
          <a:p>
            <a:pPr>
              <a:defRPr/>
            </a:pPr>
            <a:r>
              <a:rPr lang="el-GR" sz="2200" dirty="0">
                <a:latin typeface="+mn-lt"/>
              </a:rPr>
              <a:t>		</a:t>
            </a:r>
          </a:p>
          <a:p>
            <a:pPr>
              <a:defRPr/>
            </a:pPr>
            <a:r>
              <a:rPr lang="en-US" sz="2200" dirty="0" smtClean="0">
                <a:latin typeface="+mn-lt"/>
              </a:rPr>
              <a:t>		</a:t>
            </a:r>
            <a:r>
              <a:rPr lang="el-GR" sz="2200" dirty="0" smtClean="0">
                <a:latin typeface="+mn-lt"/>
              </a:rPr>
              <a:t>Α2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+ </a:t>
            </a:r>
            <a:r>
              <a:rPr lang="el-GR" sz="2200" dirty="0" smtClean="0">
                <a:latin typeface="+mn-lt"/>
              </a:rPr>
              <a:t>Β</a:t>
            </a:r>
            <a:r>
              <a:rPr lang="en-US" sz="2200" dirty="0" smtClean="0">
                <a:latin typeface="+mn-lt"/>
              </a:rPr>
              <a:t>  </a:t>
            </a:r>
            <a:r>
              <a:rPr lang="el-GR" sz="2200" dirty="0" smtClean="0">
                <a:latin typeface="+mn-lt"/>
              </a:rPr>
              <a:t> </a:t>
            </a:r>
            <a:r>
              <a:rPr lang="en-US" sz="2200" dirty="0" smtClean="0">
                <a:latin typeface="+mn-lt"/>
              </a:rPr>
              <a:t>        </a:t>
            </a:r>
            <a:r>
              <a:rPr lang="el-GR" sz="2200" dirty="0">
                <a:latin typeface="+mn-lt"/>
              </a:rPr>
              <a:t>Γ + </a:t>
            </a:r>
            <a:r>
              <a:rPr lang="el-GR" sz="2200" dirty="0" smtClean="0">
                <a:latin typeface="+mn-lt"/>
              </a:rPr>
              <a:t>Δ</a:t>
            </a:r>
            <a:endParaRPr lang="el-GR" sz="2200" dirty="0"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632348" y="4365674"/>
            <a:ext cx="5715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2632348" y="4437112"/>
            <a:ext cx="5715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76" name="Object 3"/>
          <p:cNvGraphicFramePr>
            <a:graphicFrameLocks noChangeAspect="1"/>
          </p:cNvGraphicFramePr>
          <p:nvPr/>
        </p:nvGraphicFramePr>
        <p:xfrm>
          <a:off x="2643188" y="2857500"/>
          <a:ext cx="162877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Εξίσωση" r:id="rId3" imgW="863225" imgH="444307" progId="Equation.3">
                  <p:embed/>
                </p:oleObj>
              </mc:Choice>
              <mc:Fallback>
                <p:oleObj name="Εξίσωση" r:id="rId3" imgW="863225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2857500"/>
                        <a:ext cx="1628775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>
            <a:off x="1285875" y="2643188"/>
            <a:ext cx="5715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064396" y="5143500"/>
            <a:ext cx="5715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3064396" y="5072063"/>
            <a:ext cx="5715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1285875" y="2714625"/>
            <a:ext cx="5715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8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145652"/>
              </p:ext>
            </p:extLst>
          </p:nvPr>
        </p:nvGraphicFramePr>
        <p:xfrm>
          <a:off x="4139952" y="3968799"/>
          <a:ext cx="1220788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Εξίσωση" r:id="rId5" imgW="647700" imgH="419100" progId="Equation.3">
                  <p:embed/>
                </p:oleObj>
              </mc:Choice>
              <mc:Fallback>
                <p:oleObj name="Εξίσωση" r:id="rId5" imgW="647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3968799"/>
                        <a:ext cx="1220788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2" name="Object 6"/>
          <p:cNvGraphicFramePr>
            <a:graphicFrameLocks noChangeAspect="1"/>
          </p:cNvGraphicFramePr>
          <p:nvPr/>
        </p:nvGraphicFramePr>
        <p:xfrm>
          <a:off x="4583113" y="4725988"/>
          <a:ext cx="1604962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Εξίσωση" r:id="rId7" imgW="850531" imgH="431613" progId="Equation.3">
                  <p:embed/>
                </p:oleObj>
              </mc:Choice>
              <mc:Fallback>
                <p:oleObj name="Εξίσωση" r:id="rId7" imgW="850531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113" y="4725988"/>
                        <a:ext cx="1604962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Bracket 21"/>
          <p:cNvSpPr/>
          <p:nvPr/>
        </p:nvSpPr>
        <p:spPr>
          <a:xfrm>
            <a:off x="6286500" y="3929063"/>
            <a:ext cx="142875" cy="1571625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graphicFrame>
        <p:nvGraphicFramePr>
          <p:cNvPr id="7184" name="Object 7"/>
          <p:cNvGraphicFramePr>
            <a:graphicFrameLocks noChangeAspect="1"/>
          </p:cNvGraphicFramePr>
          <p:nvPr/>
        </p:nvGraphicFramePr>
        <p:xfrm>
          <a:off x="6700838" y="4429125"/>
          <a:ext cx="17430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Εξίσωση" r:id="rId9" imgW="774364" imgH="228501" progId="Equation.3">
                  <p:embed/>
                </p:oleObj>
              </mc:Choice>
              <mc:Fallback>
                <p:oleObj name="Εξίσωση" r:id="rId9" imgW="77436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838" y="4429125"/>
                        <a:ext cx="17430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4254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Σταθερά Ισορροπίας </a:t>
            </a:r>
            <a:r>
              <a:rPr lang="en-US" altLang="el-GR" sz="3000" b="0" dirty="0" smtClean="0"/>
              <a:t>3/4</a:t>
            </a:r>
            <a:endParaRPr lang="el-GR" altLang="el-GR" dirty="0" smtClean="0"/>
          </a:p>
        </p:txBody>
      </p:sp>
      <p:sp>
        <p:nvSpPr>
          <p:cNvPr id="82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792088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l-GR" altLang="el-GR" sz="2400" dirty="0" smtClean="0"/>
              <a:t>αΑ</a:t>
            </a:r>
            <a:r>
              <a:rPr lang="en-US" altLang="el-GR" sz="2400" dirty="0" smtClean="0"/>
              <a:t> + </a:t>
            </a:r>
            <a:r>
              <a:rPr lang="el-GR" altLang="el-GR" sz="2400" dirty="0" smtClean="0"/>
              <a:t>βΒ</a:t>
            </a:r>
            <a:r>
              <a:rPr lang="en-US" altLang="el-GR" sz="2400" dirty="0" smtClean="0"/>
              <a:t>            </a:t>
            </a:r>
            <a:r>
              <a:rPr lang="el-GR" altLang="el-GR" sz="2400" dirty="0" smtClean="0"/>
              <a:t>γΓ + δΔ</a:t>
            </a:r>
            <a:r>
              <a:rPr lang="en-US" altLang="el-GR" sz="2400" dirty="0" smtClean="0"/>
              <a:t> </a:t>
            </a:r>
            <a:endParaRPr lang="el-GR" altLang="el-GR" sz="2400" dirty="0" smtClean="0">
              <a:sym typeface="Wingdings" pitchFamily="2" charset="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57250" y="3000375"/>
            <a:ext cx="76962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l-GR" sz="2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l-GR" sz="2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l-GR" sz="2400" kern="0" dirty="0">
                <a:latin typeface="+mn-lt"/>
              </a:rPr>
              <a:t>	</a:t>
            </a:r>
            <a:endParaRPr lang="el-GR" sz="2400" u="sng" kern="0" dirty="0">
              <a:latin typeface="+mn-lt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l-GR" sz="2400" kern="0" dirty="0">
                <a:latin typeface="+mn-lt"/>
                <a:sym typeface="Wingdings" pitchFamily="2" charset="2"/>
              </a:rPr>
              <a:t>	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70227" y="2098849"/>
            <a:ext cx="79295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l-GR" sz="2400" kern="0" dirty="0">
                <a:latin typeface="+mn-lt"/>
              </a:rPr>
              <a:t>Όταν όλα τα συστατικά βρίσκονται στην αέρια φάση</a:t>
            </a:r>
            <a:r>
              <a:rPr lang="el-GR" sz="2400" kern="0" dirty="0" smtClean="0">
                <a:latin typeface="+mn-lt"/>
              </a:rPr>
              <a:t>…</a:t>
            </a:r>
            <a:endParaRPr lang="el-GR" sz="2400" kern="0" dirty="0">
              <a:latin typeface="+mn-lt"/>
              <a:sym typeface="Wingdings" pitchFamily="2" charset="2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47562" y="1413347"/>
            <a:ext cx="5715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4347562" y="1484784"/>
            <a:ext cx="5715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99" name="Object 3"/>
          <p:cNvGraphicFramePr>
            <a:graphicFrameLocks noChangeAspect="1"/>
          </p:cNvGraphicFramePr>
          <p:nvPr/>
        </p:nvGraphicFramePr>
        <p:xfrm>
          <a:off x="3214688" y="2571750"/>
          <a:ext cx="17018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Εξίσωση" r:id="rId4" imgW="901700" imgH="457200" progId="Equation.3">
                  <p:embed/>
                </p:oleObj>
              </mc:Choice>
              <mc:Fallback>
                <p:oleObj name="Εξίσωση" r:id="rId4" imgW="901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2571750"/>
                        <a:ext cx="1701800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357188" y="3643313"/>
            <a:ext cx="835818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P</a:t>
            </a:r>
            <a:r>
              <a:rPr lang="en-US" sz="2400" kern="0" baseline="-25000" dirty="0">
                <a:latin typeface="+mn-lt"/>
              </a:rPr>
              <a:t>A</a:t>
            </a:r>
            <a:r>
              <a:rPr lang="en-US" sz="2400" kern="0" dirty="0">
                <a:latin typeface="+mn-lt"/>
              </a:rPr>
              <a:t>, P</a:t>
            </a:r>
            <a:r>
              <a:rPr lang="en-US" sz="2400" kern="0" baseline="-25000" dirty="0">
                <a:latin typeface="+mn-lt"/>
              </a:rPr>
              <a:t>B</a:t>
            </a:r>
            <a:r>
              <a:rPr lang="en-US" sz="2400" kern="0" dirty="0">
                <a:latin typeface="+mn-lt"/>
              </a:rPr>
              <a:t>, P</a:t>
            </a:r>
            <a:r>
              <a:rPr lang="el-GR" sz="2400" kern="0" baseline="-25000" dirty="0">
                <a:latin typeface="+mn-lt"/>
              </a:rPr>
              <a:t>Γ</a:t>
            </a:r>
            <a:r>
              <a:rPr lang="el-GR" sz="2400" kern="0" dirty="0">
                <a:latin typeface="+mn-lt"/>
              </a:rPr>
              <a:t>, </a:t>
            </a:r>
            <a:r>
              <a:rPr lang="en-US" sz="2400" kern="0" dirty="0">
                <a:latin typeface="+mn-lt"/>
              </a:rPr>
              <a:t>P</a:t>
            </a:r>
            <a:r>
              <a:rPr lang="el-GR" sz="2400" kern="0" baseline="-25000" dirty="0">
                <a:latin typeface="+mn-lt"/>
              </a:rPr>
              <a:t>Δ</a:t>
            </a:r>
            <a:r>
              <a:rPr lang="el-GR" sz="2400" kern="0" dirty="0">
                <a:latin typeface="+mn-lt"/>
              </a:rPr>
              <a:t> : οι μερικές πιέσεις των συστατικών Α, Β,Γ, Δ, αντίστοιχα</a:t>
            </a:r>
            <a:r>
              <a:rPr lang="el-GR" sz="2400" kern="0" dirty="0" smtClean="0">
                <a:latin typeface="+mn-lt"/>
              </a:rPr>
              <a:t>.</a:t>
            </a:r>
            <a:endParaRPr lang="el-GR" sz="2400" kern="0" dirty="0">
              <a:latin typeface="+mn-lt"/>
              <a:sym typeface="Wingdings" pitchFamily="2" charset="2"/>
            </a:endParaRPr>
          </a:p>
        </p:txBody>
      </p:sp>
      <p:graphicFrame>
        <p:nvGraphicFramePr>
          <p:cNvPr id="82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51988"/>
              </p:ext>
            </p:extLst>
          </p:nvPr>
        </p:nvGraphicFramePr>
        <p:xfrm>
          <a:off x="2555776" y="4466755"/>
          <a:ext cx="1440160" cy="782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Εξίσωση" r:id="rId6" imgW="723586" imgH="393529" progId="Equation.3">
                  <p:embed/>
                </p:oleObj>
              </mc:Choice>
              <mc:Fallback>
                <p:oleObj name="Εξίσωση" r:id="rId6" imgW="72358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466755"/>
                        <a:ext cx="1440160" cy="7829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178376" y="4581128"/>
            <a:ext cx="255691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l-GR" sz="2400" kern="0" dirty="0">
                <a:latin typeface="+mn-lt"/>
              </a:rPr>
              <a:t>Δεδομένου ότι</a:t>
            </a:r>
            <a:r>
              <a:rPr lang="el-GR" sz="2400" kern="0" dirty="0" smtClean="0">
                <a:latin typeface="+mn-lt"/>
              </a:rPr>
              <a:t>:</a:t>
            </a:r>
            <a:endParaRPr lang="el-GR" sz="2400" kern="0" dirty="0">
              <a:latin typeface="+mn-lt"/>
              <a:sym typeface="Wingdings" pitchFamily="2" charset="2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5572125" y="5500688"/>
            <a:ext cx="207168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l-GR" sz="2000" kern="0" dirty="0">
                <a:latin typeface="+mn-lt"/>
              </a:rPr>
              <a:t>Δ</a:t>
            </a:r>
            <a:r>
              <a:rPr lang="en-US" sz="2000" kern="0" dirty="0">
                <a:latin typeface="+mn-lt"/>
              </a:rPr>
              <a:t>ng=</a:t>
            </a:r>
            <a:r>
              <a:rPr lang="el-GR" sz="2000" kern="0" dirty="0" smtClean="0">
                <a:latin typeface="+mn-lt"/>
              </a:rPr>
              <a:t>γ+δ</a:t>
            </a:r>
            <a:r>
              <a:rPr lang="el-GR" sz="2000" kern="0" dirty="0" smtClean="0">
                <a:latin typeface="+mn-lt"/>
              </a:rPr>
              <a:t>-α-β</a:t>
            </a:r>
            <a:endParaRPr lang="el-GR" sz="2400" kern="0" dirty="0">
              <a:latin typeface="+mn-lt"/>
              <a:sym typeface="Wingdings" pitchFamily="2" charset="2"/>
            </a:endParaRPr>
          </a:p>
        </p:txBody>
      </p:sp>
      <p:graphicFrame>
        <p:nvGraphicFramePr>
          <p:cNvPr id="8205" name="Object 7"/>
          <p:cNvGraphicFramePr>
            <a:graphicFrameLocks noChangeAspect="1"/>
          </p:cNvGraphicFramePr>
          <p:nvPr/>
        </p:nvGraphicFramePr>
        <p:xfrm>
          <a:off x="5357813" y="4857750"/>
          <a:ext cx="2700337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Εξίσωση" r:id="rId8" imgW="1066337" imgH="253890" progId="Equation.3">
                  <p:embed/>
                </p:oleObj>
              </mc:Choice>
              <mc:Fallback>
                <p:oleObj name="Εξίσωση" r:id="rId8" imgW="1066337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3" y="4857750"/>
                        <a:ext cx="2700337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/>
          <p:cNvCxnSpPr>
            <a:stCxn id="8202" idx="3"/>
            <a:endCxn id="8205" idx="1"/>
          </p:cNvCxnSpPr>
          <p:nvPr/>
        </p:nvCxnSpPr>
        <p:spPr>
          <a:xfrm>
            <a:off x="3995936" y="4858207"/>
            <a:ext cx="1361877" cy="3210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2683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Σταθερά Ισορροπίας </a:t>
            </a:r>
            <a:r>
              <a:rPr lang="en-US" altLang="el-GR" sz="3000" b="0" dirty="0" smtClean="0"/>
              <a:t>4/4</a:t>
            </a:r>
            <a:endParaRPr lang="el-GR" altLang="el-GR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19442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b="1" kern="0" dirty="0"/>
              <a:t>Ετερογενής </a:t>
            </a:r>
            <a:r>
              <a:rPr lang="el-GR" b="1" kern="0" dirty="0" smtClean="0"/>
              <a:t>Ισορροπία</a:t>
            </a:r>
            <a:endParaRPr lang="en-US" altLang="el-GR" b="1" dirty="0" smtClean="0"/>
          </a:p>
          <a:p>
            <a:pPr algn="ctr" eaLnBrk="1" hangingPunct="1">
              <a:buFontTx/>
              <a:buNone/>
            </a:pPr>
            <a:r>
              <a:rPr lang="el-GR" altLang="el-GR" dirty="0" smtClean="0"/>
              <a:t>Στην έκφραση της σταθεράς ισορροπίας των ετερογενών αντιδράσεων </a:t>
            </a:r>
            <a:r>
              <a:rPr lang="el-GR" altLang="el-GR" b="1" dirty="0" smtClean="0">
                <a:solidFill>
                  <a:srgbClr val="004A82"/>
                </a:solidFill>
              </a:rPr>
              <a:t>δεν περιλαμβάνονται οι συγκεντρώσεις των καθαρών στερεών ή υγρών συστατικών.</a:t>
            </a:r>
            <a:endParaRPr lang="el-GR" altLang="el-GR" b="1" dirty="0" smtClean="0">
              <a:solidFill>
                <a:srgbClr val="004A82"/>
              </a:solidFill>
              <a:sym typeface="Wingdings" pitchFamily="2" charset="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57250" y="3000375"/>
            <a:ext cx="76962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l-GR" sz="2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l-GR" sz="2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l-GR" sz="2400" kern="0" dirty="0">
                <a:latin typeface="+mn-lt"/>
              </a:rPr>
              <a:t>	</a:t>
            </a:r>
            <a:endParaRPr lang="el-GR" sz="2400" u="sng" kern="0" dirty="0">
              <a:latin typeface="+mn-lt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l-GR" sz="2400" kern="0" dirty="0">
                <a:latin typeface="+mn-lt"/>
                <a:sym typeface="Wingdings" pitchFamily="2" charset="2"/>
              </a:rPr>
              <a:t>	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3284538"/>
            <a:ext cx="76962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Ca(HCO</a:t>
            </a:r>
            <a:r>
              <a:rPr lang="en-US" sz="2400" kern="0" baseline="-25000" dirty="0">
                <a:latin typeface="+mn-lt"/>
              </a:rPr>
              <a:t>3</a:t>
            </a:r>
            <a:r>
              <a:rPr lang="en-US" sz="2400" kern="0" dirty="0">
                <a:latin typeface="+mn-lt"/>
              </a:rPr>
              <a:t>)</a:t>
            </a:r>
            <a:r>
              <a:rPr lang="en-US" sz="2400" kern="0" baseline="-25000" dirty="0">
                <a:latin typeface="+mn-lt"/>
              </a:rPr>
              <a:t>2(s)</a:t>
            </a:r>
            <a:r>
              <a:rPr lang="en-US" sz="2400" kern="0" dirty="0">
                <a:latin typeface="+mn-lt"/>
              </a:rPr>
              <a:t>            CaCO</a:t>
            </a:r>
            <a:r>
              <a:rPr lang="en-US" sz="2400" kern="0" baseline="-25000" dirty="0">
                <a:latin typeface="+mn-lt"/>
              </a:rPr>
              <a:t>3(s) </a:t>
            </a:r>
            <a:r>
              <a:rPr lang="en-US" sz="2400" kern="0" dirty="0">
                <a:latin typeface="+mn-lt"/>
              </a:rPr>
              <a:t>+ </a:t>
            </a:r>
            <a:r>
              <a:rPr lang="en-US" sz="2400" kern="0" dirty="0"/>
              <a:t>CO</a:t>
            </a:r>
            <a:r>
              <a:rPr lang="en-US" sz="2400" kern="0" baseline="-25000" dirty="0"/>
              <a:t>2(g) </a:t>
            </a:r>
            <a:r>
              <a:rPr lang="en-US" sz="2400" kern="0" dirty="0"/>
              <a:t>+ H</a:t>
            </a:r>
            <a:r>
              <a:rPr lang="en-US" sz="2400" kern="0" baseline="-25000" dirty="0"/>
              <a:t>2</a:t>
            </a:r>
            <a:r>
              <a:rPr lang="en-US" sz="2400" kern="0" dirty="0"/>
              <a:t>O</a:t>
            </a:r>
            <a:r>
              <a:rPr lang="en-US" sz="2400" kern="0" baseline="-25000" dirty="0"/>
              <a:t>(g)</a:t>
            </a:r>
            <a:r>
              <a:rPr lang="en-US" sz="2400" kern="0" dirty="0">
                <a:latin typeface="+mn-lt"/>
              </a:rPr>
              <a:t> </a:t>
            </a:r>
            <a:endParaRPr lang="el-GR" sz="2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l-GR" sz="2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l-GR" sz="2400" kern="0" dirty="0">
                <a:latin typeface="+mn-lt"/>
              </a:rPr>
              <a:t>	</a:t>
            </a:r>
            <a:endParaRPr lang="el-GR" sz="2400" u="sng" kern="0" dirty="0">
              <a:latin typeface="+mn-lt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l-GR" sz="2400" kern="0" dirty="0">
                <a:latin typeface="+mn-lt"/>
                <a:sym typeface="Wingdings" pitchFamily="2" charset="2"/>
              </a:rPr>
              <a:t>	</a:t>
            </a:r>
          </a:p>
        </p:txBody>
      </p:sp>
      <p:cxnSp>
        <p:nvCxnSpPr>
          <p:cNvPr id="7" name="Straight Arrow Connector 4"/>
          <p:cNvCxnSpPr/>
          <p:nvPr/>
        </p:nvCxnSpPr>
        <p:spPr>
          <a:xfrm>
            <a:off x="3203575" y="3500438"/>
            <a:ext cx="5715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5"/>
          <p:cNvCxnSpPr/>
          <p:nvPr/>
        </p:nvCxnSpPr>
        <p:spPr>
          <a:xfrm rot="10800000">
            <a:off x="3203575" y="3573463"/>
            <a:ext cx="5715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5" name="Object 2"/>
          <p:cNvGraphicFramePr>
            <a:graphicFrameLocks noChangeAspect="1"/>
          </p:cNvGraphicFramePr>
          <p:nvPr/>
        </p:nvGraphicFramePr>
        <p:xfrm>
          <a:off x="2124075" y="4005263"/>
          <a:ext cx="4648200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Εξίσωση" r:id="rId3" imgW="2095500" imgH="469900" progId="Equation.3">
                  <p:embed/>
                </p:oleObj>
              </mc:Choice>
              <mc:Fallback>
                <p:oleObj name="Εξίσωση" r:id="rId3" imgW="2095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005263"/>
                        <a:ext cx="4648200" cy="104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9"/>
          <p:cNvGraphicFramePr>
            <a:graphicFrameLocks noChangeAspect="1"/>
          </p:cNvGraphicFramePr>
          <p:nvPr/>
        </p:nvGraphicFramePr>
        <p:xfrm>
          <a:off x="2484438" y="5373688"/>
          <a:ext cx="5802312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Εξίσωση" r:id="rId5" imgW="2578100" imgH="431800" progId="Equation.3">
                  <p:embed/>
                </p:oleObj>
              </mc:Choice>
              <mc:Fallback>
                <p:oleObj name="Εξίσωση" r:id="rId5" imgW="2578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373688"/>
                        <a:ext cx="5802312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13 - Βέλος προς τα κάτω"/>
          <p:cNvSpPr/>
          <p:nvPr/>
        </p:nvSpPr>
        <p:spPr>
          <a:xfrm>
            <a:off x="4716463" y="5084763"/>
            <a:ext cx="46037" cy="360362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4589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Αρχή του </a:t>
            </a:r>
            <a:r>
              <a:rPr lang="en-US" altLang="el-GR" dirty="0" smtClean="0"/>
              <a:t>Le Chatelier</a:t>
            </a:r>
            <a:r>
              <a:rPr lang="el-GR" altLang="el-GR" dirty="0" smtClean="0"/>
              <a:t> </a:t>
            </a:r>
            <a:r>
              <a:rPr lang="el-GR" altLang="el-GR" sz="3000" b="0" dirty="0" smtClean="0"/>
              <a:t>1/3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ln cap="rnd">
            <a:noFill/>
            <a:round/>
            <a:headEnd/>
            <a:tailEnd/>
          </a:ln>
        </p:spPr>
        <p:txBody>
          <a:bodyPr>
            <a:normAutofit/>
          </a:bodyPr>
          <a:lstStyle/>
          <a:p>
            <a:r>
              <a:rPr lang="el-GR" altLang="el-GR" dirty="0" smtClean="0"/>
              <a:t>Αν, σε ένα σύστημα που βρίσκεται σε κατάσταση ισορροπίας, μεταβάλλουμε τις συνθήκες, που επηρεάζουν την ισορροπία, η θέση της ισορροπίας θα μετατοπισθεί προς εκείνη την κατεύθυνση, που θα έχουμε εξουδετέρωση της μεταβολής.</a:t>
            </a:r>
            <a:endParaRPr lang="en-US" altLang="el-GR" dirty="0">
              <a:sym typeface="Wingdings" pitchFamily="2" charset="2"/>
            </a:endParaRPr>
          </a:p>
          <a:p>
            <a:r>
              <a:rPr lang="el-GR" kern="0" dirty="0" smtClean="0"/>
              <a:t>Παράγοντες </a:t>
            </a:r>
            <a:r>
              <a:rPr lang="el-GR" kern="0" dirty="0"/>
              <a:t>που επηρεάζουν την ισορροπία ενός </a:t>
            </a:r>
            <a:r>
              <a:rPr lang="el-GR" kern="0" dirty="0" smtClean="0"/>
              <a:t>συστήματος</a:t>
            </a:r>
            <a:r>
              <a:rPr lang="el-GR" kern="0" dirty="0"/>
              <a:t>:</a:t>
            </a:r>
          </a:p>
          <a:p>
            <a:pPr lvl="1">
              <a:spcBef>
                <a:spcPct val="20000"/>
              </a:spcBef>
              <a:defRPr/>
            </a:pPr>
            <a:r>
              <a:rPr lang="el-GR" kern="0" dirty="0">
                <a:sym typeface="Wingdings"/>
              </a:rPr>
              <a:t>Μεταβολή της </a:t>
            </a:r>
            <a:r>
              <a:rPr lang="el-GR" b="1" kern="0" dirty="0" smtClean="0">
                <a:solidFill>
                  <a:srgbClr val="004A82"/>
                </a:solidFill>
                <a:sym typeface="Wingdings"/>
              </a:rPr>
              <a:t>πίεσης</a:t>
            </a:r>
            <a:r>
              <a:rPr lang="en-US" b="1" kern="0" dirty="0" smtClean="0">
                <a:solidFill>
                  <a:srgbClr val="004A82"/>
                </a:solidFill>
                <a:sym typeface="Wingdings"/>
              </a:rPr>
              <a:t>.</a:t>
            </a:r>
            <a:endParaRPr lang="el-GR" b="1" kern="0" dirty="0">
              <a:solidFill>
                <a:srgbClr val="004A82"/>
              </a:solidFill>
              <a:sym typeface="Wingdings"/>
            </a:endParaRPr>
          </a:p>
          <a:p>
            <a:pPr lvl="1">
              <a:spcBef>
                <a:spcPct val="20000"/>
              </a:spcBef>
              <a:defRPr/>
            </a:pPr>
            <a:r>
              <a:rPr lang="el-GR" kern="0" dirty="0">
                <a:sym typeface="Wingdings"/>
              </a:rPr>
              <a:t>Μεταβολή της </a:t>
            </a:r>
            <a:r>
              <a:rPr lang="el-GR" b="1" kern="0" dirty="0" smtClean="0">
                <a:solidFill>
                  <a:srgbClr val="004A82"/>
                </a:solidFill>
                <a:sym typeface="Wingdings"/>
              </a:rPr>
              <a:t>συγκέντρωσης</a:t>
            </a:r>
            <a:r>
              <a:rPr lang="en-US" b="1" kern="0" dirty="0" smtClean="0">
                <a:solidFill>
                  <a:srgbClr val="004A82"/>
                </a:solidFill>
                <a:sym typeface="Wingdings"/>
              </a:rPr>
              <a:t>.</a:t>
            </a:r>
            <a:endParaRPr lang="el-GR" b="1" kern="0" dirty="0">
              <a:solidFill>
                <a:srgbClr val="004A82"/>
              </a:solidFill>
              <a:sym typeface="Wingdings"/>
            </a:endParaRPr>
          </a:p>
          <a:p>
            <a:pPr lvl="1">
              <a:spcBef>
                <a:spcPct val="20000"/>
              </a:spcBef>
              <a:defRPr/>
            </a:pPr>
            <a:r>
              <a:rPr lang="el-GR" kern="0" dirty="0">
                <a:sym typeface="Wingdings"/>
              </a:rPr>
              <a:t>Μεταβολή της </a:t>
            </a:r>
            <a:r>
              <a:rPr lang="el-GR" b="1" kern="0" dirty="0" smtClean="0">
                <a:solidFill>
                  <a:srgbClr val="004A82"/>
                </a:solidFill>
                <a:sym typeface="Wingdings"/>
              </a:rPr>
              <a:t>θερμοκρασίας</a:t>
            </a:r>
            <a:r>
              <a:rPr lang="en-US" b="1" kern="0" dirty="0" smtClean="0">
                <a:solidFill>
                  <a:srgbClr val="004A82"/>
                </a:solidFill>
                <a:sym typeface="Wingdings"/>
              </a:rPr>
              <a:t>.</a:t>
            </a:r>
            <a:r>
              <a:rPr lang="el-GR" b="1" kern="0" dirty="0">
                <a:solidFill>
                  <a:srgbClr val="004A82"/>
                </a:solidFill>
                <a:sym typeface="Wingdings" pitchFamily="2" charset="2"/>
              </a:rPr>
              <a:t>	</a:t>
            </a:r>
          </a:p>
          <a:p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0806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Αρχή του </a:t>
            </a:r>
            <a:r>
              <a:rPr lang="en-US" altLang="el-GR" dirty="0"/>
              <a:t>Le Chatelier</a:t>
            </a:r>
            <a:r>
              <a:rPr lang="el-GR" altLang="el-GR" dirty="0"/>
              <a:t> </a:t>
            </a:r>
            <a:r>
              <a:rPr lang="el-GR" altLang="el-GR" sz="3000" b="0" dirty="0" smtClean="0"/>
              <a:t>2/3</a:t>
            </a:r>
            <a:endParaRPr lang="el-GR" altLang="el-GR" dirty="0" smtClean="0"/>
          </a:p>
        </p:txBody>
      </p:sp>
      <p:sp>
        <p:nvSpPr>
          <p:cNvPr id="2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b="1" kern="0" dirty="0">
                <a:solidFill>
                  <a:srgbClr val="004A82"/>
                </a:solidFill>
              </a:rPr>
              <a:t>Μεταβολή της </a:t>
            </a:r>
            <a:r>
              <a:rPr lang="el-GR" b="1" kern="0" dirty="0" smtClean="0">
                <a:solidFill>
                  <a:srgbClr val="004A82"/>
                </a:solidFill>
              </a:rPr>
              <a:t>πίεσης</a:t>
            </a:r>
            <a:endParaRPr lang="el-GR" dirty="0" smtClean="0">
              <a:sym typeface="Wingdings"/>
            </a:endParaRPr>
          </a:p>
          <a:p>
            <a:pPr marL="355600" indent="0" eaLnBrk="1" hangingPunct="1">
              <a:buFontTx/>
              <a:buNone/>
              <a:defRPr/>
            </a:pPr>
            <a:r>
              <a:rPr lang="el-GR" dirty="0" smtClean="0"/>
              <a:t>Η μεταβολή της πίεσης επηρεάζει το σημείο ισορροπίας μόνο όταν:</a:t>
            </a:r>
          </a:p>
          <a:p>
            <a:pPr marL="869950" lvl="1" indent="-514350">
              <a:buFont typeface="+mj-lt"/>
              <a:buAutoNum type="romanLcPeriod"/>
              <a:defRPr/>
            </a:pPr>
            <a:r>
              <a:rPr lang="el-GR" dirty="0" smtClean="0"/>
              <a:t>έχουμε αέρια συστατικά,</a:t>
            </a:r>
          </a:p>
          <a:p>
            <a:pPr marL="869950" lvl="1" indent="-514350">
              <a:buFont typeface="+mj-lt"/>
              <a:buAutoNum type="romanLcPeriod"/>
              <a:defRPr/>
            </a:pPr>
            <a:r>
              <a:rPr lang="el-GR" dirty="0" smtClean="0"/>
              <a:t>έχουμε μεταβολή όγκου.</a:t>
            </a:r>
          </a:p>
          <a:p>
            <a:pPr marL="355600" indent="0" eaLnBrk="1" hangingPunct="1">
              <a:buFontTx/>
              <a:buNone/>
              <a:defRPr/>
            </a:pPr>
            <a:r>
              <a:rPr lang="el-GR" dirty="0" smtClean="0"/>
              <a:t>Η μεταβολή της πίεσης, σε σύστημα που βρίσκεται σε κατάσταση ισορροπίας, δεν επηρεάζει την τιμή της σταθεράς ισορροπίας, Κ. </a:t>
            </a:r>
            <a:endParaRPr lang="el-GR" dirty="0" smtClean="0">
              <a:sym typeface="Wingdings" pitchFamily="2" charset="2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1996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2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23</TotalTime>
  <Words>1063</Words>
  <Application>Microsoft Office PowerPoint</Application>
  <PresentationFormat>Προβολή στην οθόνη (4:3)</PresentationFormat>
  <Paragraphs>167</Paragraphs>
  <Slides>17</Slides>
  <Notes>9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0" baseType="lpstr">
      <vt:lpstr>exo-opistho_simeiomata</vt:lpstr>
      <vt:lpstr>OC_template_updated</vt:lpstr>
      <vt:lpstr>Εξίσωση</vt:lpstr>
      <vt:lpstr>Ανόργανη και Οργανική Χημεία (Θ)</vt:lpstr>
      <vt:lpstr>Χημική Ισορροπία</vt:lpstr>
      <vt:lpstr>Ομογενής και Ετερογενής Ισορροπία</vt:lpstr>
      <vt:lpstr>Σταθερά Ισορροπίας 1/4</vt:lpstr>
      <vt:lpstr>Σταθερά Ισορροπίας 2/4</vt:lpstr>
      <vt:lpstr>Σταθερά Ισορροπίας 3/4</vt:lpstr>
      <vt:lpstr>Σταθερά Ισορροπίας 4/4</vt:lpstr>
      <vt:lpstr>Αρχή του Le Chatelier 1/3</vt:lpstr>
      <vt:lpstr>Αρχή του Le Chatelier 2/3</vt:lpstr>
      <vt:lpstr>Αρχή του Le Chatelier 3/3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Ανόργανη και Οργανική Χημεία (Θ)</dc:title>
  <dc:creator>opencourses@teiath.gr</dc:creator>
  <cp:lastModifiedBy>natasakar new</cp:lastModifiedBy>
  <cp:revision>7</cp:revision>
  <dcterms:created xsi:type="dcterms:W3CDTF">2015-05-18T11:30:59Z</dcterms:created>
  <dcterms:modified xsi:type="dcterms:W3CDTF">2015-07-21T11:00:34Z</dcterms:modified>
</cp:coreProperties>
</file>