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58"/>
  </p:notesMasterIdLst>
  <p:sldIdLst>
    <p:sldId id="316" r:id="rId2"/>
    <p:sldId id="260" r:id="rId3"/>
    <p:sldId id="290" r:id="rId4"/>
    <p:sldId id="261" r:id="rId5"/>
    <p:sldId id="262" r:id="rId6"/>
    <p:sldId id="263" r:id="rId7"/>
    <p:sldId id="294" r:id="rId8"/>
    <p:sldId id="295" r:id="rId9"/>
    <p:sldId id="296" r:id="rId10"/>
    <p:sldId id="297" r:id="rId11"/>
    <p:sldId id="298" r:id="rId12"/>
    <p:sldId id="291" r:id="rId13"/>
    <p:sldId id="264" r:id="rId14"/>
    <p:sldId id="265" r:id="rId15"/>
    <p:sldId id="266" r:id="rId16"/>
    <p:sldId id="292"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99" r:id="rId32"/>
    <p:sldId id="300" r:id="rId33"/>
    <p:sldId id="301" r:id="rId34"/>
    <p:sldId id="302" r:id="rId35"/>
    <p:sldId id="303" r:id="rId36"/>
    <p:sldId id="304" r:id="rId37"/>
    <p:sldId id="293" r:id="rId38"/>
    <p:sldId id="283" r:id="rId39"/>
    <p:sldId id="284" r:id="rId40"/>
    <p:sldId id="285" r:id="rId41"/>
    <p:sldId id="286" r:id="rId42"/>
    <p:sldId id="287" r:id="rId43"/>
    <p:sldId id="288" r:id="rId44"/>
    <p:sldId id="315" r:id="rId45"/>
    <p:sldId id="305" r:id="rId46"/>
    <p:sldId id="307" r:id="rId47"/>
    <p:sldId id="306" r:id="rId48"/>
    <p:sldId id="308" r:id="rId49"/>
    <p:sldId id="310" r:id="rId50"/>
    <p:sldId id="317" r:id="rId51"/>
    <p:sldId id="318" r:id="rId52"/>
    <p:sldId id="319" r:id="rId53"/>
    <p:sldId id="320" r:id="rId54"/>
    <p:sldId id="321" r:id="rId55"/>
    <p:sldId id="322" r:id="rId56"/>
    <p:sldId id="323" r:id="rId57"/>
  </p:sldIdLst>
  <p:sldSz cx="9144000" cy="6858000" type="screen4x3"/>
  <p:notesSz cx="6858000" cy="9144000"/>
  <p:custDataLst>
    <p:tags r:id="rId5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D3D"/>
    <a:srgbClr val="FF954C"/>
    <a:srgbClr val="79766F"/>
    <a:srgbClr val="FF95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84" y="-7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2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3764A42-D108-4FDA-AF5F-E9BB478779D7}" type="datetimeFigureOut">
              <a:rPr lang="el-GR"/>
              <a:pPr>
                <a:defRPr/>
              </a:pPr>
              <a:t>3/12/2015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E0E78B3-60B6-4C1B-AFF3-53DC9F2BB800}" type="slidenum">
              <a:rPr lang="el-GR"/>
              <a:pPr>
                <a:defRPr/>
              </a:pPr>
              <a:t>‹#›</a:t>
            </a:fld>
            <a:endParaRPr lang="el-GR"/>
          </a:p>
        </p:txBody>
      </p:sp>
    </p:spTree>
    <p:extLst>
      <p:ext uri="{BB962C8B-B14F-4D97-AF65-F5344CB8AC3E}">
        <p14:creationId xmlns:p14="http://schemas.microsoft.com/office/powerpoint/2010/main" val="2237763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03AE03F9-035B-448D-86CA-5EC3ED204022}" type="slidenum">
              <a:rPr lang="el-GR" smtClean="0"/>
              <a:pPr>
                <a:defRPr/>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B3B1DD2F-30C7-4640-A488-4CD359D937B5}" type="slidenum">
              <a:rPr lang="el-GR" smtClean="0"/>
              <a:pPr>
                <a:defRPr/>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A64F6773-46FF-4A21-BF37-FE062284E663}" type="slidenum">
              <a:rPr lang="el-GR" smtClean="0"/>
              <a:pPr>
                <a:defRPr/>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Πρόκειται για ένα αποθετήριο εικόνων, του οποίου η κύριες ομάδες στις οποίες και αναφέρεται είναι καλλιτέχνες, εκπαιδευτικοί και μαθητές. Οι εικόνες που περιέχει έχουν άδεια Creative Commons, με περιγραφή της χρήσης που μπορεί να γίνει. Για ευκολότερη αναζήτηση, παρέχει κατηγορίες όπως, αρχιτεκτονική, τοπία, φύση, άνθρωποι. </a:t>
            </a:r>
          </a:p>
          <a:p>
            <a:endParaRPr lang="el-GR" smtClean="0"/>
          </a:p>
        </p:txBody>
      </p:sp>
      <p:sp>
        <p:nvSpPr>
          <p:cNvPr id="4" name="3 - Θέση αριθμού διαφάνειας"/>
          <p:cNvSpPr>
            <a:spLocks noGrp="1"/>
          </p:cNvSpPr>
          <p:nvPr>
            <p:ph type="sldNum" sz="quarter" idx="5"/>
          </p:nvPr>
        </p:nvSpPr>
        <p:spPr/>
        <p:txBody>
          <a:bodyPr/>
          <a:lstStyle/>
          <a:p>
            <a:pPr>
              <a:defRPr/>
            </a:pPr>
            <a:fld id="{6EA98679-B400-4D95-9CDF-A54548EA68D2}" type="slidenum">
              <a:rPr lang="el-GR" smtClean="0"/>
              <a:pPr>
                <a:defRPr/>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Πρόκειται για μια πολύ δημοφιλή εφαρμογή διαχείρισης και διαμοιρασμού φωτογραφιών. Πολλοί από τους χρήστες της εφαρμογής επιλέγουν να μοιραστούν τη δουλειά τους, χρησιμοποιώντας άδειες </a:t>
            </a:r>
            <a:r>
              <a:rPr lang="en-US" smtClean="0"/>
              <a:t>Creative Commons</a:t>
            </a:r>
            <a:r>
              <a:rPr lang="el-GR" smtClean="0"/>
              <a:t>.   </a:t>
            </a:r>
          </a:p>
          <a:p>
            <a:endParaRPr lang="el-GR" smtClean="0"/>
          </a:p>
        </p:txBody>
      </p:sp>
      <p:sp>
        <p:nvSpPr>
          <p:cNvPr id="4" name="3 - Θέση αριθμού διαφάνειας"/>
          <p:cNvSpPr>
            <a:spLocks noGrp="1"/>
          </p:cNvSpPr>
          <p:nvPr>
            <p:ph type="sldNum" sz="quarter" idx="5"/>
          </p:nvPr>
        </p:nvSpPr>
        <p:spPr/>
        <p:txBody>
          <a:bodyPr/>
          <a:lstStyle/>
          <a:p>
            <a:pPr>
              <a:defRPr/>
            </a:pPr>
            <a:fld id="{6A5EBEF7-A13A-4F45-B884-C89072B3C608}" type="slidenum">
              <a:rPr lang="el-GR" smtClean="0"/>
              <a:pPr>
                <a:defRPr/>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Αποθετήριο με περισσότερα από 36.000 βιβλία, των οποίων οι άδειες πνευματικών δικαιωμάτων έχουν λήξει ή είναι ελεύθερα πνευματικών δικαιωμάτων. </a:t>
            </a:r>
          </a:p>
          <a:p>
            <a:endParaRPr lang="el-GR" smtClean="0"/>
          </a:p>
        </p:txBody>
      </p:sp>
      <p:sp>
        <p:nvSpPr>
          <p:cNvPr id="4" name="3 - Θέση αριθμού διαφάνειας"/>
          <p:cNvSpPr>
            <a:spLocks noGrp="1"/>
          </p:cNvSpPr>
          <p:nvPr>
            <p:ph type="sldNum" sz="quarter" idx="5"/>
          </p:nvPr>
        </p:nvSpPr>
        <p:spPr/>
        <p:txBody>
          <a:bodyPr/>
          <a:lstStyle/>
          <a:p>
            <a:pPr>
              <a:defRPr/>
            </a:pPr>
            <a:fld id="{1BE18575-FAF0-45BD-9CFE-DF74C846A556}" type="slidenum">
              <a:rPr lang="el-GR" smtClean="0"/>
              <a:pPr>
                <a:defRPr/>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EBFC61DB-5ABB-4DD4-8C78-AB916D6D3F02}" type="slidenum">
              <a:rPr lang="el-GR" smtClean="0"/>
              <a:pPr>
                <a:defRPr/>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Στο Jorum, μπορεί κανείς να βρει ή και να μοιραστεί ανοικτούς ή μη εκπαιδευτικούς πόρους, να συζητήσει την εμπειρία του από τη χρήση ψηφιακών εκπαιδευτικών πόρων ή και να αναζητήσει συμβουλές για θέματα τα οποία πρέπει να λάβει υπόψη του, για τη δημιουργία μαθησιακών και διδακτικών υλικών τα οποία πρόκειται να διαμοιραστούν. </a:t>
            </a:r>
          </a:p>
          <a:p>
            <a:endParaRPr lang="el-GR" smtClean="0"/>
          </a:p>
        </p:txBody>
      </p:sp>
      <p:sp>
        <p:nvSpPr>
          <p:cNvPr id="4" name="3 - Θέση αριθμού διαφάνειας"/>
          <p:cNvSpPr>
            <a:spLocks noGrp="1"/>
          </p:cNvSpPr>
          <p:nvPr>
            <p:ph type="sldNum" sz="quarter" idx="5"/>
          </p:nvPr>
        </p:nvSpPr>
        <p:spPr/>
        <p:txBody>
          <a:bodyPr/>
          <a:lstStyle/>
          <a:p>
            <a:pPr>
              <a:defRPr/>
            </a:pPr>
            <a:fld id="{C1C27ED5-77FC-4704-998F-CDB6DE7D0C49}" type="slidenum">
              <a:rPr lang="el-GR" smtClean="0"/>
              <a:pPr>
                <a:defRPr/>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Παρέχει σε εκπαιδευτικούς, εύκολη και γρήγορη πρόσβαση σε χιλιάδες εκπαιδευτικούς πόρους, από διάφορους, κρατικούς, ακαδημαϊκούς, μη κερδοσκοπικούς και εμπορικούς ιστοχώρους. Περιλαμβάνει ένα μεγάλο εύρος τύπων εκπαιδευτικών πόρων, από σχέδια μαθημάτων και διαδικτυακές εργασίες, μέχρι αντικείμενα αξιολόγησης. </a:t>
            </a:r>
          </a:p>
          <a:p>
            <a:endParaRPr lang="el-GR" dirty="0" smtClean="0"/>
          </a:p>
        </p:txBody>
      </p:sp>
      <p:sp>
        <p:nvSpPr>
          <p:cNvPr id="4" name="3 - Θέση αριθμού διαφάνειας"/>
          <p:cNvSpPr>
            <a:spLocks noGrp="1"/>
          </p:cNvSpPr>
          <p:nvPr>
            <p:ph type="sldNum" sz="quarter" idx="5"/>
          </p:nvPr>
        </p:nvSpPr>
        <p:spPr/>
        <p:txBody>
          <a:bodyPr/>
          <a:lstStyle/>
          <a:p>
            <a:pPr>
              <a:defRPr/>
            </a:pPr>
            <a:fld id="{A998607E-2CCA-4D74-B626-978CBE33B0BE}" type="slidenum">
              <a:rPr lang="el-GR" smtClean="0"/>
              <a:pPr>
                <a:defRPr/>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DFBE8C6C-B948-42E7-B085-1C52FF1322AE}" type="slidenum">
              <a:rPr lang="el-GR" smtClean="0"/>
              <a:pPr>
                <a:defRPr/>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3E352B27-7CB7-47A7-9246-B9BBAFA432DA}" type="slidenum">
              <a:rPr lang="el-GR" smtClean="0"/>
              <a:pPr>
                <a:defRPr/>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Πρόκειται για έναν ιστοχώρο, ο οποίος παρέχει τις δυνατότητες εύρεσης, διαμοιρασμού και συνεισφοράς ανοικτών εκπαιδευτικών πόρων. Παρέχει κατηγορίες αναζήτησης ανά βαθμίδα εκπαίδευσης ή σε κατηγορίες όπως, μαθηματικά, ανθρωπιστικές επιστήμες, κοινωνικές επιστήμες. </a:t>
            </a:r>
            <a:endParaRPr lang="el-GR" dirty="0" smtClean="0"/>
          </a:p>
        </p:txBody>
      </p:sp>
      <p:sp>
        <p:nvSpPr>
          <p:cNvPr id="4" name="3 - Θέση αριθμού διαφάνειας"/>
          <p:cNvSpPr>
            <a:spLocks noGrp="1"/>
          </p:cNvSpPr>
          <p:nvPr>
            <p:ph type="sldNum" sz="quarter" idx="5"/>
          </p:nvPr>
        </p:nvSpPr>
        <p:spPr/>
        <p:txBody>
          <a:bodyPr/>
          <a:lstStyle/>
          <a:p>
            <a:pPr>
              <a:defRPr/>
            </a:pPr>
            <a:fld id="{62BEAA82-FBAE-4C7B-A91D-4276097D7795}" type="slidenum">
              <a:rPr lang="el-GR" smtClean="0"/>
              <a:pPr>
                <a:defRPr/>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t>Πρόκειται για μια πρωτοβουλία του πανεπιστημίου του </a:t>
            </a:r>
            <a:r>
              <a:rPr lang="en-US" dirty="0" err="1" smtClean="0"/>
              <a:t>Capilano</a:t>
            </a:r>
            <a:r>
              <a:rPr lang="el-GR" dirty="0" smtClean="0"/>
              <a:t> στον Καναδά, η οποία προσφέρει πρόσβαση σε Ανοικτούς Εκπαιδευτικούς Πόρους, καθώς και τη δυνατότητα, συνεισφοράς ανοικτών εκπαιδευτικών πόρων και μαθησιακών υλικών. </a:t>
            </a:r>
          </a:p>
          <a:p>
            <a:endParaRPr lang="el-GR" dirty="0" smtClean="0"/>
          </a:p>
        </p:txBody>
      </p:sp>
      <p:sp>
        <p:nvSpPr>
          <p:cNvPr id="4" name="3 - Θέση αριθμού διαφάνειας"/>
          <p:cNvSpPr>
            <a:spLocks noGrp="1"/>
          </p:cNvSpPr>
          <p:nvPr>
            <p:ph type="sldNum" sz="quarter" idx="5"/>
          </p:nvPr>
        </p:nvSpPr>
        <p:spPr/>
        <p:txBody>
          <a:bodyPr/>
          <a:lstStyle/>
          <a:p>
            <a:pPr>
              <a:defRPr/>
            </a:pPr>
            <a:fld id="{BFBADF98-7937-4DB2-AE13-2A026C0E88B9}" type="slidenum">
              <a:rPr lang="el-GR" smtClean="0"/>
              <a:pPr>
                <a:defRPr/>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Ο σκοπός του </a:t>
            </a:r>
            <a:r>
              <a:rPr lang="en-US" smtClean="0"/>
              <a:t>DOAJ</a:t>
            </a:r>
            <a:r>
              <a:rPr lang="el-GR" smtClean="0"/>
              <a:t>, είναι η αύξηση της πρόσβασης και της χρήσης των ανοικτών επιστημονικών και ακαδημαϊκών περιοδικών. Παρέχει πλήρη κείμενα ανοικτών επιστημονικών και ακαδημαϊκών περιοδικών, τα οποία ελέγχονται για την ποιότητα τους, καλύπτοντας πολλά πεδία, σε πολλές γλώσσες</a:t>
            </a:r>
          </a:p>
        </p:txBody>
      </p:sp>
      <p:sp>
        <p:nvSpPr>
          <p:cNvPr id="4" name="3 - Θέση αριθμού διαφάνειας"/>
          <p:cNvSpPr>
            <a:spLocks noGrp="1"/>
          </p:cNvSpPr>
          <p:nvPr>
            <p:ph type="sldNum" sz="quarter" idx="5"/>
          </p:nvPr>
        </p:nvSpPr>
        <p:spPr/>
        <p:txBody>
          <a:bodyPr/>
          <a:lstStyle/>
          <a:p>
            <a:pPr>
              <a:defRPr/>
            </a:pPr>
            <a:fld id="{D0761B26-45B1-48FA-AFF3-B053AD3F6962}" type="slidenum">
              <a:rPr lang="el-GR" smtClean="0"/>
              <a:pPr>
                <a:defRPr/>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Στο Connexions μπορεί κάποιος να διαβάσει ή και να μοιραστεί εκπαιδευτικό υλικό το οποίο είναι δομημένο σε μικρά κομμάτια γνώσης, τα οποία καλούνται “</a:t>
            </a:r>
            <a:r>
              <a:rPr lang="en-US" smtClean="0"/>
              <a:t>modules</a:t>
            </a:r>
            <a:r>
              <a:rPr lang="el-GR" smtClean="0"/>
              <a:t>”, και το οποίο μπορεί να είναι οργανωμένο σε μαθήματα, βιβλία, αναφορές κ.α. Αναφέρεται κυρίως σε εκπαιδευτικούς και εκπαιδευόμενους.  </a:t>
            </a:r>
          </a:p>
          <a:p>
            <a:endParaRPr lang="el-GR" smtClean="0"/>
          </a:p>
        </p:txBody>
      </p:sp>
      <p:sp>
        <p:nvSpPr>
          <p:cNvPr id="4" name="3 - Θέση αριθμού διαφάνειας"/>
          <p:cNvSpPr>
            <a:spLocks noGrp="1"/>
          </p:cNvSpPr>
          <p:nvPr>
            <p:ph type="sldNum" sz="quarter" idx="5"/>
          </p:nvPr>
        </p:nvSpPr>
        <p:spPr/>
        <p:txBody>
          <a:bodyPr/>
          <a:lstStyle/>
          <a:p>
            <a:pPr>
              <a:defRPr/>
            </a:pPr>
            <a:fld id="{C9EDAD33-A9AB-4249-88F3-2A85DE85D86F}" type="slidenum">
              <a:rPr lang="el-GR" smtClean="0"/>
              <a:pPr>
                <a:defRPr/>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CA639558-97A9-4F8D-8B47-7BFEF232872C}" type="slidenum">
              <a:rPr lang="el-GR" smtClean="0"/>
              <a:pPr>
                <a:defRPr/>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Πρόκειται για μια συλλογή περιλήψεων επιστημονικών άρθρων και επισκοπήσεων βιβλιογραφίας, τα οποία έχουν αξιολογηθεί από ομότιμους. Περιλαμβάνει περισσότερες από 600 περιλήψεις, όπου όλες έχουν άδεια </a:t>
            </a:r>
            <a:r>
              <a:rPr lang="en-US" smtClean="0"/>
              <a:t>Creative Commons</a:t>
            </a:r>
            <a:r>
              <a:rPr lang="el-GR" smtClean="0"/>
              <a:t>, σε πολλά επιστημονικά πεδία. </a:t>
            </a:r>
          </a:p>
          <a:p>
            <a:endParaRPr lang="el-GR" smtClean="0"/>
          </a:p>
        </p:txBody>
      </p:sp>
      <p:sp>
        <p:nvSpPr>
          <p:cNvPr id="4" name="3 - Θέση αριθμού διαφάνειας"/>
          <p:cNvSpPr>
            <a:spLocks noGrp="1"/>
          </p:cNvSpPr>
          <p:nvPr>
            <p:ph type="sldNum" sz="quarter" idx="5"/>
          </p:nvPr>
        </p:nvSpPr>
        <p:spPr/>
        <p:txBody>
          <a:bodyPr/>
          <a:lstStyle/>
          <a:p>
            <a:pPr>
              <a:defRPr/>
            </a:pPr>
            <a:fld id="{89E150AE-1D37-4048-A130-DF082FD50341}" type="slidenum">
              <a:rPr lang="el-GR" smtClean="0"/>
              <a:pPr>
                <a:defRPr/>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0A31173C-07DB-4BB5-A203-E9851D9D3F0E}" type="slidenum">
              <a:rPr lang="el-GR" smtClean="0"/>
              <a:pPr>
                <a:defRPr/>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CB2BFE18-A98B-413C-BDD7-93F071A3FDFD}" type="slidenum">
              <a:rPr lang="el-GR" smtClean="0"/>
              <a:pPr>
                <a:defRPr/>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84A23659-9807-47BF-BBAE-E3844A2ED07D}" type="slidenum">
              <a:rPr lang="el-GR" smtClean="0"/>
              <a:pPr>
                <a:defRPr/>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652D804E-A6A2-4A32-9591-1C32F25F7BD4}" type="slidenum">
              <a:rPr lang="el-GR" smtClean="0"/>
              <a:pPr>
                <a:defRPr/>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4208EC6F-DA8B-44AA-8F91-258116C34251}" type="slidenum">
              <a:rPr lang="el-GR" smtClean="0"/>
              <a:pPr>
                <a:defRPr/>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01744CE2-41FC-40E1-B9EF-F4F1C05FCDA2}" type="slidenum">
              <a:rPr lang="el-GR" smtClean="0"/>
              <a:pPr>
                <a:defRPr/>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58D414A2-05F4-4216-AD7D-75B4F7533909}" type="slidenum">
              <a:rPr lang="el-GR" smtClean="0"/>
              <a:pPr>
                <a:defRPr/>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0081B82A-9975-41D2-B23E-0CA236C252B9}" type="slidenum">
              <a:rPr lang="el-GR" smtClean="0"/>
              <a:pPr>
                <a:defRPr/>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3436EEFB-4B14-40C2-8F15-0D3784F4BDA0}" type="slidenum">
              <a:rPr lang="el-GR" smtClean="0"/>
              <a:pPr>
                <a:defRPr/>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CD4B70E7-5BFB-4529-8012-233F32045262}" type="slidenum">
              <a:rPr lang="el-GR" smtClean="0"/>
              <a:pPr>
                <a:defRPr/>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49E4382D-C694-40F4-BD72-2C685E9E8531}" type="slidenum">
              <a:rPr lang="el-GR" smtClean="0"/>
              <a:pPr>
                <a:defRPr/>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CAD3D949-9AA8-4924-BCA5-CEDE178DC88E}" type="slidenum">
              <a:rPr lang="el-GR" smtClean="0"/>
              <a:pPr>
                <a:defRPr/>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3107B982-C14F-442D-8EAD-F1B0A75524EF}" type="slidenum">
              <a:rPr lang="el-GR" smtClean="0"/>
              <a:pPr>
                <a:defRPr/>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B7F8727E-875A-4BB4-AA30-C3FF2124D770}" type="slidenum">
              <a:rPr lang="el-GR" smtClean="0"/>
              <a:pPr>
                <a:defRPr/>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E4FCA0EB-365C-45AC-A44E-5490F2E23756}" type="slidenum">
              <a:rPr lang="el-GR" smtClean="0"/>
              <a:pPr>
                <a:defRPr/>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57954AC0-B01D-4D44-917F-C4E5F1F2698D}" type="slidenum">
              <a:rPr lang="el-GR" smtClean="0"/>
              <a:pPr>
                <a:defRPr/>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5BE286C4-8A87-4711-9650-C2A5BB547A1B}" type="slidenum">
              <a:rPr lang="el-GR" smtClean="0"/>
              <a:pPr>
                <a:defRPr/>
              </a:pPr>
              <a:t>40</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323DC051-8FAB-4305-9B34-D99F507A3CE4}" type="slidenum">
              <a:rPr lang="el-GR" smtClean="0"/>
              <a:pPr>
                <a:defRPr/>
              </a:pPr>
              <a:t>41</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36A34D93-4123-4069-8D6D-A2F9C4F73C31}" type="slidenum">
              <a:rPr lang="el-GR" smtClean="0"/>
              <a:pPr>
                <a:defRPr/>
              </a:pPr>
              <a:t>42</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E3034D1D-C7F3-4405-A1FC-266EB6C75C2B}" type="slidenum">
              <a:rPr lang="el-GR" smtClean="0"/>
              <a:pPr>
                <a:defRPr/>
              </a:pPr>
              <a:t>43</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904CEAF5-9A6E-4F44-BCF3-892DBF3E0A46}" type="slidenum">
              <a:rPr lang="el-GR" smtClean="0"/>
              <a:pPr>
                <a:defRPr/>
              </a:pPr>
              <a:t>44</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7C5C2410-40E8-4E3B-B949-1C7FC665CC09}" type="slidenum">
              <a:rPr lang="el-GR" smtClean="0"/>
              <a:pPr>
                <a:defRPr/>
              </a:pPr>
              <a:t>45</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9DFD7BFD-DDD2-40AF-8B13-CEE212497244}" type="slidenum">
              <a:rPr lang="el-GR" smtClean="0"/>
              <a:pPr>
                <a:defRPr/>
              </a:pPr>
              <a:t>46</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7035747D-E229-458B-A980-48E7E27C1B56}" type="slidenum">
              <a:rPr lang="el-GR" smtClean="0"/>
              <a:pPr>
                <a:defRPr/>
              </a:pPr>
              <a:t>47</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FCAE6874-EAF3-432C-A204-C31626BA0167}" type="slidenum">
              <a:rPr lang="el-GR" smtClean="0"/>
              <a:pPr>
                <a:defRPr/>
              </a:pPr>
              <a:t>48</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5F73C651-5475-4DDA-A584-40DD9438E460}" type="slidenum">
              <a:rPr lang="el-GR" smtClean="0"/>
              <a:pPr>
                <a:defRPr/>
              </a:pPr>
              <a:t>49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3A9FBD83-0E08-4532-8158-2DE6E86E7EB6}" type="slidenum">
              <a:rPr lang="el-GR" smtClean="0"/>
              <a:pPr>
                <a:defRPr/>
              </a:pPr>
              <a:t>5</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1E98F855-63E7-4BC9-88F9-6BC071463D0F}" type="slidenum">
              <a:rPr lang="el-GR" smtClean="0"/>
              <a:pPr>
                <a:defRPr/>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904CEAF5-9A6E-4F44-BCF3-892DBF3E0A46}" type="slidenum">
              <a:rPr lang="el-GR" smtClean="0"/>
              <a:pPr>
                <a:defRPr/>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B5598510-0D9A-46FD-8F2F-E8154C00C266}" type="slidenum">
              <a:rPr lang="el-GR" smtClean="0"/>
              <a:pPr>
                <a:defRPr/>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2B9044A2-E491-4E44-9E4E-11568BA36F52}" type="slidenum">
              <a:rPr lang="el-GR" smtClean="0"/>
              <a:pPr>
                <a:defRPr/>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940865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538200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Κενή">
    <p:spTree>
      <p:nvGrpSpPr>
        <p:cNvPr id="1" name=""/>
        <p:cNvGrpSpPr/>
        <p:nvPr/>
      </p:nvGrpSpPr>
      <p:grpSpPr>
        <a:xfrm>
          <a:off x="0" y="0"/>
          <a:ext cx="0" cy="0"/>
          <a:chOff x="0" y="0"/>
          <a:chExt cx="0" cy="0"/>
        </a:xfrm>
      </p:grpSpPr>
      <p:sp>
        <p:nvSpPr>
          <p:cNvPr id="2" name="9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1 - Θέση ημερομηνίας"/>
          <p:cNvSpPr>
            <a:spLocks noGrp="1"/>
          </p:cNvSpPr>
          <p:nvPr>
            <p:ph type="dt" sz="half" idx="10"/>
          </p:nvPr>
        </p:nvSpPr>
        <p:spPr/>
        <p:txBody>
          <a:bodyPr/>
          <a:lstStyle>
            <a:lvl1pPr>
              <a:defRPr/>
            </a:lvl1pPr>
            <a:extLst/>
          </a:lstStyle>
          <a:p>
            <a:pPr>
              <a:defRPr/>
            </a:pPr>
            <a:endParaRPr lang="el-GR">
              <a:solidFill>
                <a:prstClr val="black">
                  <a:tint val="75000"/>
                </a:prstClr>
              </a:solidFill>
            </a:endParaRPr>
          </a:p>
        </p:txBody>
      </p:sp>
      <p:sp>
        <p:nvSpPr>
          <p:cNvPr id="4" name="2 - Θέση υποσέλιδου"/>
          <p:cNvSpPr>
            <a:spLocks noGrp="1"/>
          </p:cNvSpPr>
          <p:nvPr>
            <p:ph type="ftr" sz="quarter" idx="11"/>
          </p:nvPr>
        </p:nvSpPr>
        <p:spPr/>
        <p:txBody>
          <a:bodyPr/>
          <a:lstStyle>
            <a:lvl1pPr>
              <a:defRPr/>
            </a:lvl1pPr>
            <a:extLst/>
          </a:lstStyle>
          <a:p>
            <a:pPr>
              <a:defRPr/>
            </a:pPr>
            <a:endParaRPr lang="el-GR">
              <a:solidFill>
                <a:prstClr val="black">
                  <a:tint val="75000"/>
                </a:prstClr>
              </a:solidFill>
            </a:endParaRPr>
          </a:p>
        </p:txBody>
      </p:sp>
      <p:sp>
        <p:nvSpPr>
          <p:cNvPr id="5" name="3 - Θέση αριθμού διαφάνειας"/>
          <p:cNvSpPr>
            <a:spLocks noGrp="1"/>
          </p:cNvSpPr>
          <p:nvPr>
            <p:ph type="sldNum" sz="quarter" idx="12"/>
          </p:nvPr>
        </p:nvSpPr>
        <p:spPr/>
        <p:txBody>
          <a:bodyPr/>
          <a:lstStyle>
            <a:lvl1pPr>
              <a:defRPr/>
            </a:lvl1pPr>
            <a:extLst/>
          </a:lstStyle>
          <a:p>
            <a:pPr>
              <a:defRPr/>
            </a:pPr>
            <a:fld id="{49AB0CAA-65DD-47E8-A6FB-622900C406B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4792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10565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486647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144834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014434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09088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42056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089358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477368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688455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openphoto.n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flickr.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gutenberg.org/wiki/Main_Pag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jorum.ac.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thegateway.org/about/gemingeneral/about-gatewa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lemill.n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oercommons.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freelearning.c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doaj.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cnx.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merlot.org/merlot/index.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acawiki.org/Hom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en.wikiversity.org/wiki/Wikiversity:Main_Pag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opendoar.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iberry.com/cms/OCW.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archive.org/details/educa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opencontent.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oercommons.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NUL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arxiv.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open.umich.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arch.creativecommon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openlearn.open.ac.uk/"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oli.web.cmu.edu/openlearnin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tcet.unt.edu/weblibrary2/"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ocw.mit.edu/index.ht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earch.yahoo.com/web?fr=404_web"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ocw.mit.edu/index.ht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NUL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file:///\\Aias.edu.teiath.gr\opencourses\&#916;&#921;&#913;&#934;&#927;&#929;&#913;\www.google.co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earch.yahoo.com/web?fr=404_web"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arch.yahoo.com/web?fr=404_web"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2316832"/>
          </a:xfrm>
        </p:spPr>
        <p:txBody>
          <a:bodyPr>
            <a:normAutofit/>
          </a:bodyPr>
          <a:lstStyle/>
          <a:p>
            <a:r>
              <a:rPr lang="el-GR" dirty="0"/>
              <a:t>Βρίσκω Ανοικτούς Εκπαιδευτικούς Πόρους</a:t>
            </a:r>
          </a:p>
        </p:txBody>
      </p:sp>
      <p:sp>
        <p:nvSpPr>
          <p:cNvPr id="3" name="Υπότιτλος 2"/>
          <p:cNvSpPr>
            <a:spLocks noGrp="1"/>
          </p:cNvSpPr>
          <p:nvPr>
            <p:ph type="subTitle" idx="1"/>
          </p:nvPr>
        </p:nvSpPr>
        <p:spPr>
          <a:xfrm>
            <a:off x="1369368" y="3573015"/>
            <a:ext cx="6400800" cy="1276127"/>
          </a:xfrm>
        </p:spPr>
        <p:txBody>
          <a:bodyPr>
            <a:normAutofit/>
          </a:bodyPr>
          <a:lstStyle/>
          <a:p>
            <a:pPr>
              <a:spcBef>
                <a:spcPts val="0"/>
              </a:spcBef>
              <a:spcAft>
                <a:spcPts val="1200"/>
              </a:spcAft>
            </a:pPr>
            <a:r>
              <a:rPr lang="el-GR" sz="2400" dirty="0" smtClean="0"/>
              <a:t>Ομάδα ανάπτυξης Ανοιχτών Ακαδημαϊκών Μαθημάτων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96323944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591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 y="2403786"/>
            <a:ext cx="7056388"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 Τίτλος"/>
          <p:cNvSpPr>
            <a:spLocks noGrp="1"/>
          </p:cNvSpPr>
          <p:nvPr>
            <p:ph type="title"/>
          </p:nvPr>
        </p:nvSpPr>
        <p:spPr/>
        <p:txBody>
          <a:bodyPr>
            <a:noAutofit/>
          </a:bodyPr>
          <a:lstStyle/>
          <a:p>
            <a:pPr>
              <a:defRPr/>
            </a:pPr>
            <a:r>
              <a:rPr lang="el-GR" sz="3600" b="1" dirty="0">
                <a:solidFill>
                  <a:srgbClr val="FF8D3E"/>
                </a:solidFill>
              </a:rPr>
              <a:t>Βήμα 3</a:t>
            </a:r>
            <a:r>
              <a:rPr lang="el-GR" sz="3600" b="1" baseline="30000" dirty="0">
                <a:solidFill>
                  <a:srgbClr val="FF8D3E"/>
                </a:solidFill>
              </a:rPr>
              <a:t>ο </a:t>
            </a:r>
            <a:endParaRPr lang="en-US" sz="3600" b="1" baseline="30000" dirty="0">
              <a:solidFill>
                <a:srgbClr val="FF8D3E"/>
              </a:solidFill>
            </a:endParaRPr>
          </a:p>
        </p:txBody>
      </p:sp>
      <p:pic>
        <p:nvPicPr>
          <p:cNvPr id="5122" name="Picture 2" descr="C:\Users\alex\Desktop\flow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301037"/>
            <a:ext cx="3495675" cy="1657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6 - Πεντάγωνο"/>
          <p:cNvSpPr/>
          <p:nvPr/>
        </p:nvSpPr>
        <p:spPr>
          <a:xfrm flipH="1">
            <a:off x="6444207" y="2636913"/>
            <a:ext cx="2520277" cy="863526"/>
          </a:xfrm>
          <a:prstGeom prst="homePlat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dirty="0">
                <a:solidFill>
                  <a:schemeClr val="bg1"/>
                </a:solidFill>
                <a:latin typeface="Comic Sans MS" pitchFamily="66" charset="0"/>
              </a:rPr>
              <a:t>Πατήστε «Σύνθετη αναζήτηση»</a:t>
            </a:r>
            <a:endParaRPr lang="el-GR" dirty="0"/>
          </a:p>
        </p:txBody>
      </p:sp>
      <p:sp>
        <p:nvSpPr>
          <p:cNvPr id="10" name="9 - Έλλειψη"/>
          <p:cNvSpPr/>
          <p:nvPr/>
        </p:nvSpPr>
        <p:spPr>
          <a:xfrm>
            <a:off x="4932040" y="2913911"/>
            <a:ext cx="1368152" cy="371074"/>
          </a:xfrm>
          <a:prstGeom prst="ellipse">
            <a:avLst/>
          </a:prstGeom>
          <a:noFill/>
          <a:ln>
            <a:solidFill>
              <a:srgbClr val="FF8D3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alex\Desktop\flower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492896"/>
            <a:ext cx="6042526" cy="1487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1 - Τίτλος"/>
          <p:cNvSpPr>
            <a:spLocks noGrp="1"/>
          </p:cNvSpPr>
          <p:nvPr>
            <p:ph type="title"/>
          </p:nvPr>
        </p:nvSpPr>
        <p:spPr/>
        <p:txBody>
          <a:bodyPr>
            <a:noAutofit/>
          </a:bodyPr>
          <a:lstStyle/>
          <a:p>
            <a:pPr>
              <a:defRPr/>
            </a:pPr>
            <a:r>
              <a:rPr lang="el-GR" sz="3600" b="1" dirty="0">
                <a:solidFill>
                  <a:srgbClr val="FF8D3E"/>
                </a:solidFill>
              </a:rPr>
              <a:t>Βήμα 4</a:t>
            </a:r>
            <a:r>
              <a:rPr lang="el-GR" sz="3600" b="1" baseline="30000" dirty="0">
                <a:solidFill>
                  <a:srgbClr val="FF8D3E"/>
                </a:solidFill>
              </a:rPr>
              <a:t>ο </a:t>
            </a:r>
            <a:endParaRPr lang="en-US" sz="3600" b="1" baseline="30000" dirty="0">
              <a:solidFill>
                <a:srgbClr val="FF8D3E"/>
              </a:solidFill>
            </a:endParaRPr>
          </a:p>
        </p:txBody>
      </p:sp>
      <p:sp>
        <p:nvSpPr>
          <p:cNvPr id="13" name="12 - Ορθογώνιο"/>
          <p:cNvSpPr/>
          <p:nvPr/>
        </p:nvSpPr>
        <p:spPr>
          <a:xfrm>
            <a:off x="230102" y="5504793"/>
            <a:ext cx="2664991" cy="11525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6576" eaLnBrk="0" hangingPunct="0">
              <a:spcBef>
                <a:spcPts val="0"/>
              </a:spcBef>
              <a:spcAft>
                <a:spcPts val="0"/>
              </a:spcAft>
              <a:buClr>
                <a:schemeClr val="accent1"/>
              </a:buClr>
              <a:buSzPct val="80000"/>
              <a:defRPr/>
            </a:pPr>
            <a:endParaRPr lang="en-US" dirty="0">
              <a:solidFill>
                <a:schemeClr val="bg1"/>
              </a:solidFill>
              <a:latin typeface="Comic Sans MS" pitchFamily="66" charset="0"/>
            </a:endParaRPr>
          </a:p>
          <a:p>
            <a:pPr>
              <a:defRPr/>
            </a:pPr>
            <a:endParaRPr lang="el-GR" dirty="0">
              <a:solidFill>
                <a:schemeClr val="bg1"/>
              </a:solidFill>
              <a:latin typeface="Comic Sans MS" pitchFamily="66" charset="0"/>
            </a:endParaRPr>
          </a:p>
          <a:p>
            <a:pPr>
              <a:defRPr/>
            </a:pPr>
            <a:r>
              <a:rPr lang="el-GR" dirty="0">
                <a:solidFill>
                  <a:schemeClr val="bg1"/>
                </a:solidFill>
                <a:latin typeface="Comic Sans MS" pitchFamily="66" charset="0"/>
              </a:rPr>
              <a:t>Τα δικαιώματα χρήσης ουσιαστικά περιγράφουν τους τύπους αδειών </a:t>
            </a:r>
            <a:r>
              <a:rPr lang="en-US" dirty="0">
                <a:solidFill>
                  <a:schemeClr val="bg1"/>
                </a:solidFill>
                <a:latin typeface="Comic Sans MS" pitchFamily="66" charset="0"/>
              </a:rPr>
              <a:t>Creative Commons</a:t>
            </a:r>
            <a:endParaRPr lang="el-GR" dirty="0">
              <a:solidFill>
                <a:schemeClr val="bg2">
                  <a:shade val="25000"/>
                </a:schemeClr>
              </a:solidFill>
              <a:latin typeface="Comic Sans MS" pitchFamily="66" charset="0"/>
            </a:endParaRPr>
          </a:p>
          <a:p>
            <a:pPr marL="36576" eaLnBrk="0" hangingPunct="0">
              <a:spcBef>
                <a:spcPts val="0"/>
              </a:spcBef>
              <a:spcAft>
                <a:spcPts val="0"/>
              </a:spcAft>
              <a:buClr>
                <a:schemeClr val="accent1"/>
              </a:buClr>
              <a:buSzPct val="80000"/>
              <a:defRPr/>
            </a:pPr>
            <a:endParaRPr lang="en-US" dirty="0">
              <a:solidFill>
                <a:schemeClr val="bg1"/>
              </a:solidFill>
              <a:latin typeface="Comic Sans MS" pitchFamily="66" charset="0"/>
            </a:endParaRPr>
          </a:p>
          <a:p>
            <a:pPr algn="ctr">
              <a:defRPr/>
            </a:pPr>
            <a:endParaRPr lang="el-GR" dirty="0"/>
          </a:p>
        </p:txBody>
      </p:sp>
      <p:sp>
        <p:nvSpPr>
          <p:cNvPr id="10" name="9 - Έλλειψη"/>
          <p:cNvSpPr/>
          <p:nvPr/>
        </p:nvSpPr>
        <p:spPr>
          <a:xfrm>
            <a:off x="2915816" y="2420726"/>
            <a:ext cx="1223963" cy="360363"/>
          </a:xfrm>
          <a:prstGeom prst="ellipse">
            <a:avLst/>
          </a:prstGeom>
          <a:noFill/>
          <a:ln>
            <a:solidFill>
              <a:srgbClr val="FF8D3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10 - Πεντάγωνο"/>
          <p:cNvSpPr/>
          <p:nvPr/>
        </p:nvSpPr>
        <p:spPr>
          <a:xfrm>
            <a:off x="323850" y="1484784"/>
            <a:ext cx="2591966" cy="2232248"/>
          </a:xfrm>
          <a:prstGeom prst="homePlate">
            <a:avLst>
              <a:gd name="adj" fmla="val 39066"/>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dirty="0">
              <a:solidFill>
                <a:schemeClr val="bg1"/>
              </a:solidFill>
              <a:latin typeface="Comic Sans MS" pitchFamily="66" charset="0"/>
            </a:endParaRPr>
          </a:p>
          <a:p>
            <a:pPr>
              <a:defRPr/>
            </a:pPr>
            <a:r>
              <a:rPr lang="el-GR" dirty="0">
                <a:solidFill>
                  <a:schemeClr val="bg1"/>
                </a:solidFill>
                <a:latin typeface="Comic Sans MS" pitchFamily="66" charset="0"/>
              </a:rPr>
              <a:t>Στα «Δικαιώματα χρήσης» επιλέξτε τον  τύπο άδειας που επιθυμείτε και πατήστε </a:t>
            </a:r>
            <a:r>
              <a:rPr lang="el-GR" dirty="0" smtClean="0">
                <a:solidFill>
                  <a:schemeClr val="bg1"/>
                </a:solidFill>
                <a:latin typeface="Comic Sans MS" pitchFamily="66" charset="0"/>
              </a:rPr>
              <a:t>«Σύνθετη αναζήτηση» </a:t>
            </a:r>
            <a:endParaRPr lang="el-GR" dirty="0">
              <a:solidFill>
                <a:schemeClr val="bg1"/>
              </a:solidFill>
              <a:latin typeface="Comic Sans MS" pitchFamily="66" charset="0"/>
            </a:endParaRPr>
          </a:p>
          <a:p>
            <a:pPr algn="ctr">
              <a:defRPr/>
            </a:pPr>
            <a:endParaRPr lang="el-GR" dirty="0"/>
          </a:p>
        </p:txBody>
      </p:sp>
      <p:pic>
        <p:nvPicPr>
          <p:cNvPr id="6148" name="Picture 4" descr="C:\Users\alex\Desktop\flower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293096"/>
            <a:ext cx="5774457" cy="724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4581128"/>
            <a:ext cx="1354137"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buClr>
                <a:srgbClr val="FF8D3D"/>
              </a:buClr>
              <a:defRPr/>
            </a:pPr>
            <a:r>
              <a:rPr lang="el-GR" dirty="0"/>
              <a:t>Πηγές και Μέθοδοι Αναζήτησης </a:t>
            </a:r>
            <a:r>
              <a:rPr lang="el-GR" dirty="0" smtClean="0"/>
              <a:t>2</a:t>
            </a:r>
            <a:endParaRPr lang="el-GR" sz="3600" b="0" dirty="0">
              <a:solidFill>
                <a:srgbClr val="79766F"/>
              </a:solidFill>
              <a:effectLst/>
            </a:endParaRPr>
          </a:p>
        </p:txBody>
      </p:sp>
      <p:sp>
        <p:nvSpPr>
          <p:cNvPr id="5" name="4 - Υπότιτλος"/>
          <p:cNvSpPr>
            <a:spLocks noGrp="1"/>
          </p:cNvSpPr>
          <p:nvPr>
            <p:ph idx="1"/>
          </p:nvPr>
        </p:nvSpPr>
        <p:spPr/>
        <p:txBody>
          <a:bodyPr>
            <a:normAutofit/>
          </a:bodyPr>
          <a:lstStyle/>
          <a:p>
            <a:pPr>
              <a:defRPr/>
            </a:pPr>
            <a:endParaRPr lang="el-GR" sz="2400" dirty="0" smtClean="0">
              <a:solidFill>
                <a:srgbClr val="79766F"/>
              </a:solidFill>
              <a:latin typeface="Calibri" pitchFamily="34" charset="0"/>
            </a:endParaRPr>
          </a:p>
          <a:p>
            <a:pPr marL="379476" indent="-342900">
              <a:spcBef>
                <a:spcPts val="600"/>
              </a:spcBef>
              <a:spcAft>
                <a:spcPts val="600"/>
              </a:spcAft>
              <a:buFont typeface="Arial" pitchFamily="34" charset="0"/>
              <a:buChar char="•"/>
              <a:defRPr/>
            </a:pPr>
            <a:r>
              <a:rPr lang="el-GR" sz="2400" dirty="0" smtClean="0">
                <a:solidFill>
                  <a:srgbClr val="79766F"/>
                </a:solidFill>
                <a:latin typeface="Calibri" pitchFamily="34" charset="0"/>
              </a:rPr>
              <a:t>Αναζήτηση μέσω υπηρεσιών και μηχανών αναζήτησης</a:t>
            </a:r>
          </a:p>
          <a:p>
            <a:pPr marL="379476" indent="-342900">
              <a:spcBef>
                <a:spcPts val="600"/>
              </a:spcBef>
              <a:spcAft>
                <a:spcPts val="600"/>
              </a:spcAft>
              <a:buFont typeface="Arial" pitchFamily="34" charset="0"/>
              <a:buChar char="•"/>
              <a:defRPr/>
            </a:pPr>
            <a:r>
              <a:rPr lang="el-GR" sz="2400" b="1" dirty="0" smtClean="0">
                <a:solidFill>
                  <a:srgbClr val="FF954C"/>
                </a:solidFill>
                <a:latin typeface="Calibri" pitchFamily="34" charset="0"/>
              </a:rPr>
              <a:t>Αναζήτηση σε αποθετήρια και συλλογές ανοικτού περιεχομένου</a:t>
            </a:r>
          </a:p>
          <a:p>
            <a:pPr marL="379476" indent="-342900">
              <a:spcBef>
                <a:spcPts val="600"/>
              </a:spcBef>
              <a:spcAft>
                <a:spcPts val="600"/>
              </a:spcAft>
              <a:buFont typeface="Arial" pitchFamily="34" charset="0"/>
              <a:buChar char="•"/>
              <a:defRPr/>
            </a:pPr>
            <a:r>
              <a:rPr lang="el-GR" sz="2400" dirty="0" smtClean="0">
                <a:solidFill>
                  <a:schemeClr val="bg1">
                    <a:lumMod val="50000"/>
                  </a:schemeClr>
                </a:solidFill>
                <a:latin typeface="Calibri" pitchFamily="34" charset="0"/>
              </a:rPr>
              <a:t>Αναζήτηση σε αποθετήρια, συλλογές και μεσίτες ανοικτών μαθησιακών πόρων και ανοικτού μαθησιακού υλικού </a:t>
            </a:r>
          </a:p>
          <a:p>
            <a:pPr marL="379476" indent="-342900">
              <a:spcBef>
                <a:spcPts val="600"/>
              </a:spcBef>
              <a:spcAft>
                <a:spcPts val="600"/>
              </a:spcAft>
              <a:buFont typeface="Arial" pitchFamily="34" charset="0"/>
              <a:buChar char="•"/>
              <a:defRPr/>
            </a:pPr>
            <a:r>
              <a:rPr lang="el-GR" sz="2400" dirty="0" smtClean="0">
                <a:solidFill>
                  <a:schemeClr val="bg1">
                    <a:lumMod val="50000"/>
                  </a:schemeClr>
                </a:solidFill>
                <a:latin typeface="Calibri" pitchFamily="34" charset="0"/>
              </a:rPr>
              <a:t>Αναζήτηση σε εκπαιδευτικά ιδρύματα που παρέχουν ανοικτά μαθήματα</a:t>
            </a:r>
            <a:endParaRPr lang="el-GR" sz="2400" dirty="0">
              <a:solidFill>
                <a:schemeClr val="bg1">
                  <a:lumMod val="50000"/>
                </a:schemeClr>
              </a:solidFill>
              <a:latin typeface="Calibri" pitchFamily="34" charset="0"/>
            </a:endParaRPr>
          </a:p>
        </p:txBody>
      </p:sp>
      <p:sp>
        <p:nvSpPr>
          <p:cNvPr id="7" name="1 - Τίτλος"/>
          <p:cNvSpPr txBox="1">
            <a:spLocks/>
          </p:cNvSpPr>
          <p:nvPr/>
        </p:nvSpPr>
        <p:spPr>
          <a:xfrm>
            <a:off x="323850" y="0"/>
            <a:ext cx="8496300" cy="865188"/>
          </a:xfrm>
          <a:prstGeom prst="rect">
            <a:avLst/>
          </a:prstGeom>
        </p:spPr>
        <p:txBody>
          <a:bodyPr anchor="ctr"/>
          <a:lstStyle/>
          <a:p>
            <a:pPr algn="ctr" eaLnBrk="0" hangingPunct="0">
              <a:defRPr/>
            </a:pPr>
            <a:endParaRPr lang="el-GR" sz="3600" dirty="0">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spcBef>
                <a:spcPts val="600"/>
              </a:spcBef>
              <a:spcAft>
                <a:spcPts val="600"/>
              </a:spcAft>
              <a:defRPr/>
            </a:pPr>
            <a:r>
              <a:rPr lang="en-US" sz="3600" dirty="0" smtClean="0"/>
              <a:t>Open Photo</a:t>
            </a:r>
            <a:endParaRPr lang="el-GR" sz="3600" dirty="0" smtClean="0"/>
          </a:p>
        </p:txBody>
      </p:sp>
      <p:sp>
        <p:nvSpPr>
          <p:cNvPr id="3" name="2 - Υπότιτλος"/>
          <p:cNvSpPr>
            <a:spLocks noGrp="1"/>
          </p:cNvSpPr>
          <p:nvPr>
            <p:ph idx="1"/>
          </p:nvPr>
        </p:nvSpPr>
        <p:spPr/>
        <p:txBody>
          <a:bodyPr/>
          <a:lstStyle/>
          <a:p>
            <a:pPr marL="0" indent="358775">
              <a:spcBef>
                <a:spcPts val="600"/>
              </a:spcBef>
              <a:spcAft>
                <a:spcPts val="600"/>
              </a:spcAft>
              <a:buFont typeface="Arial" pitchFamily="34" charset="0"/>
              <a:buChar char="•"/>
              <a:tabLst>
                <a:tab pos="358775" algn="l"/>
              </a:tabLst>
              <a:defRPr/>
            </a:pPr>
            <a:r>
              <a:rPr lang="el-GR" sz="2400" dirty="0" smtClean="0">
                <a:solidFill>
                  <a:schemeClr val="tx1"/>
                </a:solidFill>
                <a:latin typeface="Calibri" pitchFamily="34" charset="0"/>
              </a:rPr>
              <a:t>Αποθετήριο εικόνων</a:t>
            </a:r>
          </a:p>
          <a:p>
            <a:pPr marL="0" indent="358775">
              <a:spcBef>
                <a:spcPts val="600"/>
              </a:spcBef>
              <a:spcAft>
                <a:spcPts val="600"/>
              </a:spcAft>
              <a:buFont typeface="Arial" pitchFamily="34" charset="0"/>
              <a:buChar char="•"/>
              <a:tabLst>
                <a:tab pos="358775" algn="l"/>
              </a:tabLst>
              <a:defRPr/>
            </a:pPr>
            <a:r>
              <a:rPr lang="el-GR" sz="2400" dirty="0" smtClean="0">
                <a:solidFill>
                  <a:schemeClr val="tx1"/>
                </a:solidFill>
                <a:latin typeface="Calibri" pitchFamily="34" charset="0"/>
              </a:rPr>
              <a:t>Άδειες </a:t>
            </a:r>
            <a:r>
              <a:rPr lang="en-US" sz="2400" dirty="0" smtClean="0">
                <a:solidFill>
                  <a:schemeClr val="tx1"/>
                </a:solidFill>
                <a:latin typeface="Calibri" pitchFamily="34" charset="0"/>
              </a:rPr>
              <a:t>Creative</a:t>
            </a:r>
            <a:r>
              <a:rPr lang="el-GR" sz="2400" dirty="0" smtClean="0">
                <a:solidFill>
                  <a:schemeClr val="tx1"/>
                </a:solidFill>
                <a:latin typeface="Calibri" pitchFamily="34" charset="0"/>
              </a:rPr>
              <a:t> Commons</a:t>
            </a:r>
          </a:p>
          <a:p>
            <a:pPr marL="0" indent="358775">
              <a:spcBef>
                <a:spcPts val="600"/>
              </a:spcBef>
              <a:spcAft>
                <a:spcPts val="0"/>
              </a:spcAft>
              <a:buFont typeface="Arial" pitchFamily="34" charset="0"/>
              <a:buChar char="•"/>
              <a:tabLst>
                <a:tab pos="358775" algn="l"/>
              </a:tabLst>
              <a:defRPr/>
            </a:pPr>
            <a:r>
              <a:rPr lang="el-GR" sz="2400" dirty="0" smtClean="0">
                <a:solidFill>
                  <a:schemeClr val="tx1"/>
                </a:solidFill>
                <a:latin typeface="Calibri" pitchFamily="34" charset="0"/>
              </a:rPr>
              <a:t>Κατηγορίες όπως </a:t>
            </a:r>
            <a:r>
              <a:rPr lang="en-US" sz="2400" dirty="0" smtClean="0">
                <a:solidFill>
                  <a:schemeClr val="tx1"/>
                </a:solidFill>
                <a:latin typeface="Calibri" pitchFamily="34" charset="0"/>
              </a:rPr>
              <a:t> </a:t>
            </a:r>
            <a:endParaRPr lang="el-GR" sz="2400" dirty="0" smtClean="0">
              <a:solidFill>
                <a:schemeClr val="tx1"/>
              </a:solidFill>
              <a:latin typeface="Calibri" pitchFamily="34" charset="0"/>
            </a:endParaRPr>
          </a:p>
          <a:p>
            <a:pPr marL="631825" indent="-268288">
              <a:spcAft>
                <a:spcPts val="0"/>
              </a:spcAft>
              <a:buFont typeface="Calibri" panose="020F0502020204030204" pitchFamily="34" charset="0"/>
              <a:buChar char="−"/>
              <a:tabLst>
                <a:tab pos="358775" algn="l"/>
              </a:tabLst>
              <a:defRPr/>
            </a:pPr>
            <a:r>
              <a:rPr lang="el-GR" sz="2400" dirty="0" smtClean="0">
                <a:solidFill>
                  <a:schemeClr val="tx1"/>
                </a:solidFill>
                <a:latin typeface="Calibri" pitchFamily="34" charset="0"/>
              </a:rPr>
              <a:t>αρχιτεκτονική, </a:t>
            </a:r>
            <a:r>
              <a:rPr lang="en-US" sz="2400" dirty="0" smtClean="0">
                <a:solidFill>
                  <a:schemeClr val="tx1"/>
                </a:solidFill>
                <a:latin typeface="Calibri" pitchFamily="34" charset="0"/>
              </a:rPr>
              <a:t> </a:t>
            </a:r>
            <a:endParaRPr lang="el-GR" sz="2400" dirty="0" smtClean="0">
              <a:solidFill>
                <a:schemeClr val="tx1"/>
              </a:solidFill>
              <a:latin typeface="Calibri" pitchFamily="34" charset="0"/>
            </a:endParaRPr>
          </a:p>
          <a:p>
            <a:pPr marL="631825" indent="-268288">
              <a:spcAft>
                <a:spcPts val="0"/>
              </a:spcAft>
              <a:buFont typeface="Calibri" panose="020F0502020204030204" pitchFamily="34" charset="0"/>
              <a:buChar char="−"/>
              <a:tabLst>
                <a:tab pos="358775" algn="l"/>
              </a:tabLst>
              <a:defRPr/>
            </a:pPr>
            <a:r>
              <a:rPr lang="el-GR" sz="2400" dirty="0" smtClean="0">
                <a:solidFill>
                  <a:schemeClr val="tx1"/>
                </a:solidFill>
                <a:latin typeface="Calibri" pitchFamily="34" charset="0"/>
              </a:rPr>
              <a:t>τοπία,</a:t>
            </a:r>
            <a:endParaRPr lang="en-US" sz="2400" dirty="0" smtClean="0">
              <a:solidFill>
                <a:schemeClr val="tx1"/>
              </a:solidFill>
              <a:latin typeface="Calibri" pitchFamily="34" charset="0"/>
            </a:endParaRPr>
          </a:p>
          <a:p>
            <a:pPr marL="631825" indent="-268288">
              <a:spcAft>
                <a:spcPts val="0"/>
              </a:spcAft>
              <a:buFont typeface="Calibri" panose="020F0502020204030204" pitchFamily="34" charset="0"/>
              <a:buChar char="−"/>
              <a:tabLst>
                <a:tab pos="358775" algn="l"/>
              </a:tabLst>
              <a:defRPr/>
            </a:pPr>
            <a:r>
              <a:rPr lang="el-GR" sz="2400" dirty="0" smtClean="0">
                <a:solidFill>
                  <a:schemeClr val="tx1"/>
                </a:solidFill>
                <a:latin typeface="Calibri" pitchFamily="34" charset="0"/>
              </a:rPr>
              <a:t>φύση, </a:t>
            </a:r>
            <a:endParaRPr lang="en-US" sz="2400" dirty="0" smtClean="0">
              <a:solidFill>
                <a:schemeClr val="tx1"/>
              </a:solidFill>
              <a:latin typeface="Calibri" pitchFamily="34" charset="0"/>
            </a:endParaRPr>
          </a:p>
          <a:p>
            <a:pPr marL="631825" indent="-268288">
              <a:spcAft>
                <a:spcPts val="0"/>
              </a:spcAft>
              <a:buFont typeface="Calibri" panose="020F0502020204030204" pitchFamily="34" charset="0"/>
              <a:buChar char="−"/>
              <a:tabLst>
                <a:tab pos="358775" algn="l"/>
              </a:tabLst>
              <a:defRPr/>
            </a:pPr>
            <a:r>
              <a:rPr lang="el-GR" sz="2400" dirty="0" smtClean="0">
                <a:solidFill>
                  <a:schemeClr val="tx1"/>
                </a:solidFill>
                <a:latin typeface="Calibri" pitchFamily="34" charset="0"/>
              </a:rPr>
              <a:t>άνθρωποι</a:t>
            </a:r>
          </a:p>
          <a:p>
            <a:pPr eaLnBrk="1" fontAlgn="auto" hangingPunct="1">
              <a:spcAft>
                <a:spcPts val="0"/>
              </a:spcAft>
              <a:buFont typeface="Wingdings 2"/>
              <a:buNone/>
              <a:defRPr/>
            </a:pPr>
            <a:endParaRPr lang="el-GR" dirty="0"/>
          </a:p>
        </p:txBody>
      </p:sp>
      <p:pic>
        <p:nvPicPr>
          <p:cNvPr id="11268" name="Picture 2" descr="openphoto"/>
          <p:cNvPicPr>
            <a:picLocks noChangeAspect="1" noChangeArrowheads="1"/>
          </p:cNvPicPr>
          <p:nvPr/>
        </p:nvPicPr>
        <p:blipFill>
          <a:blip r:embed="rId3"/>
          <a:srcRect/>
          <a:stretch>
            <a:fillRect/>
          </a:stretch>
        </p:blipFill>
        <p:spPr bwMode="auto">
          <a:xfrm>
            <a:off x="3491880" y="2348880"/>
            <a:ext cx="5013573" cy="3549110"/>
          </a:xfrm>
          <a:prstGeom prst="rect">
            <a:avLst/>
          </a:prstGeom>
          <a:ln>
            <a:noFill/>
          </a:ln>
          <a:effectLst>
            <a:outerShdw blurRad="190500" algn="tl" rotWithShape="0">
              <a:srgbClr val="000000">
                <a:alpha val="70000"/>
              </a:srgbClr>
            </a:outerShdw>
          </a:effectLst>
        </p:spPr>
      </p:pic>
      <p:sp>
        <p:nvSpPr>
          <p:cNvPr id="18437" name="4 - Ορθογώνιο"/>
          <p:cNvSpPr>
            <a:spLocks noChangeArrowheads="1"/>
          </p:cNvSpPr>
          <p:nvPr/>
        </p:nvSpPr>
        <p:spPr bwMode="auto">
          <a:xfrm>
            <a:off x="248004"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n-US" dirty="0">
                <a:latin typeface="Calibri" pitchFamily="34" charset="0"/>
                <a:hlinkClick r:id="rId4"/>
              </a:rPr>
              <a:t>http</a:t>
            </a:r>
            <a:r>
              <a:rPr lang="el-GR" dirty="0">
                <a:latin typeface="Calibri" pitchFamily="34" charset="0"/>
                <a:hlinkClick r:id="rId4"/>
              </a:rPr>
              <a:t>://</a:t>
            </a:r>
            <a:r>
              <a:rPr lang="en-US" dirty="0" err="1">
                <a:latin typeface="Calibri" pitchFamily="34" charset="0"/>
                <a:hlinkClick r:id="rId4"/>
              </a:rPr>
              <a:t>openphoto</a:t>
            </a:r>
            <a:r>
              <a:rPr lang="el-GR" dirty="0">
                <a:latin typeface="Calibri" pitchFamily="34" charset="0"/>
                <a:hlinkClick r:id="rId4"/>
              </a:rPr>
              <a:t>.</a:t>
            </a:r>
            <a:r>
              <a:rPr lang="en-US" dirty="0">
                <a:latin typeface="Calibri" pitchFamily="34" charset="0"/>
                <a:hlinkClick r:id="rId4"/>
              </a:rPr>
              <a:t>net</a:t>
            </a:r>
            <a:r>
              <a:rPr lang="el-GR" dirty="0">
                <a:latin typeface="Calibri" pitchFamily="34" charset="0"/>
                <a:hlinkClick r:id="rId4"/>
              </a:rPr>
              <a:t>/</a:t>
            </a: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marL="36513">
              <a:spcBef>
                <a:spcPts val="600"/>
              </a:spcBef>
            </a:pPr>
            <a:r>
              <a:rPr lang="en-US" dirty="0" err="1"/>
              <a:t>flickr</a:t>
            </a:r>
            <a:r>
              <a:rPr lang="en-US" dirty="0"/>
              <a:t> </a:t>
            </a:r>
          </a:p>
        </p:txBody>
      </p:sp>
      <p:sp>
        <p:nvSpPr>
          <p:cNvPr id="19458" name="2 - Υπότιτλος"/>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Ins="91440" bIns="45720" numCol="1" anchor="t" anchorCtr="0" compatLnSpc="1">
            <a:prstTxWarp prst="textNoShape">
              <a:avLst/>
            </a:prstTxWarp>
            <a:normAutofit/>
          </a:bodyPr>
          <a:lstStyle/>
          <a:p>
            <a:pPr marL="379413" indent="-342900">
              <a:spcBef>
                <a:spcPts val="600"/>
              </a:spcBef>
              <a:buClr>
                <a:srgbClr val="FF954C"/>
              </a:buClr>
              <a:buFont typeface="Arial" pitchFamily="34" charset="0"/>
              <a:buChar char="•"/>
            </a:pPr>
            <a:r>
              <a:rPr lang="el-GR" sz="2400" dirty="0" smtClean="0"/>
              <a:t>Δημοφιλής εφαρμογή</a:t>
            </a:r>
            <a:r>
              <a:rPr lang="en-US" sz="2400" dirty="0" smtClean="0"/>
              <a:t> </a:t>
            </a:r>
            <a:r>
              <a:rPr lang="el-GR" sz="2400" dirty="0" smtClean="0"/>
              <a:t>διαχείρισης και διαμοιρασμού</a:t>
            </a:r>
            <a:r>
              <a:rPr lang="en-US" sz="2400" dirty="0" smtClean="0"/>
              <a:t> </a:t>
            </a:r>
            <a:r>
              <a:rPr lang="el-GR" sz="2400" dirty="0" smtClean="0"/>
              <a:t>φωτογραφιών</a:t>
            </a:r>
          </a:p>
          <a:p>
            <a:pPr marL="379413" indent="-342900">
              <a:spcBef>
                <a:spcPts val="600"/>
              </a:spcBef>
              <a:buClr>
                <a:srgbClr val="FF954C"/>
              </a:buClr>
              <a:buFont typeface="Arial" pitchFamily="34" charset="0"/>
              <a:buChar char="•"/>
            </a:pPr>
            <a:r>
              <a:rPr lang="el-GR" sz="2400" dirty="0" smtClean="0"/>
              <a:t>Πολλοί από τους χρήστες επιλέγουν </a:t>
            </a:r>
            <a:r>
              <a:rPr lang="en-US" sz="2400" dirty="0" smtClean="0"/>
              <a:t>Creative Commons</a:t>
            </a:r>
            <a:r>
              <a:rPr lang="el-GR" sz="2400" dirty="0" smtClean="0"/>
              <a:t>   </a:t>
            </a:r>
          </a:p>
        </p:txBody>
      </p:sp>
      <p:pic>
        <p:nvPicPr>
          <p:cNvPr id="12292" name="Picture 2" descr="flickr"/>
          <p:cNvPicPr>
            <a:picLocks noChangeAspect="1" noChangeArrowheads="1"/>
          </p:cNvPicPr>
          <p:nvPr/>
        </p:nvPicPr>
        <p:blipFill>
          <a:blip r:embed="rId3"/>
          <a:srcRect/>
          <a:stretch>
            <a:fillRect/>
          </a:stretch>
        </p:blipFill>
        <p:spPr bwMode="auto">
          <a:xfrm>
            <a:off x="1700226" y="2636912"/>
            <a:ext cx="5473700" cy="3217863"/>
          </a:xfrm>
          <a:prstGeom prst="rect">
            <a:avLst/>
          </a:prstGeom>
          <a:ln>
            <a:noFill/>
          </a:ln>
          <a:effectLst>
            <a:outerShdw blurRad="190500" algn="tl" rotWithShape="0">
              <a:srgbClr val="000000">
                <a:alpha val="70000"/>
              </a:srgbClr>
            </a:outerShdw>
          </a:effectLst>
        </p:spPr>
      </p:pic>
      <p:sp>
        <p:nvSpPr>
          <p:cNvPr id="19461" name="4 - Ορθογώνιο"/>
          <p:cNvSpPr>
            <a:spLocks noChangeArrowheads="1"/>
          </p:cNvSpPr>
          <p:nvPr/>
        </p:nvSpPr>
        <p:spPr bwMode="auto">
          <a:xfrm>
            <a:off x="250824" y="6309320"/>
            <a:ext cx="7345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n-US" dirty="0">
                <a:latin typeface="Calibri" pitchFamily="34" charset="0"/>
                <a:hlinkClick r:id="rId4"/>
              </a:rPr>
              <a:t>http</a:t>
            </a:r>
            <a:r>
              <a:rPr lang="el-GR" dirty="0">
                <a:latin typeface="Calibri" pitchFamily="34" charset="0"/>
                <a:hlinkClick r:id="rId4"/>
              </a:rPr>
              <a:t>://</a:t>
            </a:r>
            <a:r>
              <a:rPr lang="en-US" dirty="0">
                <a:latin typeface="Calibri" pitchFamily="34" charset="0"/>
                <a:hlinkClick r:id="rId4"/>
              </a:rPr>
              <a:t>www</a:t>
            </a:r>
            <a:r>
              <a:rPr lang="el-GR" dirty="0">
                <a:latin typeface="Calibri" pitchFamily="34" charset="0"/>
                <a:hlinkClick r:id="rId4"/>
              </a:rPr>
              <a:t>.</a:t>
            </a:r>
            <a:r>
              <a:rPr lang="en-US" dirty="0" err="1">
                <a:latin typeface="Calibri" pitchFamily="34" charset="0"/>
                <a:hlinkClick r:id="rId4"/>
              </a:rPr>
              <a:t>flickr</a:t>
            </a:r>
            <a:r>
              <a:rPr lang="el-GR" dirty="0">
                <a:latin typeface="Calibri" pitchFamily="34" charset="0"/>
                <a:hlinkClick r:id="rId4"/>
              </a:rPr>
              <a:t>.</a:t>
            </a:r>
            <a:r>
              <a:rPr lang="en-US" dirty="0">
                <a:latin typeface="Calibri" pitchFamily="34" charset="0"/>
                <a:hlinkClick r:id="rId4"/>
              </a:rPr>
              <a:t>com</a:t>
            </a:r>
            <a:r>
              <a:rPr lang="el-GR" dirty="0">
                <a:latin typeface="Calibri" pitchFamily="34" charset="0"/>
                <a:hlinkClick r:id="rId4"/>
              </a:rPr>
              <a:t>/</a:t>
            </a: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spcBef>
                <a:spcPts val="600"/>
              </a:spcBef>
              <a:spcAft>
                <a:spcPts val="600"/>
              </a:spcAft>
              <a:defRPr/>
            </a:pPr>
            <a:r>
              <a:rPr lang="en-US" dirty="0"/>
              <a:t>Project Gutenberg</a:t>
            </a:r>
            <a:endParaRPr lang="el-GR" dirty="0"/>
          </a:p>
        </p:txBody>
      </p:sp>
      <p:sp>
        <p:nvSpPr>
          <p:cNvPr id="3" name="2 - Υπότιτλος"/>
          <p:cNvSpPr>
            <a:spLocks noGrp="1"/>
          </p:cNvSpPr>
          <p:nvPr>
            <p:ph idx="1"/>
          </p:nvPr>
        </p:nvSpPr>
        <p:spPr/>
        <p:txBody>
          <a:bodyPr>
            <a:normAutofit/>
          </a:bodyPr>
          <a:lstStyle/>
          <a:p>
            <a:pPr marL="379476" indent="-342900">
              <a:spcBef>
                <a:spcPts val="600"/>
              </a:spcBef>
              <a:spcAft>
                <a:spcPts val="600"/>
              </a:spcAft>
              <a:buFont typeface="Arial" pitchFamily="34" charset="0"/>
              <a:buChar char="•"/>
              <a:defRPr/>
            </a:pPr>
            <a:r>
              <a:rPr lang="el-GR" sz="2800" dirty="0" smtClean="0"/>
              <a:t>Αποθετήριο &gt; 36.000 βιβλία</a:t>
            </a:r>
          </a:p>
          <a:p>
            <a:pPr marL="379476" indent="-342900">
              <a:spcBef>
                <a:spcPts val="600"/>
              </a:spcBef>
              <a:spcAft>
                <a:spcPts val="600"/>
              </a:spcAft>
              <a:buFont typeface="Arial" pitchFamily="34" charset="0"/>
              <a:buChar char="•"/>
              <a:defRPr/>
            </a:pPr>
            <a:r>
              <a:rPr lang="el-GR" sz="2800" dirty="0" smtClean="0"/>
              <a:t>Δημόσιος Τομέας </a:t>
            </a:r>
          </a:p>
        </p:txBody>
      </p:sp>
      <p:pic>
        <p:nvPicPr>
          <p:cNvPr id="13316" name="Picture 2" descr="projectgutenberg"/>
          <p:cNvPicPr>
            <a:picLocks noChangeAspect="1" noChangeArrowheads="1"/>
          </p:cNvPicPr>
          <p:nvPr/>
        </p:nvPicPr>
        <p:blipFill>
          <a:blip r:embed="rId3"/>
          <a:srcRect/>
          <a:stretch>
            <a:fillRect/>
          </a:stretch>
        </p:blipFill>
        <p:spPr bwMode="auto">
          <a:xfrm>
            <a:off x="1407823" y="2348880"/>
            <a:ext cx="6182304" cy="3312368"/>
          </a:xfrm>
          <a:prstGeom prst="rect">
            <a:avLst/>
          </a:prstGeom>
          <a:ln>
            <a:noFill/>
          </a:ln>
          <a:effectLst>
            <a:outerShdw blurRad="190500" algn="tl" rotWithShape="0">
              <a:srgbClr val="000000">
                <a:alpha val="70000"/>
              </a:srgbClr>
            </a:outerShdw>
          </a:effectLst>
        </p:spPr>
      </p:pic>
      <p:sp>
        <p:nvSpPr>
          <p:cNvPr id="20485" name="4 - Ορθογώνιο"/>
          <p:cNvSpPr>
            <a:spLocks noChangeArrowheads="1"/>
          </p:cNvSpPr>
          <p:nvPr/>
        </p:nvSpPr>
        <p:spPr bwMode="auto">
          <a:xfrm>
            <a:off x="250825"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solidFill>
                  <a:srgbClr val="79766F"/>
                </a:solidFill>
                <a:latin typeface="Calibri" pitchFamily="34" charset="0"/>
              </a:rPr>
              <a:t>Ηλεκτρονική Διεύθυνση: </a:t>
            </a:r>
            <a:r>
              <a:rPr lang="en-US">
                <a:solidFill>
                  <a:srgbClr val="79766F"/>
                </a:solidFill>
                <a:latin typeface="Calibri" pitchFamily="34" charset="0"/>
                <a:hlinkClick r:id="rId4"/>
              </a:rPr>
              <a:t>http</a:t>
            </a:r>
            <a:r>
              <a:rPr lang="el-GR">
                <a:solidFill>
                  <a:srgbClr val="79766F"/>
                </a:solidFill>
                <a:latin typeface="Calibri" pitchFamily="34" charset="0"/>
                <a:hlinkClick r:id="rId4"/>
              </a:rPr>
              <a:t>://</a:t>
            </a:r>
            <a:r>
              <a:rPr lang="en-US">
                <a:solidFill>
                  <a:srgbClr val="79766F"/>
                </a:solidFill>
                <a:latin typeface="Calibri" pitchFamily="34" charset="0"/>
                <a:hlinkClick r:id="rId4"/>
              </a:rPr>
              <a:t>www</a:t>
            </a:r>
            <a:r>
              <a:rPr lang="el-GR">
                <a:solidFill>
                  <a:srgbClr val="79766F"/>
                </a:solidFill>
                <a:latin typeface="Calibri" pitchFamily="34" charset="0"/>
                <a:hlinkClick r:id="rId4"/>
              </a:rPr>
              <a:t>.</a:t>
            </a:r>
            <a:r>
              <a:rPr lang="en-US">
                <a:solidFill>
                  <a:srgbClr val="79766F"/>
                </a:solidFill>
                <a:latin typeface="Calibri" pitchFamily="34" charset="0"/>
                <a:hlinkClick r:id="rId4"/>
              </a:rPr>
              <a:t>gutenberg</a:t>
            </a:r>
            <a:r>
              <a:rPr lang="el-GR">
                <a:solidFill>
                  <a:srgbClr val="79766F"/>
                </a:solidFill>
                <a:latin typeface="Calibri" pitchFamily="34" charset="0"/>
                <a:hlinkClick r:id="rId4"/>
              </a:rPr>
              <a:t>.</a:t>
            </a:r>
            <a:r>
              <a:rPr lang="en-US">
                <a:solidFill>
                  <a:srgbClr val="79766F"/>
                </a:solidFill>
                <a:latin typeface="Calibri" pitchFamily="34" charset="0"/>
                <a:hlinkClick r:id="rId4"/>
              </a:rPr>
              <a:t>org</a:t>
            </a:r>
            <a:r>
              <a:rPr lang="el-GR">
                <a:solidFill>
                  <a:srgbClr val="79766F"/>
                </a:solidFill>
                <a:latin typeface="Calibri" pitchFamily="34" charset="0"/>
                <a:hlinkClick r:id="rId4"/>
              </a:rPr>
              <a:t>/</a:t>
            </a:r>
            <a:r>
              <a:rPr lang="en-US">
                <a:solidFill>
                  <a:srgbClr val="79766F"/>
                </a:solidFill>
                <a:latin typeface="Calibri" pitchFamily="34" charset="0"/>
                <a:hlinkClick r:id="rId4"/>
              </a:rPr>
              <a:t>wiki</a:t>
            </a:r>
            <a:r>
              <a:rPr lang="el-GR">
                <a:solidFill>
                  <a:srgbClr val="79766F"/>
                </a:solidFill>
                <a:latin typeface="Calibri" pitchFamily="34" charset="0"/>
                <a:hlinkClick r:id="rId4"/>
              </a:rPr>
              <a:t>/</a:t>
            </a:r>
            <a:r>
              <a:rPr lang="en-US">
                <a:solidFill>
                  <a:srgbClr val="79766F"/>
                </a:solidFill>
                <a:latin typeface="Calibri" pitchFamily="34" charset="0"/>
                <a:hlinkClick r:id="rId4"/>
              </a:rPr>
              <a:t>Main</a:t>
            </a:r>
            <a:r>
              <a:rPr lang="el-GR">
                <a:solidFill>
                  <a:srgbClr val="79766F"/>
                </a:solidFill>
                <a:latin typeface="Calibri" pitchFamily="34" charset="0"/>
                <a:hlinkClick r:id="rId4"/>
              </a:rPr>
              <a:t>_</a:t>
            </a:r>
            <a:r>
              <a:rPr lang="en-US">
                <a:solidFill>
                  <a:srgbClr val="79766F"/>
                </a:solidFill>
                <a:latin typeface="Calibri" pitchFamily="34" charset="0"/>
                <a:hlinkClick r:id="rId4"/>
              </a:rPr>
              <a:t>Page</a:t>
            </a:r>
            <a:endParaRPr lang="el-GR">
              <a:solidFill>
                <a:srgbClr val="79766F"/>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buClr>
                <a:srgbClr val="FF8D3D"/>
              </a:buClr>
              <a:defRPr/>
            </a:pPr>
            <a:r>
              <a:rPr lang="el-GR" dirty="0"/>
              <a:t>Πηγές και Μέθοδοι Αναζήτησης </a:t>
            </a:r>
            <a:r>
              <a:rPr lang="el-GR" dirty="0" smtClean="0"/>
              <a:t>3</a:t>
            </a:r>
            <a:endParaRPr lang="el-GR" b="0" dirty="0">
              <a:solidFill>
                <a:srgbClr val="79766F"/>
              </a:solidFill>
              <a:effectLst/>
            </a:endParaRPr>
          </a:p>
        </p:txBody>
      </p:sp>
      <p:sp>
        <p:nvSpPr>
          <p:cNvPr id="5" name="4 - Υπότιτλος"/>
          <p:cNvSpPr>
            <a:spLocks noGrp="1"/>
          </p:cNvSpPr>
          <p:nvPr>
            <p:ph idx="1"/>
          </p:nvPr>
        </p:nvSpPr>
        <p:spPr/>
        <p:txBody>
          <a:bodyPr/>
          <a:lstStyle/>
          <a:p>
            <a:pPr>
              <a:spcBef>
                <a:spcPts val="600"/>
              </a:spcBef>
              <a:spcAft>
                <a:spcPts val="600"/>
              </a:spcAft>
              <a:defRPr/>
            </a:pPr>
            <a:endParaRPr lang="el-GR" dirty="0" smtClean="0">
              <a:solidFill>
                <a:srgbClr val="79766F"/>
              </a:solidFill>
            </a:endParaRPr>
          </a:p>
          <a:p>
            <a:pPr marL="379476" indent="-342900">
              <a:spcBef>
                <a:spcPts val="600"/>
              </a:spcBef>
              <a:spcAft>
                <a:spcPts val="600"/>
              </a:spcAft>
              <a:buFont typeface="Arial" pitchFamily="34" charset="0"/>
              <a:buChar char="•"/>
              <a:defRPr/>
            </a:pPr>
            <a:r>
              <a:rPr lang="el-GR" sz="2400" dirty="0" smtClean="0">
                <a:solidFill>
                  <a:srgbClr val="79766F"/>
                </a:solidFill>
              </a:rPr>
              <a:t>Αναζήτηση μέσω υπηρεσιών και μηχανών αναζήτησης</a:t>
            </a:r>
          </a:p>
          <a:p>
            <a:pPr marL="379476" indent="-342900">
              <a:spcBef>
                <a:spcPts val="600"/>
              </a:spcBef>
              <a:spcAft>
                <a:spcPts val="600"/>
              </a:spcAft>
              <a:buFont typeface="Arial" pitchFamily="34" charset="0"/>
              <a:buChar char="•"/>
              <a:defRPr/>
            </a:pPr>
            <a:r>
              <a:rPr lang="el-GR" sz="2400" dirty="0" smtClean="0">
                <a:solidFill>
                  <a:schemeClr val="bg1">
                    <a:lumMod val="50000"/>
                  </a:schemeClr>
                </a:solidFill>
              </a:rPr>
              <a:t>Αναζήτηση σε αποθετήρια, και συλλογές ανοικτού περιεχομένου</a:t>
            </a:r>
          </a:p>
          <a:p>
            <a:pPr marL="379476" indent="-342900">
              <a:spcBef>
                <a:spcPts val="600"/>
              </a:spcBef>
              <a:spcAft>
                <a:spcPts val="600"/>
              </a:spcAft>
              <a:buFont typeface="Arial" pitchFamily="34" charset="0"/>
              <a:buChar char="•"/>
              <a:defRPr/>
            </a:pPr>
            <a:r>
              <a:rPr lang="el-GR" sz="2500" b="1" dirty="0" smtClean="0">
                <a:solidFill>
                  <a:srgbClr val="FF954C"/>
                </a:solidFill>
              </a:rPr>
              <a:t>Αναζήτηση σε αποθετήρια, συλλογές και μεσίτες ανοικτών μαθησιακών πόρων και ανοικτού μαθησιακού υλικού </a:t>
            </a:r>
          </a:p>
          <a:p>
            <a:pPr marL="379476" indent="-342900">
              <a:spcBef>
                <a:spcPts val="600"/>
              </a:spcBef>
              <a:spcAft>
                <a:spcPts val="600"/>
              </a:spcAft>
              <a:buFont typeface="Arial" pitchFamily="34" charset="0"/>
              <a:buChar char="•"/>
              <a:defRPr/>
            </a:pPr>
            <a:r>
              <a:rPr lang="el-GR" sz="2400" dirty="0" smtClean="0">
                <a:solidFill>
                  <a:schemeClr val="bg1">
                    <a:lumMod val="50000"/>
                  </a:schemeClr>
                </a:solidFill>
              </a:rPr>
              <a:t>Αναζήτηση σε εκπαιδευτικά ιδρύματα που παρέχουν ανοικτά μαθήματα</a:t>
            </a:r>
            <a:endParaRPr lang="el-GR" sz="2400" dirty="0">
              <a:solidFill>
                <a:schemeClr val="bg1">
                  <a:lumMod val="50000"/>
                </a:schemeClr>
              </a:solidFill>
            </a:endParaRPr>
          </a:p>
        </p:txBody>
      </p:sp>
      <p:sp>
        <p:nvSpPr>
          <p:cNvPr id="7" name="1 - Τίτλος"/>
          <p:cNvSpPr txBox="1">
            <a:spLocks/>
          </p:cNvSpPr>
          <p:nvPr/>
        </p:nvSpPr>
        <p:spPr>
          <a:xfrm>
            <a:off x="323850" y="0"/>
            <a:ext cx="8496300" cy="865188"/>
          </a:xfrm>
          <a:prstGeom prst="rect">
            <a:avLst/>
          </a:prstGeom>
        </p:spPr>
        <p:txBody>
          <a:bodyPr anchor="ctr">
            <a:normAutofit fontScale="97500"/>
          </a:bodyPr>
          <a:lstStyle/>
          <a:p>
            <a:pPr algn="ctr" eaLnBrk="0" hangingPunct="0">
              <a:defRPr/>
            </a:pPr>
            <a:endParaRPr lang="el-GR" sz="3600"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spcBef>
                <a:spcPts val="600"/>
              </a:spcBef>
              <a:spcAft>
                <a:spcPts val="600"/>
              </a:spcAft>
              <a:defRPr/>
            </a:pPr>
            <a:r>
              <a:rPr lang="en-US" dirty="0"/>
              <a:t>Jorum</a:t>
            </a:r>
            <a:endParaRPr lang="el-GR" dirty="0" smtClean="0"/>
          </a:p>
        </p:txBody>
      </p:sp>
      <p:sp>
        <p:nvSpPr>
          <p:cNvPr id="3" name="2 - Υπότιτλος"/>
          <p:cNvSpPr>
            <a:spLocks noGrp="1"/>
          </p:cNvSpPr>
          <p:nvPr>
            <p:ph idx="1"/>
          </p:nvPr>
        </p:nvSpPr>
        <p:spPr/>
        <p:txBody>
          <a:bodyPr>
            <a:normAutofit/>
          </a:bodyPr>
          <a:lstStyle/>
          <a:p>
            <a:pPr>
              <a:defRPr/>
            </a:pPr>
            <a:r>
              <a:rPr lang="el-GR" sz="2400" dirty="0" smtClean="0"/>
              <a:t>Δίνει τη δυνατότητα ένας καθηγητής</a:t>
            </a:r>
            <a:r>
              <a:rPr lang="en-US" sz="2400" dirty="0" smtClean="0"/>
              <a:t>:</a:t>
            </a:r>
          </a:p>
          <a:p>
            <a:pPr marL="379476" indent="-342900">
              <a:spcBef>
                <a:spcPts val="600"/>
              </a:spcBef>
              <a:buFont typeface="Arial" pitchFamily="34" charset="0"/>
              <a:buChar char="•"/>
              <a:defRPr/>
            </a:pPr>
            <a:r>
              <a:rPr lang="el-GR" sz="2400" dirty="0" smtClean="0"/>
              <a:t>Να βρει ή και να μοιραστεί Α.Ε.Π, </a:t>
            </a:r>
          </a:p>
          <a:p>
            <a:pPr marL="379476" indent="-342900">
              <a:spcBef>
                <a:spcPts val="600"/>
              </a:spcBef>
              <a:buFont typeface="Arial" pitchFamily="34" charset="0"/>
              <a:buChar char="•"/>
              <a:defRPr/>
            </a:pPr>
            <a:r>
              <a:rPr lang="el-GR" sz="2400" dirty="0" smtClean="0"/>
              <a:t>Να συζητήσει την εμπειρία του σχετικά</a:t>
            </a:r>
            <a:r>
              <a:rPr lang="en-US" sz="2400" dirty="0" smtClean="0"/>
              <a:t> </a:t>
            </a:r>
            <a:r>
              <a:rPr lang="el-GR" sz="2400" dirty="0" smtClean="0"/>
              <a:t>με χρήση Α.Ε.Π.</a:t>
            </a:r>
          </a:p>
          <a:p>
            <a:pPr marL="379476" indent="-342900">
              <a:spcBef>
                <a:spcPts val="600"/>
              </a:spcBef>
              <a:buFont typeface="Arial" pitchFamily="34" charset="0"/>
              <a:buChar char="•"/>
              <a:defRPr/>
            </a:pPr>
            <a:r>
              <a:rPr lang="el-GR" sz="2400" dirty="0" smtClean="0"/>
              <a:t>Να αναζητήσει συμβουλές </a:t>
            </a:r>
          </a:p>
          <a:p>
            <a:pPr marL="0" indent="0">
              <a:buNone/>
              <a:defRPr/>
            </a:pPr>
            <a:r>
              <a:rPr lang="en-US" sz="2400" dirty="0" smtClean="0"/>
              <a:t>	</a:t>
            </a:r>
            <a:endParaRPr lang="el-GR" sz="2400" dirty="0"/>
          </a:p>
        </p:txBody>
      </p:sp>
      <p:pic>
        <p:nvPicPr>
          <p:cNvPr id="15364" name="Picture 2" descr="jorum"/>
          <p:cNvPicPr>
            <a:picLocks noChangeAspect="1" noChangeArrowheads="1"/>
          </p:cNvPicPr>
          <p:nvPr/>
        </p:nvPicPr>
        <p:blipFill>
          <a:blip r:embed="rId3"/>
          <a:srcRect/>
          <a:stretch>
            <a:fillRect/>
          </a:stretch>
        </p:blipFill>
        <p:spPr bwMode="auto">
          <a:xfrm>
            <a:off x="1907704" y="3183444"/>
            <a:ext cx="4613860" cy="3048189"/>
          </a:xfrm>
          <a:prstGeom prst="rect">
            <a:avLst/>
          </a:prstGeom>
          <a:ln>
            <a:noFill/>
          </a:ln>
          <a:effectLst>
            <a:outerShdw blurRad="190500" algn="tl" rotWithShape="0">
              <a:srgbClr val="000000">
                <a:alpha val="70000"/>
              </a:srgbClr>
            </a:outerShdw>
          </a:effectLst>
        </p:spPr>
      </p:pic>
      <p:sp>
        <p:nvSpPr>
          <p:cNvPr id="22533" name="4 - Ορθογώνιο"/>
          <p:cNvSpPr>
            <a:spLocks noChangeArrowheads="1"/>
          </p:cNvSpPr>
          <p:nvPr/>
        </p:nvSpPr>
        <p:spPr bwMode="auto">
          <a:xfrm>
            <a:off x="248204" y="6309320"/>
            <a:ext cx="7705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a:t>
            </a:r>
            <a:r>
              <a:rPr lang="el-GR" dirty="0">
                <a:latin typeface="Calibri" pitchFamily="34" charset="0"/>
              </a:rPr>
              <a:t> </a:t>
            </a:r>
            <a:r>
              <a:rPr lang="en-US" dirty="0">
                <a:latin typeface="Calibri" pitchFamily="34" charset="0"/>
                <a:hlinkClick r:id="rId4"/>
              </a:rPr>
              <a:t>http</a:t>
            </a:r>
            <a:r>
              <a:rPr lang="el-GR" dirty="0">
                <a:latin typeface="Calibri" pitchFamily="34" charset="0"/>
                <a:hlinkClick r:id="rId4"/>
              </a:rPr>
              <a:t>://</a:t>
            </a:r>
            <a:r>
              <a:rPr lang="en-US" dirty="0">
                <a:latin typeface="Calibri" pitchFamily="34" charset="0"/>
                <a:hlinkClick r:id="rId4"/>
              </a:rPr>
              <a:t>www</a:t>
            </a:r>
            <a:r>
              <a:rPr lang="el-GR" dirty="0">
                <a:latin typeface="Calibri" pitchFamily="34" charset="0"/>
                <a:hlinkClick r:id="rId4"/>
              </a:rPr>
              <a:t>.</a:t>
            </a:r>
            <a:r>
              <a:rPr lang="en-US" dirty="0">
                <a:latin typeface="Calibri" pitchFamily="34" charset="0"/>
                <a:hlinkClick r:id="rId4"/>
              </a:rPr>
              <a:t>jorum</a:t>
            </a:r>
            <a:r>
              <a:rPr lang="el-GR" dirty="0">
                <a:latin typeface="Calibri" pitchFamily="34" charset="0"/>
                <a:hlinkClick r:id="rId4"/>
              </a:rPr>
              <a:t>.</a:t>
            </a:r>
            <a:r>
              <a:rPr lang="en-US" dirty="0">
                <a:latin typeface="Calibri" pitchFamily="34" charset="0"/>
                <a:hlinkClick r:id="rId4"/>
              </a:rPr>
              <a:t>ac</a:t>
            </a:r>
            <a:r>
              <a:rPr lang="el-GR" dirty="0">
                <a:latin typeface="Calibri" pitchFamily="34" charset="0"/>
                <a:hlinkClick r:id="rId4"/>
              </a:rPr>
              <a:t>.</a:t>
            </a:r>
            <a:r>
              <a:rPr lang="en-US" dirty="0" err="1">
                <a:latin typeface="Calibri" pitchFamily="34" charset="0"/>
                <a:hlinkClick r:id="rId4"/>
              </a:rPr>
              <a:t>uk</a:t>
            </a:r>
            <a:r>
              <a:rPr lang="el-GR" dirty="0">
                <a:latin typeface="Calibri" pitchFamily="34" charset="0"/>
                <a:hlinkClick r:id="rId4"/>
              </a:rPr>
              <a:t>/</a:t>
            </a: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spcBef>
                <a:spcPts val="600"/>
              </a:spcBef>
              <a:spcAft>
                <a:spcPts val="600"/>
              </a:spcAft>
              <a:defRPr/>
            </a:pPr>
            <a:r>
              <a:rPr lang="en-US" dirty="0"/>
              <a:t>The GATEWAY</a:t>
            </a:r>
          </a:p>
        </p:txBody>
      </p:sp>
      <p:sp>
        <p:nvSpPr>
          <p:cNvPr id="3" name="2 - Υπότιτλος"/>
          <p:cNvSpPr>
            <a:spLocks noGrp="1"/>
          </p:cNvSpPr>
          <p:nvPr>
            <p:ph idx="1"/>
          </p:nvPr>
        </p:nvSpPr>
        <p:spPr/>
        <p:txBody>
          <a:bodyPr>
            <a:normAutofit/>
          </a:bodyPr>
          <a:lstStyle/>
          <a:p>
            <a:pPr marL="379476" indent="-342900">
              <a:spcAft>
                <a:spcPts val="0"/>
              </a:spcAft>
              <a:buFont typeface="Arial" pitchFamily="34" charset="0"/>
              <a:buChar char="•"/>
              <a:defRPr/>
            </a:pPr>
            <a:r>
              <a:rPr lang="el-GR" sz="2400" dirty="0" smtClean="0"/>
              <a:t>Εύκολη και γρήγορη πρόσβαση σε χιλιάδες εκπαιδευτικούς πόρους</a:t>
            </a:r>
          </a:p>
          <a:p>
            <a:pPr marL="379476" indent="-342900">
              <a:spcBef>
                <a:spcPts val="600"/>
              </a:spcBef>
              <a:spcAft>
                <a:spcPts val="0"/>
              </a:spcAft>
              <a:buFont typeface="Arial" pitchFamily="34" charset="0"/>
              <a:buChar char="•"/>
              <a:defRPr/>
            </a:pPr>
            <a:r>
              <a:rPr lang="el-GR" sz="2400" dirty="0" smtClean="0"/>
              <a:t>Περιλαμβάνει μεγάλο εύρος τύπων εκπαιδευτικών πόρων</a:t>
            </a:r>
            <a:endParaRPr lang="el-GR" sz="2400" dirty="0"/>
          </a:p>
        </p:txBody>
      </p:sp>
      <p:pic>
        <p:nvPicPr>
          <p:cNvPr id="16388" name="Picture 2" descr="thegateway"/>
          <p:cNvPicPr>
            <a:picLocks noChangeAspect="1" noChangeArrowheads="1"/>
          </p:cNvPicPr>
          <p:nvPr/>
        </p:nvPicPr>
        <p:blipFill>
          <a:blip r:embed="rId3"/>
          <a:srcRect/>
          <a:stretch>
            <a:fillRect/>
          </a:stretch>
        </p:blipFill>
        <p:spPr bwMode="auto">
          <a:xfrm>
            <a:off x="1469759" y="2708920"/>
            <a:ext cx="6086134" cy="2952328"/>
          </a:xfrm>
          <a:prstGeom prst="rect">
            <a:avLst/>
          </a:prstGeom>
          <a:ln>
            <a:noFill/>
          </a:ln>
          <a:effectLst>
            <a:outerShdw blurRad="190500" algn="tl" rotWithShape="0">
              <a:srgbClr val="000000">
                <a:alpha val="70000"/>
              </a:srgbClr>
            </a:outerShdw>
          </a:effectLst>
        </p:spPr>
      </p:pic>
      <p:sp>
        <p:nvSpPr>
          <p:cNvPr id="23557" name="4 - Ορθογώνιο"/>
          <p:cNvSpPr>
            <a:spLocks noChangeArrowheads="1"/>
          </p:cNvSpPr>
          <p:nvPr/>
        </p:nvSpPr>
        <p:spPr bwMode="auto">
          <a:xfrm>
            <a:off x="250825" y="6021288"/>
            <a:ext cx="849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n-US" dirty="0">
                <a:solidFill>
                  <a:srgbClr val="79766F"/>
                </a:solidFill>
                <a:latin typeface="Calibri" pitchFamily="34" charset="0"/>
                <a:hlinkClick r:id="rId4"/>
              </a:rPr>
              <a:t>http</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www</a:t>
            </a:r>
            <a:r>
              <a:rPr lang="el-GR" dirty="0">
                <a:solidFill>
                  <a:srgbClr val="79766F"/>
                </a:solidFill>
                <a:latin typeface="Calibri" pitchFamily="34" charset="0"/>
                <a:hlinkClick r:id="rId4"/>
              </a:rPr>
              <a:t>.</a:t>
            </a:r>
            <a:r>
              <a:rPr lang="en-US" dirty="0" err="1">
                <a:solidFill>
                  <a:srgbClr val="79766F"/>
                </a:solidFill>
                <a:latin typeface="Calibri" pitchFamily="34" charset="0"/>
                <a:hlinkClick r:id="rId4"/>
              </a:rPr>
              <a:t>thegateway</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org</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about</a:t>
            </a:r>
            <a:r>
              <a:rPr lang="el-GR" dirty="0">
                <a:solidFill>
                  <a:srgbClr val="79766F"/>
                </a:solidFill>
                <a:latin typeface="Calibri" pitchFamily="34" charset="0"/>
                <a:hlinkClick r:id="rId4"/>
              </a:rPr>
              <a:t>/</a:t>
            </a:r>
            <a:r>
              <a:rPr lang="en-US" dirty="0" err="1">
                <a:solidFill>
                  <a:srgbClr val="79766F"/>
                </a:solidFill>
                <a:latin typeface="Calibri" pitchFamily="34" charset="0"/>
                <a:hlinkClick r:id="rId4"/>
              </a:rPr>
              <a:t>gemingeneral</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about</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gateway</a:t>
            </a:r>
            <a:endParaRPr lang="el-GR" dirty="0">
              <a:solidFill>
                <a:srgbClr val="79766F"/>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spcBef>
                <a:spcPts val="600"/>
              </a:spcBef>
              <a:spcAft>
                <a:spcPts val="600"/>
              </a:spcAft>
              <a:defRPr/>
            </a:pPr>
            <a:r>
              <a:rPr lang="en-US" dirty="0" err="1"/>
              <a:t>LeMill</a:t>
            </a:r>
            <a:endParaRPr lang="en-US" dirty="0"/>
          </a:p>
        </p:txBody>
      </p:sp>
      <p:sp>
        <p:nvSpPr>
          <p:cNvPr id="3" name="2 - Υπότιτλος"/>
          <p:cNvSpPr>
            <a:spLocks noGrp="1"/>
          </p:cNvSpPr>
          <p:nvPr>
            <p:ph idx="1"/>
          </p:nvPr>
        </p:nvSpPr>
        <p:spPr/>
        <p:txBody>
          <a:bodyPr>
            <a:normAutofit/>
          </a:bodyPr>
          <a:lstStyle/>
          <a:p>
            <a:pPr>
              <a:spcAft>
                <a:spcPts val="0"/>
              </a:spcAft>
              <a:defRPr/>
            </a:pPr>
            <a:r>
              <a:rPr lang="el-GR" sz="2400" b="1" dirty="0" smtClean="0"/>
              <a:t>Ηλεκτρονική κοινότητα για</a:t>
            </a:r>
            <a:r>
              <a:rPr lang="en-US" sz="2400" b="1" dirty="0" smtClean="0"/>
              <a:t>:</a:t>
            </a:r>
            <a:endParaRPr lang="el-GR" sz="2400" b="1" dirty="0" smtClean="0"/>
          </a:p>
          <a:p>
            <a:pPr marL="801688" indent="-438150">
              <a:spcBef>
                <a:spcPts val="600"/>
              </a:spcBef>
              <a:spcAft>
                <a:spcPts val="600"/>
              </a:spcAft>
              <a:buFont typeface="Wingdings" panose="05000000000000000000" pitchFamily="2" charset="2"/>
              <a:buChar char="ü"/>
              <a:defRPr/>
            </a:pPr>
            <a:r>
              <a:rPr lang="el-GR" sz="2400" dirty="0" smtClean="0"/>
              <a:t>Εύρεση</a:t>
            </a:r>
          </a:p>
          <a:p>
            <a:pPr marL="801688" indent="-438150">
              <a:spcBef>
                <a:spcPts val="600"/>
              </a:spcBef>
              <a:spcAft>
                <a:spcPts val="600"/>
              </a:spcAft>
              <a:buFont typeface="Wingdings" panose="05000000000000000000" pitchFamily="2" charset="2"/>
              <a:buChar char="ü"/>
              <a:defRPr/>
            </a:pPr>
            <a:r>
              <a:rPr lang="el-GR" sz="2400" dirty="0" smtClean="0"/>
              <a:t>Συγγραφή </a:t>
            </a:r>
          </a:p>
          <a:p>
            <a:pPr marL="801688" indent="-438150">
              <a:spcBef>
                <a:spcPts val="600"/>
              </a:spcBef>
              <a:spcAft>
                <a:spcPts val="0"/>
              </a:spcAft>
              <a:buFont typeface="Wingdings" panose="05000000000000000000" pitchFamily="2" charset="2"/>
              <a:buChar char="ü"/>
              <a:defRPr/>
            </a:pPr>
            <a:r>
              <a:rPr lang="el-GR" sz="2400" dirty="0" smtClean="0"/>
              <a:t>Διαμοιρασμό Ανοικτών Εκπαιδευτικών Πόρων 	</a:t>
            </a:r>
          </a:p>
          <a:p>
            <a:pPr eaLnBrk="1" fontAlgn="auto" hangingPunct="1">
              <a:spcAft>
                <a:spcPts val="0"/>
              </a:spcAft>
              <a:buFont typeface="Wingdings 2"/>
              <a:buNone/>
              <a:defRPr/>
            </a:pPr>
            <a:endParaRPr lang="el-GR" sz="2400" dirty="0"/>
          </a:p>
        </p:txBody>
      </p:sp>
      <p:pic>
        <p:nvPicPr>
          <p:cNvPr id="17412" name="Picture 2" descr="lemill"/>
          <p:cNvPicPr>
            <a:picLocks noChangeAspect="1" noChangeArrowheads="1"/>
          </p:cNvPicPr>
          <p:nvPr/>
        </p:nvPicPr>
        <p:blipFill>
          <a:blip r:embed="rId3"/>
          <a:srcRect/>
          <a:stretch>
            <a:fillRect/>
          </a:stretch>
        </p:blipFill>
        <p:spPr bwMode="auto">
          <a:xfrm>
            <a:off x="1342445" y="3365974"/>
            <a:ext cx="6313060" cy="2376264"/>
          </a:xfrm>
          <a:prstGeom prst="rect">
            <a:avLst/>
          </a:prstGeom>
          <a:ln>
            <a:noFill/>
          </a:ln>
          <a:effectLst>
            <a:outerShdw blurRad="190500" algn="tl" rotWithShape="0">
              <a:srgbClr val="000000">
                <a:alpha val="70000"/>
              </a:srgbClr>
            </a:outerShdw>
          </a:effectLst>
        </p:spPr>
      </p:pic>
      <p:sp>
        <p:nvSpPr>
          <p:cNvPr id="24581" name="4 - Ορθογώνιο"/>
          <p:cNvSpPr>
            <a:spLocks noChangeArrowheads="1"/>
          </p:cNvSpPr>
          <p:nvPr/>
        </p:nvSpPr>
        <p:spPr bwMode="auto">
          <a:xfrm>
            <a:off x="250825"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solidFill>
                  <a:srgbClr val="79766F"/>
                </a:solidFill>
                <a:latin typeface="Calibri" pitchFamily="34" charset="0"/>
              </a:rPr>
              <a:t>Ηλεκτρονική Διεύθυνση: </a:t>
            </a:r>
            <a:r>
              <a:rPr lang="en-US">
                <a:latin typeface="Calibri" pitchFamily="34" charset="0"/>
                <a:hlinkClick r:id="rId4"/>
              </a:rPr>
              <a:t>http</a:t>
            </a:r>
            <a:r>
              <a:rPr lang="el-GR">
                <a:latin typeface="Calibri" pitchFamily="34" charset="0"/>
                <a:hlinkClick r:id="rId4"/>
              </a:rPr>
              <a:t>://</a:t>
            </a:r>
            <a:r>
              <a:rPr lang="en-US">
                <a:latin typeface="Calibri" pitchFamily="34" charset="0"/>
                <a:hlinkClick r:id="rId4"/>
              </a:rPr>
              <a:t>lemill</a:t>
            </a:r>
            <a:r>
              <a:rPr lang="el-GR">
                <a:latin typeface="Calibri" pitchFamily="34" charset="0"/>
                <a:hlinkClick r:id="rId4"/>
              </a:rPr>
              <a:t>.</a:t>
            </a:r>
            <a:r>
              <a:rPr lang="en-US">
                <a:latin typeface="Calibri" pitchFamily="34" charset="0"/>
                <a:hlinkClick r:id="rId4"/>
              </a:rPr>
              <a:t>net</a:t>
            </a:r>
            <a:r>
              <a:rPr lang="el-GR">
                <a:latin typeface="Calibri" pitchFamily="34" charset="0"/>
                <a:hlinkClick r:id="rId4"/>
              </a:rPr>
              <a:t>/</a:t>
            </a:r>
            <a:endParaRPr lang="el-GR">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z="3600" dirty="0" smtClean="0"/>
              <a:t>Βρίσκω Ανοικτούς Εκπαιδευτικούς Πόρους</a:t>
            </a:r>
            <a:endParaRPr lang="el-GR" sz="3600" dirty="0"/>
          </a:p>
        </p:txBody>
      </p:sp>
      <p:sp>
        <p:nvSpPr>
          <p:cNvPr id="5" name="4 - Υπότιτλος"/>
          <p:cNvSpPr>
            <a:spLocks noGrp="1"/>
          </p:cNvSpPr>
          <p:nvPr>
            <p:ph idx="1"/>
          </p:nvPr>
        </p:nvSpPr>
        <p:spPr/>
        <p:txBody>
          <a:bodyPr>
            <a:normAutofit/>
          </a:bodyPr>
          <a:lstStyle/>
          <a:p>
            <a:pPr marL="0" indent="0">
              <a:spcAft>
                <a:spcPts val="0"/>
              </a:spcAft>
              <a:buNone/>
              <a:defRPr/>
            </a:pPr>
            <a:r>
              <a:rPr lang="el-GR" sz="2400" dirty="0" smtClean="0">
                <a:solidFill>
                  <a:schemeClr val="tx1"/>
                </a:solidFill>
                <a:latin typeface="Calibri" pitchFamily="34" charset="0"/>
              </a:rPr>
              <a:t>Οι </a:t>
            </a:r>
            <a:r>
              <a:rPr lang="el-GR" sz="2400" dirty="0" smtClean="0">
                <a:solidFill>
                  <a:schemeClr val="tx1"/>
                </a:solidFill>
                <a:latin typeface="Calibri" pitchFamily="34" charset="0"/>
              </a:rPr>
              <a:t>κύριοι τρόποι καθώς και πηγές αναζήτησης Ανοικτών Εκπαιδευτικών Πόρων είναι</a:t>
            </a:r>
            <a:r>
              <a:rPr lang="en-US" sz="2400" dirty="0" smtClean="0">
                <a:solidFill>
                  <a:schemeClr val="tx1"/>
                </a:solidFill>
                <a:latin typeface="Calibri" pitchFamily="34" charset="0"/>
              </a:rPr>
              <a:t>:</a:t>
            </a:r>
            <a:endParaRPr lang="el-GR" sz="2400" dirty="0" smtClean="0">
              <a:solidFill>
                <a:schemeClr val="tx1"/>
              </a:solidFill>
              <a:latin typeface="Calibri" pitchFamily="34" charset="0"/>
            </a:endParaRPr>
          </a:p>
          <a:p>
            <a:pPr marL="379476" indent="-342900">
              <a:spcBef>
                <a:spcPts val="600"/>
              </a:spcBef>
              <a:spcAft>
                <a:spcPts val="600"/>
              </a:spcAft>
              <a:buFont typeface="Arial" pitchFamily="34" charset="0"/>
              <a:buChar char="•"/>
              <a:defRPr/>
            </a:pPr>
            <a:r>
              <a:rPr lang="el-GR" sz="2400" dirty="0" smtClean="0">
                <a:solidFill>
                  <a:schemeClr val="tx1"/>
                </a:solidFill>
                <a:latin typeface="Calibri" pitchFamily="34" charset="0"/>
              </a:rPr>
              <a:t>Αναζήτηση μέσω υπηρεσιών και μηχανών αναζήτησης (π.χ. </a:t>
            </a:r>
            <a:r>
              <a:rPr lang="en-US" sz="2400" dirty="0" smtClean="0">
                <a:solidFill>
                  <a:schemeClr val="tx1"/>
                </a:solidFill>
                <a:latin typeface="Calibri" pitchFamily="34" charset="0"/>
              </a:rPr>
              <a:t>Google</a:t>
            </a:r>
            <a:r>
              <a:rPr lang="el-GR" sz="2400" dirty="0" smtClean="0">
                <a:solidFill>
                  <a:schemeClr val="tx1"/>
                </a:solidFill>
                <a:latin typeface="Calibri" pitchFamily="34" charset="0"/>
              </a:rPr>
              <a:t>, </a:t>
            </a:r>
            <a:r>
              <a:rPr lang="en-US" sz="2400" dirty="0" smtClean="0">
                <a:solidFill>
                  <a:schemeClr val="tx1"/>
                </a:solidFill>
                <a:latin typeface="Calibri" pitchFamily="34" charset="0"/>
              </a:rPr>
              <a:t>Yahoo</a:t>
            </a:r>
            <a:r>
              <a:rPr lang="el-GR" sz="2400" dirty="0" smtClean="0">
                <a:solidFill>
                  <a:schemeClr val="tx1"/>
                </a:solidFill>
                <a:latin typeface="Calibri" pitchFamily="34" charset="0"/>
              </a:rPr>
              <a:t>) </a:t>
            </a:r>
          </a:p>
          <a:p>
            <a:pPr marL="379476" indent="-342900">
              <a:spcBef>
                <a:spcPts val="600"/>
              </a:spcBef>
              <a:spcAft>
                <a:spcPts val="600"/>
              </a:spcAft>
              <a:buFont typeface="Arial" pitchFamily="34" charset="0"/>
              <a:buChar char="•"/>
              <a:defRPr/>
            </a:pPr>
            <a:r>
              <a:rPr lang="el-GR" sz="2400" dirty="0" smtClean="0">
                <a:solidFill>
                  <a:schemeClr val="tx1"/>
                </a:solidFill>
                <a:latin typeface="Calibri" pitchFamily="34" charset="0"/>
              </a:rPr>
              <a:t>Αναζήτηση σε αποθετήρια, και συλλογές ανοικτού περιεχομένου (π.χ. βιβλίων, εικόνων) </a:t>
            </a:r>
          </a:p>
          <a:p>
            <a:pPr marL="379476" indent="-342900">
              <a:spcBef>
                <a:spcPts val="600"/>
              </a:spcBef>
              <a:spcAft>
                <a:spcPts val="600"/>
              </a:spcAft>
              <a:buFont typeface="Arial" pitchFamily="34" charset="0"/>
              <a:buChar char="•"/>
              <a:defRPr/>
            </a:pPr>
            <a:r>
              <a:rPr lang="el-GR" sz="2400" dirty="0" smtClean="0">
                <a:solidFill>
                  <a:schemeClr val="tx1"/>
                </a:solidFill>
                <a:latin typeface="Calibri" pitchFamily="34" charset="0"/>
              </a:rPr>
              <a:t>Αναζήτηση σε αποθετήρια, συλλογές και μεσίτες ανοικτών μαθησιακών πόρων και ανοικτού μαθησιακού υλικού (π.χ. </a:t>
            </a:r>
            <a:r>
              <a:rPr lang="en-US" sz="2400" dirty="0" smtClean="0">
                <a:solidFill>
                  <a:schemeClr val="tx1"/>
                </a:solidFill>
                <a:latin typeface="Calibri" pitchFamily="34" charset="0"/>
              </a:rPr>
              <a:t>Merlot</a:t>
            </a:r>
            <a:r>
              <a:rPr lang="el-GR" sz="2400" dirty="0" smtClean="0">
                <a:solidFill>
                  <a:schemeClr val="tx1"/>
                </a:solidFill>
                <a:latin typeface="Calibri" pitchFamily="34" charset="0"/>
              </a:rPr>
              <a:t>, </a:t>
            </a:r>
            <a:r>
              <a:rPr lang="en-US" sz="2400" dirty="0" smtClean="0">
                <a:solidFill>
                  <a:schemeClr val="tx1"/>
                </a:solidFill>
                <a:latin typeface="Calibri" pitchFamily="34" charset="0"/>
              </a:rPr>
              <a:t>OER Commons</a:t>
            </a:r>
            <a:r>
              <a:rPr lang="el-GR" sz="2400" dirty="0" smtClean="0">
                <a:solidFill>
                  <a:schemeClr val="tx1"/>
                </a:solidFill>
                <a:latin typeface="Calibri" pitchFamily="34" charset="0"/>
              </a:rPr>
              <a:t>). </a:t>
            </a:r>
          </a:p>
          <a:p>
            <a:pPr marL="379476" indent="-342900">
              <a:spcBef>
                <a:spcPts val="600"/>
              </a:spcBef>
              <a:spcAft>
                <a:spcPts val="600"/>
              </a:spcAft>
              <a:buFont typeface="Arial" pitchFamily="34" charset="0"/>
              <a:buChar char="•"/>
              <a:defRPr/>
            </a:pPr>
            <a:r>
              <a:rPr lang="el-GR" sz="2400" dirty="0" smtClean="0">
                <a:solidFill>
                  <a:schemeClr val="tx1"/>
                </a:solidFill>
                <a:latin typeface="Calibri" pitchFamily="34" charset="0"/>
              </a:rPr>
              <a:t>Αναζήτηση σε εκπαιδευτικά ιδρύματα που παρέχουν ανοικτά μαθήματα (π.χ. </a:t>
            </a:r>
            <a:r>
              <a:rPr lang="en-US" sz="2400" dirty="0" smtClean="0">
                <a:solidFill>
                  <a:schemeClr val="tx1"/>
                </a:solidFill>
                <a:latin typeface="Calibri" pitchFamily="34" charset="0"/>
              </a:rPr>
              <a:t>MIT Open Courseware</a:t>
            </a:r>
            <a:r>
              <a:rPr lang="el-GR" sz="2400" dirty="0" smtClean="0">
                <a:solidFill>
                  <a:schemeClr val="tx1"/>
                </a:solidFill>
                <a:latin typeface="Calibri" pitchFamily="34" charset="0"/>
              </a:rPr>
              <a:t>)</a:t>
            </a:r>
            <a:endParaRPr lang="el-GR" sz="24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n-US" dirty="0"/>
              <a:t>OER COMMONS</a:t>
            </a:r>
          </a:p>
        </p:txBody>
      </p:sp>
      <p:sp>
        <p:nvSpPr>
          <p:cNvPr id="3" name="2 - Υπότιτλος"/>
          <p:cNvSpPr>
            <a:spLocks noGrp="1"/>
          </p:cNvSpPr>
          <p:nvPr>
            <p:ph idx="1"/>
          </p:nvPr>
        </p:nvSpPr>
        <p:spPr>
          <a:xfrm>
            <a:off x="457200" y="1196752"/>
            <a:ext cx="4762872" cy="5040560"/>
          </a:xfrm>
        </p:spPr>
        <p:txBody>
          <a:bodyPr>
            <a:normAutofit/>
          </a:bodyPr>
          <a:lstStyle/>
          <a:p>
            <a:pPr marL="0" indent="0">
              <a:spcBef>
                <a:spcPts val="600"/>
              </a:spcBef>
              <a:spcAft>
                <a:spcPts val="600"/>
              </a:spcAft>
              <a:buNone/>
              <a:defRPr/>
            </a:pPr>
            <a:r>
              <a:rPr lang="el-GR" sz="2800" b="1" dirty="0" smtClean="0"/>
              <a:t>Παρέχει δυνατότητες</a:t>
            </a:r>
            <a:r>
              <a:rPr lang="en-US" sz="2800" b="1" dirty="0" smtClean="0"/>
              <a:t>:</a:t>
            </a:r>
            <a:r>
              <a:rPr lang="el-GR" sz="2800" b="1" dirty="0" smtClean="0"/>
              <a:t> </a:t>
            </a:r>
          </a:p>
          <a:p>
            <a:pPr>
              <a:spcBef>
                <a:spcPts val="600"/>
              </a:spcBef>
              <a:spcAft>
                <a:spcPts val="600"/>
              </a:spcAft>
              <a:defRPr/>
            </a:pPr>
            <a:r>
              <a:rPr lang="el-GR" sz="2800" dirty="0" smtClean="0"/>
              <a:t>Εύρεσης </a:t>
            </a:r>
          </a:p>
          <a:p>
            <a:pPr>
              <a:spcBef>
                <a:spcPts val="600"/>
              </a:spcBef>
              <a:spcAft>
                <a:spcPts val="600"/>
              </a:spcAft>
              <a:defRPr/>
            </a:pPr>
            <a:r>
              <a:rPr lang="el-GR" sz="2800" dirty="0" smtClean="0"/>
              <a:t>Διαμοιρασμού</a:t>
            </a:r>
          </a:p>
          <a:p>
            <a:pPr>
              <a:spcBef>
                <a:spcPts val="600"/>
              </a:spcBef>
              <a:defRPr/>
            </a:pPr>
            <a:r>
              <a:rPr lang="el-GR" sz="2800" dirty="0" smtClean="0"/>
              <a:t>Συνεισφοράς </a:t>
            </a:r>
            <a:r>
              <a:rPr lang="el-GR" sz="2800" dirty="0" smtClean="0"/>
              <a:t>ανοικτών</a:t>
            </a:r>
            <a:r>
              <a:rPr lang="en-US" sz="2800" dirty="0" smtClean="0"/>
              <a:t> </a:t>
            </a:r>
            <a:r>
              <a:rPr lang="el-GR" sz="2800" dirty="0" smtClean="0"/>
              <a:t>εκπαιδευτικών </a:t>
            </a:r>
            <a:r>
              <a:rPr lang="el-GR" sz="2800" dirty="0" smtClean="0"/>
              <a:t>πόρων</a:t>
            </a:r>
          </a:p>
          <a:p>
            <a:pPr marL="0" indent="0">
              <a:spcBef>
                <a:spcPts val="600"/>
              </a:spcBef>
              <a:spcAft>
                <a:spcPts val="600"/>
              </a:spcAft>
              <a:buNone/>
              <a:defRPr/>
            </a:pPr>
            <a:r>
              <a:rPr lang="el-GR" sz="2800" b="1" dirty="0" smtClean="0"/>
              <a:t>Αναζήτηση ανά</a:t>
            </a:r>
            <a:r>
              <a:rPr lang="en-US" sz="2800" b="1" dirty="0" smtClean="0"/>
              <a:t>:</a:t>
            </a:r>
            <a:endParaRPr lang="el-GR" sz="2800" b="1" dirty="0" smtClean="0"/>
          </a:p>
          <a:p>
            <a:pPr>
              <a:spcBef>
                <a:spcPts val="600"/>
              </a:spcBef>
              <a:spcAft>
                <a:spcPts val="600"/>
              </a:spcAft>
              <a:defRPr/>
            </a:pPr>
            <a:r>
              <a:rPr lang="el-GR" sz="2800" dirty="0" smtClean="0"/>
              <a:t> Βαθμίδα εκπαίδευσης </a:t>
            </a:r>
          </a:p>
          <a:p>
            <a:pPr>
              <a:spcBef>
                <a:spcPts val="600"/>
              </a:spcBef>
              <a:spcAft>
                <a:spcPts val="600"/>
              </a:spcAft>
              <a:defRPr/>
            </a:pPr>
            <a:r>
              <a:rPr lang="el-GR" sz="2800" dirty="0" smtClean="0"/>
              <a:t>Αντικείμενο</a:t>
            </a:r>
            <a:endParaRPr lang="el-GR" sz="2800" dirty="0" smtClean="0"/>
          </a:p>
        </p:txBody>
      </p:sp>
      <p:pic>
        <p:nvPicPr>
          <p:cNvPr id="18436" name="Picture 2" descr="oercommons"/>
          <p:cNvPicPr>
            <a:picLocks noChangeAspect="1" noChangeArrowheads="1"/>
          </p:cNvPicPr>
          <p:nvPr/>
        </p:nvPicPr>
        <p:blipFill>
          <a:blip r:embed="rId3"/>
          <a:srcRect/>
          <a:stretch>
            <a:fillRect/>
          </a:stretch>
        </p:blipFill>
        <p:spPr bwMode="auto">
          <a:xfrm>
            <a:off x="4463144" y="1422437"/>
            <a:ext cx="4393031" cy="2016224"/>
          </a:xfrm>
          <a:prstGeom prst="rect">
            <a:avLst/>
          </a:prstGeom>
          <a:ln>
            <a:noFill/>
          </a:ln>
          <a:effectLst>
            <a:outerShdw blurRad="190500" algn="tl" rotWithShape="0">
              <a:srgbClr val="000000">
                <a:alpha val="70000"/>
              </a:srgbClr>
            </a:outerShdw>
          </a:effectLst>
        </p:spPr>
      </p:pic>
      <p:sp>
        <p:nvSpPr>
          <p:cNvPr id="18437" name="4 - Ορθογώνιο"/>
          <p:cNvSpPr>
            <a:spLocks noChangeArrowheads="1"/>
          </p:cNvSpPr>
          <p:nvPr/>
        </p:nvSpPr>
        <p:spPr bwMode="auto">
          <a:xfrm>
            <a:off x="250824" y="6309320"/>
            <a:ext cx="7561263" cy="369888"/>
          </a:xfrm>
          <a:prstGeom prst="rect">
            <a:avLst/>
          </a:prstGeom>
          <a:noFill/>
          <a:ln w="9525">
            <a:noFill/>
            <a:miter lim="800000"/>
            <a:headEnd/>
            <a:tailEnd/>
          </a:ln>
        </p:spPr>
        <p:txBody>
          <a:bodyPr>
            <a:spAutoFit/>
          </a:bodyPr>
          <a:lstStyle/>
          <a:p>
            <a:pPr>
              <a:defRPr/>
            </a:pPr>
            <a:r>
              <a:rPr lang="el-GR" dirty="0">
                <a:solidFill>
                  <a:schemeClr val="bg2">
                    <a:shade val="25000"/>
                  </a:schemeClr>
                </a:solidFill>
                <a:latin typeface="Calibri" pitchFamily="34" charset="0"/>
              </a:rPr>
              <a:t>Ηλεκτρονική Διεύθυνση: </a:t>
            </a:r>
            <a:r>
              <a:rPr lang="en-US" dirty="0">
                <a:latin typeface="Calibri" pitchFamily="34" charset="0"/>
                <a:hlinkClick r:id="rId4"/>
              </a:rPr>
              <a:t>http</a:t>
            </a:r>
            <a:r>
              <a:rPr lang="el-GR" dirty="0">
                <a:latin typeface="Calibri" pitchFamily="34" charset="0"/>
                <a:hlinkClick r:id="rId4"/>
              </a:rPr>
              <a:t>://</a:t>
            </a:r>
            <a:r>
              <a:rPr lang="en-US" dirty="0">
                <a:latin typeface="Calibri" pitchFamily="34" charset="0"/>
                <a:hlinkClick r:id="rId4"/>
              </a:rPr>
              <a:t>www</a:t>
            </a:r>
            <a:r>
              <a:rPr lang="el-GR" dirty="0">
                <a:latin typeface="Calibri" pitchFamily="34" charset="0"/>
                <a:hlinkClick r:id="rId4"/>
              </a:rPr>
              <a:t>.</a:t>
            </a:r>
            <a:r>
              <a:rPr lang="en-US" dirty="0" err="1">
                <a:latin typeface="Calibri" pitchFamily="34" charset="0"/>
                <a:hlinkClick r:id="rId4"/>
              </a:rPr>
              <a:t>oercommons</a:t>
            </a:r>
            <a:r>
              <a:rPr lang="el-GR" dirty="0">
                <a:latin typeface="Calibri" pitchFamily="34" charset="0"/>
                <a:hlinkClick r:id="rId4"/>
              </a:rPr>
              <a:t>.</a:t>
            </a:r>
            <a:r>
              <a:rPr lang="en-US" dirty="0">
                <a:latin typeface="Calibri" pitchFamily="34" charset="0"/>
                <a:hlinkClick r:id="rId4"/>
              </a:rPr>
              <a:t>org</a:t>
            </a:r>
            <a:r>
              <a:rPr lang="el-GR" dirty="0">
                <a:latin typeface="Calibri" pitchFamily="34" charset="0"/>
                <a:hlinkClick r:id="rId4"/>
              </a:rPr>
              <a:t>/</a:t>
            </a: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spcBef>
                <a:spcPts val="600"/>
              </a:spcBef>
              <a:spcAft>
                <a:spcPts val="600"/>
              </a:spcAft>
              <a:defRPr/>
            </a:pPr>
            <a:r>
              <a:rPr lang="en-US" dirty="0"/>
              <a:t>Free Learning </a:t>
            </a:r>
          </a:p>
        </p:txBody>
      </p:sp>
      <p:sp>
        <p:nvSpPr>
          <p:cNvPr id="3" name="2 - Υπότιτλος"/>
          <p:cNvSpPr>
            <a:spLocks noGrp="1"/>
          </p:cNvSpPr>
          <p:nvPr>
            <p:ph idx="1"/>
          </p:nvPr>
        </p:nvSpPr>
        <p:spPr/>
        <p:txBody>
          <a:bodyPr>
            <a:normAutofit/>
          </a:bodyPr>
          <a:lstStyle/>
          <a:p>
            <a:pPr marL="379476" indent="-342900">
              <a:spcBef>
                <a:spcPts val="600"/>
              </a:spcBef>
              <a:spcAft>
                <a:spcPts val="600"/>
              </a:spcAft>
              <a:buFont typeface="Arial" pitchFamily="34" charset="0"/>
              <a:buChar char="•"/>
              <a:defRPr/>
            </a:pPr>
            <a:r>
              <a:rPr lang="el-GR" sz="2800" dirty="0" smtClean="0"/>
              <a:t>Προσφέρει πρόσβαση σε Α.Ε.Π.</a:t>
            </a:r>
          </a:p>
          <a:p>
            <a:pPr marL="379476" indent="-342900">
              <a:spcBef>
                <a:spcPts val="600"/>
              </a:spcBef>
              <a:spcAft>
                <a:spcPts val="600"/>
              </a:spcAft>
              <a:buFont typeface="Arial" pitchFamily="34" charset="0"/>
              <a:buChar char="•"/>
              <a:defRPr/>
            </a:pPr>
            <a:r>
              <a:rPr lang="el-GR" sz="2800" dirty="0" smtClean="0"/>
              <a:t>Δυνατότητα συνεισφοράς Α.Ε.Π. και μαθησιακών </a:t>
            </a:r>
            <a:r>
              <a:rPr lang="el-GR" sz="2800" dirty="0" smtClean="0"/>
              <a:t>υλικών</a:t>
            </a:r>
            <a:endParaRPr lang="el-GR" sz="2800" dirty="0" smtClean="0"/>
          </a:p>
          <a:p>
            <a:pPr eaLnBrk="1" fontAlgn="auto" hangingPunct="1">
              <a:spcAft>
                <a:spcPts val="0"/>
              </a:spcAft>
              <a:buFont typeface="Wingdings 2"/>
              <a:buNone/>
              <a:defRPr/>
            </a:pPr>
            <a:endParaRPr lang="el-GR" sz="2800" dirty="0"/>
          </a:p>
        </p:txBody>
      </p:sp>
      <p:pic>
        <p:nvPicPr>
          <p:cNvPr id="19460" name="Picture 2" descr="freelearning"/>
          <p:cNvPicPr>
            <a:picLocks noChangeAspect="1" noChangeArrowheads="1"/>
          </p:cNvPicPr>
          <p:nvPr/>
        </p:nvPicPr>
        <p:blipFill>
          <a:blip r:embed="rId3"/>
          <a:srcRect/>
          <a:stretch>
            <a:fillRect/>
          </a:stretch>
        </p:blipFill>
        <p:spPr bwMode="auto">
          <a:xfrm>
            <a:off x="3635896" y="3212976"/>
            <a:ext cx="4508500" cy="2692400"/>
          </a:xfrm>
          <a:prstGeom prst="rect">
            <a:avLst/>
          </a:prstGeom>
          <a:ln>
            <a:noFill/>
          </a:ln>
          <a:effectLst>
            <a:outerShdw blurRad="190500" algn="tl" rotWithShape="0">
              <a:srgbClr val="000000">
                <a:alpha val="70000"/>
              </a:srgbClr>
            </a:outerShdw>
          </a:effectLst>
        </p:spPr>
      </p:pic>
      <p:sp>
        <p:nvSpPr>
          <p:cNvPr id="26629" name="4 - Ορθογώνιο"/>
          <p:cNvSpPr>
            <a:spLocks noChangeArrowheads="1"/>
          </p:cNvSpPr>
          <p:nvPr/>
        </p:nvSpPr>
        <p:spPr bwMode="auto">
          <a:xfrm>
            <a:off x="222567"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solidFill>
                  <a:srgbClr val="79766F"/>
                </a:solidFill>
                <a:latin typeface="Calibri" pitchFamily="34" charset="0"/>
              </a:rPr>
              <a:t>Ηλεκτρονική Διεύθυνση: </a:t>
            </a:r>
            <a:r>
              <a:rPr lang="en-US">
                <a:solidFill>
                  <a:srgbClr val="79766F"/>
                </a:solidFill>
                <a:latin typeface="Calibri" pitchFamily="34" charset="0"/>
                <a:hlinkClick r:id="rId4"/>
              </a:rPr>
              <a:t>http</a:t>
            </a:r>
            <a:r>
              <a:rPr lang="el-GR">
                <a:solidFill>
                  <a:srgbClr val="79766F"/>
                </a:solidFill>
                <a:latin typeface="Calibri" pitchFamily="34" charset="0"/>
                <a:hlinkClick r:id="rId4"/>
              </a:rPr>
              <a:t>://</a:t>
            </a:r>
            <a:r>
              <a:rPr lang="en-US">
                <a:solidFill>
                  <a:srgbClr val="79766F"/>
                </a:solidFill>
                <a:latin typeface="Calibri" pitchFamily="34" charset="0"/>
                <a:hlinkClick r:id="rId4"/>
              </a:rPr>
              <a:t>freelearning</a:t>
            </a:r>
            <a:r>
              <a:rPr lang="el-GR">
                <a:solidFill>
                  <a:srgbClr val="79766F"/>
                </a:solidFill>
                <a:latin typeface="Calibri" pitchFamily="34" charset="0"/>
                <a:hlinkClick r:id="rId4"/>
              </a:rPr>
              <a:t>.</a:t>
            </a:r>
            <a:r>
              <a:rPr lang="en-US">
                <a:solidFill>
                  <a:srgbClr val="79766F"/>
                </a:solidFill>
                <a:latin typeface="Calibri" pitchFamily="34" charset="0"/>
                <a:hlinkClick r:id="rId4"/>
              </a:rPr>
              <a:t>ca</a:t>
            </a:r>
            <a:r>
              <a:rPr lang="el-GR">
                <a:solidFill>
                  <a:srgbClr val="79766F"/>
                </a:solidFill>
                <a:latin typeface="Calibri" pitchFamily="34" charset="0"/>
                <a:hlinkClick r:id="rId4"/>
              </a:rPr>
              <a:t>/</a:t>
            </a:r>
            <a:endParaRPr lang="el-GR">
              <a:solidFill>
                <a:srgbClr val="79766F"/>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spcBef>
                <a:spcPts val="600"/>
              </a:spcBef>
              <a:spcAft>
                <a:spcPts val="600"/>
              </a:spcAft>
              <a:defRPr/>
            </a:pPr>
            <a:r>
              <a:rPr lang="en-US" dirty="0"/>
              <a:t>DOAJ </a:t>
            </a:r>
            <a:endParaRPr lang="el-GR" dirty="0"/>
          </a:p>
        </p:txBody>
      </p:sp>
      <p:sp>
        <p:nvSpPr>
          <p:cNvPr id="3" name="2 - Υπότιτλος"/>
          <p:cNvSpPr>
            <a:spLocks noGrp="1"/>
          </p:cNvSpPr>
          <p:nvPr>
            <p:ph idx="1"/>
          </p:nvPr>
        </p:nvSpPr>
        <p:spPr/>
        <p:txBody>
          <a:bodyPr>
            <a:normAutofit/>
          </a:bodyPr>
          <a:lstStyle/>
          <a:p>
            <a:pPr marL="379476" indent="-342900">
              <a:spcBef>
                <a:spcPts val="600"/>
              </a:spcBef>
              <a:spcAft>
                <a:spcPts val="0"/>
              </a:spcAft>
              <a:buFont typeface="Arial" pitchFamily="34" charset="0"/>
              <a:buChar char="•"/>
              <a:defRPr/>
            </a:pPr>
            <a:r>
              <a:rPr lang="el-GR" sz="2800" dirty="0" smtClean="0"/>
              <a:t>Σκοπός η αύξηση της πρόσβασης</a:t>
            </a:r>
            <a:r>
              <a:rPr lang="en-US" sz="2800" dirty="0" smtClean="0"/>
              <a:t> </a:t>
            </a:r>
            <a:r>
              <a:rPr lang="el-GR" sz="2800" dirty="0" smtClean="0"/>
              <a:t>και της χρήσης των </a:t>
            </a:r>
            <a:r>
              <a:rPr lang="el-GR" sz="2800" dirty="0" smtClean="0"/>
              <a:t>ανοικτών</a:t>
            </a:r>
            <a:r>
              <a:rPr lang="en-US" sz="2800" dirty="0" smtClean="0"/>
              <a:t> </a:t>
            </a:r>
            <a:r>
              <a:rPr lang="el-GR" sz="2800" dirty="0" smtClean="0"/>
              <a:t>επιστημονικών </a:t>
            </a:r>
            <a:r>
              <a:rPr lang="el-GR" sz="2800" dirty="0" smtClean="0"/>
              <a:t>και ακαδημαϊκών περιοδικών </a:t>
            </a:r>
          </a:p>
          <a:p>
            <a:pPr marL="379476" indent="-342900">
              <a:spcBef>
                <a:spcPts val="600"/>
              </a:spcBef>
              <a:spcAft>
                <a:spcPts val="0"/>
              </a:spcAft>
              <a:buFont typeface="Arial" pitchFamily="34" charset="0"/>
              <a:buChar char="•"/>
              <a:defRPr/>
            </a:pPr>
            <a:r>
              <a:rPr lang="el-GR" sz="2800" dirty="0" smtClean="0"/>
              <a:t>Παρέχει πλήρη κείμενα ανοικτών επιστημονικών και ακαδημαϊκών περιοδικών</a:t>
            </a:r>
          </a:p>
          <a:p>
            <a:pPr eaLnBrk="1" fontAlgn="auto" hangingPunct="1">
              <a:spcAft>
                <a:spcPts val="0"/>
              </a:spcAft>
              <a:buFont typeface="Wingdings 2"/>
              <a:buNone/>
              <a:defRPr/>
            </a:pPr>
            <a:endParaRPr lang="el-GR" sz="2800" dirty="0"/>
          </a:p>
        </p:txBody>
      </p:sp>
      <p:pic>
        <p:nvPicPr>
          <p:cNvPr id="20484" name="Picture 2" descr="doaj"/>
          <p:cNvPicPr>
            <a:picLocks noChangeAspect="1" noChangeArrowheads="1"/>
          </p:cNvPicPr>
          <p:nvPr/>
        </p:nvPicPr>
        <p:blipFill>
          <a:blip r:embed="rId3"/>
          <a:srcRect/>
          <a:stretch>
            <a:fillRect/>
          </a:stretch>
        </p:blipFill>
        <p:spPr bwMode="auto">
          <a:xfrm>
            <a:off x="4644008" y="3573016"/>
            <a:ext cx="3912939" cy="2548758"/>
          </a:xfrm>
          <a:prstGeom prst="rect">
            <a:avLst/>
          </a:prstGeom>
          <a:ln>
            <a:noFill/>
          </a:ln>
          <a:effectLst>
            <a:outerShdw blurRad="190500" algn="tl" rotWithShape="0">
              <a:srgbClr val="000000">
                <a:alpha val="70000"/>
              </a:srgbClr>
            </a:outerShdw>
          </a:effectLst>
        </p:spPr>
      </p:pic>
      <p:sp>
        <p:nvSpPr>
          <p:cNvPr id="27653" name="4 - Ορθογώνιο"/>
          <p:cNvSpPr>
            <a:spLocks noChangeArrowheads="1"/>
          </p:cNvSpPr>
          <p:nvPr/>
        </p:nvSpPr>
        <p:spPr bwMode="auto">
          <a:xfrm>
            <a:off x="242374"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n-US" dirty="0">
                <a:solidFill>
                  <a:srgbClr val="79766F"/>
                </a:solidFill>
                <a:latin typeface="Calibri" pitchFamily="34" charset="0"/>
                <a:hlinkClick r:id="rId4"/>
              </a:rPr>
              <a:t>http</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www</a:t>
            </a:r>
            <a:r>
              <a:rPr lang="el-GR" dirty="0">
                <a:solidFill>
                  <a:srgbClr val="79766F"/>
                </a:solidFill>
                <a:latin typeface="Calibri" pitchFamily="34" charset="0"/>
                <a:hlinkClick r:id="rId4"/>
              </a:rPr>
              <a:t>.</a:t>
            </a:r>
            <a:r>
              <a:rPr lang="en-US" dirty="0" err="1">
                <a:solidFill>
                  <a:srgbClr val="79766F"/>
                </a:solidFill>
                <a:latin typeface="Calibri" pitchFamily="34" charset="0"/>
                <a:hlinkClick r:id="rId4"/>
              </a:rPr>
              <a:t>doaj</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org</a:t>
            </a:r>
            <a:r>
              <a:rPr lang="el-GR" dirty="0">
                <a:solidFill>
                  <a:srgbClr val="79766F"/>
                </a:solidFill>
                <a:latin typeface="Calibri" pitchFamily="34" charset="0"/>
                <a:hlinkClick r:id="rId4"/>
              </a:rPr>
              <a:t>/</a:t>
            </a:r>
            <a:endParaRPr lang="el-GR" dirty="0">
              <a:solidFill>
                <a:srgbClr val="79766F"/>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n-US" dirty="0"/>
              <a:t>CONNEXIONS</a:t>
            </a:r>
            <a:endParaRPr lang="el-GR" dirty="0"/>
          </a:p>
        </p:txBody>
      </p:sp>
      <p:sp>
        <p:nvSpPr>
          <p:cNvPr id="3" name="2 - Υπότιτλος"/>
          <p:cNvSpPr>
            <a:spLocks noGrp="1"/>
          </p:cNvSpPr>
          <p:nvPr>
            <p:ph idx="1"/>
          </p:nvPr>
        </p:nvSpPr>
        <p:spPr/>
        <p:txBody>
          <a:bodyPr>
            <a:normAutofit/>
          </a:bodyPr>
          <a:lstStyle/>
          <a:p>
            <a:pPr>
              <a:defRPr/>
            </a:pPr>
            <a:r>
              <a:rPr lang="el-GR" sz="2400" dirty="0" smtClean="0"/>
              <a:t>Δίνει τη δυνατότητα κάποιος να διαβάσει ή και να μοιραστεί </a:t>
            </a:r>
            <a:r>
              <a:rPr lang="el-GR" sz="2400" dirty="0" smtClean="0"/>
              <a:t>εκπαιδευτικό </a:t>
            </a:r>
            <a:r>
              <a:rPr lang="el-GR" sz="2400" dirty="0" smtClean="0"/>
              <a:t>υλικό </a:t>
            </a:r>
          </a:p>
          <a:p>
            <a:pPr>
              <a:spcBef>
                <a:spcPts val="600"/>
              </a:spcBef>
              <a:defRPr/>
            </a:pPr>
            <a:r>
              <a:rPr lang="el-GR" sz="2400" dirty="0" smtClean="0"/>
              <a:t>Είναι οργανωμένο σε μαθήματα, βιβλία, αναφορές κ.α. </a:t>
            </a:r>
          </a:p>
          <a:p>
            <a:pPr>
              <a:spcBef>
                <a:spcPts val="600"/>
              </a:spcBef>
              <a:defRPr/>
            </a:pPr>
            <a:r>
              <a:rPr lang="el-GR" sz="2400" dirty="0" smtClean="0"/>
              <a:t>Αναφέρεται κυρίως σε εκπαιδευτικούς και εκπαιδευόμενους  </a:t>
            </a:r>
          </a:p>
          <a:p>
            <a:pPr>
              <a:defRPr/>
            </a:pPr>
            <a:endParaRPr lang="el-GR" sz="2400" dirty="0"/>
          </a:p>
        </p:txBody>
      </p:sp>
      <p:pic>
        <p:nvPicPr>
          <p:cNvPr id="21508" name="Picture 2" descr="connexions"/>
          <p:cNvPicPr>
            <a:picLocks noChangeAspect="1" noChangeArrowheads="1"/>
          </p:cNvPicPr>
          <p:nvPr/>
        </p:nvPicPr>
        <p:blipFill>
          <a:blip r:embed="rId3"/>
          <a:srcRect/>
          <a:stretch>
            <a:fillRect/>
          </a:stretch>
        </p:blipFill>
        <p:spPr bwMode="auto">
          <a:xfrm>
            <a:off x="2581161" y="3212976"/>
            <a:ext cx="5992881" cy="2592288"/>
          </a:xfrm>
          <a:prstGeom prst="rect">
            <a:avLst/>
          </a:prstGeom>
          <a:ln>
            <a:noFill/>
          </a:ln>
          <a:effectLst>
            <a:outerShdw blurRad="190500" algn="tl" rotWithShape="0">
              <a:srgbClr val="000000">
                <a:alpha val="70000"/>
              </a:srgbClr>
            </a:outerShdw>
          </a:effectLst>
        </p:spPr>
      </p:pic>
      <p:sp>
        <p:nvSpPr>
          <p:cNvPr id="28677" name="4 - Ορθογώνιο"/>
          <p:cNvSpPr>
            <a:spLocks noChangeArrowheads="1"/>
          </p:cNvSpPr>
          <p:nvPr/>
        </p:nvSpPr>
        <p:spPr bwMode="auto">
          <a:xfrm>
            <a:off x="250825"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n-US" dirty="0">
                <a:solidFill>
                  <a:srgbClr val="79766F"/>
                </a:solidFill>
                <a:latin typeface="Calibri" pitchFamily="34" charset="0"/>
                <a:hlinkClick r:id="rId4"/>
              </a:rPr>
              <a:t>http://cnx.org/</a:t>
            </a:r>
            <a:endParaRPr lang="el-GR" dirty="0">
              <a:solidFill>
                <a:srgbClr val="79766F"/>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n-US" dirty="0"/>
              <a:t>MERLOT</a:t>
            </a:r>
          </a:p>
        </p:txBody>
      </p:sp>
      <p:sp>
        <p:nvSpPr>
          <p:cNvPr id="3" name="2 - Υπότιτλος"/>
          <p:cNvSpPr>
            <a:spLocks noGrp="1"/>
          </p:cNvSpPr>
          <p:nvPr>
            <p:ph idx="1"/>
          </p:nvPr>
        </p:nvSpPr>
        <p:spPr/>
        <p:txBody>
          <a:bodyPr>
            <a:normAutofit/>
          </a:bodyPr>
          <a:lstStyle/>
          <a:p>
            <a:pPr marL="379476" indent="-342900">
              <a:spcAft>
                <a:spcPts val="600"/>
              </a:spcAft>
              <a:buFont typeface="Arial" pitchFamily="34" charset="0"/>
              <a:buChar char="•"/>
              <a:defRPr/>
            </a:pPr>
            <a:r>
              <a:rPr lang="el-GR" sz="2400" dirty="0" smtClean="0"/>
              <a:t>Μια δωρεάν και ανοικτή κοινότητα πόρων </a:t>
            </a:r>
          </a:p>
          <a:p>
            <a:pPr marL="379476" indent="-342900">
              <a:spcBef>
                <a:spcPts val="600"/>
              </a:spcBef>
              <a:spcAft>
                <a:spcPts val="0"/>
              </a:spcAft>
              <a:buFont typeface="Arial" pitchFamily="34" charset="0"/>
              <a:buChar char="•"/>
              <a:defRPr/>
            </a:pPr>
            <a:r>
              <a:rPr lang="el-GR" sz="2400" dirty="0" smtClean="0"/>
              <a:t>Για όσους επιθυμούν να μοιραστούν εκπαιδευτικά υλικά</a:t>
            </a:r>
            <a:endParaRPr lang="en-US" sz="2400" dirty="0" smtClean="0"/>
          </a:p>
          <a:p>
            <a:pPr marL="36513" indent="319088">
              <a:spcAft>
                <a:spcPts val="600"/>
              </a:spcAft>
              <a:defRPr/>
            </a:pPr>
            <a:r>
              <a:rPr lang="el-GR" sz="2400" dirty="0" smtClean="0"/>
              <a:t>και</a:t>
            </a:r>
            <a:r>
              <a:rPr lang="en-US" sz="2400" dirty="0" smtClean="0"/>
              <a:t> </a:t>
            </a:r>
            <a:r>
              <a:rPr lang="el-GR" sz="2400" dirty="0" smtClean="0"/>
              <a:t>παιδαγωγικές τεχνικές</a:t>
            </a:r>
          </a:p>
          <a:p>
            <a:pPr marL="379476" indent="-342900">
              <a:spcBef>
                <a:spcPts val="600"/>
              </a:spcBef>
              <a:buFont typeface="Arial" pitchFamily="34" charset="0"/>
              <a:buChar char="•"/>
              <a:defRPr/>
            </a:pPr>
            <a:r>
              <a:rPr lang="el-GR" sz="2400" dirty="0" smtClean="0"/>
              <a:t>Έχουν αξιολογηθεί από ομότιμους</a:t>
            </a:r>
          </a:p>
        </p:txBody>
      </p:sp>
      <p:pic>
        <p:nvPicPr>
          <p:cNvPr id="22532" name="Picture 2" descr="merlot1"/>
          <p:cNvPicPr>
            <a:picLocks noChangeAspect="1" noChangeArrowheads="1"/>
          </p:cNvPicPr>
          <p:nvPr/>
        </p:nvPicPr>
        <p:blipFill>
          <a:blip r:embed="rId3"/>
          <a:srcRect/>
          <a:stretch>
            <a:fillRect/>
          </a:stretch>
        </p:blipFill>
        <p:spPr bwMode="auto">
          <a:xfrm>
            <a:off x="2627784" y="3429000"/>
            <a:ext cx="4663791" cy="2664296"/>
          </a:xfrm>
          <a:prstGeom prst="rect">
            <a:avLst/>
          </a:prstGeom>
          <a:ln>
            <a:noFill/>
          </a:ln>
          <a:effectLst>
            <a:outerShdw blurRad="190500" algn="tl" rotWithShape="0">
              <a:srgbClr val="000000">
                <a:alpha val="70000"/>
              </a:srgbClr>
            </a:outerShdw>
          </a:effectLst>
        </p:spPr>
      </p:pic>
      <p:sp>
        <p:nvSpPr>
          <p:cNvPr id="29701" name="4 - Ορθογώνιο"/>
          <p:cNvSpPr>
            <a:spLocks noChangeArrowheads="1"/>
          </p:cNvSpPr>
          <p:nvPr/>
        </p:nvSpPr>
        <p:spPr bwMode="auto">
          <a:xfrm>
            <a:off x="250825"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l-GR" dirty="0">
                <a:solidFill>
                  <a:srgbClr val="79766F"/>
                </a:solidFill>
                <a:latin typeface="Calibri" pitchFamily="34" charset="0"/>
                <a:hlinkClick r:id="rId4"/>
              </a:rPr>
              <a:t>http://www.merlot.org/merlot/index.htm</a:t>
            </a:r>
            <a:endParaRPr lang="el-GR" dirty="0">
              <a:solidFill>
                <a:srgbClr val="79766F"/>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n-US" dirty="0"/>
              <a:t>ACAWIKI</a:t>
            </a:r>
          </a:p>
        </p:txBody>
      </p:sp>
      <p:sp>
        <p:nvSpPr>
          <p:cNvPr id="3" name="2 - Υπότιτλος"/>
          <p:cNvSpPr>
            <a:spLocks noGrp="1"/>
          </p:cNvSpPr>
          <p:nvPr>
            <p:ph idx="1"/>
          </p:nvPr>
        </p:nvSpPr>
        <p:spPr/>
        <p:txBody>
          <a:bodyPr>
            <a:normAutofit/>
          </a:bodyPr>
          <a:lstStyle/>
          <a:p>
            <a:pPr marL="0" indent="0">
              <a:buNone/>
              <a:defRPr/>
            </a:pPr>
            <a:r>
              <a:rPr lang="el-GR" sz="2400" b="1" dirty="0" smtClean="0"/>
              <a:t>Συλλογή περιλήψεων</a:t>
            </a:r>
            <a:r>
              <a:rPr lang="en-US" sz="2400" b="1" dirty="0" smtClean="0"/>
              <a:t>:</a:t>
            </a:r>
            <a:endParaRPr lang="el-GR" sz="2400" b="1" dirty="0" smtClean="0"/>
          </a:p>
          <a:p>
            <a:pPr marL="493712" indent="-457200">
              <a:spcBef>
                <a:spcPts val="600"/>
              </a:spcBef>
              <a:spcAft>
                <a:spcPts val="600"/>
              </a:spcAft>
              <a:defRPr/>
            </a:pPr>
            <a:r>
              <a:rPr lang="el-GR" sz="2400" dirty="0" smtClean="0"/>
              <a:t>Επιστημονικών άρθρων</a:t>
            </a:r>
          </a:p>
          <a:p>
            <a:pPr marL="493712" indent="-457200">
              <a:spcBef>
                <a:spcPts val="600"/>
              </a:spcBef>
              <a:spcAft>
                <a:spcPts val="600"/>
              </a:spcAft>
              <a:defRPr/>
            </a:pPr>
            <a:r>
              <a:rPr lang="el-GR" sz="2400" dirty="0" smtClean="0"/>
              <a:t>Επισκοπήσεων βιβλιογραφίας</a:t>
            </a:r>
          </a:p>
          <a:p>
            <a:pPr marL="493712" indent="-457200">
              <a:spcBef>
                <a:spcPts val="600"/>
              </a:spcBef>
              <a:spcAft>
                <a:spcPts val="600"/>
              </a:spcAft>
              <a:defRPr/>
            </a:pPr>
            <a:r>
              <a:rPr lang="el-GR" sz="2400" dirty="0" smtClean="0"/>
              <a:t>Έχουν αξιολογηθεί από ομότιμους </a:t>
            </a:r>
          </a:p>
          <a:p>
            <a:pPr marL="493712" indent="-457200">
              <a:spcBef>
                <a:spcPts val="600"/>
              </a:spcBef>
              <a:defRPr/>
            </a:pPr>
            <a:r>
              <a:rPr lang="el-GR" sz="2400" dirty="0" smtClean="0"/>
              <a:t>Περισσότερες από 600 περιλήψεις με άδεια </a:t>
            </a:r>
            <a:r>
              <a:rPr lang="en-US" sz="2400" dirty="0" smtClean="0"/>
              <a:t>Creative </a:t>
            </a:r>
            <a:r>
              <a:rPr lang="en-US" sz="2400" dirty="0" smtClean="0"/>
              <a:t>Commons</a:t>
            </a:r>
            <a:r>
              <a:rPr lang="en-US" sz="2400" dirty="0" smtClean="0"/>
              <a:t>	</a:t>
            </a:r>
            <a:endParaRPr lang="el-GR" sz="2400" dirty="0"/>
          </a:p>
        </p:txBody>
      </p:sp>
      <p:pic>
        <p:nvPicPr>
          <p:cNvPr id="23556" name="Picture 2" descr="akawiki"/>
          <p:cNvPicPr>
            <a:picLocks noChangeAspect="1" noChangeArrowheads="1"/>
          </p:cNvPicPr>
          <p:nvPr/>
        </p:nvPicPr>
        <p:blipFill>
          <a:blip r:embed="rId3"/>
          <a:srcRect/>
          <a:stretch>
            <a:fillRect/>
          </a:stretch>
        </p:blipFill>
        <p:spPr bwMode="auto">
          <a:xfrm>
            <a:off x="1341618" y="4149080"/>
            <a:ext cx="6079329" cy="1809166"/>
          </a:xfrm>
          <a:prstGeom prst="rect">
            <a:avLst/>
          </a:prstGeom>
          <a:ln>
            <a:noFill/>
          </a:ln>
          <a:effectLst>
            <a:outerShdw blurRad="190500" algn="tl" rotWithShape="0">
              <a:srgbClr val="000000">
                <a:alpha val="70000"/>
              </a:srgbClr>
            </a:outerShdw>
          </a:effectLst>
        </p:spPr>
      </p:pic>
      <p:sp>
        <p:nvSpPr>
          <p:cNvPr id="30725" name="4 - Ορθογώνιο"/>
          <p:cNvSpPr>
            <a:spLocks noChangeArrowheads="1"/>
          </p:cNvSpPr>
          <p:nvPr/>
        </p:nvSpPr>
        <p:spPr bwMode="auto">
          <a:xfrm>
            <a:off x="250825" y="6309320"/>
            <a:ext cx="849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n-US" dirty="0">
                <a:solidFill>
                  <a:srgbClr val="79766F"/>
                </a:solidFill>
                <a:latin typeface="Calibri" pitchFamily="34" charset="0"/>
                <a:hlinkClick r:id="rId4"/>
              </a:rPr>
              <a:t>http</a:t>
            </a:r>
            <a:r>
              <a:rPr lang="el-GR" dirty="0">
                <a:solidFill>
                  <a:srgbClr val="79766F"/>
                </a:solidFill>
                <a:latin typeface="Calibri" pitchFamily="34" charset="0"/>
                <a:hlinkClick r:id="rId4"/>
              </a:rPr>
              <a:t>://</a:t>
            </a:r>
            <a:r>
              <a:rPr lang="en-US" dirty="0" err="1">
                <a:solidFill>
                  <a:srgbClr val="79766F"/>
                </a:solidFill>
                <a:latin typeface="Calibri" pitchFamily="34" charset="0"/>
                <a:hlinkClick r:id="rId4"/>
              </a:rPr>
              <a:t>acawiki</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org</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Home</a:t>
            </a:r>
            <a:endParaRPr lang="el-GR" dirty="0">
              <a:solidFill>
                <a:srgbClr val="79766F"/>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n-US" dirty="0"/>
              <a:t>WIKIVERSITY</a:t>
            </a:r>
          </a:p>
        </p:txBody>
      </p:sp>
      <p:sp>
        <p:nvSpPr>
          <p:cNvPr id="3" name="2 - Υπότιτλος"/>
          <p:cNvSpPr>
            <a:spLocks noGrp="1"/>
          </p:cNvSpPr>
          <p:nvPr>
            <p:ph idx="1"/>
          </p:nvPr>
        </p:nvSpPr>
        <p:spPr/>
        <p:txBody>
          <a:bodyPr>
            <a:normAutofit/>
          </a:bodyPr>
          <a:lstStyle/>
          <a:p>
            <a:pPr marL="0" indent="0">
              <a:buNone/>
              <a:defRPr/>
            </a:pPr>
            <a:r>
              <a:rPr lang="el-GR" sz="2400" b="1" dirty="0" smtClean="0"/>
              <a:t>Περιέχει</a:t>
            </a:r>
            <a:r>
              <a:rPr lang="en-US" sz="2400" b="1" dirty="0" smtClean="0"/>
              <a:t>:</a:t>
            </a:r>
          </a:p>
          <a:p>
            <a:pPr marL="319088" indent="-319088">
              <a:spcBef>
                <a:spcPts val="600"/>
              </a:spcBef>
              <a:buFont typeface="Arial" pitchFamily="34" charset="0"/>
              <a:buChar char="•"/>
              <a:defRPr/>
            </a:pPr>
            <a:r>
              <a:rPr lang="el-GR" sz="2400" dirty="0" smtClean="0"/>
              <a:t>Μαθησιακούς πόρους</a:t>
            </a:r>
            <a:endParaRPr lang="en-US" sz="2400" dirty="0" smtClean="0"/>
          </a:p>
          <a:p>
            <a:pPr marL="319088" indent="-319088">
              <a:spcBef>
                <a:spcPts val="600"/>
              </a:spcBef>
              <a:buFont typeface="Arial" pitchFamily="34" charset="0"/>
              <a:buChar char="•"/>
              <a:defRPr/>
            </a:pPr>
            <a:r>
              <a:rPr lang="el-GR" sz="2400" dirty="0" smtClean="0"/>
              <a:t>Εκπαιδευτικά έργα</a:t>
            </a:r>
          </a:p>
          <a:p>
            <a:pPr marL="319088" indent="-319088">
              <a:defRPr/>
            </a:pPr>
            <a:endParaRPr lang="el-GR" sz="2400" dirty="0" smtClean="0"/>
          </a:p>
          <a:p>
            <a:pPr>
              <a:buFont typeface="Wingdings" panose="05000000000000000000" pitchFamily="2" charset="2"/>
              <a:buChar char="Ø"/>
              <a:defRPr/>
            </a:pPr>
            <a:r>
              <a:rPr lang="el-GR" sz="2400" dirty="0" smtClean="0"/>
              <a:t>Βαθμίδες Εκπαίδευσης</a:t>
            </a:r>
            <a:r>
              <a:rPr lang="en-US" sz="2400" dirty="0" smtClean="0"/>
              <a:t>:</a:t>
            </a:r>
            <a:endParaRPr lang="el-GR" sz="2400" dirty="0" smtClean="0"/>
          </a:p>
          <a:p>
            <a:pPr marL="319088" indent="-319088">
              <a:spcBef>
                <a:spcPts val="600"/>
              </a:spcBef>
              <a:buFont typeface="Arial" pitchFamily="34" charset="0"/>
              <a:buChar char="•"/>
              <a:defRPr/>
            </a:pPr>
            <a:r>
              <a:rPr lang="el-GR" sz="2400" dirty="0" smtClean="0"/>
              <a:t>Προσχολική</a:t>
            </a:r>
            <a:endParaRPr lang="en-US" sz="2400" dirty="0" smtClean="0"/>
          </a:p>
          <a:p>
            <a:pPr marL="319088" indent="-319088">
              <a:spcBef>
                <a:spcPts val="600"/>
              </a:spcBef>
              <a:buFont typeface="Arial" pitchFamily="34" charset="0"/>
              <a:buChar char="•"/>
              <a:defRPr/>
            </a:pPr>
            <a:r>
              <a:rPr lang="el-GR" sz="2400" dirty="0" smtClean="0"/>
              <a:t>Πανεπιστημιακή</a:t>
            </a:r>
            <a:endParaRPr lang="en-US" sz="2400" dirty="0" smtClean="0"/>
          </a:p>
          <a:p>
            <a:pPr marL="319088" indent="-319088">
              <a:spcBef>
                <a:spcPts val="600"/>
              </a:spcBef>
              <a:buFont typeface="Arial" pitchFamily="34" charset="0"/>
              <a:buChar char="•"/>
              <a:defRPr/>
            </a:pPr>
            <a:r>
              <a:rPr lang="el-GR" sz="2400" dirty="0" smtClean="0"/>
              <a:t>Επαγγελματική κατάρτιση </a:t>
            </a:r>
            <a:endParaRPr lang="en-US" sz="2400" dirty="0" smtClean="0"/>
          </a:p>
          <a:p>
            <a:pPr marL="319088" indent="-319088">
              <a:spcBef>
                <a:spcPts val="600"/>
              </a:spcBef>
              <a:buFont typeface="Arial" pitchFamily="34" charset="0"/>
              <a:buChar char="•"/>
              <a:defRPr/>
            </a:pPr>
            <a:r>
              <a:rPr lang="el-GR" sz="2400" dirty="0" smtClean="0"/>
              <a:t>Άτυπη μάθηση </a:t>
            </a:r>
          </a:p>
          <a:p>
            <a:pPr>
              <a:defRPr/>
            </a:pPr>
            <a:endParaRPr lang="el-GR" sz="2400" dirty="0" smtClean="0"/>
          </a:p>
        </p:txBody>
      </p:sp>
      <p:pic>
        <p:nvPicPr>
          <p:cNvPr id="24580" name="Picture 2" descr="wikiversity"/>
          <p:cNvPicPr>
            <a:picLocks noChangeAspect="1" noChangeArrowheads="1"/>
          </p:cNvPicPr>
          <p:nvPr/>
        </p:nvPicPr>
        <p:blipFill>
          <a:blip r:embed="rId3"/>
          <a:srcRect/>
          <a:stretch>
            <a:fillRect/>
          </a:stretch>
        </p:blipFill>
        <p:spPr bwMode="auto">
          <a:xfrm>
            <a:off x="4139952" y="1369052"/>
            <a:ext cx="4694967" cy="2663998"/>
          </a:xfrm>
          <a:prstGeom prst="rect">
            <a:avLst/>
          </a:prstGeom>
          <a:ln>
            <a:noFill/>
          </a:ln>
          <a:effectLst>
            <a:outerShdw blurRad="190500" algn="tl" rotWithShape="0">
              <a:srgbClr val="000000">
                <a:alpha val="70000"/>
              </a:srgbClr>
            </a:outerShdw>
          </a:effectLst>
        </p:spPr>
      </p:pic>
      <p:sp>
        <p:nvSpPr>
          <p:cNvPr id="31749" name="4 - Ορθογώνιο"/>
          <p:cNvSpPr>
            <a:spLocks noChangeArrowheads="1"/>
          </p:cNvSpPr>
          <p:nvPr/>
        </p:nvSpPr>
        <p:spPr bwMode="auto">
          <a:xfrm>
            <a:off x="236017"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n-US" dirty="0">
                <a:solidFill>
                  <a:srgbClr val="79766F"/>
                </a:solidFill>
                <a:latin typeface="Calibri" pitchFamily="34" charset="0"/>
                <a:hlinkClick r:id="rId4"/>
              </a:rPr>
              <a:t>http</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en</a:t>
            </a:r>
            <a:r>
              <a:rPr lang="el-GR" dirty="0">
                <a:solidFill>
                  <a:srgbClr val="79766F"/>
                </a:solidFill>
                <a:latin typeface="Calibri" pitchFamily="34" charset="0"/>
                <a:hlinkClick r:id="rId4"/>
              </a:rPr>
              <a:t>.</a:t>
            </a:r>
            <a:r>
              <a:rPr lang="en-US" dirty="0" err="1">
                <a:solidFill>
                  <a:srgbClr val="79766F"/>
                </a:solidFill>
                <a:latin typeface="Calibri" pitchFamily="34" charset="0"/>
                <a:hlinkClick r:id="rId4"/>
              </a:rPr>
              <a:t>wikiversity</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org</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wiki</a:t>
            </a:r>
            <a:r>
              <a:rPr lang="el-GR" dirty="0">
                <a:solidFill>
                  <a:srgbClr val="79766F"/>
                </a:solidFill>
                <a:latin typeface="Calibri" pitchFamily="34" charset="0"/>
                <a:hlinkClick r:id="rId4"/>
              </a:rPr>
              <a:t>/</a:t>
            </a:r>
            <a:r>
              <a:rPr lang="en-US" dirty="0" err="1">
                <a:solidFill>
                  <a:srgbClr val="79766F"/>
                </a:solidFill>
                <a:latin typeface="Calibri" pitchFamily="34" charset="0"/>
                <a:hlinkClick r:id="rId4"/>
              </a:rPr>
              <a:t>Wikiversity</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Main</a:t>
            </a:r>
            <a:r>
              <a:rPr lang="el-GR" dirty="0">
                <a:solidFill>
                  <a:srgbClr val="79766F"/>
                </a:solidFill>
                <a:latin typeface="Calibri" pitchFamily="34" charset="0"/>
                <a:hlinkClick r:id="rId4"/>
              </a:rPr>
              <a:t>_</a:t>
            </a:r>
            <a:r>
              <a:rPr lang="en-US" dirty="0">
                <a:solidFill>
                  <a:srgbClr val="79766F"/>
                </a:solidFill>
                <a:latin typeface="Calibri" pitchFamily="34" charset="0"/>
                <a:hlinkClick r:id="rId4"/>
              </a:rPr>
              <a:t>Page</a:t>
            </a:r>
            <a:endParaRPr lang="el-GR" dirty="0">
              <a:solidFill>
                <a:srgbClr val="79766F"/>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n-US" dirty="0" err="1"/>
              <a:t>OpenDOAR</a:t>
            </a:r>
            <a:r>
              <a:rPr lang="en-US" dirty="0"/>
              <a:t> </a:t>
            </a:r>
            <a:endParaRPr lang="el-GR" dirty="0"/>
          </a:p>
        </p:txBody>
      </p:sp>
      <p:sp>
        <p:nvSpPr>
          <p:cNvPr id="3" name="2 - Υπότιτλος"/>
          <p:cNvSpPr>
            <a:spLocks noGrp="1"/>
          </p:cNvSpPr>
          <p:nvPr>
            <p:ph idx="1"/>
          </p:nvPr>
        </p:nvSpPr>
        <p:spPr/>
        <p:txBody>
          <a:bodyPr>
            <a:normAutofit/>
          </a:bodyPr>
          <a:lstStyle/>
          <a:p>
            <a:pPr marL="266700" indent="-266700">
              <a:buFont typeface="Arial" pitchFamily="34" charset="0"/>
              <a:buChar char="•"/>
              <a:defRPr/>
            </a:pPr>
            <a:r>
              <a:rPr lang="el-GR" sz="2800" dirty="0" smtClean="0"/>
              <a:t>Κατάλογος ανοικτών ακαδημαϊκών αποθετηρίων</a:t>
            </a:r>
          </a:p>
          <a:p>
            <a:pPr marL="266700" indent="-266700">
              <a:buFont typeface="Arial" pitchFamily="34" charset="0"/>
              <a:buChar char="•"/>
              <a:defRPr/>
            </a:pPr>
            <a:endParaRPr lang="el-GR" sz="2800" dirty="0" smtClean="0"/>
          </a:p>
          <a:p>
            <a:pPr marL="266700" indent="-266700">
              <a:buFont typeface="Arial" pitchFamily="34" charset="0"/>
              <a:buChar char="•"/>
              <a:defRPr/>
            </a:pPr>
            <a:r>
              <a:rPr lang="el-GR" sz="2800" dirty="0" smtClean="0"/>
              <a:t>Κάθε αποθετήριο έχει ελεγχθεί από το προσωπικό του </a:t>
            </a:r>
            <a:r>
              <a:rPr lang="el-GR" sz="2800" dirty="0" err="1" smtClean="0"/>
              <a:t>OpenDOAR</a:t>
            </a:r>
            <a:r>
              <a:rPr lang="el-GR" sz="2800" dirty="0" smtClean="0"/>
              <a:t>	</a:t>
            </a:r>
          </a:p>
          <a:p>
            <a:pPr eaLnBrk="1" fontAlgn="auto" hangingPunct="1">
              <a:spcAft>
                <a:spcPts val="0"/>
              </a:spcAft>
              <a:buFont typeface="Wingdings 2"/>
              <a:buNone/>
              <a:defRPr/>
            </a:pPr>
            <a:endParaRPr lang="el-GR" sz="2800" dirty="0"/>
          </a:p>
        </p:txBody>
      </p:sp>
      <p:pic>
        <p:nvPicPr>
          <p:cNvPr id="25604" name="Picture 2" descr="opendoar"/>
          <p:cNvPicPr>
            <a:picLocks noChangeAspect="1" noChangeArrowheads="1"/>
          </p:cNvPicPr>
          <p:nvPr/>
        </p:nvPicPr>
        <p:blipFill>
          <a:blip r:embed="rId3"/>
          <a:srcRect/>
          <a:stretch>
            <a:fillRect/>
          </a:stretch>
        </p:blipFill>
        <p:spPr bwMode="auto">
          <a:xfrm>
            <a:off x="1452318" y="3429000"/>
            <a:ext cx="6137921" cy="2448272"/>
          </a:xfrm>
          <a:prstGeom prst="rect">
            <a:avLst/>
          </a:prstGeom>
          <a:ln>
            <a:noFill/>
          </a:ln>
          <a:effectLst>
            <a:outerShdw blurRad="190500" algn="tl" rotWithShape="0">
              <a:srgbClr val="000000">
                <a:alpha val="70000"/>
              </a:srgbClr>
            </a:outerShdw>
          </a:effectLst>
        </p:spPr>
      </p:pic>
      <p:sp>
        <p:nvSpPr>
          <p:cNvPr id="32773" name="4 - Ορθογώνιο"/>
          <p:cNvSpPr>
            <a:spLocks noChangeArrowheads="1"/>
          </p:cNvSpPr>
          <p:nvPr/>
        </p:nvSpPr>
        <p:spPr bwMode="auto">
          <a:xfrm>
            <a:off x="237004"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n-US" dirty="0">
                <a:solidFill>
                  <a:srgbClr val="79766F"/>
                </a:solidFill>
                <a:latin typeface="Calibri" pitchFamily="34" charset="0"/>
                <a:hlinkClick r:id="rId4"/>
              </a:rPr>
              <a:t>http</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www</a:t>
            </a:r>
            <a:r>
              <a:rPr lang="el-GR" dirty="0">
                <a:solidFill>
                  <a:srgbClr val="79766F"/>
                </a:solidFill>
                <a:latin typeface="Calibri" pitchFamily="34" charset="0"/>
                <a:hlinkClick r:id="rId4"/>
              </a:rPr>
              <a:t>.</a:t>
            </a:r>
            <a:r>
              <a:rPr lang="en-US" dirty="0" err="1">
                <a:solidFill>
                  <a:srgbClr val="79766F"/>
                </a:solidFill>
                <a:latin typeface="Calibri" pitchFamily="34" charset="0"/>
                <a:hlinkClick r:id="rId4"/>
              </a:rPr>
              <a:t>opendoar</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org</a:t>
            </a:r>
            <a:r>
              <a:rPr lang="el-GR" dirty="0">
                <a:solidFill>
                  <a:srgbClr val="79766F"/>
                </a:solidFill>
                <a:latin typeface="Calibri" pitchFamily="34" charset="0"/>
                <a:hlinkClick r:id="rId4"/>
              </a:rPr>
              <a:t>/</a:t>
            </a:r>
            <a:endParaRPr lang="el-GR" dirty="0">
              <a:solidFill>
                <a:srgbClr val="79766F"/>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n-US" dirty="0" err="1"/>
              <a:t>iBerry</a:t>
            </a:r>
            <a:r>
              <a:rPr lang="en-US" dirty="0"/>
              <a:t> </a:t>
            </a:r>
            <a:endParaRPr lang="el-GR" dirty="0"/>
          </a:p>
        </p:txBody>
      </p:sp>
      <p:sp>
        <p:nvSpPr>
          <p:cNvPr id="3" name="2 - Υπότιτλος"/>
          <p:cNvSpPr>
            <a:spLocks noGrp="1"/>
          </p:cNvSpPr>
          <p:nvPr>
            <p:ph idx="1"/>
          </p:nvPr>
        </p:nvSpPr>
        <p:spPr/>
        <p:txBody>
          <a:bodyPr>
            <a:normAutofit fontScale="85000" lnSpcReduction="20000"/>
          </a:bodyPr>
          <a:lstStyle/>
          <a:p>
            <a:pPr marL="0" indent="0">
              <a:buNone/>
              <a:defRPr/>
            </a:pPr>
            <a:r>
              <a:rPr lang="el-GR" b="1" dirty="0" smtClean="0"/>
              <a:t>Περιέχει πόρους για</a:t>
            </a:r>
            <a:r>
              <a:rPr lang="en-US" b="1" dirty="0" smtClean="0"/>
              <a:t>:</a:t>
            </a:r>
          </a:p>
          <a:p>
            <a:pPr>
              <a:defRPr/>
            </a:pPr>
            <a:r>
              <a:rPr lang="el-GR" dirty="0" smtClean="0"/>
              <a:t>εκπαιδευόμενους, </a:t>
            </a:r>
          </a:p>
          <a:p>
            <a:pPr>
              <a:defRPr/>
            </a:pPr>
            <a:r>
              <a:rPr lang="el-GR" dirty="0" smtClean="0"/>
              <a:t>Εκπαιδευτικούς, </a:t>
            </a:r>
          </a:p>
          <a:p>
            <a:pPr>
              <a:defRPr/>
            </a:pPr>
            <a:r>
              <a:rPr lang="el-GR" dirty="0" smtClean="0"/>
              <a:t>-&gt; χώρο της εκπαίδευσης </a:t>
            </a:r>
          </a:p>
          <a:p>
            <a:pPr>
              <a:defRPr/>
            </a:pPr>
            <a:r>
              <a:rPr lang="el-GR" dirty="0" smtClean="0"/>
              <a:t>Ενηλίκων</a:t>
            </a:r>
          </a:p>
          <a:p>
            <a:pPr marL="0" indent="0">
              <a:spcBef>
                <a:spcPts val="1200"/>
              </a:spcBef>
              <a:buNone/>
              <a:defRPr/>
            </a:pPr>
            <a:r>
              <a:rPr lang="el-GR" b="1" dirty="0" smtClean="0"/>
              <a:t>Περιλαμβάνει</a:t>
            </a:r>
            <a:r>
              <a:rPr lang="en-US" b="1" dirty="0" smtClean="0"/>
              <a:t>:</a:t>
            </a:r>
            <a:endParaRPr lang="el-GR" b="1" dirty="0" smtClean="0"/>
          </a:p>
          <a:p>
            <a:pPr>
              <a:buFont typeface="Arial" pitchFamily="34" charset="0"/>
              <a:buChar char="•"/>
              <a:defRPr/>
            </a:pPr>
            <a:r>
              <a:rPr lang="el-GR" dirty="0" smtClean="0"/>
              <a:t>Μαθήματα</a:t>
            </a:r>
          </a:p>
          <a:p>
            <a:pPr>
              <a:buFont typeface="Arial" pitchFamily="34" charset="0"/>
              <a:buChar char="•"/>
              <a:defRPr/>
            </a:pPr>
            <a:r>
              <a:rPr lang="el-GR" dirty="0" smtClean="0"/>
              <a:t>Σημειώσεις </a:t>
            </a:r>
          </a:p>
          <a:p>
            <a:pPr>
              <a:buFont typeface="Arial" pitchFamily="34" charset="0"/>
              <a:buChar char="•"/>
              <a:defRPr/>
            </a:pPr>
            <a:r>
              <a:rPr lang="el-GR" dirty="0" smtClean="0"/>
              <a:t>Βίντεο-διαλέξεις </a:t>
            </a:r>
          </a:p>
          <a:p>
            <a:pPr>
              <a:buFont typeface="Arial" pitchFamily="34" charset="0"/>
              <a:buChar char="•"/>
              <a:defRPr/>
            </a:pPr>
            <a:r>
              <a:rPr lang="el-GR" dirty="0" smtClean="0"/>
              <a:t>Παρουσιάσεις </a:t>
            </a:r>
          </a:p>
          <a:p>
            <a:pPr>
              <a:buFont typeface="Arial" pitchFamily="34" charset="0"/>
              <a:buChar char="•"/>
              <a:defRPr/>
            </a:pPr>
            <a:r>
              <a:rPr lang="el-GR" dirty="0" smtClean="0"/>
              <a:t>Ηχητικών διαλέξεις </a:t>
            </a:r>
          </a:p>
          <a:p>
            <a:pPr>
              <a:buFont typeface="Arial" pitchFamily="34" charset="0"/>
              <a:buChar char="•"/>
              <a:defRPr/>
            </a:pPr>
            <a:r>
              <a:rPr lang="el-GR" dirty="0" smtClean="0"/>
              <a:t>Λογισμικό</a:t>
            </a:r>
            <a:endParaRPr lang="el-GR" dirty="0" smtClean="0"/>
          </a:p>
          <a:p>
            <a:pPr eaLnBrk="1" fontAlgn="auto" hangingPunct="1">
              <a:spcAft>
                <a:spcPts val="0"/>
              </a:spcAft>
              <a:buFont typeface="Wingdings 2"/>
              <a:buNone/>
              <a:defRPr/>
            </a:pPr>
            <a:endParaRPr lang="el-GR" dirty="0"/>
          </a:p>
        </p:txBody>
      </p:sp>
      <p:pic>
        <p:nvPicPr>
          <p:cNvPr id="26628" name="Picture 2" descr="iberry"/>
          <p:cNvPicPr>
            <a:picLocks noChangeAspect="1" noChangeArrowheads="1"/>
          </p:cNvPicPr>
          <p:nvPr/>
        </p:nvPicPr>
        <p:blipFill>
          <a:blip r:embed="rId3"/>
          <a:srcRect/>
          <a:stretch>
            <a:fillRect/>
          </a:stretch>
        </p:blipFill>
        <p:spPr bwMode="auto">
          <a:xfrm>
            <a:off x="3833834" y="3002998"/>
            <a:ext cx="4941887" cy="2535237"/>
          </a:xfrm>
          <a:prstGeom prst="rect">
            <a:avLst/>
          </a:prstGeom>
          <a:ln>
            <a:noFill/>
          </a:ln>
          <a:effectLst>
            <a:outerShdw blurRad="190500" algn="tl" rotWithShape="0">
              <a:srgbClr val="000000">
                <a:alpha val="70000"/>
              </a:srgbClr>
            </a:outerShdw>
          </a:effectLst>
        </p:spPr>
      </p:pic>
      <p:sp>
        <p:nvSpPr>
          <p:cNvPr id="33797" name="4 - Ορθογώνιο"/>
          <p:cNvSpPr>
            <a:spLocks noChangeArrowheads="1"/>
          </p:cNvSpPr>
          <p:nvPr/>
        </p:nvSpPr>
        <p:spPr bwMode="auto">
          <a:xfrm>
            <a:off x="279421"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solidFill>
                  <a:srgbClr val="79766F"/>
                </a:solidFill>
                <a:latin typeface="Calibri" pitchFamily="34" charset="0"/>
              </a:rPr>
              <a:t>Ηλεκτρονική Διεύθυνση: </a:t>
            </a:r>
            <a:r>
              <a:rPr lang="en-US">
                <a:latin typeface="Calibri" pitchFamily="34" charset="0"/>
                <a:hlinkClick r:id="rId4"/>
              </a:rPr>
              <a:t>http://iberry.com/cmshtm</a:t>
            </a:r>
            <a:endParaRPr lang="el-GR">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n-US" dirty="0"/>
              <a:t>INTERNET ARCHIVE</a:t>
            </a:r>
            <a:r>
              <a:rPr lang="el-GR" dirty="0" smtClean="0"/>
              <a:t>,</a:t>
            </a:r>
            <a:r>
              <a:rPr lang="en-US" dirty="0" smtClean="0"/>
              <a:t>OER</a:t>
            </a:r>
            <a:endParaRPr lang="el-GR" dirty="0"/>
          </a:p>
        </p:txBody>
      </p:sp>
      <p:sp>
        <p:nvSpPr>
          <p:cNvPr id="3" name="2 - Υπότιτλος"/>
          <p:cNvSpPr>
            <a:spLocks noGrp="1"/>
          </p:cNvSpPr>
          <p:nvPr>
            <p:ph idx="1"/>
          </p:nvPr>
        </p:nvSpPr>
        <p:spPr/>
        <p:txBody>
          <a:bodyPr>
            <a:noAutofit/>
          </a:bodyPr>
          <a:lstStyle/>
          <a:p>
            <a:pPr marL="0" indent="0">
              <a:buNone/>
              <a:defRPr/>
            </a:pPr>
            <a:r>
              <a:rPr lang="el-GR" sz="2400" dirty="0" smtClean="0"/>
              <a:t>Βιβλιοθήκη </a:t>
            </a:r>
            <a:r>
              <a:rPr lang="el-GR" sz="2400" dirty="0" smtClean="0"/>
              <a:t>ανοικτών </a:t>
            </a:r>
            <a:r>
              <a:rPr lang="el-GR" sz="2400" dirty="0" smtClean="0"/>
              <a:t>εκπαιδευτικών </a:t>
            </a:r>
            <a:r>
              <a:rPr lang="el-GR" sz="2400" dirty="0" smtClean="0"/>
              <a:t>πόρων </a:t>
            </a:r>
            <a:r>
              <a:rPr lang="el-GR" sz="2400" dirty="0" smtClean="0"/>
              <a:t>και </a:t>
            </a:r>
            <a:r>
              <a:rPr lang="el-GR" sz="2400" dirty="0"/>
              <a:t>π</a:t>
            </a:r>
            <a:r>
              <a:rPr lang="el-GR" sz="2400" dirty="0" smtClean="0"/>
              <a:t>ανεπιστημιακών διαλέξεων</a:t>
            </a:r>
            <a:endParaRPr lang="el-GR" sz="2400" dirty="0" smtClean="0"/>
          </a:p>
          <a:p>
            <a:pPr>
              <a:defRPr/>
            </a:pPr>
            <a:endParaRPr lang="el-GR" sz="2400" dirty="0" smtClean="0"/>
          </a:p>
          <a:p>
            <a:pPr marL="0" indent="0">
              <a:buNone/>
              <a:defRPr/>
            </a:pPr>
            <a:r>
              <a:rPr lang="el-GR" sz="2400" b="1" dirty="0" smtClean="0"/>
              <a:t>Περιλαμβάνει</a:t>
            </a:r>
          </a:p>
          <a:p>
            <a:pPr marL="266700" indent="-266700">
              <a:buFont typeface="Arial" pitchFamily="34" charset="0"/>
              <a:buChar char="•"/>
              <a:tabLst>
                <a:tab pos="266700" algn="l"/>
              </a:tabLst>
              <a:defRPr/>
            </a:pPr>
            <a:r>
              <a:rPr lang="el-GR" sz="2400" dirty="0" smtClean="0"/>
              <a:t>Δωρεάν μαθήματα</a:t>
            </a:r>
          </a:p>
          <a:p>
            <a:pPr marL="266700" indent="-266700">
              <a:buFont typeface="Arial" pitchFamily="34" charset="0"/>
              <a:buChar char="•"/>
              <a:tabLst>
                <a:tab pos="266700" algn="l"/>
              </a:tabLst>
              <a:defRPr/>
            </a:pPr>
            <a:r>
              <a:rPr lang="el-GR" sz="2400" dirty="0" smtClean="0"/>
              <a:t>Βίντεο-διαλέξεις</a:t>
            </a:r>
          </a:p>
          <a:p>
            <a:pPr marL="266700" indent="-266700">
              <a:buFont typeface="Arial" pitchFamily="34" charset="0"/>
              <a:buChar char="•"/>
              <a:tabLst>
                <a:tab pos="266700" algn="l"/>
              </a:tabLst>
              <a:defRPr/>
            </a:pPr>
            <a:r>
              <a:rPr lang="el-GR" sz="2400" dirty="0" smtClean="0"/>
              <a:t>Υποστηρικτικό </a:t>
            </a:r>
            <a:r>
              <a:rPr lang="el-GR" sz="2400" dirty="0" smtClean="0"/>
              <a:t>υλικό</a:t>
            </a:r>
            <a:endParaRPr lang="el-GR" sz="2400" dirty="0" smtClean="0"/>
          </a:p>
          <a:p>
            <a:pPr eaLnBrk="1" fontAlgn="auto" hangingPunct="1">
              <a:spcAft>
                <a:spcPts val="0"/>
              </a:spcAft>
              <a:buFont typeface="Wingdings 2"/>
              <a:buNone/>
              <a:defRPr/>
            </a:pPr>
            <a:endParaRPr lang="el-GR" sz="2400" dirty="0"/>
          </a:p>
        </p:txBody>
      </p:sp>
      <p:pic>
        <p:nvPicPr>
          <p:cNvPr id="27652" name="Picture 2" descr="internetarchive"/>
          <p:cNvPicPr>
            <a:picLocks noChangeAspect="1" noChangeArrowheads="1"/>
          </p:cNvPicPr>
          <p:nvPr/>
        </p:nvPicPr>
        <p:blipFill>
          <a:blip r:embed="rId3"/>
          <a:srcRect/>
          <a:stretch>
            <a:fillRect/>
          </a:stretch>
        </p:blipFill>
        <p:spPr bwMode="auto">
          <a:xfrm>
            <a:off x="3695072" y="2420888"/>
            <a:ext cx="5086350" cy="2857500"/>
          </a:xfrm>
          <a:prstGeom prst="rect">
            <a:avLst/>
          </a:prstGeom>
          <a:ln>
            <a:noFill/>
          </a:ln>
          <a:effectLst>
            <a:outerShdw blurRad="190500" algn="tl" rotWithShape="0">
              <a:srgbClr val="000000">
                <a:alpha val="70000"/>
              </a:srgbClr>
            </a:outerShdw>
          </a:effectLst>
        </p:spPr>
      </p:pic>
      <p:sp>
        <p:nvSpPr>
          <p:cNvPr id="34821" name="4 - Ορθογώνιο"/>
          <p:cNvSpPr>
            <a:spLocks noChangeArrowheads="1"/>
          </p:cNvSpPr>
          <p:nvPr/>
        </p:nvSpPr>
        <p:spPr bwMode="auto">
          <a:xfrm>
            <a:off x="250825"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l-GR" dirty="0">
                <a:solidFill>
                  <a:srgbClr val="79766F"/>
                </a:solidFill>
                <a:latin typeface="Calibri" pitchFamily="34" charset="0"/>
                <a:hlinkClick r:id="rId4"/>
              </a:rPr>
              <a:t>http://www.archive.org/details/education</a:t>
            </a:r>
            <a:endParaRPr lang="el-GR" dirty="0">
              <a:solidFill>
                <a:srgbClr val="79766F"/>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smtClean="0"/>
              <a:t>Πηγές και Μέθοδοι Αναζήτησης 1</a:t>
            </a:r>
            <a:endParaRPr lang="el-GR" sz="3600" dirty="0"/>
          </a:p>
        </p:txBody>
      </p:sp>
      <p:sp>
        <p:nvSpPr>
          <p:cNvPr id="5" name="4 - Υπότιτλος"/>
          <p:cNvSpPr>
            <a:spLocks noGrp="1"/>
          </p:cNvSpPr>
          <p:nvPr>
            <p:ph idx="1"/>
          </p:nvPr>
        </p:nvSpPr>
        <p:spPr/>
        <p:txBody>
          <a:bodyPr/>
          <a:lstStyle/>
          <a:p>
            <a:pPr>
              <a:defRPr/>
            </a:pPr>
            <a:endParaRPr lang="el-GR" dirty="0" smtClean="0">
              <a:solidFill>
                <a:srgbClr val="79766F"/>
              </a:solidFill>
              <a:latin typeface="Calibri" pitchFamily="34" charset="0"/>
            </a:endParaRPr>
          </a:p>
          <a:p>
            <a:pPr marL="379476" indent="-342900">
              <a:spcBef>
                <a:spcPts val="600"/>
              </a:spcBef>
              <a:spcAft>
                <a:spcPts val="600"/>
              </a:spcAft>
              <a:buFont typeface="Arial" pitchFamily="34" charset="0"/>
              <a:buChar char="•"/>
              <a:defRPr/>
            </a:pPr>
            <a:r>
              <a:rPr lang="el-GR" sz="2500" b="1" dirty="0" smtClean="0">
                <a:solidFill>
                  <a:srgbClr val="FF954C"/>
                </a:solidFill>
                <a:latin typeface="Calibri" pitchFamily="34" charset="0"/>
              </a:rPr>
              <a:t>Αναζήτηση μέσω υπηρεσιών και μηχανών αναζήτησης</a:t>
            </a:r>
          </a:p>
          <a:p>
            <a:pPr marL="379476" indent="-342900">
              <a:spcBef>
                <a:spcPts val="600"/>
              </a:spcBef>
              <a:spcAft>
                <a:spcPts val="600"/>
              </a:spcAft>
              <a:buFont typeface="Arial" pitchFamily="34" charset="0"/>
              <a:buChar char="•"/>
              <a:defRPr/>
            </a:pPr>
            <a:r>
              <a:rPr lang="el-GR" sz="2400" dirty="0" smtClean="0">
                <a:solidFill>
                  <a:schemeClr val="bg1">
                    <a:lumMod val="50000"/>
                  </a:schemeClr>
                </a:solidFill>
                <a:latin typeface="Calibri" pitchFamily="34" charset="0"/>
              </a:rPr>
              <a:t>Αναζήτηση σε αποθετήρια, και συλλογές ανοικτού περιεχομένου</a:t>
            </a:r>
          </a:p>
          <a:p>
            <a:pPr marL="379476" indent="-342900">
              <a:spcBef>
                <a:spcPts val="600"/>
              </a:spcBef>
              <a:spcAft>
                <a:spcPts val="600"/>
              </a:spcAft>
              <a:buFont typeface="Arial" pitchFamily="34" charset="0"/>
              <a:buChar char="•"/>
              <a:defRPr/>
            </a:pPr>
            <a:r>
              <a:rPr lang="el-GR" sz="2400" dirty="0" smtClean="0">
                <a:solidFill>
                  <a:schemeClr val="bg1">
                    <a:lumMod val="50000"/>
                  </a:schemeClr>
                </a:solidFill>
                <a:latin typeface="Calibri" pitchFamily="34" charset="0"/>
              </a:rPr>
              <a:t>Αναζήτηση σε αποθετήρια, συλλογές και μεσίτες ανοικτών μαθησιακών πόρων και ανοικτού μαθησιακού υλικού </a:t>
            </a:r>
          </a:p>
          <a:p>
            <a:pPr marL="379476" indent="-342900">
              <a:spcBef>
                <a:spcPts val="600"/>
              </a:spcBef>
              <a:spcAft>
                <a:spcPts val="600"/>
              </a:spcAft>
              <a:buFont typeface="Arial" pitchFamily="34" charset="0"/>
              <a:buChar char="•"/>
              <a:defRPr/>
            </a:pPr>
            <a:r>
              <a:rPr lang="el-GR" sz="2400" dirty="0" smtClean="0">
                <a:solidFill>
                  <a:schemeClr val="bg1">
                    <a:lumMod val="50000"/>
                  </a:schemeClr>
                </a:solidFill>
                <a:latin typeface="Calibri" pitchFamily="34" charset="0"/>
              </a:rPr>
              <a:t>Αναζήτηση σε εκπαιδευτικά ιδρύματα που παρέχουν ανοικτά μαθήματα</a:t>
            </a:r>
            <a:endParaRPr lang="el-GR" sz="2400" dirty="0">
              <a:solidFill>
                <a:schemeClr val="bg1">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n-US" dirty="0"/>
              <a:t>Open Content </a:t>
            </a:r>
          </a:p>
        </p:txBody>
      </p:sp>
      <p:sp>
        <p:nvSpPr>
          <p:cNvPr id="3" name="2 - Υπότιτλος"/>
          <p:cNvSpPr>
            <a:spLocks noGrp="1"/>
          </p:cNvSpPr>
          <p:nvPr>
            <p:ph idx="1"/>
          </p:nvPr>
        </p:nvSpPr>
        <p:spPr/>
        <p:txBody>
          <a:bodyPr>
            <a:normAutofit/>
          </a:bodyPr>
          <a:lstStyle/>
          <a:p>
            <a:pPr>
              <a:defRPr/>
            </a:pPr>
            <a:r>
              <a:rPr lang="el-GR" sz="2800" dirty="0" smtClean="0"/>
              <a:t>Υπηρεσία που παρέχει αναζήτηση ανοικτών μαθημάτων</a:t>
            </a:r>
            <a:r>
              <a:rPr lang="en-US" sz="2800" dirty="0" smtClean="0"/>
              <a:t> </a:t>
            </a:r>
            <a:r>
              <a:rPr lang="el-GR" sz="2800" dirty="0" smtClean="0"/>
              <a:t>από εκπαιδευτικά ιδρύματα</a:t>
            </a:r>
            <a:r>
              <a:rPr lang="en-US" sz="2800" dirty="0" smtClean="0"/>
              <a:t> </a:t>
            </a:r>
            <a:r>
              <a:rPr lang="el-GR" sz="2800" dirty="0" smtClean="0"/>
              <a:t> -&gt; μέλη του </a:t>
            </a:r>
            <a:r>
              <a:rPr lang="en-US" sz="2800" dirty="0" smtClean="0"/>
              <a:t>OCW (Open Courseware Consortium) </a:t>
            </a:r>
            <a:r>
              <a:rPr lang="el-GR" sz="2800" dirty="0" smtClean="0"/>
              <a:t>  </a:t>
            </a:r>
            <a:endParaRPr lang="el-GR" sz="2800" dirty="0"/>
          </a:p>
        </p:txBody>
      </p:sp>
      <p:pic>
        <p:nvPicPr>
          <p:cNvPr id="28676" name="Picture 2" descr="opencontent"/>
          <p:cNvPicPr>
            <a:picLocks noChangeAspect="1" noChangeArrowheads="1"/>
          </p:cNvPicPr>
          <p:nvPr/>
        </p:nvPicPr>
        <p:blipFill>
          <a:blip r:embed="rId3"/>
          <a:srcRect/>
          <a:stretch>
            <a:fillRect/>
          </a:stretch>
        </p:blipFill>
        <p:spPr bwMode="auto">
          <a:xfrm>
            <a:off x="3131840" y="2852936"/>
            <a:ext cx="5412290" cy="2736304"/>
          </a:xfrm>
          <a:prstGeom prst="rect">
            <a:avLst/>
          </a:prstGeom>
          <a:ln>
            <a:noFill/>
          </a:ln>
          <a:effectLst>
            <a:outerShdw blurRad="190500" algn="tl" rotWithShape="0">
              <a:srgbClr val="000000">
                <a:alpha val="70000"/>
              </a:srgbClr>
            </a:outerShdw>
          </a:effectLst>
        </p:spPr>
      </p:pic>
      <p:sp>
        <p:nvSpPr>
          <p:cNvPr id="35845" name="4 - Ορθογώνιο"/>
          <p:cNvSpPr>
            <a:spLocks noChangeArrowheads="1"/>
          </p:cNvSpPr>
          <p:nvPr/>
        </p:nvSpPr>
        <p:spPr bwMode="auto">
          <a:xfrm>
            <a:off x="250825"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mn-lt"/>
              </a:rPr>
              <a:t>Ηλεκτρονική Διεύθυνση: </a:t>
            </a:r>
            <a:r>
              <a:rPr lang="en-US" dirty="0">
                <a:solidFill>
                  <a:srgbClr val="79766F"/>
                </a:solidFill>
                <a:latin typeface="+mn-lt"/>
                <a:hlinkClick r:id="rId4"/>
              </a:rPr>
              <a:t>http</a:t>
            </a:r>
            <a:r>
              <a:rPr lang="el-GR" dirty="0">
                <a:solidFill>
                  <a:srgbClr val="79766F"/>
                </a:solidFill>
                <a:latin typeface="+mn-lt"/>
                <a:hlinkClick r:id="rId4"/>
              </a:rPr>
              <a:t>://</a:t>
            </a:r>
            <a:r>
              <a:rPr lang="en-US" dirty="0" err="1">
                <a:solidFill>
                  <a:srgbClr val="79766F"/>
                </a:solidFill>
                <a:latin typeface="+mn-lt"/>
                <a:hlinkClick r:id="rId4"/>
              </a:rPr>
              <a:t>opencontent</a:t>
            </a:r>
            <a:r>
              <a:rPr lang="el-GR" dirty="0">
                <a:solidFill>
                  <a:srgbClr val="79766F"/>
                </a:solidFill>
                <a:latin typeface="+mn-lt"/>
                <a:hlinkClick r:id="rId4"/>
              </a:rPr>
              <a:t>.</a:t>
            </a:r>
            <a:r>
              <a:rPr lang="en-US" dirty="0">
                <a:solidFill>
                  <a:srgbClr val="79766F"/>
                </a:solidFill>
                <a:latin typeface="+mn-lt"/>
                <a:hlinkClick r:id="rId4"/>
              </a:rPr>
              <a:t>org</a:t>
            </a:r>
            <a:r>
              <a:rPr lang="el-GR" dirty="0">
                <a:solidFill>
                  <a:srgbClr val="79766F"/>
                </a:solidFill>
                <a:latin typeface="+mn-lt"/>
                <a:hlinkClick r:id="rId4"/>
              </a:rPr>
              <a:t>/</a:t>
            </a:r>
            <a:endParaRPr lang="el-GR" dirty="0">
              <a:solidFill>
                <a:srgbClr val="79766F"/>
              </a:solidFill>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eaLnBrk="1" fontAlgn="auto" hangingPunct="1">
              <a:spcAft>
                <a:spcPts val="0"/>
              </a:spcAft>
              <a:defRPr/>
            </a:pPr>
            <a:r>
              <a:rPr lang="el-GR" dirty="0" smtClean="0"/>
              <a:t>Δραστηριότητα 2</a:t>
            </a:r>
            <a:r>
              <a:rPr lang="el-GR" baseline="30000" dirty="0" smtClean="0"/>
              <a:t>η</a:t>
            </a:r>
            <a:r>
              <a:rPr lang="el-GR" dirty="0" smtClean="0"/>
              <a:t> </a:t>
            </a:r>
            <a:endParaRPr lang="el-GR" dirty="0"/>
          </a:p>
        </p:txBody>
      </p:sp>
      <p:sp>
        <p:nvSpPr>
          <p:cNvPr id="3" name="2 - Υπότιτλος"/>
          <p:cNvSpPr>
            <a:spLocks noGrp="1"/>
          </p:cNvSpPr>
          <p:nvPr>
            <p:ph idx="1"/>
          </p:nvPr>
        </p:nvSpPr>
        <p:spPr/>
        <p:txBody>
          <a:bodyPr>
            <a:normAutofit fontScale="92500" lnSpcReduction="10000"/>
          </a:bodyPr>
          <a:lstStyle/>
          <a:p>
            <a:pPr>
              <a:defRPr/>
            </a:pPr>
            <a:endParaRPr lang="el-GR" dirty="0" smtClean="0"/>
          </a:p>
          <a:p>
            <a:pPr marL="0" indent="0" eaLnBrk="1" fontAlgn="auto" hangingPunct="1">
              <a:spcAft>
                <a:spcPts val="0"/>
              </a:spcAft>
              <a:buFont typeface="Wingdings 2"/>
              <a:buNone/>
              <a:defRPr/>
            </a:pPr>
            <a:r>
              <a:rPr lang="el-GR" sz="3000" dirty="0" smtClean="0"/>
              <a:t>Στη διαφάνεια αυτή παρουσιάζεται δραστηριότητα, με σκοπό </a:t>
            </a:r>
          </a:p>
          <a:p>
            <a:pPr marL="0" indent="0" eaLnBrk="1" fontAlgn="auto" hangingPunct="1">
              <a:spcAft>
                <a:spcPts val="0"/>
              </a:spcAft>
              <a:buFont typeface="Wingdings 2"/>
              <a:buNone/>
              <a:defRPr/>
            </a:pPr>
            <a:r>
              <a:rPr lang="el-GR" sz="3000" dirty="0" smtClean="0"/>
              <a:t>την  αναζήτηση υλικού το οποίο φέρει άδεια </a:t>
            </a:r>
            <a:r>
              <a:rPr lang="en-US" sz="3000" dirty="0" smtClean="0"/>
              <a:t>Creative Commons</a:t>
            </a:r>
            <a:r>
              <a:rPr lang="el-GR" sz="3000" dirty="0" smtClean="0"/>
              <a:t> </a:t>
            </a:r>
          </a:p>
          <a:p>
            <a:pPr eaLnBrk="1" fontAlgn="auto" hangingPunct="1">
              <a:spcAft>
                <a:spcPts val="0"/>
              </a:spcAft>
              <a:buFont typeface="Wingdings 2"/>
              <a:buNone/>
              <a:defRPr/>
            </a:pPr>
            <a:endParaRPr lang="el-GR" dirty="0" smtClean="0"/>
          </a:p>
          <a:p>
            <a:pPr eaLnBrk="1" fontAlgn="auto" hangingPunct="1">
              <a:spcAft>
                <a:spcPts val="0"/>
              </a:spcAft>
              <a:defRPr/>
            </a:pPr>
            <a:r>
              <a:rPr lang="el-GR" sz="3000" dirty="0" smtClean="0"/>
              <a:t>Στη Δραστηριότητα αυτή συγκεκριμένα σκοπός είναι να αναζητήσουμε εικόνες οι οποίες έχουν άδεια </a:t>
            </a:r>
            <a:r>
              <a:rPr lang="en-US" sz="3000" dirty="0" smtClean="0"/>
              <a:t>Creative Commons</a:t>
            </a:r>
            <a:r>
              <a:rPr lang="el-GR" sz="3000" dirty="0" smtClean="0"/>
              <a:t> </a:t>
            </a:r>
          </a:p>
          <a:p>
            <a:pPr eaLnBrk="1" fontAlgn="auto" hangingPunct="1">
              <a:spcAft>
                <a:spcPts val="0"/>
              </a:spcAft>
              <a:buFont typeface="Wingdings 2"/>
              <a:buNone/>
              <a:defRPr/>
            </a:pPr>
            <a:endParaRPr lang="el-GR" dirty="0" smtClean="0"/>
          </a:p>
          <a:p>
            <a:pPr eaLnBrk="1" fontAlgn="auto" hangingPunct="1">
              <a:spcAft>
                <a:spcPts val="0"/>
              </a:spcAft>
              <a:buFont typeface="Wingdings 2"/>
              <a:buNone/>
              <a:defRPr/>
            </a:pPr>
            <a:r>
              <a:rPr lang="el-GR" b="1" dirty="0" smtClean="0">
                <a:solidFill>
                  <a:srgbClr val="FF954C"/>
                </a:solidFill>
              </a:rPr>
              <a:t>Η Δραστηριότητα ολοκληρώνεται σε 4 βήματα! </a:t>
            </a:r>
            <a:endParaRPr lang="el-GR" b="1" dirty="0">
              <a:solidFill>
                <a:srgbClr val="FF954C"/>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l-GR" b="1" dirty="0">
                <a:solidFill>
                  <a:srgbClr val="FF8D3E"/>
                </a:solidFill>
              </a:rPr>
              <a:t>Βήμα </a:t>
            </a:r>
            <a:r>
              <a:rPr lang="en-US" b="1" dirty="0">
                <a:solidFill>
                  <a:srgbClr val="FF8D3E"/>
                </a:solidFill>
              </a:rPr>
              <a:t>1</a:t>
            </a:r>
            <a:r>
              <a:rPr lang="el-GR" b="1" baseline="30000" dirty="0">
                <a:solidFill>
                  <a:srgbClr val="FF8D3E"/>
                </a:solidFill>
              </a:rPr>
              <a:t>ο </a:t>
            </a:r>
            <a:endParaRPr lang="en-US" b="1" baseline="30000" dirty="0">
              <a:solidFill>
                <a:srgbClr val="FF8D3E"/>
              </a:solidFill>
            </a:endParaRPr>
          </a:p>
        </p:txBody>
      </p:sp>
      <p:sp>
        <p:nvSpPr>
          <p:cNvPr id="6" name="5 - Πεντάγωνο"/>
          <p:cNvSpPr/>
          <p:nvPr/>
        </p:nvSpPr>
        <p:spPr>
          <a:xfrm>
            <a:off x="539750" y="1628775"/>
            <a:ext cx="3671888" cy="1512888"/>
          </a:xfrm>
          <a:prstGeom prst="homePlat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6576" eaLnBrk="0" hangingPunct="0">
              <a:spcBef>
                <a:spcPts val="0"/>
              </a:spcBef>
              <a:spcAft>
                <a:spcPts val="0"/>
              </a:spcAft>
              <a:buClr>
                <a:schemeClr val="accent1"/>
              </a:buClr>
              <a:buSzPct val="80000"/>
              <a:defRPr/>
            </a:pPr>
            <a:endParaRPr lang="el-GR" dirty="0">
              <a:solidFill>
                <a:schemeClr val="bg1"/>
              </a:solidFill>
              <a:latin typeface="Comic Sans MS" pitchFamily="66" charset="0"/>
            </a:endParaRPr>
          </a:p>
          <a:p>
            <a:pPr>
              <a:defRPr/>
            </a:pPr>
            <a:r>
              <a:rPr lang="el-GR" dirty="0">
                <a:solidFill>
                  <a:schemeClr val="bg1"/>
                </a:solidFill>
                <a:latin typeface="Comic Sans MS" pitchFamily="66" charset="0"/>
              </a:rPr>
              <a:t>Ανοίξτε το φυλλομετρητή </a:t>
            </a:r>
          </a:p>
          <a:p>
            <a:pPr>
              <a:defRPr/>
            </a:pPr>
            <a:r>
              <a:rPr lang="el-GR" dirty="0">
                <a:solidFill>
                  <a:schemeClr val="bg1"/>
                </a:solidFill>
                <a:latin typeface="Comic Sans MS" pitchFamily="66" charset="0"/>
              </a:rPr>
              <a:t>σας και μεταβείτε στο μεσίτη Ανοικτών Εκπαιδευτικών Πόρων </a:t>
            </a:r>
            <a:r>
              <a:rPr lang="en-US" dirty="0">
                <a:solidFill>
                  <a:schemeClr val="bg1"/>
                </a:solidFill>
                <a:latin typeface="Comic Sans MS" pitchFamily="66" charset="0"/>
              </a:rPr>
              <a:t>OER Commons</a:t>
            </a:r>
            <a:endParaRPr lang="el-GR" dirty="0">
              <a:solidFill>
                <a:schemeClr val="bg1"/>
              </a:solidFill>
              <a:latin typeface="Comic Sans MS" pitchFamily="66" charset="0"/>
            </a:endParaRPr>
          </a:p>
          <a:p>
            <a:pPr algn="ctr">
              <a:defRPr/>
            </a:pPr>
            <a:endParaRPr lang="el-GR" dirty="0"/>
          </a:p>
        </p:txBody>
      </p:sp>
      <p:sp>
        <p:nvSpPr>
          <p:cNvPr id="37893" name="4 - Ορθογώνιο"/>
          <p:cNvSpPr>
            <a:spLocks noChangeArrowheads="1"/>
          </p:cNvSpPr>
          <p:nvPr/>
        </p:nvSpPr>
        <p:spPr bwMode="auto">
          <a:xfrm>
            <a:off x="4284663" y="220503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sng">
                <a:latin typeface="Comic Sans MS" pitchFamily="66" charset="0"/>
                <a:hlinkClick r:id="rId3"/>
              </a:rPr>
              <a:t>http://www.oercommons.org/</a:t>
            </a:r>
            <a:endParaRPr lang="el-GR" u="sng">
              <a:latin typeface="Comic Sans MS" pitchFamily="66" charset="0"/>
              <a:hlinkClick r:id="rId4" invalidUrl="http:///"/>
            </a:endParaRPr>
          </a:p>
        </p:txBody>
      </p:sp>
      <p:pic>
        <p:nvPicPr>
          <p:cNvPr id="10" name="9 - Εικόνα" descr="oer commons 1.png"/>
          <p:cNvPicPr>
            <a:picLocks noChangeAspect="1"/>
          </p:cNvPicPr>
          <p:nvPr/>
        </p:nvPicPr>
        <p:blipFill>
          <a:blip r:embed="rId5"/>
          <a:stretch>
            <a:fillRect/>
          </a:stretch>
        </p:blipFill>
        <p:spPr>
          <a:xfrm>
            <a:off x="2124075" y="3392488"/>
            <a:ext cx="6659563" cy="2413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l-GR" b="1" dirty="0">
                <a:solidFill>
                  <a:srgbClr val="FF8D3E"/>
                </a:solidFill>
              </a:rPr>
              <a:t>Βήμα 2</a:t>
            </a:r>
            <a:r>
              <a:rPr lang="el-GR" b="1" baseline="30000" dirty="0">
                <a:solidFill>
                  <a:srgbClr val="FF8D3E"/>
                </a:solidFill>
              </a:rPr>
              <a:t>ο </a:t>
            </a:r>
            <a:endParaRPr lang="en-US" b="1" baseline="30000" dirty="0">
              <a:solidFill>
                <a:srgbClr val="FF8D3E"/>
              </a:solidFill>
            </a:endParaRPr>
          </a:p>
        </p:txBody>
      </p:sp>
      <p:pic>
        <p:nvPicPr>
          <p:cNvPr id="8" name="7 - Εικόνα" descr="oer commons 2.png"/>
          <p:cNvPicPr>
            <a:picLocks noChangeAspect="1"/>
          </p:cNvPicPr>
          <p:nvPr/>
        </p:nvPicPr>
        <p:blipFill>
          <a:blip r:embed="rId3"/>
          <a:stretch>
            <a:fillRect/>
          </a:stretch>
        </p:blipFill>
        <p:spPr>
          <a:xfrm>
            <a:off x="900113" y="2492375"/>
            <a:ext cx="7164387" cy="2592388"/>
          </a:xfrm>
          <a:prstGeom prst="rect">
            <a:avLst/>
          </a:prstGeom>
          <a:ln>
            <a:noFill/>
          </a:ln>
          <a:effectLst>
            <a:outerShdw blurRad="190500" algn="tl" rotWithShape="0">
              <a:srgbClr val="000000">
                <a:alpha val="70000"/>
              </a:srgbClr>
            </a:outerShdw>
          </a:effectLst>
        </p:spPr>
      </p:pic>
      <p:sp>
        <p:nvSpPr>
          <p:cNvPr id="6" name="5 - Πεντάγωνο"/>
          <p:cNvSpPr/>
          <p:nvPr/>
        </p:nvSpPr>
        <p:spPr>
          <a:xfrm>
            <a:off x="971550" y="2492375"/>
            <a:ext cx="2808288" cy="1728788"/>
          </a:xfrm>
          <a:prstGeom prst="homePlat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6576" eaLnBrk="0" hangingPunct="0">
              <a:spcBef>
                <a:spcPts val="0"/>
              </a:spcBef>
              <a:spcAft>
                <a:spcPts val="0"/>
              </a:spcAft>
              <a:buClr>
                <a:schemeClr val="accent1"/>
              </a:buClr>
              <a:buSzPct val="80000"/>
              <a:defRPr/>
            </a:pPr>
            <a:endParaRPr lang="el-GR" dirty="0">
              <a:solidFill>
                <a:schemeClr val="bg1"/>
              </a:solidFill>
              <a:latin typeface="Comic Sans MS" pitchFamily="66" charset="0"/>
            </a:endParaRPr>
          </a:p>
          <a:p>
            <a:pPr>
              <a:defRPr/>
            </a:pPr>
            <a:r>
              <a:rPr lang="el-GR" dirty="0">
                <a:solidFill>
                  <a:schemeClr val="bg1"/>
                </a:solidFill>
                <a:latin typeface="Comic Sans MS" pitchFamily="66" charset="0"/>
              </a:rPr>
              <a:t>Στο πλαίσιο αναζήτησης πληκτρολογήστε για παράδειγμα “</a:t>
            </a:r>
            <a:r>
              <a:rPr lang="en-US" dirty="0">
                <a:solidFill>
                  <a:schemeClr val="bg1"/>
                </a:solidFill>
                <a:latin typeface="Comic Sans MS" pitchFamily="66" charset="0"/>
              </a:rPr>
              <a:t>applied mathematics</a:t>
            </a:r>
            <a:r>
              <a:rPr lang="el-GR" dirty="0">
                <a:solidFill>
                  <a:schemeClr val="bg1"/>
                </a:solidFill>
                <a:latin typeface="Comic Sans MS" pitchFamily="66" charset="0"/>
              </a:rPr>
              <a:t>”</a:t>
            </a:r>
          </a:p>
          <a:p>
            <a:pPr algn="ctr">
              <a:defRPr/>
            </a:pPr>
            <a:endParaRPr lang="el-GR" dirty="0"/>
          </a:p>
        </p:txBody>
      </p:sp>
      <p:sp>
        <p:nvSpPr>
          <p:cNvPr id="9" name="8 - Έλλειψη"/>
          <p:cNvSpPr/>
          <p:nvPr/>
        </p:nvSpPr>
        <p:spPr>
          <a:xfrm>
            <a:off x="3995738" y="3213100"/>
            <a:ext cx="1296987" cy="360363"/>
          </a:xfrm>
          <a:prstGeom prst="ellipse">
            <a:avLst/>
          </a:prstGeom>
          <a:noFill/>
          <a:ln>
            <a:solidFill>
              <a:srgbClr val="FF8D3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l-GR" b="1" dirty="0">
                <a:solidFill>
                  <a:srgbClr val="FF8D3E"/>
                </a:solidFill>
              </a:rPr>
              <a:t>Βήμα 3</a:t>
            </a:r>
            <a:r>
              <a:rPr lang="el-GR" b="1" baseline="30000" dirty="0">
                <a:solidFill>
                  <a:srgbClr val="FF8D3E"/>
                </a:solidFill>
              </a:rPr>
              <a:t>ο </a:t>
            </a:r>
            <a:endParaRPr lang="en-US" b="1" baseline="30000" dirty="0">
              <a:solidFill>
                <a:srgbClr val="FF8D3E"/>
              </a:solidFill>
            </a:endParaRPr>
          </a:p>
        </p:txBody>
      </p:sp>
      <p:sp>
        <p:nvSpPr>
          <p:cNvPr id="9" name="8 - Έλλειψη"/>
          <p:cNvSpPr/>
          <p:nvPr/>
        </p:nvSpPr>
        <p:spPr>
          <a:xfrm>
            <a:off x="3995738" y="3213100"/>
            <a:ext cx="1296987" cy="360363"/>
          </a:xfrm>
          <a:prstGeom prst="ellipse">
            <a:avLst/>
          </a:prstGeom>
          <a:noFill/>
          <a:ln>
            <a:solidFill>
              <a:srgbClr val="FF8D3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7" name="6 - Εικόνα" descr="oer commons 3.png"/>
          <p:cNvPicPr>
            <a:picLocks noChangeAspect="1"/>
          </p:cNvPicPr>
          <p:nvPr/>
        </p:nvPicPr>
        <p:blipFill>
          <a:blip r:embed="rId3"/>
          <a:stretch>
            <a:fillRect/>
          </a:stretch>
        </p:blipFill>
        <p:spPr>
          <a:xfrm>
            <a:off x="3132138" y="1916113"/>
            <a:ext cx="5627687" cy="2733675"/>
          </a:xfrm>
          <a:prstGeom prst="rect">
            <a:avLst/>
          </a:prstGeom>
          <a:ln>
            <a:noFill/>
          </a:ln>
          <a:effectLst>
            <a:outerShdw blurRad="190500" algn="tl" rotWithShape="0">
              <a:srgbClr val="000000">
                <a:alpha val="70000"/>
              </a:srgbClr>
            </a:outerShdw>
          </a:effectLst>
        </p:spPr>
      </p:pic>
      <p:sp>
        <p:nvSpPr>
          <p:cNvPr id="6" name="5 - Πεντάγωνο"/>
          <p:cNvSpPr/>
          <p:nvPr/>
        </p:nvSpPr>
        <p:spPr>
          <a:xfrm>
            <a:off x="250825" y="2781300"/>
            <a:ext cx="2736850" cy="1727200"/>
          </a:xfrm>
          <a:prstGeom prst="homePlat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6576" eaLnBrk="0" hangingPunct="0">
              <a:spcBef>
                <a:spcPts val="0"/>
              </a:spcBef>
              <a:spcAft>
                <a:spcPts val="0"/>
              </a:spcAft>
              <a:buClr>
                <a:schemeClr val="accent1"/>
              </a:buClr>
              <a:buSzPct val="80000"/>
              <a:defRPr/>
            </a:pPr>
            <a:endParaRPr lang="el-GR" dirty="0">
              <a:solidFill>
                <a:schemeClr val="bg1"/>
              </a:solidFill>
              <a:latin typeface="Comic Sans MS" pitchFamily="66" charset="0"/>
            </a:endParaRPr>
          </a:p>
          <a:p>
            <a:pPr>
              <a:defRPr/>
            </a:pPr>
            <a:r>
              <a:rPr lang="el-GR" dirty="0">
                <a:solidFill>
                  <a:schemeClr val="bg1"/>
                </a:solidFill>
                <a:latin typeface="Comic Sans MS" pitchFamily="66" charset="0"/>
              </a:rPr>
              <a:t>Στα αποτελέσματα επιλέξτε το μάθημα </a:t>
            </a:r>
          </a:p>
          <a:p>
            <a:pPr>
              <a:defRPr/>
            </a:pPr>
            <a:r>
              <a:rPr lang="en-US" dirty="0">
                <a:solidFill>
                  <a:schemeClr val="bg1"/>
                </a:solidFill>
                <a:latin typeface="Comic Sans MS" pitchFamily="66" charset="0"/>
              </a:rPr>
              <a:t>“Applied Mathematics I”</a:t>
            </a:r>
            <a:r>
              <a:rPr lang="el-GR" dirty="0">
                <a:solidFill>
                  <a:schemeClr val="bg1"/>
                </a:solidFill>
                <a:latin typeface="Comic Sans MS" pitchFamily="66" charset="0"/>
              </a:rPr>
              <a:t>, πατώντας στο σύνδεσμο-τίτλο</a:t>
            </a:r>
          </a:p>
          <a:p>
            <a:pPr algn="ctr">
              <a:defRPr/>
            </a:pPr>
            <a:endParaRPr lang="el-GR" dirty="0"/>
          </a:p>
        </p:txBody>
      </p:sp>
      <p:sp>
        <p:nvSpPr>
          <p:cNvPr id="10" name="9 - Έλλειψη"/>
          <p:cNvSpPr/>
          <p:nvPr/>
        </p:nvSpPr>
        <p:spPr>
          <a:xfrm>
            <a:off x="3203575" y="3429000"/>
            <a:ext cx="2160588" cy="431800"/>
          </a:xfrm>
          <a:prstGeom prst="ellipse">
            <a:avLst/>
          </a:prstGeom>
          <a:noFill/>
          <a:ln>
            <a:solidFill>
              <a:srgbClr val="FF8D3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oer commons 4.png"/>
          <p:cNvPicPr>
            <a:picLocks noChangeAspect="1"/>
          </p:cNvPicPr>
          <p:nvPr/>
        </p:nvPicPr>
        <p:blipFill>
          <a:blip r:embed="rId3"/>
          <a:stretch>
            <a:fillRect/>
          </a:stretch>
        </p:blipFill>
        <p:spPr>
          <a:xfrm>
            <a:off x="3132138" y="2492375"/>
            <a:ext cx="5795962" cy="2933700"/>
          </a:xfrm>
          <a:prstGeom prst="rect">
            <a:avLst/>
          </a:prstGeom>
          <a:ln>
            <a:noFill/>
          </a:ln>
          <a:effectLst>
            <a:outerShdw blurRad="190500" algn="tl" rotWithShape="0">
              <a:srgbClr val="000000">
                <a:alpha val="70000"/>
              </a:srgbClr>
            </a:outerShdw>
          </a:effectLst>
        </p:spPr>
      </p:pic>
      <p:sp>
        <p:nvSpPr>
          <p:cNvPr id="2" name="1 - Τίτλος"/>
          <p:cNvSpPr>
            <a:spLocks noGrp="1"/>
          </p:cNvSpPr>
          <p:nvPr>
            <p:ph type="title"/>
          </p:nvPr>
        </p:nvSpPr>
        <p:spPr/>
        <p:txBody>
          <a:bodyPr>
            <a:noAutofit/>
          </a:bodyPr>
          <a:lstStyle/>
          <a:p>
            <a:pPr>
              <a:defRPr/>
            </a:pPr>
            <a:r>
              <a:rPr lang="el-GR" b="1" dirty="0">
                <a:solidFill>
                  <a:srgbClr val="FF8D3E"/>
                </a:solidFill>
              </a:rPr>
              <a:t>Βήμα 4</a:t>
            </a:r>
            <a:r>
              <a:rPr lang="el-GR" b="1" baseline="30000" dirty="0">
                <a:solidFill>
                  <a:srgbClr val="FF8D3E"/>
                </a:solidFill>
              </a:rPr>
              <a:t>ο </a:t>
            </a:r>
            <a:endParaRPr lang="en-US" b="1" baseline="30000" dirty="0">
              <a:solidFill>
                <a:srgbClr val="FF8D3E"/>
              </a:solidFill>
            </a:endParaRPr>
          </a:p>
        </p:txBody>
      </p:sp>
      <p:sp>
        <p:nvSpPr>
          <p:cNvPr id="14" name="13 - Ορθογώνιο"/>
          <p:cNvSpPr/>
          <p:nvPr/>
        </p:nvSpPr>
        <p:spPr>
          <a:xfrm>
            <a:off x="250825" y="1628775"/>
            <a:ext cx="2449513" cy="237648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6576" eaLnBrk="0" hangingPunct="0">
              <a:spcBef>
                <a:spcPts val="0"/>
              </a:spcBef>
              <a:spcAft>
                <a:spcPts val="0"/>
              </a:spcAft>
              <a:buClr>
                <a:schemeClr val="accent1"/>
              </a:buClr>
              <a:buSzPct val="80000"/>
              <a:defRPr/>
            </a:pPr>
            <a:endParaRPr lang="en-US" dirty="0">
              <a:solidFill>
                <a:schemeClr val="bg1"/>
              </a:solidFill>
              <a:latin typeface="Comic Sans MS" pitchFamily="66" charset="0"/>
            </a:endParaRPr>
          </a:p>
          <a:p>
            <a:pPr>
              <a:defRPr/>
            </a:pPr>
            <a:r>
              <a:rPr lang="el-GR" dirty="0">
                <a:solidFill>
                  <a:schemeClr val="bg1"/>
                </a:solidFill>
                <a:latin typeface="Comic Sans MS" pitchFamily="66" charset="0"/>
              </a:rPr>
              <a:t>Παρατηρήστε ότι στην περιγραφή του μαθήματος, περιλαμβάνονται οι όροι χρήσης του έργου</a:t>
            </a:r>
            <a:r>
              <a:rPr lang="en-US" dirty="0">
                <a:solidFill>
                  <a:schemeClr val="bg1"/>
                </a:solidFill>
                <a:latin typeface="Comic Sans MS" pitchFamily="66" charset="0"/>
              </a:rPr>
              <a:t> </a:t>
            </a:r>
            <a:r>
              <a:rPr lang="el-GR" dirty="0">
                <a:solidFill>
                  <a:schemeClr val="bg1"/>
                </a:solidFill>
                <a:latin typeface="Comic Sans MS" pitchFamily="66" charset="0"/>
              </a:rPr>
              <a:t>που καθορίζονται από άδεια </a:t>
            </a:r>
            <a:r>
              <a:rPr lang="en-US" dirty="0">
                <a:solidFill>
                  <a:schemeClr val="bg1"/>
                </a:solidFill>
                <a:latin typeface="Comic Sans MS" pitchFamily="66" charset="0"/>
              </a:rPr>
              <a:t>CC</a:t>
            </a:r>
          </a:p>
          <a:p>
            <a:pPr algn="ctr">
              <a:defRPr/>
            </a:pPr>
            <a:endParaRPr lang="el-GR" dirty="0"/>
          </a:p>
        </p:txBody>
      </p:sp>
      <p:sp>
        <p:nvSpPr>
          <p:cNvPr id="13" name="12 - Πεντάγωνο"/>
          <p:cNvSpPr/>
          <p:nvPr/>
        </p:nvSpPr>
        <p:spPr>
          <a:xfrm>
            <a:off x="250825" y="4076700"/>
            <a:ext cx="2808288" cy="1584325"/>
          </a:xfrm>
          <a:prstGeom prst="homePlate">
            <a:avLst>
              <a:gd name="adj" fmla="val 26985"/>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dirty="0">
                <a:solidFill>
                  <a:schemeClr val="bg1"/>
                </a:solidFill>
                <a:latin typeface="Comic Sans MS" pitchFamily="66" charset="0"/>
              </a:rPr>
              <a:t>Τύπος άδειας </a:t>
            </a:r>
            <a:r>
              <a:rPr lang="en-US" dirty="0">
                <a:solidFill>
                  <a:schemeClr val="bg1"/>
                </a:solidFill>
                <a:latin typeface="Comic Sans MS" pitchFamily="66" charset="0"/>
              </a:rPr>
              <a:t>Creative Commons</a:t>
            </a:r>
          </a:p>
          <a:p>
            <a:pPr>
              <a:defRPr/>
            </a:pPr>
            <a:r>
              <a:rPr lang="el-GR" dirty="0">
                <a:solidFill>
                  <a:schemeClr val="bg1"/>
                </a:solidFill>
                <a:latin typeface="Comic Sans MS" pitchFamily="66" charset="0"/>
              </a:rPr>
              <a:t>Πατήστε στο σύνδεσμο για να δείτε τα χαρακτηριστικά της</a:t>
            </a:r>
            <a:r>
              <a:rPr lang="en-US" dirty="0">
                <a:solidFill>
                  <a:schemeClr val="bg1"/>
                </a:solidFill>
                <a:latin typeface="Comic Sans MS" pitchFamily="66" charset="0"/>
              </a:rPr>
              <a:t> </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eaLnBrk="1" fontAlgn="auto" hangingPunct="1">
              <a:spcAft>
                <a:spcPts val="0"/>
              </a:spcAft>
              <a:defRPr/>
            </a:pPr>
            <a:r>
              <a:rPr lang="el-GR" dirty="0" smtClean="0"/>
              <a:t>Ανάγνωση αδειών</a:t>
            </a:r>
            <a:endParaRPr lang="el-GR" dirty="0"/>
          </a:p>
        </p:txBody>
      </p:sp>
      <p:pic>
        <p:nvPicPr>
          <p:cNvPr id="54274" name="Picture 2" descr="oerCC"/>
          <p:cNvPicPr>
            <a:picLocks noChangeAspect="1" noChangeArrowheads="1"/>
          </p:cNvPicPr>
          <p:nvPr/>
        </p:nvPicPr>
        <p:blipFill>
          <a:blip r:embed="rId3"/>
          <a:srcRect/>
          <a:stretch>
            <a:fillRect/>
          </a:stretch>
        </p:blipFill>
        <p:spPr bwMode="auto">
          <a:xfrm>
            <a:off x="539750" y="1700213"/>
            <a:ext cx="6037263" cy="4032250"/>
          </a:xfrm>
          <a:prstGeom prst="rect">
            <a:avLst/>
          </a:prstGeom>
          <a:ln>
            <a:noFill/>
          </a:ln>
          <a:effectLst>
            <a:outerShdw blurRad="190500" algn="tl" rotWithShape="0">
              <a:srgbClr val="000000">
                <a:alpha val="70000"/>
              </a:srgbClr>
            </a:outerShdw>
          </a:effectLst>
        </p:spPr>
      </p:pic>
      <p:sp>
        <p:nvSpPr>
          <p:cNvPr id="13" name="12 - Πεντάγωνο"/>
          <p:cNvSpPr/>
          <p:nvPr/>
        </p:nvSpPr>
        <p:spPr>
          <a:xfrm flipH="1">
            <a:off x="3708400" y="1773238"/>
            <a:ext cx="4464050" cy="1223962"/>
          </a:xfrm>
          <a:prstGeom prst="homePlate">
            <a:avLst>
              <a:gd name="adj" fmla="val 26985"/>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l-GR" dirty="0">
                <a:solidFill>
                  <a:schemeClr val="bg1"/>
                </a:solidFill>
                <a:latin typeface="Comic Sans MS" pitchFamily="66" charset="0"/>
              </a:rPr>
              <a:t>  Επιτρέπεται: </a:t>
            </a:r>
          </a:p>
          <a:p>
            <a:pPr eaLnBrk="0" hangingPunct="0">
              <a:buFont typeface="Arial" pitchFamily="34" charset="0"/>
              <a:buChar char="•"/>
              <a:defRPr/>
            </a:pPr>
            <a:r>
              <a:rPr lang="el-GR" dirty="0">
                <a:solidFill>
                  <a:schemeClr val="bg1"/>
                </a:solidFill>
                <a:latin typeface="Comic Sans MS" pitchFamily="66" charset="0"/>
              </a:rPr>
              <a:t>Ο διαμοιρασμός, δηλαδή η αντιγραφή,</a:t>
            </a:r>
          </a:p>
          <a:p>
            <a:pPr eaLnBrk="0" hangingPunct="0">
              <a:defRPr/>
            </a:pPr>
            <a:r>
              <a:rPr lang="el-GR" dirty="0">
                <a:solidFill>
                  <a:schemeClr val="bg1"/>
                </a:solidFill>
                <a:latin typeface="Comic Sans MS" pitchFamily="66" charset="0"/>
              </a:rPr>
              <a:t> η διανομή και η διάδοση </a:t>
            </a:r>
          </a:p>
          <a:p>
            <a:pPr eaLnBrk="0" hangingPunct="0">
              <a:spcBef>
                <a:spcPts val="600"/>
              </a:spcBef>
              <a:buFontTx/>
              <a:buChar char="•"/>
              <a:defRPr/>
            </a:pPr>
            <a:r>
              <a:rPr lang="el-GR" dirty="0">
                <a:solidFill>
                  <a:schemeClr val="bg1"/>
                </a:solidFill>
                <a:latin typeface="Comic Sans MS" pitchFamily="66" charset="0"/>
              </a:rPr>
              <a:t>Η μετατροπή του έργου</a:t>
            </a:r>
            <a:endParaRPr lang="el-GR" dirty="0"/>
          </a:p>
        </p:txBody>
      </p:sp>
      <p:sp>
        <p:nvSpPr>
          <p:cNvPr id="10" name="9 - Πεντάγωνο"/>
          <p:cNvSpPr/>
          <p:nvPr/>
        </p:nvSpPr>
        <p:spPr>
          <a:xfrm flipH="1">
            <a:off x="3635375" y="3068638"/>
            <a:ext cx="4392613" cy="1296987"/>
          </a:xfrm>
          <a:prstGeom prst="homePlate">
            <a:avLst>
              <a:gd name="adj" fmla="val 28749"/>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l-GR" dirty="0">
              <a:solidFill>
                <a:schemeClr val="bg1"/>
              </a:solidFill>
              <a:latin typeface="Comic Sans MS" pitchFamily="66" charset="0"/>
            </a:endParaRPr>
          </a:p>
          <a:p>
            <a:pPr eaLnBrk="0" hangingPunct="0">
              <a:defRPr/>
            </a:pPr>
            <a:r>
              <a:rPr lang="el-GR" dirty="0">
                <a:solidFill>
                  <a:schemeClr val="bg1"/>
                </a:solidFill>
                <a:latin typeface="Comic Sans MS" pitchFamily="66" charset="0"/>
              </a:rPr>
              <a:t>Με τις προϋποθέσεις ότι</a:t>
            </a:r>
            <a:r>
              <a:rPr lang="en-US" dirty="0">
                <a:solidFill>
                  <a:schemeClr val="bg1"/>
                </a:solidFill>
                <a:latin typeface="Comic Sans MS" pitchFamily="66" charset="0"/>
              </a:rPr>
              <a:t>:</a:t>
            </a:r>
            <a:endParaRPr lang="el-GR" dirty="0">
              <a:solidFill>
                <a:schemeClr val="bg1"/>
              </a:solidFill>
              <a:latin typeface="Comic Sans MS" pitchFamily="66" charset="0"/>
            </a:endParaRPr>
          </a:p>
          <a:p>
            <a:pPr eaLnBrk="0" hangingPunct="0">
              <a:buFontTx/>
              <a:buChar char="•"/>
              <a:defRPr/>
            </a:pPr>
            <a:r>
              <a:rPr lang="el-GR" dirty="0">
                <a:solidFill>
                  <a:schemeClr val="bg1"/>
                </a:solidFill>
                <a:latin typeface="Comic Sans MS" pitchFamily="66" charset="0"/>
              </a:rPr>
              <a:t>Θα πρέπει να χαρακτηρίσετε το έργο, σύμφωνα με τον τρόπο που έχει οριστεί από τον δημιουργό του</a:t>
            </a:r>
          </a:p>
          <a:p>
            <a:pPr eaLnBrk="0" hangingPunct="0">
              <a:spcBef>
                <a:spcPts val="600"/>
              </a:spcBef>
              <a:buFontTx/>
              <a:buChar char="•"/>
              <a:defRPr/>
            </a:pPr>
            <a:endParaRPr lang="el-GR" dirty="0">
              <a:solidFill>
                <a:schemeClr val="bg1"/>
              </a:solidFill>
              <a:latin typeface="Comic Sans MS" pitchFamily="66" charset="0"/>
            </a:endParaRPr>
          </a:p>
        </p:txBody>
      </p:sp>
      <p:sp>
        <p:nvSpPr>
          <p:cNvPr id="12" name="11 - Πεντάγωνο"/>
          <p:cNvSpPr/>
          <p:nvPr/>
        </p:nvSpPr>
        <p:spPr>
          <a:xfrm flipH="1">
            <a:off x="3276600" y="3933825"/>
            <a:ext cx="5256213" cy="719138"/>
          </a:xfrm>
          <a:prstGeom prst="homePlate">
            <a:avLst>
              <a:gd name="adj" fmla="val 31137"/>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l-GR" dirty="0">
              <a:solidFill>
                <a:schemeClr val="bg1"/>
              </a:solidFill>
              <a:latin typeface="Comic Sans MS" pitchFamily="66" charset="0"/>
            </a:endParaRPr>
          </a:p>
          <a:p>
            <a:pPr eaLnBrk="0" hangingPunct="0">
              <a:buFontTx/>
              <a:buChar char="•"/>
              <a:defRPr/>
            </a:pPr>
            <a:r>
              <a:rPr lang="el-GR" dirty="0">
                <a:solidFill>
                  <a:schemeClr val="bg1"/>
                </a:solidFill>
                <a:latin typeface="Comic Sans MS" pitchFamily="66" charset="0"/>
              </a:rPr>
              <a:t>Θα πρέπει να μη χρησιμοποιηθεί για εμπορική </a:t>
            </a:r>
            <a:r>
              <a:rPr lang="el-GR" dirty="0" smtClean="0">
                <a:solidFill>
                  <a:schemeClr val="bg1"/>
                </a:solidFill>
                <a:latin typeface="Comic Sans MS" pitchFamily="66" charset="0"/>
              </a:rPr>
              <a:t>χρήση</a:t>
            </a:r>
            <a:endParaRPr lang="el-GR" dirty="0">
              <a:solidFill>
                <a:schemeClr val="bg1"/>
              </a:solidFill>
              <a:latin typeface="Comic Sans MS" pitchFamily="66" charset="0"/>
            </a:endParaRPr>
          </a:p>
          <a:p>
            <a:pPr eaLnBrk="0" hangingPunct="0">
              <a:spcBef>
                <a:spcPts val="600"/>
              </a:spcBef>
              <a:buFontTx/>
              <a:buChar char="•"/>
              <a:defRPr/>
            </a:pPr>
            <a:endParaRPr lang="el-GR" dirty="0">
              <a:solidFill>
                <a:schemeClr val="bg1"/>
              </a:solidFill>
              <a:latin typeface="Comic Sans MS" pitchFamily="66" charset="0"/>
            </a:endParaRPr>
          </a:p>
        </p:txBody>
      </p:sp>
      <p:sp>
        <p:nvSpPr>
          <p:cNvPr id="15" name="14 - Πεντάγωνο"/>
          <p:cNvSpPr/>
          <p:nvPr/>
        </p:nvSpPr>
        <p:spPr>
          <a:xfrm flipH="1">
            <a:off x="2700338" y="4508500"/>
            <a:ext cx="5256212" cy="1223963"/>
          </a:xfrm>
          <a:prstGeom prst="homePlate">
            <a:avLst>
              <a:gd name="adj" fmla="val 23897"/>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l-GR" dirty="0">
              <a:solidFill>
                <a:schemeClr val="bg1"/>
              </a:solidFill>
              <a:latin typeface="Comic Sans MS" pitchFamily="66" charset="0"/>
            </a:endParaRPr>
          </a:p>
          <a:p>
            <a:pPr eaLnBrk="0" hangingPunct="0">
              <a:buFontTx/>
              <a:buChar char="•"/>
              <a:defRPr/>
            </a:pPr>
            <a:r>
              <a:rPr lang="el-GR" dirty="0">
                <a:solidFill>
                  <a:schemeClr val="bg1"/>
                </a:solidFill>
                <a:latin typeface="Comic Sans MS" pitchFamily="66" charset="0"/>
              </a:rPr>
              <a:t>Σε περίπτωση που τροποποιήσετε ή εξελίξετε το έργο αυτό, μπορείτε να διανέμετε το τελικό αποτέλεσμα, μόνο με την ίδια ή με παρόμοια άδεια με αυτή του αρχικού έργου </a:t>
            </a:r>
          </a:p>
          <a:p>
            <a:pPr eaLnBrk="0" hangingPunct="0">
              <a:spcBef>
                <a:spcPts val="600"/>
              </a:spcBef>
              <a:buFontTx/>
              <a:buChar char="•"/>
              <a:defRPr/>
            </a:pPr>
            <a:endParaRPr lang="el-GR"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Righ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2" fill="hold" grpId="1" nodeType="clickEffect">
                                  <p:stCondLst>
                                    <p:cond delay="0"/>
                                  </p:stCondLst>
                                  <p:childTnLst>
                                    <p:anim calcmode="lin" valueType="num">
                                      <p:cBhvr additive="base">
                                        <p:cTn id="11" dur="500"/>
                                        <p:tgtEl>
                                          <p:spTgt spid="10"/>
                                        </p:tgtEl>
                                        <p:attrNameLst>
                                          <p:attrName>ppt_x</p:attrName>
                                        </p:attrNameLst>
                                      </p:cBhvr>
                                      <p:tavLst>
                                        <p:tav tm="0">
                                          <p:val>
                                            <p:strVal val="ppt_x"/>
                                          </p:val>
                                        </p:tav>
                                        <p:tav tm="100000">
                                          <p:val>
                                            <p:strVal val="1+ppt_w/2"/>
                                          </p:val>
                                        </p:tav>
                                      </p:tavLst>
                                    </p:anim>
                                    <p:anim calcmode="lin" valueType="num">
                                      <p:cBhvr additive="base">
                                        <p:cTn id="12" dur="500"/>
                                        <p:tgtEl>
                                          <p:spTgt spid="10"/>
                                        </p:tgtEl>
                                        <p:attrNameLst>
                                          <p:attrName>ppt_y</p:attrName>
                                        </p:attrNameLst>
                                      </p:cBhvr>
                                      <p:tavLst>
                                        <p:tav tm="0">
                                          <p:val>
                                            <p:strVal val="ppt_y"/>
                                          </p:val>
                                        </p:tav>
                                        <p:tav tm="100000">
                                          <p:val>
                                            <p:strVal val="ppt_y"/>
                                          </p:val>
                                        </p:tav>
                                      </p:tavLst>
                                    </p:anim>
                                    <p:set>
                                      <p:cBhvr>
                                        <p:cTn id="13" dur="1" fill="hold">
                                          <p:stCondLst>
                                            <p:cond delay="499"/>
                                          </p:stCondLst>
                                        </p:cTn>
                                        <p:tgtEl>
                                          <p:spTgt spid="10"/>
                                        </p:tgtEl>
                                        <p:attrNameLst>
                                          <p:attrName>style.visibility</p:attrName>
                                        </p:attrNameLst>
                                      </p:cBhvr>
                                      <p:to>
                                        <p:strVal val="hidden"/>
                                      </p:to>
                                    </p:set>
                                  </p:childTnLst>
                                </p:cTn>
                              </p:par>
                              <p:par>
                                <p:cTn id="14" presetID="12" presetClass="entr" presetSubtype="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lide(fromRight)">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2" fill="hold" grpId="1" nodeType="clickEffect">
                                  <p:stCondLst>
                                    <p:cond delay="0"/>
                                  </p:stCondLst>
                                  <p:childTnLst>
                                    <p:anim calcmode="lin" valueType="num">
                                      <p:cBhvr additive="base">
                                        <p:cTn id="20" dur="500"/>
                                        <p:tgtEl>
                                          <p:spTgt spid="12"/>
                                        </p:tgtEl>
                                        <p:attrNameLst>
                                          <p:attrName>ppt_x</p:attrName>
                                        </p:attrNameLst>
                                      </p:cBhvr>
                                      <p:tavLst>
                                        <p:tav tm="0">
                                          <p:val>
                                            <p:strVal val="ppt_x"/>
                                          </p:val>
                                        </p:tav>
                                        <p:tav tm="100000">
                                          <p:val>
                                            <p:strVal val="1+ppt_w/2"/>
                                          </p:val>
                                        </p:tav>
                                      </p:tavLst>
                                    </p:anim>
                                    <p:anim calcmode="lin" valueType="num">
                                      <p:cBhvr additive="base">
                                        <p:cTn id="21" dur="500"/>
                                        <p:tgtEl>
                                          <p:spTgt spid="12"/>
                                        </p:tgtEl>
                                        <p:attrNameLst>
                                          <p:attrName>ppt_y</p:attrName>
                                        </p:attrNameLst>
                                      </p:cBhvr>
                                      <p:tavLst>
                                        <p:tav tm="0">
                                          <p:val>
                                            <p:strVal val="ppt_y"/>
                                          </p:val>
                                        </p:tav>
                                        <p:tav tm="100000">
                                          <p:val>
                                            <p:strVal val="ppt_y"/>
                                          </p:val>
                                        </p:tav>
                                      </p:tavLst>
                                    </p:anim>
                                    <p:set>
                                      <p:cBhvr>
                                        <p:cTn id="22" dur="1" fill="hold">
                                          <p:stCondLst>
                                            <p:cond delay="499"/>
                                          </p:stCondLst>
                                        </p:cTn>
                                        <p:tgtEl>
                                          <p:spTgt spid="12"/>
                                        </p:tgtEl>
                                        <p:attrNameLst>
                                          <p:attrName>style.visibility</p:attrName>
                                        </p:attrNameLst>
                                      </p:cBhvr>
                                      <p:to>
                                        <p:strVal val="hidden"/>
                                      </p:to>
                                    </p:set>
                                  </p:childTnLst>
                                </p:cTn>
                              </p:par>
                              <p:par>
                                <p:cTn id="23" presetID="12" presetClass="entr" presetSubtype="2"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lide(fromRigh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eaLnBrk="0" hangingPunct="0">
              <a:defRPr/>
            </a:pPr>
            <a:r>
              <a:rPr lang="el-GR" dirty="0"/>
              <a:t>Πηγές και Μέθοδοι Αναζήτησης 3</a:t>
            </a:r>
          </a:p>
        </p:txBody>
      </p:sp>
      <p:sp>
        <p:nvSpPr>
          <p:cNvPr id="5" name="4 - Υπότιτλος"/>
          <p:cNvSpPr>
            <a:spLocks noGrp="1"/>
          </p:cNvSpPr>
          <p:nvPr>
            <p:ph idx="1"/>
          </p:nvPr>
        </p:nvSpPr>
        <p:spPr/>
        <p:txBody>
          <a:bodyPr/>
          <a:lstStyle/>
          <a:p>
            <a:pPr>
              <a:defRPr/>
            </a:pPr>
            <a:endParaRPr lang="el-GR" dirty="0" smtClean="0">
              <a:solidFill>
                <a:srgbClr val="79766F"/>
              </a:solidFill>
            </a:endParaRPr>
          </a:p>
          <a:p>
            <a:pPr marL="379476" indent="-342900">
              <a:spcBef>
                <a:spcPts val="600"/>
              </a:spcBef>
              <a:spcAft>
                <a:spcPts val="600"/>
              </a:spcAft>
              <a:buFont typeface="Arial" pitchFamily="34" charset="0"/>
              <a:buChar char="•"/>
              <a:defRPr/>
            </a:pPr>
            <a:r>
              <a:rPr lang="el-GR" sz="2400" dirty="0" smtClean="0">
                <a:solidFill>
                  <a:srgbClr val="79766F"/>
                </a:solidFill>
              </a:rPr>
              <a:t>Αναζήτηση μέσω υπηρεσιών και μηχανών αναζήτησης</a:t>
            </a:r>
          </a:p>
          <a:p>
            <a:pPr marL="379476" indent="-342900">
              <a:spcBef>
                <a:spcPts val="600"/>
              </a:spcBef>
              <a:spcAft>
                <a:spcPts val="600"/>
              </a:spcAft>
              <a:buFont typeface="Arial" pitchFamily="34" charset="0"/>
              <a:buChar char="•"/>
              <a:defRPr/>
            </a:pPr>
            <a:r>
              <a:rPr lang="el-GR" sz="2400" dirty="0" smtClean="0">
                <a:solidFill>
                  <a:schemeClr val="bg1">
                    <a:lumMod val="50000"/>
                  </a:schemeClr>
                </a:solidFill>
              </a:rPr>
              <a:t>Αναζήτηση σε αποθετήρια, και συλλογές ανοικτού περιεχομένου</a:t>
            </a:r>
          </a:p>
          <a:p>
            <a:pPr marL="379476" indent="-342900">
              <a:spcBef>
                <a:spcPts val="600"/>
              </a:spcBef>
              <a:spcAft>
                <a:spcPts val="600"/>
              </a:spcAft>
              <a:buFont typeface="Arial" pitchFamily="34" charset="0"/>
              <a:buChar char="•"/>
              <a:defRPr/>
            </a:pPr>
            <a:r>
              <a:rPr lang="el-GR" sz="2400" dirty="0" smtClean="0">
                <a:solidFill>
                  <a:srgbClr val="79766F"/>
                </a:solidFill>
              </a:rPr>
              <a:t>Αναζήτηση σε αποθετήρια, συλλογές και μεσίτες ανοικτών μαθησιακών πόρων και ανοικτού μαθησιακού υλικού </a:t>
            </a:r>
          </a:p>
          <a:p>
            <a:pPr marL="379476" indent="-342900">
              <a:spcBef>
                <a:spcPts val="600"/>
              </a:spcBef>
              <a:spcAft>
                <a:spcPts val="600"/>
              </a:spcAft>
              <a:buFont typeface="Arial" pitchFamily="34" charset="0"/>
              <a:buChar char="•"/>
              <a:defRPr/>
            </a:pPr>
            <a:r>
              <a:rPr lang="el-GR" sz="2500" b="1" dirty="0" smtClean="0">
                <a:solidFill>
                  <a:srgbClr val="FF954C"/>
                </a:solidFill>
              </a:rPr>
              <a:t>Αναζήτηση σε εκπαιδευτικά ιδρύματα που παρέχουν ανοικτά μαθήματα</a:t>
            </a:r>
            <a:endParaRPr lang="el-GR" sz="2500" b="1" dirty="0">
              <a:solidFill>
                <a:srgbClr val="FF954C"/>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n-US" dirty="0"/>
              <a:t>arxiv.org, Cornell University Library</a:t>
            </a:r>
          </a:p>
        </p:txBody>
      </p:sp>
      <p:sp>
        <p:nvSpPr>
          <p:cNvPr id="3" name="2 - Υπότιτλος"/>
          <p:cNvSpPr>
            <a:spLocks noGrp="1"/>
          </p:cNvSpPr>
          <p:nvPr>
            <p:ph idx="1"/>
          </p:nvPr>
        </p:nvSpPr>
        <p:spPr/>
        <p:txBody>
          <a:bodyPr>
            <a:normAutofit/>
          </a:bodyPr>
          <a:lstStyle/>
          <a:p>
            <a:pPr>
              <a:defRPr/>
            </a:pPr>
            <a:r>
              <a:rPr lang="el-GR" sz="2800" dirty="0" smtClean="0"/>
              <a:t>Συλλογή ανοικτής πρόσβασης που περιλαμβάνει</a:t>
            </a:r>
            <a:r>
              <a:rPr lang="en-US" sz="2800" dirty="0" smtClean="0"/>
              <a:t>:</a:t>
            </a:r>
          </a:p>
          <a:p>
            <a:pPr>
              <a:defRPr/>
            </a:pPr>
            <a:r>
              <a:rPr lang="en-US" sz="2800" dirty="0" smtClean="0"/>
              <a:t>6</a:t>
            </a:r>
            <a:r>
              <a:rPr lang="el-GR" sz="2800" dirty="0" smtClean="0"/>
              <a:t>80.000 ηλεκτρονικά έντυπα Φυσικής, Μαθηματικών, </a:t>
            </a:r>
            <a:endParaRPr lang="en-US" sz="2800" dirty="0" smtClean="0"/>
          </a:p>
          <a:p>
            <a:pPr>
              <a:defRPr/>
            </a:pPr>
            <a:r>
              <a:rPr lang="el-GR" sz="2800" dirty="0" smtClean="0"/>
              <a:t>Επιστήμης των Υπολογιστών, </a:t>
            </a:r>
            <a:endParaRPr lang="en-US" sz="2800" dirty="0" smtClean="0"/>
          </a:p>
          <a:p>
            <a:pPr>
              <a:defRPr/>
            </a:pPr>
            <a:r>
              <a:rPr lang="el-GR" sz="2800" dirty="0" smtClean="0"/>
              <a:t>Στατιστικής κ.α.   </a:t>
            </a:r>
          </a:p>
          <a:p>
            <a:pPr>
              <a:defRPr/>
            </a:pPr>
            <a:endParaRPr lang="el-GR" sz="2800" dirty="0" smtClean="0"/>
          </a:p>
          <a:p>
            <a:pPr eaLnBrk="1" fontAlgn="auto" hangingPunct="1">
              <a:spcAft>
                <a:spcPts val="0"/>
              </a:spcAft>
              <a:buFont typeface="Wingdings 2"/>
              <a:buNone/>
              <a:defRPr/>
            </a:pPr>
            <a:endParaRPr lang="el-GR" sz="2800" dirty="0"/>
          </a:p>
        </p:txBody>
      </p:sp>
      <p:pic>
        <p:nvPicPr>
          <p:cNvPr id="30724" name="Picture 2" descr="cornell"/>
          <p:cNvPicPr>
            <a:picLocks noChangeAspect="1" noChangeArrowheads="1"/>
          </p:cNvPicPr>
          <p:nvPr/>
        </p:nvPicPr>
        <p:blipFill>
          <a:blip r:embed="rId3"/>
          <a:srcRect/>
          <a:stretch>
            <a:fillRect/>
          </a:stretch>
        </p:blipFill>
        <p:spPr bwMode="auto">
          <a:xfrm>
            <a:off x="3851920" y="3826435"/>
            <a:ext cx="4723911" cy="2088232"/>
          </a:xfrm>
          <a:prstGeom prst="rect">
            <a:avLst/>
          </a:prstGeom>
          <a:ln>
            <a:noFill/>
          </a:ln>
          <a:effectLst>
            <a:outerShdw blurRad="190500" algn="tl" rotWithShape="0">
              <a:srgbClr val="000000">
                <a:alpha val="70000"/>
              </a:srgbClr>
            </a:outerShdw>
          </a:effectLst>
        </p:spPr>
      </p:pic>
      <p:sp>
        <p:nvSpPr>
          <p:cNvPr id="44037" name="4 - Ορθογώνιο"/>
          <p:cNvSpPr>
            <a:spLocks noChangeArrowheads="1"/>
          </p:cNvSpPr>
          <p:nvPr/>
        </p:nvSpPr>
        <p:spPr bwMode="auto">
          <a:xfrm>
            <a:off x="250825"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n-US" dirty="0">
                <a:solidFill>
                  <a:srgbClr val="79766F"/>
                </a:solidFill>
                <a:latin typeface="Calibri" pitchFamily="34" charset="0"/>
                <a:hlinkClick r:id="rId4"/>
              </a:rPr>
              <a:t>http</a:t>
            </a:r>
            <a:r>
              <a:rPr lang="el-GR" dirty="0">
                <a:solidFill>
                  <a:srgbClr val="79766F"/>
                </a:solidFill>
                <a:latin typeface="Calibri" pitchFamily="34" charset="0"/>
                <a:hlinkClick r:id="rId4"/>
              </a:rPr>
              <a:t>://</a:t>
            </a:r>
            <a:r>
              <a:rPr lang="en-US" dirty="0" err="1">
                <a:solidFill>
                  <a:srgbClr val="79766F"/>
                </a:solidFill>
                <a:latin typeface="Calibri" pitchFamily="34" charset="0"/>
                <a:hlinkClick r:id="rId4"/>
              </a:rPr>
              <a:t>arxiv</a:t>
            </a:r>
            <a:r>
              <a:rPr lang="el-GR" dirty="0">
                <a:solidFill>
                  <a:srgbClr val="79766F"/>
                </a:solidFill>
                <a:latin typeface="Calibri" pitchFamily="34" charset="0"/>
                <a:hlinkClick r:id="rId4"/>
              </a:rPr>
              <a:t>.</a:t>
            </a:r>
            <a:r>
              <a:rPr lang="en-US" dirty="0">
                <a:solidFill>
                  <a:srgbClr val="79766F"/>
                </a:solidFill>
                <a:latin typeface="Calibri" pitchFamily="34" charset="0"/>
                <a:hlinkClick r:id="rId4"/>
              </a:rPr>
              <a:t>org</a:t>
            </a:r>
            <a:r>
              <a:rPr lang="el-GR" dirty="0">
                <a:solidFill>
                  <a:srgbClr val="79766F"/>
                </a:solidFill>
                <a:latin typeface="Calibri" pitchFamily="34" charset="0"/>
                <a:hlinkClick r:id="rId4"/>
              </a:rPr>
              <a:t>/</a:t>
            </a:r>
            <a:endParaRPr lang="el-GR" dirty="0">
              <a:solidFill>
                <a:srgbClr val="79766F"/>
              </a:solidFill>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n-US" dirty="0" err="1"/>
              <a:t>Open.Michigan</a:t>
            </a:r>
            <a:endParaRPr lang="en-US" dirty="0"/>
          </a:p>
        </p:txBody>
      </p:sp>
      <p:sp>
        <p:nvSpPr>
          <p:cNvPr id="3" name="2 - Υπότιτλος"/>
          <p:cNvSpPr>
            <a:spLocks noGrp="1"/>
          </p:cNvSpPr>
          <p:nvPr>
            <p:ph idx="1"/>
          </p:nvPr>
        </p:nvSpPr>
        <p:spPr/>
        <p:txBody>
          <a:bodyPr>
            <a:normAutofit/>
          </a:bodyPr>
          <a:lstStyle/>
          <a:p>
            <a:pPr marL="0" indent="0">
              <a:buNone/>
              <a:defRPr/>
            </a:pPr>
            <a:r>
              <a:rPr lang="el-GR" sz="2400" dirty="0" smtClean="0"/>
              <a:t>Δίνει τη δυνατότητα σε εκπαιδευτικούς και εκπαιδευόμενους </a:t>
            </a:r>
          </a:p>
          <a:p>
            <a:pPr>
              <a:defRPr/>
            </a:pPr>
            <a:r>
              <a:rPr lang="el-GR" sz="2400" dirty="0" smtClean="0"/>
              <a:t>να δημιουργήσουν </a:t>
            </a:r>
          </a:p>
          <a:p>
            <a:pPr>
              <a:defRPr/>
            </a:pPr>
            <a:r>
              <a:rPr lang="el-GR" sz="2400" dirty="0" smtClean="0"/>
              <a:t>και να μοιραστούν </a:t>
            </a:r>
          </a:p>
          <a:p>
            <a:pPr>
              <a:defRPr/>
            </a:pPr>
            <a:r>
              <a:rPr lang="el-GR" sz="2400" dirty="0" smtClean="0"/>
              <a:t>εκπαιδευτικούς πόρους  </a:t>
            </a:r>
          </a:p>
          <a:p>
            <a:pPr eaLnBrk="1" fontAlgn="auto" hangingPunct="1">
              <a:spcAft>
                <a:spcPts val="0"/>
              </a:spcAft>
              <a:buFont typeface="Wingdings 2"/>
              <a:buNone/>
              <a:defRPr/>
            </a:pPr>
            <a:endParaRPr lang="el-GR" sz="2400" dirty="0"/>
          </a:p>
        </p:txBody>
      </p:sp>
      <p:pic>
        <p:nvPicPr>
          <p:cNvPr id="31748" name="Picture 2" descr="openmichigan"/>
          <p:cNvPicPr>
            <a:picLocks noChangeAspect="1" noChangeArrowheads="1"/>
          </p:cNvPicPr>
          <p:nvPr/>
        </p:nvPicPr>
        <p:blipFill>
          <a:blip r:embed="rId3"/>
          <a:srcRect/>
          <a:stretch>
            <a:fillRect/>
          </a:stretch>
        </p:blipFill>
        <p:spPr bwMode="auto">
          <a:xfrm>
            <a:off x="3203848" y="3284984"/>
            <a:ext cx="5184254" cy="2271752"/>
          </a:xfrm>
          <a:prstGeom prst="rect">
            <a:avLst/>
          </a:prstGeom>
          <a:ln>
            <a:noFill/>
          </a:ln>
          <a:effectLst>
            <a:outerShdw blurRad="190500" algn="tl" rotWithShape="0">
              <a:srgbClr val="000000">
                <a:alpha val="70000"/>
              </a:srgbClr>
            </a:outerShdw>
          </a:effectLst>
        </p:spPr>
      </p:pic>
      <p:sp>
        <p:nvSpPr>
          <p:cNvPr id="45061" name="4 - Ορθογώνιο"/>
          <p:cNvSpPr>
            <a:spLocks noChangeArrowheads="1"/>
          </p:cNvSpPr>
          <p:nvPr/>
        </p:nvSpPr>
        <p:spPr bwMode="auto">
          <a:xfrm>
            <a:off x="250824" y="6309320"/>
            <a:ext cx="8569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solidFill>
                  <a:srgbClr val="79766F"/>
                </a:solidFill>
                <a:latin typeface="+mn-lt"/>
              </a:rPr>
              <a:t>Ηλεκτρονική Διεύθυνση: </a:t>
            </a:r>
            <a:r>
              <a:rPr lang="en-US">
                <a:solidFill>
                  <a:srgbClr val="79766F"/>
                </a:solidFill>
                <a:latin typeface="+mn-lt"/>
                <a:hlinkClick r:id="rId4"/>
              </a:rPr>
              <a:t>http</a:t>
            </a:r>
            <a:r>
              <a:rPr lang="el-GR">
                <a:solidFill>
                  <a:srgbClr val="79766F"/>
                </a:solidFill>
                <a:latin typeface="+mn-lt"/>
                <a:hlinkClick r:id="rId4"/>
              </a:rPr>
              <a:t>://</a:t>
            </a:r>
            <a:r>
              <a:rPr lang="en-US">
                <a:solidFill>
                  <a:srgbClr val="79766F"/>
                </a:solidFill>
                <a:latin typeface="+mn-lt"/>
                <a:hlinkClick r:id="rId4"/>
              </a:rPr>
              <a:t>open</a:t>
            </a:r>
            <a:r>
              <a:rPr lang="el-GR">
                <a:solidFill>
                  <a:srgbClr val="79766F"/>
                </a:solidFill>
                <a:latin typeface="+mn-lt"/>
                <a:hlinkClick r:id="rId4"/>
              </a:rPr>
              <a:t>.</a:t>
            </a:r>
            <a:r>
              <a:rPr lang="en-US">
                <a:solidFill>
                  <a:srgbClr val="79766F"/>
                </a:solidFill>
                <a:latin typeface="+mn-lt"/>
                <a:hlinkClick r:id="rId4"/>
              </a:rPr>
              <a:t>umich</a:t>
            </a:r>
            <a:r>
              <a:rPr lang="el-GR">
                <a:solidFill>
                  <a:srgbClr val="79766F"/>
                </a:solidFill>
                <a:latin typeface="+mn-lt"/>
                <a:hlinkClick r:id="rId4"/>
              </a:rPr>
              <a:t>.</a:t>
            </a:r>
            <a:r>
              <a:rPr lang="en-US">
                <a:solidFill>
                  <a:srgbClr val="79766F"/>
                </a:solidFill>
                <a:latin typeface="+mn-lt"/>
                <a:hlinkClick r:id="rId4"/>
              </a:rPr>
              <a:t>edu</a:t>
            </a:r>
            <a:r>
              <a:rPr lang="el-GR">
                <a:solidFill>
                  <a:srgbClr val="79766F"/>
                </a:solidFill>
                <a:latin typeface="+mn-lt"/>
                <a:hlinkClick r:id="rId4"/>
              </a:rPr>
              <a:t>/</a:t>
            </a:r>
            <a:endParaRPr lang="el-GR">
              <a:solidFill>
                <a:srgbClr val="79766F"/>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n-US" sz="3600" dirty="0"/>
              <a:t>Creative Commons Search</a:t>
            </a:r>
            <a:endParaRPr lang="en-US" sz="3600" dirty="0" smtClean="0"/>
          </a:p>
        </p:txBody>
      </p:sp>
      <p:sp>
        <p:nvSpPr>
          <p:cNvPr id="3" name="2 - Υπότιτλος"/>
          <p:cNvSpPr>
            <a:spLocks noGrp="1"/>
          </p:cNvSpPr>
          <p:nvPr>
            <p:ph idx="1"/>
          </p:nvPr>
        </p:nvSpPr>
        <p:spPr/>
        <p:txBody>
          <a:bodyPr/>
          <a:lstStyle/>
          <a:p>
            <a:pPr algn="just">
              <a:defRPr/>
            </a:pPr>
            <a:endParaRPr lang="el-GR" sz="2400" dirty="0" smtClean="0">
              <a:latin typeface="Calibri" pitchFamily="34" charset="0"/>
            </a:endParaRPr>
          </a:p>
          <a:p>
            <a:pPr algn="just">
              <a:defRPr/>
            </a:pPr>
            <a:r>
              <a:rPr lang="el-GR" sz="2400" dirty="0" smtClean="0">
                <a:solidFill>
                  <a:schemeClr val="tx1"/>
                </a:solidFill>
                <a:latin typeface="Calibri" pitchFamily="34" charset="0"/>
              </a:rPr>
              <a:t>Η Υπηρεσία αναζήτησης ανοικτού περιεχομένου </a:t>
            </a:r>
            <a:r>
              <a:rPr lang="en-US" sz="2400" dirty="0" smtClean="0">
                <a:solidFill>
                  <a:schemeClr val="tx1"/>
                </a:solidFill>
                <a:latin typeface="Calibri" pitchFamily="34" charset="0"/>
              </a:rPr>
              <a:t>Creative Commons</a:t>
            </a:r>
            <a:r>
              <a:rPr lang="el-GR" sz="2400" dirty="0" smtClean="0">
                <a:solidFill>
                  <a:schemeClr val="tx1"/>
                </a:solidFill>
                <a:latin typeface="Calibri" pitchFamily="34" charset="0"/>
              </a:rPr>
              <a:t>, προσφέρει πρόσβαση σε υπηρεσίες αναζήτησης που παρέχονται από άλλους οργανισμούς όπως</a:t>
            </a:r>
            <a:r>
              <a:rPr lang="en-US" sz="2400" dirty="0" smtClean="0">
                <a:solidFill>
                  <a:schemeClr val="tx1"/>
                </a:solidFill>
                <a:latin typeface="Calibri" pitchFamily="34" charset="0"/>
              </a:rPr>
              <a:t>:</a:t>
            </a:r>
          </a:p>
          <a:p>
            <a:pPr marL="379476" indent="-342900" algn="just">
              <a:spcBef>
                <a:spcPts val="600"/>
              </a:spcBef>
              <a:buFont typeface="Arial" pitchFamily="34" charset="0"/>
              <a:buChar char="•"/>
              <a:defRPr/>
            </a:pPr>
            <a:r>
              <a:rPr lang="en-US" sz="2400" dirty="0" smtClean="0">
                <a:solidFill>
                  <a:schemeClr val="tx1"/>
                </a:solidFill>
                <a:latin typeface="Calibri" pitchFamily="34" charset="0"/>
              </a:rPr>
              <a:t>Google</a:t>
            </a:r>
            <a:endParaRPr lang="el-GR" sz="2400" dirty="0" smtClean="0">
              <a:solidFill>
                <a:schemeClr val="tx1"/>
              </a:solidFill>
              <a:latin typeface="Calibri" pitchFamily="34" charset="0"/>
            </a:endParaRPr>
          </a:p>
          <a:p>
            <a:pPr marL="379476" indent="-342900" algn="just">
              <a:spcBef>
                <a:spcPts val="600"/>
              </a:spcBef>
              <a:buFont typeface="Arial" pitchFamily="34" charset="0"/>
              <a:buChar char="•"/>
              <a:defRPr/>
            </a:pPr>
            <a:r>
              <a:rPr lang="en-US" sz="2400" dirty="0" smtClean="0">
                <a:solidFill>
                  <a:schemeClr val="tx1"/>
                </a:solidFill>
                <a:latin typeface="Calibri" pitchFamily="34" charset="0"/>
              </a:rPr>
              <a:t>Flickr</a:t>
            </a:r>
            <a:endParaRPr lang="en-US" dirty="0" smtClean="0">
              <a:solidFill>
                <a:schemeClr val="tx1"/>
              </a:solidFill>
            </a:endParaRPr>
          </a:p>
          <a:p>
            <a:pPr eaLnBrk="1" fontAlgn="auto" hangingPunct="1">
              <a:spcAft>
                <a:spcPts val="0"/>
              </a:spcAft>
              <a:buFont typeface="Wingdings 2"/>
              <a:buNone/>
              <a:defRPr/>
            </a:pPr>
            <a:endParaRPr lang="en-US" dirty="0" smtClean="0">
              <a:solidFill>
                <a:schemeClr val="tx1"/>
              </a:solidFill>
            </a:endParaRPr>
          </a:p>
          <a:p>
            <a:pPr eaLnBrk="1" fontAlgn="auto" hangingPunct="1">
              <a:spcAft>
                <a:spcPts val="0"/>
              </a:spcAft>
              <a:buFont typeface="Wingdings 2"/>
              <a:buNone/>
              <a:defRPr/>
            </a:pPr>
            <a:endParaRPr lang="en-US" dirty="0" smtClean="0">
              <a:solidFill>
                <a:schemeClr val="tx1"/>
              </a:solidFill>
            </a:endParaRPr>
          </a:p>
          <a:p>
            <a:pPr eaLnBrk="1" fontAlgn="auto" hangingPunct="1">
              <a:spcAft>
                <a:spcPts val="0"/>
              </a:spcAft>
              <a:buFont typeface="Wingdings 2"/>
              <a:buNone/>
              <a:defRPr/>
            </a:pPr>
            <a:endParaRPr lang="en-US" dirty="0" smtClean="0">
              <a:solidFill>
                <a:schemeClr val="tx1"/>
              </a:solidFill>
            </a:endParaRPr>
          </a:p>
          <a:p>
            <a:pPr eaLnBrk="1" fontAlgn="auto" hangingPunct="1">
              <a:spcAft>
                <a:spcPts val="0"/>
              </a:spcAft>
              <a:buFont typeface="Wingdings 2"/>
              <a:buNone/>
              <a:defRPr/>
            </a:pPr>
            <a:endParaRPr lang="en-US" dirty="0" smtClean="0">
              <a:solidFill>
                <a:schemeClr val="tx1"/>
              </a:solidFill>
            </a:endParaRPr>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endParaRPr lang="el-GR" dirty="0"/>
          </a:p>
        </p:txBody>
      </p:sp>
      <p:sp>
        <p:nvSpPr>
          <p:cNvPr id="9221" name="4 - Ορθογώνιο"/>
          <p:cNvSpPr>
            <a:spLocks noChangeArrowheads="1"/>
          </p:cNvSpPr>
          <p:nvPr/>
        </p:nvSpPr>
        <p:spPr bwMode="auto">
          <a:xfrm>
            <a:off x="217517"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a:t>
            </a:r>
            <a:r>
              <a:rPr lang="en-US" dirty="0">
                <a:solidFill>
                  <a:srgbClr val="FF8D3D"/>
                </a:solidFill>
                <a:latin typeface="Calibri" pitchFamily="34" charset="0"/>
                <a:hlinkClick r:id="rId3"/>
              </a:rPr>
              <a:t>http</a:t>
            </a:r>
            <a:r>
              <a:rPr lang="el-GR" dirty="0">
                <a:solidFill>
                  <a:srgbClr val="FF8D3D"/>
                </a:solidFill>
                <a:latin typeface="Calibri" pitchFamily="34" charset="0"/>
                <a:hlinkClick r:id="rId3"/>
              </a:rPr>
              <a:t>://</a:t>
            </a:r>
            <a:r>
              <a:rPr lang="en-US" dirty="0">
                <a:solidFill>
                  <a:srgbClr val="FF8D3D"/>
                </a:solidFill>
                <a:latin typeface="Calibri" pitchFamily="34" charset="0"/>
                <a:hlinkClick r:id="rId3"/>
              </a:rPr>
              <a:t>search</a:t>
            </a:r>
            <a:r>
              <a:rPr lang="el-GR" dirty="0">
                <a:solidFill>
                  <a:srgbClr val="FF8D3D"/>
                </a:solidFill>
                <a:latin typeface="Calibri" pitchFamily="34" charset="0"/>
                <a:hlinkClick r:id="rId3"/>
              </a:rPr>
              <a:t>.</a:t>
            </a:r>
            <a:r>
              <a:rPr lang="en-US" dirty="0" err="1">
                <a:solidFill>
                  <a:srgbClr val="FF8D3D"/>
                </a:solidFill>
                <a:latin typeface="Calibri" pitchFamily="34" charset="0"/>
                <a:hlinkClick r:id="rId3"/>
              </a:rPr>
              <a:t>creativecommons</a:t>
            </a:r>
            <a:r>
              <a:rPr lang="el-GR" dirty="0">
                <a:solidFill>
                  <a:srgbClr val="FF8D3D"/>
                </a:solidFill>
                <a:latin typeface="Calibri" pitchFamily="34" charset="0"/>
                <a:hlinkClick r:id="rId3"/>
              </a:rPr>
              <a:t>.</a:t>
            </a:r>
            <a:r>
              <a:rPr lang="en-US" dirty="0">
                <a:solidFill>
                  <a:srgbClr val="FF8D3D"/>
                </a:solidFill>
                <a:latin typeface="Calibri" pitchFamily="34" charset="0"/>
                <a:hlinkClick r:id="rId3"/>
              </a:rPr>
              <a:t>org</a:t>
            </a:r>
            <a:r>
              <a:rPr lang="el-GR" dirty="0">
                <a:solidFill>
                  <a:srgbClr val="FF8D3D"/>
                </a:solidFill>
                <a:latin typeface="Calibri" pitchFamily="34" charset="0"/>
                <a:hlinkClick r:id="rId3"/>
              </a:rPr>
              <a:t>/</a:t>
            </a:r>
            <a:endParaRPr lang="el-GR" dirty="0">
              <a:solidFill>
                <a:srgbClr val="FF8D3D"/>
              </a:solidFill>
              <a:latin typeface="Calibri" pitchFamily="34" charset="0"/>
            </a:endParaRPr>
          </a:p>
        </p:txBody>
      </p:sp>
      <p:pic>
        <p:nvPicPr>
          <p:cNvPr id="1026" name="Picture 2" descr="C:\Users\alex\Desktop\cc_sear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161" y="2996952"/>
            <a:ext cx="6302057" cy="3189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l-GR" dirty="0" err="1"/>
              <a:t>LearningSpace</a:t>
            </a:r>
            <a:r>
              <a:rPr lang="el-GR" dirty="0"/>
              <a:t>, </a:t>
            </a:r>
            <a:r>
              <a:rPr lang="el-GR" dirty="0" err="1"/>
              <a:t>The</a:t>
            </a:r>
            <a:r>
              <a:rPr lang="el-GR" dirty="0"/>
              <a:t> </a:t>
            </a:r>
            <a:r>
              <a:rPr lang="el-GR" dirty="0" err="1"/>
              <a:t>Open</a:t>
            </a:r>
            <a:r>
              <a:rPr lang="el-GR" dirty="0"/>
              <a:t> </a:t>
            </a:r>
            <a:r>
              <a:rPr lang="el-GR" dirty="0" err="1"/>
              <a:t>University</a:t>
            </a:r>
            <a:endParaRPr lang="en-US" dirty="0"/>
          </a:p>
        </p:txBody>
      </p:sp>
      <p:sp>
        <p:nvSpPr>
          <p:cNvPr id="3" name="2 - Υπότιτλος"/>
          <p:cNvSpPr>
            <a:spLocks noGrp="1"/>
          </p:cNvSpPr>
          <p:nvPr>
            <p:ph idx="1"/>
          </p:nvPr>
        </p:nvSpPr>
        <p:spPr/>
        <p:txBody>
          <a:bodyPr>
            <a:normAutofit/>
          </a:bodyPr>
          <a:lstStyle/>
          <a:p>
            <a:pPr marL="0" indent="0">
              <a:spcBef>
                <a:spcPts val="600"/>
              </a:spcBef>
              <a:spcAft>
                <a:spcPts val="0"/>
              </a:spcAft>
              <a:buNone/>
              <a:defRPr/>
            </a:pPr>
            <a:r>
              <a:rPr lang="el-GR" sz="2400" dirty="0" smtClean="0"/>
              <a:t>Παρέχει περισσότερα από 600 δωρεάν ψηφιακά </a:t>
            </a:r>
            <a:r>
              <a:rPr lang="el-GR" sz="2400" dirty="0" smtClean="0"/>
              <a:t>μαθήματα και </a:t>
            </a:r>
            <a:r>
              <a:rPr lang="el-GR" sz="2400" dirty="0" smtClean="0"/>
              <a:t>σε μεταπτυχιακό επίπεδο </a:t>
            </a:r>
          </a:p>
          <a:p>
            <a:pPr>
              <a:spcBef>
                <a:spcPts val="600"/>
              </a:spcBef>
              <a:spcAft>
                <a:spcPts val="600"/>
              </a:spcAft>
              <a:buFont typeface="Arial" pitchFamily="34" charset="0"/>
              <a:buChar char="•"/>
              <a:defRPr/>
            </a:pPr>
            <a:r>
              <a:rPr lang="el-GR" sz="2400" dirty="0" smtClean="0"/>
              <a:t>Σαφή μαθησιακά αποτελέσματα </a:t>
            </a:r>
          </a:p>
          <a:p>
            <a:pPr>
              <a:spcBef>
                <a:spcPts val="600"/>
              </a:spcBef>
              <a:spcAft>
                <a:spcPts val="0"/>
              </a:spcAft>
              <a:buFont typeface="Arial" pitchFamily="34" charset="0"/>
              <a:buChar char="•"/>
              <a:defRPr/>
            </a:pPr>
            <a:r>
              <a:rPr lang="el-GR" sz="2400" dirty="0" smtClean="0"/>
              <a:t>Πολλά μαθήματα περιλαμβάνουν δραστηριότητες και απαντήσεις</a:t>
            </a:r>
          </a:p>
          <a:p>
            <a:pPr eaLnBrk="1" fontAlgn="auto" hangingPunct="1">
              <a:spcAft>
                <a:spcPts val="0"/>
              </a:spcAft>
              <a:buFont typeface="Wingdings 2"/>
              <a:buNone/>
              <a:defRPr/>
            </a:pPr>
            <a:endParaRPr lang="el-GR" sz="2400" dirty="0"/>
          </a:p>
        </p:txBody>
      </p:sp>
      <p:pic>
        <p:nvPicPr>
          <p:cNvPr id="32772" name="Picture 2" descr="openlearn"/>
          <p:cNvPicPr>
            <a:picLocks noChangeAspect="1" noChangeArrowheads="1"/>
          </p:cNvPicPr>
          <p:nvPr/>
        </p:nvPicPr>
        <p:blipFill>
          <a:blip r:embed="rId3"/>
          <a:srcRect/>
          <a:stretch>
            <a:fillRect/>
          </a:stretch>
        </p:blipFill>
        <p:spPr bwMode="auto">
          <a:xfrm>
            <a:off x="3707904" y="3356992"/>
            <a:ext cx="4680520" cy="2655143"/>
          </a:xfrm>
          <a:prstGeom prst="rect">
            <a:avLst/>
          </a:prstGeom>
          <a:ln>
            <a:noFill/>
          </a:ln>
          <a:effectLst>
            <a:outerShdw blurRad="190500" algn="tl" rotWithShape="0">
              <a:srgbClr val="000000">
                <a:alpha val="70000"/>
              </a:srgbClr>
            </a:outerShdw>
          </a:effectLst>
        </p:spPr>
      </p:pic>
      <p:sp>
        <p:nvSpPr>
          <p:cNvPr id="46085" name="4 - Ορθογώνιο"/>
          <p:cNvSpPr>
            <a:spLocks noChangeArrowheads="1"/>
          </p:cNvSpPr>
          <p:nvPr/>
        </p:nvSpPr>
        <p:spPr bwMode="auto">
          <a:xfrm>
            <a:off x="250825"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l-GR" dirty="0">
                <a:solidFill>
                  <a:srgbClr val="79766F"/>
                </a:solidFill>
                <a:latin typeface="Calibri" pitchFamily="34" charset="0"/>
                <a:hlinkClick r:id="rId4"/>
              </a:rPr>
              <a:t>http://openlearn.open.ac.uk/</a:t>
            </a:r>
            <a:endParaRPr lang="el-GR" dirty="0">
              <a:solidFill>
                <a:srgbClr val="79766F"/>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l-GR" dirty="0" err="1"/>
              <a:t>Canergie</a:t>
            </a:r>
            <a:r>
              <a:rPr lang="el-GR" dirty="0"/>
              <a:t> </a:t>
            </a:r>
            <a:r>
              <a:rPr lang="el-GR" dirty="0" err="1"/>
              <a:t>Mellon</a:t>
            </a:r>
            <a:r>
              <a:rPr lang="el-GR" dirty="0"/>
              <a:t>, </a:t>
            </a:r>
            <a:r>
              <a:rPr lang="en-US" dirty="0"/>
              <a:t>Open Learning Initiative</a:t>
            </a:r>
          </a:p>
        </p:txBody>
      </p:sp>
      <p:sp>
        <p:nvSpPr>
          <p:cNvPr id="3" name="2 - Υπότιτλος"/>
          <p:cNvSpPr>
            <a:spLocks noGrp="1"/>
          </p:cNvSpPr>
          <p:nvPr>
            <p:ph idx="1"/>
          </p:nvPr>
        </p:nvSpPr>
        <p:spPr/>
        <p:txBody>
          <a:bodyPr>
            <a:normAutofit/>
          </a:bodyPr>
          <a:lstStyle/>
          <a:p>
            <a:pPr marL="0" indent="0">
              <a:buNone/>
              <a:defRPr/>
            </a:pPr>
            <a:r>
              <a:rPr lang="el-GR" sz="2400" dirty="0" smtClean="0"/>
              <a:t>Παρέχει σε εκπαιδευτικούς</a:t>
            </a:r>
          </a:p>
          <a:p>
            <a:pPr marL="379476" indent="-342900">
              <a:buFont typeface="Arial" pitchFamily="34" charset="0"/>
              <a:buChar char="•"/>
              <a:defRPr/>
            </a:pPr>
            <a:r>
              <a:rPr lang="el-GR" sz="2400" dirty="0" smtClean="0"/>
              <a:t>Εκπαιδευτικό υλικό </a:t>
            </a:r>
          </a:p>
          <a:p>
            <a:pPr marL="379476" indent="-342900">
              <a:buFont typeface="Arial" pitchFamily="34" charset="0"/>
              <a:buChar char="•"/>
              <a:defRPr/>
            </a:pPr>
            <a:r>
              <a:rPr lang="el-GR" sz="2400" dirty="0" smtClean="0"/>
              <a:t>Δίνει τη δυνατότητα να προσαρμόσουν το εκπαιδευτικό υλικό στις ανάγκες των μαθημάτων τους</a:t>
            </a:r>
          </a:p>
          <a:p>
            <a:pPr>
              <a:defRPr/>
            </a:pPr>
            <a:endParaRPr lang="el-GR" sz="2400" dirty="0" smtClean="0"/>
          </a:p>
          <a:p>
            <a:pPr marL="0" indent="0">
              <a:buNone/>
              <a:defRPr/>
            </a:pPr>
            <a:r>
              <a:rPr lang="el-GR" sz="2400" dirty="0" smtClean="0"/>
              <a:t>Παρέχει σε αυτό-εκπαιδευόμενους</a:t>
            </a:r>
            <a:r>
              <a:rPr lang="en-US" sz="2400" dirty="0" smtClean="0"/>
              <a:t>:</a:t>
            </a:r>
            <a:r>
              <a:rPr lang="el-GR" sz="2400" dirty="0" smtClean="0"/>
              <a:t> </a:t>
            </a:r>
          </a:p>
          <a:p>
            <a:pPr marL="379476" indent="-342900">
              <a:buFont typeface="Arial" pitchFamily="34" charset="0"/>
              <a:buChar char="•"/>
              <a:defRPr/>
            </a:pPr>
            <a:r>
              <a:rPr lang="el-GR" sz="2400" dirty="0" smtClean="0"/>
              <a:t>Εκπαιδευτικό υλικό </a:t>
            </a:r>
          </a:p>
          <a:p>
            <a:pPr marL="379476" indent="-342900">
              <a:buFont typeface="Arial" pitchFamily="34" charset="0"/>
              <a:buChar char="•"/>
              <a:defRPr/>
            </a:pPr>
            <a:r>
              <a:rPr lang="el-GR" sz="2400" dirty="0" smtClean="0"/>
              <a:t>Αξιολογήσεις </a:t>
            </a:r>
          </a:p>
          <a:p>
            <a:pPr marL="379476" indent="-342900">
              <a:buFont typeface="Arial" pitchFamily="34" charset="0"/>
              <a:buChar char="•"/>
              <a:defRPr/>
            </a:pPr>
            <a:r>
              <a:rPr lang="el-GR" sz="2400" dirty="0" smtClean="0"/>
              <a:t>Δραστηριότητες</a:t>
            </a:r>
          </a:p>
          <a:p>
            <a:pPr eaLnBrk="1" fontAlgn="auto" hangingPunct="1">
              <a:spcAft>
                <a:spcPts val="0"/>
              </a:spcAft>
              <a:buFont typeface="Wingdings 2"/>
              <a:buNone/>
              <a:defRPr/>
            </a:pPr>
            <a:endParaRPr lang="el-GR" sz="2400" dirty="0"/>
          </a:p>
        </p:txBody>
      </p:sp>
      <p:pic>
        <p:nvPicPr>
          <p:cNvPr id="33796" name="Picture 2" descr="openlearninginitiative"/>
          <p:cNvPicPr>
            <a:picLocks noChangeAspect="1" noChangeArrowheads="1"/>
          </p:cNvPicPr>
          <p:nvPr/>
        </p:nvPicPr>
        <p:blipFill>
          <a:blip r:embed="rId3"/>
          <a:srcRect/>
          <a:stretch>
            <a:fillRect/>
          </a:stretch>
        </p:blipFill>
        <p:spPr bwMode="auto">
          <a:xfrm>
            <a:off x="3851920" y="3929126"/>
            <a:ext cx="4910005" cy="2051468"/>
          </a:xfrm>
          <a:prstGeom prst="rect">
            <a:avLst/>
          </a:prstGeom>
          <a:ln>
            <a:noFill/>
          </a:ln>
          <a:effectLst>
            <a:outerShdw blurRad="190500" algn="tl" rotWithShape="0">
              <a:srgbClr val="000000">
                <a:alpha val="70000"/>
              </a:srgbClr>
            </a:outerShdw>
          </a:effectLst>
        </p:spPr>
      </p:pic>
      <p:sp>
        <p:nvSpPr>
          <p:cNvPr id="47109" name="4 - Ορθογώνιο"/>
          <p:cNvSpPr>
            <a:spLocks noChangeArrowheads="1"/>
          </p:cNvSpPr>
          <p:nvPr/>
        </p:nvSpPr>
        <p:spPr bwMode="auto">
          <a:xfrm>
            <a:off x="250825" y="6309320"/>
            <a:ext cx="84963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l-GR" dirty="0">
                <a:solidFill>
                  <a:srgbClr val="79766F"/>
                </a:solidFill>
                <a:latin typeface="Calibri" pitchFamily="34" charset="0"/>
                <a:hlinkClick r:id="rId4"/>
              </a:rPr>
              <a:t>http://oli.web.cmu.edu/openlearning/</a:t>
            </a:r>
            <a:endParaRPr lang="el-GR" dirty="0">
              <a:solidFill>
                <a:srgbClr val="79766F"/>
              </a:solidFill>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n-US" dirty="0"/>
              <a:t>Texas Center for Education Technology</a:t>
            </a:r>
          </a:p>
        </p:txBody>
      </p:sp>
      <p:sp>
        <p:nvSpPr>
          <p:cNvPr id="3" name="2 - Υπότιτλος"/>
          <p:cNvSpPr>
            <a:spLocks noGrp="1"/>
          </p:cNvSpPr>
          <p:nvPr>
            <p:ph idx="1"/>
          </p:nvPr>
        </p:nvSpPr>
        <p:spPr/>
        <p:txBody>
          <a:bodyPr>
            <a:normAutofit/>
          </a:bodyPr>
          <a:lstStyle/>
          <a:p>
            <a:pPr>
              <a:defRPr/>
            </a:pPr>
            <a:r>
              <a:rPr lang="el-GR" sz="2400" dirty="0" smtClean="0"/>
              <a:t>Συλλογή εκπαιδευτικών </a:t>
            </a:r>
            <a:r>
              <a:rPr lang="el-GR" sz="2400" dirty="0" smtClean="0"/>
              <a:t>πόρων για εκπαιδευόμενους και </a:t>
            </a:r>
            <a:r>
              <a:rPr lang="el-GR" sz="2400" dirty="0" smtClean="0"/>
              <a:t>εκπαιδευτικούς </a:t>
            </a:r>
          </a:p>
          <a:p>
            <a:pPr>
              <a:defRPr/>
            </a:pPr>
            <a:endParaRPr lang="el-GR" sz="2400" dirty="0" smtClean="0"/>
          </a:p>
          <a:p>
            <a:pPr>
              <a:defRPr/>
            </a:pPr>
            <a:r>
              <a:rPr lang="el-GR" sz="2400" b="1" dirty="0" smtClean="0"/>
              <a:t>Περιλαμβάνει</a:t>
            </a:r>
          </a:p>
          <a:p>
            <a:pPr>
              <a:buFont typeface="Arial" pitchFamily="34" charset="0"/>
              <a:buChar char="•"/>
              <a:defRPr/>
            </a:pPr>
            <a:r>
              <a:rPr lang="el-GR" sz="2400" dirty="0" smtClean="0"/>
              <a:t>Βίντεο</a:t>
            </a:r>
          </a:p>
          <a:p>
            <a:pPr>
              <a:buFont typeface="Arial" pitchFamily="34" charset="0"/>
              <a:buChar char="•"/>
              <a:defRPr/>
            </a:pPr>
            <a:r>
              <a:rPr lang="en-US" sz="2400" dirty="0" smtClean="0"/>
              <a:t>Podcasts</a:t>
            </a:r>
            <a:endParaRPr lang="el-GR" sz="2400" dirty="0" smtClean="0"/>
          </a:p>
          <a:p>
            <a:pPr>
              <a:buFont typeface="Arial" pitchFamily="34" charset="0"/>
              <a:buChar char="•"/>
              <a:defRPr/>
            </a:pPr>
            <a:r>
              <a:rPr lang="el-GR" sz="2400" dirty="0" smtClean="0"/>
              <a:t>Σχέδια μαθήματος </a:t>
            </a:r>
          </a:p>
          <a:p>
            <a:pPr>
              <a:buFont typeface="Arial" pitchFamily="34" charset="0"/>
              <a:buChar char="•"/>
              <a:defRPr/>
            </a:pPr>
            <a:r>
              <a:rPr lang="el-GR" sz="2400" dirty="0" smtClean="0"/>
              <a:t>Εκπαιδευτικό υλικό</a:t>
            </a:r>
          </a:p>
          <a:p>
            <a:pPr eaLnBrk="1" fontAlgn="auto" hangingPunct="1">
              <a:spcAft>
                <a:spcPts val="0"/>
              </a:spcAft>
              <a:buFont typeface="Wingdings 2"/>
              <a:buNone/>
              <a:defRPr/>
            </a:pPr>
            <a:endParaRPr lang="el-GR" sz="2400" dirty="0"/>
          </a:p>
        </p:txBody>
      </p:sp>
      <p:pic>
        <p:nvPicPr>
          <p:cNvPr id="48132" name="Picture 2" descr="texas"/>
          <p:cNvPicPr>
            <a:picLocks noChangeAspect="1" noChangeArrowheads="1"/>
          </p:cNvPicPr>
          <p:nvPr/>
        </p:nvPicPr>
        <p:blipFill>
          <a:blip r:embed="rId3"/>
          <a:srcRect/>
          <a:stretch>
            <a:fillRect/>
          </a:stretch>
        </p:blipFill>
        <p:spPr bwMode="auto">
          <a:xfrm>
            <a:off x="3690065" y="1916831"/>
            <a:ext cx="5057060" cy="2490269"/>
          </a:xfrm>
          <a:prstGeom prst="rect">
            <a:avLst/>
          </a:prstGeom>
          <a:ln>
            <a:noFill/>
          </a:ln>
          <a:effectLst>
            <a:outerShdw blurRad="190500" algn="tl" rotWithShape="0">
              <a:srgbClr val="000000">
                <a:alpha val="70000"/>
              </a:srgbClr>
            </a:outerShdw>
          </a:effectLst>
        </p:spPr>
      </p:pic>
      <p:sp>
        <p:nvSpPr>
          <p:cNvPr id="48133" name="4 - Ορθογώνιο"/>
          <p:cNvSpPr>
            <a:spLocks noChangeArrowheads="1"/>
          </p:cNvSpPr>
          <p:nvPr/>
        </p:nvSpPr>
        <p:spPr bwMode="auto">
          <a:xfrm>
            <a:off x="250825"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l-GR" dirty="0">
                <a:solidFill>
                  <a:srgbClr val="79766F"/>
                </a:solidFill>
                <a:latin typeface="Calibri" pitchFamily="34" charset="0"/>
                <a:hlinkClick r:id="rId4"/>
              </a:rPr>
              <a:t>http://www.tcet.unt.edu/weblibrary2/</a:t>
            </a:r>
            <a:endParaRPr lang="el-GR" dirty="0">
              <a:solidFill>
                <a:srgbClr val="79766F"/>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n-US" dirty="0"/>
              <a:t>ΜΙΤ </a:t>
            </a:r>
            <a:r>
              <a:rPr lang="el-GR" dirty="0"/>
              <a:t> </a:t>
            </a:r>
            <a:r>
              <a:rPr lang="en-US" dirty="0"/>
              <a:t>Open Courseware </a:t>
            </a:r>
            <a:endParaRPr lang="el-GR" dirty="0"/>
          </a:p>
        </p:txBody>
      </p:sp>
      <p:sp>
        <p:nvSpPr>
          <p:cNvPr id="3" name="2 - Υπότιτλος"/>
          <p:cNvSpPr>
            <a:spLocks noGrp="1"/>
          </p:cNvSpPr>
          <p:nvPr>
            <p:ph idx="1"/>
          </p:nvPr>
        </p:nvSpPr>
        <p:spPr/>
        <p:txBody>
          <a:bodyPr>
            <a:normAutofit/>
          </a:bodyPr>
          <a:lstStyle/>
          <a:p>
            <a:pPr marL="0" indent="0" eaLnBrk="1" fontAlgn="auto" hangingPunct="1">
              <a:spcAft>
                <a:spcPts val="0"/>
              </a:spcAft>
              <a:buNone/>
              <a:defRPr/>
            </a:pPr>
            <a:r>
              <a:rPr lang="el-GR" sz="2800" b="1" dirty="0" smtClean="0"/>
              <a:t>Χαρακτηριστικά</a:t>
            </a:r>
            <a:endParaRPr lang="en-US" sz="2800" b="1" dirty="0" smtClean="0"/>
          </a:p>
          <a:p>
            <a:pPr eaLnBrk="1" fontAlgn="auto" hangingPunct="1">
              <a:spcAft>
                <a:spcPts val="0"/>
              </a:spcAft>
              <a:defRPr/>
            </a:pPr>
            <a:r>
              <a:rPr lang="el-GR" sz="2800" dirty="0" smtClean="0"/>
              <a:t>&gt;2000 μαθήματα</a:t>
            </a:r>
          </a:p>
          <a:p>
            <a:pPr eaLnBrk="1" fontAlgn="auto" hangingPunct="1">
              <a:spcBef>
                <a:spcPts val="600"/>
              </a:spcBef>
              <a:spcAft>
                <a:spcPts val="0"/>
              </a:spcAft>
              <a:defRPr/>
            </a:pPr>
            <a:r>
              <a:rPr lang="el-GR" sz="2800" dirty="0" smtClean="0"/>
              <a:t>&gt;100 εκατομμύρια αυτό-εκπαιδευόμενοι</a:t>
            </a:r>
          </a:p>
          <a:p>
            <a:pPr eaLnBrk="1" fontAlgn="auto" hangingPunct="1">
              <a:spcAft>
                <a:spcPts val="0"/>
              </a:spcAft>
              <a:defRPr/>
            </a:pPr>
            <a:endParaRPr lang="el-GR" sz="2800" dirty="0" smtClean="0"/>
          </a:p>
          <a:p>
            <a:pPr marL="0" indent="0" eaLnBrk="1" fontAlgn="auto" hangingPunct="1">
              <a:spcAft>
                <a:spcPts val="0"/>
              </a:spcAft>
              <a:buNone/>
              <a:defRPr/>
            </a:pPr>
            <a:r>
              <a:rPr lang="el-GR" sz="2800" b="1" dirty="0" smtClean="0"/>
              <a:t>Παρέχει</a:t>
            </a:r>
          </a:p>
          <a:p>
            <a:pPr eaLnBrk="1" fontAlgn="auto" hangingPunct="1">
              <a:spcBef>
                <a:spcPts val="600"/>
              </a:spcBef>
              <a:spcAft>
                <a:spcPts val="0"/>
              </a:spcAft>
              <a:buFont typeface="Arial" pitchFamily="34" charset="0"/>
              <a:buChar char="•"/>
              <a:defRPr/>
            </a:pPr>
            <a:r>
              <a:rPr lang="el-GR" sz="2800" dirty="0" smtClean="0"/>
              <a:t>Βίντεο-διαλέξεις</a:t>
            </a:r>
          </a:p>
          <a:p>
            <a:pPr eaLnBrk="1" fontAlgn="auto" hangingPunct="1">
              <a:spcBef>
                <a:spcPts val="600"/>
              </a:spcBef>
              <a:spcAft>
                <a:spcPts val="0"/>
              </a:spcAft>
              <a:buFont typeface="Arial" pitchFamily="34" charset="0"/>
              <a:buChar char="•"/>
              <a:defRPr/>
            </a:pPr>
            <a:r>
              <a:rPr lang="el-GR" sz="2800" dirty="0" smtClean="0"/>
              <a:t>Σημειώσεις</a:t>
            </a:r>
          </a:p>
          <a:p>
            <a:pPr eaLnBrk="1" fontAlgn="auto" hangingPunct="1">
              <a:spcBef>
                <a:spcPts val="600"/>
              </a:spcBef>
              <a:spcAft>
                <a:spcPts val="0"/>
              </a:spcAft>
              <a:buFont typeface="Arial" pitchFamily="34" charset="0"/>
              <a:buChar char="•"/>
              <a:defRPr/>
            </a:pPr>
            <a:r>
              <a:rPr lang="el-GR" sz="2800" dirty="0" smtClean="0"/>
              <a:t>Αξιολογήσεις </a:t>
            </a:r>
            <a:endParaRPr lang="el-GR" sz="2800" dirty="0"/>
          </a:p>
        </p:txBody>
      </p:sp>
      <p:pic>
        <p:nvPicPr>
          <p:cNvPr id="49156" name="Picture 2" descr="mit"/>
          <p:cNvPicPr>
            <a:picLocks noChangeAspect="1" noChangeArrowheads="1"/>
          </p:cNvPicPr>
          <p:nvPr/>
        </p:nvPicPr>
        <p:blipFill>
          <a:blip r:embed="rId3"/>
          <a:srcRect/>
          <a:stretch>
            <a:fillRect/>
          </a:stretch>
        </p:blipFill>
        <p:spPr bwMode="auto">
          <a:xfrm>
            <a:off x="3862423" y="2996952"/>
            <a:ext cx="4800541" cy="2380994"/>
          </a:xfrm>
          <a:prstGeom prst="rect">
            <a:avLst/>
          </a:prstGeom>
          <a:ln>
            <a:noFill/>
          </a:ln>
          <a:effectLst>
            <a:outerShdw blurRad="190500" algn="tl" rotWithShape="0">
              <a:srgbClr val="000000">
                <a:alpha val="70000"/>
              </a:srgbClr>
            </a:outerShdw>
          </a:effectLst>
        </p:spPr>
      </p:pic>
      <p:sp>
        <p:nvSpPr>
          <p:cNvPr id="49157" name="4 - Ορθογώνιο"/>
          <p:cNvSpPr>
            <a:spLocks noChangeArrowheads="1"/>
          </p:cNvSpPr>
          <p:nvPr/>
        </p:nvSpPr>
        <p:spPr bwMode="auto">
          <a:xfrm>
            <a:off x="251520" y="6304171"/>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l-GR" dirty="0">
                <a:solidFill>
                  <a:srgbClr val="79766F"/>
                </a:solidFill>
                <a:latin typeface="Calibri" pitchFamily="34" charset="0"/>
                <a:hlinkClick r:id="rId4"/>
              </a:rPr>
              <a:t>http://ocw.mit.edu/index.htm</a:t>
            </a:r>
            <a:endParaRPr lang="el-GR" dirty="0">
              <a:solidFill>
                <a:srgbClr val="79766F"/>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eaLnBrk="1" fontAlgn="auto" hangingPunct="1">
              <a:spcAft>
                <a:spcPts val="0"/>
              </a:spcAft>
              <a:defRPr/>
            </a:pPr>
            <a:r>
              <a:rPr lang="el-GR" sz="3600" dirty="0" smtClean="0"/>
              <a:t>Δραστηριότητα 4</a:t>
            </a:r>
            <a:r>
              <a:rPr lang="el-GR" sz="3600" baseline="30000" dirty="0" smtClean="0"/>
              <a:t>η</a:t>
            </a:r>
            <a:r>
              <a:rPr lang="el-GR" sz="3600" dirty="0" smtClean="0"/>
              <a:t> </a:t>
            </a:r>
            <a:endParaRPr lang="el-GR" sz="3600" dirty="0"/>
          </a:p>
        </p:txBody>
      </p:sp>
      <p:sp>
        <p:nvSpPr>
          <p:cNvPr id="3" name="2 - Υπότιτλος"/>
          <p:cNvSpPr>
            <a:spLocks noGrp="1"/>
          </p:cNvSpPr>
          <p:nvPr>
            <p:ph idx="1"/>
          </p:nvPr>
        </p:nvSpPr>
        <p:spPr/>
        <p:txBody>
          <a:bodyPr>
            <a:normAutofit/>
          </a:bodyPr>
          <a:lstStyle/>
          <a:p>
            <a:pPr algn="just" eaLnBrk="1" fontAlgn="auto" hangingPunct="1">
              <a:spcAft>
                <a:spcPts val="0"/>
              </a:spcAft>
              <a:buFont typeface="Wingdings 2"/>
              <a:buNone/>
              <a:defRPr/>
            </a:pPr>
            <a:r>
              <a:rPr lang="el-GR" sz="2400" dirty="0" smtClean="0">
                <a:solidFill>
                  <a:schemeClr val="tx1"/>
                </a:solidFill>
                <a:latin typeface="Calibri" pitchFamily="34" charset="0"/>
              </a:rPr>
              <a:t>Στη </a:t>
            </a:r>
            <a:r>
              <a:rPr lang="el-GR" sz="2400" dirty="0" smtClean="0">
                <a:solidFill>
                  <a:schemeClr val="tx1"/>
                </a:solidFill>
                <a:latin typeface="Calibri" pitchFamily="34" charset="0"/>
              </a:rPr>
              <a:t>διαφάνεια αυτή παρουσιάζεται δραστηριότητα, με σκοπό </a:t>
            </a:r>
          </a:p>
          <a:p>
            <a:pPr algn="just" eaLnBrk="1" fontAlgn="auto" hangingPunct="1">
              <a:spcAft>
                <a:spcPts val="0"/>
              </a:spcAft>
              <a:buFont typeface="Wingdings 2"/>
              <a:buNone/>
              <a:defRPr/>
            </a:pPr>
            <a:r>
              <a:rPr lang="el-GR" sz="2400" dirty="0" smtClean="0">
                <a:solidFill>
                  <a:schemeClr val="tx1"/>
                </a:solidFill>
                <a:latin typeface="Calibri" pitchFamily="34" charset="0"/>
              </a:rPr>
              <a:t>την  αναζήτηση υλικού το οποίο φέρει άδεια </a:t>
            </a:r>
            <a:r>
              <a:rPr lang="en-US" sz="2400" dirty="0" smtClean="0">
                <a:solidFill>
                  <a:schemeClr val="tx1"/>
                </a:solidFill>
                <a:latin typeface="Calibri" pitchFamily="34" charset="0"/>
              </a:rPr>
              <a:t>Creative Commons</a:t>
            </a:r>
            <a:r>
              <a:rPr lang="el-GR" sz="2400" dirty="0" smtClean="0">
                <a:solidFill>
                  <a:schemeClr val="tx1"/>
                </a:solidFill>
                <a:latin typeface="Calibri" pitchFamily="34" charset="0"/>
              </a:rPr>
              <a:t> </a:t>
            </a:r>
          </a:p>
          <a:p>
            <a:pPr eaLnBrk="1" fontAlgn="auto" hangingPunct="1">
              <a:spcAft>
                <a:spcPts val="0"/>
              </a:spcAft>
              <a:buFont typeface="Wingdings 2"/>
              <a:buNone/>
              <a:defRPr/>
            </a:pPr>
            <a:endParaRPr lang="el-GR" sz="2400" dirty="0" smtClean="0">
              <a:solidFill>
                <a:schemeClr val="tx1"/>
              </a:solidFill>
              <a:latin typeface="Calibri" pitchFamily="34" charset="0"/>
            </a:endParaRPr>
          </a:p>
          <a:p>
            <a:pPr eaLnBrk="1" fontAlgn="auto" hangingPunct="1">
              <a:spcAft>
                <a:spcPts val="0"/>
              </a:spcAft>
              <a:defRPr/>
            </a:pPr>
            <a:r>
              <a:rPr lang="el-GR" sz="2400" dirty="0" smtClean="0">
                <a:solidFill>
                  <a:schemeClr val="tx1"/>
                </a:solidFill>
                <a:latin typeface="Calibri" pitchFamily="34" charset="0"/>
              </a:rPr>
              <a:t>Στη Δραστηριότητα αυτή συγκεκριμένα σκοπός είναι να αναζητήσουμε εικόνες οι οποίες έχουν άδεια </a:t>
            </a:r>
            <a:r>
              <a:rPr lang="en-US" sz="2400" dirty="0" smtClean="0">
                <a:solidFill>
                  <a:schemeClr val="tx1"/>
                </a:solidFill>
                <a:latin typeface="Calibri" pitchFamily="34" charset="0"/>
              </a:rPr>
              <a:t>Creative Commons</a:t>
            </a:r>
            <a:r>
              <a:rPr lang="el-GR" sz="2400" dirty="0" smtClean="0">
                <a:solidFill>
                  <a:schemeClr val="tx1"/>
                </a:solidFill>
                <a:latin typeface="Calibri" pitchFamily="34" charset="0"/>
              </a:rPr>
              <a:t> </a:t>
            </a:r>
          </a:p>
          <a:p>
            <a:pPr eaLnBrk="1" fontAlgn="auto" hangingPunct="1">
              <a:spcAft>
                <a:spcPts val="0"/>
              </a:spcAft>
              <a:buFont typeface="Wingdings 2"/>
              <a:buNone/>
              <a:defRPr/>
            </a:pPr>
            <a:endParaRPr lang="el-GR" sz="2400" dirty="0" smtClean="0">
              <a:latin typeface="Calibri" pitchFamily="34" charset="0"/>
            </a:endParaRPr>
          </a:p>
          <a:p>
            <a:pPr eaLnBrk="1" fontAlgn="auto" hangingPunct="1">
              <a:spcAft>
                <a:spcPts val="0"/>
              </a:spcAft>
              <a:buFont typeface="Wingdings 2"/>
              <a:buNone/>
              <a:defRPr/>
            </a:pPr>
            <a:r>
              <a:rPr lang="el-GR" sz="2400" b="1" dirty="0" smtClean="0">
                <a:solidFill>
                  <a:srgbClr val="FF954C"/>
                </a:solidFill>
                <a:latin typeface="Calibri" pitchFamily="34" charset="0"/>
              </a:rPr>
              <a:t>Η Δραστηριότητα ολοκληρώνεται σε 4 βήματα! </a:t>
            </a:r>
            <a:endParaRPr lang="el-GR" sz="2400" b="1" dirty="0">
              <a:solidFill>
                <a:srgbClr val="FF954C"/>
              </a:solidFill>
              <a:latin typeface="Calibri" pitchFamily="34" charset="0"/>
            </a:endParaRPr>
          </a:p>
        </p:txBody>
      </p:sp>
      <p:sp>
        <p:nvSpPr>
          <p:cNvPr id="5" name="4 - Ορθογώνιο"/>
          <p:cNvSpPr/>
          <p:nvPr/>
        </p:nvSpPr>
        <p:spPr>
          <a:xfrm>
            <a:off x="323850" y="6302435"/>
            <a:ext cx="8496300" cy="369888"/>
          </a:xfrm>
          <a:prstGeom prst="rect">
            <a:avLst/>
          </a:prstGeom>
        </p:spPr>
        <p:txBody>
          <a:bodyPr>
            <a:spAutoFit/>
          </a:bodyPr>
          <a:lstStyle/>
          <a:p>
            <a:pPr>
              <a:defRPr/>
            </a:pPr>
            <a:r>
              <a:rPr lang="el-GR" dirty="0">
                <a:solidFill>
                  <a:srgbClr val="79766F"/>
                </a:solidFill>
                <a:latin typeface="+mn-lt"/>
              </a:rPr>
              <a:t>Ηλεκτρονική Διεύθυνση: </a:t>
            </a:r>
            <a:r>
              <a:rPr lang="en-US" dirty="0">
                <a:solidFill>
                  <a:srgbClr val="79766F"/>
                </a:solidFill>
                <a:latin typeface="+mn-lt"/>
                <a:hlinkClick r:id="rId3"/>
              </a:rPr>
              <a:t>http://search.yahoo.com/web?fr=404_web</a:t>
            </a:r>
            <a:endParaRPr lang="el-GR" dirty="0">
              <a:solidFill>
                <a:srgbClr val="79766F"/>
              </a:solidFill>
              <a:latin typeface="+mn-lt"/>
            </a:endParaRPr>
          </a:p>
        </p:txBody>
      </p:sp>
    </p:spTree>
    <p:extLst>
      <p:ext uri="{BB962C8B-B14F-4D97-AF65-F5344CB8AC3E}">
        <p14:creationId xmlns:p14="http://schemas.microsoft.com/office/powerpoint/2010/main" val="23321465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l-GR" b="1" dirty="0">
                <a:solidFill>
                  <a:srgbClr val="FF8D3E"/>
                </a:solidFill>
              </a:rPr>
              <a:t>Βήμα </a:t>
            </a:r>
            <a:r>
              <a:rPr lang="en-US" b="1" dirty="0">
                <a:solidFill>
                  <a:srgbClr val="FF8D3E"/>
                </a:solidFill>
              </a:rPr>
              <a:t>1</a:t>
            </a:r>
            <a:r>
              <a:rPr lang="el-GR" b="1" baseline="30000" dirty="0">
                <a:solidFill>
                  <a:srgbClr val="FF8D3E"/>
                </a:solidFill>
              </a:rPr>
              <a:t>ο </a:t>
            </a:r>
            <a:endParaRPr lang="en-US" b="1" baseline="30000" dirty="0">
              <a:solidFill>
                <a:srgbClr val="FF8D3E"/>
              </a:solidFill>
            </a:endParaRPr>
          </a:p>
        </p:txBody>
      </p:sp>
      <p:sp>
        <p:nvSpPr>
          <p:cNvPr id="6" name="5 - Πεντάγωνο"/>
          <p:cNvSpPr/>
          <p:nvPr/>
        </p:nvSpPr>
        <p:spPr>
          <a:xfrm>
            <a:off x="539750" y="1628775"/>
            <a:ext cx="3671888" cy="1512888"/>
          </a:xfrm>
          <a:prstGeom prst="homePlat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6576" eaLnBrk="0" hangingPunct="0">
              <a:spcBef>
                <a:spcPts val="0"/>
              </a:spcBef>
              <a:spcAft>
                <a:spcPts val="0"/>
              </a:spcAft>
              <a:buClr>
                <a:schemeClr val="accent1"/>
              </a:buClr>
              <a:buSzPct val="80000"/>
              <a:defRPr/>
            </a:pPr>
            <a:endParaRPr lang="el-GR" dirty="0">
              <a:solidFill>
                <a:schemeClr val="bg1"/>
              </a:solidFill>
              <a:latin typeface="Comic Sans MS" pitchFamily="66" charset="0"/>
            </a:endParaRPr>
          </a:p>
          <a:p>
            <a:pPr>
              <a:defRPr/>
            </a:pPr>
            <a:r>
              <a:rPr lang="el-GR" dirty="0">
                <a:solidFill>
                  <a:schemeClr val="bg1"/>
                </a:solidFill>
                <a:latin typeface="Comic Sans MS" pitchFamily="66" charset="0"/>
              </a:rPr>
              <a:t>Ανοίξτε το φυλλομετρητή </a:t>
            </a:r>
          </a:p>
          <a:p>
            <a:pPr>
              <a:defRPr/>
            </a:pPr>
            <a:r>
              <a:rPr lang="el-GR" dirty="0">
                <a:solidFill>
                  <a:schemeClr val="bg1"/>
                </a:solidFill>
                <a:latin typeface="Comic Sans MS" pitchFamily="66" charset="0"/>
              </a:rPr>
              <a:t>σας και μεταβείτε στο </a:t>
            </a:r>
            <a:r>
              <a:rPr lang="en-US" dirty="0">
                <a:solidFill>
                  <a:schemeClr val="bg1"/>
                </a:solidFill>
                <a:latin typeface="Comic Sans MS" pitchFamily="66" charset="0"/>
              </a:rPr>
              <a:t>MIT Open Courseware</a:t>
            </a:r>
            <a:endParaRPr lang="el-GR" dirty="0">
              <a:solidFill>
                <a:schemeClr val="bg1"/>
              </a:solidFill>
              <a:latin typeface="Comic Sans MS" pitchFamily="66" charset="0"/>
            </a:endParaRPr>
          </a:p>
          <a:p>
            <a:pPr algn="ctr">
              <a:defRPr/>
            </a:pPr>
            <a:endParaRPr lang="el-GR" dirty="0"/>
          </a:p>
        </p:txBody>
      </p:sp>
      <p:sp>
        <p:nvSpPr>
          <p:cNvPr id="50181" name="4 - Ορθογώνιο"/>
          <p:cNvSpPr>
            <a:spLocks noChangeArrowheads="1"/>
          </p:cNvSpPr>
          <p:nvPr/>
        </p:nvSpPr>
        <p:spPr bwMode="auto">
          <a:xfrm>
            <a:off x="4284663" y="220503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u="sng">
                <a:latin typeface="Comic Sans MS" pitchFamily="66" charset="0"/>
                <a:hlinkClick r:id="rId3"/>
              </a:rPr>
              <a:t>http://ocw.mit.edu/index.htm</a:t>
            </a:r>
            <a:endParaRPr lang="el-GR" u="sng">
              <a:latin typeface="Comic Sans MS" pitchFamily="66" charset="0"/>
              <a:hlinkClick r:id="rId4" invalidUrl="http:///"/>
            </a:endParaRPr>
          </a:p>
        </p:txBody>
      </p:sp>
      <p:pic>
        <p:nvPicPr>
          <p:cNvPr id="8" name="7 - Εικόνα" descr="mit 1.png"/>
          <p:cNvPicPr>
            <a:picLocks noChangeAspect="1"/>
          </p:cNvPicPr>
          <p:nvPr/>
        </p:nvPicPr>
        <p:blipFill>
          <a:blip r:embed="rId5"/>
          <a:stretch>
            <a:fillRect/>
          </a:stretch>
        </p:blipFill>
        <p:spPr>
          <a:xfrm>
            <a:off x="3924300" y="2924175"/>
            <a:ext cx="4608513" cy="296386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mit 1.png"/>
          <p:cNvPicPr>
            <a:picLocks noChangeAspect="1"/>
          </p:cNvPicPr>
          <p:nvPr/>
        </p:nvPicPr>
        <p:blipFill>
          <a:blip r:embed="rId3"/>
          <a:stretch>
            <a:fillRect/>
          </a:stretch>
        </p:blipFill>
        <p:spPr>
          <a:xfrm>
            <a:off x="2700338" y="1989138"/>
            <a:ext cx="6116637" cy="3932237"/>
          </a:xfrm>
          <a:prstGeom prst="rect">
            <a:avLst/>
          </a:prstGeom>
          <a:ln>
            <a:noFill/>
          </a:ln>
          <a:effectLst>
            <a:outerShdw blurRad="190500" algn="tl" rotWithShape="0">
              <a:srgbClr val="000000">
                <a:alpha val="70000"/>
              </a:srgbClr>
            </a:outerShdw>
          </a:effectLst>
        </p:spPr>
      </p:pic>
      <p:sp>
        <p:nvSpPr>
          <p:cNvPr id="2" name="1 - Τίτλος"/>
          <p:cNvSpPr>
            <a:spLocks noGrp="1"/>
          </p:cNvSpPr>
          <p:nvPr>
            <p:ph type="title"/>
          </p:nvPr>
        </p:nvSpPr>
        <p:spPr/>
        <p:txBody>
          <a:bodyPr>
            <a:noAutofit/>
          </a:bodyPr>
          <a:lstStyle/>
          <a:p>
            <a:pPr>
              <a:defRPr/>
            </a:pPr>
            <a:r>
              <a:rPr lang="el-GR" b="1" dirty="0">
                <a:solidFill>
                  <a:srgbClr val="FF8D3E"/>
                </a:solidFill>
              </a:rPr>
              <a:t>Βήμα 2</a:t>
            </a:r>
            <a:r>
              <a:rPr lang="el-GR" b="1" baseline="30000" dirty="0">
                <a:solidFill>
                  <a:srgbClr val="FF8D3E"/>
                </a:solidFill>
              </a:rPr>
              <a:t>ο </a:t>
            </a:r>
            <a:endParaRPr lang="en-US" b="1" baseline="30000" dirty="0">
              <a:solidFill>
                <a:srgbClr val="FF8D3E"/>
              </a:solidFill>
            </a:endParaRPr>
          </a:p>
        </p:txBody>
      </p:sp>
      <p:sp>
        <p:nvSpPr>
          <p:cNvPr id="6" name="5 - Πεντάγωνο"/>
          <p:cNvSpPr/>
          <p:nvPr/>
        </p:nvSpPr>
        <p:spPr>
          <a:xfrm>
            <a:off x="3708400" y="1700213"/>
            <a:ext cx="2808288" cy="1584325"/>
          </a:xfrm>
          <a:prstGeom prst="homePlat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6576" eaLnBrk="0" hangingPunct="0">
              <a:spcBef>
                <a:spcPts val="0"/>
              </a:spcBef>
              <a:spcAft>
                <a:spcPts val="0"/>
              </a:spcAft>
              <a:buClr>
                <a:schemeClr val="accent1"/>
              </a:buClr>
              <a:buSzPct val="80000"/>
              <a:defRPr/>
            </a:pPr>
            <a:endParaRPr lang="el-GR" dirty="0">
              <a:solidFill>
                <a:schemeClr val="bg1"/>
              </a:solidFill>
              <a:latin typeface="Comic Sans MS" pitchFamily="66" charset="0"/>
            </a:endParaRPr>
          </a:p>
          <a:p>
            <a:pPr>
              <a:defRPr/>
            </a:pPr>
            <a:r>
              <a:rPr lang="el-GR" dirty="0">
                <a:solidFill>
                  <a:schemeClr val="bg1"/>
                </a:solidFill>
                <a:latin typeface="Comic Sans MS" pitchFamily="66" charset="0"/>
              </a:rPr>
              <a:t>Στο πλαίσιο αναζήτησης πληκτρολογήστε για παράδειγμα “</a:t>
            </a:r>
            <a:r>
              <a:rPr lang="en-US" dirty="0">
                <a:solidFill>
                  <a:schemeClr val="bg1"/>
                </a:solidFill>
                <a:latin typeface="Comic Sans MS" pitchFamily="66" charset="0"/>
              </a:rPr>
              <a:t>statistics</a:t>
            </a:r>
            <a:r>
              <a:rPr lang="el-GR" dirty="0">
                <a:solidFill>
                  <a:schemeClr val="bg1"/>
                </a:solidFill>
                <a:latin typeface="Comic Sans MS" pitchFamily="66" charset="0"/>
              </a:rPr>
              <a:t>”</a:t>
            </a:r>
          </a:p>
          <a:p>
            <a:pPr algn="ctr">
              <a:defRPr/>
            </a:pPr>
            <a:endParaRPr lang="el-GR" dirty="0"/>
          </a:p>
        </p:txBody>
      </p:sp>
      <p:sp>
        <p:nvSpPr>
          <p:cNvPr id="9" name="8 - Έλλειψη"/>
          <p:cNvSpPr/>
          <p:nvPr/>
        </p:nvSpPr>
        <p:spPr>
          <a:xfrm>
            <a:off x="6659563" y="2349500"/>
            <a:ext cx="1296987" cy="287338"/>
          </a:xfrm>
          <a:prstGeom prst="ellipse">
            <a:avLst/>
          </a:prstGeom>
          <a:noFill/>
          <a:ln>
            <a:solidFill>
              <a:srgbClr val="FF8D3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l-GR" b="1" dirty="0">
                <a:solidFill>
                  <a:srgbClr val="FF8D3E"/>
                </a:solidFill>
              </a:rPr>
              <a:t>Βήμα </a:t>
            </a:r>
            <a:r>
              <a:rPr lang="en-US" b="1" dirty="0">
                <a:solidFill>
                  <a:srgbClr val="FF8D3E"/>
                </a:solidFill>
              </a:rPr>
              <a:t>3</a:t>
            </a:r>
            <a:r>
              <a:rPr lang="el-GR" b="1" baseline="30000" dirty="0">
                <a:solidFill>
                  <a:srgbClr val="FF8D3E"/>
                </a:solidFill>
              </a:rPr>
              <a:t>ο </a:t>
            </a:r>
            <a:endParaRPr lang="en-US" b="1" baseline="30000" dirty="0">
              <a:solidFill>
                <a:srgbClr val="FF8D3E"/>
              </a:solidFill>
            </a:endParaRPr>
          </a:p>
        </p:txBody>
      </p:sp>
      <p:pic>
        <p:nvPicPr>
          <p:cNvPr id="8" name="7 - Εικόνα" descr="mit 2.png"/>
          <p:cNvPicPr>
            <a:picLocks noChangeAspect="1"/>
          </p:cNvPicPr>
          <p:nvPr/>
        </p:nvPicPr>
        <p:blipFill>
          <a:blip r:embed="rId3"/>
          <a:stretch>
            <a:fillRect/>
          </a:stretch>
        </p:blipFill>
        <p:spPr>
          <a:xfrm>
            <a:off x="3203575" y="1557338"/>
            <a:ext cx="5689600" cy="3743325"/>
          </a:xfrm>
          <a:prstGeom prst="rect">
            <a:avLst/>
          </a:prstGeom>
          <a:ln>
            <a:noFill/>
          </a:ln>
          <a:effectLst>
            <a:outerShdw blurRad="190500" algn="tl" rotWithShape="0">
              <a:srgbClr val="000000">
                <a:alpha val="70000"/>
              </a:srgbClr>
            </a:outerShdw>
          </a:effectLst>
        </p:spPr>
      </p:pic>
      <p:sp>
        <p:nvSpPr>
          <p:cNvPr id="6" name="5 - Πεντάγωνο"/>
          <p:cNvSpPr/>
          <p:nvPr/>
        </p:nvSpPr>
        <p:spPr>
          <a:xfrm>
            <a:off x="215900" y="2708275"/>
            <a:ext cx="3168650" cy="2376488"/>
          </a:xfrm>
          <a:prstGeom prst="homePlate">
            <a:avLst>
              <a:gd name="adj" fmla="val 2826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6576" eaLnBrk="0" hangingPunct="0">
              <a:spcBef>
                <a:spcPts val="0"/>
              </a:spcBef>
              <a:spcAft>
                <a:spcPts val="0"/>
              </a:spcAft>
              <a:buClr>
                <a:schemeClr val="accent1"/>
              </a:buClr>
              <a:buSzPct val="80000"/>
              <a:defRPr/>
            </a:pPr>
            <a:endParaRPr lang="el-GR" dirty="0">
              <a:solidFill>
                <a:schemeClr val="bg1"/>
              </a:solidFill>
              <a:latin typeface="Comic Sans MS" pitchFamily="66" charset="0"/>
            </a:endParaRPr>
          </a:p>
          <a:p>
            <a:pPr>
              <a:defRPr/>
            </a:pPr>
            <a:r>
              <a:rPr lang="el-GR" dirty="0">
                <a:solidFill>
                  <a:schemeClr val="bg1"/>
                </a:solidFill>
                <a:latin typeface="Comic Sans MS" pitchFamily="66" charset="0"/>
              </a:rPr>
              <a:t>Στα αποτελέσματα αναζήτησης, </a:t>
            </a:r>
          </a:p>
          <a:p>
            <a:pPr>
              <a:defRPr/>
            </a:pPr>
            <a:r>
              <a:rPr lang="el-GR" dirty="0">
                <a:solidFill>
                  <a:schemeClr val="bg1"/>
                </a:solidFill>
                <a:latin typeface="Comic Sans MS" pitchFamily="66" charset="0"/>
              </a:rPr>
              <a:t>επιλέξτε το μάθημα 1.151 </a:t>
            </a:r>
            <a:r>
              <a:rPr lang="en-US" dirty="0">
                <a:solidFill>
                  <a:schemeClr val="bg1"/>
                </a:solidFill>
                <a:latin typeface="Comic Sans MS" pitchFamily="66" charset="0"/>
              </a:rPr>
              <a:t>Probability and Statistics in Engineering</a:t>
            </a:r>
            <a:r>
              <a:rPr lang="el-GR" dirty="0">
                <a:solidFill>
                  <a:schemeClr val="bg1"/>
                </a:solidFill>
                <a:latin typeface="Comic Sans MS" pitchFamily="66" charset="0"/>
              </a:rPr>
              <a:t> | </a:t>
            </a:r>
            <a:r>
              <a:rPr lang="en-US" dirty="0">
                <a:solidFill>
                  <a:schemeClr val="bg1"/>
                </a:solidFill>
                <a:latin typeface="Comic Sans MS" pitchFamily="66" charset="0"/>
              </a:rPr>
              <a:t>Civil and Environmental Engineering</a:t>
            </a:r>
            <a:endParaRPr lang="el-GR" dirty="0">
              <a:solidFill>
                <a:schemeClr val="bg1"/>
              </a:solidFill>
              <a:latin typeface="Comic Sans MS" pitchFamily="66" charset="0"/>
            </a:endParaRPr>
          </a:p>
          <a:p>
            <a:pPr algn="ctr">
              <a:defRPr/>
            </a:pPr>
            <a:endParaRPr lang="el-GR"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l-GR" b="1" dirty="0">
                <a:solidFill>
                  <a:srgbClr val="FF8D3E"/>
                </a:solidFill>
              </a:rPr>
              <a:t>Βήμα </a:t>
            </a:r>
            <a:r>
              <a:rPr lang="el-GR" b="1" dirty="0" smtClean="0">
                <a:solidFill>
                  <a:srgbClr val="FF8D3E"/>
                </a:solidFill>
              </a:rPr>
              <a:t>4</a:t>
            </a:r>
            <a:r>
              <a:rPr lang="el-GR" b="1" baseline="30000" dirty="0" smtClean="0">
                <a:solidFill>
                  <a:srgbClr val="FF8D3E"/>
                </a:solidFill>
              </a:rPr>
              <a:t>ο </a:t>
            </a:r>
            <a:endParaRPr lang="el-GR" dirty="0"/>
          </a:p>
        </p:txBody>
      </p:sp>
      <p:sp>
        <p:nvSpPr>
          <p:cNvPr id="3" name="2 - Υπότιτλος"/>
          <p:cNvSpPr>
            <a:spLocks noGrp="1"/>
          </p:cNvSpPr>
          <p:nvPr>
            <p:ph idx="1"/>
          </p:nvPr>
        </p:nvSpPr>
        <p:spPr/>
        <p:txBody>
          <a:bodyPr>
            <a:normAutofit/>
          </a:bodyPr>
          <a:lstStyle/>
          <a:p>
            <a:pPr>
              <a:defRPr/>
            </a:pPr>
            <a:r>
              <a:rPr lang="el-GR" sz="2400" b="1" dirty="0" smtClean="0">
                <a:solidFill>
                  <a:srgbClr val="FF8D3E"/>
                </a:solidFill>
              </a:rPr>
              <a:t>Βήμα 4</a:t>
            </a:r>
            <a:r>
              <a:rPr lang="el-GR" sz="2400" b="1" baseline="30000" dirty="0" smtClean="0">
                <a:solidFill>
                  <a:srgbClr val="FF8D3E"/>
                </a:solidFill>
              </a:rPr>
              <a:t>ο </a:t>
            </a:r>
            <a:endParaRPr lang="en-US" sz="2400" b="1" baseline="30000" dirty="0" smtClean="0">
              <a:solidFill>
                <a:srgbClr val="FF8D3E"/>
              </a:solidFill>
            </a:endParaRPr>
          </a:p>
          <a:p>
            <a:pPr>
              <a:defRPr/>
            </a:pPr>
            <a:endParaRPr lang="el-GR" dirty="0" smtClean="0"/>
          </a:p>
        </p:txBody>
      </p:sp>
      <p:pic>
        <p:nvPicPr>
          <p:cNvPr id="10" name="9 - Εικόνα" descr="mit 4.png"/>
          <p:cNvPicPr>
            <a:picLocks noChangeAspect="1"/>
          </p:cNvPicPr>
          <p:nvPr/>
        </p:nvPicPr>
        <p:blipFill>
          <a:blip r:embed="rId3"/>
          <a:stretch>
            <a:fillRect/>
          </a:stretch>
        </p:blipFill>
        <p:spPr>
          <a:xfrm>
            <a:off x="323850" y="1196975"/>
            <a:ext cx="4516438" cy="4787900"/>
          </a:xfrm>
          <a:prstGeom prst="rect">
            <a:avLst/>
          </a:prstGeom>
          <a:ln>
            <a:noFill/>
          </a:ln>
          <a:effectLst>
            <a:outerShdw blurRad="190500" algn="tl" rotWithShape="0">
              <a:srgbClr val="000000">
                <a:alpha val="70000"/>
              </a:srgbClr>
            </a:outerShdw>
          </a:effectLst>
        </p:spPr>
      </p:pic>
      <p:sp>
        <p:nvSpPr>
          <p:cNvPr id="11" name="10 - Ορθογώνιο"/>
          <p:cNvSpPr/>
          <p:nvPr/>
        </p:nvSpPr>
        <p:spPr>
          <a:xfrm>
            <a:off x="6011863" y="1412875"/>
            <a:ext cx="2881312" cy="1800225"/>
          </a:xfrm>
          <a:prstGeom prst="rect">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6576" eaLnBrk="0" hangingPunct="0">
              <a:spcBef>
                <a:spcPts val="0"/>
              </a:spcBef>
              <a:spcAft>
                <a:spcPts val="0"/>
              </a:spcAft>
              <a:buClr>
                <a:schemeClr val="accent1"/>
              </a:buClr>
              <a:buSzPct val="80000"/>
              <a:defRPr/>
            </a:pPr>
            <a:endParaRPr lang="en-US" dirty="0">
              <a:solidFill>
                <a:schemeClr val="bg1"/>
              </a:solidFill>
              <a:latin typeface="Comic Sans MS" pitchFamily="66" charset="0"/>
            </a:endParaRPr>
          </a:p>
          <a:p>
            <a:pPr>
              <a:defRPr/>
            </a:pPr>
            <a:endParaRPr lang="el-GR" dirty="0">
              <a:solidFill>
                <a:schemeClr val="bg1"/>
              </a:solidFill>
              <a:latin typeface="Comic Sans MS" pitchFamily="66" charset="0"/>
            </a:endParaRPr>
          </a:p>
          <a:p>
            <a:pPr>
              <a:defRPr/>
            </a:pPr>
            <a:r>
              <a:rPr lang="el-GR" dirty="0">
                <a:solidFill>
                  <a:schemeClr val="bg1"/>
                </a:solidFill>
                <a:latin typeface="Comic Sans MS" pitchFamily="66" charset="0"/>
              </a:rPr>
              <a:t>Όπως σε κάθε περιγραφή μαθήματος υπάρχει</a:t>
            </a:r>
            <a:r>
              <a:rPr lang="en-US" dirty="0">
                <a:solidFill>
                  <a:schemeClr val="bg1"/>
                </a:solidFill>
                <a:latin typeface="Comic Sans MS" pitchFamily="66" charset="0"/>
              </a:rPr>
              <a:t>:</a:t>
            </a:r>
          </a:p>
          <a:p>
            <a:pPr>
              <a:defRPr/>
            </a:pPr>
            <a:r>
              <a:rPr lang="el-GR" dirty="0">
                <a:solidFill>
                  <a:schemeClr val="bg1"/>
                </a:solidFill>
                <a:latin typeface="Comic Sans MS" pitchFamily="66" charset="0"/>
              </a:rPr>
              <a:t>Διδάσκων</a:t>
            </a:r>
          </a:p>
          <a:p>
            <a:pPr>
              <a:defRPr/>
            </a:pPr>
            <a:r>
              <a:rPr lang="el-GR" dirty="0">
                <a:solidFill>
                  <a:schemeClr val="bg1"/>
                </a:solidFill>
                <a:latin typeface="Comic Sans MS" pitchFamily="66" charset="0"/>
              </a:rPr>
              <a:t>Περιγραφή</a:t>
            </a:r>
          </a:p>
          <a:p>
            <a:pPr>
              <a:defRPr/>
            </a:pPr>
            <a:r>
              <a:rPr lang="el-GR" dirty="0">
                <a:solidFill>
                  <a:schemeClr val="bg1"/>
                </a:solidFill>
                <a:latin typeface="Comic Sans MS" pitchFamily="66" charset="0"/>
              </a:rPr>
              <a:t>Επίπεδο εκπαιδευομένων</a:t>
            </a:r>
          </a:p>
          <a:p>
            <a:pPr>
              <a:defRPr/>
            </a:pPr>
            <a:r>
              <a:rPr lang="el-GR" dirty="0">
                <a:solidFill>
                  <a:schemeClr val="bg1"/>
                </a:solidFill>
                <a:latin typeface="Comic Sans MS" pitchFamily="66" charset="0"/>
              </a:rPr>
              <a:t>Σημειώσεις, εργασίες κ.α. </a:t>
            </a:r>
          </a:p>
          <a:p>
            <a:pPr marL="36576" eaLnBrk="0" hangingPunct="0">
              <a:spcBef>
                <a:spcPts val="0"/>
              </a:spcBef>
              <a:spcAft>
                <a:spcPts val="0"/>
              </a:spcAft>
              <a:buClr>
                <a:schemeClr val="accent1"/>
              </a:buClr>
              <a:buSzPct val="80000"/>
              <a:defRPr/>
            </a:pPr>
            <a:endParaRPr lang="en-US" dirty="0">
              <a:solidFill>
                <a:schemeClr val="bg1"/>
              </a:solidFill>
              <a:latin typeface="Comic Sans MS" pitchFamily="66" charset="0"/>
            </a:endParaRPr>
          </a:p>
          <a:p>
            <a:pPr algn="ctr">
              <a:defRPr/>
            </a:pPr>
            <a:endParaRPr lang="el-GR" dirty="0"/>
          </a:p>
        </p:txBody>
      </p:sp>
      <p:sp>
        <p:nvSpPr>
          <p:cNvPr id="6" name="5 - Πεντάγωνο"/>
          <p:cNvSpPr/>
          <p:nvPr/>
        </p:nvSpPr>
        <p:spPr>
          <a:xfrm flipH="1">
            <a:off x="4967288" y="4005263"/>
            <a:ext cx="3960812" cy="2016125"/>
          </a:xfrm>
          <a:prstGeom prst="homePlate">
            <a:avLst>
              <a:gd name="adj" fmla="val 18107"/>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a:buFont typeface="Arial" pitchFamily="34" charset="0"/>
              <a:buChar char="•"/>
              <a:defRPr/>
            </a:pPr>
            <a:endParaRPr lang="el-GR" dirty="0">
              <a:solidFill>
                <a:schemeClr val="bg1"/>
              </a:solidFill>
              <a:latin typeface="Comic Sans MS" pitchFamily="66" charset="0"/>
            </a:endParaRPr>
          </a:p>
          <a:p>
            <a:pPr lvl="1">
              <a:buFont typeface="Arial" pitchFamily="34" charset="0"/>
              <a:buChar char="•"/>
              <a:defRPr/>
            </a:pPr>
            <a:r>
              <a:rPr lang="el-GR" dirty="0">
                <a:solidFill>
                  <a:schemeClr val="bg1"/>
                </a:solidFill>
                <a:latin typeface="Comic Sans MS" pitchFamily="66" charset="0"/>
              </a:rPr>
              <a:t>Στο κάτω και δεξιά μέρος της σελίδας βρίσκεται η άδεια</a:t>
            </a:r>
          </a:p>
          <a:p>
            <a:pPr>
              <a:defRPr/>
            </a:pPr>
            <a:r>
              <a:rPr lang="el-GR" dirty="0">
                <a:solidFill>
                  <a:schemeClr val="bg1"/>
                </a:solidFill>
                <a:latin typeface="Comic Sans MS" pitchFamily="66" charset="0"/>
              </a:rPr>
              <a:t>       </a:t>
            </a:r>
            <a:r>
              <a:rPr lang="en-US" dirty="0">
                <a:solidFill>
                  <a:schemeClr val="bg1"/>
                </a:solidFill>
                <a:latin typeface="Comic Sans MS" pitchFamily="66" charset="0"/>
              </a:rPr>
              <a:t>Creative Commons </a:t>
            </a:r>
            <a:r>
              <a:rPr lang="el-GR" dirty="0">
                <a:solidFill>
                  <a:schemeClr val="bg1"/>
                </a:solidFill>
                <a:latin typeface="Comic Sans MS" pitchFamily="66" charset="0"/>
              </a:rPr>
              <a:t>που διέπει</a:t>
            </a:r>
          </a:p>
          <a:p>
            <a:pPr>
              <a:spcAft>
                <a:spcPts val="600"/>
              </a:spcAft>
              <a:defRPr/>
            </a:pPr>
            <a:r>
              <a:rPr lang="el-GR" dirty="0">
                <a:solidFill>
                  <a:schemeClr val="bg1"/>
                </a:solidFill>
                <a:latin typeface="Comic Sans MS" pitchFamily="66" charset="0"/>
              </a:rPr>
              <a:t>       όλα τα μαθήματα</a:t>
            </a:r>
          </a:p>
          <a:p>
            <a:pPr lvl="1">
              <a:buFont typeface="Arial" pitchFamily="34" charset="0"/>
              <a:buChar char="•"/>
              <a:defRPr/>
            </a:pPr>
            <a:r>
              <a:rPr lang="el-GR" dirty="0">
                <a:solidFill>
                  <a:schemeClr val="bg1"/>
                </a:solidFill>
                <a:latin typeface="Comic Sans MS" pitchFamily="66" charset="0"/>
              </a:rPr>
              <a:t>Πατήστε πάνω στην άδεια για να δείτε την περιγραφή της</a:t>
            </a:r>
          </a:p>
          <a:p>
            <a:pPr algn="ctr">
              <a:defRPr/>
            </a:pPr>
            <a:endParaRPr lang="el-GR" dirty="0">
              <a:solidFill>
                <a:schemeClr val="bg1"/>
              </a:solidFill>
              <a:latin typeface="Comic Sans MS" pitchFamily="66" charset="0"/>
            </a:endParaRPr>
          </a:p>
        </p:txBody>
      </p:sp>
      <p:pic>
        <p:nvPicPr>
          <p:cNvPr id="14" name="13 - Εικόνα" descr="mit 5cc.png"/>
          <p:cNvPicPr>
            <a:picLocks noChangeAspect="1"/>
          </p:cNvPicPr>
          <p:nvPr/>
        </p:nvPicPr>
        <p:blipFill>
          <a:blip r:embed="rId4"/>
          <a:stretch>
            <a:fillRect/>
          </a:stretch>
        </p:blipFill>
        <p:spPr>
          <a:xfrm>
            <a:off x="3995738" y="5373688"/>
            <a:ext cx="1009650" cy="647700"/>
          </a:xfrm>
          <a:prstGeom prst="rect">
            <a:avLst/>
          </a:prstGeom>
          <a:ln>
            <a:noFill/>
          </a:ln>
          <a:effectLst>
            <a:outerShdw blurRad="190500" algn="tl" rotWithShape="0">
              <a:srgbClr val="000000">
                <a:alpha val="70000"/>
              </a:srgbClr>
            </a:outerShdw>
          </a:effectLst>
        </p:spPr>
      </p:pic>
      <p:sp>
        <p:nvSpPr>
          <p:cNvPr id="13" name="12 - Έλλειψη"/>
          <p:cNvSpPr/>
          <p:nvPr/>
        </p:nvSpPr>
        <p:spPr>
          <a:xfrm>
            <a:off x="3924300" y="5327650"/>
            <a:ext cx="1152525" cy="315913"/>
          </a:xfrm>
          <a:prstGeom prst="ellipse">
            <a:avLst/>
          </a:prstGeom>
          <a:noFill/>
          <a:ln>
            <a:solidFill>
              <a:srgbClr val="FF8D3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eaLnBrk="1" fontAlgn="auto" hangingPunct="1">
              <a:spcAft>
                <a:spcPts val="0"/>
              </a:spcAft>
              <a:defRPr/>
            </a:pPr>
            <a:r>
              <a:rPr lang="el-GR" dirty="0" smtClean="0"/>
              <a:t>Ανάγνωση Αδειών</a:t>
            </a:r>
            <a:endParaRPr lang="el-GR" dirty="0"/>
          </a:p>
        </p:txBody>
      </p:sp>
      <p:sp>
        <p:nvSpPr>
          <p:cNvPr id="4" name="Content Placeholder 3"/>
          <p:cNvSpPr>
            <a:spLocks noGrp="1"/>
          </p:cNvSpPr>
          <p:nvPr>
            <p:ph idx="1"/>
          </p:nvPr>
        </p:nvSpPr>
        <p:spPr/>
        <p:txBody>
          <a:bodyPr/>
          <a:lstStyle/>
          <a:p>
            <a:endParaRPr lang="el-GR"/>
          </a:p>
        </p:txBody>
      </p:sp>
      <p:pic>
        <p:nvPicPr>
          <p:cNvPr id="54274" name="Picture 2" descr="oerCC"/>
          <p:cNvPicPr>
            <a:picLocks noChangeAspect="1" noChangeArrowheads="1"/>
          </p:cNvPicPr>
          <p:nvPr/>
        </p:nvPicPr>
        <p:blipFill>
          <a:blip r:embed="rId3"/>
          <a:srcRect/>
          <a:stretch>
            <a:fillRect/>
          </a:stretch>
        </p:blipFill>
        <p:spPr bwMode="auto">
          <a:xfrm>
            <a:off x="539750" y="1700213"/>
            <a:ext cx="6037263" cy="4032250"/>
          </a:xfrm>
          <a:prstGeom prst="rect">
            <a:avLst/>
          </a:prstGeom>
          <a:ln>
            <a:noFill/>
          </a:ln>
          <a:effectLst>
            <a:outerShdw blurRad="190500" algn="tl" rotWithShape="0">
              <a:srgbClr val="000000">
                <a:alpha val="70000"/>
              </a:srgbClr>
            </a:outerShdw>
          </a:effectLst>
        </p:spPr>
      </p:pic>
      <p:sp>
        <p:nvSpPr>
          <p:cNvPr id="13" name="12 - Πεντάγωνο"/>
          <p:cNvSpPr/>
          <p:nvPr/>
        </p:nvSpPr>
        <p:spPr>
          <a:xfrm flipH="1">
            <a:off x="3708400" y="1773238"/>
            <a:ext cx="4464050" cy="1223962"/>
          </a:xfrm>
          <a:prstGeom prst="homePlate">
            <a:avLst>
              <a:gd name="adj" fmla="val 26985"/>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l-GR" dirty="0">
                <a:solidFill>
                  <a:schemeClr val="bg1"/>
                </a:solidFill>
                <a:latin typeface="Comic Sans MS" pitchFamily="66" charset="0"/>
              </a:rPr>
              <a:t>  Επιτρέπεται: </a:t>
            </a:r>
          </a:p>
          <a:p>
            <a:pPr eaLnBrk="0" hangingPunct="0">
              <a:buFont typeface="Arial" pitchFamily="34" charset="0"/>
              <a:buChar char="•"/>
              <a:defRPr/>
            </a:pPr>
            <a:r>
              <a:rPr lang="el-GR" dirty="0">
                <a:solidFill>
                  <a:schemeClr val="bg1"/>
                </a:solidFill>
                <a:latin typeface="Comic Sans MS" pitchFamily="66" charset="0"/>
              </a:rPr>
              <a:t>Ο διαμοιρασμός, δηλαδή η αντιγραφή,</a:t>
            </a:r>
          </a:p>
          <a:p>
            <a:pPr eaLnBrk="0" hangingPunct="0">
              <a:defRPr/>
            </a:pPr>
            <a:r>
              <a:rPr lang="el-GR" dirty="0">
                <a:solidFill>
                  <a:schemeClr val="bg1"/>
                </a:solidFill>
                <a:latin typeface="Comic Sans MS" pitchFamily="66" charset="0"/>
              </a:rPr>
              <a:t> η διανομή και η διάδοση </a:t>
            </a:r>
          </a:p>
          <a:p>
            <a:pPr eaLnBrk="0" hangingPunct="0">
              <a:spcBef>
                <a:spcPts val="600"/>
              </a:spcBef>
              <a:buFontTx/>
              <a:buChar char="•"/>
              <a:defRPr/>
            </a:pPr>
            <a:r>
              <a:rPr lang="el-GR" dirty="0">
                <a:solidFill>
                  <a:schemeClr val="bg1"/>
                </a:solidFill>
                <a:latin typeface="Comic Sans MS" pitchFamily="66" charset="0"/>
              </a:rPr>
              <a:t>Η μετατροπή του έργου</a:t>
            </a:r>
            <a:endParaRPr lang="el-GR" dirty="0"/>
          </a:p>
        </p:txBody>
      </p:sp>
      <p:sp>
        <p:nvSpPr>
          <p:cNvPr id="10" name="9 - Πεντάγωνο"/>
          <p:cNvSpPr/>
          <p:nvPr/>
        </p:nvSpPr>
        <p:spPr>
          <a:xfrm flipH="1">
            <a:off x="3635375" y="3068638"/>
            <a:ext cx="4392613" cy="1296987"/>
          </a:xfrm>
          <a:prstGeom prst="homePlate">
            <a:avLst>
              <a:gd name="adj" fmla="val 28749"/>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l-GR" dirty="0">
              <a:solidFill>
                <a:schemeClr val="bg1"/>
              </a:solidFill>
              <a:latin typeface="Comic Sans MS" pitchFamily="66" charset="0"/>
            </a:endParaRPr>
          </a:p>
          <a:p>
            <a:pPr eaLnBrk="0" hangingPunct="0">
              <a:defRPr/>
            </a:pPr>
            <a:r>
              <a:rPr lang="el-GR" dirty="0">
                <a:solidFill>
                  <a:schemeClr val="bg1"/>
                </a:solidFill>
                <a:latin typeface="Comic Sans MS" pitchFamily="66" charset="0"/>
              </a:rPr>
              <a:t>Με τις προϋποθέσεις ότι</a:t>
            </a:r>
            <a:r>
              <a:rPr lang="en-US" dirty="0">
                <a:solidFill>
                  <a:schemeClr val="bg1"/>
                </a:solidFill>
                <a:latin typeface="Comic Sans MS" pitchFamily="66" charset="0"/>
              </a:rPr>
              <a:t>:</a:t>
            </a:r>
            <a:endParaRPr lang="el-GR" dirty="0">
              <a:solidFill>
                <a:schemeClr val="bg1"/>
              </a:solidFill>
              <a:latin typeface="Comic Sans MS" pitchFamily="66" charset="0"/>
            </a:endParaRPr>
          </a:p>
          <a:p>
            <a:pPr eaLnBrk="0" hangingPunct="0">
              <a:buFontTx/>
              <a:buChar char="•"/>
              <a:defRPr/>
            </a:pPr>
            <a:r>
              <a:rPr lang="el-GR" dirty="0">
                <a:solidFill>
                  <a:schemeClr val="bg1"/>
                </a:solidFill>
                <a:latin typeface="Comic Sans MS" pitchFamily="66" charset="0"/>
              </a:rPr>
              <a:t>Θα πρέπει να χαρακτηρίσετε το έργο, σύμφωνα με τον τρόπο που έχει οριστεί από τον δημιουργό του</a:t>
            </a:r>
          </a:p>
          <a:p>
            <a:pPr eaLnBrk="0" hangingPunct="0">
              <a:spcBef>
                <a:spcPts val="600"/>
              </a:spcBef>
              <a:buFontTx/>
              <a:buChar char="•"/>
              <a:defRPr/>
            </a:pPr>
            <a:endParaRPr lang="el-GR" dirty="0">
              <a:solidFill>
                <a:schemeClr val="bg1"/>
              </a:solidFill>
              <a:latin typeface="Comic Sans MS" pitchFamily="66" charset="0"/>
            </a:endParaRPr>
          </a:p>
        </p:txBody>
      </p:sp>
      <p:sp>
        <p:nvSpPr>
          <p:cNvPr id="12" name="11 - Πεντάγωνο"/>
          <p:cNvSpPr/>
          <p:nvPr/>
        </p:nvSpPr>
        <p:spPr>
          <a:xfrm flipH="1">
            <a:off x="3276600" y="3933825"/>
            <a:ext cx="5256213" cy="719138"/>
          </a:xfrm>
          <a:prstGeom prst="homePlate">
            <a:avLst>
              <a:gd name="adj" fmla="val 31137"/>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l-GR" dirty="0">
              <a:solidFill>
                <a:schemeClr val="bg1"/>
              </a:solidFill>
              <a:latin typeface="Comic Sans MS" pitchFamily="66" charset="0"/>
            </a:endParaRPr>
          </a:p>
          <a:p>
            <a:pPr eaLnBrk="0" hangingPunct="0">
              <a:buFontTx/>
              <a:buChar char="•"/>
              <a:defRPr/>
            </a:pPr>
            <a:r>
              <a:rPr lang="el-GR" dirty="0">
                <a:solidFill>
                  <a:schemeClr val="bg1"/>
                </a:solidFill>
                <a:latin typeface="Comic Sans MS" pitchFamily="66" charset="0"/>
              </a:rPr>
              <a:t>Θα πρέπει να μη χρησιμοποιηθεί για εμπορική χρήση </a:t>
            </a:r>
            <a:endParaRPr lang="el-GR" dirty="0" smtClean="0">
              <a:solidFill>
                <a:schemeClr val="bg1"/>
              </a:solidFill>
              <a:latin typeface="Comic Sans MS" pitchFamily="66" charset="0"/>
            </a:endParaRPr>
          </a:p>
          <a:p>
            <a:pPr eaLnBrk="0" hangingPunct="0">
              <a:spcBef>
                <a:spcPts val="600"/>
              </a:spcBef>
              <a:buFontTx/>
              <a:buChar char="•"/>
              <a:defRPr/>
            </a:pPr>
            <a:endParaRPr lang="el-GR" dirty="0">
              <a:solidFill>
                <a:schemeClr val="bg1"/>
              </a:solidFill>
              <a:latin typeface="Comic Sans MS" pitchFamily="66" charset="0"/>
            </a:endParaRPr>
          </a:p>
        </p:txBody>
      </p:sp>
      <p:sp>
        <p:nvSpPr>
          <p:cNvPr id="15" name="14 - Πεντάγωνο"/>
          <p:cNvSpPr/>
          <p:nvPr/>
        </p:nvSpPr>
        <p:spPr>
          <a:xfrm flipH="1">
            <a:off x="2700338" y="4508500"/>
            <a:ext cx="5256212" cy="1223963"/>
          </a:xfrm>
          <a:prstGeom prst="homePlate">
            <a:avLst>
              <a:gd name="adj" fmla="val 23897"/>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l-GR" dirty="0">
              <a:solidFill>
                <a:schemeClr val="bg1"/>
              </a:solidFill>
              <a:latin typeface="Comic Sans MS" pitchFamily="66" charset="0"/>
            </a:endParaRPr>
          </a:p>
          <a:p>
            <a:pPr eaLnBrk="0" hangingPunct="0">
              <a:buFontTx/>
              <a:buChar char="•"/>
              <a:defRPr/>
            </a:pPr>
            <a:r>
              <a:rPr lang="el-GR" dirty="0">
                <a:solidFill>
                  <a:schemeClr val="bg1"/>
                </a:solidFill>
                <a:latin typeface="Comic Sans MS" pitchFamily="66" charset="0"/>
              </a:rPr>
              <a:t>Σε περίπτωση που τροποποιήσετε ή εξελίξετε το έργο αυτό, μπορείτε να διανέμετε το τελικό αποτέλεσμα, μόνο με την ίδια ή με παρόμοια άδεια με αυτή του αρχικού έργου </a:t>
            </a:r>
          </a:p>
          <a:p>
            <a:pPr eaLnBrk="0" hangingPunct="0">
              <a:spcBef>
                <a:spcPts val="600"/>
              </a:spcBef>
              <a:buFontTx/>
              <a:buChar char="•"/>
              <a:defRPr/>
            </a:pPr>
            <a:endParaRPr lang="el-GR"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Righ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2" fill="hold" grpId="1" nodeType="clickEffect">
                                  <p:stCondLst>
                                    <p:cond delay="0"/>
                                  </p:stCondLst>
                                  <p:childTnLst>
                                    <p:anim calcmode="lin" valueType="num">
                                      <p:cBhvr additive="base">
                                        <p:cTn id="11" dur="500"/>
                                        <p:tgtEl>
                                          <p:spTgt spid="10"/>
                                        </p:tgtEl>
                                        <p:attrNameLst>
                                          <p:attrName>ppt_x</p:attrName>
                                        </p:attrNameLst>
                                      </p:cBhvr>
                                      <p:tavLst>
                                        <p:tav tm="0">
                                          <p:val>
                                            <p:strVal val="ppt_x"/>
                                          </p:val>
                                        </p:tav>
                                        <p:tav tm="100000">
                                          <p:val>
                                            <p:strVal val="1+ppt_w/2"/>
                                          </p:val>
                                        </p:tav>
                                      </p:tavLst>
                                    </p:anim>
                                    <p:anim calcmode="lin" valueType="num">
                                      <p:cBhvr additive="base">
                                        <p:cTn id="12" dur="500"/>
                                        <p:tgtEl>
                                          <p:spTgt spid="10"/>
                                        </p:tgtEl>
                                        <p:attrNameLst>
                                          <p:attrName>ppt_y</p:attrName>
                                        </p:attrNameLst>
                                      </p:cBhvr>
                                      <p:tavLst>
                                        <p:tav tm="0">
                                          <p:val>
                                            <p:strVal val="ppt_y"/>
                                          </p:val>
                                        </p:tav>
                                        <p:tav tm="100000">
                                          <p:val>
                                            <p:strVal val="ppt_y"/>
                                          </p:val>
                                        </p:tav>
                                      </p:tavLst>
                                    </p:anim>
                                    <p:set>
                                      <p:cBhvr>
                                        <p:cTn id="13" dur="1" fill="hold">
                                          <p:stCondLst>
                                            <p:cond delay="499"/>
                                          </p:stCondLst>
                                        </p:cTn>
                                        <p:tgtEl>
                                          <p:spTgt spid="10"/>
                                        </p:tgtEl>
                                        <p:attrNameLst>
                                          <p:attrName>style.visibility</p:attrName>
                                        </p:attrNameLst>
                                      </p:cBhvr>
                                      <p:to>
                                        <p:strVal val="hidden"/>
                                      </p:to>
                                    </p:set>
                                  </p:childTnLst>
                                </p:cTn>
                              </p:par>
                              <p:par>
                                <p:cTn id="14" presetID="12" presetClass="entr" presetSubtype="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lide(fromRight)">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2" fill="hold" grpId="1" nodeType="clickEffect">
                                  <p:stCondLst>
                                    <p:cond delay="0"/>
                                  </p:stCondLst>
                                  <p:childTnLst>
                                    <p:anim calcmode="lin" valueType="num">
                                      <p:cBhvr additive="base">
                                        <p:cTn id="20" dur="500"/>
                                        <p:tgtEl>
                                          <p:spTgt spid="12"/>
                                        </p:tgtEl>
                                        <p:attrNameLst>
                                          <p:attrName>ppt_x</p:attrName>
                                        </p:attrNameLst>
                                      </p:cBhvr>
                                      <p:tavLst>
                                        <p:tav tm="0">
                                          <p:val>
                                            <p:strVal val="ppt_x"/>
                                          </p:val>
                                        </p:tav>
                                        <p:tav tm="100000">
                                          <p:val>
                                            <p:strVal val="1+ppt_w/2"/>
                                          </p:val>
                                        </p:tav>
                                      </p:tavLst>
                                    </p:anim>
                                    <p:anim calcmode="lin" valueType="num">
                                      <p:cBhvr additive="base">
                                        <p:cTn id="21" dur="500"/>
                                        <p:tgtEl>
                                          <p:spTgt spid="12"/>
                                        </p:tgtEl>
                                        <p:attrNameLst>
                                          <p:attrName>ppt_y</p:attrName>
                                        </p:attrNameLst>
                                      </p:cBhvr>
                                      <p:tavLst>
                                        <p:tav tm="0">
                                          <p:val>
                                            <p:strVal val="ppt_y"/>
                                          </p:val>
                                        </p:tav>
                                        <p:tav tm="100000">
                                          <p:val>
                                            <p:strVal val="ppt_y"/>
                                          </p:val>
                                        </p:tav>
                                      </p:tavLst>
                                    </p:anim>
                                    <p:set>
                                      <p:cBhvr>
                                        <p:cTn id="22" dur="1" fill="hold">
                                          <p:stCondLst>
                                            <p:cond delay="499"/>
                                          </p:stCondLst>
                                        </p:cTn>
                                        <p:tgtEl>
                                          <p:spTgt spid="12"/>
                                        </p:tgtEl>
                                        <p:attrNameLst>
                                          <p:attrName>style.visibility</p:attrName>
                                        </p:attrNameLst>
                                      </p:cBhvr>
                                      <p:to>
                                        <p:strVal val="hidden"/>
                                      </p:to>
                                    </p:set>
                                  </p:childTnLst>
                                </p:cTn>
                              </p:par>
                              <p:par>
                                <p:cTn id="23" presetID="12" presetClass="entr" presetSubtype="2"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lide(fromRigh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ex\Desktop\google_se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13" y="3422650"/>
            <a:ext cx="8658467" cy="1518492"/>
          </a:xfrm>
          <a:prstGeom prst="rect">
            <a:avLst/>
          </a:prstGeom>
          <a:noFill/>
          <a:extLst>
            <a:ext uri="{909E8E84-426E-40DD-AFC4-6F175D3DCCD1}">
              <a14:hiddenFill xmlns:a14="http://schemas.microsoft.com/office/drawing/2010/main">
                <a:solidFill>
                  <a:srgbClr val="FFFFFF"/>
                </a:solidFill>
              </a14:hiddenFill>
            </a:ext>
          </a:extLst>
        </p:spPr>
      </p:pic>
      <p:sp>
        <p:nvSpPr>
          <p:cNvPr id="6" name="5 - Τίτλος"/>
          <p:cNvSpPr>
            <a:spLocks noGrp="1"/>
          </p:cNvSpPr>
          <p:nvPr>
            <p:ph type="title"/>
          </p:nvPr>
        </p:nvSpPr>
        <p:spPr/>
        <p:txBody>
          <a:bodyPr>
            <a:noAutofit/>
          </a:bodyPr>
          <a:lstStyle/>
          <a:p>
            <a:pPr>
              <a:defRPr/>
            </a:pPr>
            <a:r>
              <a:rPr lang="en-US" sz="3600" dirty="0" smtClean="0"/>
              <a:t>Google</a:t>
            </a:r>
            <a:endParaRPr lang="el-GR" sz="3600" dirty="0"/>
          </a:p>
        </p:txBody>
      </p:sp>
      <p:sp>
        <p:nvSpPr>
          <p:cNvPr id="3" name="2 - Υπότιτλος"/>
          <p:cNvSpPr>
            <a:spLocks noGrp="1"/>
          </p:cNvSpPr>
          <p:nvPr>
            <p:ph idx="1"/>
          </p:nvPr>
        </p:nvSpPr>
        <p:spPr/>
        <p:txBody>
          <a:bodyPr>
            <a:normAutofit/>
          </a:bodyPr>
          <a:lstStyle/>
          <a:p>
            <a:pPr>
              <a:spcBef>
                <a:spcPts val="600"/>
              </a:spcBef>
              <a:defRPr/>
            </a:pPr>
            <a:r>
              <a:rPr lang="el-GR" sz="2400" dirty="0" smtClean="0">
                <a:solidFill>
                  <a:schemeClr val="tx1"/>
                </a:solidFill>
                <a:latin typeface="Calibri" pitchFamily="34" charset="0"/>
              </a:rPr>
              <a:t>Μέσω της </a:t>
            </a:r>
            <a:r>
              <a:rPr lang="el-GR" sz="2400" b="1" dirty="0" smtClean="0">
                <a:solidFill>
                  <a:srgbClr val="FF8D3D"/>
                </a:solidFill>
                <a:latin typeface="Calibri" pitchFamily="34" charset="0"/>
              </a:rPr>
              <a:t>«σύνθετης αναζήτησης» </a:t>
            </a:r>
            <a:r>
              <a:rPr lang="el-GR" sz="2400" dirty="0" smtClean="0">
                <a:solidFill>
                  <a:schemeClr val="tx1"/>
                </a:solidFill>
                <a:latin typeface="Calibri" pitchFamily="34" charset="0"/>
              </a:rPr>
              <a:t>(</a:t>
            </a:r>
            <a:r>
              <a:rPr lang="en-US" sz="2400" dirty="0" smtClean="0">
                <a:solidFill>
                  <a:schemeClr val="tx1"/>
                </a:solidFill>
                <a:latin typeface="Calibri" pitchFamily="34" charset="0"/>
              </a:rPr>
              <a:t>advanced search</a:t>
            </a:r>
            <a:r>
              <a:rPr lang="el-GR" sz="2400" dirty="0" smtClean="0">
                <a:solidFill>
                  <a:schemeClr val="tx1"/>
                </a:solidFill>
                <a:latin typeface="Calibri" pitchFamily="34" charset="0"/>
              </a:rPr>
              <a:t>)</a:t>
            </a:r>
            <a:r>
              <a:rPr lang="en-US" sz="2400" dirty="0" smtClean="0">
                <a:solidFill>
                  <a:schemeClr val="tx1"/>
                </a:solidFill>
                <a:latin typeface="Calibri" pitchFamily="34" charset="0"/>
              </a:rPr>
              <a:t> </a:t>
            </a:r>
            <a:r>
              <a:rPr lang="el-GR" sz="2400" dirty="0" smtClean="0">
                <a:solidFill>
                  <a:schemeClr val="tx1"/>
                </a:solidFill>
                <a:latin typeface="Calibri" pitchFamily="34" charset="0"/>
              </a:rPr>
              <a:t>είναι </a:t>
            </a:r>
            <a:r>
              <a:rPr lang="el-GR" sz="2400" dirty="0" smtClean="0">
                <a:solidFill>
                  <a:schemeClr val="tx1"/>
                </a:solidFill>
                <a:latin typeface="Calibri" pitchFamily="34" charset="0"/>
              </a:rPr>
              <a:t>δυνατή η</a:t>
            </a:r>
            <a:r>
              <a:rPr lang="en-US" sz="2400" dirty="0" smtClean="0">
                <a:solidFill>
                  <a:schemeClr val="tx1"/>
                </a:solidFill>
                <a:latin typeface="Calibri" pitchFamily="34" charset="0"/>
              </a:rPr>
              <a:t> </a:t>
            </a:r>
            <a:r>
              <a:rPr lang="el-GR" sz="2400" dirty="0" smtClean="0">
                <a:solidFill>
                  <a:schemeClr val="tx1"/>
                </a:solidFill>
                <a:latin typeface="Calibri" pitchFamily="34" charset="0"/>
              </a:rPr>
              <a:t>αναζήτηση ανοικτού περιεχομένου</a:t>
            </a:r>
          </a:p>
          <a:p>
            <a:pPr>
              <a:spcBef>
                <a:spcPts val="600"/>
              </a:spcBef>
              <a:defRPr/>
            </a:pPr>
            <a:endParaRPr lang="el-GR" sz="2400" dirty="0" smtClean="0">
              <a:solidFill>
                <a:schemeClr val="tx1"/>
              </a:solidFill>
              <a:latin typeface="Calibri" pitchFamily="34" charset="0"/>
            </a:endParaRPr>
          </a:p>
          <a:p>
            <a:pPr>
              <a:spcBef>
                <a:spcPts val="600"/>
              </a:spcBef>
              <a:defRPr/>
            </a:pPr>
            <a:r>
              <a:rPr lang="el-GR" sz="2400" dirty="0" smtClean="0">
                <a:solidFill>
                  <a:schemeClr val="tx1"/>
                </a:solidFill>
                <a:latin typeface="Calibri" pitchFamily="34" charset="0"/>
              </a:rPr>
              <a:t>Η αναζήτηση βασίζεται στους τύπους των αδειών </a:t>
            </a:r>
            <a:r>
              <a:rPr lang="en-US" sz="2400" dirty="0" smtClean="0">
                <a:solidFill>
                  <a:schemeClr val="tx1"/>
                </a:solidFill>
                <a:latin typeface="Calibri" pitchFamily="34" charset="0"/>
              </a:rPr>
              <a:t>Creative Commons</a:t>
            </a:r>
            <a:endParaRPr lang="el-GR" sz="2400" dirty="0" smtClean="0">
              <a:solidFill>
                <a:schemeClr val="tx1"/>
              </a:solidFill>
              <a:latin typeface="Calibri" pitchFamily="34" charset="0"/>
            </a:endParaRPr>
          </a:p>
          <a:p>
            <a:pPr>
              <a:spcBef>
                <a:spcPts val="600"/>
              </a:spcBef>
              <a:defRPr/>
            </a:pPr>
            <a:endParaRPr lang="el-GR" sz="2800" dirty="0" smtClean="0">
              <a:latin typeface="Calibri" pitchFamily="34" charset="0"/>
            </a:endParaRPr>
          </a:p>
          <a:p>
            <a:pPr>
              <a:spcBef>
                <a:spcPts val="600"/>
              </a:spcBef>
              <a:defRPr/>
            </a:pPr>
            <a:endParaRPr lang="el-GR" sz="2800" dirty="0" smtClean="0">
              <a:latin typeface="Calibri" pitchFamily="34" charset="0"/>
            </a:endParaRPr>
          </a:p>
          <a:p>
            <a:pPr>
              <a:spcBef>
                <a:spcPts val="600"/>
              </a:spcBef>
              <a:defRPr/>
            </a:pPr>
            <a:endParaRPr lang="el-GR" sz="2800" dirty="0" smtClean="0">
              <a:latin typeface="Calibri" pitchFamily="34" charset="0"/>
            </a:endParaRPr>
          </a:p>
          <a:p>
            <a:pPr>
              <a:spcBef>
                <a:spcPts val="600"/>
              </a:spcBef>
              <a:defRPr/>
            </a:pPr>
            <a:endParaRPr lang="el-GR" sz="2800" dirty="0" smtClean="0">
              <a:latin typeface="Calibri" pitchFamily="34" charset="0"/>
            </a:endParaRPr>
          </a:p>
          <a:p>
            <a:pPr>
              <a:spcBef>
                <a:spcPts val="600"/>
              </a:spcBef>
              <a:defRPr/>
            </a:pPr>
            <a:endParaRPr lang="el-GR" sz="2800" dirty="0" smtClean="0">
              <a:latin typeface="Calibri" pitchFamily="34" charset="0"/>
            </a:endParaRPr>
          </a:p>
          <a:p>
            <a:pPr>
              <a:spcBef>
                <a:spcPts val="600"/>
              </a:spcBef>
              <a:defRPr/>
            </a:pPr>
            <a:endParaRPr lang="en-US" sz="2800" dirty="0" smtClean="0">
              <a:latin typeface="Calibri" pitchFamily="34" charset="0"/>
            </a:endParaRPr>
          </a:p>
          <a:p>
            <a:pPr>
              <a:spcBef>
                <a:spcPts val="600"/>
              </a:spcBef>
              <a:defRPr/>
            </a:pPr>
            <a:endParaRPr lang="en-US" sz="2800" dirty="0" smtClean="0">
              <a:latin typeface="Calibri" pitchFamily="34" charset="0"/>
            </a:endParaRPr>
          </a:p>
          <a:p>
            <a:pPr>
              <a:spcBef>
                <a:spcPts val="600"/>
              </a:spcBef>
              <a:defRPr/>
            </a:pPr>
            <a:endParaRPr lang="en-US" sz="2800" dirty="0" smtClean="0">
              <a:latin typeface="Calibri" pitchFamily="34" charset="0"/>
            </a:endParaRPr>
          </a:p>
          <a:p>
            <a:pPr>
              <a:spcBef>
                <a:spcPts val="600"/>
              </a:spcBef>
              <a:defRPr/>
            </a:pPr>
            <a:endParaRPr lang="en-US" sz="2800" dirty="0" smtClean="0">
              <a:latin typeface="Calibri" pitchFamily="34" charset="0"/>
            </a:endParaRPr>
          </a:p>
          <a:p>
            <a:pPr>
              <a:spcBef>
                <a:spcPts val="600"/>
              </a:spcBef>
              <a:defRPr/>
            </a:pPr>
            <a:endParaRPr lang="en-US" sz="2800" dirty="0" smtClean="0">
              <a:latin typeface="Calibri" pitchFamily="34" charset="0"/>
            </a:endParaRPr>
          </a:p>
          <a:p>
            <a:pPr eaLnBrk="1" fontAlgn="auto" hangingPunct="1">
              <a:spcBef>
                <a:spcPts val="600"/>
              </a:spcBef>
              <a:spcAft>
                <a:spcPts val="0"/>
              </a:spcAft>
              <a:buFont typeface="Wingdings 2"/>
              <a:buNone/>
              <a:defRPr/>
            </a:pPr>
            <a:endParaRPr lang="el-GR" sz="2800" dirty="0">
              <a:latin typeface="Calibri" pitchFamily="34" charset="0"/>
            </a:endParaRPr>
          </a:p>
        </p:txBody>
      </p:sp>
      <p:sp>
        <p:nvSpPr>
          <p:cNvPr id="10244" name="4 - Ορθογώνιο"/>
          <p:cNvSpPr>
            <a:spLocks noChangeArrowheads="1"/>
          </p:cNvSpPr>
          <p:nvPr/>
        </p:nvSpPr>
        <p:spPr bwMode="auto">
          <a:xfrm>
            <a:off x="234013"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Calibri" pitchFamily="34" charset="0"/>
              </a:rPr>
              <a:t>Ηλεκτρονική Διεύθυνση: </a:t>
            </a:r>
            <a:r>
              <a:rPr lang="en-US" dirty="0">
                <a:latin typeface="Calibri" pitchFamily="34" charset="0"/>
                <a:hlinkClick r:id="rId4" action="ppaction://hlinkfile"/>
              </a:rPr>
              <a:t>www.google.com</a:t>
            </a:r>
            <a:endParaRPr lang="el-GR" dirty="0">
              <a:latin typeface="Calibri" pitchFamily="34" charset="0"/>
            </a:endParaRPr>
          </a:p>
        </p:txBody>
      </p:sp>
      <p:sp>
        <p:nvSpPr>
          <p:cNvPr id="19" name="18 - Ραβδωτό δεξιό βέλος"/>
          <p:cNvSpPr/>
          <p:nvPr/>
        </p:nvSpPr>
        <p:spPr>
          <a:xfrm>
            <a:off x="1402817" y="3929063"/>
            <a:ext cx="287337" cy="179387"/>
          </a:xfrm>
          <a:prstGeom prst="stripedRightArrow">
            <a:avLst/>
          </a:prstGeom>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0" name="19 - Ραβδωτό δεξιό βέλος"/>
          <p:cNvSpPr/>
          <p:nvPr/>
        </p:nvSpPr>
        <p:spPr>
          <a:xfrm>
            <a:off x="1402817" y="4108450"/>
            <a:ext cx="287337" cy="179388"/>
          </a:xfrm>
          <a:prstGeom prst="stripedRightArrow">
            <a:avLst/>
          </a:prstGeom>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1" name="20 - Ραβδωτό δεξιό βέλος"/>
          <p:cNvSpPr/>
          <p:nvPr/>
        </p:nvSpPr>
        <p:spPr>
          <a:xfrm>
            <a:off x="1402817" y="4287838"/>
            <a:ext cx="287337" cy="180975"/>
          </a:xfrm>
          <a:prstGeom prst="stripedRightArrow">
            <a:avLst/>
          </a:prstGeom>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2" name="21 - Ραβδωτό δεξιό βέλος"/>
          <p:cNvSpPr/>
          <p:nvPr/>
        </p:nvSpPr>
        <p:spPr>
          <a:xfrm>
            <a:off x="1402817" y="4468813"/>
            <a:ext cx="287337" cy="179387"/>
          </a:xfrm>
          <a:prstGeom prst="stripedRightArrow">
            <a:avLst/>
          </a:prstGeom>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nvGrpSpPr>
          <p:cNvPr id="2" name="Group 1"/>
          <p:cNvGrpSpPr/>
          <p:nvPr/>
        </p:nvGrpSpPr>
        <p:grpSpPr>
          <a:xfrm>
            <a:off x="537629" y="4044950"/>
            <a:ext cx="936625" cy="504825"/>
            <a:chOff x="537629" y="4044950"/>
            <a:chExt cx="936625" cy="504825"/>
          </a:xfrm>
        </p:grpSpPr>
        <p:sp>
          <p:nvSpPr>
            <p:cNvPr id="25" name="24 - Έλλειψη"/>
            <p:cNvSpPr/>
            <p:nvPr/>
          </p:nvSpPr>
          <p:spPr>
            <a:xfrm>
              <a:off x="825959" y="4044950"/>
              <a:ext cx="503833" cy="504825"/>
            </a:xfrm>
            <a:prstGeom prst="ellipse">
              <a:avLst/>
            </a:prstGeom>
            <a:noFill/>
            <a:ln w="63500">
              <a:solidFill>
                <a:srgbClr val="FF95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400" b="1" dirty="0">
                <a:solidFill>
                  <a:srgbClr val="FF954C"/>
                </a:solidFill>
              </a:endParaRPr>
            </a:p>
          </p:txBody>
        </p:sp>
        <p:sp>
          <p:nvSpPr>
            <p:cNvPr id="26" name="25 - TextBox"/>
            <p:cNvSpPr txBox="1"/>
            <p:nvPr/>
          </p:nvSpPr>
          <p:spPr>
            <a:xfrm>
              <a:off x="537629" y="4117975"/>
              <a:ext cx="936625" cy="368300"/>
            </a:xfrm>
            <a:prstGeom prst="rect">
              <a:avLst/>
            </a:prstGeom>
            <a:noFill/>
          </p:spPr>
          <p:txBody>
            <a:bodyPr>
              <a:spAutoFit/>
            </a:bodyPr>
            <a:lstStyle/>
            <a:p>
              <a:pPr>
                <a:defRPr/>
              </a:pPr>
              <a:r>
                <a:rPr lang="en-US" b="1" dirty="0">
                  <a:solidFill>
                    <a:srgbClr val="FF954C"/>
                  </a:solidFill>
                </a:rPr>
                <a:t>    </a:t>
              </a:r>
              <a:r>
                <a:rPr lang="el-GR" b="1" dirty="0" smtClean="0">
                  <a:solidFill>
                    <a:srgbClr val="FF954C"/>
                  </a:solidFill>
                </a:rPr>
                <a:t> </a:t>
              </a:r>
              <a:r>
                <a:rPr lang="en-US" b="1" dirty="0" smtClean="0">
                  <a:solidFill>
                    <a:srgbClr val="FF954C"/>
                  </a:solidFill>
                  <a:latin typeface="+mj-lt"/>
                </a:rPr>
                <a:t>CC</a:t>
              </a:r>
              <a:endParaRPr lang="el-GR" b="1" dirty="0">
                <a:solidFill>
                  <a:srgbClr val="FF954C"/>
                </a:solidFill>
                <a:latin typeface="+mj-lt"/>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7791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1033339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Ομάδα ανάπτυξης Ανοιχτών Ακαδημαϊκών Μαθημάτων</a:t>
            </a:r>
            <a:r>
              <a:rPr lang="el-GR" sz="2000" dirty="0" smtClean="0"/>
              <a:t> </a:t>
            </a:r>
            <a:r>
              <a:rPr lang="el-GR" sz="2000" dirty="0"/>
              <a:t>2014. Ομάδα ανάπτυξης Ανοιχτών Ακαδημαϊκών Μαθημάτων. </a:t>
            </a:r>
            <a:r>
              <a:rPr lang="el-GR" sz="2000" dirty="0"/>
              <a:t>«Βρίσκω Ανοικτούς Εκπαιδευτικούς Πόρους».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1504342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631725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0215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5056454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92085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ex\Desktop\yahoo_se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885393"/>
            <a:ext cx="5481138" cy="4423927"/>
          </a:xfrm>
          <a:prstGeom prst="rect">
            <a:avLst/>
          </a:prstGeom>
          <a:noFill/>
          <a:extLst>
            <a:ext uri="{909E8E84-426E-40DD-AFC4-6F175D3DCCD1}">
              <a14:hiddenFill xmlns:a14="http://schemas.microsoft.com/office/drawing/2010/main">
                <a:solidFill>
                  <a:srgbClr val="FFFFFF"/>
                </a:solidFill>
              </a14:hiddenFill>
            </a:ext>
          </a:extLst>
        </p:spPr>
      </p:pic>
      <p:sp>
        <p:nvSpPr>
          <p:cNvPr id="2" name="1 - Τίτλος"/>
          <p:cNvSpPr>
            <a:spLocks noGrp="1"/>
          </p:cNvSpPr>
          <p:nvPr>
            <p:ph type="title"/>
          </p:nvPr>
        </p:nvSpPr>
        <p:spPr/>
        <p:txBody>
          <a:bodyPr>
            <a:noAutofit/>
          </a:bodyPr>
          <a:lstStyle/>
          <a:p>
            <a:pPr>
              <a:defRPr/>
            </a:pPr>
            <a:r>
              <a:rPr lang="en-US" sz="3600" dirty="0"/>
              <a:t>Yahoo</a:t>
            </a:r>
            <a:endParaRPr lang="en-US" sz="3600" dirty="0" smtClean="0"/>
          </a:p>
        </p:txBody>
      </p:sp>
      <p:sp>
        <p:nvSpPr>
          <p:cNvPr id="3" name="2 - Υπότιτλος"/>
          <p:cNvSpPr>
            <a:spLocks noGrp="1"/>
          </p:cNvSpPr>
          <p:nvPr>
            <p:ph idx="1"/>
          </p:nvPr>
        </p:nvSpPr>
        <p:spPr/>
        <p:txBody>
          <a:bodyPr>
            <a:normAutofit fontScale="92500" lnSpcReduction="20000"/>
          </a:bodyPr>
          <a:lstStyle/>
          <a:p>
            <a:pPr marL="0" indent="0">
              <a:buNone/>
              <a:defRPr/>
            </a:pPr>
            <a:r>
              <a:rPr lang="el-GR" sz="2400" dirty="0" smtClean="0">
                <a:solidFill>
                  <a:schemeClr val="tx1"/>
                </a:solidFill>
                <a:latin typeface="Calibri" pitchFamily="34" charset="0"/>
              </a:rPr>
              <a:t>Μέσω της </a:t>
            </a:r>
            <a:r>
              <a:rPr lang="el-GR" sz="2400" b="1" dirty="0" smtClean="0">
                <a:solidFill>
                  <a:srgbClr val="FF8D3D"/>
                </a:solidFill>
                <a:latin typeface="Calibri" pitchFamily="34" charset="0"/>
              </a:rPr>
              <a:t>«σύνθετης αναζήτησης»</a:t>
            </a:r>
            <a:r>
              <a:rPr lang="el-GR" sz="2400" dirty="0" smtClean="0">
                <a:solidFill>
                  <a:srgbClr val="FF954C"/>
                </a:solidFill>
                <a:latin typeface="Calibri" pitchFamily="34" charset="0"/>
              </a:rPr>
              <a:t> </a:t>
            </a:r>
            <a:r>
              <a:rPr lang="el-GR" sz="2400" dirty="0" smtClean="0">
                <a:solidFill>
                  <a:schemeClr val="tx1"/>
                </a:solidFill>
                <a:latin typeface="Calibri" pitchFamily="34" charset="0"/>
              </a:rPr>
              <a:t>(</a:t>
            </a:r>
            <a:r>
              <a:rPr lang="en-US" sz="2400" dirty="0" smtClean="0">
                <a:solidFill>
                  <a:schemeClr val="tx1"/>
                </a:solidFill>
                <a:latin typeface="Calibri" pitchFamily="34" charset="0"/>
              </a:rPr>
              <a:t>advanced search</a:t>
            </a:r>
            <a:r>
              <a:rPr lang="el-GR" sz="2400" dirty="0" smtClean="0">
                <a:solidFill>
                  <a:schemeClr val="tx1"/>
                </a:solidFill>
                <a:latin typeface="Calibri" pitchFamily="34" charset="0"/>
              </a:rPr>
              <a:t>)</a:t>
            </a:r>
            <a:endParaRPr lang="en-US" sz="2400" dirty="0" smtClean="0">
              <a:solidFill>
                <a:schemeClr val="tx1"/>
              </a:solidFill>
              <a:latin typeface="Calibri" pitchFamily="34" charset="0"/>
            </a:endParaRPr>
          </a:p>
          <a:p>
            <a:pPr marL="0" indent="0">
              <a:buNone/>
              <a:defRPr/>
            </a:pPr>
            <a:r>
              <a:rPr lang="el-GR" sz="2400" dirty="0" smtClean="0">
                <a:solidFill>
                  <a:schemeClr val="tx1"/>
                </a:solidFill>
                <a:latin typeface="Calibri" pitchFamily="34" charset="0"/>
              </a:rPr>
              <a:t>είναι δυνατή η</a:t>
            </a:r>
            <a:r>
              <a:rPr lang="en-US" sz="2400" dirty="0" smtClean="0">
                <a:solidFill>
                  <a:schemeClr val="tx1"/>
                </a:solidFill>
                <a:latin typeface="Calibri" pitchFamily="34" charset="0"/>
              </a:rPr>
              <a:t> </a:t>
            </a:r>
            <a:r>
              <a:rPr lang="el-GR" sz="2400" dirty="0" smtClean="0">
                <a:solidFill>
                  <a:schemeClr val="tx1"/>
                </a:solidFill>
                <a:latin typeface="Calibri" pitchFamily="34" charset="0"/>
              </a:rPr>
              <a:t>αναζήτηση ανοικτού περιεχομένου</a:t>
            </a:r>
          </a:p>
          <a:p>
            <a:pPr marL="0" indent="0">
              <a:buNone/>
              <a:defRPr/>
            </a:pPr>
            <a:endParaRPr lang="el-GR" sz="2400" dirty="0" smtClean="0">
              <a:solidFill>
                <a:schemeClr val="tx1"/>
              </a:solidFill>
              <a:latin typeface="Calibri" pitchFamily="34" charset="0"/>
            </a:endParaRPr>
          </a:p>
          <a:p>
            <a:pPr marL="0" indent="0">
              <a:buNone/>
              <a:defRPr/>
            </a:pPr>
            <a:r>
              <a:rPr lang="en-US" sz="2400" dirty="0" smtClean="0">
                <a:solidFill>
                  <a:schemeClr val="tx1"/>
                </a:solidFill>
                <a:latin typeface="Calibri" pitchFamily="34" charset="0"/>
              </a:rPr>
              <a:t>H </a:t>
            </a:r>
            <a:r>
              <a:rPr lang="el-GR" sz="2400" dirty="0" smtClean="0">
                <a:solidFill>
                  <a:schemeClr val="tx1"/>
                </a:solidFill>
                <a:latin typeface="Calibri" pitchFamily="34" charset="0"/>
              </a:rPr>
              <a:t>αναζήτηση </a:t>
            </a:r>
            <a:endParaRPr lang="en-US" sz="2400" dirty="0" smtClean="0">
              <a:solidFill>
                <a:schemeClr val="tx1"/>
              </a:solidFill>
              <a:latin typeface="Calibri" pitchFamily="34" charset="0"/>
            </a:endParaRPr>
          </a:p>
          <a:p>
            <a:pPr marL="0" indent="0">
              <a:buNone/>
              <a:defRPr/>
            </a:pPr>
            <a:r>
              <a:rPr lang="el-GR" sz="2400" dirty="0" smtClean="0">
                <a:solidFill>
                  <a:schemeClr val="tx1"/>
                </a:solidFill>
                <a:latin typeface="Calibri" pitchFamily="34" charset="0"/>
              </a:rPr>
              <a:t>πραγματοποιείται </a:t>
            </a:r>
            <a:endParaRPr lang="en-US" sz="2400" dirty="0" smtClean="0">
              <a:solidFill>
                <a:schemeClr val="tx1"/>
              </a:solidFill>
              <a:latin typeface="Calibri" pitchFamily="34" charset="0"/>
            </a:endParaRPr>
          </a:p>
          <a:p>
            <a:pPr marL="0" indent="0">
              <a:buNone/>
              <a:defRPr/>
            </a:pPr>
            <a:r>
              <a:rPr lang="el-GR" sz="2400" dirty="0" smtClean="0">
                <a:solidFill>
                  <a:schemeClr val="tx1"/>
                </a:solidFill>
                <a:latin typeface="Calibri" pitchFamily="34" charset="0"/>
              </a:rPr>
              <a:t>βάσει των αδειών </a:t>
            </a:r>
            <a:endParaRPr lang="en-US" sz="2400" dirty="0" smtClean="0">
              <a:solidFill>
                <a:schemeClr val="tx1"/>
              </a:solidFill>
              <a:latin typeface="Calibri" pitchFamily="34" charset="0"/>
            </a:endParaRPr>
          </a:p>
          <a:p>
            <a:pPr marL="0" indent="0">
              <a:buNone/>
              <a:defRPr/>
            </a:pPr>
            <a:r>
              <a:rPr lang="en-US" sz="2400" dirty="0" smtClean="0">
                <a:solidFill>
                  <a:schemeClr val="tx1"/>
                </a:solidFill>
                <a:latin typeface="Calibri" pitchFamily="34" charset="0"/>
              </a:rPr>
              <a:t>Creative Commons</a:t>
            </a:r>
          </a:p>
          <a:p>
            <a:pPr marL="0" indent="0">
              <a:buNone/>
              <a:defRPr/>
            </a:pPr>
            <a:endParaRPr lang="el-GR" sz="2400" dirty="0" smtClean="0"/>
          </a:p>
          <a:p>
            <a:pPr marL="0" indent="0">
              <a:buNone/>
              <a:defRPr/>
            </a:pPr>
            <a:endParaRPr lang="el-GR" sz="2400" dirty="0" smtClean="0"/>
          </a:p>
          <a:p>
            <a:pPr marL="0" indent="0">
              <a:buNone/>
              <a:defRPr/>
            </a:pPr>
            <a:endParaRPr lang="el-GR" sz="2400" dirty="0" smtClean="0"/>
          </a:p>
          <a:p>
            <a:pPr marL="0" indent="0">
              <a:buNone/>
              <a:defRPr/>
            </a:pPr>
            <a:endParaRPr lang="el-GR" sz="2400" dirty="0" smtClean="0"/>
          </a:p>
          <a:p>
            <a:pPr marL="0" indent="0">
              <a:buNone/>
              <a:defRPr/>
            </a:pPr>
            <a:endParaRPr lang="el-GR" sz="2400" dirty="0" smtClean="0"/>
          </a:p>
          <a:p>
            <a:pPr marL="0" indent="0">
              <a:buNone/>
              <a:defRPr/>
            </a:pPr>
            <a:endParaRPr lang="el-GR" sz="2400" dirty="0" smtClean="0"/>
          </a:p>
          <a:p>
            <a:pPr marL="0" indent="0">
              <a:buNone/>
              <a:defRPr/>
            </a:pPr>
            <a:r>
              <a:rPr lang="en-US" sz="2400" dirty="0" smtClean="0">
                <a:hlinkClick r:id="rId4"/>
              </a:rPr>
              <a:t> </a:t>
            </a:r>
            <a:endParaRPr lang="el-GR" sz="2400" dirty="0" smtClean="0"/>
          </a:p>
          <a:p>
            <a:pPr marL="0" indent="0">
              <a:buNone/>
              <a:defRPr/>
            </a:pPr>
            <a:endParaRPr lang="el-GR" sz="2400" dirty="0"/>
          </a:p>
        </p:txBody>
      </p:sp>
      <p:sp>
        <p:nvSpPr>
          <p:cNvPr id="11269" name="4 - Ορθογώνιο"/>
          <p:cNvSpPr>
            <a:spLocks noChangeArrowheads="1"/>
          </p:cNvSpPr>
          <p:nvPr/>
        </p:nvSpPr>
        <p:spPr bwMode="auto">
          <a:xfrm>
            <a:off x="250825" y="6309320"/>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a:solidFill>
                  <a:srgbClr val="79766F"/>
                </a:solidFill>
                <a:latin typeface="+mn-lt"/>
              </a:rPr>
              <a:t>Ηλεκτρονική Διεύθυνση: </a:t>
            </a:r>
            <a:r>
              <a:rPr lang="en-US" dirty="0">
                <a:solidFill>
                  <a:srgbClr val="79766F"/>
                </a:solidFill>
                <a:latin typeface="+mn-lt"/>
                <a:hlinkClick r:id="rId4"/>
              </a:rPr>
              <a:t>http://search.yahoo.com/web?fr=404_web</a:t>
            </a:r>
            <a:endParaRPr lang="el-GR" dirty="0">
              <a:solidFill>
                <a:srgbClr val="79766F"/>
              </a:solidFill>
              <a:latin typeface="+mn-lt"/>
            </a:endParaRPr>
          </a:p>
        </p:txBody>
      </p:sp>
      <p:sp>
        <p:nvSpPr>
          <p:cNvPr id="6" name="5 - Έλλειψη"/>
          <p:cNvSpPr/>
          <p:nvPr/>
        </p:nvSpPr>
        <p:spPr>
          <a:xfrm>
            <a:off x="2698750" y="5445224"/>
            <a:ext cx="1800225" cy="778023"/>
          </a:xfrm>
          <a:prstGeom prst="ellipse">
            <a:avLst/>
          </a:prstGeom>
          <a:noFill/>
          <a:ln>
            <a:solidFill>
              <a:srgbClr val="FF8D3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Ραβδωτό δεξιό βέλος"/>
          <p:cNvSpPr/>
          <p:nvPr/>
        </p:nvSpPr>
        <p:spPr>
          <a:xfrm>
            <a:off x="2844503" y="5776548"/>
            <a:ext cx="287337" cy="215900"/>
          </a:xfrm>
          <a:prstGeom prst="stripedRightArrow">
            <a:avLst/>
          </a:prstGeom>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5601129"/>
            <a:ext cx="93821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eaLnBrk="1" fontAlgn="auto" hangingPunct="1">
              <a:spcAft>
                <a:spcPts val="0"/>
              </a:spcAft>
              <a:defRPr/>
            </a:pPr>
            <a:r>
              <a:rPr lang="el-GR" sz="3600" dirty="0" smtClean="0"/>
              <a:t>Δραστηριότητα 1</a:t>
            </a:r>
            <a:r>
              <a:rPr lang="el-GR" sz="3600" baseline="30000" dirty="0" smtClean="0"/>
              <a:t>η</a:t>
            </a:r>
            <a:r>
              <a:rPr lang="el-GR" sz="3600" dirty="0" smtClean="0"/>
              <a:t> </a:t>
            </a:r>
            <a:endParaRPr lang="el-GR" sz="3600" dirty="0"/>
          </a:p>
        </p:txBody>
      </p:sp>
      <p:sp>
        <p:nvSpPr>
          <p:cNvPr id="3" name="2 - Υπότιτλος"/>
          <p:cNvSpPr>
            <a:spLocks noGrp="1"/>
          </p:cNvSpPr>
          <p:nvPr>
            <p:ph idx="1"/>
          </p:nvPr>
        </p:nvSpPr>
        <p:spPr/>
        <p:txBody>
          <a:bodyPr>
            <a:normAutofit/>
          </a:bodyPr>
          <a:lstStyle/>
          <a:p>
            <a:pPr algn="just" eaLnBrk="1" fontAlgn="auto" hangingPunct="1">
              <a:spcAft>
                <a:spcPts val="0"/>
              </a:spcAft>
              <a:buFont typeface="Wingdings 2"/>
              <a:buNone/>
              <a:defRPr/>
            </a:pPr>
            <a:r>
              <a:rPr lang="el-GR" sz="2400" dirty="0" smtClean="0">
                <a:solidFill>
                  <a:schemeClr val="tx1"/>
                </a:solidFill>
                <a:latin typeface="Calibri" pitchFamily="34" charset="0"/>
              </a:rPr>
              <a:t>Στη </a:t>
            </a:r>
            <a:r>
              <a:rPr lang="el-GR" sz="2400" dirty="0" smtClean="0">
                <a:solidFill>
                  <a:schemeClr val="tx1"/>
                </a:solidFill>
                <a:latin typeface="Calibri" pitchFamily="34" charset="0"/>
              </a:rPr>
              <a:t>διαφάνεια αυτή παρουσιάζεται δραστηριότητα, με σκοπό </a:t>
            </a:r>
          </a:p>
          <a:p>
            <a:pPr algn="just" eaLnBrk="1" fontAlgn="auto" hangingPunct="1">
              <a:spcAft>
                <a:spcPts val="0"/>
              </a:spcAft>
              <a:buFont typeface="Wingdings 2"/>
              <a:buNone/>
              <a:defRPr/>
            </a:pPr>
            <a:r>
              <a:rPr lang="el-GR" sz="2400" dirty="0" smtClean="0">
                <a:solidFill>
                  <a:schemeClr val="tx1"/>
                </a:solidFill>
                <a:latin typeface="Calibri" pitchFamily="34" charset="0"/>
              </a:rPr>
              <a:t>την  αναζήτηση υλικού το οποίο φέρει άδεια </a:t>
            </a:r>
            <a:r>
              <a:rPr lang="en-US" sz="2400" dirty="0" smtClean="0">
                <a:solidFill>
                  <a:schemeClr val="tx1"/>
                </a:solidFill>
                <a:latin typeface="Calibri" pitchFamily="34" charset="0"/>
              </a:rPr>
              <a:t>Creative Commons</a:t>
            </a:r>
            <a:r>
              <a:rPr lang="el-GR" sz="2400" dirty="0" smtClean="0">
                <a:solidFill>
                  <a:schemeClr val="tx1"/>
                </a:solidFill>
                <a:latin typeface="Calibri" pitchFamily="34" charset="0"/>
              </a:rPr>
              <a:t> </a:t>
            </a:r>
          </a:p>
          <a:p>
            <a:pPr eaLnBrk="1" fontAlgn="auto" hangingPunct="1">
              <a:spcAft>
                <a:spcPts val="0"/>
              </a:spcAft>
              <a:buFont typeface="Wingdings 2"/>
              <a:buNone/>
              <a:defRPr/>
            </a:pPr>
            <a:endParaRPr lang="el-GR" sz="2400" dirty="0" smtClean="0">
              <a:solidFill>
                <a:schemeClr val="tx1"/>
              </a:solidFill>
              <a:latin typeface="Calibri" pitchFamily="34" charset="0"/>
            </a:endParaRPr>
          </a:p>
          <a:p>
            <a:pPr eaLnBrk="1" fontAlgn="auto" hangingPunct="1">
              <a:spcAft>
                <a:spcPts val="0"/>
              </a:spcAft>
              <a:defRPr/>
            </a:pPr>
            <a:r>
              <a:rPr lang="el-GR" sz="2400" dirty="0" smtClean="0">
                <a:solidFill>
                  <a:schemeClr val="tx1"/>
                </a:solidFill>
                <a:latin typeface="Calibri" pitchFamily="34" charset="0"/>
              </a:rPr>
              <a:t>Στη Δραστηριότητα αυτή συγκεκριμένα σκοπός είναι να αναζητήσουμε εικόνες οι οποίες έχουν άδεια </a:t>
            </a:r>
            <a:r>
              <a:rPr lang="en-US" sz="2400" dirty="0" smtClean="0">
                <a:solidFill>
                  <a:schemeClr val="tx1"/>
                </a:solidFill>
                <a:latin typeface="Calibri" pitchFamily="34" charset="0"/>
              </a:rPr>
              <a:t>Creative Commons</a:t>
            </a:r>
            <a:r>
              <a:rPr lang="el-GR" sz="2400" dirty="0" smtClean="0">
                <a:solidFill>
                  <a:schemeClr val="tx1"/>
                </a:solidFill>
                <a:latin typeface="Calibri" pitchFamily="34" charset="0"/>
              </a:rPr>
              <a:t> </a:t>
            </a:r>
          </a:p>
          <a:p>
            <a:pPr eaLnBrk="1" fontAlgn="auto" hangingPunct="1">
              <a:spcAft>
                <a:spcPts val="0"/>
              </a:spcAft>
              <a:buFont typeface="Wingdings 2"/>
              <a:buNone/>
              <a:defRPr/>
            </a:pPr>
            <a:endParaRPr lang="el-GR" sz="2400" dirty="0" smtClean="0">
              <a:latin typeface="Calibri" pitchFamily="34" charset="0"/>
            </a:endParaRPr>
          </a:p>
          <a:p>
            <a:pPr eaLnBrk="1" fontAlgn="auto" hangingPunct="1">
              <a:spcAft>
                <a:spcPts val="0"/>
              </a:spcAft>
              <a:buFont typeface="Wingdings 2"/>
              <a:buNone/>
              <a:defRPr/>
            </a:pPr>
            <a:r>
              <a:rPr lang="el-GR" sz="2400" b="1" dirty="0" smtClean="0">
                <a:solidFill>
                  <a:srgbClr val="FF8D3D"/>
                </a:solidFill>
                <a:latin typeface="Calibri" pitchFamily="34" charset="0"/>
              </a:rPr>
              <a:t>Η Δραστηριότητα ολοκληρώνεται σε 4 βήματα! </a:t>
            </a:r>
            <a:endParaRPr lang="el-GR" sz="2400" b="1" dirty="0">
              <a:solidFill>
                <a:srgbClr val="FF8D3D"/>
              </a:solidFill>
              <a:latin typeface="Calibri" pitchFamily="34" charset="0"/>
            </a:endParaRPr>
          </a:p>
        </p:txBody>
      </p:sp>
      <p:sp>
        <p:nvSpPr>
          <p:cNvPr id="5" name="4 - Ορθογώνιο"/>
          <p:cNvSpPr/>
          <p:nvPr/>
        </p:nvSpPr>
        <p:spPr>
          <a:xfrm>
            <a:off x="323850" y="6302435"/>
            <a:ext cx="8496300" cy="369888"/>
          </a:xfrm>
          <a:prstGeom prst="rect">
            <a:avLst/>
          </a:prstGeom>
        </p:spPr>
        <p:txBody>
          <a:bodyPr>
            <a:spAutoFit/>
          </a:bodyPr>
          <a:lstStyle/>
          <a:p>
            <a:pPr>
              <a:defRPr/>
            </a:pPr>
            <a:r>
              <a:rPr lang="el-GR" dirty="0">
                <a:solidFill>
                  <a:srgbClr val="79766F"/>
                </a:solidFill>
                <a:latin typeface="+mn-lt"/>
              </a:rPr>
              <a:t>Ηλεκτρονική Διεύθυνση: </a:t>
            </a:r>
            <a:r>
              <a:rPr lang="en-US" dirty="0">
                <a:solidFill>
                  <a:srgbClr val="79766F"/>
                </a:solidFill>
                <a:latin typeface="+mn-lt"/>
                <a:hlinkClick r:id="rId3"/>
              </a:rPr>
              <a:t>http://search.yahoo.com/web?fr=404_web</a:t>
            </a:r>
            <a:endParaRPr lang="el-GR" dirty="0">
              <a:solidFill>
                <a:srgbClr val="79766F"/>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l-GR" sz="3600" b="1" dirty="0">
                <a:solidFill>
                  <a:srgbClr val="FF8D3E"/>
                </a:solidFill>
              </a:rPr>
              <a:t>Βήμα </a:t>
            </a:r>
            <a:r>
              <a:rPr lang="en-US" sz="3600" b="1" dirty="0">
                <a:solidFill>
                  <a:srgbClr val="FF8D3E"/>
                </a:solidFill>
              </a:rPr>
              <a:t>1</a:t>
            </a:r>
            <a:r>
              <a:rPr lang="el-GR" sz="3600" b="1" baseline="30000" dirty="0">
                <a:solidFill>
                  <a:srgbClr val="FF8D3E"/>
                </a:solidFill>
              </a:rPr>
              <a:t>ο </a:t>
            </a:r>
            <a:endParaRPr lang="en-US" sz="3600" b="1" baseline="30000" dirty="0">
              <a:solidFill>
                <a:srgbClr val="FF8D3E"/>
              </a:solidFill>
            </a:endParaRPr>
          </a:p>
        </p:txBody>
      </p:sp>
      <p:sp>
        <p:nvSpPr>
          <p:cNvPr id="6" name="5 - Πεντάγωνο"/>
          <p:cNvSpPr/>
          <p:nvPr/>
        </p:nvSpPr>
        <p:spPr>
          <a:xfrm>
            <a:off x="539750" y="1628775"/>
            <a:ext cx="3671888" cy="1512888"/>
          </a:xfrm>
          <a:prstGeom prst="homePlat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6576" eaLnBrk="0" hangingPunct="0">
              <a:spcBef>
                <a:spcPts val="0"/>
              </a:spcBef>
              <a:spcAft>
                <a:spcPts val="0"/>
              </a:spcAft>
              <a:buClr>
                <a:schemeClr val="accent1"/>
              </a:buClr>
              <a:buSzPct val="80000"/>
              <a:defRPr/>
            </a:pPr>
            <a:endParaRPr lang="el-GR" dirty="0">
              <a:solidFill>
                <a:schemeClr val="bg1"/>
              </a:solidFill>
              <a:latin typeface="Comic Sans MS" pitchFamily="66" charset="0"/>
            </a:endParaRPr>
          </a:p>
          <a:p>
            <a:pPr>
              <a:defRPr/>
            </a:pPr>
            <a:r>
              <a:rPr lang="el-GR" dirty="0">
                <a:solidFill>
                  <a:schemeClr val="bg1"/>
                </a:solidFill>
                <a:latin typeface="Comic Sans MS" pitchFamily="66" charset="0"/>
              </a:rPr>
              <a:t>Ανοίξτε το φυλλομετρητή </a:t>
            </a:r>
          </a:p>
          <a:p>
            <a:pPr>
              <a:defRPr/>
            </a:pPr>
            <a:r>
              <a:rPr lang="el-GR" dirty="0">
                <a:solidFill>
                  <a:schemeClr val="bg1"/>
                </a:solidFill>
                <a:latin typeface="Comic Sans MS" pitchFamily="66" charset="0"/>
              </a:rPr>
              <a:t>σας και μεταβείτε στη μηχανή αναζήτησης </a:t>
            </a:r>
            <a:r>
              <a:rPr lang="en-US" dirty="0">
                <a:solidFill>
                  <a:schemeClr val="bg1"/>
                </a:solidFill>
                <a:latin typeface="Comic Sans MS" pitchFamily="66" charset="0"/>
              </a:rPr>
              <a:t>Google </a:t>
            </a:r>
            <a:endParaRPr lang="el-GR" dirty="0">
              <a:solidFill>
                <a:schemeClr val="bg1"/>
              </a:solidFill>
              <a:latin typeface="Comic Sans MS" pitchFamily="66" charset="0"/>
            </a:endParaRPr>
          </a:p>
          <a:p>
            <a:pPr algn="ctr">
              <a:defRPr/>
            </a:pPr>
            <a:endParaRPr lang="el-GR" dirty="0"/>
          </a:p>
        </p:txBody>
      </p:sp>
      <p:sp>
        <p:nvSpPr>
          <p:cNvPr id="13317" name="4 - Ορθογώνιο"/>
          <p:cNvSpPr>
            <a:spLocks noChangeArrowheads="1"/>
          </p:cNvSpPr>
          <p:nvPr/>
        </p:nvSpPr>
        <p:spPr bwMode="auto">
          <a:xfrm>
            <a:off x="4284663" y="220503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u="sng" dirty="0">
                <a:latin typeface="Calibri" pitchFamily="34" charset="0"/>
                <a:hlinkClick r:id="rId3" invalidUrl="http:///"/>
              </a:rPr>
              <a:t>http://</a:t>
            </a:r>
            <a:r>
              <a:rPr lang="en-US" u="sng" dirty="0">
                <a:latin typeface="Calibri" pitchFamily="34" charset="0"/>
                <a:hlinkClick r:id="rId4" invalidUrl="http:///"/>
              </a:rPr>
              <a:t>www.google.com</a:t>
            </a:r>
            <a:endParaRPr lang="el-GR" u="sng" dirty="0">
              <a:latin typeface="Calibri" pitchFamily="34" charset="0"/>
              <a:hlinkClick r:id="rId5" invalidUrl="http:///"/>
            </a:endParaRPr>
          </a:p>
        </p:txBody>
      </p:sp>
      <p:pic>
        <p:nvPicPr>
          <p:cNvPr id="8" name="7 - Εικόνα" descr="google 1.png"/>
          <p:cNvPicPr>
            <a:picLocks noChangeAspect="1"/>
          </p:cNvPicPr>
          <p:nvPr/>
        </p:nvPicPr>
        <p:blipFill>
          <a:blip r:embed="rId6"/>
          <a:stretch>
            <a:fillRect/>
          </a:stretch>
        </p:blipFill>
        <p:spPr>
          <a:xfrm>
            <a:off x="3419475" y="3284538"/>
            <a:ext cx="5010150" cy="26860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lex\Desktop\flow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7093" y="2204864"/>
            <a:ext cx="6817720" cy="1916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1 - Τίτλος"/>
          <p:cNvSpPr>
            <a:spLocks noGrp="1"/>
          </p:cNvSpPr>
          <p:nvPr>
            <p:ph type="title"/>
          </p:nvPr>
        </p:nvSpPr>
        <p:spPr/>
        <p:txBody>
          <a:bodyPr>
            <a:noAutofit/>
          </a:bodyPr>
          <a:lstStyle/>
          <a:p>
            <a:pPr>
              <a:defRPr/>
            </a:pPr>
            <a:r>
              <a:rPr lang="el-GR" sz="3600" b="1" dirty="0" smtClean="0">
                <a:solidFill>
                  <a:srgbClr val="FF8D3E"/>
                </a:solidFill>
              </a:rPr>
              <a:t>Βήμα </a:t>
            </a:r>
            <a:r>
              <a:rPr lang="en-US" sz="3600" b="1" dirty="0">
                <a:solidFill>
                  <a:srgbClr val="FF8D3E"/>
                </a:solidFill>
              </a:rPr>
              <a:t>2</a:t>
            </a:r>
            <a:r>
              <a:rPr lang="el-GR" sz="3600" b="1" baseline="30000" dirty="0">
                <a:solidFill>
                  <a:srgbClr val="FF8D3E"/>
                </a:solidFill>
              </a:rPr>
              <a:t>ο </a:t>
            </a:r>
            <a:endParaRPr lang="en-US" sz="3600" b="1" baseline="30000" dirty="0">
              <a:solidFill>
                <a:srgbClr val="FF8D3E"/>
              </a:solidFill>
            </a:endParaRPr>
          </a:p>
        </p:txBody>
      </p:sp>
      <p:pic>
        <p:nvPicPr>
          <p:cNvPr id="4100" name="Picture 4" descr="C:\Users\alex\Desktop\flow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449" y="1988840"/>
            <a:ext cx="5807298" cy="861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8 - Έλλειψη"/>
          <p:cNvSpPr/>
          <p:nvPr/>
        </p:nvSpPr>
        <p:spPr>
          <a:xfrm>
            <a:off x="3347864" y="2419680"/>
            <a:ext cx="648072" cy="427423"/>
          </a:xfrm>
          <a:prstGeom prst="ellipse">
            <a:avLst/>
          </a:prstGeom>
          <a:noFill/>
          <a:ln>
            <a:solidFill>
              <a:srgbClr val="FF8D3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5 - Πεντάγωνο"/>
          <p:cNvSpPr/>
          <p:nvPr/>
        </p:nvSpPr>
        <p:spPr>
          <a:xfrm>
            <a:off x="179510" y="1988840"/>
            <a:ext cx="2231901" cy="1174034"/>
          </a:xfrm>
          <a:prstGeom prst="homePlat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6576" eaLnBrk="0" hangingPunct="0">
              <a:spcBef>
                <a:spcPts val="0"/>
              </a:spcBef>
              <a:spcAft>
                <a:spcPts val="0"/>
              </a:spcAft>
              <a:buClr>
                <a:schemeClr val="accent1"/>
              </a:buClr>
              <a:buSzPct val="80000"/>
              <a:defRPr/>
            </a:pPr>
            <a:endParaRPr lang="el-GR" sz="1600" dirty="0">
              <a:solidFill>
                <a:schemeClr val="bg1"/>
              </a:solidFill>
              <a:latin typeface="Comic Sans MS" pitchFamily="66" charset="0"/>
            </a:endParaRPr>
          </a:p>
          <a:p>
            <a:pPr>
              <a:defRPr/>
            </a:pPr>
            <a:r>
              <a:rPr lang="el-GR" sz="1600" dirty="0">
                <a:solidFill>
                  <a:schemeClr val="bg1"/>
                </a:solidFill>
                <a:latin typeface="Comic Sans MS" pitchFamily="66" charset="0"/>
              </a:rPr>
              <a:t>Γράψτε για παράδειγμα τη λέξη </a:t>
            </a:r>
            <a:r>
              <a:rPr lang="en-US" sz="1600" dirty="0">
                <a:solidFill>
                  <a:schemeClr val="bg1"/>
                </a:solidFill>
                <a:latin typeface="Comic Sans MS" pitchFamily="66" charset="0"/>
              </a:rPr>
              <a:t>“flower” </a:t>
            </a:r>
            <a:r>
              <a:rPr lang="el-GR" sz="1600" dirty="0">
                <a:solidFill>
                  <a:schemeClr val="bg1"/>
                </a:solidFill>
                <a:latin typeface="Comic Sans MS" pitchFamily="66" charset="0"/>
              </a:rPr>
              <a:t> και επιλέξτε «Εικόνες»</a:t>
            </a:r>
          </a:p>
          <a:p>
            <a:pPr algn="ctr">
              <a:defRPr/>
            </a:pPr>
            <a:endParaRPr lang="el-GR"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742b8bc569fb4ca62e58610a7e3de77fa9d9be"/>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3282</TotalTime>
  <Words>2595</Words>
  <Application>Microsoft Office PowerPoint</Application>
  <PresentationFormat>On-screen Show (4:3)</PresentationFormat>
  <Paragraphs>456</Paragraphs>
  <Slides>56</Slides>
  <Notes>55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OC_template_updated</vt:lpstr>
      <vt:lpstr>Βρίσκω Ανοικτούς Εκπαιδευτικούς Πόρους</vt:lpstr>
      <vt:lpstr>Βρίσκω Ανοικτούς Εκπαιδευτικούς Πόρους</vt:lpstr>
      <vt:lpstr>Πηγές και Μέθοδοι Αναζήτησης 1</vt:lpstr>
      <vt:lpstr>Creative Commons Search</vt:lpstr>
      <vt:lpstr>Google</vt:lpstr>
      <vt:lpstr>Yahoo</vt:lpstr>
      <vt:lpstr>Δραστηριότητα 1η </vt:lpstr>
      <vt:lpstr>Βήμα 1ο </vt:lpstr>
      <vt:lpstr>Βήμα 2ο </vt:lpstr>
      <vt:lpstr>Βήμα 3ο </vt:lpstr>
      <vt:lpstr>Βήμα 4ο </vt:lpstr>
      <vt:lpstr>Πηγές και Μέθοδοι Αναζήτησης 2</vt:lpstr>
      <vt:lpstr>Open Photo</vt:lpstr>
      <vt:lpstr>flickr </vt:lpstr>
      <vt:lpstr>Project Gutenberg</vt:lpstr>
      <vt:lpstr>Πηγές και Μέθοδοι Αναζήτησης 3</vt:lpstr>
      <vt:lpstr>Jorum</vt:lpstr>
      <vt:lpstr>The GATEWAY</vt:lpstr>
      <vt:lpstr>LeMill</vt:lpstr>
      <vt:lpstr>OER COMMONS</vt:lpstr>
      <vt:lpstr>Free Learning </vt:lpstr>
      <vt:lpstr>DOAJ </vt:lpstr>
      <vt:lpstr>CONNEXIONS</vt:lpstr>
      <vt:lpstr>MERLOT</vt:lpstr>
      <vt:lpstr>ACAWIKI</vt:lpstr>
      <vt:lpstr>WIKIVERSITY</vt:lpstr>
      <vt:lpstr>OpenDOAR </vt:lpstr>
      <vt:lpstr>iBerry </vt:lpstr>
      <vt:lpstr>INTERNET ARCHIVE,OER</vt:lpstr>
      <vt:lpstr>Open Content </vt:lpstr>
      <vt:lpstr>Δραστηριότητα 2η </vt:lpstr>
      <vt:lpstr>Βήμα 1ο </vt:lpstr>
      <vt:lpstr>Βήμα 2ο </vt:lpstr>
      <vt:lpstr>Βήμα 3ο </vt:lpstr>
      <vt:lpstr>Βήμα 4ο </vt:lpstr>
      <vt:lpstr>Ανάγνωση αδειών</vt:lpstr>
      <vt:lpstr>Πηγές και Μέθοδοι Αναζήτησης 3</vt:lpstr>
      <vt:lpstr>arxiv.org, Cornell University Library</vt:lpstr>
      <vt:lpstr>Open.Michigan</vt:lpstr>
      <vt:lpstr>LearningSpace, The Open University</vt:lpstr>
      <vt:lpstr>Canergie Mellon, Open Learning Initiative</vt:lpstr>
      <vt:lpstr>Texas Center for Education Technology</vt:lpstr>
      <vt:lpstr>ΜΙΤ  Open Courseware </vt:lpstr>
      <vt:lpstr>Δραστηριότητα 4η </vt:lpstr>
      <vt:lpstr>Βήμα 1ο </vt:lpstr>
      <vt:lpstr>Βήμα 2ο </vt:lpstr>
      <vt:lpstr>Βήμα 3ο </vt:lpstr>
      <vt:lpstr>Βήμα 4ο </vt:lpstr>
      <vt:lpstr>Ανάγνωση Αδειών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2</dc:title>
  <dc:creator>alextagoulis</dc:creator>
  <cp:lastModifiedBy>alex</cp:lastModifiedBy>
  <cp:revision>184</cp:revision>
  <dcterms:created xsi:type="dcterms:W3CDTF">2011-05-19T12:38:30Z</dcterms:created>
  <dcterms:modified xsi:type="dcterms:W3CDTF">2015-12-03T12:12:00Z</dcterms:modified>
</cp:coreProperties>
</file>