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2"/>
  </p:notesMasterIdLst>
  <p:handoutMasterIdLst>
    <p:handoutMasterId r:id="rId33"/>
  </p:handoutMasterIdLst>
  <p:sldIdLst>
    <p:sldId id="256" r:id="rId3"/>
    <p:sldId id="271" r:id="rId4"/>
    <p:sldId id="272" r:id="rId5"/>
    <p:sldId id="273" r:id="rId6"/>
    <p:sldId id="274" r:id="rId7"/>
    <p:sldId id="275" r:id="rId8"/>
    <p:sldId id="276" r:id="rId9"/>
    <p:sldId id="277" r:id="rId10"/>
    <p:sldId id="278" r:id="rId11"/>
    <p:sldId id="279" r:id="rId12"/>
    <p:sldId id="282" r:id="rId13"/>
    <p:sldId id="281" r:id="rId14"/>
    <p:sldId id="283" r:id="rId15"/>
    <p:sldId id="284" r:id="rId16"/>
    <p:sldId id="287" r:id="rId17"/>
    <p:sldId id="285" r:id="rId18"/>
    <p:sldId id="286" r:id="rId19"/>
    <p:sldId id="280" r:id="rId20"/>
    <p:sldId id="288" r:id="rId21"/>
    <p:sldId id="289" r:id="rId22"/>
    <p:sldId id="290" r:id="rId23"/>
    <p:sldId id="292" r:id="rId24"/>
    <p:sldId id="257" r:id="rId25"/>
    <p:sldId id="262" r:id="rId26"/>
    <p:sldId id="264" r:id="rId27"/>
    <p:sldId id="269" r:id="rId28"/>
    <p:sldId id="270" r:id="rId29"/>
    <p:sldId id="266" r:id="rId30"/>
    <p:sldId id="261"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a:p>
        </p:txBody>
      </p:sp>
    </p:spTree>
    <p:extLst>
      <p:ext uri="{BB962C8B-B14F-4D97-AF65-F5344CB8AC3E}">
        <p14:creationId xmlns:p14="http://schemas.microsoft.com/office/powerpoint/2010/main" val="84018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Calibri" panose="020F0502020204030204" pitchFamily="34" charset="0"/>
              <a:buChar char="‒"/>
              <a:defRPr sz="2200"/>
            </a:lvl3pPr>
            <a:lvl4pPr>
              <a:defRPr sz="2400"/>
            </a:lvl4pPr>
            <a:lvl5pPr>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Διαχείριση παραγωγής εντύπου υλικού</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1916633"/>
          </a:xfrm>
        </p:spPr>
        <p:txBody>
          <a:bodyPr>
            <a:normAutofit/>
          </a:bodyPr>
          <a:lstStyle/>
          <a:p>
            <a:pPr>
              <a:spcBef>
                <a:spcPts val="0"/>
              </a:spcBef>
              <a:spcAft>
                <a:spcPts val="1800"/>
              </a:spcAft>
            </a:pPr>
            <a:r>
              <a:rPr lang="el-GR" sz="2600" b="1" dirty="0" smtClean="0"/>
              <a:t>Ενότητα 3</a:t>
            </a:r>
            <a:r>
              <a:rPr lang="el-GR" sz="2600" dirty="0" smtClean="0"/>
              <a:t>:</a:t>
            </a:r>
            <a:r>
              <a:rPr lang="en-US" sz="2600" dirty="0" smtClean="0"/>
              <a:t> </a:t>
            </a:r>
            <a:r>
              <a:rPr lang="el-GR" sz="2600" dirty="0" smtClean="0"/>
              <a:t>Ταξινόμηση </a:t>
            </a:r>
            <a:r>
              <a:rPr lang="el-GR" sz="2600" dirty="0"/>
              <a:t>των τομέων της παραγωγής</a:t>
            </a:r>
            <a:endParaRPr lang="en-US" sz="2600" dirty="0" smtClean="0"/>
          </a:p>
          <a:p>
            <a:pPr>
              <a:spcBef>
                <a:spcPts val="0"/>
              </a:spcBef>
            </a:pPr>
            <a:r>
              <a:rPr lang="el-GR" sz="2200" dirty="0"/>
              <a:t>Δρ. Αναστάσιος </a:t>
            </a:r>
            <a:r>
              <a:rPr lang="el-GR" sz="2200" dirty="0" smtClean="0"/>
              <a:t>Ε.</a:t>
            </a:r>
            <a:r>
              <a:rPr lang="en-US" sz="2200" dirty="0" smtClean="0"/>
              <a:t> </a:t>
            </a:r>
            <a:r>
              <a:rPr lang="el-GR" sz="2200" dirty="0" smtClean="0"/>
              <a:t>Πολίτης, Επίκουρος Καθηγητής</a:t>
            </a:r>
            <a:endParaRPr lang="en-US" sz="2200" dirty="0" smtClean="0"/>
          </a:p>
          <a:p>
            <a:pPr>
              <a:spcBef>
                <a:spcPts val="0"/>
              </a:spcBef>
            </a:pPr>
            <a:r>
              <a:rPr lang="el-GR" sz="2200"/>
              <a:t>Τεχνολογία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Εξοπλισμός </a:t>
            </a:r>
            <a:r>
              <a:rPr lang="el-GR" sz="3000" b="0" dirty="0" smtClean="0"/>
              <a:t>1/2</a:t>
            </a:r>
            <a:r>
              <a:rPr lang="el-GR" dirty="0" smtClean="0"/>
              <a:t> </a:t>
            </a:r>
            <a:endParaRPr lang="el-GR" dirty="0"/>
          </a:p>
        </p:txBody>
      </p:sp>
      <p:sp>
        <p:nvSpPr>
          <p:cNvPr id="3" name="Θέση περιεχομένου 2"/>
          <p:cNvSpPr>
            <a:spLocks noGrp="1"/>
          </p:cNvSpPr>
          <p:nvPr>
            <p:ph idx="1"/>
          </p:nvPr>
        </p:nvSpPr>
        <p:spPr/>
        <p:txBody>
          <a:bodyPr/>
          <a:lstStyle/>
          <a:p>
            <a:r>
              <a:rPr lang="el-GR" dirty="0"/>
              <a:t>Στην έννοια του εξοπλισμού περιλαμβάνεται κάθε μηχανή, συσκευή εργαλείο ή σύστημα με το οποίο πραγματοποιείται η παραγωγική διαδικασία.</a:t>
            </a:r>
          </a:p>
          <a:p>
            <a:r>
              <a:rPr lang="en-US" dirty="0"/>
              <a:t>O</a:t>
            </a:r>
            <a:r>
              <a:rPr lang="el-GR" dirty="0"/>
              <a:t> εξοπλισμός, μπορεί να διακριθεί σε κύριο και βοηθητικό, σε μηχανολογικό και εξοπλισμό γραφείου, σε χειροκίνητο, ημιαυτόματο ή αυτοματοποιημένο, σε μηχανές χωρίς διασύνδεση μεταξύ τους και σε εξοπλισμό ο οποίος βρίσκεται διασυνδεμένος σε γραμμή παραγωγής.</a:t>
            </a:r>
          </a:p>
          <a:p>
            <a:r>
              <a:rPr lang="en-US" dirty="0"/>
              <a:t>O</a:t>
            </a:r>
            <a:r>
              <a:rPr lang="el-GR" dirty="0"/>
              <a:t> εξοπλισμός στον χώρο των Γραφικών </a:t>
            </a:r>
            <a:r>
              <a:rPr lang="en-US" dirty="0"/>
              <a:t>T</a:t>
            </a:r>
            <a:r>
              <a:rPr lang="el-GR" dirty="0" err="1"/>
              <a:t>εχνών</a:t>
            </a:r>
            <a:r>
              <a:rPr lang="el-GR" dirty="0"/>
              <a:t> χαρακτηρίζεται από την ύπαρξη πολλών και διαφορετικών συστημάτων, μηχανημάτων και συστημάτων παραγωγής, ιδιαίτερα στους τομείς της προεκτύπωσης και των </a:t>
            </a:r>
            <a:r>
              <a:rPr lang="el-GR" dirty="0" err="1"/>
              <a:t>μετεκτυπωτικών</a:t>
            </a:r>
            <a:r>
              <a:rPr lang="el-GR" dirty="0"/>
              <a:t> εργασιών.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5161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Εξοπλισμός </a:t>
            </a:r>
            <a:r>
              <a:rPr lang="el-GR" sz="3000" b="0" dirty="0" smtClean="0"/>
              <a:t>2/2</a:t>
            </a:r>
            <a:endParaRPr lang="el-GR" dirty="0"/>
          </a:p>
        </p:txBody>
      </p:sp>
      <p:sp>
        <p:nvSpPr>
          <p:cNvPr id="3" name="Θέση περιεχομένου 2"/>
          <p:cNvSpPr>
            <a:spLocks noGrp="1"/>
          </p:cNvSpPr>
          <p:nvPr>
            <p:ph idx="1"/>
          </p:nvPr>
        </p:nvSpPr>
        <p:spPr/>
        <p:txBody>
          <a:bodyPr/>
          <a:lstStyle/>
          <a:p>
            <a:r>
              <a:rPr lang="en-US" dirty="0"/>
              <a:t>H</a:t>
            </a:r>
            <a:r>
              <a:rPr lang="el-GR" dirty="0"/>
              <a:t> τεχνολογική εξέλιξη έχει οδηγήσει στην σχεδόν πλήρη επικράτηση των συστημάτων ηλεκτρονικών υπολογιστών στον </a:t>
            </a:r>
            <a:r>
              <a:rPr lang="el-GR" dirty="0" err="1"/>
              <a:t>προεκτυπωτικό</a:t>
            </a:r>
            <a:r>
              <a:rPr lang="el-GR" dirty="0"/>
              <a:t> τομέα.</a:t>
            </a:r>
          </a:p>
          <a:p>
            <a:r>
              <a:rPr lang="el-GR" dirty="0"/>
              <a:t>Διαφορετικά διαμορφώνεται ο εξοπλισμός στον τομέα της εκτύπωσης ανάλογα με την εκτυπωτική μέθοδο που εφαρμόζεται και το είδος του εντύπου που εκτυπώνεται. </a:t>
            </a:r>
            <a:r>
              <a:rPr lang="en-US" dirty="0"/>
              <a:t>T</a:t>
            </a:r>
            <a:r>
              <a:rPr lang="el-GR" dirty="0"/>
              <a:t>έλος, στον τομέα των </a:t>
            </a:r>
            <a:r>
              <a:rPr lang="el-GR" dirty="0" err="1"/>
              <a:t>μετεκτυπωτικών</a:t>
            </a:r>
            <a:r>
              <a:rPr lang="el-GR" dirty="0"/>
              <a:t> εργασιών και </a:t>
            </a:r>
            <a:r>
              <a:rPr lang="el-GR" dirty="0" smtClean="0"/>
              <a:t>ειδικότερα </a:t>
            </a:r>
            <a:r>
              <a:rPr lang="el-GR" dirty="0"/>
              <a:t>στην βιβλιοδεσία υπάρχει πλήθος διαφορετικών μηχανημάτων και συστημάτων παραγωγής, ανάλογα με το είδος και την μέθοδο της βιβλιοδεσίας που χρησιμοποιείται.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657714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smtClean="0"/>
              <a:t>Ανθρώπινος </a:t>
            </a:r>
            <a:r>
              <a:rPr lang="el-GR" dirty="0"/>
              <a:t>παράγων - Στελεχιακό δυναμικό στις επιχειρήσεις Γραφικών </a:t>
            </a:r>
            <a:r>
              <a:rPr lang="el-GR" dirty="0" smtClean="0"/>
              <a:t>Τεχνών </a:t>
            </a:r>
            <a:r>
              <a:rPr lang="el-GR" sz="3000" b="0" dirty="0" smtClean="0"/>
              <a:t>1/6</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r>
              <a:rPr lang="el-GR" dirty="0"/>
              <a:t>Ένα από τα </a:t>
            </a:r>
            <a:r>
              <a:rPr lang="el-GR" dirty="0" err="1"/>
              <a:t>πλεόν</a:t>
            </a:r>
            <a:r>
              <a:rPr lang="el-GR" dirty="0"/>
              <a:t> χαρακτηριστικά στοιχεία της παραγωγής των Γραφικών </a:t>
            </a:r>
            <a:r>
              <a:rPr lang="en-US" dirty="0"/>
              <a:t>T</a:t>
            </a:r>
            <a:r>
              <a:rPr lang="el-GR" dirty="0" err="1"/>
              <a:t>εχνών</a:t>
            </a:r>
            <a:r>
              <a:rPr lang="el-GR" dirty="0"/>
              <a:t> είναι, αναμφισβήτητα, ο ρόλος που κατέχει ο άνθρωπος μέσα στην διαδικασία αυτή. Παρά την τεράστια εξέλιξη στον κλάδο, ο άνθρωπος, όχι μόνο δεν υποσκελίστηκε από τις μηχανές, αλλά αντίθετα </a:t>
            </a:r>
            <a:r>
              <a:rPr lang="el-GR" dirty="0" err="1"/>
              <a:t>επικυριάρχησε</a:t>
            </a:r>
            <a:r>
              <a:rPr lang="el-GR" dirty="0"/>
              <a:t> σε αυτές, έτσι ώστε στην πράξη να έχει ενισχυθεί η σημασία του, και όλη η διαδικασία παραγωγής να κατευθύνεται από αυτόν.</a:t>
            </a:r>
          </a:p>
          <a:p>
            <a:r>
              <a:rPr lang="en-US" dirty="0"/>
              <a:t>H</a:t>
            </a:r>
            <a:r>
              <a:rPr lang="el-GR" dirty="0"/>
              <a:t> εφαρμογή νέων συστημάτων και η εξέλιξη της τεχνολογίας, ενώ κατ' αρχήν μείωσε τον αριθμό των ειδικοτήτων σε παραδοσιακές ειδικότητες, αύξησε σχεδόν αμέσως τη ζήτηση σε νέες εξειδικευμένες θέσεις για τις νέες εργασίες που τέθηκαν σε λειτουργία.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42145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smtClean="0"/>
              <a:t>Ανθρώπινος </a:t>
            </a:r>
            <a:r>
              <a:rPr lang="el-GR" dirty="0"/>
              <a:t>παράγων - Στελεχιακό δυναμικό στις επιχειρήσεις Γραφικών </a:t>
            </a:r>
            <a:r>
              <a:rPr lang="el-GR" dirty="0" smtClean="0"/>
              <a:t>Τεχνών </a:t>
            </a:r>
            <a:r>
              <a:rPr lang="el-GR" sz="3000" b="0" dirty="0" smtClean="0"/>
              <a:t>2/6</a:t>
            </a:r>
            <a:endParaRPr lang="el-GR" sz="3000" b="0" dirty="0"/>
          </a:p>
        </p:txBody>
      </p:sp>
      <p:sp>
        <p:nvSpPr>
          <p:cNvPr id="3" name="Θέση περιεχομένου 2"/>
          <p:cNvSpPr>
            <a:spLocks noGrp="1"/>
          </p:cNvSpPr>
          <p:nvPr>
            <p:ph idx="1"/>
          </p:nvPr>
        </p:nvSpPr>
        <p:spPr>
          <a:xfrm>
            <a:off x="457200" y="1412776"/>
            <a:ext cx="8219256" cy="5112568"/>
          </a:xfrm>
        </p:spPr>
        <p:txBody>
          <a:bodyPr/>
          <a:lstStyle/>
          <a:p>
            <a:r>
              <a:rPr lang="en-US" dirty="0"/>
              <a:t>H</a:t>
            </a:r>
            <a:r>
              <a:rPr lang="el-GR" dirty="0"/>
              <a:t> στελέχωση των θέσεων εργασίας με εξειδικευμένο και καταρτισμένο προσωπικό, αποτελεί ένα από τα κύρια μελήματα των επιχειρήσεων και συνιστά έναν κεφαλαιώδη παράγοντα στην παραγωγική διαδικασία.</a:t>
            </a:r>
          </a:p>
          <a:p>
            <a:r>
              <a:rPr lang="en-US" dirty="0"/>
              <a:t>H</a:t>
            </a:r>
            <a:r>
              <a:rPr lang="el-GR" dirty="0"/>
              <a:t> καταξίωση του ανθρώπου σαν τον </a:t>
            </a:r>
            <a:r>
              <a:rPr lang="el-GR" dirty="0" smtClean="0"/>
              <a:t>κυριότερο </a:t>
            </a:r>
            <a:r>
              <a:rPr lang="el-GR" dirty="0"/>
              <a:t>παράγοντα στην παραγωγή των Γραφικών Τ</a:t>
            </a:r>
            <a:r>
              <a:rPr lang="el-GR" dirty="0" smtClean="0"/>
              <a:t>εχνών</a:t>
            </a:r>
            <a:r>
              <a:rPr lang="el-GR" dirty="0"/>
              <a:t>, φαίνεται καλύτερα με τις εφαρμογές και τα νέα συστήματα ως εξής:</a:t>
            </a:r>
          </a:p>
          <a:p>
            <a:pPr lvl="1"/>
            <a:r>
              <a:rPr lang="el-GR" dirty="0"/>
              <a:t>Η</a:t>
            </a:r>
            <a:r>
              <a:rPr lang="el-GR" dirty="0" smtClean="0"/>
              <a:t>λεκτρονική </a:t>
            </a:r>
            <a:r>
              <a:rPr lang="el-GR" dirty="0" err="1"/>
              <a:t>προεκτύπωση</a:t>
            </a:r>
            <a:r>
              <a:rPr lang="el-GR" dirty="0"/>
              <a:t>: Κ</a:t>
            </a:r>
            <a:r>
              <a:rPr lang="el-GR" dirty="0" smtClean="0"/>
              <a:t>λιματιζόμενοι </a:t>
            </a:r>
            <a:r>
              <a:rPr lang="el-GR" dirty="0"/>
              <a:t>και καθαροί χώροι εργασίας και εργασία σε σταθμούς εργασίας (</a:t>
            </a:r>
            <a:r>
              <a:rPr lang="en-US" dirty="0"/>
              <a:t>workstations</a:t>
            </a:r>
            <a:r>
              <a:rPr lang="el-GR" dirty="0"/>
              <a:t>) σε σωστούς χώρους από πλευράς συνθηκών.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299914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smtClean="0"/>
              <a:t>Ανθρώπινος </a:t>
            </a:r>
            <a:r>
              <a:rPr lang="el-GR" dirty="0"/>
              <a:t>παράγων - Στελεχιακό δυναμικό στις επιχειρήσεις Γραφικών </a:t>
            </a:r>
            <a:r>
              <a:rPr lang="el-GR" dirty="0" smtClean="0"/>
              <a:t>Τεχνών </a:t>
            </a:r>
            <a:r>
              <a:rPr lang="el-GR" sz="3000" b="0" dirty="0" smtClean="0"/>
              <a:t>3/6</a:t>
            </a:r>
            <a:endParaRPr lang="el-GR" sz="3000" b="0" dirty="0"/>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dirty="0"/>
              <a:t>Στην εκτύπωση - βιβλιοδεσία - επεξεργασία χαρτιού: Δημιουργία και εφαρμογή συστημάτων προετοιμασίας, ρυθμίσεων και ελέγχου ποιότητας και παραγωγής με τελικό ρυθμιστή τον άνθρωπο.</a:t>
            </a:r>
          </a:p>
          <a:p>
            <a:r>
              <a:rPr lang="el-GR" dirty="0"/>
              <a:t>Ε</a:t>
            </a:r>
            <a:r>
              <a:rPr lang="el-GR" dirty="0" smtClean="0"/>
              <a:t>πίσης </a:t>
            </a:r>
            <a:r>
              <a:rPr lang="el-GR" dirty="0"/>
              <a:t>με την αυτοματοποίηση στις μεταφορές και ανυψώσεις χαρτιού και των ενδιάμεσων </a:t>
            </a:r>
            <a:r>
              <a:rPr lang="el-GR" dirty="0" err="1"/>
              <a:t>ημιπροϊόντων</a:t>
            </a:r>
            <a:r>
              <a:rPr lang="el-GR" dirty="0"/>
              <a:t> και στην ελάφρυνση κουραστικών εργασιών και ανθυγιεινών συνθηκών (π.χ. συστήματα ανύψωσης και μεταφοράς φύλλων χαρτιού στις κοπτικές, </a:t>
            </a:r>
            <a:r>
              <a:rPr lang="el-GR" dirty="0" err="1"/>
              <a:t>διπλωτικές</a:t>
            </a:r>
            <a:r>
              <a:rPr lang="el-GR" dirty="0"/>
              <a:t>, εκτυπωτικές κλπ. μηχανές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441243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smtClean="0"/>
              <a:t>Ανθρώπινος </a:t>
            </a:r>
            <a:r>
              <a:rPr lang="el-GR" dirty="0"/>
              <a:t>παράγων - Στελεχιακό δυναμικό στις επιχειρήσεις Γραφικών </a:t>
            </a:r>
            <a:r>
              <a:rPr lang="el-GR" dirty="0" smtClean="0"/>
              <a:t>Τεχνών </a:t>
            </a:r>
            <a:r>
              <a:rPr lang="el-GR" sz="3000" b="0" dirty="0" smtClean="0"/>
              <a:t>4/6</a:t>
            </a:r>
            <a:endParaRPr lang="el-GR" sz="3000" b="0" dirty="0"/>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dirty="0" smtClean="0"/>
              <a:t>Αξίζει </a:t>
            </a:r>
            <a:r>
              <a:rPr lang="el-GR" dirty="0"/>
              <a:t>να σημειωθεί ότι, ο κλάδος προσφέρεται ώστε ο παράγων άνθρωπος να είναι ο κυρίαρχος. Α</a:t>
            </a:r>
            <a:r>
              <a:rPr lang="el-GR" dirty="0" smtClean="0"/>
              <a:t>υτό</a:t>
            </a:r>
            <a:r>
              <a:rPr lang="el-GR" dirty="0"/>
              <a:t>, οφείλεται στην ύπαρξη τόσο πολλών διαφορετικών διαδικασιών, στις φάσεις παραγωγής. Α</a:t>
            </a:r>
            <a:r>
              <a:rPr lang="el-GR" dirty="0" smtClean="0"/>
              <a:t>παιτούνται </a:t>
            </a:r>
            <a:r>
              <a:rPr lang="el-GR" dirty="0"/>
              <a:t>γι' αυτό, η ανθρώπινη πείρα, η εκτίμηση και αξιολόγηση των δεδομένων για να διεξαχθεί η κάθε εργασία.</a:t>
            </a:r>
          </a:p>
          <a:p>
            <a:r>
              <a:rPr lang="el-GR" dirty="0"/>
              <a:t>Ε</a:t>
            </a:r>
            <a:r>
              <a:rPr lang="el-GR" dirty="0" smtClean="0"/>
              <a:t>πίσης</a:t>
            </a:r>
            <a:r>
              <a:rPr lang="el-GR" dirty="0"/>
              <a:t>, η εφαρμογή του ποιοτικού ελέγχου σε όλες του τις μορφές γίνεται από τον άνθρωπο, και κυρίως ο έλεγχος των χρωμάτων στην εκτύπωση που είναι και ο </a:t>
            </a:r>
            <a:r>
              <a:rPr lang="el-GR" dirty="0" smtClean="0"/>
              <a:t>κυριότερος </a:t>
            </a:r>
            <a:r>
              <a:rPr lang="el-GR" dirty="0"/>
              <a:t>έλεγχος που ασκείται στις Γραφικές Τ</a:t>
            </a:r>
            <a:r>
              <a:rPr lang="el-GR" dirty="0" smtClean="0"/>
              <a:t>έχνες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497787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smtClean="0"/>
              <a:t>Ανθρώπινος </a:t>
            </a:r>
            <a:r>
              <a:rPr lang="el-GR" dirty="0"/>
              <a:t>παράγων - Στελεχιακό δυναμικό στις επιχειρήσεις Γραφικών </a:t>
            </a:r>
            <a:r>
              <a:rPr lang="el-GR" dirty="0" smtClean="0"/>
              <a:t>Τεχνών </a:t>
            </a:r>
            <a:r>
              <a:rPr lang="el-GR" sz="3000" b="0" dirty="0" smtClean="0"/>
              <a:t>5/6</a:t>
            </a:r>
            <a:endParaRPr lang="el-GR" sz="3000" b="0" dirty="0"/>
          </a:p>
        </p:txBody>
      </p:sp>
      <p:sp>
        <p:nvSpPr>
          <p:cNvPr id="3" name="Θέση περιεχομένου 2"/>
          <p:cNvSpPr>
            <a:spLocks noGrp="1"/>
          </p:cNvSpPr>
          <p:nvPr>
            <p:ph idx="1"/>
          </p:nvPr>
        </p:nvSpPr>
        <p:spPr>
          <a:xfrm>
            <a:off x="457200" y="1412776"/>
            <a:ext cx="8229600" cy="4824536"/>
          </a:xfrm>
        </p:spPr>
        <p:txBody>
          <a:bodyPr>
            <a:normAutofit lnSpcReduction="10000"/>
          </a:bodyPr>
          <a:lstStyle/>
          <a:p>
            <a:r>
              <a:rPr lang="el-GR" dirty="0"/>
              <a:t>Στον άνθρωπο των Γραφικών Τ</a:t>
            </a:r>
            <a:r>
              <a:rPr lang="el-GR" dirty="0" smtClean="0"/>
              <a:t>εχνών</a:t>
            </a:r>
            <a:r>
              <a:rPr lang="el-GR" dirty="0"/>
              <a:t>, προσφέρεται ακόμη η δυνατότητα ώστε να δημιουργήσει στον χώρο του, και να καταξιωθεί στην δουλειά του  και παλαιότερα και σήμερα, παρά την ανάπτυξη της τεχνολογίας. </a:t>
            </a:r>
            <a:r>
              <a:rPr lang="en-US" dirty="0"/>
              <a:t>O</a:t>
            </a:r>
            <a:r>
              <a:rPr lang="el-GR" dirty="0"/>
              <a:t> Γραφίστας, ο Μ</a:t>
            </a:r>
            <a:r>
              <a:rPr lang="el-GR" dirty="0" smtClean="0"/>
              <a:t>ακετίστας</a:t>
            </a:r>
            <a:r>
              <a:rPr lang="el-GR" dirty="0"/>
              <a:t>, ο Τ</a:t>
            </a:r>
            <a:r>
              <a:rPr lang="el-GR" dirty="0" smtClean="0"/>
              <a:t>υπογράφος</a:t>
            </a:r>
            <a:r>
              <a:rPr lang="el-GR" dirty="0"/>
              <a:t>, ο Λιθογράφος, ο Β</a:t>
            </a:r>
            <a:r>
              <a:rPr lang="el-GR" dirty="0" smtClean="0"/>
              <a:t>ιβλιοδέτης</a:t>
            </a:r>
            <a:r>
              <a:rPr lang="el-GR" dirty="0"/>
              <a:t>, ο Κ</a:t>
            </a:r>
            <a:r>
              <a:rPr lang="el-GR" dirty="0" smtClean="0"/>
              <a:t>όφτης</a:t>
            </a:r>
            <a:r>
              <a:rPr lang="el-GR" dirty="0"/>
              <a:t>, ο Διπλωτής, ο Φωτογράφος, ο </a:t>
            </a:r>
            <a:r>
              <a:rPr lang="el-GR" dirty="0" err="1"/>
              <a:t>Ε</a:t>
            </a:r>
            <a:r>
              <a:rPr lang="el-GR" dirty="0" err="1" smtClean="0"/>
              <a:t>νθέτης</a:t>
            </a:r>
            <a:r>
              <a:rPr lang="el-GR" dirty="0"/>
              <a:t>, ο Στοιχειοθέτης κλπ. καθορίζουν τον ανθρωποκεντρικό χαρακτήρα και τον προσανατολισμό της παραγωγής.</a:t>
            </a:r>
          </a:p>
          <a:p>
            <a:r>
              <a:rPr lang="el-GR" dirty="0"/>
              <a:t>Όλα τα ανωτέρω προκύπτουν από την ανάλυση δεδομένων που βασίζονται σε μακρόχρονες στατιστικές, σε πολλές χώρες, σε όλες τις μορφές παραγωγής του κλάδου. </a:t>
            </a:r>
            <a:r>
              <a:rPr lang="en-US" dirty="0"/>
              <a:t>O</a:t>
            </a:r>
            <a:r>
              <a:rPr lang="el-GR" dirty="0"/>
              <a:t> ανθρώπινος παράγοντας είναι ο κύριος συντελεστής της διαδικασίας παραγωγής στις Γραφικές Τ</a:t>
            </a:r>
            <a:r>
              <a:rPr lang="el-GR" dirty="0" smtClean="0"/>
              <a:t>έχνες</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113715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smtClean="0"/>
              <a:t>Ανθρώπινος </a:t>
            </a:r>
            <a:r>
              <a:rPr lang="el-GR" dirty="0"/>
              <a:t>παράγων - Στελεχιακό δυναμικό στις επιχειρήσεις Γραφικών </a:t>
            </a:r>
            <a:r>
              <a:rPr lang="el-GR" dirty="0" smtClean="0"/>
              <a:t>Τεχνών </a:t>
            </a:r>
            <a:r>
              <a:rPr lang="el-GR" sz="3000" b="0" dirty="0" smtClean="0"/>
              <a:t>6/6</a:t>
            </a:r>
            <a:endParaRPr lang="el-GR" sz="3000" b="0" dirty="0"/>
          </a:p>
        </p:txBody>
      </p:sp>
      <p:sp>
        <p:nvSpPr>
          <p:cNvPr id="3" name="Θέση περιεχομένου 2"/>
          <p:cNvSpPr>
            <a:spLocks noGrp="1"/>
          </p:cNvSpPr>
          <p:nvPr>
            <p:ph idx="1"/>
          </p:nvPr>
        </p:nvSpPr>
        <p:spPr>
          <a:xfrm>
            <a:off x="323528" y="1412776"/>
            <a:ext cx="8686800" cy="5328592"/>
          </a:xfrm>
        </p:spPr>
        <p:txBody>
          <a:bodyPr>
            <a:normAutofit lnSpcReduction="10000"/>
          </a:bodyPr>
          <a:lstStyle/>
          <a:p>
            <a:r>
              <a:rPr lang="en-US" dirty="0"/>
              <a:t>T</a:t>
            </a:r>
            <a:r>
              <a:rPr lang="el-GR" dirty="0"/>
              <a:t>α κύρια χαρακτηριστικά που πρέπει να έχει ο εργαζόμενος στις Γραφικές Τ</a:t>
            </a:r>
            <a:r>
              <a:rPr lang="el-GR" dirty="0" smtClean="0"/>
              <a:t>έχνες </a:t>
            </a:r>
            <a:r>
              <a:rPr lang="el-GR" dirty="0"/>
              <a:t>ώστε να δουλέψει σωστά είναι:</a:t>
            </a:r>
          </a:p>
          <a:p>
            <a:pPr lvl="1"/>
            <a:r>
              <a:rPr lang="el-GR" dirty="0" smtClean="0"/>
              <a:t>Γρήγορη </a:t>
            </a:r>
            <a:r>
              <a:rPr lang="el-GR" dirty="0"/>
              <a:t>αντίληψη.</a:t>
            </a:r>
          </a:p>
          <a:p>
            <a:pPr lvl="1"/>
            <a:r>
              <a:rPr lang="el-GR" dirty="0" smtClean="0"/>
              <a:t>Δυνατότητα </a:t>
            </a:r>
            <a:r>
              <a:rPr lang="el-GR" dirty="0"/>
              <a:t>συνεργασίας και δημιουργίας.</a:t>
            </a:r>
          </a:p>
          <a:p>
            <a:pPr lvl="1"/>
            <a:r>
              <a:rPr lang="el-GR" dirty="0"/>
              <a:t>Ε</a:t>
            </a:r>
            <a:r>
              <a:rPr lang="el-GR" dirty="0" smtClean="0"/>
              <a:t>υρύτητα </a:t>
            </a:r>
            <a:r>
              <a:rPr lang="el-GR" dirty="0"/>
              <a:t>πνεύματος και ευστροφία.</a:t>
            </a:r>
          </a:p>
          <a:p>
            <a:pPr lvl="1"/>
            <a:r>
              <a:rPr lang="el-GR" dirty="0" smtClean="0"/>
              <a:t>Συνεχής </a:t>
            </a:r>
            <a:r>
              <a:rPr lang="el-GR" dirty="0"/>
              <a:t>θέληση για δουλειά και επαγγελματική συνείδηση.</a:t>
            </a:r>
          </a:p>
          <a:p>
            <a:pPr lvl="1"/>
            <a:r>
              <a:rPr lang="el-GR" dirty="0" smtClean="0"/>
              <a:t>Δυνατότητα </a:t>
            </a:r>
            <a:r>
              <a:rPr lang="el-GR" dirty="0"/>
              <a:t>επιμόρφωσης και μετεκπαίδευσης και δυνατότητα προσαρμογής στις νέες τεχνολογικές εξελίξεις.</a:t>
            </a:r>
          </a:p>
          <a:p>
            <a:r>
              <a:rPr lang="el-GR" dirty="0"/>
              <a:t>Β</a:t>
            </a:r>
            <a:r>
              <a:rPr lang="el-GR" dirty="0" smtClean="0"/>
              <a:t>ασικό </a:t>
            </a:r>
            <a:r>
              <a:rPr lang="el-GR" dirty="0"/>
              <a:t>στοιχείο επίσης είναι ότι δεν πρέπει ο άνθρωπος των Γραφικών Τ</a:t>
            </a:r>
            <a:r>
              <a:rPr lang="el-GR" dirty="0" smtClean="0"/>
              <a:t>εχνών </a:t>
            </a:r>
            <a:r>
              <a:rPr lang="el-GR" dirty="0"/>
              <a:t>να έχει αχρωματοψία, πρέπει να μπορεί να εργασθεί όρθιος, και να είναι προσεκτικός στη χρήση των μηχανών, με υψηλό βαθμό επικινδυνότητας (εκτυπωτικές, </a:t>
            </a:r>
            <a:r>
              <a:rPr lang="el-GR" dirty="0" err="1"/>
              <a:t>διπλωτικές</a:t>
            </a:r>
            <a:r>
              <a:rPr lang="el-GR" dirty="0"/>
              <a:t>, κοπτικές).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49033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Πρώτες ύλες και υλικά</a:t>
            </a:r>
          </a:p>
        </p:txBody>
      </p:sp>
      <p:sp>
        <p:nvSpPr>
          <p:cNvPr id="3" name="Θέση περιεχομένου 2"/>
          <p:cNvSpPr>
            <a:spLocks noGrp="1"/>
          </p:cNvSpPr>
          <p:nvPr>
            <p:ph idx="1"/>
          </p:nvPr>
        </p:nvSpPr>
        <p:spPr>
          <a:xfrm>
            <a:off x="323528" y="1124744"/>
            <a:ext cx="8712968" cy="5688632"/>
          </a:xfrm>
        </p:spPr>
        <p:txBody>
          <a:bodyPr>
            <a:noAutofit/>
          </a:bodyPr>
          <a:lstStyle/>
          <a:p>
            <a:pPr>
              <a:lnSpc>
                <a:spcPct val="110000"/>
              </a:lnSpc>
              <a:spcBef>
                <a:spcPts val="900"/>
              </a:spcBef>
            </a:pPr>
            <a:r>
              <a:rPr lang="el-GR" sz="2100" dirty="0"/>
              <a:t>Στην παραγωγή χρησιμοποιούνται κάθε είδους πρώτες ύλες και υλικά. Α</a:t>
            </a:r>
            <a:r>
              <a:rPr lang="el-GR" sz="2100" dirty="0" smtClean="0"/>
              <a:t>υτά </a:t>
            </a:r>
            <a:r>
              <a:rPr lang="el-GR" sz="2100" dirty="0"/>
              <a:t>χαρακτηρίζονται ως αναλώσιμα (προμήθεια - επεξεργασία - τελικό προϊόν), σε αντιδιαστολή με τον εξοπλισμό που χαρακτηρίζεται ως πάγιο στοιχείο της παραγωγής.</a:t>
            </a:r>
          </a:p>
          <a:p>
            <a:pPr>
              <a:lnSpc>
                <a:spcPct val="110000"/>
              </a:lnSpc>
              <a:spcBef>
                <a:spcPts val="900"/>
              </a:spcBef>
            </a:pPr>
            <a:r>
              <a:rPr lang="el-GR" sz="2100" dirty="0"/>
              <a:t>Στον κλάδο των Γραφικών Τ</a:t>
            </a:r>
            <a:r>
              <a:rPr lang="el-GR" sz="2100" dirty="0" smtClean="0"/>
              <a:t>εχνών </a:t>
            </a:r>
            <a:r>
              <a:rPr lang="el-GR" sz="2100" dirty="0"/>
              <a:t>το </a:t>
            </a:r>
            <a:r>
              <a:rPr lang="el-GR" sz="2100" dirty="0" smtClean="0"/>
              <a:t>κυριότερο </a:t>
            </a:r>
            <a:r>
              <a:rPr lang="el-GR" sz="2100" dirty="0"/>
              <a:t>υλικό είναι το εκτυπωτικό υπόστρωμα και ειδικότερα το χαρτί και το χαρτόνι. Άλλα υλικά είναι τα φιλμ γραφικών τεχνών, οι μελάνες κάθε είδους, οι εκτυπωτικές πλάκες ή κύλινδροι, τα υγρά εμφάνισης και στερέωσης των φιλμ και των εκτυπωτικών πλακών, τα βερνίκια, οι κόλλες βιβλιοδεσίας και </a:t>
            </a:r>
            <a:r>
              <a:rPr lang="el-GR" sz="2100" dirty="0" smtClean="0"/>
              <a:t>γενικότερα </a:t>
            </a:r>
            <a:r>
              <a:rPr lang="el-GR" sz="2100" dirty="0"/>
              <a:t>τα υλικά βιβλιοδεσίας.</a:t>
            </a:r>
          </a:p>
          <a:p>
            <a:pPr>
              <a:lnSpc>
                <a:spcPct val="110000"/>
              </a:lnSpc>
              <a:spcBef>
                <a:spcPts val="900"/>
              </a:spcBef>
            </a:pPr>
            <a:r>
              <a:rPr lang="el-GR" sz="2100" dirty="0"/>
              <a:t>Ως εκτυπωτικά υποστρώματα εκτός του χαρτιού και του χαρτονιού μπορούν να αναφερθούν τα διάφορα εύκαμπτα πολυμερή που χρησιμοποιούνται κυρίως στην συσκευασία, το </a:t>
            </a:r>
            <a:r>
              <a:rPr lang="en-US" sz="2100" dirty="0"/>
              <a:t>PVC</a:t>
            </a:r>
            <a:r>
              <a:rPr lang="el-GR" sz="2100" dirty="0"/>
              <a:t>, διάφορα πλαστικά, τα αυτοκόλλητα φύλλα, το μέταλλο, το γυαλί και οι μη επίπεδες επιφάνειες κάθε είδους στις οποίες πραγματοποιείται κάποια εκτύπωση.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851047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Μέσα μεταφοράς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n-US" dirty="0"/>
              <a:t>O</a:t>
            </a:r>
            <a:r>
              <a:rPr lang="el-GR" dirty="0"/>
              <a:t> τομέας των μεταφορών στον κλάδο των Γραφικών Τ</a:t>
            </a:r>
            <a:r>
              <a:rPr lang="el-GR" dirty="0" smtClean="0"/>
              <a:t>εχνών </a:t>
            </a:r>
            <a:r>
              <a:rPr lang="el-GR" dirty="0"/>
              <a:t>είναι επίσης σημαντικός, ιδιαιτέρως λόγω της ύπαρξης πολλών επιχειρήσεων με εξειδικευμένη επιχειρηματική δραστηριότητα, πράγμα που συνεπάγεται την ανάγκη μεταφοράς </a:t>
            </a:r>
            <a:r>
              <a:rPr lang="el-GR" dirty="0" err="1"/>
              <a:t>ημιπροϊόντων</a:t>
            </a:r>
            <a:r>
              <a:rPr lang="el-GR" dirty="0"/>
              <a:t> σε άλλη επιχείρηση.</a:t>
            </a:r>
          </a:p>
          <a:p>
            <a:r>
              <a:rPr lang="el-GR" dirty="0"/>
              <a:t>Στις μεταφορές χαρτιού, χαρτονιού και τελικών εντύπων, χρησιμοποιούνται φορτηγά αυτοκίνητα διαφορετικής χωρητικότητας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043309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Πρωτογενής </a:t>
            </a:r>
            <a:r>
              <a:rPr lang="el-GR" dirty="0" smtClean="0"/>
              <a:t>τομέας </a:t>
            </a:r>
            <a:r>
              <a:rPr lang="el-GR" dirty="0"/>
              <a:t>της παραγωγής</a:t>
            </a:r>
          </a:p>
        </p:txBody>
      </p:sp>
      <p:sp>
        <p:nvSpPr>
          <p:cNvPr id="3" name="Θέση περιεχομένου 2"/>
          <p:cNvSpPr>
            <a:spLocks noGrp="1"/>
          </p:cNvSpPr>
          <p:nvPr>
            <p:ph idx="1"/>
          </p:nvPr>
        </p:nvSpPr>
        <p:spPr/>
        <p:txBody>
          <a:bodyPr/>
          <a:lstStyle/>
          <a:p>
            <a:pPr marL="0" indent="0">
              <a:buNone/>
            </a:pPr>
            <a:r>
              <a:rPr lang="en-US" dirty="0"/>
              <a:t>H</a:t>
            </a:r>
            <a:r>
              <a:rPr lang="el-GR" dirty="0"/>
              <a:t> παραγωγή, ταξινομείται παραδοσιακά σε τρεις γενικές </a:t>
            </a:r>
            <a:r>
              <a:rPr lang="el-GR" dirty="0" smtClean="0"/>
              <a:t>κατηγορίες.</a:t>
            </a:r>
            <a:endParaRPr lang="el-GR" dirty="0"/>
          </a:p>
          <a:p>
            <a:pPr marL="0" indent="0">
              <a:buNone/>
            </a:pPr>
            <a:r>
              <a:rPr lang="el-GR" b="1" dirty="0" smtClean="0"/>
              <a:t>Πρωτογενής </a:t>
            </a:r>
            <a:r>
              <a:rPr lang="el-GR" b="1" dirty="0"/>
              <a:t>παραγωγή – Παραγωγή </a:t>
            </a:r>
            <a:r>
              <a:rPr lang="en-US" b="1" dirty="0"/>
              <a:t>A</a:t>
            </a:r>
            <a:r>
              <a:rPr lang="el-GR" b="1" dirty="0"/>
              <a:t>' υλών</a:t>
            </a:r>
          </a:p>
          <a:p>
            <a:r>
              <a:rPr lang="en-US" dirty="0"/>
              <a:t>M</a:t>
            </a:r>
            <a:r>
              <a:rPr lang="el-GR" dirty="0"/>
              <a:t>ε την έννοια πρωτογενείς χαρακτηρίζονται όλες εκείνες οι παραγωγικές δραστηριότητες που αφορούν στην παραγωγή πρώτων υλών κάθε είδους.</a:t>
            </a:r>
          </a:p>
          <a:p>
            <a:r>
              <a:rPr lang="el-GR" dirty="0"/>
              <a:t>Για παράδειγμα η εξόρυξη μεταλλεύματος, η κατασκευή τσιμέντου και η παραγωγή χαρτιού και χαρτονιού αποτελούν πρωτογενή παραγωγή.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057843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Μέσα μεταφοράς </a:t>
            </a:r>
            <a:r>
              <a:rPr lang="el-GR" sz="3000" b="0" dirty="0" smtClean="0"/>
              <a:t>2/2</a:t>
            </a:r>
            <a:endParaRPr lang="el-GR" dirty="0"/>
          </a:p>
        </p:txBody>
      </p:sp>
      <p:sp>
        <p:nvSpPr>
          <p:cNvPr id="3" name="Θέση περιεχομένου 2"/>
          <p:cNvSpPr>
            <a:spLocks noGrp="1"/>
          </p:cNvSpPr>
          <p:nvPr>
            <p:ph idx="1"/>
          </p:nvPr>
        </p:nvSpPr>
        <p:spPr/>
        <p:txBody>
          <a:bodyPr>
            <a:normAutofit/>
          </a:bodyPr>
          <a:lstStyle/>
          <a:p>
            <a:r>
              <a:rPr lang="el-GR" dirty="0" smtClean="0"/>
              <a:t>Στις </a:t>
            </a:r>
            <a:r>
              <a:rPr lang="el-GR" dirty="0"/>
              <a:t>μεταφορές δεδομένων προεκτύπωσης σε συνάρτηση με τους πελάτες και τις διαφημιστικές εταιρίες, όπου μεταφέρονται ψηφιακά δεδομένα, πρωτότυπα και φιλμ, η μεταφορά γίνεται συνήθως με εταιρείες ταχυμεταφορών (</a:t>
            </a:r>
            <a:r>
              <a:rPr lang="en-US" dirty="0"/>
              <a:t>couriers</a:t>
            </a:r>
            <a:r>
              <a:rPr lang="el-GR" dirty="0"/>
              <a:t>).</a:t>
            </a:r>
          </a:p>
          <a:p>
            <a:r>
              <a:rPr lang="en-US" dirty="0"/>
              <a:t>O</a:t>
            </a:r>
            <a:r>
              <a:rPr lang="el-GR" dirty="0"/>
              <a:t> παράγων “μεταφορές” δεν αφορά άμεσα την παραγωγική διαδικασία, αλλά είναι αναγκαίο να αναφερθεί ως στοιχεία της παραγωγής, ακριβώς διότι επηρεάζει τον προγραμματισμό της παραγωγής, εφόσον μέρη της παραγωγικής διαδικασίας πραγματοποιούνται σε διαφορετικές επιχειρήσεις όπου μεσολαβεί διακίνηση </a:t>
            </a:r>
            <a:r>
              <a:rPr lang="el-GR" dirty="0" err="1"/>
              <a:t>ημιπροϊόντων</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068839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440160"/>
          </a:xfrm>
        </p:spPr>
        <p:txBody>
          <a:bodyPr>
            <a:noAutofit/>
          </a:bodyPr>
          <a:lstStyle/>
          <a:p>
            <a:r>
              <a:rPr lang="el-GR" sz="3200" dirty="0"/>
              <a:t>H εφαρμογή μεθόδων αυτοματισμού και η ψηφιακή διαχείριση δεδομένων μέσω συστημάτων στην παραγωγική διαδικασία </a:t>
            </a:r>
            <a:r>
              <a:rPr lang="el-GR" sz="2800" b="0" dirty="0" smtClean="0"/>
              <a:t>1/2</a:t>
            </a:r>
            <a:endParaRPr lang="el-GR" sz="2800" b="0" dirty="0"/>
          </a:p>
        </p:txBody>
      </p:sp>
      <p:sp>
        <p:nvSpPr>
          <p:cNvPr id="3" name="Θέση περιεχομένου 2"/>
          <p:cNvSpPr>
            <a:spLocks noGrp="1"/>
          </p:cNvSpPr>
          <p:nvPr>
            <p:ph idx="1"/>
          </p:nvPr>
        </p:nvSpPr>
        <p:spPr>
          <a:xfrm>
            <a:off x="457200" y="1916832"/>
            <a:ext cx="8229600" cy="4608512"/>
          </a:xfrm>
        </p:spPr>
        <p:txBody>
          <a:bodyPr>
            <a:normAutofit/>
          </a:bodyPr>
          <a:lstStyle/>
          <a:p>
            <a:r>
              <a:rPr lang="en-US" dirty="0"/>
              <a:t>H</a:t>
            </a:r>
            <a:r>
              <a:rPr lang="el-GR" dirty="0"/>
              <a:t> τεχνολογική εξέλιξη οδήγησε αρχικά στην ανάπτυξη μηχανικά αυτοματοποιημένων συστημάτων και αργότερα ηλεκτρονικών συστημάτων αυτοματισμού στα διάφορα μηχανήματα και εξοπλισμό του κλάδου των Γραφικών Τ</a:t>
            </a:r>
            <a:r>
              <a:rPr lang="el-GR" dirty="0" smtClean="0"/>
              <a:t>εχνών</a:t>
            </a:r>
            <a:r>
              <a:rPr lang="el-GR" dirty="0"/>
              <a:t>.</a:t>
            </a:r>
          </a:p>
          <a:p>
            <a:r>
              <a:rPr lang="el-GR" dirty="0"/>
              <a:t>Χ</a:t>
            </a:r>
            <a:r>
              <a:rPr lang="el-GR" dirty="0" smtClean="0"/>
              <a:t>αρακτηριστικό </a:t>
            </a:r>
            <a:r>
              <a:rPr lang="el-GR" dirty="0"/>
              <a:t>παράδειγμα μπορούν να αποτελέσουν οι εκτυπωτικές μηχανές όφσετ, η εξέλιξη των οποίων είναι ραγδαία μέσα στην τελευταία πενταετία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673772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440160"/>
          </a:xfrm>
        </p:spPr>
        <p:txBody>
          <a:bodyPr>
            <a:noAutofit/>
          </a:bodyPr>
          <a:lstStyle/>
          <a:p>
            <a:r>
              <a:rPr lang="el-GR" sz="3200" dirty="0"/>
              <a:t>H εφαρμογή μεθόδων αυτοματισμού και η ψηφιακή διαχείριση δεδομένων μέσω συστημάτων στην παραγωγική διαδικασία </a:t>
            </a:r>
            <a:r>
              <a:rPr lang="el-GR" sz="2800" b="0" dirty="0" smtClean="0"/>
              <a:t>2/2</a:t>
            </a:r>
            <a:endParaRPr lang="el-GR" sz="2800" b="0" dirty="0"/>
          </a:p>
        </p:txBody>
      </p:sp>
      <p:sp>
        <p:nvSpPr>
          <p:cNvPr id="3" name="Θέση περιεχομένου 2"/>
          <p:cNvSpPr>
            <a:spLocks noGrp="1"/>
          </p:cNvSpPr>
          <p:nvPr>
            <p:ph idx="1"/>
          </p:nvPr>
        </p:nvSpPr>
        <p:spPr>
          <a:xfrm>
            <a:off x="457200" y="1916832"/>
            <a:ext cx="8229600" cy="4608512"/>
          </a:xfrm>
        </p:spPr>
        <p:txBody>
          <a:bodyPr>
            <a:normAutofit/>
          </a:bodyPr>
          <a:lstStyle/>
          <a:p>
            <a:r>
              <a:rPr lang="el-GR" dirty="0" smtClean="0"/>
              <a:t>Ήδη </a:t>
            </a:r>
            <a:r>
              <a:rPr lang="el-GR" dirty="0"/>
              <a:t>από τα απλά συστήματα ρύθμισης παροχής μελάνης λόγου χάριν οι αυτοματισμοί που εφαρμόζονται αφορούν πλέον ολοκληρωμένα συστήματα διαχείρισης πληροφοριών (</a:t>
            </a:r>
            <a:r>
              <a:rPr lang="en-US" dirty="0"/>
              <a:t>MIS</a:t>
            </a:r>
            <a:r>
              <a:rPr lang="el-GR" dirty="0"/>
              <a:t> - </a:t>
            </a:r>
            <a:r>
              <a:rPr lang="en-US" dirty="0"/>
              <a:t>Management Information Systems</a:t>
            </a:r>
            <a:r>
              <a:rPr lang="el-GR" dirty="0"/>
              <a:t>).</a:t>
            </a:r>
          </a:p>
          <a:p>
            <a:r>
              <a:rPr lang="en-US" dirty="0"/>
              <a:t>H</a:t>
            </a:r>
            <a:r>
              <a:rPr lang="el-GR" dirty="0"/>
              <a:t> αυτοματοποίηση και η ανάπτυξη ηλεκτρονικών συστημάτων λειτουργίας, ελέγχων και καθοδήγησης των μηχανών, οδηγεί σε σημαντικές εξελίξεις όσο αφορά τον εξοπλισμό.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861764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Αναστάσιος Πολίτης 2014. </a:t>
            </a:r>
            <a:r>
              <a:rPr lang="el-GR" sz="2000" dirty="0"/>
              <a:t>Αναστάσιος Πολίτης. «Διαχείριση παραγωγής εντύπου υλικού. </a:t>
            </a:r>
            <a:r>
              <a:rPr lang="el-GR" sz="2000" dirty="0" smtClean="0"/>
              <a:t>Ενότητα 3</a:t>
            </a:r>
            <a:r>
              <a:rPr lang="en-US" sz="2000" dirty="0" smtClean="0"/>
              <a:t>:</a:t>
            </a:r>
            <a:r>
              <a:rPr lang="el-GR" sz="2000" dirty="0" smtClean="0"/>
              <a:t> </a:t>
            </a:r>
            <a:r>
              <a:rPr lang="en-US" sz="2000" dirty="0"/>
              <a:t>T</a:t>
            </a:r>
            <a:r>
              <a:rPr lang="el-GR" sz="2000" dirty="0" err="1"/>
              <a:t>αξινόμηση</a:t>
            </a:r>
            <a:r>
              <a:rPr lang="el-GR" sz="2000" dirty="0"/>
              <a:t> των τομέων της παραγωγής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Δευτερογενής </a:t>
            </a:r>
            <a:r>
              <a:rPr lang="el-GR" dirty="0"/>
              <a:t>τομέας της παραγωγής</a:t>
            </a:r>
          </a:p>
        </p:txBody>
      </p:sp>
      <p:sp>
        <p:nvSpPr>
          <p:cNvPr id="3" name="Θέση περιεχομένου 2"/>
          <p:cNvSpPr>
            <a:spLocks noGrp="1"/>
          </p:cNvSpPr>
          <p:nvPr>
            <p:ph idx="1"/>
          </p:nvPr>
        </p:nvSpPr>
        <p:spPr/>
        <p:txBody>
          <a:bodyPr/>
          <a:lstStyle/>
          <a:p>
            <a:pPr marL="0" indent="0">
              <a:buNone/>
            </a:pPr>
            <a:r>
              <a:rPr lang="el-GR" b="1" dirty="0"/>
              <a:t>Δευτερογενής παραγωγή – Μ</a:t>
            </a:r>
            <a:r>
              <a:rPr lang="el-GR" b="1" dirty="0" smtClean="0"/>
              <a:t>εταποίηση</a:t>
            </a:r>
            <a:endParaRPr lang="el-GR" b="1" dirty="0"/>
          </a:p>
          <a:p>
            <a:r>
              <a:rPr lang="en-US" dirty="0"/>
              <a:t>M</a:t>
            </a:r>
            <a:r>
              <a:rPr lang="el-GR" dirty="0"/>
              <a:t>ε τον όρο δευτερογενείς εννοούνται όλες εκείνες οι παραγωγικές δραστηριότητες με τις οποίες πραγματοποιούνται επεξεργασίες πρώτων υλών και υλικών και παράγονται τελικά προϊόντα τα οποία μπορούν να χρησιμοποιηθούν από τους καταναλωτές με την ευρύτερη έννοια.</a:t>
            </a:r>
          </a:p>
          <a:p>
            <a:r>
              <a:rPr lang="el-GR" dirty="0"/>
              <a:t>Ως παράδειγμα μπορεί να αναφερθεί η κατεργασία των μετάλλων για να πάρουν μια μορφή για διάφορες χρήσεις. Στον κλάδο των Γραφικών Τ</a:t>
            </a:r>
            <a:r>
              <a:rPr lang="el-GR" dirty="0" smtClean="0"/>
              <a:t>εχνών</a:t>
            </a:r>
            <a:r>
              <a:rPr lang="el-GR" dirty="0"/>
              <a:t>, η εκτύπωση και η βιβλιοδεσία δηλαδή η μετατροπή του χαρτιού σε τελικό έντυπο, αποτελεί δευτερογενή διαδικασία παραγωγής.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954297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Τριτογενής </a:t>
            </a:r>
            <a:r>
              <a:rPr lang="el-GR" dirty="0"/>
              <a:t>τομέας της παραγωγής</a:t>
            </a:r>
          </a:p>
        </p:txBody>
      </p:sp>
      <p:sp>
        <p:nvSpPr>
          <p:cNvPr id="3" name="Θέση περιεχομένου 2"/>
          <p:cNvSpPr>
            <a:spLocks noGrp="1"/>
          </p:cNvSpPr>
          <p:nvPr>
            <p:ph idx="1"/>
          </p:nvPr>
        </p:nvSpPr>
        <p:spPr/>
        <p:txBody>
          <a:bodyPr/>
          <a:lstStyle/>
          <a:p>
            <a:pPr marL="0" indent="0">
              <a:buNone/>
            </a:pPr>
            <a:r>
              <a:rPr lang="el-GR" b="1" dirty="0"/>
              <a:t>Τ</a:t>
            </a:r>
            <a:r>
              <a:rPr lang="el-GR" b="1" dirty="0" smtClean="0"/>
              <a:t>ριτογενής </a:t>
            </a:r>
            <a:r>
              <a:rPr lang="el-GR" b="1" dirty="0"/>
              <a:t>παραγωγή – Υ</a:t>
            </a:r>
            <a:r>
              <a:rPr lang="el-GR" b="1" dirty="0" smtClean="0"/>
              <a:t>πηρεσίες</a:t>
            </a:r>
            <a:endParaRPr lang="el-GR" b="1" dirty="0"/>
          </a:p>
          <a:p>
            <a:r>
              <a:rPr lang="el-GR" dirty="0"/>
              <a:t>Ως τριτογενής παραγωγή αναφέρεται το σύνολο των υπηρεσιών οι οποίες δεν αφορούν παραγωγή ή επεξεργασία προϊόντος, αλλά την παροχή μιας υπηρεσίας οποιασδήποτε μορφής.</a:t>
            </a:r>
          </a:p>
          <a:p>
            <a:r>
              <a:rPr lang="el-GR" dirty="0"/>
              <a:t>Για παράδειγμα οι τράπεζες, ο ασφαλιστικός τομέας, οι μελέτες είναι κλασσικά παραδείγματα τριτογενούς παραγωγής.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340749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Παραγωγή και Γραφικές Τ</a:t>
            </a:r>
            <a:r>
              <a:rPr lang="el-GR" dirty="0" smtClean="0"/>
              <a:t>έχνες</a:t>
            </a:r>
            <a:r>
              <a:rPr lang="en-US" dirty="0" smtClean="0"/>
              <a:t> </a:t>
            </a:r>
            <a:r>
              <a:rPr lang="en-US" sz="3000" b="0" dirty="0" smtClean="0"/>
              <a:t>1/2</a:t>
            </a:r>
            <a:endParaRPr lang="el-GR" sz="3000" b="0" dirty="0"/>
          </a:p>
        </p:txBody>
      </p:sp>
      <p:sp>
        <p:nvSpPr>
          <p:cNvPr id="3" name="Θέση περιεχομένου 2"/>
          <p:cNvSpPr>
            <a:spLocks noGrp="1"/>
          </p:cNvSpPr>
          <p:nvPr>
            <p:ph idx="1"/>
          </p:nvPr>
        </p:nvSpPr>
        <p:spPr>
          <a:xfrm>
            <a:off x="457200" y="1196752"/>
            <a:ext cx="8435280" cy="5472608"/>
          </a:xfrm>
        </p:spPr>
        <p:txBody>
          <a:bodyPr>
            <a:normAutofit/>
          </a:bodyPr>
          <a:lstStyle/>
          <a:p>
            <a:r>
              <a:rPr lang="en-US" dirty="0"/>
              <a:t>O</a:t>
            </a:r>
            <a:r>
              <a:rPr lang="el-GR" dirty="0"/>
              <a:t> κλάδος των Γραφικών Τ</a:t>
            </a:r>
            <a:r>
              <a:rPr lang="el-GR" dirty="0" smtClean="0"/>
              <a:t>εχνών </a:t>
            </a:r>
            <a:r>
              <a:rPr lang="el-GR" dirty="0"/>
              <a:t>παραδοσιακά είχε ενταχθεί στον δευτερογενή τομέα της παραγωγής λόγω του προσδιορισμού της παραγωγικής του διαδικασίας ως μεταποιητικής.</a:t>
            </a:r>
          </a:p>
          <a:p>
            <a:r>
              <a:rPr lang="en-US" dirty="0"/>
              <a:t>H</a:t>
            </a:r>
            <a:r>
              <a:rPr lang="el-GR" dirty="0"/>
              <a:t> μεταποιητική αυτή διαδικασία προκύπτει από την μετατροπή των </a:t>
            </a:r>
            <a:r>
              <a:rPr lang="el-GR" dirty="0" smtClean="0"/>
              <a:t>πρωτοτύπων </a:t>
            </a:r>
            <a:r>
              <a:rPr lang="el-GR" dirty="0"/>
              <a:t>σε ένα προϊόν (φιλμ ή ψηφιακό μέσο) και την μετατροπή των εκτυπωτικών υποστρωμάτων (π.χ. φύλλων ή </a:t>
            </a:r>
            <a:r>
              <a:rPr lang="el-GR" dirty="0" smtClean="0"/>
              <a:t>ρολών </a:t>
            </a:r>
            <a:r>
              <a:rPr lang="el-GR" dirty="0"/>
              <a:t>λευκού χάρτου) σε τελικά εκτυπωμένα και βιβλιοδετημένα έντυπα.</a:t>
            </a:r>
          </a:p>
          <a:p>
            <a:r>
              <a:rPr lang="en-US" dirty="0"/>
              <a:t>H </a:t>
            </a:r>
            <a:r>
              <a:rPr lang="el-GR" dirty="0"/>
              <a:t>παραγωγική διαδικασία των Γραφικών Τ</a:t>
            </a:r>
            <a:r>
              <a:rPr lang="el-GR" dirty="0" smtClean="0"/>
              <a:t>εχνών </a:t>
            </a:r>
            <a:r>
              <a:rPr lang="el-GR" dirty="0"/>
              <a:t>χαρακτηρίζεται συνεπώς από ένα πλήθος διαφορετικών και σύνθετων μεταποιητικών εξειδικευμένων δραστηριοτήτων, μέσω των οποίων το χαρτί ή το χαρτόνι μέσω της προεκτύπωσης, της εκτύπωσης και της βιβλιοδεσίας μετατρέπεται </a:t>
            </a:r>
            <a:r>
              <a:rPr lang="el-GR" dirty="0" smtClean="0"/>
              <a:t>(μεταποιείται) σε </a:t>
            </a:r>
            <a:r>
              <a:rPr lang="el-GR" dirty="0"/>
              <a:t>τυπωμένο φύλλο και τελικό έντυπο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642470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Παραγωγή και Γραφικές Τέχνες</a:t>
            </a:r>
            <a:r>
              <a:rPr lang="en-US" dirty="0"/>
              <a:t> </a:t>
            </a:r>
            <a:r>
              <a:rPr lang="el-GR" sz="3000" b="0" dirty="0" smtClean="0"/>
              <a:t>2</a:t>
            </a:r>
            <a:r>
              <a:rPr lang="en-US" sz="3000" b="0" dirty="0" smtClean="0"/>
              <a:t>/2</a:t>
            </a:r>
            <a:endParaRPr lang="el-GR" dirty="0"/>
          </a:p>
        </p:txBody>
      </p:sp>
      <p:sp>
        <p:nvSpPr>
          <p:cNvPr id="3" name="Θέση περιεχομένου 2"/>
          <p:cNvSpPr>
            <a:spLocks noGrp="1"/>
          </p:cNvSpPr>
          <p:nvPr>
            <p:ph idx="1"/>
          </p:nvPr>
        </p:nvSpPr>
        <p:spPr>
          <a:xfrm>
            <a:off x="457200" y="1196752"/>
            <a:ext cx="8435280" cy="1584176"/>
          </a:xfrm>
        </p:spPr>
        <p:txBody>
          <a:bodyPr/>
          <a:lstStyle/>
          <a:p>
            <a:r>
              <a:rPr lang="en-US" dirty="0"/>
              <a:t>M</a:t>
            </a:r>
            <a:r>
              <a:rPr lang="el-GR" dirty="0"/>
              <a:t>ια σχηματική απεικόνιση για την κατανόηση των μορφών παραγωγής σε συνάρτηση με τις Γραφικές Τ</a:t>
            </a:r>
            <a:r>
              <a:rPr lang="el-GR" dirty="0" smtClean="0"/>
              <a:t>έχνες </a:t>
            </a:r>
            <a:r>
              <a:rPr lang="el-GR" dirty="0"/>
              <a:t>είναι η </a:t>
            </a:r>
            <a:r>
              <a:rPr lang="el-GR" dirty="0" smtClean="0"/>
              <a:t>ακόλουθη: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3469789394"/>
              </p:ext>
            </p:extLst>
          </p:nvPr>
        </p:nvGraphicFramePr>
        <p:xfrm>
          <a:off x="395536" y="2060848"/>
          <a:ext cx="8280920" cy="3017520"/>
        </p:xfrm>
        <a:graphic>
          <a:graphicData uri="http://schemas.openxmlformats.org/drawingml/2006/table">
            <a:tbl>
              <a:tblPr firstRow="1" bandRow="1">
                <a:tableStyleId>{5940675A-B579-460E-94D1-54222C63F5DA}</a:tableStyleId>
              </a:tblPr>
              <a:tblGrid>
                <a:gridCol w="2988332"/>
                <a:gridCol w="5292588"/>
              </a:tblGrid>
              <a:tr h="370840">
                <a:tc>
                  <a:txBody>
                    <a:bodyPr/>
                    <a:lstStyle/>
                    <a:p>
                      <a:r>
                        <a:rPr lang="el-GR" sz="2000" b="1" dirty="0" smtClean="0"/>
                        <a:t>Πρωτογενής παράγωγη</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(α' ύλες)</a:t>
                      </a:r>
                    </a:p>
                  </a:txBody>
                  <a:tcPr/>
                </a:tc>
                <a:tc>
                  <a:txBody>
                    <a:bodyPr/>
                    <a:lstStyle/>
                    <a:p>
                      <a:r>
                        <a:rPr lang="el-GR" sz="2000" dirty="0" smtClean="0"/>
                        <a:t>Χαρτοποιία ― Χαρτονοποιία</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κατασκευή φιλμ γραφικών τεχνών, κατασκευή μελάνης, κόλλας κλπ.</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dirty="0" smtClean="0"/>
                        <a:t>Δευτερογενής παράγωγη</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kern="1200" dirty="0" smtClean="0">
                          <a:solidFill>
                            <a:schemeClr val="tx1"/>
                          </a:solidFill>
                          <a:effectLst/>
                          <a:latin typeface="+mn-lt"/>
                          <a:ea typeface="+mn-ea"/>
                          <a:cs typeface="+mn-cs"/>
                        </a:rPr>
                        <a:t>(μεταποίηση επεξεργασία)</a:t>
                      </a:r>
                      <a:endParaRPr lang="el-GR" sz="2000" dirty="0" smtClean="0"/>
                    </a:p>
                  </a:txBody>
                  <a:tcPr/>
                </a:tc>
                <a:tc>
                  <a:txBody>
                    <a:bodyPr/>
                    <a:lstStyle/>
                    <a:p>
                      <a:r>
                        <a:rPr lang="el-GR" sz="2000" dirty="0" smtClean="0"/>
                        <a:t>επεξεργασίας φωτογράφισης διαχωρισμών, εκτύπωσης και βιβλιοδεσίας σε τελικό προϊόν – έντυπο.</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dirty="0" smtClean="0"/>
                        <a:t>Τριτογενής παράγωγη</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kern="1200" dirty="0" smtClean="0">
                          <a:solidFill>
                            <a:schemeClr val="tx1"/>
                          </a:solidFill>
                          <a:effectLst/>
                          <a:latin typeface="+mn-lt"/>
                          <a:ea typeface="+mn-ea"/>
                          <a:cs typeface="+mn-cs"/>
                        </a:rPr>
                        <a:t>(υπηρεσίες)</a:t>
                      </a:r>
                      <a:endParaRPr lang="el-GR" sz="2000" dirty="0" smtClean="0"/>
                    </a:p>
                  </a:txBody>
                  <a:tcPr/>
                </a:tc>
                <a:tc>
                  <a:txBody>
                    <a:bodyPr/>
                    <a:lstStyle/>
                    <a:p>
                      <a:r>
                        <a:rPr lang="el-GR" sz="2000" dirty="0" smtClean="0"/>
                        <a:t>εκδοτική διαδικασία – έκδοση</a:t>
                      </a:r>
                      <a:r>
                        <a:rPr lang="el-GR" sz="2000" baseline="0" dirty="0" smtClean="0"/>
                        <a:t> </a:t>
                      </a:r>
                    </a:p>
                    <a:p>
                      <a:r>
                        <a:rPr lang="el-GR" sz="2000" dirty="0" smtClean="0"/>
                        <a:t>διαδικασία – έκδοση – διακίνηση</a:t>
                      </a:r>
                    </a:p>
                    <a:p>
                      <a:r>
                        <a:rPr lang="el-GR" sz="2000" dirty="0" smtClean="0"/>
                        <a:t>διάθεση – πώληση εντύπων</a:t>
                      </a:r>
                    </a:p>
                  </a:txBody>
                  <a:tcPr/>
                </a:tc>
              </a:tr>
            </a:tbl>
          </a:graphicData>
        </a:graphic>
      </p:graphicFrame>
      <p:sp>
        <p:nvSpPr>
          <p:cNvPr id="6" name="Ορθογώνιο 5"/>
          <p:cNvSpPr/>
          <p:nvPr/>
        </p:nvSpPr>
        <p:spPr>
          <a:xfrm>
            <a:off x="395536" y="5085184"/>
            <a:ext cx="8424936" cy="1631216"/>
          </a:xfrm>
          <a:prstGeom prst="rect">
            <a:avLst/>
          </a:prstGeom>
        </p:spPr>
        <p:txBody>
          <a:bodyPr wrap="square">
            <a:spAutoFit/>
          </a:bodyPr>
          <a:lstStyle/>
          <a:p>
            <a:r>
              <a:rPr lang="el-GR" sz="2000" dirty="0">
                <a:latin typeface="+mn-lt"/>
              </a:rPr>
              <a:t>Ωστόσο, ο παραδοσιακός χαρακτηρισμός των Γραφικών </a:t>
            </a:r>
            <a:r>
              <a:rPr lang="en-US" sz="2000" dirty="0">
                <a:latin typeface="+mn-lt"/>
              </a:rPr>
              <a:t>T</a:t>
            </a:r>
            <a:r>
              <a:rPr lang="el-GR" sz="2000" dirty="0" err="1">
                <a:latin typeface="+mn-lt"/>
              </a:rPr>
              <a:t>εχνών</a:t>
            </a:r>
            <a:r>
              <a:rPr lang="el-GR" sz="2000" dirty="0">
                <a:latin typeface="+mn-lt"/>
              </a:rPr>
              <a:t> ως αμιγώς μεταποιητικού κλάδου υποχωρεί, ιδιαίτερα με την ανάπτυξη δραστηριοτήτων στον εκδοτικό τομέα, στην υποστήριξη των πελατών και στην παροχή συμβουλευτικών υπηρεσιών στην επιμέλεια, την αισθητική και την παραγωγή των εντύπων.</a:t>
            </a:r>
          </a:p>
        </p:txBody>
      </p:sp>
    </p:spTree>
    <p:extLst>
      <p:ext uri="{BB962C8B-B14F-4D97-AF65-F5344CB8AC3E}">
        <p14:creationId xmlns:p14="http://schemas.microsoft.com/office/powerpoint/2010/main" val="401389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H μεταβιομηχανική εποχή και η έννοια της παραγωγής</a:t>
            </a:r>
          </a:p>
        </p:txBody>
      </p:sp>
      <p:sp>
        <p:nvSpPr>
          <p:cNvPr id="3" name="Θέση περιεχομένου 2"/>
          <p:cNvSpPr>
            <a:spLocks noGrp="1"/>
          </p:cNvSpPr>
          <p:nvPr>
            <p:ph idx="1"/>
          </p:nvPr>
        </p:nvSpPr>
        <p:spPr>
          <a:xfrm>
            <a:off x="457200" y="1412776"/>
            <a:ext cx="8229600" cy="4824536"/>
          </a:xfrm>
        </p:spPr>
        <p:txBody>
          <a:bodyPr/>
          <a:lstStyle/>
          <a:p>
            <a:r>
              <a:rPr lang="el-GR" dirty="0"/>
              <a:t>Σήμερα η έννοια της “παραγωγής” χάνει την παραδοσιακή ερμηνεία της. Ήδη, αναπτύσσονται νέες δομές “παραγωγής” οι οποίες είναι πιο σύνθετες, συνδυάζουν διαφορετικά στοιχεία και οδηγούν σε αναδιαμόρφωση των παγιωμένων σχημάτων της οργάνωσης της εργασίας και της “παραγωγής”. </a:t>
            </a:r>
            <a:r>
              <a:rPr lang="en-US" dirty="0"/>
              <a:t>O</a:t>
            </a:r>
            <a:r>
              <a:rPr lang="el-GR" dirty="0"/>
              <a:t>ι τομείς της διαχείρισης και διακίνησης των πληροφοριών, των σύγχρονων τηλεπικοινωνιών, του σύγχρονου μάρκετινγκ της παροχής σύνθετων και ολοκληρωμένων υπηρεσιών και της διοίκησης της ολικής ποιότητας, αποτελούν μερικά παραδείγματα της νέας δομής της παραγωγής. </a:t>
            </a:r>
            <a:r>
              <a:rPr lang="en-US" dirty="0"/>
              <a:t>H</a:t>
            </a:r>
            <a:r>
              <a:rPr lang="el-GR" dirty="0"/>
              <a:t> σύγχρονη επιχείρηση Γραφικών </a:t>
            </a:r>
            <a:r>
              <a:rPr lang="en-US" dirty="0"/>
              <a:t>T</a:t>
            </a:r>
            <a:r>
              <a:rPr lang="el-GR" dirty="0" err="1"/>
              <a:t>εχνών</a:t>
            </a:r>
            <a:r>
              <a:rPr lang="el-GR" dirty="0"/>
              <a:t> που παρέχει ολοκληρωμένες υπηρεσίες στον πελάτη αποτελεί επίσης ένα τέτοιο παράδειγμα.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846771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936104"/>
          </a:xfrm>
        </p:spPr>
        <p:txBody>
          <a:bodyPr>
            <a:noAutofit/>
          </a:bodyPr>
          <a:lstStyle/>
          <a:p>
            <a:r>
              <a:rPr lang="el-GR" dirty="0"/>
              <a:t>Πόροι – μέσα του οργανισμού </a:t>
            </a:r>
            <a:r>
              <a:rPr lang="el-GR" dirty="0" smtClean="0"/>
              <a:t>–</a:t>
            </a:r>
            <a:br>
              <a:rPr lang="el-GR" dirty="0" smtClean="0"/>
            </a:br>
            <a:r>
              <a:rPr lang="el-GR" dirty="0" smtClean="0"/>
              <a:t>Δεδομένα </a:t>
            </a:r>
            <a:r>
              <a:rPr lang="el-GR" dirty="0"/>
              <a:t>παραγωγής</a:t>
            </a:r>
          </a:p>
        </p:txBody>
      </p:sp>
      <p:sp>
        <p:nvSpPr>
          <p:cNvPr id="3" name="Θέση περιεχομένου 2"/>
          <p:cNvSpPr>
            <a:spLocks noGrp="1"/>
          </p:cNvSpPr>
          <p:nvPr>
            <p:ph idx="1"/>
          </p:nvPr>
        </p:nvSpPr>
        <p:spPr>
          <a:xfrm>
            <a:off x="457200" y="1412776"/>
            <a:ext cx="8229600" cy="4968552"/>
          </a:xfrm>
        </p:spPr>
        <p:txBody>
          <a:bodyPr/>
          <a:lstStyle/>
          <a:p>
            <a:r>
              <a:rPr lang="en-US" dirty="0"/>
              <a:t>T</a:t>
            </a:r>
            <a:r>
              <a:rPr lang="el-GR" dirty="0"/>
              <a:t>α μέσα και οι πόροι που διατίθενται σε μια επιχείρηση για την υλοποίηση της παραγωγής είναι τα ακόλουθα:</a:t>
            </a:r>
          </a:p>
          <a:p>
            <a:pPr marL="457200" indent="-457200">
              <a:buFont typeface="+mj-lt"/>
              <a:buAutoNum type="arabicPeriod"/>
            </a:pPr>
            <a:r>
              <a:rPr lang="en-US" dirty="0" smtClean="0"/>
              <a:t>O</a:t>
            </a:r>
            <a:r>
              <a:rPr lang="el-GR" dirty="0"/>
              <a:t>ι κύριες και οι βοηθητικές εγκαταστάσεις (χώροι εργασίας, παραγωγής και επεξεργασίας, κτίρια – αποθήκες).</a:t>
            </a:r>
          </a:p>
          <a:p>
            <a:pPr marL="457200" indent="-457200">
              <a:buFont typeface="+mj-lt"/>
              <a:buAutoNum type="arabicPeriod"/>
            </a:pPr>
            <a:r>
              <a:rPr lang="en-US" dirty="0" smtClean="0"/>
              <a:t>O</a:t>
            </a:r>
            <a:r>
              <a:rPr lang="el-GR" dirty="0" smtClean="0"/>
              <a:t> </a:t>
            </a:r>
            <a:r>
              <a:rPr lang="el-GR" dirty="0"/>
              <a:t>εξοπλισμός (μηχανήματα, συστήματα, όργανα, συσκευές).</a:t>
            </a:r>
          </a:p>
          <a:p>
            <a:pPr marL="457200" indent="-457200">
              <a:buFont typeface="+mj-lt"/>
              <a:buAutoNum type="arabicPeriod"/>
            </a:pPr>
            <a:r>
              <a:rPr lang="en-US" dirty="0" smtClean="0"/>
              <a:t>T</a:t>
            </a:r>
            <a:r>
              <a:rPr lang="el-GR" dirty="0"/>
              <a:t>ο στελεχιακό δυναμικό και οι εργαζόμενοι.</a:t>
            </a:r>
          </a:p>
          <a:p>
            <a:pPr marL="457200" indent="-457200">
              <a:buFont typeface="+mj-lt"/>
              <a:buAutoNum type="arabicPeriod"/>
            </a:pPr>
            <a:r>
              <a:rPr lang="en-US" dirty="0" smtClean="0"/>
              <a:t>O</a:t>
            </a:r>
            <a:r>
              <a:rPr lang="el-GR" dirty="0"/>
              <a:t>ι χρησιμοποιούμενες πρώτες ύλες και τα πάσης φύσεως κύρια και βοηθητικά υλικά.</a:t>
            </a:r>
          </a:p>
          <a:p>
            <a:pPr marL="457200" indent="-457200">
              <a:buFont typeface="+mj-lt"/>
              <a:buAutoNum type="arabicPeriod"/>
            </a:pPr>
            <a:r>
              <a:rPr lang="en-US" dirty="0" smtClean="0"/>
              <a:t>T</a:t>
            </a:r>
            <a:r>
              <a:rPr lang="el-GR" dirty="0"/>
              <a:t>α μέσα μεταφοράς.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663640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Κτίρια </a:t>
            </a:r>
            <a:endParaRPr lang="el-GR" dirty="0"/>
          </a:p>
        </p:txBody>
      </p:sp>
      <p:sp>
        <p:nvSpPr>
          <p:cNvPr id="3" name="Θέση περιεχομένου 2"/>
          <p:cNvSpPr>
            <a:spLocks noGrp="1"/>
          </p:cNvSpPr>
          <p:nvPr>
            <p:ph idx="1"/>
          </p:nvPr>
        </p:nvSpPr>
        <p:spPr>
          <a:xfrm>
            <a:off x="323528" y="1124744"/>
            <a:ext cx="8712968" cy="5616624"/>
          </a:xfrm>
        </p:spPr>
        <p:txBody>
          <a:bodyPr>
            <a:normAutofit fontScale="92500"/>
          </a:bodyPr>
          <a:lstStyle/>
          <a:p>
            <a:r>
              <a:rPr lang="en-US" dirty="0"/>
              <a:t>O</a:t>
            </a:r>
            <a:r>
              <a:rPr lang="el-GR" dirty="0"/>
              <a:t>ι κτιριακές εγκαταστάσεις αποτελούν ένα από τους κύριους συντελεστές της παραγωγικής διαδικασίας. </a:t>
            </a:r>
            <a:r>
              <a:rPr lang="en-US" dirty="0"/>
              <a:t>E</a:t>
            </a:r>
            <a:r>
              <a:rPr lang="el-GR" dirty="0"/>
              <a:t>ιδικά για την στέγαση βιομηχανικών και βιοτεχνικών μονάδων, απαιτούνται σε πολλές περιπτώσεις ειδικές προδιαγραφές και κατασκευές.</a:t>
            </a:r>
          </a:p>
          <a:p>
            <a:r>
              <a:rPr lang="el-GR" dirty="0"/>
              <a:t>Ωστόσο, η έλλειψη προγραμματισμένης στρατηγικής στέγασης της βιοτεχνίας και της βιομηχανίας στις περασμένες δεκαετίες, οδήγησε πλήθος επιχειρήσεων Γραφικών Τ</a:t>
            </a:r>
            <a:r>
              <a:rPr lang="el-GR" dirty="0" smtClean="0"/>
              <a:t>εχνών </a:t>
            </a:r>
            <a:r>
              <a:rPr lang="el-GR" dirty="0"/>
              <a:t>να στεγαστούν σε ακατάλληλα εν πολλοίς κτίρια. Ως παράδειγμα, μπορεί να αναφερθεί η χρήση ισογείων πολυκατοικιών για εγκατάσταση λιθογραφείων και η χρήση διαμερισμάτων για εγκατάσταση στοιχειοθετικών και χρωμολιθογραφικών επιχειρήσεων.</a:t>
            </a:r>
          </a:p>
          <a:p>
            <a:r>
              <a:rPr lang="en-US" dirty="0"/>
              <a:t>H</a:t>
            </a:r>
            <a:r>
              <a:rPr lang="el-GR" dirty="0"/>
              <a:t> εκ των υστέρων στέγαση μιας επιχείρησης σε χώρο ο οποίος δεν έχει κατασκευαστεί ειδικά για αυτήν, δημιουργεί αρκετά προβλήματα κυρίως ως προς την ομαλή ροή της εργασίας (</a:t>
            </a:r>
            <a:r>
              <a:rPr lang="en-US" dirty="0"/>
              <a:t>workflow</a:t>
            </a:r>
            <a:r>
              <a:rPr lang="el-GR" dirty="0"/>
              <a:t>) κατά την διαδικασία παραγωγής, με αρνητικά αποτελέσματα στο σωστό σχεδιασμό της παραγωγής και τον προγραμματισμό των εργασιών.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5730644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1_OC_template_updated">
  <a:themeElements>
    <a:clrScheme name="Προσαρμοσμένο 2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143</TotalTime>
  <Words>2596</Words>
  <Application>Microsoft Office PowerPoint</Application>
  <PresentationFormat>Προβολή στην οθόνη (4:3)</PresentationFormat>
  <Paragraphs>179</Paragraphs>
  <Slides>29</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29</vt:i4>
      </vt:variant>
    </vt:vector>
  </HeadingPairs>
  <TitlesOfParts>
    <vt:vector size="31" baseType="lpstr">
      <vt:lpstr>1_OC_template_updated</vt:lpstr>
      <vt:lpstr>OC_template_updated</vt:lpstr>
      <vt:lpstr>Διαχείριση παραγωγής εντύπου υλικού</vt:lpstr>
      <vt:lpstr>Πρωτογενής τομέας της παραγωγής</vt:lpstr>
      <vt:lpstr>Δευτερογενής τομέας της παραγωγής</vt:lpstr>
      <vt:lpstr>Τριτογενής τομέας της παραγωγής</vt:lpstr>
      <vt:lpstr>Παραγωγή και Γραφικές Τέχνες 1/2</vt:lpstr>
      <vt:lpstr>Παραγωγή και Γραφικές Τέχνες 2/2</vt:lpstr>
      <vt:lpstr>H μεταβιομηχανική εποχή και η έννοια της παραγωγής</vt:lpstr>
      <vt:lpstr>Πόροι – μέσα του οργανισμού – Δεδομένα παραγωγής</vt:lpstr>
      <vt:lpstr>Κτίρια </vt:lpstr>
      <vt:lpstr>Εξοπλισμός 1/2 </vt:lpstr>
      <vt:lpstr>Εξοπλισμός 2/2</vt:lpstr>
      <vt:lpstr>Ανθρώπινος παράγων - Στελεχιακό δυναμικό στις επιχειρήσεις Γραφικών Τεχνών 1/6</vt:lpstr>
      <vt:lpstr>Ανθρώπινος παράγων - Στελεχιακό δυναμικό στις επιχειρήσεις Γραφικών Τεχνών 2/6</vt:lpstr>
      <vt:lpstr>Ανθρώπινος παράγων - Στελεχιακό δυναμικό στις επιχειρήσεις Γραφικών Τεχνών 3/6</vt:lpstr>
      <vt:lpstr>Ανθρώπινος παράγων - Στελεχιακό δυναμικό στις επιχειρήσεις Γραφικών Τεχνών 4/6</vt:lpstr>
      <vt:lpstr>Ανθρώπινος παράγων - Στελεχιακό δυναμικό στις επιχειρήσεις Γραφικών Τεχνών 5/6</vt:lpstr>
      <vt:lpstr>Ανθρώπινος παράγων - Στελεχιακό δυναμικό στις επιχειρήσεις Γραφικών Τεχνών 6/6</vt:lpstr>
      <vt:lpstr>Πρώτες ύλες και υλικά</vt:lpstr>
      <vt:lpstr>Μέσα μεταφοράς 1/2</vt:lpstr>
      <vt:lpstr>Μέσα μεταφοράς 2/2</vt:lpstr>
      <vt:lpstr>H εφαρμογή μεθόδων αυτοματισμού και η ψηφιακή διαχείριση δεδομένων μέσω συστημάτων στην παραγωγική διαδικασία 1/2</vt:lpstr>
      <vt:lpstr>H εφαρμογή μεθόδων αυτοματισμού και η ψηφιακή διαχείριση δεδομένων μέσω συστημάτων στην παραγωγική διαδικασία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παραγωγής εντύπου υλικού</dc:title>
  <dc:creator>opencourses@teiath.gr</dc:creator>
  <cp:lastModifiedBy>fkaram2</cp:lastModifiedBy>
  <cp:revision>11</cp:revision>
  <dcterms:created xsi:type="dcterms:W3CDTF">2015-03-20T06:57:21Z</dcterms:created>
  <dcterms:modified xsi:type="dcterms:W3CDTF">2015-03-30T11:06:31Z</dcterms:modified>
</cp:coreProperties>
</file>