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8"/>
  </p:notesMasterIdLst>
  <p:handoutMasterIdLst>
    <p:handoutMasterId r:id="rId29"/>
  </p:handoutMasterIdLst>
  <p:sldIdLst>
    <p:sldId id="28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3"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F"/>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D98DB-3669-4EFA-B47E-77B8941AD131}" type="doc">
      <dgm:prSet loTypeId="urn:microsoft.com/office/officeart/2005/8/layout/radial5" loCatId="relationship" qsTypeId="urn:microsoft.com/office/officeart/2005/8/quickstyle/simple1#1" qsCatId="simple" csTypeId="urn:microsoft.com/office/officeart/2005/8/colors/accent1_2#1" csCatId="accent1" phldr="1"/>
      <dgm:spPr/>
      <dgm:t>
        <a:bodyPr/>
        <a:lstStyle/>
        <a:p>
          <a:endParaRPr lang="el-GR"/>
        </a:p>
      </dgm:t>
    </dgm:pt>
    <dgm:pt modelId="{75816894-914D-4EB9-85A7-2BA94ADEB397}">
      <dgm:prSet phldrT="[Κείμενο]" custT="1"/>
      <dgm:spPr/>
      <dgm:t>
        <a:bodyPr/>
        <a:lstStyle/>
        <a:p>
          <a:r>
            <a:rPr lang="el-GR" sz="2000" b="1" dirty="0" smtClean="0"/>
            <a:t>Στρατηγική επιτυχημένης επικοινωνίας </a:t>
          </a:r>
          <a:endParaRPr lang="el-GR" sz="2000" b="1" dirty="0"/>
        </a:p>
      </dgm:t>
    </dgm:pt>
    <dgm:pt modelId="{925AC35A-AAF0-4E23-97DC-72321F788FB6}" type="parTrans" cxnId="{69470A2A-8A15-4CEF-93E3-8EF7136446D2}">
      <dgm:prSet/>
      <dgm:spPr/>
      <dgm:t>
        <a:bodyPr/>
        <a:lstStyle/>
        <a:p>
          <a:endParaRPr lang="el-GR" b="1"/>
        </a:p>
      </dgm:t>
    </dgm:pt>
    <dgm:pt modelId="{8B49BB7D-572F-4959-84CC-8FF56433C8CF}" type="sibTrans" cxnId="{69470A2A-8A15-4CEF-93E3-8EF7136446D2}">
      <dgm:prSet/>
      <dgm:spPr/>
      <dgm:t>
        <a:bodyPr/>
        <a:lstStyle/>
        <a:p>
          <a:endParaRPr lang="el-GR" b="1"/>
        </a:p>
      </dgm:t>
    </dgm:pt>
    <dgm:pt modelId="{D25EB215-60C2-4123-80FA-B72B20B1C37A}">
      <dgm:prSet phldrT="[Κείμενο]" custT="1"/>
      <dgm:spPr/>
      <dgm:t>
        <a:bodyPr/>
        <a:lstStyle/>
        <a:p>
          <a:r>
            <a:rPr lang="el-GR" sz="2000" b="1" dirty="0" smtClean="0"/>
            <a:t>Σύλληψη</a:t>
          </a:r>
        </a:p>
        <a:p>
          <a:endParaRPr lang="el-GR" sz="1050" b="1" dirty="0"/>
        </a:p>
      </dgm:t>
    </dgm:pt>
    <dgm:pt modelId="{2A2374FD-3A38-4835-91DD-71B5B4B49A14}" type="parTrans" cxnId="{C4C1250C-BBD1-4371-B888-4F168E9C71C6}">
      <dgm:prSet custT="1"/>
      <dgm:spPr/>
      <dgm:t>
        <a:bodyPr/>
        <a:lstStyle/>
        <a:p>
          <a:endParaRPr lang="el-GR" sz="1050" b="1" dirty="0"/>
        </a:p>
      </dgm:t>
    </dgm:pt>
    <dgm:pt modelId="{9133C033-BC4F-4DA2-9BBF-710599A28258}" type="sibTrans" cxnId="{C4C1250C-BBD1-4371-B888-4F168E9C71C6}">
      <dgm:prSet/>
      <dgm:spPr/>
      <dgm:t>
        <a:bodyPr/>
        <a:lstStyle/>
        <a:p>
          <a:endParaRPr lang="el-GR" b="1"/>
        </a:p>
      </dgm:t>
    </dgm:pt>
    <dgm:pt modelId="{60C9494D-D7C5-406E-B706-224763F58112}">
      <dgm:prSet phldrT="[Κείμενο]" custT="1"/>
      <dgm:spPr/>
      <dgm:t>
        <a:bodyPr/>
        <a:lstStyle/>
        <a:p>
          <a:r>
            <a:rPr lang="el-GR" sz="2000" b="1" dirty="0" smtClean="0"/>
            <a:t>Μη πληροφόρηση </a:t>
          </a:r>
          <a:endParaRPr lang="el-GR" sz="2000" b="1" dirty="0"/>
        </a:p>
      </dgm:t>
    </dgm:pt>
    <dgm:pt modelId="{692B3259-472E-462A-85E1-F776E4E1A487}" type="parTrans" cxnId="{0BDE820B-2C29-4477-934B-01F4E031C6B4}">
      <dgm:prSet custT="1"/>
      <dgm:spPr/>
      <dgm:t>
        <a:bodyPr/>
        <a:lstStyle/>
        <a:p>
          <a:endParaRPr lang="el-GR" sz="1050" b="1" dirty="0"/>
        </a:p>
      </dgm:t>
    </dgm:pt>
    <dgm:pt modelId="{6BE9F1C5-A91B-449F-AC37-BB2F5AECD0B4}" type="sibTrans" cxnId="{0BDE820B-2C29-4477-934B-01F4E031C6B4}">
      <dgm:prSet/>
      <dgm:spPr/>
      <dgm:t>
        <a:bodyPr/>
        <a:lstStyle/>
        <a:p>
          <a:endParaRPr lang="el-GR" b="1"/>
        </a:p>
      </dgm:t>
    </dgm:pt>
    <dgm:pt modelId="{C38E1D02-4145-47D0-9ED7-FE45BEE0F678}">
      <dgm:prSet phldrT="[Κείμενο]" custT="1"/>
      <dgm:spPr/>
      <dgm:t>
        <a:bodyPr/>
        <a:lstStyle/>
        <a:p>
          <a:r>
            <a:rPr lang="el-GR" sz="2000" b="1" dirty="0" smtClean="0"/>
            <a:t>προσδοκίες</a:t>
          </a:r>
          <a:endParaRPr lang="el-GR" sz="2000" b="1" dirty="0"/>
        </a:p>
      </dgm:t>
    </dgm:pt>
    <dgm:pt modelId="{4E663C72-5921-4F05-B9AB-9E40AA4FE82F}" type="parTrans" cxnId="{7165F096-35E6-4E25-B792-BB37ABF682E9}">
      <dgm:prSet custT="1"/>
      <dgm:spPr/>
      <dgm:t>
        <a:bodyPr/>
        <a:lstStyle/>
        <a:p>
          <a:endParaRPr lang="el-GR" sz="1050" b="1" dirty="0"/>
        </a:p>
      </dgm:t>
    </dgm:pt>
    <dgm:pt modelId="{61160142-2A42-4384-B1C2-80687B53DF92}" type="sibTrans" cxnId="{7165F096-35E6-4E25-B792-BB37ABF682E9}">
      <dgm:prSet/>
      <dgm:spPr/>
      <dgm:t>
        <a:bodyPr/>
        <a:lstStyle/>
        <a:p>
          <a:endParaRPr lang="el-GR" b="1"/>
        </a:p>
      </dgm:t>
    </dgm:pt>
    <dgm:pt modelId="{10DBF9C3-D53F-4547-85B5-17089F3EB50F}">
      <dgm:prSet phldrT="[Κείμενο]" custT="1"/>
      <dgm:spPr/>
      <dgm:t>
        <a:bodyPr/>
        <a:lstStyle/>
        <a:p>
          <a:r>
            <a:rPr lang="el-GR" sz="2000" b="1" dirty="0" smtClean="0"/>
            <a:t>συμμετοχή</a:t>
          </a:r>
          <a:endParaRPr lang="el-GR" sz="2000" b="1" dirty="0"/>
        </a:p>
      </dgm:t>
    </dgm:pt>
    <dgm:pt modelId="{D2F7E6D3-5A3F-46FF-A2D8-0F2D1D90A07E}" type="parTrans" cxnId="{74E418CF-E6F0-4E6E-80FC-4A4FF49C8959}">
      <dgm:prSet custT="1"/>
      <dgm:spPr/>
      <dgm:t>
        <a:bodyPr/>
        <a:lstStyle/>
        <a:p>
          <a:endParaRPr lang="el-GR" sz="1050" b="1" dirty="0"/>
        </a:p>
      </dgm:t>
    </dgm:pt>
    <dgm:pt modelId="{29C8F684-7899-4844-B7F5-B602C779F256}" type="sibTrans" cxnId="{74E418CF-E6F0-4E6E-80FC-4A4FF49C8959}">
      <dgm:prSet/>
      <dgm:spPr/>
      <dgm:t>
        <a:bodyPr/>
        <a:lstStyle/>
        <a:p>
          <a:endParaRPr lang="el-GR" b="1"/>
        </a:p>
      </dgm:t>
    </dgm:pt>
    <dgm:pt modelId="{F54DA7AC-EB58-4A1A-A45B-1BE89C04C598}" type="pres">
      <dgm:prSet presAssocID="{634D98DB-3669-4EFA-B47E-77B8941AD131}" presName="Name0" presStyleCnt="0">
        <dgm:presLayoutVars>
          <dgm:chMax val="1"/>
          <dgm:dir/>
          <dgm:animLvl val="ctr"/>
          <dgm:resizeHandles val="exact"/>
        </dgm:presLayoutVars>
      </dgm:prSet>
      <dgm:spPr/>
      <dgm:t>
        <a:bodyPr/>
        <a:lstStyle/>
        <a:p>
          <a:endParaRPr lang="el-GR"/>
        </a:p>
      </dgm:t>
    </dgm:pt>
    <dgm:pt modelId="{42D7690D-B59A-44D2-8B33-2D292833BEE5}" type="pres">
      <dgm:prSet presAssocID="{75816894-914D-4EB9-85A7-2BA94ADEB397}" presName="centerShape" presStyleLbl="node0" presStyleIdx="0" presStyleCnt="1" custScaleX="192927" custScaleY="149217"/>
      <dgm:spPr/>
      <dgm:t>
        <a:bodyPr/>
        <a:lstStyle/>
        <a:p>
          <a:endParaRPr lang="el-GR"/>
        </a:p>
      </dgm:t>
    </dgm:pt>
    <dgm:pt modelId="{E8BBD5CA-AB6C-4A8C-82CA-D8AB007DECFA}" type="pres">
      <dgm:prSet presAssocID="{2A2374FD-3A38-4835-91DD-71B5B4B49A14}" presName="parTrans" presStyleLbl="sibTrans2D1" presStyleIdx="0" presStyleCnt="4"/>
      <dgm:spPr/>
      <dgm:t>
        <a:bodyPr/>
        <a:lstStyle/>
        <a:p>
          <a:endParaRPr lang="el-GR"/>
        </a:p>
      </dgm:t>
    </dgm:pt>
    <dgm:pt modelId="{58D339B0-0744-4C8A-8AE9-5864FC6E6970}" type="pres">
      <dgm:prSet presAssocID="{2A2374FD-3A38-4835-91DD-71B5B4B49A14}" presName="connectorText" presStyleLbl="sibTrans2D1" presStyleIdx="0" presStyleCnt="4"/>
      <dgm:spPr/>
      <dgm:t>
        <a:bodyPr/>
        <a:lstStyle/>
        <a:p>
          <a:endParaRPr lang="el-GR"/>
        </a:p>
      </dgm:t>
    </dgm:pt>
    <dgm:pt modelId="{266DB246-0125-46A8-B218-5C22673553D9}" type="pres">
      <dgm:prSet presAssocID="{D25EB215-60C2-4123-80FA-B72B20B1C37A}" presName="node" presStyleLbl="node1" presStyleIdx="0" presStyleCnt="4" custScaleX="163154" custScaleY="85997">
        <dgm:presLayoutVars>
          <dgm:bulletEnabled val="1"/>
        </dgm:presLayoutVars>
      </dgm:prSet>
      <dgm:spPr/>
      <dgm:t>
        <a:bodyPr/>
        <a:lstStyle/>
        <a:p>
          <a:endParaRPr lang="el-GR"/>
        </a:p>
      </dgm:t>
    </dgm:pt>
    <dgm:pt modelId="{2480FCC3-96C7-4F69-9F78-FBEEDFF439A9}" type="pres">
      <dgm:prSet presAssocID="{692B3259-472E-462A-85E1-F776E4E1A487}" presName="parTrans" presStyleLbl="sibTrans2D1" presStyleIdx="1" presStyleCnt="4"/>
      <dgm:spPr/>
      <dgm:t>
        <a:bodyPr/>
        <a:lstStyle/>
        <a:p>
          <a:endParaRPr lang="el-GR"/>
        </a:p>
      </dgm:t>
    </dgm:pt>
    <dgm:pt modelId="{F6B92FBD-EF70-48AD-8E60-A50981EBE637}" type="pres">
      <dgm:prSet presAssocID="{692B3259-472E-462A-85E1-F776E4E1A487}" presName="connectorText" presStyleLbl="sibTrans2D1" presStyleIdx="1" presStyleCnt="4"/>
      <dgm:spPr/>
      <dgm:t>
        <a:bodyPr/>
        <a:lstStyle/>
        <a:p>
          <a:endParaRPr lang="el-GR"/>
        </a:p>
      </dgm:t>
    </dgm:pt>
    <dgm:pt modelId="{C224E463-45EE-46D0-9D7F-BEFFBE6F377E}" type="pres">
      <dgm:prSet presAssocID="{60C9494D-D7C5-406E-B706-224763F58112}" presName="node" presStyleLbl="node1" presStyleIdx="1" presStyleCnt="4" custScaleX="192925" custScaleY="94832" custRadScaleRad="153208" custRadScaleInc="1411">
        <dgm:presLayoutVars>
          <dgm:bulletEnabled val="1"/>
        </dgm:presLayoutVars>
      </dgm:prSet>
      <dgm:spPr/>
      <dgm:t>
        <a:bodyPr/>
        <a:lstStyle/>
        <a:p>
          <a:endParaRPr lang="el-GR"/>
        </a:p>
      </dgm:t>
    </dgm:pt>
    <dgm:pt modelId="{1CD6EC66-8583-41DD-9D0B-5E08CA0FB46A}" type="pres">
      <dgm:prSet presAssocID="{4E663C72-5921-4F05-B9AB-9E40AA4FE82F}" presName="parTrans" presStyleLbl="sibTrans2D1" presStyleIdx="2" presStyleCnt="4"/>
      <dgm:spPr/>
      <dgm:t>
        <a:bodyPr/>
        <a:lstStyle/>
        <a:p>
          <a:endParaRPr lang="el-GR"/>
        </a:p>
      </dgm:t>
    </dgm:pt>
    <dgm:pt modelId="{C46DD66F-6F01-4420-AF40-612C148A24C1}" type="pres">
      <dgm:prSet presAssocID="{4E663C72-5921-4F05-B9AB-9E40AA4FE82F}" presName="connectorText" presStyleLbl="sibTrans2D1" presStyleIdx="2" presStyleCnt="4"/>
      <dgm:spPr/>
      <dgm:t>
        <a:bodyPr/>
        <a:lstStyle/>
        <a:p>
          <a:endParaRPr lang="el-GR"/>
        </a:p>
      </dgm:t>
    </dgm:pt>
    <dgm:pt modelId="{CE46B95F-E719-4979-835D-3E2F11A17AEB}" type="pres">
      <dgm:prSet presAssocID="{C38E1D02-4145-47D0-9ED7-FE45BEE0F678}" presName="node" presStyleLbl="node1" presStyleIdx="2" presStyleCnt="4" custScaleX="178917" custScaleY="87032">
        <dgm:presLayoutVars>
          <dgm:bulletEnabled val="1"/>
        </dgm:presLayoutVars>
      </dgm:prSet>
      <dgm:spPr/>
      <dgm:t>
        <a:bodyPr/>
        <a:lstStyle/>
        <a:p>
          <a:endParaRPr lang="el-GR"/>
        </a:p>
      </dgm:t>
    </dgm:pt>
    <dgm:pt modelId="{2F504212-BB07-46B7-8CB7-0D494156D89E}" type="pres">
      <dgm:prSet presAssocID="{D2F7E6D3-5A3F-46FF-A2D8-0F2D1D90A07E}" presName="parTrans" presStyleLbl="sibTrans2D1" presStyleIdx="3" presStyleCnt="4"/>
      <dgm:spPr/>
      <dgm:t>
        <a:bodyPr/>
        <a:lstStyle/>
        <a:p>
          <a:endParaRPr lang="el-GR"/>
        </a:p>
      </dgm:t>
    </dgm:pt>
    <dgm:pt modelId="{531E8B82-8765-4CBF-8018-570E9E5F00ED}" type="pres">
      <dgm:prSet presAssocID="{D2F7E6D3-5A3F-46FF-A2D8-0F2D1D90A07E}" presName="connectorText" presStyleLbl="sibTrans2D1" presStyleIdx="3" presStyleCnt="4"/>
      <dgm:spPr/>
      <dgm:t>
        <a:bodyPr/>
        <a:lstStyle/>
        <a:p>
          <a:endParaRPr lang="el-GR"/>
        </a:p>
      </dgm:t>
    </dgm:pt>
    <dgm:pt modelId="{67D9B1FB-798D-4B05-A7BB-0EDB31D0C636}" type="pres">
      <dgm:prSet presAssocID="{10DBF9C3-D53F-4547-85B5-17089F3EB50F}" presName="node" presStyleLbl="node1" presStyleIdx="3" presStyleCnt="4" custScaleX="154171" custScaleY="94832" custRadScaleRad="144365" custRadScaleInc="3791">
        <dgm:presLayoutVars>
          <dgm:bulletEnabled val="1"/>
        </dgm:presLayoutVars>
      </dgm:prSet>
      <dgm:spPr/>
      <dgm:t>
        <a:bodyPr/>
        <a:lstStyle/>
        <a:p>
          <a:endParaRPr lang="el-GR"/>
        </a:p>
      </dgm:t>
    </dgm:pt>
  </dgm:ptLst>
  <dgm:cxnLst>
    <dgm:cxn modelId="{7812CA03-F4E7-4628-ABCE-3A9C9FC70100}" type="presOf" srcId="{2A2374FD-3A38-4835-91DD-71B5B4B49A14}" destId="{E8BBD5CA-AB6C-4A8C-82CA-D8AB007DECFA}" srcOrd="0" destOrd="0" presId="urn:microsoft.com/office/officeart/2005/8/layout/radial5"/>
    <dgm:cxn modelId="{104D8583-958D-44B8-B266-75F8EF88FFA2}" type="presOf" srcId="{75816894-914D-4EB9-85A7-2BA94ADEB397}" destId="{42D7690D-B59A-44D2-8B33-2D292833BEE5}" srcOrd="0" destOrd="0" presId="urn:microsoft.com/office/officeart/2005/8/layout/radial5"/>
    <dgm:cxn modelId="{C4C1250C-BBD1-4371-B888-4F168E9C71C6}" srcId="{75816894-914D-4EB9-85A7-2BA94ADEB397}" destId="{D25EB215-60C2-4123-80FA-B72B20B1C37A}" srcOrd="0" destOrd="0" parTransId="{2A2374FD-3A38-4835-91DD-71B5B4B49A14}" sibTransId="{9133C033-BC4F-4DA2-9BBF-710599A28258}"/>
    <dgm:cxn modelId="{661C12E4-E648-4146-B8A7-16094A130BD4}" type="presOf" srcId="{692B3259-472E-462A-85E1-F776E4E1A487}" destId="{2480FCC3-96C7-4F69-9F78-FBEEDFF439A9}" srcOrd="0" destOrd="0" presId="urn:microsoft.com/office/officeart/2005/8/layout/radial5"/>
    <dgm:cxn modelId="{6C745238-384B-484C-A1F4-8645F5948F80}" type="presOf" srcId="{D2F7E6D3-5A3F-46FF-A2D8-0F2D1D90A07E}" destId="{531E8B82-8765-4CBF-8018-570E9E5F00ED}" srcOrd="1" destOrd="0" presId="urn:microsoft.com/office/officeart/2005/8/layout/radial5"/>
    <dgm:cxn modelId="{0870B676-5918-49FF-B711-3122736586FE}" type="presOf" srcId="{4E663C72-5921-4F05-B9AB-9E40AA4FE82F}" destId="{1CD6EC66-8583-41DD-9D0B-5E08CA0FB46A}" srcOrd="0" destOrd="0" presId="urn:microsoft.com/office/officeart/2005/8/layout/radial5"/>
    <dgm:cxn modelId="{74E418CF-E6F0-4E6E-80FC-4A4FF49C8959}" srcId="{75816894-914D-4EB9-85A7-2BA94ADEB397}" destId="{10DBF9C3-D53F-4547-85B5-17089F3EB50F}" srcOrd="3" destOrd="0" parTransId="{D2F7E6D3-5A3F-46FF-A2D8-0F2D1D90A07E}" sibTransId="{29C8F684-7899-4844-B7F5-B602C779F256}"/>
    <dgm:cxn modelId="{F77D8755-8BB0-4617-B619-B544D8070B21}" type="presOf" srcId="{692B3259-472E-462A-85E1-F776E4E1A487}" destId="{F6B92FBD-EF70-48AD-8E60-A50981EBE637}" srcOrd="1" destOrd="0" presId="urn:microsoft.com/office/officeart/2005/8/layout/radial5"/>
    <dgm:cxn modelId="{2B9CBEF6-3B22-4406-BE58-443613D599AD}" type="presOf" srcId="{D2F7E6D3-5A3F-46FF-A2D8-0F2D1D90A07E}" destId="{2F504212-BB07-46B7-8CB7-0D494156D89E}" srcOrd="0" destOrd="0" presId="urn:microsoft.com/office/officeart/2005/8/layout/radial5"/>
    <dgm:cxn modelId="{244A5308-8BE1-4C1B-B11F-DEB99A4A5DB9}" type="presOf" srcId="{D25EB215-60C2-4123-80FA-B72B20B1C37A}" destId="{266DB246-0125-46A8-B218-5C22673553D9}" srcOrd="0" destOrd="0" presId="urn:microsoft.com/office/officeart/2005/8/layout/radial5"/>
    <dgm:cxn modelId="{A70BC827-71F9-45EF-8A3F-9FC52C3F213C}" type="presOf" srcId="{634D98DB-3669-4EFA-B47E-77B8941AD131}" destId="{F54DA7AC-EB58-4A1A-A45B-1BE89C04C598}" srcOrd="0" destOrd="0" presId="urn:microsoft.com/office/officeart/2005/8/layout/radial5"/>
    <dgm:cxn modelId="{69470A2A-8A15-4CEF-93E3-8EF7136446D2}" srcId="{634D98DB-3669-4EFA-B47E-77B8941AD131}" destId="{75816894-914D-4EB9-85A7-2BA94ADEB397}" srcOrd="0" destOrd="0" parTransId="{925AC35A-AAF0-4E23-97DC-72321F788FB6}" sibTransId="{8B49BB7D-572F-4959-84CC-8FF56433C8CF}"/>
    <dgm:cxn modelId="{7165F096-35E6-4E25-B792-BB37ABF682E9}" srcId="{75816894-914D-4EB9-85A7-2BA94ADEB397}" destId="{C38E1D02-4145-47D0-9ED7-FE45BEE0F678}" srcOrd="2" destOrd="0" parTransId="{4E663C72-5921-4F05-B9AB-9E40AA4FE82F}" sibTransId="{61160142-2A42-4384-B1C2-80687B53DF92}"/>
    <dgm:cxn modelId="{1ED85588-8899-4F52-95CD-4F11BB8AC303}" type="presOf" srcId="{60C9494D-D7C5-406E-B706-224763F58112}" destId="{C224E463-45EE-46D0-9D7F-BEFFBE6F377E}" srcOrd="0" destOrd="0" presId="urn:microsoft.com/office/officeart/2005/8/layout/radial5"/>
    <dgm:cxn modelId="{706F5409-9DBB-4A66-AD16-0ACEE68CB5E1}" type="presOf" srcId="{4E663C72-5921-4F05-B9AB-9E40AA4FE82F}" destId="{C46DD66F-6F01-4420-AF40-612C148A24C1}" srcOrd="1" destOrd="0" presId="urn:microsoft.com/office/officeart/2005/8/layout/radial5"/>
    <dgm:cxn modelId="{9A404B2A-091B-4057-A5A1-0BE0C2E3D2CD}" type="presOf" srcId="{10DBF9C3-D53F-4547-85B5-17089F3EB50F}" destId="{67D9B1FB-798D-4B05-A7BB-0EDB31D0C636}" srcOrd="0" destOrd="0" presId="urn:microsoft.com/office/officeart/2005/8/layout/radial5"/>
    <dgm:cxn modelId="{0BDE820B-2C29-4477-934B-01F4E031C6B4}" srcId="{75816894-914D-4EB9-85A7-2BA94ADEB397}" destId="{60C9494D-D7C5-406E-B706-224763F58112}" srcOrd="1" destOrd="0" parTransId="{692B3259-472E-462A-85E1-F776E4E1A487}" sibTransId="{6BE9F1C5-A91B-449F-AC37-BB2F5AECD0B4}"/>
    <dgm:cxn modelId="{A84A9359-83CA-437A-ACB3-10A8D6EE78BE}" type="presOf" srcId="{C38E1D02-4145-47D0-9ED7-FE45BEE0F678}" destId="{CE46B95F-E719-4979-835D-3E2F11A17AEB}" srcOrd="0" destOrd="0" presId="urn:microsoft.com/office/officeart/2005/8/layout/radial5"/>
    <dgm:cxn modelId="{117EBF60-5501-4496-967F-188075ACF008}" type="presOf" srcId="{2A2374FD-3A38-4835-91DD-71B5B4B49A14}" destId="{58D339B0-0744-4C8A-8AE9-5864FC6E6970}" srcOrd="1" destOrd="0" presId="urn:microsoft.com/office/officeart/2005/8/layout/radial5"/>
    <dgm:cxn modelId="{0A644286-6B90-41B4-9391-6645841F91A6}" type="presParOf" srcId="{F54DA7AC-EB58-4A1A-A45B-1BE89C04C598}" destId="{42D7690D-B59A-44D2-8B33-2D292833BEE5}" srcOrd="0" destOrd="0" presId="urn:microsoft.com/office/officeart/2005/8/layout/radial5"/>
    <dgm:cxn modelId="{448D51FA-47F5-474F-B824-8C6E8B89F41B}" type="presParOf" srcId="{F54DA7AC-EB58-4A1A-A45B-1BE89C04C598}" destId="{E8BBD5CA-AB6C-4A8C-82CA-D8AB007DECFA}" srcOrd="1" destOrd="0" presId="urn:microsoft.com/office/officeart/2005/8/layout/radial5"/>
    <dgm:cxn modelId="{E48B8892-D0FF-4E18-9E31-E0EDC91B9CE4}" type="presParOf" srcId="{E8BBD5CA-AB6C-4A8C-82CA-D8AB007DECFA}" destId="{58D339B0-0744-4C8A-8AE9-5864FC6E6970}" srcOrd="0" destOrd="0" presId="urn:microsoft.com/office/officeart/2005/8/layout/radial5"/>
    <dgm:cxn modelId="{AC2AD11F-BD65-4FE3-9535-1E99D5D58B5F}" type="presParOf" srcId="{F54DA7AC-EB58-4A1A-A45B-1BE89C04C598}" destId="{266DB246-0125-46A8-B218-5C22673553D9}" srcOrd="2" destOrd="0" presId="urn:microsoft.com/office/officeart/2005/8/layout/radial5"/>
    <dgm:cxn modelId="{D5E3EB82-686E-49FE-B91F-4A167503DCBE}" type="presParOf" srcId="{F54DA7AC-EB58-4A1A-A45B-1BE89C04C598}" destId="{2480FCC3-96C7-4F69-9F78-FBEEDFF439A9}" srcOrd="3" destOrd="0" presId="urn:microsoft.com/office/officeart/2005/8/layout/radial5"/>
    <dgm:cxn modelId="{AFDC2779-632C-48AE-A893-056AFF9D08A0}" type="presParOf" srcId="{2480FCC3-96C7-4F69-9F78-FBEEDFF439A9}" destId="{F6B92FBD-EF70-48AD-8E60-A50981EBE637}" srcOrd="0" destOrd="0" presId="urn:microsoft.com/office/officeart/2005/8/layout/radial5"/>
    <dgm:cxn modelId="{5C6E87EA-F9D8-47EF-B6B1-991C60326BB3}" type="presParOf" srcId="{F54DA7AC-EB58-4A1A-A45B-1BE89C04C598}" destId="{C224E463-45EE-46D0-9D7F-BEFFBE6F377E}" srcOrd="4" destOrd="0" presId="urn:microsoft.com/office/officeart/2005/8/layout/radial5"/>
    <dgm:cxn modelId="{9B13FC4C-2176-4EF8-98D8-E023EA22CEC5}" type="presParOf" srcId="{F54DA7AC-EB58-4A1A-A45B-1BE89C04C598}" destId="{1CD6EC66-8583-41DD-9D0B-5E08CA0FB46A}" srcOrd="5" destOrd="0" presId="urn:microsoft.com/office/officeart/2005/8/layout/radial5"/>
    <dgm:cxn modelId="{80B13C1D-6D0E-48B2-BFC6-890EEEDCC7AA}" type="presParOf" srcId="{1CD6EC66-8583-41DD-9D0B-5E08CA0FB46A}" destId="{C46DD66F-6F01-4420-AF40-612C148A24C1}" srcOrd="0" destOrd="0" presId="urn:microsoft.com/office/officeart/2005/8/layout/radial5"/>
    <dgm:cxn modelId="{424A47EF-2C78-42BB-A07C-1044C57ED2EA}" type="presParOf" srcId="{F54DA7AC-EB58-4A1A-A45B-1BE89C04C598}" destId="{CE46B95F-E719-4979-835D-3E2F11A17AEB}" srcOrd="6" destOrd="0" presId="urn:microsoft.com/office/officeart/2005/8/layout/radial5"/>
    <dgm:cxn modelId="{B406B381-8E6C-45A1-AFB9-4BA712B2EEBE}" type="presParOf" srcId="{F54DA7AC-EB58-4A1A-A45B-1BE89C04C598}" destId="{2F504212-BB07-46B7-8CB7-0D494156D89E}" srcOrd="7" destOrd="0" presId="urn:microsoft.com/office/officeart/2005/8/layout/radial5"/>
    <dgm:cxn modelId="{EDB618E1-6E33-45C7-B2C5-E8ED49F10BE0}" type="presParOf" srcId="{2F504212-BB07-46B7-8CB7-0D494156D89E}" destId="{531E8B82-8765-4CBF-8018-570E9E5F00ED}" srcOrd="0" destOrd="0" presId="urn:microsoft.com/office/officeart/2005/8/layout/radial5"/>
    <dgm:cxn modelId="{70BE916A-111C-4B8E-BB35-CC63C8413AF1}" type="presParOf" srcId="{F54DA7AC-EB58-4A1A-A45B-1BE89C04C598}" destId="{67D9B1FB-798D-4B05-A7BB-0EDB31D0C63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7690D-B59A-44D2-8B33-2D292833BEE5}">
      <dsp:nvSpPr>
        <dsp:cNvPr id="0" name=""/>
        <dsp:cNvSpPr/>
      </dsp:nvSpPr>
      <dsp:spPr>
        <a:xfrm>
          <a:off x="2496433" y="1441636"/>
          <a:ext cx="2408429" cy="1862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t>Στρατηγική επιτυχημένης επικοινωνίας </a:t>
          </a:r>
          <a:endParaRPr lang="el-GR" sz="2000" b="1" kern="1200" dirty="0"/>
        </a:p>
      </dsp:txBody>
      <dsp:txXfrm>
        <a:off x="2849139" y="1714432"/>
        <a:ext cx="1703017" cy="1317178"/>
      </dsp:txXfrm>
    </dsp:sp>
    <dsp:sp modelId="{E8BBD5CA-AB6C-4A8C-82CA-D8AB007DECFA}">
      <dsp:nvSpPr>
        <dsp:cNvPr id="0" name=""/>
        <dsp:cNvSpPr/>
      </dsp:nvSpPr>
      <dsp:spPr>
        <a:xfrm rot="16200000">
          <a:off x="3626391" y="1093511"/>
          <a:ext cx="148513" cy="424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l-GR" sz="1050" b="1" kern="1200" dirty="0"/>
        </a:p>
      </dsp:txBody>
      <dsp:txXfrm>
        <a:off x="3648668" y="1200677"/>
        <a:ext cx="103959" cy="254665"/>
      </dsp:txXfrm>
    </dsp:sp>
    <dsp:sp modelId="{266DB246-0125-46A8-B218-5C22673553D9}">
      <dsp:nvSpPr>
        <dsp:cNvPr id="0" name=""/>
        <dsp:cNvSpPr/>
      </dsp:nvSpPr>
      <dsp:spPr>
        <a:xfrm>
          <a:off x="2682271" y="87868"/>
          <a:ext cx="2036754" cy="10735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t>Σύλληψη</a:t>
          </a:r>
        </a:p>
        <a:p>
          <a:pPr lvl="0" algn="ctr" defTabSz="889000">
            <a:lnSpc>
              <a:spcPct val="90000"/>
            </a:lnSpc>
            <a:spcBef>
              <a:spcPct val="0"/>
            </a:spcBef>
            <a:spcAft>
              <a:spcPct val="35000"/>
            </a:spcAft>
          </a:pPr>
          <a:endParaRPr lang="el-GR" sz="1050" b="1" kern="1200" dirty="0"/>
        </a:p>
      </dsp:txBody>
      <dsp:txXfrm>
        <a:off x="2980547" y="245086"/>
        <a:ext cx="1440202" cy="759118"/>
      </dsp:txXfrm>
    </dsp:sp>
    <dsp:sp modelId="{2480FCC3-96C7-4F69-9F78-FBEEDFF439A9}">
      <dsp:nvSpPr>
        <dsp:cNvPr id="0" name=""/>
        <dsp:cNvSpPr/>
      </dsp:nvSpPr>
      <dsp:spPr>
        <a:xfrm rot="38097">
          <a:off x="4964244" y="2175598"/>
          <a:ext cx="143373" cy="424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l-GR" sz="1050" b="1" kern="1200" dirty="0"/>
        </a:p>
      </dsp:txBody>
      <dsp:txXfrm>
        <a:off x="4964245" y="2260249"/>
        <a:ext cx="100361" cy="254665"/>
      </dsp:txXfrm>
    </dsp:sp>
    <dsp:sp modelId="{C224E463-45EE-46D0-9D7F-BEFFBE6F377E}">
      <dsp:nvSpPr>
        <dsp:cNvPr id="0" name=""/>
        <dsp:cNvSpPr/>
      </dsp:nvSpPr>
      <dsp:spPr>
        <a:xfrm>
          <a:off x="5174933" y="1810782"/>
          <a:ext cx="2408404" cy="1183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t>Μη πληροφόρηση </a:t>
          </a:r>
          <a:endParaRPr lang="el-GR" sz="2000" b="1" kern="1200" dirty="0"/>
        </a:p>
      </dsp:txBody>
      <dsp:txXfrm>
        <a:off x="5527636" y="1984152"/>
        <a:ext cx="1702998" cy="837107"/>
      </dsp:txXfrm>
    </dsp:sp>
    <dsp:sp modelId="{1CD6EC66-8583-41DD-9D0B-5E08CA0FB46A}">
      <dsp:nvSpPr>
        <dsp:cNvPr id="0" name=""/>
        <dsp:cNvSpPr/>
      </dsp:nvSpPr>
      <dsp:spPr>
        <a:xfrm rot="5400000">
          <a:off x="3628103" y="3224955"/>
          <a:ext cx="145089" cy="424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l-GR" sz="1050" b="1" kern="1200" dirty="0"/>
        </a:p>
      </dsp:txBody>
      <dsp:txXfrm>
        <a:off x="3649867" y="3288081"/>
        <a:ext cx="101562" cy="254665"/>
      </dsp:txXfrm>
    </dsp:sp>
    <dsp:sp modelId="{CE46B95F-E719-4979-835D-3E2F11A17AEB}">
      <dsp:nvSpPr>
        <dsp:cNvPr id="0" name=""/>
        <dsp:cNvSpPr/>
      </dsp:nvSpPr>
      <dsp:spPr>
        <a:xfrm>
          <a:off x="2583881" y="3578159"/>
          <a:ext cx="2233533" cy="10864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t>προσδοκίες</a:t>
          </a:r>
          <a:endParaRPr lang="el-GR" sz="2000" b="1" kern="1200" dirty="0"/>
        </a:p>
      </dsp:txBody>
      <dsp:txXfrm>
        <a:off x="2910974" y="3737270"/>
        <a:ext cx="1579347" cy="768253"/>
      </dsp:txXfrm>
    </dsp:sp>
    <dsp:sp modelId="{2F504212-BB07-46B7-8CB7-0D494156D89E}">
      <dsp:nvSpPr>
        <dsp:cNvPr id="0" name=""/>
        <dsp:cNvSpPr/>
      </dsp:nvSpPr>
      <dsp:spPr>
        <a:xfrm rot="10902357">
          <a:off x="2228468" y="2119783"/>
          <a:ext cx="190046" cy="424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l-GR" sz="1050" b="1" kern="1200" dirty="0"/>
        </a:p>
      </dsp:txBody>
      <dsp:txXfrm rot="10800000">
        <a:off x="2285469" y="2205521"/>
        <a:ext cx="133032" cy="254665"/>
      </dsp:txXfrm>
    </dsp:sp>
    <dsp:sp modelId="{67D9B1FB-798D-4B05-A7BB-0EDB31D0C636}">
      <dsp:nvSpPr>
        <dsp:cNvPr id="0" name=""/>
        <dsp:cNvSpPr/>
      </dsp:nvSpPr>
      <dsp:spPr>
        <a:xfrm>
          <a:off x="215417" y="1705957"/>
          <a:ext cx="1924613" cy="1183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t>συμμετοχή</a:t>
          </a:r>
          <a:endParaRPr lang="el-GR" sz="2000" b="1" kern="1200" dirty="0"/>
        </a:p>
      </dsp:txBody>
      <dsp:txXfrm>
        <a:off x="497270" y="1879327"/>
        <a:ext cx="1360907" cy="83710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56556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3942639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31852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34969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95139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07922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365880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32584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010080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28128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668201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3011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95274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799671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directionservice.org/cadre/section4.cf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ZAUN3G.jp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C3%B6rnerbr%C3%B6tche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oldschoolteach.blogspot.gr/2012/07/stereotypes-stifle-students.html#.Uqhb0PRdUwA"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Mad_scientist.sv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creativecommons.org/licenses/by-sa/3.0/deed.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n.wikipedia.org/wiki/File:Westtown.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youtube.com/watch?v=VV1cMmCKxmY" TargetMode="External"/><Relationship Id="rId5" Type="http://schemas.openxmlformats.org/officeDocument/2006/relationships/hyperlink" Target="http://creativecommons.org/licenses/by-nc-sa/2.0/deed.en" TargetMode="External"/><Relationship Id="rId4" Type="http://schemas.openxmlformats.org/officeDocument/2006/relationships/hyperlink" Target="http://www.flickr.com/photos/t0msk/4053027589/"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Communication_emisor.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File_Upload_Bot_(Magnus_Mansk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koyventologia.blogspot.g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photos/g_kat26/3566375114/"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sa/2.0/deed.en" TargetMode="External"/><Relationship Id="rId4" Type="http://schemas.openxmlformats.org/officeDocument/2006/relationships/hyperlink" Target="http://www.flickr.com/photos/g_kat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fontScale="90000"/>
          </a:bodyPr>
          <a:lstStyle/>
          <a:p>
            <a:pPr lvl="1" algn="ctr"/>
            <a:r>
              <a:rPr kumimoji="0" lang="el-GR" sz="3200" b="1" i="0" u="none" strike="noStrike" kern="0" cap="none" spc="0" normalizeH="0" baseline="0" noProof="0" dirty="0" smtClean="0">
                <a:ln>
                  <a:noFill/>
                </a:ln>
                <a:solidFill>
                  <a:prstClr val="black"/>
                </a:solidFill>
                <a:effectLst/>
                <a:uLnTx/>
                <a:uFillTx/>
              </a:rPr>
              <a:t>Επιχειρηματικότητα και Συστήματα Επικοινωνίας Τουριστικών Επιχειρήσεων </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1367345" y="2996952"/>
            <a:ext cx="6400800" cy="1752600"/>
          </a:xfrm>
        </p:spPr>
        <p:txBody>
          <a:bodyPr>
            <a:noAutofit/>
          </a:bodyPr>
          <a:lstStyle/>
          <a:p>
            <a:pPr>
              <a:spcBef>
                <a:spcPts val="0"/>
              </a:spcBef>
            </a:pPr>
            <a:r>
              <a:rPr lang="el-GR" sz="2800" b="1" dirty="0"/>
              <a:t>Ενότητα 1</a:t>
            </a:r>
            <a:r>
              <a:rPr lang="el-GR" sz="2800" dirty="0"/>
              <a:t>:</a:t>
            </a:r>
            <a:r>
              <a:rPr lang="en-US" sz="2800" dirty="0"/>
              <a:t> </a:t>
            </a:r>
            <a:r>
              <a:rPr lang="el-GR" sz="2800" dirty="0"/>
              <a:t>Η έννοια της επικοινωνίας</a:t>
            </a:r>
            <a:r>
              <a:rPr lang="en-US" sz="2800" dirty="0"/>
              <a:t> </a:t>
            </a:r>
          </a:p>
          <a:p>
            <a:pPr>
              <a:spcBef>
                <a:spcPts val="0"/>
              </a:spcBef>
            </a:pPr>
            <a:r>
              <a:rPr lang="en-US" sz="2800" dirty="0"/>
              <a:t>(</a:t>
            </a:r>
            <a:r>
              <a:rPr lang="el-GR" sz="2800" dirty="0"/>
              <a:t>α</a:t>
            </a:r>
            <a:r>
              <a:rPr lang="en-US" sz="2800" dirty="0"/>
              <a:t>’ </a:t>
            </a:r>
            <a:r>
              <a:rPr lang="el-GR" sz="2800" dirty="0"/>
              <a:t>μέρος</a:t>
            </a:r>
            <a:r>
              <a:rPr lang="en-US" sz="2800" dirty="0"/>
              <a:t>)</a:t>
            </a:r>
            <a:r>
              <a:rPr lang="el-GR" sz="2800" dirty="0"/>
              <a:t> </a:t>
            </a:r>
            <a:endParaRPr lang="en-US" sz="2800" dirty="0"/>
          </a:p>
          <a:p>
            <a:pPr>
              <a:lnSpc>
                <a:spcPct val="80000"/>
              </a:lnSpc>
            </a:pPr>
            <a:endParaRPr lang="en-US" sz="2700" dirty="0" smtClean="0"/>
          </a:p>
          <a:p>
            <a:pPr>
              <a:spcBef>
                <a:spcPts val="0"/>
              </a:spcBef>
            </a:pPr>
            <a:r>
              <a:rPr lang="el-GR" sz="2800" dirty="0"/>
              <a:t>Δρ. Βασιλική</a:t>
            </a:r>
            <a:r>
              <a:rPr lang="en-US" sz="2800" dirty="0"/>
              <a:t> </a:t>
            </a:r>
            <a:r>
              <a:rPr lang="el-GR" sz="2800" dirty="0"/>
              <a:t>Κατσώνη, </a:t>
            </a:r>
            <a:endParaRPr lang="en-US" sz="2800" dirty="0"/>
          </a:p>
          <a:p>
            <a:pPr>
              <a:spcBef>
                <a:spcPts val="0"/>
              </a:spcBef>
            </a:pPr>
            <a:r>
              <a:rPr lang="el-GR" sz="2800" dirty="0"/>
              <a:t>Επίκουρη Καθηγήτρια ΤΕΙ Αθήνας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131302924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257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Φραγμοί στην </a:t>
            </a:r>
            <a:r>
              <a:rPr lang="el-GR" sz="4400" dirty="0"/>
              <a:t>ε</a:t>
            </a:r>
            <a:r>
              <a:rPr lang="el-GR" sz="4400" dirty="0" smtClean="0"/>
              <a:t>πικοινωνία</a:t>
            </a:r>
            <a:br>
              <a:rPr lang="el-GR" sz="4400" dirty="0" smtClean="0"/>
            </a:br>
            <a:r>
              <a:rPr lang="el-GR" sz="3600" b="0" dirty="0" smtClean="0"/>
              <a:t>(1 από 4)</a:t>
            </a:r>
            <a:endParaRPr lang="el-GR" sz="3600" b="0" dirty="0"/>
          </a:p>
        </p:txBody>
      </p:sp>
      <p:sp>
        <p:nvSpPr>
          <p:cNvPr id="3" name="Θέση περιεχομένου 2"/>
          <p:cNvSpPr>
            <a:spLocks noGrp="1"/>
          </p:cNvSpPr>
          <p:nvPr>
            <p:ph idx="1"/>
          </p:nvPr>
        </p:nvSpPr>
        <p:spPr>
          <a:xfrm>
            <a:off x="457200" y="1196752"/>
            <a:ext cx="5428695" cy="5328592"/>
          </a:xfrm>
        </p:spPr>
        <p:txBody>
          <a:bodyPr/>
          <a:lstStyle/>
          <a:p>
            <a:pPr marL="0" indent="0">
              <a:lnSpc>
                <a:spcPct val="114000"/>
              </a:lnSpc>
              <a:spcBef>
                <a:spcPts val="1200"/>
              </a:spcBef>
              <a:buNone/>
            </a:pPr>
            <a:r>
              <a:rPr lang="el-GR" sz="2400" dirty="0"/>
              <a:t>Πολλές φορές χωρίς να το καταλαβαίνουμε παρεμβάλλουμε «φραγμούς επικοινωνίας» που πηγάζουν από ασυνείδητες προσωπικές μας ανάγκες και συνήθειες τις οποίες μεταφέρουμε στη σχέση μας. Έτσι ασυνείδητα κατευθύνουμε με τέτοιο τρόπο τη συζήτηση, ώστε να βρούμε ανταπόκριση στις </a:t>
            </a:r>
            <a:r>
              <a:rPr lang="el-GR" sz="2400" b="1" dirty="0"/>
              <a:t>δικές μας ανάγκες</a:t>
            </a:r>
            <a:r>
              <a:rPr lang="el-GR" sz="2400" dirty="0"/>
              <a:t> χωρίς να είμαστε σε θέση να συγκεντρώσουμε την προσοχή μας σε αυτά που λέει ο συνομιλητής μας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2050" name="Picture 2" descr="communicationbarri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66" t="3919" r="7381" b="3834"/>
          <a:stretch/>
        </p:blipFill>
        <p:spPr bwMode="auto">
          <a:xfrm>
            <a:off x="5885895" y="2308194"/>
            <a:ext cx="2787588" cy="2432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6" name="Ορθογώνιο 5"/>
          <p:cNvSpPr/>
          <p:nvPr/>
        </p:nvSpPr>
        <p:spPr>
          <a:xfrm rot="16200000">
            <a:off x="7570099" y="3385936"/>
            <a:ext cx="2483768" cy="276999"/>
          </a:xfrm>
          <a:prstGeom prst="rect">
            <a:avLst/>
          </a:prstGeom>
        </p:spPr>
        <p:txBody>
          <a:bodyPr wrap="square">
            <a:spAutoFit/>
          </a:bodyPr>
          <a:lstStyle/>
          <a:p>
            <a:pPr algn="ctr"/>
            <a:r>
              <a:rPr lang="en-US" sz="1200" dirty="0" smtClean="0">
                <a:latin typeface="+mn-lt"/>
                <a:hlinkClick r:id="rId4"/>
              </a:rPr>
              <a:t>directionservice.org</a:t>
            </a:r>
            <a:endParaRPr lang="el-GR" sz="1200" dirty="0">
              <a:latin typeface="+mn-lt"/>
            </a:endParaRPr>
          </a:p>
        </p:txBody>
      </p:sp>
    </p:spTree>
    <p:extLst>
      <p:ext uri="{BB962C8B-B14F-4D97-AF65-F5344CB8AC3E}">
        <p14:creationId xmlns:p14="http://schemas.microsoft.com/office/powerpoint/2010/main" val="3004032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Φραγμοί </a:t>
            </a:r>
            <a:r>
              <a:rPr lang="el-GR" sz="4400" dirty="0" smtClean="0"/>
              <a:t>στην </a:t>
            </a:r>
            <a:r>
              <a:rPr lang="el-GR" sz="4400" dirty="0"/>
              <a:t>ε</a:t>
            </a:r>
            <a:r>
              <a:rPr lang="el-GR" sz="4400" dirty="0" smtClean="0"/>
              <a:t>πικοινωνία</a:t>
            </a:r>
            <a:r>
              <a:rPr lang="el-GR" dirty="0"/>
              <a:t/>
            </a:r>
            <a:br>
              <a:rPr lang="el-GR" dirty="0"/>
            </a:br>
            <a:r>
              <a:rPr lang="el-GR" sz="3600" b="0" dirty="0" smtClean="0"/>
              <a:t>(2 </a:t>
            </a:r>
            <a:r>
              <a:rPr lang="el-GR" sz="3600" b="0" dirty="0"/>
              <a:t>από </a:t>
            </a:r>
            <a:r>
              <a:rPr lang="el-GR" sz="3600" b="0" dirty="0" smtClean="0"/>
              <a:t>4)</a:t>
            </a:r>
            <a:endParaRPr lang="el-GR" sz="3600" dirty="0"/>
          </a:p>
        </p:txBody>
      </p:sp>
      <p:sp>
        <p:nvSpPr>
          <p:cNvPr id="3" name="Θέση περιεχομένου 2"/>
          <p:cNvSpPr>
            <a:spLocks noGrp="1"/>
          </p:cNvSpPr>
          <p:nvPr>
            <p:ph idx="1"/>
          </p:nvPr>
        </p:nvSpPr>
        <p:spPr/>
        <p:txBody>
          <a:bodyPr>
            <a:normAutofit/>
          </a:bodyPr>
          <a:lstStyle/>
          <a:p>
            <a:pPr>
              <a:spcBef>
                <a:spcPts val="3000"/>
              </a:spcBef>
              <a:buFont typeface="Wingdings" panose="05000000000000000000" pitchFamily="2" charset="2"/>
              <a:buChar char="v"/>
            </a:pPr>
            <a:r>
              <a:rPr lang="el-GR" sz="2400" dirty="0"/>
              <a:t>Το σημείο αναφοράς </a:t>
            </a:r>
            <a:r>
              <a:rPr lang="el-GR" sz="2400" dirty="0" smtClean="0"/>
              <a:t>(περιβάλλον) </a:t>
            </a:r>
            <a:r>
              <a:rPr lang="el-GR" sz="2400" dirty="0"/>
              <a:t>του </a:t>
            </a:r>
            <a:r>
              <a:rPr lang="el-GR" sz="2400" dirty="0" smtClean="0"/>
              <a:t>ανθρώπου, </a:t>
            </a:r>
            <a:endParaRPr lang="el-GR" sz="2400" dirty="0"/>
          </a:p>
          <a:p>
            <a:pPr>
              <a:spcBef>
                <a:spcPts val="3000"/>
              </a:spcBef>
              <a:buFont typeface="Wingdings" panose="05000000000000000000" pitchFamily="2" charset="2"/>
              <a:buChar char="v"/>
            </a:pPr>
            <a:r>
              <a:rPr lang="el-GR" sz="2400" dirty="0"/>
              <a:t>Συγγενική διαφωνία </a:t>
            </a:r>
            <a:r>
              <a:rPr lang="el-GR" sz="2400" dirty="0" smtClean="0"/>
              <a:t>(cognitive dissonance),</a:t>
            </a:r>
            <a:endParaRPr lang="el-GR" sz="2400" dirty="0"/>
          </a:p>
          <a:p>
            <a:pPr>
              <a:spcBef>
                <a:spcPts val="3000"/>
              </a:spcBef>
              <a:buFont typeface="Wingdings" panose="05000000000000000000" pitchFamily="2" charset="2"/>
              <a:buChar char="v"/>
            </a:pPr>
            <a:r>
              <a:rPr lang="el-GR" sz="2400" dirty="0"/>
              <a:t>Το αποτέλεσμα ‘’φωτοστέφανου’’ </a:t>
            </a:r>
            <a:r>
              <a:rPr lang="el-GR" sz="2400" dirty="0" smtClean="0"/>
              <a:t>(hallo-</a:t>
            </a:r>
            <a:r>
              <a:rPr lang="el-GR" sz="2400" dirty="0" err="1" smtClean="0"/>
              <a:t>hor</a:t>
            </a:r>
            <a:r>
              <a:rPr lang="el-GR" sz="2400" dirty="0" smtClean="0"/>
              <a:t>n effect), </a:t>
            </a:r>
            <a:endParaRPr lang="el-GR" sz="2400" dirty="0"/>
          </a:p>
          <a:p>
            <a:pPr>
              <a:spcBef>
                <a:spcPts val="3000"/>
              </a:spcBef>
              <a:buFont typeface="Wingdings" panose="05000000000000000000" pitchFamily="2" charset="2"/>
              <a:buChar char="v"/>
            </a:pPr>
            <a:r>
              <a:rPr lang="el-GR" sz="2400" dirty="0"/>
              <a:t>Οι συμβολισμοί και η γλώσσα του </a:t>
            </a:r>
            <a:r>
              <a:rPr lang="el-GR" sz="2400" dirty="0" smtClean="0"/>
              <a:t>σώματος,</a:t>
            </a:r>
            <a:endParaRPr lang="el-GR" sz="2400" dirty="0"/>
          </a:p>
          <a:p>
            <a:pPr>
              <a:spcBef>
                <a:spcPts val="3000"/>
              </a:spcBef>
              <a:buFont typeface="Wingdings" panose="05000000000000000000" pitchFamily="2" charset="2"/>
              <a:buChar char="v"/>
            </a:pPr>
            <a:r>
              <a:rPr lang="el-GR" sz="2400" dirty="0"/>
              <a:t>Η απροσεξία και η έλλειψη </a:t>
            </a:r>
            <a:r>
              <a:rPr lang="el-GR" sz="2400" dirty="0" smtClean="0"/>
              <a:t>μνήμης.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442319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Φραγμοί </a:t>
            </a:r>
            <a:r>
              <a:rPr lang="el-GR" sz="4400" dirty="0" smtClean="0"/>
              <a:t>στην </a:t>
            </a:r>
            <a:r>
              <a:rPr lang="el-GR" sz="4400" dirty="0"/>
              <a:t>ε</a:t>
            </a:r>
            <a:r>
              <a:rPr lang="el-GR" sz="4400" dirty="0" smtClean="0"/>
              <a:t>πικοινωνία</a:t>
            </a:r>
            <a:r>
              <a:rPr lang="el-GR" dirty="0"/>
              <a:t/>
            </a:r>
            <a:br>
              <a:rPr lang="el-GR" dirty="0"/>
            </a:br>
            <a:r>
              <a:rPr lang="el-GR" sz="3600" b="0" dirty="0" smtClean="0"/>
              <a:t>(3 </a:t>
            </a:r>
            <a:r>
              <a:rPr lang="el-GR" sz="3600" b="0" dirty="0"/>
              <a:t>από </a:t>
            </a:r>
            <a:r>
              <a:rPr lang="el-GR" sz="3600" b="0" dirty="0" smtClean="0"/>
              <a:t>4)</a:t>
            </a:r>
            <a:endParaRPr lang="el-GR" sz="3600" dirty="0"/>
          </a:p>
        </p:txBody>
      </p:sp>
      <p:sp>
        <p:nvSpPr>
          <p:cNvPr id="5" name="Θέση περιεχομένου 4"/>
          <p:cNvSpPr>
            <a:spLocks noGrp="1"/>
          </p:cNvSpPr>
          <p:nvPr>
            <p:ph idx="1"/>
          </p:nvPr>
        </p:nvSpPr>
        <p:spPr>
          <a:xfrm>
            <a:off x="251520" y="1196752"/>
            <a:ext cx="5328592" cy="5040560"/>
          </a:xfrm>
        </p:spPr>
        <p:txBody>
          <a:bodyPr/>
          <a:lstStyle/>
          <a:p>
            <a:pPr>
              <a:lnSpc>
                <a:spcPct val="114000"/>
              </a:lnSpc>
              <a:spcBef>
                <a:spcPts val="1200"/>
              </a:spcBef>
              <a:buFont typeface="Wingdings" panose="05000000000000000000" pitchFamily="2" charset="2"/>
              <a:buChar char="v"/>
            </a:pPr>
            <a:r>
              <a:rPr lang="el-GR" sz="2400" b="1" dirty="0"/>
              <a:t>Το σημείο αναφοράς ή το περιβάλλον κάθε ατόμου</a:t>
            </a:r>
            <a:r>
              <a:rPr lang="el-GR" sz="2400" b="1" dirty="0" smtClean="0"/>
              <a:t>: </a:t>
            </a:r>
            <a:endParaRPr lang="en-US" sz="2400" b="1" dirty="0" smtClean="0"/>
          </a:p>
          <a:p>
            <a:pPr marL="400050" lvl="1" indent="0">
              <a:lnSpc>
                <a:spcPct val="114000"/>
              </a:lnSpc>
              <a:spcBef>
                <a:spcPts val="1200"/>
              </a:spcBef>
              <a:buNone/>
            </a:pPr>
            <a:r>
              <a:rPr lang="el-GR" sz="2400" dirty="0" smtClean="0"/>
              <a:t>Όταν </a:t>
            </a:r>
            <a:r>
              <a:rPr lang="el-GR" sz="2400" dirty="0"/>
              <a:t>αναλύεται ένα θέμα, συζητείται σε σχέση με το δικό τους σημείο αναφοράς ή διαφορετικά, σε σχέση με το περιβάλλον ή την ομάδα στην οποία βρίσκονται. </a:t>
            </a:r>
            <a:r>
              <a:rPr lang="el-GR" sz="2400" dirty="0" smtClean="0"/>
              <a:t>Παρουσιάζονται </a:t>
            </a:r>
            <a:r>
              <a:rPr lang="el-GR" sz="2400" dirty="0"/>
              <a:t>δυσκολίες στη σωστή μετάδοση των μηνυμάτων και μεγαλύτερες δυσκολίες στην επιβεβαίωση του .</a:t>
            </a:r>
          </a:p>
          <a:p>
            <a:pPr lvl="1">
              <a:lnSpc>
                <a:spcPct val="114000"/>
              </a:lnSpc>
              <a:spcBef>
                <a:spcPts val="1200"/>
              </a:spcBef>
            </a:pPr>
            <a:endParaRPr lang="el-GR" sz="2400"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2297" y="1844824"/>
            <a:ext cx="3018013" cy="2304256"/>
          </a:xfrm>
          <a:prstGeom prst="rect">
            <a:avLst/>
          </a:prstGeom>
          <a:ln>
            <a:noFill/>
          </a:ln>
          <a:effectLst>
            <a:outerShdw blurRad="190500" algn="tl" rotWithShape="0">
              <a:srgbClr val="000000">
                <a:alpha val="70000"/>
              </a:srgbClr>
            </a:outerShdw>
          </a:effectLst>
        </p:spPr>
      </p:pic>
      <p:sp>
        <p:nvSpPr>
          <p:cNvPr id="8" name="Rectangle 8"/>
          <p:cNvSpPr/>
          <p:nvPr/>
        </p:nvSpPr>
        <p:spPr>
          <a:xfrm>
            <a:off x="5924482" y="4157870"/>
            <a:ext cx="2673642"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ZAUN3G</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err="1">
                <a:solidFill>
                  <a:schemeClr val="tx1">
                    <a:lumMod val="75000"/>
                    <a:lumOff val="25000"/>
                  </a:schemeClr>
                </a:solidFill>
                <a:latin typeface="+mn-lt"/>
                <a:hlinkClick r:id="rId4"/>
              </a:rPr>
              <a:t>Körnerbrötchen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hlinkClick r:id="rId5"/>
              </a:rPr>
              <a:t>CC </a:t>
            </a:r>
            <a:r>
              <a:rPr lang="en-US" sz="1200" dirty="0">
                <a:solidFill>
                  <a:schemeClr val="tx1">
                    <a:lumMod val="75000"/>
                    <a:lumOff val="25000"/>
                  </a:schemeClr>
                </a:solidFill>
                <a:latin typeface="+mn-lt"/>
                <a:hlinkClick r:id="rId5"/>
              </a:rPr>
              <a:t>BY-SA 3.0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878151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Φραγμοί </a:t>
            </a:r>
            <a:r>
              <a:rPr lang="el-GR" sz="4400" dirty="0" smtClean="0"/>
              <a:t>στην </a:t>
            </a:r>
            <a:r>
              <a:rPr lang="el-GR" sz="4400" dirty="0"/>
              <a:t>ε</a:t>
            </a:r>
            <a:r>
              <a:rPr lang="el-GR" sz="4400" dirty="0" smtClean="0"/>
              <a:t>πικοινωνία</a:t>
            </a:r>
            <a:r>
              <a:rPr lang="el-GR" sz="4400" dirty="0"/>
              <a:t/>
            </a:r>
            <a:br>
              <a:rPr lang="el-GR" sz="4400" dirty="0"/>
            </a:br>
            <a:r>
              <a:rPr lang="el-GR" sz="3600" b="0" dirty="0" smtClean="0"/>
              <a:t>(4 </a:t>
            </a:r>
            <a:r>
              <a:rPr lang="el-GR" sz="3600" b="0" dirty="0"/>
              <a:t>από </a:t>
            </a:r>
            <a:r>
              <a:rPr lang="el-GR" sz="3600" b="0" dirty="0" smtClean="0"/>
              <a:t>4)</a:t>
            </a:r>
            <a:endParaRPr lang="el-GR" sz="3600" dirty="0"/>
          </a:p>
        </p:txBody>
      </p:sp>
      <p:sp>
        <p:nvSpPr>
          <p:cNvPr id="3" name="Θέση περιεχομένου 2"/>
          <p:cNvSpPr>
            <a:spLocks noGrp="1"/>
          </p:cNvSpPr>
          <p:nvPr>
            <p:ph idx="1"/>
          </p:nvPr>
        </p:nvSpPr>
        <p:spPr>
          <a:xfrm>
            <a:off x="457200" y="1340768"/>
            <a:ext cx="5266928" cy="5040560"/>
          </a:xfrm>
        </p:spPr>
        <p:txBody>
          <a:bodyPr>
            <a:normAutofit/>
          </a:bodyPr>
          <a:lstStyle/>
          <a:p>
            <a:pPr>
              <a:lnSpc>
                <a:spcPct val="114000"/>
              </a:lnSpc>
              <a:spcBef>
                <a:spcPts val="1200"/>
              </a:spcBef>
              <a:buFont typeface="Wingdings" panose="05000000000000000000" pitchFamily="2" charset="2"/>
              <a:buChar char="v"/>
            </a:pPr>
            <a:r>
              <a:rPr lang="el-GR" sz="2400" b="1" dirty="0"/>
              <a:t>Το </a:t>
            </a:r>
            <a:r>
              <a:rPr lang="el-GR" sz="2400" b="1" dirty="0" smtClean="0"/>
              <a:t>στερεότυπο: </a:t>
            </a:r>
            <a:endParaRPr lang="el-GR" sz="2400" b="1" dirty="0"/>
          </a:p>
          <a:p>
            <a:pPr marL="0" indent="0">
              <a:lnSpc>
                <a:spcPct val="114000"/>
              </a:lnSpc>
              <a:spcBef>
                <a:spcPts val="1200"/>
              </a:spcBef>
              <a:buNone/>
            </a:pPr>
            <a:r>
              <a:rPr lang="el-GR" sz="2400" dirty="0" smtClean="0"/>
              <a:t>Ο </a:t>
            </a:r>
            <a:r>
              <a:rPr lang="el-GR" sz="2400" dirty="0"/>
              <a:t>όρος στερεότυπο  χρησιμοποιήθηκε για να προδιαθέσει την αντίληψη του </a:t>
            </a:r>
            <a:r>
              <a:rPr lang="el-GR" sz="2400" dirty="0" smtClean="0"/>
              <a:t>ατόμου. Τα </a:t>
            </a:r>
            <a:r>
              <a:rPr lang="el-GR" sz="2400" dirty="0"/>
              <a:t>στερεότυπα βασίζονται πάνω σε γενικεύσεις και είναι πάντα ριζοσπαστικά και </a:t>
            </a:r>
            <a:r>
              <a:rPr lang="el-GR" sz="2400" dirty="0" smtClean="0"/>
              <a:t>λανθασμένα. Το </a:t>
            </a:r>
            <a:r>
              <a:rPr lang="el-GR" sz="2400" dirty="0"/>
              <a:t>αποτέλεσμα των στερεοτύπων στον τομέα της επικοινωνίας είναι η στρέβλωση της αλήθειας και η αλλοίωση του νοήματος του λόγου του στερεοτύπου.</a:t>
            </a:r>
          </a:p>
          <a:p>
            <a:pPr marL="0" indent="0">
              <a:lnSpc>
                <a:spcPct val="114000"/>
              </a:lnSpc>
              <a:spcBef>
                <a:spcPts val="1200"/>
              </a:spcBef>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3074" name="Picture 2" descr="http://4.bp.blogspot.com/-a06hNWfhJgI/T_R3RlxNiqI/AAAAAAAAAP8/3-WDncBwzx0/s320/stereot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988840"/>
            <a:ext cx="3048000" cy="243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771964" y="4513865"/>
            <a:ext cx="2952328" cy="276999"/>
          </a:xfrm>
          <a:prstGeom prst="rect">
            <a:avLst/>
          </a:prstGeom>
        </p:spPr>
        <p:txBody>
          <a:bodyPr wrap="square">
            <a:spAutoFit/>
          </a:bodyPr>
          <a:lstStyle/>
          <a:p>
            <a:pPr algn="ctr"/>
            <a:r>
              <a:rPr lang="en-US" sz="1200" dirty="0" smtClean="0">
                <a:latin typeface="+mn-lt"/>
                <a:hlinkClick r:id="rId3"/>
              </a:rPr>
              <a:t>oldschoolteach.blogspot.gr</a:t>
            </a:r>
            <a:endParaRPr lang="el-GR" sz="1200" dirty="0">
              <a:latin typeface="+mn-lt"/>
            </a:endParaRPr>
          </a:p>
        </p:txBody>
      </p:sp>
    </p:spTree>
    <p:extLst>
      <p:ext uri="{BB962C8B-B14F-4D97-AF65-F5344CB8AC3E}">
        <p14:creationId xmlns:p14="http://schemas.microsoft.com/office/powerpoint/2010/main" val="2643355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σ</a:t>
            </a:r>
            <a:r>
              <a:rPr lang="el-GR" dirty="0" smtClean="0"/>
              <a:t>τερεότυπο </a:t>
            </a:r>
            <a:endParaRPr lang="el-GR" dirty="0"/>
          </a:p>
        </p:txBody>
      </p:sp>
      <p:sp>
        <p:nvSpPr>
          <p:cNvPr id="3" name="Θέση περιεχομένου 2"/>
          <p:cNvSpPr>
            <a:spLocks noGrp="1"/>
          </p:cNvSpPr>
          <p:nvPr>
            <p:ph idx="1"/>
          </p:nvPr>
        </p:nvSpPr>
        <p:spPr>
          <a:xfrm>
            <a:off x="179512" y="980728"/>
            <a:ext cx="6768752" cy="3528392"/>
          </a:xfrm>
        </p:spPr>
        <p:txBody>
          <a:bodyPr>
            <a:normAutofit lnSpcReduction="10000"/>
          </a:bodyPr>
          <a:lstStyle/>
          <a:p>
            <a:pPr>
              <a:lnSpc>
                <a:spcPct val="120000"/>
              </a:lnSpc>
              <a:spcBef>
                <a:spcPts val="2400"/>
              </a:spcBef>
              <a:buFont typeface="Wingdings" panose="05000000000000000000" pitchFamily="2" charset="2"/>
              <a:buChar char="v"/>
            </a:pPr>
            <a:r>
              <a:rPr lang="el-GR" sz="2200" dirty="0"/>
              <a:t>Η Madeline Heilman και ο Lois Saruwatari διεξήγαν ένα πείραμα για να ανακαλύψουν πώς τα λάθη στην πορεία της αντίληψης του ατόμου μπορούσαν να οδηγήσουν σε μεροληψία κατά των γυναικών. Υπήρχαν προκαταλήψεις κατά των ελκυστικών γυναικών σε διευθυντικές θέσεις. Οι Heiman και Saruwatari ισχυρίζονται ότι όταν εκτιμούμε όμορφους ανθρώπους κάνουμε λάθη στην κρίση μας γι’ αυτούς λόγω του στερεότυπου του φύλου τους</a:t>
            </a:r>
            <a:r>
              <a:rPr lang="el-GR" sz="2200" dirty="0" smtClean="0"/>
              <a:t>.</a:t>
            </a:r>
            <a:endParaRPr lang="el-GR" sz="2200"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582209"/>
            <a:ext cx="1749770" cy="1637850"/>
          </a:xfrm>
          <a:prstGeom prst="rect">
            <a:avLst/>
          </a:prstGeom>
          <a:ln>
            <a:noFill/>
          </a:ln>
          <a:effectLst>
            <a:outerShdw blurRad="190500" algn="tl" rotWithShape="0">
              <a:srgbClr val="000000">
                <a:alpha val="70000"/>
              </a:srgbClr>
            </a:outerShdw>
          </a:effectLst>
        </p:spPr>
      </p:pic>
      <p:sp>
        <p:nvSpPr>
          <p:cNvPr id="6" name="Rectangle 8"/>
          <p:cNvSpPr/>
          <p:nvPr/>
        </p:nvSpPr>
        <p:spPr>
          <a:xfrm>
            <a:off x="6735473" y="3247927"/>
            <a:ext cx="2413471"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Mad scientist</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Antilived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hlinkClick r:id="rId4"/>
              </a:rPr>
              <a:t>CC </a:t>
            </a:r>
            <a:r>
              <a:rPr lang="en-US" sz="1200" dirty="0">
                <a:solidFill>
                  <a:schemeClr val="tx1">
                    <a:lumMod val="75000"/>
                    <a:lumOff val="25000"/>
                  </a:schemeClr>
                </a:solidFill>
                <a:latin typeface="+mn-lt"/>
                <a:hlinkClick r:id="rId4"/>
              </a:rPr>
              <a:t>BY-SA 3.0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7" name="Ορθογώνιο 6"/>
          <p:cNvSpPr/>
          <p:nvPr/>
        </p:nvSpPr>
        <p:spPr>
          <a:xfrm>
            <a:off x="273098" y="4437112"/>
            <a:ext cx="8280920" cy="2096600"/>
          </a:xfrm>
          <a:prstGeom prst="rect">
            <a:avLst/>
          </a:prstGeom>
        </p:spPr>
        <p:txBody>
          <a:bodyPr wrap="square">
            <a:spAutoFit/>
          </a:bodyPr>
          <a:lstStyle/>
          <a:p>
            <a:pPr marL="342000" indent="-342000">
              <a:lnSpc>
                <a:spcPct val="120000"/>
              </a:lnSpc>
              <a:spcBef>
                <a:spcPts val="2400"/>
              </a:spcBef>
              <a:buFont typeface="Wingdings" panose="05000000000000000000" pitchFamily="2" charset="2"/>
              <a:buChar char="v"/>
            </a:pPr>
            <a:r>
              <a:rPr lang="el-GR" sz="2200" b="1" dirty="0">
                <a:latin typeface="+mn-lt"/>
              </a:rPr>
              <a:t>Συμπεράσματα πειράματος: </a:t>
            </a:r>
            <a:r>
              <a:rPr lang="el-GR" sz="2200" dirty="0">
                <a:latin typeface="+mn-lt"/>
              </a:rPr>
              <a:t>Οι  γυναίκες με φιλοδοξίες για να διευθύνουν πρέπει να φανούν πιο ‘‘ανδροπρεπείς’’. (Από Madeline Heiman and Lois Saruwatari ‘‘Όταν η ομορφιά είναι μειονέκτημα: οι συνέπειες της εμφάνισης και του φύλου στην εκτίμηση των υποψηφίων για δουλεία σε διευθυντικές και μη θέσεις’’).</a:t>
            </a:r>
          </a:p>
        </p:txBody>
      </p:sp>
    </p:spTree>
    <p:extLst>
      <p:ext uri="{BB962C8B-B14F-4D97-AF65-F5344CB8AC3E}">
        <p14:creationId xmlns:p14="http://schemas.microsoft.com/office/powerpoint/2010/main" val="1765454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Φραγμοί της </a:t>
            </a:r>
            <a:r>
              <a:rPr lang="el-GR" sz="4400" dirty="0" smtClean="0"/>
              <a:t>επικοινωνίας</a:t>
            </a:r>
            <a:r>
              <a:rPr lang="en-US" sz="4400" dirty="0" smtClean="0"/>
              <a:t> </a:t>
            </a:r>
            <a:br>
              <a:rPr lang="en-US" sz="4400" dirty="0" smtClean="0"/>
            </a:br>
            <a:r>
              <a:rPr lang="en-US" sz="3600" b="0" dirty="0" smtClean="0"/>
              <a:t>(1</a:t>
            </a:r>
            <a:r>
              <a:rPr lang="el-GR" sz="3600" b="0" dirty="0" smtClean="0"/>
              <a:t> από 4) </a:t>
            </a:r>
            <a:endParaRPr lang="el-GR" sz="3600" b="0" dirty="0"/>
          </a:p>
        </p:txBody>
      </p:sp>
      <p:sp>
        <p:nvSpPr>
          <p:cNvPr id="3" name="Θέση περιεχομένου 2"/>
          <p:cNvSpPr>
            <a:spLocks noGrp="1"/>
          </p:cNvSpPr>
          <p:nvPr>
            <p:ph idx="1"/>
          </p:nvPr>
        </p:nvSpPr>
        <p:spPr>
          <a:xfrm>
            <a:off x="457200" y="1196752"/>
            <a:ext cx="5266928" cy="5040560"/>
          </a:xfrm>
        </p:spPr>
        <p:txBody>
          <a:bodyPr>
            <a:normAutofit fontScale="92500"/>
          </a:bodyPr>
          <a:lstStyle/>
          <a:p>
            <a:pPr>
              <a:buFont typeface="Wingdings" panose="05000000000000000000" pitchFamily="2" charset="2"/>
              <a:buChar char="v"/>
            </a:pPr>
            <a:r>
              <a:rPr lang="el-GR" sz="2400" b="1" dirty="0"/>
              <a:t>Συγγενική διαφωνία (cognitive dissonance):  </a:t>
            </a:r>
          </a:p>
          <a:p>
            <a:pPr marL="0" indent="0">
              <a:spcBef>
                <a:spcPts val="1200"/>
              </a:spcBef>
              <a:buNone/>
            </a:pPr>
            <a:r>
              <a:rPr lang="el-GR" sz="2400" dirty="0"/>
              <a:t>Κάποιος λαμβάνει πληροφορίες που σχετίζονται με τις απόψεις του τότε είναι πιο εύκολο να κατανοήσει το μήνυμα σε αντίθεση άμα οι πληροφορίες αντικρούονται με τις απόψεις του τότε θα υπάρξει δυσκολία στην κατανόηση του μηνύματος. Πολλές φορές όταν κάποιος κάτι καινούριο. αντιμετωπίζει καινούριες πληροφορίες  αλλάζει τη μορφή του μηνύματος έτσι ώστε να ακούσει και να κατανοήσει αυτό που θέλει, αντί να βάλει κόπο στο να επεξεργαστεί</a:t>
            </a:r>
            <a:r>
              <a:rPr lang="el-GR" sz="2400" dirty="0" smtClean="0"/>
              <a:t>.</a:t>
            </a:r>
            <a:endParaRPr lang="el-GR" dirty="0"/>
          </a:p>
          <a:p>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1916832"/>
            <a:ext cx="3094856" cy="2321142"/>
          </a:xfrm>
          <a:prstGeom prst="rect">
            <a:avLst/>
          </a:prstGeom>
          <a:ln>
            <a:noFill/>
          </a:ln>
          <a:effectLst>
            <a:outerShdw blurRad="190500" algn="tl" rotWithShape="0">
              <a:srgbClr val="000000">
                <a:alpha val="70000"/>
              </a:srgbClr>
            </a:outerShdw>
          </a:effectLst>
        </p:spPr>
      </p:pic>
      <p:sp>
        <p:nvSpPr>
          <p:cNvPr id="6" name="Rectangle 8"/>
          <p:cNvSpPr/>
          <p:nvPr/>
        </p:nvSpPr>
        <p:spPr>
          <a:xfrm>
            <a:off x="6161789" y="4292394"/>
            <a:ext cx="2363549"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Westtown</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Matanya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353512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Φραγμοί της </a:t>
            </a:r>
            <a:r>
              <a:rPr lang="el-GR" sz="4400" dirty="0" smtClean="0"/>
              <a:t>επικοινωνίας</a:t>
            </a:r>
            <a:br>
              <a:rPr lang="el-GR" sz="4400" dirty="0" smtClean="0"/>
            </a:br>
            <a:r>
              <a:rPr lang="el-GR" sz="3600" b="0" dirty="0" smtClean="0"/>
              <a:t>(2 από 4)</a:t>
            </a:r>
            <a:endParaRPr lang="el-GR" sz="3600" b="0" dirty="0"/>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v"/>
            </a:pPr>
            <a:r>
              <a:rPr lang="el-GR" sz="2400" b="1" dirty="0"/>
              <a:t>Το αποτέλεσμα ‘’φωτοστέφανου’’ και το αντίθετό του (hallo- horn effect):    </a:t>
            </a:r>
          </a:p>
          <a:p>
            <a:pPr marL="0" indent="0">
              <a:buNone/>
            </a:pPr>
            <a:r>
              <a:rPr lang="el-GR" sz="2400" dirty="0"/>
              <a:t>  </a:t>
            </a:r>
            <a:r>
              <a:rPr lang="el-GR" sz="2400" dirty="0" smtClean="0"/>
              <a:t>Όταν </a:t>
            </a:r>
            <a:r>
              <a:rPr lang="el-GR" sz="2400" dirty="0"/>
              <a:t>παρακολουθούμε κάποιον που έχουμε εμπιστευτεί είμαστε διατεθειμένοι να συμφωνήσουμε με αυτά που λέει, διότι έχουμε τοποθετήσει ένα φανταστικό φωτοστέφανο πάνω στο κεφάλι του.</a:t>
            </a:r>
          </a:p>
          <a:p>
            <a:pPr marL="0" indent="0">
              <a:buNone/>
            </a:pPr>
            <a:r>
              <a:rPr lang="el-GR" sz="2400" dirty="0"/>
              <a:t> Το ‘‘φωτοστέφανο’’ επηρεάζει την κρίση μας και περνάει πληροφορίες οι οποίες δεν είναι σωστά και ολοκληρωτικά συλλογισμένες. </a:t>
            </a:r>
          </a:p>
          <a:p>
            <a:pPr marL="0" indent="0">
              <a:buNone/>
            </a:pPr>
            <a:r>
              <a:rPr lang="el-GR" sz="2400" dirty="0"/>
              <a:t>Τείνουμε να δίνουμε καλές κριτικές σε ανθρώπους με χαρακτηριστικά παρόμοια με τα δικά μας, χαρακτηριστικά που ψάχνουμε και αναγνωρίζουμε με ευκολία στους άλλους.</a:t>
            </a:r>
          </a:p>
          <a:p>
            <a:pPr marL="0" indent="0">
              <a:buNone/>
            </a:pP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287481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Φραγμοί της επικοινωνίας</a:t>
            </a:r>
            <a:br>
              <a:rPr lang="el-GR" sz="4400" dirty="0"/>
            </a:br>
            <a:r>
              <a:rPr lang="el-GR" sz="3600" b="0" dirty="0" smtClean="0"/>
              <a:t>(3 </a:t>
            </a:r>
            <a:r>
              <a:rPr lang="el-GR" sz="3600" b="0" dirty="0"/>
              <a:t>από </a:t>
            </a:r>
            <a:r>
              <a:rPr lang="el-GR" sz="3600" b="0" dirty="0" smtClean="0"/>
              <a:t>4)</a:t>
            </a:r>
            <a:endParaRPr lang="el-GR" sz="3600" dirty="0"/>
          </a:p>
        </p:txBody>
      </p:sp>
      <p:sp>
        <p:nvSpPr>
          <p:cNvPr id="3" name="Θέση περιεχομένου 2"/>
          <p:cNvSpPr>
            <a:spLocks noGrp="1"/>
          </p:cNvSpPr>
          <p:nvPr>
            <p:ph idx="1"/>
          </p:nvPr>
        </p:nvSpPr>
        <p:spPr>
          <a:xfrm>
            <a:off x="457200" y="1196752"/>
            <a:ext cx="8686800" cy="3888432"/>
          </a:xfrm>
        </p:spPr>
        <p:txBody>
          <a:bodyPr>
            <a:noAutofit/>
          </a:bodyPr>
          <a:lstStyle/>
          <a:p>
            <a:pPr>
              <a:buFont typeface="Wingdings" panose="05000000000000000000" pitchFamily="2" charset="2"/>
              <a:buChar char="v"/>
            </a:pPr>
            <a:r>
              <a:rPr lang="el-GR" sz="2300" b="1" dirty="0"/>
              <a:t>Συμβολισμοί και γλώσσα του σώματος</a:t>
            </a:r>
          </a:p>
          <a:p>
            <a:pPr marL="0" indent="0">
              <a:buNone/>
            </a:pPr>
            <a:r>
              <a:rPr lang="el-GR" sz="2300" dirty="0"/>
              <a:t>Κάθε χειρονομία ενός ανθρώπου μπορεί να σημαίνει κάτι άλλο στον άλλον. </a:t>
            </a:r>
          </a:p>
          <a:p>
            <a:pPr marL="0" indent="0">
              <a:buNone/>
            </a:pPr>
            <a:r>
              <a:rPr lang="el-GR" sz="2300" dirty="0"/>
              <a:t>Ο τρόπος που επικοινωνούμε μη λεκτικά διαφοροποιείται με την πάροδο του χρόνου, ανάλογα με το φύλο, το επάγγελμα, αλλά και το στυλ του καθενός.</a:t>
            </a:r>
          </a:p>
          <a:p>
            <a:pPr marL="0" indent="0">
              <a:buNone/>
            </a:pPr>
            <a:r>
              <a:rPr lang="el-GR" sz="2300" dirty="0"/>
              <a:t>Έχουμε μεγαλύτερη εμπιστοσύνη στον εαυτό μας από ότι θα έπρεπε.</a:t>
            </a:r>
          </a:p>
          <a:p>
            <a:pPr marL="0" indent="0">
              <a:buNone/>
            </a:pPr>
            <a:r>
              <a:rPr lang="el-GR" sz="2300" dirty="0"/>
              <a:t>Η στάση του σώματος, ο ρυθμός εκφοράς των λέξεων, η επαφή με τα μάτια και η χρήση της γλώσσας υποδεικνύουν στο ακροατήριο ότι ο ομιλητής πιστεύει το μήνυμα του </a:t>
            </a:r>
            <a:r>
              <a:rPr lang="el-GR" sz="2300" dirty="0" smtClean="0"/>
              <a:t>(Beall,2004). </a:t>
            </a:r>
            <a:endParaRPr lang="el-GR" sz="2300"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833030"/>
            <a:ext cx="2322976" cy="1549408"/>
          </a:xfrm>
          <a:prstGeom prst="rect">
            <a:avLst/>
          </a:prstGeom>
          <a:ln>
            <a:noFill/>
          </a:ln>
          <a:effectLst>
            <a:outerShdw blurRad="190500" algn="tl" rotWithShape="0">
              <a:srgbClr val="000000">
                <a:alpha val="70000"/>
              </a:srgbClr>
            </a:outerShdw>
          </a:effectLst>
        </p:spPr>
      </p:pic>
      <p:sp>
        <p:nvSpPr>
          <p:cNvPr id="6" name="Rectangle 8"/>
          <p:cNvSpPr/>
          <p:nvPr/>
        </p:nvSpPr>
        <p:spPr>
          <a:xfrm>
            <a:off x="5868144" y="6382437"/>
            <a:ext cx="268301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324/365 En Garde!</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t0msk</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hlinkClick r:id="rId5"/>
              </a:rPr>
              <a:t>CC </a:t>
            </a:r>
            <a:r>
              <a:rPr lang="en-US" sz="1200" dirty="0">
                <a:solidFill>
                  <a:schemeClr val="tx1">
                    <a:lumMod val="75000"/>
                    <a:lumOff val="25000"/>
                  </a:schemeClr>
                </a:solidFill>
                <a:latin typeface="+mn-lt"/>
                <a:hlinkClick r:id="rId5"/>
              </a:rPr>
              <a:t>BY-NC-SA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a:xfrm>
            <a:off x="6876256" y="6339864"/>
            <a:ext cx="2133600" cy="365125"/>
          </a:xfrm>
        </p:spPr>
        <p:txBody>
          <a:bodyPr/>
          <a:lstStyle/>
          <a:p>
            <a:pPr>
              <a:defRPr/>
            </a:pPr>
            <a:fld id="{7E55E3B3-0445-4CFC-BED8-763D4409E61F}" type="slidenum">
              <a:rPr lang="el-GR" smtClean="0"/>
              <a:pPr>
                <a:defRPr/>
              </a:pPr>
              <a:t>16</a:t>
            </a:fld>
            <a:endParaRPr lang="el-GR" dirty="0"/>
          </a:p>
        </p:txBody>
      </p:sp>
      <p:sp>
        <p:nvSpPr>
          <p:cNvPr id="8" name="Ορθογώνιο 7"/>
          <p:cNvSpPr/>
          <p:nvPr/>
        </p:nvSpPr>
        <p:spPr>
          <a:xfrm>
            <a:off x="1139835" y="5829930"/>
            <a:ext cx="4364593" cy="461665"/>
          </a:xfrm>
          <a:prstGeom prst="rect">
            <a:avLst/>
          </a:prstGeom>
        </p:spPr>
        <p:txBody>
          <a:bodyPr wrap="none">
            <a:spAutoFit/>
          </a:bodyPr>
          <a:lstStyle/>
          <a:p>
            <a:r>
              <a:rPr lang="en-US" sz="2400" dirty="0">
                <a:latin typeface="+mn-lt"/>
                <a:hlinkClick r:id="rId6"/>
              </a:rPr>
              <a:t>Body Language That Gets The Job</a:t>
            </a:r>
            <a:endParaRPr lang="en-US" sz="2400" dirty="0">
              <a:latin typeface="+mn-lt"/>
            </a:endParaRPr>
          </a:p>
        </p:txBody>
      </p:sp>
      <p:pic>
        <p:nvPicPr>
          <p:cNvPr id="1026" name="Picture 2" descr="C:\Users\fkaram2\Desktop\Photo-Video-Film2-icon.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5835328"/>
            <a:ext cx="456267" cy="45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30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Φραγμοί της επικοινωνίας</a:t>
            </a:r>
            <a:br>
              <a:rPr lang="el-GR" sz="4400" dirty="0"/>
            </a:br>
            <a:r>
              <a:rPr lang="el-GR" sz="3600" b="0" dirty="0" smtClean="0"/>
              <a:t>(4 </a:t>
            </a:r>
            <a:r>
              <a:rPr lang="el-GR" sz="3600" b="0" dirty="0"/>
              <a:t>από </a:t>
            </a:r>
            <a:r>
              <a:rPr lang="el-GR" sz="3600" b="0" dirty="0" smtClean="0"/>
              <a:t>4)</a:t>
            </a:r>
            <a:endParaRPr lang="el-GR" sz="3600" dirty="0"/>
          </a:p>
        </p:txBody>
      </p:sp>
      <p:sp>
        <p:nvSpPr>
          <p:cNvPr id="3" name="Θέση περιεχομένου 2"/>
          <p:cNvSpPr>
            <a:spLocks noGrp="1"/>
          </p:cNvSpPr>
          <p:nvPr>
            <p:ph idx="1"/>
          </p:nvPr>
        </p:nvSpPr>
        <p:spPr/>
        <p:txBody>
          <a:bodyPr>
            <a:normAutofit/>
          </a:bodyPr>
          <a:lstStyle/>
          <a:p>
            <a:pPr>
              <a:spcBef>
                <a:spcPts val="1800"/>
              </a:spcBef>
              <a:buFont typeface="Wingdings" panose="05000000000000000000" pitchFamily="2" charset="2"/>
              <a:buChar char="v"/>
            </a:pPr>
            <a:r>
              <a:rPr lang="el-GR" sz="2400" b="1" dirty="0"/>
              <a:t>Απροσεξία και έλλειψη </a:t>
            </a:r>
            <a:r>
              <a:rPr lang="el-GR" sz="2400" b="1" dirty="0" smtClean="0"/>
              <a:t>μνήμης</a:t>
            </a:r>
            <a:endParaRPr lang="el-GR" sz="2400" b="1" dirty="0"/>
          </a:p>
          <a:p>
            <a:pPr marL="0" indent="0">
              <a:spcBef>
                <a:spcPts val="1800"/>
              </a:spcBef>
              <a:buNone/>
            </a:pPr>
            <a:r>
              <a:rPr lang="el-GR" sz="2400" dirty="0"/>
              <a:t>Έχουμε την τάση να επιλέγουμε πού θα εστιάσουμε την προσοχή μας. </a:t>
            </a:r>
          </a:p>
          <a:p>
            <a:pPr marL="0" indent="0">
              <a:spcBef>
                <a:spcPts val="1800"/>
              </a:spcBef>
              <a:buNone/>
            </a:pPr>
            <a:r>
              <a:rPr lang="el-GR" sz="2400" dirty="0"/>
              <a:t>Πρέπει ο ομιλητής να το γνωρίζει αυτό έτσι ώστε να κρατά τον ακροατή ενδιαφερόμενο.</a:t>
            </a:r>
          </a:p>
          <a:p>
            <a:pPr marL="0" indent="0">
              <a:spcBef>
                <a:spcPts val="1800"/>
              </a:spcBef>
              <a:buNone/>
            </a:pPr>
            <a:r>
              <a:rPr lang="el-GR" sz="2400" dirty="0"/>
              <a:t>Πειράματα έχουν αποδείξει πως ξεχνάμε την ουσία των μισών που έχουμε ακούσει σε μερικές ώρες και μόνο το 10% μένει μετά από 3 </a:t>
            </a:r>
            <a:r>
              <a:rPr lang="el-GR" sz="2400" dirty="0" smtClean="0"/>
              <a:t>μέρες </a:t>
            </a:r>
            <a:r>
              <a:rPr lang="el-GR" sz="2200" dirty="0" smtClean="0"/>
              <a:t>(Fenstinger </a:t>
            </a:r>
            <a:r>
              <a:rPr lang="el-GR" sz="2200" dirty="0"/>
              <a:t>1957</a:t>
            </a:r>
            <a:r>
              <a:rPr lang="el-GR" sz="2200" dirty="0" smtClean="0"/>
              <a:t>)</a:t>
            </a:r>
            <a:r>
              <a:rPr lang="en-US"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73368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5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έ</a:t>
            </a:r>
            <a:r>
              <a:rPr lang="el-GR" dirty="0" smtClean="0"/>
              <a:t>ννοια </a:t>
            </a:r>
            <a:r>
              <a:rPr lang="el-GR" dirty="0"/>
              <a:t>τ</a:t>
            </a:r>
            <a:r>
              <a:rPr lang="el-GR" dirty="0" smtClean="0"/>
              <a:t>ης επικοινωνίας </a:t>
            </a:r>
            <a:endParaRPr lang="el-GR" dirty="0"/>
          </a:p>
        </p:txBody>
      </p:sp>
      <p:sp>
        <p:nvSpPr>
          <p:cNvPr id="3" name="Θέση περιεχομένου 2"/>
          <p:cNvSpPr>
            <a:spLocks noGrp="1"/>
          </p:cNvSpPr>
          <p:nvPr>
            <p:ph idx="1"/>
          </p:nvPr>
        </p:nvSpPr>
        <p:spPr>
          <a:xfrm>
            <a:off x="539552" y="2204864"/>
            <a:ext cx="8229600" cy="1224137"/>
          </a:xfrm>
        </p:spPr>
        <p:txBody>
          <a:bodyPr>
            <a:normAutofit/>
          </a:bodyPr>
          <a:lstStyle/>
          <a:p>
            <a:pPr marL="0" indent="0" algn="ctr">
              <a:buNone/>
            </a:pPr>
            <a:r>
              <a:rPr lang="el-GR" sz="2400" dirty="0"/>
              <a:t>Εξετάζονται οι τρόποι και διάφορα είδη επικοινωνίας μέσα στις επιχειρήσεις.</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637913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297211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Κατσώνη 2014. Βασιλική Κατσώνη</a:t>
            </a:r>
            <a:r>
              <a:rPr lang="el-GR" sz="2000" dirty="0"/>
              <a:t>. «Επιχειρηματικότητα και Συστήματα Επικοινωνίας Τουριστικών </a:t>
            </a:r>
            <a:r>
              <a:rPr lang="el-GR" sz="2000" dirty="0" smtClean="0"/>
              <a:t>Επιχειρήσεων. </a:t>
            </a:r>
            <a:r>
              <a:rPr lang="el-GR" sz="2000" dirty="0"/>
              <a:t>Ενότητα 1: Η Έννοια της Επικοινωνίας</a:t>
            </a:r>
            <a:r>
              <a:rPr lang="en-US" sz="2000" dirty="0"/>
              <a:t> (</a:t>
            </a:r>
            <a:r>
              <a:rPr lang="el-GR" sz="2000" dirty="0"/>
              <a:t>α</a:t>
            </a:r>
            <a:r>
              <a:rPr lang="en-US" sz="2000" dirty="0"/>
              <a:t>’ </a:t>
            </a:r>
            <a:r>
              <a:rPr lang="el-GR" sz="2000" dirty="0"/>
              <a:t>μέρος</a:t>
            </a:r>
            <a:r>
              <a:rPr lang="en-US" sz="2000" dirty="0" smtClean="0"/>
              <a:t>)</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882291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436236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7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641301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269651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Θα εξεταστούν τα </a:t>
            </a:r>
            <a:r>
              <a:rPr lang="el-GR" dirty="0" smtClean="0"/>
              <a:t>θέματα</a:t>
            </a:r>
            <a:endParaRPr lang="el-GR" dirty="0"/>
          </a:p>
        </p:txBody>
      </p:sp>
      <p:sp>
        <p:nvSpPr>
          <p:cNvPr id="3" name="Θέση περιεχομένου 2"/>
          <p:cNvSpPr>
            <a:spLocks noGrp="1"/>
          </p:cNvSpPr>
          <p:nvPr>
            <p:ph idx="1"/>
          </p:nvPr>
        </p:nvSpPr>
        <p:spPr/>
        <p:txBody>
          <a:bodyPr>
            <a:normAutofit/>
          </a:bodyPr>
          <a:lstStyle/>
          <a:p>
            <a:pPr>
              <a:spcBef>
                <a:spcPts val="1200"/>
              </a:spcBef>
            </a:pPr>
            <a:r>
              <a:rPr lang="el-GR" sz="2400" dirty="0"/>
              <a:t>Η έννοια της </a:t>
            </a:r>
            <a:r>
              <a:rPr lang="el-GR" sz="2400" dirty="0" smtClean="0"/>
              <a:t>επικοινωνίας,</a:t>
            </a:r>
            <a:endParaRPr lang="el-GR" sz="2400" dirty="0"/>
          </a:p>
          <a:p>
            <a:pPr>
              <a:spcBef>
                <a:spcPts val="1200"/>
              </a:spcBef>
            </a:pPr>
            <a:r>
              <a:rPr lang="el-GR" sz="2400" dirty="0"/>
              <a:t>Η διαδικασία της επικοινωνίας – Ανάλογα με την </a:t>
            </a:r>
            <a:r>
              <a:rPr lang="el-GR" sz="2400" dirty="0" smtClean="0"/>
              <a:t>τηλεπικοινωνία,</a:t>
            </a:r>
            <a:endParaRPr lang="el-GR" sz="2400" dirty="0"/>
          </a:p>
          <a:p>
            <a:pPr>
              <a:spcBef>
                <a:spcPts val="1200"/>
              </a:spcBef>
            </a:pPr>
            <a:r>
              <a:rPr lang="el-GR" sz="2400" dirty="0"/>
              <a:t>Ο κόσμος των αντιλήψεων του </a:t>
            </a:r>
            <a:r>
              <a:rPr lang="el-GR" sz="2400" dirty="0" smtClean="0"/>
              <a:t>ατόμου, </a:t>
            </a:r>
            <a:endParaRPr lang="el-GR" sz="2400" dirty="0"/>
          </a:p>
          <a:p>
            <a:pPr>
              <a:spcBef>
                <a:spcPts val="1200"/>
              </a:spcBef>
            </a:pPr>
            <a:r>
              <a:rPr lang="el-GR" sz="2400" dirty="0"/>
              <a:t>Φραγμοί στην </a:t>
            </a:r>
            <a:r>
              <a:rPr lang="el-GR" sz="2400" dirty="0" smtClean="0"/>
              <a:t>επικοινωνία,</a:t>
            </a:r>
            <a:endParaRPr lang="el-GR" sz="2400" dirty="0"/>
          </a:p>
          <a:p>
            <a:pPr>
              <a:spcBef>
                <a:spcPts val="1200"/>
              </a:spcBef>
            </a:pPr>
            <a:r>
              <a:rPr lang="el-GR" sz="2400" dirty="0"/>
              <a:t>Λάθη αντίληψης: προβλήματα και  </a:t>
            </a:r>
            <a:r>
              <a:rPr lang="el-GR" sz="2400" dirty="0" smtClean="0"/>
              <a:t>λύσεις,</a:t>
            </a:r>
            <a:endParaRPr lang="el-GR" sz="2400" dirty="0"/>
          </a:p>
          <a:p>
            <a:pPr>
              <a:spcBef>
                <a:spcPts val="1200"/>
              </a:spcBef>
            </a:pPr>
            <a:r>
              <a:rPr lang="el-GR" sz="2400" dirty="0"/>
              <a:t>Είδη επιχειρησιακής </a:t>
            </a:r>
            <a:r>
              <a:rPr lang="el-GR" sz="2400" dirty="0" smtClean="0"/>
              <a:t>επικοινωνίας,</a:t>
            </a:r>
            <a:endParaRPr lang="el-GR" sz="2400" dirty="0"/>
          </a:p>
          <a:p>
            <a:pPr>
              <a:spcBef>
                <a:spcPts val="1200"/>
              </a:spcBef>
            </a:pPr>
            <a:r>
              <a:rPr lang="el-GR" sz="2400" dirty="0"/>
              <a:t>Διαπροσωπική επικοινωνία και εργασιακός </a:t>
            </a:r>
            <a:r>
              <a:rPr lang="el-GR" sz="2400" dirty="0" smtClean="0"/>
              <a:t>χώρος,</a:t>
            </a:r>
            <a:endParaRPr lang="el-GR" sz="2400" dirty="0"/>
          </a:p>
          <a:p>
            <a:pPr>
              <a:spcBef>
                <a:spcPts val="1200"/>
              </a:spcBef>
            </a:pPr>
            <a:r>
              <a:rPr lang="el-GR" sz="2400" dirty="0"/>
              <a:t>Διαπροσωπικές ανάγκες και </a:t>
            </a:r>
            <a:r>
              <a:rPr lang="el-GR" sz="2400" dirty="0" smtClean="0"/>
              <a:t>συμπεριφορά,</a:t>
            </a:r>
            <a:endParaRPr lang="el-GR" sz="2400" dirty="0"/>
          </a:p>
          <a:p>
            <a:pPr>
              <a:spcBef>
                <a:spcPts val="1200"/>
              </a:spcBef>
            </a:pPr>
            <a:r>
              <a:rPr lang="el-GR" sz="2400" dirty="0"/>
              <a:t>Βελτίωση της επικοινωνίας στον εργασιακό </a:t>
            </a:r>
            <a:r>
              <a:rPr lang="el-GR" sz="2400" dirty="0" smtClean="0"/>
              <a:t>χώρο. </a:t>
            </a:r>
            <a:endParaRPr lang="el-GR" sz="2400" dirty="0"/>
          </a:p>
          <a:p>
            <a:pPr>
              <a:spcBef>
                <a:spcPts val="12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433973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Διαδικασία επικοινωνίας –τηλεπικοινωνία </a:t>
            </a:r>
            <a:endParaRPr lang="el-GR" dirty="0"/>
          </a:p>
        </p:txBody>
      </p:sp>
      <p:sp>
        <p:nvSpPr>
          <p:cNvPr id="3" name="Θέση περιεχομένου 2"/>
          <p:cNvSpPr>
            <a:spLocks noGrp="1"/>
          </p:cNvSpPr>
          <p:nvPr>
            <p:ph idx="1"/>
          </p:nvPr>
        </p:nvSpPr>
        <p:spPr>
          <a:xfrm>
            <a:off x="457200" y="1196752"/>
            <a:ext cx="1738536" cy="504056"/>
          </a:xfrm>
        </p:spPr>
        <p:txBody>
          <a:bodyPr>
            <a:normAutofit/>
          </a:bodyPr>
          <a:lstStyle/>
          <a:p>
            <a:pPr marL="0" indent="0">
              <a:buNone/>
            </a:pPr>
            <a:r>
              <a:rPr lang="el-GR" sz="2400" dirty="0"/>
              <a:t>Επικοινωνία</a:t>
            </a:r>
          </a:p>
        </p:txBody>
      </p:sp>
      <p:cxnSp>
        <p:nvCxnSpPr>
          <p:cNvPr id="6" name="Ευθύγραμμο βέλος σύνδεσης 5"/>
          <p:cNvCxnSpPr/>
          <p:nvPr/>
        </p:nvCxnSpPr>
        <p:spPr>
          <a:xfrm>
            <a:off x="2195736" y="1448780"/>
            <a:ext cx="7200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Θέση περιεχομένου 2"/>
          <p:cNvSpPr txBox="1">
            <a:spLocks/>
          </p:cNvSpPr>
          <p:nvPr/>
        </p:nvSpPr>
        <p:spPr>
          <a:xfrm>
            <a:off x="2981589" y="1196752"/>
            <a:ext cx="568346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sz="2400" dirty="0"/>
              <a:t>βασικό στοιχείο στην ζωή των </a:t>
            </a:r>
            <a:r>
              <a:rPr lang="el-GR" sz="2400" dirty="0" smtClean="0"/>
              <a:t>ανθρώπων</a:t>
            </a:r>
            <a:r>
              <a:rPr lang="en-US" sz="2400" dirty="0" smtClean="0"/>
              <a:t>.</a:t>
            </a:r>
            <a:endParaRPr lang="el-GR" sz="2400" dirty="0"/>
          </a:p>
        </p:txBody>
      </p:sp>
      <p:cxnSp>
        <p:nvCxnSpPr>
          <p:cNvPr id="12" name="Ευθύγραμμο βέλος σύνδεσης 11"/>
          <p:cNvCxnSpPr>
            <a:stCxn id="3" idx="3"/>
          </p:cNvCxnSpPr>
          <p:nvPr/>
        </p:nvCxnSpPr>
        <p:spPr>
          <a:xfrm>
            <a:off x="2195736" y="1448780"/>
            <a:ext cx="785853" cy="423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Θέση περιεχομένου 2"/>
          <p:cNvSpPr txBox="1">
            <a:spLocks/>
          </p:cNvSpPr>
          <p:nvPr/>
        </p:nvSpPr>
        <p:spPr>
          <a:xfrm>
            <a:off x="2884487" y="1625853"/>
            <a:ext cx="4909014" cy="50405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56032" fontAlgn="auto">
              <a:spcAft>
                <a:spcPts val="0"/>
              </a:spcAft>
              <a:buClr>
                <a:schemeClr val="accent3"/>
              </a:buClr>
              <a:buNone/>
              <a:defRPr/>
            </a:pPr>
            <a:r>
              <a:rPr lang="el-GR" sz="2400" dirty="0"/>
              <a:t>ένταξη του ατόμου στην ίδια την </a:t>
            </a:r>
            <a:r>
              <a:rPr lang="el-GR" sz="2400" dirty="0" smtClean="0"/>
              <a:t>ζωή</a:t>
            </a:r>
            <a:r>
              <a:rPr lang="en-US" sz="2400" dirty="0" smtClean="0"/>
              <a:t>.</a:t>
            </a:r>
            <a:endParaRPr lang="el-GR" sz="2400" dirty="0"/>
          </a:p>
        </p:txBody>
      </p:sp>
      <p:cxnSp>
        <p:nvCxnSpPr>
          <p:cNvPr id="16" name="Ευθύγραμμο βέλος σύνδεσης 15"/>
          <p:cNvCxnSpPr>
            <a:stCxn id="3" idx="3"/>
          </p:cNvCxnSpPr>
          <p:nvPr/>
        </p:nvCxnSpPr>
        <p:spPr>
          <a:xfrm>
            <a:off x="2195736" y="1448780"/>
            <a:ext cx="817182" cy="828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Θέση περιεχομένου 2"/>
          <p:cNvSpPr txBox="1">
            <a:spLocks/>
          </p:cNvSpPr>
          <p:nvPr/>
        </p:nvSpPr>
        <p:spPr>
          <a:xfrm>
            <a:off x="2884487" y="2024844"/>
            <a:ext cx="2551609"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56032" fontAlgn="auto">
              <a:spcAft>
                <a:spcPts val="0"/>
              </a:spcAft>
              <a:buClr>
                <a:schemeClr val="accent3"/>
              </a:buClr>
              <a:buNone/>
              <a:defRPr/>
            </a:pPr>
            <a:r>
              <a:rPr lang="el-GR" sz="2400" dirty="0"/>
              <a:t>χρόνος και </a:t>
            </a:r>
            <a:r>
              <a:rPr lang="el-GR" sz="2400" dirty="0" smtClean="0"/>
              <a:t>κόπος</a:t>
            </a:r>
            <a:r>
              <a:rPr lang="en-US" sz="2400" dirty="0" smtClean="0"/>
              <a:t>.</a:t>
            </a:r>
            <a:endParaRPr lang="el-GR" sz="2400" dirty="0"/>
          </a:p>
        </p:txBody>
      </p:sp>
      <p:sp>
        <p:nvSpPr>
          <p:cNvPr id="20" name="Ορθογώνιο 19"/>
          <p:cNvSpPr/>
          <p:nvPr/>
        </p:nvSpPr>
        <p:spPr>
          <a:xfrm>
            <a:off x="247363" y="2553257"/>
            <a:ext cx="6305872" cy="2985433"/>
          </a:xfrm>
          <a:prstGeom prst="rect">
            <a:avLst/>
          </a:prstGeom>
        </p:spPr>
        <p:txBody>
          <a:bodyPr wrap="square">
            <a:spAutoFit/>
          </a:bodyPr>
          <a:lstStyle/>
          <a:p>
            <a:r>
              <a:rPr lang="el-GR" sz="2400" dirty="0">
                <a:latin typeface="+mn-lt"/>
              </a:rPr>
              <a:t>Επιχειρησιακή επικοινωνία:</a:t>
            </a:r>
          </a:p>
          <a:p>
            <a:pPr marL="342900" indent="-342900">
              <a:spcBef>
                <a:spcPts val="600"/>
              </a:spcBef>
              <a:buFont typeface="Wingdings" panose="05000000000000000000" pitchFamily="2" charset="2"/>
              <a:buChar char="v"/>
            </a:pPr>
            <a:r>
              <a:rPr lang="el-GR" sz="2400" dirty="0" smtClean="0">
                <a:latin typeface="+mn-lt"/>
              </a:rPr>
              <a:t>κύριο </a:t>
            </a:r>
            <a:r>
              <a:rPr lang="el-GR" sz="2400" dirty="0">
                <a:latin typeface="+mn-lt"/>
              </a:rPr>
              <a:t>κομμάτι της οικονομίας </a:t>
            </a:r>
            <a:r>
              <a:rPr lang="el-GR" sz="2400" dirty="0" smtClean="0">
                <a:latin typeface="+mn-lt"/>
              </a:rPr>
              <a:t>και </a:t>
            </a:r>
            <a:r>
              <a:rPr lang="el-GR" sz="2400" dirty="0">
                <a:latin typeface="+mn-lt"/>
              </a:rPr>
              <a:t>της </a:t>
            </a:r>
            <a:r>
              <a:rPr lang="el-GR" sz="2400" dirty="0" smtClean="0">
                <a:latin typeface="+mn-lt"/>
              </a:rPr>
              <a:t>κοινωνίας, </a:t>
            </a:r>
            <a:endParaRPr lang="el-GR" sz="2400" dirty="0">
              <a:latin typeface="+mn-lt"/>
            </a:endParaRPr>
          </a:p>
          <a:p>
            <a:pPr marL="342900" indent="-342900">
              <a:spcBef>
                <a:spcPts val="600"/>
              </a:spcBef>
              <a:buFont typeface="Wingdings" panose="05000000000000000000" pitchFamily="2" charset="2"/>
              <a:buChar char="v"/>
            </a:pPr>
            <a:r>
              <a:rPr lang="el-GR" sz="2400" dirty="0" smtClean="0">
                <a:latin typeface="+mn-lt"/>
              </a:rPr>
              <a:t>εκτενές </a:t>
            </a:r>
            <a:r>
              <a:rPr lang="el-GR" sz="2400" dirty="0">
                <a:latin typeface="+mn-lt"/>
              </a:rPr>
              <a:t>δίκτυο </a:t>
            </a:r>
            <a:r>
              <a:rPr lang="el-GR" sz="2400" dirty="0" smtClean="0">
                <a:latin typeface="+mn-lt"/>
              </a:rPr>
              <a:t>επιχείρησης,</a:t>
            </a:r>
            <a:endParaRPr lang="el-GR" sz="2400" dirty="0">
              <a:latin typeface="+mn-lt"/>
            </a:endParaRPr>
          </a:p>
          <a:p>
            <a:pPr marL="342900" indent="-342900">
              <a:spcBef>
                <a:spcPts val="600"/>
              </a:spcBef>
              <a:buFont typeface="Wingdings" panose="05000000000000000000" pitchFamily="2" charset="2"/>
              <a:buChar char="v"/>
            </a:pPr>
            <a:r>
              <a:rPr lang="el-GR" sz="2400" dirty="0" smtClean="0">
                <a:latin typeface="+mn-lt"/>
              </a:rPr>
              <a:t>λήψη αποφάσεων, </a:t>
            </a:r>
            <a:endParaRPr lang="el-GR" sz="2400" dirty="0">
              <a:latin typeface="+mn-lt"/>
            </a:endParaRPr>
          </a:p>
          <a:p>
            <a:pPr marL="342900" indent="-342900">
              <a:spcBef>
                <a:spcPts val="600"/>
              </a:spcBef>
              <a:buFont typeface="Wingdings" panose="05000000000000000000" pitchFamily="2" charset="2"/>
              <a:buChar char="v"/>
            </a:pPr>
            <a:r>
              <a:rPr lang="el-GR" sz="2400" dirty="0" smtClean="0">
                <a:latin typeface="+mn-lt"/>
              </a:rPr>
              <a:t>εξαρτάται </a:t>
            </a:r>
            <a:r>
              <a:rPr lang="el-GR" sz="2400" dirty="0">
                <a:latin typeface="+mn-lt"/>
              </a:rPr>
              <a:t>από την κατεύθυνση της επικοινωνίας και το ίδιο το </a:t>
            </a:r>
            <a:r>
              <a:rPr lang="el-GR" sz="2400" dirty="0" smtClean="0">
                <a:latin typeface="+mn-lt"/>
              </a:rPr>
              <a:t>μήνυμα.</a:t>
            </a:r>
            <a:endParaRPr lang="el-GR" sz="2400" dirty="0">
              <a:latin typeface="+mn-lt"/>
            </a:endParaRPr>
          </a:p>
        </p:txBody>
      </p:sp>
      <p:sp>
        <p:nvSpPr>
          <p:cNvPr id="21" name="Ορθογώνιο 20"/>
          <p:cNvSpPr/>
          <p:nvPr/>
        </p:nvSpPr>
        <p:spPr>
          <a:xfrm>
            <a:off x="143520" y="5661248"/>
            <a:ext cx="8856984" cy="830997"/>
          </a:xfrm>
          <a:prstGeom prst="rect">
            <a:avLst/>
          </a:prstGeom>
        </p:spPr>
        <p:txBody>
          <a:bodyPr wrap="square">
            <a:spAutoFit/>
          </a:bodyPr>
          <a:lstStyle/>
          <a:p>
            <a:r>
              <a:rPr lang="el-GR" sz="2400" dirty="0">
                <a:latin typeface="+mn-lt"/>
              </a:rPr>
              <a:t>Ότι εμπεριέχεται στην επικοινωνία της ε</a:t>
            </a:r>
            <a:r>
              <a:rPr lang="el-GR" sz="2400" dirty="0" smtClean="0">
                <a:latin typeface="+mn-lt"/>
              </a:rPr>
              <a:t>πιχείρησης </a:t>
            </a:r>
            <a:r>
              <a:rPr lang="el-GR" sz="2400" dirty="0">
                <a:latin typeface="+mn-lt"/>
              </a:rPr>
              <a:t>πρέπει να βασίζεται στην πειθώ και την </a:t>
            </a:r>
            <a:r>
              <a:rPr lang="el-GR" sz="2400" dirty="0" smtClean="0">
                <a:latin typeface="+mn-lt"/>
              </a:rPr>
              <a:t>λογική</a:t>
            </a:r>
            <a:r>
              <a:rPr lang="en-US" sz="2400" dirty="0" smtClean="0">
                <a:latin typeface="+mn-lt"/>
              </a:rPr>
              <a:t>.</a:t>
            </a:r>
            <a:r>
              <a:rPr lang="el-GR" sz="2400" dirty="0" smtClean="0">
                <a:latin typeface="+mn-lt"/>
              </a:rPr>
              <a:t> </a:t>
            </a:r>
            <a:r>
              <a:rPr lang="el-GR" sz="2000" i="1" dirty="0">
                <a:latin typeface="+mn-lt"/>
              </a:rPr>
              <a:t>(Ginsberg and reilly)</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
        <p:nvSpPr>
          <p:cNvPr id="17" name="Rectangle 8"/>
          <p:cNvSpPr/>
          <p:nvPr/>
        </p:nvSpPr>
        <p:spPr>
          <a:xfrm>
            <a:off x="5786020" y="5022328"/>
            <a:ext cx="3177186"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Communication </a:t>
            </a:r>
            <a:r>
              <a:rPr lang="en-US" sz="1200" dirty="0" smtClean="0">
                <a:latin typeface="+mn-lt"/>
                <a:hlinkClick r:id="rId3"/>
              </a:rPr>
              <a:t>emisor</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latin typeface="+mn-lt"/>
                <a:hlinkClick r:id="rId4" tooltip="User:File Upload Bot (Magnus Manske)"/>
              </a:rPr>
              <a:t>File Upload Bot (Magnus </a:t>
            </a:r>
            <a:r>
              <a:rPr lang="en-US" sz="1200" dirty="0" smtClean="0">
                <a:latin typeface="+mn-lt"/>
                <a:hlinkClick r:id="rId4" tooltip="User:File Upload Bot (Magnus Manske)"/>
              </a:rPr>
              <a:t>Manske)</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smtClean="0">
                <a:latin typeface="+mn-lt"/>
                <a:hlinkClick r:id="rId5"/>
              </a:rPr>
              <a:t>CC </a:t>
            </a:r>
            <a:r>
              <a:rPr lang="en-US" sz="1200" dirty="0">
                <a:latin typeface="+mn-lt"/>
                <a:hlinkClick r:id="rId5"/>
              </a:rPr>
              <a:t>BY-SA 3.0</a:t>
            </a:r>
            <a:endParaRPr lang="en-US" sz="1200" dirty="0">
              <a:latin typeface="+mn-lt"/>
            </a:endParaRPr>
          </a:p>
        </p:txBody>
      </p:sp>
      <p:pic>
        <p:nvPicPr>
          <p:cNvPr id="1026" name="Picture 2" descr="File:Communication emi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3319" y="2299807"/>
            <a:ext cx="3102589" cy="27225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352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Σχηματική αναπαράσταση </a:t>
            </a:r>
            <a:r>
              <a:rPr lang="el-GR" dirty="0"/>
              <a:t>τ</a:t>
            </a:r>
            <a:r>
              <a:rPr lang="el-GR" dirty="0" smtClean="0"/>
              <a:t>ης </a:t>
            </a:r>
            <a:r>
              <a:rPr lang="el-GR" dirty="0"/>
              <a:t>α</a:t>
            </a:r>
            <a:r>
              <a:rPr lang="el-GR" dirty="0" smtClean="0"/>
              <a:t>κολουθίας </a:t>
            </a:r>
            <a:r>
              <a:rPr lang="el-GR" dirty="0"/>
              <a:t>τ</a:t>
            </a:r>
            <a:r>
              <a:rPr lang="el-GR" dirty="0" smtClean="0"/>
              <a:t>ης </a:t>
            </a:r>
            <a:r>
              <a:rPr lang="el-GR" dirty="0"/>
              <a:t>ε</a:t>
            </a:r>
            <a:r>
              <a:rPr lang="el-GR" dirty="0" smtClean="0"/>
              <a:t>πικοινωνίας</a:t>
            </a:r>
            <a:endParaRPr lang="el-GR" dirty="0"/>
          </a:p>
        </p:txBody>
      </p:sp>
      <p:sp>
        <p:nvSpPr>
          <p:cNvPr id="3" name="Θέση περιεχομένου 2"/>
          <p:cNvSpPr>
            <a:spLocks noGrp="1"/>
          </p:cNvSpPr>
          <p:nvPr>
            <p:ph idx="1"/>
          </p:nvPr>
        </p:nvSpPr>
        <p:spPr>
          <a:xfrm>
            <a:off x="232564" y="2320842"/>
            <a:ext cx="946448" cy="432048"/>
          </a:xfrm>
          <a:solidFill>
            <a:schemeClr val="tx2">
              <a:lumMod val="20000"/>
              <a:lumOff val="80000"/>
            </a:schemeClr>
          </a:solidFill>
          <a:ln w="25400">
            <a:solidFill>
              <a:schemeClr val="tx1"/>
            </a:solidFill>
          </a:ln>
        </p:spPr>
        <p:txBody>
          <a:bodyPr>
            <a:normAutofit lnSpcReduction="10000"/>
          </a:bodyPr>
          <a:lstStyle/>
          <a:p>
            <a:pPr marL="0" indent="0">
              <a:buNone/>
            </a:pPr>
            <a:r>
              <a:rPr lang="el-GR" sz="2400" dirty="0" smtClean="0"/>
              <a:t>Πηγή </a:t>
            </a:r>
            <a:endParaRPr lang="el-GR" sz="2400" dirty="0"/>
          </a:p>
        </p:txBody>
      </p:sp>
      <p:cxnSp>
        <p:nvCxnSpPr>
          <p:cNvPr id="6" name="Ευθύγραμμο βέλος σύνδεσης 5"/>
          <p:cNvCxnSpPr/>
          <p:nvPr/>
        </p:nvCxnSpPr>
        <p:spPr>
          <a:xfrm>
            <a:off x="1179012" y="2536866"/>
            <a:ext cx="6480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Στρογγυλεμένο ορθογώνιο 7"/>
          <p:cNvSpPr/>
          <p:nvPr/>
        </p:nvSpPr>
        <p:spPr>
          <a:xfrm>
            <a:off x="1830499" y="2284838"/>
            <a:ext cx="1789856" cy="50405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dirty="0" smtClean="0">
                <a:solidFill>
                  <a:schemeClr val="tx1"/>
                </a:solidFill>
              </a:rPr>
              <a:t>Καταγραφή </a:t>
            </a:r>
            <a:endParaRPr lang="el-GR" sz="2400" dirty="0">
              <a:solidFill>
                <a:schemeClr val="tx1"/>
              </a:solidFill>
            </a:endParaRPr>
          </a:p>
        </p:txBody>
      </p:sp>
      <p:cxnSp>
        <p:nvCxnSpPr>
          <p:cNvPr id="9" name="Ευθύγραμμο βέλος σύνδεσης 8"/>
          <p:cNvCxnSpPr/>
          <p:nvPr/>
        </p:nvCxnSpPr>
        <p:spPr>
          <a:xfrm>
            <a:off x="3620355" y="2520548"/>
            <a:ext cx="6480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Στρογγυλεμένο ορθογώνιο 9"/>
          <p:cNvSpPr/>
          <p:nvPr/>
        </p:nvSpPr>
        <p:spPr>
          <a:xfrm>
            <a:off x="4284368" y="2286695"/>
            <a:ext cx="1789856" cy="50405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dirty="0" smtClean="0">
                <a:solidFill>
                  <a:schemeClr val="tx1"/>
                </a:solidFill>
              </a:rPr>
              <a:t>Μήνυμα </a:t>
            </a:r>
            <a:endParaRPr lang="el-GR" sz="2400" dirty="0">
              <a:solidFill>
                <a:schemeClr val="tx1"/>
              </a:solidFill>
            </a:endParaRPr>
          </a:p>
        </p:txBody>
      </p:sp>
      <p:cxnSp>
        <p:nvCxnSpPr>
          <p:cNvPr id="11" name="Ευθύγραμμο βέλος σύνδεσης 10"/>
          <p:cNvCxnSpPr/>
          <p:nvPr/>
        </p:nvCxnSpPr>
        <p:spPr>
          <a:xfrm>
            <a:off x="6074224" y="2536866"/>
            <a:ext cx="6480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Έκρηξη 1 11"/>
          <p:cNvSpPr/>
          <p:nvPr/>
        </p:nvSpPr>
        <p:spPr>
          <a:xfrm>
            <a:off x="6398260" y="1050887"/>
            <a:ext cx="2462156" cy="2119111"/>
          </a:xfrm>
          <a:prstGeom prst="irregularSeal1">
            <a:avLst/>
          </a:prstGeom>
          <a:solidFill>
            <a:srgbClr val="FFFF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Θόρυβος</a:t>
            </a:r>
            <a:endParaRPr lang="el-GR" sz="2400" dirty="0">
              <a:solidFill>
                <a:schemeClr val="tx1"/>
              </a:solidFill>
            </a:endParaRPr>
          </a:p>
        </p:txBody>
      </p:sp>
      <p:sp>
        <p:nvSpPr>
          <p:cNvPr id="13" name="Θέση περιεχομένου 2"/>
          <p:cNvSpPr txBox="1">
            <a:spLocks/>
          </p:cNvSpPr>
          <p:nvPr/>
        </p:nvSpPr>
        <p:spPr>
          <a:xfrm>
            <a:off x="6722296" y="2300151"/>
            <a:ext cx="1608004" cy="640106"/>
          </a:xfrm>
          <a:prstGeom prst="rect">
            <a:avLst/>
          </a:prstGeom>
          <a:solidFill>
            <a:schemeClr val="tx2">
              <a:lumMod val="20000"/>
              <a:lumOff val="80000"/>
            </a:schemeClr>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400" dirty="0" smtClean="0"/>
              <a:t>Κατανόηση </a:t>
            </a:r>
            <a:endParaRPr lang="el-GR" sz="2400" dirty="0"/>
          </a:p>
        </p:txBody>
      </p:sp>
      <p:cxnSp>
        <p:nvCxnSpPr>
          <p:cNvPr id="14" name="Ευθύγραμμο βέλος σύνδεσης 13"/>
          <p:cNvCxnSpPr>
            <a:stCxn id="13" idx="2"/>
          </p:cNvCxnSpPr>
          <p:nvPr/>
        </p:nvCxnSpPr>
        <p:spPr>
          <a:xfrm>
            <a:off x="7526298" y="2940257"/>
            <a:ext cx="0" cy="7767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Θέση περιεχομένου 2"/>
          <p:cNvSpPr txBox="1">
            <a:spLocks/>
          </p:cNvSpPr>
          <p:nvPr/>
        </p:nvSpPr>
        <p:spPr>
          <a:xfrm>
            <a:off x="6880758" y="3738255"/>
            <a:ext cx="1291080" cy="494672"/>
          </a:xfrm>
          <a:prstGeom prst="rect">
            <a:avLst/>
          </a:prstGeom>
          <a:solidFill>
            <a:schemeClr val="tx2">
              <a:lumMod val="20000"/>
              <a:lumOff val="80000"/>
            </a:schemeClr>
          </a:solidFill>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400" dirty="0" smtClean="0"/>
              <a:t>Δέκτης</a:t>
            </a:r>
            <a:endParaRPr lang="el-GR" sz="2400" dirty="0"/>
          </a:p>
        </p:txBody>
      </p:sp>
      <p:cxnSp>
        <p:nvCxnSpPr>
          <p:cNvPr id="19" name="Ευθύγραμμο βέλος σύνδεσης 18"/>
          <p:cNvCxnSpPr>
            <a:endCxn id="20" idx="0"/>
          </p:cNvCxnSpPr>
          <p:nvPr/>
        </p:nvCxnSpPr>
        <p:spPr>
          <a:xfrm>
            <a:off x="7526298" y="4232927"/>
            <a:ext cx="0" cy="815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Έλλειψη 19"/>
          <p:cNvSpPr/>
          <p:nvPr/>
        </p:nvSpPr>
        <p:spPr>
          <a:xfrm>
            <a:off x="6382028" y="5048367"/>
            <a:ext cx="2288540" cy="792088"/>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Αντίδραση </a:t>
            </a:r>
            <a:endParaRPr lang="el-GR" sz="2400" dirty="0">
              <a:solidFill>
                <a:schemeClr val="tx1"/>
              </a:solidFill>
            </a:endParaRPr>
          </a:p>
        </p:txBody>
      </p:sp>
      <p:cxnSp>
        <p:nvCxnSpPr>
          <p:cNvPr id="21" name="Ευθύγραμμο βέλος σύνδεσης 20"/>
          <p:cNvCxnSpPr>
            <a:stCxn id="20" idx="2"/>
            <a:endCxn id="25" idx="3"/>
          </p:cNvCxnSpPr>
          <p:nvPr/>
        </p:nvCxnSpPr>
        <p:spPr>
          <a:xfrm flipH="1" flipV="1">
            <a:off x="3620355" y="5433424"/>
            <a:ext cx="2761673" cy="10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Στρογγυλεμένο ορθογώνιο 24"/>
          <p:cNvSpPr/>
          <p:nvPr/>
        </p:nvSpPr>
        <p:spPr>
          <a:xfrm>
            <a:off x="1182169" y="5054975"/>
            <a:ext cx="2438186" cy="75689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Επαναφορά Πληροφοριών</a:t>
            </a:r>
            <a:endParaRPr lang="el-GR" sz="2400" dirty="0">
              <a:solidFill>
                <a:schemeClr val="tx1"/>
              </a:solidFill>
            </a:endParaRPr>
          </a:p>
        </p:txBody>
      </p:sp>
      <p:cxnSp>
        <p:nvCxnSpPr>
          <p:cNvPr id="28" name="Γωνιακή σύνδεση 27"/>
          <p:cNvCxnSpPr>
            <a:stCxn id="25" idx="1"/>
            <a:endCxn id="3" idx="2"/>
          </p:cNvCxnSpPr>
          <p:nvPr/>
        </p:nvCxnSpPr>
        <p:spPr>
          <a:xfrm rot="10800000">
            <a:off x="705789" y="2752890"/>
            <a:ext cx="476381" cy="268053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22" name="TextBox 21"/>
          <p:cNvSpPr txBox="1"/>
          <p:nvPr/>
        </p:nvSpPr>
        <p:spPr>
          <a:xfrm>
            <a:off x="0" y="6211669"/>
            <a:ext cx="3059832" cy="646331"/>
          </a:xfrm>
          <a:prstGeom prst="rect">
            <a:avLst/>
          </a:prstGeom>
          <a:noFill/>
        </p:spPr>
        <p:txBody>
          <a:bodyPr wrap="square" rtlCol="0">
            <a:spAutoFit/>
          </a:bodyPr>
          <a:lstStyle/>
          <a:p>
            <a:pPr algn="ctr"/>
            <a:r>
              <a:rPr lang="el-GR" sz="1200" dirty="0" smtClean="0">
                <a:latin typeface="+mn-lt"/>
              </a:rPr>
              <a:t>Επιχειρηματικότητα &amp; Συστήματα Επικοινωνίας Τουριστικών Επιχειρήσεων, Βίκυ Κατσώνη ,</a:t>
            </a:r>
            <a:r>
              <a:rPr lang="en-US" sz="1200" dirty="0" smtClean="0">
                <a:latin typeface="+mn-lt"/>
              </a:rPr>
              <a:t>ISBN 978960933068-8, </a:t>
            </a:r>
            <a:r>
              <a:rPr lang="el-GR" sz="1200" dirty="0" smtClean="0">
                <a:latin typeface="+mn-lt"/>
              </a:rPr>
              <a:t>2011</a:t>
            </a:r>
            <a:endParaRPr lang="el-GR" sz="1200" dirty="0">
              <a:latin typeface="+mn-lt"/>
            </a:endParaRPr>
          </a:p>
        </p:txBody>
      </p:sp>
    </p:spTree>
    <p:extLst>
      <p:ext uri="{BB962C8B-B14F-4D97-AF65-F5344CB8AC3E}">
        <p14:creationId xmlns:p14="http://schemas.microsoft.com/office/powerpoint/2010/main" val="3349972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Αναλογία με </a:t>
            </a:r>
            <a:r>
              <a:rPr lang="el-GR" sz="4400" dirty="0"/>
              <a:t>τ</a:t>
            </a:r>
            <a:r>
              <a:rPr lang="el-GR" sz="4400" dirty="0" smtClean="0"/>
              <a:t>ην </a:t>
            </a:r>
            <a:r>
              <a:rPr lang="el-GR" sz="4400" dirty="0"/>
              <a:t>τ</a:t>
            </a:r>
            <a:r>
              <a:rPr lang="el-GR" sz="4400" dirty="0" smtClean="0"/>
              <a:t>ηλεπικοινωνία </a:t>
            </a:r>
            <a:br>
              <a:rPr lang="el-GR" sz="4400" dirty="0" smtClean="0"/>
            </a:br>
            <a:r>
              <a:rPr lang="el-GR" sz="3600" b="0" dirty="0" smtClean="0"/>
              <a:t>(1 από 3)</a:t>
            </a:r>
            <a:endParaRPr lang="el-GR" sz="3600" b="0" dirty="0"/>
          </a:p>
        </p:txBody>
      </p:sp>
      <p:sp>
        <p:nvSpPr>
          <p:cNvPr id="3" name="Θέση περιεχομένου 2"/>
          <p:cNvSpPr>
            <a:spLocks noGrp="1"/>
          </p:cNvSpPr>
          <p:nvPr>
            <p:ph idx="1"/>
          </p:nvPr>
        </p:nvSpPr>
        <p:spPr>
          <a:xfrm>
            <a:off x="457200" y="1196752"/>
            <a:ext cx="3826768" cy="648072"/>
          </a:xfrm>
        </p:spPr>
        <p:txBody>
          <a:bodyPr>
            <a:normAutofit/>
          </a:bodyPr>
          <a:lstStyle/>
          <a:p>
            <a:pPr marL="0" indent="0">
              <a:buNone/>
            </a:pPr>
            <a:r>
              <a:rPr lang="el-GR" sz="2400" dirty="0"/>
              <a:t>Τρόπος: ιδέα-σκέψη πομπού</a:t>
            </a:r>
          </a:p>
        </p:txBody>
      </p:sp>
      <p:sp>
        <p:nvSpPr>
          <p:cNvPr id="5" name="Δεξιό βέλος 4"/>
          <p:cNvSpPr/>
          <p:nvPr/>
        </p:nvSpPr>
        <p:spPr>
          <a:xfrm>
            <a:off x="4156592" y="1376772"/>
            <a:ext cx="432048"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Θέση περιεχομένου 2"/>
          <p:cNvSpPr txBox="1">
            <a:spLocks/>
          </p:cNvSpPr>
          <p:nvPr/>
        </p:nvSpPr>
        <p:spPr>
          <a:xfrm>
            <a:off x="4582344" y="1196752"/>
            <a:ext cx="1357808"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400" dirty="0" smtClean="0"/>
              <a:t>μήνυμα</a:t>
            </a:r>
            <a:endParaRPr lang="el-GR" sz="2400" dirty="0"/>
          </a:p>
        </p:txBody>
      </p:sp>
      <p:sp>
        <p:nvSpPr>
          <p:cNvPr id="7" name="Δεξιό βέλος 6"/>
          <p:cNvSpPr/>
          <p:nvPr/>
        </p:nvSpPr>
        <p:spPr>
          <a:xfrm>
            <a:off x="5806480" y="1368568"/>
            <a:ext cx="432048"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Θέση περιεχομένου 2"/>
          <p:cNvSpPr txBox="1">
            <a:spLocks/>
          </p:cNvSpPr>
          <p:nvPr/>
        </p:nvSpPr>
        <p:spPr>
          <a:xfrm>
            <a:off x="6265074" y="1187724"/>
            <a:ext cx="1357808"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400" dirty="0" smtClean="0"/>
              <a:t>δέκτης</a:t>
            </a:r>
            <a:endParaRPr lang="el-GR" sz="2400" dirty="0"/>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0750" y="1899800"/>
            <a:ext cx="1822500" cy="1620000"/>
          </a:xfrm>
          <a:prstGeom prst="rect">
            <a:avLst/>
          </a:prstGeom>
          <a:ln>
            <a:noFill/>
          </a:ln>
          <a:effectLst>
            <a:outerShdw blurRad="190500" algn="tl" rotWithShape="0">
              <a:srgbClr val="000000">
                <a:alpha val="70000"/>
              </a:srgbClr>
            </a:outerShdw>
          </a:effectLst>
        </p:spPr>
      </p:pic>
      <p:sp>
        <p:nvSpPr>
          <p:cNvPr id="11" name="Rectangle 14"/>
          <p:cNvSpPr/>
          <p:nvPr/>
        </p:nvSpPr>
        <p:spPr>
          <a:xfrm>
            <a:off x="3563888" y="3549157"/>
            <a:ext cx="2016224" cy="276999"/>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3"/>
              </a:rPr>
              <a:t>koyventologia.blogspot.gr</a:t>
            </a:r>
            <a:endParaRPr lang="en-US" sz="1200" dirty="0">
              <a:solidFill>
                <a:schemeClr val="tx1">
                  <a:lumMod val="75000"/>
                  <a:lumOff val="25000"/>
                </a:schemeClr>
              </a:solidFill>
              <a:latin typeface="+mn-lt"/>
            </a:endParaRPr>
          </a:p>
        </p:txBody>
      </p:sp>
      <p:sp>
        <p:nvSpPr>
          <p:cNvPr id="9" name="Ορθογώνιο 8"/>
          <p:cNvSpPr/>
          <p:nvPr/>
        </p:nvSpPr>
        <p:spPr>
          <a:xfrm>
            <a:off x="257905" y="3811244"/>
            <a:ext cx="8568952" cy="1200329"/>
          </a:xfrm>
          <a:prstGeom prst="rect">
            <a:avLst/>
          </a:prstGeom>
        </p:spPr>
        <p:txBody>
          <a:bodyPr wrap="square">
            <a:spAutoFit/>
          </a:bodyPr>
          <a:lstStyle/>
          <a:p>
            <a:pPr marL="285750" indent="-285750">
              <a:buFont typeface="Wingdings" panose="05000000000000000000" pitchFamily="2" charset="2"/>
              <a:buChar char="v"/>
            </a:pPr>
            <a:r>
              <a:rPr lang="el-GR" sz="2400" dirty="0">
                <a:latin typeface="+mn-lt"/>
              </a:rPr>
              <a:t> Ανατροφοδότηση: Η κατανόηση από τον δέκτη </a:t>
            </a:r>
            <a:r>
              <a:rPr lang="el-GR" sz="2400" dirty="0" smtClean="0">
                <a:latin typeface="+mn-lt"/>
              </a:rPr>
              <a:t>ενός μηνύματος θα </a:t>
            </a:r>
            <a:r>
              <a:rPr lang="el-GR" sz="2400" dirty="0">
                <a:latin typeface="+mn-lt"/>
              </a:rPr>
              <a:t>προκαλέσει μια αντίδραση και στην </a:t>
            </a:r>
            <a:r>
              <a:rPr lang="el-GR" sz="2400" dirty="0" smtClean="0">
                <a:latin typeface="+mn-lt"/>
              </a:rPr>
              <a:t>συνέχεια επαναφορά πληροφοριών </a:t>
            </a:r>
            <a:r>
              <a:rPr lang="el-GR" sz="2400" dirty="0">
                <a:latin typeface="+mn-lt"/>
              </a:rPr>
              <a:t>προς την πηγή.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826429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Αναλογία με την τηλεπικοινωνία </a:t>
            </a:r>
            <a:br>
              <a:rPr lang="el-GR" sz="4400" dirty="0"/>
            </a:br>
            <a:r>
              <a:rPr lang="el-GR" sz="3600" b="0" dirty="0" smtClean="0"/>
              <a:t>(2 </a:t>
            </a:r>
            <a:r>
              <a:rPr lang="el-GR" sz="3600" b="0" dirty="0"/>
              <a:t>από </a:t>
            </a:r>
            <a:r>
              <a:rPr lang="el-GR" sz="3600" b="0" dirty="0" smtClean="0"/>
              <a:t>3)</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aphicFrame>
        <p:nvGraphicFramePr>
          <p:cNvPr id="5" name="11 - Διάγραμμα"/>
          <p:cNvGraphicFramePr>
            <a:graphicFrameLocks noGrp="1"/>
          </p:cNvGraphicFramePr>
          <p:nvPr>
            <p:ph idx="1"/>
            <p:extLst>
              <p:ext uri="{D42A27DB-BD31-4B8C-83A1-F6EECF244321}">
                <p14:modId xmlns:p14="http://schemas.microsoft.com/office/powerpoint/2010/main" val="359226801"/>
              </p:ext>
            </p:extLst>
          </p:nvPr>
        </p:nvGraphicFramePr>
        <p:xfrm>
          <a:off x="1043608" y="1484784"/>
          <a:ext cx="7643192" cy="4752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06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Αναλογία με την τηλεπικοινωνία </a:t>
            </a:r>
            <a:br>
              <a:rPr lang="el-GR" sz="4400" dirty="0"/>
            </a:br>
            <a:r>
              <a:rPr lang="el-GR" sz="3600" b="0" dirty="0" smtClean="0"/>
              <a:t>(3 </a:t>
            </a:r>
            <a:r>
              <a:rPr lang="el-GR" sz="3600" b="0" dirty="0"/>
              <a:t>από 3)</a:t>
            </a:r>
            <a:endParaRPr lang="el-GR" sz="3600" dirty="0"/>
          </a:p>
        </p:txBody>
      </p:sp>
      <p:sp>
        <p:nvSpPr>
          <p:cNvPr id="3" name="Θέση περιεχομένου 2"/>
          <p:cNvSpPr>
            <a:spLocks noGrp="1"/>
          </p:cNvSpPr>
          <p:nvPr>
            <p:ph idx="1"/>
          </p:nvPr>
        </p:nvSpPr>
        <p:spPr>
          <a:xfrm>
            <a:off x="467544" y="1556792"/>
            <a:ext cx="8229600" cy="2376264"/>
          </a:xfrm>
        </p:spPr>
        <p:txBody>
          <a:bodyPr>
            <a:normAutofit/>
          </a:bodyPr>
          <a:lstStyle/>
          <a:p>
            <a:pPr marL="0" indent="0">
              <a:lnSpc>
                <a:spcPct val="114000"/>
              </a:lnSpc>
              <a:spcBef>
                <a:spcPts val="1200"/>
              </a:spcBef>
              <a:buNone/>
            </a:pPr>
            <a:r>
              <a:rPr lang="el-GR" sz="2400" dirty="0" smtClean="0"/>
              <a:t>Η </a:t>
            </a:r>
            <a:r>
              <a:rPr lang="el-GR" sz="2400" dirty="0"/>
              <a:t>σημασία του δέκτη και ο τρόπος </a:t>
            </a:r>
            <a:r>
              <a:rPr lang="el-GR" sz="2400" dirty="0" smtClean="0"/>
              <a:t>που </a:t>
            </a:r>
            <a:r>
              <a:rPr lang="el-GR" sz="2400" dirty="0"/>
              <a:t>αυτός δέχεται τις πληροφορίες, </a:t>
            </a:r>
            <a:r>
              <a:rPr lang="el-GR" sz="2400" dirty="0" smtClean="0"/>
              <a:t>γίνεται </a:t>
            </a:r>
            <a:r>
              <a:rPr lang="el-GR" sz="2400" dirty="0"/>
              <a:t>η βασική παράμετρος </a:t>
            </a:r>
            <a:r>
              <a:rPr lang="el-GR" sz="2400" dirty="0" smtClean="0"/>
              <a:t>της επικοινωνίας</a:t>
            </a:r>
            <a:r>
              <a:rPr lang="el-GR" sz="2400" dirty="0"/>
              <a:t>. Η αποδοχή και </a:t>
            </a:r>
            <a:r>
              <a:rPr lang="el-GR" sz="2400" dirty="0" smtClean="0"/>
              <a:t>η κατανόηση </a:t>
            </a:r>
            <a:r>
              <a:rPr lang="el-GR" sz="2400" dirty="0"/>
              <a:t>του μηνύματος από τον </a:t>
            </a:r>
            <a:r>
              <a:rPr lang="el-GR" sz="2400" dirty="0" smtClean="0"/>
              <a:t>δέκτη εξαρτάται </a:t>
            </a:r>
            <a:r>
              <a:rPr lang="el-GR" sz="2400" dirty="0"/>
              <a:t>από την οπτική </a:t>
            </a:r>
            <a:r>
              <a:rPr lang="el-GR" sz="2400" dirty="0" smtClean="0"/>
              <a:t>γωνία</a:t>
            </a:r>
            <a:r>
              <a:rPr lang="el-GR" sz="2400" dirty="0"/>
              <a:t>, το επίπεδο και τις αντιλήψεις του </a:t>
            </a:r>
            <a:r>
              <a:rPr lang="el-GR" sz="2400" dirty="0" smtClean="0"/>
              <a:t>δέκτη</a:t>
            </a:r>
            <a:r>
              <a:rPr lang="el-GR" sz="24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485854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Κόσμος των </a:t>
            </a:r>
            <a:r>
              <a:rPr lang="el-GR" dirty="0"/>
              <a:t>α</a:t>
            </a:r>
            <a:r>
              <a:rPr lang="el-GR" dirty="0" smtClean="0"/>
              <a:t>ντιλήψεων </a:t>
            </a:r>
            <a:r>
              <a:rPr lang="el-GR" dirty="0"/>
              <a:t>τ</a:t>
            </a:r>
            <a:r>
              <a:rPr lang="el-GR" dirty="0" smtClean="0"/>
              <a:t>ου </a:t>
            </a:r>
            <a:r>
              <a:rPr lang="el-GR" dirty="0"/>
              <a:t>α</a:t>
            </a:r>
            <a:r>
              <a:rPr lang="el-GR" dirty="0" smtClean="0"/>
              <a:t>τόμου</a:t>
            </a:r>
            <a:endParaRPr lang="el-GR" dirty="0"/>
          </a:p>
        </p:txBody>
      </p:sp>
      <p:sp>
        <p:nvSpPr>
          <p:cNvPr id="3" name="Θέση περιεχομένου 2"/>
          <p:cNvSpPr>
            <a:spLocks noGrp="1"/>
          </p:cNvSpPr>
          <p:nvPr>
            <p:ph idx="1"/>
          </p:nvPr>
        </p:nvSpPr>
        <p:spPr>
          <a:xfrm>
            <a:off x="457200" y="1196752"/>
            <a:ext cx="8229600" cy="1224136"/>
          </a:xfrm>
        </p:spPr>
        <p:txBody>
          <a:bodyPr/>
          <a:lstStyle/>
          <a:p>
            <a:pPr marL="0" indent="0">
              <a:buNone/>
            </a:pPr>
            <a:r>
              <a:rPr lang="el-GR" sz="2400" dirty="0"/>
              <a:t>Οι αντιλήψεις μας διαμορφώνονται μέσω της μάθησης και των κινήτρων. Η ιδιαιτερότητα της προσωπικότητας του κάθε ατόμου σε διάφορους βαθμούς για ότι συμβαίνει γύρω μας.</a:t>
            </a:r>
          </a:p>
          <a:p>
            <a:endParaRPr lang="el-GR" dirty="0"/>
          </a:p>
        </p:txBody>
      </p:sp>
      <p:sp>
        <p:nvSpPr>
          <p:cNvPr id="6" name="Ορθογώνιο 5"/>
          <p:cNvSpPr/>
          <p:nvPr/>
        </p:nvSpPr>
        <p:spPr>
          <a:xfrm>
            <a:off x="395536" y="2636912"/>
            <a:ext cx="5544616" cy="2308324"/>
          </a:xfrm>
          <a:prstGeom prst="rect">
            <a:avLst/>
          </a:prstGeom>
        </p:spPr>
        <p:txBody>
          <a:bodyPr wrap="square">
            <a:spAutoFit/>
          </a:bodyPr>
          <a:lstStyle/>
          <a:p>
            <a:pPr marL="342900" indent="-342900">
              <a:buFont typeface="Wingdings" panose="05000000000000000000" pitchFamily="2" charset="2"/>
              <a:buChar char="v"/>
            </a:pPr>
            <a:r>
              <a:rPr lang="el-GR" sz="2400" b="1" dirty="0" smtClean="0">
                <a:latin typeface="+mn-lt"/>
              </a:rPr>
              <a:t>Διαφορετικές </a:t>
            </a:r>
            <a:r>
              <a:rPr lang="el-GR" sz="2400" b="1" dirty="0">
                <a:latin typeface="+mn-lt"/>
              </a:rPr>
              <a:t>οπτικές </a:t>
            </a:r>
            <a:r>
              <a:rPr lang="el-GR" sz="2400" b="1" dirty="0" smtClean="0">
                <a:latin typeface="+mn-lt"/>
              </a:rPr>
              <a:t>γωνίες</a:t>
            </a:r>
            <a:r>
              <a:rPr lang="en-US" sz="2400" b="1" dirty="0" smtClean="0">
                <a:latin typeface="+mn-lt"/>
              </a:rPr>
              <a:t> </a:t>
            </a:r>
            <a:r>
              <a:rPr lang="el-GR" sz="2400" dirty="0" smtClean="0">
                <a:latin typeface="+mn-lt"/>
              </a:rPr>
              <a:t>:</a:t>
            </a:r>
            <a:endParaRPr lang="el-GR" sz="2400" dirty="0">
              <a:latin typeface="+mn-lt"/>
            </a:endParaRPr>
          </a:p>
          <a:p>
            <a:r>
              <a:rPr lang="el-GR" sz="2400" dirty="0">
                <a:latin typeface="+mn-lt"/>
              </a:rPr>
              <a:t>Είναι συχνά δύσκολο να </a:t>
            </a:r>
            <a:r>
              <a:rPr lang="el-GR" sz="2400" dirty="0" smtClean="0">
                <a:latin typeface="+mn-lt"/>
              </a:rPr>
              <a:t>κατ</a:t>
            </a:r>
            <a:r>
              <a:rPr lang="el-GR" sz="2400" dirty="0">
                <a:latin typeface="+mn-lt"/>
              </a:rPr>
              <a:t>α</a:t>
            </a:r>
            <a:r>
              <a:rPr lang="el-GR" sz="2400" dirty="0" smtClean="0">
                <a:latin typeface="+mn-lt"/>
              </a:rPr>
              <a:t>νοήσουμε </a:t>
            </a:r>
            <a:r>
              <a:rPr lang="el-GR" sz="2400" dirty="0">
                <a:latin typeface="+mn-lt"/>
              </a:rPr>
              <a:t>τη συμπεριφορά ενός </a:t>
            </a:r>
            <a:r>
              <a:rPr lang="el-GR" sz="2400" dirty="0" smtClean="0">
                <a:latin typeface="+mn-lt"/>
              </a:rPr>
              <a:t>ατόμου </a:t>
            </a:r>
            <a:r>
              <a:rPr lang="el-GR" sz="2400" dirty="0">
                <a:latin typeface="+mn-lt"/>
              </a:rPr>
              <a:t>γιατί δεν γνωρίζουμε </a:t>
            </a:r>
            <a:r>
              <a:rPr lang="el-GR" sz="2400" dirty="0" smtClean="0">
                <a:latin typeface="+mn-lt"/>
              </a:rPr>
              <a:t>τον τρόπο </a:t>
            </a:r>
            <a:r>
              <a:rPr lang="el-GR" sz="2400" dirty="0">
                <a:latin typeface="+mn-lt"/>
              </a:rPr>
              <a:t>διαμόρφωσης της </a:t>
            </a:r>
            <a:r>
              <a:rPr lang="el-GR" sz="2400" dirty="0" smtClean="0">
                <a:latin typeface="+mn-lt"/>
              </a:rPr>
              <a:t>οπτικής του </a:t>
            </a:r>
            <a:r>
              <a:rPr lang="el-GR" sz="2400" dirty="0">
                <a:latin typeface="+mn-lt"/>
              </a:rPr>
              <a:t>γωνίας και των αντιλήψεων του.</a:t>
            </a:r>
          </a:p>
        </p:txBody>
      </p:sp>
      <p:sp>
        <p:nvSpPr>
          <p:cNvPr id="7" name="Ορθογώνιο 6"/>
          <p:cNvSpPr/>
          <p:nvPr/>
        </p:nvSpPr>
        <p:spPr>
          <a:xfrm>
            <a:off x="704304" y="5376209"/>
            <a:ext cx="8085584" cy="830997"/>
          </a:xfrm>
          <a:prstGeom prst="rect">
            <a:avLst/>
          </a:prstGeom>
        </p:spPr>
        <p:txBody>
          <a:bodyPr wrap="square">
            <a:spAutoFit/>
          </a:bodyPr>
          <a:lstStyle/>
          <a:p>
            <a:pPr algn="ctr"/>
            <a:r>
              <a:rPr lang="el-GR" sz="2400" b="1" dirty="0">
                <a:latin typeface="+mn-lt"/>
              </a:rPr>
              <a:t>Πώς γίνεται δυνατή η αμοιβαία επικοινωνία και </a:t>
            </a:r>
            <a:r>
              <a:rPr lang="el-GR" sz="2400" b="1" dirty="0" smtClean="0">
                <a:latin typeface="+mn-lt"/>
              </a:rPr>
              <a:t>η</a:t>
            </a:r>
            <a:r>
              <a:rPr lang="en-US" sz="2400" b="1" dirty="0" smtClean="0">
                <a:latin typeface="+mn-lt"/>
              </a:rPr>
              <a:t> </a:t>
            </a:r>
            <a:r>
              <a:rPr lang="el-GR" sz="2400" b="1" dirty="0" smtClean="0">
                <a:latin typeface="+mn-lt"/>
              </a:rPr>
              <a:t>αλληλοκατανόηση μας</a:t>
            </a:r>
            <a:r>
              <a:rPr lang="en-US" sz="2400" b="1" dirty="0">
                <a:latin typeface="+mn-lt"/>
              </a:rPr>
              <a:t>;</a:t>
            </a:r>
            <a:endParaRPr lang="el-GR" sz="2400" b="1" dirty="0">
              <a:latin typeface="+mn-lt"/>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522344"/>
            <a:ext cx="2633712" cy="1975284"/>
          </a:xfrm>
          <a:prstGeom prst="rect">
            <a:avLst/>
          </a:prstGeom>
          <a:ln>
            <a:noFill/>
          </a:ln>
          <a:effectLst>
            <a:outerShdw blurRad="190500" algn="tl" rotWithShape="0">
              <a:srgbClr val="000000">
                <a:alpha val="70000"/>
              </a:srgbClr>
            </a:outerShdw>
          </a:effectLst>
        </p:spPr>
      </p:pic>
      <p:sp>
        <p:nvSpPr>
          <p:cNvPr id="8" name="Rectangle 8"/>
          <p:cNvSpPr/>
          <p:nvPr/>
        </p:nvSpPr>
        <p:spPr>
          <a:xfrm>
            <a:off x="6193972" y="4497628"/>
            <a:ext cx="2558117"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gulls in a row</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err="1">
                <a:solidFill>
                  <a:schemeClr val="tx1">
                    <a:lumMod val="75000"/>
                    <a:lumOff val="25000"/>
                  </a:schemeClr>
                </a:solidFill>
                <a:latin typeface="+mn-lt"/>
                <a:hlinkClick r:id="rId4"/>
              </a:rPr>
              <a:t>grace_kat</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hlinkClick r:id="rId5"/>
              </a:rPr>
              <a:t>CC </a:t>
            </a:r>
            <a:r>
              <a:rPr lang="en-US" sz="1200" dirty="0">
                <a:solidFill>
                  <a:schemeClr val="tx1">
                    <a:lumMod val="75000"/>
                    <a:lumOff val="25000"/>
                  </a:schemeClr>
                </a:solidFill>
                <a:latin typeface="+mn-lt"/>
                <a:hlinkClick r:id="rId5"/>
              </a:rPr>
              <a:t>BY-SA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9564981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768</TotalTime>
  <Words>1717</Words>
  <Application>Microsoft Office PowerPoint</Application>
  <PresentationFormat>Προβολή στην οθόνη (4:3)</PresentationFormat>
  <Paragraphs>185</Paragraphs>
  <Slides>25</Slides>
  <Notes>11</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OC_template_updated</vt:lpstr>
      <vt:lpstr>1_OC_template_updated</vt:lpstr>
      <vt:lpstr>Επιχειρηματικότητα και Συστήματα Επικοινωνίας Τουριστικών Επιχειρήσεων </vt:lpstr>
      <vt:lpstr>Η έννοια της επικοινωνίας </vt:lpstr>
      <vt:lpstr>Θα εξεταστούν τα θέματα</vt:lpstr>
      <vt:lpstr>Διαδικασία επικοινωνίας –τηλεπικοινωνία </vt:lpstr>
      <vt:lpstr>Σχηματική αναπαράσταση της ακολουθίας της επικοινωνίας</vt:lpstr>
      <vt:lpstr>Αναλογία με την τηλεπικοινωνία  (1 από 3)</vt:lpstr>
      <vt:lpstr>Αναλογία με την τηλεπικοινωνία  (2 από 3)</vt:lpstr>
      <vt:lpstr>Αναλογία με την τηλεπικοινωνία  (3 από 3)</vt:lpstr>
      <vt:lpstr>Κόσμος των αντιλήψεων του ατόμου</vt:lpstr>
      <vt:lpstr>Φραγμοί στην επικοινωνία (1 από 4)</vt:lpstr>
      <vt:lpstr>Φραγμοί στην επικοινωνία (2 από 4)</vt:lpstr>
      <vt:lpstr>Φραγμοί στην επικοινωνία (3 από 4)</vt:lpstr>
      <vt:lpstr>Φραγμοί στην επικοινωνία (4 από 4)</vt:lpstr>
      <vt:lpstr>Το στερεότυπο </vt:lpstr>
      <vt:lpstr>Φραγμοί της επικοινωνίας  (1 από 4) </vt:lpstr>
      <vt:lpstr>Φραγμοί της επικοινωνίας (2 από 4)</vt:lpstr>
      <vt:lpstr>Φραγμοί της επικοινωνίας (3 από 4)</vt:lpstr>
      <vt:lpstr>Φραγμοί της επικοινωνίας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Επιχειρηματικότητα και Συστήματα Επικοινωνίας Τουριστικών Επιχειρήσεων</dc:title>
  <dc:creator>Elenh Xoumh</dc:creator>
  <cp:lastModifiedBy>fkaram2</cp:lastModifiedBy>
  <cp:revision>52</cp:revision>
  <dcterms:created xsi:type="dcterms:W3CDTF">2013-11-25T11:56:03Z</dcterms:created>
  <dcterms:modified xsi:type="dcterms:W3CDTF">2015-07-03T11:49:36Z</dcterms:modified>
</cp:coreProperties>
</file>