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>
      <p:cViewPr varScale="1">
        <p:scale>
          <a:sx n="73" d="100"/>
          <a:sy n="73" d="100"/>
        </p:scale>
        <p:origin x="-102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141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3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8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1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7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0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3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5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61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4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>
                <a:solidFill>
                  <a:schemeClr val="tx1"/>
                </a:solidFill>
              </a:rPr>
              <a:t>Βασικές Αρχές Γεωδαισίας –Τοπογραφίας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Καρτεσιανό σύστημα συντεταγμένων</a:t>
            </a:r>
            <a:endParaRPr lang="el-GR" sz="2800" dirty="0"/>
          </a:p>
          <a:p>
            <a:endParaRPr lang="en-US" sz="2800" dirty="0"/>
          </a:p>
          <a:p>
            <a:r>
              <a:rPr lang="el-GR" sz="2800" dirty="0"/>
              <a:t>Βασίλης Παγούνης</a:t>
            </a:r>
            <a:br>
              <a:rPr lang="el-GR" sz="2800" dirty="0"/>
            </a:br>
            <a:r>
              <a:rPr lang="el-GR" sz="2800" dirty="0"/>
              <a:t>Αναπληρωτής Καθηγητής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05489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4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4024" y="103932"/>
            <a:ext cx="8229600" cy="908720"/>
          </a:xfrm>
        </p:spPr>
        <p:txBody>
          <a:bodyPr>
            <a:noAutofit/>
          </a:bodyPr>
          <a:lstStyle/>
          <a:p>
            <a:r>
              <a:rPr lang="el-GR" sz="2800" dirty="0" smtClean="0"/>
              <a:t>Σχέση µ</a:t>
            </a:r>
            <a:r>
              <a:rPr lang="el-GR" sz="2800" dirty="0" err="1" smtClean="0"/>
              <a:t>εταξύ</a:t>
            </a:r>
            <a:r>
              <a:rPr lang="el-GR" sz="2800" dirty="0" smtClean="0"/>
              <a:t> πολικών και ορθογώνιων </a:t>
            </a:r>
            <a:r>
              <a:rPr lang="el-GR" sz="2800" dirty="0" err="1" smtClean="0"/>
              <a:t>συντεταγµένων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36096" y="4302125"/>
            <a:ext cx="3590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 b="1" dirty="0">
                <a:solidFill>
                  <a:srgbClr val="820000"/>
                </a:solidFill>
                <a:latin typeface="Verdana" pitchFamily="34" charset="0"/>
              </a:rPr>
              <a:t>Χ</a:t>
            </a:r>
            <a:r>
              <a:rPr lang="el-GR" sz="3200" b="1" baseline="-25000" dirty="0">
                <a:solidFill>
                  <a:srgbClr val="820000"/>
                </a:solidFill>
                <a:latin typeface="Verdana" pitchFamily="34" charset="0"/>
              </a:rPr>
              <a:t>Α</a:t>
            </a:r>
            <a:r>
              <a:rPr lang="el-GR" sz="3200" b="1" dirty="0">
                <a:solidFill>
                  <a:srgbClr val="820000"/>
                </a:solidFill>
                <a:latin typeface="Verdana" pitchFamily="34" charset="0"/>
              </a:rPr>
              <a:t>= </a:t>
            </a:r>
            <a:r>
              <a:rPr lang="en-US" sz="3200" b="1" dirty="0">
                <a:latin typeface="Verdana" pitchFamily="34" charset="0"/>
              </a:rPr>
              <a:t>r sin</a:t>
            </a:r>
            <a:r>
              <a:rPr lang="el-GR" sz="3200" b="1" dirty="0">
                <a:latin typeface="Verdana" pitchFamily="34" charset="0"/>
              </a:rPr>
              <a:t>θ</a:t>
            </a:r>
            <a:r>
              <a:rPr lang="el-GR" sz="3200" b="1" dirty="0">
                <a:solidFill>
                  <a:srgbClr val="CC3300"/>
                </a:solidFill>
                <a:latin typeface="Verdana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l-GR" sz="3200" b="1" dirty="0">
                <a:solidFill>
                  <a:srgbClr val="820000"/>
                </a:solidFill>
                <a:latin typeface="Verdana" pitchFamily="34" charset="0"/>
              </a:rPr>
              <a:t>Υ</a:t>
            </a:r>
            <a:r>
              <a:rPr lang="el-GR" sz="3200" b="1" baseline="-25000" dirty="0">
                <a:solidFill>
                  <a:srgbClr val="820000"/>
                </a:solidFill>
                <a:latin typeface="Verdana" pitchFamily="34" charset="0"/>
              </a:rPr>
              <a:t>Α</a:t>
            </a:r>
            <a:r>
              <a:rPr lang="el-GR" sz="3200" b="1" dirty="0">
                <a:solidFill>
                  <a:srgbClr val="820000"/>
                </a:solidFill>
                <a:latin typeface="Verdana" pitchFamily="34" charset="0"/>
              </a:rPr>
              <a:t>=</a:t>
            </a:r>
            <a:r>
              <a:rPr lang="el-GR" sz="3200" b="1" dirty="0">
                <a:solidFill>
                  <a:srgbClr val="CC3300"/>
                </a:solidFill>
                <a:latin typeface="Verdana" pitchFamily="34" charset="0"/>
              </a:rPr>
              <a:t> </a:t>
            </a:r>
            <a:r>
              <a:rPr lang="en-US" sz="3200" b="1" dirty="0">
                <a:latin typeface="Verdana" pitchFamily="34" charset="0"/>
              </a:rPr>
              <a:t>r cos</a:t>
            </a:r>
            <a:r>
              <a:rPr lang="el-GR" sz="3200" b="1" dirty="0">
                <a:latin typeface="Verdana" pitchFamily="34" charset="0"/>
              </a:rPr>
              <a:t>θ</a:t>
            </a:r>
            <a:endParaRPr lang="en-GB" sz="3200" b="1" dirty="0">
              <a:latin typeface="Verdana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3568" y="679450"/>
            <a:ext cx="7296150" cy="5676900"/>
            <a:chOff x="312" y="54"/>
            <a:chExt cx="4596" cy="3576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12" y="54"/>
              <a:ext cx="4596" cy="3576"/>
              <a:chOff x="312" y="54"/>
              <a:chExt cx="4596" cy="3576"/>
            </a:xfrm>
          </p:grpSpPr>
          <p:grpSp>
            <p:nvGrpSpPr>
              <p:cNvPr id="11" name="Group 7"/>
              <p:cNvGrpSpPr>
                <a:grpSpLocks/>
              </p:cNvGrpSpPr>
              <p:nvPr/>
            </p:nvGrpSpPr>
            <p:grpSpPr bwMode="auto">
              <a:xfrm>
                <a:off x="312" y="54"/>
                <a:ext cx="4596" cy="3576"/>
                <a:chOff x="312" y="54"/>
                <a:chExt cx="4596" cy="3576"/>
              </a:xfrm>
            </p:grpSpPr>
            <p:grpSp>
              <p:nvGrpSpPr>
                <p:cNvPr id="23" name="Group 8"/>
                <p:cNvGrpSpPr>
                  <a:grpSpLocks/>
                </p:cNvGrpSpPr>
                <p:nvPr/>
              </p:nvGrpSpPr>
              <p:grpSpPr bwMode="auto">
                <a:xfrm>
                  <a:off x="312" y="54"/>
                  <a:ext cx="4596" cy="3576"/>
                  <a:chOff x="312" y="54"/>
                  <a:chExt cx="4596" cy="3576"/>
                </a:xfrm>
              </p:grpSpPr>
              <p:grpSp>
                <p:nvGrpSpPr>
                  <p:cNvPr id="2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768" y="144"/>
                    <a:ext cx="3627" cy="3216"/>
                    <a:chOff x="768" y="144"/>
                    <a:chExt cx="3627" cy="3216"/>
                  </a:xfrm>
                </p:grpSpPr>
                <p:sp>
                  <p:nvSpPr>
                    <p:cNvPr id="31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360"/>
                      <a:ext cx="3627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stealth" w="med" len="med"/>
                    </a:ln>
                    <a:effectLst/>
                  </p:spPr>
                  <p:txBody>
                    <a:bodyPr/>
                    <a:lstStyle/>
                    <a:p>
                      <a:endParaRPr lang="el-GR" dirty="0"/>
                    </a:p>
                  </p:txBody>
                </p:sp>
                <p:sp>
                  <p:nvSpPr>
                    <p:cNvPr id="32" name="Line 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68" y="144"/>
                      <a:ext cx="0" cy="321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stealth" w="med" len="med"/>
                    </a:ln>
                    <a:effectLst/>
                  </p:spPr>
                  <p:txBody>
                    <a:bodyPr/>
                    <a:lstStyle/>
                    <a:p>
                      <a:endParaRPr lang="el-GR" dirty="0"/>
                    </a:p>
                  </p:txBody>
                </p:sp>
              </p:grpSp>
              <p:sp>
                <p:nvSpPr>
                  <p:cNvPr id="28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4" y="3288"/>
                    <a:ext cx="38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GB" sz="2400" b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rPr>
                      <a:t>O</a:t>
                    </a:r>
                  </a:p>
                </p:txBody>
              </p:sp>
              <p:sp>
                <p:nvSpPr>
                  <p:cNvPr id="29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21" y="3342"/>
                    <a:ext cx="687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rPr>
                      <a:t>+X</a:t>
                    </a:r>
                    <a:endParaRPr lang="en-GB" sz="2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endParaRPr>
                  </a:p>
                </p:txBody>
              </p:sp>
              <p:sp>
                <p:nvSpPr>
                  <p:cNvPr id="30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2" y="54"/>
                    <a:ext cx="45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rPr>
                      <a:t>+Y</a:t>
                    </a:r>
                    <a:endParaRPr lang="en-GB" sz="2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24" name="Group 15"/>
                <p:cNvGrpSpPr>
                  <a:grpSpLocks/>
                </p:cNvGrpSpPr>
                <p:nvPr/>
              </p:nvGrpSpPr>
              <p:grpSpPr bwMode="auto">
                <a:xfrm>
                  <a:off x="3714" y="289"/>
                  <a:ext cx="480" cy="712"/>
                  <a:chOff x="3714" y="289"/>
                  <a:chExt cx="480" cy="712"/>
                </a:xfrm>
              </p:grpSpPr>
              <p:sp>
                <p:nvSpPr>
                  <p:cNvPr id="25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3714" y="335"/>
                    <a:ext cx="480" cy="666"/>
                  </a:xfrm>
                  <a:custGeom>
                    <a:avLst/>
                    <a:gdLst>
                      <a:gd name="G0" fmla="+- 0 0 0"/>
                      <a:gd name="G1" fmla="+- 11530144 0 0"/>
                      <a:gd name="G2" fmla="+- 0 0 11530144"/>
                      <a:gd name="G3" fmla="+- 10800 0 0"/>
                      <a:gd name="G4" fmla="+- 0 0 0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5400 0 0"/>
                      <a:gd name="G9" fmla="+- 0 0 11530144"/>
                      <a:gd name="G10" fmla="+- 5400 0 2700"/>
                      <a:gd name="G11" fmla="cos G10 0"/>
                      <a:gd name="G12" fmla="sin G10 0"/>
                      <a:gd name="G13" fmla="cos 13500 0"/>
                      <a:gd name="G14" fmla="sin 13500 0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5400 1 2"/>
                      <a:gd name="G20" fmla="+- G19 5400 0"/>
                      <a:gd name="G21" fmla="cos G20 0"/>
                      <a:gd name="G22" fmla="sin G20 0"/>
                      <a:gd name="G23" fmla="+- G21 10800 0"/>
                      <a:gd name="G24" fmla="+- G12 G23 G22"/>
                      <a:gd name="G25" fmla="+- G22 G23 G11"/>
                      <a:gd name="G26" fmla="cos 10800 0"/>
                      <a:gd name="G27" fmla="sin 10800 0"/>
                      <a:gd name="G28" fmla="cos 5400 0"/>
                      <a:gd name="G29" fmla="sin 5400 0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11530144"/>
                      <a:gd name="G36" fmla="sin G34 11530144"/>
                      <a:gd name="G37" fmla="+/ 11530144 0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5400 G39"/>
                      <a:gd name="G43" fmla="sin 54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10417 w 21600"/>
                      <a:gd name="T5" fmla="*/ 6 h 21600"/>
                      <a:gd name="T6" fmla="*/ 2720 w 21600"/>
                      <a:gd name="T7" fmla="*/ 11374 h 21600"/>
                      <a:gd name="T8" fmla="*/ 10608 w 21600"/>
                      <a:gd name="T9" fmla="*/ 5403 h 21600"/>
                      <a:gd name="T10" fmla="*/ 24300 w 21600"/>
                      <a:gd name="T11" fmla="*/ 10800 h 21600"/>
                      <a:gd name="T12" fmla="*/ 18900 w 21600"/>
                      <a:gd name="T13" fmla="*/ 16200 h 21600"/>
                      <a:gd name="T14" fmla="*/ 13500 w 21600"/>
                      <a:gd name="T15" fmla="*/ 10800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16200" y="10800"/>
                        </a:moveTo>
                        <a:cubicBezTo>
                          <a:pt x="16200" y="7817"/>
                          <a:pt x="13782" y="5400"/>
                          <a:pt x="10800" y="5400"/>
                        </a:cubicBezTo>
                        <a:cubicBezTo>
                          <a:pt x="7817" y="5400"/>
                          <a:pt x="5400" y="7817"/>
                          <a:pt x="5400" y="10800"/>
                        </a:cubicBezTo>
                        <a:cubicBezTo>
                          <a:pt x="5399" y="10927"/>
                          <a:pt x="5404" y="11055"/>
                          <a:pt x="5413" y="11182"/>
                        </a:cubicBezTo>
                        <a:lnTo>
                          <a:pt x="27" y="11565"/>
                        </a:lnTo>
                        <a:cubicBezTo>
                          <a:pt x="9" y="11310"/>
                          <a:pt x="0" y="11055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-1"/>
                          <a:pt x="21599" y="4835"/>
                          <a:pt x="21600" y="10799"/>
                        </a:cubicBezTo>
                        <a:lnTo>
                          <a:pt x="21600" y="10800"/>
                        </a:lnTo>
                        <a:lnTo>
                          <a:pt x="24300" y="10800"/>
                        </a:lnTo>
                        <a:lnTo>
                          <a:pt x="18900" y="16200"/>
                        </a:lnTo>
                        <a:lnTo>
                          <a:pt x="13500" y="10800"/>
                        </a:lnTo>
                        <a:lnTo>
                          <a:pt x="16200" y="10800"/>
                        </a:lnTo>
                        <a:close/>
                      </a:path>
                    </a:pathLst>
                  </a:custGeom>
                  <a:solidFill>
                    <a:srgbClr val="CCFFCC">
                      <a:alpha val="50000"/>
                    </a:srgb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 dirty="0"/>
                  </a:p>
                </p:txBody>
              </p:sp>
              <p:sp>
                <p:nvSpPr>
                  <p:cNvPr id="26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5" y="289"/>
                    <a:ext cx="25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rPr>
                      <a:t>+</a:t>
                    </a:r>
                    <a:endParaRPr lang="en-GB" sz="2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12" name="Group 18"/>
              <p:cNvGrpSpPr>
                <a:grpSpLocks/>
              </p:cNvGrpSpPr>
              <p:nvPr/>
            </p:nvGrpSpPr>
            <p:grpSpPr bwMode="auto">
              <a:xfrm>
                <a:off x="2382" y="1404"/>
                <a:ext cx="1038" cy="350"/>
                <a:chOff x="2382" y="1404"/>
                <a:chExt cx="1038" cy="350"/>
              </a:xfrm>
            </p:grpSpPr>
            <p:sp>
              <p:nvSpPr>
                <p:cNvPr id="21" name="AutoShape 19"/>
                <p:cNvSpPr>
                  <a:spLocks noChangeArrowheads="1"/>
                </p:cNvSpPr>
                <p:nvPr/>
              </p:nvSpPr>
              <p:spPr bwMode="auto">
                <a:xfrm>
                  <a:off x="2382" y="1698"/>
                  <a:ext cx="56" cy="56"/>
                </a:xfrm>
                <a:custGeom>
                  <a:avLst/>
                  <a:gdLst>
                    <a:gd name="G0" fmla="+- 5400 0 0"/>
                    <a:gd name="G1" fmla="+- 21600 0 5400"/>
                    <a:gd name="G2" fmla="+- 21600 0 54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993300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 dirty="0"/>
                </a:p>
              </p:txBody>
            </p:sp>
            <p:sp>
              <p:nvSpPr>
                <p:cNvPr id="2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438" y="1404"/>
                  <a:ext cx="98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A</a:t>
                  </a:r>
                  <a:endParaRPr lang="en-GB" sz="2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endParaRPr>
                </a:p>
              </p:txBody>
            </p:sp>
          </p:grpSp>
          <p:grpSp>
            <p:nvGrpSpPr>
              <p:cNvPr id="13" name="Group 21"/>
              <p:cNvGrpSpPr>
                <a:grpSpLocks/>
              </p:cNvGrpSpPr>
              <p:nvPr/>
            </p:nvGrpSpPr>
            <p:grpSpPr bwMode="auto">
              <a:xfrm>
                <a:off x="768" y="1754"/>
                <a:ext cx="1614" cy="1606"/>
                <a:chOff x="768" y="1754"/>
                <a:chExt cx="1614" cy="1606"/>
              </a:xfrm>
            </p:grpSpPr>
            <p:sp>
              <p:nvSpPr>
                <p:cNvPr id="1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768" y="1754"/>
                  <a:ext cx="1614" cy="160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 dirty="0"/>
                </a:p>
              </p:txBody>
            </p:sp>
            <p:sp>
              <p:nvSpPr>
                <p:cNvPr id="2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584" y="2478"/>
                  <a:ext cx="21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r</a:t>
                  </a:r>
                  <a:endParaRPr lang="en-GB" sz="2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endParaRPr>
                </a:p>
              </p:txBody>
            </p:sp>
          </p:grpSp>
          <p:grpSp>
            <p:nvGrpSpPr>
              <p:cNvPr id="14" name="Group 24"/>
              <p:cNvGrpSpPr>
                <a:grpSpLocks/>
              </p:cNvGrpSpPr>
              <p:nvPr/>
            </p:nvGrpSpPr>
            <p:grpSpPr bwMode="auto">
              <a:xfrm>
                <a:off x="762" y="1458"/>
                <a:ext cx="2358" cy="1884"/>
                <a:chOff x="762" y="1458"/>
                <a:chExt cx="2358" cy="1884"/>
              </a:xfrm>
            </p:grpSpPr>
            <p:sp>
              <p:nvSpPr>
                <p:cNvPr id="15" name="Line 25"/>
                <p:cNvSpPr>
                  <a:spLocks noChangeShapeType="1"/>
                </p:cNvSpPr>
                <p:nvPr/>
              </p:nvSpPr>
              <p:spPr bwMode="auto">
                <a:xfrm>
                  <a:off x="2426" y="1754"/>
                  <a:ext cx="0" cy="1588"/>
                </a:xfrm>
                <a:prstGeom prst="line">
                  <a:avLst/>
                </a:prstGeom>
                <a:noFill/>
                <a:ln w="19050">
                  <a:solidFill>
                    <a:srgbClr val="CC33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 dirty="0"/>
                </a:p>
              </p:txBody>
            </p:sp>
            <p:sp>
              <p:nvSpPr>
                <p:cNvPr id="16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762" y="1730"/>
                  <a:ext cx="1620" cy="0"/>
                </a:xfrm>
                <a:prstGeom prst="line">
                  <a:avLst/>
                </a:prstGeom>
                <a:noFill/>
                <a:ln w="19050">
                  <a:solidFill>
                    <a:srgbClr val="CC33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 dirty="0"/>
                </a:p>
              </p:txBody>
            </p:sp>
            <p:sp>
              <p:nvSpPr>
                <p:cNvPr id="1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446" y="1458"/>
                  <a:ext cx="67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2000" b="1" dirty="0">
                      <a:solidFill>
                        <a:srgbClr val="CC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Χ</a:t>
                  </a:r>
                  <a:r>
                    <a:rPr lang="el-GR" sz="2000" b="1" baseline="-25000" dirty="0">
                      <a:solidFill>
                        <a:srgbClr val="CC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Α</a:t>
                  </a:r>
                  <a:endParaRPr lang="en-GB" sz="2000" b="1" baseline="-25000" dirty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1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438" y="2478"/>
                  <a:ext cx="68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2000" b="1" dirty="0">
                      <a:solidFill>
                        <a:srgbClr val="CC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Υ</a:t>
                  </a:r>
                  <a:r>
                    <a:rPr lang="el-GR" sz="2000" b="1" baseline="-25000" dirty="0">
                      <a:solidFill>
                        <a:srgbClr val="CC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Α</a:t>
                  </a:r>
                  <a:endParaRPr lang="en-GB" sz="2000" b="1" baseline="-25000" dirty="0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762" y="2568"/>
              <a:ext cx="474" cy="432"/>
              <a:chOff x="762" y="2568"/>
              <a:chExt cx="474" cy="432"/>
            </a:xfrm>
          </p:grpSpPr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762" y="2736"/>
                <a:ext cx="360" cy="2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4" y="114"/>
                  </a:cxn>
                  <a:cxn ang="0">
                    <a:pos x="360" y="264"/>
                  </a:cxn>
                </a:cxnLst>
                <a:rect l="0" t="0" r="r" b="b"/>
                <a:pathLst>
                  <a:path w="360" h="264">
                    <a:moveTo>
                      <a:pt x="0" y="0"/>
                    </a:moveTo>
                    <a:cubicBezTo>
                      <a:pt x="102" y="35"/>
                      <a:pt x="204" y="70"/>
                      <a:pt x="264" y="114"/>
                    </a:cubicBezTo>
                    <a:cubicBezTo>
                      <a:pt x="324" y="158"/>
                      <a:pt x="342" y="211"/>
                      <a:pt x="360" y="26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10" name="Text Box 31"/>
              <p:cNvSpPr txBox="1">
                <a:spLocks noChangeArrowheads="1"/>
              </p:cNvSpPr>
              <p:nvPr/>
            </p:nvSpPr>
            <p:spPr bwMode="auto">
              <a:xfrm>
                <a:off x="888" y="2568"/>
                <a:ext cx="34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2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θ</a:t>
                </a:r>
                <a:endPara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516953"/>
              </p:ext>
            </p:extLst>
          </p:nvPr>
        </p:nvGraphicFramePr>
        <p:xfrm>
          <a:off x="5751576" y="1879600"/>
          <a:ext cx="3140075" cy="224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850531" imgH="609336" progId="Equation.3">
                  <p:embed/>
                </p:oleObj>
              </mc:Choice>
              <mc:Fallback>
                <p:oleObj name="Equation" r:id="rId3" imgW="850531" imgH="609336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76" y="1879600"/>
                        <a:ext cx="3140075" cy="224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0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19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Ανθούλη 2014. Βασίλειος Παγούνης. «Βασικές Αρχές Γεωδαισίας –Τοπογραφίας (Θ). Ενότητα 4: </a:t>
            </a:r>
            <a:r>
              <a:rPr lang="en-US" sz="2000" dirty="0" smtClean="0"/>
              <a:t>K</a:t>
            </a:r>
            <a:r>
              <a:rPr lang="el-GR" sz="2000" dirty="0" smtClean="0"/>
              <a:t>αρτεσιανό </a:t>
            </a:r>
            <a:r>
              <a:rPr lang="el-GR" sz="2000" dirty="0" smtClean="0"/>
              <a:t>σύστημα συντεταγμένων».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7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4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0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367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Ορθογώνιο καρτεσιανό σύστημα </a:t>
            </a:r>
            <a:br>
              <a:rPr lang="el-GR" dirty="0" smtClean="0"/>
            </a:br>
            <a:r>
              <a:rPr lang="el-GR" dirty="0" smtClean="0"/>
              <a:t>συντεταγμένων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763688" y="1735137"/>
            <a:ext cx="5834063" cy="4621213"/>
            <a:chOff x="872" y="1353"/>
            <a:chExt cx="2099" cy="2237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872" y="1449"/>
              <a:ext cx="1872" cy="1920"/>
              <a:chOff x="907" y="1449"/>
              <a:chExt cx="1872" cy="1920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907" y="1449"/>
                <a:ext cx="0" cy="192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stealth" w="med" len="med"/>
                <a:tailEnd/>
              </a:ln>
              <a:effectLst/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907" y="3369"/>
                <a:ext cx="187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907" y="3225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1051" y="3225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 dirty="0"/>
              </a:p>
            </p:txBody>
          </p:sp>
        </p:grp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683" y="3369"/>
              <a:ext cx="288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907" y="1353"/>
              <a:ext cx="224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Y</a:t>
              </a:r>
            </a:p>
          </p:txBody>
        </p:sp>
      </p:grp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462313" y="3582987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.P (x, y)</a:t>
            </a:r>
          </a:p>
        </p:txBody>
      </p: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1773213" y="3895725"/>
            <a:ext cx="1790700" cy="1993900"/>
            <a:chOff x="883" y="2121"/>
            <a:chExt cx="1128" cy="1256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907" y="3377"/>
              <a:ext cx="1104" cy="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907" y="2121"/>
              <a:ext cx="1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011" y="2121"/>
              <a:ext cx="0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883" y="2129"/>
              <a:ext cx="0" cy="1248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4140176" y="1998662"/>
            <a:ext cx="1203325" cy="1104900"/>
            <a:chOff x="2925" y="1328"/>
            <a:chExt cx="758" cy="696"/>
          </a:xfrm>
        </p:grpSpPr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>
              <a:off x="2925" y="1405"/>
              <a:ext cx="758" cy="619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33CC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182" y="1328"/>
              <a:ext cx="28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+</a:t>
              </a:r>
              <a:endPara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91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Γωνία διεύθυνσης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5" name="Picture 10" descr="DSC02077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04457" y="1039858"/>
            <a:ext cx="4392687" cy="3295188"/>
          </a:xfrm>
          <a:noFill/>
          <a:ln/>
        </p:spPr>
      </p:pic>
      <p:sp>
        <p:nvSpPr>
          <p:cNvPr id="15" name="Line 23"/>
          <p:cNvSpPr>
            <a:spLocks noChangeShapeType="1"/>
          </p:cNvSpPr>
          <p:nvPr/>
        </p:nvSpPr>
        <p:spPr bwMode="auto">
          <a:xfrm flipV="1">
            <a:off x="5505947" y="2213014"/>
            <a:ext cx="1514851" cy="4701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6911526" y="1925677"/>
            <a:ext cx="5413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rgbClr val="FF3300"/>
                </a:solidFill>
              </a:rPr>
              <a:t>Β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5083522" y="2075359"/>
            <a:ext cx="2914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rgbClr val="FF3300"/>
                </a:solidFill>
              </a:rPr>
              <a:t>Α</a:t>
            </a:r>
          </a:p>
        </p:txBody>
      </p:sp>
      <p:sp>
        <p:nvSpPr>
          <p:cNvPr id="29" name="Ορθογώνιο 28"/>
          <p:cNvSpPr/>
          <p:nvPr/>
        </p:nvSpPr>
        <p:spPr>
          <a:xfrm>
            <a:off x="169039" y="1752193"/>
            <a:ext cx="3745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Η κατεύθυνση της γραμμής ΑΒ ορίζεται με την</a:t>
            </a:r>
          </a:p>
          <a:p>
            <a:pPr>
              <a:spcBef>
                <a:spcPct val="50000"/>
              </a:spcBef>
            </a:pPr>
            <a:r>
              <a:rPr lang="el-GR" sz="2400" u="sng" dirty="0">
                <a:latin typeface="+mn-lt"/>
              </a:rPr>
              <a:t>γωνία διεύθυνσης </a:t>
            </a:r>
            <a:r>
              <a:rPr lang="en-US" sz="2400" u="sng" dirty="0">
                <a:latin typeface="+mn-lt"/>
              </a:rPr>
              <a:t>a</a:t>
            </a:r>
            <a:r>
              <a:rPr lang="el-GR" sz="2400" u="sng" baseline="-25000" dirty="0">
                <a:latin typeface="+mn-lt"/>
              </a:rPr>
              <a:t>ΑΒ</a:t>
            </a:r>
          </a:p>
        </p:txBody>
      </p: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2339752" y="4732377"/>
            <a:ext cx="6697439" cy="1801018"/>
            <a:chOff x="385" y="2024"/>
            <a:chExt cx="5217" cy="1724"/>
          </a:xfrm>
        </p:grpSpPr>
        <p:sp>
          <p:nvSpPr>
            <p:cNvPr id="32" name="Line 13"/>
            <p:cNvSpPr>
              <a:spLocks noChangeShapeType="1"/>
            </p:cNvSpPr>
            <p:nvPr/>
          </p:nvSpPr>
          <p:spPr bwMode="auto">
            <a:xfrm flipV="1">
              <a:off x="385" y="2024"/>
              <a:ext cx="1905" cy="17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grpSp>
          <p:nvGrpSpPr>
            <p:cNvPr id="33" name="Group 17"/>
            <p:cNvGrpSpPr>
              <a:grpSpLocks/>
            </p:cNvGrpSpPr>
            <p:nvPr/>
          </p:nvGrpSpPr>
          <p:grpSpPr bwMode="auto">
            <a:xfrm>
              <a:off x="385" y="2024"/>
              <a:ext cx="5217" cy="1724"/>
              <a:chOff x="385" y="2024"/>
              <a:chExt cx="5217" cy="1724"/>
            </a:xfrm>
          </p:grpSpPr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385" y="3748"/>
                <a:ext cx="408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>
                <a:off x="2290" y="2024"/>
                <a:ext cx="3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 dirty="0"/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auto">
              <a:xfrm flipH="1">
                <a:off x="4468" y="2024"/>
                <a:ext cx="1134" cy="17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 dirty="0"/>
              </a:p>
            </p:txBody>
          </p:sp>
        </p:grpSp>
      </p:grpSp>
      <p:grpSp>
        <p:nvGrpSpPr>
          <p:cNvPr id="37" name="Group 31"/>
          <p:cNvGrpSpPr>
            <a:grpSpLocks/>
          </p:cNvGrpSpPr>
          <p:nvPr/>
        </p:nvGrpSpPr>
        <p:grpSpPr bwMode="auto">
          <a:xfrm>
            <a:off x="2927342" y="5308639"/>
            <a:ext cx="4309623" cy="1137651"/>
            <a:chOff x="1111" y="2840"/>
            <a:chExt cx="3357" cy="1089"/>
          </a:xfrm>
        </p:grpSpPr>
        <p:sp>
          <p:nvSpPr>
            <p:cNvPr id="38" name="Line 19"/>
            <p:cNvSpPr>
              <a:spLocks noChangeShapeType="1"/>
            </p:cNvSpPr>
            <p:nvPr/>
          </p:nvSpPr>
          <p:spPr bwMode="auto">
            <a:xfrm flipH="1">
              <a:off x="1111" y="2840"/>
              <a:ext cx="1259" cy="1089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>
              <a:off x="1111" y="3929"/>
              <a:ext cx="3357" cy="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</p:grpSp>
      <p:grpSp>
        <p:nvGrpSpPr>
          <p:cNvPr id="40" name="Group 37"/>
          <p:cNvGrpSpPr>
            <a:grpSpLocks/>
          </p:cNvGrpSpPr>
          <p:nvPr/>
        </p:nvGrpSpPr>
        <p:grpSpPr bwMode="auto">
          <a:xfrm>
            <a:off x="5479908" y="2213014"/>
            <a:ext cx="1590411" cy="4163781"/>
            <a:chOff x="3061" y="890"/>
            <a:chExt cx="1180" cy="2722"/>
          </a:xfrm>
        </p:grpSpPr>
        <p:sp>
          <p:nvSpPr>
            <p:cNvPr id="41" name="Line 24"/>
            <p:cNvSpPr>
              <a:spLocks noChangeShapeType="1"/>
            </p:cNvSpPr>
            <p:nvPr/>
          </p:nvSpPr>
          <p:spPr bwMode="auto">
            <a:xfrm>
              <a:off x="3061" y="935"/>
              <a:ext cx="0" cy="2677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2" name="Line 25"/>
            <p:cNvSpPr>
              <a:spLocks noChangeShapeType="1"/>
            </p:cNvSpPr>
            <p:nvPr/>
          </p:nvSpPr>
          <p:spPr bwMode="auto">
            <a:xfrm>
              <a:off x="4241" y="890"/>
              <a:ext cx="0" cy="2449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43" name="Line 30"/>
          <p:cNvSpPr>
            <a:spLocks noChangeShapeType="1"/>
          </p:cNvSpPr>
          <p:nvPr/>
        </p:nvSpPr>
        <p:spPr bwMode="auto">
          <a:xfrm flipH="1">
            <a:off x="5479907" y="5239144"/>
            <a:ext cx="1587389" cy="116008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44" name="AutoShape 32"/>
          <p:cNvSpPr>
            <a:spLocks noChangeArrowheads="1"/>
          </p:cNvSpPr>
          <p:nvPr/>
        </p:nvSpPr>
        <p:spPr bwMode="auto">
          <a:xfrm>
            <a:off x="4484105" y="5172409"/>
            <a:ext cx="1920523" cy="332206"/>
          </a:xfrm>
          <a:prstGeom prst="curvedDownArrow">
            <a:avLst>
              <a:gd name="adj1" fmla="val 94088"/>
              <a:gd name="adj2" fmla="val 188176"/>
              <a:gd name="adj3" fmla="val 33333"/>
            </a:avLst>
          </a:prstGeom>
          <a:solidFill>
            <a:srgbClr val="00008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grpSp>
        <p:nvGrpSpPr>
          <p:cNvPr id="45" name="Group 38"/>
          <p:cNvGrpSpPr>
            <a:grpSpLocks/>
          </p:cNvGrpSpPr>
          <p:nvPr/>
        </p:nvGrpSpPr>
        <p:grpSpPr bwMode="auto">
          <a:xfrm>
            <a:off x="5099032" y="6029361"/>
            <a:ext cx="2209372" cy="379217"/>
            <a:chOff x="2792" y="3294"/>
            <a:chExt cx="1721" cy="363"/>
          </a:xfrm>
        </p:grpSpPr>
        <p:sp>
          <p:nvSpPr>
            <p:cNvPr id="46" name="Line 26"/>
            <p:cNvSpPr>
              <a:spLocks noChangeShapeType="1"/>
            </p:cNvSpPr>
            <p:nvPr/>
          </p:nvSpPr>
          <p:spPr bwMode="auto">
            <a:xfrm flipV="1">
              <a:off x="3061" y="3339"/>
              <a:ext cx="1180" cy="31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7" name="Text Box 33"/>
            <p:cNvSpPr txBox="1">
              <a:spLocks noChangeArrowheads="1"/>
            </p:cNvSpPr>
            <p:nvPr/>
          </p:nvSpPr>
          <p:spPr bwMode="auto">
            <a:xfrm>
              <a:off x="2792" y="3384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>
                  <a:solidFill>
                    <a:srgbClr val="FF3300"/>
                  </a:solidFill>
                </a:rPr>
                <a:t>Α</a:t>
              </a:r>
            </a:p>
          </p:txBody>
        </p:sp>
        <p:sp>
          <p:nvSpPr>
            <p:cNvPr id="48" name="Text Box 34"/>
            <p:cNvSpPr txBox="1">
              <a:spLocks noChangeArrowheads="1"/>
            </p:cNvSpPr>
            <p:nvPr/>
          </p:nvSpPr>
          <p:spPr bwMode="auto">
            <a:xfrm>
              <a:off x="4196" y="3294"/>
              <a:ext cx="3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dirty="0">
                  <a:solidFill>
                    <a:srgbClr val="FF3300"/>
                  </a:solidFill>
                </a:rPr>
                <a:t>Β</a:t>
              </a:r>
            </a:p>
          </p:txBody>
        </p:sp>
      </p:grpSp>
      <p:sp>
        <p:nvSpPr>
          <p:cNvPr id="49" name="Freeform 35"/>
          <p:cNvSpPr>
            <a:spLocks/>
          </p:cNvSpPr>
          <p:nvPr/>
        </p:nvSpPr>
        <p:spPr bwMode="auto">
          <a:xfrm>
            <a:off x="5758891" y="6173492"/>
            <a:ext cx="71891" cy="176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169"/>
              </a:cxn>
            </a:cxnLst>
            <a:rect l="0" t="0" r="r" b="b"/>
            <a:pathLst>
              <a:path w="56" h="169">
                <a:moveTo>
                  <a:pt x="0" y="0"/>
                </a:moveTo>
                <a:cubicBezTo>
                  <a:pt x="56" y="20"/>
                  <a:pt x="27" y="138"/>
                  <a:pt x="27" y="169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151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0" grpId="0"/>
      <p:bldP spid="43" grpId="0" animBg="1"/>
      <p:bldP spid="44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Γωνία Διεύθυνσης Γραμμής </a:t>
            </a:r>
            <a:r>
              <a:rPr lang="el-GR" dirty="0" smtClean="0"/>
              <a:t>ΑΒ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63425"/>
              </p:ext>
            </p:extLst>
          </p:nvPr>
        </p:nvGraphicFramePr>
        <p:xfrm>
          <a:off x="-396552" y="596900"/>
          <a:ext cx="9217025" cy="626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utoCAD Drawing" r:id="rId3" imgW="11382375" imgH="7734300" progId="">
                  <p:embed/>
                </p:oleObj>
              </mc:Choice>
              <mc:Fallback>
                <p:oleObj name="AutoCAD Drawing" r:id="rId3" imgW="11382375" imgH="77343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6552" y="596900"/>
                        <a:ext cx="9217025" cy="626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64035" y="642937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dirty="0"/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1043310" y="4846638"/>
            <a:ext cx="2233613" cy="1878012"/>
            <a:chOff x="1292" y="3113"/>
            <a:chExt cx="1407" cy="1183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565" y="4065"/>
              <a:ext cx="10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1565" y="3113"/>
              <a:ext cx="0" cy="9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064" y="4065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Χ</a:t>
              </a:r>
              <a:r>
                <a:rPr lang="el-GR" b="1" baseline="-250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Α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292" y="3385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Υ</a:t>
              </a:r>
              <a:r>
                <a:rPr lang="el-GR" b="1" baseline="-250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Α</a:t>
              </a:r>
            </a:p>
          </p:txBody>
        </p: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1043310" y="3189288"/>
            <a:ext cx="4249738" cy="3876675"/>
            <a:chOff x="1292" y="2069"/>
            <a:chExt cx="2677" cy="2442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610" y="4020"/>
              <a:ext cx="2359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1610" y="2069"/>
              <a:ext cx="0" cy="195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016" y="4020"/>
              <a:ext cx="499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Χ</a:t>
              </a:r>
              <a:r>
                <a:rPr lang="el-GR" b="1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Β</a:t>
              </a:r>
            </a:p>
            <a:p>
              <a:pPr>
                <a:spcBef>
                  <a:spcPct val="50000"/>
                </a:spcBef>
              </a:pPr>
              <a:endParaRPr lang="el-GR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292" y="2160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Υ</a:t>
              </a:r>
              <a:r>
                <a:rPr lang="el-GR" b="1" baseline="-25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Β</a:t>
              </a:r>
            </a:p>
          </p:txBody>
        </p:sp>
      </p:grpSp>
      <p:grpSp>
        <p:nvGrpSpPr>
          <p:cNvPr id="18" name="Group 28"/>
          <p:cNvGrpSpPr>
            <a:grpSpLocks/>
          </p:cNvGrpSpPr>
          <p:nvPr/>
        </p:nvGrpSpPr>
        <p:grpSpPr bwMode="auto">
          <a:xfrm>
            <a:off x="3132460" y="2541588"/>
            <a:ext cx="2160588" cy="504825"/>
            <a:chOff x="2608" y="1661"/>
            <a:chExt cx="1361" cy="318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608" y="1979"/>
              <a:ext cx="1361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2926" y="1661"/>
              <a:ext cx="9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 dirty="0">
                  <a:solidFill>
                    <a:srgbClr val="33CC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ΔΧ</a:t>
              </a:r>
              <a:r>
                <a:rPr lang="el-GR" b="1" baseline="-25000" dirty="0">
                  <a:solidFill>
                    <a:srgbClr val="33CC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ΑΒ</a:t>
              </a:r>
            </a:p>
          </p:txBody>
        </p:sp>
      </p:grpSp>
      <p:grpSp>
        <p:nvGrpSpPr>
          <p:cNvPr id="21" name="Group 29"/>
          <p:cNvGrpSpPr>
            <a:grpSpLocks/>
          </p:cNvGrpSpPr>
          <p:nvPr/>
        </p:nvGrpSpPr>
        <p:grpSpPr bwMode="auto">
          <a:xfrm>
            <a:off x="2338710" y="3117850"/>
            <a:ext cx="1081088" cy="1655763"/>
            <a:chOff x="2108" y="2024"/>
            <a:chExt cx="681" cy="1043"/>
          </a:xfrm>
        </p:grpSpPr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562" y="2024"/>
              <a:ext cx="0" cy="104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2108" y="2341"/>
              <a:ext cx="6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 dirty="0">
                  <a:solidFill>
                    <a:srgbClr val="33CC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ΔΥ</a:t>
              </a:r>
              <a:r>
                <a:rPr lang="el-GR" b="1" baseline="-25000" dirty="0">
                  <a:solidFill>
                    <a:srgbClr val="33CC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ΑΒ</a:t>
              </a:r>
            </a:p>
          </p:txBody>
        </p:sp>
      </p:grp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211960" y="2181225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ΔΧ</a:t>
            </a:r>
            <a:r>
              <a:rPr lang="el-GR" sz="20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ΑΒ</a:t>
            </a:r>
            <a:r>
              <a:rPr lang="el-G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= Χ</a:t>
            </a:r>
            <a:r>
              <a:rPr lang="el-GR" sz="20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Β</a:t>
            </a:r>
            <a:r>
              <a:rPr lang="el-G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- Χ</a:t>
            </a:r>
            <a:r>
              <a:rPr lang="el-GR" sz="20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Α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11510" y="4232275"/>
            <a:ext cx="259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ΔΥ</a:t>
            </a:r>
            <a:r>
              <a:rPr lang="el-GR" sz="20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ΑΒ</a:t>
            </a:r>
            <a:r>
              <a:rPr lang="el-G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= Υ</a:t>
            </a:r>
            <a:r>
              <a:rPr lang="el-GR" sz="20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Β</a:t>
            </a:r>
            <a:r>
              <a:rPr lang="el-G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- Υ</a:t>
            </a:r>
            <a:r>
              <a:rPr lang="el-GR" sz="20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Α</a:t>
            </a:r>
          </a:p>
        </p:txBody>
      </p:sp>
      <p:graphicFrame>
        <p:nvGraphicFramePr>
          <p:cNvPr id="2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815008"/>
              </p:ext>
            </p:extLst>
          </p:nvPr>
        </p:nvGraphicFramePr>
        <p:xfrm>
          <a:off x="5472435" y="3910013"/>
          <a:ext cx="2484438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863225" imgH="393529" progId="Equation.3">
                  <p:embed/>
                </p:oleObj>
              </mc:Choice>
              <mc:Fallback>
                <p:oleObj name="Equation" r:id="rId5" imgW="863225" imgH="39352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435" y="3910013"/>
                        <a:ext cx="2484438" cy="113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ine 30"/>
          <p:cNvSpPr>
            <a:spLocks noChangeShapeType="1"/>
          </p:cNvSpPr>
          <p:nvPr/>
        </p:nvSpPr>
        <p:spPr bwMode="auto">
          <a:xfrm flipV="1">
            <a:off x="5293048" y="1462088"/>
            <a:ext cx="0" cy="165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 flipV="1">
            <a:off x="5293048" y="1749425"/>
            <a:ext cx="1800225" cy="1368425"/>
          </a:xfrm>
          <a:prstGeom prst="line">
            <a:avLst/>
          </a:prstGeom>
          <a:noFill/>
          <a:ln w="317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63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 smtClean="0"/>
              <a:t>Προσδιορισμός των συντεταγμένων ή 1ο Θεμελιώδες πρόβλημα της τοπογραφίας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569778"/>
              </p:ext>
            </p:extLst>
          </p:nvPr>
        </p:nvGraphicFramePr>
        <p:xfrm>
          <a:off x="0" y="1119187"/>
          <a:ext cx="9144000" cy="573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utoCAD Drawing" r:id="rId3" imgW="11382375" imgH="7143750" progId="">
                  <p:embed/>
                </p:oleObj>
              </mc:Choice>
              <mc:Fallback>
                <p:oleObj name="AutoCAD Drawing" r:id="rId3" imgW="11382375" imgH="714375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19187"/>
                        <a:ext cx="9144000" cy="573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1574347"/>
            <a:ext cx="83127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srgbClr val="292929"/>
                </a:solidFill>
                <a:latin typeface="+mn-lt"/>
              </a:rPr>
              <a:t>Από τις γνωστές συντεταγμένες </a:t>
            </a:r>
            <a:r>
              <a:rPr lang="en-US" sz="2400" b="1" dirty="0">
                <a:solidFill>
                  <a:srgbClr val="820000"/>
                </a:solidFill>
                <a:latin typeface="+mn-lt"/>
              </a:rPr>
              <a:t>x</a:t>
            </a:r>
            <a:r>
              <a:rPr lang="el-GR" sz="2400" b="1" baseline="-25000" dirty="0">
                <a:solidFill>
                  <a:srgbClr val="820000"/>
                </a:solidFill>
                <a:latin typeface="+mn-lt"/>
              </a:rPr>
              <a:t>Α</a:t>
            </a:r>
            <a:r>
              <a:rPr lang="en-US" sz="2400" b="1" dirty="0">
                <a:solidFill>
                  <a:srgbClr val="820000"/>
                </a:solidFill>
                <a:latin typeface="+mn-lt"/>
              </a:rPr>
              <a:t>, y</a:t>
            </a:r>
            <a:r>
              <a:rPr lang="el-GR" sz="2400" b="1" baseline="-25000" dirty="0">
                <a:solidFill>
                  <a:srgbClr val="820000"/>
                </a:solidFill>
                <a:latin typeface="+mn-lt"/>
              </a:rPr>
              <a:t>Α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 </a:t>
            </a:r>
            <a:r>
              <a:rPr lang="el-GR" sz="2400" dirty="0">
                <a:solidFill>
                  <a:srgbClr val="292929"/>
                </a:solidFill>
                <a:latin typeface="+mn-lt"/>
              </a:rPr>
              <a:t>ενός γνωστού σημείου Α </a:t>
            </a:r>
          </a:p>
          <a:p>
            <a:pPr>
              <a:spcBef>
                <a:spcPct val="50000"/>
              </a:spcBef>
            </a:pPr>
            <a:r>
              <a:rPr lang="el-GR" sz="2400" dirty="0">
                <a:solidFill>
                  <a:srgbClr val="292929"/>
                </a:solidFill>
                <a:latin typeface="+mn-lt"/>
              </a:rPr>
              <a:t>να προσδιορισθούν οι άγνωστες συντεταγμένες </a:t>
            </a:r>
            <a:r>
              <a:rPr lang="en-US" sz="2400" b="1" dirty="0">
                <a:solidFill>
                  <a:srgbClr val="004A82"/>
                </a:solidFill>
                <a:latin typeface="+mn-lt"/>
              </a:rPr>
              <a:t>x</a:t>
            </a:r>
            <a:r>
              <a:rPr lang="el-GR" sz="2400" b="1" baseline="-25000" dirty="0">
                <a:solidFill>
                  <a:srgbClr val="004A82"/>
                </a:solidFill>
                <a:latin typeface="+mn-lt"/>
              </a:rPr>
              <a:t>Β</a:t>
            </a:r>
            <a:r>
              <a:rPr lang="en-US" sz="2400" b="1" dirty="0">
                <a:solidFill>
                  <a:srgbClr val="004A82"/>
                </a:solidFill>
                <a:latin typeface="+mn-lt"/>
              </a:rPr>
              <a:t>, y</a:t>
            </a:r>
            <a:r>
              <a:rPr lang="el-GR" sz="2400" b="1" baseline="-25000" dirty="0">
                <a:solidFill>
                  <a:srgbClr val="004A82"/>
                </a:solidFill>
                <a:latin typeface="+mn-lt"/>
              </a:rPr>
              <a:t>Β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 </a:t>
            </a:r>
            <a:r>
              <a:rPr lang="el-GR" sz="2400" dirty="0">
                <a:solidFill>
                  <a:srgbClr val="292929"/>
                </a:solidFill>
                <a:latin typeface="+mn-lt"/>
              </a:rPr>
              <a:t>του </a:t>
            </a:r>
          </a:p>
          <a:p>
            <a:pPr>
              <a:spcBef>
                <a:spcPct val="50000"/>
              </a:spcBef>
            </a:pPr>
            <a:r>
              <a:rPr lang="el-GR" sz="2400" dirty="0">
                <a:solidFill>
                  <a:srgbClr val="292929"/>
                </a:solidFill>
                <a:latin typeface="+mn-lt"/>
              </a:rPr>
              <a:t>σημείου Β όταν είναι γνωστά η γωνία διεύθυνσης </a:t>
            </a:r>
            <a:r>
              <a:rPr lang="en-US" sz="2400" dirty="0">
                <a:solidFill>
                  <a:srgbClr val="292929"/>
                </a:solidFill>
                <a:latin typeface="+mn-lt"/>
              </a:rPr>
              <a:t>a</a:t>
            </a:r>
            <a:r>
              <a:rPr lang="el-GR" sz="2400" baseline="-25000" dirty="0">
                <a:solidFill>
                  <a:srgbClr val="292929"/>
                </a:solidFill>
                <a:latin typeface="+mn-lt"/>
              </a:rPr>
              <a:t>ΑΒ</a:t>
            </a:r>
            <a:r>
              <a:rPr lang="el-GR" sz="2400" dirty="0">
                <a:solidFill>
                  <a:srgbClr val="292929"/>
                </a:solidFill>
                <a:latin typeface="+mn-lt"/>
              </a:rPr>
              <a:t> από το Α </a:t>
            </a:r>
          </a:p>
          <a:p>
            <a:pPr>
              <a:spcBef>
                <a:spcPct val="50000"/>
              </a:spcBef>
            </a:pPr>
            <a:r>
              <a:rPr lang="el-GR" sz="2400" dirty="0">
                <a:solidFill>
                  <a:srgbClr val="292929"/>
                </a:solidFill>
                <a:latin typeface="+mn-lt"/>
              </a:rPr>
              <a:t>στο Β και η μεταξύ τους απόσταση </a:t>
            </a:r>
            <a:r>
              <a:rPr lang="en-US" sz="2400" dirty="0">
                <a:solidFill>
                  <a:srgbClr val="292929"/>
                </a:solidFill>
                <a:latin typeface="+mn-lt"/>
              </a:rPr>
              <a:t>S</a:t>
            </a:r>
            <a:r>
              <a:rPr lang="el-GR" sz="2400" baseline="-25000" dirty="0">
                <a:solidFill>
                  <a:srgbClr val="292929"/>
                </a:solidFill>
                <a:latin typeface="+mn-lt"/>
              </a:rPr>
              <a:t>ΑΒ</a:t>
            </a:r>
            <a:endParaRPr lang="en-US" sz="2400" baseline="-25000" dirty="0">
              <a:solidFill>
                <a:srgbClr val="292929"/>
              </a:solidFill>
              <a:latin typeface="+mn-lt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1763713" y="4799012"/>
            <a:ext cx="1728787" cy="1584325"/>
            <a:chOff x="1111" y="2750"/>
            <a:chExt cx="1089" cy="998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156" y="3748"/>
              <a:ext cx="10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111" y="2750"/>
              <a:ext cx="0" cy="9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1763713" y="3141662"/>
            <a:ext cx="3887787" cy="3241675"/>
            <a:chOff x="1111" y="1706"/>
            <a:chExt cx="2449" cy="2042"/>
          </a:xfrm>
        </p:grpSpPr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245" y="3748"/>
              <a:ext cx="1315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111" y="1706"/>
              <a:ext cx="0" cy="104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1619250" y="3141662"/>
            <a:ext cx="4032250" cy="3384550"/>
            <a:chOff x="1020" y="1706"/>
            <a:chExt cx="2540" cy="2132"/>
          </a:xfrm>
        </p:grpSpPr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156" y="3838"/>
              <a:ext cx="240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020" y="1706"/>
              <a:ext cx="0" cy="19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795963" y="3716338"/>
            <a:ext cx="33480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400" baseline="-250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24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x</a:t>
            </a:r>
            <a:r>
              <a:rPr lang="en-US" sz="2400" baseline="-250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4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el-GR" sz="24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sz="24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=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400" baseline="-250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4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S</a:t>
            </a:r>
            <a:r>
              <a:rPr lang="en-US" sz="2400" baseline="-250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</a:t>
            </a:r>
            <a:r>
              <a:rPr lang="en-US" sz="24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sina</a:t>
            </a:r>
            <a:r>
              <a:rPr lang="en-US" sz="2400" baseline="-250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</a:t>
            </a:r>
            <a:endParaRPr lang="el-GR" sz="2400" baseline="-25000" dirty="0">
              <a:solidFill>
                <a:srgbClr val="29292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795963" y="4076700"/>
            <a:ext cx="33480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sz="2400" baseline="-250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24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y</a:t>
            </a:r>
            <a:r>
              <a:rPr lang="en-US" sz="2400" baseline="-250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4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el-GR" sz="24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sz="24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 =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sz="2400" baseline="-250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4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S</a:t>
            </a:r>
            <a:r>
              <a:rPr lang="en-US" sz="2400" baseline="-250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</a:t>
            </a:r>
            <a:r>
              <a:rPr lang="en-US" sz="24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cosa</a:t>
            </a:r>
            <a:r>
              <a:rPr lang="en-US" sz="2400" baseline="-25000" dirty="0">
                <a:solidFill>
                  <a:srgbClr val="29292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</a:t>
            </a:r>
            <a:endParaRPr lang="el-GR" sz="2400" baseline="-25000" dirty="0">
              <a:solidFill>
                <a:srgbClr val="29292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3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38009"/>
          </a:xfrm>
        </p:spPr>
        <p:txBody>
          <a:bodyPr>
            <a:noAutofit/>
          </a:bodyPr>
          <a:lstStyle/>
          <a:p>
            <a:r>
              <a:rPr lang="el-GR" sz="3000" dirty="0" smtClean="0"/>
              <a:t>Προσδιορισμός της γωνίας διεύθυνσης και της απόστασης ή 2ο Θεμελιώδες πρόβλημα της τοπογραφίας</a:t>
            </a:r>
            <a:endParaRPr lang="el-GR" sz="3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43607" y="1454641"/>
            <a:ext cx="82089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292929"/>
                </a:solidFill>
                <a:latin typeface="+mn-lt"/>
              </a:rPr>
              <a:t>Από τις γνωστές συντεταγμένες </a:t>
            </a:r>
            <a:r>
              <a:rPr lang="en-US" sz="2200" b="1" dirty="0">
                <a:solidFill>
                  <a:srgbClr val="820000"/>
                </a:solidFill>
                <a:latin typeface="+mn-lt"/>
              </a:rPr>
              <a:t>x</a:t>
            </a:r>
            <a:r>
              <a:rPr lang="en-US" sz="2200" b="1" baseline="-25000" dirty="0">
                <a:solidFill>
                  <a:srgbClr val="820000"/>
                </a:solidFill>
                <a:latin typeface="+mn-lt"/>
              </a:rPr>
              <a:t>i</a:t>
            </a:r>
            <a:r>
              <a:rPr lang="en-US" sz="2200" b="1" dirty="0">
                <a:solidFill>
                  <a:srgbClr val="820000"/>
                </a:solidFill>
                <a:latin typeface="+mn-lt"/>
              </a:rPr>
              <a:t>, y</a:t>
            </a:r>
            <a:r>
              <a:rPr lang="en-US" sz="2200" b="1" baseline="-25000" dirty="0">
                <a:solidFill>
                  <a:srgbClr val="820000"/>
                </a:solidFill>
                <a:latin typeface="+mn-lt"/>
              </a:rPr>
              <a:t>i</a:t>
            </a:r>
            <a:r>
              <a:rPr lang="el-GR" sz="2200" b="1" dirty="0">
                <a:solidFill>
                  <a:srgbClr val="820000"/>
                </a:solidFill>
                <a:latin typeface="+mn-lt"/>
              </a:rPr>
              <a:t> </a:t>
            </a:r>
            <a:r>
              <a:rPr lang="el-GR" sz="2200" dirty="0">
                <a:solidFill>
                  <a:srgbClr val="292929"/>
                </a:solidFill>
                <a:latin typeface="+mn-lt"/>
              </a:rPr>
              <a:t>και </a:t>
            </a:r>
            <a:r>
              <a:rPr lang="en-US" sz="2200" b="1" dirty="0">
                <a:solidFill>
                  <a:srgbClr val="820000"/>
                </a:solidFill>
                <a:latin typeface="+mn-lt"/>
              </a:rPr>
              <a:t>x</a:t>
            </a:r>
            <a:r>
              <a:rPr lang="en-US" sz="2200" b="1" baseline="-25000" dirty="0">
                <a:solidFill>
                  <a:srgbClr val="820000"/>
                </a:solidFill>
                <a:latin typeface="+mn-lt"/>
              </a:rPr>
              <a:t>j</a:t>
            </a:r>
            <a:r>
              <a:rPr lang="en-US" sz="2200" b="1" dirty="0">
                <a:solidFill>
                  <a:srgbClr val="820000"/>
                </a:solidFill>
                <a:latin typeface="+mn-lt"/>
              </a:rPr>
              <a:t>, y</a:t>
            </a:r>
            <a:r>
              <a:rPr lang="en-US" sz="2200" b="1" baseline="-25000" dirty="0">
                <a:solidFill>
                  <a:srgbClr val="820000"/>
                </a:solidFill>
                <a:latin typeface="+mn-lt"/>
              </a:rPr>
              <a:t>j</a:t>
            </a:r>
            <a:r>
              <a:rPr lang="el-GR" sz="2200" b="1" dirty="0">
                <a:solidFill>
                  <a:srgbClr val="820000"/>
                </a:solidFill>
                <a:latin typeface="+mn-lt"/>
              </a:rPr>
              <a:t> </a:t>
            </a:r>
            <a:r>
              <a:rPr lang="el-GR" sz="2200" dirty="0">
                <a:solidFill>
                  <a:srgbClr val="292929"/>
                </a:solidFill>
                <a:latin typeface="+mn-lt"/>
              </a:rPr>
              <a:t>δύο γνωστών σημείων </a:t>
            </a:r>
            <a:r>
              <a:rPr lang="en-US" sz="2200" dirty="0">
                <a:solidFill>
                  <a:srgbClr val="292929"/>
                </a:solidFill>
                <a:latin typeface="+mn-lt"/>
              </a:rPr>
              <a:t>P</a:t>
            </a:r>
            <a:r>
              <a:rPr lang="en-US" sz="2200" baseline="-25000" dirty="0">
                <a:solidFill>
                  <a:srgbClr val="292929"/>
                </a:solidFill>
                <a:latin typeface="+mn-lt"/>
              </a:rPr>
              <a:t>i</a:t>
            </a:r>
            <a:r>
              <a:rPr lang="el-GR" sz="2200" dirty="0">
                <a:solidFill>
                  <a:srgbClr val="292929"/>
                </a:solidFill>
                <a:latin typeface="+mn-lt"/>
              </a:rPr>
              <a:t> και </a:t>
            </a:r>
            <a:r>
              <a:rPr lang="en-US" sz="2200" dirty="0">
                <a:solidFill>
                  <a:srgbClr val="292929"/>
                </a:solidFill>
                <a:latin typeface="+mn-lt"/>
              </a:rPr>
              <a:t>P</a:t>
            </a:r>
            <a:r>
              <a:rPr lang="en-US" sz="2200" baseline="-25000" dirty="0">
                <a:solidFill>
                  <a:srgbClr val="292929"/>
                </a:solidFill>
                <a:latin typeface="+mn-lt"/>
              </a:rPr>
              <a:t>j</a:t>
            </a:r>
            <a:r>
              <a:rPr lang="el-GR" sz="2200" dirty="0">
                <a:solidFill>
                  <a:srgbClr val="292929"/>
                </a:solidFill>
                <a:latin typeface="+mn-lt"/>
              </a:rPr>
              <a:t> να προσδιορισθούν η γωνία διευθυνσης </a:t>
            </a:r>
            <a:r>
              <a:rPr lang="en-US" sz="2200" b="1" dirty="0">
                <a:solidFill>
                  <a:srgbClr val="008000"/>
                </a:solidFill>
                <a:latin typeface="+mn-lt"/>
              </a:rPr>
              <a:t>a</a:t>
            </a:r>
            <a:r>
              <a:rPr lang="en-US" sz="2200" b="1" baseline="-25000" dirty="0">
                <a:solidFill>
                  <a:srgbClr val="008000"/>
                </a:solidFill>
                <a:latin typeface="+mn-lt"/>
              </a:rPr>
              <a:t>ij</a:t>
            </a:r>
            <a:r>
              <a:rPr lang="el-GR" sz="2200" dirty="0">
                <a:solidFill>
                  <a:srgbClr val="292929"/>
                </a:solidFill>
                <a:latin typeface="+mn-lt"/>
              </a:rPr>
              <a:t> από το </a:t>
            </a:r>
            <a:r>
              <a:rPr lang="en-US" sz="2200" dirty="0">
                <a:solidFill>
                  <a:srgbClr val="292929"/>
                </a:solidFill>
                <a:latin typeface="+mn-lt"/>
              </a:rPr>
              <a:t>P</a:t>
            </a:r>
            <a:r>
              <a:rPr lang="en-US" sz="2200" baseline="-25000" dirty="0">
                <a:solidFill>
                  <a:srgbClr val="292929"/>
                </a:solidFill>
                <a:latin typeface="+mn-lt"/>
              </a:rPr>
              <a:t>i</a:t>
            </a:r>
            <a:r>
              <a:rPr lang="el-GR" sz="2200" dirty="0">
                <a:solidFill>
                  <a:srgbClr val="292929"/>
                </a:solidFill>
                <a:latin typeface="+mn-lt"/>
              </a:rPr>
              <a:t> στο </a:t>
            </a:r>
            <a:r>
              <a:rPr lang="en-US" sz="2200" dirty="0">
                <a:solidFill>
                  <a:srgbClr val="292929"/>
                </a:solidFill>
                <a:latin typeface="+mn-lt"/>
              </a:rPr>
              <a:t>P</a:t>
            </a:r>
            <a:r>
              <a:rPr lang="en-US" sz="2200" baseline="-25000" dirty="0">
                <a:solidFill>
                  <a:srgbClr val="292929"/>
                </a:solidFill>
                <a:latin typeface="+mn-lt"/>
              </a:rPr>
              <a:t>j</a:t>
            </a:r>
            <a:r>
              <a:rPr lang="el-GR" sz="2200" dirty="0">
                <a:solidFill>
                  <a:srgbClr val="292929"/>
                </a:solidFill>
                <a:latin typeface="+mn-lt"/>
              </a:rPr>
              <a:t> και η μεταξύ τους απόσταση </a:t>
            </a:r>
            <a:r>
              <a:rPr lang="en-US" sz="2200" b="1" dirty="0">
                <a:solidFill>
                  <a:srgbClr val="004A82"/>
                </a:solidFill>
                <a:latin typeface="+mn-lt"/>
              </a:rPr>
              <a:t>S</a:t>
            </a:r>
            <a:r>
              <a:rPr lang="en-US" sz="2200" b="1" baseline="-25000" dirty="0">
                <a:solidFill>
                  <a:srgbClr val="004A82"/>
                </a:solidFill>
                <a:latin typeface="+mn-lt"/>
              </a:rPr>
              <a:t>ij</a:t>
            </a:r>
            <a:endParaRPr lang="el-GR" sz="2200" b="1" baseline="-25000" dirty="0">
              <a:solidFill>
                <a:srgbClr val="004A82"/>
              </a:solidFill>
              <a:latin typeface="+mn-lt"/>
            </a:endParaRPr>
          </a:p>
        </p:txBody>
      </p:sp>
      <p:pic>
        <p:nvPicPr>
          <p:cNvPr id="6" name="Picture 6" descr="GONIA-DIEFTHINSIS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121391" y="2613968"/>
            <a:ext cx="5163482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32040" y="3068960"/>
                <a:ext cx="4320480" cy="1466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068960"/>
                <a:ext cx="4320480" cy="146629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38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l-GR" dirty="0" smtClean="0">
                <a:solidFill>
                  <a:srgbClr val="292929"/>
                </a:solidFill>
              </a:rPr>
              <a:t>Διερεύνηση </a:t>
            </a:r>
            <a:r>
              <a:rPr lang="el-GR" dirty="0">
                <a:solidFill>
                  <a:srgbClr val="292929"/>
                </a:solidFill>
              </a:rPr>
              <a:t>τεταρτημορίου </a:t>
            </a:r>
            <a:r>
              <a:rPr lang="en-US" dirty="0" smtClean="0">
                <a:solidFill>
                  <a:srgbClr val="292929"/>
                </a:solidFill>
              </a:rPr>
              <a:t>a</a:t>
            </a:r>
            <a:r>
              <a:rPr lang="en-US" baseline="-25000" dirty="0" smtClean="0">
                <a:solidFill>
                  <a:srgbClr val="292929"/>
                </a:solidFill>
              </a:rPr>
              <a:t>ij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-60000">
            <a:off x="2195736" y="1178182"/>
            <a:ext cx="5575414" cy="5040313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98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Προσδιορισμός της γωνίας διεύθυνσης ή </a:t>
            </a:r>
            <a:r>
              <a:rPr lang="en-US" sz="2800" dirty="0" smtClean="0"/>
              <a:t>3</a:t>
            </a:r>
            <a:r>
              <a:rPr lang="el-GR" sz="2800" dirty="0" smtClean="0"/>
              <a:t>ο Θεμελιώδες πρόβλημα της τοπογραφίας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49300" y="5151264"/>
            <a:ext cx="7924800" cy="762000"/>
            <a:chOff x="288" y="2928"/>
            <a:chExt cx="4992" cy="480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288" y="3072"/>
              <a:ext cx="1008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96" y="3072"/>
              <a:ext cx="864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160" y="3168"/>
              <a:ext cx="91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072" y="3168"/>
              <a:ext cx="72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3792" y="2928"/>
              <a:ext cx="1488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96900" y="5760864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197100" y="5456064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568700" y="5913264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159500" y="5837064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8382000" y="467104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n+1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749300" y="3170064"/>
            <a:ext cx="0" cy="266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349500" y="3093864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6311900" y="3093864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3448050" y="5721177"/>
            <a:ext cx="523875" cy="106362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118" y="0"/>
              </a:cxn>
              <a:cxn ang="0">
                <a:pos x="262" y="25"/>
              </a:cxn>
              <a:cxn ang="0">
                <a:pos x="330" y="67"/>
              </a:cxn>
            </a:cxnLst>
            <a:rect l="0" t="0" r="r" b="b"/>
            <a:pathLst>
              <a:path w="330" h="67">
                <a:moveTo>
                  <a:pt x="0" y="50"/>
                </a:moveTo>
                <a:cubicBezTo>
                  <a:pt x="34" y="16"/>
                  <a:pt x="71" y="11"/>
                  <a:pt x="118" y="0"/>
                </a:cubicBezTo>
                <a:cubicBezTo>
                  <a:pt x="186" y="6"/>
                  <a:pt x="207" y="7"/>
                  <a:pt x="262" y="25"/>
                </a:cubicBezTo>
                <a:cubicBezTo>
                  <a:pt x="287" y="41"/>
                  <a:pt x="309" y="46"/>
                  <a:pt x="330" y="67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 dirty="0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44538" y="5075064"/>
            <a:ext cx="842962" cy="658813"/>
            <a:chOff x="381" y="2448"/>
            <a:chExt cx="531" cy="415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81" y="2736"/>
              <a:ext cx="246" cy="1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25"/>
                </a:cxn>
                <a:cxn ang="0">
                  <a:pos x="246" y="127"/>
                </a:cxn>
              </a:cxnLst>
              <a:rect l="0" t="0" r="r" b="b"/>
              <a:pathLst>
                <a:path w="246" h="127">
                  <a:moveTo>
                    <a:pt x="0" y="0"/>
                  </a:moveTo>
                  <a:cubicBezTo>
                    <a:pt x="60" y="6"/>
                    <a:pt x="90" y="12"/>
                    <a:pt x="144" y="25"/>
                  </a:cubicBezTo>
                  <a:cubicBezTo>
                    <a:pt x="190" y="55"/>
                    <a:pt x="210" y="95"/>
                    <a:pt x="246" y="127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384" y="2448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</a:t>
              </a:r>
              <a:r>
                <a:rPr lang="en-US" sz="24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01</a:t>
              </a:r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2349500" y="4922664"/>
            <a:ext cx="1600200" cy="4572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2349500" y="4617864"/>
            <a:ext cx="752475" cy="563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3" y="25"/>
              </a:cxn>
              <a:cxn ang="0">
                <a:pos x="144" y="42"/>
              </a:cxn>
              <a:cxn ang="0">
                <a:pos x="169" y="50"/>
              </a:cxn>
              <a:cxn ang="0">
                <a:pos x="271" y="118"/>
              </a:cxn>
              <a:cxn ang="0">
                <a:pos x="338" y="177"/>
              </a:cxn>
              <a:cxn ang="0">
                <a:pos x="355" y="203"/>
              </a:cxn>
              <a:cxn ang="0">
                <a:pos x="381" y="220"/>
              </a:cxn>
              <a:cxn ang="0">
                <a:pos x="474" y="355"/>
              </a:cxn>
            </a:cxnLst>
            <a:rect l="0" t="0" r="r" b="b"/>
            <a:pathLst>
              <a:path w="474" h="355">
                <a:moveTo>
                  <a:pt x="0" y="0"/>
                </a:moveTo>
                <a:cubicBezTo>
                  <a:pt x="31" y="10"/>
                  <a:pt x="62" y="16"/>
                  <a:pt x="93" y="25"/>
                </a:cubicBezTo>
                <a:cubicBezTo>
                  <a:pt x="110" y="30"/>
                  <a:pt x="127" y="36"/>
                  <a:pt x="144" y="42"/>
                </a:cubicBezTo>
                <a:cubicBezTo>
                  <a:pt x="152" y="45"/>
                  <a:pt x="169" y="50"/>
                  <a:pt x="169" y="50"/>
                </a:cubicBezTo>
                <a:cubicBezTo>
                  <a:pt x="200" y="70"/>
                  <a:pt x="237" y="107"/>
                  <a:pt x="271" y="118"/>
                </a:cubicBezTo>
                <a:cubicBezTo>
                  <a:pt x="298" y="136"/>
                  <a:pt x="311" y="159"/>
                  <a:pt x="338" y="177"/>
                </a:cubicBezTo>
                <a:cubicBezTo>
                  <a:pt x="344" y="186"/>
                  <a:pt x="348" y="196"/>
                  <a:pt x="355" y="203"/>
                </a:cubicBezTo>
                <a:cubicBezTo>
                  <a:pt x="362" y="210"/>
                  <a:pt x="374" y="212"/>
                  <a:pt x="381" y="220"/>
                </a:cubicBezTo>
                <a:cubicBezTo>
                  <a:pt x="417" y="261"/>
                  <a:pt x="436" y="317"/>
                  <a:pt x="474" y="355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l-GR" dirty="0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344738" y="4900439"/>
            <a:ext cx="1147762" cy="712788"/>
            <a:chOff x="1389" y="2338"/>
            <a:chExt cx="723" cy="449"/>
          </a:xfrm>
        </p:grpSpPr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389" y="2338"/>
              <a:ext cx="390" cy="4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3" y="34"/>
                </a:cxn>
                <a:cxn ang="0">
                  <a:pos x="203" y="68"/>
                </a:cxn>
                <a:cxn ang="0">
                  <a:pos x="263" y="135"/>
                </a:cxn>
                <a:cxn ang="0">
                  <a:pos x="297" y="186"/>
                </a:cxn>
                <a:cxn ang="0">
                  <a:pos x="314" y="212"/>
                </a:cxn>
                <a:cxn ang="0">
                  <a:pos x="364" y="364"/>
                </a:cxn>
                <a:cxn ang="0">
                  <a:pos x="390" y="449"/>
                </a:cxn>
              </a:cxnLst>
              <a:rect l="0" t="0" r="r" b="b"/>
              <a:pathLst>
                <a:path w="390" h="449">
                  <a:moveTo>
                    <a:pt x="0" y="0"/>
                  </a:moveTo>
                  <a:cubicBezTo>
                    <a:pt x="45" y="5"/>
                    <a:pt x="113" y="6"/>
                    <a:pt x="153" y="34"/>
                  </a:cubicBezTo>
                  <a:cubicBezTo>
                    <a:pt x="170" y="45"/>
                    <a:pt x="203" y="68"/>
                    <a:pt x="203" y="68"/>
                  </a:cubicBezTo>
                  <a:cubicBezTo>
                    <a:pt x="243" y="127"/>
                    <a:pt x="220" y="107"/>
                    <a:pt x="263" y="135"/>
                  </a:cubicBezTo>
                  <a:cubicBezTo>
                    <a:pt x="274" y="152"/>
                    <a:pt x="286" y="169"/>
                    <a:pt x="297" y="186"/>
                  </a:cubicBezTo>
                  <a:cubicBezTo>
                    <a:pt x="303" y="195"/>
                    <a:pt x="314" y="212"/>
                    <a:pt x="314" y="212"/>
                  </a:cubicBezTo>
                  <a:cubicBezTo>
                    <a:pt x="330" y="263"/>
                    <a:pt x="347" y="313"/>
                    <a:pt x="364" y="364"/>
                  </a:cubicBezTo>
                  <a:cubicBezTo>
                    <a:pt x="372" y="388"/>
                    <a:pt x="390" y="423"/>
                    <a:pt x="390" y="44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728" y="244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</a:t>
              </a:r>
              <a:r>
                <a:rPr lang="en-US" sz="24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12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892300" y="4694064"/>
            <a:ext cx="722313" cy="784225"/>
            <a:chOff x="1104" y="2208"/>
            <a:chExt cx="455" cy="494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262" y="2499"/>
              <a:ext cx="297" cy="203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9" y="59"/>
                </a:cxn>
                <a:cxn ang="0">
                  <a:pos x="59" y="17"/>
                </a:cxn>
                <a:cxn ang="0">
                  <a:pos x="110" y="0"/>
                </a:cxn>
                <a:cxn ang="0">
                  <a:pos x="186" y="8"/>
                </a:cxn>
                <a:cxn ang="0">
                  <a:pos x="297" y="118"/>
                </a:cxn>
                <a:cxn ang="0">
                  <a:pos x="297" y="203"/>
                </a:cxn>
              </a:cxnLst>
              <a:rect l="0" t="0" r="r" b="b"/>
              <a:pathLst>
                <a:path w="297" h="203">
                  <a:moveTo>
                    <a:pt x="0" y="178"/>
                  </a:moveTo>
                  <a:cubicBezTo>
                    <a:pt x="3" y="138"/>
                    <a:pt x="0" y="98"/>
                    <a:pt x="9" y="59"/>
                  </a:cubicBezTo>
                  <a:cubicBezTo>
                    <a:pt x="11" y="50"/>
                    <a:pt x="50" y="21"/>
                    <a:pt x="59" y="17"/>
                  </a:cubicBezTo>
                  <a:cubicBezTo>
                    <a:pt x="75" y="10"/>
                    <a:pt x="110" y="0"/>
                    <a:pt x="110" y="0"/>
                  </a:cubicBezTo>
                  <a:cubicBezTo>
                    <a:pt x="135" y="3"/>
                    <a:pt x="162" y="0"/>
                    <a:pt x="186" y="8"/>
                  </a:cubicBezTo>
                  <a:cubicBezTo>
                    <a:pt x="215" y="18"/>
                    <a:pt x="297" y="86"/>
                    <a:pt x="297" y="118"/>
                  </a:cubicBezTo>
                  <a:cubicBezTo>
                    <a:pt x="297" y="146"/>
                    <a:pt x="297" y="175"/>
                    <a:pt x="297" y="20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1104" y="220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β</a:t>
              </a:r>
              <a:r>
                <a:rPr lang="el-GR" sz="2400" b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1</a:t>
              </a:r>
              <a:endParaRPr lang="en-US" sz="24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316663" y="4998864"/>
            <a:ext cx="1290637" cy="1004888"/>
            <a:chOff x="3891" y="2400"/>
            <a:chExt cx="813" cy="633"/>
          </a:xfrm>
        </p:grpSpPr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891" y="2592"/>
              <a:ext cx="381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25"/>
                </a:cxn>
                <a:cxn ang="0">
                  <a:pos x="161" y="59"/>
                </a:cxn>
                <a:cxn ang="0">
                  <a:pos x="263" y="127"/>
                </a:cxn>
                <a:cxn ang="0">
                  <a:pos x="280" y="152"/>
                </a:cxn>
                <a:cxn ang="0">
                  <a:pos x="305" y="177"/>
                </a:cxn>
                <a:cxn ang="0">
                  <a:pos x="381" y="288"/>
                </a:cxn>
              </a:cxnLst>
              <a:rect l="0" t="0" r="r" b="b"/>
              <a:pathLst>
                <a:path w="381" h="288">
                  <a:moveTo>
                    <a:pt x="0" y="0"/>
                  </a:moveTo>
                  <a:cubicBezTo>
                    <a:pt x="29" y="7"/>
                    <a:pt x="56" y="16"/>
                    <a:pt x="85" y="25"/>
                  </a:cubicBezTo>
                  <a:cubicBezTo>
                    <a:pt x="110" y="42"/>
                    <a:pt x="135" y="44"/>
                    <a:pt x="161" y="59"/>
                  </a:cubicBezTo>
                  <a:cubicBezTo>
                    <a:pt x="197" y="80"/>
                    <a:pt x="225" y="114"/>
                    <a:pt x="263" y="127"/>
                  </a:cubicBezTo>
                  <a:cubicBezTo>
                    <a:pt x="269" y="135"/>
                    <a:pt x="274" y="144"/>
                    <a:pt x="280" y="152"/>
                  </a:cubicBezTo>
                  <a:cubicBezTo>
                    <a:pt x="288" y="161"/>
                    <a:pt x="298" y="168"/>
                    <a:pt x="305" y="177"/>
                  </a:cubicBezTo>
                  <a:cubicBezTo>
                    <a:pt x="332" y="212"/>
                    <a:pt x="351" y="254"/>
                    <a:pt x="381" y="288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4032" y="2400"/>
              <a:ext cx="672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</a:t>
              </a:r>
              <a:r>
                <a:rPr lang="en-US" sz="24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n,(n+1)</a:t>
              </a:r>
            </a:p>
            <a:p>
              <a:pPr>
                <a:spcBef>
                  <a:spcPct val="50000"/>
                </a:spcBef>
              </a:pPr>
              <a:endParaRPr lang="en-US" sz="2400" dirty="0">
                <a:latin typeface="Times New Roman" pitchFamily="18" charset="0"/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854700" y="5075064"/>
            <a:ext cx="820738" cy="698500"/>
            <a:chOff x="3600" y="2448"/>
            <a:chExt cx="517" cy="440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642" y="2761"/>
              <a:ext cx="475" cy="127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187" y="9"/>
                </a:cxn>
                <a:cxn ang="0">
                  <a:pos x="356" y="26"/>
                </a:cxn>
                <a:cxn ang="0">
                  <a:pos x="407" y="60"/>
                </a:cxn>
                <a:cxn ang="0">
                  <a:pos x="449" y="102"/>
                </a:cxn>
                <a:cxn ang="0">
                  <a:pos x="475" y="127"/>
                </a:cxn>
              </a:cxnLst>
              <a:rect l="0" t="0" r="r" b="b"/>
              <a:pathLst>
                <a:path w="475" h="127">
                  <a:moveTo>
                    <a:pt x="0" y="127"/>
                  </a:moveTo>
                  <a:cubicBezTo>
                    <a:pt x="29" y="46"/>
                    <a:pt x="111" y="27"/>
                    <a:pt x="187" y="9"/>
                  </a:cubicBezTo>
                  <a:cubicBezTo>
                    <a:pt x="244" y="12"/>
                    <a:pt x="305" y="0"/>
                    <a:pt x="356" y="26"/>
                  </a:cubicBezTo>
                  <a:cubicBezTo>
                    <a:pt x="374" y="35"/>
                    <a:pt x="407" y="60"/>
                    <a:pt x="407" y="60"/>
                  </a:cubicBezTo>
                  <a:cubicBezTo>
                    <a:pt x="437" y="104"/>
                    <a:pt x="408" y="68"/>
                    <a:pt x="449" y="102"/>
                  </a:cubicBezTo>
                  <a:cubicBezTo>
                    <a:pt x="458" y="110"/>
                    <a:pt x="475" y="127"/>
                    <a:pt x="475" y="12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3600" y="2448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β</a:t>
              </a:r>
              <a:r>
                <a:rPr lang="en-US" sz="2400" b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</a:t>
              </a:r>
            </a:p>
          </p:txBody>
        </p:sp>
      </p:grp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1907704" y="1124744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a</a:t>
            </a:r>
            <a:r>
              <a:rPr lang="en-US" sz="2800" b="1" baseline="-25000" dirty="0">
                <a:latin typeface="Times New Roman" pitchFamily="18" charset="0"/>
              </a:rPr>
              <a:t>12</a:t>
            </a:r>
            <a:r>
              <a:rPr lang="en-US" sz="2800" b="1" dirty="0">
                <a:latin typeface="Times New Roman" pitchFamily="18" charset="0"/>
              </a:rPr>
              <a:t> = a</a:t>
            </a:r>
            <a:r>
              <a:rPr lang="en-US" sz="2800" b="1" baseline="-25000" dirty="0">
                <a:latin typeface="Times New Roman" pitchFamily="18" charset="0"/>
              </a:rPr>
              <a:t>01</a:t>
            </a:r>
            <a:r>
              <a:rPr lang="en-US" sz="2800" b="1" dirty="0">
                <a:latin typeface="Times New Roman" pitchFamily="18" charset="0"/>
              </a:rPr>
              <a:t> + </a:t>
            </a:r>
            <a:r>
              <a:rPr lang="el-GR" sz="2800" b="1" dirty="0">
                <a:latin typeface="Times New Roman" pitchFamily="18" charset="0"/>
              </a:rPr>
              <a:t>β</a:t>
            </a:r>
            <a:r>
              <a:rPr lang="en-US" sz="2800" b="1" baseline="-25000" dirty="0">
                <a:latin typeface="Times New Roman" pitchFamily="18" charset="0"/>
              </a:rPr>
              <a:t>1</a:t>
            </a:r>
            <a:r>
              <a:rPr lang="en-US" sz="2800" b="1" dirty="0">
                <a:latin typeface="Times New Roman" pitchFamily="18" charset="0"/>
              </a:rPr>
              <a:t> +</a:t>
            </a:r>
            <a:r>
              <a:rPr lang="el-GR" sz="2800" b="1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200</a:t>
            </a:r>
            <a:r>
              <a:rPr lang="en-US" sz="2800" b="1" baseline="30000" dirty="0">
                <a:latin typeface="Times New Roman" pitchFamily="18" charset="0"/>
              </a:rPr>
              <a:t>g</a:t>
            </a:r>
            <a:r>
              <a:rPr lang="en-US" sz="2800" b="1" dirty="0">
                <a:latin typeface="Times New Roman" pitchFamily="18" charset="0"/>
              </a:rPr>
              <a:t> – k 400</a:t>
            </a:r>
            <a:r>
              <a:rPr lang="en-US" sz="2800" b="1" baseline="30000" dirty="0">
                <a:latin typeface="Times New Roman" pitchFamily="18" charset="0"/>
              </a:rPr>
              <a:t>g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003957"/>
              </p:ext>
            </p:extLst>
          </p:nvPr>
        </p:nvGraphicFramePr>
        <p:xfrm>
          <a:off x="827584" y="1556792"/>
          <a:ext cx="739140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Εξίσωση" r:id="rId3" imgW="2273300" imgH="431800" progId="Equation.3">
                  <p:embed/>
                </p:oleObj>
              </mc:Choice>
              <mc:Fallback>
                <p:oleObj name="Εξίσωση" r:id="rId3" imgW="2273300" imgH="431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556792"/>
                        <a:ext cx="7391400" cy="140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361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3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Συστήματα συντεταγμένων στο επίπεδο</a:t>
            </a:r>
            <a:br>
              <a:rPr lang="el-GR" sz="2800" dirty="0" smtClean="0"/>
            </a:br>
            <a:r>
              <a:rPr lang="el-GR" sz="2400" dirty="0" smtClean="0"/>
              <a:t>Σύστημα Ορθογωνίων και Πολικών Συντεταγμένων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27584" y="1025352"/>
            <a:ext cx="7296150" cy="5676900"/>
            <a:chOff x="312" y="54"/>
            <a:chExt cx="4596" cy="357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312" y="54"/>
              <a:ext cx="4596" cy="3576"/>
              <a:chOff x="312" y="54"/>
              <a:chExt cx="4596" cy="3576"/>
            </a:xfrm>
          </p:grpSpPr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768" y="144"/>
                <a:ext cx="3627" cy="3216"/>
                <a:chOff x="768" y="144"/>
                <a:chExt cx="3627" cy="3216"/>
              </a:xfrm>
            </p:grpSpPr>
            <p:sp>
              <p:nvSpPr>
                <p:cNvPr id="14" name="Line 7"/>
                <p:cNvSpPr>
                  <a:spLocks noChangeShapeType="1"/>
                </p:cNvSpPr>
                <p:nvPr/>
              </p:nvSpPr>
              <p:spPr bwMode="auto">
                <a:xfrm>
                  <a:off x="768" y="3360"/>
                  <a:ext cx="362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l-GR" dirty="0"/>
                </a:p>
              </p:txBody>
            </p:sp>
            <p:sp>
              <p:nvSpPr>
                <p:cNvPr id="1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768" y="144"/>
                  <a:ext cx="0" cy="32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l-GR" dirty="0"/>
                </a:p>
              </p:txBody>
            </p:sp>
          </p:grp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504" y="3288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O</a:t>
                </a: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4221" y="3342"/>
                <a:ext cx="6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+X</a:t>
                </a:r>
                <a:endParaRPr lang="en-GB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312" y="54"/>
                <a:ext cx="4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+Y</a:t>
                </a:r>
                <a:endParaRPr lang="en-GB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3741" y="84"/>
              <a:ext cx="480" cy="726"/>
              <a:chOff x="3741" y="84"/>
              <a:chExt cx="480" cy="726"/>
            </a:xfrm>
          </p:grpSpPr>
          <p:sp>
            <p:nvSpPr>
              <p:cNvPr id="8" name="AutoShape 13"/>
              <p:cNvSpPr>
                <a:spLocks noChangeArrowheads="1"/>
              </p:cNvSpPr>
              <p:nvPr/>
            </p:nvSpPr>
            <p:spPr bwMode="auto">
              <a:xfrm>
                <a:off x="3741" y="144"/>
                <a:ext cx="480" cy="666"/>
              </a:xfrm>
              <a:custGeom>
                <a:avLst/>
                <a:gdLst>
                  <a:gd name="G0" fmla="+- 0 0 0"/>
                  <a:gd name="G1" fmla="+- 11530144 0 0"/>
                  <a:gd name="G2" fmla="+- 0 0 11530144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11530144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11530144"/>
                  <a:gd name="G36" fmla="sin G34 11530144"/>
                  <a:gd name="G37" fmla="+/ 11530144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417 w 21600"/>
                  <a:gd name="T5" fmla="*/ 6 h 21600"/>
                  <a:gd name="T6" fmla="*/ 2720 w 21600"/>
                  <a:gd name="T7" fmla="*/ 11374 h 21600"/>
                  <a:gd name="T8" fmla="*/ 10608 w 21600"/>
                  <a:gd name="T9" fmla="*/ 5403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399" y="10927"/>
                      <a:pt x="5404" y="11055"/>
                      <a:pt x="5413" y="11182"/>
                    </a:cubicBezTo>
                    <a:lnTo>
                      <a:pt x="27" y="11565"/>
                    </a:lnTo>
                    <a:cubicBezTo>
                      <a:pt x="9" y="11310"/>
                      <a:pt x="0" y="1105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CCFFCC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 dirty="0"/>
              </a:p>
            </p:txBody>
          </p:sp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3882" y="84"/>
                <a:ext cx="25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+</a:t>
                </a:r>
                <a:endParaRPr lang="en-GB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113709" y="3168477"/>
            <a:ext cx="1647825" cy="555625"/>
            <a:chOff x="2382" y="1404"/>
            <a:chExt cx="1038" cy="350"/>
          </a:xfrm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2382" y="1698"/>
              <a:ext cx="56" cy="5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9933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438" y="1404"/>
              <a:ext cx="9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A</a:t>
              </a:r>
              <a:endPara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551484" y="3724102"/>
            <a:ext cx="2562225" cy="2549525"/>
            <a:chOff x="768" y="1754"/>
            <a:chExt cx="1614" cy="160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768" y="1754"/>
              <a:ext cx="1614" cy="16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584" y="2478"/>
              <a:ext cx="2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r</a:t>
              </a:r>
              <a:endPara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541959" y="5016327"/>
            <a:ext cx="752475" cy="685800"/>
            <a:chOff x="762" y="2568"/>
            <a:chExt cx="474" cy="432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62" y="2736"/>
              <a:ext cx="360" cy="2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114"/>
                </a:cxn>
                <a:cxn ang="0">
                  <a:pos x="360" y="264"/>
                </a:cxn>
              </a:cxnLst>
              <a:rect l="0" t="0" r="r" b="b"/>
              <a:pathLst>
                <a:path w="360" h="264">
                  <a:moveTo>
                    <a:pt x="0" y="0"/>
                  </a:moveTo>
                  <a:cubicBezTo>
                    <a:pt x="102" y="35"/>
                    <a:pt x="204" y="70"/>
                    <a:pt x="264" y="114"/>
                  </a:cubicBezTo>
                  <a:cubicBezTo>
                    <a:pt x="324" y="158"/>
                    <a:pt x="342" y="211"/>
                    <a:pt x="360" y="26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888" y="2568"/>
              <a:ext cx="3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θ</a:t>
              </a:r>
              <a:endPara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609009" y="2435052"/>
            <a:ext cx="4867275" cy="1768475"/>
            <a:chOff x="2694" y="942"/>
            <a:chExt cx="3066" cy="1114"/>
          </a:xfrm>
        </p:grpSpPr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2694" y="942"/>
              <a:ext cx="3066" cy="1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b="1" dirty="0">
                  <a:latin typeface="+mn-lt"/>
                </a:rPr>
                <a:t>Πολικές συντεταγμένες Α (</a:t>
              </a:r>
              <a:r>
                <a:rPr lang="en-US" sz="2000" b="1" dirty="0">
                  <a:latin typeface="+mn-lt"/>
                </a:rPr>
                <a:t>r, </a:t>
              </a:r>
              <a:r>
                <a:rPr lang="el-GR" sz="2000" b="1" dirty="0">
                  <a:latin typeface="+mn-lt"/>
                </a:rPr>
                <a:t>θ):</a:t>
              </a:r>
            </a:p>
            <a:p>
              <a:pPr>
                <a:spcBef>
                  <a:spcPct val="50000"/>
                </a:spcBef>
              </a:pPr>
              <a:r>
                <a:rPr lang="el-GR" sz="2000" dirty="0">
                  <a:latin typeface="+mn-lt"/>
                </a:rPr>
                <a:t>Πόλος Ο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latin typeface="+mn-lt"/>
                </a:rPr>
                <a:t>r = (OA)</a:t>
              </a:r>
            </a:p>
            <a:p>
              <a:pPr>
                <a:spcBef>
                  <a:spcPct val="50000"/>
                </a:spcBef>
              </a:pPr>
              <a:r>
                <a:rPr lang="el-GR" sz="2000" dirty="0" smtClean="0">
                  <a:latin typeface="+mn-lt"/>
                </a:rPr>
                <a:t>    θ </a:t>
              </a:r>
              <a:r>
                <a:rPr lang="el-GR" sz="2000" dirty="0">
                  <a:latin typeface="+mn-lt"/>
                </a:rPr>
                <a:t>= ΥΟΑ</a:t>
              </a:r>
              <a:endParaRPr lang="en-GB" sz="2000" dirty="0">
                <a:latin typeface="+mn-lt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V="1">
              <a:off x="3120" y="1754"/>
              <a:ext cx="126" cy="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3246" y="1754"/>
              <a:ext cx="174" cy="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541959" y="3254202"/>
            <a:ext cx="3743325" cy="2990850"/>
            <a:chOff x="762" y="1458"/>
            <a:chExt cx="2358" cy="1884"/>
          </a:xfrm>
        </p:grpSpPr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2426" y="1754"/>
              <a:ext cx="0" cy="1588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>
              <a:off x="762" y="1730"/>
              <a:ext cx="1620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1446" y="1458"/>
              <a:ext cx="6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Χ</a:t>
              </a:r>
              <a:r>
                <a:rPr lang="el-GR" sz="2000" b="1" baseline="-250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Α</a:t>
              </a:r>
              <a:endParaRPr lang="en-GB" sz="2000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2438" y="2478"/>
              <a:ext cx="6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Υ</a:t>
              </a:r>
              <a:r>
                <a:rPr lang="el-GR" sz="2000" b="1" baseline="-250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Α</a:t>
              </a:r>
              <a:endParaRPr lang="en-GB" sz="2000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942509" y="3016077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solidFill>
                  <a:srgbClr val="820000"/>
                </a:solidFill>
                <a:latin typeface="+mn-lt"/>
              </a:rPr>
              <a:t>Α (Χ</a:t>
            </a:r>
            <a:r>
              <a:rPr lang="el-GR" sz="2400" b="1" baseline="-25000" dirty="0">
                <a:solidFill>
                  <a:srgbClr val="820000"/>
                </a:solidFill>
                <a:latin typeface="+mn-lt"/>
              </a:rPr>
              <a:t>Α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, Υ</a:t>
            </a:r>
            <a:r>
              <a:rPr lang="el-GR" sz="2400" b="1" baseline="-25000" dirty="0">
                <a:solidFill>
                  <a:srgbClr val="820000"/>
                </a:solidFill>
                <a:latin typeface="+mn-lt"/>
              </a:rPr>
              <a:t>Α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)</a:t>
            </a:r>
            <a:endParaRPr lang="en-GB" sz="2400" b="1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87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102</TotalTime>
  <Words>942</Words>
  <Application>Microsoft Office PowerPoint</Application>
  <PresentationFormat>Προβολή στην οθόνη (4:3)</PresentationFormat>
  <Paragraphs>150</Paragraphs>
  <Slides>17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OC_template_updated</vt:lpstr>
      <vt:lpstr>1_OC_template_updated</vt:lpstr>
      <vt:lpstr>AutoCAD Drawing</vt:lpstr>
      <vt:lpstr>Equation</vt:lpstr>
      <vt:lpstr>Εξίσωση</vt:lpstr>
      <vt:lpstr>Βασικές Αρχές Γεωδαισίας –Τοπογραφίας (Θ)</vt:lpstr>
      <vt:lpstr>Ορθογώνιο καρτεσιανό σύστημα  συντεταγμένων</vt:lpstr>
      <vt:lpstr>Γωνία διεύθυνσης</vt:lpstr>
      <vt:lpstr>Γωνία Διεύθυνσης Γραμμής ΑΒ</vt:lpstr>
      <vt:lpstr>Προσδιορισμός των συντεταγμένων ή 1ο Θεμελιώδες πρόβλημα της τοπογραφίας</vt:lpstr>
      <vt:lpstr>Προσδιορισμός της γωνίας διεύθυνσης και της απόστασης ή 2ο Θεμελιώδες πρόβλημα της τοπογραφίας</vt:lpstr>
      <vt:lpstr>Διερεύνηση τεταρτημορίου aij</vt:lpstr>
      <vt:lpstr>Προσδιορισμός της γωνίας διεύθυνσης ή 3ο Θεμελιώδες πρόβλημα της τοπογραφίας</vt:lpstr>
      <vt:lpstr>Συστήματα συντεταγμένων στο επίπεδο Σύστημα Ορθογωνίων και Πολικών Συντεταγμένων</vt:lpstr>
      <vt:lpstr>Σχέση µεταξύ πολικών και ορθογώνιων συντεταγµένων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Elenh Xoumh</dc:creator>
  <cp:lastModifiedBy>natasakar new</cp:lastModifiedBy>
  <cp:revision>17</cp:revision>
  <dcterms:created xsi:type="dcterms:W3CDTF">2014-01-03T11:28:40Z</dcterms:created>
  <dcterms:modified xsi:type="dcterms:W3CDTF">2015-11-05T11:09:45Z</dcterms:modified>
</cp:coreProperties>
</file>