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46"/>
  </p:notesMasterIdLst>
  <p:handoutMasterIdLst>
    <p:handoutMasterId r:id="rId47"/>
  </p:handoutMasterIdLst>
  <p:sldIdLst>
    <p:sldId id="256" r:id="rId3"/>
    <p:sldId id="268" r:id="rId4"/>
    <p:sldId id="269" r:id="rId5"/>
    <p:sldId id="316" r:id="rId6"/>
    <p:sldId id="315" r:id="rId7"/>
    <p:sldId id="274" r:id="rId8"/>
    <p:sldId id="275" r:id="rId9"/>
    <p:sldId id="276" r:id="rId10"/>
    <p:sldId id="277" r:id="rId11"/>
    <p:sldId id="278" r:id="rId12"/>
    <p:sldId id="279" r:id="rId13"/>
    <p:sldId id="317" r:id="rId14"/>
    <p:sldId id="281" r:id="rId15"/>
    <p:sldId id="282" r:id="rId16"/>
    <p:sldId id="283" r:id="rId17"/>
    <p:sldId id="284" r:id="rId18"/>
    <p:sldId id="285" r:id="rId19"/>
    <p:sldId id="318" r:id="rId20"/>
    <p:sldId id="286" r:id="rId21"/>
    <p:sldId id="287" r:id="rId22"/>
    <p:sldId id="288" r:id="rId23"/>
    <p:sldId id="289" r:id="rId24"/>
    <p:sldId id="322" r:id="rId25"/>
    <p:sldId id="323" r:id="rId26"/>
    <p:sldId id="324" r:id="rId27"/>
    <p:sldId id="325" r:id="rId28"/>
    <p:sldId id="308" r:id="rId29"/>
    <p:sldId id="319" r:id="rId30"/>
    <p:sldId id="309" r:id="rId31"/>
    <p:sldId id="320" r:id="rId32"/>
    <p:sldId id="310" r:id="rId33"/>
    <p:sldId id="311" r:id="rId34"/>
    <p:sldId id="312" r:id="rId35"/>
    <p:sldId id="321" r:id="rId36"/>
    <p:sldId id="313" r:id="rId37"/>
    <p:sldId id="314" r:id="rId38"/>
    <p:sldId id="257" r:id="rId39"/>
    <p:sldId id="262" r:id="rId40"/>
    <p:sldId id="264" r:id="rId41"/>
    <p:sldId id="326" r:id="rId42"/>
    <p:sldId id="327" r:id="rId43"/>
    <p:sldId id="266" r:id="rId44"/>
    <p:sldId id="261" r:id="rId45"/>
  </p:sldIdLst>
  <p:sldSz cx="9144000" cy="6858000" type="screen4x3"/>
  <p:notesSz cx="7104063" cy="10234613"/>
  <p:custDataLst>
    <p:tags r:id="rId4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1913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6672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6672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1870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744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0954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0954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047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258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9377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9891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5573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648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5330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249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6519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66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CC03C-73F5-47BD-8A43-D861CEF6C56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6658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1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3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7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8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4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0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8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12573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1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0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1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ymptoms_of_AIDS-el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adse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dpod.org/2007/08/06/primary-cns-lymphoma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commons.wikimedia.org/wiki/File:Norwegian_Scabies_in_Homeless_AIDS_Patient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atho" TargetMode="External"/><Relationship Id="rId4" Type="http://schemas.openxmlformats.org/officeDocument/2006/relationships/hyperlink" Target="http://commons.wikimedia.org/wiki/File:Kaposi%E2%80%99s_sarcoma_intraoral_AIDS_072_lores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5/deed.en" TargetMode="External"/><Relationship Id="rId5" Type="http://schemas.openxmlformats.org/officeDocument/2006/relationships/hyperlink" Target="http://commons.wikimedia.org/wiki/User:Badseed" TargetMode="External"/><Relationship Id="rId4" Type="http://schemas.openxmlformats.org/officeDocument/2006/relationships/hyperlink" Target="http://commons.wikimedia.org/wiki/File:HIV_Virion-el.sv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Splette" TargetMode="External"/><Relationship Id="rId5" Type="http://schemas.openxmlformats.org/officeDocument/2006/relationships/hyperlink" Target="http://commons.wikimedia.org/wiki/File:HIV-replication-cycle.svg" TargetMode="Externa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/index.php?title=User:JosianeCaplette&amp;action=edit&amp;redlink=1" TargetMode="External"/><Relationship Id="rId4" Type="http://schemas.openxmlformats.org/officeDocument/2006/relationships/hyperlink" Target="http://commons.wikimedia.org/wiki/File:Cycle_VPR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80120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Παθολογία Ι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Ιογενείς </a:t>
            </a:r>
            <a:r>
              <a:rPr lang="el-GR" sz="2600" dirty="0"/>
              <a:t>λοιμώξεις </a:t>
            </a:r>
            <a:r>
              <a:rPr lang="el-GR" sz="2600" dirty="0" smtClean="0"/>
              <a:t>(β’ </a:t>
            </a:r>
            <a:r>
              <a:rPr lang="el-GR" sz="2600" dirty="0"/>
              <a:t>μέρος)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Mαρία</a:t>
            </a:r>
            <a:r>
              <a:rPr lang="el-GR" sz="2200" dirty="0"/>
              <a:t> </a:t>
            </a:r>
            <a:r>
              <a:rPr lang="el-GR" sz="2200" dirty="0" err="1"/>
              <a:t>Bενετίκου</a:t>
            </a:r>
            <a:r>
              <a:rPr lang="el-GR" sz="2200" dirty="0"/>
              <a:t>, MD, </a:t>
            </a:r>
            <a:r>
              <a:rPr lang="el-GR" sz="2200" dirty="0" err="1"/>
              <a:t>MSc</a:t>
            </a:r>
            <a:r>
              <a:rPr lang="el-GR" sz="2200" dirty="0"/>
              <a:t>, </a:t>
            </a:r>
            <a:r>
              <a:rPr lang="el-GR" sz="2200" dirty="0" err="1"/>
              <a:t>DipEndo</a:t>
            </a:r>
            <a:r>
              <a:rPr lang="el-GR" sz="2200" dirty="0"/>
              <a:t>, </a:t>
            </a:r>
            <a:r>
              <a:rPr lang="el-GR" sz="2200" dirty="0" err="1"/>
              <a:t>PhD</a:t>
            </a:r>
            <a:r>
              <a:rPr lang="el-GR" sz="2200" dirty="0"/>
              <a:t>,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Ιατρός ενδοκρινολόγος, καθηγήτρια </a:t>
            </a:r>
            <a:r>
              <a:rPr lang="el-GR" sz="2200" dirty="0" err="1"/>
              <a:t>παθοφυσιολογίας</a:t>
            </a:r>
            <a:r>
              <a:rPr lang="el-GR" sz="2200" dirty="0"/>
              <a:t> – νοσολογίας, διδάκτωρ πανεπιστήμιου Αθηνών και Λονδίνου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</a:t>
            </a:r>
            <a:r>
              <a:rPr lang="el-GR" sz="2200" dirty="0" smtClean="0"/>
              <a:t>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</a:t>
            </a:r>
            <a:r>
              <a:rPr lang="en-US" dirty="0"/>
              <a:t>AIDS</a:t>
            </a:r>
            <a:r>
              <a:rPr lang="el-GR" dirty="0"/>
              <a:t> </a:t>
            </a:r>
            <a:r>
              <a:rPr lang="el-GR" sz="3000" b="0" dirty="0" smtClean="0"/>
              <a:t>5/5</a:t>
            </a:r>
            <a:endParaRPr lang="el-GR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Κατηγορία (Στάδιο) </a:t>
            </a:r>
            <a:r>
              <a:rPr lang="en-US" altLang="el-GR" b="1" dirty="0" smtClean="0"/>
              <a:t>C</a:t>
            </a:r>
            <a:endParaRPr lang="el-GR" altLang="el-GR" b="1" dirty="0" smtClean="0"/>
          </a:p>
          <a:p>
            <a:pPr marL="355600" indent="0" eaLnBrk="1" hangingPunct="1">
              <a:spcBef>
                <a:spcPts val="0"/>
              </a:spcBef>
              <a:buNone/>
            </a:pPr>
            <a:r>
              <a:rPr lang="el-GR" altLang="el-GR" b="1" dirty="0" smtClean="0"/>
              <a:t>(νοσήματα που ορίζουν το </a:t>
            </a:r>
            <a:r>
              <a:rPr lang="en-US" altLang="el-GR" b="1" dirty="0" smtClean="0"/>
              <a:t>AIDS</a:t>
            </a:r>
            <a:r>
              <a:rPr lang="el-GR" altLang="el-GR" b="1" dirty="0" smtClean="0"/>
              <a:t>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Κατά κανόνα έκδηλο ανοσολογικό έλλειμ</a:t>
            </a:r>
            <a:r>
              <a:rPr lang="el-GR" altLang="el-GR" dirty="0"/>
              <a:t>μ</a:t>
            </a:r>
            <a:r>
              <a:rPr lang="el-GR" altLang="el-GR" dirty="0" smtClean="0"/>
              <a:t>α.</a:t>
            </a:r>
          </a:p>
          <a:p>
            <a:pPr lvl="1"/>
            <a:r>
              <a:rPr lang="el-GR" altLang="el-GR" dirty="0" smtClean="0"/>
              <a:t>Τα συχνότερα σύνδρομα είναι πνευμονία από </a:t>
            </a:r>
            <a:r>
              <a:rPr lang="en-US" altLang="el-GR" dirty="0" smtClean="0"/>
              <a:t>Pneumocystis </a:t>
            </a:r>
            <a:r>
              <a:rPr lang="en-US" altLang="el-GR" dirty="0" err="1" smtClean="0"/>
              <a:t>carinii</a:t>
            </a:r>
            <a:r>
              <a:rPr lang="el-GR" altLang="el-GR" dirty="0" smtClean="0"/>
              <a:t>, οισοφαγίτιδα από </a:t>
            </a:r>
            <a:r>
              <a:rPr lang="en-US" altLang="el-GR" dirty="0" smtClean="0"/>
              <a:t>Candida </a:t>
            </a:r>
            <a:r>
              <a:rPr lang="en-US" altLang="el-GR" dirty="0" err="1" smtClean="0"/>
              <a:t>albicans</a:t>
            </a:r>
            <a:r>
              <a:rPr lang="el-GR" altLang="el-GR" dirty="0" smtClean="0"/>
              <a:t>, εγκεφαλική τοξοπλάσμωση, ΤΒ (φυματίωση πνευμονική ή </a:t>
            </a:r>
            <a:r>
              <a:rPr lang="el-GR" altLang="el-GR" dirty="0" err="1" smtClean="0"/>
              <a:t>εξωπνευμονική</a:t>
            </a:r>
            <a:r>
              <a:rPr lang="el-GR" altLang="el-GR" dirty="0" smtClean="0"/>
              <a:t>) και λοιμώξεις από διάφορα άτυπα </a:t>
            </a:r>
            <a:r>
              <a:rPr lang="el-GR" altLang="el-GR" dirty="0" err="1" smtClean="0"/>
              <a:t>μυκοβακτηρίδια</a:t>
            </a:r>
            <a:r>
              <a:rPr lang="el-GR" altLang="el-GR" dirty="0" smtClean="0"/>
              <a:t>, όπως το </a:t>
            </a:r>
            <a:r>
              <a:rPr lang="el-GR" altLang="el-GR" dirty="0" err="1" smtClean="0"/>
              <a:t>μυκοβακτηρίδιο</a:t>
            </a:r>
            <a:r>
              <a:rPr lang="el-GR" altLang="el-GR" dirty="0" smtClean="0"/>
              <a:t> </a:t>
            </a:r>
            <a:r>
              <a:rPr lang="en-US" altLang="el-GR" dirty="0" err="1" smtClean="0"/>
              <a:t>Avium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intracellulare</a:t>
            </a:r>
            <a:r>
              <a:rPr lang="el-GR" altLang="el-GR" dirty="0" smtClean="0"/>
              <a:t>, σάρκωμα </a:t>
            </a:r>
            <a:r>
              <a:rPr lang="en-US" altLang="el-GR" dirty="0" smtClean="0"/>
              <a:t>Kaposi </a:t>
            </a:r>
            <a:r>
              <a:rPr lang="el-GR" altLang="el-GR" dirty="0" smtClean="0"/>
              <a:t>και υποτροπιάζουσες </a:t>
            </a:r>
            <a:r>
              <a:rPr lang="el-GR" altLang="el-GR" dirty="0" err="1" smtClean="0"/>
              <a:t>βακτηριδιακές</a:t>
            </a:r>
            <a:r>
              <a:rPr lang="el-GR" altLang="el-GR" dirty="0" smtClean="0"/>
              <a:t> πνευμονίες.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41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Ευκαιριακές λοιμώξεις που συναντάμε στο </a:t>
            </a:r>
            <a:r>
              <a:rPr lang="el-GR" dirty="0" err="1" smtClean="0"/>
              <a:t>Αids</a:t>
            </a:r>
            <a:r>
              <a:rPr lang="el-GR" dirty="0" smtClean="0"/>
              <a:t> </a:t>
            </a:r>
            <a:r>
              <a:rPr lang="el-GR" sz="3100" b="0" dirty="0" smtClean="0"/>
              <a:t>1/2</a:t>
            </a:r>
            <a:endParaRPr lang="el-GR" sz="3100" b="0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Βακτηριδιακές</a:t>
            </a:r>
            <a:r>
              <a:rPr lang="el-GR" altLang="el-GR" dirty="0" smtClean="0"/>
              <a:t> – ΤΒ όλες τις μορφές (πνευμονική, </a:t>
            </a:r>
            <a:r>
              <a:rPr lang="el-GR" altLang="el-GR" dirty="0" err="1" smtClean="0"/>
              <a:t>εξωπνευμονική</a:t>
            </a:r>
            <a:r>
              <a:rPr lang="el-GR" altLang="el-GR" dirty="0" smtClean="0"/>
              <a:t>, διάχυτη), άτυπες </a:t>
            </a:r>
            <a:r>
              <a:rPr lang="el-GR" altLang="el-GR" dirty="0" err="1" smtClean="0"/>
              <a:t>μυκοβακτηριδώσεις</a:t>
            </a:r>
            <a:r>
              <a:rPr lang="el-GR" altLang="el-GR" dirty="0" smtClean="0"/>
              <a:t> και διάχυτες μορφές, υποτροπιάζουσες </a:t>
            </a:r>
            <a:r>
              <a:rPr lang="el-GR" altLang="el-GR" dirty="0" err="1" smtClean="0"/>
              <a:t>βακτηριδιακές</a:t>
            </a:r>
            <a:r>
              <a:rPr lang="el-GR" altLang="el-GR" dirty="0" smtClean="0"/>
              <a:t> πνευμονίες, υποτροπιάζουσες βακτηριαιμίες από </a:t>
            </a:r>
            <a:r>
              <a:rPr lang="el-GR" altLang="el-GR" dirty="0" err="1" smtClean="0"/>
              <a:t>σαλμονέλλα</a:t>
            </a:r>
            <a:r>
              <a:rPr lang="el-GR" altLang="el-GR" dirty="0" smtClean="0"/>
              <a:t>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Ιογενείς </a:t>
            </a:r>
            <a:r>
              <a:rPr lang="el-GR" altLang="el-GR" dirty="0" smtClean="0"/>
              <a:t>– Λοίμωξη από </a:t>
            </a:r>
            <a:r>
              <a:rPr lang="el-GR" altLang="el-GR" dirty="0" err="1" smtClean="0"/>
              <a:t>κυταρομεγαλοιό</a:t>
            </a:r>
            <a:r>
              <a:rPr lang="el-GR" altLang="el-GR" dirty="0" smtClean="0"/>
              <a:t> – (</a:t>
            </a:r>
            <a:r>
              <a:rPr lang="en-US" altLang="el-GR" dirty="0" smtClean="0"/>
              <a:t>CMV</a:t>
            </a:r>
            <a:r>
              <a:rPr lang="el-GR" altLang="el-GR" dirty="0" smtClean="0"/>
              <a:t>, με διάχυτα συμπτώματα από τον αμφιβληστροειδή, το ΚΝΣ και το γαστρεντερικό), </a:t>
            </a:r>
            <a:r>
              <a:rPr lang="el-GR" altLang="el-GR" dirty="0" err="1" smtClean="0"/>
              <a:t>εξελκωμένο</a:t>
            </a:r>
            <a:r>
              <a:rPr lang="el-GR" altLang="el-GR" dirty="0" smtClean="0"/>
              <a:t> απλό έρπητα, προϊούσα </a:t>
            </a:r>
            <a:r>
              <a:rPr lang="el-GR" altLang="el-GR" dirty="0" err="1" smtClean="0"/>
              <a:t>πολυεστιακή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λευκοεγκεφαλοπάθεια</a:t>
            </a:r>
            <a:r>
              <a:rPr lang="el-GR" altLang="el-GR" dirty="0" smtClean="0"/>
              <a:t>.</a:t>
            </a:r>
            <a:endParaRPr lang="el-GR" altLang="el-GR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59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Ευκαιριακές λοιμώξεις που συναντάμε στο </a:t>
            </a:r>
            <a:r>
              <a:rPr lang="el-GR" dirty="0" err="1" smtClean="0"/>
              <a:t>Αids</a:t>
            </a:r>
            <a:r>
              <a:rPr lang="el-GR" dirty="0" smtClean="0"/>
              <a:t> </a:t>
            </a:r>
            <a:r>
              <a:rPr lang="el-GR" sz="3100" b="0" dirty="0" smtClean="0"/>
              <a:t>2/2</a:t>
            </a:r>
            <a:endParaRPr lang="el-GR" sz="3100" b="0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Πρωτοζωικές </a:t>
            </a:r>
            <a:r>
              <a:rPr lang="el-GR" altLang="el-GR" dirty="0" smtClean="0"/>
              <a:t>Πνευμονία από </a:t>
            </a:r>
            <a:r>
              <a:rPr lang="en-US" altLang="el-GR" dirty="0" smtClean="0"/>
              <a:t>Pneumocystis </a:t>
            </a:r>
            <a:r>
              <a:rPr lang="en-US" altLang="el-GR" dirty="0" err="1" smtClean="0"/>
              <a:t>carinii</a:t>
            </a:r>
            <a:r>
              <a:rPr lang="el-GR" altLang="el-GR" dirty="0" smtClean="0"/>
              <a:t>, εγκεφαλίτιδα από τοξοπλάσμωση, γαστρεντερική </a:t>
            </a:r>
            <a:r>
              <a:rPr lang="el-GR" altLang="el-GR" dirty="0" err="1" smtClean="0"/>
              <a:t>κρυπτοσποριδίωση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ισοσποριδίωση</a:t>
            </a:r>
            <a:r>
              <a:rPr lang="el-GR" altLang="el-GR" dirty="0" smtClean="0"/>
              <a:t>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err="1" smtClean="0"/>
              <a:t>Μυκητιασικές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– </a:t>
            </a:r>
            <a:r>
              <a:rPr lang="el-GR" altLang="el-GR" dirty="0" err="1" smtClean="0"/>
              <a:t>Καντιντίαση</a:t>
            </a:r>
            <a:r>
              <a:rPr lang="el-GR" altLang="el-GR" dirty="0" smtClean="0"/>
              <a:t> (οισοφαγική και τραχειοβρογχική) </a:t>
            </a:r>
            <a:r>
              <a:rPr lang="el-GR" altLang="el-GR" dirty="0" err="1" smtClean="0"/>
              <a:t>κρυπτ</a:t>
            </a:r>
            <a:r>
              <a:rPr lang="en-US" altLang="el-GR" dirty="0" smtClean="0"/>
              <a:t>o</a:t>
            </a:r>
            <a:r>
              <a:rPr lang="el-GR" altLang="el-GR" dirty="0" err="1" smtClean="0"/>
              <a:t>κόκκωση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ιστοπλάσμωση</a:t>
            </a:r>
            <a:r>
              <a:rPr lang="el-GR" altLang="el-GR" dirty="0" smtClean="0"/>
              <a:t> (διάχυτη, </a:t>
            </a:r>
            <a:r>
              <a:rPr lang="el-GR" altLang="el-GR" dirty="0" err="1" smtClean="0"/>
              <a:t>εξωπνευμονική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μηνιγγοεγκεφαλίτιδα</a:t>
            </a:r>
            <a:r>
              <a:rPr lang="el-GR" altLang="el-GR" dirty="0" smtClean="0"/>
              <a:t>), </a:t>
            </a:r>
            <a:r>
              <a:rPr lang="el-GR" altLang="el-GR" dirty="0" err="1" smtClean="0"/>
              <a:t>κοκκιδιομύκωση</a:t>
            </a:r>
            <a:r>
              <a:rPr lang="el-GR" altLang="el-GR" dirty="0" smtClean="0"/>
              <a:t> (διάχυτη, </a:t>
            </a:r>
            <a:r>
              <a:rPr lang="el-GR" altLang="el-GR" dirty="0" err="1" smtClean="0"/>
              <a:t>εξωπνευμονική</a:t>
            </a:r>
            <a:r>
              <a:rPr lang="el-GR" altLang="el-GR" dirty="0" smtClean="0"/>
              <a:t>).</a:t>
            </a:r>
          </a:p>
          <a:p>
            <a:pPr lvl="0"/>
            <a:r>
              <a:rPr lang="el-GR" altLang="el-GR" dirty="0" smtClean="0">
                <a:solidFill>
                  <a:prstClr val="black"/>
                </a:solidFill>
              </a:rPr>
              <a:t>Επίσης </a:t>
            </a:r>
            <a:r>
              <a:rPr lang="el-GR" altLang="el-GR" b="1" dirty="0">
                <a:solidFill>
                  <a:prstClr val="black"/>
                </a:solidFill>
              </a:rPr>
              <a:t>ευκαιριακοί όγκοι</a:t>
            </a:r>
            <a:r>
              <a:rPr lang="el-GR" altLang="el-GR" dirty="0">
                <a:solidFill>
                  <a:prstClr val="black"/>
                </a:solidFill>
              </a:rPr>
              <a:t> όπως σάρκωμα </a:t>
            </a:r>
            <a:r>
              <a:rPr lang="en-US" altLang="el-GR" dirty="0">
                <a:solidFill>
                  <a:prstClr val="black"/>
                </a:solidFill>
              </a:rPr>
              <a:t>Kaposi</a:t>
            </a:r>
            <a:r>
              <a:rPr lang="el-GR" altLang="el-GR" dirty="0">
                <a:solidFill>
                  <a:prstClr val="black"/>
                </a:solidFill>
              </a:rPr>
              <a:t>, όλοι οι τύποι, λεμφώματα</a:t>
            </a:r>
            <a:r>
              <a:rPr lang="en-US" altLang="el-GR" dirty="0">
                <a:solidFill>
                  <a:prstClr val="black"/>
                </a:solidFill>
              </a:rPr>
              <a:t> (Non Hodgkin’s Lymphoma)</a:t>
            </a:r>
            <a:r>
              <a:rPr lang="el-GR" altLang="el-GR" dirty="0">
                <a:solidFill>
                  <a:prstClr val="black"/>
                </a:solidFill>
              </a:rPr>
              <a:t> (υψηλής κακοήθειας Β-κυττάρων που σχετίζεται με τον </a:t>
            </a:r>
            <a:r>
              <a:rPr lang="en-US" altLang="el-GR" dirty="0">
                <a:solidFill>
                  <a:prstClr val="black"/>
                </a:solidFill>
              </a:rPr>
              <a:t>EBV</a:t>
            </a:r>
            <a:r>
              <a:rPr lang="el-GR" altLang="el-GR" dirty="0">
                <a:solidFill>
                  <a:prstClr val="black"/>
                </a:solidFill>
              </a:rPr>
              <a:t>), καρκίνωμα πρωκτού και τραχήλου</a:t>
            </a:r>
            <a:r>
              <a:rPr lang="el-GR" altLang="el-GR" dirty="0" smtClean="0">
                <a:solidFill>
                  <a:prstClr val="black"/>
                </a:solidFill>
              </a:rPr>
              <a:t>.</a:t>
            </a:r>
            <a:endParaRPr lang="el-GR" alt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52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Δήλωση κρουσμάτων</a:t>
            </a:r>
            <a:endParaRPr lang="el-GR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altLang="el-GR" b="1" dirty="0" smtClean="0"/>
              <a:t>Στο </a:t>
            </a:r>
            <a:r>
              <a:rPr lang="en-US" altLang="el-GR" b="1" dirty="0" smtClean="0"/>
              <a:t>AIDS</a:t>
            </a:r>
            <a:r>
              <a:rPr lang="el-GR" altLang="el-GR" b="1" dirty="0" smtClean="0"/>
              <a:t> τα κρούσματα δηλώνονται ανωνύμως.</a:t>
            </a:r>
          </a:p>
          <a:p>
            <a:pPr eaLnBrk="1" hangingPunct="1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altLang="el-GR" b="1" dirty="0" smtClean="0"/>
              <a:t>Επίσης πριν την διενέργεια ελέγχου για </a:t>
            </a:r>
            <a:r>
              <a:rPr lang="en-US" altLang="el-GR" b="1" dirty="0" smtClean="0"/>
              <a:t>HIV</a:t>
            </a:r>
            <a:r>
              <a:rPr lang="el-GR" altLang="el-GR" b="1" dirty="0" smtClean="0"/>
              <a:t> πρέπει να υπάρχει η συγκατάθεση του ασθενούς.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37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Διαγνωστική του ιού </a:t>
            </a:r>
            <a:r>
              <a:rPr lang="en-US" dirty="0" smtClean="0"/>
              <a:t>HIV</a:t>
            </a:r>
            <a:r>
              <a:rPr lang="el-GR" dirty="0" smtClean="0"/>
              <a:t>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altLang="el-GR" b="1" dirty="0" smtClean="0"/>
              <a:t>Αντισώματα</a:t>
            </a:r>
            <a:endParaRPr lang="el-GR" altLang="el-GR" dirty="0" smtClean="0"/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Ανιχνεύονται κατά κανόνα 1-3 μήνες μετά την μόλυνση, σπάνια μετά από 6-12 μήνες. </a:t>
            </a:r>
          </a:p>
          <a:p>
            <a:pPr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altLang="el-GR" b="1" dirty="0" smtClean="0"/>
              <a:t>Δοκιμασία διαλογής </a:t>
            </a:r>
            <a:r>
              <a:rPr lang="el-GR" altLang="el-GR" b="1" dirty="0" err="1" smtClean="0"/>
              <a:t>αντι</a:t>
            </a:r>
            <a:r>
              <a:rPr lang="el-GR" altLang="el-GR" b="1" dirty="0" smtClean="0"/>
              <a:t>-</a:t>
            </a:r>
            <a:r>
              <a:rPr lang="en-US" altLang="el-GR" b="1" dirty="0" smtClean="0"/>
              <a:t>HIV</a:t>
            </a:r>
            <a:r>
              <a:rPr lang="el-GR" altLang="el-GR" b="1" dirty="0" smtClean="0"/>
              <a:t> με </a:t>
            </a:r>
            <a:r>
              <a:rPr lang="en-US" altLang="el-GR" b="1" dirty="0" smtClean="0"/>
              <a:t>ELISA</a:t>
            </a:r>
            <a:r>
              <a:rPr lang="el-GR" altLang="el-GR" b="1" dirty="0" smtClean="0"/>
              <a:t>. </a:t>
            </a:r>
            <a:r>
              <a:rPr lang="el-GR" altLang="el-GR" dirty="0" smtClean="0"/>
              <a:t>Η μέθοδος αυτή έχει πολύ υψηλή ευαισθησία και ειδικότητα (είναι σπάνια ψευδώς θετική)</a:t>
            </a:r>
          </a:p>
          <a:p>
            <a:pPr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altLang="el-GR" b="1" dirty="0" smtClean="0"/>
              <a:t>Δοκιμασία επιβεβαίωσης </a:t>
            </a:r>
            <a:r>
              <a:rPr lang="el-GR" altLang="el-GR" b="1" dirty="0" err="1" smtClean="0"/>
              <a:t>αντι</a:t>
            </a:r>
            <a:r>
              <a:rPr lang="el-GR" altLang="el-GR" b="1" dirty="0" smtClean="0"/>
              <a:t>-</a:t>
            </a:r>
            <a:r>
              <a:rPr lang="en-US" altLang="el-GR" b="1" dirty="0" smtClean="0"/>
              <a:t>HIV</a:t>
            </a:r>
            <a:r>
              <a:rPr lang="el-GR" altLang="el-GR" b="1" dirty="0" smtClean="0"/>
              <a:t> με </a:t>
            </a:r>
            <a:r>
              <a:rPr lang="en-US" altLang="el-GR" b="1" dirty="0" smtClean="0"/>
              <a:t>Western</a:t>
            </a:r>
            <a:r>
              <a:rPr lang="el-GR" altLang="el-GR" b="1" dirty="0" smtClean="0"/>
              <a:t>-</a:t>
            </a:r>
            <a:r>
              <a:rPr lang="en-US" altLang="el-GR" b="1" dirty="0" smtClean="0"/>
              <a:t>blot</a:t>
            </a:r>
            <a:r>
              <a:rPr lang="el-GR" altLang="el-GR" b="1" dirty="0" smtClean="0"/>
              <a:t>. </a:t>
            </a:r>
            <a:r>
              <a:rPr lang="el-GR" altLang="el-GR" dirty="0" smtClean="0"/>
              <a:t>Γίνεται απομόνωση ειδικών </a:t>
            </a:r>
            <a:r>
              <a:rPr lang="en-US" altLang="el-GR" dirty="0" smtClean="0"/>
              <a:t>HIV </a:t>
            </a:r>
            <a:r>
              <a:rPr lang="el-GR" altLang="el-GR" dirty="0" smtClean="0"/>
              <a:t>πρωτεϊνών και σήμανση μεμονωμένων αντισωμάτων.  </a:t>
            </a:r>
          </a:p>
          <a:p>
            <a:pPr marL="355600" indent="0" eaLnBrk="1" hangingPunct="1">
              <a:lnSpc>
                <a:spcPct val="110000"/>
              </a:lnSpc>
              <a:buNone/>
            </a:pPr>
            <a:r>
              <a:rPr lang="el-GR" altLang="el-GR" dirty="0" smtClean="0"/>
              <a:t>Η εξέταση αυτή έχει υψηλή ειδικότητα, αλλά είναι απαιτητικότερη και ακριβότερη από την </a:t>
            </a:r>
            <a:r>
              <a:rPr lang="en-US" altLang="el-GR" dirty="0" smtClean="0"/>
              <a:t>ELISA </a:t>
            </a:r>
            <a:r>
              <a:rPr lang="el-GR" altLang="el-GR" dirty="0" smtClean="0"/>
              <a:t>ως εξέταση.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35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Διαγνωστική του ιού </a:t>
            </a:r>
            <a:r>
              <a:rPr lang="en-US" dirty="0"/>
              <a:t>HIV</a:t>
            </a:r>
            <a:r>
              <a:rPr lang="el-GR" dirty="0"/>
              <a:t>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47260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l-GR" altLang="el-GR" b="1" dirty="0" smtClean="0"/>
              <a:t>     2.Άμεση ανίχνευση του </a:t>
            </a:r>
            <a:r>
              <a:rPr lang="en-US" altLang="el-GR" b="1" dirty="0" smtClean="0"/>
              <a:t>HIV</a:t>
            </a:r>
            <a:endParaRPr lang="el-GR" altLang="el-GR" dirty="0" smtClean="0"/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Ενδείκνυται στην πρώιμη φάση της νόσου αλλά και σε προχωρημένα στάδια για παρακολούθηση.</a:t>
            </a:r>
            <a:endParaRPr lang="el-GR" altLang="el-GR" u="sng" dirty="0" smtClean="0"/>
          </a:p>
          <a:p>
            <a:pPr eaLnBrk="1" hangingPunct="1">
              <a:lnSpc>
                <a:spcPct val="100000"/>
              </a:lnSpc>
            </a:pPr>
            <a:r>
              <a:rPr lang="el-GR" altLang="el-GR" b="1" dirty="0" smtClean="0"/>
              <a:t>Αντιγόνο </a:t>
            </a:r>
            <a:r>
              <a:rPr lang="en-US" altLang="el-GR" b="1" dirty="0" smtClean="0"/>
              <a:t>p</a:t>
            </a:r>
            <a:r>
              <a:rPr lang="el-GR" altLang="el-GR" b="1" dirty="0" smtClean="0"/>
              <a:t>24 </a:t>
            </a:r>
            <a:r>
              <a:rPr lang="el-GR" altLang="el-GR" dirty="0" smtClean="0"/>
              <a:t>– πρωτεΐνη κάψας του ιού </a:t>
            </a:r>
            <a:r>
              <a:rPr lang="en-US" altLang="el-GR" dirty="0" smtClean="0"/>
              <a:t>HIV</a:t>
            </a:r>
            <a:r>
              <a:rPr lang="el-GR" altLang="el-GR" dirty="0" smtClean="0"/>
              <a:t>, ανιχνεύεται με </a:t>
            </a:r>
            <a:r>
              <a:rPr lang="en-US" altLang="el-GR" dirty="0" smtClean="0"/>
              <a:t>ELISA</a:t>
            </a:r>
            <a:r>
              <a:rPr lang="el-GR" altLang="el-GR" dirty="0" smtClean="0"/>
              <a:t>.  </a:t>
            </a:r>
          </a:p>
          <a:p>
            <a:pPr marL="355600" indent="0" eaLnBrk="1" hangingPunct="1">
              <a:lnSpc>
                <a:spcPct val="100000"/>
              </a:lnSpc>
              <a:buNone/>
            </a:pPr>
            <a:r>
              <a:rPr lang="el-GR" altLang="el-GR" dirty="0" smtClean="0"/>
              <a:t>Η ευαισθησία αυξάνεται αν προηγηθεί διαχωρισμός των </a:t>
            </a:r>
            <a:r>
              <a:rPr lang="el-GR" altLang="el-GR" dirty="0" err="1" smtClean="0"/>
              <a:t>ανοσοσυμπλεγμάτων</a:t>
            </a:r>
            <a:r>
              <a:rPr lang="el-GR" altLang="el-GR" dirty="0" smtClean="0"/>
              <a:t> του ορού που περιέχουν το αντιγόνο </a:t>
            </a:r>
            <a:r>
              <a:rPr lang="en-US" altLang="el-GR" dirty="0" smtClean="0"/>
              <a:t>p</a:t>
            </a:r>
            <a:r>
              <a:rPr lang="el-GR" altLang="el-GR" dirty="0" smtClean="0"/>
              <a:t>24.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b="1" dirty="0" smtClean="0"/>
              <a:t>Καλλιέργεια του ιού.  </a:t>
            </a:r>
            <a:r>
              <a:rPr lang="el-GR" altLang="el-GR" dirty="0" smtClean="0"/>
              <a:t>Είναι πολύ απαιτητική και ακριβή και γίνεται συνήθως μόνο για ερευνητικούς σκοπούς.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b="1" dirty="0" err="1" smtClean="0"/>
              <a:t>Ιικό</a:t>
            </a:r>
            <a:r>
              <a:rPr lang="el-GR" altLang="el-GR" b="1" dirty="0" smtClean="0"/>
              <a:t> φορτίο </a:t>
            </a:r>
            <a:r>
              <a:rPr lang="en-US" altLang="el-GR" b="1" dirty="0" smtClean="0"/>
              <a:t>HIV</a:t>
            </a:r>
            <a:r>
              <a:rPr lang="el-GR" altLang="el-GR" b="1" dirty="0" smtClean="0"/>
              <a:t> (</a:t>
            </a:r>
            <a:r>
              <a:rPr lang="en-US" altLang="el-GR" b="1" dirty="0" smtClean="0"/>
              <a:t>viral load</a:t>
            </a:r>
            <a:r>
              <a:rPr lang="el-GR" altLang="el-GR" b="1" dirty="0" smtClean="0"/>
              <a:t>) με </a:t>
            </a:r>
            <a:r>
              <a:rPr lang="en-US" altLang="el-GR" b="1" dirty="0" smtClean="0"/>
              <a:t>PCR</a:t>
            </a:r>
            <a:r>
              <a:rPr lang="el-GR" altLang="el-GR" b="1" dirty="0" smtClean="0"/>
              <a:t> ή άλλη μέθοδο αντιγραφής.  </a:t>
            </a:r>
            <a:r>
              <a:rPr lang="el-GR" altLang="el-GR" dirty="0" smtClean="0"/>
              <a:t>Αυτή η μέθοδος έχει υψηλή ευαισθησία.  </a:t>
            </a:r>
          </a:p>
          <a:p>
            <a:pPr marL="355600" indent="0" eaLnBrk="1" hangingPunct="1">
              <a:lnSpc>
                <a:spcPct val="100000"/>
              </a:lnSpc>
              <a:buNone/>
            </a:pPr>
            <a:r>
              <a:rPr lang="el-GR" altLang="el-GR" dirty="0" smtClean="0"/>
              <a:t>Είναι ο πιο σύγχρονος και καλός δείκτης για παρακολούθηση, και για διάγνωση επί ασαφών ορολογικών ευρημάτων καθώς και για παιδιά.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15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Διαγνωστική του ιού </a:t>
            </a:r>
            <a:r>
              <a:rPr lang="en-US" dirty="0"/>
              <a:t>HIV</a:t>
            </a:r>
            <a:r>
              <a:rPr lang="el-GR" dirty="0"/>
              <a:t>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Ορθολογική διαγνωστική σε </a:t>
            </a:r>
            <a:r>
              <a:rPr lang="en-US" altLang="el-GR" b="1" dirty="0" smtClean="0"/>
              <a:t>HIV</a:t>
            </a:r>
            <a:r>
              <a:rPr lang="el-GR" altLang="el-GR" b="1" dirty="0" smtClean="0"/>
              <a:t> θετικούς ασθενείς</a:t>
            </a:r>
            <a:endParaRPr lang="el-GR" altLang="el-GR" dirty="0" smtClean="0"/>
          </a:p>
          <a:p>
            <a:pPr marL="355600" indent="0" eaLnBrk="1" hangingPunct="1">
              <a:buNone/>
            </a:pPr>
            <a:r>
              <a:rPr lang="el-GR" altLang="el-GR" dirty="0" smtClean="0"/>
              <a:t>Εκτός από την φυσική εξέταση ενδείκνυται ένα τυποποιημένο </a:t>
            </a:r>
            <a:r>
              <a:rPr lang="en-US" altLang="el-GR" dirty="0" smtClean="0"/>
              <a:t>screening </a:t>
            </a:r>
            <a:r>
              <a:rPr lang="el-GR" altLang="el-GR" dirty="0" smtClean="0"/>
              <a:t>για τις ευκαιριακές λοιμώξεις που δυνατόν να υπάρχουν στους θετικούς ασθενείς.  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Αυτό ρυθμίζεται ανάλογα με τα κλινικά ευρήματα καθώς και την υπάρχουσα έκταση του ανοσολογικού ελλείμματος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88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Εργαστηριακά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Αρχικές εξετάσεις, </a:t>
            </a:r>
            <a:r>
              <a:rPr lang="el-GR" altLang="el-GR" dirty="0" smtClean="0"/>
              <a:t>γενική αίματος, ηπατικές και νεφρικές τιμές, ηλεκτρολύτες και λεύκωμα, </a:t>
            </a:r>
            <a:r>
              <a:rPr lang="el-GR" altLang="el-GR" dirty="0" err="1" smtClean="0"/>
              <a:t>ηλεκτροφόρηση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ανοσοσφαιρίνες</a:t>
            </a:r>
            <a:r>
              <a:rPr lang="el-GR" altLang="el-GR" dirty="0" smtClean="0"/>
              <a:t>, </a:t>
            </a:r>
            <a:r>
              <a:rPr lang="en-US" altLang="el-GR" dirty="0" smtClean="0"/>
              <a:t>CRP</a:t>
            </a:r>
            <a:r>
              <a:rPr lang="el-GR" altLang="el-GR" dirty="0" smtClean="0"/>
              <a:t>, τυποποίηση των λεμφοκυττάρων (βοηθητικά κύτταρα), οροδιαγνωστική για ηπατίτιδα, σύφιλη και τοξοπλάσμωση, καθώς και </a:t>
            </a:r>
            <a:r>
              <a:rPr lang="en-US" altLang="el-GR" dirty="0" smtClean="0"/>
              <a:t>CMV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αντιγονικότητα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κρυπτοκόκκου</a:t>
            </a:r>
            <a:r>
              <a:rPr lang="el-GR" altLang="el-GR" dirty="0" smtClean="0"/>
              <a:t> στον ορό, </a:t>
            </a:r>
            <a:r>
              <a:rPr lang="en-US" altLang="el-GR" dirty="0" smtClean="0"/>
              <a:t>HIV</a:t>
            </a:r>
            <a:r>
              <a:rPr lang="el-GR" altLang="el-GR" dirty="0" smtClean="0"/>
              <a:t>-</a:t>
            </a:r>
            <a:r>
              <a:rPr lang="en-US" altLang="el-GR" dirty="0" smtClean="0"/>
              <a:t>RNA</a:t>
            </a:r>
            <a:r>
              <a:rPr lang="el-GR" altLang="el-GR" dirty="0" smtClean="0"/>
              <a:t> (</a:t>
            </a:r>
            <a:r>
              <a:rPr lang="en-US" altLang="el-GR" dirty="0" smtClean="0"/>
              <a:t>PCR</a:t>
            </a:r>
            <a:r>
              <a:rPr lang="el-GR" altLang="el-GR" dirty="0" smtClean="0"/>
              <a:t>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51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Εργαστηριακά </a:t>
            </a:r>
            <a:r>
              <a:rPr lang="el-GR" sz="3000" b="0" dirty="0" smtClean="0"/>
              <a:t>2/2</a:t>
            </a:r>
            <a:endParaRPr lang="el-GR" sz="3000" b="0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Σε ήπιο ανοσολογικό έλλειμμα </a:t>
            </a:r>
            <a:r>
              <a:rPr lang="el-GR" altLang="el-GR" dirty="0" smtClean="0"/>
              <a:t>(κάθε 6 μήνες) </a:t>
            </a:r>
            <a:r>
              <a:rPr lang="el-GR" altLang="el-GR" b="1" dirty="0" smtClean="0"/>
              <a:t>και σε μέτριο </a:t>
            </a:r>
            <a:r>
              <a:rPr lang="el-GR" altLang="el-GR" dirty="0" smtClean="0"/>
              <a:t>ανοσολογικό έλλειμμα (κάθε 2-4 μήνες) επαναλαμβάνουμε την γενική αίματος, ηπατικές και νεφρικές τιμές, λεύκωμα, </a:t>
            </a:r>
            <a:r>
              <a:rPr lang="el-GR" altLang="el-GR" dirty="0" err="1" smtClean="0"/>
              <a:t>ηλεκτροφόρηση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ανοσοσφαιρίνες</a:t>
            </a:r>
            <a:r>
              <a:rPr lang="el-GR" altLang="el-GR" dirty="0" smtClean="0"/>
              <a:t>, </a:t>
            </a:r>
            <a:r>
              <a:rPr lang="en-US" altLang="el-GR" dirty="0" smtClean="0"/>
              <a:t>CRP</a:t>
            </a:r>
            <a:r>
              <a:rPr lang="el-GR" altLang="el-GR" dirty="0" smtClean="0"/>
              <a:t>, τυποποίηση των λεμφοκυττάρων (βοηθητικά κύτταρα), </a:t>
            </a:r>
            <a:r>
              <a:rPr lang="en-US" altLang="el-GR" dirty="0" smtClean="0"/>
              <a:t>HIV</a:t>
            </a:r>
            <a:r>
              <a:rPr lang="el-GR" altLang="el-GR" dirty="0" smtClean="0"/>
              <a:t>-</a:t>
            </a:r>
            <a:r>
              <a:rPr lang="en-US" altLang="el-GR" dirty="0" smtClean="0"/>
              <a:t>RNA</a:t>
            </a:r>
            <a:r>
              <a:rPr lang="el-GR" altLang="el-GR" dirty="0" smtClean="0"/>
              <a:t> (</a:t>
            </a:r>
            <a:r>
              <a:rPr lang="en-US" altLang="el-GR" dirty="0" smtClean="0"/>
              <a:t>PCR</a:t>
            </a:r>
            <a:r>
              <a:rPr lang="el-GR" altLang="el-GR" dirty="0" smtClean="0"/>
              <a:t>).</a:t>
            </a:r>
          </a:p>
          <a:p>
            <a:pPr eaLnBrk="1" hangingPunct="1"/>
            <a:r>
              <a:rPr lang="el-GR" altLang="el-GR" b="1" dirty="0" smtClean="0"/>
              <a:t>Σε βαρύ ανοσολογικό έλλειμμα</a:t>
            </a:r>
            <a:r>
              <a:rPr lang="el-GR" altLang="el-GR" dirty="0" smtClean="0"/>
              <a:t>, </a:t>
            </a:r>
            <a:r>
              <a:rPr lang="el-GR" altLang="el-GR" b="1" dirty="0" smtClean="0"/>
              <a:t>μηνιαίες εξετάσεις, </a:t>
            </a:r>
          </a:p>
          <a:p>
            <a:pPr eaLnBrk="1" hangingPunct="1"/>
            <a:r>
              <a:rPr lang="el-GR" altLang="el-GR" b="1" dirty="0" smtClean="0"/>
              <a:t>Αν δε το κλάσμα </a:t>
            </a:r>
            <a:r>
              <a:rPr lang="en-US" altLang="el-GR" b="1" dirty="0" smtClean="0"/>
              <a:t>CD</a:t>
            </a:r>
            <a:r>
              <a:rPr lang="el-GR" altLang="el-GR" b="1" dirty="0" smtClean="0"/>
              <a:t>4+ &lt;100μ</a:t>
            </a:r>
            <a:r>
              <a:rPr lang="en-US" altLang="el-GR" b="1" dirty="0" smtClean="0"/>
              <a:t>l</a:t>
            </a:r>
            <a:r>
              <a:rPr lang="el-GR" altLang="el-GR" b="1" dirty="0" smtClean="0"/>
              <a:t>, </a:t>
            </a:r>
            <a:r>
              <a:rPr lang="el-GR" altLang="el-GR" dirty="0" smtClean="0"/>
              <a:t>τότε κάνουμε και αιμοκαλλιέργειες για </a:t>
            </a:r>
            <a:r>
              <a:rPr lang="el-GR" altLang="el-GR" dirty="0" err="1" smtClean="0"/>
              <a:t>μυκοβακτηρίδια</a:t>
            </a:r>
            <a:r>
              <a:rPr lang="el-GR" altLang="el-GR" dirty="0" smtClean="0"/>
              <a:t>, </a:t>
            </a:r>
            <a:r>
              <a:rPr lang="en-US" altLang="el-GR" dirty="0" smtClean="0"/>
              <a:t>CMV</a:t>
            </a:r>
            <a:r>
              <a:rPr lang="el-GR" altLang="el-GR" dirty="0" smtClean="0"/>
              <a:t>-</a:t>
            </a:r>
            <a:r>
              <a:rPr lang="en-US" altLang="el-GR" dirty="0" smtClean="0"/>
              <a:t>PCR</a:t>
            </a:r>
            <a:r>
              <a:rPr lang="el-GR" altLang="el-GR" dirty="0" smtClean="0"/>
              <a:t>, </a:t>
            </a:r>
            <a:r>
              <a:rPr lang="en-US" altLang="el-GR" dirty="0" smtClean="0"/>
              <a:t>CMV</a:t>
            </a:r>
            <a:r>
              <a:rPr lang="el-GR" altLang="el-GR" dirty="0" smtClean="0"/>
              <a:t>-</a:t>
            </a:r>
            <a:r>
              <a:rPr lang="en-US" altLang="el-GR" dirty="0" smtClean="0"/>
              <a:t>pp</a:t>
            </a:r>
            <a:r>
              <a:rPr lang="el-GR" altLang="el-GR" dirty="0" smtClean="0"/>
              <a:t>65</a:t>
            </a:r>
            <a:r>
              <a:rPr lang="en-US" altLang="el-GR" dirty="0" smtClean="0"/>
              <a:t>Ag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αντιγονικότητα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κρυπτοκόκκου</a:t>
            </a:r>
            <a:r>
              <a:rPr lang="el-GR" altLang="el-GR" dirty="0" smtClean="0"/>
              <a:t>, </a:t>
            </a:r>
            <a:r>
              <a:rPr lang="en-US" altLang="el-GR" dirty="0" smtClean="0"/>
              <a:t>HIV </a:t>
            </a:r>
            <a:r>
              <a:rPr lang="el-GR" altLang="el-GR" dirty="0" err="1" smtClean="0"/>
              <a:t>ιαιμία</a:t>
            </a:r>
            <a:r>
              <a:rPr lang="el-GR" altLang="el-GR" dirty="0" smtClean="0"/>
              <a:t> κάθε 3-6 μήνες.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59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Άλλες </a:t>
            </a:r>
            <a:r>
              <a:rPr lang="el-GR" dirty="0" smtClean="0"/>
              <a:t>εξετάσεις</a:t>
            </a:r>
            <a:endParaRPr lang="el-GR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Στην πρώτη επίσκεψη</a:t>
            </a:r>
            <a:r>
              <a:rPr lang="el-GR" altLang="el-GR" dirty="0" smtClean="0"/>
              <a:t> κάνουμε </a:t>
            </a:r>
            <a:r>
              <a:rPr lang="el-GR" altLang="el-GR" dirty="0" err="1" smtClean="0"/>
              <a:t>πολυδοκιμασία</a:t>
            </a:r>
            <a:r>
              <a:rPr lang="el-GR" altLang="el-GR" dirty="0" smtClean="0"/>
              <a:t> κυτταρικής ανοσίας (</a:t>
            </a:r>
            <a:r>
              <a:rPr lang="en-US" altLang="el-GR" dirty="0" err="1" smtClean="0"/>
              <a:t>multitest</a:t>
            </a:r>
            <a:r>
              <a:rPr lang="en-US" altLang="el-GR" dirty="0" smtClean="0"/>
              <a:t> CMI</a:t>
            </a:r>
            <a:r>
              <a:rPr lang="el-GR" altLang="el-GR" dirty="0" smtClean="0"/>
              <a:t>-</a:t>
            </a:r>
            <a:r>
              <a:rPr lang="en-US" altLang="el-GR" dirty="0" smtClean="0"/>
              <a:t>cell mediated immunity</a:t>
            </a:r>
            <a:r>
              <a:rPr lang="el-GR" altLang="el-GR" dirty="0" smtClean="0"/>
              <a:t>, δοκιμασία νυγμών </a:t>
            </a:r>
            <a:r>
              <a:rPr lang="el-GR" altLang="el-GR" dirty="0" err="1" smtClean="0"/>
              <a:t>επανέκθεσης</a:t>
            </a:r>
            <a:r>
              <a:rPr lang="el-GR" altLang="el-GR" dirty="0" smtClean="0"/>
              <a:t> σε αντιγόνα), </a:t>
            </a:r>
            <a:r>
              <a:rPr lang="el-GR" altLang="el-GR" dirty="0" err="1" smtClean="0"/>
              <a:t>φυματινοαντίδραση</a:t>
            </a:r>
            <a:r>
              <a:rPr lang="el-GR" altLang="el-GR" dirty="0" smtClean="0"/>
              <a:t> </a:t>
            </a:r>
            <a:r>
              <a:rPr lang="en-US" altLang="el-GR" dirty="0" err="1" smtClean="0"/>
              <a:t>Mantoux</a:t>
            </a:r>
            <a:r>
              <a:rPr lang="el-GR" altLang="el-GR" dirty="0" smtClean="0"/>
              <a:t>, ΗΚΓ, αέρια αίματος, υπερηχογράφημα κοιλίας, ακτινογραφία θώρακος, ενδεχομένως </a:t>
            </a:r>
            <a:r>
              <a:rPr lang="en-US" altLang="el-GR" dirty="0" smtClean="0"/>
              <a:t>CT</a:t>
            </a:r>
            <a:r>
              <a:rPr lang="el-GR" altLang="el-GR" dirty="0" smtClean="0"/>
              <a:t>-</a:t>
            </a:r>
            <a:r>
              <a:rPr lang="en-US" altLang="el-GR" dirty="0" smtClean="0"/>
              <a:t>MRI </a:t>
            </a:r>
            <a:r>
              <a:rPr lang="el-GR" altLang="el-GR" dirty="0" smtClean="0"/>
              <a:t>εγκεφάλου, οπωσδήποτε βυθοσκόπηση, γυναικολογική εξέταση και τραχηλικό επίχρισμα (</a:t>
            </a:r>
            <a:r>
              <a:rPr lang="en-US" altLang="el-GR" dirty="0" smtClean="0"/>
              <a:t>HPV</a:t>
            </a:r>
            <a:r>
              <a:rPr lang="el-GR" altLang="el-GR" dirty="0" smtClean="0"/>
              <a:t>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Aids</a:t>
            </a:r>
            <a:endParaRPr lang="el-GR" dirty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4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l-GR" dirty="0" smtClean="0"/>
              <a:t>O </a:t>
            </a:r>
            <a:r>
              <a:rPr lang="en-US" altLang="el-GR" b="1" dirty="0" smtClean="0"/>
              <a:t>h</a:t>
            </a:r>
            <a:r>
              <a:rPr lang="en-US" altLang="el-GR" dirty="0" smtClean="0"/>
              <a:t>uman </a:t>
            </a:r>
            <a:r>
              <a:rPr lang="en-US" altLang="el-GR" b="1" dirty="0" smtClean="0"/>
              <a:t>i</a:t>
            </a:r>
            <a:r>
              <a:rPr lang="en-US" altLang="el-GR" dirty="0" smtClean="0"/>
              <a:t>mmunodeficiency </a:t>
            </a:r>
            <a:r>
              <a:rPr lang="en-US" altLang="el-GR" b="1" dirty="0" smtClean="0"/>
              <a:t>v</a:t>
            </a:r>
            <a:r>
              <a:rPr lang="en-US" altLang="el-GR" dirty="0" smtClean="0"/>
              <a:t>irus</a:t>
            </a:r>
            <a:r>
              <a:rPr lang="el-GR" altLang="el-GR" dirty="0" smtClean="0"/>
              <a:t> (</a:t>
            </a:r>
            <a:r>
              <a:rPr lang="en-US" altLang="el-GR" b="1" dirty="0" smtClean="0"/>
              <a:t>HIV</a:t>
            </a:r>
            <a:r>
              <a:rPr lang="el-GR" altLang="el-GR" dirty="0" smtClean="0"/>
              <a:t>-1, οικογένεια ρετροϊών) μεταδίδεται με την χωρίς προφυλάξεις ερωτική επαφή, με μολυσμένα παράγωγα αίματος ή με τρύπημα βελόνας.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Δεν μεταδίδεται με τον αέρα, με τα έντομα ή την καθημερινή επαφή.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Παγκοσμίως υπάρχουν πάνω από 25 εκατομμύρια προσβεβλημένοι (το 1999 διαπιστώθηκε ότι υπάρχουν 2,6 εκατομμύρια θάνατοι από </a:t>
            </a:r>
            <a:r>
              <a:rPr lang="en-US" altLang="el-GR" dirty="0" smtClean="0"/>
              <a:t>AIDS </a:t>
            </a:r>
            <a:r>
              <a:rPr lang="el-GR" altLang="el-GR" dirty="0" smtClean="0"/>
              <a:t>από την έναρξη της επιδημίας, 16,3 εκατομμύρια κατά τις εκτιμήσεις της </a:t>
            </a:r>
            <a:r>
              <a:rPr lang="en-US" altLang="el-GR" dirty="0" smtClean="0"/>
              <a:t>WHO)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Λόγω της ιδιαίτερης παθογένειας στην πορεία της λοίμωξης επέρχεται σχεδόν </a:t>
            </a:r>
            <a:r>
              <a:rPr lang="el-GR" altLang="el-GR" b="1" dirty="0" smtClean="0"/>
              <a:t>πλήρης καταστροφή του ανοσοποιητικού συστήματος του ξενιστή.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Για την ώρα δεν υπάρχει τρόπος πρόληψης της λοίμωξης ή της </a:t>
            </a:r>
            <a:r>
              <a:rPr lang="el-GR" altLang="el-GR" dirty="0" err="1" smtClean="0"/>
              <a:t>νόσησης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22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πορείας ασθενούς</a:t>
            </a:r>
            <a:endParaRPr lang="el-GR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Έλεγχος και παρακολούθηση της πορείας του ασθενούς με </a:t>
            </a:r>
            <a:r>
              <a:rPr lang="en-US" altLang="el-GR" b="1" dirty="0" smtClean="0"/>
              <a:t>AIDS</a:t>
            </a:r>
            <a:r>
              <a:rPr lang="el-GR" altLang="el-GR" b="1" dirty="0" smtClean="0"/>
              <a:t> που βρίσκεται σε προχωρημένο στάδιο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Ο πιο σημαντικός και ο πιο αντιπροσωπευτικός δείκτης είναι το </a:t>
            </a:r>
            <a:r>
              <a:rPr lang="el-GR" altLang="el-GR" dirty="0" err="1" smtClean="0"/>
              <a:t>ιικό</a:t>
            </a:r>
            <a:r>
              <a:rPr lang="el-GR" altLang="el-GR" dirty="0" smtClean="0"/>
              <a:t> φορτίο, και οι λεμφοκυτταρικοί </a:t>
            </a:r>
            <a:r>
              <a:rPr lang="el-GR" altLang="el-GR" dirty="0" err="1" smtClean="0"/>
              <a:t>υποπληθυσμοί</a:t>
            </a:r>
            <a:r>
              <a:rPr lang="el-GR" altLang="el-GR" dirty="0" smtClean="0"/>
              <a:t> (</a:t>
            </a:r>
            <a:r>
              <a:rPr lang="en-US" altLang="el-GR" dirty="0" smtClean="0"/>
              <a:t>CD</a:t>
            </a:r>
            <a:r>
              <a:rPr lang="el-GR" altLang="el-GR" dirty="0" smtClean="0"/>
              <a:t>4 και </a:t>
            </a:r>
            <a:r>
              <a:rPr lang="en-US" altLang="el-GR" dirty="0" smtClean="0"/>
              <a:t>CD</a:t>
            </a:r>
            <a:r>
              <a:rPr lang="el-GR" altLang="el-GR" dirty="0" smtClean="0"/>
              <a:t>8 λεμφοκύτταρα, ο λόγος </a:t>
            </a:r>
            <a:r>
              <a:rPr lang="en-US" altLang="el-GR" dirty="0" smtClean="0"/>
              <a:t>CD</a:t>
            </a:r>
            <a:r>
              <a:rPr lang="el-GR" altLang="el-GR" dirty="0" smtClean="0"/>
              <a:t>4/</a:t>
            </a:r>
            <a:r>
              <a:rPr lang="en-US" altLang="el-GR" dirty="0" smtClean="0"/>
              <a:t>CD</a:t>
            </a:r>
            <a:r>
              <a:rPr lang="el-GR" altLang="el-GR" dirty="0" smtClean="0"/>
              <a:t>8, και ενδεχόμενα ενεργοποιημένα Τ-λεμφοκύτταρα).  </a:t>
            </a:r>
          </a:p>
          <a:p>
            <a:pPr eaLnBrk="1" hangingPunct="1"/>
            <a:r>
              <a:rPr lang="el-GR" altLang="el-GR" dirty="0" smtClean="0"/>
              <a:t>Σκοπός είναι η αξιολόγηση του ανοσολογικού ελλείμματος και της ενεργητικότητας του ανοσολογικού συστήματος του ασθενούς.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3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Δείκτες </a:t>
            </a:r>
            <a:endParaRPr lang="el-GR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4906888" cy="504056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l-GR" altLang="el-GR" b="1" dirty="0" smtClean="0"/>
              <a:t>Ενδεικτικά</a:t>
            </a:r>
          </a:p>
          <a:p>
            <a:pPr eaLnBrk="1" hangingPunct="1"/>
            <a:r>
              <a:rPr lang="el-GR" altLang="el-GR" b="1" dirty="0" smtClean="0"/>
              <a:t>Φυσιολογικοί δείκτες</a:t>
            </a:r>
            <a:endParaRPr lang="en-US" altLang="el-GR" dirty="0" smtClean="0"/>
          </a:p>
          <a:p>
            <a:pPr eaLnBrk="1" hangingPunct="1"/>
            <a:r>
              <a:rPr lang="en-US" altLang="el-GR" dirty="0" smtClean="0"/>
              <a:t>CD</a:t>
            </a:r>
            <a:r>
              <a:rPr lang="el-GR" altLang="el-GR" dirty="0" smtClean="0"/>
              <a:t>4+</a:t>
            </a:r>
            <a:r>
              <a:rPr lang="en-US" altLang="el-GR" dirty="0" smtClean="0"/>
              <a:t>T</a:t>
            </a:r>
            <a:r>
              <a:rPr lang="el-GR" altLang="el-GR" dirty="0" smtClean="0"/>
              <a:t>λεμφοκύτταρα &gt;800/μ</a:t>
            </a:r>
            <a:r>
              <a:rPr lang="en-US" altLang="el-GR" dirty="0" smtClean="0"/>
              <a:t>l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Λόγος </a:t>
            </a:r>
            <a:r>
              <a:rPr lang="en-US" altLang="el-GR" dirty="0" smtClean="0"/>
              <a:t>CD</a:t>
            </a:r>
            <a:r>
              <a:rPr lang="el-GR" altLang="el-GR" dirty="0" smtClean="0"/>
              <a:t>4+/</a:t>
            </a:r>
            <a:r>
              <a:rPr lang="en-US" altLang="el-GR" dirty="0" smtClean="0"/>
              <a:t>CD</a:t>
            </a:r>
            <a:r>
              <a:rPr lang="el-GR" altLang="el-GR" dirty="0" smtClean="0"/>
              <a:t>8+ &gt;1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Ήπιο ανοσολογικό έλλειμμα</a:t>
            </a:r>
            <a:endParaRPr lang="en-US" altLang="el-GR" dirty="0" smtClean="0"/>
          </a:p>
          <a:p>
            <a:pPr eaLnBrk="1" hangingPunct="1"/>
            <a:r>
              <a:rPr lang="en-US" altLang="el-GR" dirty="0" smtClean="0"/>
              <a:t>CD</a:t>
            </a:r>
            <a:r>
              <a:rPr lang="el-GR" altLang="el-GR" dirty="0" smtClean="0"/>
              <a:t>4+</a:t>
            </a:r>
            <a:r>
              <a:rPr lang="en-US" altLang="el-GR" dirty="0" smtClean="0"/>
              <a:t>T</a:t>
            </a:r>
            <a:r>
              <a:rPr lang="el-GR" altLang="el-GR" dirty="0" smtClean="0"/>
              <a:t>λεμφοκύτταρα 500-800/μ</a:t>
            </a:r>
            <a:r>
              <a:rPr lang="en-US" altLang="el-GR" dirty="0" smtClean="0"/>
              <a:t>l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Λόγος </a:t>
            </a:r>
            <a:r>
              <a:rPr lang="en-US" altLang="el-GR" dirty="0" smtClean="0"/>
              <a:t>CD</a:t>
            </a:r>
            <a:r>
              <a:rPr lang="el-GR" altLang="el-GR" dirty="0" smtClean="0"/>
              <a:t>4+/</a:t>
            </a:r>
            <a:r>
              <a:rPr lang="en-US" altLang="el-GR" dirty="0" smtClean="0"/>
              <a:t>CD</a:t>
            </a:r>
            <a:r>
              <a:rPr lang="el-GR" altLang="el-GR" dirty="0" smtClean="0"/>
              <a:t>8+ 0.5-1</a:t>
            </a:r>
            <a:endParaRPr lang="el-GR" altLang="el-GR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4751512" y="1772816"/>
            <a:ext cx="4392488" cy="3495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b="1" dirty="0">
                <a:solidFill>
                  <a:prstClr val="black"/>
                </a:solidFill>
                <a:latin typeface="+mn-lt"/>
              </a:rPr>
              <a:t>Μέτριο ανοσολογικό έλλειμμα</a:t>
            </a:r>
            <a:endParaRPr lang="en-US" altLang="el-GR" sz="2200" dirty="0">
              <a:solidFill>
                <a:prstClr val="black"/>
              </a:solidFill>
              <a:latin typeface="+mn-lt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CD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4+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T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λεμφοκύτταρα 200-500/μ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l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Λόγος 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CD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4+/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CD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8+ 0.1-0.5</a:t>
            </a:r>
            <a:endParaRPr lang="el-GR" altLang="el-GR" sz="2200" b="1" dirty="0">
              <a:solidFill>
                <a:prstClr val="black"/>
              </a:solidFill>
              <a:latin typeface="+mn-lt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b="1" dirty="0">
                <a:solidFill>
                  <a:prstClr val="black"/>
                </a:solidFill>
                <a:latin typeface="+mn-lt"/>
              </a:rPr>
              <a:t>Σοβαρό (βαρύ) ανοσολογικό έλλειμμα</a:t>
            </a:r>
            <a:endParaRPr lang="en-US" altLang="el-GR" sz="2200" dirty="0">
              <a:solidFill>
                <a:prstClr val="black"/>
              </a:solidFill>
              <a:latin typeface="+mn-lt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CD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4+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T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λεμφοκύτταρα &lt;200/μ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l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Λόγος 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CD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4+/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CD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8+ &lt;0.1</a:t>
            </a: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572000" y="1916832"/>
            <a:ext cx="0" cy="3168352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4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Θεραπεία στο </a:t>
            </a:r>
            <a:r>
              <a:rPr lang="en-US" dirty="0" smtClean="0"/>
              <a:t>AIDS</a:t>
            </a:r>
            <a:endParaRPr lang="el-GR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 πότε ακριβώς θα πρέπει να αρχίσει η θεραπεία στο </a:t>
            </a:r>
            <a:r>
              <a:rPr lang="en-US" altLang="el-GR" dirty="0" smtClean="0"/>
              <a:t>AIDS </a:t>
            </a:r>
            <a:r>
              <a:rPr lang="el-GR" altLang="el-GR" dirty="0" smtClean="0"/>
              <a:t>παραμένει και </a:t>
            </a:r>
            <a:r>
              <a:rPr lang="el-GR" altLang="el-GR" b="1" dirty="0" smtClean="0"/>
              <a:t>σήμερα ακόμη διφορούμενο.  </a:t>
            </a:r>
          </a:p>
          <a:p>
            <a:pPr eaLnBrk="1" hangingPunct="1"/>
            <a:r>
              <a:rPr lang="el-GR" altLang="el-GR" dirty="0" smtClean="0"/>
              <a:t>Σίγουρα σαφής ένδειξη έναρξης αγωγής αποτελούν, συμπτώματα, βαρύ ή επιδεινούμενο ανοσολογικό έλλειμμα και οι ασθενείς με πλήρη εκδήλωση </a:t>
            </a:r>
            <a:r>
              <a:rPr lang="en-US" altLang="el-GR" dirty="0" smtClean="0"/>
              <a:t>AIDS</a:t>
            </a:r>
            <a:r>
              <a:rPr lang="el-GR" altLang="el-GR" dirty="0" smtClean="0"/>
              <a:t> (</a:t>
            </a:r>
            <a:r>
              <a:rPr lang="en-US" altLang="el-GR" dirty="0" smtClean="0"/>
              <a:t>full blown</a:t>
            </a:r>
            <a:r>
              <a:rPr lang="el-GR" altLang="el-GR" dirty="0" smtClean="0"/>
              <a:t>).  </a:t>
            </a:r>
          </a:p>
          <a:p>
            <a:pPr eaLnBrk="1" hangingPunct="1"/>
            <a:r>
              <a:rPr lang="el-GR" altLang="el-GR" dirty="0" smtClean="0"/>
              <a:t>Η πρώιμη έναρξη της θεραπείας παραμένει αμφιλεγόμενη, λόγω της ανάπτυξης αντοχής και απώλειας εναλλακτικών λύσεων σε επιδείνωση της νόσου.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9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Κύρια συμπτώματα του </a:t>
            </a:r>
            <a:r>
              <a:rPr lang="en-US" dirty="0" smtClean="0"/>
              <a:t>Aids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52226" name="Picture 2" descr="File:Symptoms of AIDS-el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1"/>
          <a:stretch/>
        </p:blipFill>
        <p:spPr bwMode="auto">
          <a:xfrm>
            <a:off x="2209800" y="1196752"/>
            <a:ext cx="4724400" cy="51069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447054" y="6419665"/>
            <a:ext cx="6249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Symptoms of </a:t>
            </a:r>
            <a:r>
              <a:rPr lang="en-US" sz="1200" dirty="0" smtClean="0">
                <a:latin typeface="+mn-lt"/>
                <a:hlinkClick r:id="rId3"/>
              </a:rPr>
              <a:t>AIDS-el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Badseed"/>
              </a:rPr>
              <a:t>Badseed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47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ΚΝΣ ευρήματα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pic>
        <p:nvPicPr>
          <p:cNvPr id="58370" name="Picture 2" descr="cerebral lymph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85" y="1143297"/>
            <a:ext cx="4248031" cy="531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447985" y="6525344"/>
            <a:ext cx="42480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radpod.org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99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Δερματικά ευρήματα Νορβηγικής ψώρας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pic>
        <p:nvPicPr>
          <p:cNvPr id="59394" name="Picture 2" descr="File:Norwegian Scabies in Homeless AIDS Pati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574794"/>
            <a:ext cx="5832648" cy="43744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253443" y="6093296"/>
            <a:ext cx="4637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Norwegian Scabies in Homeless AIDS </a:t>
            </a:r>
            <a:r>
              <a:rPr lang="en-US" sz="1200" dirty="0" smtClean="0">
                <a:latin typeface="+mn-lt"/>
                <a:hlinkClick r:id="rId4"/>
              </a:rPr>
              <a:t>Patient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File Upload Bot (Magnus Manske)"/>
              </a:rPr>
              <a:t>File Upload Bot (Magnus </a:t>
            </a:r>
            <a:r>
              <a:rPr lang="en-US" sz="1200" dirty="0" err="1">
                <a:latin typeface="+mn-lt"/>
                <a:hlinkClick r:id="rId5" tooltip="User:File Upload Bot (Magnus Manske)"/>
              </a:rPr>
              <a:t>Manske</a:t>
            </a:r>
            <a:r>
              <a:rPr lang="en-US" sz="1200" dirty="0">
                <a:latin typeface="+mn-lt"/>
                <a:hlinkClick r:id="rId5" tooltip="User:File Upload Bot (Magnus Manske)"/>
              </a:rPr>
              <a:t>)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3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Σάρκωμα </a:t>
            </a:r>
            <a:r>
              <a:rPr lang="en-US" dirty="0" smtClean="0"/>
              <a:t>Kaposi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pic>
        <p:nvPicPr>
          <p:cNvPr id="60418" name="Picture 2" descr="File:Kaposi’s sarcoma intraoral AIDS 072 lo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457672"/>
            <a:ext cx="6667500" cy="4419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447054" y="6142666"/>
            <a:ext cx="6249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pt-BR" sz="1200" dirty="0">
                <a:latin typeface="+mn-lt"/>
                <a:hlinkClick r:id="rId4"/>
              </a:rPr>
              <a:t>Kaposi’s sarcoma intraoral AIDS 072 </a:t>
            </a:r>
            <a:r>
              <a:rPr lang="pt-BR" sz="1200" dirty="0" smtClean="0">
                <a:latin typeface="+mn-lt"/>
                <a:hlinkClick r:id="rId4"/>
              </a:rPr>
              <a:t>lores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Patho"/>
              </a:rPr>
              <a:t>Patho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Αντιρετροϊική</a:t>
            </a:r>
            <a:r>
              <a:rPr lang="el-GR" dirty="0" smtClean="0"/>
              <a:t> θεραπεία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altLang="el-GR" b="1" dirty="0" smtClean="0"/>
              <a:t>Χρησιμοποιούμενα φάρμακα</a:t>
            </a:r>
          </a:p>
          <a:p>
            <a:pPr eaLnBrk="1" hangingPunct="1"/>
            <a:r>
              <a:rPr lang="el-GR" altLang="el-GR" b="1" dirty="0" smtClean="0"/>
              <a:t>Αναστολείς αντίστροφης </a:t>
            </a:r>
            <a:r>
              <a:rPr lang="el-GR" altLang="el-GR" b="1" dirty="0" err="1" smtClean="0"/>
              <a:t>μεταγραφάσης</a:t>
            </a:r>
            <a:r>
              <a:rPr lang="el-GR" altLang="el-GR" dirty="0" smtClean="0"/>
              <a:t> (</a:t>
            </a:r>
            <a:r>
              <a:rPr lang="en-US" altLang="el-GR" dirty="0" smtClean="0"/>
              <a:t>RT</a:t>
            </a:r>
            <a:r>
              <a:rPr lang="en-US" altLang="el-GR" b="1" dirty="0" smtClean="0"/>
              <a:t> </a:t>
            </a:r>
            <a:r>
              <a:rPr lang="en-US" altLang="el-GR" dirty="0" smtClean="0"/>
              <a:t>reverse transcriptase</a:t>
            </a:r>
            <a:r>
              <a:rPr lang="el-GR" altLang="el-GR" b="1" dirty="0" smtClean="0"/>
              <a:t>), </a:t>
            </a:r>
            <a:r>
              <a:rPr lang="el-GR" altLang="el-GR" b="1" dirty="0" err="1" smtClean="0"/>
              <a:t>νουκλεινικά</a:t>
            </a:r>
            <a:r>
              <a:rPr lang="el-GR" altLang="el-GR" b="1" dirty="0" smtClean="0"/>
              <a:t> ανάλογα</a:t>
            </a:r>
            <a:r>
              <a:rPr lang="el-GR" altLang="el-GR" dirty="0" smtClean="0"/>
              <a:t> (</a:t>
            </a:r>
            <a:r>
              <a:rPr lang="en-US" altLang="el-GR" dirty="0" smtClean="0"/>
              <a:t>NRTI</a:t>
            </a:r>
            <a:r>
              <a:rPr lang="el-GR" altLang="el-GR" dirty="0" smtClean="0"/>
              <a:t>) που αναστέλλουν την αναπαραγωγή του ιού </a:t>
            </a:r>
            <a:r>
              <a:rPr lang="en-US" altLang="el-GR" dirty="0" smtClean="0"/>
              <a:t>HIV </a:t>
            </a:r>
            <a:r>
              <a:rPr lang="el-GR" altLang="el-GR" dirty="0" smtClean="0"/>
              <a:t>μέσω αναστολής της </a:t>
            </a:r>
            <a:r>
              <a:rPr lang="en-US" altLang="el-GR" dirty="0" smtClean="0"/>
              <a:t>RT </a:t>
            </a:r>
            <a:r>
              <a:rPr lang="el-GR" altLang="el-GR" dirty="0" smtClean="0"/>
              <a:t>(</a:t>
            </a:r>
            <a:r>
              <a:rPr lang="el-GR" altLang="el-GR" dirty="0" err="1" smtClean="0"/>
              <a:t>ψευδονουκλεοτίδιο</a:t>
            </a:r>
            <a:r>
              <a:rPr lang="el-GR" altLang="el-GR" dirty="0" smtClean="0"/>
              <a:t>).  </a:t>
            </a:r>
          </a:p>
          <a:p>
            <a:pPr eaLnBrk="1" hangingPunct="1"/>
            <a:r>
              <a:rPr lang="el-GR" altLang="el-GR" dirty="0" smtClean="0"/>
              <a:t>Στην θεραπεία τέτοιου τύπου γίνονται πάντοτε συνδυασμοί, αντένδειξη δε αποτελεί η πολύ βαριά καταστολή του μυελού.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1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Αντιρετροϊική</a:t>
            </a:r>
            <a:r>
              <a:rPr lang="el-GR" dirty="0" smtClean="0"/>
              <a:t> θεραπεία </a:t>
            </a:r>
            <a:r>
              <a:rPr lang="el-GR" sz="3000" b="0" dirty="0" smtClean="0"/>
              <a:t>2/2</a:t>
            </a:r>
            <a:endParaRPr lang="el-GR" sz="3000" b="0" dirty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Έχουν χρησιμοποιηθεί: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AZT</a:t>
            </a:r>
            <a:r>
              <a:rPr lang="el-GR" altLang="el-GR" dirty="0" smtClean="0"/>
              <a:t> – </a:t>
            </a:r>
            <a:r>
              <a:rPr lang="el-GR" altLang="el-GR" dirty="0" err="1" smtClean="0"/>
              <a:t>ζιδοβουδίνη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DDI </a:t>
            </a:r>
            <a:r>
              <a:rPr lang="el-GR" altLang="el-GR" dirty="0" smtClean="0"/>
              <a:t>– </a:t>
            </a:r>
            <a:r>
              <a:rPr lang="el-GR" altLang="el-GR" dirty="0" err="1" smtClean="0"/>
              <a:t>διδανοσίνη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DDC</a:t>
            </a:r>
            <a:r>
              <a:rPr lang="el-GR" altLang="el-GR" dirty="0" smtClean="0"/>
              <a:t> – </a:t>
            </a:r>
            <a:r>
              <a:rPr lang="el-GR" altLang="el-GR" dirty="0" err="1" smtClean="0"/>
              <a:t>ζαλσιταμπίνη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D</a:t>
            </a:r>
            <a:r>
              <a:rPr lang="el-GR" altLang="el-GR" dirty="0" smtClean="0"/>
              <a:t>4</a:t>
            </a:r>
            <a:r>
              <a:rPr lang="en-US" altLang="el-GR" dirty="0" smtClean="0"/>
              <a:t>T </a:t>
            </a:r>
            <a:r>
              <a:rPr lang="el-GR" altLang="el-GR" dirty="0" smtClean="0"/>
              <a:t>– </a:t>
            </a:r>
            <a:r>
              <a:rPr lang="el-GR" altLang="el-GR" dirty="0" err="1" smtClean="0"/>
              <a:t>σταβουδίνη</a:t>
            </a:r>
            <a:r>
              <a:rPr lang="el-GR" altLang="el-GR" dirty="0" smtClean="0"/>
              <a:t>.</a:t>
            </a:r>
          </a:p>
          <a:p>
            <a:pPr lvl="1"/>
            <a:r>
              <a:rPr lang="el-GR" altLang="el-GR" dirty="0" smtClean="0"/>
              <a:t>3</a:t>
            </a:r>
            <a:r>
              <a:rPr lang="en-US" altLang="el-GR" dirty="0" smtClean="0"/>
              <a:t>TC</a:t>
            </a:r>
            <a:r>
              <a:rPr lang="el-GR" altLang="el-GR" dirty="0" smtClean="0"/>
              <a:t> – </a:t>
            </a:r>
            <a:r>
              <a:rPr lang="el-GR" altLang="el-GR" dirty="0" err="1" smtClean="0"/>
              <a:t>λαμιβουδίνη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Υπάρχουν επίσης η </a:t>
            </a:r>
            <a:r>
              <a:rPr lang="el-GR" altLang="el-GR" dirty="0" err="1" smtClean="0"/>
              <a:t>αβακαβίρη</a:t>
            </a:r>
            <a:r>
              <a:rPr lang="el-GR" altLang="el-GR" dirty="0" smtClean="0"/>
              <a:t> και η </a:t>
            </a:r>
            <a:r>
              <a:rPr lang="el-GR" altLang="el-GR" dirty="0" err="1" smtClean="0"/>
              <a:t>αδεφοβίρη</a:t>
            </a:r>
            <a:r>
              <a:rPr lang="el-GR" altLang="el-GR" dirty="0" smtClean="0"/>
              <a:t> που είναι νεότερες ουσίες και έχουν υψηλή </a:t>
            </a:r>
            <a:r>
              <a:rPr lang="el-GR" altLang="el-GR" dirty="0" err="1" smtClean="0"/>
              <a:t>αντιική</a:t>
            </a:r>
            <a:r>
              <a:rPr lang="el-GR" altLang="el-GR" dirty="0" smtClean="0"/>
              <a:t> δράση.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2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Μη </a:t>
            </a:r>
            <a:r>
              <a:rPr lang="el-GR" dirty="0" err="1"/>
              <a:t>νουκλεοσικοί</a:t>
            </a:r>
            <a:r>
              <a:rPr lang="el-GR" dirty="0"/>
              <a:t> αναστολείς αντίστροφης </a:t>
            </a:r>
            <a:r>
              <a:rPr lang="el-GR" dirty="0" err="1"/>
              <a:t>μεταγραφάσης</a:t>
            </a:r>
            <a:r>
              <a:rPr lang="el-GR" dirty="0"/>
              <a:t> (NNRTI)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Έχουν υψηλή </a:t>
            </a:r>
            <a:r>
              <a:rPr lang="el-GR" altLang="el-GR" dirty="0" err="1" smtClean="0"/>
              <a:t>αντιική</a:t>
            </a:r>
            <a:r>
              <a:rPr lang="el-GR" altLang="el-GR" dirty="0" smtClean="0"/>
              <a:t> δραστικότητα, ωστόσο παρουσιάζεται γρήγορη ανάπτυξη αντοχής.  </a:t>
            </a:r>
          </a:p>
          <a:p>
            <a:r>
              <a:rPr lang="el-GR" altLang="el-GR" dirty="0" smtClean="0"/>
              <a:t>Πάντοτε γίνεται επίσης θεραπεία συνδυασμού.  </a:t>
            </a:r>
          </a:p>
          <a:p>
            <a:r>
              <a:rPr lang="el-GR" altLang="el-GR" dirty="0" smtClean="0"/>
              <a:t>Τέτοια φάρμακα είναι η </a:t>
            </a:r>
            <a:r>
              <a:rPr lang="el-GR" altLang="el-GR" dirty="0" err="1" smtClean="0"/>
              <a:t>δελαβιρδίνη</a:t>
            </a:r>
            <a:r>
              <a:rPr lang="el-GR" altLang="el-GR" dirty="0" smtClean="0"/>
              <a:t>, η </a:t>
            </a:r>
            <a:r>
              <a:rPr lang="el-GR" altLang="el-GR" dirty="0" err="1" smtClean="0"/>
              <a:t>νεβιραπίνη</a:t>
            </a:r>
            <a:r>
              <a:rPr lang="el-GR" altLang="el-GR" dirty="0" smtClean="0"/>
              <a:t>, η </a:t>
            </a:r>
            <a:r>
              <a:rPr lang="el-GR" altLang="el-GR" dirty="0" err="1" smtClean="0"/>
              <a:t>λοβιρίδη</a:t>
            </a:r>
            <a:r>
              <a:rPr lang="el-GR" altLang="el-GR" dirty="0" smtClean="0"/>
              <a:t>, η </a:t>
            </a:r>
            <a:r>
              <a:rPr lang="el-GR" altLang="el-GR" dirty="0" err="1" smtClean="0"/>
              <a:t>εφαβιρένζη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98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Σχηματική αναπαράσταση του </a:t>
            </a:r>
            <a:r>
              <a:rPr lang="en-US" dirty="0"/>
              <a:t>HIV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47106" name="Picture 2" descr="File:HIV Virion-e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05618"/>
            <a:ext cx="762000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583668" y="6525344"/>
            <a:ext cx="5976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HIV </a:t>
            </a:r>
            <a:r>
              <a:rPr lang="en-US" sz="1200" dirty="0" err="1" smtClean="0">
                <a:latin typeface="+mn-lt"/>
                <a:hlinkClick r:id="rId4"/>
              </a:rPr>
              <a:t>Virion</a:t>
            </a:r>
            <a:r>
              <a:rPr lang="en-US" sz="1200" dirty="0" smtClean="0">
                <a:latin typeface="+mn-lt"/>
                <a:hlinkClick r:id="rId4"/>
              </a:rPr>
              <a:t>-el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Badseed"/>
              </a:rPr>
              <a:t>Badseed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6"/>
              </a:rPr>
              <a:t>CC BY 2.5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22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Αναστολείς της </a:t>
            </a:r>
            <a:r>
              <a:rPr lang="el-GR" dirty="0" err="1"/>
              <a:t>πρωτεάσης</a:t>
            </a:r>
            <a:r>
              <a:rPr lang="el-GR" dirty="0"/>
              <a:t> (PI) του </a:t>
            </a:r>
            <a:r>
              <a:rPr lang="el-GR" dirty="0" smtClean="0"/>
              <a:t>ιού</a:t>
            </a:r>
            <a:endParaRPr lang="el-GR" dirty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Είναι νεότερα φάρμακα, δρουν επιδρώντας στην </a:t>
            </a:r>
            <a:r>
              <a:rPr lang="en-US" altLang="el-GR" dirty="0" smtClean="0"/>
              <a:t>HIV </a:t>
            </a:r>
            <a:r>
              <a:rPr lang="el-GR" altLang="el-GR" dirty="0" err="1" smtClean="0"/>
              <a:t>πρωτεάση</a:t>
            </a:r>
            <a:r>
              <a:rPr lang="el-GR" altLang="el-GR" dirty="0" smtClean="0"/>
              <a:t>.  </a:t>
            </a:r>
            <a:r>
              <a:rPr lang="en-US" altLang="el-GR" dirty="0" smtClean="0"/>
              <a:t>In vitro</a:t>
            </a:r>
            <a:r>
              <a:rPr lang="el-GR" altLang="el-GR" dirty="0" smtClean="0"/>
              <a:t>, τα φάρμακα αυτά εμφανίζουν την πιο ισχυρή </a:t>
            </a:r>
            <a:r>
              <a:rPr lang="el-GR" altLang="el-GR" dirty="0" err="1" smtClean="0"/>
              <a:t>αντιική</a:t>
            </a:r>
            <a:r>
              <a:rPr lang="el-GR" altLang="el-GR" dirty="0" smtClean="0"/>
              <a:t> δραστηριότητα.  </a:t>
            </a:r>
          </a:p>
          <a:p>
            <a:r>
              <a:rPr lang="el-GR" altLang="el-GR" dirty="0" smtClean="0"/>
              <a:t>Προκαλούν όμως επαγωγή των ηπατικών ενζύμων, δηλαδή το σύστημα </a:t>
            </a:r>
            <a:r>
              <a:rPr lang="el-GR" altLang="el-GR" dirty="0" err="1" smtClean="0"/>
              <a:t>οξειδάσης</a:t>
            </a:r>
            <a:r>
              <a:rPr lang="el-GR" altLang="el-GR" dirty="0" smtClean="0"/>
              <a:t>-κυτοχρώματος </a:t>
            </a:r>
            <a:r>
              <a:rPr lang="en-US" altLang="el-GR" dirty="0" smtClean="0"/>
              <a:t>P</a:t>
            </a:r>
            <a:r>
              <a:rPr lang="el-GR" altLang="el-GR" dirty="0" smtClean="0"/>
              <a:t>450. </a:t>
            </a:r>
          </a:p>
          <a:p>
            <a:r>
              <a:rPr lang="el-GR" altLang="el-GR" dirty="0" smtClean="0"/>
              <a:t>Παράλληλα εμφανίζουν πολλές φαρμακευτικές αλληλεπιδράσεις με αποτέλεσμα να εμπλέκουν την αγωγή.  </a:t>
            </a:r>
          </a:p>
          <a:p>
            <a:r>
              <a:rPr lang="el-GR" altLang="el-GR" dirty="0" smtClean="0"/>
              <a:t>Αναφέρονται μερικά όπως </a:t>
            </a:r>
            <a:r>
              <a:rPr lang="el-GR" altLang="el-GR" dirty="0" err="1" smtClean="0"/>
              <a:t>σακουιναβίρη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ριτοναβίρη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ινδιναβίρη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νελφιναβίρη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αμρεναβίρη</a:t>
            </a:r>
            <a:r>
              <a:rPr lang="en-US" altLang="el-GR" dirty="0" smtClean="0"/>
              <a:t>.</a:t>
            </a:r>
            <a:r>
              <a:rPr lang="el-GR" altLang="el-GR" dirty="0" smtClean="0"/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Σχήματα</a:t>
            </a:r>
            <a:endParaRPr lang="el-GR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θεραπεία περιλαμβάνει κατά προτίμηση </a:t>
            </a:r>
            <a:r>
              <a:rPr lang="el-GR" altLang="el-GR" b="1" dirty="0" smtClean="0"/>
              <a:t>τριπλό σχήμα</a:t>
            </a:r>
            <a:r>
              <a:rPr lang="el-GR" altLang="el-GR" dirty="0" smtClean="0"/>
              <a:t>, διότι έχει παρατηρηθεί παράταση της επιβίωσης.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Σε </a:t>
            </a:r>
            <a:r>
              <a:rPr lang="el-GR" altLang="el-GR" b="1" dirty="0" err="1" smtClean="0"/>
              <a:t>πρωτοθεραπευόμενους</a:t>
            </a:r>
            <a:r>
              <a:rPr lang="el-GR" altLang="el-GR" b="1" dirty="0" smtClean="0"/>
              <a:t> ασθενείς πχ μπορεί να δοθεί ΑΖΤ και </a:t>
            </a:r>
            <a:r>
              <a:rPr lang="en-US" altLang="el-GR" b="1" dirty="0" smtClean="0"/>
              <a:t>DDI</a:t>
            </a:r>
            <a:r>
              <a:rPr lang="el-GR" altLang="el-GR" dirty="0" smtClean="0"/>
              <a:t>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Σε βαρύ ανοσολογικό </a:t>
            </a:r>
            <a:r>
              <a:rPr lang="el-GR" altLang="el-GR" b="1" dirty="0" err="1" smtClean="0"/>
              <a:t>έλλειμα</a:t>
            </a:r>
            <a:r>
              <a:rPr lang="el-GR" altLang="el-GR" b="1" dirty="0" smtClean="0"/>
              <a:t> - </a:t>
            </a:r>
            <a:r>
              <a:rPr lang="en-US" altLang="el-GR" b="1" dirty="0" smtClean="0"/>
              <a:t>highly active antiretroviral therapy</a:t>
            </a:r>
            <a:r>
              <a:rPr lang="el-GR" altLang="el-GR" b="1" dirty="0" smtClean="0"/>
              <a:t> (</a:t>
            </a:r>
            <a:r>
              <a:rPr lang="en-US" altLang="el-GR" b="1" dirty="0" smtClean="0"/>
              <a:t>HAART</a:t>
            </a:r>
            <a:r>
              <a:rPr lang="el-GR" altLang="el-GR" dirty="0" smtClean="0"/>
              <a:t>) πχ - Μπορεί να περιλαμβάνει και 2 αναστολείς της </a:t>
            </a:r>
            <a:r>
              <a:rPr lang="el-GR" altLang="el-GR" dirty="0" err="1" smtClean="0"/>
              <a:t>πρωτεάσης</a:t>
            </a:r>
            <a:r>
              <a:rPr lang="el-GR" altLang="el-GR" dirty="0" smtClean="0"/>
              <a:t> του ιού μαζί με ένα </a:t>
            </a:r>
            <a:r>
              <a:rPr lang="el-GR" altLang="el-GR" dirty="0" err="1" smtClean="0"/>
              <a:t>νουκλεινικό</a:t>
            </a:r>
            <a:r>
              <a:rPr lang="el-GR" altLang="el-GR" dirty="0" smtClean="0"/>
              <a:t> ανάλογο.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Παράλληλα οι ασθενείς καλύπτονται για τις ευκαιριακές λοιμώξεις.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89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Παρακολούθηση</a:t>
            </a:r>
            <a:endParaRPr lang="el-GR" dirty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altLang="el-GR" b="1" dirty="0" smtClean="0"/>
              <a:t>Ακριβώς και επειδή υπάρχουν συνεχείς πρόοδοι σχετικά με την διάγνωση, πορεία αλλά θεραπεία αυτής της νόσου, οι ασθενείς πρέπει να παρακολουθούνται σε ειδικά εξειδικευμένα κέντρα.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74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 ευκαιριακών λοιμώξεων </a:t>
            </a:r>
            <a:r>
              <a:rPr lang="el-GR" b="0" dirty="0" smtClean="0"/>
              <a:t>1/2</a:t>
            </a:r>
            <a:endParaRPr lang="el-GR" b="0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b="1" dirty="0" smtClean="0"/>
              <a:t>Σε ευκαιριακές λοιμώξεις στο </a:t>
            </a:r>
            <a:r>
              <a:rPr lang="en-US" altLang="el-GR" b="1" dirty="0" smtClean="0"/>
              <a:t>AIDS </a:t>
            </a:r>
            <a:r>
              <a:rPr lang="el-GR" altLang="el-GR" b="1" dirty="0" smtClean="0"/>
              <a:t>ενδεικτικά δίνουμε:</a:t>
            </a:r>
          </a:p>
          <a:p>
            <a:pPr lvl="1"/>
            <a:r>
              <a:rPr lang="el-GR" altLang="el-GR" b="1" dirty="0" smtClean="0"/>
              <a:t>Πνευμονία από </a:t>
            </a:r>
            <a:r>
              <a:rPr lang="en-US" altLang="el-GR" b="1" dirty="0" err="1" smtClean="0"/>
              <a:t>Pneumonocystis</a:t>
            </a:r>
            <a:r>
              <a:rPr lang="en-US" altLang="el-GR" b="1" dirty="0" smtClean="0"/>
              <a:t> </a:t>
            </a:r>
            <a:r>
              <a:rPr lang="en-US" altLang="el-GR" b="1" dirty="0" err="1" smtClean="0"/>
              <a:t>carinii</a:t>
            </a:r>
            <a:endParaRPr lang="el-GR" altLang="el-GR" dirty="0" smtClean="0"/>
          </a:p>
          <a:p>
            <a:pPr marL="719138" indent="0" eaLnBrk="1" hangingPunct="1">
              <a:buNone/>
            </a:pPr>
            <a:r>
              <a:rPr lang="el-GR" altLang="el-GR" dirty="0" err="1" smtClean="0"/>
              <a:t>Κοτριμοξαζόλη</a:t>
            </a:r>
            <a:r>
              <a:rPr lang="el-GR" altLang="el-GR" dirty="0" smtClean="0"/>
              <a:t> και εναλλακτικά </a:t>
            </a:r>
            <a:r>
              <a:rPr lang="el-GR" altLang="el-GR" dirty="0" err="1" smtClean="0"/>
              <a:t>πενταμιδίνη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κλινδαμυκίνη</a:t>
            </a:r>
            <a:r>
              <a:rPr lang="el-GR" altLang="el-GR" dirty="0" smtClean="0"/>
              <a:t> με </a:t>
            </a:r>
            <a:r>
              <a:rPr lang="el-GR" altLang="el-GR" dirty="0" err="1" smtClean="0"/>
              <a:t>πριμακίνη</a:t>
            </a:r>
            <a:r>
              <a:rPr lang="el-GR" altLang="el-GR" dirty="0" smtClean="0"/>
              <a:t> ή και </a:t>
            </a:r>
            <a:r>
              <a:rPr lang="el-GR" altLang="el-GR" dirty="0" err="1" smtClean="0"/>
              <a:t>ατοβακουόνη</a:t>
            </a:r>
            <a:r>
              <a:rPr lang="el-GR" altLang="el-GR" dirty="0" smtClean="0"/>
              <a:t>.  </a:t>
            </a:r>
          </a:p>
          <a:p>
            <a:pPr marL="719138" indent="0" eaLnBrk="1" hangingPunct="1">
              <a:buNone/>
            </a:pPr>
            <a:r>
              <a:rPr lang="el-GR" altLang="el-GR" dirty="0" smtClean="0"/>
              <a:t>Επί δε </a:t>
            </a:r>
            <a:r>
              <a:rPr lang="en-US" altLang="el-GR" dirty="0" err="1" smtClean="0"/>
              <a:t>pO</a:t>
            </a:r>
            <a:r>
              <a:rPr lang="el-GR" altLang="el-GR" dirty="0" smtClean="0"/>
              <a:t>2&lt;70</a:t>
            </a:r>
            <a:r>
              <a:rPr lang="en-US" altLang="el-GR" dirty="0" smtClean="0"/>
              <a:t>mmHg</a:t>
            </a:r>
            <a:r>
              <a:rPr lang="el-GR" altLang="el-GR" dirty="0" smtClean="0"/>
              <a:t> υποχρεωτικά </a:t>
            </a:r>
            <a:r>
              <a:rPr lang="el-GR" altLang="el-GR" dirty="0" err="1" smtClean="0"/>
              <a:t>κορτικοστεροειδή</a:t>
            </a:r>
            <a:r>
              <a:rPr lang="el-GR" altLang="el-GR" dirty="0" smtClean="0"/>
              <a:t>.</a:t>
            </a:r>
          </a:p>
          <a:p>
            <a:pPr lvl="1"/>
            <a:r>
              <a:rPr lang="el-GR" altLang="el-GR" b="1" dirty="0" smtClean="0"/>
              <a:t>Τοξοπλάσμωση</a:t>
            </a:r>
            <a:endParaRPr lang="el-GR" altLang="el-GR" dirty="0" smtClean="0"/>
          </a:p>
          <a:p>
            <a:pPr marL="719138" indent="0" eaLnBrk="1" hangingPunct="1">
              <a:buNone/>
            </a:pPr>
            <a:r>
              <a:rPr lang="el-GR" altLang="el-GR" dirty="0" err="1" smtClean="0"/>
              <a:t>Πυριμεθαμίνη</a:t>
            </a:r>
            <a:r>
              <a:rPr lang="el-GR" altLang="el-GR" dirty="0" smtClean="0"/>
              <a:t> με </a:t>
            </a:r>
            <a:r>
              <a:rPr lang="el-GR" altLang="el-GR" dirty="0" err="1" smtClean="0"/>
              <a:t>σουλφαθιαζίνη</a:t>
            </a:r>
            <a:r>
              <a:rPr lang="el-GR" altLang="el-GR" dirty="0" smtClean="0"/>
              <a:t> για τουλάχιστον 3 εβδομάδες με ταυτόχρονη προφύλαξη του μυελού με </a:t>
            </a:r>
            <a:r>
              <a:rPr lang="el-GR" altLang="el-GR" dirty="0" err="1" smtClean="0"/>
              <a:t>φυλικό</a:t>
            </a:r>
            <a:r>
              <a:rPr lang="el-GR" altLang="el-GR" dirty="0" smtClean="0"/>
              <a:t>.</a:t>
            </a:r>
          </a:p>
          <a:p>
            <a:pPr marL="719138" indent="0" eaLnBrk="1" hangingPunct="1">
              <a:buNone/>
            </a:pPr>
            <a:r>
              <a:rPr lang="el-GR" altLang="el-GR" dirty="0" smtClean="0"/>
              <a:t>Αν υπάρχουν σπασμοί δίνουμε αντιεπιληπτικά όπως </a:t>
            </a:r>
            <a:r>
              <a:rPr lang="el-GR" altLang="el-GR" dirty="0" err="1" smtClean="0"/>
              <a:t>φαινυντοΐνη</a:t>
            </a:r>
            <a:r>
              <a:rPr lang="el-GR" altLang="el-GR" dirty="0" smtClean="0"/>
              <a:t> ή </a:t>
            </a:r>
            <a:r>
              <a:rPr lang="el-GR" altLang="el-GR" dirty="0" err="1" smtClean="0"/>
              <a:t>καρβαμαζεπίνη</a:t>
            </a:r>
            <a:r>
              <a:rPr lang="el-GR" altLang="el-GR" dirty="0" smtClean="0"/>
              <a:t>.</a:t>
            </a:r>
            <a:endParaRPr lang="el-GR" altLang="el-GR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84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ευκαιριακών λοιμώξεων </a:t>
            </a:r>
            <a:r>
              <a:rPr lang="el-GR" b="0" dirty="0" smtClean="0"/>
              <a:t>2/2</a:t>
            </a:r>
            <a:endParaRPr lang="el-GR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l-GR" altLang="el-GR" b="1" dirty="0" err="1" smtClean="0"/>
              <a:t>Καντιντίαση</a:t>
            </a:r>
            <a:endParaRPr lang="el-GR" altLang="el-GR" dirty="0" smtClean="0"/>
          </a:p>
          <a:p>
            <a:pPr marL="719138" indent="0" eaLnBrk="1" hangingPunct="1">
              <a:buNone/>
            </a:pPr>
            <a:r>
              <a:rPr lang="el-GR" altLang="el-GR" dirty="0" smtClean="0"/>
              <a:t>Συνήθως </a:t>
            </a:r>
            <a:r>
              <a:rPr lang="el-GR" altLang="el-GR" dirty="0" err="1" smtClean="0"/>
              <a:t>φλουκοναζόλη</a:t>
            </a:r>
            <a:r>
              <a:rPr lang="el-GR" altLang="el-GR" dirty="0" smtClean="0"/>
              <a:t> και επί αντοχής </a:t>
            </a:r>
            <a:r>
              <a:rPr lang="el-GR" altLang="el-GR" dirty="0" err="1" smtClean="0"/>
              <a:t>αμφοτερικίνη</a:t>
            </a:r>
            <a:r>
              <a:rPr lang="el-GR" altLang="el-GR" dirty="0" smtClean="0"/>
              <a:t> Β.</a:t>
            </a:r>
          </a:p>
          <a:p>
            <a:pPr lvl="1"/>
            <a:r>
              <a:rPr lang="el-GR" altLang="el-GR" b="1" dirty="0" smtClean="0"/>
              <a:t>Φυματίωση</a:t>
            </a:r>
            <a:endParaRPr lang="el-GR" altLang="el-GR" dirty="0" smtClean="0"/>
          </a:p>
          <a:p>
            <a:pPr marL="719138" indent="0" eaLnBrk="1" hangingPunct="1">
              <a:buNone/>
            </a:pPr>
            <a:r>
              <a:rPr lang="el-GR" altLang="el-GR" dirty="0" smtClean="0"/>
              <a:t>Αρχικά τριπλό ή τετραπλό σχήμα και μετά 4 μήνες μετάβαση σε διπλό για άλλους 6-10 μήνες, συνεχής παρακολούθηση των ασθενών για συμμόρφωση.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38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Άτυπα </a:t>
            </a:r>
            <a:r>
              <a:rPr lang="el-GR" dirty="0" err="1" smtClean="0"/>
              <a:t>μυκοβακτηρίδια</a:t>
            </a:r>
            <a:r>
              <a:rPr lang="el-GR" dirty="0" smtClean="0"/>
              <a:t>-</a:t>
            </a:r>
            <a:r>
              <a:rPr lang="el-GR" dirty="0" err="1" smtClean="0"/>
              <a:t>κυτταρομεγαλοιός</a:t>
            </a:r>
            <a:r>
              <a:rPr lang="el-GR" dirty="0" smtClean="0"/>
              <a:t>-Θεραπεία</a:t>
            </a:r>
            <a:endParaRPr lang="el-GR" dirty="0"/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altLang="el-GR" b="1" dirty="0" smtClean="0"/>
              <a:t>Άτυπα </a:t>
            </a:r>
            <a:r>
              <a:rPr lang="el-GR" altLang="el-GR" b="1" dirty="0" err="1" smtClean="0"/>
              <a:t>μυκοβακτηρίδια</a:t>
            </a:r>
            <a:endParaRPr lang="el-GR" altLang="el-GR" dirty="0" smtClean="0"/>
          </a:p>
          <a:p>
            <a:pPr marL="355600" indent="0" eaLnBrk="1" hangingPunct="1">
              <a:buNone/>
            </a:pPr>
            <a:r>
              <a:rPr lang="el-GR" altLang="el-GR" dirty="0" smtClean="0"/>
              <a:t>Σχεδόν πάντα είναι διάχυτες λοιμώξεις επί πολύ χαμηλής ανοσίας και το συνηθέστερο αίτιο είναι το </a:t>
            </a:r>
            <a:r>
              <a:rPr lang="el-GR" altLang="el-GR" dirty="0" err="1" smtClean="0"/>
              <a:t>μυκοβακτηρίδιο</a:t>
            </a:r>
            <a:r>
              <a:rPr lang="el-GR" altLang="el-GR" dirty="0" smtClean="0"/>
              <a:t> </a:t>
            </a:r>
            <a:r>
              <a:rPr lang="en-US" altLang="el-GR" dirty="0" err="1" smtClean="0"/>
              <a:t>Avium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intracellulare</a:t>
            </a:r>
            <a:r>
              <a:rPr lang="el-GR" altLang="el-GR" dirty="0" smtClean="0"/>
              <a:t>.  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Δεν υπάρχει τυποποιημένο σχήμα και συνήθως δίδονται συνδυασμοί (τριπλός, τετραπλός κτλ) από διάφορα φάρμακα όπως </a:t>
            </a:r>
            <a:r>
              <a:rPr lang="el-GR" altLang="el-GR" dirty="0" err="1" smtClean="0"/>
              <a:t>ριφαμπικίνη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κλαριθρομυκίνη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αζιθρομυκίνη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εθαμβουτόλη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κλοφαζιμίνη</a:t>
            </a:r>
            <a:r>
              <a:rPr lang="el-GR" altLang="el-GR" dirty="0" smtClean="0"/>
              <a:t> και πολύ σπάνια </a:t>
            </a:r>
            <a:r>
              <a:rPr lang="el-GR" altLang="el-GR" dirty="0" err="1" smtClean="0"/>
              <a:t>αμικασίνη</a:t>
            </a:r>
            <a:r>
              <a:rPr lang="el-GR" altLang="el-GR" dirty="0" smtClean="0"/>
              <a:t> ή </a:t>
            </a:r>
            <a:r>
              <a:rPr lang="el-GR" altLang="el-GR" dirty="0" err="1" smtClean="0"/>
              <a:t>κινολόνες</a:t>
            </a:r>
            <a:r>
              <a:rPr lang="el-GR" altLang="el-GR" dirty="0" smtClean="0"/>
              <a:t>.</a:t>
            </a:r>
            <a:endParaRPr lang="el-GR" altLang="el-GR" b="1" dirty="0" smtClean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l-GR" altLang="el-GR" b="1" dirty="0" smtClean="0"/>
              <a:t>Λοίμωξη από </a:t>
            </a:r>
            <a:r>
              <a:rPr lang="el-GR" altLang="el-GR" b="1" dirty="0" err="1" smtClean="0"/>
              <a:t>κυτταρομεγαλοιό</a:t>
            </a:r>
            <a:r>
              <a:rPr lang="el-GR" altLang="el-GR" b="1" dirty="0" smtClean="0"/>
              <a:t> (</a:t>
            </a:r>
            <a:r>
              <a:rPr lang="en-US" altLang="el-GR" b="1" dirty="0" smtClean="0"/>
              <a:t>CMV</a:t>
            </a:r>
            <a:r>
              <a:rPr lang="el-GR" altLang="el-GR" b="1" dirty="0" smtClean="0"/>
              <a:t>) </a:t>
            </a:r>
            <a:endParaRPr lang="el-GR" altLang="el-GR" dirty="0" smtClean="0"/>
          </a:p>
          <a:p>
            <a:pPr marL="355600" indent="0" eaLnBrk="1" hangingPunct="1">
              <a:buNone/>
            </a:pPr>
            <a:r>
              <a:rPr lang="el-GR" altLang="el-GR" dirty="0" smtClean="0"/>
              <a:t>Δίδεται </a:t>
            </a:r>
            <a:r>
              <a:rPr lang="el-GR" altLang="el-GR" dirty="0" err="1" smtClean="0"/>
              <a:t>φοσκαρνέτη</a:t>
            </a:r>
            <a:r>
              <a:rPr lang="el-GR" altLang="el-GR" dirty="0" smtClean="0"/>
              <a:t> για εκδηλώσεις από το ΚΝΣ και </a:t>
            </a:r>
            <a:r>
              <a:rPr lang="el-GR" altLang="el-GR" dirty="0" err="1" smtClean="0"/>
              <a:t>γκανσικλοβίρη</a:t>
            </a:r>
            <a:r>
              <a:rPr lang="el-GR" altLang="el-GR" dirty="0" smtClean="0"/>
              <a:t> (</a:t>
            </a:r>
            <a:r>
              <a:rPr lang="en-US" altLang="el-GR" dirty="0" smtClean="0"/>
              <a:t>IV</a:t>
            </a:r>
            <a:r>
              <a:rPr lang="el-GR" altLang="el-GR" dirty="0" smtClean="0"/>
              <a:t>) για εκδηλώσεις </a:t>
            </a:r>
            <a:r>
              <a:rPr lang="el-GR" altLang="el-GR" dirty="0" err="1" smtClean="0"/>
              <a:t>αμφιβληστροειδίτιδας</a:t>
            </a:r>
            <a:r>
              <a:rPr lang="el-GR" altLang="el-GR" dirty="0" smtClean="0"/>
              <a:t> και εναλλακτικά </a:t>
            </a:r>
            <a:r>
              <a:rPr lang="el-GR" altLang="el-GR" dirty="0" err="1" smtClean="0"/>
              <a:t>σιδοφοβίρη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28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Λεμφώματα-Θεραπεία</a:t>
            </a:r>
            <a:endParaRPr lang="el-GR" dirty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Σε ύπαρξη </a:t>
            </a:r>
            <a:r>
              <a:rPr lang="el-GR" altLang="el-GR" b="1" dirty="0" smtClean="0"/>
              <a:t>όγκων, τα λεμφώματα</a:t>
            </a:r>
            <a:r>
              <a:rPr lang="el-GR" altLang="el-GR" dirty="0" smtClean="0"/>
              <a:t> είναι σχεδόν πάντα </a:t>
            </a:r>
            <a:r>
              <a:rPr lang="en-US" altLang="el-GR" dirty="0" smtClean="0"/>
              <a:t>non</a:t>
            </a:r>
            <a:r>
              <a:rPr lang="el-GR" altLang="el-GR" dirty="0" smtClean="0"/>
              <a:t>-</a:t>
            </a:r>
            <a:r>
              <a:rPr lang="en-US" altLang="el-GR" dirty="0" err="1" smtClean="0"/>
              <a:t>Hogdkin’s</a:t>
            </a:r>
            <a:r>
              <a:rPr lang="el-GR" altLang="el-GR" dirty="0" smtClean="0"/>
              <a:t> (</a:t>
            </a:r>
            <a:r>
              <a:rPr lang="en-US" altLang="el-GR" dirty="0" smtClean="0"/>
              <a:t>NHL</a:t>
            </a:r>
            <a:r>
              <a:rPr lang="el-GR" altLang="el-GR" dirty="0" smtClean="0"/>
              <a:t>) και δίδεται σχήμα, συνήθως πρωτόκολλο </a:t>
            </a:r>
            <a:r>
              <a:rPr lang="en-US" altLang="el-GR" dirty="0" smtClean="0"/>
              <a:t>CHOP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IFN</a:t>
            </a:r>
            <a:r>
              <a:rPr lang="el-GR" altLang="el-GR" dirty="0" smtClean="0"/>
              <a:t>-α. Αν το </a:t>
            </a:r>
            <a:r>
              <a:rPr lang="en-US" altLang="el-GR" dirty="0" smtClean="0"/>
              <a:t>NHL </a:t>
            </a:r>
            <a:r>
              <a:rPr lang="el-GR" altLang="el-GR" dirty="0" smtClean="0"/>
              <a:t>είναι </a:t>
            </a:r>
            <a:r>
              <a:rPr lang="el-GR" altLang="el-GR" dirty="0" err="1" smtClean="0"/>
              <a:t>εντετοπισμένο</a:t>
            </a:r>
            <a:r>
              <a:rPr lang="el-GR" altLang="el-GR" dirty="0" smtClean="0"/>
              <a:t> γίνεται προσπάθεια χημειοθεραπείας.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Σε σάρκωμα </a:t>
            </a:r>
            <a:r>
              <a:rPr lang="en-US" altLang="el-GR" b="1" dirty="0" smtClean="0"/>
              <a:t>Kaposi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αν </a:t>
            </a:r>
            <a:r>
              <a:rPr lang="el-GR" altLang="el-GR" b="1" dirty="0" smtClean="0"/>
              <a:t>το στάδιο είναι αρχικό </a:t>
            </a:r>
            <a:r>
              <a:rPr lang="el-GR" altLang="el-GR" dirty="0" smtClean="0"/>
              <a:t>τότε απλά αλλάζουμε την </a:t>
            </a:r>
            <a:r>
              <a:rPr lang="el-GR" altLang="el-GR" dirty="0" err="1" smtClean="0"/>
              <a:t>αντιρετροϊική</a:t>
            </a:r>
            <a:r>
              <a:rPr lang="el-GR" altLang="el-GR" dirty="0" smtClean="0"/>
              <a:t> θεραπεία. </a:t>
            </a:r>
          </a:p>
          <a:p>
            <a:pPr eaLnBrk="1" hangingPunct="1"/>
            <a:r>
              <a:rPr lang="el-GR" altLang="el-GR" dirty="0" smtClean="0"/>
              <a:t>Ενδεχομένως αφαίρεση ή ακτινοβόληση με </a:t>
            </a:r>
            <a:r>
              <a:rPr lang="en-US" altLang="el-GR" dirty="0" smtClean="0"/>
              <a:t>laser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Αν το σάρκωμα είναι </a:t>
            </a:r>
            <a:r>
              <a:rPr lang="el-GR" altLang="el-GR" b="1" dirty="0" smtClean="0"/>
              <a:t>διάχυτο και σπλαχνικό, </a:t>
            </a:r>
            <a:r>
              <a:rPr lang="el-GR" altLang="el-GR" dirty="0" smtClean="0"/>
              <a:t>τότε δίνουμε συνδυασμούς από </a:t>
            </a:r>
            <a:r>
              <a:rPr lang="el-GR" altLang="el-GR" dirty="0" err="1" smtClean="0"/>
              <a:t>αδριαμυκίνη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βινκριστίνη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βινβλαστίνη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βλεομυκίνη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67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83568" y="1382911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42" name="Picture 2" descr="File:World Aids Day Ribb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38" y="2780928"/>
            <a:ext cx="1386324" cy="239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Μαρία </a:t>
            </a:r>
            <a:r>
              <a:rPr lang="el-GR" sz="2000" dirty="0" err="1" smtClean="0"/>
              <a:t>Βενετίκου</a:t>
            </a:r>
            <a:r>
              <a:rPr lang="el-GR" sz="2000" dirty="0" smtClean="0"/>
              <a:t> 2014. Μαρία </a:t>
            </a:r>
            <a:r>
              <a:rPr lang="el-GR" sz="2000" dirty="0" err="1" smtClean="0"/>
              <a:t>Βενετίκου</a:t>
            </a:r>
            <a:r>
              <a:rPr lang="el-GR" sz="2000" dirty="0" smtClean="0"/>
              <a:t>. «Παθολογία Ι. Ενότητα 12</a:t>
            </a:r>
            <a:r>
              <a:rPr lang="en-US" sz="2000" dirty="0" smtClean="0"/>
              <a:t>:</a:t>
            </a:r>
            <a:r>
              <a:rPr lang="el-GR" sz="2000" dirty="0"/>
              <a:t> Ιογενείς λοιμώξεις (β’ μέρος)».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Κύκλος του ιού </a:t>
            </a:r>
            <a:r>
              <a:rPr lang="en-US" dirty="0" smtClean="0"/>
              <a:t>HIV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51202" name="Picture 2" descr="File:HIV-replication-cycle.sv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57" y="1268760"/>
            <a:ext cx="756268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331640" y="6453336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5"/>
              </a:rPr>
              <a:t>HIV-replication-cycle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6" tooltip="User:Splette"/>
              </a:rPr>
              <a:t>Splette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84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7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4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Κύκλος του ιού </a:t>
            </a:r>
            <a:r>
              <a:rPr lang="en-US" dirty="0"/>
              <a:t>HIV </a:t>
            </a:r>
            <a:r>
              <a:rPr lang="en-US" sz="3000" b="0" dirty="0" smtClean="0"/>
              <a:t>2/2</a:t>
            </a:r>
            <a:endParaRPr lang="el-GR" sz="3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50178" name="Picture 2" descr="File:Cycle VP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66348"/>
            <a:ext cx="6984776" cy="50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583668" y="6567651"/>
            <a:ext cx="56166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Cycle </a:t>
            </a:r>
            <a:r>
              <a:rPr lang="en-US" sz="1200" dirty="0" smtClean="0">
                <a:latin typeface="+mn-lt"/>
                <a:hlinkClick r:id="rId4"/>
              </a:rPr>
              <a:t>VPR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JosianeCaplette (page does not exist)"/>
              </a:rPr>
              <a:t>JosianeCaplette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6"/>
              </a:rPr>
              <a:t>CC BY </a:t>
            </a:r>
            <a:r>
              <a:rPr lang="en-US" sz="1200" dirty="0" smtClean="0">
                <a:latin typeface="+mn-lt"/>
                <a:hlinkClick r:id="rId6"/>
              </a:rPr>
              <a:t>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97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Κλινική εικόνα </a:t>
            </a:r>
            <a:r>
              <a:rPr lang="en-US" dirty="0" smtClean="0"/>
              <a:t>AIDS</a:t>
            </a:r>
            <a:r>
              <a:rPr lang="el-GR" dirty="0" smtClean="0"/>
              <a:t>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Κατηγορία (Στάδιο) Α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Οξεία (πρωτοπαθής) λοίμωξη </a:t>
            </a:r>
            <a:r>
              <a:rPr lang="en-US" altLang="el-GR" dirty="0" smtClean="0"/>
              <a:t>HIV</a:t>
            </a:r>
            <a:r>
              <a:rPr lang="el-GR" altLang="el-GR" dirty="0" smtClean="0"/>
              <a:t>, </a:t>
            </a:r>
          </a:p>
          <a:p>
            <a:pPr lvl="1"/>
            <a:r>
              <a:rPr lang="el-GR" altLang="el-GR" dirty="0" smtClean="0"/>
              <a:t>Σύνδρομο </a:t>
            </a:r>
            <a:r>
              <a:rPr lang="el-GR" altLang="el-GR" dirty="0" err="1" smtClean="0"/>
              <a:t>λεμφαδενοπάθειας</a:t>
            </a:r>
            <a:r>
              <a:rPr lang="el-GR" altLang="el-GR" dirty="0" smtClean="0"/>
              <a:t> (</a:t>
            </a:r>
            <a:r>
              <a:rPr lang="en-US" altLang="el-GR" dirty="0" smtClean="0"/>
              <a:t>LAS</a:t>
            </a:r>
            <a:r>
              <a:rPr lang="el-GR" altLang="el-GR" dirty="0" smtClean="0"/>
              <a:t>) και </a:t>
            </a:r>
          </a:p>
          <a:p>
            <a:pPr lvl="1"/>
            <a:r>
              <a:rPr lang="el-GR" altLang="el-GR" dirty="0" err="1" smtClean="0"/>
              <a:t>Ασυμπτωματική</a:t>
            </a:r>
            <a:r>
              <a:rPr lang="el-GR" altLang="el-GR" dirty="0" smtClean="0"/>
              <a:t> λοίμωξη από </a:t>
            </a:r>
            <a:r>
              <a:rPr lang="en-US" altLang="el-GR" dirty="0" smtClean="0"/>
              <a:t>HIV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56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</a:t>
            </a:r>
            <a:r>
              <a:rPr lang="en-US" dirty="0"/>
              <a:t>AIDS</a:t>
            </a:r>
            <a:r>
              <a:rPr lang="el-GR" dirty="0"/>
              <a:t> </a:t>
            </a:r>
            <a:r>
              <a:rPr lang="el-GR" sz="3000" b="0" dirty="0" smtClean="0"/>
              <a:t>2/5</a:t>
            </a:r>
            <a:endParaRPr lang="el-GR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472608"/>
          </a:xfrm>
        </p:spPr>
        <p:txBody>
          <a:bodyPr>
            <a:normAutofit/>
          </a:bodyPr>
          <a:lstStyle/>
          <a:p>
            <a:pPr marL="355600" indent="-355600" eaLnBrk="1" hangingPunct="1">
              <a:buFont typeface="+mj-lt"/>
              <a:buAutoNum type="arabicPeriod"/>
            </a:pPr>
            <a:r>
              <a:rPr lang="el-GR" altLang="el-GR" b="1" dirty="0" smtClean="0"/>
              <a:t>Οξεία λοίμωξη </a:t>
            </a:r>
            <a:r>
              <a:rPr lang="en-US" altLang="el-GR" b="1" dirty="0" smtClean="0"/>
              <a:t>HIV</a:t>
            </a:r>
            <a:endParaRPr lang="el-GR" altLang="el-GR" b="1" dirty="0" smtClean="0"/>
          </a:p>
          <a:p>
            <a:pPr marL="355600" indent="0" eaLnBrk="1" hangingPunct="1">
              <a:buNone/>
            </a:pPr>
            <a:r>
              <a:rPr lang="el-GR" altLang="el-GR" dirty="0" smtClean="0"/>
              <a:t>Έως το 30% των προσβεβλημένων ατόμων, επώαση λίγες ημέρες μέχρι μερικές εβδομάδες.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Συνήθως είναι ένα μη ειδικό σύνδρομο, συχνά σαν λοιμώδης μονοπυρήνωση με τυπικό </a:t>
            </a:r>
            <a:r>
              <a:rPr lang="el-GR" altLang="el-GR" dirty="0" err="1" smtClean="0"/>
              <a:t>κηλιδοβλατιδώδες</a:t>
            </a:r>
            <a:r>
              <a:rPr lang="el-GR" altLang="el-GR" dirty="0" smtClean="0"/>
              <a:t> εξάνθημα.  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Σπάνια όμως μπορεί να εμφανισθεί μηνιγγίτιδα, εγκεφαλίτιδα ή </a:t>
            </a:r>
            <a:r>
              <a:rPr lang="el-GR" altLang="el-GR" dirty="0" err="1" smtClean="0"/>
              <a:t>ριζίτιδα</a:t>
            </a:r>
            <a:r>
              <a:rPr lang="el-GR" altLang="el-GR" dirty="0" smtClean="0"/>
              <a:t>.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Τα εργαστηριακά ευρήματα είναι συνήθως φυσιολογικά, σπανιότερα μπορεί να υπάρχει μια πτώση των </a:t>
            </a:r>
            <a:r>
              <a:rPr lang="en-US" altLang="el-GR" dirty="0" smtClean="0"/>
              <a:t>CD</a:t>
            </a:r>
            <a:r>
              <a:rPr lang="el-GR" altLang="el-GR" dirty="0" smtClean="0"/>
              <a:t>4+ κυττάρων, τα δε αντισώματα </a:t>
            </a:r>
            <a:r>
              <a:rPr lang="en-US" altLang="el-GR" dirty="0" smtClean="0"/>
              <a:t>HIV </a:t>
            </a:r>
            <a:r>
              <a:rPr lang="el-GR" altLang="el-GR" dirty="0" smtClean="0"/>
              <a:t>είναι σπάνια θετικά, ωστόσο είναι συχνή η άμεση ανίχνευση του ιού. </a:t>
            </a:r>
            <a:endParaRPr lang="en-US" altLang="el-GR" dirty="0" smtClean="0"/>
          </a:p>
          <a:p>
            <a:pPr marL="355600" indent="0" eaLnBrk="1" hangingPunct="1">
              <a:buNone/>
            </a:pPr>
            <a:r>
              <a:rPr lang="el-GR" altLang="el-GR" dirty="0" err="1" smtClean="0"/>
              <a:t>Ορομετατροπή</a:t>
            </a:r>
            <a:r>
              <a:rPr lang="el-GR" altLang="el-GR" dirty="0" smtClean="0"/>
              <a:t> γίνεται περίπου 1-6 μήνες μετά την οξεία νόσο.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5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</a:t>
            </a:r>
            <a:r>
              <a:rPr lang="en-US" dirty="0"/>
              <a:t>AIDS</a:t>
            </a:r>
            <a:r>
              <a:rPr lang="el-GR" dirty="0"/>
              <a:t> </a:t>
            </a:r>
            <a:r>
              <a:rPr lang="el-GR" sz="3000" b="0" dirty="0" smtClean="0"/>
              <a:t>3/5</a:t>
            </a:r>
            <a:endParaRPr lang="el-GR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5600" indent="-355600" eaLnBrk="1" hangingPunct="1">
              <a:buFont typeface="+mj-lt"/>
              <a:buAutoNum type="arabicPeriod" startAt="2"/>
            </a:pPr>
            <a:r>
              <a:rPr lang="el-GR" altLang="el-GR" b="1" dirty="0" smtClean="0"/>
              <a:t>Σύνδρομο </a:t>
            </a:r>
            <a:r>
              <a:rPr lang="el-GR" altLang="el-GR" b="1" dirty="0" err="1" smtClean="0"/>
              <a:t>λεμφαδενοπάθειας</a:t>
            </a:r>
            <a:r>
              <a:rPr lang="el-GR" altLang="el-GR" b="1" dirty="0" smtClean="0"/>
              <a:t> (</a:t>
            </a:r>
            <a:r>
              <a:rPr lang="en-US" altLang="el-GR" b="1" dirty="0" smtClean="0"/>
              <a:t>LAS</a:t>
            </a:r>
            <a:r>
              <a:rPr lang="el-GR" altLang="el-GR" b="1" dirty="0" smtClean="0"/>
              <a:t> ή </a:t>
            </a:r>
            <a:r>
              <a:rPr lang="en-US" altLang="el-GR" b="1" dirty="0" smtClean="0"/>
              <a:t>PGL</a:t>
            </a:r>
            <a:r>
              <a:rPr lang="el-GR" altLang="el-GR" b="1" dirty="0" smtClean="0"/>
              <a:t> (</a:t>
            </a:r>
            <a:r>
              <a:rPr lang="en-US" altLang="el-GR" b="1" dirty="0" smtClean="0"/>
              <a:t>persistent generalized lymphadenopathy</a:t>
            </a:r>
            <a:r>
              <a:rPr lang="el-GR" altLang="el-GR" dirty="0" smtClean="0"/>
              <a:t>) με διόγκωση των λεμφαδένων &gt;2</a:t>
            </a:r>
            <a:r>
              <a:rPr lang="en-US" altLang="el-GR" dirty="0" smtClean="0"/>
              <a:t>cm </a:t>
            </a:r>
            <a:r>
              <a:rPr lang="el-GR" altLang="el-GR" dirty="0" smtClean="0"/>
              <a:t>σε τουλάχιστον 2 μη βουβωνικές θέσεις.  Συνυπάρχουν συχνά και συστηματικά συμπτώματα όπως </a:t>
            </a:r>
            <a:r>
              <a:rPr lang="en-US" altLang="el-GR" dirty="0" smtClean="0"/>
              <a:t>(</a:t>
            </a:r>
            <a:r>
              <a:rPr lang="el-GR" altLang="el-GR" dirty="0" smtClean="0"/>
              <a:t>πυρετός, απώλεια βάρους, νυχτερινές εφιδρώσεις)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marL="355600" indent="-355600" eaLnBrk="1" hangingPunct="1">
              <a:buFont typeface="+mj-lt"/>
              <a:buAutoNum type="arabicPeriod" startAt="2"/>
            </a:pPr>
            <a:r>
              <a:rPr lang="el-GR" altLang="el-GR" b="1" dirty="0" err="1" smtClean="0"/>
              <a:t>Ασυμπτωματική</a:t>
            </a:r>
            <a:r>
              <a:rPr lang="el-GR" altLang="el-GR" b="1" dirty="0" smtClean="0"/>
              <a:t> λοίμωξη από </a:t>
            </a:r>
            <a:r>
              <a:rPr lang="en-US" altLang="el-GR" b="1" dirty="0" smtClean="0"/>
              <a:t>HIV </a:t>
            </a:r>
            <a:r>
              <a:rPr lang="el-GR" altLang="el-GR" dirty="0" smtClean="0"/>
              <a:t>εννοείται ότι δεν υποπίπτει στην αντίληψη ούτε ασθενούς ούτε ιατρού.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34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</a:t>
            </a:r>
            <a:r>
              <a:rPr lang="en-US" dirty="0"/>
              <a:t>AIDS</a:t>
            </a:r>
            <a:r>
              <a:rPr lang="el-GR" dirty="0"/>
              <a:t> </a:t>
            </a:r>
            <a:r>
              <a:rPr lang="el-GR" sz="3000" b="0" dirty="0" smtClean="0"/>
              <a:t>4/5</a:t>
            </a:r>
            <a:endParaRPr lang="el-GR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47260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30000"/>
              </a:lnSpc>
            </a:pPr>
            <a:r>
              <a:rPr lang="el-GR" altLang="el-GR" sz="2800" b="1" dirty="0" smtClean="0"/>
              <a:t>Κατηγορία (Στάδιο) Β</a:t>
            </a:r>
            <a:endParaRPr lang="el-GR" altLang="el-GR" sz="2800" dirty="0" smtClean="0"/>
          </a:p>
          <a:p>
            <a:pPr marL="444500" indent="-3556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l-GR" altLang="el-GR" sz="2800" b="1" dirty="0" smtClean="0"/>
              <a:t>Λοιμώξεις από ευκαιριακά παθογόνα, </a:t>
            </a:r>
            <a:r>
              <a:rPr lang="el-GR" altLang="el-GR" sz="2800" dirty="0" smtClean="0"/>
              <a:t>χωρίς όμως σύνδρομα διαγνωστικά του </a:t>
            </a:r>
            <a:r>
              <a:rPr lang="en-US" altLang="el-GR" sz="2800" dirty="0" smtClean="0"/>
              <a:t>AIDS</a:t>
            </a:r>
            <a:r>
              <a:rPr lang="el-GR" altLang="el-GR" sz="2800" dirty="0" smtClean="0"/>
              <a:t> ή επιπλοκές σχετιζόμενες άμεσα με τον </a:t>
            </a:r>
            <a:r>
              <a:rPr lang="en-US" altLang="el-GR" sz="2800" dirty="0" smtClean="0"/>
              <a:t>HIV</a:t>
            </a:r>
            <a:r>
              <a:rPr lang="el-GR" altLang="el-GR" sz="2800" dirty="0" smtClean="0"/>
              <a:t>.</a:t>
            </a:r>
          </a:p>
          <a:p>
            <a:pPr marL="444500" indent="-3556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l-GR" altLang="el-GR" sz="2800" b="1" dirty="0" smtClean="0"/>
              <a:t>Σύνδρομο άμεσα σχετιζόμενο με τον ιό </a:t>
            </a:r>
            <a:r>
              <a:rPr lang="en-US" altLang="el-GR" sz="2800" b="1" dirty="0" smtClean="0"/>
              <a:t>HIV</a:t>
            </a:r>
            <a:endParaRPr lang="el-GR" altLang="el-GR" sz="2800" b="1" dirty="0" smtClean="0"/>
          </a:p>
          <a:p>
            <a:pPr marL="444500" indent="0" eaLnBrk="1" hangingPunct="1">
              <a:lnSpc>
                <a:spcPct val="130000"/>
              </a:lnSpc>
              <a:buNone/>
            </a:pPr>
            <a:r>
              <a:rPr lang="el-GR" altLang="el-GR" sz="2800" dirty="0" smtClean="0"/>
              <a:t>Περιλαμβάνουν βλάβες οργάνων από τον ιό </a:t>
            </a:r>
            <a:r>
              <a:rPr lang="en-US" altLang="el-GR" sz="2800" dirty="0" smtClean="0"/>
              <a:t>HIV </a:t>
            </a:r>
            <a:r>
              <a:rPr lang="el-GR" altLang="el-GR" sz="2800" dirty="0" smtClean="0"/>
              <a:t>πχ ΚΝΣ, περιφερικό ΝΑ (εγκεφαλοπάθεια, μηνιγγίτιδα, </a:t>
            </a:r>
            <a:r>
              <a:rPr lang="el-GR" altLang="el-GR" sz="2800" dirty="0" err="1" smtClean="0"/>
              <a:t>ριζίτιδα</a:t>
            </a:r>
            <a:r>
              <a:rPr lang="el-GR" altLang="el-GR" sz="2800" dirty="0" smtClean="0"/>
              <a:t>, </a:t>
            </a:r>
            <a:r>
              <a:rPr lang="el-GR" altLang="el-GR" sz="2800" dirty="0" err="1" smtClean="0"/>
              <a:t>πολυνευροπάθεια</a:t>
            </a:r>
            <a:r>
              <a:rPr lang="el-GR" altLang="el-GR" sz="2800" dirty="0" smtClean="0"/>
              <a:t>, πολλαπλή </a:t>
            </a:r>
            <a:r>
              <a:rPr lang="el-GR" altLang="el-GR" sz="2800" dirty="0" err="1" smtClean="0"/>
              <a:t>μονονευρίτιδα</a:t>
            </a:r>
            <a:r>
              <a:rPr lang="el-GR" altLang="el-GR" sz="2800" dirty="0" smtClean="0"/>
              <a:t>) και Γαστρεντερικό σύστημα (</a:t>
            </a:r>
            <a:r>
              <a:rPr lang="el-GR" altLang="el-GR" sz="2800" dirty="0" err="1" smtClean="0"/>
              <a:t>εντεροπάθεια</a:t>
            </a:r>
            <a:r>
              <a:rPr lang="el-GR" altLang="el-GR" sz="2800" dirty="0" smtClean="0"/>
              <a:t>).  </a:t>
            </a:r>
          </a:p>
          <a:p>
            <a:pPr marL="444500" indent="0" eaLnBrk="1" hangingPunct="1">
              <a:lnSpc>
                <a:spcPct val="130000"/>
              </a:lnSpc>
              <a:buNone/>
            </a:pPr>
            <a:r>
              <a:rPr lang="el-GR" altLang="el-GR" sz="2800" dirty="0" smtClean="0"/>
              <a:t>Άμεσα σχετιζόμενες με τον </a:t>
            </a:r>
            <a:r>
              <a:rPr lang="en-US" altLang="el-GR" sz="2800" dirty="0" smtClean="0"/>
              <a:t>HIV </a:t>
            </a:r>
            <a:r>
              <a:rPr lang="el-GR" altLang="el-GR" sz="2800" dirty="0" smtClean="0"/>
              <a:t>είναι επίσης η </a:t>
            </a:r>
            <a:r>
              <a:rPr lang="el-GR" altLang="el-GR" sz="2800" dirty="0" err="1" smtClean="0"/>
              <a:t>μικροαγγειοπάθεια</a:t>
            </a:r>
            <a:r>
              <a:rPr lang="el-GR" altLang="el-GR" sz="2800" dirty="0" smtClean="0"/>
              <a:t> (</a:t>
            </a:r>
            <a:r>
              <a:rPr lang="en-US" altLang="el-GR" sz="2800" dirty="0" smtClean="0"/>
              <a:t>MAP</a:t>
            </a:r>
            <a:r>
              <a:rPr lang="el-GR" altLang="el-GR" sz="2800" dirty="0" smtClean="0"/>
              <a:t>) αμφιβληστροειδούς και επιπεφυκότων, η ξηροδερμία και το σύνδρομο </a:t>
            </a:r>
            <a:r>
              <a:rPr lang="en-US" altLang="el-GR" sz="2800" dirty="0" err="1" smtClean="0"/>
              <a:t>Sicca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στους βλεννογόνους, σπάνια δε </a:t>
            </a:r>
            <a:r>
              <a:rPr lang="en-US" altLang="el-GR" sz="2800" dirty="0" smtClean="0"/>
              <a:t>HIV</a:t>
            </a:r>
            <a:r>
              <a:rPr lang="el-GR" altLang="el-GR" sz="2800" dirty="0" smtClean="0"/>
              <a:t>-μυοπάθεια.  Κυρίως στα παιδιά ενίοτε παρατηρείται και μυοκαρδιοπάθεια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94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1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157</TotalTime>
  <Words>2618</Words>
  <Application>Microsoft Office PowerPoint</Application>
  <PresentationFormat>Προβολή στην οθόνη (4:3)</PresentationFormat>
  <Paragraphs>274</Paragraphs>
  <Slides>43</Slides>
  <Notes>24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43</vt:i4>
      </vt:variant>
    </vt:vector>
  </HeadingPairs>
  <TitlesOfParts>
    <vt:vector size="45" baseType="lpstr">
      <vt:lpstr>OC_template_updated</vt:lpstr>
      <vt:lpstr>1_OC_template_updated</vt:lpstr>
      <vt:lpstr>Παθολογία Ι</vt:lpstr>
      <vt:lpstr>Aids</vt:lpstr>
      <vt:lpstr>Σχηματική αναπαράσταση του HIV</vt:lpstr>
      <vt:lpstr>Κύκλος του ιού HIV 1/2</vt:lpstr>
      <vt:lpstr>Κύκλος του ιού HIV 2/2</vt:lpstr>
      <vt:lpstr>Κλινική εικόνα AIDS 1/5</vt:lpstr>
      <vt:lpstr>Κλινική εικόνα AIDS 2/5</vt:lpstr>
      <vt:lpstr>Κλινική εικόνα AIDS 3/5</vt:lpstr>
      <vt:lpstr>Κλινική εικόνα AIDS 4/5</vt:lpstr>
      <vt:lpstr>Κλινική εικόνα AIDS 5/5</vt:lpstr>
      <vt:lpstr>Ευκαιριακές λοιμώξεις που συναντάμε στο Αids 1/2</vt:lpstr>
      <vt:lpstr>Ευκαιριακές λοιμώξεις που συναντάμε στο Αids 2/2</vt:lpstr>
      <vt:lpstr>Δήλωση κρουσμάτων</vt:lpstr>
      <vt:lpstr>Διαγνωστική του ιού HIV 1/3</vt:lpstr>
      <vt:lpstr>Διαγνωστική του ιού HIV 2/3</vt:lpstr>
      <vt:lpstr>Διαγνωστική του ιού HIV 3/3</vt:lpstr>
      <vt:lpstr>Εργαστηριακά 1/2</vt:lpstr>
      <vt:lpstr>Εργαστηριακά 2/2</vt:lpstr>
      <vt:lpstr>Άλλες εξετάσεις</vt:lpstr>
      <vt:lpstr>Έλεγχος πορείας ασθενούς</vt:lpstr>
      <vt:lpstr>Δείκτες </vt:lpstr>
      <vt:lpstr>Θεραπεία στο AIDS</vt:lpstr>
      <vt:lpstr>Κύρια συμπτώματα του Aids</vt:lpstr>
      <vt:lpstr>ΚΝΣ ευρήματα</vt:lpstr>
      <vt:lpstr>Δερματικά ευρήματα Νορβηγικής ψώρας</vt:lpstr>
      <vt:lpstr>Σάρκωμα Kaposi</vt:lpstr>
      <vt:lpstr>Αντιρετροϊική θεραπεία 1/2</vt:lpstr>
      <vt:lpstr>Αντιρετροϊική θεραπεία 2/2</vt:lpstr>
      <vt:lpstr>Μη νουκλεοσικοί αναστολείς αντίστροφης μεταγραφάσης (NNRTI)</vt:lpstr>
      <vt:lpstr>Αναστολείς της πρωτεάσης (PI) του ιού</vt:lpstr>
      <vt:lpstr>Σχήματα</vt:lpstr>
      <vt:lpstr>Παρακολούθηση</vt:lpstr>
      <vt:lpstr>Θεραπεία ευκαιριακών λοιμώξεων 1/2</vt:lpstr>
      <vt:lpstr>Θεραπεία ευκαιριακών λοιμώξεων 2/2</vt:lpstr>
      <vt:lpstr>Άτυπα μυκοβακτηρίδια-κυτταρομεγαλοιός-Θεραπεία</vt:lpstr>
      <vt:lpstr>Λεμφώματα-Θεραπεία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Παθολογία Ι</dc:title>
  <dc:creator>opencourses@teiath.gr</dc:creator>
  <cp:lastModifiedBy>fkaram2</cp:lastModifiedBy>
  <cp:revision>25</cp:revision>
  <dcterms:created xsi:type="dcterms:W3CDTF">2014-12-02T11:47:48Z</dcterms:created>
  <dcterms:modified xsi:type="dcterms:W3CDTF">2015-03-05T13:07:12Z</dcterms:modified>
</cp:coreProperties>
</file>