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  <p:sldMasterId id="2147483725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8" r:id="rId5"/>
    <p:sldId id="269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  <p:sldId id="262" r:id="rId17"/>
    <p:sldId id="264" r:id="rId18"/>
    <p:sldId id="279" r:id="rId19"/>
    <p:sldId id="280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2"/>
    <a:srgbClr val="E6E3D2"/>
    <a:srgbClr val="E2DFCC"/>
    <a:srgbClr val="004A82"/>
    <a:srgbClr val="2C1345"/>
    <a:srgbClr val="003258"/>
    <a:srgbClr val="131361"/>
    <a:srgbClr val="333399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323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82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5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16765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srgbClr val="004A8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6884"/>
            <a:ext cx="8363272" cy="1109868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9316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55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955300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99992" y="0"/>
            <a:ext cx="4644008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4176464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4176464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7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2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274639"/>
            <a:ext cx="5688632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688632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020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194" y="0"/>
            <a:ext cx="4188700" cy="6858000"/>
          </a:xfrm>
          <a:prstGeom prst="rect">
            <a:avLst/>
          </a:prstGeom>
          <a:solidFill>
            <a:srgbClr val="E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435" y="274639"/>
            <a:ext cx="432048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4799"/>
            <a:ext cx="4320480" cy="490114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9512" y="1604797"/>
            <a:ext cx="3816424" cy="4997152"/>
          </a:xfrm>
          <a:solidFill>
            <a:srgbClr val="F8F7F2">
              <a:alpha val="94000"/>
            </a:srgbClr>
          </a:solidFill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1pPr>
            <a:lvl2pPr marL="742950" marR="0" indent="-2857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200"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200"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136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3563"/>
            <a:ext cx="8229600" cy="50405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5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89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0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15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8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1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7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22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Θεωρία πλοίου ΙΙ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Θεωρία ελίκων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Πτερυγική</a:t>
            </a:r>
            <a:r>
              <a:rPr lang="el-GR" dirty="0" smtClean="0"/>
              <a:t> θεωρία ελίκων </a:t>
            </a:r>
            <a:r>
              <a:rPr lang="el-GR" sz="3000" b="0" dirty="0" smtClean="0"/>
              <a:t>1/3</a:t>
            </a:r>
            <a:endParaRPr lang="en-US" sz="30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386" y="1383713"/>
            <a:ext cx="2948565" cy="30033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383713"/>
            <a:ext cx="4110862" cy="544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l-GR"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9492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r>
              <a:rPr lang="el-GR" dirty="0" err="1" smtClean="0"/>
              <a:t>ναπτυσόμενες</a:t>
            </a:r>
            <a:r>
              <a:rPr lang="el-GR" dirty="0" smtClean="0"/>
              <a:t> δυνάμεις στο πτερύγιο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13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Πτερυγική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θεωρία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84103"/>
            <a:ext cx="4821560" cy="437434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974" y="5949280"/>
            <a:ext cx="557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Κατανομή ώσης και ροπής κατά μήκος του πτερυγίου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9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EEECE1">
                    <a:lumMod val="25000"/>
                  </a:srgbClr>
                </a:solidFill>
              </a:rPr>
              <a:t>Πτερυγική</a:t>
            </a:r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 θεωρία ελίκων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3/3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5" t="5822" b="5707"/>
          <a:stretch/>
        </p:blipFill>
        <p:spPr bwMode="auto">
          <a:xfrm>
            <a:off x="2699792" y="1556792"/>
            <a:ext cx="4106668" cy="4163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l-GR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974" y="5949280"/>
            <a:ext cx="557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Κατανομή πίεσης στις δύο όψεις του πτερυγίου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8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 smtClean="0"/>
              <a:t>«Θεωρία πλοίου ΙΙ</a:t>
            </a:r>
            <a:r>
              <a:rPr lang="en-US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Θεωρία ελίκων».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Θεωρητικές προσεγγίσεις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dirty="0" smtClean="0"/>
              <a:t>Θεώρημα διατήρησης της ορμής.</a:t>
            </a:r>
          </a:p>
          <a:p>
            <a:pPr marL="457200" indent="-457200">
              <a:spcBef>
                <a:spcPts val="4200"/>
              </a:spcBef>
              <a:buFont typeface="+mj-lt"/>
              <a:buAutoNum type="arabicPeriod"/>
            </a:pPr>
            <a:r>
              <a:rPr lang="el-GR" dirty="0" err="1" smtClean="0"/>
              <a:t>Πτερυγική</a:t>
            </a:r>
            <a:r>
              <a:rPr lang="el-GR" dirty="0" smtClean="0"/>
              <a:t> θεωρία ελίκων.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Διατήρηση της ορμής </a:t>
            </a:r>
            <a:r>
              <a:rPr lang="el-GR" sz="3000" b="0" dirty="0" smtClean="0"/>
              <a:t>1/7</a:t>
            </a:r>
            <a:endParaRPr lang="en-US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/>
              <a:t>Rankine (1865)</a:t>
            </a:r>
          </a:p>
          <a:p>
            <a:pPr>
              <a:spcBef>
                <a:spcPts val="3600"/>
              </a:spcBef>
            </a:pPr>
            <a:r>
              <a:rPr lang="en-US" dirty="0"/>
              <a:t>Greenhill (1888)</a:t>
            </a:r>
          </a:p>
          <a:p>
            <a:pPr>
              <a:spcBef>
                <a:spcPts val="3600"/>
              </a:spcBef>
            </a:pPr>
            <a:r>
              <a:rPr lang="en-US" dirty="0"/>
              <a:t>Froude (1889</a:t>
            </a:r>
            <a:r>
              <a:rPr lang="en-US" dirty="0" smtClean="0"/>
              <a:t>)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2/7</a:t>
            </a:r>
            <a:endParaRPr lang="en-US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208579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sz="2200" b="1" dirty="0" smtClean="0"/>
              <a:t>Βασική </a:t>
            </a:r>
            <a:r>
              <a:rPr lang="el-GR" sz="2200" b="1" dirty="0"/>
              <a:t>ιδέα</a:t>
            </a:r>
          </a:p>
          <a:p>
            <a:pPr lvl="1">
              <a:lnSpc>
                <a:spcPct val="105000"/>
              </a:lnSpc>
              <a:spcBef>
                <a:spcPts val="1000"/>
              </a:spcBef>
            </a:pPr>
            <a:r>
              <a:rPr lang="el-GR" sz="2200" dirty="0"/>
              <a:t>Η έλικα θεωρείται ως δίσκος ή μηχανισμός που προκαλεί απότομη αύξηση της πίεσης του ρευστού καθώς αυτό περνά μέσα από την έλικα χωρίς να εξετάζει την ακριβή αλληλεπίδραση μεταξύ έλικας </a:t>
            </a:r>
            <a:r>
              <a:rPr lang="el-GR" sz="2200" dirty="0" smtClean="0"/>
              <a:t>ρευστού.</a:t>
            </a:r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sz="2200" b="1" dirty="0"/>
              <a:t>Υποθέσεις</a:t>
            </a:r>
          </a:p>
          <a:p>
            <a:pPr marL="857250" lvl="1" indent="-457200">
              <a:lnSpc>
                <a:spcPct val="105000"/>
              </a:lnSpc>
              <a:spcBef>
                <a:spcPts val="1000"/>
              </a:spcBef>
            </a:pPr>
            <a:r>
              <a:rPr lang="el-GR" sz="2200" dirty="0"/>
              <a:t>Η </a:t>
            </a:r>
            <a:r>
              <a:rPr lang="el-GR" sz="2200" dirty="0" smtClean="0"/>
              <a:t>έλικα </a:t>
            </a:r>
            <a:r>
              <a:rPr lang="el-GR" sz="2200" dirty="0"/>
              <a:t>προσδίδει ομοιόμορφη επιτάχυνση σε όλη την ποσότητα ρευστού που διέρχεται από αυτή και ως εκ τούτου η προκαλούμενη ώση είναι ομοιόμορφα κατανεμημένη σε ολόκληρη την επιφάνεια του κυκλικού δίσκου.</a:t>
            </a:r>
          </a:p>
          <a:p>
            <a:pPr marL="857250" lvl="1" indent="-457200">
              <a:lnSpc>
                <a:spcPct val="105000"/>
              </a:lnSpc>
              <a:spcBef>
                <a:spcPts val="1000"/>
              </a:spcBef>
            </a:pPr>
            <a:r>
              <a:rPr lang="el-GR" sz="2200" dirty="0"/>
              <a:t>Η τριβή είναι </a:t>
            </a:r>
            <a:r>
              <a:rPr lang="el-GR" sz="2200" dirty="0" smtClean="0"/>
              <a:t>αμελητέα.</a:t>
            </a:r>
            <a:endParaRPr lang="el-GR" sz="2200" dirty="0"/>
          </a:p>
          <a:p>
            <a:pPr marL="857250" lvl="1" indent="-457200">
              <a:lnSpc>
                <a:spcPct val="105000"/>
              </a:lnSpc>
              <a:spcBef>
                <a:spcPts val="1000"/>
              </a:spcBef>
            </a:pPr>
            <a:r>
              <a:rPr lang="el-GR" sz="2200" dirty="0"/>
              <a:t>Η εισροή ρευστού στον κυκλικό δίσκο είναι συνεχής και </a:t>
            </a:r>
            <a:r>
              <a:rPr lang="el-GR" sz="2200" dirty="0" smtClean="0"/>
              <a:t>απεριόριστη.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7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>
                <a:solidFill>
                  <a:srgbClr val="EEECE1">
                    <a:lumMod val="25000"/>
                  </a:srgbClr>
                </a:solidFill>
              </a:rPr>
              <a:t>3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1</a:t>
                </a:r>
                <a:r>
                  <a:rPr lang="el-GR" baseline="30000" dirty="0"/>
                  <a:t>ος</a:t>
                </a:r>
                <a:r>
                  <a:rPr lang="el-GR" dirty="0"/>
                  <a:t> νόμος του </a:t>
                </a:r>
                <a:r>
                  <a:rPr lang="el-GR" dirty="0" smtClean="0"/>
                  <a:t>Νεύτωνα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l-GR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Fdt</m:t>
                        </m:r>
                        <m:r>
                          <a:rPr lang="el-GR" b="0" i="0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2485731" y="3515238"/>
            <a:ext cx="838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9331" y="343903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 </a:t>
            </a:r>
            <a:r>
              <a:rPr lang="el-GR" sz="2400" dirty="0" smtClean="0">
                <a:latin typeface="+mn-lt"/>
              </a:rPr>
              <a:t>σταθερή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331" y="443333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Ή στη μονάδα του χρόνου</a:t>
            </a:r>
            <a:endParaRPr lang="en-US" sz="2400" dirty="0">
              <a:latin typeface="+mn-lt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339683" y="4549869"/>
            <a:ext cx="838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19603" y="3411237"/>
                <a:ext cx="2454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𝐹𝑡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603" y="3411237"/>
                <a:ext cx="245439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79798" y="4479503"/>
                <a:ext cx="2332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98" y="4479503"/>
                <a:ext cx="2332562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0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4/7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7413" y="1486151"/>
            <a:ext cx="4694754" cy="4463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799" y="1400959"/>
                <a:ext cx="4015664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800"/>
                  </a:spcAft>
                </a:pPr>
                <a:r>
                  <a:rPr lang="el-GR" sz="2200" dirty="0" smtClean="0">
                    <a:latin typeface="+mn-lt"/>
                  </a:rPr>
                  <a:t>Παροχή νερού δια μέσου του κυκλικού δίσκου:</a:t>
                </a:r>
                <a:endParaRPr lang="el-GR" sz="2200" b="1" i="1" dirty="0" smtClean="0">
                  <a:latin typeface="Cambria Math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𝑸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2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1400959"/>
                <a:ext cx="4015664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1821" t="-2740" b="-41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799" y="2819400"/>
                <a:ext cx="3518115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</a:pPr>
                <a:r>
                  <a:rPr lang="el-GR" sz="2200" dirty="0" smtClean="0">
                    <a:latin typeface="+mn-lt"/>
                  </a:rPr>
                  <a:t>Μεταβολή της ορμής στη μονάδα του χρόνου:</a:t>
                </a:r>
                <a:endParaRPr lang="en-US" sz="22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1" i="1" smtClean="0">
                          <a:latin typeface="Cambria Math"/>
                        </a:rPr>
                        <m:t>𝝆</m:t>
                      </m:r>
                      <m:r>
                        <a:rPr lang="en-US" sz="2200" b="1" i="1" smtClean="0">
                          <a:latin typeface="Cambria Math"/>
                        </a:rPr>
                        <m:t>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200" b="1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819400"/>
                <a:ext cx="3518115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2080" t="-2740" b="-36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1" y="4343400"/>
                <a:ext cx="4437413" cy="1007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>
                  <a:spcAft>
                    <a:spcPts val="1800"/>
                  </a:spcAft>
                </a:pPr>
                <a:r>
                  <a:rPr lang="el-GR" sz="2200" dirty="0" smtClean="0">
                    <a:latin typeface="+mn-lt"/>
                  </a:rPr>
                  <a:t>Ώση:</a:t>
                </a:r>
                <a:r>
                  <a:rPr lang="en-US" sz="2200" dirty="0" smtClean="0"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𝑻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r>
                        <a:rPr lang="el-GR" sz="2200" b="1" i="1" smtClean="0">
                          <a:latin typeface="Cambria Math"/>
                        </a:rPr>
                        <m:t>𝝆</m:t>
                      </m:r>
                      <m:r>
                        <a:rPr lang="en-US" sz="2200" b="1" i="1" smtClean="0">
                          <a:latin typeface="Cambria Math"/>
                        </a:rPr>
                        <m:t>𝑸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</a:rPr>
                        <m:t>𝒃</m:t>
                      </m:r>
                      <m:r>
                        <a:rPr lang="en-US" sz="2200" b="1" i="1" smtClean="0">
                          <a:latin typeface="Cambria Math"/>
                        </a:rPr>
                        <m:t>=</m:t>
                      </m:r>
                      <m:r>
                        <a:rPr lang="el-GR" sz="2200" b="1" i="1" smtClean="0">
                          <a:latin typeface="Cambria Math"/>
                        </a:rPr>
                        <m:t>𝝆</m:t>
                      </m:r>
                      <m:sSub>
                        <m:sSub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2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2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2200" b="1" i="1" smtClean="0"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l-GR" sz="22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l-GR" sz="2200" b="1" i="1" smtClean="0">
                              <a:latin typeface="Cambria Math"/>
                            </a:rPr>
                            <m:t>𝜶</m:t>
                          </m:r>
                        </m:e>
                      </m:d>
                      <m:r>
                        <a:rPr lang="en-US" sz="22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4343400"/>
                <a:ext cx="4437413" cy="1007968"/>
              </a:xfrm>
              <a:prstGeom prst="rect">
                <a:avLst/>
              </a:prstGeom>
              <a:blipFill rotWithShape="1">
                <a:blip r:embed="rId5"/>
                <a:stretch>
                  <a:fillRect t="-3636" b="-4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2 - Ευθεία γραμμή σύνδεσης"/>
          <p:cNvCxnSpPr/>
          <p:nvPr/>
        </p:nvCxnSpPr>
        <p:spPr>
          <a:xfrm>
            <a:off x="6019800" y="2057400"/>
            <a:ext cx="0" cy="1371600"/>
          </a:xfrm>
          <a:prstGeom prst="line">
            <a:avLst/>
          </a:prstGeom>
          <a:ln cmpd="sng">
            <a:headEnd w="lg" len="lg"/>
            <a:tailEnd w="lg" len="lg"/>
          </a:ln>
          <a:effectLst>
            <a:outerShdw blurRad="50800" dist="50800" dir="5400000" sx="88000" sy="88000" algn="ctr" rotWithShape="0">
              <a:srgbClr val="FF0000"/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3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5/7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2654" y="1524000"/>
            <a:ext cx="4873842" cy="4815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071" y="1524000"/>
                <a:ext cx="3943905" cy="320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100" dirty="0" smtClean="0">
                    <a:latin typeface="+mn-lt"/>
                  </a:rPr>
                  <a:t>Μεταβολή Κ.Ε. στη μονάδα του χρόνου: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100" b="0" i="1" smtClean="0">
                          <a:latin typeface="Cambria Math"/>
                        </a:rPr>
                        <m:t>𝜌</m:t>
                      </m:r>
                      <m:r>
                        <a:rPr lang="en-US" sz="21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100" dirty="0">
                              <a:latin typeface="+mn-lt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100" b="0" i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l-GR" sz="2100" b="0" i="1" smtClean="0">
                          <a:latin typeface="Cambria Math"/>
                        </a:rPr>
                        <m:t>𝜌</m:t>
                      </m:r>
                      <m:r>
                        <a:rPr lang="en-US" sz="21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1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1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sz="2100" b="0" i="1" smtClean="0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100" b="0" i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100" b="0" i="0" smtClean="0">
                          <a:latin typeface="Cambria Math"/>
                        </a:rPr>
                        <m:t>ρ</m:t>
                      </m:r>
                      <m:r>
                        <m:rPr>
                          <m:sty m:val="p"/>
                        </m:rPr>
                        <a:rPr lang="en-US" sz="2100" b="0" i="0" smtClean="0">
                          <a:latin typeface="Cambria Math"/>
                        </a:rPr>
                        <m:t>Q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latin typeface="Cambria Math"/>
                        </a:rPr>
                        <m:t>𝑏</m:t>
                      </m:r>
                      <m:d>
                        <m:d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1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1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00" b="0" i="1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/>
                            </a:rPr>
                            <m:t>𝑇𝑉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100" b="0" i="1" smtClean="0">
                          <a:latin typeface="Cambria Math"/>
                        </a:rPr>
                        <m:t>(1+</m:t>
                      </m:r>
                      <m:f>
                        <m:fPr>
                          <m:ctrlPr>
                            <a:rPr lang="en-US" sz="2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1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1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1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100" b="0" dirty="0" smtClean="0">
                  <a:latin typeface="+mn-lt"/>
                </a:endParaRPr>
              </a:p>
              <a:p>
                <a:endParaRPr lang="en-US" sz="2100" b="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71" y="1524000"/>
                <a:ext cx="3943905" cy="3206583"/>
              </a:xfrm>
              <a:prstGeom prst="rect">
                <a:avLst/>
              </a:prstGeom>
              <a:blipFill rotWithShape="1">
                <a:blip r:embed="rId3"/>
                <a:stretch>
                  <a:fillRect l="-1855" t="-11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8650" y="4293096"/>
                <a:ext cx="39488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100" dirty="0" smtClean="0">
                    <a:latin typeface="+mn-lt"/>
                  </a:rPr>
                  <a:t>Η αύξηση της Κ.Ε. οφείλεται στο έργο της δύναμης ώσης το οποίο στη μονάδα του χρόνου είναι:</a:t>
                </a:r>
                <a:r>
                  <a:rPr lang="en-US" sz="2100" dirty="0" smtClean="0">
                    <a:latin typeface="+mn-lt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𝑇𝑉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/>
                            </a:rPr>
                            <m:t>1+</m:t>
                          </m:r>
                          <m:r>
                            <a:rPr lang="el-GR" sz="2100" i="1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1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/>
                            </a:rPr>
                            <m:t>𝑇𝑉</m:t>
                          </m:r>
                        </m:e>
                        <m:sub>
                          <m:r>
                            <a:rPr lang="en-US" sz="21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sz="21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sz="21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1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50" y="4293096"/>
                <a:ext cx="3948861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698" t="-2643" r="-5710" b="-546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2071" y="5929680"/>
            <a:ext cx="3587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100" dirty="0" smtClean="0">
                <a:latin typeface="+mn-lt"/>
              </a:rPr>
              <a:t>Απ’ όπου προκύπτει:</a:t>
            </a:r>
            <a:r>
              <a:rPr lang="en-US" sz="2100" dirty="0" smtClean="0">
                <a:latin typeface="+mn-lt"/>
              </a:rPr>
              <a:t> </a:t>
            </a:r>
            <a:r>
              <a:rPr lang="el-GR" sz="2100" dirty="0">
                <a:solidFill>
                  <a:prstClr val="black"/>
                </a:solidFill>
                <a:latin typeface="Calibri"/>
              </a:rPr>
              <a:t>α=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b/2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1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6/7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l-GR" dirty="0" smtClean="0"/>
                  <a:t>Λόγος ολίσθησης (</a:t>
                </a:r>
                <a:r>
                  <a:rPr lang="en-US" dirty="0"/>
                  <a:t>slip </a:t>
                </a:r>
                <a:r>
                  <a:rPr lang="en-US" dirty="0" smtClean="0"/>
                  <a:t>ratio)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=2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1800"/>
                  </a:spcAft>
                </a:pPr>
                <a:r>
                  <a:rPr lang="el-GR" dirty="0"/>
                  <a:t>Τελικά η ώση δίνεται από τη σχέση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𝜌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l-GR" b="0" i="1" smtClean="0">
                              <a:latin typeface="Cambria Math"/>
                            </a:rPr>
                            <m:t>𝜌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l-GR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4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EEECE1">
                    <a:lumMod val="25000"/>
                  </a:srgbClr>
                </a:solidFill>
              </a:rPr>
              <a:t>Διατήρηση της ορμής </a:t>
            </a:r>
            <a:r>
              <a:rPr lang="el-GR" sz="3000" b="0" dirty="0" smtClean="0">
                <a:solidFill>
                  <a:srgbClr val="EEECE1">
                    <a:lumMod val="25000"/>
                  </a:srgbClr>
                </a:solidFill>
              </a:rPr>
              <a:t>7/7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71600"/>
            <a:ext cx="4252664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Ωφέλιμο έργο: 		Τ</a:t>
            </a:r>
            <a:r>
              <a:rPr lang="en-US" sz="2200" dirty="0" smtClean="0">
                <a:latin typeface="+mn-lt"/>
              </a:rPr>
              <a:t>V</a:t>
            </a:r>
            <a:r>
              <a:rPr lang="en-US" sz="2200" baseline="-25000" dirty="0" smtClean="0">
                <a:latin typeface="+mn-lt"/>
              </a:rPr>
              <a:t>A</a:t>
            </a:r>
          </a:p>
          <a:p>
            <a:pPr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Προσφερόμενο έργο: 	Τ</a:t>
            </a:r>
            <a:r>
              <a:rPr lang="en-US" sz="2200" dirty="0" smtClean="0">
                <a:latin typeface="+mn-lt"/>
              </a:rPr>
              <a:t>V</a:t>
            </a:r>
            <a:r>
              <a:rPr lang="en-US" sz="2200" baseline="-25000" dirty="0" smtClean="0">
                <a:latin typeface="+mn-lt"/>
              </a:rPr>
              <a:t>A</a:t>
            </a:r>
            <a:r>
              <a:rPr lang="en-US" sz="2200" dirty="0" smtClean="0">
                <a:latin typeface="+mn-lt"/>
              </a:rPr>
              <a:t>(1+a)</a:t>
            </a:r>
          </a:p>
          <a:p>
            <a:pPr>
              <a:spcBef>
                <a:spcPts val="300"/>
              </a:spcBef>
            </a:pPr>
            <a:r>
              <a:rPr lang="el-GR" sz="2200" dirty="0" smtClean="0">
                <a:latin typeface="+mn-lt"/>
              </a:rPr>
              <a:t>(μεταβολή Κ.Ε.)</a:t>
            </a:r>
            <a:endParaRPr lang="en-US" sz="2200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l-GR" sz="2200" dirty="0" smtClean="0">
                <a:latin typeface="+mn-lt"/>
              </a:rPr>
              <a:t>Συντελεστής απόδοσης η</a:t>
            </a:r>
            <a:r>
              <a:rPr lang="en-US" sz="2200" baseline="-25000" dirty="0" smtClean="0">
                <a:latin typeface="+mn-lt"/>
              </a:rPr>
              <a:t>t</a:t>
            </a:r>
            <a:endParaRPr lang="en-US" sz="2200" baseline="-25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657" y="5157192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Έλικες με μεγαλύτερο συντελεστή ώσης είναι λιγότερο αποδοτικές.</a:t>
            </a:r>
          </a:p>
          <a:p>
            <a:r>
              <a:rPr lang="el-GR" sz="2200" dirty="0" smtClean="0">
                <a:latin typeface="+mn-lt"/>
              </a:rPr>
              <a:t>Προκύπτει επίσης ότι από όλες τις έλικες που έχουν όλα τα υπόλοιπα στοιχεία κοινά, η πιο αποδοτική είναι αυτή με τη μεγαλύτερη διάμετρο.</a:t>
            </a:r>
            <a:endParaRPr lang="en-US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E500E66-6A01-4133-A2BB-DB8B08A453A4}" type="slidenum">
              <a:rPr lang="el-GR" smtClean="0"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l-GR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0072" y="1484784"/>
                <a:ext cx="3847848" cy="1852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l-G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𝜒𝜌𝜂𝜎𝜄𝜇𝜊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𝜋𝛼𝜌𝛼𝛾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</a:rPr>
                            <m:t>ό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𝜇𝜀𝜈𝜊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𝜀𝜌𝛾𝜊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/>
                            </a:rPr>
                            <m:t>𝛿𝛼𝜋𝛼𝜈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</a:rPr>
                            <m:t>ώ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𝜇𝜀𝜈𝜊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𝜀𝜌𝛾𝜊</m:t>
                          </m:r>
                        </m:den>
                      </m:f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𝑇𝑉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𝑇𝑉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l-GR" sz="2000" b="0" i="1" dirty="0" smtClean="0">
                  <a:latin typeface="Cambria Math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1+</m:t>
                                  </m:r>
                                  <m:r>
                                    <a:rPr lang="el-GR" sz="20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84784"/>
                <a:ext cx="3847848" cy="1852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23728" y="3212976"/>
                <a:ext cx="2281330" cy="724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12976"/>
                <a:ext cx="2281330" cy="724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Πίνακας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39269"/>
              </p:ext>
            </p:extLst>
          </p:nvPr>
        </p:nvGraphicFramePr>
        <p:xfrm>
          <a:off x="1763688" y="4149080"/>
          <a:ext cx="6096000" cy="85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</a:t>
                      </a:r>
                      <a:r>
                        <a:rPr lang="en-US" sz="2200" baseline="-25000" dirty="0" smtClean="0"/>
                        <a:t>T</a:t>
                      </a:r>
                      <a:endParaRPr lang="el-GR" sz="2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>
                          <a:latin typeface="+mn-lt"/>
                        </a:rPr>
                        <a:t>η</a:t>
                      </a:r>
                      <a:r>
                        <a:rPr lang="en-US" sz="2200" baseline="-25000" dirty="0" smtClean="0">
                          <a:latin typeface="+mn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1,00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0,827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0,732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0,667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0,618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1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121</TotalTime>
  <Words>1258</Words>
  <Application>Microsoft Office PowerPoint</Application>
  <PresentationFormat>Προβολή στην οθόνη (4:3)</PresentationFormat>
  <Paragraphs>151</Paragraphs>
  <Slides>19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19</vt:i4>
      </vt:variant>
    </vt:vector>
  </HeadingPairs>
  <TitlesOfParts>
    <vt:vector size="22" baseType="lpstr">
      <vt:lpstr>exo-opistho_simeiomata</vt:lpstr>
      <vt:lpstr>Office Theme</vt:lpstr>
      <vt:lpstr>OC_template_updated</vt:lpstr>
      <vt:lpstr>Θεωρία πλοίου ΙΙ (Θ)</vt:lpstr>
      <vt:lpstr>Θεωρητικές προσεγγίσεις</vt:lpstr>
      <vt:lpstr>Διατήρηση της ορμής 1/7</vt:lpstr>
      <vt:lpstr>Διατήρηση της ορμής 2/7</vt:lpstr>
      <vt:lpstr>Διατήρηση της ορμής 3/7</vt:lpstr>
      <vt:lpstr>Διατήρηση της ορμής 4/7</vt:lpstr>
      <vt:lpstr>Διατήρηση της ορμής 5/7</vt:lpstr>
      <vt:lpstr>Διατήρηση της ορμής 6/7</vt:lpstr>
      <vt:lpstr>Διατήρηση της ορμής 7/7</vt:lpstr>
      <vt:lpstr>Πτερυγική θεωρία ελίκων 1/3</vt:lpstr>
      <vt:lpstr>Πτερυγική θεωρία ελίκων 2/3</vt:lpstr>
      <vt:lpstr>Πτερυγική θεωρία ελίκων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Θεωρεία πλοίου ΙΙ</dc:title>
  <dc:creator>opencourses@teiath.gr</dc:creator>
  <cp:lastModifiedBy>fkaram2</cp:lastModifiedBy>
  <cp:revision>18</cp:revision>
  <dcterms:created xsi:type="dcterms:W3CDTF">2014-12-19T06:56:26Z</dcterms:created>
  <dcterms:modified xsi:type="dcterms:W3CDTF">2015-03-09T08:51:08Z</dcterms:modified>
</cp:coreProperties>
</file>