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25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7" r:id="rId5"/>
    <p:sldId id="268" r:id="rId6"/>
    <p:sldId id="272" r:id="rId7"/>
    <p:sldId id="273" r:id="rId8"/>
    <p:sldId id="274" r:id="rId9"/>
    <p:sldId id="269" r:id="rId10"/>
    <p:sldId id="270" r:id="rId11"/>
    <p:sldId id="271" r:id="rId12"/>
    <p:sldId id="257" r:id="rId13"/>
    <p:sldId id="262" r:id="rId14"/>
    <p:sldId id="264" r:id="rId15"/>
    <p:sldId id="275" r:id="rId16"/>
    <p:sldId id="276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  <a:srgbClr val="E6E3D2"/>
    <a:srgbClr val="E2DFCC"/>
    <a:srgbClr val="004A82"/>
    <a:srgbClr val="2C1345"/>
    <a:srgbClr val="003258"/>
    <a:srgbClr val="131361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12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1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419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26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659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16765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004A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6884"/>
            <a:ext cx="8363272" cy="110986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9316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5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5300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176464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56886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688632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2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194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35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4799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9512" y="1604797"/>
            <a:ext cx="3816424" cy="4997152"/>
          </a:xfrm>
          <a:solidFill>
            <a:srgbClr val="F8F7F2">
              <a:alpha val="94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36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3563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4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9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4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2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8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0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1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5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2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7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Θεωρία πλοίου 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Το περιβάλλον του πλοίου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 smtClean="0"/>
              <a:t>«Θεωρία </a:t>
            </a:r>
            <a:r>
              <a:rPr lang="el-GR" sz="2000" smtClean="0"/>
              <a:t>πλοίου </a:t>
            </a:r>
            <a:r>
              <a:rPr lang="el-GR" sz="2000"/>
              <a:t>ΙΙ (Θ).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Το περιβάλλον του πλοίου».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4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νερό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93161"/>
          </a:xfrm>
        </p:spPr>
        <p:txBody>
          <a:bodyPr>
            <a:normAutofit lnSpcReduction="10000"/>
          </a:bodyPr>
          <a:lstStyle/>
          <a:p>
            <a:r>
              <a:rPr lang="el-GR" sz="2200" dirty="0" smtClean="0"/>
              <a:t>Μερικές φυσικές ιδιότητες του νερού στο οποίο πλέει το πλοίο έχουν εξαιρετική σπουδαιότητα για τον ναυπηγό. Οι ιδιότητες αυτές είναι: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b="1" dirty="0" smtClean="0"/>
              <a:t>Πυκνότητα. </a:t>
            </a:r>
            <a:r>
              <a:rPr lang="el-GR" sz="2200" dirty="0" smtClean="0"/>
              <a:t>Αυτή επηρεάζει το βύθισμα και τη διαγωγή του πλοίου και εξαρτάται κυρίως από τη θερμοκρασία και την </a:t>
            </a:r>
            <a:r>
              <a:rPr lang="el-GR" sz="2200" dirty="0" err="1" smtClean="0"/>
              <a:t>αλατότητα</a:t>
            </a:r>
            <a:r>
              <a:rPr lang="el-GR" sz="2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b="1" dirty="0" smtClean="0"/>
              <a:t>Κινηματικό ιξώδες. </a:t>
            </a:r>
            <a:r>
              <a:rPr lang="el-GR" sz="2200" dirty="0" smtClean="0"/>
              <a:t>Αυτό επηρεάζει την αντίσταση τριβής του πλοίου γιατί μπαίνει στον ορισμό του αριθμού </a:t>
            </a:r>
            <a:r>
              <a:rPr lang="en-US" sz="2200" dirty="0" smtClean="0"/>
              <a:t>Reynolds.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b="1" dirty="0" err="1" smtClean="0"/>
              <a:t>Αλατότητα</a:t>
            </a:r>
            <a:r>
              <a:rPr lang="el-GR" sz="2200" b="1" dirty="0" smtClean="0"/>
              <a:t>. </a:t>
            </a:r>
            <a:r>
              <a:rPr lang="el-GR" sz="2200" dirty="0" smtClean="0"/>
              <a:t>Για τους υπολογισμούς αυτή παίρνεται σταθερή 3,5%. Από την </a:t>
            </a:r>
            <a:r>
              <a:rPr lang="el-GR" sz="2200" dirty="0" err="1" smtClean="0"/>
              <a:t>αλατότητα</a:t>
            </a:r>
            <a:r>
              <a:rPr lang="el-GR" sz="2200" dirty="0" smtClean="0"/>
              <a:t> εξαρτώνται και οι τιμές της πυκνότητας και του κινηματικού ιξώδους οι οποίες στην πραγματικότητα διαφέρουν από περιοχή σε περιοχή ανάλογα με την </a:t>
            </a:r>
            <a:r>
              <a:rPr lang="el-GR" sz="2200" dirty="0" err="1" smtClean="0"/>
              <a:t>αλατότητα</a:t>
            </a:r>
            <a:r>
              <a:rPr lang="el-GR" sz="2200" dirty="0" smtClean="0"/>
              <a:t> της θάλασσας.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5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Πυκνότητα και </a:t>
            </a:r>
            <a:br>
              <a:rPr lang="el-GR" dirty="0" smtClean="0"/>
            </a:br>
            <a:r>
              <a:rPr lang="el-GR" dirty="0"/>
              <a:t>Κ</a:t>
            </a:r>
            <a:r>
              <a:rPr lang="el-GR" dirty="0" smtClean="0"/>
              <a:t>ινηματικό Ιξώδες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6355643"/>
                  </p:ext>
                </p:extLst>
              </p:nvPr>
            </p:nvGraphicFramePr>
            <p:xfrm>
              <a:off x="53785" y="1484784"/>
              <a:ext cx="9036431" cy="48789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8112"/>
                    <a:gridCol w="1422908"/>
                    <a:gridCol w="2302256"/>
                    <a:gridCol w="1558861"/>
                    <a:gridCol w="2094294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Θερμοκρασία</a:t>
                          </a:r>
                        </a:p>
                        <a:p>
                          <a:pPr algn="ctr"/>
                          <a:r>
                            <a:rPr lang="el-GR" sz="2000" baseline="30000" dirty="0" smtClean="0"/>
                            <a:t>0</a:t>
                          </a:r>
                          <a:r>
                            <a:rPr lang="en-US" sz="2000" dirty="0" smtClean="0"/>
                            <a:t>C</a:t>
                          </a:r>
                          <a:endParaRPr lang="el-GR" sz="2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Γλυκό</a:t>
                          </a:r>
                          <a:r>
                            <a:rPr lang="el-GR" sz="2000" baseline="0" dirty="0" smtClean="0"/>
                            <a:t> νερό 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Θαλασσινό</a:t>
                          </a:r>
                          <a:r>
                            <a:rPr lang="el-GR" sz="2000" baseline="0" dirty="0" smtClean="0"/>
                            <a:t> νερό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853296">
                    <a:tc v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Πυκνότητα</a:t>
                          </a:r>
                          <a:r>
                            <a:rPr lang="el-GR" sz="2000" baseline="0" dirty="0" smtClean="0"/>
                            <a:t> ρ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𝑘𝑝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𝑠𝑒𝑐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Κινηματικό</a:t>
                          </a:r>
                          <a:r>
                            <a:rPr lang="el-GR" sz="2000" baseline="0" dirty="0" smtClean="0"/>
                            <a:t> ιξώδες </a:t>
                          </a:r>
                          <a:r>
                            <a:rPr lang="en-US" sz="2000" baseline="0" dirty="0" smtClean="0"/>
                            <a:t>v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𝑒𝑐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Πυκνότητα</a:t>
                          </a:r>
                          <a:r>
                            <a:rPr lang="el-GR" sz="2000" baseline="0" dirty="0" smtClean="0"/>
                            <a:t> ρ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𝑘𝑝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𝑠𝑒𝑐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Κινηματικό</a:t>
                          </a:r>
                          <a:r>
                            <a:rPr lang="el-GR" sz="2000" baseline="0" dirty="0" smtClean="0"/>
                            <a:t> ιξώδες </a:t>
                          </a:r>
                          <a:r>
                            <a:rPr lang="en-US" sz="2000" baseline="0" dirty="0" smtClean="0"/>
                            <a:t>v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𝑒𝑐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1.78667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104.83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1.82844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1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1.72701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104.82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1.76915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2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101.96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1.67040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104.81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1.71306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3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101.96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1.61665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104.81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1.65988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4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1.56557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104.80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1.60940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5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1.51698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104.79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1.56142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6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1.47070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104.77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1.51584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7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1.42667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104.76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1.47242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6355643"/>
                  </p:ext>
                </p:extLst>
              </p:nvPr>
            </p:nvGraphicFramePr>
            <p:xfrm>
              <a:off x="53785" y="1484784"/>
              <a:ext cx="9036431" cy="48789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8112"/>
                    <a:gridCol w="1422908"/>
                    <a:gridCol w="2302256"/>
                    <a:gridCol w="1558861"/>
                    <a:gridCol w="2094294"/>
                  </a:tblGrid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Θερμοκρασία</a:t>
                          </a:r>
                        </a:p>
                        <a:p>
                          <a:pPr algn="ctr"/>
                          <a:r>
                            <a:rPr lang="el-GR" sz="2000" baseline="30000" dirty="0" smtClean="0"/>
                            <a:t>0</a:t>
                          </a:r>
                          <a:r>
                            <a:rPr lang="en-US" sz="2000" dirty="0" smtClean="0"/>
                            <a:t>C</a:t>
                          </a:r>
                          <a:endParaRPr lang="el-GR" sz="2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Γλυκό</a:t>
                          </a:r>
                          <a:r>
                            <a:rPr lang="el-GR" sz="2000" baseline="0" dirty="0" smtClean="0"/>
                            <a:t> νερό 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Θαλασσινό</a:t>
                          </a:r>
                          <a:r>
                            <a:rPr lang="el-GR" sz="2000" baseline="0" dirty="0" smtClean="0"/>
                            <a:t> νερό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l-GR" dirty="0"/>
                        </a:p>
                      </a:txBody>
                      <a:tcPr/>
                    </a:tc>
                  </a:tr>
                  <a:tr h="1312799">
                    <a:tc v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7167" t="-32558" r="-419742" b="-25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862" t="-32558" r="-158730" b="-25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5313" t="-32558" r="-134375" b="-25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2362" t="-32558" r="-292" b="-250233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0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1.78667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104.83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1.82844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1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1.72701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104.82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1.76915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2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101.96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1.67040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104.81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1.71306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3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101.96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1.61665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104.81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1.65988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4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1.56557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104.80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1.60940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5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1.51698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104.79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1.56142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6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1.47070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104.77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1.51584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>
                              <a:latin typeface="+mn-lt"/>
                            </a:rPr>
                            <a:t>7</a:t>
                          </a:r>
                          <a:endParaRPr lang="el-GR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1.42667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104.76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1.47242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l-GR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36" y="6474129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l-GR" dirty="0" err="1" smtClean="0">
                <a:latin typeface="+mn-lt"/>
              </a:rPr>
              <a:t>Αλατότης</a:t>
            </a:r>
            <a:r>
              <a:rPr lang="el-GR" dirty="0" smtClean="0">
                <a:latin typeface="+mn-lt"/>
              </a:rPr>
              <a:t> 3,5%)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73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Πυκνότητα και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Κινηματικό Ιξώδες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2/4</a:t>
            </a:r>
            <a:endParaRPr lang="el-G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4030245"/>
                  </p:ext>
                </p:extLst>
              </p:nvPr>
            </p:nvGraphicFramePr>
            <p:xfrm>
              <a:off x="53785" y="1484784"/>
              <a:ext cx="9036431" cy="46757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8112"/>
                    <a:gridCol w="1422908"/>
                    <a:gridCol w="2302256"/>
                    <a:gridCol w="1558861"/>
                    <a:gridCol w="2094294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Θερμοκρασία</a:t>
                          </a:r>
                        </a:p>
                        <a:p>
                          <a:pPr algn="ctr"/>
                          <a:r>
                            <a:rPr lang="el-GR" sz="2000" baseline="30000" dirty="0" smtClean="0"/>
                            <a:t>0</a:t>
                          </a:r>
                          <a:r>
                            <a:rPr lang="en-US" sz="2000" dirty="0" smtClean="0"/>
                            <a:t>C</a:t>
                          </a:r>
                          <a:endParaRPr lang="el-GR" sz="2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Γλυκό</a:t>
                          </a:r>
                          <a:r>
                            <a:rPr lang="el-GR" sz="2000" baseline="0" dirty="0" smtClean="0"/>
                            <a:t> νερό 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Θαλασσινό</a:t>
                          </a:r>
                          <a:r>
                            <a:rPr lang="el-GR" sz="2000" baseline="0" dirty="0" smtClean="0"/>
                            <a:t> νερό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853296">
                    <a:tc v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Πυκνότητα</a:t>
                          </a:r>
                          <a:r>
                            <a:rPr lang="el-GR" sz="2000" baseline="0" dirty="0" smtClean="0"/>
                            <a:t> ρ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𝑘𝑝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𝑠𝑒𝑐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Κινηματικό</a:t>
                          </a:r>
                          <a:r>
                            <a:rPr lang="el-GR" sz="2000" baseline="0" dirty="0" smtClean="0"/>
                            <a:t> ιξώδες </a:t>
                          </a:r>
                          <a:r>
                            <a:rPr lang="en-US" sz="2000" baseline="0" dirty="0" smtClean="0"/>
                            <a:t>v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𝑒𝑐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Πυκνότητα</a:t>
                          </a:r>
                          <a:r>
                            <a:rPr lang="el-GR" sz="2000" baseline="0" dirty="0" smtClean="0"/>
                            <a:t> ρ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𝑘𝑝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𝑠𝑒𝑐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Κινηματικό</a:t>
                          </a:r>
                          <a:r>
                            <a:rPr lang="el-GR" sz="2000" baseline="0" dirty="0" smtClean="0"/>
                            <a:t> ιξώδες </a:t>
                          </a:r>
                          <a:r>
                            <a:rPr lang="en-US" sz="2000" baseline="0" dirty="0" smtClean="0"/>
                            <a:t>v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𝑒𝑐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8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1.38471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104.74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1.43102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1.34463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104.73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1.39152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1.30641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104.71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1.35383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1.26988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104,69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1.31773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1.23495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104.68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1.28324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1.20159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104,65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1.25028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101.88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1.16964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104.63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1.21862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101.87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1.13902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104.61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1.18831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4030245"/>
                  </p:ext>
                </p:extLst>
              </p:nvPr>
            </p:nvGraphicFramePr>
            <p:xfrm>
              <a:off x="53785" y="1484784"/>
              <a:ext cx="9036431" cy="46757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8112"/>
                    <a:gridCol w="1422908"/>
                    <a:gridCol w="2302256"/>
                    <a:gridCol w="1558861"/>
                    <a:gridCol w="2094294"/>
                  </a:tblGrid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Θερμοκρασία</a:t>
                          </a:r>
                        </a:p>
                        <a:p>
                          <a:pPr algn="ctr"/>
                          <a:r>
                            <a:rPr lang="el-GR" sz="2000" baseline="30000" dirty="0" smtClean="0"/>
                            <a:t>0</a:t>
                          </a:r>
                          <a:r>
                            <a:rPr lang="en-US" sz="2000" dirty="0" smtClean="0"/>
                            <a:t>C</a:t>
                          </a:r>
                          <a:endParaRPr lang="el-GR" sz="2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Γλυκό</a:t>
                          </a:r>
                          <a:r>
                            <a:rPr lang="el-GR" sz="2000" baseline="0" dirty="0" smtClean="0"/>
                            <a:t> νερό 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Θαλασσινό</a:t>
                          </a:r>
                          <a:r>
                            <a:rPr lang="el-GR" sz="2000" baseline="0" dirty="0" smtClean="0"/>
                            <a:t> νερό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l-GR" dirty="0"/>
                        </a:p>
                      </a:txBody>
                      <a:tcPr/>
                    </a:tc>
                  </a:tr>
                  <a:tr h="1312799">
                    <a:tc v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7167" t="-32558" r="-419742" b="-23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862" t="-32558" r="-158730" b="-23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5313" t="-32558" r="-134375" b="-23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2362" t="-32558" r="-292" b="-23069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8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1.38471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104.74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1.43102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1.34463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104.73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1.39152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1.30641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104.71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1.35383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1.26988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104,69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1.31773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1.23495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104.68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1.28324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101.90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1.20159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104,65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1.25028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101.88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1.16964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104.63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1.21862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101.87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1.13902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104.61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1.18831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l-GR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36" y="6474129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l-GR" dirty="0" err="1" smtClean="0">
                <a:latin typeface="+mn-lt"/>
              </a:rPr>
              <a:t>Αλατότης</a:t>
            </a:r>
            <a:r>
              <a:rPr lang="el-GR" dirty="0" smtClean="0">
                <a:latin typeface="+mn-lt"/>
              </a:rPr>
              <a:t> 3,5%)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1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Πυκνότητα και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Κινηματικό Ιξώδες </a:t>
            </a:r>
            <a:r>
              <a:rPr lang="el-GR" sz="3000" b="0" dirty="0">
                <a:solidFill>
                  <a:srgbClr val="EEECE1">
                    <a:lumMod val="25000"/>
                  </a:srgbClr>
                </a:solidFill>
              </a:rPr>
              <a:t>3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/4</a:t>
            </a:r>
            <a:endParaRPr lang="el-G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3719639"/>
                  </p:ext>
                </p:extLst>
              </p:nvPr>
            </p:nvGraphicFramePr>
            <p:xfrm>
              <a:off x="53785" y="1484784"/>
              <a:ext cx="9036431" cy="46757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8112"/>
                    <a:gridCol w="1422908"/>
                    <a:gridCol w="2302256"/>
                    <a:gridCol w="1558861"/>
                    <a:gridCol w="2094294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Θερμοκρασία</a:t>
                          </a:r>
                        </a:p>
                        <a:p>
                          <a:pPr algn="ctr"/>
                          <a:r>
                            <a:rPr lang="el-GR" sz="2000" baseline="30000" dirty="0" smtClean="0"/>
                            <a:t>0</a:t>
                          </a:r>
                          <a:r>
                            <a:rPr lang="en-US" sz="2000" dirty="0" smtClean="0"/>
                            <a:t>C</a:t>
                          </a:r>
                          <a:endParaRPr lang="el-GR" sz="2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Γλυκό</a:t>
                          </a:r>
                          <a:r>
                            <a:rPr lang="el-GR" sz="2000" baseline="0" dirty="0" smtClean="0"/>
                            <a:t> νερό 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Θαλασσινό</a:t>
                          </a:r>
                          <a:r>
                            <a:rPr lang="el-GR" sz="2000" baseline="0" dirty="0" smtClean="0"/>
                            <a:t> νερό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853296">
                    <a:tc v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Πυκνότητα</a:t>
                          </a:r>
                          <a:r>
                            <a:rPr lang="el-GR" sz="2000" baseline="0" dirty="0" smtClean="0"/>
                            <a:t> ρ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𝑘𝑝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𝑠𝑒𝑐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Κινηματικό</a:t>
                          </a:r>
                          <a:r>
                            <a:rPr lang="el-GR" sz="2000" baseline="0" dirty="0" smtClean="0"/>
                            <a:t> ιξώδες </a:t>
                          </a:r>
                          <a:r>
                            <a:rPr lang="en-US" sz="2000" baseline="0" dirty="0" smtClean="0"/>
                            <a:t>v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𝑒𝑐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Πυκνότητα</a:t>
                          </a:r>
                          <a:r>
                            <a:rPr lang="el-GR" sz="2000" baseline="0" dirty="0" smtClean="0"/>
                            <a:t> ρ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𝑘𝑝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𝑠𝑒𝑐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Κινηματικό</a:t>
                          </a:r>
                          <a:r>
                            <a:rPr lang="el-GR" sz="2000" baseline="0" dirty="0" smtClean="0"/>
                            <a:t> ιξώδες </a:t>
                          </a:r>
                          <a:r>
                            <a:rPr lang="en-US" sz="2000" baseline="0" dirty="0" smtClean="0"/>
                            <a:t>v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𝑒𝑐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101.86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1.10966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104.59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1.15916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17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101.84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1.08155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104.56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1.13125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101.82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1.05456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104.54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1.10438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101.80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1.02865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104.5.2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1.07854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101.78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1.00374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104.49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1.05372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101.76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0.97984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104.46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1.02981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101.74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0.95682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104.43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1.00678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101.71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0.93471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104.40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0.98457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3719639"/>
                  </p:ext>
                </p:extLst>
              </p:nvPr>
            </p:nvGraphicFramePr>
            <p:xfrm>
              <a:off x="53785" y="1484784"/>
              <a:ext cx="9036431" cy="46757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8112"/>
                    <a:gridCol w="1422908"/>
                    <a:gridCol w="2302256"/>
                    <a:gridCol w="1558861"/>
                    <a:gridCol w="2094294"/>
                  </a:tblGrid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Θερμοκρασία</a:t>
                          </a:r>
                        </a:p>
                        <a:p>
                          <a:pPr algn="ctr"/>
                          <a:r>
                            <a:rPr lang="el-GR" sz="2000" baseline="30000" dirty="0" smtClean="0"/>
                            <a:t>0</a:t>
                          </a:r>
                          <a:r>
                            <a:rPr lang="en-US" sz="2000" dirty="0" smtClean="0"/>
                            <a:t>C</a:t>
                          </a:r>
                          <a:endParaRPr lang="el-GR" sz="2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Γλυκό</a:t>
                          </a:r>
                          <a:r>
                            <a:rPr lang="el-GR" sz="2000" baseline="0" dirty="0" smtClean="0"/>
                            <a:t> νερό 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Θαλασσινό</a:t>
                          </a:r>
                          <a:r>
                            <a:rPr lang="el-GR" sz="2000" baseline="0" dirty="0" smtClean="0"/>
                            <a:t> νερό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l-GR" dirty="0"/>
                        </a:p>
                      </a:txBody>
                      <a:tcPr/>
                    </a:tc>
                  </a:tr>
                  <a:tr h="1312799">
                    <a:tc v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7167" t="-32558" r="-419742" b="-23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862" t="-32558" r="-158730" b="-23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5313" t="-32558" r="-134375" b="-230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2362" t="-32558" r="-292" b="-23069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101.86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1.10966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104.59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1.15916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17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101.84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1.08155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104.56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1.13125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101.82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1.05456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104.54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1.10438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101.80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1.02865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104.5.2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1.07854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101.78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1.00374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104.49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1.05372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101.76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0.97984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104.46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1.02981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101.74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0.95682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104.43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1.00678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101.71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0.93471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104.40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0.98457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l-GR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36" y="6474129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l-GR" dirty="0" err="1" smtClean="0">
                <a:latin typeface="+mn-lt"/>
              </a:rPr>
              <a:t>Αλατότης</a:t>
            </a:r>
            <a:r>
              <a:rPr lang="el-GR" dirty="0" smtClean="0">
                <a:latin typeface="+mn-lt"/>
              </a:rPr>
              <a:t> 3,5%)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Πυκνότητα και </a:t>
            </a:r>
            <a:br>
              <a:rPr lang="el-GR" dirty="0">
                <a:solidFill>
                  <a:srgbClr val="EEECE1">
                    <a:lumMod val="25000"/>
                  </a:srgbClr>
                </a:solidFill>
              </a:rPr>
            </a:b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Κινηματικό Ιξώδες </a:t>
            </a:r>
            <a:r>
              <a:rPr lang="el-GR" sz="3000" b="0" dirty="0">
                <a:solidFill>
                  <a:srgbClr val="EEECE1">
                    <a:lumMod val="25000"/>
                  </a:srgbClr>
                </a:solidFill>
              </a:rPr>
              <a:t>4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/4</a:t>
            </a:r>
            <a:endParaRPr lang="el-G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2460921"/>
                  </p:ext>
                </p:extLst>
              </p:nvPr>
            </p:nvGraphicFramePr>
            <p:xfrm>
              <a:off x="53785" y="1484784"/>
              <a:ext cx="9036431" cy="43049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8112"/>
                    <a:gridCol w="1422908"/>
                    <a:gridCol w="2302256"/>
                    <a:gridCol w="1558861"/>
                    <a:gridCol w="2094294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Θερμοκρασία</a:t>
                          </a:r>
                        </a:p>
                        <a:p>
                          <a:pPr algn="ctr"/>
                          <a:r>
                            <a:rPr lang="el-GR" sz="2000" baseline="30000" dirty="0" smtClean="0"/>
                            <a:t>0</a:t>
                          </a:r>
                          <a:r>
                            <a:rPr lang="en-US" sz="2000" dirty="0" smtClean="0"/>
                            <a:t>C</a:t>
                          </a:r>
                          <a:endParaRPr lang="el-GR" sz="2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Γλυκό</a:t>
                          </a:r>
                          <a:r>
                            <a:rPr lang="el-GR" sz="2000" baseline="0" dirty="0" smtClean="0"/>
                            <a:t> νερό 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Θαλασσινό</a:t>
                          </a:r>
                          <a:r>
                            <a:rPr lang="el-GR" sz="2000" baseline="0" dirty="0" smtClean="0"/>
                            <a:t> νερό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853296">
                    <a:tc v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Πυκνότητα</a:t>
                          </a:r>
                          <a:r>
                            <a:rPr lang="el-GR" sz="2000" baseline="0" dirty="0" smtClean="0"/>
                            <a:t> ρ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𝑘𝑝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𝑠𝑒𝑐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Κινηματικό</a:t>
                          </a:r>
                          <a:r>
                            <a:rPr lang="el-GR" sz="2000" baseline="0" dirty="0" smtClean="0"/>
                            <a:t> ιξώδες </a:t>
                          </a:r>
                          <a:r>
                            <a:rPr lang="en-US" sz="2000" baseline="0" dirty="0" smtClean="0"/>
                            <a:t>v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𝑒𝑐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Πυκνότητα</a:t>
                          </a:r>
                          <a:r>
                            <a:rPr lang="el-GR" sz="2000" baseline="0" dirty="0" smtClean="0"/>
                            <a:t> ρ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𝑘𝑝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𝑠𝑒𝑐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0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Κινηματικό</a:t>
                          </a:r>
                          <a:r>
                            <a:rPr lang="el-GR" sz="2000" baseline="0" dirty="0" smtClean="0"/>
                            <a:t> ιξώδες </a:t>
                          </a:r>
                          <a:r>
                            <a:rPr lang="en-US" sz="2000" baseline="0" dirty="0" smtClean="0"/>
                            <a:t>v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𝑒𝑐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101.69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0.91340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104.37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0.96315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101.66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0.89292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104,34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0.94252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101.64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0.87313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104.31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0.92255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27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101.61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0.85409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104.28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0.90331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101.58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0.83572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104.24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0.88470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101.55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0.81798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104.21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0.86671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30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101.52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0.80091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104.18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0.84931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2460921"/>
                  </p:ext>
                </p:extLst>
              </p:nvPr>
            </p:nvGraphicFramePr>
            <p:xfrm>
              <a:off x="53785" y="1484784"/>
              <a:ext cx="9036431" cy="43049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58112"/>
                    <a:gridCol w="1422908"/>
                    <a:gridCol w="2302256"/>
                    <a:gridCol w="1558861"/>
                    <a:gridCol w="2094294"/>
                  </a:tblGrid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Θερμοκρασία</a:t>
                          </a:r>
                        </a:p>
                        <a:p>
                          <a:pPr algn="ctr"/>
                          <a:r>
                            <a:rPr lang="el-GR" sz="2000" baseline="30000" dirty="0" smtClean="0"/>
                            <a:t>0</a:t>
                          </a:r>
                          <a:r>
                            <a:rPr lang="en-US" sz="2000" dirty="0" smtClean="0"/>
                            <a:t>C</a:t>
                          </a:r>
                          <a:endParaRPr lang="el-GR" sz="2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Γλυκό</a:t>
                          </a:r>
                          <a:r>
                            <a:rPr lang="el-GR" sz="2000" baseline="0" dirty="0" smtClean="0"/>
                            <a:t> νερό 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Θαλασσινό</a:t>
                          </a:r>
                          <a:r>
                            <a:rPr lang="el-GR" sz="2000" baseline="0" dirty="0" smtClean="0"/>
                            <a:t> νερό</a:t>
                          </a:r>
                          <a:endParaRPr lang="el-G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l-GR" dirty="0"/>
                        </a:p>
                      </a:txBody>
                      <a:tcPr/>
                    </a:tc>
                  </a:tr>
                  <a:tr h="1312799">
                    <a:tc v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7167" t="-32558" r="-419742" b="-203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862" t="-32558" r="-158730" b="-203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5313" t="-32558" r="-134375" b="-203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2362" t="-32558" r="-292" b="-20325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24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101.69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0.91340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104.37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0.96315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101.66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0.89292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104,34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0.94252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26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101.64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0.87313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104.31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0.92255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27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101.61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0.85409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104.28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0.90331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101.58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0.83572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104.24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0.88470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29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101.55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0.81798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104.21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0.86671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30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101.52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0.80091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marL="342900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104.18</a:t>
                          </a:r>
                          <a:endParaRPr lang="el-GR" sz="200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0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000" spc="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Bookman Old Style"/>
                              <a:cs typeface="Bookman Old Style"/>
                            </a:rPr>
                            <a:t>0.84931</a:t>
                          </a:r>
                          <a:endParaRPr lang="el-GR" sz="2000" dirty="0">
                            <a:effectLst/>
                            <a:latin typeface="+mn-lt"/>
                            <a:ea typeface="Times New Roman"/>
                          </a:endParaRPr>
                        </a:p>
                      </a:txBody>
                      <a:tcPr marL="6350" marR="635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l-GR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36" y="6474129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(</a:t>
            </a:r>
            <a:r>
              <a:rPr lang="el-GR" dirty="0" err="1" smtClean="0">
                <a:latin typeface="+mn-lt"/>
              </a:rPr>
              <a:t>Αλατότης</a:t>
            </a:r>
            <a:r>
              <a:rPr lang="el-GR" dirty="0" smtClean="0">
                <a:latin typeface="+mn-lt"/>
              </a:rPr>
              <a:t> 3,5%)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κλίμακα </a:t>
            </a:r>
            <a:r>
              <a:rPr lang="en-US" dirty="0"/>
              <a:t>Beaufort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l-GR">
              <a:latin typeface="Calibri"/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636595"/>
              </p:ext>
            </p:extLst>
          </p:nvPr>
        </p:nvGraphicFramePr>
        <p:xfrm>
          <a:off x="952648" y="1412776"/>
          <a:ext cx="7238704" cy="5156197"/>
        </p:xfrm>
        <a:graphic>
          <a:graphicData uri="http://schemas.openxmlformats.org/drawingml/2006/table">
            <a:tbl>
              <a:tblPr firstRow="1"/>
              <a:tblGrid>
                <a:gridCol w="1055843"/>
                <a:gridCol w="3240814"/>
                <a:gridCol w="2942047"/>
              </a:tblGrid>
              <a:tr h="310733">
                <a:tc gridSpan="3">
                  <a:txBody>
                    <a:bodyPr/>
                    <a:lstStyle/>
                    <a:p>
                      <a:pPr marL="22606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b="1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Η </a:t>
                      </a:r>
                      <a:r>
                        <a:rPr lang="el-GR" sz="19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κλίμακα </a:t>
                      </a:r>
                      <a:r>
                        <a:rPr lang="en-US" sz="19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Beaufort</a:t>
                      </a:r>
                      <a:endParaRPr lang="el-GR" sz="19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24770">
                <a:tc>
                  <a:txBody>
                    <a:bodyPr/>
                    <a:lstStyle/>
                    <a:p>
                      <a:pPr marL="1651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 New"/>
                        </a:rPr>
                        <a:t>Αριθμός</a:t>
                      </a:r>
                      <a:r>
                        <a:rPr lang="el-GR" sz="1900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 New"/>
                        </a:rPr>
                        <a:t> </a:t>
                      </a:r>
                    </a:p>
                    <a:p>
                      <a:pPr marL="16510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Beaufort</a:t>
                      </a:r>
                      <a:endParaRPr lang="el-GR" sz="19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66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Χαρακτηρισμός 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Ταχύτητα </a:t>
                      </a: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άνεμου (κόμβοι)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20414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0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Άπνοια </a:t>
                      </a:r>
                      <a:r>
                        <a:rPr lang="en-US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(calm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193675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0-1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1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Υποπνέων </a:t>
                      </a:r>
                      <a:r>
                        <a:rPr lang="en-US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(Light 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air)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63638" marR="133350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2-3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785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2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Ασθενής </a:t>
                      </a:r>
                      <a:r>
                        <a:rPr lang="en-US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(Light 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breeze)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4738" marR="133350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Μ 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- 7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785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3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Λεπτός </a:t>
                      </a:r>
                      <a:r>
                        <a:rPr lang="en-US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Gentle breeze)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8 - 11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785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4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Μέτριος 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(Moderate breeze)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12 - 16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785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5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Λαμπρός 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(Fresh breeze)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17 - 21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6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Ισχυρός 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(Strong breeze)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22 - 27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944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7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Σφοδρός 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(Moderate gale)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2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28-33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625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2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8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Σκληρός </a:t>
                      </a:r>
                      <a:r>
                        <a:rPr lang="en-US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Fresh gale)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2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34-40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785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2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9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Καταιγίζων</a:t>
                      </a: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 </a:t>
                      </a:r>
                      <a:r>
                        <a:rPr lang="en-US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(Strong 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gale)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41 - 48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944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10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Καταιγίδα </a:t>
                      </a:r>
                      <a:r>
                        <a:rPr lang="en-US" sz="19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(Whole gale)</a:t>
                      </a:r>
                      <a:endParaRPr lang="el-GR" sz="1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49 - 56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104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11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Σφοδρή καταιγίδα </a:t>
                      </a:r>
                      <a:r>
                        <a:rPr lang="en-US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(storm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57 - 65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559">
                <a:tc>
                  <a:txBody>
                    <a:bodyPr/>
                    <a:lstStyle/>
                    <a:p>
                      <a:pPr marR="762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12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Τυφώνας </a:t>
                      </a:r>
                      <a:r>
                        <a:rPr lang="en-US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(Hurricane)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Μεγαλύτερη </a:t>
                      </a:r>
                      <a:r>
                        <a:rPr lang="el-GR" sz="1900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άπο</a:t>
                      </a:r>
                      <a:r>
                        <a:rPr lang="el-GR" sz="19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 </a:t>
                      </a:r>
                      <a:r>
                        <a:rPr lang="el-GR" sz="19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ourier New"/>
                          <a:cs typeface="Courier New"/>
                        </a:rPr>
                        <a:t>65</a:t>
                      </a:r>
                      <a:endParaRPr lang="el-GR" sz="1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40" marR="48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9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EEECE1">
                    <a:lumMod val="25000"/>
                  </a:srgbClr>
                </a:solidFill>
              </a:rPr>
              <a:t>Οριακό στρώμα ανέμου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8053"/>
          <a:stretch/>
        </p:blipFill>
        <p:spPr bwMode="auto">
          <a:xfrm>
            <a:off x="1403648" y="1416194"/>
            <a:ext cx="6629400" cy="5397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4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Καταστάσεις θάλασσας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l-GR">
              <a:latin typeface="Calibri"/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90483"/>
              </p:ext>
            </p:extLst>
          </p:nvPr>
        </p:nvGraphicFramePr>
        <p:xfrm>
          <a:off x="179513" y="1340768"/>
          <a:ext cx="8799653" cy="5515222"/>
        </p:xfrm>
        <a:graphic>
          <a:graphicData uri="http://schemas.openxmlformats.org/drawingml/2006/table">
            <a:tbl>
              <a:tblPr firstRow="1"/>
              <a:tblGrid>
                <a:gridCol w="576064"/>
                <a:gridCol w="4392488"/>
                <a:gridCol w="1080120"/>
                <a:gridCol w="1152128"/>
                <a:gridCol w="1598853"/>
              </a:tblGrid>
              <a:tr h="797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600" b="1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Sea</a:t>
                      </a:r>
                      <a:r>
                        <a:rPr lang="en-US" sz="1600" b="1" i="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State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Description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Significant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u="none" strike="noStrike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Waveht</a:t>
                      </a:r>
                      <a:r>
                        <a:rPr lang="en-US" sz="1600" b="1" i="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(m</a:t>
                      </a:r>
                      <a:r>
                        <a:rPr lang="en-US" sz="16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)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Modal period range (sec)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Most Probable Modal Period (sec)</a:t>
                      </a:r>
                      <a:endParaRPr lang="el-GR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0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Calm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-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-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Times New Roman"/>
                        </a:rPr>
                        <a:t>-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Smooth sea; ripples, no foam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0-0.1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-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-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Slight sea; small wavelets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0.1-0.5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3.3-12.8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7.5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5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Moderate sea; large wavelets, crests begin to break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0.5-1.25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5.0-14.8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7.5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4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Rough sea; moderate waves, many crests break, whitecaps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1.25-2.5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6.1 - 15.2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8.8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5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Very rough sea; waves heap up, forming foam streaks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2.5-4.0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8.3-15.5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9.7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High sea; sea begins to roll, forming very definite foam streaks and considerable spray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4.0 - 6.0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9.8-16.2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12.4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7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Very high sea; very big, steep waves with wind-driven overhanging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6.0 - 9.0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11.8-18.5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15.0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crests, sea surface whitens due to dense coverage with foam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8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8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Mountainous seas; very high-rolling breaking waves, sea surface foam-covcred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9.0-14.0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14.2-18.6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16.4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98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&gt;8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Mountainous seas; air filled with foam, sea surface white with spray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&gt;14.0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15.7-23.7</a:t>
                      </a:r>
                      <a:endParaRPr lang="el-GR" sz="16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20.0</a:t>
                      </a:r>
                      <a:endParaRPr lang="el-GR" sz="16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07" marR="57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0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108</TotalTime>
  <Words>1471</Words>
  <Application>Microsoft Office PowerPoint</Application>
  <PresentationFormat>Προβολή στην οθόνη (4:3)</PresentationFormat>
  <Paragraphs>399</Paragraphs>
  <Slides>16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exo-opistho_simeiomata</vt:lpstr>
      <vt:lpstr>Office Theme</vt:lpstr>
      <vt:lpstr>OC_template_updated</vt:lpstr>
      <vt:lpstr>Θεωρία πλοίου ΙΙ (Θ)</vt:lpstr>
      <vt:lpstr>Το νερό</vt:lpstr>
      <vt:lpstr>Πυκνότητα και  Κινηματικό Ιξώδες 1/4</vt:lpstr>
      <vt:lpstr>Πυκνότητα και  Κινηματικό Ιξώδες 2/4</vt:lpstr>
      <vt:lpstr>Πυκνότητα και  Κινηματικό Ιξώδες 3/4</vt:lpstr>
      <vt:lpstr>Πυκνότητα και  Κινηματικό Ιξώδες 4/4</vt:lpstr>
      <vt:lpstr>Η κλίμακα Beaufort</vt:lpstr>
      <vt:lpstr>Οριακό στρώμα ανέμου</vt:lpstr>
      <vt:lpstr>Καταστάσεις θάλασσας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Θεωρεία πλοίου ΙΙ</dc:title>
  <dc:creator>opencourses@teiath.gr</dc:creator>
  <cp:lastModifiedBy>fkaram2</cp:lastModifiedBy>
  <cp:revision>16</cp:revision>
  <dcterms:created xsi:type="dcterms:W3CDTF">2014-12-23T07:45:12Z</dcterms:created>
  <dcterms:modified xsi:type="dcterms:W3CDTF">2015-03-09T08:33:35Z</dcterms:modified>
</cp:coreProperties>
</file>